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642" r:id="rId2"/>
    <p:sldId id="581" r:id="rId3"/>
    <p:sldId id="630" r:id="rId4"/>
    <p:sldId id="631" r:id="rId5"/>
    <p:sldId id="632" r:id="rId6"/>
    <p:sldId id="633" r:id="rId7"/>
    <p:sldId id="634" r:id="rId8"/>
    <p:sldId id="636" r:id="rId9"/>
    <p:sldId id="652" r:id="rId10"/>
    <p:sldId id="653" r:id="rId11"/>
    <p:sldId id="654" r:id="rId12"/>
    <p:sldId id="655" r:id="rId13"/>
    <p:sldId id="651" r:id="rId14"/>
    <p:sldId id="532" r:id="rId15"/>
    <p:sldId id="537" r:id="rId16"/>
    <p:sldId id="582" r:id="rId17"/>
    <p:sldId id="539" r:id="rId18"/>
    <p:sldId id="583" r:id="rId19"/>
    <p:sldId id="584" r:id="rId20"/>
    <p:sldId id="643" r:id="rId21"/>
    <p:sldId id="644" r:id="rId22"/>
    <p:sldId id="645" r:id="rId23"/>
    <p:sldId id="545" r:id="rId24"/>
    <p:sldId id="576" r:id="rId25"/>
    <p:sldId id="661" r:id="rId26"/>
    <p:sldId id="663" r:id="rId27"/>
    <p:sldId id="585" r:id="rId28"/>
    <p:sldId id="607" r:id="rId29"/>
    <p:sldId id="608" r:id="rId30"/>
    <p:sldId id="609" r:id="rId31"/>
    <p:sldId id="610" r:id="rId32"/>
    <p:sldId id="611" r:id="rId33"/>
    <p:sldId id="664" r:id="rId34"/>
    <p:sldId id="656" r:id="rId35"/>
    <p:sldId id="657" r:id="rId36"/>
    <p:sldId id="658" r:id="rId37"/>
    <p:sldId id="659" r:id="rId38"/>
    <p:sldId id="614" r:id="rId39"/>
    <p:sldId id="615" r:id="rId40"/>
    <p:sldId id="660" r:id="rId41"/>
    <p:sldId id="646" r:id="rId42"/>
    <p:sldId id="647" r:id="rId43"/>
    <p:sldId id="648" r:id="rId44"/>
    <p:sldId id="649" r:id="rId45"/>
    <p:sldId id="650" r:id="rId46"/>
    <p:sldId id="617"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6FCF"/>
    <a:srgbClr val="C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44" autoAdjust="0"/>
    <p:restoredTop sz="85912" autoAdjust="0"/>
  </p:normalViewPr>
  <p:slideViewPr>
    <p:cSldViewPr snapToGrid="0">
      <p:cViewPr varScale="1">
        <p:scale>
          <a:sx n="128" d="100"/>
          <a:sy n="128" d="100"/>
        </p:scale>
        <p:origin x="-1880" y="-112"/>
      </p:cViewPr>
      <p:guideLst>
        <p:guide orient="horz" pos="2160"/>
        <p:guide pos="2880"/>
      </p:guideLst>
    </p:cSldViewPr>
  </p:slideViewPr>
  <p:outlineViewPr>
    <p:cViewPr>
      <p:scale>
        <a:sx n="33" d="100"/>
        <a:sy n="33" d="100"/>
      </p:scale>
      <p:origin x="22800" y="27608"/>
    </p:cViewPr>
  </p:outlineViewPr>
  <p:notesTextViewPr>
    <p:cViewPr>
      <p:scale>
        <a:sx n="100" d="100"/>
        <a:sy n="100" d="100"/>
      </p:scale>
      <p:origin x="0" y="0"/>
    </p:cViewPr>
  </p:notesTextViewPr>
  <p:sorterViewPr>
    <p:cViewPr>
      <p:scale>
        <a:sx n="150" d="100"/>
        <a:sy n="150" d="100"/>
      </p:scale>
      <p:origin x="0" y="13088"/>
    </p:cViewPr>
  </p:sorterViewPr>
  <p:notesViewPr>
    <p:cSldViewPr snapToGrid="0" snapToObjects="1">
      <p:cViewPr varScale="1">
        <p:scale>
          <a:sx n="75" d="100"/>
          <a:sy n="75" d="100"/>
        </p:scale>
        <p:origin x="-34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7/24/15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p14="http://schemas.microsoft.com/office/powerpoint/2010/main" val="21536933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7/24/15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p14="http://schemas.microsoft.com/office/powerpoint/2010/main" val="25046123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4" y="8685214"/>
            <a:ext cx="2971800" cy="457200"/>
          </a:xfrm>
          <a:prstGeom prst="rect">
            <a:avLst/>
          </a:prstGeom>
        </p:spPr>
        <p:txBody>
          <a:bodyPr/>
          <a:lstStyle/>
          <a:p>
            <a:fld id="{EF97FDFF-7B9F-7D4D-BFC0-AAD1F3D3D3CB}" type="slidenum">
              <a:rPr lang="en-US" smtClean="0"/>
              <a:pPr/>
              <a:t>1</a:t>
            </a:fld>
            <a:endParaRPr lang="en-US"/>
          </a:p>
        </p:txBody>
      </p:sp>
    </p:spTree>
    <p:extLst>
      <p:ext uri="{BB962C8B-B14F-4D97-AF65-F5344CB8AC3E}">
        <p14:creationId xmlns:p14="http://schemas.microsoft.com/office/powerpoint/2010/main" val="2659065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dirty="0"/>
              <a:t>Morgan Kaufmann Publishers</a:t>
            </a:r>
          </a:p>
        </p:txBody>
      </p:sp>
      <p:sp>
        <p:nvSpPr>
          <p:cNvPr id="5" name="Rectangle 3"/>
          <p:cNvSpPr>
            <a:spLocks noGrp="1" noChangeArrowheads="1"/>
          </p:cNvSpPr>
          <p:nvPr>
            <p:ph type="dt" idx="1"/>
          </p:nvPr>
        </p:nvSpPr>
        <p:spPr>
          <a:ln/>
        </p:spPr>
        <p:txBody>
          <a:bodyPr/>
          <a:lstStyle/>
          <a:p>
            <a:fld id="{5BD731A7-0362-CE44-872F-CEF317F2115D}" type="datetime3">
              <a:rPr lang="en-AU"/>
              <a:pPr/>
              <a:t>24 July 2015</a:t>
            </a:fld>
            <a:endParaRPr lang="en-AU" dirty="0"/>
          </a:p>
        </p:txBody>
      </p:sp>
      <p:sp>
        <p:nvSpPr>
          <p:cNvPr id="7" name="Rectangle 7"/>
          <p:cNvSpPr>
            <a:spLocks noGrp="1" noChangeArrowheads="1"/>
          </p:cNvSpPr>
          <p:nvPr>
            <p:ph type="sldNum" sz="quarter" idx="5"/>
          </p:nvPr>
        </p:nvSpPr>
        <p:spPr>
          <a:ln/>
        </p:spPr>
        <p:txBody>
          <a:bodyPr/>
          <a:lstStyle/>
          <a:p>
            <a:fld id="{A2FEAD7D-1BA4-5A46-937F-1EE7978BCC49}" type="slidenum">
              <a:rPr lang="en-AU"/>
              <a:pPr/>
              <a:t>35</a:t>
            </a:fld>
            <a:endParaRPr lang="en-AU" dirty="0"/>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9522" name="Rectangle 2"/>
          <p:cNvSpPr>
            <a:spLocks noGrp="1" noRot="1" noChangeAspect="1" noChangeArrowheads="1" noTextEdit="1"/>
          </p:cNvSpPr>
          <p:nvPr>
            <p:ph type="sldImg"/>
          </p:nvPr>
        </p:nvSpPr>
        <p:spPr/>
      </p:sp>
      <p:sp>
        <p:nvSpPr>
          <p:cNvPr id="1899523" name="Rectangle 3"/>
          <p:cNvSpPr>
            <a:spLocks noGrp="1" noChangeArrowheads="1"/>
          </p:cNvSpPr>
          <p:nvPr>
            <p:ph type="body" idx="1"/>
          </p:nvPr>
        </p:nvSpPr>
        <p:spPr>
          <a:ln/>
        </p:spPr>
        <p:txBody>
          <a:bodyPr/>
          <a:lstStyle/>
          <a:p>
            <a:r>
              <a:rPr lang="en-US" dirty="0"/>
              <a:t>For class handout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546" name="Rectangle 2"/>
          <p:cNvSpPr>
            <a:spLocks noGrp="1" noRot="1" noChangeAspect="1" noChangeArrowheads="1" noTextEdit="1"/>
          </p:cNvSpPr>
          <p:nvPr>
            <p:ph type="sldImg"/>
          </p:nvPr>
        </p:nvSpPr>
        <p:spPr/>
      </p:sp>
      <p:sp>
        <p:nvSpPr>
          <p:cNvPr id="1900547" name="Rectangle 3"/>
          <p:cNvSpPr>
            <a:spLocks noGrp="1" noChangeArrowheads="1"/>
          </p:cNvSpPr>
          <p:nvPr>
            <p:ph type="body" idx="1"/>
          </p:nvPr>
        </p:nvSpPr>
        <p:spPr>
          <a:ln/>
        </p:spPr>
        <p:txBody>
          <a:bodyPr/>
          <a:lstStyle/>
          <a:p>
            <a:r>
              <a:rPr lang="en-US" dirty="0"/>
              <a:t>For </a:t>
            </a:r>
            <a:r>
              <a:rPr lang="en-US" dirty="0" smtClean="0"/>
              <a:t>lecture</a:t>
            </a:r>
          </a:p>
          <a:p>
            <a:r>
              <a:rPr lang="en-US" dirty="0" smtClean="0"/>
              <a:t>So load balancing issue at second reduction (when half = 2)</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a:ea typeface="ＭＳ Ｐゴシック" charset="-128"/>
            </a:endParaRPr>
          </a:p>
        </p:txBody>
      </p:sp>
      <p:sp>
        <p:nvSpPr>
          <p:cNvPr id="56324" name="Slide Number Placeholder 3"/>
          <p:cNvSpPr>
            <a:spLocks noGrp="1"/>
          </p:cNvSpPr>
          <p:nvPr>
            <p:ph type="sldNum" sz="quarter" idx="5"/>
          </p:nvPr>
        </p:nvSpPr>
        <p:spPr>
          <a:noFill/>
        </p:spPr>
        <p:txBody>
          <a:bodyPr/>
          <a:lstStyle/>
          <a:p>
            <a:fld id="{60ED3B64-7D94-6142-B4FD-26C2CFB32C7A}" type="slidenum">
              <a:rPr lang="en-US"/>
              <a:pPr/>
              <a:t>41</a:t>
            </a:fld>
            <a:endParaRPr lang="en-US"/>
          </a:p>
        </p:txBody>
      </p:sp>
      <p:sp>
        <p:nvSpPr>
          <p:cNvPr id="2" name="Header Placeholder 1"/>
          <p:cNvSpPr>
            <a:spLocks noGrp="1"/>
          </p:cNvSpPr>
          <p:nvPr>
            <p:ph type="hdr" sz="quarte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a:ea typeface="ＭＳ Ｐゴシック" charset="-128"/>
            </a:endParaRPr>
          </a:p>
        </p:txBody>
      </p:sp>
      <p:sp>
        <p:nvSpPr>
          <p:cNvPr id="60420" name="Slide Number Placeholder 3"/>
          <p:cNvSpPr>
            <a:spLocks noGrp="1"/>
          </p:cNvSpPr>
          <p:nvPr>
            <p:ph type="sldNum" sz="quarter" idx="5"/>
          </p:nvPr>
        </p:nvSpPr>
        <p:spPr>
          <a:noFill/>
        </p:spPr>
        <p:txBody>
          <a:bodyPr/>
          <a:lstStyle/>
          <a:p>
            <a:fld id="{69058220-A737-4B44-B112-4A17D8614C18}" type="slidenum">
              <a:rPr lang="en-US"/>
              <a:pPr/>
              <a:t>42</a:t>
            </a:fld>
            <a:endParaRPr lang="en-US"/>
          </a:p>
        </p:txBody>
      </p:sp>
      <p:sp>
        <p:nvSpPr>
          <p:cNvPr id="2" name="Header Placeholder 1"/>
          <p:cNvSpPr>
            <a:spLocks noGrp="1"/>
          </p:cNvSpPr>
          <p:nvPr>
            <p:ph type="hdr" sz="quarte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pPr eaLnBrk="1" hangingPunct="1"/>
            <a:endParaRPr lang="en-US">
              <a:ea typeface="ＭＳ Ｐゴシック" charset="-128"/>
            </a:endParaRPr>
          </a:p>
        </p:txBody>
      </p:sp>
      <p:sp>
        <p:nvSpPr>
          <p:cNvPr id="72708" name="Slide Number Placeholder 3"/>
          <p:cNvSpPr>
            <a:spLocks noGrp="1"/>
          </p:cNvSpPr>
          <p:nvPr>
            <p:ph type="sldNum" sz="quarter" idx="5"/>
          </p:nvPr>
        </p:nvSpPr>
        <p:spPr>
          <a:noFill/>
        </p:spPr>
        <p:txBody>
          <a:bodyPr/>
          <a:lstStyle/>
          <a:p>
            <a:fld id="{E58C67E9-8545-3141-BC2C-1B549B746B23}" type="slidenum">
              <a:rPr lang="en-US"/>
              <a:pPr/>
              <a:t>43</a:t>
            </a:fld>
            <a:endParaRPr lang="en-US"/>
          </a:p>
        </p:txBody>
      </p:sp>
      <p:sp>
        <p:nvSpPr>
          <p:cNvPr id="2" name="Header Placeholder 1"/>
          <p:cNvSpPr>
            <a:spLocks noGrp="1"/>
          </p:cNvSpPr>
          <p:nvPr>
            <p:ph type="hdr" sz="quarte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eaLnBrk="1" hangingPunct="1"/>
            <a:endParaRPr lang="en-US">
              <a:ea typeface="ＭＳ Ｐゴシック" charset="-128"/>
            </a:endParaRPr>
          </a:p>
        </p:txBody>
      </p:sp>
      <p:sp>
        <p:nvSpPr>
          <p:cNvPr id="80900" name="Slide Number Placeholder 3"/>
          <p:cNvSpPr>
            <a:spLocks noGrp="1"/>
          </p:cNvSpPr>
          <p:nvPr>
            <p:ph type="sldNum" sz="quarter" idx="5"/>
          </p:nvPr>
        </p:nvSpPr>
        <p:spPr>
          <a:noFill/>
        </p:spPr>
        <p:txBody>
          <a:bodyPr/>
          <a:lstStyle/>
          <a:p>
            <a:fld id="{D1BDC9B5-8DBF-A94C-BC56-C95D26CB22DF}" type="slidenum">
              <a:rPr lang="en-US"/>
              <a:pPr/>
              <a:t>44</a:t>
            </a:fld>
            <a:endParaRPr lang="en-US"/>
          </a:p>
        </p:txBody>
      </p:sp>
      <p:sp>
        <p:nvSpPr>
          <p:cNvPr id="2" name="Header Placeholder 1"/>
          <p:cNvSpPr>
            <a:spLocks noGrp="1"/>
          </p:cNvSpPr>
          <p:nvPr>
            <p:ph type="hdr" sz="quarte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work-sharing construct divides the execution of the enclosed code region among the members of the team that encounter it. </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4</a:t>
            </a:fld>
            <a:endParaRPr lang="en-US" dirty="0"/>
          </a:p>
        </p:txBody>
      </p:sp>
      <p:sp>
        <p:nvSpPr>
          <p:cNvPr id="5" name="Header Placeholder 4"/>
          <p:cNvSpPr>
            <a:spLocks noGrp="1"/>
          </p:cNvSpPr>
          <p:nvPr>
            <p:ph type="hd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“Shape” restrictions:</a:t>
            </a:r>
            <a:r>
              <a:rPr lang="en-US" baseline="0" dirty="0" smtClean="0"/>
              <a:t>  </a:t>
            </a:r>
            <a:r>
              <a:rPr lang="en-US" dirty="0" smtClean="0"/>
              <a:t>The FOR loop can not be a DO WHILE loop, or a loop without loop control.  Also, the loop iteration variable must be an integer and the loop control parameters must be the same for all threads. </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6</a:t>
            </a:fld>
            <a:endParaRPr lang="en-US" dirty="0"/>
          </a:p>
        </p:txBody>
      </p:sp>
      <p:sp>
        <p:nvSpPr>
          <p:cNvPr id="5" name="Header Placeholder 4"/>
          <p:cNvSpPr>
            <a:spLocks noGrp="1"/>
          </p:cNvSpPr>
          <p:nvPr>
            <p:ph type="hd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The University of Adelaide, School of Computer Science</a:t>
            </a:r>
          </a:p>
        </p:txBody>
      </p:sp>
      <p:sp>
        <p:nvSpPr>
          <p:cNvPr id="7" name="Rectangle 7"/>
          <p:cNvSpPr>
            <a:spLocks noGrp="1" noChangeArrowheads="1"/>
          </p:cNvSpPr>
          <p:nvPr>
            <p:ph type="sldNum" sz="quarter" idx="5"/>
          </p:nvPr>
        </p:nvSpPr>
        <p:spPr>
          <a:ln/>
        </p:spPr>
        <p:txBody>
          <a:bodyPr/>
          <a:lstStyle/>
          <a:p>
            <a:fld id="{8E97A960-F2E5-6743-B445-419E55865893}" type="slidenum">
              <a:rPr lang="en-US"/>
              <a:pPr/>
              <a:t>9</a:t>
            </a:fld>
            <a:endParaRPr lang="en-US" dirty="0"/>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r>
              <a:rPr lang="en-AU" dirty="0" smtClean="0"/>
              <a:t>Here using the Green Sheet convention of </a:t>
            </a:r>
            <a:r>
              <a:rPr lang="en-AU" dirty="0" err="1" smtClean="0"/>
              <a:t>rs</a:t>
            </a:r>
            <a:r>
              <a:rPr lang="en-AU" baseline="0" dirty="0" smtClean="0"/>
              <a:t> and </a:t>
            </a:r>
            <a:r>
              <a:rPr lang="en-AU" baseline="0" dirty="0" err="1" smtClean="0"/>
              <a:t>rt</a:t>
            </a:r>
            <a:r>
              <a:rPr lang="en-AU" baseline="0" dirty="0" smtClean="0"/>
              <a:t> for source register and target register.</a:t>
            </a:r>
            <a:endParaRPr lang="en-AU" dirty="0"/>
          </a:p>
        </p:txBody>
      </p:sp>
      <p:sp>
        <p:nvSpPr>
          <p:cNvPr id="2" name="Date Placeholder 1"/>
          <p:cNvSpPr>
            <a:spLocks noGrp="1"/>
          </p:cNvSpPr>
          <p:nvPr>
            <p:ph type="dt" idx="10"/>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we’ve essentially</a:t>
            </a:r>
            <a:r>
              <a:rPr lang="en-US" baseline="0" dirty="0" smtClean="0"/>
              <a:t> serialized the computation!</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97FDFF-7B9F-7D4D-BFC0-AAD1F3D3D3CB}" type="slidenum">
              <a:rPr lang="en-US" smtClean="0"/>
              <a:pPr/>
              <a:t>12</a:t>
            </a:fld>
            <a:endParaRPr lang="en-US" dirty="0"/>
          </a:p>
        </p:txBody>
      </p:sp>
    </p:spTree>
    <p:extLst>
      <p:ext uri="{BB962C8B-B14F-4D97-AF65-F5344CB8AC3E}">
        <p14:creationId xmlns:p14="http://schemas.microsoft.com/office/powerpoint/2010/main" val="2648864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22" name="Rectangle 2"/>
          <p:cNvSpPr>
            <a:spLocks noGrp="1" noChangeArrowheads="1"/>
          </p:cNvSpPr>
          <p:nvPr>
            <p:ph type="body" idx="1"/>
          </p:nvPr>
        </p:nvSpPr>
        <p:spPr>
          <a:xfrm>
            <a:off x="516434" y="4345218"/>
            <a:ext cx="5909964" cy="4110871"/>
          </a:xfrm>
          <a:ln>
            <a:noFill/>
          </a:ln>
        </p:spPr>
        <p:txBody>
          <a:bodyPr lIns="92000" tIns="45192" rIns="92000" bIns="45192"/>
          <a:lstStyle/>
          <a:p>
            <a:r>
              <a:rPr lang="en-US" dirty="0" smtClean="0"/>
              <a:t>Power has become the overriding issue for both data centers and microprocessors.  Power efficiency has joined scalable performance</a:t>
            </a:r>
            <a:r>
              <a:rPr lang="en-US" baseline="0" dirty="0" smtClean="0"/>
              <a:t> making the case for multiprocessors.  Multiprocessors also improve availability.</a:t>
            </a:r>
            <a:endParaRPr lang="en-US" dirty="0"/>
          </a:p>
        </p:txBody>
      </p:sp>
      <p:sp>
        <p:nvSpPr>
          <p:cNvPr id="1873923" name="Rectangle 3"/>
          <p:cNvSpPr>
            <a:spLocks noGrp="1" noRot="1" noChangeAspect="1" noChangeArrowheads="1" noTextEdit="1"/>
          </p:cNvSpPr>
          <p:nvPr>
            <p:ph type="sldImg"/>
          </p:nvPr>
        </p:nvSpPr>
        <p:spPr>
          <a:xfrm>
            <a:off x="1158875" y="585788"/>
            <a:ext cx="4559300" cy="3419475"/>
          </a:xfr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515938" y="4344988"/>
            <a:ext cx="5910262" cy="4114800"/>
          </a:xfrm>
          <a:noFill/>
        </p:spPr>
        <p:txBody>
          <a:bodyPr wrap="square" lIns="92910" tIns="45640" rIns="92910" bIns="45640" numCol="1" anchor="t" anchorCtr="0" compatLnSpc="1">
            <a:prstTxWarp prst="textNoShape">
              <a:avLst/>
            </a:prstTxWarp>
          </a:bodyPr>
          <a:lstStyle/>
          <a:p>
            <a:r>
              <a:rPr lang="en-US"/>
              <a:t>(Capacity miss) That is the cache misses are due to the fact that the cache is simply not large enough to contain all the blocks that are accessed by the program.</a:t>
            </a:r>
          </a:p>
          <a:p>
            <a:r>
              <a:rPr lang="en-US"/>
              <a:t>The solution to reduce the Capacity miss rate is simple: increase the cache size.</a:t>
            </a:r>
          </a:p>
          <a:p>
            <a:r>
              <a:rPr lang="en-US"/>
              <a:t>Here is a summary of other types of cache miss we talked about.</a:t>
            </a:r>
          </a:p>
          <a:p>
            <a:r>
              <a:rPr lang="en-US"/>
              <a:t>First is the Compulsory misses. These are the misses that we cannot avoid.  They are caused when we first start the program.</a:t>
            </a:r>
          </a:p>
          <a:p>
            <a:r>
              <a:rPr lang="en-US"/>
              <a:t>Then we talked about the conflict misses.  They are the misses that caused by multiple memory locations being mapped to the same cache location.</a:t>
            </a:r>
          </a:p>
          <a:p>
            <a:r>
              <a:rPr lang="en-US"/>
              <a:t>There are two solutions to reduce conflict misses.  The first one is, once again, increase the cache size.  The second one is to increase the associativity.</a:t>
            </a:r>
          </a:p>
          <a:p>
            <a:r>
              <a:rPr lang="en-US"/>
              <a:t>For example, say using a 2-way set associative cache instead of directed mapped cache.</a:t>
            </a:r>
          </a:p>
          <a:p>
            <a:r>
              <a:rPr lang="en-US"/>
              <a:t>But keep in mind that cache miss rate is only one part of the equation.  You also have to worry about cache access time and miss penalty.  Do NOT optimize miss rate alone.</a:t>
            </a:r>
          </a:p>
          <a:p>
            <a:r>
              <a:rPr lang="en-US"/>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p>
          <a:p>
            <a:r>
              <a:rPr lang="en-US"/>
              <a:t>+2 = 43 min. (Y:23)</a:t>
            </a:r>
          </a:p>
        </p:txBody>
      </p:sp>
      <p:sp>
        <p:nvSpPr>
          <p:cNvPr id="29699" name="Rectangle 3"/>
          <p:cNvSpPr>
            <a:spLocks noGrp="1" noRot="1" noChangeAspect="1" noChangeArrowheads="1" noTextEdit="1"/>
          </p:cNvSpPr>
          <p:nvPr>
            <p:ph type="sldImg"/>
          </p:nvPr>
        </p:nvSpPr>
        <p:spPr bwMode="auto">
          <a:xfrm>
            <a:off x="1165225" y="588963"/>
            <a:ext cx="4548188" cy="3413125"/>
          </a:xfrm>
          <a:noFill/>
          <a:ln>
            <a:solidFill>
              <a:srgbClr val="000000"/>
            </a:solidFill>
            <a:miter lim="800000"/>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determine what kind of miss you are dealing with, you can first check 1, then 2 and then 3. The type of your miss is the first of these definitions that applies. Note that making the capacity infinitely large also eliminates conflict misses, which is why you should check whether it is a conflict miss first.</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26</a:t>
            </a:fld>
            <a:endParaRPr lang="en-US" dirty="0"/>
          </a:p>
        </p:txBody>
      </p:sp>
    </p:spTree>
    <p:extLst>
      <p:ext uri="{BB962C8B-B14F-4D97-AF65-F5344CB8AC3E}">
        <p14:creationId xmlns:p14="http://schemas.microsoft.com/office/powerpoint/2010/main" val="3535912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dirty="0"/>
              <a:t>Morgan Kaufmann Publishers</a:t>
            </a:r>
          </a:p>
        </p:txBody>
      </p:sp>
      <p:sp>
        <p:nvSpPr>
          <p:cNvPr id="5" name="Rectangle 3"/>
          <p:cNvSpPr>
            <a:spLocks noGrp="1" noChangeArrowheads="1"/>
          </p:cNvSpPr>
          <p:nvPr>
            <p:ph type="dt" idx="1"/>
          </p:nvPr>
        </p:nvSpPr>
        <p:spPr>
          <a:ln/>
        </p:spPr>
        <p:txBody>
          <a:bodyPr/>
          <a:lstStyle/>
          <a:p>
            <a:fld id="{EC322388-9E9F-A242-ACD3-693689A848B2}" type="datetime3">
              <a:rPr lang="en-AU"/>
              <a:pPr/>
              <a:t>24 July 2015</a:t>
            </a:fld>
            <a:endParaRPr lang="en-AU" dirty="0"/>
          </a:p>
        </p:txBody>
      </p:sp>
      <p:sp>
        <p:nvSpPr>
          <p:cNvPr id="7" name="Rectangle 7"/>
          <p:cNvSpPr>
            <a:spLocks noGrp="1" noChangeArrowheads="1"/>
          </p:cNvSpPr>
          <p:nvPr>
            <p:ph type="sldNum" sz="quarter" idx="5"/>
          </p:nvPr>
        </p:nvSpPr>
        <p:spPr>
          <a:ln/>
        </p:spPr>
        <p:txBody>
          <a:bodyPr/>
          <a:lstStyle/>
          <a:p>
            <a:fld id="{5D20C3A5-21A9-7F47-828C-B615AADE4374}" type="slidenum">
              <a:rPr lang="en-AU"/>
              <a:pPr/>
              <a:t>34</a:t>
            </a:fld>
            <a:endParaRPr lang="en-AU" dirty="0"/>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B8C4FD3-839F-CB49-B76B-A6197BE1EFB4}" type="datetime1">
              <a:rPr lang="en-US" smtClean="0"/>
              <a:pPr/>
              <a:t>7/24/15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E5C4C-2F6C-8143-A6B9-C21167B0D1A1}" type="datetime1">
              <a:rPr lang="en-US" smtClean="0"/>
              <a:pPr/>
              <a:t>7/24/15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922F3-8BC8-624B-9E4B-B53EAC39B8FA}" type="datetime1">
              <a:rPr lang="en-US" smtClean="0"/>
              <a:pPr/>
              <a:t>7/24/15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9F542-6AAC-0E47-959B-00CEE8AB9FA6}" type="datetime1">
              <a:rPr lang="en-US" smtClean="0"/>
              <a:pPr/>
              <a:t>7/24/15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5C622-59DB-644B-834E-0BA054630FEF}" type="datetime1">
              <a:rPr lang="en-US" smtClean="0"/>
              <a:pPr/>
              <a:t>7/24/15</a:t>
            </a:fld>
            <a:endParaRPr lang="en-US" dirty="0"/>
          </a:p>
        </p:txBody>
      </p:sp>
      <p:sp>
        <p:nvSpPr>
          <p:cNvPr id="5" name="Footer Placeholder 4"/>
          <p:cNvSpPr>
            <a:spLocks noGrp="1"/>
          </p:cNvSpPr>
          <p:nvPr>
            <p:ph type="ftr" sz="quarter" idx="11"/>
          </p:nvPr>
        </p:nvSpPr>
        <p:spPr/>
        <p:txBody>
          <a:bodyPr/>
          <a:lstStyle/>
          <a:p>
            <a:r>
              <a:rPr lang="en-US" dirty="0" smtClean="0"/>
              <a:t>Fall 2013 -- Lecture #15</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B91DB-4D2B-3649-A923-DE738F94CC96}" type="datetime1">
              <a:rPr lang="en-US" smtClean="0"/>
              <a:pPr/>
              <a:t>7/24/15</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0CC187-4E74-0345-9AA4-EF3CEEF40715}" type="datetime1">
              <a:rPr lang="en-US" smtClean="0"/>
              <a:pPr/>
              <a:t>7/24/15</a:t>
            </a:fld>
            <a:endParaRPr lang="en-US" dirty="0"/>
          </a:p>
        </p:txBody>
      </p:sp>
      <p:sp>
        <p:nvSpPr>
          <p:cNvPr id="8" name="Footer Placeholder 7"/>
          <p:cNvSpPr>
            <a:spLocks noGrp="1"/>
          </p:cNvSpPr>
          <p:nvPr>
            <p:ph type="ftr" sz="quarter" idx="11"/>
          </p:nvPr>
        </p:nvSpPr>
        <p:spPr/>
        <p:txBody>
          <a:bodyPr/>
          <a:lstStyle/>
          <a:p>
            <a:r>
              <a:rPr lang="en-US" dirty="0" smtClean="0"/>
              <a:t>Fall 2013 -- Lecture #15</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CF144-9D44-BC40-86E8-6D9F2C16BD51}" type="datetime1">
              <a:rPr lang="en-US" smtClean="0"/>
              <a:pPr/>
              <a:t>7/24/15</a:t>
            </a:fld>
            <a:endParaRPr lang="en-US" dirty="0"/>
          </a:p>
        </p:txBody>
      </p:sp>
      <p:sp>
        <p:nvSpPr>
          <p:cNvPr id="4" name="Footer Placeholder 3"/>
          <p:cNvSpPr>
            <a:spLocks noGrp="1"/>
          </p:cNvSpPr>
          <p:nvPr>
            <p:ph type="ftr" sz="quarter" idx="11"/>
          </p:nvPr>
        </p:nvSpPr>
        <p:spPr/>
        <p:txBody>
          <a:bodyPr/>
          <a:lstStyle/>
          <a:p>
            <a:r>
              <a:rPr lang="en-US" dirty="0" smtClean="0"/>
              <a:t>Fall 2013 -- Lecture #15</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D76D7-DDE1-7E47-9267-E985B8D0C3CC}" type="datetime1">
              <a:rPr lang="en-US" smtClean="0"/>
              <a:pPr/>
              <a:t>7/24/15</a:t>
            </a:fld>
            <a:endParaRPr lang="en-US" dirty="0"/>
          </a:p>
        </p:txBody>
      </p:sp>
      <p:sp>
        <p:nvSpPr>
          <p:cNvPr id="3" name="Footer Placeholder 2"/>
          <p:cNvSpPr>
            <a:spLocks noGrp="1"/>
          </p:cNvSpPr>
          <p:nvPr>
            <p:ph type="ftr" sz="quarter" idx="11"/>
          </p:nvPr>
        </p:nvSpPr>
        <p:spPr/>
        <p:txBody>
          <a:bodyPr/>
          <a:lstStyle/>
          <a:p>
            <a:r>
              <a:rPr lang="en-US" dirty="0" smtClean="0"/>
              <a:t>Fall 2013 -- Lecture #15</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6D919-1DDD-034C-8019-2500669B255A}" type="datetime1">
              <a:rPr lang="en-US" smtClean="0"/>
              <a:pPr/>
              <a:t>7/24/15</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3E8E0-25CE-884E-9E7D-20E856232ECC}" type="datetime1">
              <a:rPr lang="en-US" smtClean="0"/>
              <a:pPr/>
              <a:t>7/24/15</a:t>
            </a:fld>
            <a:endParaRPr lang="en-US" dirty="0"/>
          </a:p>
        </p:txBody>
      </p:sp>
      <p:sp>
        <p:nvSpPr>
          <p:cNvPr id="6" name="Footer Placeholder 5"/>
          <p:cNvSpPr>
            <a:spLocks noGrp="1"/>
          </p:cNvSpPr>
          <p:nvPr>
            <p:ph type="ftr" sz="quarter" idx="11"/>
          </p:nvPr>
        </p:nvSpPr>
        <p:spPr/>
        <p:txBody>
          <a:bodyPr/>
          <a:lstStyle/>
          <a:p>
            <a:r>
              <a:rPr lang="en-US" dirty="0" smtClean="0"/>
              <a:t>Fall 2013 -- Lecture #15</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CFDFC-C3A6-F347-A06E-D4BB7389A97D}" type="datetime1">
              <a:rPr lang="en-US" smtClean="0"/>
              <a:pPr/>
              <a:t>7/24/15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Fall 2013 -- Lecture #15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93750"/>
            <a:ext cx="8686800" cy="2025650"/>
          </a:xfrm>
        </p:spPr>
        <p:txBody>
          <a:bodyPr>
            <a:normAutofit fontScale="90000"/>
          </a:bodyPr>
          <a:lstStyle/>
          <a:p>
            <a:r>
              <a:rPr lang="en-US" dirty="0" smtClean="0">
                <a:solidFill>
                  <a:srgbClr val="FF0000"/>
                </a:solidFill>
              </a:rPr>
              <a:t>CS 61C: Great Ideas in Computer Architecture</a:t>
            </a:r>
            <a:r>
              <a:rPr lang="en-US" sz="2700" dirty="0" smtClean="0">
                <a:solidFill>
                  <a:srgbClr val="FF0000"/>
                </a:solidFill>
              </a:rPr>
              <a:t/>
            </a:r>
            <a:br>
              <a:rPr lang="en-US" sz="2700" dirty="0" smtClean="0">
                <a:solidFill>
                  <a:srgbClr val="FF0000"/>
                </a:solidFill>
              </a:rPr>
            </a:br>
            <a:r>
              <a:rPr lang="en-US" sz="2700" dirty="0" smtClean="0">
                <a:solidFill>
                  <a:srgbClr val="FF0000"/>
                </a:solidFill>
              </a:rPr>
              <a:t> </a:t>
            </a:r>
            <a:br>
              <a:rPr lang="en-US" sz="2700" dirty="0" smtClean="0">
                <a:solidFill>
                  <a:srgbClr val="FF0000"/>
                </a:solidFill>
              </a:rPr>
            </a:br>
            <a:r>
              <a:rPr lang="en-US" dirty="0" smtClean="0">
                <a:solidFill>
                  <a:srgbClr val="FF0000"/>
                </a:solidFill>
              </a:rPr>
              <a:t>Lecture </a:t>
            </a:r>
            <a:r>
              <a:rPr lang="en-US" dirty="0" smtClean="0"/>
              <a:t>20</a:t>
            </a:r>
            <a:r>
              <a:rPr lang="en-US" dirty="0" smtClean="0">
                <a:solidFill>
                  <a:srgbClr val="FF0000"/>
                </a:solidFill>
              </a:rPr>
              <a:t>: </a:t>
            </a:r>
            <a:r>
              <a:rPr lang="en-US" i="1" dirty="0" smtClean="0">
                <a:solidFill>
                  <a:srgbClr val="FF0000"/>
                </a:solidFill>
              </a:rPr>
              <a:t>Thread-Level Parallelism (TLP) and </a:t>
            </a:r>
            <a:r>
              <a:rPr lang="en-US" i="1" dirty="0" err="1" smtClean="0">
                <a:solidFill>
                  <a:srgbClr val="FF0000"/>
                </a:solidFill>
              </a:rPr>
              <a:t>OpenMP</a:t>
            </a:r>
            <a:r>
              <a:rPr lang="en-US" i="1" dirty="0" smtClean="0">
                <a:solidFill>
                  <a:srgbClr val="FF0000"/>
                </a:solidFill>
              </a:rPr>
              <a:t> Part 2</a:t>
            </a:r>
            <a:endParaRPr lang="en-US" i="1" dirty="0">
              <a:solidFill>
                <a:srgbClr val="FF0000"/>
              </a:solidFill>
            </a:endParaRPr>
          </a:p>
        </p:txBody>
      </p:sp>
      <p:sp>
        <p:nvSpPr>
          <p:cNvPr id="3" name="Subtitle 2"/>
          <p:cNvSpPr>
            <a:spLocks noGrp="1"/>
          </p:cNvSpPr>
          <p:nvPr>
            <p:ph type="subTitle" idx="1"/>
          </p:nvPr>
        </p:nvSpPr>
        <p:spPr>
          <a:xfrm>
            <a:off x="1016000" y="3962400"/>
            <a:ext cx="6959600" cy="2438400"/>
          </a:xfrm>
        </p:spPr>
        <p:txBody>
          <a:bodyPr>
            <a:noAutofit/>
          </a:bodyPr>
          <a:lstStyle/>
          <a:p>
            <a:r>
              <a:rPr lang="en-US" dirty="0" smtClean="0">
                <a:solidFill>
                  <a:srgbClr val="0000FF"/>
                </a:solidFill>
              </a:rPr>
              <a:t>Instructor:</a:t>
            </a:r>
            <a:r>
              <a:rPr lang="en-US" dirty="0">
                <a:solidFill>
                  <a:srgbClr val="0000FF"/>
                </a:solidFill>
              </a:rPr>
              <a:t> </a:t>
            </a:r>
            <a:r>
              <a:rPr lang="en-US" dirty="0" smtClean="0">
                <a:solidFill>
                  <a:srgbClr val="0000FF"/>
                </a:solidFill>
              </a:rPr>
              <a:t>Sagar Karandikar</a:t>
            </a:r>
          </a:p>
          <a:p>
            <a:r>
              <a:rPr lang="en-US" dirty="0" err="1" smtClean="0">
                <a:solidFill>
                  <a:srgbClr val="0000FF"/>
                </a:solidFill>
              </a:rPr>
              <a:t>sagark@eecs.berkeley.edu</a:t>
            </a:r>
            <a:endParaRPr lang="en-US" dirty="0" smtClean="0">
              <a:solidFill>
                <a:srgbClr val="0000FF"/>
              </a:solidFill>
            </a:endParaRPr>
          </a:p>
          <a:p>
            <a:endParaRPr lang="en-US" dirty="0" smtClean="0">
              <a:solidFill>
                <a:srgbClr val="0000FF"/>
              </a:solidFill>
            </a:endParaRPr>
          </a:p>
          <a:p>
            <a:r>
              <a:rPr lang="en-US" dirty="0" smtClean="0">
                <a:solidFill>
                  <a:srgbClr val="0000FF"/>
                </a:solidFill>
              </a:rPr>
              <a:t>http://</a:t>
            </a:r>
            <a:r>
              <a:rPr lang="en-US" dirty="0" err="1" smtClean="0">
                <a:solidFill>
                  <a:srgbClr val="0000FF"/>
                </a:solidFill>
              </a:rPr>
              <a:t>inst.eecs.berkeley.edu</a:t>
            </a:r>
            <a:r>
              <a:rPr lang="en-US" dirty="0" smtClean="0">
                <a:solidFill>
                  <a:srgbClr val="0000FF"/>
                </a:solidFill>
              </a:rPr>
              <a:t>/~cs61c</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pic>
        <p:nvPicPr>
          <p:cNvPr id="5" name="Picture 4" descr="EECS-logo-origina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991" y="6240136"/>
            <a:ext cx="2646009" cy="617864"/>
          </a:xfrm>
          <a:prstGeom prst="rect">
            <a:avLst/>
          </a:prstGeom>
        </p:spPr>
      </p:pic>
    </p:spTree>
    <p:extLst>
      <p:ext uri="{BB962C8B-B14F-4D97-AF65-F5344CB8AC3E}">
        <p14:creationId xmlns:p14="http://schemas.microsoft.com/office/powerpoint/2010/main" val="68504442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New: </a:t>
            </a:r>
            <a:r>
              <a:rPr lang="en-US" dirty="0" err="1" smtClean="0">
                <a:solidFill>
                  <a:schemeClr val="accent1"/>
                </a:solidFill>
              </a:rPr>
              <a:t>OpenMP</a:t>
            </a:r>
            <a:r>
              <a:rPr lang="en-US" dirty="0" smtClean="0">
                <a:solidFill>
                  <a:schemeClr val="accent1"/>
                </a:solidFill>
              </a:rPr>
              <a:t> </a:t>
            </a:r>
            <a:r>
              <a:rPr lang="en-US" dirty="0" smtClean="0">
                <a:solidFill>
                  <a:schemeClr val="accent1"/>
                </a:solidFill>
              </a:rPr>
              <a:t>Directives (Synchronization)</a:t>
            </a:r>
            <a:endParaRPr lang="en-US" dirty="0"/>
          </a:p>
        </p:txBody>
      </p:sp>
      <p:sp>
        <p:nvSpPr>
          <p:cNvPr id="3" name="Content Placeholder 2"/>
          <p:cNvSpPr>
            <a:spLocks noGrp="1"/>
          </p:cNvSpPr>
          <p:nvPr>
            <p:ph idx="1"/>
          </p:nvPr>
        </p:nvSpPr>
        <p:spPr>
          <a:xfrm>
            <a:off x="457200" y="1600199"/>
            <a:ext cx="8229600" cy="4937760"/>
          </a:xfrm>
        </p:spPr>
        <p:txBody>
          <a:bodyPr>
            <a:normAutofit fontScale="92500"/>
          </a:bodyPr>
          <a:lstStyle/>
          <a:p>
            <a:r>
              <a:rPr lang="en-US" dirty="0" smtClean="0"/>
              <a:t>These are defined </a:t>
            </a:r>
            <a:r>
              <a:rPr lang="en-US" i="1" dirty="0" smtClean="0"/>
              <a:t>within</a:t>
            </a:r>
            <a:r>
              <a:rPr lang="en-US" dirty="0" smtClean="0"/>
              <a:t> a </a:t>
            </a:r>
            <a:r>
              <a:rPr lang="en-US" sz="3000" dirty="0" smtClean="0">
                <a:latin typeface="Courier New" pitchFamily="49" charset="0"/>
                <a:cs typeface="Courier New" pitchFamily="49" charset="0"/>
              </a:rPr>
              <a:t>parallel</a:t>
            </a:r>
            <a:r>
              <a:rPr lang="en-US" dirty="0" smtClean="0"/>
              <a:t> section</a:t>
            </a:r>
          </a:p>
          <a:p>
            <a:r>
              <a:rPr lang="en-US" sz="3000" dirty="0" smtClean="0">
                <a:solidFill>
                  <a:srgbClr val="FF0000"/>
                </a:solidFill>
                <a:latin typeface="Courier New" pitchFamily="49" charset="0"/>
                <a:cs typeface="Courier New" pitchFamily="49" charset="0"/>
              </a:rPr>
              <a:t>master</a:t>
            </a:r>
          </a:p>
          <a:p>
            <a:pPr lvl="1"/>
            <a:r>
              <a:rPr lang="en-US" dirty="0" smtClean="0"/>
              <a:t>Code block executed only by the master thread </a:t>
            </a:r>
            <a:br>
              <a:rPr lang="en-US" dirty="0" smtClean="0"/>
            </a:br>
            <a:r>
              <a:rPr lang="en-US" dirty="0" smtClean="0"/>
              <a:t>(all other threads skip)</a:t>
            </a:r>
          </a:p>
          <a:p>
            <a:r>
              <a:rPr lang="en-US" sz="3000" dirty="0" smtClean="0">
                <a:solidFill>
                  <a:srgbClr val="FF0000"/>
                </a:solidFill>
                <a:latin typeface="Courier New" pitchFamily="49" charset="0"/>
                <a:cs typeface="Courier New" pitchFamily="49" charset="0"/>
              </a:rPr>
              <a:t>critical</a:t>
            </a:r>
          </a:p>
          <a:p>
            <a:pPr lvl="1"/>
            <a:r>
              <a:rPr lang="en-US" dirty="0" smtClean="0"/>
              <a:t>Code block executed by only one thread at a time</a:t>
            </a:r>
          </a:p>
          <a:p>
            <a:r>
              <a:rPr lang="en-US" sz="3000" dirty="0" smtClean="0">
                <a:solidFill>
                  <a:srgbClr val="FF0000"/>
                </a:solidFill>
                <a:latin typeface="Courier New" pitchFamily="49" charset="0"/>
                <a:cs typeface="Courier New" pitchFamily="49" charset="0"/>
              </a:rPr>
              <a:t>atomic</a:t>
            </a:r>
          </a:p>
          <a:p>
            <a:pPr lvl="1"/>
            <a:r>
              <a:rPr lang="en-US" dirty="0" smtClean="0"/>
              <a:t>Specific memory location must be updated atomically (like a mini-</a:t>
            </a:r>
            <a:r>
              <a:rPr lang="en-US" sz="2600" dirty="0" smtClean="0">
                <a:latin typeface="Courier New" pitchFamily="49" charset="0"/>
                <a:cs typeface="Courier New" pitchFamily="49" charset="0"/>
              </a:rPr>
              <a:t>critical</a:t>
            </a:r>
            <a:r>
              <a:rPr lang="en-US" dirty="0" smtClean="0"/>
              <a:t> section for writing to memory)</a:t>
            </a:r>
          </a:p>
          <a:p>
            <a:pPr lvl="1"/>
            <a:r>
              <a:rPr lang="en-US" dirty="0" smtClean="0"/>
              <a:t>Applies to single statement, not code block</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10</a:t>
            </a:fld>
            <a:endParaRPr lang="en-US" dirty="0"/>
          </a:p>
        </p:txBody>
      </p:sp>
    </p:spTree>
    <p:extLst>
      <p:ext uri="{BB962C8B-B14F-4D97-AF65-F5344CB8AC3E}">
        <p14:creationId xmlns:p14="http://schemas.microsoft.com/office/powerpoint/2010/main" val="26617569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with this code?</a:t>
            </a:r>
            <a:endParaRPr lang="en-US" dirty="0">
              <a:latin typeface="Courier New"/>
              <a:cs typeface="Courier New"/>
            </a:endParaRPr>
          </a:p>
        </p:txBody>
      </p:sp>
      <p:sp>
        <p:nvSpPr>
          <p:cNvPr id="3" name="Content Placeholder 2"/>
          <p:cNvSpPr>
            <a:spLocks noGrp="1"/>
          </p:cNvSpPr>
          <p:nvPr>
            <p:ph idx="1"/>
          </p:nvPr>
        </p:nvSpPr>
        <p:spPr>
          <a:xfrm>
            <a:off x="93378" y="1600200"/>
            <a:ext cx="9050622" cy="5048850"/>
          </a:xfrm>
        </p:spPr>
        <p:txBody>
          <a:bodyPr>
            <a:normAutofit/>
          </a:bodyPr>
          <a:lstStyle/>
          <a:p>
            <a:pPr marL="0" indent="0">
              <a:buNone/>
            </a:pPr>
            <a:r>
              <a:rPr lang="en-US" sz="2600" dirty="0" smtClean="0">
                <a:latin typeface="Courier New"/>
                <a:cs typeface="Courier New"/>
              </a:rPr>
              <a:t>double </a:t>
            </a:r>
            <a:r>
              <a:rPr lang="en-US" sz="2600" dirty="0" err="1" smtClean="0">
                <a:latin typeface="Courier New"/>
                <a:cs typeface="Courier New"/>
              </a:rPr>
              <a:t>compute_sum</a:t>
            </a:r>
            <a:r>
              <a:rPr lang="en-US" sz="2600" dirty="0" smtClean="0">
                <a:latin typeface="Courier New"/>
                <a:cs typeface="Courier New"/>
              </a:rPr>
              <a:t>(double *a, </a:t>
            </a:r>
            <a:r>
              <a:rPr lang="en-US" sz="2600" dirty="0" err="1" smtClean="0">
                <a:latin typeface="Courier New"/>
                <a:cs typeface="Courier New"/>
              </a:rPr>
              <a:t>int</a:t>
            </a:r>
            <a:r>
              <a:rPr lang="en-US" sz="2600" dirty="0" smtClean="0">
                <a:latin typeface="Courier New"/>
                <a:cs typeface="Courier New"/>
              </a:rPr>
              <a:t> </a:t>
            </a:r>
            <a:r>
              <a:rPr lang="en-US" sz="2600" dirty="0" err="1" smtClean="0">
                <a:latin typeface="Courier New"/>
                <a:cs typeface="Courier New"/>
              </a:rPr>
              <a:t>a_len</a:t>
            </a:r>
            <a:r>
              <a:rPr lang="en-US" sz="2600" dirty="0" smtClean="0">
                <a:latin typeface="Courier New"/>
                <a:cs typeface="Courier New"/>
              </a:rPr>
              <a:t>) {</a:t>
            </a:r>
          </a:p>
          <a:p>
            <a:pPr marL="0" indent="0">
              <a:buNone/>
            </a:pPr>
            <a:r>
              <a:rPr lang="en-US" sz="2600" dirty="0">
                <a:latin typeface="Courier New"/>
                <a:cs typeface="Courier New"/>
              </a:rPr>
              <a:t>	</a:t>
            </a:r>
            <a:r>
              <a:rPr lang="en-US" sz="2600" dirty="0" smtClean="0">
                <a:latin typeface="Courier New"/>
                <a:cs typeface="Courier New"/>
              </a:rPr>
              <a:t>double sum = 0.0;</a:t>
            </a:r>
          </a:p>
          <a:p>
            <a:pPr marL="0" indent="0">
              <a:buNone/>
            </a:pPr>
            <a:endParaRPr lang="en-US" sz="2600" dirty="0" smtClean="0">
              <a:latin typeface="Courier New"/>
              <a:cs typeface="Courier New"/>
            </a:endParaRPr>
          </a:p>
          <a:p>
            <a:pPr marL="0" indent="0">
              <a:buNone/>
            </a:pPr>
            <a:r>
              <a:rPr lang="en-US" sz="2600" dirty="0">
                <a:latin typeface="Courier New"/>
                <a:cs typeface="Courier New"/>
              </a:rPr>
              <a:t>	</a:t>
            </a:r>
            <a:r>
              <a:rPr lang="en-US" sz="2600" dirty="0" smtClean="0">
                <a:latin typeface="Courier New"/>
                <a:cs typeface="Courier New"/>
              </a:rPr>
              <a:t>#pragma </a:t>
            </a:r>
            <a:r>
              <a:rPr lang="en-US" sz="2600" dirty="0" err="1" smtClean="0">
                <a:latin typeface="Courier New"/>
                <a:cs typeface="Courier New"/>
              </a:rPr>
              <a:t>omp</a:t>
            </a:r>
            <a:r>
              <a:rPr lang="en-US" sz="2600" dirty="0" smtClean="0">
                <a:latin typeface="Courier New"/>
                <a:cs typeface="Courier New"/>
              </a:rPr>
              <a:t> parallel for</a:t>
            </a:r>
          </a:p>
          <a:p>
            <a:pPr marL="0" indent="0">
              <a:buNone/>
            </a:pPr>
            <a:r>
              <a:rPr lang="en-US" sz="2600" dirty="0">
                <a:latin typeface="Courier New"/>
                <a:cs typeface="Courier New"/>
              </a:rPr>
              <a:t>	</a:t>
            </a:r>
            <a:r>
              <a:rPr lang="en-US" sz="2600" dirty="0" smtClean="0">
                <a:latin typeface="Courier New"/>
                <a:cs typeface="Courier New"/>
              </a:rPr>
              <a:t>for (</a:t>
            </a:r>
            <a:r>
              <a:rPr lang="en-US" sz="2600" dirty="0" err="1" smtClean="0">
                <a:latin typeface="Courier New"/>
                <a:cs typeface="Courier New"/>
              </a:rPr>
              <a:t>int</a:t>
            </a:r>
            <a:r>
              <a:rPr lang="en-US" sz="2600" dirty="0" smtClean="0">
                <a:latin typeface="Courier New"/>
                <a:cs typeface="Courier New"/>
              </a:rPr>
              <a:t> </a:t>
            </a:r>
            <a:r>
              <a:rPr lang="en-US" sz="2600" dirty="0" err="1" smtClean="0">
                <a:latin typeface="Courier New"/>
                <a:cs typeface="Courier New"/>
              </a:rPr>
              <a:t>i</a:t>
            </a:r>
            <a:r>
              <a:rPr lang="en-US" sz="2600" dirty="0" smtClean="0">
                <a:latin typeface="Courier New"/>
                <a:cs typeface="Courier New"/>
              </a:rPr>
              <a:t> = 0; </a:t>
            </a:r>
            <a:r>
              <a:rPr lang="en-US" sz="2600" dirty="0" err="1" smtClean="0">
                <a:latin typeface="Courier New"/>
                <a:cs typeface="Courier New"/>
              </a:rPr>
              <a:t>i</a:t>
            </a:r>
            <a:r>
              <a:rPr lang="en-US" sz="2600" dirty="0" smtClean="0">
                <a:latin typeface="Courier New"/>
                <a:cs typeface="Courier New"/>
              </a:rPr>
              <a:t> &lt; </a:t>
            </a:r>
            <a:r>
              <a:rPr lang="en-US" sz="2600" dirty="0" err="1" smtClean="0">
                <a:latin typeface="Courier New"/>
                <a:cs typeface="Courier New"/>
              </a:rPr>
              <a:t>a_len</a:t>
            </a:r>
            <a:r>
              <a:rPr lang="en-US" sz="2600" dirty="0" smtClean="0">
                <a:latin typeface="Courier New"/>
                <a:cs typeface="Courier New"/>
              </a:rPr>
              <a:t>; </a:t>
            </a:r>
            <a:r>
              <a:rPr lang="en-US" sz="2600" dirty="0" err="1" smtClean="0">
                <a:latin typeface="Courier New"/>
                <a:cs typeface="Courier New"/>
              </a:rPr>
              <a:t>i</a:t>
            </a:r>
            <a:r>
              <a:rPr lang="en-US" sz="2600" dirty="0" smtClean="0">
                <a:latin typeface="Courier New"/>
                <a:cs typeface="Courier New"/>
              </a:rPr>
              <a:t>++) {</a:t>
            </a:r>
          </a:p>
          <a:p>
            <a:pPr marL="0" indent="0">
              <a:buNone/>
            </a:pPr>
            <a:endParaRPr lang="en-US" sz="2600" dirty="0" smtClean="0">
              <a:latin typeface="Courier New"/>
              <a:cs typeface="Courier New"/>
            </a:endParaRPr>
          </a:p>
          <a:p>
            <a:pPr marL="0" indent="0">
              <a:buNone/>
            </a:pPr>
            <a:r>
              <a:rPr lang="en-US" sz="2600" dirty="0">
                <a:latin typeface="Courier New"/>
                <a:cs typeface="Courier New"/>
              </a:rPr>
              <a:t>	</a:t>
            </a:r>
            <a:r>
              <a:rPr lang="en-US" sz="2600" dirty="0" smtClean="0">
                <a:latin typeface="Courier New"/>
                <a:cs typeface="Courier New"/>
              </a:rPr>
              <a:t>	sum += a[</a:t>
            </a:r>
            <a:r>
              <a:rPr lang="en-US" sz="2600" dirty="0" err="1" smtClean="0">
                <a:latin typeface="Courier New"/>
                <a:cs typeface="Courier New"/>
              </a:rPr>
              <a:t>i</a:t>
            </a:r>
            <a:r>
              <a:rPr lang="en-US" sz="2600" dirty="0" smtClean="0">
                <a:latin typeface="Courier New"/>
                <a:cs typeface="Courier New"/>
              </a:rPr>
              <a:t>];</a:t>
            </a:r>
          </a:p>
          <a:p>
            <a:pPr marL="0" indent="0">
              <a:buNone/>
            </a:pPr>
            <a:r>
              <a:rPr lang="en-US" sz="2600" dirty="0">
                <a:latin typeface="Courier New"/>
                <a:cs typeface="Courier New"/>
              </a:rPr>
              <a:t>	</a:t>
            </a:r>
            <a:r>
              <a:rPr lang="en-US" sz="2600" dirty="0" smtClean="0">
                <a:latin typeface="Courier New"/>
                <a:cs typeface="Courier New"/>
              </a:rPr>
              <a:t>}</a:t>
            </a:r>
          </a:p>
          <a:p>
            <a:pPr marL="0" indent="0">
              <a:buNone/>
            </a:pPr>
            <a:r>
              <a:rPr lang="en-US" sz="2600" dirty="0">
                <a:latin typeface="Courier New"/>
                <a:cs typeface="Courier New"/>
              </a:rPr>
              <a:t>	</a:t>
            </a:r>
            <a:r>
              <a:rPr lang="en-US" sz="2600" dirty="0" smtClean="0">
                <a:latin typeface="Courier New"/>
                <a:cs typeface="Courier New"/>
              </a:rPr>
              <a:t>return sum;</a:t>
            </a:r>
          </a:p>
          <a:p>
            <a:pPr marL="0" indent="0">
              <a:buNone/>
            </a:pPr>
            <a:r>
              <a:rPr lang="en-US" sz="2600" dirty="0">
                <a:latin typeface="Courier New"/>
                <a:cs typeface="Courier New"/>
              </a:rPr>
              <a:t>}</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11</a:t>
            </a:fld>
            <a:endParaRPr lang="en-US" dirty="0"/>
          </a:p>
        </p:txBody>
      </p:sp>
    </p:spTree>
    <p:extLst>
      <p:ext uri="{BB962C8B-B14F-4D97-AF65-F5344CB8AC3E}">
        <p14:creationId xmlns:p14="http://schemas.microsoft.com/office/powerpoint/2010/main" val="3253309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use of </a:t>
            </a:r>
            <a:r>
              <a:rPr lang="en-US" dirty="0" smtClean="0">
                <a:latin typeface="Courier New"/>
                <a:cs typeface="Courier New"/>
              </a:rPr>
              <a:t>critical</a:t>
            </a:r>
            <a:endParaRPr lang="en-US" dirty="0">
              <a:latin typeface="Courier New"/>
              <a:cs typeface="Courier New"/>
            </a:endParaRPr>
          </a:p>
        </p:txBody>
      </p:sp>
      <p:sp>
        <p:nvSpPr>
          <p:cNvPr id="3" name="Content Placeholder 2"/>
          <p:cNvSpPr>
            <a:spLocks noGrp="1"/>
          </p:cNvSpPr>
          <p:nvPr>
            <p:ph idx="1"/>
          </p:nvPr>
        </p:nvSpPr>
        <p:spPr>
          <a:xfrm>
            <a:off x="93378" y="1600200"/>
            <a:ext cx="9050622" cy="5048850"/>
          </a:xfrm>
        </p:spPr>
        <p:txBody>
          <a:bodyPr>
            <a:normAutofit fontScale="92500"/>
          </a:bodyPr>
          <a:lstStyle/>
          <a:p>
            <a:pPr marL="0" indent="0">
              <a:buNone/>
            </a:pPr>
            <a:r>
              <a:rPr lang="en-US" sz="2800" dirty="0" smtClean="0">
                <a:latin typeface="Courier New"/>
                <a:cs typeface="Courier New"/>
              </a:rPr>
              <a:t>double </a:t>
            </a:r>
            <a:r>
              <a:rPr lang="en-US" sz="2800" dirty="0" err="1" smtClean="0">
                <a:latin typeface="Courier New"/>
                <a:cs typeface="Courier New"/>
              </a:rPr>
              <a:t>compute_sum</a:t>
            </a:r>
            <a:r>
              <a:rPr lang="en-US" sz="2800" dirty="0" smtClean="0">
                <a:latin typeface="Courier New"/>
                <a:cs typeface="Courier New"/>
              </a:rPr>
              <a:t>(double *a, </a:t>
            </a:r>
            <a:r>
              <a:rPr lang="en-US" sz="2800" dirty="0" err="1" smtClean="0">
                <a:latin typeface="Courier New"/>
                <a:cs typeface="Courier New"/>
              </a:rPr>
              <a:t>int</a:t>
            </a:r>
            <a:r>
              <a:rPr lang="en-US" sz="2800" dirty="0" smtClean="0">
                <a:latin typeface="Courier New"/>
                <a:cs typeface="Courier New"/>
              </a:rPr>
              <a:t> </a:t>
            </a:r>
            <a:r>
              <a:rPr lang="en-US" sz="2800" dirty="0" err="1" smtClean="0">
                <a:latin typeface="Courier New"/>
                <a:cs typeface="Courier New"/>
              </a:rPr>
              <a:t>a_len</a:t>
            </a:r>
            <a:r>
              <a:rPr lang="en-US" sz="2800" dirty="0" smtClean="0">
                <a:latin typeface="Courier New"/>
                <a:cs typeface="Courier New"/>
              </a:rPr>
              <a:t>) {</a:t>
            </a:r>
          </a:p>
          <a:p>
            <a:pPr marL="0" indent="0">
              <a:buNone/>
            </a:pPr>
            <a:r>
              <a:rPr lang="en-US" sz="2800" dirty="0">
                <a:latin typeface="Courier New"/>
                <a:cs typeface="Courier New"/>
              </a:rPr>
              <a:t>	</a:t>
            </a:r>
            <a:r>
              <a:rPr lang="en-US" sz="2800" dirty="0" smtClean="0">
                <a:latin typeface="Courier New"/>
                <a:cs typeface="Courier New"/>
              </a:rPr>
              <a:t>double sum = 0.0;</a:t>
            </a:r>
          </a:p>
          <a:p>
            <a:pPr marL="0" indent="0">
              <a:buNone/>
            </a:pPr>
            <a:endParaRPr lang="en-US" sz="2800" dirty="0" smtClean="0">
              <a:latin typeface="Courier New"/>
              <a:cs typeface="Courier New"/>
            </a:endParaRPr>
          </a:p>
          <a:p>
            <a:pPr marL="0" indent="0">
              <a:buNone/>
            </a:pPr>
            <a:r>
              <a:rPr lang="en-US" sz="2800" dirty="0">
                <a:latin typeface="Courier New"/>
                <a:cs typeface="Courier New"/>
              </a:rPr>
              <a:t>	</a:t>
            </a:r>
            <a:r>
              <a:rPr lang="en-US" sz="2800" dirty="0" smtClean="0">
                <a:latin typeface="Courier New"/>
                <a:cs typeface="Courier New"/>
              </a:rPr>
              <a:t>#pragma </a:t>
            </a:r>
            <a:r>
              <a:rPr lang="en-US" sz="2800" dirty="0" err="1" smtClean="0">
                <a:latin typeface="Courier New"/>
                <a:cs typeface="Courier New"/>
              </a:rPr>
              <a:t>omp</a:t>
            </a:r>
            <a:r>
              <a:rPr lang="en-US" sz="2800" dirty="0" smtClean="0">
                <a:latin typeface="Courier New"/>
                <a:cs typeface="Courier New"/>
              </a:rPr>
              <a:t> parallel for</a:t>
            </a:r>
          </a:p>
          <a:p>
            <a:pPr marL="0" indent="0">
              <a:buNone/>
            </a:pPr>
            <a:r>
              <a:rPr lang="en-US" sz="2800" dirty="0">
                <a:latin typeface="Courier New"/>
                <a:cs typeface="Courier New"/>
              </a:rPr>
              <a:t>	</a:t>
            </a:r>
            <a:r>
              <a:rPr lang="en-US" sz="2800" dirty="0" smtClean="0">
                <a:latin typeface="Courier New"/>
                <a:cs typeface="Courier New"/>
              </a:rPr>
              <a:t>for (</a:t>
            </a:r>
            <a:r>
              <a:rPr lang="en-US" sz="2800" dirty="0" err="1" smtClean="0">
                <a:latin typeface="Courier New"/>
                <a:cs typeface="Courier New"/>
              </a:rPr>
              <a:t>int</a:t>
            </a:r>
            <a:r>
              <a:rPr lang="en-US" sz="2800" dirty="0" smtClean="0">
                <a:latin typeface="Courier New"/>
                <a:cs typeface="Courier New"/>
              </a:rPr>
              <a:t> </a:t>
            </a:r>
            <a:r>
              <a:rPr lang="en-US" sz="2800" dirty="0" err="1" smtClean="0">
                <a:latin typeface="Courier New"/>
                <a:cs typeface="Courier New"/>
              </a:rPr>
              <a:t>i</a:t>
            </a:r>
            <a:r>
              <a:rPr lang="en-US" sz="2800" dirty="0" smtClean="0">
                <a:latin typeface="Courier New"/>
                <a:cs typeface="Courier New"/>
              </a:rPr>
              <a:t> = 0; </a:t>
            </a:r>
            <a:r>
              <a:rPr lang="en-US" sz="2800" dirty="0" err="1" smtClean="0">
                <a:latin typeface="Courier New"/>
                <a:cs typeface="Courier New"/>
              </a:rPr>
              <a:t>i</a:t>
            </a:r>
            <a:r>
              <a:rPr lang="en-US" sz="2800" dirty="0" smtClean="0">
                <a:latin typeface="Courier New"/>
                <a:cs typeface="Courier New"/>
              </a:rPr>
              <a:t> &lt; </a:t>
            </a:r>
            <a:r>
              <a:rPr lang="en-US" sz="2800" dirty="0" err="1" smtClean="0">
                <a:latin typeface="Courier New"/>
                <a:cs typeface="Courier New"/>
              </a:rPr>
              <a:t>a_len</a:t>
            </a:r>
            <a:r>
              <a:rPr lang="en-US" sz="2800" dirty="0" smtClean="0">
                <a:latin typeface="Courier New"/>
                <a:cs typeface="Courier New"/>
              </a:rPr>
              <a:t>; </a:t>
            </a:r>
            <a:r>
              <a:rPr lang="en-US" sz="2800" dirty="0" err="1" smtClean="0">
                <a:latin typeface="Courier New"/>
                <a:cs typeface="Courier New"/>
              </a:rPr>
              <a:t>i</a:t>
            </a:r>
            <a:r>
              <a:rPr lang="en-US" sz="2800" dirty="0" smtClean="0">
                <a:latin typeface="Courier New"/>
                <a:cs typeface="Courier New"/>
              </a:rPr>
              <a:t>++) {</a:t>
            </a:r>
          </a:p>
          <a:p>
            <a:pPr marL="0" indent="0">
              <a:buNone/>
            </a:pPr>
            <a:r>
              <a:rPr lang="en-US" sz="2800" b="1" dirty="0">
                <a:latin typeface="Courier New"/>
                <a:cs typeface="Courier New"/>
              </a:rPr>
              <a:t>	</a:t>
            </a:r>
            <a:r>
              <a:rPr lang="en-US" sz="2800" b="1" dirty="0" smtClean="0">
                <a:latin typeface="Courier New"/>
                <a:cs typeface="Courier New"/>
              </a:rPr>
              <a:t>	#pragma </a:t>
            </a:r>
            <a:r>
              <a:rPr lang="en-US" sz="2800" b="1" dirty="0" err="1" smtClean="0">
                <a:latin typeface="Courier New"/>
                <a:cs typeface="Courier New"/>
              </a:rPr>
              <a:t>omp</a:t>
            </a:r>
            <a:r>
              <a:rPr lang="en-US" sz="2800" b="1" dirty="0" smtClean="0">
                <a:latin typeface="Courier New"/>
                <a:cs typeface="Courier New"/>
              </a:rPr>
              <a:t> critical</a:t>
            </a:r>
          </a:p>
          <a:p>
            <a:pPr marL="0" indent="0">
              <a:buNone/>
            </a:pPr>
            <a:r>
              <a:rPr lang="en-US" sz="2800" dirty="0">
                <a:latin typeface="Courier New"/>
                <a:cs typeface="Courier New"/>
              </a:rPr>
              <a:t>	</a:t>
            </a:r>
            <a:r>
              <a:rPr lang="en-US" sz="2800" dirty="0" smtClean="0">
                <a:latin typeface="Courier New"/>
                <a:cs typeface="Courier New"/>
              </a:rPr>
              <a:t>	sum += a[</a:t>
            </a:r>
            <a:r>
              <a:rPr lang="en-US" sz="2800" dirty="0" err="1" smtClean="0">
                <a:latin typeface="Courier New"/>
                <a:cs typeface="Courier New"/>
              </a:rPr>
              <a:t>i</a:t>
            </a:r>
            <a:r>
              <a:rPr lang="en-US" sz="2800" dirty="0" smtClean="0">
                <a:latin typeface="Courier New"/>
                <a:cs typeface="Courier New"/>
              </a:rPr>
              <a:t>];</a:t>
            </a:r>
          </a:p>
          <a:p>
            <a:pPr marL="0" indent="0">
              <a:buNone/>
            </a:pPr>
            <a:r>
              <a:rPr lang="en-US" sz="2800" dirty="0">
                <a:latin typeface="Courier New"/>
                <a:cs typeface="Courier New"/>
              </a:rPr>
              <a:t>	</a:t>
            </a:r>
            <a:r>
              <a:rPr lang="en-US" sz="2800" dirty="0" smtClean="0">
                <a:latin typeface="Courier New"/>
                <a:cs typeface="Courier New"/>
              </a:rPr>
              <a:t>}</a:t>
            </a:r>
          </a:p>
          <a:p>
            <a:pPr marL="0" indent="0">
              <a:buNone/>
            </a:pPr>
            <a:r>
              <a:rPr lang="en-US" sz="2800" dirty="0">
                <a:latin typeface="Courier New"/>
                <a:cs typeface="Courier New"/>
              </a:rPr>
              <a:t>	</a:t>
            </a:r>
            <a:r>
              <a:rPr lang="en-US" sz="2800" dirty="0" smtClean="0">
                <a:latin typeface="Courier New"/>
                <a:cs typeface="Courier New"/>
              </a:rPr>
              <a:t>return sum;</a:t>
            </a:r>
          </a:p>
          <a:p>
            <a:pPr marL="0" indent="0">
              <a:buNone/>
            </a:pPr>
            <a:r>
              <a:rPr lang="en-US" sz="2800" dirty="0">
                <a:latin typeface="Courier New"/>
                <a:cs typeface="Courier New"/>
              </a:rPr>
              <a:t>}</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12</a:t>
            </a:fld>
            <a:endParaRPr lang="en-US" dirty="0"/>
          </a:p>
        </p:txBody>
      </p:sp>
    </p:spTree>
    <p:extLst>
      <p:ext uri="{BB962C8B-B14F-4D97-AF65-F5344CB8AC3E}">
        <p14:creationId xmlns:p14="http://schemas.microsoft.com/office/powerpoint/2010/main" val="3308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0"/>
            <a:ext cx="8229600" cy="1143000"/>
          </a:xfrm>
        </p:spPr>
        <p:txBody>
          <a:bodyPr/>
          <a:lstStyle/>
          <a:p>
            <a:r>
              <a:rPr lang="en-US" dirty="0" smtClean="0"/>
              <a:t>Where are the caches?</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13</a:t>
            </a:fld>
            <a:endParaRPr lang="en-US"/>
          </a:p>
        </p:txBody>
      </p:sp>
      <p:grpSp>
        <p:nvGrpSpPr>
          <p:cNvPr id="288" name="Group 287"/>
          <p:cNvGrpSpPr/>
          <p:nvPr/>
        </p:nvGrpSpPr>
        <p:grpSpPr>
          <a:xfrm>
            <a:off x="990600" y="1066800"/>
            <a:ext cx="2057400" cy="2674620"/>
            <a:chOff x="609600" y="1676400"/>
            <a:chExt cx="3048000" cy="3962400"/>
          </a:xfrm>
        </p:grpSpPr>
        <p:grpSp>
          <p:nvGrpSpPr>
            <p:cNvPr id="2" name="Group 268"/>
            <p:cNvGrpSpPr/>
            <p:nvPr/>
          </p:nvGrpSpPr>
          <p:grpSpPr>
            <a:xfrm>
              <a:off x="609600" y="1676400"/>
              <a:ext cx="3048000" cy="3962400"/>
              <a:chOff x="609600" y="1676400"/>
              <a:chExt cx="3048000" cy="3962400"/>
            </a:xfrm>
          </p:grpSpPr>
          <p:sp>
            <p:nvSpPr>
              <p:cNvPr id="11" name="Rectangle 10"/>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0</a:t>
                </a:r>
              </a:p>
            </p:txBody>
          </p:sp>
          <p:sp>
            <p:nvSpPr>
              <p:cNvPr id="9" name="Rectangle 8"/>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10" name="Rectangle 9"/>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28" name="Straight Arrow Connector 27"/>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3" name="Group 269"/>
            <p:cNvGrpSpPr/>
            <p:nvPr/>
          </p:nvGrpSpPr>
          <p:grpSpPr>
            <a:xfrm>
              <a:off x="914399" y="3505200"/>
              <a:ext cx="2367431" cy="1828800"/>
              <a:chOff x="914399" y="3505200"/>
              <a:chExt cx="2367431" cy="1828800"/>
            </a:xfrm>
          </p:grpSpPr>
          <p:sp>
            <p:nvSpPr>
              <p:cNvPr id="12" name="Rectangle 1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4" name="Group 25"/>
              <p:cNvGrpSpPr/>
              <p:nvPr/>
            </p:nvGrpSpPr>
            <p:grpSpPr>
              <a:xfrm>
                <a:off x="914399" y="3886200"/>
                <a:ext cx="2362202" cy="731926"/>
                <a:chOff x="1600199" y="3962400"/>
                <a:chExt cx="1600201" cy="731926"/>
              </a:xfrm>
              <a:solidFill>
                <a:srgbClr val="9BBB59"/>
              </a:solidFill>
            </p:grpSpPr>
            <p:sp>
              <p:nvSpPr>
                <p:cNvPr id="13" name="Rectangle 12"/>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17" name="Rectangle 16"/>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TextBox 21"/>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5" name="Group 24"/>
              <p:cNvGrpSpPr/>
              <p:nvPr/>
            </p:nvGrpSpPr>
            <p:grpSpPr>
              <a:xfrm>
                <a:off x="914400" y="4697787"/>
                <a:ext cx="2367430" cy="636213"/>
                <a:chOff x="4572000" y="3402387"/>
                <a:chExt cx="2367430" cy="636213"/>
              </a:xfrm>
            </p:grpSpPr>
            <p:sp>
              <p:nvSpPr>
                <p:cNvPr id="23" name="Trapezoid 22"/>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4" name="TextBox 23"/>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grpSp>
      <p:sp>
        <p:nvSpPr>
          <p:cNvPr id="30" name="Rectangle 29"/>
          <p:cNvSpPr/>
          <p:nvPr/>
        </p:nvSpPr>
        <p:spPr>
          <a:xfrm>
            <a:off x="4800600" y="1524000"/>
            <a:ext cx="1905000" cy="41148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Memory</a:t>
            </a:r>
          </a:p>
        </p:txBody>
      </p:sp>
      <p:grpSp>
        <p:nvGrpSpPr>
          <p:cNvPr id="26" name="Group 272"/>
          <p:cNvGrpSpPr/>
          <p:nvPr/>
        </p:nvGrpSpPr>
        <p:grpSpPr>
          <a:xfrm>
            <a:off x="6705600" y="1676400"/>
            <a:ext cx="1524000" cy="762000"/>
            <a:chOff x="6705600" y="1676400"/>
            <a:chExt cx="1524000" cy="762000"/>
          </a:xfrm>
        </p:grpSpPr>
        <p:sp>
          <p:nvSpPr>
            <p:cNvPr id="51" name="Rectangle 50"/>
            <p:cNvSpPr/>
            <p:nvPr/>
          </p:nvSpPr>
          <p:spPr>
            <a:xfrm>
              <a:off x="7315200" y="16764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Input</a:t>
              </a:r>
            </a:p>
          </p:txBody>
        </p:sp>
        <p:cxnSp>
          <p:nvCxnSpPr>
            <p:cNvPr id="52" name="Straight Arrow Connector 51"/>
            <p:cNvCxnSpPr/>
            <p:nvPr/>
          </p:nvCxnSpPr>
          <p:spPr>
            <a:xfrm rot="10800000">
              <a:off x="6705600" y="19812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7" name="Group 273"/>
          <p:cNvGrpSpPr/>
          <p:nvPr/>
        </p:nvGrpSpPr>
        <p:grpSpPr>
          <a:xfrm>
            <a:off x="6705600" y="4800600"/>
            <a:ext cx="1524000" cy="762000"/>
            <a:chOff x="6705600" y="4800600"/>
            <a:chExt cx="1524000" cy="762000"/>
          </a:xfrm>
        </p:grpSpPr>
        <p:sp>
          <p:nvSpPr>
            <p:cNvPr id="55" name="Rectangle 54"/>
            <p:cNvSpPr/>
            <p:nvPr/>
          </p:nvSpPr>
          <p:spPr>
            <a:xfrm>
              <a:off x="7315200" y="48006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Output</a:t>
              </a:r>
            </a:p>
          </p:txBody>
        </p:sp>
        <p:cxnSp>
          <p:nvCxnSpPr>
            <p:cNvPr id="59" name="Straight Arrow Connector 58"/>
            <p:cNvCxnSpPr/>
            <p:nvPr/>
          </p:nvCxnSpPr>
          <p:spPr>
            <a:xfrm rot="10800000" flipH="1">
              <a:off x="6705600" y="51816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26" name="Group 270"/>
          <p:cNvGrpSpPr/>
          <p:nvPr/>
        </p:nvGrpSpPr>
        <p:grpSpPr>
          <a:xfrm>
            <a:off x="4953000" y="1981200"/>
            <a:ext cx="1524000" cy="3429000"/>
            <a:chOff x="4953000" y="1981200"/>
            <a:chExt cx="1524000" cy="3429000"/>
          </a:xfrm>
        </p:grpSpPr>
        <p:grpSp>
          <p:nvGrpSpPr>
            <p:cNvPr id="236" name="Group 74"/>
            <p:cNvGrpSpPr/>
            <p:nvPr/>
          </p:nvGrpSpPr>
          <p:grpSpPr>
            <a:xfrm>
              <a:off x="4953000" y="4038600"/>
              <a:ext cx="381000" cy="685800"/>
              <a:chOff x="7543800" y="3581400"/>
              <a:chExt cx="2362200" cy="685800"/>
            </a:xfrm>
            <a:solidFill>
              <a:schemeClr val="accent3"/>
            </a:solidFill>
          </p:grpSpPr>
          <p:sp>
            <p:nvSpPr>
              <p:cNvPr id="65" name="Rectangle 64"/>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6" name="Rectangle 65"/>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7" name="Rectangle 66"/>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8" name="Rectangle 67"/>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9" name="Rectangle 68"/>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0" name="Rectangle 69"/>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1" name="Rectangle 70"/>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2" name="Rectangle 71"/>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46" name="Group 75"/>
            <p:cNvGrpSpPr/>
            <p:nvPr/>
          </p:nvGrpSpPr>
          <p:grpSpPr>
            <a:xfrm>
              <a:off x="5334000" y="4038600"/>
              <a:ext cx="381000" cy="685800"/>
              <a:chOff x="7543800" y="3581400"/>
              <a:chExt cx="2362200" cy="685800"/>
            </a:xfrm>
            <a:solidFill>
              <a:schemeClr val="accent3"/>
            </a:solidFill>
          </p:grpSpPr>
          <p:sp>
            <p:nvSpPr>
              <p:cNvPr id="77" name="Rectangle 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8" name="Rectangle 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9" name="Rectangle 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0" name="Rectangle 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1" name="Rectangle 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2" name="Rectangle 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3" name="Rectangle 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4" name="Rectangle 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5" name="Rectangle 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56" name="Group 85"/>
            <p:cNvGrpSpPr/>
            <p:nvPr/>
          </p:nvGrpSpPr>
          <p:grpSpPr>
            <a:xfrm>
              <a:off x="5715000" y="4038600"/>
              <a:ext cx="381000" cy="685800"/>
              <a:chOff x="7543800" y="3581400"/>
              <a:chExt cx="2362200" cy="685800"/>
            </a:xfrm>
            <a:solidFill>
              <a:schemeClr val="accent3"/>
            </a:solidFill>
          </p:grpSpPr>
          <p:sp>
            <p:nvSpPr>
              <p:cNvPr id="87" name="Rectangle 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8" name="Rectangle 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0" name="Rectangle 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1" name="Rectangle 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3" name="Rectangle 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4" name="Rectangle 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5" name="Rectangle 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6" name="Group 95"/>
            <p:cNvGrpSpPr/>
            <p:nvPr/>
          </p:nvGrpSpPr>
          <p:grpSpPr>
            <a:xfrm>
              <a:off x="6096000" y="4038600"/>
              <a:ext cx="381000" cy="685800"/>
              <a:chOff x="7543800" y="3581400"/>
              <a:chExt cx="2362200" cy="685800"/>
            </a:xfrm>
            <a:solidFill>
              <a:schemeClr val="accent3"/>
            </a:solidFill>
          </p:grpSpPr>
          <p:sp>
            <p:nvSpPr>
              <p:cNvPr id="97" name="Rectangle 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8" name="Rectangle 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0" name="Rectangle 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1" name="Rectangle 1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2" name="Rectangle 1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3" name="Rectangle 1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4" name="Rectangle 1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5" name="Rectangle 1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7" name="Group 105"/>
            <p:cNvGrpSpPr/>
            <p:nvPr/>
          </p:nvGrpSpPr>
          <p:grpSpPr>
            <a:xfrm>
              <a:off x="4953000" y="4724400"/>
              <a:ext cx="381000" cy="685800"/>
              <a:chOff x="7543800" y="3581400"/>
              <a:chExt cx="2362200" cy="685800"/>
            </a:xfrm>
            <a:solidFill>
              <a:schemeClr val="accent3"/>
            </a:solidFill>
          </p:grpSpPr>
          <p:sp>
            <p:nvSpPr>
              <p:cNvPr id="107" name="Rectangle 1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8" name="Rectangle 1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9" name="Rectangle 1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0" name="Rectangle 1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1" name="Rectangle 1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2" name="Rectangle 1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3" name="Rectangle 1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4" name="Rectangle 1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5" name="Rectangle 1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8" name="Group 115"/>
            <p:cNvGrpSpPr/>
            <p:nvPr/>
          </p:nvGrpSpPr>
          <p:grpSpPr>
            <a:xfrm>
              <a:off x="5334000" y="4724400"/>
              <a:ext cx="381000" cy="685800"/>
              <a:chOff x="7543800" y="3581400"/>
              <a:chExt cx="2362200" cy="685800"/>
            </a:xfrm>
            <a:solidFill>
              <a:schemeClr val="accent3"/>
            </a:solidFill>
          </p:grpSpPr>
          <p:sp>
            <p:nvSpPr>
              <p:cNvPr id="117" name="Rectangle 1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8" name="Rectangle 1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9" name="Rectangle 1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0" name="Rectangle 1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1" name="Rectangle 1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2" name="Rectangle 1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3" name="Rectangle 1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4" name="Rectangle 1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5" name="Rectangle 1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9" name="Group 125"/>
            <p:cNvGrpSpPr/>
            <p:nvPr/>
          </p:nvGrpSpPr>
          <p:grpSpPr>
            <a:xfrm>
              <a:off x="5715000" y="4724400"/>
              <a:ext cx="381000" cy="685800"/>
              <a:chOff x="7543800" y="3581400"/>
              <a:chExt cx="2362200" cy="685800"/>
            </a:xfrm>
            <a:solidFill>
              <a:schemeClr val="accent3"/>
            </a:solidFill>
          </p:grpSpPr>
          <p:sp>
            <p:nvSpPr>
              <p:cNvPr id="127" name="Rectangle 1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8" name="Rectangle 1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9" name="Rectangle 1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0" name="Rectangle 1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1" name="Rectangle 1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2" name="Rectangle 1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4" name="Rectangle 1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5" name="Rectangle 1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0" name="Group 135"/>
            <p:cNvGrpSpPr/>
            <p:nvPr/>
          </p:nvGrpSpPr>
          <p:grpSpPr>
            <a:xfrm>
              <a:off x="6096000" y="4724400"/>
              <a:ext cx="381000" cy="685800"/>
              <a:chOff x="7543800" y="3581400"/>
              <a:chExt cx="2362200" cy="685800"/>
            </a:xfrm>
            <a:solidFill>
              <a:schemeClr val="accent3"/>
            </a:solidFill>
          </p:grpSpPr>
          <p:sp>
            <p:nvSpPr>
              <p:cNvPr id="137" name="Rectangle 1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8" name="Rectangle 1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9" name="Rectangle 1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0" name="Rectangle 1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1" name="Rectangle 1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2" name="Rectangle 1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3" name="Rectangle 1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4" name="Rectangle 1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5" name="Rectangle 1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1" name="Group 145"/>
            <p:cNvGrpSpPr/>
            <p:nvPr/>
          </p:nvGrpSpPr>
          <p:grpSpPr>
            <a:xfrm>
              <a:off x="4953000" y="3352800"/>
              <a:ext cx="381000" cy="685800"/>
              <a:chOff x="7543800" y="3581400"/>
              <a:chExt cx="2362200" cy="685800"/>
            </a:xfrm>
            <a:solidFill>
              <a:srgbClr val="9BBB59"/>
            </a:solidFill>
          </p:grpSpPr>
          <p:sp>
            <p:nvSpPr>
              <p:cNvPr id="147" name="Rectangle 1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8" name="Rectangle 1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9" name="Rectangle 1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0" name="Rectangle 1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1" name="Rectangle 1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2" name="Rectangle 1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3" name="Rectangle 1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4" name="Rectangle 1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5" name="Rectangle 1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2" name="Group 155"/>
            <p:cNvGrpSpPr/>
            <p:nvPr/>
          </p:nvGrpSpPr>
          <p:grpSpPr>
            <a:xfrm>
              <a:off x="5334000" y="3352800"/>
              <a:ext cx="381000" cy="685800"/>
              <a:chOff x="7543800" y="3581400"/>
              <a:chExt cx="2362200" cy="685800"/>
            </a:xfrm>
            <a:solidFill>
              <a:schemeClr val="accent3"/>
            </a:solidFill>
          </p:grpSpPr>
          <p:sp>
            <p:nvSpPr>
              <p:cNvPr id="157" name="Rectangle 1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8" name="Rectangle 1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9" name="Rectangle 1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0" name="Rectangle 1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1" name="Rectangle 1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2" name="Rectangle 1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3" name="Rectangle 1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4" name="Rectangle 1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5" name="Rectangle 1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3" name="Group 165"/>
            <p:cNvGrpSpPr/>
            <p:nvPr/>
          </p:nvGrpSpPr>
          <p:grpSpPr>
            <a:xfrm>
              <a:off x="5715000" y="3352800"/>
              <a:ext cx="381000" cy="685800"/>
              <a:chOff x="7543800" y="3581400"/>
              <a:chExt cx="2362200" cy="685800"/>
            </a:xfrm>
            <a:solidFill>
              <a:schemeClr val="accent3"/>
            </a:solidFill>
          </p:grpSpPr>
          <p:sp>
            <p:nvSpPr>
              <p:cNvPr id="167" name="Rectangle 16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8" name="Rectangle 16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9" name="Rectangle 16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0" name="Rectangle 16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1" name="Rectangle 17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2" name="Rectangle 17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3" name="Rectangle 17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4" name="Rectangle 17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5" name="Rectangle 17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4" name="Group 175"/>
            <p:cNvGrpSpPr/>
            <p:nvPr/>
          </p:nvGrpSpPr>
          <p:grpSpPr>
            <a:xfrm>
              <a:off x="6096000" y="3352800"/>
              <a:ext cx="381000" cy="685800"/>
              <a:chOff x="7543800" y="3581400"/>
              <a:chExt cx="2362200" cy="685800"/>
            </a:xfrm>
            <a:solidFill>
              <a:schemeClr val="accent3"/>
            </a:solidFill>
          </p:grpSpPr>
          <p:sp>
            <p:nvSpPr>
              <p:cNvPr id="177" name="Rectangle 1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8" name="Rectangle 1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9" name="Rectangle 1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0" name="Rectangle 1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1" name="Rectangle 1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2" name="Rectangle 1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3" name="Rectangle 1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4" name="Rectangle 1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5" name="Rectangle 1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5" name="Group 185"/>
            <p:cNvGrpSpPr/>
            <p:nvPr/>
          </p:nvGrpSpPr>
          <p:grpSpPr>
            <a:xfrm>
              <a:off x="4953000" y="2667000"/>
              <a:ext cx="381000" cy="685800"/>
              <a:chOff x="7543800" y="3581400"/>
              <a:chExt cx="2362200" cy="685800"/>
            </a:xfrm>
            <a:solidFill>
              <a:schemeClr val="accent3"/>
            </a:solidFill>
          </p:grpSpPr>
          <p:sp>
            <p:nvSpPr>
              <p:cNvPr id="187" name="Rectangle 1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8" name="Rectangle 1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9" name="Rectangle 1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0" name="Rectangle 1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1" name="Rectangle 1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2" name="Rectangle 1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3" name="Rectangle 1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4" name="Rectangle 1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5" name="Rectangle 1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8" name="Group 195"/>
            <p:cNvGrpSpPr/>
            <p:nvPr/>
          </p:nvGrpSpPr>
          <p:grpSpPr>
            <a:xfrm>
              <a:off x="5334000" y="2667000"/>
              <a:ext cx="381000" cy="685800"/>
              <a:chOff x="7543800" y="3581400"/>
              <a:chExt cx="2362200" cy="685800"/>
            </a:xfrm>
            <a:solidFill>
              <a:schemeClr val="accent3"/>
            </a:solidFill>
          </p:grpSpPr>
          <p:sp>
            <p:nvSpPr>
              <p:cNvPr id="197" name="Rectangle 1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8" name="Rectangle 1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9" name="Rectangle 1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0" name="Rectangle 1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1" name="Rectangle 2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2" name="Rectangle 2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3" name="Rectangle 2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4" name="Rectangle 2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5" name="Rectangle 2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9" name="Group 205"/>
            <p:cNvGrpSpPr/>
            <p:nvPr/>
          </p:nvGrpSpPr>
          <p:grpSpPr>
            <a:xfrm>
              <a:off x="5715000" y="2667000"/>
              <a:ext cx="381000" cy="685800"/>
              <a:chOff x="7543800" y="3581400"/>
              <a:chExt cx="2362200" cy="685800"/>
            </a:xfrm>
            <a:solidFill>
              <a:schemeClr val="accent3"/>
            </a:solidFill>
          </p:grpSpPr>
          <p:sp>
            <p:nvSpPr>
              <p:cNvPr id="207" name="Rectangle 2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8" name="Rectangle 2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9" name="Rectangle 2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0" name="Rectangle 2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1" name="Rectangle 2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2" name="Rectangle 2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3" name="Rectangle 2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4" name="Rectangle 2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5" name="Rectangle 2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0" name="Group 215"/>
            <p:cNvGrpSpPr/>
            <p:nvPr/>
          </p:nvGrpSpPr>
          <p:grpSpPr>
            <a:xfrm>
              <a:off x="6096000" y="2667000"/>
              <a:ext cx="381000" cy="685800"/>
              <a:chOff x="7543800" y="3581400"/>
              <a:chExt cx="2362200" cy="685800"/>
            </a:xfrm>
            <a:solidFill>
              <a:schemeClr val="accent3"/>
            </a:solidFill>
          </p:grpSpPr>
          <p:sp>
            <p:nvSpPr>
              <p:cNvPr id="217" name="Rectangle 2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8" name="Rectangle 2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9" name="Rectangle 2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0" name="Rectangle 2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1" name="Rectangle 2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2" name="Rectangle 2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3" name="Rectangle 2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4" name="Rectangle 2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5" name="Rectangle 2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1" name="Group 225"/>
            <p:cNvGrpSpPr/>
            <p:nvPr/>
          </p:nvGrpSpPr>
          <p:grpSpPr>
            <a:xfrm>
              <a:off x="4953000" y="1981200"/>
              <a:ext cx="381000" cy="685800"/>
              <a:chOff x="7543800" y="3581400"/>
              <a:chExt cx="2362200" cy="685800"/>
            </a:xfrm>
            <a:solidFill>
              <a:schemeClr val="accent3"/>
            </a:solidFill>
          </p:grpSpPr>
          <p:sp>
            <p:nvSpPr>
              <p:cNvPr id="227" name="Rectangle 2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8" name="Rectangle 2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9" name="Rectangle 2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0" name="Rectangle 2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1" name="Rectangle 2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2" name="Rectangle 2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3" name="Rectangle 2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4" name="Rectangle 2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5" name="Rectangle 2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2" name="Group 235"/>
            <p:cNvGrpSpPr/>
            <p:nvPr/>
          </p:nvGrpSpPr>
          <p:grpSpPr>
            <a:xfrm>
              <a:off x="5334000" y="1981200"/>
              <a:ext cx="381000" cy="685800"/>
              <a:chOff x="7543800" y="3581400"/>
              <a:chExt cx="2362200" cy="685800"/>
            </a:xfrm>
            <a:solidFill>
              <a:schemeClr val="accent3"/>
            </a:solidFill>
          </p:grpSpPr>
          <p:sp>
            <p:nvSpPr>
              <p:cNvPr id="237" name="Rectangle 2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8" name="Rectangle 2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9" name="Rectangle 2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0" name="Rectangle 2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1" name="Rectangle 2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2" name="Rectangle 2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3" name="Rectangle 2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4" name="Rectangle 2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5" name="Rectangle 2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5" name="Group 245"/>
            <p:cNvGrpSpPr/>
            <p:nvPr/>
          </p:nvGrpSpPr>
          <p:grpSpPr>
            <a:xfrm>
              <a:off x="5715000" y="1981200"/>
              <a:ext cx="381000" cy="685800"/>
              <a:chOff x="7543800" y="3581400"/>
              <a:chExt cx="2362200" cy="685800"/>
            </a:xfrm>
            <a:solidFill>
              <a:schemeClr val="accent3"/>
            </a:solidFill>
          </p:grpSpPr>
          <p:sp>
            <p:nvSpPr>
              <p:cNvPr id="247" name="Rectangle 2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8" name="Rectangle 2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9" name="Rectangle 2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0" name="Rectangle 2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1" name="Rectangle 2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2" name="Rectangle 2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3" name="Rectangle 2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4" name="Rectangle 2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5" name="Rectangle 2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6" name="Group 255"/>
            <p:cNvGrpSpPr/>
            <p:nvPr/>
          </p:nvGrpSpPr>
          <p:grpSpPr>
            <a:xfrm>
              <a:off x="6096000" y="1981200"/>
              <a:ext cx="381000" cy="685800"/>
              <a:chOff x="7543800" y="3581400"/>
              <a:chExt cx="2362200" cy="685800"/>
            </a:xfrm>
            <a:solidFill>
              <a:schemeClr val="accent3"/>
            </a:solidFill>
          </p:grpSpPr>
          <p:sp>
            <p:nvSpPr>
              <p:cNvPr id="257" name="Rectangle 2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8" name="Rectangle 2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9" name="Rectangle 2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0" name="Rectangle 2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1" name="Rectangle 2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2" name="Rectangle 2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3" name="Rectangle 2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4" name="Rectangle 2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5" name="Rectangle 2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74" name="TextBox 73"/>
            <p:cNvSpPr txBox="1"/>
            <p:nvPr/>
          </p:nvSpPr>
          <p:spPr>
            <a:xfrm>
              <a:off x="5181600" y="3352800"/>
              <a:ext cx="1066800" cy="461665"/>
            </a:xfrm>
            <a:prstGeom prst="rect">
              <a:avLst/>
            </a:prstGeom>
            <a:noFill/>
          </p:spPr>
          <p:txBody>
            <a:bodyPr wrap="square" rtlCol="0">
              <a:spAutoFit/>
            </a:bodyPr>
            <a:lstStyle/>
            <a:p>
              <a:pPr algn="ctr"/>
              <a:r>
                <a:rPr lang="en-US" sz="2400" dirty="0" smtClean="0">
                  <a:effectLst>
                    <a:glow rad="228600">
                      <a:schemeClr val="bg1">
                        <a:alpha val="75000"/>
                      </a:schemeClr>
                    </a:glow>
                  </a:effectLst>
                </a:rPr>
                <a:t>Bytes</a:t>
              </a:r>
              <a:endParaRPr lang="en-US" sz="2400" dirty="0">
                <a:effectLst>
                  <a:glow rad="228600">
                    <a:schemeClr val="bg1">
                      <a:alpha val="75000"/>
                    </a:schemeClr>
                  </a:glow>
                </a:effectLst>
              </a:endParaRPr>
            </a:p>
          </p:txBody>
        </p:sp>
      </p:grpSp>
      <p:grpSp>
        <p:nvGrpSpPr>
          <p:cNvPr id="34" name="Group 284"/>
          <p:cNvGrpSpPr/>
          <p:nvPr/>
        </p:nvGrpSpPr>
        <p:grpSpPr>
          <a:xfrm>
            <a:off x="6324600" y="5791200"/>
            <a:ext cx="2339102" cy="674132"/>
            <a:chOff x="6324600" y="5791200"/>
            <a:chExt cx="2339102" cy="674132"/>
          </a:xfrm>
        </p:grpSpPr>
        <p:sp>
          <p:nvSpPr>
            <p:cNvPr id="283" name="Left Brace 282"/>
            <p:cNvSpPr/>
            <p:nvPr/>
          </p:nvSpPr>
          <p:spPr>
            <a:xfrm rot="16200000">
              <a:off x="69342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TextBox 283"/>
            <p:cNvSpPr txBox="1"/>
            <p:nvPr/>
          </p:nvSpPr>
          <p:spPr>
            <a:xfrm>
              <a:off x="6324600" y="6096000"/>
              <a:ext cx="2339102" cy="369332"/>
            </a:xfrm>
            <a:prstGeom prst="rect">
              <a:avLst/>
            </a:prstGeom>
            <a:noFill/>
          </p:spPr>
          <p:txBody>
            <a:bodyPr wrap="none" rtlCol="0">
              <a:spAutoFit/>
            </a:bodyPr>
            <a:lstStyle/>
            <a:p>
              <a:r>
                <a:rPr lang="en-US" dirty="0" smtClean="0"/>
                <a:t>I/O-Memory Interfaces</a:t>
              </a:r>
              <a:endParaRPr lang="en-US" dirty="0"/>
            </a:p>
          </p:txBody>
        </p:sp>
      </p:grpSp>
      <p:cxnSp>
        <p:nvCxnSpPr>
          <p:cNvPr id="313" name="Straight Arrow Connector 312"/>
          <p:cNvCxnSpPr>
            <a:stCxn id="11" idx="3"/>
          </p:cNvCxnSpPr>
          <p:nvPr/>
        </p:nvCxnSpPr>
        <p:spPr>
          <a:xfrm>
            <a:off x="3048000" y="2404110"/>
            <a:ext cx="1752600" cy="64389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4" name="TextBox 313"/>
          <p:cNvSpPr txBox="1"/>
          <p:nvPr/>
        </p:nvSpPr>
        <p:spPr>
          <a:xfrm>
            <a:off x="3352800" y="1676400"/>
            <a:ext cx="1295400" cy="923330"/>
          </a:xfrm>
          <a:prstGeom prst="rect">
            <a:avLst/>
          </a:prstGeom>
          <a:noFill/>
        </p:spPr>
        <p:txBody>
          <a:bodyPr wrap="square" rtlCol="0">
            <a:spAutoFit/>
          </a:bodyPr>
          <a:lstStyle/>
          <a:p>
            <a:r>
              <a:rPr lang="en-US" dirty="0" smtClean="0"/>
              <a:t>Processor 0 Memory Accesses</a:t>
            </a:r>
            <a:endParaRPr lang="en-US" dirty="0"/>
          </a:p>
        </p:txBody>
      </p:sp>
      <p:grpSp>
        <p:nvGrpSpPr>
          <p:cNvPr id="320" name="Group 319"/>
          <p:cNvGrpSpPr/>
          <p:nvPr/>
        </p:nvGrpSpPr>
        <p:grpSpPr>
          <a:xfrm>
            <a:off x="1447800" y="3962400"/>
            <a:ext cx="3352800" cy="2674620"/>
            <a:chOff x="1447800" y="3962400"/>
            <a:chExt cx="3352800" cy="2674620"/>
          </a:xfrm>
        </p:grpSpPr>
        <p:grpSp>
          <p:nvGrpSpPr>
            <p:cNvPr id="290" name="Group 268"/>
            <p:cNvGrpSpPr/>
            <p:nvPr/>
          </p:nvGrpSpPr>
          <p:grpSpPr>
            <a:xfrm>
              <a:off x="1447800" y="3962400"/>
              <a:ext cx="2057400" cy="2674620"/>
              <a:chOff x="609600" y="1676400"/>
              <a:chExt cx="3048000" cy="3962400"/>
            </a:xfrm>
          </p:grpSpPr>
          <p:sp>
            <p:nvSpPr>
              <p:cNvPr id="307" name="Rectangle 306"/>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1</a:t>
                </a:r>
              </a:p>
            </p:txBody>
          </p:sp>
          <p:sp>
            <p:nvSpPr>
              <p:cNvPr id="308" name="Rectangle 307"/>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309" name="Rectangle 308"/>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310" name="Straight Arrow Connector 309"/>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311" name="Straight Arrow Connector 310"/>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291" name="Group 269"/>
            <p:cNvGrpSpPr/>
            <p:nvPr/>
          </p:nvGrpSpPr>
          <p:grpSpPr>
            <a:xfrm>
              <a:off x="1653539" y="5196840"/>
              <a:ext cx="1598016" cy="1234440"/>
              <a:chOff x="914399" y="3505200"/>
              <a:chExt cx="2367431" cy="1828800"/>
            </a:xfrm>
          </p:grpSpPr>
          <p:sp>
            <p:nvSpPr>
              <p:cNvPr id="292" name="Rectangle 29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293" name="Group 25"/>
              <p:cNvGrpSpPr/>
              <p:nvPr/>
            </p:nvGrpSpPr>
            <p:grpSpPr>
              <a:xfrm>
                <a:off x="914399" y="3886200"/>
                <a:ext cx="2362202" cy="731926"/>
                <a:chOff x="1600199" y="3962400"/>
                <a:chExt cx="1600201" cy="731926"/>
              </a:xfrm>
              <a:solidFill>
                <a:srgbClr val="9BBB59"/>
              </a:solidFill>
            </p:grpSpPr>
            <p:sp>
              <p:nvSpPr>
                <p:cNvPr id="297" name="Rectangle 296"/>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8" name="Rectangle 297"/>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9" name="Rectangle 298"/>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0" name="Rectangle 299"/>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301" name="Rectangle 300"/>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2" name="Rectangle 301"/>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3" name="Rectangle 302"/>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4" name="Rectangle 303"/>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5" name="Rectangle 304"/>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6" name="TextBox 305"/>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94" name="Group 293"/>
              <p:cNvGrpSpPr/>
              <p:nvPr/>
            </p:nvGrpSpPr>
            <p:grpSpPr>
              <a:xfrm>
                <a:off x="914400" y="4697787"/>
                <a:ext cx="2367430" cy="636213"/>
                <a:chOff x="4572000" y="3402387"/>
                <a:chExt cx="2367430" cy="636213"/>
              </a:xfrm>
            </p:grpSpPr>
            <p:sp>
              <p:nvSpPr>
                <p:cNvPr id="295" name="Trapezoid 294"/>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96" name="TextBox 295"/>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cxnSp>
          <p:nvCxnSpPr>
            <p:cNvPr id="315" name="Straight Arrow Connector 314"/>
            <p:cNvCxnSpPr/>
            <p:nvPr/>
          </p:nvCxnSpPr>
          <p:spPr>
            <a:xfrm flipV="1">
              <a:off x="3505200" y="4953000"/>
              <a:ext cx="1295400" cy="76200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6" name="TextBox 315"/>
            <p:cNvSpPr txBox="1"/>
            <p:nvPr/>
          </p:nvSpPr>
          <p:spPr>
            <a:xfrm>
              <a:off x="3505200" y="4343400"/>
              <a:ext cx="1295400" cy="923330"/>
            </a:xfrm>
            <a:prstGeom prst="rect">
              <a:avLst/>
            </a:prstGeom>
            <a:noFill/>
          </p:spPr>
          <p:txBody>
            <a:bodyPr wrap="square" rtlCol="0">
              <a:spAutoFit/>
            </a:bodyPr>
            <a:lstStyle/>
            <a:p>
              <a:r>
                <a:rPr lang="en-US" dirty="0" smtClean="0"/>
                <a:t>Processor 1 Memory Accesses</a:t>
              </a:r>
              <a:endParaRPr lang="en-US" dirty="0"/>
            </a:p>
          </p:txBody>
        </p:sp>
      </p:grpSp>
    </p:spTree>
    <p:extLst>
      <p:ext uri="{BB962C8B-B14F-4D97-AF65-F5344CB8AC3E}">
        <p14:creationId xmlns:p14="http://schemas.microsoft.com/office/powerpoint/2010/main" val="40924386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p:txBody>
          <a:bodyPr>
            <a:normAutofit/>
          </a:bodyPr>
          <a:lstStyle/>
          <a:p>
            <a:r>
              <a:rPr lang="en-US" dirty="0" smtClean="0"/>
              <a:t>Multiprocessor Caches</a:t>
            </a:r>
            <a:endParaRPr lang="en-US" dirty="0"/>
          </a:p>
        </p:txBody>
      </p:sp>
      <p:sp>
        <p:nvSpPr>
          <p:cNvPr id="1872937" name="Rectangle 41"/>
          <p:cNvSpPr>
            <a:spLocks noGrp="1" noChangeArrowheads="1"/>
          </p:cNvSpPr>
          <p:nvPr>
            <p:ph type="body" idx="1"/>
          </p:nvPr>
        </p:nvSpPr>
        <p:spPr>
          <a:xfrm>
            <a:off x="304800" y="1371600"/>
            <a:ext cx="8686800" cy="1981200"/>
          </a:xfrm>
        </p:spPr>
        <p:txBody>
          <a:bodyPr>
            <a:normAutofit fontScale="77500" lnSpcReduction="20000"/>
          </a:bodyPr>
          <a:lstStyle/>
          <a:p>
            <a:pPr>
              <a:buClr>
                <a:schemeClr val="tx1"/>
              </a:buClr>
            </a:pPr>
            <a:r>
              <a:rPr lang="en-US" dirty="0" smtClean="0">
                <a:solidFill>
                  <a:srgbClr val="000000"/>
                </a:solidFill>
              </a:rPr>
              <a:t>Memory is a performance bottleneck even with one processor</a:t>
            </a:r>
          </a:p>
          <a:p>
            <a:pPr>
              <a:buClr>
                <a:schemeClr val="tx1"/>
              </a:buClr>
            </a:pPr>
            <a:r>
              <a:rPr lang="en-US" dirty="0" smtClean="0">
                <a:solidFill>
                  <a:srgbClr val="000000"/>
                </a:solidFill>
              </a:rPr>
              <a:t>Use caches to reduce bandwidth demands on main memory</a:t>
            </a:r>
          </a:p>
          <a:p>
            <a:pPr>
              <a:buClr>
                <a:schemeClr val="tx1"/>
              </a:buClr>
            </a:pPr>
            <a:r>
              <a:rPr lang="en-US" dirty="0" smtClean="0">
                <a:solidFill>
                  <a:srgbClr val="000000"/>
                </a:solidFill>
              </a:rPr>
              <a:t>Each core has a local private cache holding data it has accessed recently</a:t>
            </a:r>
          </a:p>
          <a:p>
            <a:pPr>
              <a:buClr>
                <a:schemeClr val="tx1"/>
              </a:buClr>
            </a:pPr>
            <a:r>
              <a:rPr lang="en-US" dirty="0" smtClean="0">
                <a:solidFill>
                  <a:srgbClr val="000000"/>
                </a:solidFill>
              </a:rPr>
              <a:t>Only cache misses have to access the shared common memory</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1872914" name="Rectangle 18"/>
          <p:cNvSpPr>
            <a:spLocks noChangeArrowheads="1"/>
          </p:cNvSpPr>
          <p:nvPr/>
        </p:nvSpPr>
        <p:spPr bwMode="auto">
          <a:xfrm>
            <a:off x="131763" y="2943225"/>
            <a:ext cx="180975" cy="363538"/>
          </a:xfrm>
          <a:prstGeom prst="rect">
            <a:avLst/>
          </a:prstGeom>
          <a:noFill/>
          <a:ln w="12700">
            <a:noFill/>
            <a:miter lim="800000"/>
            <a:headEnd/>
            <a:tailEnd/>
          </a:ln>
          <a:effectLst/>
        </p:spPr>
        <p:txBody>
          <a:bodyPr wrap="none" lIns="90488" tIns="44450" rIns="90488" bIns="44450">
            <a:spAutoFit/>
          </a:bodyPr>
          <a:lstStyle/>
          <a:p>
            <a:endParaRPr lang="en-US" dirty="0">
              <a:solidFill>
                <a:schemeClr val="tx1"/>
              </a:solidFill>
            </a:endParaRPr>
          </a:p>
        </p:txBody>
      </p:sp>
      <p:grpSp>
        <p:nvGrpSpPr>
          <p:cNvPr id="2" name="Group 63"/>
          <p:cNvGrpSpPr/>
          <p:nvPr/>
        </p:nvGrpSpPr>
        <p:grpSpPr>
          <a:xfrm>
            <a:off x="1905000" y="3352800"/>
            <a:ext cx="5397928" cy="2600385"/>
            <a:chOff x="1524000" y="1066800"/>
            <a:chExt cx="5706381" cy="3151982"/>
          </a:xfrm>
        </p:grpSpPr>
        <p:sp>
          <p:nvSpPr>
            <p:cNvPr id="39"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0" name="Text Box 6"/>
            <p:cNvSpPr txBox="1">
              <a:spLocks noChangeArrowheads="1"/>
            </p:cNvSpPr>
            <p:nvPr/>
          </p:nvSpPr>
          <p:spPr bwMode="auto">
            <a:xfrm>
              <a:off x="1584325" y="1203325"/>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1"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2"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3" name="Text Box 9"/>
            <p:cNvSpPr txBox="1">
              <a:spLocks noChangeArrowheads="1"/>
            </p:cNvSpPr>
            <p:nvPr/>
          </p:nvSpPr>
          <p:spPr bwMode="auto">
            <a:xfrm>
              <a:off x="3276600" y="1219200"/>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4" name="Text Box 10"/>
            <p:cNvSpPr txBox="1">
              <a:spLocks noChangeArrowheads="1"/>
            </p:cNvSpPr>
            <p:nvPr/>
          </p:nvSpPr>
          <p:spPr bwMode="auto">
            <a:xfrm>
              <a:off x="5943600" y="1219200"/>
              <a:ext cx="1286781" cy="484982"/>
            </a:xfrm>
            <a:prstGeom prst="rect">
              <a:avLst/>
            </a:prstGeom>
            <a:noFill/>
            <a:ln w="12700">
              <a:noFill/>
              <a:miter lim="800000"/>
              <a:headEnd/>
              <a:tailEnd/>
            </a:ln>
            <a:effectLst/>
          </p:spPr>
          <p:txBody>
            <a:bodyPr wrap="none">
              <a:spAutoFit/>
            </a:bodyPr>
            <a:lstStyle/>
            <a:p>
              <a:r>
                <a:rPr lang="en-US" sz="2000" b="1" dirty="0">
                  <a:solidFill>
                    <a:schemeClr val="tx1"/>
                  </a:solidFill>
                </a:rPr>
                <a:t>Processor</a:t>
              </a:r>
            </a:p>
          </p:txBody>
        </p:sp>
        <p:sp>
          <p:nvSpPr>
            <p:cNvPr id="45"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6"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7"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48" name="Text Box 14"/>
            <p:cNvSpPr txBox="1">
              <a:spLocks noChangeArrowheads="1"/>
            </p:cNvSpPr>
            <p:nvPr/>
          </p:nvSpPr>
          <p:spPr bwMode="auto">
            <a:xfrm>
              <a:off x="17526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49" name="Text Box 15"/>
            <p:cNvSpPr txBox="1">
              <a:spLocks noChangeArrowheads="1"/>
            </p:cNvSpPr>
            <p:nvPr/>
          </p:nvSpPr>
          <p:spPr bwMode="auto">
            <a:xfrm>
              <a:off x="34290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50" name="Text Box 16"/>
            <p:cNvSpPr txBox="1">
              <a:spLocks noChangeArrowheads="1"/>
            </p:cNvSpPr>
            <p:nvPr/>
          </p:nvSpPr>
          <p:spPr bwMode="auto">
            <a:xfrm>
              <a:off x="6172200" y="2057400"/>
              <a:ext cx="873059" cy="484982"/>
            </a:xfrm>
            <a:prstGeom prst="rect">
              <a:avLst/>
            </a:prstGeom>
            <a:noFill/>
            <a:ln w="12700">
              <a:noFill/>
              <a:miter lim="800000"/>
              <a:headEnd/>
              <a:tailEnd/>
            </a:ln>
            <a:effectLst/>
          </p:spPr>
          <p:txBody>
            <a:bodyPr wrap="none">
              <a:spAutoFit/>
            </a:bodyPr>
            <a:lstStyle/>
            <a:p>
              <a:r>
                <a:rPr lang="en-US" sz="2000" b="1" dirty="0">
                  <a:solidFill>
                    <a:schemeClr val="tx1"/>
                  </a:solidFill>
                </a:rPr>
                <a:t>Cache</a:t>
              </a:r>
            </a:p>
          </p:txBody>
        </p:sp>
        <p:sp>
          <p:nvSpPr>
            <p:cNvPr id="51"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2000" b="1" dirty="0" smtClean="0">
                  <a:solidFill>
                    <a:schemeClr val="tx1"/>
                  </a:solidFill>
                </a:rPr>
                <a:t>Interconnection Network</a:t>
              </a:r>
              <a:endParaRPr lang="en-US" sz="2000" b="1" dirty="0">
                <a:solidFill>
                  <a:schemeClr val="tx1"/>
                </a:solidFill>
              </a:endParaRPr>
            </a:p>
          </p:txBody>
        </p:sp>
        <p:sp>
          <p:nvSpPr>
            <p:cNvPr id="52"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53" name="Text Box 19"/>
            <p:cNvSpPr txBox="1">
              <a:spLocks noChangeArrowheads="1"/>
            </p:cNvSpPr>
            <p:nvPr/>
          </p:nvSpPr>
          <p:spPr bwMode="auto">
            <a:xfrm>
              <a:off x="3048000" y="3657600"/>
              <a:ext cx="1161009" cy="484982"/>
            </a:xfrm>
            <a:prstGeom prst="rect">
              <a:avLst/>
            </a:prstGeom>
            <a:noFill/>
            <a:ln w="12700">
              <a:noFill/>
              <a:miter lim="800000"/>
              <a:headEnd/>
              <a:tailEnd/>
            </a:ln>
            <a:effectLst/>
          </p:spPr>
          <p:txBody>
            <a:bodyPr wrap="none">
              <a:spAutoFit/>
            </a:bodyPr>
            <a:lstStyle/>
            <a:p>
              <a:r>
                <a:rPr lang="en-US" sz="2000" b="1" dirty="0">
                  <a:solidFill>
                    <a:schemeClr val="tx1"/>
                  </a:solidFill>
                </a:rPr>
                <a:t>Memory</a:t>
              </a:r>
            </a:p>
          </p:txBody>
        </p:sp>
        <p:sp>
          <p:nvSpPr>
            <p:cNvPr id="54"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sz="2400" dirty="0"/>
            </a:p>
          </p:txBody>
        </p:sp>
        <p:sp>
          <p:nvSpPr>
            <p:cNvPr id="55" name="Text Box 21"/>
            <p:cNvSpPr txBox="1">
              <a:spLocks noChangeArrowheads="1"/>
            </p:cNvSpPr>
            <p:nvPr/>
          </p:nvSpPr>
          <p:spPr bwMode="auto">
            <a:xfrm>
              <a:off x="5562600" y="3733800"/>
              <a:ext cx="567369" cy="484982"/>
            </a:xfrm>
            <a:prstGeom prst="rect">
              <a:avLst/>
            </a:prstGeom>
            <a:noFill/>
            <a:ln w="12700">
              <a:noFill/>
              <a:miter lim="800000"/>
              <a:headEnd/>
              <a:tailEnd/>
            </a:ln>
            <a:effectLst/>
          </p:spPr>
          <p:txBody>
            <a:bodyPr wrap="none">
              <a:spAutoFit/>
            </a:bodyPr>
            <a:lstStyle/>
            <a:p>
              <a:r>
                <a:rPr lang="en-US" sz="2000" b="1" dirty="0">
                  <a:solidFill>
                    <a:schemeClr val="tx1"/>
                  </a:solidFill>
                </a:rPr>
                <a:t>I/O</a:t>
              </a:r>
            </a:p>
          </p:txBody>
        </p:sp>
        <p:sp>
          <p:nvSpPr>
            <p:cNvPr id="56"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7"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8"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59"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0"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1"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2"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sp>
          <p:nvSpPr>
            <p:cNvPr id="63"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sz="2400" dirty="0"/>
            </a:p>
          </p:txBody>
        </p:sp>
      </p:grpSp>
      <p:sp>
        <p:nvSpPr>
          <p:cNvPr id="34" name="Slide Number Placeholder 33"/>
          <p:cNvSpPr>
            <a:spLocks noGrp="1"/>
          </p:cNvSpPr>
          <p:nvPr>
            <p:ph type="sldNum" sz="quarter" idx="12"/>
          </p:nvPr>
        </p:nvSpPr>
        <p:spPr/>
        <p:txBody>
          <a:bodyPr/>
          <a:lstStyle/>
          <a:p>
            <a:fld id="{3CC63E4C-4642-794D-A2FD-70F6B81535F5}" type="slidenum">
              <a:rPr lang="en-US" smtClean="0"/>
              <a:pPr/>
              <a:t>14</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729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29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29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29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2937"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What if? </a:t>
            </a:r>
          </a:p>
          <a:p>
            <a:pPr lvl="1"/>
            <a:r>
              <a:rPr lang="en-US" dirty="0" smtClean="0"/>
              <a:t>Processors 1 and 2 read Memory[1000] (value  20)</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15</a:t>
            </a:fld>
            <a:endParaRPr lang="en-US" dirty="0"/>
          </a:p>
        </p:txBody>
      </p:sp>
      <p:grpSp>
        <p:nvGrpSpPr>
          <p:cNvPr id="7" name="Group 63"/>
          <p:cNvGrpSpPr/>
          <p:nvPr/>
        </p:nvGrpSpPr>
        <p:grpSpPr>
          <a:xfrm>
            <a:off x="1591731" y="2819400"/>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4470399" y="3064935"/>
            <a:ext cx="704640" cy="400110"/>
          </a:xfrm>
          <a:prstGeom prst="rect">
            <a:avLst/>
          </a:prstGeom>
          <a:no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34" name="TextBox 33"/>
          <p:cNvSpPr txBox="1"/>
          <p:nvPr/>
        </p:nvSpPr>
        <p:spPr>
          <a:xfrm>
            <a:off x="3843866" y="4893734"/>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37" name="TextBox 36"/>
          <p:cNvSpPr txBox="1"/>
          <p:nvPr/>
        </p:nvSpPr>
        <p:spPr>
          <a:xfrm>
            <a:off x="6908798" y="3014136"/>
            <a:ext cx="704640" cy="400110"/>
          </a:xfrm>
          <a:prstGeom prst="rect">
            <a:avLst/>
          </a:prstGeom>
          <a:noFill/>
        </p:spPr>
        <p:txBody>
          <a:bodyPr wrap="none" rtlCol="0">
            <a:spAutoFit/>
          </a:bodyPr>
          <a:lstStyle/>
          <a:p>
            <a:r>
              <a:rPr lang="en-US" sz="2000" dirty="0" smtClean="0">
                <a:solidFill>
                  <a:srgbClr val="3366FF"/>
                </a:solidFill>
              </a:rPr>
              <a:t>1000 </a:t>
            </a:r>
            <a:endParaRPr lang="en-US" sz="2000" dirty="0">
              <a:solidFill>
                <a:srgbClr val="3366FF"/>
              </a:solidFill>
            </a:endParaRPr>
          </a:p>
        </p:txBody>
      </p:sp>
      <p:sp>
        <p:nvSpPr>
          <p:cNvPr id="39" name="TextBox 38"/>
          <p:cNvSpPr txBox="1"/>
          <p:nvPr/>
        </p:nvSpPr>
        <p:spPr>
          <a:xfrm>
            <a:off x="3183467" y="3589867"/>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0" name="TextBox 39"/>
          <p:cNvSpPr txBox="1"/>
          <p:nvPr/>
        </p:nvSpPr>
        <p:spPr>
          <a:xfrm>
            <a:off x="5774267" y="3589867"/>
            <a:ext cx="704640" cy="400110"/>
          </a:xfrm>
          <a:prstGeom prst="rect">
            <a:avLst/>
          </a:prstGeom>
          <a:solidFill>
            <a:srgbClr val="FFFFFF"/>
          </a:solidFill>
        </p:spPr>
        <p:txBody>
          <a:bodyPr wrap="square" rtlCol="0">
            <a:spAutoFit/>
          </a:bodyPr>
          <a:lstStyle/>
          <a:p>
            <a:r>
              <a:rPr lang="en-US" sz="2000" dirty="0" smtClean="0">
                <a:solidFill>
                  <a:srgbClr val="3366FF"/>
                </a:solidFill>
              </a:rPr>
              <a:t>1000</a:t>
            </a:r>
            <a:endParaRPr lang="en-US" sz="2000" dirty="0">
              <a:solidFill>
                <a:srgbClr val="3366FF"/>
              </a:solidFill>
            </a:endParaRPr>
          </a:p>
        </p:txBody>
      </p:sp>
      <p:sp>
        <p:nvSpPr>
          <p:cNvPr id="45" name="TextBox 44"/>
          <p:cNvSpPr txBox="1"/>
          <p:nvPr/>
        </p:nvSpPr>
        <p:spPr>
          <a:xfrm>
            <a:off x="4030133" y="4927601"/>
            <a:ext cx="444653" cy="400110"/>
          </a:xfrm>
          <a:prstGeom prst="rect">
            <a:avLst/>
          </a:prstGeom>
          <a:noFill/>
        </p:spPr>
        <p:txBody>
          <a:bodyPr wrap="none" rtlCol="0">
            <a:spAutoFit/>
          </a:bodyPr>
          <a:lstStyle/>
          <a:p>
            <a:r>
              <a:rPr lang="en-US" sz="2000" b="1" dirty="0" smtClean="0">
                <a:solidFill>
                  <a:srgbClr val="3366FF"/>
                </a:solidFill>
              </a:rPr>
              <a:t>20</a:t>
            </a:r>
            <a:endParaRPr lang="en-US" sz="2000" b="1" dirty="0">
              <a:solidFill>
                <a:srgbClr val="3366FF"/>
              </a:solidFill>
            </a:endParaRPr>
          </a:p>
        </p:txBody>
      </p:sp>
      <p:sp>
        <p:nvSpPr>
          <p:cNvPr id="47" name="TextBox 46"/>
          <p:cNvSpPr txBox="1"/>
          <p:nvPr/>
        </p:nvSpPr>
        <p:spPr>
          <a:xfrm>
            <a:off x="2506134" y="2895601"/>
            <a:ext cx="301660" cy="369332"/>
          </a:xfrm>
          <a:prstGeom prst="rect">
            <a:avLst/>
          </a:prstGeom>
          <a:noFill/>
        </p:spPr>
        <p:txBody>
          <a:bodyPr wrap="none" rtlCol="0">
            <a:spAutoFit/>
          </a:bodyPr>
          <a:lstStyle/>
          <a:p>
            <a:r>
              <a:rPr lang="en-US" dirty="0" smtClean="0"/>
              <a:t>0</a:t>
            </a:r>
            <a:endParaRPr lang="en-US" dirty="0"/>
          </a:p>
        </p:txBody>
      </p:sp>
      <p:sp>
        <p:nvSpPr>
          <p:cNvPr id="48" name="TextBox 47"/>
          <p:cNvSpPr txBox="1"/>
          <p:nvPr/>
        </p:nvSpPr>
        <p:spPr>
          <a:xfrm>
            <a:off x="4080934" y="2912534"/>
            <a:ext cx="301660" cy="369332"/>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6603982" y="2929467"/>
            <a:ext cx="301660" cy="369332"/>
          </a:xfrm>
          <a:prstGeom prst="rect">
            <a:avLst/>
          </a:prstGeom>
          <a:noFill/>
        </p:spPr>
        <p:txBody>
          <a:bodyPr wrap="none" rtlCol="0">
            <a:spAutoFit/>
          </a:bodyPr>
          <a:lstStyle/>
          <a:p>
            <a:r>
              <a:rPr lang="en-US" dirty="0" smtClean="0"/>
              <a:t>2</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0"/>
                                  </p:stCondLst>
                                  <p:childTnLst>
                                    <p:animMotion origin="layout" path="M -0.02552 0.03241 L -0.07552 0.08195 " pathEditMode="relative" ptsTypes="AA">
                                      <p:cBhvr>
                                        <p:cTn id="10" dur="1000" fill="hold"/>
                                        <p:tgtEl>
                                          <p:spTgt spid="33">
                                            <p:txEl>
                                              <p:pRg st="0" end="0"/>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9739 0.08194 C -0.11145 0.09444 -0.1125 0.09629 -0.1177 0.11898 C -0.1184 0.13958 -0.11319 0.16203 -0.11961 0.18078 C -0.12257 0.18888 -0.13368 0.17986 -0.13993 0.18333 C -0.14236 0.18449 -0.14132 0.18981 -0.14184 0.19305 C -0.14201 0.19375 -0.14479 0.22407 -0.14548 0.22777 C -0.14687 0.23356 -0.14965 0.23888 -0.15104 0.2449 C -0.17014 0.24189 -0.1835 0.2405 -0.20295 0.24259 C -0.20573 0.24351 -0.21475 0.24699 -0.21597 0.25 C -0.21805 0.25463 -0.2177 0.26759 -0.2177 0.27453 " pathEditMode="relative" ptsTypes="fffffffffA">
                                      <p:cBhvr>
                                        <p:cTn id="14" dur="1000" fill="hold"/>
                                        <p:tgtEl>
                                          <p:spTgt spid="33">
                                            <p:txEl>
                                              <p:pRg st="0" end="0"/>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3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3.88889E-6 -4.44444E-6 C -0.00937 0.00162 -0.0335 0.0088 -0.04444 0.00255 C -0.04635 0.00139 -0.0434 -0.00254 -0.04271 -0.00486 C -0.04219 -0.01967 -0.04305 -0.03495 -0.0408 -0.0493 C -0.04028 -0.05347 -0.02847 -0.05741 -0.02413 -0.05926 C -0.02239 -0.06018 -0.01857 -0.0618 -0.01857 -0.0618 C -0.00382 -0.0919 -0.03021 -0.03565 -0.01302 -0.13588 C -0.01215 -0.14166 -0.00191 -0.1456 -0.00191 -0.1456 C 0.00226 -0.16204 -0.00364 -0.14583 0.00556 -0.15555 C 0.00712 -0.15764 0.00747 -0.16088 0.0092 -0.16296 C 0.01077 -0.16528 0.01285 -0.1662 0.01476 -0.16782 C 0.01528 -0.17037 0.01563 -0.17291 0.01667 -0.17523 C 0.01754 -0.17801 0.02031 -0.18264 0.02031 -0.18264 " pathEditMode="relative" ptsTypes="ffffffffffffA">
                                      <p:cBhvr>
                                        <p:cTn id="26" dur="1000" fill="hold"/>
                                        <p:tgtEl>
                                          <p:spTgt spid="34"/>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0 -1.85185E-6 C -0.02378 0.00394 -0.0474 0.00834 -0.05729 0.03287 C -0.06701 0.05764 -0.00382 0.12963 -0.0592 0.14815 C -0.11476 0.16667 -0.32552 0.125 -0.39062 0.14468 C -0.45556 0.16435 -0.4526 0.21528 -0.44965 0.26667 " pathEditMode="relative" rAng="0" ptsTypes="aaaaA">
                                      <p:cBhvr>
                                        <p:cTn id="38" dur="1000" fill="hold"/>
                                        <p:tgtEl>
                                          <p:spTgt spid="37">
                                            <p:txEl>
                                              <p:pRg st="0" end="0"/>
                                            </p:txEl>
                                          </p:spTgt>
                                        </p:tgtEl>
                                        <p:attrNameLst>
                                          <p:attrName>ppt_x</p:attrName>
                                          <p:attrName>ppt_y</p:attrName>
                                        </p:attrNameLst>
                                      </p:cBhvr>
                                      <p:rCtr x="-22800" y="13300"/>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2" nodeType="clickEffect">
                                  <p:stCondLst>
                                    <p:cond delay="0"/>
                                  </p:stCondLst>
                                  <p:childTnLst>
                                    <p:set>
                                      <p:cBhvr>
                                        <p:cTn id="46" dur="1" fill="hold">
                                          <p:stCondLst>
                                            <p:cond delay="0"/>
                                          </p:stCondLst>
                                        </p:cTn>
                                        <p:tgtEl>
                                          <p:spTgt spid="37">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1" nodeType="clickEffect">
                                  <p:stCondLst>
                                    <p:cond delay="0"/>
                                  </p:stCondLst>
                                  <p:childTnLst>
                                    <p:animMotion origin="layout" path="M -0.00138 -0.00139 C -0.03941 0.00555 -0.07725 0.01273 -0.09132 -0.00139 C -0.10538 -0.01528 -0.13854 -0.07246 -0.08576 -0.08519 C -0.03298 -0.09769 0.16841 -0.05996 0.22622 -0.07708 C 0.28403 -0.09398 0.25521 -0.16921 0.26112 -0.1875 " pathEditMode="relative" rAng="0" ptsTypes="aaaaA">
                                      <p:cBhvr>
                                        <p:cTn id="50" dur="1000" fill="hold"/>
                                        <p:tgtEl>
                                          <p:spTgt spid="45"/>
                                        </p:tgtEl>
                                        <p:attrNameLst>
                                          <p:attrName>ppt_x</p:attrName>
                                          <p:attrName>ppt_y</p:attrName>
                                        </p:attrNameLst>
                                      </p:cBhvr>
                                      <p:rCtr x="7400" y="-8600"/>
                                    </p:animMotion>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uild="allAtOnce"/>
      <p:bldP spid="33" grpId="1" build="allAtOnce"/>
      <p:bldP spid="33" grpId="2" build="allAtOnce"/>
      <p:bldP spid="34" grpId="0"/>
      <p:bldP spid="34" grpId="1"/>
      <p:bldP spid="37" grpId="0" build="allAtOnce"/>
      <p:bldP spid="37" grpId="1" build="allAtOnce"/>
      <p:bldP spid="37" grpId="2" build="allAtOnce"/>
      <p:bldP spid="39" grpId="0" animBg="1"/>
      <p:bldP spid="40" grpId="0" animBg="1"/>
      <p:bldP spid="45" grpId="0"/>
      <p:bldP spid="45"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Now:</a:t>
            </a:r>
          </a:p>
          <a:p>
            <a:pPr lvl="1"/>
            <a:r>
              <a:rPr lang="en-US" dirty="0" smtClean="0"/>
              <a:t>Processor 0 writes Memory[1000] with 40</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16</a:t>
            </a:fld>
            <a:endParaRPr lang="en-US" dirty="0"/>
          </a:p>
        </p:txBody>
      </p:sp>
      <p:grpSp>
        <p:nvGrpSpPr>
          <p:cNvPr id="7" name="Group 63"/>
          <p:cNvGrpSpPr/>
          <p:nvPr/>
        </p:nvGrpSpPr>
        <p:grpSpPr>
          <a:xfrm>
            <a:off x="1905000" y="2667000"/>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819403" y="2743201"/>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394203" y="2760134"/>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917251" y="2777067"/>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649136" y="3437468"/>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6155269" y="3454401"/>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40" name="TextBox 39"/>
          <p:cNvSpPr txBox="1"/>
          <p:nvPr/>
        </p:nvSpPr>
        <p:spPr>
          <a:xfrm>
            <a:off x="1075269" y="2794001"/>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2108203" y="3437467"/>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3293536" y="4758268"/>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
        <p:nvSpPr>
          <p:cNvPr id="43" name="TextBox 42"/>
          <p:cNvSpPr txBox="1"/>
          <p:nvPr/>
        </p:nvSpPr>
        <p:spPr>
          <a:xfrm>
            <a:off x="3352800" y="5334000"/>
            <a:ext cx="2180655" cy="707886"/>
          </a:xfrm>
          <a:prstGeom prst="rect">
            <a:avLst/>
          </a:prstGeom>
          <a:noFill/>
        </p:spPr>
        <p:txBody>
          <a:bodyPr wrap="none" rtlCol="0">
            <a:spAutoFit/>
          </a:bodyPr>
          <a:lstStyle/>
          <a:p>
            <a:r>
              <a:rPr lang="en-US" sz="4000" dirty="0" smtClean="0"/>
              <a:t>Problem?</a:t>
            </a:r>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Multiple Caches Coherent</a:t>
            </a:r>
            <a:endParaRPr lang="en-US" dirty="0"/>
          </a:p>
        </p:txBody>
      </p:sp>
      <p:sp>
        <p:nvSpPr>
          <p:cNvPr id="3" name="Content Placeholder 2"/>
          <p:cNvSpPr>
            <a:spLocks noGrp="1"/>
          </p:cNvSpPr>
          <p:nvPr>
            <p:ph idx="1"/>
          </p:nvPr>
        </p:nvSpPr>
        <p:spPr>
          <a:xfrm>
            <a:off x="533400" y="1371600"/>
            <a:ext cx="8382000" cy="4783667"/>
          </a:xfrm>
        </p:spPr>
        <p:txBody>
          <a:bodyPr>
            <a:normAutofit fontScale="92500" lnSpcReduction="20000"/>
          </a:bodyPr>
          <a:lstStyle/>
          <a:p>
            <a:r>
              <a:rPr lang="en-US" dirty="0" smtClean="0"/>
              <a:t>Architect’s job: shared memory </a:t>
            </a:r>
            <a:br>
              <a:rPr lang="en-US" dirty="0" smtClean="0"/>
            </a:br>
            <a:r>
              <a:rPr lang="en-US" dirty="0" smtClean="0"/>
              <a:t>=&gt; keep cache values coherent</a:t>
            </a:r>
          </a:p>
          <a:p>
            <a:r>
              <a:rPr lang="en-US" dirty="0" smtClean="0"/>
              <a:t>Idea: When any processor has cache miss or writes, notify other processors via interconnection network</a:t>
            </a:r>
          </a:p>
          <a:p>
            <a:pPr lvl="1"/>
            <a:r>
              <a:rPr lang="en-US" dirty="0" smtClean="0"/>
              <a:t>If only reading, many processors can have copies</a:t>
            </a:r>
          </a:p>
          <a:p>
            <a:pPr lvl="1"/>
            <a:r>
              <a:rPr lang="en-US" dirty="0" smtClean="0"/>
              <a:t>If a processor writes, invalidate any other copies</a:t>
            </a:r>
          </a:p>
          <a:p>
            <a:r>
              <a:rPr lang="en-US" dirty="0" smtClean="0"/>
              <a:t>Write transactions from one processor “snoop” tags of other caches using common interconnect</a:t>
            </a:r>
          </a:p>
          <a:p>
            <a:pPr lvl="1"/>
            <a:r>
              <a:rPr lang="en-US" dirty="0" smtClean="0"/>
              <a:t>Invalidate any “hits” to same address in other caches</a:t>
            </a:r>
          </a:p>
          <a:p>
            <a:pPr lvl="1"/>
            <a:r>
              <a:rPr lang="en-US" dirty="0" smtClean="0"/>
              <a:t>If hit is to dirty line, other cache has to write back first!</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17</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and Caches</a:t>
            </a:r>
            <a:endParaRPr lang="en-US" dirty="0"/>
          </a:p>
        </p:txBody>
      </p:sp>
      <p:sp>
        <p:nvSpPr>
          <p:cNvPr id="3" name="Content Placeholder 2"/>
          <p:cNvSpPr>
            <a:spLocks noGrp="1"/>
          </p:cNvSpPr>
          <p:nvPr>
            <p:ph idx="1"/>
          </p:nvPr>
        </p:nvSpPr>
        <p:spPr>
          <a:xfrm>
            <a:off x="457200" y="1397001"/>
            <a:ext cx="8229600" cy="2209800"/>
          </a:xfrm>
        </p:spPr>
        <p:txBody>
          <a:bodyPr/>
          <a:lstStyle/>
          <a:p>
            <a:r>
              <a:rPr lang="en-US" dirty="0" smtClean="0"/>
              <a:t>Example, now with cache coherence</a:t>
            </a:r>
          </a:p>
          <a:p>
            <a:pPr lvl="1"/>
            <a:r>
              <a:rPr lang="en-US" dirty="0" smtClean="0"/>
              <a:t>Processors 1 and 2 read Memory[1000]</a:t>
            </a:r>
          </a:p>
          <a:p>
            <a:pPr lvl="1"/>
            <a:r>
              <a:rPr lang="en-US" dirty="0" smtClean="0"/>
              <a:t>Processor 0 writes Memory[1000] with 40</a:t>
            </a:r>
          </a:p>
        </p:txBody>
      </p:sp>
      <p:sp>
        <p:nvSpPr>
          <p:cNvPr id="6" name="Slide Number Placeholder 5"/>
          <p:cNvSpPr>
            <a:spLocks noGrp="1"/>
          </p:cNvSpPr>
          <p:nvPr>
            <p:ph type="sldNum" sz="quarter" idx="12"/>
          </p:nvPr>
        </p:nvSpPr>
        <p:spPr/>
        <p:txBody>
          <a:bodyPr/>
          <a:lstStyle/>
          <a:p>
            <a:fld id="{3CC63E4C-4642-794D-A2FD-70F6B81535F5}" type="slidenum">
              <a:rPr lang="en-US" smtClean="0"/>
              <a:pPr/>
              <a:t>18</a:t>
            </a:fld>
            <a:endParaRPr lang="en-US" dirty="0"/>
          </a:p>
        </p:txBody>
      </p:sp>
      <p:grpSp>
        <p:nvGrpSpPr>
          <p:cNvPr id="7" name="Group 63"/>
          <p:cNvGrpSpPr/>
          <p:nvPr/>
        </p:nvGrpSpPr>
        <p:grpSpPr>
          <a:xfrm>
            <a:off x="1591731" y="3733799"/>
            <a:ext cx="5334000" cy="2514600"/>
            <a:chOff x="1524000" y="1066800"/>
            <a:chExt cx="5638800" cy="3048000"/>
          </a:xfrm>
        </p:grpSpPr>
        <p:sp>
          <p:nvSpPr>
            <p:cNvPr id="8" name="Rectangle 5"/>
            <p:cNvSpPr>
              <a:spLocks noChangeArrowheads="1"/>
            </p:cNvSpPr>
            <p:nvPr/>
          </p:nvSpPr>
          <p:spPr bwMode="auto">
            <a:xfrm>
              <a:off x="15240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9" name="Text Box 6"/>
            <p:cNvSpPr txBox="1">
              <a:spLocks noChangeArrowheads="1"/>
            </p:cNvSpPr>
            <p:nvPr/>
          </p:nvSpPr>
          <p:spPr bwMode="auto">
            <a:xfrm>
              <a:off x="1584325" y="1203325"/>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0" name="Rectangle 7"/>
            <p:cNvSpPr>
              <a:spLocks noChangeArrowheads="1"/>
            </p:cNvSpPr>
            <p:nvPr/>
          </p:nvSpPr>
          <p:spPr bwMode="auto">
            <a:xfrm>
              <a:off x="3200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1" name="Rectangle 8"/>
            <p:cNvSpPr>
              <a:spLocks noChangeArrowheads="1"/>
            </p:cNvSpPr>
            <p:nvPr/>
          </p:nvSpPr>
          <p:spPr bwMode="auto">
            <a:xfrm>
              <a:off x="5867400" y="1066800"/>
              <a:ext cx="1295400" cy="609600"/>
            </a:xfrm>
            <a:prstGeom prst="rect">
              <a:avLst/>
            </a:prstGeom>
            <a:noFill/>
            <a:ln w="12700">
              <a:solidFill>
                <a:schemeClr val="tx1"/>
              </a:solidFill>
              <a:miter lim="800000"/>
              <a:headEnd/>
              <a:tailEnd/>
            </a:ln>
            <a:effectLst/>
          </p:spPr>
          <p:txBody>
            <a:bodyPr wrap="none" anchor="ctr"/>
            <a:lstStyle/>
            <a:p>
              <a:endParaRPr lang="en-US" dirty="0"/>
            </a:p>
          </p:txBody>
        </p:sp>
        <p:sp>
          <p:nvSpPr>
            <p:cNvPr id="12" name="Text Box 9"/>
            <p:cNvSpPr txBox="1">
              <a:spLocks noChangeArrowheads="1"/>
            </p:cNvSpPr>
            <p:nvPr/>
          </p:nvSpPr>
          <p:spPr bwMode="auto">
            <a:xfrm>
              <a:off x="3276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3" name="Text Box 10"/>
            <p:cNvSpPr txBox="1">
              <a:spLocks noChangeArrowheads="1"/>
            </p:cNvSpPr>
            <p:nvPr/>
          </p:nvSpPr>
          <p:spPr bwMode="auto">
            <a:xfrm>
              <a:off x="5943600" y="1219200"/>
              <a:ext cx="1176338" cy="336550"/>
            </a:xfrm>
            <a:prstGeom prst="rect">
              <a:avLst/>
            </a:prstGeom>
            <a:noFill/>
            <a:ln w="12700">
              <a:noFill/>
              <a:miter lim="800000"/>
              <a:headEnd/>
              <a:tailEnd/>
            </a:ln>
            <a:effectLst/>
          </p:spPr>
          <p:txBody>
            <a:bodyPr wrap="none">
              <a:spAutoFit/>
            </a:bodyPr>
            <a:lstStyle/>
            <a:p>
              <a:r>
                <a:rPr lang="en-US" sz="1600" b="1" dirty="0">
                  <a:solidFill>
                    <a:schemeClr val="tx1"/>
                  </a:solidFill>
                </a:rPr>
                <a:t>Processor</a:t>
              </a:r>
            </a:p>
          </p:txBody>
        </p:sp>
        <p:sp>
          <p:nvSpPr>
            <p:cNvPr id="14" name="Rectangle 11"/>
            <p:cNvSpPr>
              <a:spLocks noChangeArrowheads="1"/>
            </p:cNvSpPr>
            <p:nvPr/>
          </p:nvSpPr>
          <p:spPr bwMode="auto">
            <a:xfrm>
              <a:off x="15240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5" name="Rectangle 12"/>
            <p:cNvSpPr>
              <a:spLocks noChangeArrowheads="1"/>
            </p:cNvSpPr>
            <p:nvPr/>
          </p:nvSpPr>
          <p:spPr bwMode="auto">
            <a:xfrm>
              <a:off x="3200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6" name="Rectangle 13"/>
            <p:cNvSpPr>
              <a:spLocks noChangeArrowheads="1"/>
            </p:cNvSpPr>
            <p:nvPr/>
          </p:nvSpPr>
          <p:spPr bwMode="auto">
            <a:xfrm>
              <a:off x="5867400" y="1981200"/>
              <a:ext cx="12954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17" name="Text Box 14"/>
            <p:cNvSpPr txBox="1">
              <a:spLocks noChangeArrowheads="1"/>
            </p:cNvSpPr>
            <p:nvPr/>
          </p:nvSpPr>
          <p:spPr bwMode="auto">
            <a:xfrm>
              <a:off x="17526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8" name="Text Box 15"/>
            <p:cNvSpPr txBox="1">
              <a:spLocks noChangeArrowheads="1"/>
            </p:cNvSpPr>
            <p:nvPr/>
          </p:nvSpPr>
          <p:spPr bwMode="auto">
            <a:xfrm>
              <a:off x="34290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19" name="Text Box 16"/>
            <p:cNvSpPr txBox="1">
              <a:spLocks noChangeArrowheads="1"/>
            </p:cNvSpPr>
            <p:nvPr/>
          </p:nvSpPr>
          <p:spPr bwMode="auto">
            <a:xfrm>
              <a:off x="6172200" y="2057400"/>
              <a:ext cx="792163" cy="336550"/>
            </a:xfrm>
            <a:prstGeom prst="rect">
              <a:avLst/>
            </a:prstGeom>
            <a:noFill/>
            <a:ln w="12700">
              <a:noFill/>
              <a:miter lim="800000"/>
              <a:headEnd/>
              <a:tailEnd/>
            </a:ln>
            <a:effectLst/>
          </p:spPr>
          <p:txBody>
            <a:bodyPr wrap="none">
              <a:spAutoFit/>
            </a:bodyPr>
            <a:lstStyle/>
            <a:p>
              <a:r>
                <a:rPr lang="en-US" sz="1600" b="1" dirty="0">
                  <a:solidFill>
                    <a:schemeClr val="tx1"/>
                  </a:solidFill>
                </a:rPr>
                <a:t>Cache</a:t>
              </a:r>
            </a:p>
          </p:txBody>
        </p:sp>
        <p:sp>
          <p:nvSpPr>
            <p:cNvPr id="20" name="Rectangle 17"/>
            <p:cNvSpPr>
              <a:spLocks noChangeArrowheads="1"/>
            </p:cNvSpPr>
            <p:nvPr/>
          </p:nvSpPr>
          <p:spPr bwMode="auto">
            <a:xfrm>
              <a:off x="1524000" y="2895600"/>
              <a:ext cx="5638800" cy="304800"/>
            </a:xfrm>
            <a:prstGeom prst="rect">
              <a:avLst/>
            </a:prstGeom>
            <a:noFill/>
            <a:ln w="12700">
              <a:solidFill>
                <a:schemeClr val="accent2"/>
              </a:solidFill>
              <a:miter lim="800000"/>
              <a:headEnd/>
              <a:tailEnd/>
            </a:ln>
            <a:effectLst/>
          </p:spPr>
          <p:txBody>
            <a:bodyPr wrap="none" anchor="ctr"/>
            <a:lstStyle/>
            <a:p>
              <a:pPr algn="ctr"/>
              <a:r>
                <a:rPr lang="en-US" sz="1600" b="1" dirty="0" smtClean="0">
                  <a:solidFill>
                    <a:schemeClr val="tx1"/>
                  </a:solidFill>
                </a:rPr>
                <a:t>Interconnection Network</a:t>
              </a:r>
              <a:endParaRPr lang="en-US" sz="1600" b="1" dirty="0">
                <a:solidFill>
                  <a:schemeClr val="tx1"/>
                </a:solidFill>
              </a:endParaRPr>
            </a:p>
          </p:txBody>
        </p:sp>
        <p:sp>
          <p:nvSpPr>
            <p:cNvPr id="21" name="Rectangle 18"/>
            <p:cNvSpPr>
              <a:spLocks noChangeArrowheads="1"/>
            </p:cNvSpPr>
            <p:nvPr/>
          </p:nvSpPr>
          <p:spPr bwMode="auto">
            <a:xfrm>
              <a:off x="2590800" y="3581400"/>
              <a:ext cx="19050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2" name="Text Box 19"/>
            <p:cNvSpPr txBox="1">
              <a:spLocks noChangeArrowheads="1"/>
            </p:cNvSpPr>
            <p:nvPr/>
          </p:nvSpPr>
          <p:spPr bwMode="auto">
            <a:xfrm>
              <a:off x="3048000" y="3657600"/>
              <a:ext cx="963613" cy="336550"/>
            </a:xfrm>
            <a:prstGeom prst="rect">
              <a:avLst/>
            </a:prstGeom>
            <a:noFill/>
            <a:ln w="12700">
              <a:noFill/>
              <a:miter lim="800000"/>
              <a:headEnd/>
              <a:tailEnd/>
            </a:ln>
            <a:effectLst/>
          </p:spPr>
          <p:txBody>
            <a:bodyPr wrap="none">
              <a:spAutoFit/>
            </a:bodyPr>
            <a:lstStyle/>
            <a:p>
              <a:r>
                <a:rPr lang="en-US" sz="1600" b="1" dirty="0" smtClean="0">
                  <a:solidFill>
                    <a:schemeClr val="tx1"/>
                  </a:solidFill>
                </a:rPr>
                <a:t>Memory</a:t>
              </a:r>
              <a:endParaRPr lang="en-US" sz="1600" b="1" dirty="0">
                <a:solidFill>
                  <a:schemeClr val="tx1"/>
                </a:solidFill>
              </a:endParaRPr>
            </a:p>
          </p:txBody>
        </p:sp>
        <p:sp>
          <p:nvSpPr>
            <p:cNvPr id="23" name="Rectangle 20"/>
            <p:cNvSpPr>
              <a:spLocks noChangeArrowheads="1"/>
            </p:cNvSpPr>
            <p:nvPr/>
          </p:nvSpPr>
          <p:spPr bwMode="auto">
            <a:xfrm>
              <a:off x="5105400" y="3581400"/>
              <a:ext cx="1371600" cy="533400"/>
            </a:xfrm>
            <a:prstGeom prst="rect">
              <a:avLst/>
            </a:prstGeom>
            <a:noFill/>
            <a:ln w="12700">
              <a:solidFill>
                <a:schemeClr val="tx1"/>
              </a:solid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5562600" y="3733800"/>
              <a:ext cx="457200" cy="336550"/>
            </a:xfrm>
            <a:prstGeom prst="rect">
              <a:avLst/>
            </a:prstGeom>
            <a:noFill/>
            <a:ln w="12700">
              <a:noFill/>
              <a:miter lim="800000"/>
              <a:headEnd/>
              <a:tailEnd/>
            </a:ln>
            <a:effectLst/>
          </p:spPr>
          <p:txBody>
            <a:bodyPr wrap="none">
              <a:spAutoFit/>
            </a:bodyPr>
            <a:lstStyle/>
            <a:p>
              <a:r>
                <a:rPr lang="en-US" sz="1600" b="1" dirty="0">
                  <a:solidFill>
                    <a:schemeClr val="tx1"/>
                  </a:solidFill>
                </a:rPr>
                <a:t>I/O</a:t>
              </a:r>
            </a:p>
          </p:txBody>
        </p:sp>
        <p:sp>
          <p:nvSpPr>
            <p:cNvPr id="25" name="Line 22"/>
            <p:cNvSpPr>
              <a:spLocks noChangeShapeType="1"/>
            </p:cNvSpPr>
            <p:nvPr/>
          </p:nvSpPr>
          <p:spPr bwMode="auto">
            <a:xfrm>
              <a:off x="21336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6" name="Line 23"/>
            <p:cNvSpPr>
              <a:spLocks noChangeShapeType="1"/>
            </p:cNvSpPr>
            <p:nvPr/>
          </p:nvSpPr>
          <p:spPr bwMode="auto">
            <a:xfrm>
              <a:off x="3810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7" name="Line 24"/>
            <p:cNvSpPr>
              <a:spLocks noChangeShapeType="1"/>
            </p:cNvSpPr>
            <p:nvPr/>
          </p:nvSpPr>
          <p:spPr bwMode="auto">
            <a:xfrm>
              <a:off x="6477000" y="167640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8" name="Line 25"/>
            <p:cNvSpPr>
              <a:spLocks noChangeShapeType="1"/>
            </p:cNvSpPr>
            <p:nvPr/>
          </p:nvSpPr>
          <p:spPr bwMode="auto">
            <a:xfrm>
              <a:off x="6477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29" name="Line 26"/>
            <p:cNvSpPr>
              <a:spLocks noChangeShapeType="1"/>
            </p:cNvSpPr>
            <p:nvPr/>
          </p:nvSpPr>
          <p:spPr bwMode="auto">
            <a:xfrm>
              <a:off x="38100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0" name="Line 27"/>
            <p:cNvSpPr>
              <a:spLocks noChangeShapeType="1"/>
            </p:cNvSpPr>
            <p:nvPr/>
          </p:nvSpPr>
          <p:spPr bwMode="auto">
            <a:xfrm>
              <a:off x="2133600" y="25146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1" name="Line 28"/>
            <p:cNvSpPr>
              <a:spLocks noChangeShapeType="1"/>
            </p:cNvSpPr>
            <p:nvPr/>
          </p:nvSpPr>
          <p:spPr bwMode="auto">
            <a:xfrm>
              <a:off x="3505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sp>
          <p:nvSpPr>
            <p:cNvPr id="32" name="Line 29"/>
            <p:cNvSpPr>
              <a:spLocks noChangeShapeType="1"/>
            </p:cNvSpPr>
            <p:nvPr/>
          </p:nvSpPr>
          <p:spPr bwMode="auto">
            <a:xfrm>
              <a:off x="5791200" y="3200400"/>
              <a:ext cx="0" cy="381000"/>
            </a:xfrm>
            <a:prstGeom prst="line">
              <a:avLst/>
            </a:prstGeom>
            <a:noFill/>
            <a:ln w="12700">
              <a:solidFill>
                <a:schemeClr val="tx1"/>
              </a:solidFill>
              <a:round/>
              <a:headEnd type="triangle" w="med" len="med"/>
              <a:tailEnd type="triangle" w="med" len="med"/>
            </a:ln>
            <a:effectLst/>
          </p:spPr>
          <p:txBody>
            <a:bodyPr wrap="none" anchor="ctr"/>
            <a:lstStyle/>
            <a:p>
              <a:endParaRPr lang="en-US" dirty="0"/>
            </a:p>
          </p:txBody>
        </p:sp>
      </p:grpSp>
      <p:sp>
        <p:nvSpPr>
          <p:cNvPr id="33" name="TextBox 32"/>
          <p:cNvSpPr txBox="1"/>
          <p:nvPr/>
        </p:nvSpPr>
        <p:spPr>
          <a:xfrm>
            <a:off x="2506134" y="3810000"/>
            <a:ext cx="301660"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4080934" y="3826933"/>
            <a:ext cx="301660"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6603982" y="3843866"/>
            <a:ext cx="301660" cy="369332"/>
          </a:xfrm>
          <a:prstGeom prst="rect">
            <a:avLst/>
          </a:prstGeom>
          <a:noFill/>
        </p:spPr>
        <p:txBody>
          <a:bodyPr wrap="none" rtlCol="0">
            <a:spAutoFit/>
          </a:bodyPr>
          <a:lstStyle/>
          <a:p>
            <a:r>
              <a:rPr lang="en-US" dirty="0" smtClean="0"/>
              <a:t>2</a:t>
            </a:r>
            <a:endParaRPr lang="en-US" dirty="0"/>
          </a:p>
        </p:txBody>
      </p:sp>
      <p:sp>
        <p:nvSpPr>
          <p:cNvPr id="37" name="TextBox 36"/>
          <p:cNvSpPr txBox="1"/>
          <p:nvPr/>
        </p:nvSpPr>
        <p:spPr>
          <a:xfrm>
            <a:off x="3335867" y="45042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8" name="TextBox 37"/>
          <p:cNvSpPr txBox="1"/>
          <p:nvPr/>
        </p:nvSpPr>
        <p:spPr>
          <a:xfrm>
            <a:off x="5842000" y="4521200"/>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20</a:t>
            </a:r>
            <a:endParaRPr lang="en-US" sz="2000" b="1" dirty="0">
              <a:solidFill>
                <a:srgbClr val="3366FF"/>
              </a:solidFill>
            </a:endParaRPr>
          </a:p>
        </p:txBody>
      </p:sp>
      <p:sp>
        <p:nvSpPr>
          <p:cNvPr id="39" name="TextBox 38"/>
          <p:cNvSpPr txBox="1"/>
          <p:nvPr/>
        </p:nvSpPr>
        <p:spPr>
          <a:xfrm>
            <a:off x="7095066" y="3674533"/>
            <a:ext cx="1815521" cy="1569660"/>
          </a:xfrm>
          <a:prstGeom prst="rect">
            <a:avLst/>
          </a:prstGeom>
          <a:noFill/>
        </p:spPr>
        <p:txBody>
          <a:bodyPr wrap="none" rtlCol="0">
            <a:spAutoFit/>
          </a:bodyPr>
          <a:lstStyle/>
          <a:p>
            <a:r>
              <a:rPr lang="en-US" sz="2400" dirty="0" smtClean="0"/>
              <a:t>Processor 0</a:t>
            </a:r>
          </a:p>
          <a:p>
            <a:r>
              <a:rPr lang="en-US" sz="2400" dirty="0" smtClean="0"/>
              <a:t>Write</a:t>
            </a:r>
          </a:p>
          <a:p>
            <a:r>
              <a:rPr lang="en-US" sz="2400" dirty="0" smtClean="0"/>
              <a:t>Invalidates</a:t>
            </a:r>
          </a:p>
          <a:p>
            <a:r>
              <a:rPr lang="en-US" sz="2400" dirty="0" smtClean="0"/>
              <a:t>Other Copies</a:t>
            </a:r>
          </a:p>
        </p:txBody>
      </p:sp>
      <p:sp>
        <p:nvSpPr>
          <p:cNvPr id="40" name="TextBox 39"/>
          <p:cNvSpPr txBox="1"/>
          <p:nvPr/>
        </p:nvSpPr>
        <p:spPr>
          <a:xfrm>
            <a:off x="762000" y="3860800"/>
            <a:ext cx="704640" cy="400110"/>
          </a:xfrm>
          <a:prstGeom prst="rect">
            <a:avLst/>
          </a:prstGeom>
          <a:solidFill>
            <a:srgbClr val="FFFFFF"/>
          </a:solidFill>
        </p:spPr>
        <p:txBody>
          <a:bodyPr wrap="none" rtlCol="0">
            <a:spAutoFit/>
          </a:bodyPr>
          <a:lstStyle/>
          <a:p>
            <a:r>
              <a:rPr lang="en-US" sz="2000" dirty="0" smtClean="0">
                <a:solidFill>
                  <a:srgbClr val="3366FF"/>
                </a:solidFill>
              </a:rPr>
              <a:t>1000</a:t>
            </a:r>
            <a:endParaRPr lang="en-US" sz="2000" dirty="0">
              <a:solidFill>
                <a:srgbClr val="3366FF"/>
              </a:solidFill>
            </a:endParaRPr>
          </a:p>
        </p:txBody>
      </p:sp>
      <p:sp>
        <p:nvSpPr>
          <p:cNvPr id="42" name="TextBox 41"/>
          <p:cNvSpPr txBox="1"/>
          <p:nvPr/>
        </p:nvSpPr>
        <p:spPr>
          <a:xfrm>
            <a:off x="1794934" y="4504266"/>
            <a:ext cx="941283" cy="369332"/>
          </a:xfrm>
          <a:prstGeom prst="rect">
            <a:avLst/>
          </a:prstGeom>
          <a:solidFill>
            <a:srgbClr val="FFFFFF"/>
          </a:solidFill>
        </p:spPr>
        <p:txBody>
          <a:bodyPr wrap="none" rtlCol="0">
            <a:spAutoFit/>
          </a:bodyPr>
          <a:lstStyle/>
          <a:p>
            <a:r>
              <a:rPr lang="en-US" dirty="0" smtClean="0">
                <a:solidFill>
                  <a:srgbClr val="3366FF"/>
                </a:solidFill>
              </a:rPr>
              <a:t>1000 </a:t>
            </a:r>
            <a:r>
              <a:rPr lang="en-US" b="1" dirty="0" smtClean="0">
                <a:solidFill>
                  <a:srgbClr val="3366FF"/>
                </a:solidFill>
              </a:rPr>
              <a:t>40</a:t>
            </a:r>
            <a:endParaRPr lang="en-US" b="1" dirty="0">
              <a:solidFill>
                <a:srgbClr val="3366FF"/>
              </a:solidFill>
            </a:endParaRPr>
          </a:p>
        </p:txBody>
      </p:sp>
      <p:sp>
        <p:nvSpPr>
          <p:cNvPr id="45" name="TextBox 44"/>
          <p:cNvSpPr txBox="1"/>
          <p:nvPr/>
        </p:nvSpPr>
        <p:spPr>
          <a:xfrm>
            <a:off x="2980267" y="5825067"/>
            <a:ext cx="1022611" cy="400110"/>
          </a:xfrm>
          <a:prstGeom prst="rect">
            <a:avLst/>
          </a:prstGeom>
          <a:solidFill>
            <a:srgbClr val="FFFFFF"/>
          </a:solidFill>
        </p:spPr>
        <p:txBody>
          <a:bodyPr wrap="none" rtlCol="0">
            <a:spAutoFit/>
          </a:bodyPr>
          <a:lstStyle/>
          <a:p>
            <a:r>
              <a:rPr lang="en-US" sz="2000" dirty="0" smtClean="0">
                <a:solidFill>
                  <a:srgbClr val="3366FF"/>
                </a:solidFill>
              </a:rPr>
              <a:t>1000 </a:t>
            </a:r>
            <a:r>
              <a:rPr lang="en-US" sz="2000" b="1" dirty="0" smtClean="0">
                <a:solidFill>
                  <a:srgbClr val="3366FF"/>
                </a:solidFill>
              </a:rPr>
              <a:t>40</a:t>
            </a:r>
            <a:endParaRPr lang="en-US" sz="2000" b="1" dirty="0">
              <a:solidFill>
                <a:srgbClr val="3366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09 0.02523 C 0.02326 0.05556 0.04861 0.08611 0.05902 0.09931 " pathEditMode="relative" ptsTypes="aA">
                                      <p:cBhvr>
                                        <p:cTn id="6" dur="1000" fill="hold"/>
                                        <p:tgtEl>
                                          <p:spTgt spid="40">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5903 0.0993 C 0.07222 0.09421 0.08576 0.08935 0.09166 0.10671 C 0.09757 0.12407 0.07778 0.18866 0.09427 0.20301 C 0.11076 0.21736 0.15035 0.20509 0.19045 0.19305 " pathEditMode="relative" rAng="0" ptsTypes="aaaA">
                                      <p:cBhvr>
                                        <p:cTn id="10" dur="1000" fill="hold"/>
                                        <p:tgtEl>
                                          <p:spTgt spid="40">
                                            <p:txEl>
                                              <p:pRg st="0" end="0"/>
                                            </p:txEl>
                                          </p:spTgt>
                                        </p:tgtEl>
                                        <p:attrNameLst>
                                          <p:attrName>ppt_x</p:attrName>
                                          <p:attrName>ppt_y</p:attrName>
                                        </p:attrNameLst>
                                      </p:cBhvr>
                                      <p:rCtr x="6600" y="540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0">
                                            <p:txEl>
                                              <p:pRg st="0" end="0"/>
                                            </p:txEl>
                                          </p:spTgt>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0">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p:bldP spid="40" grpId="0" build="allAtOnce" animBg="1"/>
      <p:bldP spid="42" grpId="0" animBg="1"/>
      <p:bldP spid="4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dirty="0" smtClean="0"/>
              <a:t>Clickers/Peer Instruction:</a:t>
            </a:r>
            <a:br>
              <a:rPr lang="en-US" dirty="0" smtClean="0"/>
            </a:br>
            <a:r>
              <a:rPr lang="en-US" dirty="0" smtClean="0"/>
              <a:t>Which statement is true?</a:t>
            </a:r>
            <a:endParaRPr lang="en-US" dirty="0"/>
          </a:p>
        </p:txBody>
      </p:sp>
      <p:sp>
        <p:nvSpPr>
          <p:cNvPr id="3" name="Content Placeholder 2"/>
          <p:cNvSpPr>
            <a:spLocks noGrp="1"/>
          </p:cNvSpPr>
          <p:nvPr>
            <p:ph idx="1"/>
          </p:nvPr>
        </p:nvSpPr>
        <p:spPr/>
        <p:txBody>
          <a:bodyPr/>
          <a:lstStyle/>
          <a:p>
            <a:r>
              <a:rPr lang="en-US" b="1" dirty="0" smtClean="0"/>
              <a:t>A: Using write-through caches removes the need for cache coherence</a:t>
            </a:r>
          </a:p>
          <a:p>
            <a:r>
              <a:rPr lang="en-US" b="1" dirty="0" smtClean="0"/>
              <a:t>B: Every processor store instruction must check contents of other caches</a:t>
            </a:r>
          </a:p>
          <a:p>
            <a:r>
              <a:rPr lang="en-US" b="1" dirty="0" smtClean="0"/>
              <a:t>C: Most processor load and store accesses only need to check in local private cache</a:t>
            </a:r>
          </a:p>
          <a:p>
            <a:r>
              <a:rPr lang="en-US" b="1" dirty="0" smtClean="0"/>
              <a:t>D: Only one processor can cache any memory location at one time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19</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0"/>
            <a:ext cx="8229600" cy="1143000"/>
          </a:xfrm>
        </p:spPr>
        <p:txBody>
          <a:bodyPr>
            <a:normAutofit fontScale="90000"/>
          </a:bodyPr>
          <a:lstStyle/>
          <a:p>
            <a:r>
              <a:rPr lang="en-US" dirty="0" smtClean="0"/>
              <a:t>Review: Symmetric Multiprocessing</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2</a:t>
            </a:fld>
            <a:endParaRPr lang="en-US"/>
          </a:p>
        </p:txBody>
      </p:sp>
      <p:grpSp>
        <p:nvGrpSpPr>
          <p:cNvPr id="288" name="Group 287"/>
          <p:cNvGrpSpPr/>
          <p:nvPr/>
        </p:nvGrpSpPr>
        <p:grpSpPr>
          <a:xfrm>
            <a:off x="990600" y="1066800"/>
            <a:ext cx="2057400" cy="2674620"/>
            <a:chOff x="609600" y="1676400"/>
            <a:chExt cx="3048000" cy="3962400"/>
          </a:xfrm>
        </p:grpSpPr>
        <p:grpSp>
          <p:nvGrpSpPr>
            <p:cNvPr id="2" name="Group 268"/>
            <p:cNvGrpSpPr/>
            <p:nvPr/>
          </p:nvGrpSpPr>
          <p:grpSpPr>
            <a:xfrm>
              <a:off x="609600" y="1676400"/>
              <a:ext cx="3048000" cy="3962400"/>
              <a:chOff x="609600" y="1676400"/>
              <a:chExt cx="3048000" cy="3962400"/>
            </a:xfrm>
          </p:grpSpPr>
          <p:sp>
            <p:nvSpPr>
              <p:cNvPr id="11" name="Rectangle 10"/>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0</a:t>
                </a:r>
              </a:p>
            </p:txBody>
          </p:sp>
          <p:sp>
            <p:nvSpPr>
              <p:cNvPr id="9" name="Rectangle 8"/>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10" name="Rectangle 9"/>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28" name="Straight Arrow Connector 27"/>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3" name="Group 269"/>
            <p:cNvGrpSpPr/>
            <p:nvPr/>
          </p:nvGrpSpPr>
          <p:grpSpPr>
            <a:xfrm>
              <a:off x="914399" y="3505200"/>
              <a:ext cx="2367431" cy="1828800"/>
              <a:chOff x="914399" y="3505200"/>
              <a:chExt cx="2367431" cy="1828800"/>
            </a:xfrm>
          </p:grpSpPr>
          <p:sp>
            <p:nvSpPr>
              <p:cNvPr id="12" name="Rectangle 1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4" name="Group 25"/>
              <p:cNvGrpSpPr/>
              <p:nvPr/>
            </p:nvGrpSpPr>
            <p:grpSpPr>
              <a:xfrm>
                <a:off x="914399" y="3886200"/>
                <a:ext cx="2362202" cy="731926"/>
                <a:chOff x="1600199" y="3962400"/>
                <a:chExt cx="1600201" cy="731926"/>
              </a:xfrm>
              <a:solidFill>
                <a:srgbClr val="9BBB59"/>
              </a:solidFill>
            </p:grpSpPr>
            <p:sp>
              <p:nvSpPr>
                <p:cNvPr id="13" name="Rectangle 12"/>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17" name="Rectangle 16"/>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Rectangle 17"/>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 name="Rectangle 18"/>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TextBox 21"/>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5" name="Group 24"/>
              <p:cNvGrpSpPr/>
              <p:nvPr/>
            </p:nvGrpSpPr>
            <p:grpSpPr>
              <a:xfrm>
                <a:off x="914400" y="4697787"/>
                <a:ext cx="2367430" cy="636213"/>
                <a:chOff x="4572000" y="3402387"/>
                <a:chExt cx="2367430" cy="636213"/>
              </a:xfrm>
            </p:grpSpPr>
            <p:sp>
              <p:nvSpPr>
                <p:cNvPr id="23" name="Trapezoid 22"/>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4" name="TextBox 23"/>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grpSp>
      <p:sp>
        <p:nvSpPr>
          <p:cNvPr id="30" name="Rectangle 29"/>
          <p:cNvSpPr/>
          <p:nvPr/>
        </p:nvSpPr>
        <p:spPr>
          <a:xfrm>
            <a:off x="4800600" y="1524000"/>
            <a:ext cx="1905000" cy="41148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Memory</a:t>
            </a:r>
          </a:p>
        </p:txBody>
      </p:sp>
      <p:grpSp>
        <p:nvGrpSpPr>
          <p:cNvPr id="26" name="Group 272"/>
          <p:cNvGrpSpPr/>
          <p:nvPr/>
        </p:nvGrpSpPr>
        <p:grpSpPr>
          <a:xfrm>
            <a:off x="6705600" y="1676400"/>
            <a:ext cx="1524000" cy="762000"/>
            <a:chOff x="6705600" y="1676400"/>
            <a:chExt cx="1524000" cy="762000"/>
          </a:xfrm>
        </p:grpSpPr>
        <p:sp>
          <p:nvSpPr>
            <p:cNvPr id="51" name="Rectangle 50"/>
            <p:cNvSpPr/>
            <p:nvPr/>
          </p:nvSpPr>
          <p:spPr>
            <a:xfrm>
              <a:off x="7315200" y="16764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Input</a:t>
              </a:r>
            </a:p>
          </p:txBody>
        </p:sp>
        <p:cxnSp>
          <p:nvCxnSpPr>
            <p:cNvPr id="52" name="Straight Arrow Connector 51"/>
            <p:cNvCxnSpPr/>
            <p:nvPr/>
          </p:nvCxnSpPr>
          <p:spPr>
            <a:xfrm rot="10800000">
              <a:off x="6705600" y="19812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7" name="Group 273"/>
          <p:cNvGrpSpPr/>
          <p:nvPr/>
        </p:nvGrpSpPr>
        <p:grpSpPr>
          <a:xfrm>
            <a:off x="6705600" y="4800600"/>
            <a:ext cx="1524000" cy="762000"/>
            <a:chOff x="6705600" y="4800600"/>
            <a:chExt cx="1524000" cy="762000"/>
          </a:xfrm>
        </p:grpSpPr>
        <p:sp>
          <p:nvSpPr>
            <p:cNvPr id="55" name="Rectangle 54"/>
            <p:cNvSpPr/>
            <p:nvPr/>
          </p:nvSpPr>
          <p:spPr>
            <a:xfrm>
              <a:off x="7315200" y="4800600"/>
              <a:ext cx="914400" cy="7620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Output</a:t>
              </a:r>
            </a:p>
          </p:txBody>
        </p:sp>
        <p:cxnSp>
          <p:nvCxnSpPr>
            <p:cNvPr id="59" name="Straight Arrow Connector 58"/>
            <p:cNvCxnSpPr/>
            <p:nvPr/>
          </p:nvCxnSpPr>
          <p:spPr>
            <a:xfrm rot="10800000" flipH="1">
              <a:off x="6705600" y="5181600"/>
              <a:ext cx="609600" cy="1588"/>
            </a:xfrm>
            <a:prstGeom prst="straightConnector1">
              <a:avLst/>
            </a:prstGeom>
            <a:ln w="12700" cap="flat" cmpd="sng" algn="ctr">
              <a:solidFill>
                <a:srgbClr val="000000"/>
              </a:solidFill>
              <a:prstDash val="solid"/>
              <a:round/>
              <a:headEnd type="none" w="med" len="med"/>
              <a:tailEnd type="triangle" w="lg" len="lg"/>
            </a:ln>
            <a:effectLst/>
          </p:spPr>
          <p:style>
            <a:lnRef idx="2">
              <a:schemeClr val="accent1"/>
            </a:lnRef>
            <a:fillRef idx="0">
              <a:schemeClr val="accent1"/>
            </a:fillRef>
            <a:effectRef idx="1">
              <a:schemeClr val="accent1"/>
            </a:effectRef>
            <a:fontRef idx="minor">
              <a:schemeClr val="tx1"/>
            </a:fontRef>
          </p:style>
        </p:cxnSp>
      </p:grpSp>
      <p:grpSp>
        <p:nvGrpSpPr>
          <p:cNvPr id="226" name="Group 270"/>
          <p:cNvGrpSpPr/>
          <p:nvPr/>
        </p:nvGrpSpPr>
        <p:grpSpPr>
          <a:xfrm>
            <a:off x="4953000" y="1981200"/>
            <a:ext cx="1524000" cy="3429000"/>
            <a:chOff x="4953000" y="1981200"/>
            <a:chExt cx="1524000" cy="3429000"/>
          </a:xfrm>
        </p:grpSpPr>
        <p:grpSp>
          <p:nvGrpSpPr>
            <p:cNvPr id="236" name="Group 74"/>
            <p:cNvGrpSpPr/>
            <p:nvPr/>
          </p:nvGrpSpPr>
          <p:grpSpPr>
            <a:xfrm>
              <a:off x="4953000" y="4038600"/>
              <a:ext cx="381000" cy="685800"/>
              <a:chOff x="7543800" y="3581400"/>
              <a:chExt cx="2362200" cy="685800"/>
            </a:xfrm>
            <a:solidFill>
              <a:schemeClr val="accent3"/>
            </a:solidFill>
          </p:grpSpPr>
          <p:sp>
            <p:nvSpPr>
              <p:cNvPr id="65" name="Rectangle 64"/>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6" name="Rectangle 65"/>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7" name="Rectangle 66"/>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8" name="Rectangle 67"/>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9" name="Rectangle 68"/>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0" name="Rectangle 69"/>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1" name="Rectangle 70"/>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2" name="Rectangle 71"/>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3" name="Rectangle 72"/>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46" name="Group 75"/>
            <p:cNvGrpSpPr/>
            <p:nvPr/>
          </p:nvGrpSpPr>
          <p:grpSpPr>
            <a:xfrm>
              <a:off x="5334000" y="4038600"/>
              <a:ext cx="381000" cy="685800"/>
              <a:chOff x="7543800" y="3581400"/>
              <a:chExt cx="2362200" cy="685800"/>
            </a:xfrm>
            <a:solidFill>
              <a:schemeClr val="accent3"/>
            </a:solidFill>
          </p:grpSpPr>
          <p:sp>
            <p:nvSpPr>
              <p:cNvPr id="77" name="Rectangle 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8" name="Rectangle 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9" name="Rectangle 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0" name="Rectangle 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1" name="Rectangle 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2" name="Rectangle 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3" name="Rectangle 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4" name="Rectangle 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5" name="Rectangle 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56" name="Group 85"/>
            <p:cNvGrpSpPr/>
            <p:nvPr/>
          </p:nvGrpSpPr>
          <p:grpSpPr>
            <a:xfrm>
              <a:off x="5715000" y="4038600"/>
              <a:ext cx="381000" cy="685800"/>
              <a:chOff x="7543800" y="3581400"/>
              <a:chExt cx="2362200" cy="685800"/>
            </a:xfrm>
            <a:solidFill>
              <a:schemeClr val="accent3"/>
            </a:solidFill>
          </p:grpSpPr>
          <p:sp>
            <p:nvSpPr>
              <p:cNvPr id="87" name="Rectangle 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8" name="Rectangle 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0" name="Rectangle 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1" name="Rectangle 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3" name="Rectangle 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4" name="Rectangle 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5" name="Rectangle 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6" name="Group 95"/>
            <p:cNvGrpSpPr/>
            <p:nvPr/>
          </p:nvGrpSpPr>
          <p:grpSpPr>
            <a:xfrm>
              <a:off x="6096000" y="4038600"/>
              <a:ext cx="381000" cy="685800"/>
              <a:chOff x="7543800" y="3581400"/>
              <a:chExt cx="2362200" cy="685800"/>
            </a:xfrm>
            <a:solidFill>
              <a:schemeClr val="accent3"/>
            </a:solidFill>
          </p:grpSpPr>
          <p:sp>
            <p:nvSpPr>
              <p:cNvPr id="97" name="Rectangle 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8" name="Rectangle 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99" name="Rectangle 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0" name="Rectangle 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1" name="Rectangle 1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2" name="Rectangle 1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3" name="Rectangle 1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4" name="Rectangle 1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5" name="Rectangle 1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7" name="Group 105"/>
            <p:cNvGrpSpPr/>
            <p:nvPr/>
          </p:nvGrpSpPr>
          <p:grpSpPr>
            <a:xfrm>
              <a:off x="4953000" y="4724400"/>
              <a:ext cx="381000" cy="685800"/>
              <a:chOff x="7543800" y="3581400"/>
              <a:chExt cx="2362200" cy="685800"/>
            </a:xfrm>
            <a:solidFill>
              <a:schemeClr val="accent3"/>
            </a:solidFill>
          </p:grpSpPr>
          <p:sp>
            <p:nvSpPr>
              <p:cNvPr id="107" name="Rectangle 1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8" name="Rectangle 1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09" name="Rectangle 1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0" name="Rectangle 1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1" name="Rectangle 1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2" name="Rectangle 1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3" name="Rectangle 1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4" name="Rectangle 1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5" name="Rectangle 1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8" name="Group 115"/>
            <p:cNvGrpSpPr/>
            <p:nvPr/>
          </p:nvGrpSpPr>
          <p:grpSpPr>
            <a:xfrm>
              <a:off x="5334000" y="4724400"/>
              <a:ext cx="381000" cy="685800"/>
              <a:chOff x="7543800" y="3581400"/>
              <a:chExt cx="2362200" cy="685800"/>
            </a:xfrm>
            <a:solidFill>
              <a:schemeClr val="accent3"/>
            </a:solidFill>
          </p:grpSpPr>
          <p:sp>
            <p:nvSpPr>
              <p:cNvPr id="117" name="Rectangle 1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8" name="Rectangle 1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9" name="Rectangle 1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0" name="Rectangle 1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1" name="Rectangle 1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2" name="Rectangle 1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3" name="Rectangle 1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4" name="Rectangle 1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5" name="Rectangle 1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69" name="Group 125"/>
            <p:cNvGrpSpPr/>
            <p:nvPr/>
          </p:nvGrpSpPr>
          <p:grpSpPr>
            <a:xfrm>
              <a:off x="5715000" y="4724400"/>
              <a:ext cx="381000" cy="685800"/>
              <a:chOff x="7543800" y="3581400"/>
              <a:chExt cx="2362200" cy="685800"/>
            </a:xfrm>
            <a:solidFill>
              <a:schemeClr val="accent3"/>
            </a:solidFill>
          </p:grpSpPr>
          <p:sp>
            <p:nvSpPr>
              <p:cNvPr id="127" name="Rectangle 1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8" name="Rectangle 1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9" name="Rectangle 1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0" name="Rectangle 1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1" name="Rectangle 1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2" name="Rectangle 1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4" name="Rectangle 1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5" name="Rectangle 1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0" name="Group 135"/>
            <p:cNvGrpSpPr/>
            <p:nvPr/>
          </p:nvGrpSpPr>
          <p:grpSpPr>
            <a:xfrm>
              <a:off x="6096000" y="4724400"/>
              <a:ext cx="381000" cy="685800"/>
              <a:chOff x="7543800" y="3581400"/>
              <a:chExt cx="2362200" cy="685800"/>
            </a:xfrm>
            <a:solidFill>
              <a:schemeClr val="accent3"/>
            </a:solidFill>
          </p:grpSpPr>
          <p:sp>
            <p:nvSpPr>
              <p:cNvPr id="137" name="Rectangle 1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8" name="Rectangle 1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39" name="Rectangle 1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0" name="Rectangle 1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1" name="Rectangle 1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2" name="Rectangle 1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3" name="Rectangle 1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4" name="Rectangle 1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5" name="Rectangle 1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1" name="Group 145"/>
            <p:cNvGrpSpPr/>
            <p:nvPr/>
          </p:nvGrpSpPr>
          <p:grpSpPr>
            <a:xfrm>
              <a:off x="4953000" y="3352800"/>
              <a:ext cx="381000" cy="685800"/>
              <a:chOff x="7543800" y="3581400"/>
              <a:chExt cx="2362200" cy="685800"/>
            </a:xfrm>
            <a:solidFill>
              <a:srgbClr val="9BBB59"/>
            </a:solidFill>
          </p:grpSpPr>
          <p:sp>
            <p:nvSpPr>
              <p:cNvPr id="147" name="Rectangle 1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8" name="Rectangle 1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9" name="Rectangle 1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0" name="Rectangle 1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1" name="Rectangle 1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2" name="Rectangle 1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3" name="Rectangle 1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4" name="Rectangle 1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5" name="Rectangle 1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2" name="Group 155"/>
            <p:cNvGrpSpPr/>
            <p:nvPr/>
          </p:nvGrpSpPr>
          <p:grpSpPr>
            <a:xfrm>
              <a:off x="5334000" y="3352800"/>
              <a:ext cx="381000" cy="685800"/>
              <a:chOff x="7543800" y="3581400"/>
              <a:chExt cx="2362200" cy="685800"/>
            </a:xfrm>
            <a:solidFill>
              <a:schemeClr val="accent3"/>
            </a:solidFill>
          </p:grpSpPr>
          <p:sp>
            <p:nvSpPr>
              <p:cNvPr id="157" name="Rectangle 1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8" name="Rectangle 1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9" name="Rectangle 1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0" name="Rectangle 1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1" name="Rectangle 1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2" name="Rectangle 1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3" name="Rectangle 1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4" name="Rectangle 1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5" name="Rectangle 1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3" name="Group 165"/>
            <p:cNvGrpSpPr/>
            <p:nvPr/>
          </p:nvGrpSpPr>
          <p:grpSpPr>
            <a:xfrm>
              <a:off x="5715000" y="3352800"/>
              <a:ext cx="381000" cy="685800"/>
              <a:chOff x="7543800" y="3581400"/>
              <a:chExt cx="2362200" cy="685800"/>
            </a:xfrm>
            <a:solidFill>
              <a:schemeClr val="accent3"/>
            </a:solidFill>
          </p:grpSpPr>
          <p:sp>
            <p:nvSpPr>
              <p:cNvPr id="167" name="Rectangle 16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8" name="Rectangle 16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9" name="Rectangle 16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0" name="Rectangle 16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1" name="Rectangle 17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2" name="Rectangle 17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3" name="Rectangle 17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4" name="Rectangle 17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5" name="Rectangle 17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4" name="Group 175"/>
            <p:cNvGrpSpPr/>
            <p:nvPr/>
          </p:nvGrpSpPr>
          <p:grpSpPr>
            <a:xfrm>
              <a:off x="6096000" y="3352800"/>
              <a:ext cx="381000" cy="685800"/>
              <a:chOff x="7543800" y="3581400"/>
              <a:chExt cx="2362200" cy="685800"/>
            </a:xfrm>
            <a:solidFill>
              <a:schemeClr val="accent3"/>
            </a:solidFill>
          </p:grpSpPr>
          <p:sp>
            <p:nvSpPr>
              <p:cNvPr id="177" name="Rectangle 17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8" name="Rectangle 17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9" name="Rectangle 17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0" name="Rectangle 17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1" name="Rectangle 18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2" name="Rectangle 18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3" name="Rectangle 18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4" name="Rectangle 18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5" name="Rectangle 18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5" name="Group 185"/>
            <p:cNvGrpSpPr/>
            <p:nvPr/>
          </p:nvGrpSpPr>
          <p:grpSpPr>
            <a:xfrm>
              <a:off x="4953000" y="2667000"/>
              <a:ext cx="381000" cy="685800"/>
              <a:chOff x="7543800" y="3581400"/>
              <a:chExt cx="2362200" cy="685800"/>
            </a:xfrm>
            <a:solidFill>
              <a:schemeClr val="accent3"/>
            </a:solidFill>
          </p:grpSpPr>
          <p:sp>
            <p:nvSpPr>
              <p:cNvPr id="187" name="Rectangle 18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8" name="Rectangle 18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9" name="Rectangle 18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0" name="Rectangle 18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1" name="Rectangle 19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2" name="Rectangle 19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3" name="Rectangle 19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4" name="Rectangle 19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5" name="Rectangle 19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8" name="Group 195"/>
            <p:cNvGrpSpPr/>
            <p:nvPr/>
          </p:nvGrpSpPr>
          <p:grpSpPr>
            <a:xfrm>
              <a:off x="5334000" y="2667000"/>
              <a:ext cx="381000" cy="685800"/>
              <a:chOff x="7543800" y="3581400"/>
              <a:chExt cx="2362200" cy="685800"/>
            </a:xfrm>
            <a:solidFill>
              <a:schemeClr val="accent3"/>
            </a:solidFill>
          </p:grpSpPr>
          <p:sp>
            <p:nvSpPr>
              <p:cNvPr id="197" name="Rectangle 19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8" name="Rectangle 19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99" name="Rectangle 19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0" name="Rectangle 19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1" name="Rectangle 20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2" name="Rectangle 20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3" name="Rectangle 20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4" name="Rectangle 20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5" name="Rectangle 20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79" name="Group 205"/>
            <p:cNvGrpSpPr/>
            <p:nvPr/>
          </p:nvGrpSpPr>
          <p:grpSpPr>
            <a:xfrm>
              <a:off x="5715000" y="2667000"/>
              <a:ext cx="381000" cy="685800"/>
              <a:chOff x="7543800" y="3581400"/>
              <a:chExt cx="2362200" cy="685800"/>
            </a:xfrm>
            <a:solidFill>
              <a:schemeClr val="accent3"/>
            </a:solidFill>
          </p:grpSpPr>
          <p:sp>
            <p:nvSpPr>
              <p:cNvPr id="207" name="Rectangle 20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8" name="Rectangle 20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9" name="Rectangle 20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0" name="Rectangle 20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1" name="Rectangle 21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2" name="Rectangle 21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3" name="Rectangle 21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4" name="Rectangle 21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5" name="Rectangle 21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0" name="Group 215"/>
            <p:cNvGrpSpPr/>
            <p:nvPr/>
          </p:nvGrpSpPr>
          <p:grpSpPr>
            <a:xfrm>
              <a:off x="6096000" y="2667000"/>
              <a:ext cx="381000" cy="685800"/>
              <a:chOff x="7543800" y="3581400"/>
              <a:chExt cx="2362200" cy="685800"/>
            </a:xfrm>
            <a:solidFill>
              <a:schemeClr val="accent3"/>
            </a:solidFill>
          </p:grpSpPr>
          <p:sp>
            <p:nvSpPr>
              <p:cNvPr id="217" name="Rectangle 21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8" name="Rectangle 21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9" name="Rectangle 21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0" name="Rectangle 21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1" name="Rectangle 22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2" name="Rectangle 22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3" name="Rectangle 22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4" name="Rectangle 22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5" name="Rectangle 22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1" name="Group 225"/>
            <p:cNvGrpSpPr/>
            <p:nvPr/>
          </p:nvGrpSpPr>
          <p:grpSpPr>
            <a:xfrm>
              <a:off x="4953000" y="1981200"/>
              <a:ext cx="381000" cy="685800"/>
              <a:chOff x="7543800" y="3581400"/>
              <a:chExt cx="2362200" cy="685800"/>
            </a:xfrm>
            <a:solidFill>
              <a:schemeClr val="accent3"/>
            </a:solidFill>
          </p:grpSpPr>
          <p:sp>
            <p:nvSpPr>
              <p:cNvPr id="227" name="Rectangle 22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8" name="Rectangle 22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9" name="Rectangle 22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0" name="Rectangle 22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1" name="Rectangle 23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2" name="Rectangle 23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3" name="Rectangle 23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4" name="Rectangle 23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5" name="Rectangle 23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2" name="Group 235"/>
            <p:cNvGrpSpPr/>
            <p:nvPr/>
          </p:nvGrpSpPr>
          <p:grpSpPr>
            <a:xfrm>
              <a:off x="5334000" y="1981200"/>
              <a:ext cx="381000" cy="685800"/>
              <a:chOff x="7543800" y="3581400"/>
              <a:chExt cx="2362200" cy="685800"/>
            </a:xfrm>
            <a:solidFill>
              <a:schemeClr val="accent3"/>
            </a:solidFill>
          </p:grpSpPr>
          <p:sp>
            <p:nvSpPr>
              <p:cNvPr id="237" name="Rectangle 23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8" name="Rectangle 23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9" name="Rectangle 23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0" name="Rectangle 23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1" name="Rectangle 24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2" name="Rectangle 24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3" name="Rectangle 24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4" name="Rectangle 24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5" name="Rectangle 24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5" name="Group 245"/>
            <p:cNvGrpSpPr/>
            <p:nvPr/>
          </p:nvGrpSpPr>
          <p:grpSpPr>
            <a:xfrm>
              <a:off x="5715000" y="1981200"/>
              <a:ext cx="381000" cy="685800"/>
              <a:chOff x="7543800" y="3581400"/>
              <a:chExt cx="2362200" cy="685800"/>
            </a:xfrm>
            <a:solidFill>
              <a:schemeClr val="accent3"/>
            </a:solidFill>
          </p:grpSpPr>
          <p:sp>
            <p:nvSpPr>
              <p:cNvPr id="247" name="Rectangle 24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8" name="Rectangle 24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9" name="Rectangle 24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0" name="Rectangle 24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1" name="Rectangle 25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2" name="Rectangle 25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3" name="Rectangle 25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4" name="Rectangle 25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5" name="Rectangle 25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grpSp>
          <p:nvGrpSpPr>
            <p:cNvPr id="286" name="Group 255"/>
            <p:cNvGrpSpPr/>
            <p:nvPr/>
          </p:nvGrpSpPr>
          <p:grpSpPr>
            <a:xfrm>
              <a:off x="6096000" y="1981200"/>
              <a:ext cx="381000" cy="685800"/>
              <a:chOff x="7543800" y="3581400"/>
              <a:chExt cx="2362200" cy="685800"/>
            </a:xfrm>
            <a:solidFill>
              <a:schemeClr val="accent3"/>
            </a:solidFill>
          </p:grpSpPr>
          <p:sp>
            <p:nvSpPr>
              <p:cNvPr id="257" name="Rectangle 256"/>
              <p:cNvSpPr/>
              <p:nvPr/>
            </p:nvSpPr>
            <p:spPr>
              <a:xfrm>
                <a:off x="7543800" y="3581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8" name="Rectangle 257"/>
              <p:cNvSpPr/>
              <p:nvPr/>
            </p:nvSpPr>
            <p:spPr>
              <a:xfrm>
                <a:off x="7543800" y="3657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59" name="Rectangle 258"/>
              <p:cNvSpPr/>
              <p:nvPr/>
            </p:nvSpPr>
            <p:spPr>
              <a:xfrm>
                <a:off x="7543800" y="3733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0" name="Rectangle 259"/>
              <p:cNvSpPr/>
              <p:nvPr/>
            </p:nvSpPr>
            <p:spPr>
              <a:xfrm>
                <a:off x="7543800" y="3810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1" name="Rectangle 260"/>
              <p:cNvSpPr/>
              <p:nvPr/>
            </p:nvSpPr>
            <p:spPr>
              <a:xfrm>
                <a:off x="7543800" y="38862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2" name="Rectangle 261"/>
              <p:cNvSpPr/>
              <p:nvPr/>
            </p:nvSpPr>
            <p:spPr>
              <a:xfrm>
                <a:off x="7543800" y="39624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3" name="Rectangle 262"/>
              <p:cNvSpPr/>
              <p:nvPr/>
            </p:nvSpPr>
            <p:spPr>
              <a:xfrm>
                <a:off x="7543800" y="40386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4" name="Rectangle 263"/>
              <p:cNvSpPr/>
              <p:nvPr/>
            </p:nvSpPr>
            <p:spPr>
              <a:xfrm>
                <a:off x="7543800" y="41148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5" name="Rectangle 264"/>
              <p:cNvSpPr/>
              <p:nvPr/>
            </p:nvSpPr>
            <p:spPr>
              <a:xfrm>
                <a:off x="7543800" y="4191000"/>
                <a:ext cx="2362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
          <p:nvSpPr>
            <p:cNvPr id="74" name="TextBox 73"/>
            <p:cNvSpPr txBox="1"/>
            <p:nvPr/>
          </p:nvSpPr>
          <p:spPr>
            <a:xfrm>
              <a:off x="5181600" y="3352800"/>
              <a:ext cx="1066800" cy="461665"/>
            </a:xfrm>
            <a:prstGeom prst="rect">
              <a:avLst/>
            </a:prstGeom>
            <a:noFill/>
          </p:spPr>
          <p:txBody>
            <a:bodyPr wrap="square" rtlCol="0">
              <a:spAutoFit/>
            </a:bodyPr>
            <a:lstStyle/>
            <a:p>
              <a:pPr algn="ctr"/>
              <a:r>
                <a:rPr lang="en-US" sz="2400" dirty="0" smtClean="0">
                  <a:effectLst>
                    <a:glow rad="228600">
                      <a:schemeClr val="bg1">
                        <a:alpha val="75000"/>
                      </a:schemeClr>
                    </a:glow>
                  </a:effectLst>
                </a:rPr>
                <a:t>Bytes</a:t>
              </a:r>
              <a:endParaRPr lang="en-US" sz="2400" dirty="0">
                <a:effectLst>
                  <a:glow rad="228600">
                    <a:schemeClr val="bg1">
                      <a:alpha val="75000"/>
                    </a:schemeClr>
                  </a:glow>
                </a:effectLst>
              </a:endParaRPr>
            </a:p>
          </p:txBody>
        </p:sp>
      </p:grpSp>
      <p:grpSp>
        <p:nvGrpSpPr>
          <p:cNvPr id="34" name="Group 284"/>
          <p:cNvGrpSpPr/>
          <p:nvPr/>
        </p:nvGrpSpPr>
        <p:grpSpPr>
          <a:xfrm>
            <a:off x="6324600" y="5791200"/>
            <a:ext cx="2339102" cy="674132"/>
            <a:chOff x="6324600" y="5791200"/>
            <a:chExt cx="2339102" cy="674132"/>
          </a:xfrm>
        </p:grpSpPr>
        <p:sp>
          <p:nvSpPr>
            <p:cNvPr id="283" name="Left Brace 282"/>
            <p:cNvSpPr/>
            <p:nvPr/>
          </p:nvSpPr>
          <p:spPr>
            <a:xfrm rot="16200000">
              <a:off x="6934200" y="5410200"/>
              <a:ext cx="381000" cy="1143000"/>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TextBox 283"/>
            <p:cNvSpPr txBox="1"/>
            <p:nvPr/>
          </p:nvSpPr>
          <p:spPr>
            <a:xfrm>
              <a:off x="6324600" y="6096000"/>
              <a:ext cx="2339102" cy="369332"/>
            </a:xfrm>
            <a:prstGeom prst="rect">
              <a:avLst/>
            </a:prstGeom>
            <a:noFill/>
          </p:spPr>
          <p:txBody>
            <a:bodyPr wrap="none" rtlCol="0">
              <a:spAutoFit/>
            </a:bodyPr>
            <a:lstStyle/>
            <a:p>
              <a:r>
                <a:rPr lang="en-US" dirty="0" smtClean="0"/>
                <a:t>I/O-Memory Interfaces</a:t>
              </a:r>
              <a:endParaRPr lang="en-US" dirty="0"/>
            </a:p>
          </p:txBody>
        </p:sp>
      </p:grpSp>
      <p:cxnSp>
        <p:nvCxnSpPr>
          <p:cNvPr id="313" name="Straight Arrow Connector 312"/>
          <p:cNvCxnSpPr>
            <a:stCxn id="11" idx="3"/>
          </p:cNvCxnSpPr>
          <p:nvPr/>
        </p:nvCxnSpPr>
        <p:spPr>
          <a:xfrm>
            <a:off x="3048000" y="2404110"/>
            <a:ext cx="1752600" cy="64389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4" name="TextBox 313"/>
          <p:cNvSpPr txBox="1"/>
          <p:nvPr/>
        </p:nvSpPr>
        <p:spPr>
          <a:xfrm>
            <a:off x="3352800" y="1676400"/>
            <a:ext cx="1295400" cy="923330"/>
          </a:xfrm>
          <a:prstGeom prst="rect">
            <a:avLst/>
          </a:prstGeom>
          <a:noFill/>
        </p:spPr>
        <p:txBody>
          <a:bodyPr wrap="square" rtlCol="0">
            <a:spAutoFit/>
          </a:bodyPr>
          <a:lstStyle/>
          <a:p>
            <a:r>
              <a:rPr lang="en-US" dirty="0" smtClean="0"/>
              <a:t>Processor 0 Memory Accesses</a:t>
            </a:r>
            <a:endParaRPr lang="en-US" dirty="0"/>
          </a:p>
        </p:txBody>
      </p:sp>
      <p:grpSp>
        <p:nvGrpSpPr>
          <p:cNvPr id="320" name="Group 319"/>
          <p:cNvGrpSpPr/>
          <p:nvPr/>
        </p:nvGrpSpPr>
        <p:grpSpPr>
          <a:xfrm>
            <a:off x="1447800" y="3962400"/>
            <a:ext cx="3352800" cy="2674620"/>
            <a:chOff x="1447800" y="3962400"/>
            <a:chExt cx="3352800" cy="2674620"/>
          </a:xfrm>
        </p:grpSpPr>
        <p:grpSp>
          <p:nvGrpSpPr>
            <p:cNvPr id="290" name="Group 268"/>
            <p:cNvGrpSpPr/>
            <p:nvPr/>
          </p:nvGrpSpPr>
          <p:grpSpPr>
            <a:xfrm>
              <a:off x="1447800" y="3962400"/>
              <a:ext cx="2057400" cy="2674620"/>
              <a:chOff x="609600" y="1676400"/>
              <a:chExt cx="3048000" cy="3962400"/>
            </a:xfrm>
          </p:grpSpPr>
          <p:sp>
            <p:nvSpPr>
              <p:cNvPr id="307" name="Rectangle 306"/>
              <p:cNvSpPr/>
              <p:nvPr/>
            </p:nvSpPr>
            <p:spPr>
              <a:xfrm>
                <a:off x="609600" y="1676400"/>
                <a:ext cx="3048000" cy="39624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chemeClr val="tx1"/>
                    </a:solidFill>
                  </a:rPr>
                  <a:t>Processor 1</a:t>
                </a:r>
              </a:p>
            </p:txBody>
          </p:sp>
          <p:sp>
            <p:nvSpPr>
              <p:cNvPr id="308" name="Rectangle 307"/>
              <p:cNvSpPr/>
              <p:nvPr/>
            </p:nvSpPr>
            <p:spPr>
              <a:xfrm>
                <a:off x="838200" y="2286000"/>
                <a:ext cx="2590800" cy="533400"/>
              </a:xfrm>
              <a:prstGeom prst="rect">
                <a:avLst/>
              </a:prstGeom>
              <a:solidFill>
                <a:srgbClr val="95B3D7"/>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smtClean="0">
                    <a:solidFill>
                      <a:schemeClr val="tx1"/>
                    </a:solidFill>
                  </a:rPr>
                  <a:t>Control</a:t>
                </a:r>
                <a:endParaRPr lang="en-US" b="1" dirty="0">
                  <a:solidFill>
                    <a:schemeClr val="tx1"/>
                  </a:solidFill>
                </a:endParaRPr>
              </a:p>
            </p:txBody>
          </p:sp>
          <p:sp>
            <p:nvSpPr>
              <p:cNvPr id="309" name="Rectangle 308"/>
              <p:cNvSpPr/>
              <p:nvPr/>
            </p:nvSpPr>
            <p:spPr>
              <a:xfrm>
                <a:off x="838200" y="3048000"/>
                <a:ext cx="2590800" cy="2362200"/>
              </a:xfrm>
              <a:prstGeom prst="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r>
                  <a:rPr lang="en-US" b="1" dirty="0" err="1" smtClean="0">
                    <a:solidFill>
                      <a:schemeClr val="tx1"/>
                    </a:solidFill>
                  </a:rPr>
                  <a:t>Datapath</a:t>
                </a:r>
                <a:endParaRPr lang="en-US" b="1" dirty="0">
                  <a:solidFill>
                    <a:schemeClr val="tx1"/>
                  </a:solidFill>
                </a:endParaRPr>
              </a:p>
            </p:txBody>
          </p:sp>
          <p:cxnSp>
            <p:nvCxnSpPr>
              <p:cNvPr id="310" name="Straight Arrow Connector 309"/>
              <p:cNvCxnSpPr/>
              <p:nvPr/>
            </p:nvCxnSpPr>
            <p:spPr>
              <a:xfrm rot="5400000">
                <a:off x="1409700" y="2933700"/>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cxnSp>
            <p:nvCxnSpPr>
              <p:cNvPr id="311" name="Straight Arrow Connector 310"/>
              <p:cNvCxnSpPr/>
              <p:nvPr/>
            </p:nvCxnSpPr>
            <p:spPr>
              <a:xfrm rot="16200000" flipV="1">
                <a:off x="2553494" y="2932906"/>
                <a:ext cx="228600" cy="1588"/>
              </a:xfrm>
              <a:prstGeom prst="straightConnector1">
                <a:avLst/>
              </a:prstGeom>
              <a:ln w="12700" cap="flat" cmpd="sng" algn="ctr">
                <a:solidFill>
                  <a:srgbClr val="000000"/>
                </a:solidFill>
                <a:prstDash val="solid"/>
                <a:round/>
                <a:headEnd type="none" w="med" len="med"/>
                <a:tailEnd type="triangle" w="lg" len="lg"/>
              </a:ln>
            </p:spPr>
            <p:style>
              <a:lnRef idx="2">
                <a:schemeClr val="accent1"/>
              </a:lnRef>
              <a:fillRef idx="0">
                <a:schemeClr val="accent1"/>
              </a:fillRef>
              <a:effectRef idx="1">
                <a:schemeClr val="accent1"/>
              </a:effectRef>
              <a:fontRef idx="minor">
                <a:schemeClr val="tx1"/>
              </a:fontRef>
            </p:style>
          </p:cxnSp>
        </p:grpSp>
        <p:grpSp>
          <p:nvGrpSpPr>
            <p:cNvPr id="291" name="Group 269"/>
            <p:cNvGrpSpPr/>
            <p:nvPr/>
          </p:nvGrpSpPr>
          <p:grpSpPr>
            <a:xfrm>
              <a:off x="1653539" y="5196840"/>
              <a:ext cx="1598016" cy="1234440"/>
              <a:chOff x="914399" y="3505200"/>
              <a:chExt cx="2367431" cy="1828800"/>
            </a:xfrm>
          </p:grpSpPr>
          <p:sp>
            <p:nvSpPr>
              <p:cNvPr id="292" name="Rectangle 291"/>
              <p:cNvSpPr/>
              <p:nvPr/>
            </p:nvSpPr>
            <p:spPr>
              <a:xfrm>
                <a:off x="914400" y="3505200"/>
                <a:ext cx="2362200" cy="228600"/>
              </a:xfrm>
              <a:prstGeom prst="rect">
                <a:avLst/>
              </a:prstGeom>
              <a:solidFill>
                <a:schemeClr val="accent3"/>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PC</a:t>
                </a:r>
                <a:endParaRPr lang="en-US" dirty="0">
                  <a:solidFill>
                    <a:schemeClr val="tx1"/>
                  </a:solidFill>
                </a:endParaRPr>
              </a:p>
            </p:txBody>
          </p:sp>
          <p:grpSp>
            <p:nvGrpSpPr>
              <p:cNvPr id="293" name="Group 25"/>
              <p:cNvGrpSpPr/>
              <p:nvPr/>
            </p:nvGrpSpPr>
            <p:grpSpPr>
              <a:xfrm>
                <a:off x="914399" y="3886200"/>
                <a:ext cx="2362202" cy="731926"/>
                <a:chOff x="1600199" y="3962400"/>
                <a:chExt cx="1600201" cy="731926"/>
              </a:xfrm>
              <a:solidFill>
                <a:srgbClr val="9BBB59"/>
              </a:solidFill>
            </p:grpSpPr>
            <p:sp>
              <p:nvSpPr>
                <p:cNvPr id="297" name="Rectangle 296"/>
                <p:cNvSpPr/>
                <p:nvPr/>
              </p:nvSpPr>
              <p:spPr>
                <a:xfrm>
                  <a:off x="1600200" y="3962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8" name="Rectangle 297"/>
                <p:cNvSpPr/>
                <p:nvPr/>
              </p:nvSpPr>
              <p:spPr>
                <a:xfrm>
                  <a:off x="1600199" y="40386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9" name="Rectangle 298"/>
                <p:cNvSpPr/>
                <p:nvPr/>
              </p:nvSpPr>
              <p:spPr>
                <a:xfrm>
                  <a:off x="1600200" y="41148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0" name="Rectangle 299"/>
                <p:cNvSpPr/>
                <p:nvPr/>
              </p:nvSpPr>
              <p:spPr>
                <a:xfrm>
                  <a:off x="1600200" y="4191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effectLst>
                      <a:glow rad="101600">
                        <a:schemeClr val="bg1">
                          <a:alpha val="75000"/>
                        </a:schemeClr>
                      </a:glow>
                    </a:effectLst>
                  </a:endParaRPr>
                </a:p>
                <a:p>
                  <a:pPr algn="ctr"/>
                  <a:endParaRPr lang="en-US" dirty="0">
                    <a:solidFill>
                      <a:schemeClr val="tx1"/>
                    </a:solidFill>
                  </a:endParaRPr>
                </a:p>
              </p:txBody>
            </p:sp>
            <p:sp>
              <p:nvSpPr>
                <p:cNvPr id="301" name="Rectangle 300"/>
                <p:cNvSpPr/>
                <p:nvPr/>
              </p:nvSpPr>
              <p:spPr>
                <a:xfrm>
                  <a:off x="1600200" y="42672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2" name="Rectangle 301"/>
                <p:cNvSpPr/>
                <p:nvPr/>
              </p:nvSpPr>
              <p:spPr>
                <a:xfrm>
                  <a:off x="1600200" y="43434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3" name="Rectangle 302"/>
                <p:cNvSpPr/>
                <p:nvPr/>
              </p:nvSpPr>
              <p:spPr>
                <a:xfrm>
                  <a:off x="1600200" y="44196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4" name="Rectangle 303"/>
                <p:cNvSpPr/>
                <p:nvPr/>
              </p:nvSpPr>
              <p:spPr>
                <a:xfrm>
                  <a:off x="1600199" y="4495800"/>
                  <a:ext cx="1600199"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5" name="Rectangle 304"/>
                <p:cNvSpPr/>
                <p:nvPr/>
              </p:nvSpPr>
              <p:spPr>
                <a:xfrm>
                  <a:off x="1600200" y="4572000"/>
                  <a:ext cx="1600200" cy="76200"/>
                </a:xfrm>
                <a:prstGeom prst="rect">
                  <a:avLst/>
                </a:prstGeom>
                <a:grp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6" name="TextBox 305"/>
                <p:cNvSpPr txBox="1"/>
                <p:nvPr/>
              </p:nvSpPr>
              <p:spPr>
                <a:xfrm>
                  <a:off x="1776087" y="4010378"/>
                  <a:ext cx="1377074" cy="683948"/>
                </a:xfrm>
                <a:prstGeom prst="rect">
                  <a:avLst/>
                </a:prstGeom>
                <a:noFill/>
              </p:spPr>
              <p:txBody>
                <a:bodyPr wrap="square" rtlCol="0">
                  <a:spAutoFit/>
                </a:bodyPr>
                <a:lstStyle/>
                <a:p>
                  <a:pPr algn="ctr"/>
                  <a:r>
                    <a:rPr lang="en-US" sz="2400" dirty="0" smtClean="0">
                      <a:effectLst>
                        <a:glow rad="254000">
                          <a:schemeClr val="bg1">
                            <a:alpha val="75000"/>
                          </a:schemeClr>
                        </a:glow>
                      </a:effectLst>
                    </a:rPr>
                    <a:t>Registers</a:t>
                  </a:r>
                  <a:endParaRPr lang="en-US" sz="2400" dirty="0">
                    <a:effectLst>
                      <a:glow rad="254000">
                        <a:schemeClr val="bg1">
                          <a:alpha val="75000"/>
                        </a:schemeClr>
                      </a:glow>
                    </a:effectLst>
                  </a:endParaRPr>
                </a:p>
              </p:txBody>
            </p:sp>
          </p:grpSp>
          <p:grpSp>
            <p:nvGrpSpPr>
              <p:cNvPr id="294" name="Group 293"/>
              <p:cNvGrpSpPr/>
              <p:nvPr/>
            </p:nvGrpSpPr>
            <p:grpSpPr>
              <a:xfrm>
                <a:off x="914400" y="4697787"/>
                <a:ext cx="2367430" cy="636213"/>
                <a:chOff x="4572000" y="3402387"/>
                <a:chExt cx="2367430" cy="636213"/>
              </a:xfrm>
            </p:grpSpPr>
            <p:sp>
              <p:nvSpPr>
                <p:cNvPr id="295" name="Trapezoid 294"/>
                <p:cNvSpPr/>
                <p:nvPr/>
              </p:nvSpPr>
              <p:spPr>
                <a:xfrm flipV="1">
                  <a:off x="4572000" y="3429000"/>
                  <a:ext cx="2362200" cy="609600"/>
                </a:xfrm>
                <a:prstGeom prst="trapezoid">
                  <a:avLst>
                    <a:gd name="adj" fmla="val 25000"/>
                  </a:avLst>
                </a:prstGeom>
                <a:solidFill>
                  <a:srgbClr val="C0504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rtlCol="0" anchor="ctr"/>
                <a:lstStyle/>
                <a:p>
                  <a:pPr algn="ctr"/>
                  <a:endParaRPr lang="en-US" dirty="0" smtClean="0">
                    <a:solidFill>
                      <a:schemeClr val="tx1"/>
                    </a:solidFill>
                  </a:endParaRPr>
                </a:p>
              </p:txBody>
            </p:sp>
            <p:sp>
              <p:nvSpPr>
                <p:cNvPr id="296" name="TextBox 295"/>
                <p:cNvSpPr txBox="1"/>
                <p:nvPr/>
              </p:nvSpPr>
              <p:spPr>
                <a:xfrm>
                  <a:off x="4572000" y="3402387"/>
                  <a:ext cx="2367430" cy="547159"/>
                </a:xfrm>
                <a:prstGeom prst="rect">
                  <a:avLst/>
                </a:prstGeom>
                <a:noFill/>
              </p:spPr>
              <p:txBody>
                <a:bodyPr wrap="square" rtlCol="0" anchor="ctr">
                  <a:spAutoFit/>
                </a:bodyPr>
                <a:lstStyle/>
                <a:p>
                  <a:pPr algn="ctr"/>
                  <a:r>
                    <a:rPr lang="en-US" dirty="0" smtClean="0">
                      <a:effectLst>
                        <a:glow rad="152400">
                          <a:schemeClr val="bg1">
                            <a:alpha val="75000"/>
                          </a:schemeClr>
                        </a:glow>
                      </a:effectLst>
                    </a:rPr>
                    <a:t>(ALU)</a:t>
                  </a:r>
                  <a:endParaRPr lang="en-US" dirty="0">
                    <a:effectLst>
                      <a:glow rad="152400">
                        <a:schemeClr val="bg1">
                          <a:alpha val="75000"/>
                        </a:schemeClr>
                      </a:glow>
                    </a:effectLst>
                  </a:endParaRPr>
                </a:p>
              </p:txBody>
            </p:sp>
          </p:grpSp>
        </p:grpSp>
        <p:cxnSp>
          <p:nvCxnSpPr>
            <p:cNvPr id="315" name="Straight Arrow Connector 314"/>
            <p:cNvCxnSpPr/>
            <p:nvPr/>
          </p:nvCxnSpPr>
          <p:spPr>
            <a:xfrm flipV="1">
              <a:off x="3505200" y="4953000"/>
              <a:ext cx="1295400" cy="762000"/>
            </a:xfrm>
            <a:prstGeom prst="straightConnector1">
              <a:avLst/>
            </a:prstGeom>
            <a:ln w="12700" cap="flat" cmpd="sng" algn="ctr">
              <a:solidFill>
                <a:srgbClr val="000000"/>
              </a:solidFill>
              <a:prstDash val="solid"/>
              <a:round/>
              <a:headEnd type="triangle" w="lg" len="lg"/>
              <a:tailEnd type="triangle" w="lg" len="lg"/>
            </a:ln>
            <a:effectLst/>
          </p:spPr>
          <p:style>
            <a:lnRef idx="2">
              <a:schemeClr val="accent1"/>
            </a:lnRef>
            <a:fillRef idx="0">
              <a:schemeClr val="accent1"/>
            </a:fillRef>
            <a:effectRef idx="1">
              <a:schemeClr val="accent1"/>
            </a:effectRef>
            <a:fontRef idx="minor">
              <a:schemeClr val="tx1"/>
            </a:fontRef>
          </p:style>
        </p:cxnSp>
        <p:sp>
          <p:nvSpPr>
            <p:cNvPr id="316" name="TextBox 315"/>
            <p:cNvSpPr txBox="1"/>
            <p:nvPr/>
          </p:nvSpPr>
          <p:spPr>
            <a:xfrm>
              <a:off x="3505200" y="4343400"/>
              <a:ext cx="1295400" cy="923330"/>
            </a:xfrm>
            <a:prstGeom prst="rect">
              <a:avLst/>
            </a:prstGeom>
            <a:noFill/>
          </p:spPr>
          <p:txBody>
            <a:bodyPr wrap="square" rtlCol="0">
              <a:spAutoFit/>
            </a:bodyPr>
            <a:lstStyle/>
            <a:p>
              <a:r>
                <a:rPr lang="en-US" dirty="0" smtClean="0"/>
                <a:t>Processor 1 Memory Accesses</a:t>
              </a:r>
              <a:endParaRPr lang="en-US" dirty="0"/>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normAutofit/>
          </a:bodyPr>
          <a:lstStyle/>
          <a:p>
            <a:r>
              <a:rPr lang="en-US" dirty="0" smtClean="0"/>
              <a:t>Project 3-2 Out</a:t>
            </a:r>
          </a:p>
          <a:p>
            <a:r>
              <a:rPr lang="en-US" dirty="0" smtClean="0"/>
              <a:t>HW5 Out – Performance Programming</a:t>
            </a:r>
          </a:p>
          <a:p>
            <a:r>
              <a:rPr lang="en-US" dirty="0" smtClean="0"/>
              <a:t>Guerrilla Section on Performance Programming on Thursday, 5-7pm, </a:t>
            </a:r>
            <a:r>
              <a:rPr lang="en-US" dirty="0" err="1" smtClean="0"/>
              <a:t>Woz</a:t>
            </a:r>
            <a:endParaRPr lang="en-US" dirty="0" smtClean="0"/>
          </a:p>
        </p:txBody>
      </p:sp>
      <p:sp>
        <p:nvSpPr>
          <p:cNvPr id="4" name="Slide Number Placeholder 3"/>
          <p:cNvSpPr>
            <a:spLocks noGrp="1"/>
          </p:cNvSpPr>
          <p:nvPr>
            <p:ph type="sldNum" sz="quarter" idx="12"/>
          </p:nvPr>
        </p:nvSpPr>
        <p:spPr/>
        <p:txBody>
          <a:bodyPr/>
          <a:lstStyle/>
          <a:p>
            <a:fld id="{3CC63E4C-4642-794D-A2FD-70F6B81535F5}" type="slidenum">
              <a:rPr lang="en-US" smtClean="0"/>
              <a:pPr/>
              <a:t>20</a:t>
            </a:fld>
            <a:endParaRPr lang="en-US"/>
          </a:p>
        </p:txBody>
      </p:sp>
    </p:spTree>
    <p:extLst>
      <p:ext uri="{BB962C8B-B14F-4D97-AF65-F5344CB8AC3E}">
        <p14:creationId xmlns:p14="http://schemas.microsoft.com/office/powerpoint/2010/main" val="205050348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800" dirty="0" smtClean="0"/>
              <a:t>Midterm 2 is </a:t>
            </a:r>
            <a:r>
              <a:rPr lang="en-US" sz="2800" b="1" u="sng" dirty="0" smtClean="0"/>
              <a:t>tomorrow</a:t>
            </a:r>
            <a:r>
              <a:rPr lang="en-US" sz="2800" dirty="0" smtClean="0"/>
              <a:t>!</a:t>
            </a:r>
          </a:p>
          <a:p>
            <a:pPr lvl="1"/>
            <a:r>
              <a:rPr lang="en-US" sz="2400" dirty="0" smtClean="0"/>
              <a:t>In this room, at this time</a:t>
            </a:r>
          </a:p>
          <a:p>
            <a:pPr lvl="1"/>
            <a:r>
              <a:rPr lang="en-US" sz="2400" u="sng" dirty="0" smtClean="0"/>
              <a:t>Two</a:t>
            </a:r>
            <a:r>
              <a:rPr lang="en-US" sz="2400" dirty="0" smtClean="0"/>
              <a:t> double-sided 8.5”x11” handwritten </a:t>
            </a:r>
            <a:r>
              <a:rPr lang="en-US" sz="2400" dirty="0" err="1" smtClean="0"/>
              <a:t>cheatsheets</a:t>
            </a:r>
            <a:endParaRPr lang="en-US" sz="2400" dirty="0" smtClean="0"/>
          </a:p>
          <a:p>
            <a:pPr lvl="1"/>
            <a:r>
              <a:rPr lang="en-US" sz="2400" dirty="0" smtClean="0"/>
              <a:t>We’ll provide a MIPS green sheet</a:t>
            </a:r>
          </a:p>
          <a:p>
            <a:pPr lvl="1"/>
            <a:r>
              <a:rPr lang="en-US" sz="2400" dirty="0" smtClean="0"/>
              <a:t>No electronics</a:t>
            </a:r>
          </a:p>
          <a:p>
            <a:pPr lvl="1"/>
            <a:r>
              <a:rPr lang="en-US" sz="2400" dirty="0" smtClean="0"/>
              <a:t>Covers up to and including 07/21</a:t>
            </a:r>
            <a:r>
              <a:rPr lang="en-US" sz="2400" dirty="0"/>
              <a:t> </a:t>
            </a:r>
            <a:r>
              <a:rPr lang="en-US" sz="2400" dirty="0" smtClean="0"/>
              <a:t>lecture</a:t>
            </a:r>
          </a:p>
          <a:p>
            <a:pPr lvl="1"/>
            <a:r>
              <a:rPr lang="en-US" sz="2400" dirty="0" smtClean="0"/>
              <a:t>Review session slides on Piazza</a:t>
            </a:r>
          </a:p>
        </p:txBody>
      </p:sp>
      <p:sp>
        <p:nvSpPr>
          <p:cNvPr id="4" name="Slide Number Placeholder 3"/>
          <p:cNvSpPr>
            <a:spLocks noGrp="1"/>
          </p:cNvSpPr>
          <p:nvPr>
            <p:ph type="sldNum" sz="quarter" idx="12"/>
          </p:nvPr>
        </p:nvSpPr>
        <p:spPr/>
        <p:txBody>
          <a:bodyPr/>
          <a:lstStyle/>
          <a:p>
            <a:fld id="{3CC63E4C-4642-794D-A2FD-70F6B81535F5}" type="slidenum">
              <a:rPr lang="en-US" smtClean="0"/>
              <a:pPr/>
              <a:t>21</a:t>
            </a:fld>
            <a:endParaRPr lang="en-US"/>
          </a:p>
        </p:txBody>
      </p:sp>
    </p:spTree>
    <p:extLst>
      <p:ext uri="{BB962C8B-B14F-4D97-AF65-F5344CB8AC3E}">
        <p14:creationId xmlns:p14="http://schemas.microsoft.com/office/powerpoint/2010/main" val="119645238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Content Placeholder 2"/>
          <p:cNvSpPr>
            <a:spLocks noGrp="1"/>
          </p:cNvSpPr>
          <p:nvPr>
            <p:ph idx="1"/>
          </p:nvPr>
        </p:nvSpPr>
        <p:spPr/>
        <p:txBody>
          <a:bodyPr/>
          <a:lstStyle/>
          <a:p>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dirty="0"/>
          </a:p>
        </p:txBody>
      </p:sp>
    </p:spTree>
    <p:extLst>
      <p:ext uri="{BB962C8B-B14F-4D97-AF65-F5344CB8AC3E}">
        <p14:creationId xmlns:p14="http://schemas.microsoft.com/office/powerpoint/2010/main" val="4104995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371600" y="2514600"/>
            <a:ext cx="6400800" cy="38100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t>Cache Coherency Tracked by Block</a:t>
            </a:r>
            <a:endParaRPr lang="en-US" dirty="0"/>
          </a:p>
        </p:txBody>
      </p:sp>
      <p:sp>
        <p:nvSpPr>
          <p:cNvPr id="3" name="Content Placeholder 2"/>
          <p:cNvSpPr>
            <a:spLocks noGrp="1"/>
          </p:cNvSpPr>
          <p:nvPr>
            <p:ph idx="1"/>
          </p:nvPr>
        </p:nvSpPr>
        <p:spPr>
          <a:xfrm>
            <a:off x="457200" y="3962400"/>
            <a:ext cx="8229600" cy="2308435"/>
          </a:xfrm>
        </p:spPr>
        <p:txBody>
          <a:bodyPr>
            <a:normAutofit/>
          </a:bodyPr>
          <a:lstStyle/>
          <a:p>
            <a:r>
              <a:rPr lang="en-US" sz="2400" dirty="0" smtClean="0"/>
              <a:t>Suppose block size is 32 bytes</a:t>
            </a:r>
          </a:p>
          <a:p>
            <a:r>
              <a:rPr lang="en-US" sz="2400" dirty="0" smtClean="0"/>
              <a:t>Suppose Processor 0 reading and writing variable X, Processor 1 reading and writing variable Y</a:t>
            </a:r>
          </a:p>
          <a:p>
            <a:r>
              <a:rPr lang="en-US" sz="2400" dirty="0" smtClean="0"/>
              <a:t>Suppose in X location 4000,  Y in 4012</a:t>
            </a:r>
          </a:p>
          <a:p>
            <a:r>
              <a:rPr lang="en-US" sz="2400" dirty="0" smtClean="0"/>
              <a:t>What will happen?</a:t>
            </a:r>
          </a:p>
          <a:p>
            <a:endParaRPr lang="en-US" sz="24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dirty="0"/>
          </a:p>
        </p:txBody>
      </p:sp>
      <p:grpSp>
        <p:nvGrpSpPr>
          <p:cNvPr id="29" name="Group 28"/>
          <p:cNvGrpSpPr/>
          <p:nvPr/>
        </p:nvGrpSpPr>
        <p:grpSpPr>
          <a:xfrm>
            <a:off x="1524000" y="1143000"/>
            <a:ext cx="6096000" cy="2667000"/>
            <a:chOff x="1447800" y="3657600"/>
            <a:chExt cx="6096000" cy="2667000"/>
          </a:xfrm>
        </p:grpSpPr>
        <p:sp>
          <p:nvSpPr>
            <p:cNvPr id="7" name="Rectangle 6"/>
            <p:cNvSpPr/>
            <p:nvPr/>
          </p:nvSpPr>
          <p:spPr>
            <a:xfrm>
              <a:off x="1828800" y="3657600"/>
              <a:ext cx="1447800" cy="609600"/>
            </a:xfrm>
            <a:prstGeom prst="rect">
              <a:avLst/>
            </a:prstGeom>
            <a:solidFill>
              <a:srgbClr val="D7E4BD"/>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Processor 0</a:t>
              </a:r>
              <a:endParaRPr lang="en-US" dirty="0">
                <a:solidFill>
                  <a:schemeClr val="tx1"/>
                </a:solidFill>
              </a:endParaRPr>
            </a:p>
          </p:txBody>
        </p:sp>
        <p:sp>
          <p:nvSpPr>
            <p:cNvPr id="8" name="Rectangle 7"/>
            <p:cNvSpPr/>
            <p:nvPr/>
          </p:nvSpPr>
          <p:spPr>
            <a:xfrm>
              <a:off x="5181600" y="3657600"/>
              <a:ext cx="1447800" cy="609600"/>
            </a:xfrm>
            <a:prstGeom prst="rect">
              <a:avLst/>
            </a:prstGeom>
            <a:solidFill>
              <a:srgbClr val="E6B9B8"/>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Processor 1</a:t>
              </a:r>
              <a:endParaRPr lang="en-US" dirty="0">
                <a:solidFill>
                  <a:schemeClr val="tx1"/>
                </a:solidFill>
              </a:endParaRPr>
            </a:p>
          </p:txBody>
        </p:sp>
        <p:sp>
          <p:nvSpPr>
            <p:cNvPr id="9" name="Rectangle 8"/>
            <p:cNvSpPr/>
            <p:nvPr/>
          </p:nvSpPr>
          <p:spPr>
            <a:xfrm>
              <a:off x="1447800" y="5117068"/>
              <a:ext cx="11430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4000</a:t>
              </a:r>
              <a:endParaRPr lang="en-US" dirty="0">
                <a:solidFill>
                  <a:schemeClr val="tx1"/>
                </a:solidFill>
              </a:endParaRPr>
            </a:p>
          </p:txBody>
        </p:sp>
        <p:sp>
          <p:nvSpPr>
            <p:cNvPr id="10" name="Rectangle 9"/>
            <p:cNvSpPr/>
            <p:nvPr/>
          </p:nvSpPr>
          <p:spPr>
            <a:xfrm>
              <a:off x="2743200" y="5117068"/>
              <a:ext cx="685800" cy="228600"/>
            </a:xfrm>
            <a:prstGeom prst="rect">
              <a:avLst/>
            </a:prstGeom>
            <a:solidFill>
              <a:srgbClr val="C3D69B"/>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4000</a:t>
              </a:r>
              <a:endParaRPr lang="en-US" dirty="0">
                <a:solidFill>
                  <a:schemeClr val="tx1"/>
                </a:solidFill>
              </a:endParaRPr>
            </a:p>
          </p:txBody>
        </p:sp>
        <p:sp>
          <p:nvSpPr>
            <p:cNvPr id="11" name="Rectangle 10"/>
            <p:cNvSpPr/>
            <p:nvPr/>
          </p:nvSpPr>
          <p:spPr>
            <a:xfrm>
              <a:off x="34290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4004</a:t>
              </a:r>
              <a:endParaRPr lang="en-US" dirty="0">
                <a:solidFill>
                  <a:schemeClr val="tx1"/>
                </a:solidFill>
              </a:endParaRPr>
            </a:p>
          </p:txBody>
        </p:sp>
        <p:sp>
          <p:nvSpPr>
            <p:cNvPr id="12" name="Rectangle 11"/>
            <p:cNvSpPr/>
            <p:nvPr/>
          </p:nvSpPr>
          <p:spPr>
            <a:xfrm>
              <a:off x="41148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4008</a:t>
              </a:r>
              <a:endParaRPr lang="en-US" dirty="0">
                <a:solidFill>
                  <a:schemeClr val="tx1"/>
                </a:solidFill>
              </a:endParaRPr>
            </a:p>
          </p:txBody>
        </p:sp>
        <p:sp>
          <p:nvSpPr>
            <p:cNvPr id="13" name="Rectangle 12"/>
            <p:cNvSpPr/>
            <p:nvPr/>
          </p:nvSpPr>
          <p:spPr>
            <a:xfrm>
              <a:off x="4800600" y="5117068"/>
              <a:ext cx="685800" cy="228600"/>
            </a:xfrm>
            <a:prstGeom prst="rect">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4012</a:t>
              </a:r>
              <a:endParaRPr lang="en-US" dirty="0">
                <a:solidFill>
                  <a:schemeClr val="tx1"/>
                </a:solidFill>
              </a:endParaRPr>
            </a:p>
          </p:txBody>
        </p:sp>
        <p:sp>
          <p:nvSpPr>
            <p:cNvPr id="14" name="Rectangle 13"/>
            <p:cNvSpPr/>
            <p:nvPr/>
          </p:nvSpPr>
          <p:spPr>
            <a:xfrm>
              <a:off x="54864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4016</a:t>
              </a:r>
              <a:endParaRPr lang="en-US" dirty="0">
                <a:solidFill>
                  <a:schemeClr val="tx1"/>
                </a:solidFill>
              </a:endParaRPr>
            </a:p>
          </p:txBody>
        </p:sp>
        <p:sp>
          <p:nvSpPr>
            <p:cNvPr id="15" name="Rectangle 14"/>
            <p:cNvSpPr/>
            <p:nvPr/>
          </p:nvSpPr>
          <p:spPr>
            <a:xfrm>
              <a:off x="6172200" y="5117068"/>
              <a:ext cx="685800" cy="228600"/>
            </a:xfrm>
            <a:prstGeom prst="rect">
              <a:avLst/>
            </a:prstGeom>
            <a:solidFill>
              <a:schemeClr val="bg1"/>
            </a:solidFill>
            <a:ln w="12700" cap="flat" cmpd="sng" algn="ctr">
              <a:solidFill>
                <a:schemeClr val="tx1"/>
              </a:solidFill>
              <a:prstDash val="dash"/>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Rectangle 15"/>
            <p:cNvSpPr/>
            <p:nvPr/>
          </p:nvSpPr>
          <p:spPr>
            <a:xfrm>
              <a:off x="6858000" y="5117068"/>
              <a:ext cx="685800" cy="2286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4028</a:t>
              </a:r>
              <a:endParaRPr lang="en-US" dirty="0">
                <a:solidFill>
                  <a:schemeClr val="tx1"/>
                </a:solidFill>
              </a:endParaRPr>
            </a:p>
          </p:txBody>
        </p:sp>
        <p:sp>
          <p:nvSpPr>
            <p:cNvPr id="17" name="TextBox 16"/>
            <p:cNvSpPr txBox="1"/>
            <p:nvPr/>
          </p:nvSpPr>
          <p:spPr>
            <a:xfrm>
              <a:off x="1828800" y="5345668"/>
              <a:ext cx="498341" cy="369332"/>
            </a:xfrm>
            <a:prstGeom prst="rect">
              <a:avLst/>
            </a:prstGeom>
            <a:noFill/>
          </p:spPr>
          <p:txBody>
            <a:bodyPr wrap="none" rtlCol="0">
              <a:spAutoFit/>
            </a:bodyPr>
            <a:lstStyle/>
            <a:p>
              <a:r>
                <a:rPr lang="en-US" dirty="0" smtClean="0"/>
                <a:t>Tag</a:t>
              </a:r>
              <a:endParaRPr lang="en-US" dirty="0"/>
            </a:p>
          </p:txBody>
        </p:sp>
        <p:sp>
          <p:nvSpPr>
            <p:cNvPr id="18" name="TextBox 17"/>
            <p:cNvSpPr txBox="1"/>
            <p:nvPr/>
          </p:nvSpPr>
          <p:spPr>
            <a:xfrm>
              <a:off x="4800600" y="5345668"/>
              <a:ext cx="1954381" cy="369332"/>
            </a:xfrm>
            <a:prstGeom prst="rect">
              <a:avLst/>
            </a:prstGeom>
            <a:noFill/>
          </p:spPr>
          <p:txBody>
            <a:bodyPr wrap="none" rtlCol="0">
              <a:spAutoFit/>
            </a:bodyPr>
            <a:lstStyle/>
            <a:p>
              <a:r>
                <a:rPr lang="en-US" dirty="0" smtClean="0"/>
                <a:t>32-Byte Data Block</a:t>
              </a:r>
              <a:endParaRPr lang="en-US" dirty="0"/>
            </a:p>
          </p:txBody>
        </p:sp>
        <p:cxnSp>
          <p:nvCxnSpPr>
            <p:cNvPr id="20" name="Straight Arrow Connector 19"/>
            <p:cNvCxnSpPr>
              <a:stCxn id="7" idx="2"/>
              <a:endCxn id="10" idx="0"/>
            </p:cNvCxnSpPr>
            <p:nvPr/>
          </p:nvCxnSpPr>
          <p:spPr>
            <a:xfrm rot="16200000" flipH="1">
              <a:off x="2394466" y="4425434"/>
              <a:ext cx="849868" cy="533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8" idx="2"/>
              <a:endCxn id="13" idx="0"/>
            </p:cNvCxnSpPr>
            <p:nvPr/>
          </p:nvCxnSpPr>
          <p:spPr>
            <a:xfrm rot="5400000">
              <a:off x="5099566" y="4311134"/>
              <a:ext cx="849868" cy="7620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1828800" y="4495800"/>
              <a:ext cx="1447800" cy="381000"/>
            </a:xfrm>
            <a:prstGeom prst="rect">
              <a:avLst/>
            </a:prstGeom>
            <a:solidFill>
              <a:schemeClr val="accent3">
                <a:lumMod val="40000"/>
                <a:lumOff val="60000"/>
              </a:schemeClr>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Cache 0</a:t>
              </a:r>
              <a:endParaRPr lang="en-US" dirty="0">
                <a:solidFill>
                  <a:schemeClr val="tx1"/>
                </a:solidFill>
              </a:endParaRPr>
            </a:p>
          </p:txBody>
        </p:sp>
        <p:sp>
          <p:nvSpPr>
            <p:cNvPr id="26" name="Rectangle 25"/>
            <p:cNvSpPr/>
            <p:nvPr/>
          </p:nvSpPr>
          <p:spPr>
            <a:xfrm>
              <a:off x="5181600" y="4495800"/>
              <a:ext cx="1447800" cy="381000"/>
            </a:xfrm>
            <a:prstGeom prst="rect">
              <a:avLst/>
            </a:prstGeom>
            <a:solidFill>
              <a:srgbClr val="E6B9B8"/>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Cache 1</a:t>
              </a:r>
              <a:endParaRPr lang="en-US" dirty="0">
                <a:solidFill>
                  <a:schemeClr val="tx1"/>
                </a:solidFill>
              </a:endParaRPr>
            </a:p>
          </p:txBody>
        </p:sp>
        <p:sp>
          <p:nvSpPr>
            <p:cNvPr id="27" name="Rectangle 26"/>
            <p:cNvSpPr/>
            <p:nvPr/>
          </p:nvSpPr>
          <p:spPr>
            <a:xfrm>
              <a:off x="3200400" y="5791200"/>
              <a:ext cx="2514600" cy="533400"/>
            </a:xfrm>
            <a:prstGeom prst="rect">
              <a:avLst/>
            </a:prstGeom>
            <a:solidFill>
              <a:schemeClr val="bg1"/>
            </a:solid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Memory</a:t>
              </a:r>
              <a:endParaRPr lang="en-US" dirty="0">
                <a:solidFill>
                  <a:schemeClr val="tx1"/>
                </a:solidFill>
              </a:endParaRPr>
            </a:p>
          </p:txBody>
        </p:sp>
        <p:cxnSp>
          <p:nvCxnSpPr>
            <p:cNvPr id="28" name="Straight Arrow Connector 27"/>
            <p:cNvCxnSpPr>
              <a:stCxn id="12" idx="2"/>
              <a:endCxn id="27" idx="0"/>
            </p:cNvCxnSpPr>
            <p:nvPr/>
          </p:nvCxnSpPr>
          <p:spPr>
            <a:xfrm rot="5400000">
              <a:off x="4234934" y="5568434"/>
              <a:ext cx="445532"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Coherency Tracked by Cache </a:t>
            </a:r>
            <a:r>
              <a:rPr lang="en-US" dirty="0"/>
              <a:t>L</a:t>
            </a:r>
            <a:r>
              <a:rPr lang="en-US" dirty="0" smtClean="0"/>
              <a:t>ine</a:t>
            </a:r>
            <a:endParaRPr lang="en-US" dirty="0"/>
          </a:p>
        </p:txBody>
      </p:sp>
      <p:sp>
        <p:nvSpPr>
          <p:cNvPr id="3" name="Content Placeholder 2"/>
          <p:cNvSpPr>
            <a:spLocks noGrp="1"/>
          </p:cNvSpPr>
          <p:nvPr>
            <p:ph idx="1"/>
          </p:nvPr>
        </p:nvSpPr>
        <p:spPr/>
        <p:txBody>
          <a:bodyPr/>
          <a:lstStyle/>
          <a:p>
            <a:r>
              <a:rPr lang="en-US" dirty="0" smtClean="0"/>
              <a:t>Block ping-pongs between two caches even though processors are accessing disjoint variables</a:t>
            </a:r>
          </a:p>
          <a:p>
            <a:r>
              <a:rPr lang="en-US" dirty="0" smtClean="0"/>
              <a:t>Effect called </a:t>
            </a:r>
            <a:r>
              <a:rPr lang="en-US" i="1" dirty="0" smtClean="0">
                <a:solidFill>
                  <a:srgbClr val="3366FF"/>
                </a:solidFill>
              </a:rPr>
              <a:t>false sharing </a:t>
            </a:r>
          </a:p>
          <a:p>
            <a:r>
              <a:rPr lang="en-US" dirty="0" smtClean="0"/>
              <a:t>How can you prevent it?</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a:lnSpc>
                <a:spcPct val="85000"/>
              </a:lnSpc>
            </a:pPr>
            <a:r>
              <a:rPr lang="en-US" dirty="0" smtClean="0"/>
              <a:t>Understanding Cache Misses:</a:t>
            </a:r>
            <a:br>
              <a:rPr lang="en-US" dirty="0" smtClean="0"/>
            </a:br>
            <a:r>
              <a:rPr lang="en-US" dirty="0" smtClean="0"/>
              <a:t>The 3Cs</a:t>
            </a:r>
          </a:p>
        </p:txBody>
      </p:sp>
      <p:sp>
        <p:nvSpPr>
          <p:cNvPr id="1602563" name="Rectangle 3"/>
          <p:cNvSpPr>
            <a:spLocks noGrp="1" noChangeArrowheads="1"/>
          </p:cNvSpPr>
          <p:nvPr>
            <p:ph type="body" idx="1"/>
          </p:nvPr>
        </p:nvSpPr>
        <p:spPr/>
        <p:txBody>
          <a:bodyPr>
            <a:normAutofit fontScale="77500" lnSpcReduction="20000"/>
          </a:bodyPr>
          <a:lstStyle/>
          <a:p>
            <a:pPr>
              <a:buClr>
                <a:schemeClr val="tx1"/>
              </a:buClr>
              <a:defRPr/>
            </a:pPr>
            <a:r>
              <a:rPr lang="en-US" dirty="0" smtClean="0">
                <a:solidFill>
                  <a:srgbClr val="FF0000"/>
                </a:solidFill>
              </a:rPr>
              <a:t>Compulsory </a:t>
            </a:r>
            <a:r>
              <a:rPr lang="en-US" dirty="0" smtClean="0"/>
              <a:t>(cold start or process migration, 1</a:t>
            </a:r>
            <a:r>
              <a:rPr lang="en-US" baseline="30000" dirty="0" smtClean="0"/>
              <a:t>st</a:t>
            </a:r>
            <a:r>
              <a:rPr lang="en-US" dirty="0" smtClean="0"/>
              <a:t> reference):</a:t>
            </a:r>
          </a:p>
          <a:p>
            <a:pPr lvl="1">
              <a:defRPr/>
            </a:pPr>
            <a:r>
              <a:rPr lang="en-US" dirty="0" smtClean="0"/>
              <a:t>First access to a block in memory impossible to avoid; small effect for long running programs</a:t>
            </a:r>
          </a:p>
          <a:p>
            <a:pPr lvl="1">
              <a:defRPr/>
            </a:pPr>
            <a:r>
              <a:rPr lang="en-US" dirty="0" smtClean="0"/>
              <a:t>Solution: increase block size (increases miss penalty; very large blocks could increase miss rate)</a:t>
            </a:r>
          </a:p>
          <a:p>
            <a:pPr>
              <a:buClr>
                <a:schemeClr val="tx1"/>
              </a:buClr>
              <a:defRPr/>
            </a:pPr>
            <a:r>
              <a:rPr lang="en-US" dirty="0" smtClean="0">
                <a:solidFill>
                  <a:srgbClr val="FF0000"/>
                </a:solidFill>
              </a:rPr>
              <a:t>Capacity</a:t>
            </a:r>
            <a:r>
              <a:rPr lang="en-US" dirty="0" smtClean="0"/>
              <a:t>:</a:t>
            </a:r>
          </a:p>
          <a:p>
            <a:pPr lvl="1">
              <a:defRPr/>
            </a:pPr>
            <a:r>
              <a:rPr lang="en-US" dirty="0" smtClean="0"/>
              <a:t>Cache cannot contain all blocks accessed by the program</a:t>
            </a:r>
          </a:p>
          <a:p>
            <a:pPr lvl="1">
              <a:defRPr/>
            </a:pPr>
            <a:r>
              <a:rPr lang="en-US" dirty="0" smtClean="0"/>
              <a:t>Solution: increase cache size (may increase access time)</a:t>
            </a:r>
          </a:p>
          <a:p>
            <a:pPr>
              <a:buClr>
                <a:schemeClr val="tx1"/>
              </a:buClr>
              <a:defRPr/>
            </a:pPr>
            <a:r>
              <a:rPr lang="en-US" i="1" dirty="0" smtClean="0">
                <a:solidFill>
                  <a:srgbClr val="FF0000"/>
                </a:solidFill>
              </a:rPr>
              <a:t>Conflict </a:t>
            </a:r>
            <a:r>
              <a:rPr lang="en-US" i="1" dirty="0" smtClean="0"/>
              <a:t>(collision):</a:t>
            </a:r>
          </a:p>
          <a:p>
            <a:pPr lvl="1">
              <a:defRPr/>
            </a:pPr>
            <a:r>
              <a:rPr lang="en-US" i="1" dirty="0" smtClean="0"/>
              <a:t>Multiple memory locations mapped to the same cache location</a:t>
            </a:r>
          </a:p>
          <a:p>
            <a:pPr lvl="1">
              <a:defRPr/>
            </a:pPr>
            <a:r>
              <a:rPr lang="en-US" i="1" dirty="0" smtClean="0"/>
              <a:t>Solution 1: increase cache size</a:t>
            </a:r>
          </a:p>
          <a:p>
            <a:pPr lvl="1">
              <a:defRPr/>
            </a:pPr>
            <a:r>
              <a:rPr lang="en-US" i="1" dirty="0" smtClean="0"/>
              <a:t>Solution 2: increase </a:t>
            </a:r>
            <a:r>
              <a:rPr lang="en-US" i="1" dirty="0" err="1" smtClean="0"/>
              <a:t>associativity</a:t>
            </a:r>
            <a:r>
              <a:rPr lang="en-US" i="1" dirty="0" smtClean="0"/>
              <a:t> (may increase access time)</a:t>
            </a:r>
            <a:endParaRPr lang="en-US" i="1"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25</a:t>
            </a:fld>
            <a:endParaRPr lang="en-US" dirty="0"/>
          </a:p>
        </p:txBody>
      </p:sp>
    </p:spTree>
    <p:extLst>
      <p:ext uri="{BB962C8B-B14F-4D97-AF65-F5344CB8AC3E}">
        <p14:creationId xmlns:p14="http://schemas.microsoft.com/office/powerpoint/2010/main" val="424219540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2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2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025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25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025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2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25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256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256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025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Rules for Determining Miss Type for a Given Access Pattern in 61C</a:t>
            </a:r>
            <a:endParaRPr lang="en-US" dirty="0"/>
          </a:p>
        </p:txBody>
      </p:sp>
      <p:sp>
        <p:nvSpPr>
          <p:cNvPr id="3" name="Content Placeholder 2"/>
          <p:cNvSpPr>
            <a:spLocks noGrp="1"/>
          </p:cNvSpPr>
          <p:nvPr>
            <p:ph idx="1"/>
          </p:nvPr>
        </p:nvSpPr>
        <p:spPr>
          <a:xfrm>
            <a:off x="457200" y="1600200"/>
            <a:ext cx="8229600" cy="5010282"/>
          </a:xfrm>
        </p:spPr>
        <p:txBody>
          <a:bodyPr>
            <a:normAutofit fontScale="77500" lnSpcReduction="20000"/>
          </a:bodyPr>
          <a:lstStyle/>
          <a:p>
            <a:pPr marL="0" indent="0">
              <a:buNone/>
            </a:pPr>
            <a:r>
              <a:rPr lang="en-US" b="1" dirty="0"/>
              <a:t>1) Compulsory:</a:t>
            </a:r>
            <a:r>
              <a:rPr lang="en-US" dirty="0"/>
              <a:t> A miss is compulsory if and only if it results from accessing the data for the first time. If you have ever brought the data you are accessing into the cache before, it's not a compulsory miss, otherwise it is.</a:t>
            </a:r>
          </a:p>
          <a:p>
            <a:pPr marL="0" indent="0">
              <a:buNone/>
            </a:pPr>
            <a:r>
              <a:rPr lang="en-US" dirty="0"/>
              <a:t> </a:t>
            </a:r>
          </a:p>
          <a:p>
            <a:pPr marL="0" indent="0">
              <a:buNone/>
            </a:pPr>
            <a:r>
              <a:rPr lang="en-US" b="1" dirty="0"/>
              <a:t>2) Conflict: </a:t>
            </a:r>
            <a:r>
              <a:rPr lang="en-US" dirty="0"/>
              <a:t>A conflict miss is a miss that's not compulsory and that would have been avoided if the cache was fully associative. Imagine you had a cache with the same parameters but fully-</a:t>
            </a:r>
            <a:r>
              <a:rPr lang="en-US" dirty="0" smtClean="0"/>
              <a:t>associative (with LRU). </a:t>
            </a:r>
            <a:r>
              <a:rPr lang="en-US" dirty="0"/>
              <a:t>If that would've avoided the miss, it's a conflict miss.</a:t>
            </a:r>
          </a:p>
          <a:p>
            <a:pPr marL="0" indent="0">
              <a:buNone/>
            </a:pPr>
            <a:r>
              <a:rPr lang="en-US" dirty="0"/>
              <a:t> </a:t>
            </a:r>
          </a:p>
          <a:p>
            <a:pPr marL="0" indent="0">
              <a:buNone/>
            </a:pPr>
            <a:r>
              <a:rPr lang="en-US" b="1" dirty="0"/>
              <a:t>3) Capacity:</a:t>
            </a:r>
            <a:r>
              <a:rPr lang="en-US" dirty="0"/>
              <a:t> This is a miss that would not have happened with an infinitely large cache. If your miss is not a compulsory or conflict miss, it's a capacity miss.</a:t>
            </a:r>
          </a:p>
          <a:p>
            <a:pPr marL="0" indent="0">
              <a:buNone/>
            </a:pP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26</a:t>
            </a:fld>
            <a:endParaRPr lang="en-US" dirty="0"/>
          </a:p>
        </p:txBody>
      </p:sp>
    </p:spTree>
    <p:extLst>
      <p:ext uri="{BB962C8B-B14F-4D97-AF65-F5344CB8AC3E}">
        <p14:creationId xmlns:p14="http://schemas.microsoft.com/office/powerpoint/2010/main" val="319475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Fourth “C” of Cache Misses:</a:t>
            </a:r>
            <a:br>
              <a:rPr lang="en-US" dirty="0" smtClean="0"/>
            </a:br>
            <a:r>
              <a:rPr lang="en-US" i="1" dirty="0" smtClean="0"/>
              <a:t>Coherence </a:t>
            </a:r>
            <a:r>
              <a:rPr lang="en-US" dirty="0" smtClean="0"/>
              <a:t>Misses</a:t>
            </a:r>
            <a:endParaRPr lang="en-US" dirty="0"/>
          </a:p>
        </p:txBody>
      </p:sp>
      <p:sp>
        <p:nvSpPr>
          <p:cNvPr id="3" name="Content Placeholder 2"/>
          <p:cNvSpPr>
            <a:spLocks noGrp="1"/>
          </p:cNvSpPr>
          <p:nvPr>
            <p:ph idx="1"/>
          </p:nvPr>
        </p:nvSpPr>
        <p:spPr/>
        <p:txBody>
          <a:bodyPr/>
          <a:lstStyle/>
          <a:p>
            <a:r>
              <a:rPr lang="en-US" dirty="0" smtClean="0"/>
              <a:t>Misses caused by coherence traffic with other processor</a:t>
            </a:r>
          </a:p>
          <a:p>
            <a:r>
              <a:rPr lang="en-US" dirty="0" smtClean="0"/>
              <a:t>Also known as </a:t>
            </a:r>
            <a:r>
              <a:rPr lang="en-US" i="1" dirty="0" smtClean="0"/>
              <a:t>communication </a:t>
            </a:r>
            <a:r>
              <a:rPr lang="en-US" dirty="0" smtClean="0"/>
              <a:t>misses because represents data moving between processors working together on a parallel program</a:t>
            </a:r>
          </a:p>
          <a:p>
            <a:r>
              <a:rPr lang="en-US" dirty="0" smtClean="0"/>
              <a:t>For some parallel programs, coherence misses can dominate total misses</a:t>
            </a:r>
            <a:endParaRPr lang="en-US" dirty="0"/>
          </a:p>
        </p:txBody>
      </p:sp>
      <p:sp>
        <p:nvSpPr>
          <p:cNvPr id="6" name="Slide Number Placeholder 5"/>
          <p:cNvSpPr>
            <a:spLocks noGrp="1"/>
          </p:cNvSpPr>
          <p:nvPr>
            <p:ph type="sldNum" sz="quarter" idx="12"/>
          </p:nvPr>
        </p:nvSpPr>
        <p:spPr>
          <a:xfrm>
            <a:off x="6553200" y="6369860"/>
            <a:ext cx="2133600" cy="365125"/>
          </a:xfrm>
        </p:spPr>
        <p:txBody>
          <a:bodyPr/>
          <a:lstStyle/>
          <a:p>
            <a:fld id="{3CC63E4C-4642-794D-A2FD-70F6B81535F5}" type="slidenum">
              <a:rPr lang="en-US" smtClean="0"/>
              <a:pPr/>
              <a:t>27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π</a:t>
            </a:r>
            <a:endParaRPr lang="en-US" dirty="0"/>
          </a:p>
        </p:txBody>
      </p:sp>
      <p:sp>
        <p:nvSpPr>
          <p:cNvPr id="7" name="Content Placeholder 6"/>
          <p:cNvSpPr>
            <a:spLocks noGrp="1"/>
          </p:cNvSpPr>
          <p:nvPr>
            <p:ph idx="1"/>
          </p:nvPr>
        </p:nvSpPr>
        <p:spPr/>
        <p:txBody>
          <a:bodyPr>
            <a:noAutofit/>
          </a:bodyPr>
          <a:lstStyle/>
          <a:p>
            <a:pPr>
              <a:buNone/>
            </a:pPr>
            <a:r>
              <a:rPr lang="en-US" sz="3600" dirty="0" smtClean="0"/>
              <a:t>3.</a:t>
            </a:r>
            <a:br>
              <a:rPr lang="en-US" sz="3600" dirty="0" smtClean="0"/>
            </a:br>
            <a:r>
              <a:rPr lang="en-US" sz="3600" dirty="0" smtClean="0"/>
              <a:t>141592653589793238462643383279502884197169399375105820974944592307816406286208998628034825342117067982148086513282306647093844609550582231725359408128481117450284102… </a:t>
            </a:r>
          </a:p>
        </p:txBody>
      </p:sp>
      <p:sp>
        <p:nvSpPr>
          <p:cNvPr id="5" name="Slide Number Placeholder 4"/>
          <p:cNvSpPr>
            <a:spLocks noGrp="1"/>
          </p:cNvSpPr>
          <p:nvPr>
            <p:ph type="sldNum" sz="quarter" idx="12"/>
          </p:nvPr>
        </p:nvSpPr>
        <p:spPr/>
        <p:txBody>
          <a:bodyPr/>
          <a:lstStyle/>
          <a:p>
            <a:fld id="{3CC63E4C-4642-794D-A2FD-70F6B81535F5}" type="slidenum">
              <a:rPr lang="en-US" smtClean="0"/>
              <a:pPr/>
              <a:t>28</a:t>
            </a:fld>
            <a:endParaRPr lang="en-US" dirty="0"/>
          </a:p>
        </p:txBody>
      </p:sp>
    </p:spTree>
    <p:extLst>
      <p:ext uri="{BB962C8B-B14F-4D97-AF65-F5344CB8AC3E}">
        <p14:creationId xmlns:p14="http://schemas.microsoft.com/office/powerpoint/2010/main" val="371614522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Calculating </a:t>
            </a:r>
            <a:r>
              <a:rPr lang="en-US" dirty="0" err="1" smtClean="0"/>
              <a:t>π</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29</a:t>
            </a:fld>
            <a:endParaRPr lang="en-US" dirty="0"/>
          </a:p>
        </p:txBody>
      </p:sp>
      <p:pic>
        <p:nvPicPr>
          <p:cNvPr id="7" name="Picture 6"/>
          <p:cNvPicPr>
            <a:picLocks noChangeAspect="1"/>
          </p:cNvPicPr>
          <p:nvPr/>
        </p:nvPicPr>
        <p:blipFill>
          <a:blip r:embed="rId2"/>
          <a:stretch>
            <a:fillRect/>
          </a:stretch>
        </p:blipFill>
        <p:spPr>
          <a:xfrm>
            <a:off x="0" y="897471"/>
            <a:ext cx="9131300" cy="5740400"/>
          </a:xfrm>
          <a:prstGeom prst="rect">
            <a:avLst/>
          </a:prstGeom>
        </p:spPr>
      </p:pic>
    </p:spTree>
    <p:extLst>
      <p:ext uri="{BB962C8B-B14F-4D97-AF65-F5344CB8AC3E}">
        <p14:creationId xmlns:p14="http://schemas.microsoft.com/office/powerpoint/2010/main" val="6900990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389467" y="1430867"/>
            <a:ext cx="8229600" cy="4851400"/>
          </a:xfrm>
        </p:spPr>
        <p:txBody>
          <a:bodyPr>
            <a:normAutofit fontScale="92500" lnSpcReduction="20000"/>
          </a:bodyPr>
          <a:lstStyle/>
          <a:p>
            <a:r>
              <a:rPr lang="en-US" dirty="0" smtClean="0"/>
              <a:t>Sequential software is slow software</a:t>
            </a:r>
          </a:p>
          <a:p>
            <a:pPr lvl="1"/>
            <a:r>
              <a:rPr lang="en-US" dirty="0" smtClean="0"/>
              <a:t>SIMD and MIMD only path to higher performance</a:t>
            </a:r>
          </a:p>
          <a:p>
            <a:r>
              <a:rPr lang="en-US" dirty="0" smtClean="0"/>
              <a:t>Multithreading increases utilization, Multicore more processors (MIMD)</a:t>
            </a:r>
          </a:p>
          <a:p>
            <a:r>
              <a:rPr lang="en-US" dirty="0" smtClean="0"/>
              <a:t>Synchronization</a:t>
            </a:r>
          </a:p>
          <a:p>
            <a:pPr lvl="1"/>
            <a:r>
              <a:rPr lang="en-US" dirty="0" smtClean="0"/>
              <a:t>atomic read-modify-write using load-linked/store-conditional</a:t>
            </a:r>
          </a:p>
          <a:p>
            <a:r>
              <a:rPr lang="en-US" dirty="0" err="1"/>
              <a:t>OpenMP</a:t>
            </a:r>
            <a:r>
              <a:rPr lang="en-US" dirty="0"/>
              <a:t> as simple parallel extension to C</a:t>
            </a:r>
          </a:p>
          <a:p>
            <a:pPr lvl="1"/>
            <a:r>
              <a:rPr lang="en-US" dirty="0"/>
              <a:t>Threads, Parallel for, private, critical sections, … </a:t>
            </a:r>
          </a:p>
          <a:p>
            <a:pPr lvl="1"/>
            <a:r>
              <a:rPr lang="en-US" dirty="0"/>
              <a:t>≈ C: small so easy to learn, but not very high level and </a:t>
            </a:r>
            <a:r>
              <a:rPr lang="en-US" dirty="0" smtClean="0"/>
              <a:t>it’s </a:t>
            </a:r>
            <a:r>
              <a:rPr lang="en-US" dirty="0"/>
              <a:t>easy to get into </a:t>
            </a:r>
            <a:r>
              <a:rPr lang="en-US" dirty="0" smtClean="0"/>
              <a:t>trouble</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a:t>
            </a:fld>
            <a:endParaRPr lang="en-US" dirty="0"/>
          </a:p>
        </p:txBody>
      </p:sp>
    </p:spTree>
    <p:extLst>
      <p:ext uri="{BB962C8B-B14F-4D97-AF65-F5344CB8AC3E}">
        <p14:creationId xmlns:p14="http://schemas.microsoft.com/office/powerpoint/2010/main" val="314999538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Sequential Calculation of </a:t>
            </a:r>
            <a:r>
              <a:rPr lang="en-US" dirty="0" err="1" smtClean="0"/>
              <a:t>π</a:t>
            </a:r>
            <a:r>
              <a:rPr lang="en-US" dirty="0" smtClean="0"/>
              <a:t> in C </a:t>
            </a:r>
            <a:endParaRPr lang="en-US" dirty="0"/>
          </a:p>
        </p:txBody>
      </p:sp>
      <p:sp>
        <p:nvSpPr>
          <p:cNvPr id="7" name="Content Placeholder 6"/>
          <p:cNvSpPr>
            <a:spLocks noGrp="1"/>
          </p:cNvSpPr>
          <p:nvPr>
            <p:ph idx="1"/>
          </p:nvPr>
        </p:nvSpPr>
        <p:spPr>
          <a:xfrm>
            <a:off x="457200" y="1600200"/>
            <a:ext cx="8551618" cy="5257800"/>
          </a:xfrm>
        </p:spPr>
        <p:txBody>
          <a:bodyPr>
            <a:noAutofit/>
          </a:bodyPr>
          <a:lstStyle/>
          <a:p>
            <a:pPr>
              <a:buNone/>
            </a:pPr>
            <a:r>
              <a:rPr lang="en-US" sz="2050" b="1" dirty="0" smtClean="0">
                <a:latin typeface="Courier New"/>
                <a:cs typeface="Courier New"/>
              </a:rPr>
              <a:t>#include &lt;</a:t>
            </a:r>
            <a:r>
              <a:rPr lang="en-US" sz="2050" b="1" dirty="0" err="1" smtClean="0">
                <a:latin typeface="Courier New"/>
                <a:cs typeface="Courier New"/>
              </a:rPr>
              <a:t>stdio.h</a:t>
            </a:r>
            <a:r>
              <a:rPr lang="en-US" sz="2050" b="1" dirty="0" smtClean="0">
                <a:latin typeface="Courier New"/>
                <a:cs typeface="Courier New"/>
              </a:rPr>
              <a:t>&gt;      /</a:t>
            </a:r>
            <a:r>
              <a:rPr lang="en-US" sz="2050" b="1" dirty="0" smtClean="0">
                <a:latin typeface="Courier New"/>
                <a:cs typeface="Courier New"/>
              </a:rPr>
              <a:t>* Serial Code */</a:t>
            </a:r>
          </a:p>
          <a:p>
            <a:pPr>
              <a:buNone/>
            </a:pPr>
            <a:r>
              <a:rPr lang="en-US" sz="2050" b="1" dirty="0" smtClean="0">
                <a:latin typeface="Courier New"/>
                <a:cs typeface="Courier New"/>
              </a:rPr>
              <a:t>static long </a:t>
            </a:r>
            <a:r>
              <a:rPr lang="en-US" sz="2050" b="1" dirty="0" err="1" smtClean="0">
                <a:latin typeface="Courier New"/>
                <a:cs typeface="Courier New"/>
              </a:rPr>
              <a:t>num_steps</a:t>
            </a:r>
            <a:r>
              <a:rPr lang="en-US" sz="2050" b="1" dirty="0" smtClean="0">
                <a:latin typeface="Courier New"/>
                <a:cs typeface="Courier New"/>
              </a:rPr>
              <a:t> = 100000; </a:t>
            </a:r>
            <a:endParaRPr lang="en-US" sz="2050" b="1" dirty="0" smtClean="0">
              <a:latin typeface="Courier New"/>
              <a:cs typeface="Courier New"/>
            </a:endParaRPr>
          </a:p>
          <a:p>
            <a:pPr>
              <a:buNone/>
            </a:pPr>
            <a:r>
              <a:rPr lang="en-US" sz="2050" b="1" dirty="0" smtClean="0">
                <a:latin typeface="Courier New"/>
                <a:cs typeface="Courier New"/>
              </a:rPr>
              <a:t>double </a:t>
            </a:r>
            <a:r>
              <a:rPr lang="en-US" sz="2050" b="1" dirty="0" smtClean="0">
                <a:latin typeface="Courier New"/>
                <a:cs typeface="Courier New"/>
              </a:rPr>
              <a:t>step; </a:t>
            </a:r>
          </a:p>
          <a:p>
            <a:pPr>
              <a:buNone/>
            </a:pPr>
            <a:r>
              <a:rPr lang="en-US" sz="2050" b="1" dirty="0" smtClean="0">
                <a:latin typeface="Courier New"/>
                <a:cs typeface="Courier New"/>
              </a:rPr>
              <a:t>void main () </a:t>
            </a:r>
            <a:r>
              <a:rPr lang="en-US" sz="2050" b="1" dirty="0" smtClean="0">
                <a:latin typeface="Courier New"/>
                <a:cs typeface="Courier New"/>
              </a:rPr>
              <a:t>{</a:t>
            </a:r>
            <a:r>
              <a:rPr lang="en-US" sz="2050" b="1" dirty="0" smtClean="0">
                <a:latin typeface="Courier New"/>
                <a:cs typeface="Courier New"/>
              </a:rPr>
              <a:t>	  </a:t>
            </a:r>
            <a:endParaRPr lang="en-US" sz="2050" b="1" dirty="0">
              <a:latin typeface="Courier New"/>
              <a:cs typeface="Courier New"/>
            </a:endParaRPr>
          </a:p>
          <a:p>
            <a:pPr>
              <a:buNone/>
            </a:pPr>
            <a:r>
              <a:rPr lang="en-US" sz="2050" b="1" dirty="0" smtClean="0">
                <a:latin typeface="Courier New"/>
                <a:cs typeface="Courier New"/>
              </a:rPr>
              <a:t>    </a:t>
            </a:r>
            <a:r>
              <a:rPr lang="en-US" sz="2050" b="1" dirty="0" err="1" smtClean="0">
                <a:latin typeface="Courier New"/>
                <a:cs typeface="Courier New"/>
              </a:rPr>
              <a:t>int</a:t>
            </a:r>
            <a:r>
              <a:rPr lang="en-US" sz="2050" b="1" dirty="0" smtClean="0">
                <a:latin typeface="Courier New"/>
                <a:cs typeface="Courier New"/>
              </a:rPr>
              <a:t> </a:t>
            </a:r>
            <a:r>
              <a:rPr lang="en-US" sz="2050" b="1" dirty="0" err="1" smtClean="0">
                <a:latin typeface="Courier New"/>
                <a:cs typeface="Courier New"/>
              </a:rPr>
              <a:t>i</a:t>
            </a:r>
            <a:r>
              <a:rPr lang="en-US" sz="2050" b="1" dirty="0" smtClean="0">
                <a:latin typeface="Courier New"/>
                <a:cs typeface="Courier New"/>
              </a:rPr>
              <a:t>; 	  </a:t>
            </a:r>
            <a:endParaRPr lang="en-US" sz="2050" b="1" dirty="0" smtClean="0">
              <a:latin typeface="Courier New"/>
              <a:cs typeface="Courier New"/>
            </a:endParaRPr>
          </a:p>
          <a:p>
            <a:pPr>
              <a:buNone/>
            </a:pPr>
            <a:r>
              <a:rPr lang="en-US" sz="2050" b="1" dirty="0" smtClean="0">
                <a:latin typeface="Courier New"/>
                <a:cs typeface="Courier New"/>
              </a:rPr>
              <a:t>    double </a:t>
            </a:r>
            <a:r>
              <a:rPr lang="en-US" sz="2050" b="1" dirty="0" smtClean="0">
                <a:latin typeface="Courier New"/>
                <a:cs typeface="Courier New"/>
              </a:rPr>
              <a:t>x, pi, sum = 0.0; </a:t>
            </a:r>
          </a:p>
          <a:p>
            <a:pPr>
              <a:buNone/>
            </a:pPr>
            <a:r>
              <a:rPr lang="en-US" sz="2050" b="1" dirty="0" smtClean="0">
                <a:latin typeface="Courier New"/>
                <a:cs typeface="Courier New"/>
              </a:rPr>
              <a:t>	  step = 1.0/(double</a:t>
            </a:r>
            <a:r>
              <a:rPr lang="en-US" sz="2050" b="1" dirty="0" smtClean="0">
                <a:latin typeface="Courier New"/>
                <a:cs typeface="Courier New"/>
              </a:rPr>
              <a:t>)</a:t>
            </a:r>
            <a:r>
              <a:rPr lang="en-US" sz="2050" b="1" dirty="0" err="1" smtClean="0">
                <a:latin typeface="Courier New"/>
                <a:cs typeface="Courier New"/>
              </a:rPr>
              <a:t>num_steps</a:t>
            </a:r>
            <a:r>
              <a:rPr lang="en-US" sz="2050" b="1" dirty="0" smtClean="0">
                <a:latin typeface="Courier New"/>
                <a:cs typeface="Courier New"/>
              </a:rPr>
              <a:t>; </a:t>
            </a:r>
          </a:p>
          <a:p>
            <a:pPr>
              <a:buNone/>
            </a:pPr>
            <a:r>
              <a:rPr lang="en-US" sz="2050" b="1" dirty="0" smtClean="0">
                <a:latin typeface="Courier New"/>
                <a:cs typeface="Courier New"/>
              </a:rPr>
              <a:t>    </a:t>
            </a:r>
            <a:r>
              <a:rPr lang="en-US" sz="2050" b="1" dirty="0" smtClean="0">
                <a:latin typeface="Courier New"/>
                <a:cs typeface="Courier New"/>
              </a:rPr>
              <a:t>for (</a:t>
            </a:r>
            <a:r>
              <a:rPr lang="en-US" sz="2050" b="1" dirty="0" err="1" smtClean="0">
                <a:latin typeface="Courier New"/>
                <a:cs typeface="Courier New"/>
              </a:rPr>
              <a:t>i</a:t>
            </a:r>
            <a:r>
              <a:rPr lang="en-US" sz="2050" b="1" dirty="0" smtClean="0">
                <a:latin typeface="Courier New"/>
                <a:cs typeface="Courier New"/>
              </a:rPr>
              <a:t> = 1; </a:t>
            </a:r>
            <a:r>
              <a:rPr lang="en-US" sz="2050" b="1" dirty="0" err="1" smtClean="0">
                <a:latin typeface="Courier New"/>
                <a:cs typeface="Courier New"/>
              </a:rPr>
              <a:t>i</a:t>
            </a:r>
            <a:r>
              <a:rPr lang="en-US" sz="2050" b="1" dirty="0" smtClean="0">
                <a:latin typeface="Courier New"/>
                <a:cs typeface="Courier New"/>
              </a:rPr>
              <a:t> &lt;</a:t>
            </a:r>
            <a:r>
              <a:rPr lang="en-US" sz="2050" b="1" dirty="0" smtClean="0">
                <a:latin typeface="Courier New"/>
                <a:cs typeface="Courier New"/>
              </a:rPr>
              <a:t>= </a:t>
            </a:r>
            <a:r>
              <a:rPr lang="en-US" sz="2050" b="1" dirty="0" err="1" smtClean="0">
                <a:latin typeface="Courier New"/>
                <a:cs typeface="Courier New"/>
              </a:rPr>
              <a:t>num_steps</a:t>
            </a:r>
            <a:r>
              <a:rPr lang="en-US" sz="2050" b="1" dirty="0" smtClean="0">
                <a:latin typeface="Courier New"/>
                <a:cs typeface="Courier New"/>
              </a:rPr>
              <a:t>; </a:t>
            </a:r>
            <a:r>
              <a:rPr lang="en-US" sz="2050" b="1" dirty="0" err="1" smtClean="0">
                <a:latin typeface="Courier New"/>
                <a:cs typeface="Courier New"/>
              </a:rPr>
              <a:t>i</a:t>
            </a:r>
            <a:r>
              <a:rPr lang="en-US" sz="2050" b="1" dirty="0" smtClean="0">
                <a:latin typeface="Courier New"/>
                <a:cs typeface="Courier New"/>
              </a:rPr>
              <a:t>++</a:t>
            </a:r>
            <a:r>
              <a:rPr lang="en-US" sz="2050" b="1" dirty="0" smtClean="0">
                <a:latin typeface="Courier New"/>
                <a:cs typeface="Courier New"/>
              </a:rPr>
              <a:t>) { </a:t>
            </a:r>
            <a:endParaRPr lang="en-US" sz="2050" b="1" dirty="0" smtClean="0">
              <a:latin typeface="Courier New"/>
              <a:cs typeface="Courier New"/>
            </a:endParaRPr>
          </a:p>
          <a:p>
            <a:pPr>
              <a:buNone/>
            </a:pPr>
            <a:r>
              <a:rPr lang="en-US" sz="2050" b="1" dirty="0" smtClean="0">
                <a:latin typeface="Courier New"/>
                <a:cs typeface="Courier New"/>
              </a:rPr>
              <a:t>	  </a:t>
            </a:r>
            <a:r>
              <a:rPr lang="en-US" sz="2050" b="1" dirty="0" smtClean="0">
                <a:latin typeface="Courier New"/>
                <a:cs typeface="Courier New"/>
              </a:rPr>
              <a:t>  x </a:t>
            </a:r>
            <a:r>
              <a:rPr lang="en-US" sz="2050" b="1" dirty="0" smtClean="0">
                <a:latin typeface="Courier New"/>
                <a:cs typeface="Courier New"/>
              </a:rPr>
              <a:t>= (</a:t>
            </a:r>
            <a:r>
              <a:rPr lang="en-US" sz="2050" b="1" dirty="0" err="1" smtClean="0">
                <a:latin typeface="Courier New"/>
                <a:cs typeface="Courier New"/>
              </a:rPr>
              <a:t>i</a:t>
            </a:r>
            <a:r>
              <a:rPr lang="en-US" sz="2050" b="1" dirty="0" smtClean="0">
                <a:latin typeface="Courier New"/>
                <a:cs typeface="Courier New"/>
              </a:rPr>
              <a:t> - 0.5) * step</a:t>
            </a:r>
            <a:r>
              <a:rPr lang="en-US" sz="2050" b="1" dirty="0" smtClean="0">
                <a:latin typeface="Courier New"/>
                <a:cs typeface="Courier New"/>
              </a:rPr>
              <a:t>; </a:t>
            </a:r>
            <a:endParaRPr lang="en-US" sz="2050" b="1" dirty="0" smtClean="0">
              <a:latin typeface="Courier New"/>
              <a:cs typeface="Courier New"/>
            </a:endParaRPr>
          </a:p>
          <a:p>
            <a:pPr>
              <a:buNone/>
            </a:pPr>
            <a:r>
              <a:rPr lang="en-US" sz="2050" b="1" dirty="0">
                <a:latin typeface="Courier New"/>
                <a:cs typeface="Courier New"/>
              </a:rPr>
              <a:t> </a:t>
            </a:r>
            <a:r>
              <a:rPr lang="en-US" sz="2050" b="1" dirty="0" smtClean="0">
                <a:latin typeface="Courier New"/>
                <a:cs typeface="Courier New"/>
              </a:rPr>
              <a:t>     </a:t>
            </a:r>
            <a:r>
              <a:rPr lang="en-US" sz="2050" b="1" dirty="0" smtClean="0">
                <a:latin typeface="Courier New"/>
                <a:cs typeface="Courier New"/>
              </a:rPr>
              <a:t>sum </a:t>
            </a:r>
            <a:r>
              <a:rPr lang="en-US" sz="2050" b="1" dirty="0" smtClean="0">
                <a:latin typeface="Courier New"/>
                <a:cs typeface="Courier New"/>
              </a:rPr>
              <a:t>= sum + </a:t>
            </a:r>
            <a:r>
              <a:rPr lang="en-US" sz="2050" b="1" dirty="0" smtClean="0">
                <a:latin typeface="Courier New"/>
                <a:cs typeface="Courier New"/>
              </a:rPr>
              <a:t>4.0 / (1.0 + x</a:t>
            </a:r>
            <a:r>
              <a:rPr lang="en-US" sz="2050" b="1" dirty="0" smtClean="0">
                <a:latin typeface="Courier New"/>
                <a:cs typeface="Courier New"/>
              </a:rPr>
              <a:t>*x); </a:t>
            </a:r>
          </a:p>
          <a:p>
            <a:pPr>
              <a:buNone/>
            </a:pPr>
            <a:r>
              <a:rPr lang="en-US" sz="2050" b="1" dirty="0" smtClean="0">
                <a:latin typeface="Courier New"/>
                <a:cs typeface="Courier New"/>
              </a:rPr>
              <a:t>	  } </a:t>
            </a:r>
          </a:p>
          <a:p>
            <a:pPr>
              <a:buNone/>
            </a:pPr>
            <a:r>
              <a:rPr lang="en-US" sz="2050" b="1" dirty="0" smtClean="0">
                <a:latin typeface="Courier New"/>
                <a:cs typeface="Courier New"/>
              </a:rPr>
              <a:t>	  pi = </a:t>
            </a:r>
            <a:r>
              <a:rPr lang="en-US" sz="2050" b="1" dirty="0" smtClean="0">
                <a:latin typeface="Courier New"/>
                <a:cs typeface="Courier New"/>
              </a:rPr>
              <a:t>sum / </a:t>
            </a:r>
            <a:r>
              <a:rPr lang="en-US" sz="2050" b="1" dirty="0" err="1" smtClean="0">
                <a:latin typeface="Courier New"/>
                <a:cs typeface="Courier New"/>
              </a:rPr>
              <a:t>num_steps</a:t>
            </a:r>
            <a:r>
              <a:rPr lang="en-US" sz="2050" b="1" dirty="0" smtClean="0">
                <a:latin typeface="Courier New"/>
                <a:cs typeface="Courier New"/>
              </a:rPr>
              <a:t>; </a:t>
            </a:r>
          </a:p>
          <a:p>
            <a:pPr>
              <a:buNone/>
            </a:pPr>
            <a:r>
              <a:rPr lang="en-US" sz="2050" b="1" dirty="0" smtClean="0">
                <a:latin typeface="Courier New"/>
                <a:cs typeface="Courier New"/>
              </a:rPr>
              <a:t>	  </a:t>
            </a:r>
            <a:r>
              <a:rPr lang="en-US" sz="2050" b="1" dirty="0" err="1" smtClean="0">
                <a:latin typeface="Courier New"/>
                <a:cs typeface="Courier New"/>
              </a:rPr>
              <a:t>printf</a:t>
            </a:r>
            <a:r>
              <a:rPr lang="en-US" sz="2050" b="1" dirty="0" smtClean="0">
                <a:latin typeface="Courier New"/>
                <a:cs typeface="Courier New"/>
              </a:rPr>
              <a:t> ("pi = %6.12f\n", pi);</a:t>
            </a:r>
          </a:p>
          <a:p>
            <a:pPr>
              <a:buNone/>
            </a:pPr>
            <a:r>
              <a:rPr lang="en-US" sz="2050" b="1" dirty="0" smtClean="0">
                <a:latin typeface="Courier New"/>
                <a:cs typeface="Courier New"/>
              </a:rPr>
              <a:t>}</a:t>
            </a:r>
            <a:endParaRPr lang="en-US" sz="2050" b="1" dirty="0">
              <a:latin typeface="Courier New"/>
              <a:cs typeface="Courier New"/>
            </a:endParaRPr>
          </a:p>
        </p:txBody>
      </p:sp>
      <p:sp>
        <p:nvSpPr>
          <p:cNvPr id="5" name="Slide Number Placeholder 4"/>
          <p:cNvSpPr>
            <a:spLocks noGrp="1"/>
          </p:cNvSpPr>
          <p:nvPr>
            <p:ph type="sldNum" sz="quarter" idx="12"/>
          </p:nvPr>
        </p:nvSpPr>
        <p:spPr/>
        <p:txBody>
          <a:bodyPr/>
          <a:lstStyle/>
          <a:p>
            <a:fld id="{3CC63E4C-4642-794D-A2FD-70F6B81535F5}" type="slidenum">
              <a:rPr lang="en-US" smtClean="0"/>
              <a:pPr/>
              <a:t>30</a:t>
            </a:fld>
            <a:endParaRPr lang="en-US" dirty="0"/>
          </a:p>
        </p:txBody>
      </p:sp>
    </p:spTree>
    <p:extLst>
      <p:ext uri="{BB962C8B-B14F-4D97-AF65-F5344CB8AC3E}">
        <p14:creationId xmlns:p14="http://schemas.microsoft.com/office/powerpoint/2010/main" val="90293769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4429"/>
          </a:xfrm>
        </p:spPr>
        <p:txBody>
          <a:bodyPr>
            <a:normAutofit fontScale="90000"/>
          </a:bodyPr>
          <a:lstStyle/>
          <a:p>
            <a:r>
              <a:rPr lang="en-US" dirty="0" smtClean="0"/>
              <a:t>OpenMP Version (with bug)</a:t>
            </a:r>
            <a:endParaRPr lang="en-US" dirty="0"/>
          </a:p>
        </p:txBody>
      </p:sp>
      <p:sp>
        <p:nvSpPr>
          <p:cNvPr id="3" name="Content Placeholder 2"/>
          <p:cNvSpPr>
            <a:spLocks noGrp="1"/>
          </p:cNvSpPr>
          <p:nvPr>
            <p:ph idx="1"/>
          </p:nvPr>
        </p:nvSpPr>
        <p:spPr>
          <a:xfrm>
            <a:off x="0" y="685800"/>
            <a:ext cx="9144000" cy="6172200"/>
          </a:xfrm>
        </p:spPr>
        <p:txBody>
          <a:bodyPr>
            <a:normAutofit fontScale="62500" lnSpcReduction="20000"/>
          </a:bodyPr>
          <a:lstStyle/>
          <a:p>
            <a:pPr>
              <a:buNone/>
            </a:pPr>
            <a:r>
              <a:rPr lang="en-US" b="1" dirty="0" smtClean="0">
                <a:latin typeface="Courier New"/>
                <a:cs typeface="Courier New"/>
              </a:rPr>
              <a:t>#include &lt;</a:t>
            </a:r>
            <a:r>
              <a:rPr lang="en-US" b="1" dirty="0" err="1" smtClean="0">
                <a:latin typeface="Courier New"/>
                <a:cs typeface="Courier New"/>
              </a:rPr>
              <a:t>omp.h</a:t>
            </a:r>
            <a:r>
              <a:rPr lang="en-US" b="1" dirty="0" smtClean="0">
                <a:latin typeface="Courier New"/>
                <a:cs typeface="Courier New"/>
              </a:rPr>
              <a:t>&gt;</a:t>
            </a:r>
          </a:p>
          <a:p>
            <a:pPr>
              <a:buNone/>
            </a:pPr>
            <a:r>
              <a:rPr lang="en-US" b="1" dirty="0" smtClean="0">
                <a:latin typeface="Courier New"/>
                <a:cs typeface="Courier New"/>
              </a:rPr>
              <a:t>#</a:t>
            </a:r>
            <a:r>
              <a:rPr lang="en-US" b="1" dirty="0" smtClean="0">
                <a:latin typeface="Courier New"/>
                <a:cs typeface="Courier New"/>
              </a:rPr>
              <a:t>define NUM_THREADS </a:t>
            </a:r>
            <a:r>
              <a:rPr lang="en-US" b="1" dirty="0" smtClean="0">
                <a:latin typeface="Courier New"/>
                <a:cs typeface="Courier New"/>
              </a:rPr>
              <a:t>2</a:t>
            </a:r>
          </a:p>
          <a:p>
            <a:pPr>
              <a:buNone/>
            </a:pPr>
            <a:r>
              <a:rPr lang="en-US" b="1" dirty="0">
                <a:latin typeface="Courier New"/>
                <a:cs typeface="Courier New"/>
              </a:rPr>
              <a:t>static long </a:t>
            </a:r>
            <a:r>
              <a:rPr lang="en-US" b="1" dirty="0" err="1">
                <a:latin typeface="Courier New"/>
                <a:cs typeface="Courier New"/>
              </a:rPr>
              <a:t>num_steps</a:t>
            </a:r>
            <a:r>
              <a:rPr lang="en-US" b="1" dirty="0">
                <a:latin typeface="Courier New"/>
                <a:cs typeface="Courier New"/>
              </a:rPr>
              <a:t> = 100000; double step; </a:t>
            </a:r>
          </a:p>
          <a:p>
            <a:pPr>
              <a:buNone/>
            </a:pPr>
            <a:r>
              <a:rPr lang="en-US" b="1" dirty="0" smtClean="0">
                <a:latin typeface="Courier New"/>
                <a:cs typeface="Courier New"/>
              </a:rPr>
              <a:t> </a:t>
            </a:r>
            <a:endParaRPr lang="en-US" b="1" dirty="0" smtClean="0">
              <a:latin typeface="Courier New"/>
              <a:cs typeface="Courier New"/>
            </a:endParaRPr>
          </a:p>
          <a:p>
            <a:pPr>
              <a:buNone/>
            </a:pPr>
            <a:r>
              <a:rPr lang="en-US" b="1" dirty="0" smtClean="0">
                <a:latin typeface="Courier New"/>
                <a:cs typeface="Courier New"/>
              </a:rPr>
              <a:t>void main () </a:t>
            </a:r>
            <a:r>
              <a:rPr lang="en-US" b="1" dirty="0" smtClean="0">
                <a:latin typeface="Courier New"/>
                <a:cs typeface="Courier New"/>
              </a:rPr>
              <a:t>{</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 	  double  x, pi, sum[NUM_THREADS]; </a:t>
            </a:r>
          </a:p>
          <a:p>
            <a:pPr>
              <a:buNone/>
            </a:pPr>
            <a:r>
              <a:rPr lang="en-US" b="1" dirty="0" smtClean="0">
                <a:latin typeface="Courier New"/>
                <a:cs typeface="Courier New"/>
              </a:rPr>
              <a:t>  step </a:t>
            </a:r>
            <a:r>
              <a:rPr lang="en-US" b="1" dirty="0" smtClean="0">
                <a:latin typeface="Courier New"/>
                <a:cs typeface="Courier New"/>
              </a:rPr>
              <a:t>=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  #</a:t>
            </a:r>
            <a:r>
              <a:rPr lang="en-US" b="1" dirty="0" smtClean="0">
                <a:latin typeface="Courier New"/>
                <a:cs typeface="Courier New"/>
              </a:rPr>
              <a:t>pragma </a:t>
            </a:r>
            <a:r>
              <a:rPr lang="en-US" b="1" dirty="0" err="1" smtClean="0">
                <a:latin typeface="Courier New"/>
                <a:cs typeface="Courier New"/>
              </a:rPr>
              <a:t>omp</a:t>
            </a:r>
            <a:r>
              <a:rPr lang="en-US" b="1" dirty="0" smtClean="0">
                <a:latin typeface="Courier New"/>
                <a:cs typeface="Courier New"/>
              </a:rPr>
              <a:t> parallel private (x)</a:t>
            </a:r>
          </a:p>
          <a:p>
            <a:pPr>
              <a:buNone/>
            </a:pPr>
            <a:r>
              <a:rPr lang="en-US" b="1" dirty="0" smtClean="0">
                <a:latin typeface="Courier New"/>
                <a:cs typeface="Courier New"/>
              </a:rPr>
              <a:t>  {</a:t>
            </a:r>
            <a:r>
              <a:rPr lang="en-US" b="1" dirty="0" smtClean="0">
                <a:latin typeface="Courier New"/>
                <a:cs typeface="Courier New"/>
              </a:rPr>
              <a:t>	  </a:t>
            </a:r>
            <a:endParaRPr lang="en-US" b="1" dirty="0" smtClean="0">
              <a:latin typeface="Courier New"/>
              <a:cs typeface="Courier New"/>
            </a:endParaRP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a:t>
            </a:r>
            <a:r>
              <a:rPr lang="en-US" b="1" dirty="0" smtClean="0">
                <a:latin typeface="Courier New"/>
                <a:cs typeface="Courier New"/>
              </a:rPr>
              <a:t>id = </a:t>
            </a:r>
            <a:r>
              <a:rPr lang="en-US" b="1" dirty="0" err="1" smtClean="0">
                <a:latin typeface="Courier New"/>
                <a:cs typeface="Courier New"/>
              </a:rPr>
              <a:t>omp_get_thread_num</a:t>
            </a:r>
            <a:r>
              <a:rPr lang="en-US" b="1" dirty="0" smtClean="0">
                <a:latin typeface="Courier New"/>
                <a:cs typeface="Courier New"/>
              </a:rPr>
              <a:t>(); </a:t>
            </a:r>
          </a:p>
          <a:p>
            <a:pPr>
              <a:buNone/>
            </a:pPr>
            <a:r>
              <a:rPr lang="en-US" b="1" dirty="0" smtClean="0">
                <a:latin typeface="Courier New"/>
                <a:cs typeface="Courier New"/>
              </a:rPr>
              <a:t>    for </a:t>
            </a:r>
            <a:r>
              <a:rPr lang="en-US" b="1" dirty="0" smtClean="0">
                <a:latin typeface="Courier New"/>
                <a:cs typeface="Courier New"/>
              </a:rPr>
              <a:t>(</a:t>
            </a:r>
            <a:r>
              <a:rPr lang="en-US" b="1" dirty="0" err="1" smtClean="0">
                <a:latin typeface="Courier New"/>
                <a:cs typeface="Courier New"/>
              </a:rPr>
              <a:t>i</a:t>
            </a:r>
            <a:r>
              <a:rPr lang="en-US" b="1" dirty="0" smtClean="0">
                <a:latin typeface="Courier New"/>
                <a:cs typeface="Courier New"/>
              </a:rPr>
              <a:t>=id, sum[id]=0.0; </a:t>
            </a:r>
            <a:r>
              <a:rPr lang="en-US" b="1" dirty="0" err="1" smtClean="0">
                <a:latin typeface="Courier New"/>
                <a:cs typeface="Courier New"/>
              </a:rPr>
              <a:t>i</a:t>
            </a:r>
            <a:r>
              <a:rPr lang="en-US" b="1" dirty="0" smtClean="0">
                <a:latin typeface="Courier New"/>
                <a:cs typeface="Courier New"/>
              </a:rPr>
              <a:t>&lt;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a:t>
            </a:r>
            <a:r>
              <a:rPr lang="en-US" b="1" dirty="0" err="1" smtClean="0">
                <a:latin typeface="Courier New"/>
                <a:cs typeface="Courier New"/>
              </a:rPr>
              <a:t>i+NUM_THREADS</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a:t>
            </a:r>
            <a:r>
              <a:rPr lang="en-US" b="1" dirty="0" smtClean="0">
                <a:latin typeface="Courier New"/>
                <a:cs typeface="Courier New"/>
              </a:rPr>
              <a:t>{</a:t>
            </a:r>
            <a:endParaRPr lang="en-US" b="1" dirty="0" smtClean="0">
              <a:latin typeface="Courier New"/>
              <a:cs typeface="Courier New"/>
            </a:endParaRPr>
          </a:p>
          <a:p>
            <a:pPr>
              <a:buNone/>
            </a:pPr>
            <a:r>
              <a:rPr lang="en-US" b="1" dirty="0" smtClean="0">
                <a:latin typeface="Courier New"/>
                <a:cs typeface="Courier New"/>
              </a:rPr>
              <a:t>      x </a:t>
            </a:r>
            <a:r>
              <a:rPr lang="en-US" b="1" dirty="0" smtClean="0">
                <a:latin typeface="Courier New"/>
                <a:cs typeface="Courier New"/>
              </a:rPr>
              <a:t>= (i+0.5)*step; </a:t>
            </a:r>
          </a:p>
          <a:p>
            <a:pPr>
              <a:buNone/>
            </a:pPr>
            <a:r>
              <a:rPr lang="en-US" b="1" dirty="0" smtClean="0">
                <a:latin typeface="Courier New"/>
                <a:cs typeface="Courier New"/>
              </a:rPr>
              <a:t>      sum</a:t>
            </a:r>
            <a:r>
              <a:rPr lang="en-US" b="1" dirty="0" smtClean="0">
                <a:latin typeface="Courier New"/>
                <a:cs typeface="Courier New"/>
              </a:rPr>
              <a:t>[id] += 4.0/(1.0+x*x); </a:t>
            </a:r>
          </a:p>
          <a:p>
            <a:pPr>
              <a:buNone/>
            </a:pPr>
            <a:r>
              <a:rPr lang="en-US" b="1" dirty="0" smtClean="0">
                <a:latin typeface="Courier New"/>
                <a:cs typeface="Courier New"/>
              </a:rPr>
              <a:t>    } </a:t>
            </a:r>
            <a:endParaRPr lang="en-US" b="1" dirty="0" smtClean="0">
              <a:latin typeface="Courier New"/>
              <a:cs typeface="Courier New"/>
            </a:endParaRPr>
          </a:p>
          <a:p>
            <a:pPr>
              <a:buNone/>
            </a:pPr>
            <a:r>
              <a:rPr lang="en-US" b="1" dirty="0" smtClean="0">
                <a:latin typeface="Courier New"/>
                <a:cs typeface="Courier New"/>
              </a:rPr>
              <a:t>  } </a:t>
            </a:r>
            <a:endParaRPr lang="en-US" b="1" dirty="0" smtClean="0">
              <a:latin typeface="Courier New"/>
              <a:cs typeface="Courier New"/>
            </a:endParaRPr>
          </a:p>
          <a:p>
            <a:pPr>
              <a:buNone/>
            </a:pPr>
            <a:r>
              <a:rPr lang="en-US" b="1" dirty="0">
                <a:latin typeface="Courier New"/>
                <a:cs typeface="Courier New"/>
              </a:rPr>
              <a:t> </a:t>
            </a:r>
            <a:r>
              <a:rPr lang="en-US" b="1" dirty="0" smtClean="0">
                <a:latin typeface="Courier New"/>
                <a:cs typeface="Courier New"/>
              </a:rPr>
              <a:t> </a:t>
            </a:r>
            <a:r>
              <a:rPr lang="en-US" b="1" dirty="0" smtClean="0">
                <a:latin typeface="Courier New"/>
                <a:cs typeface="Courier New"/>
              </a:rPr>
              <a:t>for</a:t>
            </a:r>
            <a:r>
              <a:rPr lang="en-US" b="1" dirty="0" smtClean="0">
                <a:latin typeface="Courier New"/>
                <a:cs typeface="Courier New"/>
              </a:rPr>
              <a:t>(</a:t>
            </a:r>
            <a:r>
              <a:rPr lang="en-US" b="1" dirty="0" err="1" smtClean="0">
                <a:latin typeface="Courier New"/>
                <a:cs typeface="Courier New"/>
              </a:rPr>
              <a:t>i</a:t>
            </a:r>
            <a:r>
              <a:rPr lang="en-US" b="1" dirty="0" smtClean="0">
                <a:latin typeface="Courier New"/>
                <a:cs typeface="Courier New"/>
              </a:rPr>
              <a:t>=0, pi=0.0; </a:t>
            </a:r>
            <a:r>
              <a:rPr lang="en-US" b="1" dirty="0" err="1" smtClean="0">
                <a:latin typeface="Courier New"/>
                <a:cs typeface="Courier New"/>
              </a:rPr>
              <a:t>i</a:t>
            </a:r>
            <a:r>
              <a:rPr lang="en-US" b="1" dirty="0" smtClean="0">
                <a:latin typeface="Courier New"/>
                <a:cs typeface="Courier New"/>
              </a:rPr>
              <a:t>&lt;NUM_THREADS; </a:t>
            </a:r>
            <a:r>
              <a:rPr lang="en-US" b="1" dirty="0" err="1" smtClean="0">
                <a:latin typeface="Courier New"/>
                <a:cs typeface="Courier New"/>
              </a:rPr>
              <a:t>i</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a:t>
            </a:r>
            <a:r>
              <a:rPr lang="en-US" b="1" dirty="0" smtClean="0">
                <a:latin typeface="Courier New"/>
                <a:cs typeface="Courier New"/>
              </a:rPr>
              <a:t>pi </a:t>
            </a:r>
            <a:r>
              <a:rPr lang="en-US" b="1" dirty="0" smtClean="0">
                <a:latin typeface="Courier New"/>
                <a:cs typeface="Courier New"/>
              </a:rPr>
              <a:t>+= sum[</a:t>
            </a:r>
            <a:r>
              <a:rPr lang="en-US" b="1" dirty="0" err="1" smtClean="0">
                <a:latin typeface="Courier New"/>
                <a:cs typeface="Courier New"/>
              </a:rPr>
              <a:t>i</a:t>
            </a:r>
            <a:r>
              <a:rPr lang="en-US" b="1" dirty="0" smtClean="0">
                <a:latin typeface="Courier New"/>
                <a:cs typeface="Courier New"/>
              </a:rPr>
              <a:t>]; </a:t>
            </a:r>
            <a:endParaRPr lang="en-US" b="1" dirty="0" smtClean="0">
              <a:latin typeface="Courier New"/>
              <a:cs typeface="Courier New"/>
            </a:endParaRPr>
          </a:p>
          <a:p>
            <a:pPr>
              <a:buNone/>
            </a:pPr>
            <a:r>
              <a:rPr lang="en-US" b="1" dirty="0">
                <a:latin typeface="Courier New"/>
                <a:cs typeface="Courier New"/>
              </a:rPr>
              <a:t> </a:t>
            </a: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a:t>
            </a:r>
            <a:r>
              <a:rPr lang="en-US" b="1" dirty="0" smtClean="0">
                <a:latin typeface="Courier New"/>
                <a:cs typeface="Courier New"/>
              </a:rPr>
              <a:t>("pi = %6.12f\n", pi  / </a:t>
            </a:r>
            <a:r>
              <a:rPr lang="en-US" b="1" dirty="0" err="1" smtClean="0">
                <a:latin typeface="Courier New"/>
                <a:cs typeface="Courier New"/>
              </a:rPr>
              <a:t>num_steps</a:t>
            </a:r>
            <a:r>
              <a:rPr lang="en-US" b="1" dirty="0" smtClean="0">
                <a:latin typeface="Courier New"/>
                <a:cs typeface="Courier New"/>
              </a:rPr>
              <a:t>);</a:t>
            </a:r>
          </a:p>
          <a:p>
            <a:pPr>
              <a:buNone/>
            </a:pPr>
            <a:r>
              <a:rPr lang="en-US" b="1" dirty="0" smtClean="0">
                <a:latin typeface="Courier New"/>
                <a:cs typeface="Courier New"/>
              </a:rPr>
              <a:t>}</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31</a:t>
            </a:fld>
            <a:endParaRPr lang="en-US" dirty="0"/>
          </a:p>
        </p:txBody>
      </p:sp>
    </p:spTree>
    <p:extLst>
      <p:ext uri="{BB962C8B-B14F-4D97-AF65-F5344CB8AC3E}">
        <p14:creationId xmlns:p14="http://schemas.microsoft.com/office/powerpoint/2010/main" val="368829193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sp>
        <p:nvSpPr>
          <p:cNvPr id="3" name="Content Placeholder 2"/>
          <p:cNvSpPr>
            <a:spLocks noGrp="1"/>
          </p:cNvSpPr>
          <p:nvPr>
            <p:ph idx="1"/>
          </p:nvPr>
        </p:nvSpPr>
        <p:spPr/>
        <p:txBody>
          <a:bodyPr/>
          <a:lstStyle/>
          <a:p>
            <a:r>
              <a:rPr lang="en-US" dirty="0" smtClean="0"/>
              <a:t>Run with NUM_THREADS = 1 multiple times</a:t>
            </a:r>
          </a:p>
          <a:p>
            <a:r>
              <a:rPr lang="en-US" dirty="0" smtClean="0"/>
              <a:t>Run with NUM_THREADS = 2 multiple times</a:t>
            </a:r>
          </a:p>
          <a:p>
            <a:r>
              <a:rPr lang="en-US" dirty="0" smtClean="0"/>
              <a:t>What happens?</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32</a:t>
            </a:fld>
            <a:endParaRPr lang="en-US" dirty="0"/>
          </a:p>
        </p:txBody>
      </p:sp>
    </p:spTree>
    <p:extLst>
      <p:ext uri="{BB962C8B-B14F-4D97-AF65-F5344CB8AC3E}">
        <p14:creationId xmlns:p14="http://schemas.microsoft.com/office/powerpoint/2010/main" val="394705162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4429"/>
          </a:xfrm>
        </p:spPr>
        <p:txBody>
          <a:bodyPr>
            <a:normAutofit fontScale="90000"/>
          </a:bodyPr>
          <a:lstStyle/>
          <a:p>
            <a:r>
              <a:rPr lang="en-US" dirty="0" smtClean="0"/>
              <a:t>OpenMP Version (with bug)</a:t>
            </a:r>
            <a:endParaRPr lang="en-US" dirty="0"/>
          </a:p>
        </p:txBody>
      </p:sp>
      <p:sp>
        <p:nvSpPr>
          <p:cNvPr id="3" name="Content Placeholder 2"/>
          <p:cNvSpPr>
            <a:spLocks noGrp="1"/>
          </p:cNvSpPr>
          <p:nvPr>
            <p:ph idx="1"/>
          </p:nvPr>
        </p:nvSpPr>
        <p:spPr>
          <a:xfrm>
            <a:off x="0" y="685800"/>
            <a:ext cx="9144000" cy="6172200"/>
          </a:xfrm>
        </p:spPr>
        <p:txBody>
          <a:bodyPr>
            <a:normAutofit fontScale="62500" lnSpcReduction="20000"/>
          </a:bodyPr>
          <a:lstStyle/>
          <a:p>
            <a:pPr>
              <a:buNone/>
            </a:pPr>
            <a:r>
              <a:rPr lang="en-US" b="1" dirty="0" smtClean="0">
                <a:latin typeface="Courier New"/>
                <a:cs typeface="Courier New"/>
              </a:rPr>
              <a:t>#include &lt;</a:t>
            </a:r>
            <a:r>
              <a:rPr lang="en-US" b="1" dirty="0" err="1" smtClean="0">
                <a:latin typeface="Courier New"/>
                <a:cs typeface="Courier New"/>
              </a:rPr>
              <a:t>omp.h</a:t>
            </a:r>
            <a:r>
              <a:rPr lang="en-US" b="1" dirty="0" smtClean="0">
                <a:latin typeface="Courier New"/>
                <a:cs typeface="Courier New"/>
              </a:rPr>
              <a:t>&gt;</a:t>
            </a:r>
          </a:p>
          <a:p>
            <a:pPr>
              <a:buNone/>
            </a:pPr>
            <a:r>
              <a:rPr lang="en-US" b="1" dirty="0" smtClean="0">
                <a:latin typeface="Courier New"/>
                <a:cs typeface="Courier New"/>
              </a:rPr>
              <a:t>#</a:t>
            </a:r>
            <a:r>
              <a:rPr lang="en-US" b="1" dirty="0" smtClean="0">
                <a:latin typeface="Courier New"/>
                <a:cs typeface="Courier New"/>
              </a:rPr>
              <a:t>define NUM_THREADS </a:t>
            </a:r>
            <a:r>
              <a:rPr lang="en-US" b="1" dirty="0" smtClean="0">
                <a:latin typeface="Courier New"/>
                <a:cs typeface="Courier New"/>
              </a:rPr>
              <a:t>2</a:t>
            </a:r>
          </a:p>
          <a:p>
            <a:pPr>
              <a:buNone/>
            </a:pPr>
            <a:r>
              <a:rPr lang="en-US" b="1" dirty="0">
                <a:latin typeface="Courier New"/>
                <a:cs typeface="Courier New"/>
              </a:rPr>
              <a:t>static long </a:t>
            </a:r>
            <a:r>
              <a:rPr lang="en-US" b="1" dirty="0" err="1">
                <a:latin typeface="Courier New"/>
                <a:cs typeface="Courier New"/>
              </a:rPr>
              <a:t>num_steps</a:t>
            </a:r>
            <a:r>
              <a:rPr lang="en-US" b="1" dirty="0">
                <a:latin typeface="Courier New"/>
                <a:cs typeface="Courier New"/>
              </a:rPr>
              <a:t> = 100000; double step; </a:t>
            </a:r>
          </a:p>
          <a:p>
            <a:pPr>
              <a:buNone/>
            </a:pPr>
            <a:r>
              <a:rPr lang="en-US" b="1" dirty="0" smtClean="0">
                <a:latin typeface="Courier New"/>
                <a:cs typeface="Courier New"/>
              </a:rPr>
              <a:t> </a:t>
            </a:r>
            <a:endParaRPr lang="en-US" b="1" dirty="0" smtClean="0">
              <a:latin typeface="Courier New"/>
              <a:cs typeface="Courier New"/>
            </a:endParaRPr>
          </a:p>
          <a:p>
            <a:pPr>
              <a:buNone/>
            </a:pPr>
            <a:r>
              <a:rPr lang="en-US" b="1" dirty="0" smtClean="0">
                <a:latin typeface="Courier New"/>
                <a:cs typeface="Courier New"/>
              </a:rPr>
              <a:t>void main () </a:t>
            </a:r>
            <a:r>
              <a:rPr lang="en-US" b="1" dirty="0" smtClean="0">
                <a:latin typeface="Courier New"/>
                <a:cs typeface="Courier New"/>
              </a:rPr>
              <a:t>{</a:t>
            </a: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 	  double  x, pi, sum[NUM_THREADS]; </a:t>
            </a:r>
          </a:p>
          <a:p>
            <a:pPr>
              <a:buNone/>
            </a:pPr>
            <a:r>
              <a:rPr lang="en-US" b="1" dirty="0" smtClean="0">
                <a:latin typeface="Courier New"/>
                <a:cs typeface="Courier New"/>
              </a:rPr>
              <a:t>  step </a:t>
            </a:r>
            <a:r>
              <a:rPr lang="en-US" b="1" dirty="0" smtClean="0">
                <a:latin typeface="Courier New"/>
                <a:cs typeface="Courier New"/>
              </a:rPr>
              <a:t>= 1.0/(double) </a:t>
            </a:r>
            <a:r>
              <a:rPr lang="en-US" b="1" dirty="0" err="1" smtClean="0">
                <a:latin typeface="Courier New"/>
                <a:cs typeface="Courier New"/>
              </a:rPr>
              <a:t>num_steps</a:t>
            </a:r>
            <a:r>
              <a:rPr lang="en-US" b="1" dirty="0" smtClean="0">
                <a:latin typeface="Courier New"/>
                <a:cs typeface="Courier New"/>
              </a:rPr>
              <a:t>; </a:t>
            </a:r>
          </a:p>
          <a:p>
            <a:pPr>
              <a:buNone/>
            </a:pPr>
            <a:r>
              <a:rPr lang="en-US" b="1" dirty="0" smtClean="0">
                <a:latin typeface="Courier New"/>
                <a:cs typeface="Courier New"/>
              </a:rPr>
              <a:t>  #</a:t>
            </a:r>
            <a:r>
              <a:rPr lang="en-US" b="1" dirty="0" smtClean="0">
                <a:latin typeface="Courier New"/>
                <a:cs typeface="Courier New"/>
              </a:rPr>
              <a:t>pragma </a:t>
            </a:r>
            <a:r>
              <a:rPr lang="en-US" b="1" dirty="0" err="1" smtClean="0">
                <a:latin typeface="Courier New"/>
                <a:cs typeface="Courier New"/>
              </a:rPr>
              <a:t>omp</a:t>
            </a:r>
            <a:r>
              <a:rPr lang="en-US" b="1" dirty="0" smtClean="0">
                <a:latin typeface="Courier New"/>
                <a:cs typeface="Courier New"/>
              </a:rPr>
              <a:t> parallel private (x)</a:t>
            </a:r>
          </a:p>
          <a:p>
            <a:pPr>
              <a:buNone/>
            </a:pPr>
            <a:r>
              <a:rPr lang="en-US" b="1" dirty="0" smtClean="0">
                <a:latin typeface="Courier New"/>
                <a:cs typeface="Courier New"/>
              </a:rPr>
              <a:t>  {</a:t>
            </a:r>
            <a:r>
              <a:rPr lang="en-US" b="1" dirty="0" smtClean="0">
                <a:latin typeface="Courier New"/>
                <a:cs typeface="Courier New"/>
              </a:rPr>
              <a:t>	  </a:t>
            </a:r>
            <a:endParaRPr lang="en-US" b="1" dirty="0" smtClean="0">
              <a:latin typeface="Courier New"/>
              <a:cs typeface="Courier New"/>
            </a:endParaRPr>
          </a:p>
          <a:p>
            <a:pPr>
              <a:buNone/>
            </a:pPr>
            <a:r>
              <a:rPr lang="en-US" b="1" dirty="0" smtClean="0">
                <a:latin typeface="Courier New"/>
                <a:cs typeface="Courier New"/>
              </a:rPr>
              <a:t>    </a:t>
            </a:r>
            <a:r>
              <a:rPr lang="en-US" b="1" dirty="0" err="1" smtClean="0">
                <a:latin typeface="Courier New"/>
                <a:cs typeface="Courier New"/>
              </a:rPr>
              <a:t>int</a:t>
            </a:r>
            <a:r>
              <a:rPr lang="en-US" b="1" dirty="0" smtClean="0">
                <a:latin typeface="Courier New"/>
                <a:cs typeface="Courier New"/>
              </a:rPr>
              <a:t> </a:t>
            </a:r>
            <a:r>
              <a:rPr lang="en-US" b="1" dirty="0" smtClean="0">
                <a:latin typeface="Courier New"/>
                <a:cs typeface="Courier New"/>
              </a:rPr>
              <a:t>id = </a:t>
            </a:r>
            <a:r>
              <a:rPr lang="en-US" b="1" dirty="0" err="1" smtClean="0">
                <a:latin typeface="Courier New"/>
                <a:cs typeface="Courier New"/>
              </a:rPr>
              <a:t>omp_get_thread_num</a:t>
            </a:r>
            <a:r>
              <a:rPr lang="en-US" b="1" dirty="0" smtClean="0">
                <a:latin typeface="Courier New"/>
                <a:cs typeface="Courier New"/>
              </a:rPr>
              <a:t>(); </a:t>
            </a:r>
          </a:p>
          <a:p>
            <a:pPr>
              <a:buNone/>
            </a:pPr>
            <a:r>
              <a:rPr lang="en-US" b="1" dirty="0" smtClean="0">
                <a:latin typeface="Courier New"/>
                <a:cs typeface="Courier New"/>
              </a:rPr>
              <a:t>    for </a:t>
            </a:r>
            <a:r>
              <a:rPr lang="en-US" b="1" dirty="0" smtClean="0">
                <a:latin typeface="Courier New"/>
                <a:cs typeface="Courier New"/>
              </a:rPr>
              <a:t>(</a:t>
            </a:r>
            <a:r>
              <a:rPr lang="en-US" b="1" dirty="0" err="1" smtClean="0">
                <a:latin typeface="Courier New"/>
                <a:cs typeface="Courier New"/>
              </a:rPr>
              <a:t>i</a:t>
            </a:r>
            <a:r>
              <a:rPr lang="en-US" b="1" dirty="0" smtClean="0">
                <a:latin typeface="Courier New"/>
                <a:cs typeface="Courier New"/>
              </a:rPr>
              <a:t>=id, sum[id]=0.0; </a:t>
            </a:r>
            <a:r>
              <a:rPr lang="en-US" b="1" dirty="0" err="1" smtClean="0">
                <a:latin typeface="Courier New"/>
                <a:cs typeface="Courier New"/>
              </a:rPr>
              <a:t>i</a:t>
            </a:r>
            <a:r>
              <a:rPr lang="en-US" b="1" dirty="0" smtClean="0">
                <a:latin typeface="Courier New"/>
                <a:cs typeface="Courier New"/>
              </a:rPr>
              <a:t>&lt; </a:t>
            </a:r>
            <a:r>
              <a:rPr lang="en-US" b="1" dirty="0" err="1" smtClean="0">
                <a:latin typeface="Courier New"/>
                <a:cs typeface="Courier New"/>
              </a:rPr>
              <a:t>num_steps</a:t>
            </a:r>
            <a:r>
              <a:rPr lang="en-US" b="1" dirty="0" smtClean="0">
                <a:latin typeface="Courier New"/>
                <a:cs typeface="Courier New"/>
              </a:rPr>
              <a:t>; </a:t>
            </a:r>
            <a:r>
              <a:rPr lang="en-US" b="1" dirty="0" err="1" smtClean="0">
                <a:latin typeface="Courier New"/>
                <a:cs typeface="Courier New"/>
              </a:rPr>
              <a:t>i</a:t>
            </a:r>
            <a:r>
              <a:rPr lang="en-US" b="1" dirty="0" smtClean="0">
                <a:latin typeface="Courier New"/>
                <a:cs typeface="Courier New"/>
              </a:rPr>
              <a:t>=</a:t>
            </a:r>
            <a:r>
              <a:rPr lang="en-US" b="1" dirty="0" err="1" smtClean="0">
                <a:latin typeface="Courier New"/>
                <a:cs typeface="Courier New"/>
              </a:rPr>
              <a:t>i+NUM_THREADS</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a:t>
            </a:r>
            <a:r>
              <a:rPr lang="en-US" b="1" dirty="0" smtClean="0">
                <a:latin typeface="Courier New"/>
                <a:cs typeface="Courier New"/>
              </a:rPr>
              <a:t>{</a:t>
            </a:r>
            <a:endParaRPr lang="en-US" b="1" dirty="0" smtClean="0">
              <a:latin typeface="Courier New"/>
              <a:cs typeface="Courier New"/>
            </a:endParaRPr>
          </a:p>
          <a:p>
            <a:pPr>
              <a:buNone/>
            </a:pPr>
            <a:r>
              <a:rPr lang="en-US" b="1" dirty="0" smtClean="0">
                <a:latin typeface="Courier New"/>
                <a:cs typeface="Courier New"/>
              </a:rPr>
              <a:t>      x </a:t>
            </a:r>
            <a:r>
              <a:rPr lang="en-US" b="1" dirty="0" smtClean="0">
                <a:latin typeface="Courier New"/>
                <a:cs typeface="Courier New"/>
              </a:rPr>
              <a:t>= (i+0.5)*step; </a:t>
            </a:r>
          </a:p>
          <a:p>
            <a:pPr>
              <a:buNone/>
            </a:pPr>
            <a:r>
              <a:rPr lang="en-US" b="1" dirty="0" smtClean="0">
                <a:latin typeface="Courier New"/>
                <a:cs typeface="Courier New"/>
              </a:rPr>
              <a:t>      sum</a:t>
            </a:r>
            <a:r>
              <a:rPr lang="en-US" b="1" dirty="0" smtClean="0">
                <a:latin typeface="Courier New"/>
                <a:cs typeface="Courier New"/>
              </a:rPr>
              <a:t>[id] += 4.0/(1.0+x*x); </a:t>
            </a:r>
          </a:p>
          <a:p>
            <a:pPr>
              <a:buNone/>
            </a:pPr>
            <a:r>
              <a:rPr lang="en-US" b="1" dirty="0" smtClean="0">
                <a:latin typeface="Courier New"/>
                <a:cs typeface="Courier New"/>
              </a:rPr>
              <a:t>    } </a:t>
            </a:r>
            <a:endParaRPr lang="en-US" b="1" dirty="0" smtClean="0">
              <a:latin typeface="Courier New"/>
              <a:cs typeface="Courier New"/>
            </a:endParaRPr>
          </a:p>
          <a:p>
            <a:pPr>
              <a:buNone/>
            </a:pPr>
            <a:r>
              <a:rPr lang="en-US" b="1" dirty="0" smtClean="0">
                <a:latin typeface="Courier New"/>
                <a:cs typeface="Courier New"/>
              </a:rPr>
              <a:t>  } </a:t>
            </a:r>
            <a:endParaRPr lang="en-US" b="1" dirty="0" smtClean="0">
              <a:latin typeface="Courier New"/>
              <a:cs typeface="Courier New"/>
            </a:endParaRPr>
          </a:p>
          <a:p>
            <a:pPr>
              <a:buNone/>
            </a:pPr>
            <a:r>
              <a:rPr lang="en-US" b="1" dirty="0">
                <a:latin typeface="Courier New"/>
                <a:cs typeface="Courier New"/>
              </a:rPr>
              <a:t> </a:t>
            </a:r>
            <a:r>
              <a:rPr lang="en-US" b="1" dirty="0" smtClean="0">
                <a:latin typeface="Courier New"/>
                <a:cs typeface="Courier New"/>
              </a:rPr>
              <a:t> </a:t>
            </a:r>
            <a:r>
              <a:rPr lang="en-US" b="1" dirty="0" smtClean="0">
                <a:latin typeface="Courier New"/>
                <a:cs typeface="Courier New"/>
              </a:rPr>
              <a:t>for</a:t>
            </a:r>
            <a:r>
              <a:rPr lang="en-US" b="1" dirty="0" smtClean="0">
                <a:latin typeface="Courier New"/>
                <a:cs typeface="Courier New"/>
              </a:rPr>
              <a:t>(</a:t>
            </a:r>
            <a:r>
              <a:rPr lang="en-US" b="1" dirty="0" err="1" smtClean="0">
                <a:latin typeface="Courier New"/>
                <a:cs typeface="Courier New"/>
              </a:rPr>
              <a:t>i</a:t>
            </a:r>
            <a:r>
              <a:rPr lang="en-US" b="1" dirty="0" smtClean="0">
                <a:latin typeface="Courier New"/>
                <a:cs typeface="Courier New"/>
              </a:rPr>
              <a:t>=0, pi=0.0; </a:t>
            </a:r>
            <a:r>
              <a:rPr lang="en-US" b="1" dirty="0" err="1" smtClean="0">
                <a:latin typeface="Courier New"/>
                <a:cs typeface="Courier New"/>
              </a:rPr>
              <a:t>i</a:t>
            </a:r>
            <a:r>
              <a:rPr lang="en-US" b="1" dirty="0" smtClean="0">
                <a:latin typeface="Courier New"/>
                <a:cs typeface="Courier New"/>
              </a:rPr>
              <a:t>&lt;NUM_THREADS; </a:t>
            </a:r>
            <a:r>
              <a:rPr lang="en-US" b="1" dirty="0" err="1" smtClean="0">
                <a:latin typeface="Courier New"/>
                <a:cs typeface="Courier New"/>
              </a:rPr>
              <a:t>i</a:t>
            </a:r>
            <a:r>
              <a:rPr lang="en-US" b="1" dirty="0" smtClean="0">
                <a:latin typeface="Courier New"/>
                <a:cs typeface="Courier New"/>
              </a:rPr>
              <a:t>++)</a:t>
            </a:r>
          </a:p>
          <a:p>
            <a:pPr>
              <a:buNone/>
            </a:pPr>
            <a:r>
              <a:rPr lang="en-US" b="1" dirty="0">
                <a:latin typeface="Courier New"/>
                <a:cs typeface="Courier New"/>
              </a:rPr>
              <a:t> </a:t>
            </a:r>
            <a:r>
              <a:rPr lang="en-US" b="1" dirty="0" smtClean="0">
                <a:latin typeface="Courier New"/>
                <a:cs typeface="Courier New"/>
              </a:rPr>
              <a:t>   </a:t>
            </a:r>
            <a:r>
              <a:rPr lang="en-US" b="1" dirty="0" smtClean="0">
                <a:latin typeface="Courier New"/>
                <a:cs typeface="Courier New"/>
              </a:rPr>
              <a:t>pi </a:t>
            </a:r>
            <a:r>
              <a:rPr lang="en-US" b="1" dirty="0" smtClean="0">
                <a:latin typeface="Courier New"/>
                <a:cs typeface="Courier New"/>
              </a:rPr>
              <a:t>+= sum[</a:t>
            </a:r>
            <a:r>
              <a:rPr lang="en-US" b="1" dirty="0" err="1" smtClean="0">
                <a:latin typeface="Courier New"/>
                <a:cs typeface="Courier New"/>
              </a:rPr>
              <a:t>i</a:t>
            </a:r>
            <a:r>
              <a:rPr lang="en-US" b="1" dirty="0" smtClean="0">
                <a:latin typeface="Courier New"/>
                <a:cs typeface="Courier New"/>
              </a:rPr>
              <a:t>]; </a:t>
            </a:r>
            <a:endParaRPr lang="en-US" b="1" dirty="0" smtClean="0">
              <a:latin typeface="Courier New"/>
              <a:cs typeface="Courier New"/>
            </a:endParaRPr>
          </a:p>
          <a:p>
            <a:pPr>
              <a:buNone/>
            </a:pPr>
            <a:r>
              <a:rPr lang="en-US" b="1" dirty="0">
                <a:latin typeface="Courier New"/>
                <a:cs typeface="Courier New"/>
              </a:rPr>
              <a:t> </a:t>
            </a:r>
            <a:r>
              <a:rPr lang="en-US" b="1" dirty="0" smtClean="0">
                <a:latin typeface="Courier New"/>
                <a:cs typeface="Courier New"/>
              </a:rPr>
              <a:t> </a:t>
            </a:r>
            <a:r>
              <a:rPr lang="en-US" b="1" dirty="0" err="1" smtClean="0">
                <a:latin typeface="Courier New"/>
                <a:cs typeface="Courier New"/>
              </a:rPr>
              <a:t>printf</a:t>
            </a:r>
            <a:r>
              <a:rPr lang="en-US" b="1" dirty="0" smtClean="0">
                <a:latin typeface="Courier New"/>
                <a:cs typeface="Courier New"/>
              </a:rPr>
              <a:t> </a:t>
            </a:r>
            <a:r>
              <a:rPr lang="en-US" b="1" dirty="0" smtClean="0">
                <a:latin typeface="Courier New"/>
                <a:cs typeface="Courier New"/>
              </a:rPr>
              <a:t>("pi = %6.12f\n", pi  / </a:t>
            </a:r>
            <a:r>
              <a:rPr lang="en-US" b="1" dirty="0" err="1" smtClean="0">
                <a:latin typeface="Courier New"/>
                <a:cs typeface="Courier New"/>
              </a:rPr>
              <a:t>num_steps</a:t>
            </a:r>
            <a:r>
              <a:rPr lang="en-US" b="1" dirty="0" smtClean="0">
                <a:latin typeface="Courier New"/>
                <a:cs typeface="Courier New"/>
              </a:rPr>
              <a:t>);</a:t>
            </a:r>
          </a:p>
          <a:p>
            <a:pPr>
              <a:buNone/>
            </a:pPr>
            <a:r>
              <a:rPr lang="en-US" b="1" dirty="0" smtClean="0">
                <a:latin typeface="Courier New"/>
                <a:cs typeface="Courier New"/>
              </a:rPr>
              <a:t>}</a:t>
            </a:r>
            <a:endParaRPr lang="en-US"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33</a:t>
            </a:fld>
            <a:endParaRPr lang="en-US" dirty="0"/>
          </a:p>
        </p:txBody>
      </p:sp>
      <p:grpSp>
        <p:nvGrpSpPr>
          <p:cNvPr id="5" name="Group 4"/>
          <p:cNvGrpSpPr/>
          <p:nvPr/>
        </p:nvGrpSpPr>
        <p:grpSpPr>
          <a:xfrm>
            <a:off x="1981200" y="4043699"/>
            <a:ext cx="7162800" cy="1289068"/>
            <a:chOff x="2048933" y="829736"/>
            <a:chExt cx="7095067" cy="1107815"/>
          </a:xfrm>
        </p:grpSpPr>
        <p:sp>
          <p:nvSpPr>
            <p:cNvPr id="7" name="TextBox 6"/>
            <p:cNvSpPr txBox="1"/>
            <p:nvPr/>
          </p:nvSpPr>
          <p:spPr>
            <a:xfrm>
              <a:off x="4910667" y="1117599"/>
              <a:ext cx="4233333" cy="819952"/>
            </a:xfrm>
            <a:prstGeom prst="rect">
              <a:avLst/>
            </a:prstGeom>
            <a:noFill/>
            <a:ln w="19050" cmpd="sng">
              <a:solidFill>
                <a:srgbClr val="4F81BD"/>
              </a:solidFill>
            </a:ln>
          </p:spPr>
          <p:txBody>
            <a:bodyPr wrap="square" rtlCol="0">
              <a:spAutoFit/>
            </a:bodyPr>
            <a:lstStyle/>
            <a:p>
              <a:r>
                <a:rPr lang="en-US" sz="2800" dirty="0" smtClean="0"/>
                <a:t>Note: loop index variable </a:t>
              </a:r>
              <a:r>
                <a:rPr lang="en-US" sz="2800" dirty="0" err="1" smtClean="0">
                  <a:latin typeface="Courier"/>
                  <a:cs typeface="Courier"/>
                </a:rPr>
                <a:t>i</a:t>
              </a:r>
              <a:r>
                <a:rPr lang="en-US" sz="2800" dirty="0" smtClean="0"/>
                <a:t> is shared between threads</a:t>
              </a:r>
              <a:endParaRPr lang="en-US" sz="2800" dirty="0"/>
            </a:p>
          </p:txBody>
        </p:sp>
        <p:cxnSp>
          <p:nvCxnSpPr>
            <p:cNvPr id="8" name="Straight Connector 7"/>
            <p:cNvCxnSpPr/>
            <p:nvPr/>
          </p:nvCxnSpPr>
          <p:spPr>
            <a:xfrm rot="10800000">
              <a:off x="2048933" y="829736"/>
              <a:ext cx="2844800" cy="389464"/>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63050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AU" dirty="0" smtClean="0"/>
              <a:t>Sum </a:t>
            </a:r>
            <a:r>
              <a:rPr lang="en-AU" dirty="0"/>
              <a:t>Reduction</a:t>
            </a:r>
          </a:p>
        </p:txBody>
      </p:sp>
      <p:sp>
        <p:nvSpPr>
          <p:cNvPr id="293891" name="Rectangle 3"/>
          <p:cNvSpPr>
            <a:spLocks noGrp="1" noChangeArrowheads="1"/>
          </p:cNvSpPr>
          <p:nvPr>
            <p:ph type="body" idx="1"/>
          </p:nvPr>
        </p:nvSpPr>
        <p:spPr>
          <a:xfrm>
            <a:off x="457200" y="1401780"/>
            <a:ext cx="8229600" cy="5257800"/>
          </a:xfrm>
        </p:spPr>
        <p:txBody>
          <a:bodyPr>
            <a:normAutofit/>
          </a:bodyPr>
          <a:lstStyle/>
          <a:p>
            <a:pPr>
              <a:lnSpc>
                <a:spcPct val="90000"/>
              </a:lnSpc>
            </a:pPr>
            <a:r>
              <a:rPr lang="en-AU" sz="2800" dirty="0"/>
              <a:t>Sum 100,000 numbers on 100 processor</a:t>
            </a:r>
            <a:r>
              <a:rPr lang="en-AU" sz="2800" dirty="0" smtClean="0"/>
              <a:t> SMP</a:t>
            </a:r>
          </a:p>
          <a:p>
            <a:pPr lvl="1">
              <a:lnSpc>
                <a:spcPct val="90000"/>
              </a:lnSpc>
            </a:pPr>
            <a:r>
              <a:rPr lang="en-AU" sz="2400" dirty="0"/>
              <a:t>Each processor has ID: 0 </a:t>
            </a:r>
            <a:r>
              <a:rPr lang="en-AU" sz="2400" dirty="0">
                <a:ea typeface="Arial" charset="0"/>
                <a:cs typeface="Arial" charset="0"/>
              </a:rPr>
              <a:t>≤ Pn ≤ 99</a:t>
            </a:r>
          </a:p>
          <a:p>
            <a:pPr lvl="1">
              <a:lnSpc>
                <a:spcPct val="90000"/>
              </a:lnSpc>
            </a:pPr>
            <a:r>
              <a:rPr lang="en-AU" sz="2400" dirty="0">
                <a:ea typeface="Arial" charset="0"/>
                <a:cs typeface="Arial" charset="0"/>
              </a:rPr>
              <a:t>Partition 1000 numbers per processor</a:t>
            </a:r>
          </a:p>
          <a:p>
            <a:pPr lvl="1">
              <a:lnSpc>
                <a:spcPct val="90000"/>
              </a:lnSpc>
            </a:pPr>
            <a:r>
              <a:rPr lang="en-AU" sz="2400" dirty="0">
                <a:ea typeface="Arial" charset="0"/>
                <a:cs typeface="Arial" charset="0"/>
              </a:rPr>
              <a:t>Initial summation on each </a:t>
            </a:r>
            <a:r>
              <a:rPr lang="en-AU" sz="2400" dirty="0" smtClean="0">
                <a:ea typeface="Arial" charset="0"/>
                <a:cs typeface="Arial" charset="0"/>
              </a:rPr>
              <a:t>processor  [Phase I]</a:t>
            </a:r>
          </a:p>
          <a:p>
            <a:pPr lvl="1">
              <a:lnSpc>
                <a:spcPct val="90000"/>
              </a:lnSpc>
            </a:pPr>
            <a:r>
              <a:rPr lang="en-AU" sz="2400" dirty="0" smtClean="0">
                <a:ea typeface="Arial" charset="0"/>
                <a:cs typeface="Arial" charset="0"/>
              </a:rPr>
              <a:t>Aka, “the map phase</a:t>
            </a:r>
            <a:r>
              <a:rPr lang="en-AU" sz="2400" dirty="0" smtClean="0">
                <a:ea typeface="Arial" charset="0"/>
                <a:cs typeface="Arial" charset="0"/>
              </a:rPr>
              <a:t>”</a:t>
            </a:r>
          </a:p>
          <a:p>
            <a:pPr marL="457200" lvl="1" indent="0">
              <a:lnSpc>
                <a:spcPct val="90000"/>
              </a:lnSpc>
              <a:buNone/>
            </a:pPr>
            <a:endParaRPr lang="en-AU" sz="1400" dirty="0">
              <a:ea typeface="Arial" charset="0"/>
              <a:cs typeface="Arial" charset="0"/>
            </a:endParaRPr>
          </a:p>
          <a:p>
            <a:pPr lvl="1">
              <a:lnSpc>
                <a:spcPct val="90000"/>
              </a:lnSpc>
              <a:buNone/>
            </a:pPr>
            <a:r>
              <a:rPr lang="en-AU" sz="2000" b="1" dirty="0">
                <a:latin typeface="Lucida Console" charset="0"/>
                <a:ea typeface="Arial" charset="0"/>
                <a:cs typeface="Arial" charset="0"/>
              </a:rPr>
              <a:t>sum[Pn] = 0;</a:t>
            </a:r>
          </a:p>
          <a:p>
            <a:pPr lvl="1">
              <a:lnSpc>
                <a:spcPct val="90000"/>
              </a:lnSpc>
              <a:buNone/>
            </a:pPr>
            <a:r>
              <a:rPr lang="en-AU" sz="2000" b="1" dirty="0">
                <a:latin typeface="Lucida Console" charset="0"/>
                <a:ea typeface="Arial" charset="0"/>
                <a:cs typeface="Arial" charset="0"/>
              </a:rPr>
              <a:t>for (i = 1000*Pn; i &lt; 1000*(Pn+1); i = i + 1)</a:t>
            </a:r>
            <a:br>
              <a:rPr lang="en-AU" sz="2000" b="1" dirty="0">
                <a:latin typeface="Lucida Console" charset="0"/>
                <a:ea typeface="Arial" charset="0"/>
                <a:cs typeface="Arial" charset="0"/>
              </a:rPr>
            </a:br>
            <a:r>
              <a:rPr lang="en-AU" sz="2000" b="1" dirty="0">
                <a:latin typeface="Lucida Console" charset="0"/>
                <a:ea typeface="Arial" charset="0"/>
                <a:cs typeface="Arial" charset="0"/>
              </a:rPr>
              <a:t>   sum[Pn] = sum[Pn] + A[i]</a:t>
            </a:r>
            <a:r>
              <a:rPr lang="en-AU" sz="2000" b="1" dirty="0" smtClean="0">
                <a:latin typeface="Lucida Console" charset="0"/>
                <a:ea typeface="Arial" charset="0"/>
                <a:cs typeface="Arial" charset="0"/>
              </a:rPr>
              <a:t>;</a:t>
            </a:r>
          </a:p>
          <a:p>
            <a:pPr lvl="1">
              <a:lnSpc>
                <a:spcPct val="90000"/>
              </a:lnSpc>
              <a:buNone/>
            </a:pPr>
            <a:endParaRPr lang="en-AU" sz="1400" b="1" dirty="0">
              <a:latin typeface="Lucida Console" charset="0"/>
              <a:ea typeface="Arial" charset="0"/>
              <a:cs typeface="Arial" charset="0"/>
            </a:endParaRPr>
          </a:p>
          <a:p>
            <a:pPr>
              <a:lnSpc>
                <a:spcPct val="90000"/>
              </a:lnSpc>
            </a:pPr>
            <a:r>
              <a:rPr lang="en-AU" sz="2800" dirty="0">
                <a:ea typeface="Arial" charset="0"/>
                <a:cs typeface="Arial" charset="0"/>
              </a:rPr>
              <a:t>Now need to add these partial </a:t>
            </a:r>
            <a:r>
              <a:rPr lang="en-AU" sz="2800" dirty="0" smtClean="0">
                <a:ea typeface="Arial" charset="0"/>
                <a:cs typeface="Arial" charset="0"/>
              </a:rPr>
              <a:t>sums  [Phase II]</a:t>
            </a:r>
            <a:endParaRPr lang="en-AU" sz="2800" dirty="0">
              <a:ea typeface="Arial" charset="0"/>
              <a:cs typeface="Arial" charset="0"/>
            </a:endParaRPr>
          </a:p>
          <a:p>
            <a:pPr lvl="1">
              <a:lnSpc>
                <a:spcPct val="90000"/>
              </a:lnSpc>
            </a:pPr>
            <a:r>
              <a:rPr lang="en-AU" sz="2400" dirty="0">
                <a:ea typeface="Arial" charset="0"/>
                <a:cs typeface="Arial" charset="0"/>
              </a:rPr>
              <a:t>Reduction: divide and conquer in “the reduce phase”</a:t>
            </a:r>
          </a:p>
          <a:p>
            <a:pPr lvl="1">
              <a:lnSpc>
                <a:spcPct val="90000"/>
              </a:lnSpc>
            </a:pPr>
            <a:r>
              <a:rPr lang="en-AU" sz="2400" dirty="0">
                <a:ea typeface="Arial" charset="0"/>
                <a:cs typeface="Arial" charset="0"/>
              </a:rPr>
              <a:t>Half the processors add pairs, then quarter, …</a:t>
            </a:r>
          </a:p>
          <a:p>
            <a:pPr lvl="1">
              <a:lnSpc>
                <a:spcPct val="90000"/>
              </a:lnSpc>
            </a:pPr>
            <a:r>
              <a:rPr lang="en-AU" sz="2400" dirty="0">
                <a:ea typeface="Arial" charset="0"/>
                <a:cs typeface="Arial" charset="0"/>
              </a:rPr>
              <a:t>Need to synchronize between reduction steps</a:t>
            </a:r>
          </a:p>
        </p:txBody>
      </p:sp>
    </p:spTree>
    <p:extLst>
      <p:ext uri="{BB962C8B-B14F-4D97-AF65-F5344CB8AC3E}">
        <p14:creationId xmlns:p14="http://schemas.microsoft.com/office/powerpoint/2010/main" val="3645339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38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38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38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389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3891">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389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3891">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3891">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3891">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389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AU" dirty="0"/>
              <a:t>Example: Sum Reduction</a:t>
            </a:r>
          </a:p>
        </p:txBody>
      </p:sp>
      <p:pic>
        <p:nvPicPr>
          <p:cNvPr id="295940" name="Picture 4" descr="f07-03-P374493"/>
          <p:cNvPicPr>
            <a:picLocks noChangeAspect="1" noChangeArrowheads="1"/>
          </p:cNvPicPr>
          <p:nvPr/>
        </p:nvPicPr>
        <p:blipFill>
          <a:blip r:embed="rId3"/>
          <a:srcRect/>
          <a:stretch>
            <a:fillRect/>
          </a:stretch>
        </p:blipFill>
        <p:spPr bwMode="auto">
          <a:xfrm>
            <a:off x="4714875" y="1225550"/>
            <a:ext cx="3311525" cy="2066925"/>
          </a:xfrm>
          <a:prstGeom prst="rect">
            <a:avLst/>
          </a:prstGeom>
          <a:noFill/>
        </p:spPr>
      </p:pic>
      <p:sp>
        <p:nvSpPr>
          <p:cNvPr id="2" name="TextBox 1"/>
          <p:cNvSpPr txBox="1"/>
          <p:nvPr/>
        </p:nvSpPr>
        <p:spPr>
          <a:xfrm>
            <a:off x="774700" y="1209668"/>
            <a:ext cx="2965450" cy="923330"/>
          </a:xfrm>
          <a:prstGeom prst="rect">
            <a:avLst/>
          </a:prstGeom>
          <a:noFill/>
          <a:ln>
            <a:solidFill>
              <a:srgbClr val="4F81BD"/>
            </a:solidFill>
          </a:ln>
        </p:spPr>
        <p:txBody>
          <a:bodyPr wrap="square" rtlCol="0">
            <a:spAutoFit/>
          </a:bodyPr>
          <a:lstStyle/>
          <a:p>
            <a:r>
              <a:rPr lang="en-US" dirty="0" smtClean="0"/>
              <a:t>Second Phase:</a:t>
            </a:r>
          </a:p>
          <a:p>
            <a:r>
              <a:rPr lang="en-US" dirty="0" smtClean="0"/>
              <a:t>After each processor has computed its “local” sum</a:t>
            </a:r>
            <a:endParaRPr lang="en-US" dirty="0"/>
          </a:p>
        </p:txBody>
      </p:sp>
      <p:sp>
        <p:nvSpPr>
          <p:cNvPr id="9" name="TextBox 8"/>
          <p:cNvSpPr txBox="1"/>
          <p:nvPr/>
        </p:nvSpPr>
        <p:spPr>
          <a:xfrm>
            <a:off x="1174750" y="2179231"/>
            <a:ext cx="2965450" cy="646331"/>
          </a:xfrm>
          <a:prstGeom prst="rect">
            <a:avLst/>
          </a:prstGeom>
          <a:noFill/>
          <a:ln>
            <a:solidFill>
              <a:srgbClr val="4F81BD"/>
            </a:solidFill>
          </a:ln>
        </p:spPr>
        <p:txBody>
          <a:bodyPr wrap="square" rtlCol="0">
            <a:spAutoFit/>
          </a:bodyPr>
          <a:lstStyle/>
          <a:p>
            <a:r>
              <a:rPr lang="en-US" dirty="0" smtClean="0"/>
              <a:t>This code runs simultaneously on each core </a:t>
            </a:r>
            <a:endParaRPr lang="en-US" dirty="0"/>
          </a:p>
        </p:txBody>
      </p:sp>
      <p:sp>
        <p:nvSpPr>
          <p:cNvPr id="11" name="Rectangle 3"/>
          <p:cNvSpPr txBox="1">
            <a:spLocks noChangeArrowheads="1"/>
          </p:cNvSpPr>
          <p:nvPr/>
        </p:nvSpPr>
        <p:spPr>
          <a:xfrm>
            <a:off x="481013" y="3101958"/>
            <a:ext cx="8421687" cy="3587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buFont typeface="Wingdings" charset="2"/>
              <a:buNone/>
            </a:pPr>
            <a:r>
              <a:rPr lang="en-AU" sz="2000" b="1" dirty="0" smtClean="0">
                <a:latin typeface="Courier"/>
                <a:cs typeface="Courier"/>
              </a:rPr>
              <a:t>half = 100;</a:t>
            </a:r>
          </a:p>
          <a:p>
            <a:pPr>
              <a:lnSpc>
                <a:spcPct val="90000"/>
              </a:lnSpc>
              <a:buFont typeface="Wingdings" charset="2"/>
              <a:buNone/>
            </a:pPr>
            <a:r>
              <a:rPr lang="en-AU" sz="2000" b="1" dirty="0" smtClean="0">
                <a:latin typeface="Courier"/>
                <a:cs typeface="Courier"/>
              </a:rPr>
              <a:t>repeat</a:t>
            </a:r>
          </a:p>
          <a:p>
            <a:pPr>
              <a:lnSpc>
                <a:spcPct val="90000"/>
              </a:lnSpc>
              <a:buFont typeface="Wingdings" charset="2"/>
              <a:buNone/>
            </a:pPr>
            <a:r>
              <a:rPr lang="en-AU" sz="2000" b="1" dirty="0" smtClean="0">
                <a:latin typeface="Courier"/>
                <a:cs typeface="Courier"/>
              </a:rPr>
              <a:t>  </a:t>
            </a:r>
            <a:r>
              <a:rPr lang="en-AU" sz="2000" b="1" dirty="0" smtClean="0">
                <a:solidFill>
                  <a:srgbClr val="FF0000"/>
                </a:solidFill>
                <a:latin typeface="Courier"/>
                <a:cs typeface="Courier"/>
              </a:rPr>
              <a:t>synch();</a:t>
            </a:r>
          </a:p>
          <a:p>
            <a:pPr>
              <a:lnSpc>
                <a:spcPct val="90000"/>
              </a:lnSpc>
              <a:buFont typeface="Wingdings" charset="2"/>
              <a:buNone/>
            </a:pPr>
            <a:r>
              <a:rPr lang="en-AU" sz="2000" b="1" dirty="0" smtClean="0">
                <a:latin typeface="Courier"/>
                <a:cs typeface="Courier"/>
              </a:rPr>
              <a:t>  </a:t>
            </a:r>
            <a:r>
              <a:rPr lang="en-AU" sz="2000" i="1" dirty="0">
                <a:solidFill>
                  <a:schemeClr val="tx2"/>
                </a:solidFill>
                <a:latin typeface="Courier"/>
                <a:cs typeface="Courier"/>
              </a:rPr>
              <a:t>/</a:t>
            </a:r>
            <a:r>
              <a:rPr lang="en-AU" sz="2000" i="1" dirty="0" smtClean="0">
                <a:solidFill>
                  <a:schemeClr val="tx2"/>
                </a:solidFill>
                <a:latin typeface="Courier"/>
                <a:cs typeface="Courier"/>
              </a:rPr>
              <a:t>* </a:t>
            </a:r>
            <a:r>
              <a:rPr lang="en-AU" sz="2000" i="1" dirty="0" err="1" smtClean="0">
                <a:solidFill>
                  <a:schemeClr val="tx2"/>
                </a:solidFill>
                <a:latin typeface="Courier"/>
                <a:cs typeface="Courier"/>
              </a:rPr>
              <a:t>Proc</a:t>
            </a:r>
            <a:r>
              <a:rPr lang="en-AU" sz="2000" i="1" dirty="0" smtClean="0">
                <a:solidFill>
                  <a:schemeClr val="tx2"/>
                </a:solidFill>
                <a:latin typeface="Courier"/>
                <a:cs typeface="Courier"/>
              </a:rPr>
              <a:t> </a:t>
            </a:r>
            <a:r>
              <a:rPr lang="en-AU" sz="2000" i="1" dirty="0">
                <a:solidFill>
                  <a:schemeClr val="tx2"/>
                </a:solidFill>
                <a:latin typeface="Courier"/>
                <a:cs typeface="Courier"/>
              </a:rPr>
              <a:t>0 </a:t>
            </a:r>
            <a:r>
              <a:rPr lang="en-AU" sz="2000" i="1" dirty="0" smtClean="0">
                <a:solidFill>
                  <a:schemeClr val="tx2"/>
                </a:solidFill>
                <a:latin typeface="Courier"/>
                <a:cs typeface="Courier"/>
              </a:rPr>
              <a:t>sums extra element if there is one </a:t>
            </a:r>
            <a:r>
              <a:rPr lang="en-AU" sz="2000" i="1" dirty="0">
                <a:solidFill>
                  <a:schemeClr val="tx2"/>
                </a:solidFill>
                <a:latin typeface="Courier"/>
                <a:cs typeface="Courier"/>
              </a:rPr>
              <a:t>*</a:t>
            </a:r>
            <a:r>
              <a:rPr lang="en-AU" sz="2000" i="1" dirty="0" smtClean="0">
                <a:solidFill>
                  <a:schemeClr val="tx2"/>
                </a:solidFill>
                <a:latin typeface="Courier"/>
                <a:cs typeface="Courier"/>
              </a:rPr>
              <a:t>/</a:t>
            </a:r>
          </a:p>
          <a:p>
            <a:pPr>
              <a:lnSpc>
                <a:spcPct val="90000"/>
              </a:lnSpc>
              <a:buFont typeface="Wingdings" charset="2"/>
              <a:buNone/>
            </a:pPr>
            <a:r>
              <a:rPr lang="en-AU" sz="2000" b="1" dirty="0" smtClean="0">
                <a:solidFill>
                  <a:schemeClr val="tx2"/>
                </a:solidFill>
                <a:latin typeface="Courier"/>
                <a:cs typeface="Courier"/>
              </a:rPr>
              <a:t>  if </a:t>
            </a:r>
            <a:r>
              <a:rPr lang="en-AU" sz="2000" b="1" dirty="0" smtClean="0">
                <a:solidFill>
                  <a:schemeClr val="tx2"/>
                </a:solidFill>
                <a:latin typeface="Courier"/>
                <a:cs typeface="Courier"/>
              </a:rPr>
              <a:t>(half%2 != 0 &amp;&amp; </a:t>
            </a:r>
            <a:r>
              <a:rPr lang="en-AU" sz="2000" b="1" dirty="0" err="1" smtClean="0">
                <a:solidFill>
                  <a:schemeClr val="tx2"/>
                </a:solidFill>
                <a:latin typeface="Courier"/>
                <a:cs typeface="Courier"/>
              </a:rPr>
              <a:t>Pn</a:t>
            </a:r>
            <a:r>
              <a:rPr lang="en-AU" sz="2000" b="1" dirty="0" smtClean="0">
                <a:solidFill>
                  <a:schemeClr val="tx2"/>
                </a:solidFill>
                <a:latin typeface="Courier"/>
                <a:cs typeface="Courier"/>
              </a:rPr>
              <a:t> == 0)</a:t>
            </a:r>
          </a:p>
          <a:p>
            <a:pPr>
              <a:lnSpc>
                <a:spcPct val="90000"/>
              </a:lnSpc>
              <a:buFont typeface="Wingdings" charset="2"/>
              <a:buNone/>
            </a:pPr>
            <a:r>
              <a:rPr lang="en-AU" sz="2000" b="1" dirty="0" smtClean="0">
                <a:solidFill>
                  <a:schemeClr val="tx2"/>
                </a:solidFill>
                <a:latin typeface="Courier"/>
                <a:cs typeface="Courier"/>
              </a:rPr>
              <a:t>    sum</a:t>
            </a:r>
            <a:r>
              <a:rPr lang="en-AU" sz="2000" b="1" dirty="0" smtClean="0">
                <a:solidFill>
                  <a:schemeClr val="tx2"/>
                </a:solidFill>
                <a:latin typeface="Courier"/>
                <a:cs typeface="Courier"/>
              </a:rPr>
              <a:t>[0] = sum[0] + sum[half-1];  </a:t>
            </a:r>
          </a:p>
          <a:p>
            <a:pPr>
              <a:lnSpc>
                <a:spcPct val="90000"/>
              </a:lnSpc>
              <a:buFont typeface="Wingdings" charset="2"/>
              <a:buNone/>
            </a:pPr>
            <a:r>
              <a:rPr lang="en-AU" sz="2000" b="1" dirty="0" smtClean="0">
                <a:latin typeface="Courier"/>
                <a:cs typeface="Courier"/>
              </a:rPr>
              <a:t>  half = half/2; </a:t>
            </a:r>
            <a:r>
              <a:rPr lang="en-AU" sz="2000" i="1" dirty="0" smtClean="0">
                <a:latin typeface="Courier"/>
                <a:cs typeface="Courier"/>
              </a:rPr>
              <a:t>/* dividing line on who sums */</a:t>
            </a:r>
          </a:p>
          <a:p>
            <a:pPr>
              <a:lnSpc>
                <a:spcPct val="90000"/>
              </a:lnSpc>
              <a:buFont typeface="Wingdings" charset="2"/>
              <a:buNone/>
            </a:pPr>
            <a:r>
              <a:rPr lang="en-AU" sz="2000" b="1" dirty="0" smtClean="0">
                <a:latin typeface="Courier"/>
                <a:cs typeface="Courier"/>
              </a:rPr>
              <a:t>  if (</a:t>
            </a:r>
            <a:r>
              <a:rPr lang="en-AU" sz="2000" b="1" dirty="0" err="1" smtClean="0">
                <a:latin typeface="Courier"/>
                <a:cs typeface="Courier"/>
              </a:rPr>
              <a:t>Pn</a:t>
            </a:r>
            <a:r>
              <a:rPr lang="en-AU" sz="2000" b="1" dirty="0" smtClean="0">
                <a:latin typeface="Courier"/>
                <a:cs typeface="Courier"/>
              </a:rPr>
              <a:t> &lt; half) sum[</a:t>
            </a:r>
            <a:r>
              <a:rPr lang="en-AU" sz="2000" b="1" dirty="0" err="1" smtClean="0">
                <a:latin typeface="Courier"/>
                <a:cs typeface="Courier"/>
              </a:rPr>
              <a:t>Pn</a:t>
            </a:r>
            <a:r>
              <a:rPr lang="en-AU" sz="2000" b="1" dirty="0" smtClean="0">
                <a:latin typeface="Courier"/>
                <a:cs typeface="Courier"/>
              </a:rPr>
              <a:t>] = sum[</a:t>
            </a:r>
            <a:r>
              <a:rPr lang="en-AU" sz="2000" b="1" dirty="0" err="1" smtClean="0">
                <a:latin typeface="Courier"/>
                <a:cs typeface="Courier"/>
              </a:rPr>
              <a:t>Pn</a:t>
            </a:r>
            <a:r>
              <a:rPr lang="en-AU" sz="2000" b="1" dirty="0" smtClean="0">
                <a:latin typeface="Courier"/>
                <a:cs typeface="Courier"/>
              </a:rPr>
              <a:t>] + sum[</a:t>
            </a:r>
            <a:r>
              <a:rPr lang="en-AU" sz="2000" b="1" dirty="0" err="1" smtClean="0">
                <a:latin typeface="Courier"/>
                <a:cs typeface="Courier"/>
              </a:rPr>
              <a:t>Pn+half</a:t>
            </a:r>
            <a:r>
              <a:rPr lang="en-AU" sz="2000" b="1" dirty="0" smtClean="0">
                <a:latin typeface="Courier"/>
                <a:cs typeface="Courier"/>
              </a:rPr>
              <a:t>];</a:t>
            </a:r>
          </a:p>
          <a:p>
            <a:pPr>
              <a:lnSpc>
                <a:spcPct val="90000"/>
              </a:lnSpc>
              <a:buFont typeface="Wingdings" charset="2"/>
              <a:buNone/>
            </a:pPr>
            <a:r>
              <a:rPr lang="en-AU" sz="2000" b="1" dirty="0" smtClean="0">
                <a:latin typeface="Courier"/>
                <a:cs typeface="Courier"/>
              </a:rPr>
              <a:t>until (half == 1);</a:t>
            </a:r>
            <a:endParaRPr lang="en-AU" sz="2000" b="1" dirty="0">
              <a:latin typeface="Courier"/>
              <a:cs typeface="Courier"/>
            </a:endParaRPr>
          </a:p>
        </p:txBody>
      </p:sp>
    </p:spTree>
    <p:extLst>
      <p:ext uri="{BB962C8B-B14F-4D97-AF65-F5344CB8AC3E}">
        <p14:creationId xmlns:p14="http://schemas.microsoft.com/office/powerpoint/2010/main" val="2119913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7474" name="Rectangle 2"/>
          <p:cNvSpPr>
            <a:spLocks noGrp="1" noChangeArrowheads="1"/>
          </p:cNvSpPr>
          <p:nvPr>
            <p:ph type="title"/>
          </p:nvPr>
        </p:nvSpPr>
        <p:spPr/>
        <p:txBody>
          <a:bodyPr/>
          <a:lstStyle/>
          <a:p>
            <a:r>
              <a:rPr lang="en-US" dirty="0" smtClean="0"/>
              <a:t>An Example with 10 Processors</a:t>
            </a:r>
            <a:endParaRPr lang="en-US" dirty="0"/>
          </a:p>
        </p:txBody>
      </p:sp>
      <p:grpSp>
        <p:nvGrpSpPr>
          <p:cNvPr id="2" name="Group 53"/>
          <p:cNvGrpSpPr>
            <a:grpSpLocks/>
          </p:cNvGrpSpPr>
          <p:nvPr/>
        </p:nvGrpSpPr>
        <p:grpSpPr bwMode="auto">
          <a:xfrm>
            <a:off x="533400" y="1828800"/>
            <a:ext cx="7391400" cy="457200"/>
            <a:chOff x="480" y="768"/>
            <a:chExt cx="4656" cy="288"/>
          </a:xfrm>
        </p:grpSpPr>
        <p:sp>
          <p:nvSpPr>
            <p:cNvPr id="1897476" name="Oval 4"/>
            <p:cNvSpPr>
              <a:spLocks noChangeArrowheads="1"/>
            </p:cNvSpPr>
            <p:nvPr/>
          </p:nvSpPr>
          <p:spPr bwMode="auto">
            <a:xfrm>
              <a:off x="49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77" name="Text Box 5"/>
            <p:cNvSpPr txBox="1">
              <a:spLocks noChangeArrowheads="1"/>
            </p:cNvSpPr>
            <p:nvPr/>
          </p:nvSpPr>
          <p:spPr bwMode="auto">
            <a:xfrm>
              <a:off x="480" y="791"/>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sp>
          <p:nvSpPr>
            <p:cNvPr id="1897478" name="Oval 6"/>
            <p:cNvSpPr>
              <a:spLocks noChangeArrowheads="1"/>
            </p:cNvSpPr>
            <p:nvPr/>
          </p:nvSpPr>
          <p:spPr bwMode="auto">
            <a:xfrm>
              <a:off x="98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79" name="Text Box 7"/>
            <p:cNvSpPr txBox="1">
              <a:spLocks noChangeArrowheads="1"/>
            </p:cNvSpPr>
            <p:nvPr/>
          </p:nvSpPr>
          <p:spPr bwMode="auto">
            <a:xfrm>
              <a:off x="973" y="791"/>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sp>
          <p:nvSpPr>
            <p:cNvPr id="1897480" name="Oval 8"/>
            <p:cNvSpPr>
              <a:spLocks noChangeArrowheads="1"/>
            </p:cNvSpPr>
            <p:nvPr/>
          </p:nvSpPr>
          <p:spPr bwMode="auto">
            <a:xfrm>
              <a:off x="146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81" name="Text Box 9"/>
            <p:cNvSpPr txBox="1">
              <a:spLocks noChangeArrowheads="1"/>
            </p:cNvSpPr>
            <p:nvPr/>
          </p:nvSpPr>
          <p:spPr bwMode="auto">
            <a:xfrm>
              <a:off x="1456" y="791"/>
              <a:ext cx="292" cy="231"/>
            </a:xfrm>
            <a:prstGeom prst="rect">
              <a:avLst/>
            </a:prstGeom>
            <a:noFill/>
            <a:ln w="12700">
              <a:noFill/>
              <a:miter lim="800000"/>
              <a:headEnd/>
              <a:tailEnd/>
            </a:ln>
            <a:effectLst/>
          </p:spPr>
          <p:txBody>
            <a:bodyPr wrap="none">
              <a:spAutoFit/>
            </a:bodyPr>
            <a:lstStyle/>
            <a:p>
              <a:r>
                <a:rPr lang="en-US" dirty="0">
                  <a:solidFill>
                    <a:schemeClr val="tx1"/>
                  </a:solidFill>
                </a:rPr>
                <a:t>P2</a:t>
              </a:r>
            </a:p>
          </p:txBody>
        </p:sp>
        <p:sp>
          <p:nvSpPr>
            <p:cNvPr id="1897482" name="Oval 10"/>
            <p:cNvSpPr>
              <a:spLocks noChangeArrowheads="1"/>
            </p:cNvSpPr>
            <p:nvPr/>
          </p:nvSpPr>
          <p:spPr bwMode="auto">
            <a:xfrm>
              <a:off x="1949"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83" name="Text Box 11"/>
            <p:cNvSpPr txBox="1">
              <a:spLocks noChangeArrowheads="1"/>
            </p:cNvSpPr>
            <p:nvPr/>
          </p:nvSpPr>
          <p:spPr bwMode="auto">
            <a:xfrm>
              <a:off x="1939" y="791"/>
              <a:ext cx="292" cy="231"/>
            </a:xfrm>
            <a:prstGeom prst="rect">
              <a:avLst/>
            </a:prstGeom>
            <a:noFill/>
            <a:ln w="12700">
              <a:noFill/>
              <a:miter lim="800000"/>
              <a:headEnd/>
              <a:tailEnd/>
            </a:ln>
            <a:effectLst/>
          </p:spPr>
          <p:txBody>
            <a:bodyPr wrap="none">
              <a:spAutoFit/>
            </a:bodyPr>
            <a:lstStyle/>
            <a:p>
              <a:r>
                <a:rPr lang="en-US" dirty="0">
                  <a:solidFill>
                    <a:schemeClr val="tx1"/>
                  </a:solidFill>
                </a:rPr>
                <a:t>P3</a:t>
              </a:r>
            </a:p>
          </p:txBody>
        </p:sp>
        <p:sp>
          <p:nvSpPr>
            <p:cNvPr id="1897484" name="Oval 12"/>
            <p:cNvSpPr>
              <a:spLocks noChangeArrowheads="1"/>
            </p:cNvSpPr>
            <p:nvPr/>
          </p:nvSpPr>
          <p:spPr bwMode="auto">
            <a:xfrm>
              <a:off x="2432"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7485" name="Text Box 13"/>
            <p:cNvSpPr txBox="1">
              <a:spLocks noChangeArrowheads="1"/>
            </p:cNvSpPr>
            <p:nvPr/>
          </p:nvSpPr>
          <p:spPr bwMode="auto">
            <a:xfrm>
              <a:off x="2422" y="791"/>
              <a:ext cx="292" cy="231"/>
            </a:xfrm>
            <a:prstGeom prst="rect">
              <a:avLst/>
            </a:prstGeom>
            <a:noFill/>
            <a:ln w="12700">
              <a:noFill/>
              <a:miter lim="800000"/>
              <a:headEnd/>
              <a:tailEnd/>
            </a:ln>
            <a:effectLst/>
          </p:spPr>
          <p:txBody>
            <a:bodyPr wrap="none">
              <a:spAutoFit/>
            </a:bodyPr>
            <a:lstStyle/>
            <a:p>
              <a:r>
                <a:rPr lang="en-US" dirty="0">
                  <a:solidFill>
                    <a:schemeClr val="tx1"/>
                  </a:solidFill>
                </a:rPr>
                <a:t>P4</a:t>
              </a:r>
            </a:p>
          </p:txBody>
        </p:sp>
        <p:sp>
          <p:nvSpPr>
            <p:cNvPr id="1897486" name="Oval 14"/>
            <p:cNvSpPr>
              <a:spLocks noChangeArrowheads="1"/>
            </p:cNvSpPr>
            <p:nvPr/>
          </p:nvSpPr>
          <p:spPr bwMode="auto">
            <a:xfrm>
              <a:off x="2915"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7487" name="Text Box 15"/>
            <p:cNvSpPr txBox="1">
              <a:spLocks noChangeArrowheads="1"/>
            </p:cNvSpPr>
            <p:nvPr/>
          </p:nvSpPr>
          <p:spPr bwMode="auto">
            <a:xfrm>
              <a:off x="2905" y="791"/>
              <a:ext cx="292" cy="231"/>
            </a:xfrm>
            <a:prstGeom prst="rect">
              <a:avLst/>
            </a:prstGeom>
            <a:noFill/>
            <a:ln w="12700">
              <a:noFill/>
              <a:miter lim="800000"/>
              <a:headEnd/>
              <a:tailEnd/>
            </a:ln>
            <a:effectLst/>
          </p:spPr>
          <p:txBody>
            <a:bodyPr wrap="none">
              <a:spAutoFit/>
            </a:bodyPr>
            <a:lstStyle/>
            <a:p>
              <a:r>
                <a:rPr lang="en-US" dirty="0">
                  <a:solidFill>
                    <a:schemeClr val="tx1"/>
                  </a:solidFill>
                </a:rPr>
                <a:t>P5</a:t>
              </a:r>
            </a:p>
          </p:txBody>
        </p:sp>
        <p:sp>
          <p:nvSpPr>
            <p:cNvPr id="1897488" name="Oval 16"/>
            <p:cNvSpPr>
              <a:spLocks noChangeArrowheads="1"/>
            </p:cNvSpPr>
            <p:nvPr/>
          </p:nvSpPr>
          <p:spPr bwMode="auto">
            <a:xfrm>
              <a:off x="3398"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7489" name="Text Box 17"/>
            <p:cNvSpPr txBox="1">
              <a:spLocks noChangeArrowheads="1"/>
            </p:cNvSpPr>
            <p:nvPr/>
          </p:nvSpPr>
          <p:spPr bwMode="auto">
            <a:xfrm>
              <a:off x="3387" y="791"/>
              <a:ext cx="292" cy="231"/>
            </a:xfrm>
            <a:prstGeom prst="rect">
              <a:avLst/>
            </a:prstGeom>
            <a:noFill/>
            <a:ln w="12700">
              <a:noFill/>
              <a:miter lim="800000"/>
              <a:headEnd/>
              <a:tailEnd/>
            </a:ln>
            <a:effectLst/>
          </p:spPr>
          <p:txBody>
            <a:bodyPr wrap="none">
              <a:spAutoFit/>
            </a:bodyPr>
            <a:lstStyle/>
            <a:p>
              <a:r>
                <a:rPr lang="en-US" dirty="0">
                  <a:solidFill>
                    <a:schemeClr val="tx1"/>
                  </a:solidFill>
                </a:rPr>
                <a:t>P6</a:t>
              </a:r>
            </a:p>
          </p:txBody>
        </p:sp>
        <p:sp>
          <p:nvSpPr>
            <p:cNvPr id="1897490" name="Oval 18"/>
            <p:cNvSpPr>
              <a:spLocks noChangeArrowheads="1"/>
            </p:cNvSpPr>
            <p:nvPr/>
          </p:nvSpPr>
          <p:spPr bwMode="auto">
            <a:xfrm>
              <a:off x="388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91" name="Text Box 19"/>
            <p:cNvSpPr txBox="1">
              <a:spLocks noChangeArrowheads="1"/>
            </p:cNvSpPr>
            <p:nvPr/>
          </p:nvSpPr>
          <p:spPr bwMode="auto">
            <a:xfrm>
              <a:off x="3870" y="791"/>
              <a:ext cx="292" cy="231"/>
            </a:xfrm>
            <a:prstGeom prst="rect">
              <a:avLst/>
            </a:prstGeom>
            <a:noFill/>
            <a:ln w="12700">
              <a:noFill/>
              <a:miter lim="800000"/>
              <a:headEnd/>
              <a:tailEnd/>
            </a:ln>
            <a:effectLst/>
          </p:spPr>
          <p:txBody>
            <a:bodyPr wrap="none">
              <a:spAutoFit/>
            </a:bodyPr>
            <a:lstStyle/>
            <a:p>
              <a:r>
                <a:rPr lang="en-US" dirty="0">
                  <a:solidFill>
                    <a:schemeClr val="tx1"/>
                  </a:solidFill>
                </a:rPr>
                <a:t>P7</a:t>
              </a:r>
            </a:p>
          </p:txBody>
        </p:sp>
        <p:sp>
          <p:nvSpPr>
            <p:cNvPr id="1897492" name="Oval 20"/>
            <p:cNvSpPr>
              <a:spLocks noChangeArrowheads="1"/>
            </p:cNvSpPr>
            <p:nvPr/>
          </p:nvSpPr>
          <p:spPr bwMode="auto">
            <a:xfrm>
              <a:off x="436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93" name="Text Box 21"/>
            <p:cNvSpPr txBox="1">
              <a:spLocks noChangeArrowheads="1"/>
            </p:cNvSpPr>
            <p:nvPr/>
          </p:nvSpPr>
          <p:spPr bwMode="auto">
            <a:xfrm>
              <a:off x="4353" y="791"/>
              <a:ext cx="292" cy="231"/>
            </a:xfrm>
            <a:prstGeom prst="rect">
              <a:avLst/>
            </a:prstGeom>
            <a:noFill/>
            <a:ln w="12700">
              <a:noFill/>
              <a:miter lim="800000"/>
              <a:headEnd/>
              <a:tailEnd/>
            </a:ln>
            <a:effectLst/>
          </p:spPr>
          <p:txBody>
            <a:bodyPr wrap="none">
              <a:spAutoFit/>
            </a:bodyPr>
            <a:lstStyle/>
            <a:p>
              <a:r>
                <a:rPr lang="en-US" dirty="0">
                  <a:solidFill>
                    <a:schemeClr val="tx1"/>
                  </a:solidFill>
                </a:rPr>
                <a:t>P8</a:t>
              </a:r>
            </a:p>
          </p:txBody>
        </p:sp>
        <p:sp>
          <p:nvSpPr>
            <p:cNvPr id="1897495" name="Oval 23"/>
            <p:cNvSpPr>
              <a:spLocks noChangeArrowheads="1"/>
            </p:cNvSpPr>
            <p:nvPr/>
          </p:nvSpPr>
          <p:spPr bwMode="auto">
            <a:xfrm>
              <a:off x="484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7496" name="Text Box 24"/>
            <p:cNvSpPr txBox="1">
              <a:spLocks noChangeArrowheads="1"/>
            </p:cNvSpPr>
            <p:nvPr/>
          </p:nvSpPr>
          <p:spPr bwMode="auto">
            <a:xfrm>
              <a:off x="4836" y="791"/>
              <a:ext cx="292" cy="231"/>
            </a:xfrm>
            <a:prstGeom prst="rect">
              <a:avLst/>
            </a:prstGeom>
            <a:noFill/>
            <a:ln w="12700">
              <a:noFill/>
              <a:miter lim="800000"/>
              <a:headEnd/>
              <a:tailEnd/>
            </a:ln>
            <a:effectLst/>
          </p:spPr>
          <p:txBody>
            <a:bodyPr wrap="none">
              <a:spAutoFit/>
            </a:bodyPr>
            <a:lstStyle/>
            <a:p>
              <a:r>
                <a:rPr lang="en-US" dirty="0">
                  <a:solidFill>
                    <a:schemeClr val="tx1"/>
                  </a:solidFill>
                </a:rPr>
                <a:t>P9</a:t>
              </a:r>
            </a:p>
          </p:txBody>
        </p:sp>
      </p:grpSp>
      <p:grpSp>
        <p:nvGrpSpPr>
          <p:cNvPr id="3" name="Group 50"/>
          <p:cNvGrpSpPr>
            <a:grpSpLocks/>
          </p:cNvGrpSpPr>
          <p:nvPr/>
        </p:nvGrpSpPr>
        <p:grpSpPr bwMode="auto">
          <a:xfrm>
            <a:off x="228600" y="1219200"/>
            <a:ext cx="8016875" cy="336550"/>
            <a:chOff x="288" y="576"/>
            <a:chExt cx="5050" cy="212"/>
          </a:xfrm>
        </p:grpSpPr>
        <p:sp>
          <p:nvSpPr>
            <p:cNvPr id="1897512" name="Text Box 40"/>
            <p:cNvSpPr txBox="1">
              <a:spLocks noChangeArrowheads="1"/>
            </p:cNvSpPr>
            <p:nvPr/>
          </p:nvSpPr>
          <p:spPr bwMode="auto">
            <a:xfrm>
              <a:off x="28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sum[P0]</a:t>
              </a:r>
            </a:p>
          </p:txBody>
        </p:sp>
        <p:sp>
          <p:nvSpPr>
            <p:cNvPr id="1897513" name="Text Box 41"/>
            <p:cNvSpPr txBox="1">
              <a:spLocks noChangeArrowheads="1"/>
            </p:cNvSpPr>
            <p:nvPr/>
          </p:nvSpPr>
          <p:spPr bwMode="auto">
            <a:xfrm>
              <a:off x="76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sum[P1]</a:t>
              </a:r>
            </a:p>
          </p:txBody>
        </p:sp>
        <p:sp>
          <p:nvSpPr>
            <p:cNvPr id="1897514" name="Text Box 42"/>
            <p:cNvSpPr txBox="1">
              <a:spLocks noChangeArrowheads="1"/>
            </p:cNvSpPr>
            <p:nvPr/>
          </p:nvSpPr>
          <p:spPr bwMode="auto">
            <a:xfrm>
              <a:off x="124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sum[P2]</a:t>
              </a:r>
            </a:p>
          </p:txBody>
        </p:sp>
        <p:sp>
          <p:nvSpPr>
            <p:cNvPr id="1897515" name="Text Box 43"/>
            <p:cNvSpPr txBox="1">
              <a:spLocks noChangeArrowheads="1"/>
            </p:cNvSpPr>
            <p:nvPr/>
          </p:nvSpPr>
          <p:spPr bwMode="auto">
            <a:xfrm>
              <a:off x="177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sum[P3]</a:t>
              </a:r>
            </a:p>
          </p:txBody>
        </p:sp>
        <p:sp>
          <p:nvSpPr>
            <p:cNvPr id="1897516" name="Text Box 44"/>
            <p:cNvSpPr txBox="1">
              <a:spLocks noChangeArrowheads="1"/>
            </p:cNvSpPr>
            <p:nvPr/>
          </p:nvSpPr>
          <p:spPr bwMode="auto">
            <a:xfrm>
              <a:off x="225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sum[P4]</a:t>
              </a:r>
            </a:p>
          </p:txBody>
        </p:sp>
        <p:sp>
          <p:nvSpPr>
            <p:cNvPr id="1897517" name="Text Box 45"/>
            <p:cNvSpPr txBox="1">
              <a:spLocks noChangeArrowheads="1"/>
            </p:cNvSpPr>
            <p:nvPr/>
          </p:nvSpPr>
          <p:spPr bwMode="auto">
            <a:xfrm>
              <a:off x="273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sum[P5]</a:t>
              </a:r>
            </a:p>
          </p:txBody>
        </p:sp>
        <p:sp>
          <p:nvSpPr>
            <p:cNvPr id="1897518" name="Text Box 46"/>
            <p:cNvSpPr txBox="1">
              <a:spLocks noChangeArrowheads="1"/>
            </p:cNvSpPr>
            <p:nvPr/>
          </p:nvSpPr>
          <p:spPr bwMode="auto">
            <a:xfrm>
              <a:off x="321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sum[P6]</a:t>
              </a:r>
            </a:p>
          </p:txBody>
        </p:sp>
        <p:sp>
          <p:nvSpPr>
            <p:cNvPr id="1897519" name="Text Box 47"/>
            <p:cNvSpPr txBox="1">
              <a:spLocks noChangeArrowheads="1"/>
            </p:cNvSpPr>
            <p:nvPr/>
          </p:nvSpPr>
          <p:spPr bwMode="auto">
            <a:xfrm>
              <a:off x="374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sum[P7]</a:t>
              </a:r>
            </a:p>
          </p:txBody>
        </p:sp>
        <p:sp>
          <p:nvSpPr>
            <p:cNvPr id="1897520" name="Text Box 48"/>
            <p:cNvSpPr txBox="1">
              <a:spLocks noChangeArrowheads="1"/>
            </p:cNvSpPr>
            <p:nvPr/>
          </p:nvSpPr>
          <p:spPr bwMode="auto">
            <a:xfrm>
              <a:off x="422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sum[P8]</a:t>
              </a:r>
            </a:p>
          </p:txBody>
        </p:sp>
        <p:sp>
          <p:nvSpPr>
            <p:cNvPr id="1897521" name="Text Box 49"/>
            <p:cNvSpPr txBox="1">
              <a:spLocks noChangeArrowheads="1"/>
            </p:cNvSpPr>
            <p:nvPr/>
          </p:nvSpPr>
          <p:spPr bwMode="auto">
            <a:xfrm>
              <a:off x="4752"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sum[P9]</a:t>
              </a:r>
            </a:p>
          </p:txBody>
        </p:sp>
      </p:grpSp>
      <p:sp>
        <p:nvSpPr>
          <p:cNvPr id="1897547" name="Text Box 75"/>
          <p:cNvSpPr txBox="1">
            <a:spLocks noChangeArrowheads="1"/>
          </p:cNvSpPr>
          <p:nvPr/>
        </p:nvSpPr>
        <p:spPr bwMode="auto">
          <a:xfrm>
            <a:off x="8001000" y="1905000"/>
            <a:ext cx="969963" cy="336550"/>
          </a:xfrm>
          <a:prstGeom prst="rect">
            <a:avLst/>
          </a:prstGeom>
          <a:noFill/>
          <a:ln w="12700">
            <a:noFill/>
            <a:miter lim="800000"/>
            <a:headEnd/>
            <a:tailEnd/>
          </a:ln>
          <a:effectLst/>
        </p:spPr>
        <p:txBody>
          <a:bodyPr wrap="none">
            <a:spAutoFit/>
          </a:bodyPr>
          <a:lstStyle/>
          <a:p>
            <a:r>
              <a:rPr lang="en-US" sz="1600" dirty="0">
                <a:solidFill>
                  <a:schemeClr val="tx1"/>
                </a:solidFill>
              </a:rPr>
              <a:t>half = 10</a:t>
            </a:r>
          </a:p>
        </p:txBody>
      </p:sp>
    </p:spTree>
    <p:extLst>
      <p:ext uri="{BB962C8B-B14F-4D97-AF65-F5344CB8AC3E}">
        <p14:creationId xmlns:p14="http://schemas.microsoft.com/office/powerpoint/2010/main" val="32827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8498" name="Rectangle 2"/>
          <p:cNvSpPr>
            <a:spLocks noGrp="1" noChangeArrowheads="1"/>
          </p:cNvSpPr>
          <p:nvPr>
            <p:ph type="title"/>
          </p:nvPr>
        </p:nvSpPr>
        <p:spPr/>
        <p:txBody>
          <a:bodyPr/>
          <a:lstStyle/>
          <a:p>
            <a:r>
              <a:rPr lang="en-US" dirty="0" smtClean="0"/>
              <a:t>An Example with 10 Processors</a:t>
            </a:r>
            <a:endParaRPr lang="en-US" dirty="0"/>
          </a:p>
        </p:txBody>
      </p:sp>
      <p:grpSp>
        <p:nvGrpSpPr>
          <p:cNvPr id="2" name="Group 3"/>
          <p:cNvGrpSpPr>
            <a:grpSpLocks/>
          </p:cNvGrpSpPr>
          <p:nvPr/>
        </p:nvGrpSpPr>
        <p:grpSpPr bwMode="auto">
          <a:xfrm>
            <a:off x="533400" y="1828800"/>
            <a:ext cx="7391400" cy="457200"/>
            <a:chOff x="480" y="768"/>
            <a:chExt cx="4656" cy="288"/>
          </a:xfrm>
        </p:grpSpPr>
        <p:sp>
          <p:nvSpPr>
            <p:cNvPr id="1898500" name="Oval 4"/>
            <p:cNvSpPr>
              <a:spLocks noChangeArrowheads="1"/>
            </p:cNvSpPr>
            <p:nvPr/>
          </p:nvSpPr>
          <p:spPr bwMode="auto">
            <a:xfrm>
              <a:off x="49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1" name="Text Box 5"/>
            <p:cNvSpPr txBox="1">
              <a:spLocks noChangeArrowheads="1"/>
            </p:cNvSpPr>
            <p:nvPr/>
          </p:nvSpPr>
          <p:spPr bwMode="auto">
            <a:xfrm>
              <a:off x="480" y="791"/>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sp>
          <p:nvSpPr>
            <p:cNvPr id="1898502" name="Oval 6"/>
            <p:cNvSpPr>
              <a:spLocks noChangeArrowheads="1"/>
            </p:cNvSpPr>
            <p:nvPr/>
          </p:nvSpPr>
          <p:spPr bwMode="auto">
            <a:xfrm>
              <a:off x="98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3" name="Text Box 7"/>
            <p:cNvSpPr txBox="1">
              <a:spLocks noChangeArrowheads="1"/>
            </p:cNvSpPr>
            <p:nvPr/>
          </p:nvSpPr>
          <p:spPr bwMode="auto">
            <a:xfrm>
              <a:off x="973" y="791"/>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sp>
          <p:nvSpPr>
            <p:cNvPr id="1898504" name="Oval 8"/>
            <p:cNvSpPr>
              <a:spLocks noChangeArrowheads="1"/>
            </p:cNvSpPr>
            <p:nvPr/>
          </p:nvSpPr>
          <p:spPr bwMode="auto">
            <a:xfrm>
              <a:off x="146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5" name="Text Box 9"/>
            <p:cNvSpPr txBox="1">
              <a:spLocks noChangeArrowheads="1"/>
            </p:cNvSpPr>
            <p:nvPr/>
          </p:nvSpPr>
          <p:spPr bwMode="auto">
            <a:xfrm>
              <a:off x="1456" y="791"/>
              <a:ext cx="292" cy="231"/>
            </a:xfrm>
            <a:prstGeom prst="rect">
              <a:avLst/>
            </a:prstGeom>
            <a:noFill/>
            <a:ln w="12700">
              <a:noFill/>
              <a:miter lim="800000"/>
              <a:headEnd/>
              <a:tailEnd/>
            </a:ln>
            <a:effectLst/>
          </p:spPr>
          <p:txBody>
            <a:bodyPr wrap="none">
              <a:spAutoFit/>
            </a:bodyPr>
            <a:lstStyle/>
            <a:p>
              <a:r>
                <a:rPr lang="en-US" dirty="0">
                  <a:solidFill>
                    <a:schemeClr val="tx1"/>
                  </a:solidFill>
                </a:rPr>
                <a:t>P2</a:t>
              </a:r>
            </a:p>
          </p:txBody>
        </p:sp>
        <p:sp>
          <p:nvSpPr>
            <p:cNvPr id="1898506" name="Oval 10"/>
            <p:cNvSpPr>
              <a:spLocks noChangeArrowheads="1"/>
            </p:cNvSpPr>
            <p:nvPr/>
          </p:nvSpPr>
          <p:spPr bwMode="auto">
            <a:xfrm>
              <a:off x="1949"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07" name="Text Box 11"/>
            <p:cNvSpPr txBox="1">
              <a:spLocks noChangeArrowheads="1"/>
            </p:cNvSpPr>
            <p:nvPr/>
          </p:nvSpPr>
          <p:spPr bwMode="auto">
            <a:xfrm>
              <a:off x="1939" y="791"/>
              <a:ext cx="292" cy="231"/>
            </a:xfrm>
            <a:prstGeom prst="rect">
              <a:avLst/>
            </a:prstGeom>
            <a:noFill/>
            <a:ln w="12700">
              <a:noFill/>
              <a:miter lim="800000"/>
              <a:headEnd/>
              <a:tailEnd/>
            </a:ln>
            <a:effectLst/>
          </p:spPr>
          <p:txBody>
            <a:bodyPr wrap="none">
              <a:spAutoFit/>
            </a:bodyPr>
            <a:lstStyle/>
            <a:p>
              <a:r>
                <a:rPr lang="en-US" dirty="0">
                  <a:solidFill>
                    <a:schemeClr val="tx1"/>
                  </a:solidFill>
                </a:rPr>
                <a:t>P3</a:t>
              </a:r>
            </a:p>
          </p:txBody>
        </p:sp>
        <p:sp>
          <p:nvSpPr>
            <p:cNvPr id="1898508" name="Oval 12"/>
            <p:cNvSpPr>
              <a:spLocks noChangeArrowheads="1"/>
            </p:cNvSpPr>
            <p:nvPr/>
          </p:nvSpPr>
          <p:spPr bwMode="auto">
            <a:xfrm>
              <a:off x="2432"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8509" name="Text Box 13"/>
            <p:cNvSpPr txBox="1">
              <a:spLocks noChangeArrowheads="1"/>
            </p:cNvSpPr>
            <p:nvPr/>
          </p:nvSpPr>
          <p:spPr bwMode="auto">
            <a:xfrm>
              <a:off x="2422" y="791"/>
              <a:ext cx="292" cy="231"/>
            </a:xfrm>
            <a:prstGeom prst="rect">
              <a:avLst/>
            </a:prstGeom>
            <a:noFill/>
            <a:ln w="12700">
              <a:noFill/>
              <a:miter lim="800000"/>
              <a:headEnd/>
              <a:tailEnd/>
            </a:ln>
            <a:effectLst/>
          </p:spPr>
          <p:txBody>
            <a:bodyPr wrap="none">
              <a:spAutoFit/>
            </a:bodyPr>
            <a:lstStyle/>
            <a:p>
              <a:r>
                <a:rPr lang="en-US" dirty="0">
                  <a:solidFill>
                    <a:schemeClr val="tx1"/>
                  </a:solidFill>
                </a:rPr>
                <a:t>P4</a:t>
              </a:r>
            </a:p>
          </p:txBody>
        </p:sp>
        <p:sp>
          <p:nvSpPr>
            <p:cNvPr id="1898510" name="Oval 14"/>
            <p:cNvSpPr>
              <a:spLocks noChangeArrowheads="1"/>
            </p:cNvSpPr>
            <p:nvPr/>
          </p:nvSpPr>
          <p:spPr bwMode="auto">
            <a:xfrm>
              <a:off x="2915"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8511" name="Text Box 15"/>
            <p:cNvSpPr txBox="1">
              <a:spLocks noChangeArrowheads="1"/>
            </p:cNvSpPr>
            <p:nvPr/>
          </p:nvSpPr>
          <p:spPr bwMode="auto">
            <a:xfrm>
              <a:off x="2905" y="791"/>
              <a:ext cx="292" cy="231"/>
            </a:xfrm>
            <a:prstGeom prst="rect">
              <a:avLst/>
            </a:prstGeom>
            <a:noFill/>
            <a:ln w="12700">
              <a:noFill/>
              <a:miter lim="800000"/>
              <a:headEnd/>
              <a:tailEnd/>
            </a:ln>
            <a:effectLst/>
          </p:spPr>
          <p:txBody>
            <a:bodyPr wrap="none">
              <a:spAutoFit/>
            </a:bodyPr>
            <a:lstStyle/>
            <a:p>
              <a:r>
                <a:rPr lang="en-US" dirty="0">
                  <a:solidFill>
                    <a:schemeClr val="tx1"/>
                  </a:solidFill>
                </a:rPr>
                <a:t>P5</a:t>
              </a:r>
            </a:p>
          </p:txBody>
        </p:sp>
        <p:sp>
          <p:nvSpPr>
            <p:cNvPr id="1898512" name="Oval 16"/>
            <p:cNvSpPr>
              <a:spLocks noChangeArrowheads="1"/>
            </p:cNvSpPr>
            <p:nvPr/>
          </p:nvSpPr>
          <p:spPr bwMode="auto">
            <a:xfrm>
              <a:off x="3398" y="768"/>
              <a:ext cx="289" cy="288"/>
            </a:xfrm>
            <a:prstGeom prst="ellipse">
              <a:avLst/>
            </a:prstGeom>
            <a:noFill/>
            <a:ln w="12700">
              <a:solidFill>
                <a:schemeClr val="tx1"/>
              </a:solidFill>
              <a:round/>
              <a:headEnd/>
              <a:tailEnd/>
            </a:ln>
            <a:effectLst/>
          </p:spPr>
          <p:txBody>
            <a:bodyPr wrap="none" anchor="ctr"/>
            <a:lstStyle/>
            <a:p>
              <a:endParaRPr lang="en-US" dirty="0"/>
            </a:p>
          </p:txBody>
        </p:sp>
        <p:sp>
          <p:nvSpPr>
            <p:cNvPr id="1898513" name="Text Box 17"/>
            <p:cNvSpPr txBox="1">
              <a:spLocks noChangeArrowheads="1"/>
            </p:cNvSpPr>
            <p:nvPr/>
          </p:nvSpPr>
          <p:spPr bwMode="auto">
            <a:xfrm>
              <a:off x="3387" y="791"/>
              <a:ext cx="292" cy="231"/>
            </a:xfrm>
            <a:prstGeom prst="rect">
              <a:avLst/>
            </a:prstGeom>
            <a:noFill/>
            <a:ln w="12700">
              <a:noFill/>
              <a:miter lim="800000"/>
              <a:headEnd/>
              <a:tailEnd/>
            </a:ln>
            <a:effectLst/>
          </p:spPr>
          <p:txBody>
            <a:bodyPr wrap="none">
              <a:spAutoFit/>
            </a:bodyPr>
            <a:lstStyle/>
            <a:p>
              <a:r>
                <a:rPr lang="en-US" dirty="0">
                  <a:solidFill>
                    <a:schemeClr val="tx1"/>
                  </a:solidFill>
                </a:rPr>
                <a:t>P6</a:t>
              </a:r>
            </a:p>
          </p:txBody>
        </p:sp>
        <p:sp>
          <p:nvSpPr>
            <p:cNvPr id="1898514" name="Oval 18"/>
            <p:cNvSpPr>
              <a:spLocks noChangeArrowheads="1"/>
            </p:cNvSpPr>
            <p:nvPr/>
          </p:nvSpPr>
          <p:spPr bwMode="auto">
            <a:xfrm>
              <a:off x="3880"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15" name="Text Box 19"/>
            <p:cNvSpPr txBox="1">
              <a:spLocks noChangeArrowheads="1"/>
            </p:cNvSpPr>
            <p:nvPr/>
          </p:nvSpPr>
          <p:spPr bwMode="auto">
            <a:xfrm>
              <a:off x="3870" y="791"/>
              <a:ext cx="292" cy="231"/>
            </a:xfrm>
            <a:prstGeom prst="rect">
              <a:avLst/>
            </a:prstGeom>
            <a:noFill/>
            <a:ln w="12700">
              <a:noFill/>
              <a:miter lim="800000"/>
              <a:headEnd/>
              <a:tailEnd/>
            </a:ln>
            <a:effectLst/>
          </p:spPr>
          <p:txBody>
            <a:bodyPr wrap="none">
              <a:spAutoFit/>
            </a:bodyPr>
            <a:lstStyle/>
            <a:p>
              <a:r>
                <a:rPr lang="en-US" dirty="0">
                  <a:solidFill>
                    <a:schemeClr val="tx1"/>
                  </a:solidFill>
                </a:rPr>
                <a:t>P7</a:t>
              </a:r>
            </a:p>
          </p:txBody>
        </p:sp>
        <p:sp>
          <p:nvSpPr>
            <p:cNvPr id="1898516" name="Oval 20"/>
            <p:cNvSpPr>
              <a:spLocks noChangeArrowheads="1"/>
            </p:cNvSpPr>
            <p:nvPr/>
          </p:nvSpPr>
          <p:spPr bwMode="auto">
            <a:xfrm>
              <a:off x="4363"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17" name="Text Box 21"/>
            <p:cNvSpPr txBox="1">
              <a:spLocks noChangeArrowheads="1"/>
            </p:cNvSpPr>
            <p:nvPr/>
          </p:nvSpPr>
          <p:spPr bwMode="auto">
            <a:xfrm>
              <a:off x="4353" y="791"/>
              <a:ext cx="292" cy="231"/>
            </a:xfrm>
            <a:prstGeom prst="rect">
              <a:avLst/>
            </a:prstGeom>
            <a:noFill/>
            <a:ln w="12700">
              <a:noFill/>
              <a:miter lim="800000"/>
              <a:headEnd/>
              <a:tailEnd/>
            </a:ln>
            <a:effectLst/>
          </p:spPr>
          <p:txBody>
            <a:bodyPr wrap="none">
              <a:spAutoFit/>
            </a:bodyPr>
            <a:lstStyle/>
            <a:p>
              <a:r>
                <a:rPr lang="en-US" dirty="0">
                  <a:solidFill>
                    <a:schemeClr val="tx1"/>
                  </a:solidFill>
                </a:rPr>
                <a:t>P8</a:t>
              </a:r>
            </a:p>
          </p:txBody>
        </p:sp>
        <p:sp>
          <p:nvSpPr>
            <p:cNvPr id="1898518" name="Oval 22"/>
            <p:cNvSpPr>
              <a:spLocks noChangeArrowheads="1"/>
            </p:cNvSpPr>
            <p:nvPr/>
          </p:nvSpPr>
          <p:spPr bwMode="auto">
            <a:xfrm>
              <a:off x="4846" y="7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19" name="Text Box 23"/>
            <p:cNvSpPr txBox="1">
              <a:spLocks noChangeArrowheads="1"/>
            </p:cNvSpPr>
            <p:nvPr/>
          </p:nvSpPr>
          <p:spPr bwMode="auto">
            <a:xfrm>
              <a:off x="4836" y="791"/>
              <a:ext cx="292" cy="231"/>
            </a:xfrm>
            <a:prstGeom prst="rect">
              <a:avLst/>
            </a:prstGeom>
            <a:noFill/>
            <a:ln w="12700">
              <a:noFill/>
              <a:miter lim="800000"/>
              <a:headEnd/>
              <a:tailEnd/>
            </a:ln>
            <a:effectLst/>
          </p:spPr>
          <p:txBody>
            <a:bodyPr wrap="none">
              <a:spAutoFit/>
            </a:bodyPr>
            <a:lstStyle/>
            <a:p>
              <a:r>
                <a:rPr lang="en-US" dirty="0">
                  <a:solidFill>
                    <a:schemeClr val="tx1"/>
                  </a:solidFill>
                </a:rPr>
                <a:t>P9</a:t>
              </a:r>
            </a:p>
          </p:txBody>
        </p:sp>
      </p:grpSp>
      <p:grpSp>
        <p:nvGrpSpPr>
          <p:cNvPr id="3" name="Group 24"/>
          <p:cNvGrpSpPr>
            <a:grpSpLocks/>
          </p:cNvGrpSpPr>
          <p:nvPr/>
        </p:nvGrpSpPr>
        <p:grpSpPr bwMode="auto">
          <a:xfrm>
            <a:off x="228600" y="1219200"/>
            <a:ext cx="8016875" cy="336550"/>
            <a:chOff x="288" y="576"/>
            <a:chExt cx="5050" cy="212"/>
          </a:xfrm>
        </p:grpSpPr>
        <p:sp>
          <p:nvSpPr>
            <p:cNvPr id="1898521" name="Text Box 25"/>
            <p:cNvSpPr txBox="1">
              <a:spLocks noChangeArrowheads="1"/>
            </p:cNvSpPr>
            <p:nvPr/>
          </p:nvSpPr>
          <p:spPr bwMode="auto">
            <a:xfrm>
              <a:off x="28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sum[P0]</a:t>
              </a:r>
            </a:p>
          </p:txBody>
        </p:sp>
        <p:sp>
          <p:nvSpPr>
            <p:cNvPr id="1898522" name="Text Box 26"/>
            <p:cNvSpPr txBox="1">
              <a:spLocks noChangeArrowheads="1"/>
            </p:cNvSpPr>
            <p:nvPr/>
          </p:nvSpPr>
          <p:spPr bwMode="auto">
            <a:xfrm>
              <a:off x="76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sum[P1]</a:t>
              </a:r>
            </a:p>
          </p:txBody>
        </p:sp>
        <p:sp>
          <p:nvSpPr>
            <p:cNvPr id="1898523" name="Text Box 27"/>
            <p:cNvSpPr txBox="1">
              <a:spLocks noChangeArrowheads="1"/>
            </p:cNvSpPr>
            <p:nvPr/>
          </p:nvSpPr>
          <p:spPr bwMode="auto">
            <a:xfrm>
              <a:off x="1248"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sum[P2]</a:t>
              </a:r>
            </a:p>
          </p:txBody>
        </p:sp>
        <p:sp>
          <p:nvSpPr>
            <p:cNvPr id="1898524" name="Text Box 28"/>
            <p:cNvSpPr txBox="1">
              <a:spLocks noChangeArrowheads="1"/>
            </p:cNvSpPr>
            <p:nvPr/>
          </p:nvSpPr>
          <p:spPr bwMode="auto">
            <a:xfrm>
              <a:off x="177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sum[P3]</a:t>
              </a:r>
            </a:p>
          </p:txBody>
        </p:sp>
        <p:sp>
          <p:nvSpPr>
            <p:cNvPr id="1898525" name="Text Box 29"/>
            <p:cNvSpPr txBox="1">
              <a:spLocks noChangeArrowheads="1"/>
            </p:cNvSpPr>
            <p:nvPr/>
          </p:nvSpPr>
          <p:spPr bwMode="auto">
            <a:xfrm>
              <a:off x="225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sum[P4]</a:t>
              </a:r>
            </a:p>
          </p:txBody>
        </p:sp>
        <p:sp>
          <p:nvSpPr>
            <p:cNvPr id="1898526" name="Text Box 30"/>
            <p:cNvSpPr txBox="1">
              <a:spLocks noChangeArrowheads="1"/>
            </p:cNvSpPr>
            <p:nvPr/>
          </p:nvSpPr>
          <p:spPr bwMode="auto">
            <a:xfrm>
              <a:off x="273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sum[P5]</a:t>
              </a:r>
            </a:p>
          </p:txBody>
        </p:sp>
        <p:sp>
          <p:nvSpPr>
            <p:cNvPr id="1898527" name="Text Box 31"/>
            <p:cNvSpPr txBox="1">
              <a:spLocks noChangeArrowheads="1"/>
            </p:cNvSpPr>
            <p:nvPr/>
          </p:nvSpPr>
          <p:spPr bwMode="auto">
            <a:xfrm>
              <a:off x="3216"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sum[P6]</a:t>
              </a:r>
            </a:p>
          </p:txBody>
        </p:sp>
        <p:sp>
          <p:nvSpPr>
            <p:cNvPr id="1898528" name="Text Box 32"/>
            <p:cNvSpPr txBox="1">
              <a:spLocks noChangeArrowheads="1"/>
            </p:cNvSpPr>
            <p:nvPr/>
          </p:nvSpPr>
          <p:spPr bwMode="auto">
            <a:xfrm>
              <a:off x="374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sum[P7]</a:t>
              </a:r>
            </a:p>
          </p:txBody>
        </p:sp>
        <p:sp>
          <p:nvSpPr>
            <p:cNvPr id="1898529" name="Text Box 33"/>
            <p:cNvSpPr txBox="1">
              <a:spLocks noChangeArrowheads="1"/>
            </p:cNvSpPr>
            <p:nvPr/>
          </p:nvSpPr>
          <p:spPr bwMode="auto">
            <a:xfrm>
              <a:off x="4224"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sum[P8]</a:t>
              </a:r>
            </a:p>
          </p:txBody>
        </p:sp>
        <p:sp>
          <p:nvSpPr>
            <p:cNvPr id="1898530" name="Text Box 34"/>
            <p:cNvSpPr txBox="1">
              <a:spLocks noChangeArrowheads="1"/>
            </p:cNvSpPr>
            <p:nvPr/>
          </p:nvSpPr>
          <p:spPr bwMode="auto">
            <a:xfrm>
              <a:off x="4752" y="576"/>
              <a:ext cx="586" cy="212"/>
            </a:xfrm>
            <a:prstGeom prst="rect">
              <a:avLst/>
            </a:prstGeom>
            <a:noFill/>
            <a:ln w="12700">
              <a:noFill/>
              <a:miter lim="800000"/>
              <a:headEnd/>
              <a:tailEnd/>
            </a:ln>
            <a:effectLst/>
          </p:spPr>
          <p:txBody>
            <a:bodyPr wrap="none">
              <a:spAutoFit/>
            </a:bodyPr>
            <a:lstStyle/>
            <a:p>
              <a:r>
                <a:rPr lang="en-US" sz="1600" dirty="0">
                  <a:solidFill>
                    <a:schemeClr val="tx1"/>
                  </a:solidFill>
                </a:rPr>
                <a:t>sum[P9]</a:t>
              </a:r>
            </a:p>
          </p:txBody>
        </p:sp>
      </p:grpSp>
      <p:grpSp>
        <p:nvGrpSpPr>
          <p:cNvPr id="4" name="Group 74"/>
          <p:cNvGrpSpPr>
            <a:grpSpLocks/>
          </p:cNvGrpSpPr>
          <p:nvPr/>
        </p:nvGrpSpPr>
        <p:grpSpPr bwMode="auto">
          <a:xfrm>
            <a:off x="533400" y="3962400"/>
            <a:ext cx="476250" cy="457200"/>
            <a:chOff x="336" y="2496"/>
            <a:chExt cx="300" cy="288"/>
          </a:xfrm>
        </p:grpSpPr>
        <p:sp>
          <p:nvSpPr>
            <p:cNvPr id="1898531" name="Oval 35"/>
            <p:cNvSpPr>
              <a:spLocks noChangeArrowheads="1"/>
            </p:cNvSpPr>
            <p:nvPr/>
          </p:nvSpPr>
          <p:spPr bwMode="auto">
            <a:xfrm>
              <a:off x="346" y="2496"/>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2" name="Text Box 36"/>
            <p:cNvSpPr txBox="1">
              <a:spLocks noChangeArrowheads="1"/>
            </p:cNvSpPr>
            <p:nvPr/>
          </p:nvSpPr>
          <p:spPr bwMode="auto">
            <a:xfrm>
              <a:off x="336" y="2519"/>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grpSp>
      <p:grpSp>
        <p:nvGrpSpPr>
          <p:cNvPr id="5" name="Group 72"/>
          <p:cNvGrpSpPr>
            <a:grpSpLocks/>
          </p:cNvGrpSpPr>
          <p:nvPr/>
        </p:nvGrpSpPr>
        <p:grpSpPr bwMode="auto">
          <a:xfrm>
            <a:off x="533400" y="2895600"/>
            <a:ext cx="3581400" cy="457200"/>
            <a:chOff x="336" y="1824"/>
            <a:chExt cx="2256" cy="288"/>
          </a:xfrm>
        </p:grpSpPr>
        <p:sp>
          <p:nvSpPr>
            <p:cNvPr id="1898533" name="Oval 37"/>
            <p:cNvSpPr>
              <a:spLocks noChangeArrowheads="1"/>
            </p:cNvSpPr>
            <p:nvPr/>
          </p:nvSpPr>
          <p:spPr bwMode="auto">
            <a:xfrm>
              <a:off x="346"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4" name="Text Box 38"/>
            <p:cNvSpPr txBox="1">
              <a:spLocks noChangeArrowheads="1"/>
            </p:cNvSpPr>
            <p:nvPr/>
          </p:nvSpPr>
          <p:spPr bwMode="auto">
            <a:xfrm>
              <a:off x="336" y="1847"/>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sp>
          <p:nvSpPr>
            <p:cNvPr id="1898535" name="Oval 39"/>
            <p:cNvSpPr>
              <a:spLocks noChangeArrowheads="1"/>
            </p:cNvSpPr>
            <p:nvPr/>
          </p:nvSpPr>
          <p:spPr bwMode="auto">
            <a:xfrm>
              <a:off x="862"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6" name="Text Box 40"/>
            <p:cNvSpPr txBox="1">
              <a:spLocks noChangeArrowheads="1"/>
            </p:cNvSpPr>
            <p:nvPr/>
          </p:nvSpPr>
          <p:spPr bwMode="auto">
            <a:xfrm>
              <a:off x="852" y="1847"/>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sp>
          <p:nvSpPr>
            <p:cNvPr id="1898537" name="Oval 41"/>
            <p:cNvSpPr>
              <a:spLocks noChangeArrowheads="1"/>
            </p:cNvSpPr>
            <p:nvPr/>
          </p:nvSpPr>
          <p:spPr bwMode="auto">
            <a:xfrm>
              <a:off x="1354"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38" name="Text Box 42"/>
            <p:cNvSpPr txBox="1">
              <a:spLocks noChangeArrowheads="1"/>
            </p:cNvSpPr>
            <p:nvPr/>
          </p:nvSpPr>
          <p:spPr bwMode="auto">
            <a:xfrm>
              <a:off x="1344" y="1847"/>
              <a:ext cx="292" cy="231"/>
            </a:xfrm>
            <a:prstGeom prst="rect">
              <a:avLst/>
            </a:prstGeom>
            <a:noFill/>
            <a:ln w="12700">
              <a:noFill/>
              <a:miter lim="800000"/>
              <a:headEnd/>
              <a:tailEnd/>
            </a:ln>
            <a:effectLst/>
          </p:spPr>
          <p:txBody>
            <a:bodyPr wrap="none">
              <a:spAutoFit/>
            </a:bodyPr>
            <a:lstStyle/>
            <a:p>
              <a:r>
                <a:rPr lang="en-US" dirty="0">
                  <a:solidFill>
                    <a:schemeClr val="tx1"/>
                  </a:solidFill>
                </a:rPr>
                <a:t>P2</a:t>
              </a:r>
            </a:p>
          </p:txBody>
        </p:sp>
        <p:sp>
          <p:nvSpPr>
            <p:cNvPr id="1898539" name="Oval 43"/>
            <p:cNvSpPr>
              <a:spLocks noChangeArrowheads="1"/>
            </p:cNvSpPr>
            <p:nvPr/>
          </p:nvSpPr>
          <p:spPr bwMode="auto">
            <a:xfrm>
              <a:off x="1834"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40" name="Text Box 44"/>
            <p:cNvSpPr txBox="1">
              <a:spLocks noChangeArrowheads="1"/>
            </p:cNvSpPr>
            <p:nvPr/>
          </p:nvSpPr>
          <p:spPr bwMode="auto">
            <a:xfrm>
              <a:off x="1824" y="1847"/>
              <a:ext cx="292" cy="231"/>
            </a:xfrm>
            <a:prstGeom prst="rect">
              <a:avLst/>
            </a:prstGeom>
            <a:noFill/>
            <a:ln w="12700">
              <a:noFill/>
              <a:miter lim="800000"/>
              <a:headEnd/>
              <a:tailEnd/>
            </a:ln>
            <a:effectLst/>
          </p:spPr>
          <p:txBody>
            <a:bodyPr wrap="none">
              <a:spAutoFit/>
            </a:bodyPr>
            <a:lstStyle/>
            <a:p>
              <a:r>
                <a:rPr lang="en-US" dirty="0">
                  <a:solidFill>
                    <a:schemeClr val="tx1"/>
                  </a:solidFill>
                </a:rPr>
                <a:t>P3</a:t>
              </a:r>
            </a:p>
          </p:txBody>
        </p:sp>
        <p:sp>
          <p:nvSpPr>
            <p:cNvPr id="1898541" name="Oval 45"/>
            <p:cNvSpPr>
              <a:spLocks noChangeArrowheads="1"/>
            </p:cNvSpPr>
            <p:nvPr/>
          </p:nvSpPr>
          <p:spPr bwMode="auto">
            <a:xfrm>
              <a:off x="2302" y="1824"/>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42" name="Text Box 46"/>
            <p:cNvSpPr txBox="1">
              <a:spLocks noChangeArrowheads="1"/>
            </p:cNvSpPr>
            <p:nvPr/>
          </p:nvSpPr>
          <p:spPr bwMode="auto">
            <a:xfrm>
              <a:off x="2292" y="1847"/>
              <a:ext cx="292" cy="231"/>
            </a:xfrm>
            <a:prstGeom prst="rect">
              <a:avLst/>
            </a:prstGeom>
            <a:noFill/>
            <a:ln w="12700">
              <a:noFill/>
              <a:miter lim="800000"/>
              <a:headEnd/>
              <a:tailEnd/>
            </a:ln>
            <a:effectLst/>
          </p:spPr>
          <p:txBody>
            <a:bodyPr wrap="none">
              <a:spAutoFit/>
            </a:bodyPr>
            <a:lstStyle/>
            <a:p>
              <a:r>
                <a:rPr lang="en-US" dirty="0">
                  <a:solidFill>
                    <a:schemeClr val="tx1"/>
                  </a:solidFill>
                </a:rPr>
                <a:t>P4</a:t>
              </a:r>
            </a:p>
          </p:txBody>
        </p:sp>
      </p:grpSp>
      <p:sp>
        <p:nvSpPr>
          <p:cNvPr id="1898543" name="Line 47"/>
          <p:cNvSpPr>
            <a:spLocks noChangeShapeType="1"/>
          </p:cNvSpPr>
          <p:nvPr/>
        </p:nvSpPr>
        <p:spPr bwMode="auto">
          <a:xfrm>
            <a:off x="762000" y="2286000"/>
            <a:ext cx="0" cy="609600"/>
          </a:xfrm>
          <a:prstGeom prst="line">
            <a:avLst/>
          </a:prstGeom>
          <a:noFill/>
          <a:ln w="12700">
            <a:solidFill>
              <a:schemeClr val="tx1"/>
            </a:solidFill>
            <a:round/>
            <a:headEnd/>
            <a:tailEnd/>
          </a:ln>
          <a:effectLst/>
        </p:spPr>
        <p:txBody>
          <a:bodyPr/>
          <a:lstStyle/>
          <a:p>
            <a:endParaRPr lang="en-US" dirty="0"/>
          </a:p>
        </p:txBody>
      </p:sp>
      <p:sp>
        <p:nvSpPr>
          <p:cNvPr id="1898544" name="Line 48"/>
          <p:cNvSpPr>
            <a:spLocks noChangeShapeType="1"/>
          </p:cNvSpPr>
          <p:nvPr/>
        </p:nvSpPr>
        <p:spPr bwMode="auto">
          <a:xfrm>
            <a:off x="1600200" y="2286000"/>
            <a:ext cx="0" cy="609600"/>
          </a:xfrm>
          <a:prstGeom prst="line">
            <a:avLst/>
          </a:prstGeom>
          <a:noFill/>
          <a:ln w="12700">
            <a:solidFill>
              <a:schemeClr val="tx1"/>
            </a:solidFill>
            <a:round/>
            <a:headEnd/>
            <a:tailEnd/>
          </a:ln>
          <a:effectLst/>
        </p:spPr>
        <p:txBody>
          <a:bodyPr/>
          <a:lstStyle/>
          <a:p>
            <a:endParaRPr lang="en-US" dirty="0"/>
          </a:p>
        </p:txBody>
      </p:sp>
      <p:sp>
        <p:nvSpPr>
          <p:cNvPr id="1898545" name="Line 49"/>
          <p:cNvSpPr>
            <a:spLocks noChangeShapeType="1"/>
          </p:cNvSpPr>
          <p:nvPr/>
        </p:nvSpPr>
        <p:spPr bwMode="auto">
          <a:xfrm>
            <a:off x="2362200" y="2286000"/>
            <a:ext cx="0" cy="609600"/>
          </a:xfrm>
          <a:prstGeom prst="line">
            <a:avLst/>
          </a:prstGeom>
          <a:noFill/>
          <a:ln w="12700">
            <a:solidFill>
              <a:schemeClr val="tx1"/>
            </a:solidFill>
            <a:round/>
            <a:headEnd/>
            <a:tailEnd/>
          </a:ln>
          <a:effectLst/>
        </p:spPr>
        <p:txBody>
          <a:bodyPr/>
          <a:lstStyle/>
          <a:p>
            <a:endParaRPr lang="en-US" dirty="0"/>
          </a:p>
        </p:txBody>
      </p:sp>
      <p:sp>
        <p:nvSpPr>
          <p:cNvPr id="1898546" name="Line 50"/>
          <p:cNvSpPr>
            <a:spLocks noChangeShapeType="1"/>
          </p:cNvSpPr>
          <p:nvPr/>
        </p:nvSpPr>
        <p:spPr bwMode="auto">
          <a:xfrm>
            <a:off x="3124200" y="2286000"/>
            <a:ext cx="0" cy="609600"/>
          </a:xfrm>
          <a:prstGeom prst="line">
            <a:avLst/>
          </a:prstGeom>
          <a:noFill/>
          <a:ln w="12700">
            <a:solidFill>
              <a:schemeClr val="tx1"/>
            </a:solidFill>
            <a:round/>
            <a:headEnd/>
            <a:tailEnd/>
          </a:ln>
          <a:effectLst/>
        </p:spPr>
        <p:txBody>
          <a:bodyPr/>
          <a:lstStyle/>
          <a:p>
            <a:endParaRPr lang="en-US" dirty="0"/>
          </a:p>
        </p:txBody>
      </p:sp>
      <p:sp>
        <p:nvSpPr>
          <p:cNvPr id="1898547" name="Line 51"/>
          <p:cNvSpPr>
            <a:spLocks noChangeShapeType="1"/>
          </p:cNvSpPr>
          <p:nvPr/>
        </p:nvSpPr>
        <p:spPr bwMode="auto">
          <a:xfrm>
            <a:off x="3886200" y="2286000"/>
            <a:ext cx="0" cy="609600"/>
          </a:xfrm>
          <a:prstGeom prst="line">
            <a:avLst/>
          </a:prstGeom>
          <a:noFill/>
          <a:ln w="12700">
            <a:solidFill>
              <a:schemeClr val="tx1"/>
            </a:solidFill>
            <a:round/>
            <a:headEnd/>
            <a:tailEnd/>
          </a:ln>
          <a:effectLst/>
        </p:spPr>
        <p:txBody>
          <a:bodyPr/>
          <a:lstStyle/>
          <a:p>
            <a:endParaRPr lang="en-US" dirty="0"/>
          </a:p>
        </p:txBody>
      </p:sp>
      <p:sp>
        <p:nvSpPr>
          <p:cNvPr id="1898548" name="Line 52"/>
          <p:cNvSpPr>
            <a:spLocks noChangeShapeType="1"/>
          </p:cNvSpPr>
          <p:nvPr/>
        </p:nvSpPr>
        <p:spPr bwMode="auto">
          <a:xfrm flipH="1">
            <a:off x="7620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49" name="Line 53"/>
          <p:cNvSpPr>
            <a:spLocks noChangeShapeType="1"/>
          </p:cNvSpPr>
          <p:nvPr/>
        </p:nvSpPr>
        <p:spPr bwMode="auto">
          <a:xfrm flipH="1">
            <a:off x="1600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0" name="Line 54"/>
          <p:cNvSpPr>
            <a:spLocks noChangeShapeType="1"/>
          </p:cNvSpPr>
          <p:nvPr/>
        </p:nvSpPr>
        <p:spPr bwMode="auto">
          <a:xfrm flipH="1">
            <a:off x="2362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1" name="Line 55"/>
          <p:cNvSpPr>
            <a:spLocks noChangeShapeType="1"/>
          </p:cNvSpPr>
          <p:nvPr/>
        </p:nvSpPr>
        <p:spPr bwMode="auto">
          <a:xfrm flipH="1">
            <a:off x="3124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2" name="Line 56"/>
          <p:cNvSpPr>
            <a:spLocks noChangeShapeType="1"/>
          </p:cNvSpPr>
          <p:nvPr/>
        </p:nvSpPr>
        <p:spPr bwMode="auto">
          <a:xfrm flipH="1">
            <a:off x="3886200" y="2286000"/>
            <a:ext cx="3810000" cy="609600"/>
          </a:xfrm>
          <a:prstGeom prst="line">
            <a:avLst/>
          </a:prstGeom>
          <a:noFill/>
          <a:ln w="12700">
            <a:solidFill>
              <a:schemeClr val="tx1"/>
            </a:solidFill>
            <a:round/>
            <a:headEnd/>
            <a:tailEnd/>
          </a:ln>
          <a:effectLst/>
        </p:spPr>
        <p:txBody>
          <a:bodyPr/>
          <a:lstStyle/>
          <a:p>
            <a:endParaRPr lang="en-US" dirty="0"/>
          </a:p>
        </p:txBody>
      </p:sp>
      <p:sp>
        <p:nvSpPr>
          <p:cNvPr id="1898553" name="Text Box 57"/>
          <p:cNvSpPr txBox="1">
            <a:spLocks noChangeArrowheads="1"/>
          </p:cNvSpPr>
          <p:nvPr/>
        </p:nvSpPr>
        <p:spPr bwMode="auto">
          <a:xfrm>
            <a:off x="8001000" y="1905000"/>
            <a:ext cx="969963" cy="336550"/>
          </a:xfrm>
          <a:prstGeom prst="rect">
            <a:avLst/>
          </a:prstGeom>
          <a:noFill/>
          <a:ln w="12700">
            <a:noFill/>
            <a:miter lim="800000"/>
            <a:headEnd/>
            <a:tailEnd/>
          </a:ln>
          <a:effectLst/>
        </p:spPr>
        <p:txBody>
          <a:bodyPr wrap="none">
            <a:spAutoFit/>
          </a:bodyPr>
          <a:lstStyle/>
          <a:p>
            <a:r>
              <a:rPr lang="en-US" sz="1600" dirty="0">
                <a:solidFill>
                  <a:schemeClr val="tx1"/>
                </a:solidFill>
              </a:rPr>
              <a:t>half = 10</a:t>
            </a:r>
          </a:p>
        </p:txBody>
      </p:sp>
      <p:sp>
        <p:nvSpPr>
          <p:cNvPr id="1898554" name="Text Box 58"/>
          <p:cNvSpPr txBox="1">
            <a:spLocks noChangeArrowheads="1"/>
          </p:cNvSpPr>
          <p:nvPr/>
        </p:nvSpPr>
        <p:spPr bwMode="auto">
          <a:xfrm>
            <a:off x="7981950" y="2895600"/>
            <a:ext cx="857250" cy="336550"/>
          </a:xfrm>
          <a:prstGeom prst="rect">
            <a:avLst/>
          </a:prstGeom>
          <a:noFill/>
          <a:ln w="12700">
            <a:noFill/>
            <a:miter lim="800000"/>
            <a:headEnd/>
            <a:tailEnd/>
          </a:ln>
          <a:effectLst/>
        </p:spPr>
        <p:txBody>
          <a:bodyPr wrap="none">
            <a:spAutoFit/>
          </a:bodyPr>
          <a:lstStyle/>
          <a:p>
            <a:r>
              <a:rPr lang="en-US" sz="1600" dirty="0">
                <a:solidFill>
                  <a:schemeClr val="tx1"/>
                </a:solidFill>
              </a:rPr>
              <a:t>half = 5</a:t>
            </a:r>
          </a:p>
        </p:txBody>
      </p:sp>
      <p:grpSp>
        <p:nvGrpSpPr>
          <p:cNvPr id="6" name="Group 73"/>
          <p:cNvGrpSpPr>
            <a:grpSpLocks/>
          </p:cNvGrpSpPr>
          <p:nvPr/>
        </p:nvGrpSpPr>
        <p:grpSpPr bwMode="auto">
          <a:xfrm>
            <a:off x="762000" y="3352800"/>
            <a:ext cx="3124200" cy="609600"/>
            <a:chOff x="480" y="2112"/>
            <a:chExt cx="1968" cy="384"/>
          </a:xfrm>
        </p:grpSpPr>
        <p:sp>
          <p:nvSpPr>
            <p:cNvPr id="1898555" name="Line 59"/>
            <p:cNvSpPr>
              <a:spLocks noChangeShapeType="1"/>
            </p:cNvSpPr>
            <p:nvPr/>
          </p:nvSpPr>
          <p:spPr bwMode="auto">
            <a:xfrm>
              <a:off x="480" y="2112"/>
              <a:ext cx="0" cy="384"/>
            </a:xfrm>
            <a:prstGeom prst="line">
              <a:avLst/>
            </a:prstGeom>
            <a:noFill/>
            <a:ln w="12700">
              <a:solidFill>
                <a:schemeClr val="tx1"/>
              </a:solidFill>
              <a:round/>
              <a:headEnd/>
              <a:tailEnd/>
            </a:ln>
            <a:effectLst/>
          </p:spPr>
          <p:txBody>
            <a:bodyPr/>
            <a:lstStyle/>
            <a:p>
              <a:endParaRPr lang="en-US" dirty="0"/>
            </a:p>
          </p:txBody>
        </p:sp>
        <p:sp>
          <p:nvSpPr>
            <p:cNvPr id="1898556" name="Line 60"/>
            <p:cNvSpPr>
              <a:spLocks noChangeShapeType="1"/>
            </p:cNvSpPr>
            <p:nvPr/>
          </p:nvSpPr>
          <p:spPr bwMode="auto">
            <a:xfrm flipH="1">
              <a:off x="480" y="2112"/>
              <a:ext cx="1968" cy="384"/>
            </a:xfrm>
            <a:prstGeom prst="line">
              <a:avLst/>
            </a:prstGeom>
            <a:noFill/>
            <a:ln w="12700">
              <a:solidFill>
                <a:schemeClr val="accent1"/>
              </a:solidFill>
              <a:round/>
              <a:headEnd/>
              <a:tailEnd/>
            </a:ln>
            <a:effectLst/>
          </p:spPr>
          <p:txBody>
            <a:bodyPr/>
            <a:lstStyle/>
            <a:p>
              <a:endParaRPr lang="en-US" dirty="0"/>
            </a:p>
          </p:txBody>
        </p:sp>
      </p:grpSp>
      <p:grpSp>
        <p:nvGrpSpPr>
          <p:cNvPr id="7" name="Group 76"/>
          <p:cNvGrpSpPr>
            <a:grpSpLocks/>
          </p:cNvGrpSpPr>
          <p:nvPr/>
        </p:nvGrpSpPr>
        <p:grpSpPr bwMode="auto">
          <a:xfrm>
            <a:off x="1371600" y="3962400"/>
            <a:ext cx="476250" cy="457200"/>
            <a:chOff x="864" y="2496"/>
            <a:chExt cx="300" cy="288"/>
          </a:xfrm>
        </p:grpSpPr>
        <p:sp>
          <p:nvSpPr>
            <p:cNvPr id="1898557" name="Oval 61"/>
            <p:cNvSpPr>
              <a:spLocks noChangeArrowheads="1"/>
            </p:cNvSpPr>
            <p:nvPr/>
          </p:nvSpPr>
          <p:spPr bwMode="auto">
            <a:xfrm>
              <a:off x="874" y="2496"/>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58" name="Text Box 62"/>
            <p:cNvSpPr txBox="1">
              <a:spLocks noChangeArrowheads="1"/>
            </p:cNvSpPr>
            <p:nvPr/>
          </p:nvSpPr>
          <p:spPr bwMode="auto">
            <a:xfrm>
              <a:off x="864" y="2519"/>
              <a:ext cx="292" cy="231"/>
            </a:xfrm>
            <a:prstGeom prst="rect">
              <a:avLst/>
            </a:prstGeom>
            <a:noFill/>
            <a:ln w="12700">
              <a:noFill/>
              <a:miter lim="800000"/>
              <a:headEnd/>
              <a:tailEnd/>
            </a:ln>
            <a:effectLst/>
          </p:spPr>
          <p:txBody>
            <a:bodyPr wrap="none">
              <a:spAutoFit/>
            </a:bodyPr>
            <a:lstStyle/>
            <a:p>
              <a:r>
                <a:rPr lang="en-US" dirty="0">
                  <a:solidFill>
                    <a:schemeClr val="tx1"/>
                  </a:solidFill>
                </a:rPr>
                <a:t>P1</a:t>
              </a:r>
            </a:p>
          </p:txBody>
        </p:sp>
      </p:grpSp>
      <p:sp>
        <p:nvSpPr>
          <p:cNvPr id="1898559" name="Line 63"/>
          <p:cNvSpPr>
            <a:spLocks noChangeShapeType="1"/>
          </p:cNvSpPr>
          <p:nvPr/>
        </p:nvSpPr>
        <p:spPr bwMode="auto">
          <a:xfrm>
            <a:off x="1600200" y="3352800"/>
            <a:ext cx="0" cy="609600"/>
          </a:xfrm>
          <a:prstGeom prst="line">
            <a:avLst/>
          </a:prstGeom>
          <a:noFill/>
          <a:ln w="12700">
            <a:solidFill>
              <a:schemeClr val="tx1"/>
            </a:solidFill>
            <a:round/>
            <a:headEnd/>
            <a:tailEnd/>
          </a:ln>
          <a:effectLst/>
        </p:spPr>
        <p:txBody>
          <a:bodyPr/>
          <a:lstStyle/>
          <a:p>
            <a:endParaRPr lang="en-US" dirty="0"/>
          </a:p>
        </p:txBody>
      </p:sp>
      <p:sp>
        <p:nvSpPr>
          <p:cNvPr id="1898560" name="Text Box 64"/>
          <p:cNvSpPr txBox="1">
            <a:spLocks noChangeArrowheads="1"/>
          </p:cNvSpPr>
          <p:nvPr/>
        </p:nvSpPr>
        <p:spPr bwMode="auto">
          <a:xfrm>
            <a:off x="7924800" y="4038600"/>
            <a:ext cx="857250" cy="336550"/>
          </a:xfrm>
          <a:prstGeom prst="rect">
            <a:avLst/>
          </a:prstGeom>
          <a:noFill/>
          <a:ln w="12700">
            <a:noFill/>
            <a:miter lim="800000"/>
            <a:headEnd/>
            <a:tailEnd/>
          </a:ln>
          <a:effectLst/>
        </p:spPr>
        <p:txBody>
          <a:bodyPr wrap="none">
            <a:spAutoFit/>
          </a:bodyPr>
          <a:lstStyle/>
          <a:p>
            <a:r>
              <a:rPr lang="en-US" sz="1600" dirty="0">
                <a:solidFill>
                  <a:schemeClr val="tx1"/>
                </a:solidFill>
              </a:rPr>
              <a:t>half = 2</a:t>
            </a:r>
          </a:p>
        </p:txBody>
      </p:sp>
      <p:sp>
        <p:nvSpPr>
          <p:cNvPr id="1898561" name="Line 65"/>
          <p:cNvSpPr>
            <a:spLocks noChangeShapeType="1"/>
          </p:cNvSpPr>
          <p:nvPr/>
        </p:nvSpPr>
        <p:spPr bwMode="auto">
          <a:xfrm flipH="1">
            <a:off x="1600200" y="3352800"/>
            <a:ext cx="1600200" cy="609600"/>
          </a:xfrm>
          <a:prstGeom prst="line">
            <a:avLst/>
          </a:prstGeom>
          <a:noFill/>
          <a:ln w="12700">
            <a:solidFill>
              <a:schemeClr val="tx1"/>
            </a:solidFill>
            <a:round/>
            <a:headEnd/>
            <a:tailEnd/>
          </a:ln>
          <a:effectLst/>
        </p:spPr>
        <p:txBody>
          <a:bodyPr/>
          <a:lstStyle/>
          <a:p>
            <a:endParaRPr lang="en-US" dirty="0"/>
          </a:p>
        </p:txBody>
      </p:sp>
      <p:sp>
        <p:nvSpPr>
          <p:cNvPr id="1898562" name="Line 66"/>
          <p:cNvSpPr>
            <a:spLocks noChangeShapeType="1"/>
          </p:cNvSpPr>
          <p:nvPr/>
        </p:nvSpPr>
        <p:spPr bwMode="auto">
          <a:xfrm flipH="1">
            <a:off x="762000" y="3352800"/>
            <a:ext cx="1600200" cy="609600"/>
          </a:xfrm>
          <a:prstGeom prst="line">
            <a:avLst/>
          </a:prstGeom>
          <a:noFill/>
          <a:ln w="12700">
            <a:solidFill>
              <a:schemeClr val="tx1"/>
            </a:solidFill>
            <a:round/>
            <a:headEnd/>
            <a:tailEnd/>
          </a:ln>
          <a:effectLst/>
        </p:spPr>
        <p:txBody>
          <a:bodyPr/>
          <a:lstStyle/>
          <a:p>
            <a:endParaRPr lang="en-US" dirty="0"/>
          </a:p>
        </p:txBody>
      </p:sp>
      <p:grpSp>
        <p:nvGrpSpPr>
          <p:cNvPr id="8" name="Group 77"/>
          <p:cNvGrpSpPr>
            <a:grpSpLocks/>
          </p:cNvGrpSpPr>
          <p:nvPr/>
        </p:nvGrpSpPr>
        <p:grpSpPr bwMode="auto">
          <a:xfrm>
            <a:off x="533400" y="5029200"/>
            <a:ext cx="476250" cy="457200"/>
            <a:chOff x="336" y="3168"/>
            <a:chExt cx="300" cy="288"/>
          </a:xfrm>
        </p:grpSpPr>
        <p:sp>
          <p:nvSpPr>
            <p:cNvPr id="1898563" name="Oval 67"/>
            <p:cNvSpPr>
              <a:spLocks noChangeArrowheads="1"/>
            </p:cNvSpPr>
            <p:nvPr/>
          </p:nvSpPr>
          <p:spPr bwMode="auto">
            <a:xfrm>
              <a:off x="346" y="3168"/>
              <a:ext cx="290" cy="288"/>
            </a:xfrm>
            <a:prstGeom prst="ellipse">
              <a:avLst/>
            </a:prstGeom>
            <a:noFill/>
            <a:ln w="12700">
              <a:solidFill>
                <a:schemeClr val="tx1"/>
              </a:solidFill>
              <a:round/>
              <a:headEnd/>
              <a:tailEnd/>
            </a:ln>
            <a:effectLst/>
          </p:spPr>
          <p:txBody>
            <a:bodyPr wrap="none" anchor="ctr"/>
            <a:lstStyle/>
            <a:p>
              <a:endParaRPr lang="en-US" dirty="0"/>
            </a:p>
          </p:txBody>
        </p:sp>
        <p:sp>
          <p:nvSpPr>
            <p:cNvPr id="1898564" name="Text Box 68"/>
            <p:cNvSpPr txBox="1">
              <a:spLocks noChangeArrowheads="1"/>
            </p:cNvSpPr>
            <p:nvPr/>
          </p:nvSpPr>
          <p:spPr bwMode="auto">
            <a:xfrm>
              <a:off x="336" y="3191"/>
              <a:ext cx="292" cy="231"/>
            </a:xfrm>
            <a:prstGeom prst="rect">
              <a:avLst/>
            </a:prstGeom>
            <a:noFill/>
            <a:ln w="12700">
              <a:noFill/>
              <a:miter lim="800000"/>
              <a:headEnd/>
              <a:tailEnd/>
            </a:ln>
            <a:effectLst/>
          </p:spPr>
          <p:txBody>
            <a:bodyPr wrap="none">
              <a:spAutoFit/>
            </a:bodyPr>
            <a:lstStyle/>
            <a:p>
              <a:r>
                <a:rPr lang="en-US" dirty="0">
                  <a:solidFill>
                    <a:schemeClr val="tx1"/>
                  </a:solidFill>
                </a:rPr>
                <a:t>P0</a:t>
              </a:r>
            </a:p>
          </p:txBody>
        </p:sp>
      </p:grpSp>
      <p:sp>
        <p:nvSpPr>
          <p:cNvPr id="1898565" name="Line 69"/>
          <p:cNvSpPr>
            <a:spLocks noChangeShapeType="1"/>
          </p:cNvSpPr>
          <p:nvPr/>
        </p:nvSpPr>
        <p:spPr bwMode="auto">
          <a:xfrm>
            <a:off x="762000" y="4419600"/>
            <a:ext cx="0" cy="609600"/>
          </a:xfrm>
          <a:prstGeom prst="line">
            <a:avLst/>
          </a:prstGeom>
          <a:noFill/>
          <a:ln w="12700">
            <a:solidFill>
              <a:schemeClr val="tx1"/>
            </a:solidFill>
            <a:round/>
            <a:headEnd/>
            <a:tailEnd/>
          </a:ln>
          <a:effectLst/>
        </p:spPr>
        <p:txBody>
          <a:bodyPr/>
          <a:lstStyle/>
          <a:p>
            <a:endParaRPr lang="en-US" dirty="0"/>
          </a:p>
        </p:txBody>
      </p:sp>
      <p:sp>
        <p:nvSpPr>
          <p:cNvPr id="1898566" name="Line 70"/>
          <p:cNvSpPr>
            <a:spLocks noChangeShapeType="1"/>
          </p:cNvSpPr>
          <p:nvPr/>
        </p:nvSpPr>
        <p:spPr bwMode="auto">
          <a:xfrm flipH="1">
            <a:off x="762000" y="4419600"/>
            <a:ext cx="838200" cy="609600"/>
          </a:xfrm>
          <a:prstGeom prst="line">
            <a:avLst/>
          </a:prstGeom>
          <a:noFill/>
          <a:ln w="12700">
            <a:solidFill>
              <a:schemeClr val="tx1"/>
            </a:solidFill>
            <a:round/>
            <a:headEnd/>
            <a:tailEnd/>
          </a:ln>
          <a:effectLst/>
        </p:spPr>
        <p:txBody>
          <a:bodyPr/>
          <a:lstStyle/>
          <a:p>
            <a:endParaRPr lang="en-US" dirty="0"/>
          </a:p>
        </p:txBody>
      </p:sp>
      <p:sp>
        <p:nvSpPr>
          <p:cNvPr id="1898567" name="Text Box 71"/>
          <p:cNvSpPr txBox="1">
            <a:spLocks noChangeArrowheads="1"/>
          </p:cNvSpPr>
          <p:nvPr/>
        </p:nvSpPr>
        <p:spPr bwMode="auto">
          <a:xfrm>
            <a:off x="7924800" y="4953000"/>
            <a:ext cx="857250" cy="336550"/>
          </a:xfrm>
          <a:prstGeom prst="rect">
            <a:avLst/>
          </a:prstGeom>
          <a:noFill/>
          <a:ln w="12700">
            <a:noFill/>
            <a:miter lim="800000"/>
            <a:headEnd/>
            <a:tailEnd/>
          </a:ln>
          <a:effectLst/>
        </p:spPr>
        <p:txBody>
          <a:bodyPr wrap="none">
            <a:spAutoFit/>
          </a:bodyPr>
          <a:lstStyle/>
          <a:p>
            <a:r>
              <a:rPr lang="en-US" sz="1600" dirty="0">
                <a:solidFill>
                  <a:schemeClr val="tx1"/>
                </a:solidFill>
              </a:rPr>
              <a:t>half = 1</a:t>
            </a:r>
          </a:p>
        </p:txBody>
      </p:sp>
      <p:sp>
        <p:nvSpPr>
          <p:cNvPr id="1898571" name="Line 75"/>
          <p:cNvSpPr>
            <a:spLocks noChangeShapeType="1"/>
          </p:cNvSpPr>
          <p:nvPr/>
        </p:nvSpPr>
        <p:spPr bwMode="auto">
          <a:xfrm>
            <a:off x="762000" y="3352800"/>
            <a:ext cx="0" cy="609600"/>
          </a:xfrm>
          <a:prstGeom prst="line">
            <a:avLst/>
          </a:prstGeom>
          <a:noFill/>
          <a:ln w="12700">
            <a:solidFill>
              <a:schemeClr val="tx1"/>
            </a:solidFill>
            <a:round/>
            <a:headEnd/>
            <a:tailEnd/>
          </a:ln>
          <a:effectLst/>
        </p:spPr>
        <p:txBody>
          <a:bodyPr/>
          <a:lstStyle/>
          <a:p>
            <a:endParaRPr lang="en-US" dirty="0"/>
          </a:p>
        </p:txBody>
      </p:sp>
      <p:sp>
        <p:nvSpPr>
          <p:cNvPr id="9" name="Rectangle 8"/>
          <p:cNvSpPr/>
          <p:nvPr/>
        </p:nvSpPr>
        <p:spPr>
          <a:xfrm>
            <a:off x="4210293" y="3170149"/>
            <a:ext cx="5132150" cy="595548"/>
          </a:xfrm>
          <a:prstGeom prst="rect">
            <a:avLst/>
          </a:prstGeom>
        </p:spPr>
        <p:txBody>
          <a:bodyPr wrap="square">
            <a:spAutoFit/>
          </a:bodyPr>
          <a:lstStyle/>
          <a:p>
            <a:pPr>
              <a:lnSpc>
                <a:spcPct val="90000"/>
              </a:lnSpc>
              <a:buFont typeface="Wingdings" charset="2"/>
              <a:buNone/>
            </a:pPr>
            <a:r>
              <a:rPr lang="en-AU" b="1" dirty="0">
                <a:solidFill>
                  <a:schemeClr val="tx2"/>
                </a:solidFill>
                <a:latin typeface="Courier"/>
                <a:cs typeface="Courier"/>
              </a:rPr>
              <a:t>if (half%2 != 0 &amp;&amp; Pn == 0)</a:t>
            </a:r>
          </a:p>
          <a:p>
            <a:pPr>
              <a:lnSpc>
                <a:spcPct val="90000"/>
              </a:lnSpc>
              <a:buFont typeface="Wingdings" charset="2"/>
              <a:buNone/>
            </a:pPr>
            <a:r>
              <a:rPr lang="en-AU" b="1" dirty="0">
                <a:solidFill>
                  <a:schemeClr val="tx2"/>
                </a:solidFill>
                <a:latin typeface="Courier"/>
                <a:cs typeface="Courier"/>
              </a:rPr>
              <a:t>    sum[0] = sum[0] + sum[half-1];  </a:t>
            </a:r>
          </a:p>
        </p:txBody>
      </p:sp>
    </p:spTree>
    <p:extLst>
      <p:ext uri="{BB962C8B-B14F-4D97-AF65-F5344CB8AC3E}">
        <p14:creationId xmlns:p14="http://schemas.microsoft.com/office/powerpoint/2010/main" val="212350234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9855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98543"/>
                                        </p:tgtEl>
                                        <p:attrNameLst>
                                          <p:attrName>style.visibility</p:attrName>
                                        </p:attrNameLst>
                                      </p:cBhvr>
                                      <p:to>
                                        <p:strVal val="visible"/>
                                      </p:to>
                                    </p:set>
                                    <p:animEffect transition="in" filter="wipe(up)">
                                      <p:cBhvr>
                                        <p:cTn id="17" dur="500"/>
                                        <p:tgtEl>
                                          <p:spTgt spid="1898543"/>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98544"/>
                                        </p:tgtEl>
                                        <p:attrNameLst>
                                          <p:attrName>style.visibility</p:attrName>
                                        </p:attrNameLst>
                                      </p:cBhvr>
                                      <p:to>
                                        <p:strVal val="visible"/>
                                      </p:to>
                                    </p:set>
                                    <p:animEffect transition="in" filter="wipe(up)">
                                      <p:cBhvr>
                                        <p:cTn id="20" dur="500"/>
                                        <p:tgtEl>
                                          <p:spTgt spid="1898544"/>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898545"/>
                                        </p:tgtEl>
                                        <p:attrNameLst>
                                          <p:attrName>style.visibility</p:attrName>
                                        </p:attrNameLst>
                                      </p:cBhvr>
                                      <p:to>
                                        <p:strVal val="visible"/>
                                      </p:to>
                                    </p:set>
                                    <p:animEffect transition="in" filter="wipe(up)">
                                      <p:cBhvr>
                                        <p:cTn id="23" dur="500"/>
                                        <p:tgtEl>
                                          <p:spTgt spid="1898545"/>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898546"/>
                                        </p:tgtEl>
                                        <p:attrNameLst>
                                          <p:attrName>style.visibility</p:attrName>
                                        </p:attrNameLst>
                                      </p:cBhvr>
                                      <p:to>
                                        <p:strVal val="visible"/>
                                      </p:to>
                                    </p:set>
                                    <p:animEffect transition="in" filter="wipe(up)">
                                      <p:cBhvr>
                                        <p:cTn id="26" dur="500"/>
                                        <p:tgtEl>
                                          <p:spTgt spid="1898546"/>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898547"/>
                                        </p:tgtEl>
                                        <p:attrNameLst>
                                          <p:attrName>style.visibility</p:attrName>
                                        </p:attrNameLst>
                                      </p:cBhvr>
                                      <p:to>
                                        <p:strVal val="visible"/>
                                      </p:to>
                                    </p:set>
                                    <p:animEffect transition="in" filter="wipe(up)">
                                      <p:cBhvr>
                                        <p:cTn id="29" dur="500"/>
                                        <p:tgtEl>
                                          <p:spTgt spid="1898547"/>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898548"/>
                                        </p:tgtEl>
                                        <p:attrNameLst>
                                          <p:attrName>style.visibility</p:attrName>
                                        </p:attrNameLst>
                                      </p:cBhvr>
                                      <p:to>
                                        <p:strVal val="visible"/>
                                      </p:to>
                                    </p:set>
                                    <p:animEffect transition="in" filter="wipe(up)">
                                      <p:cBhvr>
                                        <p:cTn id="32" dur="500"/>
                                        <p:tgtEl>
                                          <p:spTgt spid="1898548"/>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898549"/>
                                        </p:tgtEl>
                                        <p:attrNameLst>
                                          <p:attrName>style.visibility</p:attrName>
                                        </p:attrNameLst>
                                      </p:cBhvr>
                                      <p:to>
                                        <p:strVal val="visible"/>
                                      </p:to>
                                    </p:set>
                                    <p:animEffect transition="in" filter="wipe(up)">
                                      <p:cBhvr>
                                        <p:cTn id="35" dur="500"/>
                                        <p:tgtEl>
                                          <p:spTgt spid="1898549"/>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898550"/>
                                        </p:tgtEl>
                                        <p:attrNameLst>
                                          <p:attrName>style.visibility</p:attrName>
                                        </p:attrNameLst>
                                      </p:cBhvr>
                                      <p:to>
                                        <p:strVal val="visible"/>
                                      </p:to>
                                    </p:set>
                                    <p:animEffect transition="in" filter="wipe(up)">
                                      <p:cBhvr>
                                        <p:cTn id="38" dur="500"/>
                                        <p:tgtEl>
                                          <p:spTgt spid="1898550"/>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898551"/>
                                        </p:tgtEl>
                                        <p:attrNameLst>
                                          <p:attrName>style.visibility</p:attrName>
                                        </p:attrNameLst>
                                      </p:cBhvr>
                                      <p:to>
                                        <p:strVal val="visible"/>
                                      </p:to>
                                    </p:set>
                                    <p:animEffect transition="in" filter="wipe(up)">
                                      <p:cBhvr>
                                        <p:cTn id="41" dur="500"/>
                                        <p:tgtEl>
                                          <p:spTgt spid="1898551"/>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898552"/>
                                        </p:tgtEl>
                                        <p:attrNameLst>
                                          <p:attrName>style.visibility</p:attrName>
                                        </p:attrNameLst>
                                      </p:cBhvr>
                                      <p:to>
                                        <p:strVal val="visible"/>
                                      </p:to>
                                    </p:set>
                                    <p:animEffect transition="in" filter="wipe(up)">
                                      <p:cBhvr>
                                        <p:cTn id="44" dur="500"/>
                                        <p:tgtEl>
                                          <p:spTgt spid="1898552"/>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9856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up)">
                                      <p:cBhvr>
                                        <p:cTn id="61" dur="500"/>
                                        <p:tgtEl>
                                          <p:spTgt spid="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1898559"/>
                                        </p:tgtEl>
                                        <p:attrNameLst>
                                          <p:attrName>style.visibility</p:attrName>
                                        </p:attrNameLst>
                                      </p:cBhvr>
                                      <p:to>
                                        <p:strVal val="visible"/>
                                      </p:to>
                                    </p:set>
                                    <p:animEffect transition="in" filter="wipe(up)">
                                      <p:cBhvr>
                                        <p:cTn id="66" dur="500"/>
                                        <p:tgtEl>
                                          <p:spTgt spid="1898559"/>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1898561"/>
                                        </p:tgtEl>
                                        <p:attrNameLst>
                                          <p:attrName>style.visibility</p:attrName>
                                        </p:attrNameLst>
                                      </p:cBhvr>
                                      <p:to>
                                        <p:strVal val="visible"/>
                                      </p:to>
                                    </p:set>
                                    <p:animEffect transition="in" filter="wipe(up)">
                                      <p:cBhvr>
                                        <p:cTn id="69" dur="500"/>
                                        <p:tgtEl>
                                          <p:spTgt spid="1898561"/>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1898562"/>
                                        </p:tgtEl>
                                        <p:attrNameLst>
                                          <p:attrName>style.visibility</p:attrName>
                                        </p:attrNameLst>
                                      </p:cBhvr>
                                      <p:to>
                                        <p:strVal val="visible"/>
                                      </p:to>
                                    </p:set>
                                    <p:animEffect transition="in" filter="wipe(up)">
                                      <p:cBhvr>
                                        <p:cTn id="72" dur="500"/>
                                        <p:tgtEl>
                                          <p:spTgt spid="1898562"/>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1898571"/>
                                        </p:tgtEl>
                                        <p:attrNameLst>
                                          <p:attrName>style.visibility</p:attrName>
                                        </p:attrNameLst>
                                      </p:cBhvr>
                                      <p:to>
                                        <p:strVal val="visible"/>
                                      </p:to>
                                    </p:set>
                                    <p:animEffect transition="in" filter="wipe(up)">
                                      <p:cBhvr>
                                        <p:cTn id="75" dur="500"/>
                                        <p:tgtEl>
                                          <p:spTgt spid="1898571"/>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1898567"/>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8"/>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1" fill="hold" grpId="0" nodeType="clickEffect">
                                  <p:stCondLst>
                                    <p:cond delay="0"/>
                                  </p:stCondLst>
                                  <p:childTnLst>
                                    <p:set>
                                      <p:cBhvr>
                                        <p:cTn id="85" dur="1" fill="hold">
                                          <p:stCondLst>
                                            <p:cond delay="0"/>
                                          </p:stCondLst>
                                        </p:cTn>
                                        <p:tgtEl>
                                          <p:spTgt spid="1898565"/>
                                        </p:tgtEl>
                                        <p:attrNameLst>
                                          <p:attrName>style.visibility</p:attrName>
                                        </p:attrNameLst>
                                      </p:cBhvr>
                                      <p:to>
                                        <p:strVal val="visible"/>
                                      </p:to>
                                    </p:set>
                                    <p:animEffect transition="in" filter="wipe(up)">
                                      <p:cBhvr>
                                        <p:cTn id="86" dur="500"/>
                                        <p:tgtEl>
                                          <p:spTgt spid="1898565"/>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1898566"/>
                                        </p:tgtEl>
                                        <p:attrNameLst>
                                          <p:attrName>style.visibility</p:attrName>
                                        </p:attrNameLst>
                                      </p:cBhvr>
                                      <p:to>
                                        <p:strVal val="visible"/>
                                      </p:to>
                                    </p:set>
                                    <p:animEffect transition="in" filter="wipe(up)">
                                      <p:cBhvr>
                                        <p:cTn id="89" dur="500"/>
                                        <p:tgtEl>
                                          <p:spTgt spid="1898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8543" grpId="0" animBg="1"/>
      <p:bldP spid="1898544" grpId="0" animBg="1"/>
      <p:bldP spid="1898545" grpId="0" animBg="1"/>
      <p:bldP spid="1898546" grpId="0" animBg="1"/>
      <p:bldP spid="1898547" grpId="0" animBg="1"/>
      <p:bldP spid="1898548" grpId="0" animBg="1"/>
      <p:bldP spid="1898549" grpId="0" animBg="1"/>
      <p:bldP spid="1898550" grpId="0" animBg="1"/>
      <p:bldP spid="1898551" grpId="0" animBg="1"/>
      <p:bldP spid="1898552" grpId="0" animBg="1"/>
      <p:bldP spid="1898554" grpId="0"/>
      <p:bldP spid="1898559" grpId="0" animBg="1"/>
      <p:bldP spid="1898560" grpId="0"/>
      <p:bldP spid="1898561" grpId="0" animBg="1"/>
      <p:bldP spid="1898562" grpId="0" animBg="1"/>
      <p:bldP spid="1898565" grpId="0" animBg="1"/>
      <p:bldP spid="1898566" grpId="0" animBg="1"/>
      <p:bldP spid="1898567" grpId="0"/>
      <p:bldP spid="1898571" grpId="0" animBg="1"/>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OpenMP Reduction</a:t>
            </a:r>
            <a:endParaRPr lang="en-US" dirty="0"/>
          </a:p>
        </p:txBody>
      </p:sp>
      <p:sp>
        <p:nvSpPr>
          <p:cNvPr id="3" name="Content Placeholder 2"/>
          <p:cNvSpPr>
            <a:spLocks noGrp="1"/>
          </p:cNvSpPr>
          <p:nvPr>
            <p:ph idx="1"/>
          </p:nvPr>
        </p:nvSpPr>
        <p:spPr>
          <a:xfrm>
            <a:off x="457200" y="990600"/>
            <a:ext cx="8229600" cy="5257800"/>
          </a:xfrm>
        </p:spPr>
        <p:txBody>
          <a:bodyPr>
            <a:normAutofit/>
          </a:bodyPr>
          <a:lstStyle/>
          <a:p>
            <a:pPr>
              <a:buClr>
                <a:schemeClr val="tx1"/>
              </a:buClr>
            </a:pPr>
            <a:r>
              <a:rPr lang="en-US" i="1" dirty="0" smtClean="0">
                <a:solidFill>
                  <a:srgbClr val="3366FF"/>
                </a:solidFill>
              </a:rPr>
              <a:t>Reduction</a:t>
            </a:r>
            <a:r>
              <a:rPr lang="en-US" dirty="0" smtClean="0"/>
              <a:t>: specifies that 1 or more variables that are private to each thread are subject of reduction operation at end of parallel region:</a:t>
            </a:r>
            <a:br>
              <a:rPr lang="en-US" dirty="0" smtClean="0"/>
            </a:br>
            <a:r>
              <a:rPr lang="en-US" dirty="0" err="1" smtClean="0"/>
              <a:t>reduction(operation:var</a:t>
            </a:r>
            <a:r>
              <a:rPr lang="en-US" dirty="0" smtClean="0"/>
              <a:t>) where</a:t>
            </a:r>
          </a:p>
          <a:p>
            <a:pPr lvl="1">
              <a:buClr>
                <a:schemeClr val="tx1"/>
              </a:buClr>
            </a:pPr>
            <a:r>
              <a:rPr lang="en-US" i="1" dirty="0" smtClean="0">
                <a:solidFill>
                  <a:srgbClr val="3366FF"/>
                </a:solidFill>
              </a:rPr>
              <a:t>Operation</a:t>
            </a:r>
            <a:r>
              <a:rPr lang="en-US" dirty="0" smtClean="0"/>
              <a:t>: operator to perform on the variables (</a:t>
            </a:r>
            <a:r>
              <a:rPr lang="en-US" dirty="0" err="1" smtClean="0"/>
              <a:t>var</a:t>
            </a:r>
            <a:r>
              <a:rPr lang="en-US" dirty="0" smtClean="0"/>
              <a:t>) at the end of the parallel region</a:t>
            </a:r>
          </a:p>
          <a:p>
            <a:pPr lvl="1">
              <a:buClr>
                <a:schemeClr val="tx1"/>
              </a:buClr>
            </a:pPr>
            <a:r>
              <a:rPr lang="en-US" i="1" dirty="0" err="1" smtClean="0">
                <a:solidFill>
                  <a:srgbClr val="3366FF"/>
                </a:solidFill>
              </a:rPr>
              <a:t>Var</a:t>
            </a:r>
            <a:r>
              <a:rPr lang="en-US" dirty="0" smtClean="0"/>
              <a:t>: One or more variables on which to perform scalar reduction. </a:t>
            </a:r>
          </a:p>
          <a:p>
            <a:pPr marL="0" indent="0">
              <a:buNone/>
            </a:pPr>
            <a:r>
              <a:rPr lang="en-US" sz="2400" b="1" dirty="0" smtClean="0">
                <a:latin typeface="Courier"/>
                <a:cs typeface="Courier"/>
              </a:rPr>
              <a:t>  #</a:t>
            </a:r>
            <a:r>
              <a:rPr lang="en-US" sz="2400" b="1" dirty="0" smtClean="0">
                <a:latin typeface="Courier"/>
                <a:cs typeface="Courier"/>
              </a:rPr>
              <a:t>pragma </a:t>
            </a:r>
            <a:r>
              <a:rPr lang="en-US" sz="2400" b="1" dirty="0" err="1" smtClean="0">
                <a:latin typeface="Courier"/>
                <a:cs typeface="Courier"/>
              </a:rPr>
              <a:t>omp</a:t>
            </a:r>
            <a:r>
              <a:rPr lang="en-US" sz="2400" b="1" dirty="0" smtClean="0">
                <a:latin typeface="Courier"/>
                <a:cs typeface="Courier"/>
              </a:rPr>
              <a:t> for reduction(+ : </a:t>
            </a:r>
            <a:r>
              <a:rPr lang="en-US" sz="2400" b="1" dirty="0" err="1" smtClean="0">
                <a:latin typeface="Courier"/>
                <a:cs typeface="Courier"/>
              </a:rPr>
              <a:t>nSum</a:t>
            </a:r>
            <a:r>
              <a:rPr lang="en-US" sz="2400" b="1" dirty="0" smtClean="0">
                <a:latin typeface="Courier"/>
                <a:cs typeface="Courier"/>
              </a:rPr>
              <a:t>) </a:t>
            </a:r>
            <a:endParaRPr lang="en-US" sz="2400" b="1" dirty="0" smtClean="0">
              <a:latin typeface="Courier"/>
              <a:cs typeface="Courier"/>
            </a:endParaRPr>
          </a:p>
          <a:p>
            <a:pPr marL="0" indent="0">
              <a:buNone/>
            </a:pPr>
            <a:r>
              <a:rPr lang="en-US" sz="2400" b="1" dirty="0">
                <a:latin typeface="Courier"/>
                <a:cs typeface="Courier"/>
              </a:rPr>
              <a:t> </a:t>
            </a:r>
            <a:r>
              <a:rPr lang="en-US" sz="2400" b="1" dirty="0" smtClean="0">
                <a:latin typeface="Courier"/>
                <a:cs typeface="Courier"/>
              </a:rPr>
              <a:t> </a:t>
            </a:r>
            <a:r>
              <a:rPr lang="en-US" sz="2400" b="1" dirty="0" smtClean="0">
                <a:latin typeface="Courier"/>
                <a:cs typeface="Courier"/>
              </a:rPr>
              <a:t>for </a:t>
            </a:r>
            <a:r>
              <a:rPr lang="en-US" sz="2400" b="1" dirty="0" smtClean="0">
                <a:latin typeface="Courier"/>
                <a:cs typeface="Courier"/>
              </a:rPr>
              <a:t>(</a:t>
            </a:r>
            <a:r>
              <a:rPr lang="en-US" sz="2400" b="1" dirty="0" err="1" smtClean="0">
                <a:latin typeface="Courier"/>
                <a:cs typeface="Courier"/>
              </a:rPr>
              <a:t>i</a:t>
            </a:r>
            <a:r>
              <a:rPr lang="en-US" sz="2400" b="1" dirty="0" smtClean="0">
                <a:latin typeface="Courier"/>
                <a:cs typeface="Courier"/>
              </a:rPr>
              <a:t> = START ; </a:t>
            </a:r>
            <a:r>
              <a:rPr lang="en-US" sz="2400" b="1" dirty="0" err="1" smtClean="0">
                <a:latin typeface="Courier"/>
                <a:cs typeface="Courier"/>
              </a:rPr>
              <a:t>i</a:t>
            </a:r>
            <a:r>
              <a:rPr lang="en-US" sz="2400" b="1" dirty="0" smtClean="0">
                <a:latin typeface="Courier"/>
                <a:cs typeface="Courier"/>
              </a:rPr>
              <a:t> &lt;= END ; ++</a:t>
            </a:r>
            <a:r>
              <a:rPr lang="en-US" sz="2400" b="1" dirty="0" err="1" smtClean="0">
                <a:latin typeface="Courier"/>
                <a:cs typeface="Courier"/>
              </a:rPr>
              <a:t>i</a:t>
            </a:r>
            <a:r>
              <a:rPr lang="en-US" sz="2400" b="1" dirty="0" smtClean="0">
                <a:latin typeface="Courier"/>
                <a:cs typeface="Courier"/>
              </a:rPr>
              <a:t>) </a:t>
            </a:r>
            <a:br>
              <a:rPr lang="en-US" sz="2400" b="1" dirty="0" smtClean="0">
                <a:latin typeface="Courier"/>
                <a:cs typeface="Courier"/>
              </a:rPr>
            </a:br>
            <a:r>
              <a:rPr lang="en-US" sz="2400" b="1" dirty="0" smtClean="0">
                <a:latin typeface="Courier"/>
                <a:cs typeface="Courier"/>
              </a:rPr>
              <a:t>    </a:t>
            </a:r>
            <a:r>
              <a:rPr lang="en-US" sz="2400" b="1" dirty="0" err="1" smtClean="0">
                <a:latin typeface="Courier"/>
                <a:cs typeface="Courier"/>
              </a:rPr>
              <a:t>nSum</a:t>
            </a:r>
            <a:r>
              <a:rPr lang="en-US" sz="2400" b="1" dirty="0" smtClean="0">
                <a:latin typeface="Courier"/>
                <a:cs typeface="Courier"/>
              </a:rPr>
              <a:t> </a:t>
            </a:r>
            <a:r>
              <a:rPr lang="en-US" sz="2400" b="1" dirty="0" smtClean="0">
                <a:latin typeface="Courier"/>
                <a:cs typeface="Courier"/>
              </a:rPr>
              <a:t>+= </a:t>
            </a:r>
            <a:r>
              <a:rPr lang="en-US" sz="2400" b="1" dirty="0" err="1" smtClean="0">
                <a:latin typeface="Courier"/>
                <a:cs typeface="Courier"/>
              </a:rPr>
              <a:t>i</a:t>
            </a:r>
            <a:r>
              <a:rPr lang="en-US" sz="2400" b="1" dirty="0" smtClean="0">
                <a:latin typeface="Courier"/>
                <a:cs typeface="Courier"/>
              </a:rPr>
              <a:t>; </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38</a:t>
            </a:fld>
            <a:endParaRPr lang="en-US" dirty="0"/>
          </a:p>
        </p:txBody>
      </p:sp>
    </p:spTree>
    <p:extLst>
      <p:ext uri="{BB962C8B-B14F-4D97-AF65-F5344CB8AC3E}">
        <p14:creationId xmlns:p14="http://schemas.microsoft.com/office/powerpoint/2010/main" val="36133344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4429"/>
          </a:xfrm>
        </p:spPr>
        <p:txBody>
          <a:bodyPr>
            <a:normAutofit fontScale="90000"/>
          </a:bodyPr>
          <a:lstStyle/>
          <a:p>
            <a:r>
              <a:rPr lang="en-US" dirty="0" smtClean="0"/>
              <a:t>OpenMP Reduction Version </a:t>
            </a:r>
            <a:endParaRPr lang="en-US" dirty="0"/>
          </a:p>
        </p:txBody>
      </p:sp>
      <p:sp>
        <p:nvSpPr>
          <p:cNvPr id="3" name="Content Placeholder 2"/>
          <p:cNvSpPr>
            <a:spLocks noGrp="1"/>
          </p:cNvSpPr>
          <p:nvPr>
            <p:ph idx="1"/>
          </p:nvPr>
        </p:nvSpPr>
        <p:spPr>
          <a:xfrm>
            <a:off x="50807" y="694267"/>
            <a:ext cx="8987775" cy="6163733"/>
          </a:xfrm>
        </p:spPr>
        <p:txBody>
          <a:bodyPr>
            <a:normAutofit/>
          </a:bodyPr>
          <a:lstStyle/>
          <a:p>
            <a:pPr>
              <a:buNone/>
            </a:pPr>
            <a:r>
              <a:rPr lang="en-US" sz="2000" b="1" dirty="0" smtClean="0">
                <a:latin typeface="Courier New"/>
                <a:cs typeface="Courier New"/>
              </a:rPr>
              <a:t>#include &lt;</a:t>
            </a:r>
            <a:r>
              <a:rPr lang="en-US" sz="2000" b="1" dirty="0" err="1" smtClean="0">
                <a:latin typeface="Courier New"/>
                <a:cs typeface="Courier New"/>
              </a:rPr>
              <a:t>omp.h</a:t>
            </a:r>
            <a:r>
              <a:rPr lang="en-US" sz="2000" b="1" dirty="0" smtClean="0">
                <a:latin typeface="Courier New"/>
                <a:cs typeface="Courier New"/>
              </a:rPr>
              <a:t>&gt;</a:t>
            </a:r>
          </a:p>
          <a:p>
            <a:pPr>
              <a:buNone/>
            </a:pPr>
            <a:r>
              <a:rPr lang="en-US" sz="2000" b="1" dirty="0" smtClean="0">
                <a:latin typeface="Courier New"/>
                <a:cs typeface="Courier New"/>
              </a:rPr>
              <a:t>#include &lt;</a:t>
            </a:r>
            <a:r>
              <a:rPr lang="en-US" sz="2000" b="1" dirty="0" err="1" smtClean="0">
                <a:latin typeface="Courier New"/>
                <a:cs typeface="Courier New"/>
              </a:rPr>
              <a:t>stdio.h</a:t>
            </a:r>
            <a:r>
              <a:rPr lang="en-US" sz="2000" b="1" dirty="0" smtClean="0">
                <a:latin typeface="Courier New"/>
                <a:cs typeface="Courier New"/>
              </a:rPr>
              <a:t>&gt;</a:t>
            </a:r>
          </a:p>
          <a:p>
            <a:pPr>
              <a:buNone/>
            </a:pPr>
            <a:r>
              <a:rPr lang="en-US" sz="2000" b="1" dirty="0" smtClean="0">
                <a:latin typeface="Courier New"/>
                <a:cs typeface="Courier New"/>
              </a:rPr>
              <a:t>static </a:t>
            </a:r>
            <a:r>
              <a:rPr lang="en-US" sz="2000" b="1" dirty="0" smtClean="0">
                <a:latin typeface="Courier New"/>
                <a:cs typeface="Courier New"/>
              </a:rPr>
              <a:t>long </a:t>
            </a:r>
            <a:r>
              <a:rPr lang="en-US" sz="2000" b="1" dirty="0" err="1" smtClean="0">
                <a:latin typeface="Courier New"/>
                <a:cs typeface="Courier New"/>
              </a:rPr>
              <a:t>num_steps</a:t>
            </a:r>
            <a:r>
              <a:rPr lang="en-US" sz="2000" b="1" dirty="0" smtClean="0">
                <a:latin typeface="Courier New"/>
                <a:cs typeface="Courier New"/>
              </a:rPr>
              <a:t> = 100000; </a:t>
            </a:r>
          </a:p>
          <a:p>
            <a:pPr>
              <a:buNone/>
            </a:pPr>
            <a:r>
              <a:rPr lang="en-US" sz="2000" b="1" dirty="0" smtClean="0">
                <a:latin typeface="Courier New"/>
                <a:cs typeface="Courier New"/>
              </a:rPr>
              <a:t>double step; </a:t>
            </a:r>
          </a:p>
          <a:p>
            <a:pPr>
              <a:buNone/>
            </a:pPr>
            <a:r>
              <a:rPr lang="en-US" sz="2000" b="1" dirty="0" smtClean="0">
                <a:latin typeface="Courier New"/>
                <a:cs typeface="Courier New"/>
              </a:rPr>
              <a:t>void main () </a:t>
            </a:r>
            <a:r>
              <a:rPr lang="en-US" sz="2000" b="1" dirty="0" smtClean="0">
                <a:latin typeface="Courier New"/>
                <a:cs typeface="Courier New"/>
              </a:rPr>
              <a:t>{</a:t>
            </a:r>
            <a:r>
              <a:rPr lang="en-US" sz="2000" b="1" dirty="0" smtClean="0">
                <a:latin typeface="Courier New"/>
                <a:cs typeface="Courier New"/>
              </a:rPr>
              <a:t>	  </a:t>
            </a:r>
            <a:endParaRPr lang="en-US" sz="2000" b="1" dirty="0" smtClean="0">
              <a:latin typeface="Courier New"/>
              <a:cs typeface="Courier New"/>
            </a:endParaRPr>
          </a:p>
          <a:p>
            <a:pPr>
              <a:buNone/>
            </a:pPr>
            <a:r>
              <a:rPr lang="en-US" sz="2000" b="1" dirty="0">
                <a:latin typeface="Courier New"/>
                <a:cs typeface="Courier New"/>
              </a:rPr>
              <a:t> </a:t>
            </a:r>
            <a:r>
              <a:rPr lang="en-US" sz="2000" b="1" dirty="0" smtClean="0">
                <a:latin typeface="Courier New"/>
                <a:cs typeface="Courier New"/>
              </a:rPr>
              <a:t> </a:t>
            </a:r>
            <a:r>
              <a:rPr lang="en-US" sz="2000" b="1" dirty="0" err="1" smtClean="0">
                <a:latin typeface="Courier New"/>
                <a:cs typeface="Courier New"/>
              </a:rPr>
              <a:t>int</a:t>
            </a:r>
            <a:r>
              <a:rPr lang="en-US" sz="2000" b="1" dirty="0" smtClean="0">
                <a:latin typeface="Courier New"/>
                <a:cs typeface="Courier New"/>
              </a:rPr>
              <a:t> </a:t>
            </a:r>
            <a:r>
              <a:rPr lang="en-US" sz="2000" b="1" dirty="0" err="1" smtClean="0">
                <a:latin typeface="Courier New"/>
                <a:cs typeface="Courier New"/>
              </a:rPr>
              <a:t>i</a:t>
            </a:r>
            <a:r>
              <a:rPr lang="en-US" sz="2000" b="1" dirty="0" smtClean="0">
                <a:latin typeface="Courier New"/>
                <a:cs typeface="Courier New"/>
              </a:rPr>
              <a:t>; 	  double x, pi, sum = 0.0; </a:t>
            </a:r>
          </a:p>
          <a:p>
            <a:pPr>
              <a:buNone/>
            </a:pPr>
            <a:r>
              <a:rPr lang="en-US" sz="2000" b="1" dirty="0" smtClean="0">
                <a:latin typeface="Courier New"/>
                <a:cs typeface="Courier New"/>
              </a:rPr>
              <a:t>  step </a:t>
            </a:r>
            <a:r>
              <a:rPr lang="en-US" sz="2000" b="1" dirty="0" smtClean="0">
                <a:latin typeface="Courier New"/>
                <a:cs typeface="Courier New"/>
              </a:rPr>
              <a:t>= 1.0/(double) </a:t>
            </a:r>
            <a:r>
              <a:rPr lang="en-US" sz="2000" b="1" dirty="0" err="1" smtClean="0">
                <a:latin typeface="Courier New"/>
                <a:cs typeface="Courier New"/>
              </a:rPr>
              <a:t>num_steps</a:t>
            </a:r>
            <a:r>
              <a:rPr lang="en-US" sz="2000" b="1" dirty="0" smtClean="0">
                <a:latin typeface="Courier New"/>
                <a:cs typeface="Courier New"/>
              </a:rPr>
              <a:t>; </a:t>
            </a:r>
          </a:p>
          <a:p>
            <a:pPr>
              <a:buNone/>
            </a:pPr>
            <a:r>
              <a:rPr lang="en-US" sz="2000" b="1" dirty="0" smtClean="0">
                <a:latin typeface="Courier New"/>
                <a:cs typeface="Courier New"/>
              </a:rPr>
              <a:t>  #</a:t>
            </a:r>
            <a:r>
              <a:rPr lang="en-US" sz="2000" b="1" dirty="0" smtClean="0">
                <a:latin typeface="Courier New"/>
                <a:cs typeface="Courier New"/>
              </a:rPr>
              <a:t>pragma </a:t>
            </a:r>
            <a:r>
              <a:rPr lang="en-US" sz="2000" b="1" dirty="0" err="1" smtClean="0">
                <a:latin typeface="Courier New"/>
                <a:cs typeface="Courier New"/>
              </a:rPr>
              <a:t>omp</a:t>
            </a:r>
            <a:r>
              <a:rPr lang="en-US" sz="2000" b="1" dirty="0" smtClean="0">
                <a:latin typeface="Courier New"/>
                <a:cs typeface="Courier New"/>
              </a:rPr>
              <a:t> parallel for private(x) reduction(+:sum)</a:t>
            </a:r>
          </a:p>
          <a:p>
            <a:pPr>
              <a:buNone/>
            </a:pPr>
            <a:r>
              <a:rPr lang="en-US" sz="2000" b="1" dirty="0" smtClean="0">
                <a:latin typeface="Courier New"/>
                <a:cs typeface="Courier New"/>
              </a:rPr>
              <a:t>  for </a:t>
            </a:r>
            <a:r>
              <a:rPr lang="en-US" sz="2000" b="1" dirty="0" smtClean="0">
                <a:latin typeface="Courier New"/>
                <a:cs typeface="Courier New"/>
              </a:rPr>
              <a:t>(</a:t>
            </a:r>
            <a:r>
              <a:rPr lang="en-US" sz="2000" b="1" dirty="0" err="1" smtClean="0">
                <a:latin typeface="Courier New"/>
                <a:cs typeface="Courier New"/>
              </a:rPr>
              <a:t>i</a:t>
            </a:r>
            <a:r>
              <a:rPr lang="en-US" sz="2000" b="1" dirty="0" smtClean="0">
                <a:latin typeface="Courier New"/>
                <a:cs typeface="Courier New"/>
              </a:rPr>
              <a:t> = 1</a:t>
            </a:r>
            <a:r>
              <a:rPr lang="en-US" sz="2000" b="1" dirty="0" smtClean="0">
                <a:latin typeface="Courier New"/>
                <a:cs typeface="Courier New"/>
              </a:rPr>
              <a:t>; </a:t>
            </a:r>
            <a:r>
              <a:rPr lang="en-US" sz="2000" b="1" dirty="0" err="1" smtClean="0">
                <a:latin typeface="Courier New"/>
                <a:cs typeface="Courier New"/>
              </a:rPr>
              <a:t>i</a:t>
            </a:r>
            <a:r>
              <a:rPr lang="en-US" sz="2000" b="1" dirty="0" smtClean="0">
                <a:latin typeface="Courier New"/>
                <a:cs typeface="Courier New"/>
              </a:rPr>
              <a:t> &lt;</a:t>
            </a:r>
            <a:r>
              <a:rPr lang="en-US" sz="2000" b="1" dirty="0" smtClean="0">
                <a:latin typeface="Courier New"/>
                <a:cs typeface="Courier New"/>
              </a:rPr>
              <a:t>= </a:t>
            </a:r>
            <a:r>
              <a:rPr lang="en-US" sz="2000" b="1" dirty="0" err="1" smtClean="0">
                <a:latin typeface="Courier New"/>
                <a:cs typeface="Courier New"/>
              </a:rPr>
              <a:t>num_steps</a:t>
            </a:r>
            <a:r>
              <a:rPr lang="en-US" sz="2000" b="1" dirty="0" smtClean="0">
                <a:latin typeface="Courier New"/>
                <a:cs typeface="Courier New"/>
              </a:rPr>
              <a:t>; </a:t>
            </a:r>
            <a:r>
              <a:rPr lang="en-US" sz="2000" b="1" dirty="0" err="1" smtClean="0">
                <a:latin typeface="Courier New"/>
                <a:cs typeface="Courier New"/>
              </a:rPr>
              <a:t>i</a:t>
            </a:r>
            <a:r>
              <a:rPr lang="en-US" sz="2000" b="1" dirty="0" smtClean="0">
                <a:latin typeface="Courier New"/>
                <a:cs typeface="Courier New"/>
              </a:rPr>
              <a:t>++){ </a:t>
            </a:r>
          </a:p>
          <a:p>
            <a:pPr>
              <a:buNone/>
            </a:pPr>
            <a:r>
              <a:rPr lang="en-US" sz="2000" b="1" dirty="0" smtClean="0">
                <a:latin typeface="Courier New"/>
                <a:cs typeface="Courier New"/>
              </a:rPr>
              <a:t>    x </a:t>
            </a:r>
            <a:r>
              <a:rPr lang="en-US" sz="2000" b="1" dirty="0" smtClean="0">
                <a:latin typeface="Courier New"/>
                <a:cs typeface="Courier New"/>
              </a:rPr>
              <a:t>= (i-0.5)*step; </a:t>
            </a:r>
          </a:p>
          <a:p>
            <a:pPr>
              <a:buNone/>
            </a:pPr>
            <a:r>
              <a:rPr lang="en-US" sz="2000" b="1" dirty="0" smtClean="0">
                <a:latin typeface="Courier New"/>
                <a:cs typeface="Courier New"/>
              </a:rPr>
              <a:t>    sum </a:t>
            </a:r>
            <a:r>
              <a:rPr lang="en-US" sz="2000" b="1" dirty="0" smtClean="0">
                <a:latin typeface="Courier New"/>
                <a:cs typeface="Courier New"/>
              </a:rPr>
              <a:t>= sum + 4.0/(1.0+x*x); </a:t>
            </a:r>
          </a:p>
          <a:p>
            <a:pPr>
              <a:buNone/>
            </a:pPr>
            <a:r>
              <a:rPr lang="en-US" sz="2000" b="1" dirty="0" smtClean="0">
                <a:latin typeface="Courier New"/>
                <a:cs typeface="Courier New"/>
              </a:rPr>
              <a:t>  } </a:t>
            </a:r>
            <a:endParaRPr lang="en-US" sz="2000" b="1" dirty="0" smtClean="0">
              <a:latin typeface="Courier New"/>
              <a:cs typeface="Courier New"/>
            </a:endParaRPr>
          </a:p>
          <a:p>
            <a:pPr>
              <a:buNone/>
            </a:pPr>
            <a:r>
              <a:rPr lang="en-US" sz="2000" b="1" dirty="0" smtClean="0">
                <a:latin typeface="Courier New"/>
                <a:cs typeface="Courier New"/>
              </a:rPr>
              <a:t>  pi </a:t>
            </a:r>
            <a:r>
              <a:rPr lang="en-US" sz="2000" b="1" dirty="0" smtClean="0">
                <a:latin typeface="Courier New"/>
                <a:cs typeface="Courier New"/>
              </a:rPr>
              <a:t>= sum / </a:t>
            </a:r>
            <a:r>
              <a:rPr lang="en-US" sz="2000" b="1" dirty="0" err="1" smtClean="0">
                <a:latin typeface="Courier New"/>
                <a:cs typeface="Courier New"/>
              </a:rPr>
              <a:t>num_steps</a:t>
            </a:r>
            <a:r>
              <a:rPr lang="en-US" sz="2000" b="1" dirty="0" smtClean="0">
                <a:latin typeface="Courier New"/>
                <a:cs typeface="Courier New"/>
              </a:rPr>
              <a:t>; </a:t>
            </a:r>
          </a:p>
          <a:p>
            <a:pPr>
              <a:buNone/>
            </a:pPr>
            <a:r>
              <a:rPr lang="en-US" sz="2000" b="1" dirty="0" smtClean="0">
                <a:latin typeface="Courier New"/>
                <a:cs typeface="Courier New"/>
              </a:rPr>
              <a:t>  </a:t>
            </a:r>
            <a:r>
              <a:rPr lang="en-US" sz="2000" b="1" dirty="0" err="1" smtClean="0">
                <a:latin typeface="Courier New"/>
                <a:cs typeface="Courier New"/>
              </a:rPr>
              <a:t>printf</a:t>
            </a:r>
            <a:r>
              <a:rPr lang="en-US" sz="2000" b="1" dirty="0" smtClean="0">
                <a:latin typeface="Courier New"/>
                <a:cs typeface="Courier New"/>
              </a:rPr>
              <a:t> </a:t>
            </a:r>
            <a:r>
              <a:rPr lang="en-US" sz="2000" b="1" dirty="0" smtClean="0">
                <a:latin typeface="Courier New"/>
                <a:cs typeface="Courier New"/>
              </a:rPr>
              <a:t>("pi = %6.8f\n", pi);</a:t>
            </a:r>
          </a:p>
          <a:p>
            <a:pPr>
              <a:buNone/>
            </a:pPr>
            <a:r>
              <a:rPr lang="en-US" sz="2000" b="1" dirty="0" smtClean="0">
                <a:latin typeface="Courier New"/>
                <a:cs typeface="Courier New"/>
              </a:rPr>
              <a:t>}</a:t>
            </a:r>
            <a:endParaRPr lang="en-US" sz="2000" b="1"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39</a:t>
            </a:fld>
            <a:endParaRPr lang="en-US" dirty="0"/>
          </a:p>
        </p:txBody>
      </p:sp>
      <p:grpSp>
        <p:nvGrpSpPr>
          <p:cNvPr id="10" name="Group 9"/>
          <p:cNvGrpSpPr/>
          <p:nvPr/>
        </p:nvGrpSpPr>
        <p:grpSpPr>
          <a:xfrm>
            <a:off x="1359261" y="3978388"/>
            <a:ext cx="7784739" cy="1893938"/>
            <a:chOff x="1359261" y="608656"/>
            <a:chExt cx="7784739" cy="1893938"/>
          </a:xfrm>
        </p:grpSpPr>
        <p:sp>
          <p:nvSpPr>
            <p:cNvPr id="7" name="TextBox 6"/>
            <p:cNvSpPr txBox="1"/>
            <p:nvPr/>
          </p:nvSpPr>
          <p:spPr>
            <a:xfrm>
              <a:off x="4910667" y="1117599"/>
              <a:ext cx="4233333" cy="1384995"/>
            </a:xfrm>
            <a:prstGeom prst="rect">
              <a:avLst/>
            </a:prstGeom>
            <a:noFill/>
            <a:ln w="19050" cmpd="sng">
              <a:solidFill>
                <a:srgbClr val="4F81BD"/>
              </a:solidFill>
            </a:ln>
          </p:spPr>
          <p:txBody>
            <a:bodyPr wrap="square" rtlCol="0">
              <a:spAutoFit/>
            </a:bodyPr>
            <a:lstStyle/>
            <a:p>
              <a:r>
                <a:rPr lang="en-US" sz="2800" dirty="0" smtClean="0"/>
                <a:t>Note: Don’t have to declare for loop index variable </a:t>
              </a:r>
              <a:r>
                <a:rPr lang="en-US" sz="2800" dirty="0" err="1" smtClean="0">
                  <a:latin typeface="Courier"/>
                  <a:cs typeface="Courier"/>
                </a:rPr>
                <a:t>i</a:t>
              </a:r>
              <a:r>
                <a:rPr lang="en-US" sz="2800" dirty="0" smtClean="0"/>
                <a:t> private, since that is default</a:t>
              </a:r>
              <a:endParaRPr lang="en-US" sz="2800" dirty="0"/>
            </a:p>
          </p:txBody>
        </p:sp>
        <p:cxnSp>
          <p:nvCxnSpPr>
            <p:cNvPr id="9" name="Straight Connector 8"/>
            <p:cNvCxnSpPr/>
            <p:nvPr/>
          </p:nvCxnSpPr>
          <p:spPr>
            <a:xfrm flipH="1" flipV="1">
              <a:off x="1359261" y="608656"/>
              <a:ext cx="3542012" cy="515896"/>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662628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Review: </a:t>
            </a:r>
            <a:r>
              <a:rPr lang="en-US" dirty="0" err="1" smtClean="0">
                <a:solidFill>
                  <a:schemeClr val="accent1"/>
                </a:solidFill>
              </a:rPr>
              <a:t>OpenMP</a:t>
            </a:r>
            <a:r>
              <a:rPr lang="en-US" dirty="0" smtClean="0">
                <a:solidFill>
                  <a:schemeClr val="accent1"/>
                </a:solidFill>
              </a:rPr>
              <a:t> </a:t>
            </a:r>
            <a:r>
              <a:rPr lang="en-US" dirty="0" smtClean="0">
                <a:solidFill>
                  <a:schemeClr val="accent1"/>
                </a:solidFill>
              </a:rPr>
              <a:t>Directives (Work-Sharing)</a:t>
            </a:r>
            <a:endParaRPr lang="en-US" dirty="0">
              <a:solidFill>
                <a:schemeClr val="accent1"/>
              </a:solidFill>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4</a:t>
            </a:fld>
            <a:endParaRPr lang="en-US" dirty="0"/>
          </a:p>
        </p:txBody>
      </p:sp>
      <p:pic>
        <p:nvPicPr>
          <p:cNvPr id="103426" name="Picture 2"/>
          <p:cNvPicPr>
            <a:picLocks noChangeAspect="1" noChangeArrowheads="1"/>
          </p:cNvPicPr>
          <p:nvPr/>
        </p:nvPicPr>
        <p:blipFill>
          <a:blip r:embed="rId3"/>
          <a:srcRect/>
          <a:stretch>
            <a:fillRect/>
          </a:stretch>
        </p:blipFill>
        <p:spPr bwMode="auto">
          <a:xfrm>
            <a:off x="365760" y="2011680"/>
            <a:ext cx="2381277" cy="3474720"/>
          </a:xfrm>
          <a:prstGeom prst="rect">
            <a:avLst/>
          </a:prstGeom>
          <a:noFill/>
          <a:ln w="9525">
            <a:noFill/>
            <a:miter lim="800000"/>
            <a:headEnd/>
            <a:tailEnd/>
          </a:ln>
          <a:effectLst/>
        </p:spPr>
      </p:pic>
      <p:pic>
        <p:nvPicPr>
          <p:cNvPr id="103427" name="Picture 3"/>
          <p:cNvPicPr>
            <a:picLocks noChangeAspect="1" noChangeArrowheads="1"/>
          </p:cNvPicPr>
          <p:nvPr/>
        </p:nvPicPr>
        <p:blipFill>
          <a:blip r:embed="rId4"/>
          <a:srcRect/>
          <a:stretch>
            <a:fillRect/>
          </a:stretch>
        </p:blipFill>
        <p:spPr bwMode="auto">
          <a:xfrm>
            <a:off x="3474720" y="2011680"/>
            <a:ext cx="2381277" cy="3474720"/>
          </a:xfrm>
          <a:prstGeom prst="rect">
            <a:avLst/>
          </a:prstGeom>
          <a:noFill/>
          <a:ln w="9525">
            <a:noFill/>
            <a:miter lim="800000"/>
            <a:headEnd/>
            <a:tailEnd/>
          </a:ln>
          <a:effectLst/>
        </p:spPr>
      </p:pic>
      <p:pic>
        <p:nvPicPr>
          <p:cNvPr id="103428" name="Picture 4"/>
          <p:cNvPicPr>
            <a:picLocks noChangeAspect="1" noChangeArrowheads="1"/>
          </p:cNvPicPr>
          <p:nvPr/>
        </p:nvPicPr>
        <p:blipFill>
          <a:blip r:embed="rId5"/>
          <a:srcRect/>
          <a:stretch>
            <a:fillRect/>
          </a:stretch>
        </p:blipFill>
        <p:spPr bwMode="auto">
          <a:xfrm>
            <a:off x="6400800" y="2011680"/>
            <a:ext cx="2381277" cy="3474720"/>
          </a:xfrm>
          <a:prstGeom prst="rect">
            <a:avLst/>
          </a:prstGeom>
          <a:noFill/>
          <a:ln w="9525">
            <a:noFill/>
            <a:miter lim="800000"/>
            <a:headEnd/>
            <a:tailEnd/>
          </a:ln>
          <a:effectLst/>
        </p:spPr>
      </p:pic>
      <p:sp>
        <p:nvSpPr>
          <p:cNvPr id="10" name="TextBox 9"/>
          <p:cNvSpPr txBox="1"/>
          <p:nvPr/>
        </p:nvSpPr>
        <p:spPr>
          <a:xfrm>
            <a:off x="278343" y="5577840"/>
            <a:ext cx="2620141" cy="707886"/>
          </a:xfrm>
          <a:prstGeom prst="rect">
            <a:avLst/>
          </a:prstGeom>
          <a:noFill/>
        </p:spPr>
        <p:txBody>
          <a:bodyPr wrap="none" rtlCol="0">
            <a:spAutoFit/>
          </a:bodyPr>
          <a:lstStyle/>
          <a:p>
            <a:r>
              <a:rPr lang="en-US" sz="2000" dirty="0" smtClean="0"/>
              <a:t>Shares iterations of a </a:t>
            </a:r>
            <a:br>
              <a:rPr lang="en-US" sz="2000" dirty="0" smtClean="0"/>
            </a:br>
            <a:r>
              <a:rPr lang="en-US" sz="2000" dirty="0" smtClean="0"/>
              <a:t>loop across the threads</a:t>
            </a:r>
            <a:endParaRPr lang="en-US" sz="2000" dirty="0"/>
          </a:p>
        </p:txBody>
      </p:sp>
      <p:sp>
        <p:nvSpPr>
          <p:cNvPr id="11" name="TextBox 10"/>
          <p:cNvSpPr txBox="1"/>
          <p:nvPr/>
        </p:nvSpPr>
        <p:spPr>
          <a:xfrm>
            <a:off x="3383280" y="5577840"/>
            <a:ext cx="2706190" cy="707886"/>
          </a:xfrm>
          <a:prstGeom prst="rect">
            <a:avLst/>
          </a:prstGeom>
          <a:noFill/>
        </p:spPr>
        <p:txBody>
          <a:bodyPr wrap="none" rtlCol="0">
            <a:spAutoFit/>
          </a:bodyPr>
          <a:lstStyle/>
          <a:p>
            <a:r>
              <a:rPr lang="en-US" sz="2000" dirty="0" smtClean="0"/>
              <a:t>Each section is executed</a:t>
            </a:r>
            <a:br>
              <a:rPr lang="en-US" sz="2000" dirty="0" smtClean="0"/>
            </a:br>
            <a:r>
              <a:rPr lang="en-US" sz="2000" dirty="0" smtClean="0"/>
              <a:t>by a separate thread</a:t>
            </a:r>
            <a:endParaRPr lang="en-US" sz="2000" dirty="0"/>
          </a:p>
        </p:txBody>
      </p:sp>
      <p:sp>
        <p:nvSpPr>
          <p:cNvPr id="12" name="TextBox 11"/>
          <p:cNvSpPr txBox="1"/>
          <p:nvPr/>
        </p:nvSpPr>
        <p:spPr>
          <a:xfrm>
            <a:off x="6309360" y="5577840"/>
            <a:ext cx="2627258" cy="707886"/>
          </a:xfrm>
          <a:prstGeom prst="rect">
            <a:avLst/>
          </a:prstGeom>
          <a:noFill/>
        </p:spPr>
        <p:txBody>
          <a:bodyPr wrap="none" rtlCol="0">
            <a:spAutoFit/>
          </a:bodyPr>
          <a:lstStyle/>
          <a:p>
            <a:r>
              <a:rPr lang="en-US" sz="2000" dirty="0" smtClean="0"/>
              <a:t>Serializes the execution</a:t>
            </a:r>
            <a:br>
              <a:rPr lang="en-US" sz="2000" dirty="0" smtClean="0"/>
            </a:br>
            <a:r>
              <a:rPr lang="en-US" sz="2000" dirty="0" smtClean="0"/>
              <a:t>of a thread</a:t>
            </a:r>
            <a:endParaRPr lang="en-US" sz="2000" dirty="0"/>
          </a:p>
        </p:txBody>
      </p:sp>
      <p:sp>
        <p:nvSpPr>
          <p:cNvPr id="3" name="TextBox 2"/>
          <p:cNvSpPr txBox="1"/>
          <p:nvPr/>
        </p:nvSpPr>
        <p:spPr>
          <a:xfrm>
            <a:off x="457200" y="1371600"/>
            <a:ext cx="8229600" cy="584775"/>
          </a:xfrm>
          <a:prstGeom prst="rect">
            <a:avLst/>
          </a:prstGeom>
          <a:noFill/>
        </p:spPr>
        <p:txBody>
          <a:bodyPr wrap="none" rtlCol="0">
            <a:normAutofit/>
          </a:bodyPr>
          <a:lstStyle/>
          <a:p>
            <a:pPr marL="457200" indent="-457200">
              <a:buFont typeface="Arial" pitchFamily="34" charset="0"/>
              <a:buChar char="•"/>
            </a:pPr>
            <a:r>
              <a:rPr lang="en-US" sz="3200" dirty="0" smtClean="0"/>
              <a:t>These are defined </a:t>
            </a:r>
            <a:r>
              <a:rPr lang="en-US" sz="3200" i="1" dirty="0" smtClean="0"/>
              <a:t>within</a:t>
            </a:r>
            <a:r>
              <a:rPr lang="en-US" sz="3200" dirty="0" smtClean="0"/>
              <a:t> a </a:t>
            </a:r>
            <a:r>
              <a:rPr lang="en-US" sz="3000" dirty="0" smtClean="0">
                <a:latin typeface="Courier New" pitchFamily="49" charset="0"/>
                <a:cs typeface="Courier New" pitchFamily="49" charset="0"/>
              </a:rPr>
              <a:t>parallel</a:t>
            </a:r>
            <a:r>
              <a:rPr lang="en-US" sz="3200" dirty="0" smtClean="0"/>
              <a:t> section</a:t>
            </a:r>
            <a:endParaRPr lang="en-US" sz="3200" dirty="0"/>
          </a:p>
        </p:txBody>
      </p:sp>
    </p:spTree>
    <p:extLst>
      <p:ext uri="{BB962C8B-B14F-4D97-AF65-F5344CB8AC3E}">
        <p14:creationId xmlns:p14="http://schemas.microsoft.com/office/powerpoint/2010/main" val="1923847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34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OpenMP</a:t>
            </a:r>
            <a:r>
              <a:rPr lang="en-US" dirty="0" smtClean="0"/>
              <a:t> Pitfalls</a:t>
            </a:r>
            <a:endParaRPr lang="en-US" dirty="0"/>
          </a:p>
        </p:txBody>
      </p:sp>
      <p:sp>
        <p:nvSpPr>
          <p:cNvPr id="3" name="Content Placeholder 2"/>
          <p:cNvSpPr>
            <a:spLocks noGrp="1"/>
          </p:cNvSpPr>
          <p:nvPr>
            <p:ph idx="1"/>
          </p:nvPr>
        </p:nvSpPr>
        <p:spPr/>
        <p:txBody>
          <a:bodyPr/>
          <a:lstStyle/>
          <a:p>
            <a:r>
              <a:rPr lang="en-US" dirty="0" smtClean="0"/>
              <a:t>Unfortunately, we can’t just throw pragmas on everything </a:t>
            </a:r>
            <a:r>
              <a:rPr lang="en-US" dirty="0" smtClean="0">
                <a:sym typeface="Wingdings"/>
              </a:rPr>
              <a:t></a:t>
            </a:r>
          </a:p>
          <a:p>
            <a:pPr lvl="1"/>
            <a:r>
              <a:rPr lang="en-US" dirty="0" smtClean="0"/>
              <a:t>Data dependencies</a:t>
            </a:r>
          </a:p>
          <a:p>
            <a:pPr lvl="1"/>
            <a:r>
              <a:rPr lang="en-US" dirty="0" smtClean="0"/>
              <a:t>Sharing issues (incorrectly marking private </a:t>
            </a:r>
            <a:r>
              <a:rPr lang="en-US" dirty="0" err="1" smtClean="0"/>
              <a:t>vars</a:t>
            </a:r>
            <a:r>
              <a:rPr lang="en-US" dirty="0" smtClean="0"/>
              <a:t> as non-private)</a:t>
            </a:r>
          </a:p>
          <a:p>
            <a:pPr lvl="1"/>
            <a:r>
              <a:rPr lang="en-US" dirty="0" smtClean="0"/>
              <a:t>Updating shared values</a:t>
            </a:r>
          </a:p>
          <a:p>
            <a:pPr lvl="1"/>
            <a:r>
              <a:rPr lang="en-US" dirty="0" smtClean="0"/>
              <a:t>Parallel Overhead</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40</a:t>
            </a:fld>
            <a:endParaRPr lang="en-US" dirty="0"/>
          </a:p>
        </p:txBody>
      </p:sp>
    </p:spTree>
    <p:extLst>
      <p:ext uri="{BB962C8B-B14F-4D97-AF65-F5344CB8AC3E}">
        <p14:creationId xmlns:p14="http://schemas.microsoft.com/office/powerpoint/2010/main" val="2923329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r>
              <a:rPr lang="en-US" dirty="0" err="1" smtClean="0">
                <a:solidFill>
                  <a:schemeClr val="accent1"/>
                </a:solidFill>
              </a:rPr>
              <a:t>OpenMP</a:t>
            </a:r>
            <a:r>
              <a:rPr lang="en-US" dirty="0" smtClean="0">
                <a:solidFill>
                  <a:schemeClr val="accent1"/>
                </a:solidFill>
              </a:rPr>
              <a:t> Pitfall #1: Data Dependencies</a:t>
            </a:r>
            <a:endParaRPr lang="en-US" dirty="0">
              <a:solidFill>
                <a:schemeClr val="accent1"/>
              </a:solidFill>
            </a:endParaRPr>
          </a:p>
        </p:txBody>
      </p:sp>
      <p:sp>
        <p:nvSpPr>
          <p:cNvPr id="55299" name="Rectangle 3"/>
          <p:cNvSpPr>
            <a:spLocks noGrp="1" noChangeArrowheads="1"/>
          </p:cNvSpPr>
          <p:nvPr>
            <p:ph idx="1"/>
          </p:nvPr>
        </p:nvSpPr>
        <p:spPr>
          <a:xfrm>
            <a:off x="457200" y="1600200"/>
            <a:ext cx="8229600" cy="4937760"/>
          </a:xfrm>
        </p:spPr>
        <p:txBody>
          <a:bodyPr>
            <a:normAutofit lnSpcReduction="10000"/>
          </a:bodyPr>
          <a:lstStyle/>
          <a:p>
            <a:r>
              <a:rPr lang="en-US" dirty="0" smtClean="0"/>
              <a:t>Consider the following code:</a:t>
            </a:r>
          </a:p>
          <a:p>
            <a:pPr lvl="1">
              <a:buNone/>
            </a:pPr>
            <a:r>
              <a:rPr lang="en-US" dirty="0" smtClean="0">
                <a:latin typeface="Courier New"/>
                <a:cs typeface="Courier New"/>
              </a:rPr>
              <a:t>	a[0] = 1;</a:t>
            </a:r>
          </a:p>
          <a:p>
            <a:pPr lvl="1">
              <a:buNone/>
            </a:pPr>
            <a:r>
              <a:rPr lang="en-US" dirty="0" smtClean="0">
                <a:latin typeface="Courier New"/>
                <a:cs typeface="Courier New"/>
              </a:rPr>
              <a:t>	for(</a:t>
            </a:r>
            <a:r>
              <a:rPr lang="en-US" dirty="0" err="1" smtClean="0">
                <a:latin typeface="Courier New"/>
                <a:cs typeface="Courier New"/>
              </a:rPr>
              <a:t>i</a:t>
            </a:r>
            <a:r>
              <a:rPr lang="en-US" dirty="0" smtClean="0">
                <a:latin typeface="Courier New"/>
                <a:cs typeface="Courier New"/>
              </a:rPr>
              <a:t>=1; </a:t>
            </a:r>
            <a:r>
              <a:rPr lang="en-US" dirty="0" err="1" smtClean="0">
                <a:latin typeface="Courier New"/>
                <a:cs typeface="Courier New"/>
              </a:rPr>
              <a:t>i</a:t>
            </a:r>
            <a:r>
              <a:rPr lang="en-US" dirty="0" smtClean="0">
                <a:latin typeface="Courier New"/>
                <a:cs typeface="Courier New"/>
              </a:rPr>
              <a:t>&lt;5000; </a:t>
            </a:r>
            <a:r>
              <a:rPr lang="en-US" dirty="0" err="1" smtClean="0">
                <a:latin typeface="Courier New"/>
                <a:cs typeface="Courier New"/>
              </a:rPr>
              <a:t>i</a:t>
            </a:r>
            <a:r>
              <a:rPr lang="en-US" dirty="0" smtClean="0">
                <a:latin typeface="Courier New"/>
                <a:cs typeface="Courier New"/>
              </a:rPr>
              <a:t>++) </a:t>
            </a:r>
          </a:p>
          <a:p>
            <a:pPr lvl="1">
              <a:buNone/>
            </a:pPr>
            <a:r>
              <a:rPr lang="en-US" dirty="0" smtClean="0">
                <a:latin typeface="Courier New"/>
                <a:cs typeface="Courier New"/>
              </a:rPr>
              <a:t>	  a[</a:t>
            </a:r>
            <a:r>
              <a:rPr lang="en-US" dirty="0" err="1" smtClean="0">
                <a:latin typeface="Courier New"/>
                <a:cs typeface="Courier New"/>
              </a:rPr>
              <a:t>i</a:t>
            </a:r>
            <a:r>
              <a:rPr lang="en-US" dirty="0" smtClean="0">
                <a:latin typeface="Courier New"/>
                <a:cs typeface="Courier New"/>
              </a:rPr>
              <a:t>] = </a:t>
            </a:r>
            <a:r>
              <a:rPr lang="en-US" dirty="0" err="1" smtClean="0">
                <a:latin typeface="Courier New"/>
                <a:cs typeface="Courier New"/>
              </a:rPr>
              <a:t>i</a:t>
            </a:r>
            <a:r>
              <a:rPr lang="en-US" dirty="0" smtClean="0">
                <a:latin typeface="Courier New"/>
                <a:cs typeface="Courier New"/>
              </a:rPr>
              <a:t> + a[i-1];</a:t>
            </a:r>
            <a:endParaRPr lang="en-US" dirty="0" smtClean="0"/>
          </a:p>
          <a:p>
            <a:r>
              <a:rPr lang="en-US" dirty="0" smtClean="0">
                <a:solidFill>
                  <a:srgbClr val="FF0000"/>
                </a:solidFill>
              </a:rPr>
              <a:t>There are dependencies between loop iterations!</a:t>
            </a:r>
          </a:p>
          <a:p>
            <a:pPr lvl="1"/>
            <a:r>
              <a:rPr lang="en-US" dirty="0" smtClean="0"/>
              <a:t>Splitting this loop between threads does not guarantee in-order execution</a:t>
            </a:r>
          </a:p>
          <a:p>
            <a:pPr lvl="1"/>
            <a:r>
              <a:rPr lang="en-US" dirty="0" smtClean="0"/>
              <a:t>Out of order loop execution will result in undefined behavior (i.e. likely wrong result)</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41</a:t>
            </a:fld>
            <a:endParaRPr lang="en-US" dirty="0"/>
          </a:p>
        </p:txBody>
      </p:sp>
    </p:spTree>
    <p:extLst>
      <p:ext uri="{BB962C8B-B14F-4D97-AF65-F5344CB8AC3E}">
        <p14:creationId xmlns:p14="http://schemas.microsoft.com/office/powerpoint/2010/main" val="159584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2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320"/>
            <a:ext cx="8229600" cy="1143000"/>
          </a:xfrm>
        </p:spPr>
        <p:txBody>
          <a:bodyPr>
            <a:normAutofit/>
          </a:bodyPr>
          <a:lstStyle/>
          <a:p>
            <a:r>
              <a:rPr lang="en-US" dirty="0" smtClean="0">
                <a:solidFill>
                  <a:schemeClr val="accent1"/>
                </a:solidFill>
              </a:rPr>
              <a:t>Open MP Pitfall #2: Sharing Issues</a:t>
            </a:r>
            <a:endParaRPr lang="en-US" dirty="0">
              <a:solidFill>
                <a:schemeClr val="accent1"/>
              </a:solidFill>
            </a:endParaRPr>
          </a:p>
        </p:txBody>
      </p:sp>
      <p:sp>
        <p:nvSpPr>
          <p:cNvPr id="59395" name="Rectangle 3"/>
          <p:cNvSpPr>
            <a:spLocks noGrp="1" noChangeArrowheads="1"/>
          </p:cNvSpPr>
          <p:nvPr>
            <p:ph idx="1"/>
          </p:nvPr>
        </p:nvSpPr>
        <p:spPr>
          <a:xfrm>
            <a:off x="457200" y="1600199"/>
            <a:ext cx="8229600" cy="4937760"/>
          </a:xfrm>
        </p:spPr>
        <p:txBody>
          <a:bodyPr>
            <a:noAutofit/>
          </a:bodyPr>
          <a:lstStyle/>
          <a:p>
            <a:pPr marL="0">
              <a:lnSpc>
                <a:spcPct val="90000"/>
              </a:lnSpc>
              <a:spcBef>
                <a:spcPts val="0"/>
              </a:spcBef>
            </a:pPr>
            <a:r>
              <a:rPr lang="en-US" dirty="0" smtClean="0"/>
              <a:t>Consider the following loop:</a:t>
            </a:r>
          </a:p>
          <a:p>
            <a:pPr marL="0">
              <a:lnSpc>
                <a:spcPct val="90000"/>
              </a:lnSpc>
              <a:spcBef>
                <a:spcPts val="0"/>
              </a:spcBef>
              <a:buNone/>
            </a:pPr>
            <a:r>
              <a:rPr lang="en-US" sz="2400" dirty="0" smtClean="0">
                <a:latin typeface="Courier New"/>
                <a:cs typeface="Courier New"/>
              </a:rPr>
              <a:t>     #</a:t>
            </a:r>
            <a:r>
              <a:rPr lang="en-US" sz="2400" dirty="0" smtClean="0">
                <a:latin typeface="Courier New"/>
                <a:cs typeface="Courier New"/>
              </a:rPr>
              <a:t>pragma </a:t>
            </a:r>
            <a:r>
              <a:rPr lang="en-US" sz="2400" dirty="0" err="1" smtClean="0">
                <a:latin typeface="Courier New"/>
                <a:cs typeface="Courier New"/>
              </a:rPr>
              <a:t>omp</a:t>
            </a:r>
            <a:r>
              <a:rPr lang="en-US" sz="2400" dirty="0" smtClean="0">
                <a:latin typeface="Courier New"/>
                <a:cs typeface="Courier New"/>
              </a:rPr>
              <a:t> parallel for </a:t>
            </a:r>
          </a:p>
          <a:p>
            <a:pPr marL="0">
              <a:lnSpc>
                <a:spcPct val="90000"/>
              </a:lnSpc>
              <a:spcBef>
                <a:spcPts val="0"/>
              </a:spcBef>
              <a:buNone/>
            </a:pPr>
            <a:r>
              <a:rPr lang="en-US" sz="2400" dirty="0" smtClean="0">
                <a:latin typeface="Courier New"/>
                <a:cs typeface="Courier New"/>
              </a:rPr>
              <a:t>     for</a:t>
            </a:r>
            <a:r>
              <a:rPr lang="en-US" sz="2400" dirty="0" smtClean="0">
                <a:latin typeface="Courier New"/>
                <a:cs typeface="Courier New"/>
              </a:rPr>
              <a:t>(</a:t>
            </a:r>
            <a:r>
              <a:rPr lang="en-US" sz="2400" dirty="0" err="1" smtClean="0">
                <a:latin typeface="Courier New"/>
                <a:cs typeface="Courier New"/>
              </a:rPr>
              <a:t>i</a:t>
            </a:r>
            <a:r>
              <a:rPr lang="en-US" sz="2400" dirty="0" smtClean="0">
                <a:latin typeface="Courier New"/>
                <a:cs typeface="Courier New"/>
              </a:rPr>
              <a:t>=0; </a:t>
            </a:r>
            <a:r>
              <a:rPr lang="en-US" sz="2400" dirty="0" err="1" smtClean="0">
                <a:latin typeface="Courier New"/>
                <a:cs typeface="Courier New"/>
              </a:rPr>
              <a:t>i</a:t>
            </a:r>
            <a:r>
              <a:rPr lang="en-US" sz="2400" dirty="0" smtClean="0">
                <a:latin typeface="Courier New"/>
                <a:cs typeface="Courier New"/>
              </a:rPr>
              <a:t>&lt;n; </a:t>
            </a:r>
            <a:r>
              <a:rPr lang="en-US" sz="2400" dirty="0" err="1" smtClean="0">
                <a:latin typeface="Courier New"/>
                <a:cs typeface="Courier New"/>
              </a:rPr>
              <a:t>i</a:t>
            </a:r>
            <a:r>
              <a:rPr lang="en-US" sz="2400" dirty="0" smtClean="0">
                <a:latin typeface="Courier New"/>
                <a:cs typeface="Courier New"/>
              </a:rPr>
              <a:t>++){ </a:t>
            </a:r>
          </a:p>
          <a:p>
            <a:pPr marL="0">
              <a:lnSpc>
                <a:spcPct val="90000"/>
              </a:lnSpc>
              <a:spcBef>
                <a:spcPts val="0"/>
              </a:spcBef>
              <a:buNone/>
            </a:pPr>
            <a:r>
              <a:rPr lang="en-US" sz="2400" dirty="0" smtClean="0">
                <a:latin typeface="Courier New"/>
                <a:cs typeface="Courier New"/>
              </a:rPr>
              <a:t>			temp = 2.0*a[</a:t>
            </a:r>
            <a:r>
              <a:rPr lang="en-US" sz="2400" dirty="0" err="1" smtClean="0">
                <a:latin typeface="Courier New"/>
                <a:cs typeface="Courier New"/>
              </a:rPr>
              <a:t>i</a:t>
            </a:r>
            <a:r>
              <a:rPr lang="en-US" sz="2400" dirty="0" smtClean="0">
                <a:latin typeface="Courier New"/>
                <a:cs typeface="Courier New"/>
              </a:rPr>
              <a:t>]; </a:t>
            </a:r>
          </a:p>
          <a:p>
            <a:pPr marL="0">
              <a:lnSpc>
                <a:spcPct val="90000"/>
              </a:lnSpc>
              <a:spcBef>
                <a:spcPts val="0"/>
              </a:spcBef>
              <a:buNone/>
            </a:pPr>
            <a:r>
              <a:rPr lang="en-US" sz="2400" dirty="0" smtClean="0">
                <a:latin typeface="Courier New"/>
                <a:cs typeface="Courier New"/>
              </a:rPr>
              <a:t>			a[</a:t>
            </a:r>
            <a:r>
              <a:rPr lang="en-US" sz="2400" dirty="0" err="1" smtClean="0">
                <a:latin typeface="Courier New"/>
                <a:cs typeface="Courier New"/>
              </a:rPr>
              <a:t>i</a:t>
            </a:r>
            <a:r>
              <a:rPr lang="en-US" sz="2400" dirty="0" smtClean="0">
                <a:latin typeface="Courier New"/>
                <a:cs typeface="Courier New"/>
              </a:rPr>
              <a:t>] = temp; </a:t>
            </a:r>
          </a:p>
          <a:p>
            <a:pPr marL="0">
              <a:lnSpc>
                <a:spcPct val="90000"/>
              </a:lnSpc>
              <a:spcBef>
                <a:spcPts val="0"/>
              </a:spcBef>
              <a:buNone/>
            </a:pPr>
            <a:r>
              <a:rPr lang="en-US" sz="2400" dirty="0" smtClean="0">
                <a:latin typeface="Courier New"/>
                <a:cs typeface="Courier New"/>
              </a:rPr>
              <a:t>			b[</a:t>
            </a:r>
            <a:r>
              <a:rPr lang="en-US" sz="2400" dirty="0" err="1" smtClean="0">
                <a:latin typeface="Courier New"/>
                <a:cs typeface="Courier New"/>
              </a:rPr>
              <a:t>i</a:t>
            </a:r>
            <a:r>
              <a:rPr lang="en-US" sz="2400" dirty="0" smtClean="0">
                <a:latin typeface="Courier New"/>
                <a:cs typeface="Courier New"/>
              </a:rPr>
              <a:t>] = c[</a:t>
            </a:r>
            <a:r>
              <a:rPr lang="en-US" sz="2400" dirty="0" err="1" smtClean="0">
                <a:latin typeface="Courier New"/>
                <a:cs typeface="Courier New"/>
              </a:rPr>
              <a:t>i</a:t>
            </a:r>
            <a:r>
              <a:rPr lang="en-US" sz="2400" dirty="0" smtClean="0">
                <a:latin typeface="Courier New"/>
                <a:cs typeface="Courier New"/>
              </a:rPr>
              <a:t>]/temp; </a:t>
            </a:r>
          </a:p>
          <a:p>
            <a:pPr marL="0">
              <a:lnSpc>
                <a:spcPct val="90000"/>
              </a:lnSpc>
              <a:spcBef>
                <a:spcPts val="0"/>
              </a:spcBef>
              <a:buNone/>
            </a:pPr>
            <a:r>
              <a:rPr lang="en-US" sz="2400" dirty="0" smtClean="0">
                <a:latin typeface="Courier New"/>
                <a:cs typeface="Courier New"/>
              </a:rPr>
              <a:t>		} </a:t>
            </a:r>
          </a:p>
          <a:p>
            <a:pPr marL="347472">
              <a:lnSpc>
                <a:spcPct val="90000"/>
              </a:lnSpc>
              <a:spcBef>
                <a:spcPts val="0"/>
              </a:spcBef>
            </a:pPr>
            <a:r>
              <a:rPr lang="en-US" sz="3000" dirty="0" smtClean="0">
                <a:solidFill>
                  <a:srgbClr val="FF0000"/>
                </a:solidFill>
                <a:latin typeface="Courier New" pitchFamily="49" charset="0"/>
                <a:cs typeface="Courier New" pitchFamily="49" charset="0"/>
              </a:rPr>
              <a:t>temp</a:t>
            </a:r>
            <a:r>
              <a:rPr lang="en-US" dirty="0" smtClean="0">
                <a:solidFill>
                  <a:srgbClr val="FF0000"/>
                </a:solidFill>
              </a:rPr>
              <a:t> is a shared variable!</a:t>
            </a:r>
          </a:p>
          <a:p>
            <a:pPr marL="0">
              <a:lnSpc>
                <a:spcPct val="90000"/>
              </a:lnSpc>
              <a:spcBef>
                <a:spcPts val="0"/>
              </a:spcBef>
              <a:buNone/>
            </a:pPr>
            <a:r>
              <a:rPr lang="en-US" sz="2400" dirty="0" smtClean="0">
                <a:latin typeface="Courier New" charset="0"/>
                <a:ea typeface="Courier New" charset="0"/>
                <a:cs typeface="Courier New" charset="0"/>
              </a:rPr>
              <a:t>     #</a:t>
            </a:r>
            <a:r>
              <a:rPr lang="en-US" sz="2400" dirty="0" smtClean="0">
                <a:latin typeface="Courier New" charset="0"/>
                <a:ea typeface="Courier New" charset="0"/>
                <a:cs typeface="Courier New" charset="0"/>
              </a:rPr>
              <a:t>pragma </a:t>
            </a:r>
            <a:r>
              <a:rPr lang="en-US" sz="2400" dirty="0" err="1" smtClean="0">
                <a:latin typeface="Courier New" charset="0"/>
                <a:ea typeface="Courier New" charset="0"/>
                <a:cs typeface="Courier New" charset="0"/>
              </a:rPr>
              <a:t>omp</a:t>
            </a:r>
            <a:r>
              <a:rPr lang="en-US" sz="2400" dirty="0" smtClean="0">
                <a:latin typeface="Courier New" charset="0"/>
                <a:ea typeface="Courier New" charset="0"/>
                <a:cs typeface="Courier New" charset="0"/>
              </a:rPr>
              <a:t> parallel for private(temp)</a:t>
            </a:r>
          </a:p>
          <a:p>
            <a:pPr marL="0">
              <a:lnSpc>
                <a:spcPct val="90000"/>
              </a:lnSpc>
              <a:spcBef>
                <a:spcPts val="0"/>
              </a:spcBef>
              <a:buNone/>
            </a:pP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for(i</a:t>
            </a:r>
            <a:r>
              <a:rPr lang="en-US" sz="2400" dirty="0" smtClean="0">
                <a:latin typeface="Courier New" charset="0"/>
                <a:ea typeface="Courier New" charset="0"/>
                <a:cs typeface="Courier New" charset="0"/>
              </a:rPr>
              <a:t>=0; </a:t>
            </a:r>
            <a:r>
              <a:rPr lang="en-US" sz="2400" dirty="0" err="1" smtClean="0">
                <a:latin typeface="Courier New" charset="0"/>
                <a:ea typeface="Courier New" charset="0"/>
                <a:cs typeface="Courier New" charset="0"/>
              </a:rPr>
              <a:t>i</a:t>
            </a:r>
            <a:r>
              <a:rPr lang="en-US" sz="2400" dirty="0" smtClean="0">
                <a:latin typeface="Courier New" charset="0"/>
                <a:ea typeface="Courier New" charset="0"/>
                <a:cs typeface="Courier New" charset="0"/>
              </a:rPr>
              <a:t>&lt;</a:t>
            </a:r>
            <a:r>
              <a:rPr lang="en-US" sz="2400" dirty="0" err="1" smtClean="0">
                <a:latin typeface="Courier New" charset="0"/>
                <a:ea typeface="Courier New" charset="0"/>
                <a:cs typeface="Courier New" charset="0"/>
              </a:rPr>
              <a:t>n</a:t>
            </a: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i</a:t>
            </a:r>
            <a:r>
              <a:rPr lang="en-US" sz="2400" dirty="0" smtClean="0">
                <a:latin typeface="Courier New" charset="0"/>
                <a:ea typeface="Courier New" charset="0"/>
                <a:cs typeface="Courier New" charset="0"/>
              </a:rPr>
              <a:t>++){ </a:t>
            </a:r>
          </a:p>
          <a:p>
            <a:pPr marL="0">
              <a:lnSpc>
                <a:spcPct val="90000"/>
              </a:lnSpc>
              <a:spcBef>
                <a:spcPts val="0"/>
              </a:spcBef>
              <a:buNone/>
            </a:pPr>
            <a:r>
              <a:rPr lang="en-US" sz="2400" dirty="0" smtClean="0">
                <a:latin typeface="Courier New" charset="0"/>
                <a:ea typeface="Courier New" charset="0"/>
                <a:cs typeface="Courier New" charset="0"/>
              </a:rPr>
              <a:t>			temp = 2.0*</a:t>
            </a:r>
            <a:r>
              <a:rPr lang="en-US" sz="2400" dirty="0" err="1" smtClean="0">
                <a:latin typeface="Courier New" charset="0"/>
                <a:ea typeface="Courier New" charset="0"/>
                <a:cs typeface="Courier New" charset="0"/>
              </a:rPr>
              <a:t>a[i</a:t>
            </a:r>
            <a:r>
              <a:rPr lang="en-US" sz="2400" dirty="0" smtClean="0">
                <a:latin typeface="Courier New" charset="0"/>
                <a:ea typeface="Courier New" charset="0"/>
                <a:cs typeface="Courier New" charset="0"/>
              </a:rPr>
              <a:t>]; </a:t>
            </a:r>
          </a:p>
          <a:p>
            <a:pPr marL="0">
              <a:lnSpc>
                <a:spcPct val="90000"/>
              </a:lnSpc>
              <a:spcBef>
                <a:spcPts val="0"/>
              </a:spcBef>
              <a:buNone/>
            </a:pP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a[i</a:t>
            </a:r>
            <a:r>
              <a:rPr lang="en-US" sz="2400" dirty="0" smtClean="0">
                <a:latin typeface="Courier New" charset="0"/>
                <a:ea typeface="Courier New" charset="0"/>
                <a:cs typeface="Courier New" charset="0"/>
              </a:rPr>
              <a:t>] = temp; </a:t>
            </a:r>
          </a:p>
          <a:p>
            <a:pPr marL="0">
              <a:lnSpc>
                <a:spcPct val="90000"/>
              </a:lnSpc>
              <a:spcBef>
                <a:spcPts val="0"/>
              </a:spcBef>
              <a:buNone/>
            </a:pP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b[i</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c[i</a:t>
            </a:r>
            <a:r>
              <a:rPr lang="en-US" sz="2400" dirty="0" smtClean="0">
                <a:latin typeface="Courier New" charset="0"/>
                <a:ea typeface="Courier New" charset="0"/>
                <a:cs typeface="Courier New" charset="0"/>
              </a:rPr>
              <a:t>]/temp; </a:t>
            </a:r>
          </a:p>
          <a:p>
            <a:pPr marL="0">
              <a:lnSpc>
                <a:spcPct val="90000"/>
              </a:lnSpc>
              <a:spcBef>
                <a:spcPts val="0"/>
              </a:spcBef>
              <a:buNone/>
            </a:pPr>
            <a:r>
              <a:rPr lang="en-US" sz="2400" dirty="0" smtClean="0">
                <a:latin typeface="Courier New" charset="0"/>
                <a:ea typeface="Courier New" charset="0"/>
                <a:cs typeface="Courier New" charset="0"/>
              </a:rPr>
              <a:t>		}</a:t>
            </a:r>
          </a:p>
        </p:txBody>
      </p:sp>
      <p:sp>
        <p:nvSpPr>
          <p:cNvPr id="5" name="Slide Number Placeholder 4"/>
          <p:cNvSpPr>
            <a:spLocks noGrp="1"/>
          </p:cNvSpPr>
          <p:nvPr>
            <p:ph type="sldNum" sz="quarter" idx="12"/>
          </p:nvPr>
        </p:nvSpPr>
        <p:spPr/>
        <p:txBody>
          <a:bodyPr/>
          <a:lstStyle/>
          <a:p>
            <a:fld id="{3CC63E4C-4642-794D-A2FD-70F6B81535F5}" type="slidenum">
              <a:rPr lang="en-US" smtClean="0"/>
              <a:pPr/>
              <a:t>42</a:t>
            </a:fld>
            <a:endParaRPr lang="en-US" dirty="0"/>
          </a:p>
        </p:txBody>
      </p:sp>
    </p:spTree>
    <p:extLst>
      <p:ext uri="{BB962C8B-B14F-4D97-AF65-F5344CB8AC3E}">
        <p14:creationId xmlns:p14="http://schemas.microsoft.com/office/powerpoint/2010/main" val="24275952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395">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395">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395">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395">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3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dirty="0" err="1" smtClean="0">
                <a:solidFill>
                  <a:schemeClr val="accent1"/>
                </a:solidFill>
              </a:rPr>
              <a:t>OpenMP</a:t>
            </a:r>
            <a:r>
              <a:rPr lang="en-US" dirty="0" smtClean="0">
                <a:solidFill>
                  <a:schemeClr val="accent1"/>
                </a:solidFill>
              </a:rPr>
              <a:t> Pitfall #3: Updating Shared Variables Simultaneously</a:t>
            </a:r>
            <a:endParaRPr lang="en-US" dirty="0">
              <a:solidFill>
                <a:schemeClr val="accent1"/>
              </a:solidFill>
            </a:endParaRPr>
          </a:p>
        </p:txBody>
      </p:sp>
      <p:sp>
        <p:nvSpPr>
          <p:cNvPr id="71683" name="Rectangle 3"/>
          <p:cNvSpPr>
            <a:spLocks noGrp="1" noChangeArrowheads="1"/>
          </p:cNvSpPr>
          <p:nvPr>
            <p:ph idx="1"/>
          </p:nvPr>
        </p:nvSpPr>
        <p:spPr>
          <a:xfrm>
            <a:off x="457200" y="1600199"/>
            <a:ext cx="8412480" cy="4937760"/>
          </a:xfrm>
        </p:spPr>
        <p:txBody>
          <a:bodyPr>
            <a:normAutofit fontScale="85000" lnSpcReduction="20000"/>
          </a:bodyPr>
          <a:lstStyle/>
          <a:p>
            <a:r>
              <a:rPr lang="en-US" dirty="0" smtClean="0"/>
              <a:t>Now consider a global sum:</a:t>
            </a:r>
          </a:p>
          <a:p>
            <a:pPr>
              <a:buNone/>
            </a:pPr>
            <a:r>
              <a:rPr lang="en-US" dirty="0" smtClean="0">
                <a:latin typeface="Courier New"/>
                <a:cs typeface="Courier New"/>
              </a:rPr>
              <a:t>		for(</a:t>
            </a:r>
            <a:r>
              <a:rPr lang="en-US" dirty="0" err="1" smtClean="0">
                <a:latin typeface="Courier New"/>
                <a:cs typeface="Courier New"/>
              </a:rPr>
              <a:t>i</a:t>
            </a:r>
            <a:r>
              <a:rPr lang="en-US" dirty="0" smtClean="0">
                <a:latin typeface="Courier New"/>
                <a:cs typeface="Courier New"/>
              </a:rPr>
              <a:t>=0; </a:t>
            </a:r>
            <a:r>
              <a:rPr lang="en-US" dirty="0" err="1" smtClean="0">
                <a:latin typeface="Courier New"/>
                <a:cs typeface="Courier New"/>
              </a:rPr>
              <a:t>i</a:t>
            </a:r>
            <a:r>
              <a:rPr lang="en-US" dirty="0" smtClean="0">
                <a:latin typeface="Courier New"/>
                <a:cs typeface="Courier New"/>
              </a:rPr>
              <a:t>&lt;n; </a:t>
            </a:r>
            <a:r>
              <a:rPr lang="en-US" dirty="0" err="1" smtClean="0">
                <a:latin typeface="Courier New"/>
                <a:cs typeface="Courier New"/>
              </a:rPr>
              <a:t>i</a:t>
            </a:r>
            <a:r>
              <a:rPr lang="en-US" dirty="0" smtClean="0">
                <a:latin typeface="Courier New"/>
                <a:cs typeface="Courier New"/>
              </a:rPr>
              <a:t>++)</a:t>
            </a:r>
          </a:p>
          <a:p>
            <a:pPr>
              <a:buNone/>
            </a:pPr>
            <a:r>
              <a:rPr lang="en-US" dirty="0" smtClean="0">
                <a:latin typeface="Courier New"/>
                <a:cs typeface="Courier New"/>
              </a:rPr>
              <a:t>			sum = sum + a[</a:t>
            </a:r>
            <a:r>
              <a:rPr lang="en-US" dirty="0" err="1" smtClean="0">
                <a:latin typeface="Courier New"/>
                <a:cs typeface="Courier New"/>
              </a:rPr>
              <a:t>i</a:t>
            </a:r>
            <a:r>
              <a:rPr lang="en-US" dirty="0" smtClean="0">
                <a:latin typeface="Courier New"/>
                <a:cs typeface="Courier New"/>
              </a:rPr>
              <a:t>];</a:t>
            </a:r>
          </a:p>
          <a:p>
            <a:pPr>
              <a:spcBef>
                <a:spcPts val="1800"/>
              </a:spcBef>
            </a:pPr>
            <a:r>
              <a:rPr lang="en-US" dirty="0" smtClean="0"/>
              <a:t>This can be done by surrounding the summation by a </a:t>
            </a:r>
            <a:r>
              <a:rPr lang="en-US" sz="2900" dirty="0" smtClean="0">
                <a:latin typeface="Courier New" pitchFamily="49" charset="0"/>
                <a:cs typeface="Courier New" pitchFamily="49" charset="0"/>
              </a:rPr>
              <a:t>critical/atomic</a:t>
            </a:r>
            <a:r>
              <a:rPr lang="en-US" dirty="0" smtClean="0"/>
              <a:t> section or </a:t>
            </a:r>
            <a:r>
              <a:rPr lang="en-US" sz="2900" dirty="0" smtClean="0">
                <a:latin typeface="Courier New" pitchFamily="49" charset="0"/>
                <a:cs typeface="Courier New" pitchFamily="49" charset="0"/>
              </a:rPr>
              <a:t>reduction</a:t>
            </a:r>
            <a:r>
              <a:rPr lang="en-US" dirty="0" smtClean="0"/>
              <a:t> clause:</a:t>
            </a:r>
          </a:p>
          <a:p>
            <a:pPr>
              <a:spcBef>
                <a:spcPts val="1800"/>
              </a:spcBef>
              <a:buNone/>
            </a:pPr>
            <a:r>
              <a:rPr lang="en-US" sz="2800" dirty="0" smtClean="0"/>
              <a:t>	</a:t>
            </a:r>
            <a:r>
              <a:rPr lang="en-US" sz="2800" dirty="0" smtClean="0">
                <a:latin typeface="Courier New"/>
                <a:cs typeface="Courier New"/>
              </a:rPr>
              <a:t>#</a:t>
            </a:r>
            <a:r>
              <a:rPr lang="en-US" sz="2800" dirty="0" err="1" smtClean="0">
                <a:latin typeface="Courier New"/>
                <a:cs typeface="Courier New"/>
              </a:rPr>
              <a:t>pragma</a:t>
            </a:r>
            <a:r>
              <a:rPr lang="en-US" sz="2800" dirty="0" smtClean="0">
                <a:latin typeface="Courier New"/>
                <a:cs typeface="Courier New"/>
              </a:rPr>
              <a:t> </a:t>
            </a:r>
            <a:r>
              <a:rPr lang="en-US" sz="2800" dirty="0" err="1" smtClean="0">
                <a:latin typeface="Courier New"/>
                <a:cs typeface="Courier New"/>
              </a:rPr>
              <a:t>omp</a:t>
            </a:r>
            <a:r>
              <a:rPr lang="en-US" sz="2800" dirty="0" smtClean="0">
                <a:latin typeface="Courier New"/>
                <a:cs typeface="Courier New"/>
              </a:rPr>
              <a:t> parallel for </a:t>
            </a:r>
            <a:r>
              <a:rPr lang="en-US" sz="2800" dirty="0" err="1" smtClean="0">
                <a:latin typeface="Courier New"/>
                <a:cs typeface="Courier New"/>
              </a:rPr>
              <a:t>reduction(+:sum</a:t>
            </a:r>
            <a:r>
              <a:rPr lang="en-US" sz="2800" dirty="0" smtClean="0">
                <a:latin typeface="Courier New"/>
                <a:cs typeface="Courier New"/>
              </a:rPr>
              <a:t>)</a:t>
            </a:r>
          </a:p>
          <a:p>
            <a:pPr>
              <a:buNone/>
            </a:pPr>
            <a:r>
              <a:rPr lang="en-US" sz="2800" dirty="0" smtClean="0">
                <a:latin typeface="Courier New"/>
                <a:cs typeface="Courier New"/>
              </a:rPr>
              <a:t>	{</a:t>
            </a:r>
          </a:p>
          <a:p>
            <a:pPr>
              <a:buNone/>
            </a:pPr>
            <a:r>
              <a:rPr lang="en-US" sz="2800" dirty="0" smtClean="0">
                <a:latin typeface="Courier New"/>
                <a:cs typeface="Courier New"/>
              </a:rPr>
              <a:t>     </a:t>
            </a:r>
            <a:r>
              <a:rPr lang="en-US" sz="2800" dirty="0" err="1" smtClean="0">
                <a:latin typeface="Courier New"/>
                <a:cs typeface="Courier New"/>
              </a:rPr>
              <a:t>for(i</a:t>
            </a:r>
            <a:r>
              <a:rPr lang="en-US" sz="2800" dirty="0" smtClean="0">
                <a:latin typeface="Courier New"/>
                <a:cs typeface="Courier New"/>
              </a:rPr>
              <a:t>=0; </a:t>
            </a:r>
            <a:r>
              <a:rPr lang="en-US" sz="2800" dirty="0" err="1" smtClean="0">
                <a:latin typeface="Courier New"/>
                <a:cs typeface="Courier New"/>
              </a:rPr>
              <a:t>i</a:t>
            </a:r>
            <a:r>
              <a:rPr lang="en-US" sz="2800" dirty="0" smtClean="0">
                <a:latin typeface="Courier New"/>
                <a:cs typeface="Courier New"/>
              </a:rPr>
              <a:t>&lt;</a:t>
            </a:r>
            <a:r>
              <a:rPr lang="en-US" sz="2800" dirty="0" err="1" smtClean="0">
                <a:latin typeface="Courier New"/>
                <a:cs typeface="Courier New"/>
              </a:rPr>
              <a:t>n</a:t>
            </a:r>
            <a:r>
              <a:rPr lang="en-US" sz="2800" dirty="0" smtClean="0">
                <a:latin typeface="Courier New"/>
                <a:cs typeface="Courier New"/>
              </a:rPr>
              <a:t>; </a:t>
            </a:r>
            <a:r>
              <a:rPr lang="en-US" sz="2800" dirty="0" err="1" smtClean="0">
                <a:latin typeface="Courier New"/>
                <a:cs typeface="Courier New"/>
              </a:rPr>
              <a:t>i</a:t>
            </a:r>
            <a:r>
              <a:rPr lang="en-US" sz="2800" dirty="0" smtClean="0">
                <a:latin typeface="Courier New"/>
                <a:cs typeface="Courier New"/>
              </a:rPr>
              <a:t>++)</a:t>
            </a:r>
          </a:p>
          <a:p>
            <a:pPr>
              <a:buNone/>
            </a:pPr>
            <a:r>
              <a:rPr lang="en-US" sz="2800" dirty="0" smtClean="0">
                <a:latin typeface="Courier New"/>
                <a:cs typeface="Courier New"/>
              </a:rPr>
              <a:t>		      sum = sum + </a:t>
            </a:r>
            <a:r>
              <a:rPr lang="en-US" sz="2800" dirty="0" err="1" smtClean="0">
                <a:latin typeface="Courier New"/>
                <a:cs typeface="Courier New"/>
              </a:rPr>
              <a:t>a[i</a:t>
            </a:r>
            <a:r>
              <a:rPr lang="en-US" sz="2800" dirty="0" smtClean="0">
                <a:latin typeface="Courier New"/>
                <a:cs typeface="Courier New"/>
              </a:rPr>
              <a:t>];</a:t>
            </a:r>
          </a:p>
          <a:p>
            <a:pPr>
              <a:buNone/>
            </a:pPr>
            <a:r>
              <a:rPr lang="en-US" sz="2800" dirty="0" smtClean="0">
                <a:latin typeface="Courier New"/>
                <a:cs typeface="Courier New"/>
              </a:rPr>
              <a:t>	}</a:t>
            </a:r>
          </a:p>
          <a:p>
            <a:pPr lvl="1"/>
            <a:r>
              <a:rPr lang="en-US" dirty="0" smtClean="0">
                <a:latin typeface="+mj-lt"/>
                <a:cs typeface="Courier New"/>
              </a:rPr>
              <a:t>Compiler can generate highly efficient code for </a:t>
            </a:r>
            <a:r>
              <a:rPr lang="en-US" dirty="0" smtClean="0">
                <a:latin typeface="Courier New" pitchFamily="49" charset="0"/>
                <a:cs typeface="Courier New" pitchFamily="49" charset="0"/>
              </a:rPr>
              <a:t>reduction </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3CC63E4C-4642-794D-A2FD-70F6B81535F5}" type="slidenum">
              <a:rPr lang="en-US" smtClean="0"/>
              <a:pPr/>
              <a:t>43</a:t>
            </a:fld>
            <a:endParaRPr lang="en-US" dirty="0"/>
          </a:p>
        </p:txBody>
      </p:sp>
    </p:spTree>
    <p:extLst>
      <p:ext uri="{BB962C8B-B14F-4D97-AF65-F5344CB8AC3E}">
        <p14:creationId xmlns:p14="http://schemas.microsoft.com/office/powerpoint/2010/main" val="3484671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68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68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68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68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68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16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r>
              <a:rPr lang="en-US" dirty="0" err="1" smtClean="0">
                <a:solidFill>
                  <a:schemeClr val="accent1"/>
                </a:solidFill>
              </a:rPr>
              <a:t>OpenMP</a:t>
            </a:r>
            <a:r>
              <a:rPr lang="en-US" dirty="0" smtClean="0">
                <a:solidFill>
                  <a:schemeClr val="accent1"/>
                </a:solidFill>
              </a:rPr>
              <a:t> Pitfall #4: Parallel Overhead</a:t>
            </a:r>
            <a:endParaRPr lang="en-US" dirty="0">
              <a:solidFill>
                <a:schemeClr val="accent1"/>
              </a:solidFill>
            </a:endParaRPr>
          </a:p>
        </p:txBody>
      </p:sp>
      <p:sp>
        <p:nvSpPr>
          <p:cNvPr id="79875" name="Rectangle 3"/>
          <p:cNvSpPr>
            <a:spLocks noGrp="1" noChangeArrowheads="1"/>
          </p:cNvSpPr>
          <p:nvPr>
            <p:ph idx="1"/>
          </p:nvPr>
        </p:nvSpPr>
        <p:spPr>
          <a:xfrm>
            <a:off x="457200" y="1600199"/>
            <a:ext cx="8229600" cy="4937760"/>
          </a:xfrm>
        </p:spPr>
        <p:txBody>
          <a:bodyPr/>
          <a:lstStyle/>
          <a:p>
            <a:r>
              <a:rPr lang="en-US" dirty="0" smtClean="0"/>
              <a:t>Spawning and releasing threads results in significant overhead</a:t>
            </a:r>
          </a:p>
          <a:p>
            <a:r>
              <a:rPr lang="en-US" dirty="0" smtClean="0"/>
              <a:t>Better to have fewer but larger parallel regions</a:t>
            </a:r>
          </a:p>
          <a:p>
            <a:pPr lvl="1"/>
            <a:r>
              <a:rPr lang="en-US" dirty="0" smtClean="0"/>
              <a:t>Parallelize over the largest loop that you can (even though it will involve more work to declare all of the private variables and eliminate dependencies)</a:t>
            </a:r>
          </a:p>
        </p:txBody>
      </p:sp>
      <p:sp>
        <p:nvSpPr>
          <p:cNvPr id="5" name="Slide Number Placeholder 4"/>
          <p:cNvSpPr>
            <a:spLocks noGrp="1"/>
          </p:cNvSpPr>
          <p:nvPr>
            <p:ph type="sldNum" sz="quarter" idx="12"/>
          </p:nvPr>
        </p:nvSpPr>
        <p:spPr/>
        <p:txBody>
          <a:bodyPr/>
          <a:lstStyle/>
          <a:p>
            <a:fld id="{3CC63E4C-4642-794D-A2FD-70F6B81535F5}" type="slidenum">
              <a:rPr lang="en-US" smtClean="0"/>
              <a:pPr/>
              <a:t>44</a:t>
            </a:fld>
            <a:endParaRPr lang="en-US" dirty="0"/>
          </a:p>
        </p:txBody>
      </p:sp>
    </p:spTree>
    <p:extLst>
      <p:ext uri="{BB962C8B-B14F-4D97-AF65-F5344CB8AC3E}">
        <p14:creationId xmlns:p14="http://schemas.microsoft.com/office/powerpoint/2010/main" val="39807520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chemeClr val="accent1"/>
                </a:solidFill>
              </a:rPr>
              <a:t>OpenMP</a:t>
            </a:r>
            <a:r>
              <a:rPr lang="en-US" dirty="0" smtClean="0">
                <a:solidFill>
                  <a:schemeClr val="accent1"/>
                </a:solidFill>
              </a:rPr>
              <a:t> Pitfall #4: Parallel Overhead</a:t>
            </a:r>
            <a:endParaRPr lang="en-US" dirty="0">
              <a:solidFill>
                <a:schemeClr val="accent1"/>
              </a:solidFill>
            </a:endParaRPr>
          </a:p>
        </p:txBody>
      </p:sp>
      <p:sp>
        <p:nvSpPr>
          <p:cNvPr id="3" name="Content Placeholder 2"/>
          <p:cNvSpPr>
            <a:spLocks noGrp="1"/>
          </p:cNvSpPr>
          <p:nvPr>
            <p:ph idx="1"/>
          </p:nvPr>
        </p:nvSpPr>
        <p:spPr>
          <a:xfrm>
            <a:off x="457200" y="1600200"/>
            <a:ext cx="8229600" cy="4937760"/>
          </a:xfrm>
        </p:spPr>
        <p:txBody>
          <a:bodyPr>
            <a:normAutofit/>
          </a:bodyPr>
          <a:lstStyle/>
          <a:p>
            <a:pPr>
              <a:buNone/>
            </a:pPr>
            <a:r>
              <a:rPr lang="en-US" sz="2000" dirty="0" err="1" smtClean="0">
                <a:latin typeface="Courier New"/>
                <a:cs typeface="Courier New"/>
              </a:rPr>
              <a:t>start_time</a:t>
            </a:r>
            <a:r>
              <a:rPr lang="en-US" sz="2000" dirty="0" smtClean="0">
                <a:latin typeface="Courier New"/>
                <a:cs typeface="Courier New"/>
              </a:rPr>
              <a:t> = </a:t>
            </a:r>
            <a:r>
              <a:rPr lang="en-US" sz="2000" dirty="0" err="1" smtClean="0">
                <a:latin typeface="Courier New"/>
                <a:cs typeface="Courier New"/>
              </a:rPr>
              <a:t>omp_get_wtime</a:t>
            </a:r>
            <a:r>
              <a:rPr lang="en-US" sz="2000" dirty="0" smtClean="0">
                <a:latin typeface="Courier New"/>
                <a:cs typeface="Courier New"/>
              </a:rPr>
              <a:t>();</a:t>
            </a:r>
          </a:p>
          <a:p>
            <a:pPr>
              <a:buNone/>
            </a:pPr>
            <a:r>
              <a:rPr lang="en-US" sz="2000" b="1" dirty="0" smtClean="0">
                <a:latin typeface="Courier New"/>
                <a:cs typeface="Courier New"/>
              </a:rPr>
              <a:t>for (</a:t>
            </a:r>
            <a:r>
              <a:rPr lang="en-US" sz="2000" b="1" dirty="0" err="1" smtClean="0">
                <a:latin typeface="Courier New"/>
                <a:cs typeface="Courier New"/>
              </a:rPr>
              <a:t>i</a:t>
            </a:r>
            <a:r>
              <a:rPr lang="en-US" sz="2000" b="1" dirty="0" smtClean="0">
                <a:latin typeface="Courier New"/>
                <a:cs typeface="Courier New"/>
              </a:rPr>
              <a:t>=0; </a:t>
            </a:r>
            <a:r>
              <a:rPr lang="en-US" sz="2000" b="1" dirty="0" err="1" smtClean="0">
                <a:latin typeface="Courier New"/>
                <a:cs typeface="Courier New"/>
              </a:rPr>
              <a:t>i</a:t>
            </a:r>
            <a:r>
              <a:rPr lang="en-US" sz="2000" b="1" dirty="0" smtClean="0">
                <a:latin typeface="Courier New"/>
                <a:cs typeface="Courier New"/>
              </a:rPr>
              <a:t>&lt;</a:t>
            </a:r>
            <a:r>
              <a:rPr lang="en-US" sz="2000" b="1" dirty="0" err="1" smtClean="0">
                <a:latin typeface="Courier New"/>
                <a:cs typeface="Courier New"/>
              </a:rPr>
              <a:t>Ndim</a:t>
            </a:r>
            <a:r>
              <a:rPr lang="en-US" sz="2000" b="1" dirty="0" smtClean="0">
                <a:latin typeface="Courier New"/>
                <a:cs typeface="Courier New"/>
              </a:rPr>
              <a:t>; </a:t>
            </a:r>
            <a:r>
              <a:rPr lang="en-US" sz="2000" b="1" dirty="0" err="1" smtClean="0">
                <a:latin typeface="Courier New"/>
                <a:cs typeface="Courier New"/>
              </a:rPr>
              <a:t>i</a:t>
            </a:r>
            <a:r>
              <a:rPr lang="en-US" sz="2000" b="1" dirty="0" smtClean="0">
                <a:latin typeface="Courier New"/>
                <a:cs typeface="Courier New"/>
              </a:rPr>
              <a:t>++){</a:t>
            </a:r>
          </a:p>
          <a:p>
            <a:pPr>
              <a:buNone/>
            </a:pPr>
            <a:r>
              <a:rPr lang="en-US" sz="2000" b="1" dirty="0" smtClean="0">
                <a:latin typeface="Courier New"/>
                <a:cs typeface="Courier New"/>
              </a:rPr>
              <a:t>  for (j=0; j&lt;</a:t>
            </a:r>
            <a:r>
              <a:rPr lang="en-US" sz="2000" b="1" dirty="0" err="1" smtClean="0">
                <a:latin typeface="Courier New"/>
                <a:cs typeface="Courier New"/>
              </a:rPr>
              <a:t>Mdim</a:t>
            </a:r>
            <a:r>
              <a:rPr lang="en-US" sz="2000" b="1" dirty="0" smtClean="0">
                <a:latin typeface="Courier New"/>
                <a:cs typeface="Courier New"/>
              </a:rPr>
              <a:t>; j++){</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0.0;</a:t>
            </a:r>
          </a:p>
          <a:p>
            <a:pPr>
              <a:buNone/>
            </a:pPr>
            <a:r>
              <a:rPr lang="en-US" sz="2000" b="1" dirty="0" smtClean="0">
                <a:solidFill>
                  <a:srgbClr val="FF0000"/>
                </a:solidFill>
                <a:latin typeface="Courier New"/>
                <a:cs typeface="Courier New"/>
              </a:rPr>
              <a:t>    #</a:t>
            </a:r>
            <a:r>
              <a:rPr lang="en-US" sz="2000" b="1" dirty="0" err="1" smtClean="0">
                <a:solidFill>
                  <a:srgbClr val="FF0000"/>
                </a:solidFill>
                <a:latin typeface="Courier New"/>
                <a:cs typeface="Courier New"/>
              </a:rPr>
              <a:t>pragma</a:t>
            </a:r>
            <a:r>
              <a:rPr lang="en-US" sz="2000" b="1" dirty="0" smtClean="0">
                <a:solidFill>
                  <a:srgbClr val="FF0000"/>
                </a:solidFill>
                <a:latin typeface="Courier New"/>
                <a:cs typeface="Courier New"/>
              </a:rPr>
              <a:t> </a:t>
            </a:r>
            <a:r>
              <a:rPr lang="en-US" sz="2000" b="1" dirty="0" err="1" smtClean="0">
                <a:solidFill>
                  <a:srgbClr val="FF0000"/>
                </a:solidFill>
                <a:latin typeface="Courier New"/>
                <a:cs typeface="Courier New"/>
              </a:rPr>
              <a:t>omp</a:t>
            </a:r>
            <a:r>
              <a:rPr lang="en-US" sz="2000" b="1" dirty="0" smtClean="0">
                <a:solidFill>
                  <a:srgbClr val="FF0000"/>
                </a:solidFill>
                <a:latin typeface="Courier New"/>
                <a:cs typeface="Courier New"/>
              </a:rPr>
              <a:t> parallel for reduction(+:</a:t>
            </a:r>
            <a:r>
              <a:rPr lang="en-US" sz="2000" b="1" dirty="0" err="1" smtClean="0">
                <a:solidFill>
                  <a:srgbClr val="FF0000"/>
                </a:solidFill>
                <a:latin typeface="Courier New"/>
                <a:cs typeface="Courier New"/>
              </a:rPr>
              <a:t>tmp</a:t>
            </a:r>
            <a:r>
              <a:rPr lang="en-US" sz="2000" b="1" dirty="0" smtClean="0">
                <a:solidFill>
                  <a:srgbClr val="FF0000"/>
                </a:solidFill>
                <a:latin typeface="Courier New"/>
                <a:cs typeface="Courier New"/>
              </a:rPr>
              <a:t>)</a:t>
            </a:r>
            <a:endParaRPr lang="en-US" sz="2000" b="1" dirty="0" smtClean="0">
              <a:latin typeface="Courier New"/>
              <a:cs typeface="Courier New"/>
            </a:endParaRPr>
          </a:p>
          <a:p>
            <a:pPr>
              <a:buNone/>
            </a:pPr>
            <a:r>
              <a:rPr lang="en-US" sz="2000" b="1" dirty="0" smtClean="0">
                <a:latin typeface="Courier New"/>
                <a:cs typeface="Courier New"/>
              </a:rPr>
              <a:t>      for( k=0; k&lt;</a:t>
            </a:r>
            <a:r>
              <a:rPr lang="en-US" sz="2000" b="1" dirty="0" err="1" smtClean="0">
                <a:latin typeface="Courier New"/>
                <a:cs typeface="Courier New"/>
              </a:rPr>
              <a:t>Pdim</a:t>
            </a:r>
            <a:r>
              <a:rPr lang="en-US" sz="2000" b="1" dirty="0" smtClean="0">
                <a:latin typeface="Courier New"/>
                <a:cs typeface="Courier New"/>
              </a:rPr>
              <a:t>; k++){</a:t>
            </a:r>
          </a:p>
          <a:p>
            <a:pPr>
              <a:buNone/>
            </a:pPr>
            <a:r>
              <a:rPr lang="en-US" sz="2000" b="1" dirty="0" smtClean="0">
                <a:latin typeface="Courier New"/>
                <a:cs typeface="Courier New"/>
              </a:rPr>
              <a:t>        /* C(</a:t>
            </a:r>
            <a:r>
              <a:rPr lang="en-US" sz="2000" b="1" dirty="0" err="1" smtClean="0">
                <a:latin typeface="Courier New"/>
                <a:cs typeface="Courier New"/>
              </a:rPr>
              <a:t>i,j</a:t>
            </a:r>
            <a:r>
              <a:rPr lang="en-US" sz="2000" b="1" dirty="0" smtClean="0">
                <a:latin typeface="Courier New"/>
                <a:cs typeface="Courier New"/>
              </a:rPr>
              <a:t>) = sum(over k) A(</a:t>
            </a:r>
            <a:r>
              <a:rPr lang="en-US" sz="2000" b="1" dirty="0" err="1" smtClean="0">
                <a:latin typeface="Courier New"/>
                <a:cs typeface="Courier New"/>
              </a:rPr>
              <a:t>i,k</a:t>
            </a:r>
            <a:r>
              <a:rPr lang="en-US" sz="2000" b="1" dirty="0" smtClean="0">
                <a:latin typeface="Courier New"/>
                <a:cs typeface="Courier New"/>
              </a:rPr>
              <a:t>) * B(</a:t>
            </a:r>
            <a:r>
              <a:rPr lang="en-US" sz="2000" b="1" dirty="0" err="1" smtClean="0">
                <a:latin typeface="Courier New"/>
                <a:cs typeface="Courier New"/>
              </a:rPr>
              <a:t>k,j</a:t>
            </a:r>
            <a:r>
              <a:rPr lang="en-US" sz="2000" b="1" dirty="0" smtClean="0">
                <a:latin typeface="Courier New"/>
                <a:cs typeface="Courier New"/>
              </a:rPr>
              <a:t>)*/</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*(A+(</a:t>
            </a:r>
            <a:r>
              <a:rPr lang="en-US" sz="2000" b="1" dirty="0" err="1" smtClean="0">
                <a:latin typeface="Courier New"/>
                <a:cs typeface="Courier New"/>
              </a:rPr>
              <a:t>i</a:t>
            </a:r>
            <a:r>
              <a:rPr lang="en-US" sz="2000" b="1" dirty="0" smtClean="0">
                <a:latin typeface="Courier New"/>
                <a:cs typeface="Courier New"/>
              </a:rPr>
              <a:t>*</a:t>
            </a:r>
            <a:r>
              <a:rPr lang="en-US" sz="2000" b="1" dirty="0" err="1" smtClean="0">
                <a:latin typeface="Courier New"/>
                <a:cs typeface="Courier New"/>
              </a:rPr>
              <a:t>Ndim+k</a:t>
            </a:r>
            <a:r>
              <a:rPr lang="en-US" sz="2000" b="1" dirty="0" smtClean="0">
                <a:latin typeface="Courier New"/>
                <a:cs typeface="Courier New"/>
              </a:rPr>
              <a:t>)) * *(B+(k*</a:t>
            </a:r>
            <a:r>
              <a:rPr lang="en-US" sz="2000" b="1" dirty="0" err="1" smtClean="0">
                <a:latin typeface="Courier New"/>
                <a:cs typeface="Courier New"/>
              </a:rPr>
              <a:t>Pdim+j</a:t>
            </a:r>
            <a:r>
              <a:rPr lang="en-US" sz="2000" b="1" dirty="0" smtClean="0">
                <a:latin typeface="Courier New"/>
                <a:cs typeface="Courier New"/>
              </a:rPr>
              <a:t>));</a:t>
            </a:r>
          </a:p>
          <a:p>
            <a:pPr>
              <a:buNone/>
            </a:pPr>
            <a:r>
              <a:rPr lang="en-US" sz="2000" b="1" dirty="0" smtClean="0">
                <a:latin typeface="Courier New"/>
                <a:cs typeface="Courier New"/>
              </a:rPr>
              <a:t>      }</a:t>
            </a:r>
          </a:p>
          <a:p>
            <a:pPr>
              <a:buNone/>
            </a:pPr>
            <a:r>
              <a:rPr lang="en-US" sz="2000" b="1" dirty="0" smtClean="0">
                <a:latin typeface="Courier New"/>
                <a:cs typeface="Courier New"/>
              </a:rPr>
              <a:t>    *(C+(</a:t>
            </a:r>
            <a:r>
              <a:rPr lang="en-US" sz="2000" b="1" dirty="0" err="1" smtClean="0">
                <a:latin typeface="Courier New"/>
                <a:cs typeface="Courier New"/>
              </a:rPr>
              <a:t>i</a:t>
            </a:r>
            <a:r>
              <a:rPr lang="en-US" sz="2000" b="1" dirty="0" smtClean="0">
                <a:latin typeface="Courier New"/>
                <a:cs typeface="Courier New"/>
              </a:rPr>
              <a:t>*</a:t>
            </a:r>
            <a:r>
              <a:rPr lang="en-US" sz="2000" b="1" dirty="0" err="1" smtClean="0">
                <a:latin typeface="Courier New"/>
                <a:cs typeface="Courier New"/>
              </a:rPr>
              <a:t>Ndim+j</a:t>
            </a:r>
            <a:r>
              <a:rPr lang="en-US" sz="2000" b="1" dirty="0" smtClean="0">
                <a:latin typeface="Courier New"/>
                <a:cs typeface="Courier New"/>
              </a:rPr>
              <a:t>)) = </a:t>
            </a:r>
            <a:r>
              <a:rPr lang="en-US" sz="2000" b="1" dirty="0" err="1" smtClean="0">
                <a:latin typeface="Courier New"/>
                <a:cs typeface="Courier New"/>
              </a:rPr>
              <a:t>tmp</a:t>
            </a:r>
            <a:r>
              <a:rPr lang="en-US" sz="2000" b="1" dirty="0" smtClean="0">
                <a:latin typeface="Courier New"/>
                <a:cs typeface="Courier New"/>
              </a:rPr>
              <a:t>;</a:t>
            </a:r>
          </a:p>
          <a:p>
            <a:pPr>
              <a:buNone/>
            </a:pPr>
            <a:r>
              <a:rPr lang="en-US" sz="2000" b="1" dirty="0" smtClean="0">
                <a:latin typeface="Courier New"/>
                <a:cs typeface="Courier New"/>
              </a:rPr>
              <a:t>  }</a:t>
            </a:r>
          </a:p>
          <a:p>
            <a:pPr>
              <a:buNone/>
            </a:pPr>
            <a:r>
              <a:rPr lang="en-US" sz="2000" b="1" dirty="0" smtClean="0">
                <a:latin typeface="Courier New"/>
                <a:cs typeface="Courier New"/>
              </a:rPr>
              <a:t>}</a:t>
            </a:r>
          </a:p>
          <a:p>
            <a:pPr>
              <a:buNone/>
            </a:pPr>
            <a:r>
              <a:rPr lang="en-US" sz="2000" dirty="0" err="1" smtClean="0">
                <a:latin typeface="Courier New"/>
                <a:cs typeface="Courier New"/>
              </a:rPr>
              <a:t>run_time</a:t>
            </a:r>
            <a:r>
              <a:rPr lang="en-US" sz="2000" dirty="0" smtClean="0">
                <a:latin typeface="Courier New"/>
                <a:cs typeface="Courier New"/>
              </a:rPr>
              <a:t> = </a:t>
            </a:r>
            <a:r>
              <a:rPr lang="en-US" sz="2000" dirty="0" err="1" smtClean="0">
                <a:latin typeface="Courier New"/>
                <a:cs typeface="Courier New"/>
              </a:rPr>
              <a:t>omp_get_wtime</a:t>
            </a:r>
            <a:r>
              <a:rPr lang="en-US" sz="2000" dirty="0" smtClean="0">
                <a:latin typeface="Courier New"/>
                <a:cs typeface="Courier New"/>
              </a:rPr>
              <a:t>() - </a:t>
            </a:r>
            <a:r>
              <a:rPr lang="en-US" sz="2000" dirty="0" err="1" smtClean="0">
                <a:latin typeface="Courier New"/>
                <a:cs typeface="Courier New"/>
              </a:rPr>
              <a:t>start_time</a:t>
            </a:r>
            <a:r>
              <a:rPr lang="en-US" sz="2000" dirty="0" smtClean="0">
                <a:latin typeface="Courier New"/>
                <a:cs typeface="Courier New"/>
              </a:rPr>
              <a:t>;	</a:t>
            </a:r>
            <a:endParaRPr lang="en-US" sz="2000" dirty="0">
              <a:latin typeface="Courier New"/>
              <a:cs typeface="Courier New"/>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45</a:t>
            </a:fld>
            <a:endParaRPr lang="en-US" dirty="0"/>
          </a:p>
        </p:txBody>
      </p:sp>
      <p:grpSp>
        <p:nvGrpSpPr>
          <p:cNvPr id="7" name="Group 16"/>
          <p:cNvGrpSpPr/>
          <p:nvPr/>
        </p:nvGrpSpPr>
        <p:grpSpPr>
          <a:xfrm>
            <a:off x="4016416" y="1481559"/>
            <a:ext cx="5127584" cy="1574157"/>
            <a:chOff x="4016416" y="1481559"/>
            <a:chExt cx="5127584" cy="1574157"/>
          </a:xfrm>
        </p:grpSpPr>
        <p:cxnSp>
          <p:nvCxnSpPr>
            <p:cNvPr id="14" name="Straight Arrow Connector 13"/>
            <p:cNvCxnSpPr/>
            <p:nvPr/>
          </p:nvCxnSpPr>
          <p:spPr>
            <a:xfrm flipH="1">
              <a:off x="4016416" y="1723292"/>
              <a:ext cx="1329307" cy="13324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301205" y="1481559"/>
              <a:ext cx="3842795" cy="1477328"/>
            </a:xfrm>
            <a:prstGeom prst="rect">
              <a:avLst/>
            </a:prstGeom>
            <a:noFill/>
          </p:spPr>
          <p:txBody>
            <a:bodyPr wrap="square" rtlCol="0">
              <a:spAutoFit/>
            </a:bodyPr>
            <a:lstStyle/>
            <a:p>
              <a:r>
                <a:rPr lang="en-US" sz="2000" dirty="0" smtClean="0">
                  <a:solidFill>
                    <a:schemeClr val="accent1"/>
                  </a:solidFill>
                </a:rPr>
                <a:t>Too much overhead in thread generation to have this statement run this frequently. </a:t>
              </a:r>
            </a:p>
            <a:p>
              <a:pPr>
                <a:spcBef>
                  <a:spcPts val="1200"/>
                </a:spcBef>
              </a:pPr>
              <a:r>
                <a:rPr lang="en-US" sz="2000" dirty="0" smtClean="0">
                  <a:solidFill>
                    <a:schemeClr val="accent1"/>
                  </a:solidFill>
                </a:rPr>
                <a:t>Poor choice of loop to parallelize.</a:t>
              </a:r>
            </a:p>
          </p:txBody>
        </p:sp>
      </p:grpSp>
    </p:spTree>
    <p:extLst>
      <p:ext uri="{BB962C8B-B14F-4D97-AF65-F5344CB8AC3E}">
        <p14:creationId xmlns:p14="http://schemas.microsoft.com/office/powerpoint/2010/main" val="2587276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 </a:t>
            </a:r>
            <a:r>
              <a:rPr lang="en-US" dirty="0" smtClean="0"/>
              <a:t>Conclusion:</a:t>
            </a:r>
            <a:endParaRPr lang="en-US" dirty="0"/>
          </a:p>
        </p:txBody>
      </p:sp>
      <p:sp>
        <p:nvSpPr>
          <p:cNvPr id="3" name="Content Placeholder 2"/>
          <p:cNvSpPr>
            <a:spLocks noGrp="1"/>
          </p:cNvSpPr>
          <p:nvPr>
            <p:ph idx="1"/>
          </p:nvPr>
        </p:nvSpPr>
        <p:spPr>
          <a:xfrm>
            <a:off x="389467" y="1430867"/>
            <a:ext cx="8229600" cy="4851400"/>
          </a:xfrm>
        </p:spPr>
        <p:txBody>
          <a:bodyPr>
            <a:normAutofit lnSpcReduction="10000"/>
          </a:bodyPr>
          <a:lstStyle/>
          <a:p>
            <a:r>
              <a:rPr lang="en-US" dirty="0" smtClean="0"/>
              <a:t>Multiprocessor/Multicore uses Shared Memory</a:t>
            </a:r>
          </a:p>
          <a:p>
            <a:pPr lvl="1"/>
            <a:r>
              <a:rPr lang="en-US" dirty="0" smtClean="0"/>
              <a:t>Cache coherency implements shared memory even with multiple copies in multiple caches</a:t>
            </a:r>
          </a:p>
          <a:p>
            <a:pPr lvl="1"/>
            <a:r>
              <a:rPr lang="en-US" dirty="0" smtClean="0"/>
              <a:t>False sharing a concern; watch block size!</a:t>
            </a:r>
          </a:p>
          <a:p>
            <a:r>
              <a:rPr lang="en-US" dirty="0" err="1" smtClean="0"/>
              <a:t>OpenMP</a:t>
            </a:r>
            <a:r>
              <a:rPr lang="en-US" dirty="0" smtClean="0"/>
              <a:t> as simple parallel extension to C</a:t>
            </a:r>
          </a:p>
          <a:p>
            <a:pPr lvl="1"/>
            <a:r>
              <a:rPr lang="en-US" dirty="0" smtClean="0"/>
              <a:t>Threads, Parallel for, private, critical </a:t>
            </a:r>
            <a:r>
              <a:rPr lang="en-US" err="1" smtClean="0"/>
              <a:t>sections</a:t>
            </a:r>
            <a:r>
              <a:rPr lang="en-US" smtClean="0"/>
              <a:t>, reductions </a:t>
            </a:r>
            <a:r>
              <a:rPr lang="en-US" dirty="0" smtClean="0"/>
              <a:t>… </a:t>
            </a:r>
          </a:p>
          <a:p>
            <a:pPr lvl="1"/>
            <a:r>
              <a:rPr lang="en-US" dirty="0" smtClean="0"/>
              <a:t>≈ C: small so easy to learn, but not very high level and it’s easy to get into trouble</a:t>
            </a:r>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46</a:t>
            </a:fld>
            <a:endParaRPr lang="en-US" dirty="0"/>
          </a:p>
        </p:txBody>
      </p:sp>
    </p:spTree>
    <p:extLst>
      <p:ext uri="{BB962C8B-B14F-4D97-AF65-F5344CB8AC3E}">
        <p14:creationId xmlns:p14="http://schemas.microsoft.com/office/powerpoint/2010/main" val="9377214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cs typeface="Courier New" pitchFamily="49" charset="0"/>
              </a:rPr>
              <a:t>Review: </a:t>
            </a:r>
            <a:r>
              <a:rPr lang="en-US" sz="4200" dirty="0" smtClean="0">
                <a:solidFill>
                  <a:schemeClr val="accent1"/>
                </a:solidFill>
                <a:latin typeface="Courier New" pitchFamily="49" charset="0"/>
                <a:cs typeface="Courier New" pitchFamily="49" charset="0"/>
              </a:rPr>
              <a:t>Parallel</a:t>
            </a:r>
            <a:r>
              <a:rPr lang="en-US" dirty="0" smtClean="0">
                <a:solidFill>
                  <a:schemeClr val="accent1"/>
                </a:solidFill>
              </a:rPr>
              <a:t> </a:t>
            </a:r>
            <a:r>
              <a:rPr lang="en-US" dirty="0" smtClean="0">
                <a:solidFill>
                  <a:schemeClr val="accent1"/>
                </a:solidFill>
              </a:rPr>
              <a:t>Statement Shorthand</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pPr>
              <a:buNone/>
            </a:pP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parallel</a:t>
            </a:r>
          </a:p>
          <a:p>
            <a:pPr>
              <a:buNone/>
            </a:pPr>
            <a:r>
              <a:rPr lang="en-US" sz="2800" dirty="0" smtClean="0">
                <a:latin typeface="Courier New" pitchFamily="49" charset="0"/>
                <a:cs typeface="Courier New" pitchFamily="49" charset="0"/>
              </a:rPr>
              <a:t>{</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for</a:t>
            </a:r>
          </a:p>
          <a:p>
            <a:pPr>
              <a:buNone/>
            </a:pPr>
            <a:r>
              <a:rPr lang="en-US" sz="2800" dirty="0" smtClean="0">
                <a:latin typeface="Courier New" pitchFamily="49" charset="0"/>
                <a:cs typeface="Courier New" pitchFamily="49" charset="0"/>
              </a:rPr>
              <a:t>	for(</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=0;i&lt;</a:t>
            </a:r>
            <a:r>
              <a:rPr lang="en-US" sz="2800" dirty="0" err="1" smtClean="0">
                <a:latin typeface="Courier New" pitchFamily="49" charset="0"/>
                <a:cs typeface="Courier New" pitchFamily="49" charset="0"/>
              </a:rPr>
              <a:t>len;i</a:t>
            </a:r>
            <a:r>
              <a:rPr lang="en-US" sz="2800" dirty="0" smtClean="0">
                <a:latin typeface="Courier New" pitchFamily="49" charset="0"/>
                <a:cs typeface="Courier New" pitchFamily="49" charset="0"/>
              </a:rPr>
              <a:t>++) { … }</a:t>
            </a:r>
          </a:p>
          <a:p>
            <a:pPr>
              <a:buNone/>
            </a:pPr>
            <a:r>
              <a:rPr lang="en-US" sz="2800" dirty="0" smtClean="0">
                <a:latin typeface="Courier New" pitchFamily="49" charset="0"/>
                <a:cs typeface="Courier New" pitchFamily="49" charset="0"/>
              </a:rPr>
              <a:t>}</a:t>
            </a:r>
          </a:p>
          <a:p>
            <a:pPr>
              <a:buNone/>
            </a:pPr>
            <a:r>
              <a:rPr lang="en-US" dirty="0" smtClean="0">
                <a:latin typeface="+mj-lt"/>
                <a:cs typeface="Courier New" pitchFamily="49" charset="0"/>
              </a:rPr>
              <a:t>can be shortened to:</a:t>
            </a:r>
            <a:endParaRPr lang="en-US" dirty="0" smtClean="0">
              <a:latin typeface="Courier New" pitchFamily="49" charset="0"/>
              <a:cs typeface="Courier New" pitchFamily="49" charset="0"/>
            </a:endParaRPr>
          </a:p>
          <a:p>
            <a:pPr>
              <a:buNone/>
            </a:pP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pragma</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omp</a:t>
            </a:r>
            <a:r>
              <a:rPr lang="en-US" sz="2800" dirty="0" smtClean="0">
                <a:latin typeface="Courier New" pitchFamily="49" charset="0"/>
                <a:cs typeface="Courier New" pitchFamily="49" charset="0"/>
              </a:rPr>
              <a:t> </a:t>
            </a:r>
            <a:r>
              <a:rPr lang="en-US" sz="2800" dirty="0" smtClean="0">
                <a:solidFill>
                  <a:srgbClr val="FF0000"/>
                </a:solidFill>
                <a:latin typeface="Courier New" pitchFamily="49" charset="0"/>
                <a:cs typeface="Courier New" pitchFamily="49" charset="0"/>
              </a:rPr>
              <a:t>parallel for</a:t>
            </a:r>
          </a:p>
          <a:p>
            <a:pPr>
              <a:buNone/>
            </a:pPr>
            <a:r>
              <a:rPr lang="en-US" sz="2800" dirty="0" smtClean="0">
                <a:latin typeface="Courier New" pitchFamily="49" charset="0"/>
                <a:cs typeface="Courier New" pitchFamily="49" charset="0"/>
              </a:rPr>
              <a:t>for</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 = 0; </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 &lt; </a:t>
            </a:r>
            <a:r>
              <a:rPr lang="en-US" sz="2800" dirty="0" err="1" smtClean="0">
                <a:latin typeface="Courier New" pitchFamily="49" charset="0"/>
                <a:cs typeface="Courier New" pitchFamily="49" charset="0"/>
              </a:rPr>
              <a:t>len</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 </a:t>
            </a:r>
            <a:r>
              <a:rPr lang="en-US" sz="2800" dirty="0" smtClean="0">
                <a:latin typeface="Courier New" pitchFamily="49" charset="0"/>
                <a:cs typeface="Courier New" pitchFamily="49" charset="0"/>
              </a:rPr>
              <a:t>{ </a:t>
            </a:r>
            <a:r>
              <a:rPr lang="en-US" sz="2800" dirty="0" smtClean="0">
                <a:latin typeface="Courier New" pitchFamily="49" charset="0"/>
                <a:cs typeface="Courier New" pitchFamily="49" charset="0"/>
              </a:rPr>
              <a:t>… }</a:t>
            </a:r>
          </a:p>
        </p:txBody>
      </p:sp>
      <p:sp>
        <p:nvSpPr>
          <p:cNvPr id="6" name="Slide Number Placeholder 5"/>
          <p:cNvSpPr>
            <a:spLocks noGrp="1"/>
          </p:cNvSpPr>
          <p:nvPr>
            <p:ph type="sldNum" sz="quarter" idx="12"/>
          </p:nvPr>
        </p:nvSpPr>
        <p:spPr/>
        <p:txBody>
          <a:bodyPr/>
          <a:lstStyle/>
          <a:p>
            <a:fld id="{3CC63E4C-4642-794D-A2FD-70F6B81535F5}" type="slidenum">
              <a:rPr lang="en-US" smtClean="0"/>
              <a:pPr/>
              <a:t>5</a:t>
            </a:fld>
            <a:endParaRPr lang="en-US" dirty="0"/>
          </a:p>
        </p:txBody>
      </p:sp>
      <p:grpSp>
        <p:nvGrpSpPr>
          <p:cNvPr id="12" name="Group 11"/>
          <p:cNvGrpSpPr/>
          <p:nvPr/>
        </p:nvGrpSpPr>
        <p:grpSpPr>
          <a:xfrm>
            <a:off x="4132163" y="1851950"/>
            <a:ext cx="4859437" cy="1200329"/>
            <a:chOff x="4132163" y="1851950"/>
            <a:chExt cx="4859437" cy="1200329"/>
          </a:xfrm>
        </p:grpSpPr>
        <p:cxnSp>
          <p:nvCxnSpPr>
            <p:cNvPr id="8" name="Straight Arrow Connector 7"/>
            <p:cNvCxnSpPr/>
            <p:nvPr/>
          </p:nvCxnSpPr>
          <p:spPr>
            <a:xfrm flipH="1">
              <a:off x="4132163" y="2110154"/>
              <a:ext cx="2655499" cy="66776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27133" y="1851950"/>
              <a:ext cx="2164467" cy="1200329"/>
            </a:xfrm>
            <a:prstGeom prst="rect">
              <a:avLst/>
            </a:prstGeom>
            <a:noFill/>
          </p:spPr>
          <p:txBody>
            <a:bodyPr wrap="square" rtlCol="0">
              <a:spAutoFit/>
            </a:bodyPr>
            <a:lstStyle/>
            <a:p>
              <a:r>
                <a:rPr lang="en-US" sz="2400" dirty="0" smtClean="0">
                  <a:solidFill>
                    <a:srgbClr val="FF0000"/>
                  </a:solidFill>
                </a:rPr>
                <a:t>This is the only directive in the parallel section</a:t>
              </a:r>
              <a:endParaRPr lang="en-US" sz="2400" dirty="0">
                <a:solidFill>
                  <a:srgbClr val="FF0000"/>
                </a:solidFill>
              </a:endParaRPr>
            </a:p>
          </p:txBody>
        </p:sp>
      </p:grpSp>
    </p:spTree>
    <p:extLst>
      <p:ext uri="{BB962C8B-B14F-4D97-AF65-F5344CB8AC3E}">
        <p14:creationId xmlns:p14="http://schemas.microsoft.com/office/powerpoint/2010/main" val="38895887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Review: Building </a:t>
            </a:r>
            <a:r>
              <a:rPr lang="en-US" dirty="0" smtClean="0">
                <a:solidFill>
                  <a:schemeClr val="accent1"/>
                </a:solidFill>
              </a:rPr>
              <a:t>Block: </a:t>
            </a:r>
            <a:r>
              <a:rPr lang="en-US" dirty="0" smtClean="0">
                <a:solidFill>
                  <a:schemeClr val="accent1"/>
                </a:solidFill>
                <a:latin typeface="Courier New"/>
                <a:cs typeface="Courier New"/>
              </a:rPr>
              <a:t>for</a:t>
            </a:r>
            <a:r>
              <a:rPr lang="en-US" dirty="0" smtClean="0">
                <a:solidFill>
                  <a:schemeClr val="accent1"/>
                </a:solidFill>
                <a:cs typeface="Courier New"/>
              </a:rPr>
              <a:t> </a:t>
            </a:r>
            <a:r>
              <a:rPr lang="en-US" dirty="0" smtClean="0">
                <a:solidFill>
                  <a:schemeClr val="accent1"/>
                </a:solidFill>
              </a:rPr>
              <a:t>loop</a:t>
            </a:r>
            <a:endParaRPr lang="en-US" dirty="0">
              <a:solidFill>
                <a:schemeClr val="accent1"/>
              </a:solidFill>
            </a:endParaRPr>
          </a:p>
        </p:txBody>
      </p:sp>
      <p:sp>
        <p:nvSpPr>
          <p:cNvPr id="10243" name="Content Placeholder 2"/>
          <p:cNvSpPr>
            <a:spLocks noGrp="1"/>
          </p:cNvSpPr>
          <p:nvPr>
            <p:ph idx="1"/>
          </p:nvPr>
        </p:nvSpPr>
        <p:spPr>
          <a:xfrm>
            <a:off x="457200" y="1600199"/>
            <a:ext cx="8229600" cy="4937760"/>
          </a:xfrm>
        </p:spPr>
        <p:txBody>
          <a:bodyPr>
            <a:normAutofit fontScale="85000" lnSpcReduction="10000"/>
          </a:bodyPr>
          <a:lstStyle/>
          <a:p>
            <a:pPr>
              <a:buNone/>
            </a:pPr>
            <a:r>
              <a:rPr lang="en-US" sz="2800" b="1" dirty="0" smtClean="0">
                <a:latin typeface="Courier New"/>
                <a:cs typeface="Courier New"/>
              </a:rPr>
              <a:t>for (i=0; i&lt;max; i++) zero[i] = 0;</a:t>
            </a:r>
            <a:endParaRPr lang="en-US" dirty="0" smtClean="0"/>
          </a:p>
          <a:p>
            <a:pPr>
              <a:spcBef>
                <a:spcPts val="2400"/>
              </a:spcBef>
            </a:pPr>
            <a:r>
              <a:rPr lang="en-US" dirty="0" smtClean="0"/>
              <a:t>Break </a:t>
            </a:r>
            <a:r>
              <a:rPr lang="en-US" i="1" dirty="0" smtClean="0"/>
              <a:t>for loop </a:t>
            </a:r>
            <a:r>
              <a:rPr lang="en-US" dirty="0" smtClean="0"/>
              <a:t>into chunks, and allocate each chunk to a separate thread</a:t>
            </a:r>
          </a:p>
          <a:p>
            <a:pPr lvl="1"/>
            <a:r>
              <a:rPr lang="en-US" dirty="0" smtClean="0"/>
              <a:t>e.g. if </a:t>
            </a:r>
            <a:r>
              <a:rPr lang="en-US" sz="2600" dirty="0" smtClean="0">
                <a:latin typeface="Courier New" pitchFamily="49" charset="0"/>
                <a:cs typeface="Courier New" pitchFamily="49" charset="0"/>
              </a:rPr>
              <a:t>max</a:t>
            </a:r>
            <a:r>
              <a:rPr lang="en-US" dirty="0" smtClean="0"/>
              <a:t> = 100 with 2 threads:</a:t>
            </a:r>
            <a:br>
              <a:rPr lang="en-US" dirty="0" smtClean="0"/>
            </a:br>
            <a:r>
              <a:rPr lang="en-US" dirty="0" smtClean="0"/>
              <a:t>	assign 0-49 to thread 0, and 50-99 to thread 1</a:t>
            </a:r>
          </a:p>
          <a:p>
            <a:r>
              <a:rPr lang="en-US" dirty="0" smtClean="0"/>
              <a:t>Must have relatively simple “shape” for an </a:t>
            </a:r>
            <a:r>
              <a:rPr lang="en-US" dirty="0" err="1" smtClean="0"/>
              <a:t>OpenMP</a:t>
            </a:r>
            <a:r>
              <a:rPr lang="en-US" dirty="0" smtClean="0"/>
              <a:t>-aware compiler to be able to parallelize it</a:t>
            </a:r>
          </a:p>
          <a:p>
            <a:pPr lvl="1"/>
            <a:r>
              <a:rPr lang="en-US" dirty="0" smtClean="0"/>
              <a:t>Necessary for the run-time system to be able to determine how many of the loop iterations to assign to each thread</a:t>
            </a:r>
          </a:p>
          <a:p>
            <a:r>
              <a:rPr lang="en-US" dirty="0" smtClean="0"/>
              <a:t>No premature exits from the loop allowed</a:t>
            </a:r>
          </a:p>
          <a:p>
            <a:pPr lvl="1"/>
            <a:r>
              <a:rPr lang="en-US" dirty="0" smtClean="0"/>
              <a:t>i.e. No </a:t>
            </a:r>
            <a:r>
              <a:rPr lang="en-US" sz="2600" dirty="0" smtClean="0">
                <a:latin typeface="Courier New" pitchFamily="49" charset="0"/>
                <a:cs typeface="Courier New" pitchFamily="49" charset="0"/>
              </a:rPr>
              <a:t>break</a:t>
            </a:r>
            <a:r>
              <a:rPr lang="en-US" dirty="0" smtClean="0"/>
              <a:t>, </a:t>
            </a:r>
            <a:r>
              <a:rPr lang="en-US" sz="2600" dirty="0" smtClean="0">
                <a:latin typeface="Courier New" pitchFamily="49" charset="0"/>
                <a:cs typeface="Courier New" pitchFamily="49" charset="0"/>
              </a:rPr>
              <a:t>return</a:t>
            </a:r>
            <a:r>
              <a:rPr lang="en-US" dirty="0" smtClean="0"/>
              <a:t>, </a:t>
            </a:r>
            <a:r>
              <a:rPr lang="en-US" sz="2600" dirty="0" smtClean="0">
                <a:latin typeface="Courier New" pitchFamily="49" charset="0"/>
                <a:cs typeface="Courier New" pitchFamily="49" charset="0"/>
              </a:rPr>
              <a:t>exit</a:t>
            </a:r>
            <a:r>
              <a:rPr lang="en-US" dirty="0" smtClean="0"/>
              <a:t>, </a:t>
            </a:r>
            <a:r>
              <a:rPr lang="en-US" sz="2600" dirty="0" smtClean="0">
                <a:latin typeface="Courier New" pitchFamily="49" charset="0"/>
                <a:cs typeface="Courier New" pitchFamily="49" charset="0"/>
              </a:rPr>
              <a:t>goto</a:t>
            </a:r>
            <a:r>
              <a:rPr lang="en-US" dirty="0" smtClean="0"/>
              <a:t> statements</a:t>
            </a:r>
          </a:p>
          <a:p>
            <a:pPr lvl="1"/>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6</a:t>
            </a:fld>
            <a:endParaRPr lang="en-US" dirty="0"/>
          </a:p>
        </p:txBody>
      </p:sp>
      <p:grpSp>
        <p:nvGrpSpPr>
          <p:cNvPr id="12" name="Group 11"/>
          <p:cNvGrpSpPr/>
          <p:nvPr/>
        </p:nvGrpSpPr>
        <p:grpSpPr>
          <a:xfrm>
            <a:off x="6829063" y="5312780"/>
            <a:ext cx="2314938" cy="1200329"/>
            <a:chOff x="6829063" y="5312780"/>
            <a:chExt cx="2314938" cy="1200329"/>
          </a:xfrm>
        </p:grpSpPr>
        <p:cxnSp>
          <p:nvCxnSpPr>
            <p:cNvPr id="10" name="Straight Arrow Connector 9"/>
            <p:cNvCxnSpPr/>
            <p:nvPr/>
          </p:nvCxnSpPr>
          <p:spPr>
            <a:xfrm flipH="1">
              <a:off x="6829063" y="5555848"/>
              <a:ext cx="60188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44155" y="5312780"/>
              <a:ext cx="1699846" cy="1200329"/>
            </a:xfrm>
            <a:prstGeom prst="rect">
              <a:avLst/>
            </a:prstGeom>
            <a:noFill/>
          </p:spPr>
          <p:txBody>
            <a:bodyPr wrap="square" rtlCol="0">
              <a:spAutoFit/>
            </a:bodyPr>
            <a:lstStyle/>
            <a:p>
              <a:r>
                <a:rPr lang="en-US" dirty="0" smtClean="0">
                  <a:solidFill>
                    <a:srgbClr val="FF0000"/>
                  </a:solidFill>
                </a:rPr>
                <a:t>In general, don’t jump outside of any </a:t>
              </a:r>
              <a:r>
                <a:rPr lang="en-US" dirty="0" err="1" smtClean="0">
                  <a:solidFill>
                    <a:srgbClr val="FF0000"/>
                  </a:solidFill>
                </a:rPr>
                <a:t>pragma</a:t>
              </a:r>
              <a:r>
                <a:rPr lang="en-US" dirty="0" smtClean="0">
                  <a:solidFill>
                    <a:srgbClr val="FF0000"/>
                  </a:solidFill>
                </a:rPr>
                <a:t> block</a:t>
              </a:r>
              <a:endParaRPr lang="en-US" dirty="0">
                <a:solidFill>
                  <a:srgbClr val="FF0000"/>
                </a:solidFill>
              </a:endParaRPr>
            </a:p>
          </p:txBody>
        </p:sp>
      </p:grpSp>
    </p:spTree>
    <p:extLst>
      <p:ext uri="{BB962C8B-B14F-4D97-AF65-F5344CB8AC3E}">
        <p14:creationId xmlns:p14="http://schemas.microsoft.com/office/powerpoint/2010/main" val="10438971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Review: Parallel </a:t>
            </a:r>
            <a:r>
              <a:rPr lang="en-US" dirty="0" smtClean="0">
                <a:solidFill>
                  <a:schemeClr val="accent1"/>
                </a:solidFill>
                <a:latin typeface="Courier New"/>
                <a:cs typeface="Courier New"/>
              </a:rPr>
              <a:t>for</a:t>
            </a:r>
            <a:r>
              <a:rPr lang="en-US" dirty="0" smtClean="0">
                <a:solidFill>
                  <a:schemeClr val="accent1"/>
                </a:solidFill>
                <a:cs typeface="Courier New"/>
              </a:rPr>
              <a:t> </a:t>
            </a:r>
            <a:r>
              <a:rPr lang="en-US" i="1" dirty="0" smtClean="0">
                <a:solidFill>
                  <a:schemeClr val="accent1"/>
                </a:solidFill>
              </a:rPr>
              <a:t>pragma</a:t>
            </a:r>
            <a:endParaRPr lang="en-US" i="1" dirty="0">
              <a:solidFill>
                <a:schemeClr val="accent1"/>
              </a:solidFill>
            </a:endParaRPr>
          </a:p>
        </p:txBody>
      </p:sp>
      <p:sp>
        <p:nvSpPr>
          <p:cNvPr id="3" name="Content Placeholder 2"/>
          <p:cNvSpPr>
            <a:spLocks noGrp="1"/>
          </p:cNvSpPr>
          <p:nvPr>
            <p:ph idx="1"/>
          </p:nvPr>
        </p:nvSpPr>
        <p:spPr>
          <a:xfrm>
            <a:off x="541863" y="1511300"/>
            <a:ext cx="7166876" cy="5037667"/>
          </a:xfrm>
        </p:spPr>
        <p:txBody>
          <a:bodyPr>
            <a:normAutofit fontScale="77500" lnSpcReduction="20000"/>
          </a:bodyPr>
          <a:lstStyle/>
          <a:p>
            <a:pPr>
              <a:buNone/>
            </a:pPr>
            <a:r>
              <a:rPr lang="en-US" b="1" dirty="0" smtClean="0">
                <a:solidFill>
                  <a:srgbClr val="FF0000"/>
                </a:solidFill>
                <a:latin typeface="Courier New"/>
                <a:cs typeface="Courier New"/>
              </a:rPr>
              <a:t>#pragma omp parallel for</a:t>
            </a:r>
          </a:p>
          <a:p>
            <a:pPr>
              <a:buNone/>
            </a:pPr>
            <a:r>
              <a:rPr lang="en-US" b="1" dirty="0" smtClean="0">
                <a:latin typeface="Courier New"/>
                <a:cs typeface="Courier New"/>
              </a:rPr>
              <a:t>for </a:t>
            </a:r>
            <a:r>
              <a:rPr lang="en-US" b="1" dirty="0" smtClean="0">
                <a:latin typeface="Courier New"/>
                <a:cs typeface="Courier New"/>
              </a:rPr>
              <a:t>(i=0; i&lt;max; i++) zero[i] = 0;</a:t>
            </a:r>
            <a:endParaRPr lang="en-US" b="1" dirty="0" smtClean="0"/>
          </a:p>
          <a:p>
            <a:pPr>
              <a:spcBef>
                <a:spcPts val="2400"/>
              </a:spcBef>
            </a:pPr>
            <a:r>
              <a:rPr lang="en-US" sz="3613" dirty="0" smtClean="0"/>
              <a:t>Master thread creates additional threads, each with a separate execution context</a:t>
            </a:r>
          </a:p>
          <a:p>
            <a:r>
              <a:rPr lang="en-US" sz="3613" dirty="0" smtClean="0"/>
              <a:t>All variables declared outside for loop are shared by default, except for loop index which is </a:t>
            </a:r>
            <a:r>
              <a:rPr lang="en-US" sz="3613" i="1" dirty="0" smtClean="0">
                <a:solidFill>
                  <a:srgbClr val="FF0000"/>
                </a:solidFill>
              </a:rPr>
              <a:t>private </a:t>
            </a:r>
            <a:r>
              <a:rPr lang="en-US" sz="3613" dirty="0" smtClean="0"/>
              <a:t>per thread (Why?)</a:t>
            </a:r>
          </a:p>
          <a:p>
            <a:r>
              <a:rPr lang="en-US" sz="3613" dirty="0" smtClean="0"/>
              <a:t>Implicit synchronization at end of for loop</a:t>
            </a:r>
          </a:p>
          <a:p>
            <a:r>
              <a:rPr lang="en-US" sz="3613" dirty="0" smtClean="0"/>
              <a:t>Divide index regions sequentially per thread</a:t>
            </a:r>
          </a:p>
          <a:p>
            <a:pPr lvl="1"/>
            <a:r>
              <a:rPr lang="en-US" sz="3097" dirty="0" smtClean="0"/>
              <a:t>Thread 0 gets 0, 1, …, (max/n)-1; </a:t>
            </a:r>
          </a:p>
          <a:p>
            <a:pPr lvl="1"/>
            <a:r>
              <a:rPr lang="en-US" sz="3097" dirty="0" smtClean="0"/>
              <a:t>Thread 1 gets max/</a:t>
            </a:r>
            <a:r>
              <a:rPr lang="en-US" sz="3097" dirty="0" err="1" smtClean="0"/>
              <a:t>n</a:t>
            </a:r>
            <a:r>
              <a:rPr lang="en-US" sz="3097" dirty="0" smtClean="0"/>
              <a:t>, max/n+1, …, 2*(max/n)-1</a:t>
            </a:r>
          </a:p>
          <a:p>
            <a:pPr lvl="1"/>
            <a:r>
              <a:rPr lang="en-US" sz="3097" dirty="0" smtClean="0"/>
              <a:t>Why?</a:t>
            </a:r>
            <a:endParaRPr lang="en-US" sz="3097"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7</a:t>
            </a:fld>
            <a:endParaRPr lang="en-US" dirty="0"/>
          </a:p>
        </p:txBody>
      </p:sp>
      <p:pic>
        <p:nvPicPr>
          <p:cNvPr id="10" name="Picture 2"/>
          <p:cNvPicPr>
            <a:picLocks noChangeAspect="1" noChangeArrowheads="1"/>
          </p:cNvPicPr>
          <p:nvPr/>
        </p:nvPicPr>
        <p:blipFill rotWithShape="1">
          <a:blip r:embed="rId2"/>
          <a:srcRect r="29469"/>
          <a:stretch/>
        </p:blipFill>
        <p:spPr bwMode="auto">
          <a:xfrm>
            <a:off x="7594600" y="2590800"/>
            <a:ext cx="1397000" cy="2890205"/>
          </a:xfrm>
          <a:prstGeom prst="rect">
            <a:avLst/>
          </a:prstGeom>
          <a:noFill/>
          <a:ln w="9525">
            <a:noFill/>
            <a:miter lim="800000"/>
            <a:headEnd/>
            <a:tailEnd/>
          </a:ln>
          <a:effectLst/>
        </p:spPr>
      </p:pic>
    </p:spTree>
    <p:extLst>
      <p:ext uri="{BB962C8B-B14F-4D97-AF65-F5344CB8AC3E}">
        <p14:creationId xmlns:p14="http://schemas.microsoft.com/office/powerpoint/2010/main" val="676313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Review: Matrix </a:t>
            </a:r>
            <a:r>
              <a:rPr lang="en-US" dirty="0" smtClean="0">
                <a:solidFill>
                  <a:schemeClr val="accent1"/>
                </a:solidFill>
              </a:rPr>
              <a:t>Multiply in OpenMP</a:t>
            </a:r>
            <a:endParaRPr lang="en-US" dirty="0">
              <a:solidFill>
                <a:schemeClr val="accent1"/>
              </a:solidFill>
            </a:endParaRPr>
          </a:p>
        </p:txBody>
      </p:sp>
      <p:sp>
        <p:nvSpPr>
          <p:cNvPr id="3" name="Content Placeholder 2"/>
          <p:cNvSpPr>
            <a:spLocks noGrp="1"/>
          </p:cNvSpPr>
          <p:nvPr>
            <p:ph idx="1"/>
          </p:nvPr>
        </p:nvSpPr>
        <p:spPr>
          <a:xfrm>
            <a:off x="457200" y="1600200"/>
            <a:ext cx="8229600" cy="4937760"/>
          </a:xfrm>
        </p:spPr>
        <p:txBody>
          <a:bodyPr>
            <a:normAutofit/>
          </a:bodyPr>
          <a:lstStyle/>
          <a:p>
            <a:pPr>
              <a:buNone/>
            </a:pPr>
            <a:r>
              <a:rPr lang="en-US" sz="2000" dirty="0" smtClean="0">
                <a:latin typeface="Courier New"/>
                <a:cs typeface="Courier New"/>
              </a:rPr>
              <a:t>  </a:t>
            </a:r>
            <a:r>
              <a:rPr lang="en-US" sz="2000" dirty="0" err="1" smtClean="0">
                <a:latin typeface="Courier New"/>
                <a:cs typeface="Courier New"/>
              </a:rPr>
              <a:t>start_time</a:t>
            </a:r>
            <a:r>
              <a:rPr lang="en-US" sz="2000" dirty="0" smtClean="0">
                <a:latin typeface="Courier New"/>
                <a:cs typeface="Courier New"/>
              </a:rPr>
              <a:t> </a:t>
            </a:r>
            <a:r>
              <a:rPr lang="en-US" sz="2000" dirty="0" smtClean="0">
                <a:latin typeface="Courier New"/>
                <a:cs typeface="Courier New"/>
              </a:rPr>
              <a:t>= </a:t>
            </a:r>
            <a:r>
              <a:rPr lang="en-US" sz="2000" dirty="0" err="1" smtClean="0">
                <a:latin typeface="Courier New"/>
                <a:cs typeface="Courier New"/>
              </a:rPr>
              <a:t>omp_get_wtime</a:t>
            </a:r>
            <a:r>
              <a:rPr lang="en-US" sz="2000" dirty="0" smtClean="0">
                <a:latin typeface="Courier New"/>
                <a:cs typeface="Courier New"/>
              </a:rPr>
              <a:t>();</a:t>
            </a:r>
          </a:p>
          <a:p>
            <a:pPr>
              <a:buNone/>
            </a:pPr>
            <a:r>
              <a:rPr lang="en-US" sz="2000" b="1" dirty="0" smtClean="0">
                <a:solidFill>
                  <a:srgbClr val="FF0000"/>
                </a:solidFill>
                <a:latin typeface="Courier New"/>
                <a:cs typeface="Courier New"/>
              </a:rPr>
              <a:t>  #</a:t>
            </a:r>
            <a:r>
              <a:rPr lang="en-US" sz="2000" b="1" dirty="0" smtClean="0">
                <a:solidFill>
                  <a:srgbClr val="FF0000"/>
                </a:solidFill>
                <a:latin typeface="Courier New"/>
                <a:cs typeface="Courier New"/>
              </a:rPr>
              <a:t>pragma </a:t>
            </a:r>
            <a:r>
              <a:rPr lang="en-US" sz="2000" b="1" dirty="0" err="1" smtClean="0">
                <a:solidFill>
                  <a:srgbClr val="FF0000"/>
                </a:solidFill>
                <a:latin typeface="Courier New"/>
                <a:cs typeface="Courier New"/>
              </a:rPr>
              <a:t>omp</a:t>
            </a:r>
            <a:r>
              <a:rPr lang="en-US" sz="2000" b="1" dirty="0" smtClean="0">
                <a:solidFill>
                  <a:srgbClr val="FF0000"/>
                </a:solidFill>
                <a:latin typeface="Courier New"/>
                <a:cs typeface="Courier New"/>
              </a:rPr>
              <a:t> parallel for private(</a:t>
            </a:r>
            <a:r>
              <a:rPr lang="en-US" sz="2000" b="1" dirty="0" err="1" smtClean="0">
                <a:solidFill>
                  <a:srgbClr val="FF0000"/>
                </a:solidFill>
                <a:latin typeface="Courier New"/>
                <a:cs typeface="Courier New"/>
              </a:rPr>
              <a:t>tmp</a:t>
            </a:r>
            <a:r>
              <a:rPr lang="en-US" sz="2000" b="1" dirty="0" smtClean="0">
                <a:solidFill>
                  <a:srgbClr val="FF0000"/>
                </a:solidFill>
                <a:latin typeface="Courier New"/>
                <a:cs typeface="Courier New"/>
              </a:rPr>
              <a:t>, </a:t>
            </a:r>
            <a:r>
              <a:rPr lang="en-US" sz="2000" b="1" dirty="0" err="1" smtClean="0">
                <a:solidFill>
                  <a:srgbClr val="FF0000"/>
                </a:solidFill>
                <a:latin typeface="Courier New"/>
                <a:cs typeface="Courier New"/>
              </a:rPr>
              <a:t>i</a:t>
            </a:r>
            <a:r>
              <a:rPr lang="en-US" sz="2000" b="1" dirty="0" smtClean="0">
                <a:solidFill>
                  <a:srgbClr val="FF0000"/>
                </a:solidFill>
                <a:latin typeface="Courier New"/>
                <a:cs typeface="Courier New"/>
              </a:rPr>
              <a:t>, j, k)</a:t>
            </a:r>
            <a:endParaRPr lang="en-US" sz="2000" b="1" dirty="0" smtClean="0">
              <a:latin typeface="Courier New"/>
              <a:cs typeface="Courier New"/>
            </a:endParaRPr>
          </a:p>
          <a:p>
            <a:pPr>
              <a:buNone/>
            </a:pPr>
            <a:r>
              <a:rPr lang="en-US" sz="2000" b="1" dirty="0" smtClean="0">
                <a:latin typeface="Courier New"/>
                <a:cs typeface="Courier New"/>
              </a:rPr>
              <a:t>  for (</a:t>
            </a:r>
            <a:r>
              <a:rPr lang="en-US" sz="2000" b="1" dirty="0" err="1" smtClean="0">
                <a:latin typeface="Courier New"/>
                <a:cs typeface="Courier New"/>
              </a:rPr>
              <a:t>i</a:t>
            </a:r>
            <a:r>
              <a:rPr lang="en-US" sz="2000" b="1" dirty="0" smtClean="0">
                <a:latin typeface="Courier New"/>
                <a:cs typeface="Courier New"/>
              </a:rPr>
              <a:t> = 0</a:t>
            </a:r>
            <a:r>
              <a:rPr lang="en-US" sz="2000" b="1" dirty="0" smtClean="0">
                <a:latin typeface="Courier New"/>
                <a:cs typeface="Courier New"/>
              </a:rPr>
              <a:t>; </a:t>
            </a:r>
            <a:r>
              <a:rPr lang="en-US" sz="2000" b="1" dirty="0" err="1" smtClean="0">
                <a:latin typeface="Courier New"/>
                <a:cs typeface="Courier New"/>
              </a:rPr>
              <a:t>i</a:t>
            </a:r>
            <a:r>
              <a:rPr lang="en-US" sz="2000" b="1" dirty="0" smtClean="0">
                <a:latin typeface="Courier New"/>
                <a:cs typeface="Courier New"/>
              </a:rPr>
              <a:t> &lt; </a:t>
            </a:r>
            <a:r>
              <a:rPr lang="en-US" sz="2000" b="1" dirty="0" err="1" smtClean="0">
                <a:latin typeface="Courier New"/>
                <a:cs typeface="Courier New"/>
              </a:rPr>
              <a:t>Mdim</a:t>
            </a:r>
            <a:r>
              <a:rPr lang="en-US" sz="2000" b="1" dirty="0" smtClean="0">
                <a:latin typeface="Courier New"/>
                <a:cs typeface="Courier New"/>
              </a:rPr>
              <a:t>; </a:t>
            </a:r>
            <a:r>
              <a:rPr lang="en-US" sz="2000" b="1" dirty="0" err="1" smtClean="0">
                <a:latin typeface="Courier New"/>
                <a:cs typeface="Courier New"/>
              </a:rPr>
              <a:t>i</a:t>
            </a:r>
            <a:r>
              <a:rPr lang="en-US" sz="2000" b="1" dirty="0" smtClean="0">
                <a:latin typeface="Courier New"/>
                <a:cs typeface="Courier New"/>
              </a:rPr>
              <a:t>++){</a:t>
            </a:r>
          </a:p>
          <a:p>
            <a:pPr>
              <a:buNone/>
            </a:pPr>
            <a:r>
              <a:rPr lang="en-US" sz="2000" b="1" dirty="0" smtClean="0">
                <a:latin typeface="Courier New"/>
                <a:cs typeface="Courier New"/>
              </a:rPr>
              <a:t>    for (</a:t>
            </a:r>
            <a:r>
              <a:rPr lang="en-US" sz="2000" b="1" dirty="0" smtClean="0">
                <a:latin typeface="Courier New"/>
                <a:cs typeface="Courier New"/>
              </a:rPr>
              <a:t>j = 0</a:t>
            </a:r>
            <a:r>
              <a:rPr lang="en-US" sz="2000" b="1" dirty="0" smtClean="0">
                <a:latin typeface="Courier New"/>
                <a:cs typeface="Courier New"/>
              </a:rPr>
              <a:t>; </a:t>
            </a:r>
            <a:r>
              <a:rPr lang="en-US" sz="2000" b="1" dirty="0" smtClean="0">
                <a:latin typeface="Courier New"/>
                <a:cs typeface="Courier New"/>
              </a:rPr>
              <a:t>j &lt; </a:t>
            </a:r>
            <a:r>
              <a:rPr lang="en-US" sz="2000" b="1" dirty="0" err="1" smtClean="0">
                <a:latin typeface="Courier New"/>
                <a:cs typeface="Courier New"/>
              </a:rPr>
              <a:t>Ndim</a:t>
            </a:r>
            <a:r>
              <a:rPr lang="en-US" sz="2000" b="1" dirty="0" smtClean="0">
                <a:latin typeface="Courier New"/>
                <a:cs typeface="Courier New"/>
              </a:rPr>
              <a:t>; j++){</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0.0;</a:t>
            </a:r>
          </a:p>
          <a:p>
            <a:pPr>
              <a:buNone/>
            </a:pPr>
            <a:r>
              <a:rPr lang="en-US" sz="2000" b="1" dirty="0" smtClean="0">
                <a:latin typeface="Courier New"/>
                <a:cs typeface="Courier New"/>
              </a:rPr>
              <a:t>      for</a:t>
            </a:r>
            <a:r>
              <a:rPr lang="en-US" sz="2000" b="1" dirty="0" smtClean="0">
                <a:latin typeface="Courier New"/>
                <a:cs typeface="Courier New"/>
              </a:rPr>
              <a:t>(k = 0</a:t>
            </a:r>
            <a:r>
              <a:rPr lang="en-US" sz="2000" b="1" dirty="0" smtClean="0">
                <a:latin typeface="Courier New"/>
                <a:cs typeface="Courier New"/>
              </a:rPr>
              <a:t>; </a:t>
            </a:r>
            <a:r>
              <a:rPr lang="en-US" sz="2000" b="1" dirty="0" smtClean="0">
                <a:latin typeface="Courier New"/>
                <a:cs typeface="Courier New"/>
              </a:rPr>
              <a:t>k &lt; </a:t>
            </a:r>
            <a:r>
              <a:rPr lang="en-US" sz="2000" b="1" dirty="0" err="1" smtClean="0">
                <a:latin typeface="Courier New"/>
                <a:cs typeface="Courier New"/>
              </a:rPr>
              <a:t>Pdim</a:t>
            </a:r>
            <a:r>
              <a:rPr lang="en-US" sz="2000" b="1" dirty="0" smtClean="0">
                <a:latin typeface="Courier New"/>
                <a:cs typeface="Courier New"/>
              </a:rPr>
              <a:t>; k++){</a:t>
            </a:r>
          </a:p>
          <a:p>
            <a:pPr>
              <a:buNone/>
            </a:pPr>
            <a:r>
              <a:rPr lang="en-US" sz="2000" b="1" dirty="0" smtClean="0">
                <a:latin typeface="Courier New"/>
                <a:cs typeface="Courier New"/>
              </a:rPr>
              <a:t>        /* C(</a:t>
            </a:r>
            <a:r>
              <a:rPr lang="en-US" sz="2000" b="1" dirty="0" err="1" smtClean="0">
                <a:latin typeface="Courier New"/>
                <a:cs typeface="Courier New"/>
              </a:rPr>
              <a:t>i,j</a:t>
            </a:r>
            <a:r>
              <a:rPr lang="en-US" sz="2000" b="1" dirty="0" smtClean="0">
                <a:latin typeface="Courier New"/>
                <a:cs typeface="Courier New"/>
              </a:rPr>
              <a:t>) = sum(over k) A(</a:t>
            </a:r>
            <a:r>
              <a:rPr lang="en-US" sz="2000" b="1" dirty="0" err="1" smtClean="0">
                <a:latin typeface="Courier New"/>
                <a:cs typeface="Courier New"/>
              </a:rPr>
              <a:t>i,k</a:t>
            </a:r>
            <a:r>
              <a:rPr lang="en-US" sz="2000" b="1" dirty="0" smtClean="0">
                <a:latin typeface="Courier New"/>
                <a:cs typeface="Courier New"/>
              </a:rPr>
              <a:t>) * B(</a:t>
            </a:r>
            <a:r>
              <a:rPr lang="en-US" sz="2000" b="1" dirty="0" err="1" smtClean="0">
                <a:latin typeface="Courier New"/>
                <a:cs typeface="Courier New"/>
              </a:rPr>
              <a:t>k,j</a:t>
            </a:r>
            <a:r>
              <a:rPr lang="en-US" sz="2000" b="1" dirty="0" smtClean="0">
                <a:latin typeface="Courier New"/>
                <a:cs typeface="Courier New"/>
              </a:rPr>
              <a:t>)*/</a:t>
            </a:r>
          </a:p>
          <a:p>
            <a:pPr>
              <a:buNone/>
            </a:pP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 += </a:t>
            </a:r>
            <a:r>
              <a:rPr lang="en-US" sz="2000" b="1" dirty="0">
                <a:latin typeface="Courier New"/>
                <a:cs typeface="Courier New"/>
              </a:rPr>
              <a:t>A</a:t>
            </a:r>
            <a:r>
              <a:rPr lang="en-US" sz="2000" b="1" dirty="0" smtClean="0">
                <a:latin typeface="Courier New"/>
                <a:cs typeface="Courier New"/>
              </a:rPr>
              <a:t>[</a:t>
            </a:r>
            <a:r>
              <a:rPr lang="en-US" sz="2000" b="1" dirty="0" err="1" smtClean="0">
                <a:latin typeface="Courier New"/>
                <a:cs typeface="Courier New"/>
              </a:rPr>
              <a:t>i</a:t>
            </a:r>
            <a:r>
              <a:rPr lang="en-US" sz="2000" b="1" dirty="0" smtClean="0">
                <a:latin typeface="Courier New"/>
                <a:cs typeface="Courier New"/>
              </a:rPr>
              <a:t>*</a:t>
            </a:r>
            <a:r>
              <a:rPr lang="en-US" sz="2000" b="1" dirty="0" err="1" smtClean="0">
                <a:latin typeface="Courier New"/>
                <a:cs typeface="Courier New"/>
              </a:rPr>
              <a:t>Pdim</a:t>
            </a:r>
            <a:r>
              <a:rPr lang="en-US" sz="2000" b="1" dirty="0" smtClean="0">
                <a:latin typeface="Courier New"/>
                <a:cs typeface="Courier New"/>
              </a:rPr>
              <a:t> + k] </a:t>
            </a:r>
            <a:r>
              <a:rPr lang="en-US" sz="2000" b="1" dirty="0" smtClean="0">
                <a:latin typeface="Courier New"/>
                <a:cs typeface="Courier New"/>
              </a:rPr>
              <a:t>* </a:t>
            </a:r>
            <a:r>
              <a:rPr lang="en-US" sz="2000" b="1" dirty="0" smtClean="0">
                <a:latin typeface="Courier New"/>
                <a:cs typeface="Courier New"/>
              </a:rPr>
              <a:t>B[k</a:t>
            </a:r>
            <a:r>
              <a:rPr lang="en-US" sz="2000" b="1" dirty="0" smtClean="0">
                <a:latin typeface="Courier New"/>
                <a:cs typeface="Courier New"/>
              </a:rPr>
              <a:t>*</a:t>
            </a:r>
            <a:r>
              <a:rPr lang="en-US" sz="2000" b="1" dirty="0" err="1" smtClean="0">
                <a:latin typeface="Courier New"/>
                <a:cs typeface="Courier New"/>
              </a:rPr>
              <a:t>Ndim</a:t>
            </a:r>
            <a:r>
              <a:rPr lang="en-US" sz="2000" b="1" dirty="0" smtClean="0">
                <a:latin typeface="Courier New"/>
                <a:cs typeface="Courier New"/>
              </a:rPr>
              <a:t> + j];</a:t>
            </a:r>
            <a:endParaRPr lang="en-US" sz="2000" b="1" dirty="0" smtClean="0">
              <a:latin typeface="Courier New"/>
              <a:cs typeface="Courier New"/>
            </a:endParaRPr>
          </a:p>
          <a:p>
            <a:pPr>
              <a:buNone/>
            </a:pPr>
            <a:r>
              <a:rPr lang="en-US" sz="2000" b="1" dirty="0" smtClean="0">
                <a:latin typeface="Courier New"/>
                <a:cs typeface="Courier New"/>
              </a:rPr>
              <a:t>      }</a:t>
            </a:r>
          </a:p>
          <a:p>
            <a:pPr>
              <a:buNone/>
            </a:pPr>
            <a:r>
              <a:rPr lang="en-US" sz="2000" b="1" dirty="0" smtClean="0">
                <a:latin typeface="Courier New"/>
                <a:cs typeface="Courier New"/>
              </a:rPr>
              <a:t>      C</a:t>
            </a:r>
            <a:r>
              <a:rPr lang="en-US" sz="2000" b="1" dirty="0" smtClean="0">
                <a:latin typeface="Courier New"/>
                <a:cs typeface="Courier New"/>
              </a:rPr>
              <a:t>[</a:t>
            </a:r>
            <a:r>
              <a:rPr lang="en-US" sz="2000" b="1" dirty="0" err="1" smtClean="0">
                <a:latin typeface="Courier New"/>
                <a:cs typeface="Courier New"/>
              </a:rPr>
              <a:t>i</a:t>
            </a:r>
            <a:r>
              <a:rPr lang="en-US" sz="2000" b="1" dirty="0" smtClean="0">
                <a:latin typeface="Courier New"/>
                <a:cs typeface="Courier New"/>
              </a:rPr>
              <a:t>*</a:t>
            </a:r>
            <a:r>
              <a:rPr lang="en-US" sz="2000" b="1" dirty="0" err="1" smtClean="0">
                <a:latin typeface="Courier New"/>
                <a:cs typeface="Courier New"/>
              </a:rPr>
              <a:t>Ndim</a:t>
            </a:r>
            <a:r>
              <a:rPr lang="en-US" sz="2000" b="1" dirty="0" smtClean="0">
                <a:latin typeface="Courier New"/>
                <a:cs typeface="Courier New"/>
              </a:rPr>
              <a:t> + j] </a:t>
            </a:r>
            <a:r>
              <a:rPr lang="en-US" sz="2000" b="1" dirty="0" smtClean="0">
                <a:latin typeface="Courier New"/>
                <a:cs typeface="Courier New"/>
              </a:rPr>
              <a:t>= </a:t>
            </a:r>
            <a:r>
              <a:rPr lang="en-US" sz="2000" b="1" dirty="0" err="1" smtClean="0">
                <a:latin typeface="Courier New"/>
                <a:cs typeface="Courier New"/>
              </a:rPr>
              <a:t>tmp</a:t>
            </a:r>
            <a:r>
              <a:rPr lang="en-US" sz="2000" b="1" dirty="0" smtClean="0">
                <a:latin typeface="Courier New"/>
                <a:cs typeface="Courier New"/>
              </a:rPr>
              <a:t>;</a:t>
            </a:r>
          </a:p>
          <a:p>
            <a:pPr>
              <a:buNone/>
            </a:pPr>
            <a:r>
              <a:rPr lang="en-US" sz="2000" b="1" dirty="0" smtClean="0">
                <a:latin typeface="Courier New"/>
                <a:cs typeface="Courier New"/>
              </a:rPr>
              <a:t>    }</a:t>
            </a:r>
          </a:p>
          <a:p>
            <a:pPr>
              <a:buNone/>
            </a:pPr>
            <a:r>
              <a:rPr lang="en-US" sz="2000" b="1" dirty="0" smtClean="0">
                <a:latin typeface="Courier New"/>
                <a:cs typeface="Courier New"/>
              </a:rPr>
              <a:t>  }</a:t>
            </a:r>
          </a:p>
          <a:p>
            <a:pPr>
              <a:buNone/>
            </a:pPr>
            <a:r>
              <a:rPr lang="en-US" sz="2000" dirty="0" smtClean="0">
                <a:latin typeface="Courier New"/>
                <a:cs typeface="Courier New"/>
              </a:rPr>
              <a:t>  </a:t>
            </a:r>
            <a:r>
              <a:rPr lang="en-US" sz="2000" dirty="0" err="1" smtClean="0">
                <a:latin typeface="Courier New"/>
                <a:cs typeface="Courier New"/>
              </a:rPr>
              <a:t>run_time</a:t>
            </a:r>
            <a:r>
              <a:rPr lang="en-US" sz="2000" dirty="0" smtClean="0">
                <a:latin typeface="Courier New"/>
                <a:cs typeface="Courier New"/>
              </a:rPr>
              <a:t> </a:t>
            </a:r>
            <a:r>
              <a:rPr lang="en-US" sz="2000" dirty="0" smtClean="0">
                <a:latin typeface="Courier New"/>
                <a:cs typeface="Courier New"/>
              </a:rPr>
              <a:t>= </a:t>
            </a:r>
            <a:r>
              <a:rPr lang="en-US" sz="2000" dirty="0" err="1" smtClean="0">
                <a:latin typeface="Courier New"/>
                <a:cs typeface="Courier New"/>
              </a:rPr>
              <a:t>omp_get_wtime</a:t>
            </a:r>
            <a:r>
              <a:rPr lang="en-US" sz="2000" dirty="0" smtClean="0">
                <a:latin typeface="Courier New"/>
                <a:cs typeface="Courier New"/>
              </a:rPr>
              <a:t>() - </a:t>
            </a:r>
            <a:r>
              <a:rPr lang="en-US" sz="2000" dirty="0" err="1" smtClean="0">
                <a:latin typeface="Courier New"/>
                <a:cs typeface="Courier New"/>
              </a:rPr>
              <a:t>start_time</a:t>
            </a:r>
            <a:r>
              <a:rPr lang="en-US" sz="2000" dirty="0" smtClean="0">
                <a:latin typeface="Courier New"/>
                <a:cs typeface="Courier New"/>
              </a:rPr>
              <a:t>;</a:t>
            </a:r>
          </a:p>
        </p:txBody>
      </p:sp>
      <p:sp>
        <p:nvSpPr>
          <p:cNvPr id="6" name="Slide Number Placeholder 5"/>
          <p:cNvSpPr>
            <a:spLocks noGrp="1"/>
          </p:cNvSpPr>
          <p:nvPr>
            <p:ph type="sldNum" sz="quarter" idx="12"/>
          </p:nvPr>
        </p:nvSpPr>
        <p:spPr/>
        <p:txBody>
          <a:bodyPr/>
          <a:lstStyle/>
          <a:p>
            <a:fld id="{3CC63E4C-4642-794D-A2FD-70F6B81535F5}" type="slidenum">
              <a:rPr lang="en-US" smtClean="0"/>
              <a:pPr/>
              <a:t>8</a:t>
            </a:fld>
            <a:endParaRPr lang="en-US" dirty="0"/>
          </a:p>
        </p:txBody>
      </p:sp>
      <p:grpSp>
        <p:nvGrpSpPr>
          <p:cNvPr id="7" name="Group 6"/>
          <p:cNvGrpSpPr/>
          <p:nvPr/>
        </p:nvGrpSpPr>
        <p:grpSpPr>
          <a:xfrm>
            <a:off x="5040176" y="2260921"/>
            <a:ext cx="4365137" cy="1569660"/>
            <a:chOff x="3420233" y="1488418"/>
            <a:chExt cx="4581838" cy="1569660"/>
          </a:xfrm>
        </p:grpSpPr>
        <p:sp>
          <p:nvSpPr>
            <p:cNvPr id="8" name="TextBox 7"/>
            <p:cNvSpPr txBox="1"/>
            <p:nvPr/>
          </p:nvSpPr>
          <p:spPr>
            <a:xfrm>
              <a:off x="5012893" y="1488418"/>
              <a:ext cx="2989178" cy="1569660"/>
            </a:xfrm>
            <a:prstGeom prst="rect">
              <a:avLst/>
            </a:prstGeom>
            <a:noFill/>
            <a:ln w="19050" cmpd="sng">
              <a:noFill/>
            </a:ln>
          </p:spPr>
          <p:txBody>
            <a:bodyPr wrap="square" rtlCol="0">
              <a:spAutoFit/>
            </a:bodyPr>
            <a:lstStyle/>
            <a:p>
              <a:r>
                <a:rPr lang="en-US" sz="2400" dirty="0" smtClean="0">
                  <a:solidFill>
                    <a:schemeClr val="accent1"/>
                  </a:solidFill>
                </a:rPr>
                <a:t>Outer loop spread across N threads; </a:t>
              </a:r>
              <a:br>
                <a:rPr lang="en-US" sz="2400" dirty="0" smtClean="0">
                  <a:solidFill>
                    <a:schemeClr val="accent1"/>
                  </a:solidFill>
                </a:rPr>
              </a:br>
              <a:r>
                <a:rPr lang="en-US" sz="2400" dirty="0" smtClean="0">
                  <a:solidFill>
                    <a:schemeClr val="accent1"/>
                  </a:solidFill>
                </a:rPr>
                <a:t>inner loops inside a single thread</a:t>
              </a:r>
              <a:endParaRPr lang="en-US" sz="2400" dirty="0">
                <a:solidFill>
                  <a:schemeClr val="accent1"/>
                </a:solidFill>
              </a:endParaRPr>
            </a:p>
          </p:txBody>
        </p:sp>
        <p:cxnSp>
          <p:nvCxnSpPr>
            <p:cNvPr id="9" name="Straight Connector 8"/>
            <p:cNvCxnSpPr/>
            <p:nvPr/>
          </p:nvCxnSpPr>
          <p:spPr>
            <a:xfrm flipH="1">
              <a:off x="3420233" y="1744134"/>
              <a:ext cx="1625901" cy="62864"/>
            </a:xfrm>
            <a:prstGeom prst="line">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99570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r>
              <a:rPr lang="en-AU" dirty="0" smtClean="0">
                <a:solidFill>
                  <a:schemeClr val="accent1"/>
                </a:solidFill>
              </a:rPr>
              <a:t>Review: Synchronization </a:t>
            </a:r>
            <a:r>
              <a:rPr lang="en-AU" dirty="0">
                <a:solidFill>
                  <a:schemeClr val="accent1"/>
                </a:solidFill>
              </a:rPr>
              <a:t>in MIPS </a:t>
            </a:r>
          </a:p>
        </p:txBody>
      </p:sp>
      <p:sp>
        <p:nvSpPr>
          <p:cNvPr id="450563" name="Rectangle 3"/>
          <p:cNvSpPr>
            <a:spLocks noGrp="1" noChangeArrowheads="1"/>
          </p:cNvSpPr>
          <p:nvPr>
            <p:ph idx="1"/>
          </p:nvPr>
        </p:nvSpPr>
        <p:spPr>
          <a:xfrm>
            <a:off x="457200" y="1600200"/>
            <a:ext cx="8229600" cy="4940340"/>
          </a:xfrm>
        </p:spPr>
        <p:txBody>
          <a:bodyPr>
            <a:normAutofit/>
          </a:bodyPr>
          <a:lstStyle/>
          <a:p>
            <a:pPr>
              <a:lnSpc>
                <a:spcPct val="90000"/>
              </a:lnSpc>
            </a:pPr>
            <a:r>
              <a:rPr lang="en-AU" i="1" dirty="0">
                <a:solidFill>
                  <a:srgbClr val="FF0000"/>
                </a:solidFill>
              </a:rPr>
              <a:t>Load </a:t>
            </a:r>
            <a:r>
              <a:rPr lang="en-AU" i="1" dirty="0" smtClean="0">
                <a:solidFill>
                  <a:srgbClr val="FF0000"/>
                </a:solidFill>
              </a:rPr>
              <a:t>linked:		</a:t>
            </a:r>
            <a:r>
              <a:rPr lang="en-AU" dirty="0" err="1" smtClean="0">
                <a:latin typeface="Courier New"/>
                <a:cs typeface="Courier New"/>
              </a:rPr>
              <a:t>ll</a:t>
            </a:r>
            <a:r>
              <a:rPr lang="en-AU" dirty="0" smtClean="0">
                <a:latin typeface="Courier New"/>
                <a:cs typeface="Courier New"/>
              </a:rPr>
              <a:t> </a:t>
            </a:r>
            <a:r>
              <a:rPr lang="en-US" dirty="0" err="1" smtClean="0">
                <a:latin typeface="Courier New"/>
                <a:cs typeface="Courier New"/>
              </a:rPr>
              <a:t>rt,off</a:t>
            </a:r>
            <a:r>
              <a:rPr lang="en-US" dirty="0" smtClean="0">
                <a:latin typeface="Courier New"/>
                <a:cs typeface="Courier New"/>
              </a:rPr>
              <a:t>(</a:t>
            </a:r>
            <a:r>
              <a:rPr lang="en-US" dirty="0" err="1" smtClean="0">
                <a:latin typeface="Courier New"/>
                <a:cs typeface="Courier New"/>
              </a:rPr>
              <a:t>rs</a:t>
            </a:r>
            <a:r>
              <a:rPr lang="en-US" dirty="0">
                <a:latin typeface="Courier New"/>
                <a:cs typeface="Courier New"/>
              </a:rPr>
              <a:t>)</a:t>
            </a:r>
          </a:p>
          <a:p>
            <a:pPr>
              <a:lnSpc>
                <a:spcPct val="90000"/>
              </a:lnSpc>
            </a:pPr>
            <a:r>
              <a:rPr lang="en-AU" i="1" dirty="0">
                <a:solidFill>
                  <a:srgbClr val="FF0000"/>
                </a:solidFill>
              </a:rPr>
              <a:t>Store </a:t>
            </a:r>
            <a:r>
              <a:rPr lang="en-AU" i="1" dirty="0" smtClean="0">
                <a:solidFill>
                  <a:srgbClr val="FF0000"/>
                </a:solidFill>
              </a:rPr>
              <a:t>conditional:</a:t>
            </a:r>
            <a:r>
              <a:rPr lang="en-AU" dirty="0" smtClean="0"/>
              <a:t>	</a:t>
            </a:r>
            <a:r>
              <a:rPr lang="en-AU" dirty="0" smtClean="0">
                <a:latin typeface="Courier New"/>
                <a:cs typeface="Courier New"/>
              </a:rPr>
              <a:t>sc </a:t>
            </a:r>
            <a:r>
              <a:rPr lang="en-AU" dirty="0" err="1" smtClean="0">
                <a:latin typeface="Courier New"/>
                <a:cs typeface="Courier New"/>
              </a:rPr>
              <a:t>rt</a:t>
            </a:r>
            <a:r>
              <a:rPr lang="en-AU" dirty="0" smtClean="0">
                <a:latin typeface="Courier New"/>
                <a:cs typeface="Courier New"/>
              </a:rPr>
              <a:t>,</a:t>
            </a:r>
            <a:r>
              <a:rPr lang="en-US" dirty="0" smtClean="0">
                <a:latin typeface="Courier New"/>
                <a:cs typeface="Courier New"/>
              </a:rPr>
              <a:t>off(</a:t>
            </a:r>
            <a:r>
              <a:rPr lang="en-US" dirty="0" err="1" smtClean="0">
                <a:latin typeface="Courier New"/>
                <a:cs typeface="Courier New"/>
              </a:rPr>
              <a:t>rs</a:t>
            </a:r>
            <a:r>
              <a:rPr lang="en-US" dirty="0">
                <a:latin typeface="Courier New"/>
                <a:cs typeface="Courier New"/>
              </a:rPr>
              <a:t>)</a:t>
            </a:r>
          </a:p>
          <a:p>
            <a:pPr lvl="1">
              <a:lnSpc>
                <a:spcPct val="90000"/>
              </a:lnSpc>
            </a:pPr>
            <a:r>
              <a:rPr lang="en-AU" dirty="0" smtClean="0"/>
              <a:t>Returns </a:t>
            </a:r>
            <a:r>
              <a:rPr lang="en-AU" b="1" dirty="0" smtClean="0"/>
              <a:t>1</a:t>
            </a:r>
            <a:r>
              <a:rPr lang="en-AU" dirty="0" smtClean="0"/>
              <a:t> (success) </a:t>
            </a:r>
            <a:r>
              <a:rPr lang="en-AU" dirty="0"/>
              <a:t>if </a:t>
            </a:r>
            <a:r>
              <a:rPr lang="en-AU" dirty="0" smtClean="0"/>
              <a:t>location has </a:t>
            </a:r>
            <a:r>
              <a:rPr lang="en-AU" dirty="0"/>
              <a:t>not changed since the </a:t>
            </a:r>
            <a:r>
              <a:rPr lang="en-AU" sz="2600" dirty="0" err="1" smtClean="0">
                <a:latin typeface="Courier New"/>
                <a:cs typeface="Courier New"/>
              </a:rPr>
              <a:t>ll</a:t>
            </a:r>
            <a:endParaRPr lang="en-AU" sz="2600" dirty="0" smtClean="0">
              <a:latin typeface="+mj-lt"/>
              <a:cs typeface="Courier New"/>
            </a:endParaRPr>
          </a:p>
          <a:p>
            <a:pPr lvl="1">
              <a:lnSpc>
                <a:spcPct val="90000"/>
              </a:lnSpc>
            </a:pPr>
            <a:r>
              <a:rPr lang="en-AU" dirty="0" smtClean="0">
                <a:latin typeface="+mj-lt"/>
                <a:cs typeface="Courier New"/>
              </a:rPr>
              <a:t>Returns </a:t>
            </a:r>
            <a:r>
              <a:rPr lang="en-AU" b="1" dirty="0" smtClean="0">
                <a:latin typeface="+mj-lt"/>
                <a:cs typeface="Courier New"/>
              </a:rPr>
              <a:t>0</a:t>
            </a:r>
            <a:r>
              <a:rPr lang="en-AU" dirty="0" smtClean="0">
                <a:latin typeface="+mj-lt"/>
                <a:cs typeface="Courier New"/>
              </a:rPr>
              <a:t> (failure) if location has changed</a:t>
            </a:r>
          </a:p>
          <a:p>
            <a:pPr>
              <a:lnSpc>
                <a:spcPct val="90000"/>
              </a:lnSpc>
              <a:spcBef>
                <a:spcPts val="3000"/>
              </a:spcBef>
            </a:pPr>
            <a:r>
              <a:rPr lang="en-AU" dirty="0" smtClean="0"/>
              <a:t>Note that </a:t>
            </a:r>
            <a:r>
              <a:rPr lang="en-AU" sz="3000" dirty="0" smtClean="0">
                <a:latin typeface="Courier New" pitchFamily="49" charset="0"/>
                <a:cs typeface="Courier New" pitchFamily="49" charset="0"/>
              </a:rPr>
              <a:t>sc</a:t>
            </a:r>
            <a:r>
              <a:rPr lang="en-AU" dirty="0" smtClean="0"/>
              <a:t> </a:t>
            </a:r>
            <a:r>
              <a:rPr lang="en-AU" i="1" dirty="0" smtClean="0"/>
              <a:t>clobbers</a:t>
            </a:r>
            <a:r>
              <a:rPr lang="en-AU" dirty="0" smtClean="0"/>
              <a:t> the register value being stored (</a:t>
            </a:r>
            <a:r>
              <a:rPr lang="en-AU" sz="3000" dirty="0" err="1" smtClean="0">
                <a:latin typeface="Courier New" pitchFamily="49" charset="0"/>
                <a:cs typeface="Courier New" pitchFamily="49" charset="0"/>
              </a:rPr>
              <a:t>rt</a:t>
            </a:r>
            <a:r>
              <a:rPr lang="en-AU" dirty="0" smtClean="0"/>
              <a:t>)!</a:t>
            </a:r>
          </a:p>
          <a:p>
            <a:pPr lvl="1">
              <a:lnSpc>
                <a:spcPct val="90000"/>
              </a:lnSpc>
            </a:pPr>
            <a:r>
              <a:rPr lang="en-AU" dirty="0" smtClean="0"/>
              <a:t>Need to have a copy elsewhere if you plan on repeating on failure or using value later</a:t>
            </a:r>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dirty="0"/>
          </a:p>
        </p:txBody>
      </p:sp>
    </p:spTree>
    <p:extLst>
      <p:ext uri="{BB962C8B-B14F-4D97-AF65-F5344CB8AC3E}">
        <p14:creationId xmlns:p14="http://schemas.microsoft.com/office/powerpoint/2010/main" val="36487723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6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056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056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0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cap="flat" cmpd="sng" algn="ctr">
          <a:solidFill>
            <a:schemeClr val="tx1"/>
          </a:solidFill>
          <a:prstDash val="solid"/>
          <a:round/>
          <a:headEnd type="none" w="med" len="med"/>
          <a:tailEnd type="none" w="med" len="med"/>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26055</TotalTime>
  <Words>2878</Words>
  <Application>Microsoft Macintosh PowerPoint</Application>
  <PresentationFormat>On-screen Show (4:3)</PresentationFormat>
  <Paragraphs>615</Paragraphs>
  <Slides>46</Slides>
  <Notes>16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CS 61C: Great Ideas in Computer Architecture   Lecture 20: Thread-Level Parallelism (TLP) and OpenMP Part 2</vt:lpstr>
      <vt:lpstr>Review: Symmetric Multiprocessing</vt:lpstr>
      <vt:lpstr>Review</vt:lpstr>
      <vt:lpstr>Review: OpenMP Directives (Work-Sharing)</vt:lpstr>
      <vt:lpstr>Review: Parallel Statement Shorthand</vt:lpstr>
      <vt:lpstr>Review: Building Block: for loop</vt:lpstr>
      <vt:lpstr>Review: Parallel for pragma</vt:lpstr>
      <vt:lpstr>Review: Matrix Multiply in OpenMP</vt:lpstr>
      <vt:lpstr>Review: Synchronization in MIPS </vt:lpstr>
      <vt:lpstr>New: OpenMP Directives (Synchronization)</vt:lpstr>
      <vt:lpstr>What’s wrong with this code?</vt:lpstr>
      <vt:lpstr>Sample use of critical</vt:lpstr>
      <vt:lpstr>Where are the caches?</vt:lpstr>
      <vt:lpstr>Multiprocessor Caches</vt:lpstr>
      <vt:lpstr>Shared Memory and Caches</vt:lpstr>
      <vt:lpstr>Shared Memory and Caches</vt:lpstr>
      <vt:lpstr>Keeping Multiple Caches Coherent</vt:lpstr>
      <vt:lpstr>Shared Memory and Caches</vt:lpstr>
      <vt:lpstr>Clickers/Peer Instruction: Which statement is true?</vt:lpstr>
      <vt:lpstr>Administrivia</vt:lpstr>
      <vt:lpstr>Administrivia</vt:lpstr>
      <vt:lpstr>Break</vt:lpstr>
      <vt:lpstr>Cache Coherency Tracked by Block</vt:lpstr>
      <vt:lpstr>Coherency Tracked by Cache Line</vt:lpstr>
      <vt:lpstr>Understanding Cache Misses: The 3Cs</vt:lpstr>
      <vt:lpstr>Rules for Determining Miss Type for a Given Access Pattern in 61C</vt:lpstr>
      <vt:lpstr>Fourth “C” of Cache Misses: Coherence Misses</vt:lpstr>
      <vt:lpstr>π</vt:lpstr>
      <vt:lpstr>Calculating π</vt:lpstr>
      <vt:lpstr>Sequential Calculation of π in C </vt:lpstr>
      <vt:lpstr>OpenMP Version (with bug)</vt:lpstr>
      <vt:lpstr>Experiment</vt:lpstr>
      <vt:lpstr>OpenMP Version (with bug)</vt:lpstr>
      <vt:lpstr>Sum Reduction</vt:lpstr>
      <vt:lpstr>Example: Sum Reduction</vt:lpstr>
      <vt:lpstr>An Example with 10 Processors</vt:lpstr>
      <vt:lpstr>An Example with 10 Processors</vt:lpstr>
      <vt:lpstr>OpenMP Reduction</vt:lpstr>
      <vt:lpstr>OpenMP Reduction Version </vt:lpstr>
      <vt:lpstr>OpenMP Pitfalls</vt:lpstr>
      <vt:lpstr>OpenMP Pitfall #1: Data Dependencies</vt:lpstr>
      <vt:lpstr>Open MP Pitfall #2: Sharing Issues</vt:lpstr>
      <vt:lpstr>OpenMP Pitfall #3: Updating Shared Variables Simultaneously</vt:lpstr>
      <vt:lpstr>OpenMP Pitfall #4: Parallel Overhead</vt:lpstr>
      <vt:lpstr>OpenMP Pitfall #4: Parallel Overhead</vt:lpstr>
      <vt:lpstr>And in Conclusion:</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Sagar Karandikar</cp:lastModifiedBy>
  <cp:revision>378</cp:revision>
  <cp:lastPrinted>2013-10-22T04:54:04Z</cp:lastPrinted>
  <dcterms:created xsi:type="dcterms:W3CDTF">2012-10-08T01:19:02Z</dcterms:created>
  <dcterms:modified xsi:type="dcterms:W3CDTF">2015-07-24T15:11:58Z</dcterms:modified>
</cp:coreProperties>
</file>