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780" r:id="rId2"/>
    <p:sldId id="642" r:id="rId3"/>
    <p:sldId id="650" r:id="rId4"/>
    <p:sldId id="645" r:id="rId5"/>
    <p:sldId id="646" r:id="rId6"/>
    <p:sldId id="648" r:id="rId7"/>
    <p:sldId id="649" r:id="rId8"/>
    <p:sldId id="708" r:id="rId9"/>
    <p:sldId id="709" r:id="rId10"/>
    <p:sldId id="711" r:id="rId11"/>
    <p:sldId id="713" r:id="rId12"/>
    <p:sldId id="663" r:id="rId13"/>
    <p:sldId id="716" r:id="rId14"/>
    <p:sldId id="717" r:id="rId15"/>
    <p:sldId id="718" r:id="rId16"/>
    <p:sldId id="719" r:id="rId17"/>
    <p:sldId id="765" r:id="rId18"/>
    <p:sldId id="766" r:id="rId19"/>
    <p:sldId id="769" r:id="rId20"/>
    <p:sldId id="743" r:id="rId21"/>
    <p:sldId id="737" r:id="rId22"/>
    <p:sldId id="723" r:id="rId23"/>
    <p:sldId id="725" r:id="rId24"/>
    <p:sldId id="727" r:id="rId25"/>
    <p:sldId id="728" r:id="rId26"/>
    <p:sldId id="729" r:id="rId27"/>
    <p:sldId id="730" r:id="rId28"/>
    <p:sldId id="740" r:id="rId29"/>
    <p:sldId id="781" r:id="rId30"/>
    <p:sldId id="750" r:id="rId31"/>
    <p:sldId id="782" r:id="rId32"/>
    <p:sldId id="736" r:id="rId33"/>
    <p:sldId id="741" r:id="rId34"/>
    <p:sldId id="742" r:id="rId35"/>
    <p:sldId id="745" r:id="rId36"/>
    <p:sldId id="783" r:id="rId37"/>
    <p:sldId id="748" r:id="rId38"/>
    <p:sldId id="752" r:id="rId39"/>
    <p:sldId id="753" r:id="rId40"/>
    <p:sldId id="754" r:id="rId41"/>
    <p:sldId id="755" r:id="rId42"/>
    <p:sldId id="756" r:id="rId43"/>
    <p:sldId id="757" r:id="rId44"/>
    <p:sldId id="758" r:id="rId45"/>
    <p:sldId id="759" r:id="rId46"/>
    <p:sldId id="784" r:id="rId47"/>
    <p:sldId id="761" r:id="rId48"/>
    <p:sldId id="762" r:id="rId49"/>
    <p:sldId id="763" r:id="rId50"/>
    <p:sldId id="779"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532100"/>
    <a:srgbClr val="FF6FCF"/>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4" autoAdjust="0"/>
    <p:restoredTop sz="85657" autoAdjust="0"/>
  </p:normalViewPr>
  <p:slideViewPr>
    <p:cSldViewPr snapToGrid="0">
      <p:cViewPr varScale="1">
        <p:scale>
          <a:sx n="147" d="100"/>
          <a:sy n="147" d="100"/>
        </p:scale>
        <p:origin x="-1336" y="-112"/>
      </p:cViewPr>
      <p:guideLst>
        <p:guide orient="horz" pos="1944"/>
        <p:guide pos="3137"/>
      </p:guideLst>
    </p:cSldViewPr>
  </p:slideViewPr>
  <p:outlineViewPr>
    <p:cViewPr>
      <p:scale>
        <a:sx n="33" d="100"/>
        <a:sy n="33" d="100"/>
      </p:scale>
      <p:origin x="22800" y="27608"/>
    </p:cViewPr>
  </p:outlineViewPr>
  <p:notesTextViewPr>
    <p:cViewPr>
      <p:scale>
        <a:sx n="100" d="100"/>
        <a:sy n="100" d="100"/>
      </p:scale>
      <p:origin x="0" y="0"/>
    </p:cViewPr>
  </p:notesTextViewPr>
  <p:sorterViewPr>
    <p:cViewPr>
      <p:scale>
        <a:sx n="150" d="100"/>
        <a:sy n="150" d="100"/>
      </p:scale>
      <p:origin x="0" y="13088"/>
    </p:cViewPr>
  </p:sorterViewPr>
  <p:notesViewPr>
    <p:cSldViewPr snapToGrid="0" snapToObjects="1">
      <p:cViewPr varScale="1">
        <p:scale>
          <a:sx n="75" d="100"/>
          <a:sy n="75" d="100"/>
        </p:scale>
        <p:origin x="-340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7/27/15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21536933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7/27/15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25046123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4" y="8685214"/>
            <a:ext cx="2971800" cy="457200"/>
          </a:xfrm>
          <a:prstGeom prst="rect">
            <a:avLst/>
          </a:prstGeom>
        </p:spPr>
        <p:txBody>
          <a:bodyPr/>
          <a:lstStyle/>
          <a:p>
            <a:fld id="{EF97FDFF-7B9F-7D4D-BFC0-AAD1F3D3D3CB}" type="slidenum">
              <a:rPr lang="en-US" smtClean="0"/>
              <a:pPr/>
              <a:t>1</a:t>
            </a:fld>
            <a:endParaRPr lang="en-US"/>
          </a:p>
        </p:txBody>
      </p:sp>
    </p:spTree>
    <p:extLst>
      <p:ext uri="{BB962C8B-B14F-4D97-AF65-F5344CB8AC3E}">
        <p14:creationId xmlns:p14="http://schemas.microsoft.com/office/powerpoint/2010/main" val="2659065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Most companies buy servers from the likes of Dell, Hewlett-Packard, IBM, or Sun Microsystems. But Google, which has hundreds of thousands of servers and considers running them part of its core expertise, designs and builds its own. Ben Jai, who designed many of Google's servers, unveiled a modern Google server before the hungry eyes of a technically sophisticated audience.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Google's big surprise: each server has its own 12-volt battery to supply power if there's a problem with the main source of electricity. The company also revealed for the first time that since 2005, its data centers have been composed of standard shipping containers--each with 1,160 servers and a power consumption that can reach 250 kilowatts.</a:t>
            </a: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may sound geeky, but a number of attendees--the kind of folks who run data centers packed with thousands of servers for a living--were surprised not only by Google's built-in battery approach, but by the fact that the company has kept it secret for years. Jai said in an interview that Google has been using the design since 2005 and now is in its sixth or seventh generation of design.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more: http://news.cnet.com/8301-1001_3-10209580-92.html#ixzz0yo8bhTOH</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Scalable to large volumes of data</a:t>
            </a:r>
          </a:p>
          <a:p>
            <a:pPr marL="228600" indent="-228600">
              <a:buAutoNum type="arabicParenR"/>
            </a:pPr>
            <a:r>
              <a:rPr lang="en-US" dirty="0" smtClean="0"/>
              <a:t>Be</a:t>
            </a:r>
            <a:r>
              <a:rPr lang="en-US" baseline="0" dirty="0" smtClean="0"/>
              <a:t> cost-efficient: run on large clusters of commodity hardware</a:t>
            </a:r>
          </a:p>
          <a:p>
            <a:pPr marL="228600" indent="-228600">
              <a:buAutoNum type="arabicParenR"/>
            </a:pP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34</a:t>
            </a:fld>
            <a:endParaRPr lang="en-US" dirty="0"/>
          </a:p>
        </p:txBody>
      </p:sp>
    </p:spTree>
    <p:extLst>
      <p:ext uri="{BB962C8B-B14F-4D97-AF65-F5344CB8AC3E}">
        <p14:creationId xmlns:p14="http://schemas.microsoft.com/office/powerpoint/2010/main" val="142573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C33014A-BAAC-334A-AABA-F076A6509100}" type="slidenum">
              <a:rPr lang="en-US" smtClean="0"/>
              <a:pPr/>
              <a:t>36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33014A-BAAC-334A-AABA-F076A6509100}"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B8C4FD3-839F-CB49-B76B-A6197BE1EFB4}" type="datetime1">
              <a:rPr lang="en-US" smtClean="0"/>
              <a:pPr/>
              <a:t>7/27/15</a:t>
            </a:fld>
            <a:endParaRPr lang="en-US" dirty="0"/>
          </a:p>
        </p:txBody>
      </p:sp>
      <p:sp>
        <p:nvSpPr>
          <p:cNvPr id="5" name="Footer Placeholder 4"/>
          <p:cNvSpPr>
            <a:spLocks noGrp="1"/>
          </p:cNvSpPr>
          <p:nvPr>
            <p:ph type="ftr" sz="quarter" idx="11"/>
          </p:nvPr>
        </p:nvSpPr>
        <p:spPr/>
        <p:txBody>
          <a:bodyPr/>
          <a:lstStyle/>
          <a:p>
            <a:r>
              <a:rPr lang="en-US" dirty="0" smtClean="0"/>
              <a:t>Fall 2013 -- Lecture #15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E5C4C-2F6C-8143-A6B9-C21167B0D1A1}" type="datetime1">
              <a:rPr lang="en-US" smtClean="0"/>
              <a:pPr/>
              <a:t>7/27/15</a:t>
            </a:fld>
            <a:endParaRPr lang="en-US" dirty="0"/>
          </a:p>
        </p:txBody>
      </p:sp>
      <p:sp>
        <p:nvSpPr>
          <p:cNvPr id="5" name="Footer Placeholder 4"/>
          <p:cNvSpPr>
            <a:spLocks noGrp="1"/>
          </p:cNvSpPr>
          <p:nvPr>
            <p:ph type="ftr" sz="quarter" idx="11"/>
          </p:nvPr>
        </p:nvSpPr>
        <p:spPr/>
        <p:txBody>
          <a:bodyPr/>
          <a:lstStyle/>
          <a:p>
            <a:r>
              <a:rPr lang="en-US" dirty="0" smtClean="0"/>
              <a:t>Fall 2013 -- Lecture #15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922F3-8BC8-624B-9E4B-B53EAC39B8FA}" type="datetime1">
              <a:rPr lang="en-US" smtClean="0"/>
              <a:pPr/>
              <a:t>7/27/15</a:t>
            </a:fld>
            <a:endParaRPr lang="en-US" dirty="0"/>
          </a:p>
        </p:txBody>
      </p:sp>
      <p:sp>
        <p:nvSpPr>
          <p:cNvPr id="5" name="Footer Placeholder 4"/>
          <p:cNvSpPr>
            <a:spLocks noGrp="1"/>
          </p:cNvSpPr>
          <p:nvPr>
            <p:ph type="ftr" sz="quarter" idx="11"/>
          </p:nvPr>
        </p:nvSpPr>
        <p:spPr/>
        <p:txBody>
          <a:bodyPr/>
          <a:lstStyle/>
          <a:p>
            <a:r>
              <a:rPr lang="en-US" dirty="0" smtClean="0"/>
              <a:t>Fall 2013 -- Lecture #15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5C622-59DB-644B-834E-0BA054630FEF}" type="datetime1">
              <a:rPr lang="en-US" smtClean="0"/>
              <a:pPr/>
              <a:t>7/27/15</a:t>
            </a:fld>
            <a:endParaRPr lang="en-US" dirty="0"/>
          </a:p>
        </p:txBody>
      </p:sp>
      <p:sp>
        <p:nvSpPr>
          <p:cNvPr id="5" name="Footer Placeholder 4"/>
          <p:cNvSpPr>
            <a:spLocks noGrp="1"/>
          </p:cNvSpPr>
          <p:nvPr>
            <p:ph type="ftr" sz="quarter" idx="11"/>
          </p:nvPr>
        </p:nvSpPr>
        <p:spPr/>
        <p:txBody>
          <a:bodyPr/>
          <a:lstStyle/>
          <a:p>
            <a:r>
              <a:rPr lang="en-US" dirty="0" smtClean="0"/>
              <a:t>Fall 2013 -- Lecture #15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2B91DB-4D2B-3649-A923-DE738F94CC96}" type="datetime1">
              <a:rPr lang="en-US" smtClean="0"/>
              <a:pPr/>
              <a:t>7/27/15</a:t>
            </a:fld>
            <a:endParaRPr lang="en-US" dirty="0"/>
          </a:p>
        </p:txBody>
      </p:sp>
      <p:sp>
        <p:nvSpPr>
          <p:cNvPr id="6" name="Footer Placeholder 5"/>
          <p:cNvSpPr>
            <a:spLocks noGrp="1"/>
          </p:cNvSpPr>
          <p:nvPr>
            <p:ph type="ftr" sz="quarter" idx="11"/>
          </p:nvPr>
        </p:nvSpPr>
        <p:spPr/>
        <p:txBody>
          <a:bodyPr/>
          <a:lstStyle/>
          <a:p>
            <a:r>
              <a:rPr lang="en-US" dirty="0" smtClean="0"/>
              <a:t>Fall 2013 -- Lecture #15</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0CC187-4E74-0345-9AA4-EF3CEEF40715}" type="datetime1">
              <a:rPr lang="en-US" smtClean="0"/>
              <a:pPr/>
              <a:t>7/27/15</a:t>
            </a:fld>
            <a:endParaRPr lang="en-US" dirty="0"/>
          </a:p>
        </p:txBody>
      </p:sp>
      <p:sp>
        <p:nvSpPr>
          <p:cNvPr id="8" name="Footer Placeholder 7"/>
          <p:cNvSpPr>
            <a:spLocks noGrp="1"/>
          </p:cNvSpPr>
          <p:nvPr>
            <p:ph type="ftr" sz="quarter" idx="11"/>
          </p:nvPr>
        </p:nvSpPr>
        <p:spPr/>
        <p:txBody>
          <a:bodyPr/>
          <a:lstStyle/>
          <a:p>
            <a:r>
              <a:rPr lang="en-US" dirty="0" smtClean="0"/>
              <a:t>Fall 2013 -- Lecture #15</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ECF144-9D44-BC40-86E8-6D9F2C16BD51}" type="datetime1">
              <a:rPr lang="en-US" smtClean="0"/>
              <a:pPr/>
              <a:t>7/27/15</a:t>
            </a:fld>
            <a:endParaRPr lang="en-US" dirty="0"/>
          </a:p>
        </p:txBody>
      </p:sp>
      <p:sp>
        <p:nvSpPr>
          <p:cNvPr id="4" name="Footer Placeholder 3"/>
          <p:cNvSpPr>
            <a:spLocks noGrp="1"/>
          </p:cNvSpPr>
          <p:nvPr>
            <p:ph type="ftr" sz="quarter" idx="11"/>
          </p:nvPr>
        </p:nvSpPr>
        <p:spPr/>
        <p:txBody>
          <a:bodyPr/>
          <a:lstStyle/>
          <a:p>
            <a:r>
              <a:rPr lang="en-US" dirty="0" smtClean="0"/>
              <a:t>Fall 2013 -- Lecture #15</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D76D7-DDE1-7E47-9267-E985B8D0C3CC}" type="datetime1">
              <a:rPr lang="en-US" smtClean="0"/>
              <a:pPr/>
              <a:t>7/27/15</a:t>
            </a:fld>
            <a:endParaRPr lang="en-US" dirty="0"/>
          </a:p>
        </p:txBody>
      </p:sp>
      <p:sp>
        <p:nvSpPr>
          <p:cNvPr id="3" name="Footer Placeholder 2"/>
          <p:cNvSpPr>
            <a:spLocks noGrp="1"/>
          </p:cNvSpPr>
          <p:nvPr>
            <p:ph type="ftr" sz="quarter" idx="11"/>
          </p:nvPr>
        </p:nvSpPr>
        <p:spPr/>
        <p:txBody>
          <a:bodyPr/>
          <a:lstStyle/>
          <a:p>
            <a:r>
              <a:rPr lang="en-US" dirty="0" smtClean="0"/>
              <a:t>Fall 2013 -- Lecture #15</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6D919-1DDD-034C-8019-2500669B255A}" type="datetime1">
              <a:rPr lang="en-US" smtClean="0"/>
              <a:pPr/>
              <a:t>7/27/15</a:t>
            </a:fld>
            <a:endParaRPr lang="en-US" dirty="0"/>
          </a:p>
        </p:txBody>
      </p:sp>
      <p:sp>
        <p:nvSpPr>
          <p:cNvPr id="6" name="Footer Placeholder 5"/>
          <p:cNvSpPr>
            <a:spLocks noGrp="1"/>
          </p:cNvSpPr>
          <p:nvPr>
            <p:ph type="ftr" sz="quarter" idx="11"/>
          </p:nvPr>
        </p:nvSpPr>
        <p:spPr/>
        <p:txBody>
          <a:bodyPr/>
          <a:lstStyle/>
          <a:p>
            <a:r>
              <a:rPr lang="en-US" dirty="0" smtClean="0"/>
              <a:t>Fall 2013 -- Lecture #15</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3E8E0-25CE-884E-9E7D-20E856232ECC}" type="datetime1">
              <a:rPr lang="en-US" smtClean="0"/>
              <a:pPr/>
              <a:t>7/27/15</a:t>
            </a:fld>
            <a:endParaRPr lang="en-US" dirty="0"/>
          </a:p>
        </p:txBody>
      </p:sp>
      <p:sp>
        <p:nvSpPr>
          <p:cNvPr id="6" name="Footer Placeholder 5"/>
          <p:cNvSpPr>
            <a:spLocks noGrp="1"/>
          </p:cNvSpPr>
          <p:nvPr>
            <p:ph type="ftr" sz="quarter" idx="11"/>
          </p:nvPr>
        </p:nvSpPr>
        <p:spPr/>
        <p:txBody>
          <a:bodyPr/>
          <a:lstStyle/>
          <a:p>
            <a:r>
              <a:rPr lang="en-US" dirty="0" smtClean="0"/>
              <a:t>Fall 2013 -- Lecture #15</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png"/><Relationship Id="rId5" Type="http://schemas.openxmlformats.org/officeDocument/2006/relationships/oleObject" Target="../embeddings/oleObject1.bin"/><Relationship Id="rId6" Type="http://schemas.openxmlformats.org/officeDocument/2006/relationships/image" Target="../media/image2.png"/><Relationship Id="rId7" Type="http://schemas.openxmlformats.org/officeDocument/2006/relationships/image" Target="../media/image4.jpeg"/><Relationship Id="rId8" Type="http://schemas.openxmlformats.org/officeDocument/2006/relationships/image" Target="../media/image5.png"/><Relationship Id="rId9"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 Id="rId3"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tif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 Id="rId3" Type="http://schemas.openxmlformats.org/officeDocument/2006/relationships/image" Target="../media/image1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93750"/>
            <a:ext cx="8686800" cy="2025650"/>
          </a:xfrm>
        </p:spPr>
        <p:txBody>
          <a:bodyPr>
            <a:normAutofit fontScale="90000"/>
          </a:bodyPr>
          <a:lstStyle/>
          <a:p>
            <a:r>
              <a:rPr lang="en-US" dirty="0" smtClean="0">
                <a:solidFill>
                  <a:srgbClr val="FF0000"/>
                </a:solidFill>
              </a:rPr>
              <a:t>CS 61C: Great Ideas in Computer Architecture</a:t>
            </a:r>
            <a:r>
              <a:rPr lang="en-US" sz="2700" dirty="0" smtClean="0">
                <a:solidFill>
                  <a:srgbClr val="FF0000"/>
                </a:solidFill>
              </a:rPr>
              <a:t/>
            </a:r>
            <a:br>
              <a:rPr lang="en-US" sz="2700" dirty="0" smtClean="0">
                <a:solidFill>
                  <a:srgbClr val="FF0000"/>
                </a:solidFill>
              </a:rPr>
            </a:br>
            <a:r>
              <a:rPr lang="en-US" sz="2700" dirty="0" smtClean="0">
                <a:solidFill>
                  <a:srgbClr val="FF0000"/>
                </a:solidFill>
              </a:rPr>
              <a:t> </a:t>
            </a:r>
            <a:br>
              <a:rPr lang="en-US" sz="2700" dirty="0" smtClean="0">
                <a:solidFill>
                  <a:srgbClr val="FF0000"/>
                </a:solidFill>
              </a:rPr>
            </a:br>
            <a:r>
              <a:rPr lang="en-US" dirty="0" smtClean="0">
                <a:solidFill>
                  <a:srgbClr val="FF0000"/>
                </a:solidFill>
              </a:rPr>
              <a:t>Lecture </a:t>
            </a:r>
            <a:r>
              <a:rPr lang="en-US" dirty="0" smtClean="0"/>
              <a:t>21</a:t>
            </a:r>
            <a:r>
              <a:rPr lang="en-US" dirty="0" smtClean="0">
                <a:solidFill>
                  <a:srgbClr val="FF0000"/>
                </a:solidFill>
              </a:rPr>
              <a:t>: </a:t>
            </a:r>
            <a:r>
              <a:rPr lang="en-US" i="1" dirty="0" smtClean="0">
                <a:solidFill>
                  <a:srgbClr val="FF0000"/>
                </a:solidFill>
              </a:rPr>
              <a:t>Warehouse-Scale Computing, </a:t>
            </a:r>
            <a:r>
              <a:rPr lang="en-US" i="1" dirty="0" err="1" smtClean="0">
                <a:solidFill>
                  <a:srgbClr val="FF0000"/>
                </a:solidFill>
              </a:rPr>
              <a:t>MapReduce</a:t>
            </a:r>
            <a:r>
              <a:rPr lang="en-US" i="1" dirty="0" smtClean="0"/>
              <a:t>, and Spark</a:t>
            </a:r>
            <a:endParaRPr lang="en-US" i="1" dirty="0">
              <a:solidFill>
                <a:srgbClr val="FF0000"/>
              </a:solidFill>
            </a:endParaRPr>
          </a:p>
        </p:txBody>
      </p:sp>
      <p:sp>
        <p:nvSpPr>
          <p:cNvPr id="3" name="Subtitle 2"/>
          <p:cNvSpPr>
            <a:spLocks noGrp="1"/>
          </p:cNvSpPr>
          <p:nvPr>
            <p:ph type="subTitle" idx="1"/>
          </p:nvPr>
        </p:nvSpPr>
        <p:spPr>
          <a:xfrm>
            <a:off x="1016000" y="3962400"/>
            <a:ext cx="6959600" cy="2438400"/>
          </a:xfrm>
        </p:spPr>
        <p:txBody>
          <a:bodyPr>
            <a:noAutofit/>
          </a:bodyPr>
          <a:lstStyle/>
          <a:p>
            <a:r>
              <a:rPr lang="en-US" dirty="0" smtClean="0">
                <a:solidFill>
                  <a:srgbClr val="0000FF"/>
                </a:solidFill>
              </a:rPr>
              <a:t>Instructor:</a:t>
            </a:r>
            <a:r>
              <a:rPr lang="en-US" dirty="0">
                <a:solidFill>
                  <a:srgbClr val="0000FF"/>
                </a:solidFill>
              </a:rPr>
              <a:t> </a:t>
            </a:r>
            <a:r>
              <a:rPr lang="en-US" dirty="0" smtClean="0">
                <a:solidFill>
                  <a:srgbClr val="0000FF"/>
                </a:solidFill>
              </a:rPr>
              <a:t>Sagar Karandikar</a:t>
            </a:r>
          </a:p>
          <a:p>
            <a:r>
              <a:rPr lang="en-US" dirty="0" err="1" smtClean="0">
                <a:solidFill>
                  <a:srgbClr val="0000FF"/>
                </a:solidFill>
              </a:rPr>
              <a:t>sagark@eecs.berkeley.edu</a:t>
            </a:r>
            <a:endParaRPr lang="en-US" dirty="0" smtClean="0">
              <a:solidFill>
                <a:srgbClr val="0000FF"/>
              </a:solidFill>
            </a:endParaRPr>
          </a:p>
          <a:p>
            <a:endParaRPr lang="en-US" dirty="0" smtClean="0">
              <a:solidFill>
                <a:srgbClr val="0000FF"/>
              </a:solidFill>
            </a:endParaRPr>
          </a:p>
          <a:p>
            <a:r>
              <a:rPr lang="en-US" dirty="0" smtClean="0">
                <a:solidFill>
                  <a:srgbClr val="0000FF"/>
                </a:solidFill>
              </a:rPr>
              <a:t>http://</a:t>
            </a:r>
            <a:r>
              <a:rPr lang="en-US" dirty="0" err="1" smtClean="0">
                <a:solidFill>
                  <a:srgbClr val="0000FF"/>
                </a:solidFill>
              </a:rPr>
              <a:t>inst.eecs.berkeley.edu</a:t>
            </a:r>
            <a:r>
              <a:rPr lang="en-US" dirty="0" smtClean="0">
                <a:solidFill>
                  <a:srgbClr val="0000FF"/>
                </a:solidFill>
              </a:rPr>
              <a:t>/~cs61c</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pic>
        <p:nvPicPr>
          <p:cNvPr id="5" name="Picture 4" descr="EECS-logo-origi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991" y="6240136"/>
            <a:ext cx="2646009" cy="617864"/>
          </a:xfrm>
          <a:prstGeom prst="rect">
            <a:avLst/>
          </a:prstGeom>
        </p:spPr>
      </p:pic>
    </p:spTree>
    <p:extLst>
      <p:ext uri="{BB962C8B-B14F-4D97-AF65-F5344CB8AC3E}">
        <p14:creationId xmlns:p14="http://schemas.microsoft.com/office/powerpoint/2010/main" val="22809735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WSC Architecture</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10</a:t>
            </a:fld>
            <a:endParaRPr lang="en-US"/>
          </a:p>
        </p:txBody>
      </p:sp>
      <p:pic>
        <p:nvPicPr>
          <p:cNvPr id="8" name="Picture 7"/>
          <p:cNvPicPr>
            <a:picLocks noChangeAspect="1"/>
          </p:cNvPicPr>
          <p:nvPr/>
        </p:nvPicPr>
        <p:blipFill>
          <a:blip r:embed="rId2"/>
          <a:stretch>
            <a:fillRect/>
          </a:stretch>
        </p:blipFill>
        <p:spPr>
          <a:xfrm>
            <a:off x="-32797" y="1202267"/>
            <a:ext cx="9209592" cy="4453465"/>
          </a:xfrm>
          <a:prstGeom prst="rect">
            <a:avLst/>
          </a:prstGeom>
        </p:spPr>
      </p:pic>
      <p:sp>
        <p:nvSpPr>
          <p:cNvPr id="9" name="TextBox 8"/>
          <p:cNvSpPr txBox="1"/>
          <p:nvPr/>
        </p:nvSpPr>
        <p:spPr>
          <a:xfrm>
            <a:off x="0" y="3287605"/>
            <a:ext cx="2062503" cy="1569660"/>
          </a:xfrm>
          <a:prstGeom prst="rect">
            <a:avLst/>
          </a:prstGeom>
          <a:noFill/>
        </p:spPr>
        <p:txBody>
          <a:bodyPr wrap="square" rtlCol="0">
            <a:spAutoFit/>
          </a:bodyPr>
          <a:lstStyle/>
          <a:p>
            <a:r>
              <a:rPr lang="en-US" sz="2400" dirty="0" smtClean="0">
                <a:solidFill>
                  <a:srgbClr val="0000FF"/>
                </a:solidFill>
              </a:rPr>
              <a:t>1U Server:</a:t>
            </a:r>
            <a:endParaRPr lang="en-US" sz="2400" dirty="0" smtClean="0"/>
          </a:p>
          <a:p>
            <a:r>
              <a:rPr lang="en-US" sz="2400" dirty="0" smtClean="0"/>
              <a:t>8 cores, </a:t>
            </a:r>
          </a:p>
          <a:p>
            <a:r>
              <a:rPr lang="en-US" sz="2400" dirty="0" smtClean="0"/>
              <a:t>16 GB DRAM, </a:t>
            </a:r>
          </a:p>
          <a:p>
            <a:r>
              <a:rPr lang="en-US" sz="2400" dirty="0" smtClean="0"/>
              <a:t>4x1 TB disk</a:t>
            </a:r>
            <a:endParaRPr lang="en-US" sz="2400" dirty="0"/>
          </a:p>
        </p:txBody>
      </p:sp>
      <p:sp>
        <p:nvSpPr>
          <p:cNvPr id="10" name="TextBox 9"/>
          <p:cNvSpPr txBox="1"/>
          <p:nvPr/>
        </p:nvSpPr>
        <p:spPr>
          <a:xfrm>
            <a:off x="1031252" y="5004942"/>
            <a:ext cx="4544068" cy="1569660"/>
          </a:xfrm>
          <a:prstGeom prst="rect">
            <a:avLst/>
          </a:prstGeom>
          <a:noFill/>
        </p:spPr>
        <p:txBody>
          <a:bodyPr wrap="square" rtlCol="0">
            <a:spAutoFit/>
          </a:bodyPr>
          <a:lstStyle/>
          <a:p>
            <a:r>
              <a:rPr lang="en-US" sz="2400" dirty="0" smtClean="0">
                <a:solidFill>
                  <a:srgbClr val="0000FF"/>
                </a:solidFill>
              </a:rPr>
              <a:t>Rack:</a:t>
            </a:r>
            <a:endParaRPr lang="en-US" sz="2400" dirty="0" smtClean="0"/>
          </a:p>
          <a:p>
            <a:r>
              <a:rPr lang="en-US" sz="2400" dirty="0" smtClean="0"/>
              <a:t>40-80 severs,</a:t>
            </a:r>
          </a:p>
          <a:p>
            <a:r>
              <a:rPr lang="en-US" sz="2400" dirty="0" smtClean="0"/>
              <a:t>Local Ethernet(1-10Gbps) switch</a:t>
            </a:r>
          </a:p>
          <a:p>
            <a:r>
              <a:rPr lang="en-US" sz="2400" dirty="0" smtClean="0"/>
              <a:t>(30$/1Gbps/server)</a:t>
            </a:r>
            <a:endParaRPr lang="en-US" sz="2400" dirty="0"/>
          </a:p>
        </p:txBody>
      </p:sp>
      <p:sp>
        <p:nvSpPr>
          <p:cNvPr id="11" name="TextBox 10"/>
          <p:cNvSpPr txBox="1"/>
          <p:nvPr/>
        </p:nvSpPr>
        <p:spPr>
          <a:xfrm>
            <a:off x="5155498" y="4269359"/>
            <a:ext cx="3988501" cy="1569660"/>
          </a:xfrm>
          <a:prstGeom prst="rect">
            <a:avLst/>
          </a:prstGeom>
          <a:noFill/>
        </p:spPr>
        <p:txBody>
          <a:bodyPr wrap="square" rtlCol="0">
            <a:spAutoFit/>
          </a:bodyPr>
          <a:lstStyle/>
          <a:p>
            <a:r>
              <a:rPr lang="en-US" sz="2400" dirty="0" smtClean="0">
                <a:solidFill>
                  <a:srgbClr val="0000FF"/>
                </a:solidFill>
              </a:rPr>
              <a:t>Array(aka cluster):</a:t>
            </a:r>
            <a:endParaRPr lang="en-US" sz="2400" dirty="0" smtClean="0"/>
          </a:p>
          <a:p>
            <a:r>
              <a:rPr lang="en-US" sz="2400" dirty="0" smtClean="0"/>
              <a:t>16-32 racks</a:t>
            </a:r>
          </a:p>
          <a:p>
            <a:r>
              <a:rPr lang="en-US" sz="2400" dirty="0" smtClean="0"/>
              <a:t>Expensive switch</a:t>
            </a:r>
          </a:p>
          <a:p>
            <a:r>
              <a:rPr lang="en-US" sz="2400" dirty="0" smtClean="0"/>
              <a:t>(10X bandwidth </a:t>
            </a:r>
            <a:r>
              <a:rPr lang="en-US" sz="2400" dirty="0" smtClean="0">
                <a:sym typeface="Wingdings"/>
              </a:rPr>
              <a:t> 100x cost)</a:t>
            </a:r>
            <a:endParaRPr lang="en-US" sz="2400" dirty="0"/>
          </a:p>
        </p:txBody>
      </p:sp>
    </p:spTree>
    <p:extLst>
      <p:ext uri="{BB962C8B-B14F-4D97-AF65-F5344CB8AC3E}">
        <p14:creationId xmlns:p14="http://schemas.microsoft.com/office/powerpoint/2010/main" val="22053691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8103" y="0"/>
            <a:ext cx="8229600" cy="878435"/>
          </a:xfrm>
        </p:spPr>
        <p:txBody>
          <a:bodyPr/>
          <a:lstStyle/>
          <a:p>
            <a:r>
              <a:rPr lang="en-US" dirty="0" smtClean="0"/>
              <a:t>WSC Storage Hierarchy</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11</a:t>
            </a:fld>
            <a:endParaRPr lang="en-US"/>
          </a:p>
        </p:txBody>
      </p:sp>
      <p:pic>
        <p:nvPicPr>
          <p:cNvPr id="2" name="Picture 1"/>
          <p:cNvPicPr>
            <a:picLocks noChangeAspect="1"/>
          </p:cNvPicPr>
          <p:nvPr/>
        </p:nvPicPr>
        <p:blipFill rotWithShape="1">
          <a:blip r:embed="rId2"/>
          <a:srcRect l="8405"/>
          <a:stretch/>
        </p:blipFill>
        <p:spPr>
          <a:xfrm>
            <a:off x="0" y="1508616"/>
            <a:ext cx="5597903" cy="5158419"/>
          </a:xfrm>
          <a:prstGeom prst="rect">
            <a:avLst/>
          </a:prstGeom>
        </p:spPr>
      </p:pic>
      <p:sp>
        <p:nvSpPr>
          <p:cNvPr id="8" name="TextBox 7"/>
          <p:cNvSpPr txBox="1"/>
          <p:nvPr/>
        </p:nvSpPr>
        <p:spPr>
          <a:xfrm>
            <a:off x="5175354" y="1568927"/>
            <a:ext cx="3968646" cy="1200328"/>
          </a:xfrm>
          <a:prstGeom prst="rect">
            <a:avLst/>
          </a:prstGeom>
          <a:noFill/>
        </p:spPr>
        <p:txBody>
          <a:bodyPr wrap="square" rtlCol="0">
            <a:spAutoFit/>
          </a:bodyPr>
          <a:lstStyle/>
          <a:p>
            <a:r>
              <a:rPr lang="en-US" sz="2400" dirty="0" smtClean="0">
                <a:solidFill>
                  <a:srgbClr val="0000FF"/>
                </a:solidFill>
              </a:rPr>
              <a:t>1U Server:</a:t>
            </a:r>
            <a:endParaRPr lang="en-US" sz="2400" dirty="0" smtClean="0"/>
          </a:p>
          <a:p>
            <a:r>
              <a:rPr lang="en-US" sz="2400" dirty="0" smtClean="0"/>
              <a:t>DRAM: 16GB, 100ns, 20GB/s</a:t>
            </a:r>
          </a:p>
          <a:p>
            <a:r>
              <a:rPr lang="en-US" sz="2400" dirty="0" smtClean="0"/>
              <a:t>Disk:     2TB,    10ms,  200MB/s</a:t>
            </a:r>
          </a:p>
        </p:txBody>
      </p:sp>
      <p:sp>
        <p:nvSpPr>
          <p:cNvPr id="9" name="TextBox 8"/>
          <p:cNvSpPr txBox="1"/>
          <p:nvPr/>
        </p:nvSpPr>
        <p:spPr>
          <a:xfrm>
            <a:off x="4926013" y="3153559"/>
            <a:ext cx="4217987" cy="1200328"/>
          </a:xfrm>
          <a:prstGeom prst="rect">
            <a:avLst/>
          </a:prstGeom>
          <a:noFill/>
        </p:spPr>
        <p:txBody>
          <a:bodyPr wrap="square" rtlCol="0">
            <a:spAutoFit/>
          </a:bodyPr>
          <a:lstStyle/>
          <a:p>
            <a:r>
              <a:rPr lang="en-US" sz="2400" dirty="0" smtClean="0">
                <a:solidFill>
                  <a:srgbClr val="0000FF"/>
                </a:solidFill>
              </a:rPr>
              <a:t>Rack(80 severs):</a:t>
            </a:r>
            <a:endParaRPr lang="en-US" sz="2400" dirty="0" smtClean="0"/>
          </a:p>
          <a:p>
            <a:r>
              <a:rPr lang="en-US" sz="2400" dirty="0" smtClean="0"/>
              <a:t>DRAM: 1TB,     300us,  100MB/s</a:t>
            </a:r>
          </a:p>
          <a:p>
            <a:r>
              <a:rPr lang="en-US" sz="2400" dirty="0" smtClean="0"/>
              <a:t>Disk:     160TB, 11ms,   100MB/s</a:t>
            </a:r>
          </a:p>
        </p:txBody>
      </p:sp>
      <p:sp>
        <p:nvSpPr>
          <p:cNvPr id="10" name="TextBox 9"/>
          <p:cNvSpPr txBox="1"/>
          <p:nvPr/>
        </p:nvSpPr>
        <p:spPr>
          <a:xfrm>
            <a:off x="5175354" y="4910056"/>
            <a:ext cx="3968646" cy="1200328"/>
          </a:xfrm>
          <a:prstGeom prst="rect">
            <a:avLst/>
          </a:prstGeom>
          <a:noFill/>
        </p:spPr>
        <p:txBody>
          <a:bodyPr wrap="square" rtlCol="0">
            <a:spAutoFit/>
          </a:bodyPr>
          <a:lstStyle/>
          <a:p>
            <a:r>
              <a:rPr lang="en-US" sz="2400" dirty="0" smtClean="0">
                <a:solidFill>
                  <a:srgbClr val="0000FF"/>
                </a:solidFill>
              </a:rPr>
              <a:t>Array(30 racks):</a:t>
            </a:r>
            <a:endParaRPr lang="en-US" sz="2400" dirty="0" smtClean="0"/>
          </a:p>
          <a:p>
            <a:r>
              <a:rPr lang="en-US" sz="2400" dirty="0" smtClean="0"/>
              <a:t>DRAM: 30TB,   500us, 10MB/s</a:t>
            </a:r>
          </a:p>
          <a:p>
            <a:r>
              <a:rPr lang="en-US" sz="2400" dirty="0" smtClean="0"/>
              <a:t>Disk:     4.80PB, 12ms, 10MB/s</a:t>
            </a:r>
          </a:p>
        </p:txBody>
      </p:sp>
      <p:sp>
        <p:nvSpPr>
          <p:cNvPr id="11" name="Frame 10"/>
          <p:cNvSpPr/>
          <p:nvPr/>
        </p:nvSpPr>
        <p:spPr>
          <a:xfrm>
            <a:off x="6885823" y="2343621"/>
            <a:ext cx="915402"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6751764" y="3524528"/>
            <a:ext cx="915402"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7642088" y="3501962"/>
            <a:ext cx="1410008"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7814785" y="2341304"/>
            <a:ext cx="1329215"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965200" y="761256"/>
            <a:ext cx="8178800" cy="830997"/>
          </a:xfrm>
          <a:prstGeom prst="rect">
            <a:avLst/>
          </a:prstGeom>
          <a:noFill/>
        </p:spPr>
        <p:txBody>
          <a:bodyPr wrap="square" rtlCol="0">
            <a:spAutoFit/>
          </a:bodyPr>
          <a:lstStyle/>
          <a:p>
            <a:pPr algn="r"/>
            <a:r>
              <a:rPr lang="en-US" sz="2400" dirty="0"/>
              <a:t>Lower latency to DRAM in another server than local </a:t>
            </a:r>
            <a:r>
              <a:rPr lang="en-US" sz="2400" dirty="0" smtClean="0"/>
              <a:t>disk</a:t>
            </a:r>
          </a:p>
          <a:p>
            <a:pPr algn="r"/>
            <a:r>
              <a:rPr lang="en-US" sz="2400" dirty="0" smtClean="0"/>
              <a:t>Higher bandwidth to local disk than to DRAM in another server</a:t>
            </a:r>
            <a:endParaRPr lang="en-US" sz="2400" dirty="0"/>
          </a:p>
        </p:txBody>
      </p:sp>
    </p:spTree>
    <p:extLst>
      <p:ext uri="{BB962C8B-B14F-4D97-AF65-F5344CB8AC3E}">
        <p14:creationId xmlns:p14="http://schemas.microsoft.com/office/powerpoint/2010/main" val="12897284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Variation</a:t>
            </a:r>
            <a:endParaRPr lang="en-US" dirty="0"/>
          </a:p>
        </p:txBody>
      </p:sp>
      <p:sp>
        <p:nvSpPr>
          <p:cNvPr id="3" name="Content Placeholder 2"/>
          <p:cNvSpPr>
            <a:spLocks noGrp="1"/>
          </p:cNvSpPr>
          <p:nvPr>
            <p:ph idx="1"/>
          </p:nvPr>
        </p:nvSpPr>
        <p:spPr>
          <a:xfrm>
            <a:off x="626534" y="5845704"/>
            <a:ext cx="8229600" cy="1012296"/>
          </a:xfrm>
        </p:spPr>
        <p:txBody>
          <a:bodyPr/>
          <a:lstStyle/>
          <a:p>
            <a:r>
              <a:rPr lang="en-US" dirty="0" smtClean="0"/>
              <a:t>Online service: Peak usage 2X off-peak</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pic>
        <p:nvPicPr>
          <p:cNvPr id="7" name="Picture 6"/>
          <p:cNvPicPr>
            <a:picLocks noChangeAspect="1"/>
          </p:cNvPicPr>
          <p:nvPr/>
        </p:nvPicPr>
        <p:blipFill>
          <a:blip r:embed="rId2"/>
          <a:stretch>
            <a:fillRect/>
          </a:stretch>
        </p:blipFill>
        <p:spPr>
          <a:xfrm>
            <a:off x="1236132" y="1250950"/>
            <a:ext cx="7133167" cy="4091432"/>
          </a:xfrm>
          <a:prstGeom prst="rect">
            <a:avLst/>
          </a:prstGeom>
        </p:spPr>
      </p:pic>
      <p:sp>
        <p:nvSpPr>
          <p:cNvPr id="8" name="TextBox 7"/>
          <p:cNvSpPr txBox="1"/>
          <p:nvPr/>
        </p:nvSpPr>
        <p:spPr>
          <a:xfrm>
            <a:off x="11006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9" name="TextBox 8"/>
          <p:cNvSpPr txBox="1"/>
          <p:nvPr/>
        </p:nvSpPr>
        <p:spPr>
          <a:xfrm>
            <a:off x="4114801" y="5283200"/>
            <a:ext cx="869649" cy="461665"/>
          </a:xfrm>
          <a:prstGeom prst="rect">
            <a:avLst/>
          </a:prstGeom>
          <a:noFill/>
        </p:spPr>
        <p:txBody>
          <a:bodyPr wrap="none" rtlCol="0">
            <a:spAutoFit/>
          </a:bodyPr>
          <a:lstStyle/>
          <a:p>
            <a:r>
              <a:rPr lang="en-US" sz="2400" dirty="0" smtClean="0"/>
              <a:t>Noon</a:t>
            </a:r>
            <a:endParaRPr lang="en-US" sz="2400" dirty="0"/>
          </a:p>
        </p:txBody>
      </p:sp>
      <p:sp>
        <p:nvSpPr>
          <p:cNvPr id="10" name="TextBox 9"/>
          <p:cNvSpPr txBox="1"/>
          <p:nvPr/>
        </p:nvSpPr>
        <p:spPr>
          <a:xfrm>
            <a:off x="68410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11" name="TextBox 10"/>
          <p:cNvSpPr txBox="1"/>
          <p:nvPr/>
        </p:nvSpPr>
        <p:spPr>
          <a:xfrm>
            <a:off x="524933" y="2105504"/>
            <a:ext cx="677108" cy="1708961"/>
          </a:xfrm>
          <a:prstGeom prst="rect">
            <a:avLst/>
          </a:prstGeom>
          <a:noFill/>
        </p:spPr>
        <p:txBody>
          <a:bodyPr vert="vert270" wrap="none" rtlCol="0">
            <a:spAutoFit/>
          </a:bodyPr>
          <a:lstStyle/>
          <a:p>
            <a:r>
              <a:rPr lang="en-US" sz="3200" dirty="0" smtClean="0"/>
              <a:t>Workload</a:t>
            </a:r>
            <a:endParaRPr lang="en-US" sz="3200" dirty="0"/>
          </a:p>
        </p:txBody>
      </p:sp>
      <p:grpSp>
        <p:nvGrpSpPr>
          <p:cNvPr id="15" name="Group 14"/>
          <p:cNvGrpSpPr/>
          <p:nvPr/>
        </p:nvGrpSpPr>
        <p:grpSpPr>
          <a:xfrm>
            <a:off x="3674533" y="2133599"/>
            <a:ext cx="643467" cy="1794933"/>
            <a:chOff x="3674533" y="2133599"/>
            <a:chExt cx="643467" cy="1794933"/>
          </a:xfrm>
        </p:grpSpPr>
        <p:cxnSp>
          <p:nvCxnSpPr>
            <p:cNvPr id="13" name="Straight Arrow Connector 12"/>
            <p:cNvCxnSpPr/>
            <p:nvPr/>
          </p:nvCxnSpPr>
          <p:spPr>
            <a:xfrm rot="16200000" flipH="1">
              <a:off x="3412067" y="3022599"/>
              <a:ext cx="1794933" cy="1693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674533" y="2709334"/>
              <a:ext cx="605655" cy="584776"/>
            </a:xfrm>
            <a:prstGeom prst="rect">
              <a:avLst/>
            </a:prstGeom>
            <a:noFill/>
          </p:spPr>
          <p:txBody>
            <a:bodyPr wrap="none" rtlCol="0">
              <a:spAutoFit/>
            </a:bodyPr>
            <a:lstStyle/>
            <a:p>
              <a:r>
                <a:rPr lang="en-US" sz="3200" dirty="0" smtClean="0"/>
                <a:t>2X</a:t>
              </a:r>
              <a:endParaRPr lang="en-US" sz="3200" dirty="0"/>
            </a:p>
          </p:txBody>
        </p:sp>
      </p:grpSp>
    </p:spTree>
    <p:extLst>
      <p:ext uri="{BB962C8B-B14F-4D97-AF65-F5344CB8AC3E}">
        <p14:creationId xmlns:p14="http://schemas.microsoft.com/office/powerpoint/2010/main" val="37516876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Impact on WSC software</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20000"/>
              </a:lnSpc>
            </a:pPr>
            <a:r>
              <a:rPr lang="en-US" sz="2600" b="1" i="1" dirty="0" smtClean="0"/>
              <a:t>Latency, bandwidth </a:t>
            </a:r>
            <a:r>
              <a:rPr lang="en-US" sz="2600" dirty="0" smtClean="0">
                <a:sym typeface="Wingdings"/>
              </a:rPr>
              <a:t> </a:t>
            </a:r>
            <a:r>
              <a:rPr lang="en-US" sz="2600" dirty="0" smtClean="0"/>
              <a:t>Performance</a:t>
            </a:r>
          </a:p>
          <a:p>
            <a:pPr lvl="1">
              <a:lnSpc>
                <a:spcPct val="120000"/>
              </a:lnSpc>
            </a:pPr>
            <a:r>
              <a:rPr lang="en-US" dirty="0" smtClean="0"/>
              <a:t>Independent data set within an array</a:t>
            </a:r>
          </a:p>
          <a:p>
            <a:pPr lvl="1">
              <a:lnSpc>
                <a:spcPct val="120000"/>
              </a:lnSpc>
            </a:pPr>
            <a:r>
              <a:rPr lang="en-US" dirty="0" smtClean="0"/>
              <a:t>Locality of access within sever or rack</a:t>
            </a:r>
          </a:p>
          <a:p>
            <a:pPr>
              <a:lnSpc>
                <a:spcPct val="120000"/>
              </a:lnSpc>
            </a:pPr>
            <a:r>
              <a:rPr lang="en-US" sz="2600" b="1" i="1" dirty="0" smtClean="0"/>
              <a:t>High failure rate </a:t>
            </a:r>
            <a:r>
              <a:rPr lang="en-US" sz="2600" dirty="0" smtClean="0">
                <a:sym typeface="Wingdings"/>
              </a:rPr>
              <a:t> </a:t>
            </a:r>
            <a:r>
              <a:rPr lang="en-US" sz="2600" dirty="0" smtClean="0"/>
              <a:t>Reliability, Availability</a:t>
            </a:r>
          </a:p>
          <a:p>
            <a:pPr lvl="1">
              <a:lnSpc>
                <a:spcPct val="120000"/>
              </a:lnSpc>
            </a:pPr>
            <a:r>
              <a:rPr lang="en-US" dirty="0" smtClean="0"/>
              <a:t>Preventing failures is expensive</a:t>
            </a:r>
          </a:p>
          <a:p>
            <a:pPr lvl="1">
              <a:lnSpc>
                <a:spcPct val="120000"/>
              </a:lnSpc>
            </a:pPr>
            <a:r>
              <a:rPr lang="en-US" dirty="0" smtClean="0"/>
              <a:t>Cope with failures gracefully</a:t>
            </a:r>
          </a:p>
          <a:p>
            <a:pPr>
              <a:lnSpc>
                <a:spcPct val="120000"/>
              </a:lnSpc>
            </a:pPr>
            <a:r>
              <a:rPr lang="en-US" sz="2600" b="1" i="1" dirty="0" smtClean="0"/>
              <a:t>Varying workloads </a:t>
            </a:r>
            <a:r>
              <a:rPr lang="en-US" sz="2600" dirty="0" smtClean="0">
                <a:sym typeface="Wingdings"/>
              </a:rPr>
              <a:t> Availability</a:t>
            </a:r>
            <a:endParaRPr lang="en-US" sz="2600" dirty="0" smtClean="0"/>
          </a:p>
          <a:p>
            <a:pPr lvl="1">
              <a:lnSpc>
                <a:spcPct val="120000"/>
              </a:lnSpc>
            </a:pPr>
            <a:r>
              <a:rPr lang="en-US" dirty="0" smtClean="0"/>
              <a:t>Scale up and down gracefully</a:t>
            </a:r>
          </a:p>
          <a:p>
            <a:pPr>
              <a:lnSpc>
                <a:spcPct val="120000"/>
              </a:lnSpc>
            </a:pPr>
            <a:r>
              <a:rPr lang="en-US" sz="2400" dirty="0" smtClean="0"/>
              <a:t>More challenging than software for single computers!</a:t>
            </a:r>
          </a:p>
          <a:p>
            <a:pPr>
              <a:lnSpc>
                <a:spcPct val="120000"/>
              </a:lnSpc>
            </a:pPr>
            <a:endParaRPr lang="en-US" dirty="0" smtClean="0"/>
          </a:p>
          <a:p>
            <a:pPr>
              <a:lnSpc>
                <a:spcPct val="120000"/>
              </a:lnSpc>
            </a:pPr>
            <a:endParaRPr lang="en-US" dirty="0" smtClean="0"/>
          </a:p>
          <a:p>
            <a:pPr lvl="1">
              <a:lnSpc>
                <a:spcPct val="12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13</a:t>
            </a:fld>
            <a:endParaRPr lang="en-US"/>
          </a:p>
        </p:txBody>
      </p:sp>
    </p:spTree>
    <p:extLst>
      <p:ext uri="{BB962C8B-B14F-4D97-AF65-F5344CB8AC3E}">
        <p14:creationId xmlns:p14="http://schemas.microsoft.com/office/powerpoint/2010/main" val="37014530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Power Usage Effectiveness</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10000"/>
              </a:lnSpc>
            </a:pPr>
            <a:r>
              <a:rPr lang="en-US" sz="2600" dirty="0" smtClean="0"/>
              <a:t>Energy efficiency</a:t>
            </a:r>
          </a:p>
          <a:p>
            <a:pPr lvl="1">
              <a:lnSpc>
                <a:spcPct val="110000"/>
              </a:lnSpc>
            </a:pPr>
            <a:r>
              <a:rPr lang="en-US" dirty="0" smtClean="0"/>
              <a:t>Primary concern in the design of WSC</a:t>
            </a:r>
          </a:p>
          <a:p>
            <a:pPr lvl="1">
              <a:lnSpc>
                <a:spcPct val="110000"/>
              </a:lnSpc>
            </a:pPr>
            <a:r>
              <a:rPr lang="en-US" dirty="0" smtClean="0"/>
              <a:t>Important component of the total cost of ownership</a:t>
            </a:r>
          </a:p>
          <a:p>
            <a:pPr>
              <a:lnSpc>
                <a:spcPct val="110000"/>
              </a:lnSpc>
              <a:spcBef>
                <a:spcPts val="1500"/>
              </a:spcBef>
            </a:pPr>
            <a:r>
              <a:rPr lang="en-US" sz="2400" dirty="0" smtClean="0"/>
              <a:t>Power Usage Effectiveness (PUE):</a:t>
            </a:r>
            <a:endParaRPr lang="en-US" dirty="0" smtClean="0"/>
          </a:p>
          <a:p>
            <a:pPr lvl="1">
              <a:lnSpc>
                <a:spcPct val="110000"/>
              </a:lnSpc>
            </a:pPr>
            <a:endParaRPr lang="en-US" dirty="0" smtClean="0"/>
          </a:p>
          <a:p>
            <a:pPr lvl="1">
              <a:lnSpc>
                <a:spcPct val="110000"/>
              </a:lnSpc>
            </a:pPr>
            <a:endParaRPr lang="en-US" dirty="0" smtClean="0"/>
          </a:p>
          <a:p>
            <a:pPr lvl="1">
              <a:lnSpc>
                <a:spcPct val="110000"/>
              </a:lnSpc>
            </a:pPr>
            <a:r>
              <a:rPr lang="en-US" dirty="0" smtClean="0"/>
              <a:t>A power efficiency measure for WSC</a:t>
            </a:r>
          </a:p>
          <a:p>
            <a:pPr lvl="1">
              <a:lnSpc>
                <a:spcPct val="110000"/>
              </a:lnSpc>
            </a:pPr>
            <a:r>
              <a:rPr lang="en-US" dirty="0" smtClean="0"/>
              <a:t>Not considering efficiency of servers, networking gears</a:t>
            </a:r>
          </a:p>
          <a:p>
            <a:pPr lvl="1">
              <a:lnSpc>
                <a:spcPct val="110000"/>
              </a:lnSpc>
            </a:pPr>
            <a:r>
              <a:rPr lang="en-US" dirty="0" smtClean="0"/>
              <a:t>Perfection = 1.0</a:t>
            </a:r>
          </a:p>
          <a:p>
            <a:pPr lvl="1">
              <a:lnSpc>
                <a:spcPct val="110000"/>
              </a:lnSpc>
            </a:pPr>
            <a:r>
              <a:rPr lang="en-US" dirty="0" smtClean="0"/>
              <a:t>Google WSC’s PUE = 1.2</a:t>
            </a:r>
          </a:p>
          <a:p>
            <a:pPr>
              <a:lnSpc>
                <a:spcPct val="110000"/>
              </a:lnSpc>
            </a:pPr>
            <a:endParaRPr lang="en-US" dirty="0" smtClean="0"/>
          </a:p>
          <a:p>
            <a:pPr>
              <a:lnSpc>
                <a:spcPct val="110000"/>
              </a:lnSpc>
            </a:pPr>
            <a:endParaRPr lang="en-US" dirty="0" smtClean="0"/>
          </a:p>
          <a:p>
            <a:pPr>
              <a:lnSpc>
                <a:spcPct val="110000"/>
              </a:lnSpc>
            </a:pPr>
            <a:endParaRPr lang="en-US" dirty="0" smtClean="0"/>
          </a:p>
          <a:p>
            <a:pPr lvl="1">
              <a:lnSpc>
                <a:spcPct val="11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14</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363087703"/>
              </p:ext>
            </p:extLst>
          </p:nvPr>
        </p:nvGraphicFramePr>
        <p:xfrm>
          <a:off x="2325707" y="3505432"/>
          <a:ext cx="3269785" cy="792480"/>
        </p:xfrm>
        <a:graphic>
          <a:graphicData uri="http://schemas.openxmlformats.org/drawingml/2006/table">
            <a:tbl>
              <a:tblPr firstRow="1" bandRow="1">
                <a:tableStyleId>{5C22544A-7EE6-4342-B048-85BDC9FD1C3A}</a:tableStyleId>
              </a:tblPr>
              <a:tblGrid>
                <a:gridCol w="3269785"/>
              </a:tblGrid>
              <a:tr h="370840">
                <a:tc>
                  <a:txBody>
                    <a:bodyPr/>
                    <a:lstStyle/>
                    <a:p>
                      <a:pPr algn="ctr"/>
                      <a:r>
                        <a:rPr lang="en-US" sz="2000" b="1" dirty="0" smtClean="0">
                          <a:solidFill>
                            <a:schemeClr val="tx1"/>
                          </a:solidFill>
                        </a:rPr>
                        <a:t>Total Building Power</a:t>
                      </a:r>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ctr"/>
                      <a:r>
                        <a:rPr lang="en-US" sz="2000" b="1" dirty="0" smtClean="0">
                          <a:solidFill>
                            <a:schemeClr val="tx1"/>
                          </a:solidFill>
                        </a:rPr>
                        <a:t>IT equipment Power</a:t>
                      </a:r>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7232664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PUE in the Wild (2007)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15</a:t>
            </a:fld>
            <a:endParaRPr lang="en-US"/>
          </a:p>
        </p:txBody>
      </p:sp>
      <p:pic>
        <p:nvPicPr>
          <p:cNvPr id="9" name="Picture 8"/>
          <p:cNvPicPr>
            <a:picLocks noChangeAspect="1"/>
          </p:cNvPicPr>
          <p:nvPr/>
        </p:nvPicPr>
        <p:blipFill>
          <a:blip r:embed="rId2"/>
          <a:stretch>
            <a:fillRect/>
          </a:stretch>
        </p:blipFill>
        <p:spPr>
          <a:xfrm>
            <a:off x="372534" y="1339850"/>
            <a:ext cx="8331200" cy="4991100"/>
          </a:xfrm>
          <a:prstGeom prst="rect">
            <a:avLst/>
          </a:prstGeom>
        </p:spPr>
      </p:pic>
    </p:spTree>
    <p:extLst>
      <p:ext uri="{BB962C8B-B14F-4D97-AF65-F5344CB8AC3E}">
        <p14:creationId xmlns:p14="http://schemas.microsoft.com/office/powerpoint/2010/main" val="21718250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High PUE: Where Does Power Go?</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16</a:t>
            </a:fld>
            <a:endParaRPr lang="en-US"/>
          </a:p>
        </p:txBody>
      </p:sp>
      <p:pic>
        <p:nvPicPr>
          <p:cNvPr id="7" name="Picture 6"/>
          <p:cNvPicPr>
            <a:picLocks noChangeAspect="1"/>
          </p:cNvPicPr>
          <p:nvPr/>
        </p:nvPicPr>
        <p:blipFill>
          <a:blip r:embed="rId2"/>
          <a:stretch>
            <a:fillRect/>
          </a:stretch>
        </p:blipFill>
        <p:spPr>
          <a:xfrm>
            <a:off x="1374064" y="1988129"/>
            <a:ext cx="5304784" cy="4304140"/>
          </a:xfrm>
          <a:prstGeom prst="rect">
            <a:avLst/>
          </a:prstGeom>
        </p:spPr>
      </p:pic>
      <p:sp>
        <p:nvSpPr>
          <p:cNvPr id="8" name="TextBox 7"/>
          <p:cNvSpPr txBox="1"/>
          <p:nvPr/>
        </p:nvSpPr>
        <p:spPr>
          <a:xfrm>
            <a:off x="475437" y="1375030"/>
            <a:ext cx="2937323" cy="1384995"/>
          </a:xfrm>
          <a:prstGeom prst="rect">
            <a:avLst/>
          </a:prstGeom>
          <a:noFill/>
        </p:spPr>
        <p:txBody>
          <a:bodyPr wrap="none" rtlCol="0">
            <a:spAutoFit/>
          </a:bodyPr>
          <a:lstStyle/>
          <a:p>
            <a:r>
              <a:rPr lang="en-US" sz="2800" dirty="0" smtClean="0">
                <a:latin typeface="Arial Rounded MT Bold"/>
                <a:cs typeface="Arial Rounded MT Bold"/>
              </a:rPr>
              <a:t>Uninterruptable</a:t>
            </a:r>
          </a:p>
          <a:p>
            <a:r>
              <a:rPr lang="en-US" sz="2800" dirty="0" smtClean="0">
                <a:latin typeface="Arial Rounded MT Bold"/>
                <a:cs typeface="Arial Rounded MT Bold"/>
              </a:rPr>
              <a:t>Power Supply </a:t>
            </a:r>
          </a:p>
          <a:p>
            <a:r>
              <a:rPr lang="en-US" sz="2800" dirty="0" smtClean="0">
                <a:latin typeface="Arial Rounded MT Bold"/>
                <a:cs typeface="Arial Rounded MT Bold"/>
              </a:rPr>
              <a:t>(battery)</a:t>
            </a:r>
            <a:endParaRPr lang="en-US" sz="2800" dirty="0">
              <a:latin typeface="Arial Rounded MT Bold"/>
              <a:cs typeface="Arial Rounded MT Bold"/>
            </a:endParaRPr>
          </a:p>
        </p:txBody>
      </p:sp>
      <p:sp>
        <p:nvSpPr>
          <p:cNvPr id="10" name="TextBox 9"/>
          <p:cNvSpPr txBox="1"/>
          <p:nvPr/>
        </p:nvSpPr>
        <p:spPr>
          <a:xfrm>
            <a:off x="192742" y="2975941"/>
            <a:ext cx="2218827" cy="1384995"/>
          </a:xfrm>
          <a:prstGeom prst="rect">
            <a:avLst/>
          </a:prstGeom>
          <a:solidFill>
            <a:srgbClr val="FFFFFF"/>
          </a:solidFill>
        </p:spPr>
        <p:txBody>
          <a:bodyPr wrap="none" rtlCol="0">
            <a:spAutoFit/>
          </a:bodyPr>
          <a:lstStyle/>
          <a:p>
            <a:pPr algn="r"/>
            <a:r>
              <a:rPr lang="en-US" sz="2800" dirty="0" smtClean="0">
                <a:latin typeface="Arial Rounded MT Bold"/>
                <a:cs typeface="Arial Rounded MT Bold"/>
              </a:rPr>
              <a:t>Power </a:t>
            </a:r>
            <a:br>
              <a:rPr lang="en-US" sz="2800" dirty="0" smtClean="0">
                <a:latin typeface="Arial Rounded MT Bold"/>
                <a:cs typeface="Arial Rounded MT Bold"/>
              </a:rPr>
            </a:br>
            <a:r>
              <a:rPr lang="en-US" sz="2800" dirty="0" smtClean="0">
                <a:latin typeface="Arial Rounded MT Bold"/>
                <a:cs typeface="Arial Rounded MT Bold"/>
              </a:rPr>
              <a:t>Distribution</a:t>
            </a:r>
          </a:p>
          <a:p>
            <a:r>
              <a:rPr lang="en-US" sz="2800" dirty="0" smtClean="0">
                <a:latin typeface="Arial Rounded MT Bold"/>
                <a:cs typeface="Arial Rounded MT Bold"/>
              </a:rPr>
              <a:t>Unit</a:t>
            </a:r>
            <a:endParaRPr lang="en-US" sz="2800" dirty="0">
              <a:latin typeface="Arial Rounded MT Bold"/>
              <a:cs typeface="Arial Rounded MT Bold"/>
            </a:endParaRPr>
          </a:p>
        </p:txBody>
      </p:sp>
      <p:sp>
        <p:nvSpPr>
          <p:cNvPr id="11" name="TextBox 10"/>
          <p:cNvSpPr txBox="1"/>
          <p:nvPr/>
        </p:nvSpPr>
        <p:spPr>
          <a:xfrm>
            <a:off x="539427" y="5009338"/>
            <a:ext cx="2186867" cy="954107"/>
          </a:xfrm>
          <a:prstGeom prst="rect">
            <a:avLst/>
          </a:prstGeom>
          <a:noFill/>
        </p:spPr>
        <p:txBody>
          <a:bodyPr wrap="none" rtlCol="0">
            <a:spAutoFit/>
          </a:bodyPr>
          <a:lstStyle/>
          <a:p>
            <a:pPr algn="r"/>
            <a:r>
              <a:rPr lang="en-US" sz="2800" dirty="0" smtClean="0">
                <a:latin typeface="Arial Rounded MT Bold"/>
                <a:cs typeface="Arial Rounded MT Bold"/>
              </a:rPr>
              <a:t>Severs + </a:t>
            </a:r>
            <a:br>
              <a:rPr lang="en-US" sz="2800" dirty="0" smtClean="0">
                <a:latin typeface="Arial Rounded MT Bold"/>
                <a:cs typeface="Arial Rounded MT Bold"/>
              </a:rPr>
            </a:br>
            <a:r>
              <a:rPr lang="en-US" sz="2800" dirty="0" smtClean="0">
                <a:latin typeface="Arial Rounded MT Bold"/>
                <a:cs typeface="Arial Rounded MT Bold"/>
              </a:rPr>
              <a:t>Networking</a:t>
            </a:r>
            <a:endParaRPr lang="en-US" sz="2800" dirty="0">
              <a:latin typeface="Arial Rounded MT Bold"/>
              <a:cs typeface="Arial Rounded MT Bold"/>
            </a:endParaRPr>
          </a:p>
        </p:txBody>
      </p:sp>
      <p:sp>
        <p:nvSpPr>
          <p:cNvPr id="12" name="TextBox 11"/>
          <p:cNvSpPr txBox="1"/>
          <p:nvPr/>
        </p:nvSpPr>
        <p:spPr>
          <a:xfrm>
            <a:off x="6291937" y="2024955"/>
            <a:ext cx="2852063" cy="1384995"/>
          </a:xfrm>
          <a:prstGeom prst="rect">
            <a:avLst/>
          </a:prstGeom>
          <a:noFill/>
        </p:spPr>
        <p:txBody>
          <a:bodyPr wrap="none" rtlCol="0">
            <a:spAutoFit/>
          </a:bodyPr>
          <a:lstStyle/>
          <a:p>
            <a:r>
              <a:rPr lang="en-US" sz="2800" dirty="0" smtClean="0">
                <a:latin typeface="Arial Rounded MT Bold"/>
                <a:cs typeface="Arial Rounded MT Bold"/>
              </a:rPr>
              <a:t>Cooling warm </a:t>
            </a:r>
            <a:br>
              <a:rPr lang="en-US" sz="2800" dirty="0" smtClean="0">
                <a:latin typeface="Arial Rounded MT Bold"/>
                <a:cs typeface="Arial Rounded MT Bold"/>
              </a:rPr>
            </a:br>
            <a:r>
              <a:rPr lang="en-US" sz="2800" dirty="0" smtClean="0">
                <a:latin typeface="Arial Rounded MT Bold"/>
                <a:cs typeface="Arial Rounded MT Bold"/>
              </a:rPr>
              <a:t>water from </a:t>
            </a:r>
          </a:p>
          <a:p>
            <a:r>
              <a:rPr lang="en-US" sz="2800" dirty="0" smtClean="0">
                <a:latin typeface="Arial Rounded MT Bold"/>
                <a:cs typeface="Arial Rounded MT Bold"/>
              </a:rPr>
              <a:t>Air Conditioner </a:t>
            </a:r>
            <a:endParaRPr lang="en-US" sz="2800" dirty="0">
              <a:latin typeface="Arial Rounded MT Bold"/>
              <a:cs typeface="Arial Rounded MT Bold"/>
            </a:endParaRPr>
          </a:p>
        </p:txBody>
      </p:sp>
      <p:sp>
        <p:nvSpPr>
          <p:cNvPr id="14" name="TextBox 13"/>
          <p:cNvSpPr txBox="1"/>
          <p:nvPr/>
        </p:nvSpPr>
        <p:spPr>
          <a:xfrm>
            <a:off x="5976454" y="5215641"/>
            <a:ext cx="3014642" cy="954107"/>
          </a:xfrm>
          <a:prstGeom prst="rect">
            <a:avLst/>
          </a:prstGeom>
          <a:noFill/>
        </p:spPr>
        <p:txBody>
          <a:bodyPr wrap="none" rtlCol="0">
            <a:spAutoFit/>
          </a:bodyPr>
          <a:lstStyle/>
          <a:p>
            <a:r>
              <a:rPr lang="en-US" sz="2800" dirty="0" smtClean="0">
                <a:latin typeface="Arial Rounded MT Bold"/>
                <a:cs typeface="Arial Rounded MT Bold"/>
              </a:rPr>
              <a:t>Computer Room</a:t>
            </a:r>
          </a:p>
          <a:p>
            <a:r>
              <a:rPr lang="en-US" sz="2800" dirty="0" smtClean="0">
                <a:latin typeface="Arial Rounded MT Bold"/>
                <a:cs typeface="Arial Rounded MT Bold"/>
              </a:rPr>
              <a:t>Air Conditioner</a:t>
            </a:r>
            <a:endParaRPr lang="en-US" sz="2800" dirty="0">
              <a:latin typeface="Arial Rounded MT Bold"/>
              <a:cs typeface="Arial Rounded MT Bold"/>
            </a:endParaRPr>
          </a:p>
        </p:txBody>
      </p:sp>
    </p:spTree>
    <p:extLst>
      <p:ext uri="{BB962C8B-B14F-4D97-AF65-F5344CB8AC3E}">
        <p14:creationId xmlns:p14="http://schemas.microsoft.com/office/powerpoint/2010/main" val="1447278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05565"/>
          </a:xfrm>
        </p:spPr>
        <p:txBody>
          <a:bodyPr/>
          <a:lstStyle/>
          <a:p>
            <a:r>
              <a:rPr lang="en-US" dirty="0" smtClean="0"/>
              <a:t>Load Profile of WSCs</a:t>
            </a:r>
            <a:endParaRPr lang="en-US" dirty="0"/>
          </a:p>
        </p:txBody>
      </p:sp>
      <p:sp>
        <p:nvSpPr>
          <p:cNvPr id="7" name="Content Placeholder 6"/>
          <p:cNvSpPr>
            <a:spLocks noGrp="1"/>
          </p:cNvSpPr>
          <p:nvPr>
            <p:ph idx="1"/>
          </p:nvPr>
        </p:nvSpPr>
        <p:spPr>
          <a:xfrm>
            <a:off x="457200" y="1403868"/>
            <a:ext cx="8229600" cy="5041172"/>
          </a:xfrm>
        </p:spPr>
        <p:txBody>
          <a:bodyPr>
            <a:noAutofit/>
          </a:bodyPr>
          <a:lstStyle/>
          <a:p>
            <a:pPr lvl="1">
              <a:lnSpc>
                <a:spcPct val="90000"/>
              </a:lnSpc>
            </a:pPr>
            <a:endParaRPr lang="en-US" sz="2200" dirty="0" smtClean="0"/>
          </a:p>
          <a:p>
            <a:pPr lvl="1">
              <a:lnSpc>
                <a:spcPct val="90000"/>
              </a:lnSpc>
            </a:pPr>
            <a:endParaRPr lang="en-US" sz="2200" dirty="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a:p>
          <a:p>
            <a:pPr>
              <a:lnSpc>
                <a:spcPct val="90000"/>
              </a:lnSpc>
            </a:pPr>
            <a:endParaRPr lang="en-US" sz="2600" dirty="0"/>
          </a:p>
          <a:p>
            <a:pPr>
              <a:lnSpc>
                <a:spcPct val="90000"/>
              </a:lnSpc>
            </a:pPr>
            <a:endParaRPr lang="en-US" sz="2400" dirty="0" smtClean="0"/>
          </a:p>
          <a:p>
            <a:pPr marL="0" indent="0">
              <a:lnSpc>
                <a:spcPct val="90000"/>
              </a:lnSpc>
              <a:buNone/>
            </a:pPr>
            <a:endParaRPr lang="en-US" sz="2400" dirty="0" smtClean="0"/>
          </a:p>
          <a:p>
            <a:pPr>
              <a:lnSpc>
                <a:spcPct val="90000"/>
              </a:lnSpc>
            </a:pPr>
            <a:endParaRPr lang="en-US" sz="2400" dirty="0" smtClean="0"/>
          </a:p>
          <a:p>
            <a:pPr>
              <a:lnSpc>
                <a:spcPct val="90000"/>
              </a:lnSpc>
            </a:pPr>
            <a:r>
              <a:rPr lang="en-US" sz="2400" dirty="0" smtClean="0"/>
              <a:t>Average CPU utilization of 5,000 Google severs</a:t>
            </a:r>
          </a:p>
          <a:p>
            <a:pPr>
              <a:lnSpc>
                <a:spcPct val="90000"/>
              </a:lnSpc>
            </a:pPr>
            <a:r>
              <a:rPr lang="en-US" sz="2400" dirty="0"/>
              <a:t>Most servers in WSC </a:t>
            </a:r>
            <a:r>
              <a:rPr lang="en-US" sz="2400" dirty="0" smtClean="0"/>
              <a:t>idle or utilized </a:t>
            </a:r>
            <a:r>
              <a:rPr lang="en-US" sz="2400" b="1" i="1" dirty="0" smtClean="0"/>
              <a:t>20% </a:t>
            </a:r>
            <a:r>
              <a:rPr lang="en-US" sz="2400" b="1" i="1" dirty="0"/>
              <a:t>to </a:t>
            </a:r>
            <a:r>
              <a:rPr lang="en-US" sz="2400" b="1" i="1" dirty="0" smtClean="0"/>
              <a:t>60%</a:t>
            </a:r>
            <a:endParaRPr lang="en-US" sz="2400" b="1" i="1" dirty="0"/>
          </a:p>
          <a:p>
            <a:pPr>
              <a:lnSpc>
                <a:spcPct val="90000"/>
              </a:lnSpc>
            </a:pPr>
            <a:endParaRPr lang="en-US" sz="2400"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17</a:t>
            </a:fld>
            <a:endParaRPr lang="en-US"/>
          </a:p>
        </p:txBody>
      </p:sp>
      <p:pic>
        <p:nvPicPr>
          <p:cNvPr id="3" name="Picture 2"/>
          <p:cNvPicPr>
            <a:picLocks noChangeAspect="1"/>
          </p:cNvPicPr>
          <p:nvPr/>
        </p:nvPicPr>
        <p:blipFill rotWithShape="1">
          <a:blip r:embed="rId2"/>
          <a:srcRect l="2657"/>
          <a:stretch/>
        </p:blipFill>
        <p:spPr>
          <a:xfrm>
            <a:off x="132522" y="905565"/>
            <a:ext cx="8901043" cy="4505739"/>
          </a:xfrm>
          <a:prstGeom prst="rect">
            <a:avLst/>
          </a:prstGeom>
        </p:spPr>
      </p:pic>
    </p:spTree>
    <p:extLst>
      <p:ext uri="{BB962C8B-B14F-4D97-AF65-F5344CB8AC3E}">
        <p14:creationId xmlns:p14="http://schemas.microsoft.com/office/powerpoint/2010/main" val="37349587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7739"/>
            <a:ext cx="8229600" cy="905565"/>
          </a:xfrm>
        </p:spPr>
        <p:txBody>
          <a:bodyPr>
            <a:normAutofit fontScale="90000"/>
          </a:bodyPr>
          <a:lstStyle/>
          <a:p>
            <a:r>
              <a:rPr lang="en-US" dirty="0" smtClean="0"/>
              <a:t>Energy-Proportional Computing</a:t>
            </a:r>
            <a:br>
              <a:rPr lang="en-US" dirty="0" smtClean="0"/>
            </a:br>
            <a:r>
              <a:rPr lang="en-US" dirty="0" smtClean="0"/>
              <a:t>:Design Goal of WSC</a:t>
            </a:r>
            <a:endParaRPr lang="en-US" dirty="0"/>
          </a:p>
        </p:txBody>
      </p:sp>
      <p:sp>
        <p:nvSpPr>
          <p:cNvPr id="7" name="Content Placeholder 6"/>
          <p:cNvSpPr>
            <a:spLocks noGrp="1"/>
          </p:cNvSpPr>
          <p:nvPr>
            <p:ph idx="1"/>
          </p:nvPr>
        </p:nvSpPr>
        <p:spPr>
          <a:xfrm>
            <a:off x="457200" y="1403868"/>
            <a:ext cx="8229600" cy="5041172"/>
          </a:xfrm>
        </p:spPr>
        <p:txBody>
          <a:bodyPr>
            <a:noAutofit/>
          </a:bodyPr>
          <a:lstStyle/>
          <a:p>
            <a:pPr lvl="1">
              <a:lnSpc>
                <a:spcPct val="90000"/>
              </a:lnSpc>
            </a:pPr>
            <a:endParaRPr lang="en-US" sz="2200" dirty="0" smtClean="0"/>
          </a:p>
          <a:p>
            <a:pPr lvl="1">
              <a:lnSpc>
                <a:spcPct val="90000"/>
              </a:lnSpc>
            </a:pPr>
            <a:endParaRPr lang="en-US" sz="2200" dirty="0"/>
          </a:p>
          <a:p>
            <a:pPr>
              <a:lnSpc>
                <a:spcPct val="90000"/>
              </a:lnSpc>
            </a:pPr>
            <a:endParaRPr lang="en-US" sz="2600" dirty="0" smtClean="0"/>
          </a:p>
          <a:p>
            <a:pPr lvl="1">
              <a:lnSpc>
                <a:spcPct val="90000"/>
              </a:lnSpc>
            </a:pPr>
            <a:endParaRPr lang="en-US" sz="2200" dirty="0" smtClean="0"/>
          </a:p>
          <a:p>
            <a:pPr lvl="1">
              <a:lnSpc>
                <a:spcPct val="90000"/>
              </a:lnSpc>
            </a:pPr>
            <a:endParaRPr lang="en-US" sz="2200" dirty="0" smtClean="0"/>
          </a:p>
          <a:p>
            <a:pPr lvl="1">
              <a:lnSpc>
                <a:spcPct val="90000"/>
              </a:lnSpc>
            </a:pPr>
            <a:endParaRPr lang="en-US" sz="2200" dirty="0"/>
          </a:p>
          <a:p>
            <a:pPr lvl="1">
              <a:lnSpc>
                <a:spcPct val="90000"/>
              </a:lnSpc>
            </a:pPr>
            <a:endParaRPr lang="en-US" sz="2200" dirty="0"/>
          </a:p>
          <a:p>
            <a:pPr lvl="2">
              <a:lnSpc>
                <a:spcPct val="90000"/>
              </a:lnSpc>
            </a:pPr>
            <a:endParaRPr lang="en-US" sz="1600" dirty="0" smtClean="0"/>
          </a:p>
          <a:p>
            <a:pPr marL="0" indent="0">
              <a:lnSpc>
                <a:spcPct val="90000"/>
              </a:lnSpc>
              <a:buNone/>
            </a:pPr>
            <a:r>
              <a:rPr lang="en-US" sz="2400" dirty="0" smtClean="0"/>
              <a:t>			</a:t>
            </a:r>
          </a:p>
          <a:p>
            <a:pPr lvl="2">
              <a:lnSpc>
                <a:spcPct val="90000"/>
              </a:lnSpc>
            </a:pPr>
            <a:endParaRPr lang="en-US" sz="1600" dirty="0" smtClean="0"/>
          </a:p>
          <a:p>
            <a:pPr>
              <a:lnSpc>
                <a:spcPct val="90000"/>
              </a:lnSpc>
            </a:pPr>
            <a:r>
              <a:rPr lang="en-US" sz="2400" dirty="0" smtClean="0"/>
              <a:t>Energy </a:t>
            </a:r>
            <a:r>
              <a:rPr lang="en-US" sz="2400" dirty="0"/>
              <a:t>= Power x Time, Efficiency = Computation / </a:t>
            </a:r>
            <a:r>
              <a:rPr lang="en-US" sz="2400" dirty="0" smtClean="0"/>
              <a:t>Energy</a:t>
            </a:r>
            <a:br>
              <a:rPr lang="en-US" sz="2400" dirty="0" smtClean="0"/>
            </a:br>
            <a:r>
              <a:rPr lang="en-US" sz="2400" dirty="0" smtClean="0">
                <a:sym typeface="Wingdings"/>
              </a:rPr>
              <a:t> Efficiency α 1 / Power, 1 / Time</a:t>
            </a:r>
            <a:endParaRPr lang="en-US" sz="2400" dirty="0"/>
          </a:p>
          <a:p>
            <a:pPr>
              <a:lnSpc>
                <a:spcPct val="90000"/>
              </a:lnSpc>
            </a:pPr>
            <a:r>
              <a:rPr lang="en-US" sz="2400" dirty="0" smtClean="0"/>
              <a:t>Consumes almost no power when idle</a:t>
            </a:r>
          </a:p>
          <a:p>
            <a:pPr>
              <a:lnSpc>
                <a:spcPct val="90000"/>
              </a:lnSpc>
            </a:pPr>
            <a:r>
              <a:rPr lang="en-US" sz="2400" dirty="0" smtClean="0"/>
              <a:t>Gradually consume more power as the activity level increases</a:t>
            </a:r>
            <a:endParaRPr lang="en-US" sz="2400" b="1" i="1" dirty="0"/>
          </a:p>
          <a:p>
            <a:pPr>
              <a:lnSpc>
                <a:spcPct val="90000"/>
              </a:lnSpc>
            </a:pPr>
            <a:endParaRPr lang="en-US" sz="2400"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18</a:t>
            </a:fld>
            <a:endParaRPr lang="en-US"/>
          </a:p>
        </p:txBody>
      </p:sp>
      <p:pic>
        <p:nvPicPr>
          <p:cNvPr id="2" name="Picture 1"/>
          <p:cNvPicPr>
            <a:picLocks noChangeAspect="1"/>
          </p:cNvPicPr>
          <p:nvPr/>
        </p:nvPicPr>
        <p:blipFill>
          <a:blip r:embed="rId2"/>
          <a:stretch>
            <a:fillRect/>
          </a:stretch>
        </p:blipFill>
        <p:spPr>
          <a:xfrm>
            <a:off x="331304" y="1345558"/>
            <a:ext cx="8437218" cy="3657777"/>
          </a:xfrm>
          <a:prstGeom prst="rect">
            <a:avLst/>
          </a:prstGeom>
        </p:spPr>
      </p:pic>
    </p:spTree>
    <p:extLst>
      <p:ext uri="{BB962C8B-B14F-4D97-AF65-F5344CB8AC3E}">
        <p14:creationId xmlns:p14="http://schemas.microsoft.com/office/powerpoint/2010/main" val="21800089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5135" y="274638"/>
            <a:ext cx="8673730" cy="1143000"/>
          </a:xfrm>
        </p:spPr>
        <p:txBody>
          <a:bodyPr>
            <a:normAutofit/>
          </a:bodyPr>
          <a:lstStyle/>
          <a:p>
            <a:r>
              <a:rPr lang="en-US" dirty="0" smtClean="0"/>
              <a:t>Cause of Poor Energy Proportionality</a:t>
            </a:r>
            <a:endParaRPr lang="en-US" dirty="0"/>
          </a:p>
        </p:txBody>
      </p:sp>
      <p:sp>
        <p:nvSpPr>
          <p:cNvPr id="7" name="Content Placeholder 6"/>
          <p:cNvSpPr>
            <a:spLocks noGrp="1"/>
          </p:cNvSpPr>
          <p:nvPr>
            <p:ph idx="1"/>
          </p:nvPr>
        </p:nvSpPr>
        <p:spPr>
          <a:xfrm>
            <a:off x="457200" y="1569520"/>
            <a:ext cx="8229600" cy="5041172"/>
          </a:xfrm>
        </p:spPr>
        <p:txBody>
          <a:bodyPr>
            <a:noAutofit/>
          </a:bodyPr>
          <a:lstStyle/>
          <a:p>
            <a:pPr lvl="1">
              <a:lnSpc>
                <a:spcPct val="90000"/>
              </a:lnSpc>
            </a:pPr>
            <a:endParaRPr lang="en-US" sz="2200" dirty="0" smtClean="0"/>
          </a:p>
          <a:p>
            <a:pPr lvl="1">
              <a:lnSpc>
                <a:spcPct val="90000"/>
              </a:lnSpc>
            </a:pPr>
            <a:endParaRPr lang="en-US" sz="2200" dirty="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a:p>
          <a:p>
            <a:pPr>
              <a:lnSpc>
                <a:spcPct val="90000"/>
              </a:lnSpc>
            </a:pPr>
            <a:endParaRPr lang="en-US" sz="2600" dirty="0"/>
          </a:p>
          <a:p>
            <a:pPr>
              <a:lnSpc>
                <a:spcPct val="90000"/>
              </a:lnSpc>
            </a:pPr>
            <a:endParaRPr lang="en-US" sz="2400" dirty="0" smtClean="0"/>
          </a:p>
          <a:p>
            <a:pPr>
              <a:lnSpc>
                <a:spcPct val="90000"/>
              </a:lnSpc>
            </a:pPr>
            <a:endParaRPr lang="en-US" sz="2400"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19</a:t>
            </a:fld>
            <a:endParaRPr lang="en-US"/>
          </a:p>
        </p:txBody>
      </p:sp>
      <p:sp>
        <p:nvSpPr>
          <p:cNvPr id="8" name="Content Placeholder 6"/>
          <p:cNvSpPr txBox="1">
            <a:spLocks/>
          </p:cNvSpPr>
          <p:nvPr/>
        </p:nvSpPr>
        <p:spPr>
          <a:xfrm>
            <a:off x="457200" y="1889785"/>
            <a:ext cx="8229600" cy="47804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90000"/>
              </a:lnSpc>
            </a:pPr>
            <a:endParaRPr lang="en-US" sz="2200" dirty="0" smtClean="0"/>
          </a:p>
          <a:p>
            <a:pPr lvl="1">
              <a:lnSpc>
                <a:spcPct val="90000"/>
              </a:lnSpc>
            </a:pPr>
            <a:endParaRPr lang="en-US" sz="22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marL="0" indent="0">
              <a:lnSpc>
                <a:spcPct val="90000"/>
              </a:lnSpc>
              <a:buFont typeface="Arial"/>
              <a:buNone/>
            </a:pPr>
            <a:endParaRPr lang="en-US" sz="2400" dirty="0" smtClean="0"/>
          </a:p>
          <a:p>
            <a:pPr>
              <a:lnSpc>
                <a:spcPct val="90000"/>
              </a:lnSpc>
            </a:pPr>
            <a:r>
              <a:rPr lang="en-US" sz="2400" dirty="0" smtClean="0"/>
              <a:t>CPU: 50% at peek, 30% at idle</a:t>
            </a:r>
          </a:p>
          <a:p>
            <a:pPr>
              <a:lnSpc>
                <a:spcPct val="90000"/>
              </a:lnSpc>
            </a:pPr>
            <a:r>
              <a:rPr lang="en-US" sz="2400" dirty="0" smtClean="0"/>
              <a:t>DRAM, disks, networking: 70% at idle!</a:t>
            </a:r>
          </a:p>
          <a:p>
            <a:pPr>
              <a:lnSpc>
                <a:spcPct val="90000"/>
              </a:lnSpc>
            </a:pPr>
            <a:r>
              <a:rPr lang="en-US" sz="2400" dirty="0" smtClean="0"/>
              <a:t>Need to improve the energy efficiency of peripherals</a:t>
            </a:r>
          </a:p>
        </p:txBody>
      </p:sp>
      <p:pic>
        <p:nvPicPr>
          <p:cNvPr id="9" name="Picture 8"/>
          <p:cNvPicPr>
            <a:picLocks noChangeAspect="1"/>
          </p:cNvPicPr>
          <p:nvPr/>
        </p:nvPicPr>
        <p:blipFill>
          <a:blip r:embed="rId2"/>
          <a:stretch>
            <a:fillRect/>
          </a:stretch>
        </p:blipFill>
        <p:spPr>
          <a:xfrm>
            <a:off x="0" y="1296014"/>
            <a:ext cx="8908865" cy="3783986"/>
          </a:xfrm>
          <a:prstGeom prst="rect">
            <a:avLst/>
          </a:prstGeom>
        </p:spPr>
      </p:pic>
    </p:spTree>
    <p:extLst>
      <p:ext uri="{BB962C8B-B14F-4D97-AF65-F5344CB8AC3E}">
        <p14:creationId xmlns:p14="http://schemas.microsoft.com/office/powerpoint/2010/main" val="5297722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4429998"/>
            <a:ext cx="3236983" cy="1241637"/>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a:t>
            </a:r>
            <a:r>
              <a:rPr lang="en-US" sz="1800" dirty="0" smtClean="0">
                <a:solidFill>
                  <a:srgbClr val="0000FF"/>
                </a:solidFill>
              </a:rPr>
              <a:t>Search “</a:t>
            </a:r>
            <a:r>
              <a:rPr lang="en-US" sz="1800" dirty="0" err="1" smtClean="0">
                <a:solidFill>
                  <a:srgbClr val="0000FF"/>
                </a:solidFill>
              </a:rPr>
              <a:t>Asanovic</a:t>
            </a:r>
            <a:r>
              <a:rPr lang="en-US" sz="1800" dirty="0" smtClean="0">
                <a:solidFill>
                  <a:srgbClr val="0000FF"/>
                </a:solidFill>
              </a:rPr>
              <a:t>”</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t>
            </a:r>
            <a:r>
              <a:rPr lang="en-US" sz="1800" dirty="0" smtClean="0">
                <a:solidFill>
                  <a:srgbClr val="0000FF"/>
                </a:solidFill>
              </a:rPr>
              <a:t>Deep Learning for </a:t>
            </a:r>
            <a:br>
              <a:rPr lang="en-US" sz="1800" dirty="0" smtClean="0">
                <a:solidFill>
                  <a:srgbClr val="0000FF"/>
                </a:solidFill>
              </a:rPr>
            </a:br>
            <a:r>
              <a:rPr lang="en-US" sz="1800" dirty="0" smtClean="0">
                <a:solidFill>
                  <a:srgbClr val="0000FF"/>
                </a:solidFill>
              </a:rPr>
              <a:t>image classification</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54674" y="1665944"/>
            <a:ext cx="1305493" cy="766364"/>
          </a:xfrm>
          <a:prstGeom prst="rect">
            <a:avLst/>
          </a:prstGeom>
          <a:noFill/>
        </p:spPr>
        <p:txBody>
          <a:bodyPr wrap="square" rtlCol="0">
            <a:spAutoFit/>
          </a:bodyPr>
          <a:lstStyle/>
          <a:p>
            <a:pPr algn="r">
              <a:lnSpc>
                <a:spcPct val="80000"/>
              </a:lnSpc>
            </a:pPr>
            <a:r>
              <a:rPr lang="en-US" dirty="0" smtClean="0">
                <a:solidFill>
                  <a:srgbClr val="0000FF"/>
                </a:solidFill>
              </a:rPr>
              <a:t>Warehouse Scale Computer</a:t>
            </a:r>
            <a:endParaRPr lang="en-US" dirty="0">
              <a:solidFill>
                <a:srgbClr val="0000FF"/>
              </a:solidFill>
            </a:endParaRPr>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229" name="Image" r:id="rId5" imgW="3492063" imgH="2400000" progId="">
                      <p:embed/>
                    </p:oleObj>
                  </mc:Choice>
                  <mc:Fallback>
                    <p:oleObj name="Image" r:id="rId5" imgW="3492063" imgH="240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4" name="Group 91"/>
          <p:cNvGrpSpPr/>
          <p:nvPr/>
        </p:nvGrpSpPr>
        <p:grpSpPr>
          <a:xfrm>
            <a:off x="-1" y="1355845"/>
            <a:ext cx="8106781" cy="3532186"/>
            <a:chOff x="-1" y="1355845"/>
            <a:chExt cx="8106781" cy="3532186"/>
          </a:xfrm>
        </p:grpSpPr>
        <p:sp>
          <p:nvSpPr>
            <p:cNvPr id="67" name="Rectangle 66"/>
            <p:cNvSpPr/>
            <p:nvPr/>
          </p:nvSpPr>
          <p:spPr>
            <a:xfrm>
              <a:off x="-1" y="1460877"/>
              <a:ext cx="3236983" cy="926176"/>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5" name="Group 64"/>
            <p:cNvGrpSpPr/>
            <p:nvPr/>
          </p:nvGrpSpPr>
          <p:grpSpPr>
            <a:xfrm>
              <a:off x="2696844" y="1355845"/>
              <a:ext cx="5409936" cy="3532186"/>
              <a:chOff x="-3894399" y="22831"/>
              <a:chExt cx="11891061" cy="2561948"/>
            </a:xfrm>
          </p:grpSpPr>
          <p:sp>
            <p:nvSpPr>
              <p:cNvPr id="68" name="Rectangle 67"/>
              <p:cNvSpPr/>
              <p:nvPr/>
            </p:nvSpPr>
            <p:spPr>
              <a:xfrm>
                <a:off x="-860237" y="22831"/>
                <a:ext cx="8856899" cy="1211956"/>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3894399" y="2294573"/>
                <a:ext cx="2907920" cy="290206"/>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solidFill>
                      <a:srgbClr val="FF0000"/>
                    </a:solidFill>
                  </a:rPr>
                  <a:t>Labs 11/13</a:t>
                </a:r>
                <a:endParaRPr lang="en-US" sz="2000" dirty="0">
                  <a:solidFill>
                    <a:srgbClr val="FF0000"/>
                  </a:solidFill>
                </a:endParaRPr>
              </a:p>
            </p:txBody>
          </p:sp>
        </p:grpSp>
      </p:grp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Tree>
    <p:extLst>
      <p:ext uri="{BB962C8B-B14F-4D97-AF65-F5344CB8AC3E}">
        <p14:creationId xmlns:p14="http://schemas.microsoft.com/office/powerpoint/2010/main" val="371078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5135" y="274638"/>
            <a:ext cx="8673730" cy="1143000"/>
          </a:xfrm>
        </p:spPr>
        <p:txBody>
          <a:bodyPr>
            <a:normAutofit/>
          </a:bodyPr>
          <a:lstStyle/>
          <a:p>
            <a:r>
              <a:rPr lang="en-US" dirty="0" smtClean="0"/>
              <a:t>Cloud Computing: Scale of Economy </a:t>
            </a:r>
            <a:endParaRPr lang="en-US" dirty="0"/>
          </a:p>
        </p:txBody>
      </p:sp>
      <p:sp>
        <p:nvSpPr>
          <p:cNvPr id="7" name="Content Placeholder 6"/>
          <p:cNvSpPr>
            <a:spLocks noGrp="1"/>
          </p:cNvSpPr>
          <p:nvPr>
            <p:ph idx="1"/>
          </p:nvPr>
        </p:nvSpPr>
        <p:spPr>
          <a:xfrm>
            <a:off x="457200" y="1403868"/>
            <a:ext cx="8229600" cy="5041172"/>
          </a:xfrm>
        </p:spPr>
        <p:txBody>
          <a:bodyPr>
            <a:noAutofit/>
          </a:bodyPr>
          <a:lstStyle/>
          <a:p>
            <a:pPr lvl="1">
              <a:lnSpc>
                <a:spcPct val="90000"/>
              </a:lnSpc>
            </a:pPr>
            <a:endParaRPr lang="en-US" sz="2200" dirty="0" smtClean="0"/>
          </a:p>
          <a:p>
            <a:pPr lvl="1">
              <a:lnSpc>
                <a:spcPct val="90000"/>
              </a:lnSpc>
            </a:pPr>
            <a:endParaRPr lang="en-US" sz="2200" dirty="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a:p>
          <a:p>
            <a:pPr>
              <a:lnSpc>
                <a:spcPct val="90000"/>
              </a:lnSpc>
            </a:pPr>
            <a:endParaRPr lang="en-US" sz="2600" dirty="0"/>
          </a:p>
          <a:p>
            <a:pPr>
              <a:lnSpc>
                <a:spcPct val="90000"/>
              </a:lnSpc>
            </a:pPr>
            <a:endParaRPr lang="en-US" sz="2400" dirty="0" smtClean="0"/>
          </a:p>
          <a:p>
            <a:pPr>
              <a:lnSpc>
                <a:spcPct val="90000"/>
              </a:lnSpc>
            </a:pPr>
            <a:endParaRPr lang="en-US" sz="2400"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927448512"/>
              </p:ext>
            </p:extLst>
          </p:nvPr>
        </p:nvGraphicFramePr>
        <p:xfrm>
          <a:off x="160722" y="1308273"/>
          <a:ext cx="8768547" cy="3230596"/>
        </p:xfrm>
        <a:graphic>
          <a:graphicData uri="http://schemas.openxmlformats.org/drawingml/2006/table">
            <a:tbl>
              <a:tblPr firstRow="1" bandRow="1">
                <a:tableStyleId>{793D81CF-94F2-401A-BA57-92F5A7B2D0C5}</a:tableStyleId>
              </a:tblPr>
              <a:tblGrid>
                <a:gridCol w="2897032"/>
                <a:gridCol w="885493"/>
                <a:gridCol w="728374"/>
                <a:gridCol w="825264"/>
                <a:gridCol w="610735"/>
                <a:gridCol w="825264"/>
                <a:gridCol w="774866"/>
                <a:gridCol w="477648"/>
                <a:gridCol w="743871"/>
              </a:tblGrid>
              <a:tr h="754300">
                <a:tc>
                  <a:txBody>
                    <a:bodyPr/>
                    <a:lstStyle/>
                    <a:p>
                      <a:pPr algn="ctr"/>
                      <a:r>
                        <a:rPr lang="en-US" sz="1500" dirty="0" smtClean="0"/>
                        <a:t>Instance</a:t>
                      </a:r>
                      <a:endParaRPr lang="en-US" sz="1500" dirty="0"/>
                    </a:p>
                  </a:txBody>
                  <a:tcPr marL="0" marR="0" marT="0" marB="0" anchor="ctr"/>
                </a:tc>
                <a:tc>
                  <a:txBody>
                    <a:bodyPr/>
                    <a:lstStyle/>
                    <a:p>
                      <a:pPr algn="ctr"/>
                      <a:r>
                        <a:rPr lang="en-US" sz="1500" dirty="0" smtClean="0"/>
                        <a:t>Per </a:t>
                      </a:r>
                      <a:br>
                        <a:rPr lang="en-US" sz="1500" dirty="0" smtClean="0"/>
                      </a:br>
                      <a:r>
                        <a:rPr lang="en-US" sz="1500" dirty="0" smtClean="0"/>
                        <a:t>Hour</a:t>
                      </a:r>
                      <a:endParaRPr lang="en-US" sz="1500" dirty="0"/>
                    </a:p>
                  </a:txBody>
                  <a:tcPr marL="0" marR="0" marT="0" marB="0" anchor="ctr"/>
                </a:tc>
                <a:tc>
                  <a:txBody>
                    <a:bodyPr/>
                    <a:lstStyle/>
                    <a:p>
                      <a:pPr algn="ctr"/>
                      <a:r>
                        <a:rPr lang="en-US" sz="1500" dirty="0" smtClean="0"/>
                        <a:t>Ratio to</a:t>
                      </a:r>
                      <a:r>
                        <a:rPr lang="en-US" sz="1500" baseline="0" dirty="0" smtClean="0"/>
                        <a:t> </a:t>
                      </a:r>
                      <a:br>
                        <a:rPr lang="en-US" sz="1500" baseline="0" dirty="0" smtClean="0"/>
                      </a:br>
                      <a:r>
                        <a:rPr lang="en-US" sz="1500" baseline="0" dirty="0" smtClean="0"/>
                        <a:t>small</a:t>
                      </a:r>
                      <a:endParaRPr lang="en-US" sz="1500" dirty="0"/>
                    </a:p>
                  </a:txBody>
                  <a:tcPr marL="0" marR="0" marT="0" marB="0" anchor="ctr"/>
                </a:tc>
                <a:tc>
                  <a:txBody>
                    <a:bodyPr/>
                    <a:lstStyle/>
                    <a:p>
                      <a:pPr algn="ctr"/>
                      <a:r>
                        <a:rPr lang="en-US" sz="1500" dirty="0" smtClean="0"/>
                        <a:t>Compute</a:t>
                      </a:r>
                      <a:br>
                        <a:rPr lang="en-US" sz="1500" dirty="0" smtClean="0"/>
                      </a:br>
                      <a:r>
                        <a:rPr lang="en-US" sz="1500" dirty="0" smtClean="0"/>
                        <a:t>Units</a:t>
                      </a:r>
                      <a:endParaRPr lang="en-US" sz="1500" dirty="0"/>
                    </a:p>
                  </a:txBody>
                  <a:tcPr marL="0" marR="0" marT="0" marB="0" anchor="ctr"/>
                </a:tc>
                <a:tc>
                  <a:txBody>
                    <a:bodyPr/>
                    <a:lstStyle/>
                    <a:p>
                      <a:pPr algn="ctr"/>
                      <a:r>
                        <a:rPr lang="en-US" sz="1500" dirty="0" smtClean="0"/>
                        <a:t>Virtual </a:t>
                      </a:r>
                      <a:br>
                        <a:rPr lang="en-US" sz="1500" dirty="0" smtClean="0"/>
                      </a:br>
                      <a:r>
                        <a:rPr lang="en-US" sz="1500" dirty="0" smtClean="0"/>
                        <a:t>Cores</a:t>
                      </a:r>
                      <a:endParaRPr lang="en-US" sz="1500" dirty="0"/>
                    </a:p>
                  </a:txBody>
                  <a:tcPr marL="0" marR="0" marT="0" marB="0" anchor="ctr"/>
                </a:tc>
                <a:tc>
                  <a:txBody>
                    <a:bodyPr/>
                    <a:lstStyle/>
                    <a:p>
                      <a:pPr algn="ctr"/>
                      <a:r>
                        <a:rPr lang="en-US" sz="1500" dirty="0" smtClean="0"/>
                        <a:t>Compute </a:t>
                      </a:r>
                      <a:br>
                        <a:rPr lang="en-US" sz="1500" dirty="0" smtClean="0"/>
                      </a:br>
                      <a:r>
                        <a:rPr lang="en-US" sz="1500" dirty="0" smtClean="0"/>
                        <a:t>Unit </a:t>
                      </a:r>
                      <a:br>
                        <a:rPr lang="en-US" sz="1500" dirty="0" smtClean="0"/>
                      </a:br>
                      <a:r>
                        <a:rPr lang="en-US" sz="1500" dirty="0" smtClean="0"/>
                        <a:t>/ Core</a:t>
                      </a:r>
                      <a:endParaRPr lang="en-US" sz="1500" dirty="0"/>
                    </a:p>
                  </a:txBody>
                  <a:tcPr marL="0" marR="0" marT="0" marB="0" anchor="ctr"/>
                </a:tc>
                <a:tc>
                  <a:txBody>
                    <a:bodyPr/>
                    <a:lstStyle/>
                    <a:p>
                      <a:pPr algn="ctr"/>
                      <a:r>
                        <a:rPr lang="en-US" sz="1500" dirty="0" smtClean="0"/>
                        <a:t>Memory</a:t>
                      </a:r>
                      <a:br>
                        <a:rPr lang="en-US" sz="1500" dirty="0" smtClean="0"/>
                      </a:br>
                      <a:r>
                        <a:rPr lang="en-US" sz="1500" dirty="0" smtClean="0"/>
                        <a:t>(</a:t>
                      </a:r>
                      <a:r>
                        <a:rPr lang="en-US" sz="1500" dirty="0" err="1" smtClean="0"/>
                        <a:t>GiB</a:t>
                      </a:r>
                      <a:r>
                        <a:rPr lang="en-US" sz="1500" dirty="0" smtClean="0"/>
                        <a:t>)</a:t>
                      </a:r>
                      <a:endParaRPr lang="en-US" sz="1500" dirty="0"/>
                    </a:p>
                  </a:txBody>
                  <a:tcPr marL="0" marR="0" marT="0" marB="0" anchor="ctr"/>
                </a:tc>
                <a:tc>
                  <a:txBody>
                    <a:bodyPr/>
                    <a:lstStyle/>
                    <a:p>
                      <a:pPr algn="ctr"/>
                      <a:r>
                        <a:rPr lang="en-US" sz="1500" dirty="0" smtClean="0"/>
                        <a:t>Disk</a:t>
                      </a:r>
                    </a:p>
                    <a:p>
                      <a:pPr algn="ctr"/>
                      <a:r>
                        <a:rPr lang="en-US" sz="1500" dirty="0" smtClean="0"/>
                        <a:t>(</a:t>
                      </a:r>
                      <a:r>
                        <a:rPr lang="en-US" sz="1500" dirty="0" err="1" smtClean="0"/>
                        <a:t>GiB</a:t>
                      </a:r>
                      <a:r>
                        <a:rPr lang="en-US" sz="1500" dirty="0" smtClean="0"/>
                        <a:t>)</a:t>
                      </a:r>
                      <a:endParaRPr lang="en-US" sz="1500" dirty="0"/>
                    </a:p>
                  </a:txBody>
                  <a:tcPr marL="0" marR="0" marT="0" marB="0" anchor="ctr"/>
                </a:tc>
                <a:tc>
                  <a:txBody>
                    <a:bodyPr/>
                    <a:lstStyle/>
                    <a:p>
                      <a:pPr algn="ctr"/>
                      <a:r>
                        <a:rPr lang="en-US" sz="1500" dirty="0" smtClean="0"/>
                        <a:t>Address</a:t>
                      </a:r>
                      <a:endParaRPr lang="en-US" sz="1500" dirty="0"/>
                    </a:p>
                  </a:txBody>
                  <a:tcPr marL="0" marR="0" marT="0" marB="0" anchor="ctr"/>
                </a:tc>
              </a:tr>
              <a:tr h="309537">
                <a:tc>
                  <a:txBody>
                    <a:bodyPr/>
                    <a:lstStyle/>
                    <a:p>
                      <a:r>
                        <a:rPr lang="en-US" sz="1500" dirty="0" smtClean="0"/>
                        <a:t> Standard Small</a:t>
                      </a:r>
                      <a:endParaRPr lang="en-US" sz="1500" dirty="0"/>
                    </a:p>
                  </a:txBody>
                  <a:tcPr marL="0" marR="0" marT="0" marB="0"/>
                </a:tc>
                <a:tc>
                  <a:txBody>
                    <a:bodyPr/>
                    <a:lstStyle/>
                    <a:p>
                      <a:pPr algn="ctr"/>
                      <a:r>
                        <a:rPr lang="en-US" sz="1500" dirty="0" smtClean="0"/>
                        <a:t>$0.065</a:t>
                      </a:r>
                      <a:endParaRPr lang="en-US" sz="1500" dirty="0"/>
                    </a:p>
                  </a:txBody>
                  <a:tcPr marL="0" marR="0" marT="0" marB="0"/>
                </a:tc>
                <a:tc>
                  <a:txBody>
                    <a:bodyPr/>
                    <a:lstStyle/>
                    <a:p>
                      <a:pPr algn="r"/>
                      <a:r>
                        <a:rPr lang="en-US" sz="1500" dirty="0" smtClean="0"/>
                        <a:t>1.0</a:t>
                      </a:r>
                      <a:endParaRPr lang="en-US" sz="1500" dirty="0"/>
                    </a:p>
                  </a:txBody>
                  <a:tcPr marL="0" marT="0" marB="0"/>
                </a:tc>
                <a:tc>
                  <a:txBody>
                    <a:bodyPr/>
                    <a:lstStyle/>
                    <a:p>
                      <a:pPr algn="r"/>
                      <a:r>
                        <a:rPr lang="en-US" sz="1500" dirty="0" smtClean="0"/>
                        <a:t>1.0</a:t>
                      </a:r>
                      <a:endParaRPr lang="en-US" sz="1500" dirty="0"/>
                    </a:p>
                  </a:txBody>
                  <a:tcPr marL="0" marT="0" marB="0"/>
                </a:tc>
                <a:tc>
                  <a:txBody>
                    <a:bodyPr/>
                    <a:lstStyle/>
                    <a:p>
                      <a:pPr algn="r"/>
                      <a:r>
                        <a:rPr lang="en-US" sz="1500" dirty="0" smtClean="0"/>
                        <a:t>1</a:t>
                      </a:r>
                      <a:endParaRPr lang="en-US" sz="1500" dirty="0"/>
                    </a:p>
                  </a:txBody>
                  <a:tcPr marL="0" marT="0" marB="0"/>
                </a:tc>
                <a:tc>
                  <a:txBody>
                    <a:bodyPr/>
                    <a:lstStyle/>
                    <a:p>
                      <a:pPr algn="r"/>
                      <a:r>
                        <a:rPr lang="en-US" sz="1500" dirty="0" smtClean="0"/>
                        <a:t>1.00</a:t>
                      </a:r>
                      <a:endParaRPr lang="en-US" sz="1500" dirty="0"/>
                    </a:p>
                  </a:txBody>
                  <a:tcPr marL="0" marT="0" marB="0"/>
                </a:tc>
                <a:tc>
                  <a:txBody>
                    <a:bodyPr/>
                    <a:lstStyle/>
                    <a:p>
                      <a:pPr algn="r"/>
                      <a:r>
                        <a:rPr lang="en-US" sz="1500" dirty="0" smtClean="0"/>
                        <a:t>1.7</a:t>
                      </a:r>
                      <a:endParaRPr lang="en-US" sz="1500" dirty="0"/>
                    </a:p>
                  </a:txBody>
                  <a:tcPr marL="0" marT="0" marB="0"/>
                </a:tc>
                <a:tc>
                  <a:txBody>
                    <a:bodyPr/>
                    <a:lstStyle/>
                    <a:p>
                      <a:pPr algn="r"/>
                      <a:r>
                        <a:rPr lang="en-US" sz="1500" dirty="0" smtClean="0"/>
                        <a:t>160</a:t>
                      </a:r>
                      <a:endParaRPr lang="en-US" sz="1500" dirty="0"/>
                    </a:p>
                  </a:txBody>
                  <a:tcPr marL="0" marT="0" marB="0"/>
                </a:tc>
                <a:tc>
                  <a:txBody>
                    <a:bodyPr/>
                    <a:lstStyle/>
                    <a:p>
                      <a:pPr algn="r"/>
                      <a:r>
                        <a:rPr lang="en-US" sz="1500" dirty="0" smtClean="0"/>
                        <a:t>32bit</a:t>
                      </a:r>
                      <a:endParaRPr lang="en-US" sz="1500" dirty="0"/>
                    </a:p>
                  </a:txBody>
                  <a:tcPr marL="0" marT="0" marB="0"/>
                </a:tc>
              </a:tr>
              <a:tr h="309537">
                <a:tc>
                  <a:txBody>
                    <a:bodyPr/>
                    <a:lstStyle/>
                    <a:p>
                      <a:r>
                        <a:rPr lang="en-US" sz="1500" dirty="0" smtClean="0"/>
                        <a:t> Standard Large</a:t>
                      </a:r>
                      <a:endParaRPr lang="en-US" sz="1500" dirty="0"/>
                    </a:p>
                  </a:txBody>
                  <a:tcPr marL="0" marR="0" marT="0" marB="0"/>
                </a:tc>
                <a:tc>
                  <a:txBody>
                    <a:bodyPr/>
                    <a:lstStyle/>
                    <a:p>
                      <a:pPr algn="ctr"/>
                      <a:r>
                        <a:rPr lang="en-US" sz="1500" dirty="0" smtClean="0"/>
                        <a:t>$0.260</a:t>
                      </a:r>
                      <a:endParaRPr lang="en-US" sz="1500" dirty="0"/>
                    </a:p>
                  </a:txBody>
                  <a:tcPr marL="0" marR="0" marT="0" marB="0"/>
                </a:tc>
                <a:tc>
                  <a:txBody>
                    <a:bodyPr/>
                    <a:lstStyle/>
                    <a:p>
                      <a:pPr algn="r"/>
                      <a:r>
                        <a:rPr lang="en-US" sz="1500" dirty="0" smtClean="0"/>
                        <a:t>4.0</a:t>
                      </a:r>
                      <a:endParaRPr lang="en-US" sz="1500" dirty="0"/>
                    </a:p>
                  </a:txBody>
                  <a:tcPr marL="0" marT="0" marB="0"/>
                </a:tc>
                <a:tc>
                  <a:txBody>
                    <a:bodyPr/>
                    <a:lstStyle/>
                    <a:p>
                      <a:pPr algn="r"/>
                      <a:r>
                        <a:rPr lang="en-US" sz="1500" dirty="0" smtClean="0"/>
                        <a:t>4.0</a:t>
                      </a:r>
                      <a:endParaRPr lang="en-US" sz="1500" dirty="0"/>
                    </a:p>
                  </a:txBody>
                  <a:tcPr marL="0" marT="0" marB="0"/>
                </a:tc>
                <a:tc>
                  <a:txBody>
                    <a:bodyPr/>
                    <a:lstStyle/>
                    <a:p>
                      <a:pPr algn="r"/>
                      <a:r>
                        <a:rPr lang="en-US" sz="1500" dirty="0" smtClean="0"/>
                        <a:t>2</a:t>
                      </a:r>
                      <a:endParaRPr lang="en-US" sz="1500" dirty="0"/>
                    </a:p>
                  </a:txBody>
                  <a:tcPr marL="0" marT="0" marB="0"/>
                </a:tc>
                <a:tc>
                  <a:txBody>
                    <a:bodyPr/>
                    <a:lstStyle/>
                    <a:p>
                      <a:pPr algn="r"/>
                      <a:r>
                        <a:rPr lang="en-US" sz="1500" dirty="0" smtClean="0"/>
                        <a:t>2.00</a:t>
                      </a:r>
                      <a:endParaRPr lang="en-US" sz="1500" dirty="0"/>
                    </a:p>
                  </a:txBody>
                  <a:tcPr marL="0" marT="0" marB="0"/>
                </a:tc>
                <a:tc>
                  <a:txBody>
                    <a:bodyPr/>
                    <a:lstStyle/>
                    <a:p>
                      <a:pPr algn="r"/>
                      <a:r>
                        <a:rPr lang="en-US" sz="1500" dirty="0" smtClean="0"/>
                        <a:t>7.5</a:t>
                      </a:r>
                      <a:endParaRPr lang="en-US" sz="1500" dirty="0"/>
                    </a:p>
                  </a:txBody>
                  <a:tcPr marL="0" marT="0" marB="0"/>
                </a:tc>
                <a:tc>
                  <a:txBody>
                    <a:bodyPr/>
                    <a:lstStyle/>
                    <a:p>
                      <a:pPr algn="r"/>
                      <a:r>
                        <a:rPr lang="en-US" sz="1500" dirty="0" smtClean="0"/>
                        <a:t>850</a:t>
                      </a:r>
                      <a:endParaRPr lang="en-US" sz="1500" dirty="0"/>
                    </a:p>
                  </a:txBody>
                  <a:tcPr marL="0" marT="0" marB="0"/>
                </a:tc>
                <a:tc>
                  <a:txBody>
                    <a:bodyPr/>
                    <a:lstStyle/>
                    <a:p>
                      <a:pPr algn="r"/>
                      <a:r>
                        <a:rPr lang="en-US" sz="1500" dirty="0" smtClean="0"/>
                        <a:t>64bit</a:t>
                      </a:r>
                      <a:endParaRPr lang="en-US" sz="1500" dirty="0"/>
                    </a:p>
                  </a:txBody>
                  <a:tcPr marL="0" marT="0" marB="0"/>
                </a:tc>
              </a:tr>
              <a:tr h="309537">
                <a:tc>
                  <a:txBody>
                    <a:bodyPr/>
                    <a:lstStyle/>
                    <a:p>
                      <a:r>
                        <a:rPr lang="en-US" sz="1500" dirty="0" smtClean="0">
                          <a:solidFill>
                            <a:srgbClr val="FF0000"/>
                          </a:solidFill>
                        </a:rPr>
                        <a:t> Standard Extra Large</a:t>
                      </a:r>
                      <a:endParaRPr lang="en-US" sz="1500" dirty="0">
                        <a:solidFill>
                          <a:srgbClr val="FF0000"/>
                        </a:solidFill>
                      </a:endParaRPr>
                    </a:p>
                  </a:txBody>
                  <a:tcPr marL="0" marR="0" marT="0" marB="0"/>
                </a:tc>
                <a:tc>
                  <a:txBody>
                    <a:bodyPr/>
                    <a:lstStyle/>
                    <a:p>
                      <a:pPr algn="ctr"/>
                      <a:r>
                        <a:rPr lang="en-US" sz="1500" dirty="0" smtClean="0">
                          <a:solidFill>
                            <a:srgbClr val="FF0000"/>
                          </a:solidFill>
                        </a:rPr>
                        <a:t>$0.520</a:t>
                      </a:r>
                      <a:endParaRPr lang="en-US" sz="1500" dirty="0">
                        <a:solidFill>
                          <a:srgbClr val="FF0000"/>
                        </a:solidFill>
                      </a:endParaRPr>
                    </a:p>
                  </a:txBody>
                  <a:tcPr marL="0" marR="0" marT="0" marB="0"/>
                </a:tc>
                <a:tc>
                  <a:txBody>
                    <a:bodyPr/>
                    <a:lstStyle/>
                    <a:p>
                      <a:pPr algn="r"/>
                      <a:r>
                        <a:rPr lang="en-US" sz="1500" dirty="0" smtClean="0">
                          <a:solidFill>
                            <a:srgbClr val="FF0000"/>
                          </a:solidFill>
                        </a:rPr>
                        <a:t>8.0</a:t>
                      </a:r>
                      <a:endParaRPr lang="en-US" sz="1500" dirty="0">
                        <a:solidFill>
                          <a:srgbClr val="FF0000"/>
                        </a:solidFill>
                      </a:endParaRPr>
                    </a:p>
                  </a:txBody>
                  <a:tcPr marL="0" marT="0" marB="0"/>
                </a:tc>
                <a:tc>
                  <a:txBody>
                    <a:bodyPr/>
                    <a:lstStyle/>
                    <a:p>
                      <a:pPr algn="r"/>
                      <a:r>
                        <a:rPr lang="en-US" sz="1500" dirty="0" smtClean="0">
                          <a:solidFill>
                            <a:srgbClr val="FF0000"/>
                          </a:solidFill>
                        </a:rPr>
                        <a:t>8.0</a:t>
                      </a:r>
                      <a:endParaRPr lang="en-US" sz="1500" dirty="0">
                        <a:solidFill>
                          <a:srgbClr val="FF0000"/>
                        </a:solidFill>
                      </a:endParaRPr>
                    </a:p>
                  </a:txBody>
                  <a:tcPr marL="0" marT="0" marB="0"/>
                </a:tc>
                <a:tc>
                  <a:txBody>
                    <a:bodyPr/>
                    <a:lstStyle/>
                    <a:p>
                      <a:pPr algn="r"/>
                      <a:r>
                        <a:rPr lang="en-US" sz="1500" dirty="0" smtClean="0">
                          <a:solidFill>
                            <a:srgbClr val="FF0000"/>
                          </a:solidFill>
                        </a:rPr>
                        <a:t>4</a:t>
                      </a:r>
                      <a:endParaRPr lang="en-US" sz="1500" dirty="0">
                        <a:solidFill>
                          <a:srgbClr val="FF0000"/>
                        </a:solidFill>
                      </a:endParaRPr>
                    </a:p>
                  </a:txBody>
                  <a:tcPr marL="0" marT="0" marB="0"/>
                </a:tc>
                <a:tc>
                  <a:txBody>
                    <a:bodyPr/>
                    <a:lstStyle/>
                    <a:p>
                      <a:pPr algn="r"/>
                      <a:r>
                        <a:rPr lang="en-US" sz="1500" dirty="0" smtClean="0">
                          <a:solidFill>
                            <a:srgbClr val="FF0000"/>
                          </a:solidFill>
                        </a:rPr>
                        <a:t>2.00</a:t>
                      </a:r>
                      <a:endParaRPr lang="en-US" sz="1500" dirty="0">
                        <a:solidFill>
                          <a:srgbClr val="FF0000"/>
                        </a:solidFill>
                      </a:endParaRPr>
                    </a:p>
                  </a:txBody>
                  <a:tcPr marL="0" marT="0" marB="0"/>
                </a:tc>
                <a:tc>
                  <a:txBody>
                    <a:bodyPr/>
                    <a:lstStyle/>
                    <a:p>
                      <a:pPr algn="r"/>
                      <a:r>
                        <a:rPr lang="en-US" sz="1500" dirty="0" smtClean="0">
                          <a:solidFill>
                            <a:srgbClr val="FF0000"/>
                          </a:solidFill>
                        </a:rPr>
                        <a:t>15.0</a:t>
                      </a:r>
                      <a:endParaRPr lang="en-US" sz="1500" dirty="0">
                        <a:solidFill>
                          <a:srgbClr val="FF0000"/>
                        </a:solidFill>
                      </a:endParaRPr>
                    </a:p>
                  </a:txBody>
                  <a:tcPr marL="0" marT="0" marB="0"/>
                </a:tc>
                <a:tc>
                  <a:txBody>
                    <a:bodyPr/>
                    <a:lstStyle/>
                    <a:p>
                      <a:pPr algn="r"/>
                      <a:r>
                        <a:rPr lang="en-US" sz="1500" dirty="0" smtClean="0">
                          <a:solidFill>
                            <a:srgbClr val="FF0000"/>
                          </a:solidFill>
                        </a:rPr>
                        <a:t>1680</a:t>
                      </a:r>
                      <a:endParaRPr lang="en-US" sz="1500" dirty="0">
                        <a:solidFill>
                          <a:srgbClr val="FF0000"/>
                        </a:solidFill>
                      </a:endParaRPr>
                    </a:p>
                  </a:txBody>
                  <a:tcPr marL="0" marT="0" marB="0"/>
                </a:tc>
                <a:tc>
                  <a:txBody>
                    <a:bodyPr/>
                    <a:lstStyle/>
                    <a:p>
                      <a:pPr algn="r"/>
                      <a:r>
                        <a:rPr lang="en-US" sz="1500" dirty="0" smtClean="0">
                          <a:solidFill>
                            <a:srgbClr val="FF0000"/>
                          </a:solidFill>
                        </a:rPr>
                        <a:t>64bit</a:t>
                      </a:r>
                      <a:endParaRPr lang="en-US" sz="1500" dirty="0">
                        <a:solidFill>
                          <a:srgbClr val="FF0000"/>
                        </a:solidFill>
                      </a:endParaRPr>
                    </a:p>
                  </a:txBody>
                  <a:tcPr marL="0" marT="0" marB="0"/>
                </a:tc>
              </a:tr>
              <a:tr h="309537">
                <a:tc>
                  <a:txBody>
                    <a:bodyPr/>
                    <a:lstStyle/>
                    <a:p>
                      <a:r>
                        <a:rPr lang="en-US" sz="1500" dirty="0" smtClean="0"/>
                        <a:t> High-Memory Extra Large</a:t>
                      </a:r>
                      <a:endParaRPr lang="en-US" sz="1500" dirty="0"/>
                    </a:p>
                  </a:txBody>
                  <a:tcPr marL="0" marR="0" marT="0" marB="0"/>
                </a:tc>
                <a:tc>
                  <a:txBody>
                    <a:bodyPr/>
                    <a:lstStyle/>
                    <a:p>
                      <a:pPr algn="ctr"/>
                      <a:r>
                        <a:rPr lang="en-US" sz="1500" dirty="0" smtClean="0"/>
                        <a:t>$0.460</a:t>
                      </a:r>
                      <a:endParaRPr lang="en-US" sz="1500" dirty="0"/>
                    </a:p>
                  </a:txBody>
                  <a:tcPr marL="0" marR="0" marT="0" marB="0"/>
                </a:tc>
                <a:tc>
                  <a:txBody>
                    <a:bodyPr/>
                    <a:lstStyle/>
                    <a:p>
                      <a:pPr algn="r"/>
                      <a:r>
                        <a:rPr lang="en-US" sz="1500" dirty="0" smtClean="0"/>
                        <a:t>5.9</a:t>
                      </a:r>
                      <a:endParaRPr lang="en-US" sz="1500" dirty="0"/>
                    </a:p>
                  </a:txBody>
                  <a:tcPr marL="0" marT="0" marB="0"/>
                </a:tc>
                <a:tc>
                  <a:txBody>
                    <a:bodyPr/>
                    <a:lstStyle/>
                    <a:p>
                      <a:pPr algn="r"/>
                      <a:r>
                        <a:rPr lang="en-US" sz="1500" dirty="0" smtClean="0"/>
                        <a:t>6.5</a:t>
                      </a:r>
                      <a:endParaRPr lang="en-US" sz="1500" dirty="0"/>
                    </a:p>
                  </a:txBody>
                  <a:tcPr marL="0" marT="0" marB="0"/>
                </a:tc>
                <a:tc>
                  <a:txBody>
                    <a:bodyPr/>
                    <a:lstStyle/>
                    <a:p>
                      <a:pPr algn="r"/>
                      <a:r>
                        <a:rPr lang="en-US" sz="1500" dirty="0" smtClean="0"/>
                        <a:t>2</a:t>
                      </a:r>
                      <a:endParaRPr lang="en-US" sz="1500" dirty="0"/>
                    </a:p>
                  </a:txBody>
                  <a:tcPr marL="0" marT="0" marB="0"/>
                </a:tc>
                <a:tc>
                  <a:txBody>
                    <a:bodyPr/>
                    <a:lstStyle/>
                    <a:p>
                      <a:pPr algn="r"/>
                      <a:r>
                        <a:rPr lang="en-US" sz="1500" dirty="0" smtClean="0"/>
                        <a:t>3.25</a:t>
                      </a:r>
                      <a:endParaRPr lang="en-US" sz="1500" dirty="0"/>
                    </a:p>
                  </a:txBody>
                  <a:tcPr marL="0" marT="0" marB="0"/>
                </a:tc>
                <a:tc>
                  <a:txBody>
                    <a:bodyPr/>
                    <a:lstStyle/>
                    <a:p>
                      <a:pPr algn="r"/>
                      <a:r>
                        <a:rPr lang="en-US" sz="1500" dirty="0" smtClean="0"/>
                        <a:t>17.1</a:t>
                      </a:r>
                      <a:endParaRPr lang="en-US" sz="1500" dirty="0"/>
                    </a:p>
                  </a:txBody>
                  <a:tcPr marL="0" marT="0" marB="0"/>
                </a:tc>
                <a:tc>
                  <a:txBody>
                    <a:bodyPr/>
                    <a:lstStyle/>
                    <a:p>
                      <a:pPr algn="r"/>
                      <a:r>
                        <a:rPr lang="en-US" sz="1500" dirty="0" smtClean="0"/>
                        <a:t>420</a:t>
                      </a:r>
                      <a:endParaRPr lang="en-US" sz="1500" dirty="0"/>
                    </a:p>
                  </a:txBody>
                  <a:tcPr marL="0" marT="0" marB="0"/>
                </a:tc>
                <a:tc>
                  <a:txBody>
                    <a:bodyPr/>
                    <a:lstStyle/>
                    <a:p>
                      <a:pPr algn="r"/>
                      <a:r>
                        <a:rPr lang="en-US" sz="1500" dirty="0" smtClean="0"/>
                        <a:t>64bit</a:t>
                      </a:r>
                      <a:endParaRPr lang="en-US" sz="1500" dirty="0"/>
                    </a:p>
                  </a:txBody>
                  <a:tcPr marL="0" marT="0" marB="0"/>
                </a:tc>
              </a:tr>
              <a:tr h="309537">
                <a:tc>
                  <a:txBody>
                    <a:bodyPr/>
                    <a:lstStyle/>
                    <a:p>
                      <a:r>
                        <a:rPr lang="en-US" sz="1500" dirty="0" smtClean="0"/>
                        <a:t> High-Memory</a:t>
                      </a:r>
                      <a:r>
                        <a:rPr lang="en-US" sz="1500" baseline="0" dirty="0" smtClean="0"/>
                        <a:t> Double Extra Large</a:t>
                      </a:r>
                      <a:endParaRPr lang="en-US" sz="1500" dirty="0"/>
                    </a:p>
                  </a:txBody>
                  <a:tcPr marL="0" marR="0" marT="0" marB="0"/>
                </a:tc>
                <a:tc>
                  <a:txBody>
                    <a:bodyPr/>
                    <a:lstStyle/>
                    <a:p>
                      <a:pPr algn="ctr"/>
                      <a:r>
                        <a:rPr lang="en-US" sz="1500" dirty="0" smtClean="0"/>
                        <a:t>$0.920</a:t>
                      </a:r>
                      <a:endParaRPr lang="en-US" sz="1500" dirty="0"/>
                    </a:p>
                  </a:txBody>
                  <a:tcPr marL="0" marR="0" marT="0" marB="0"/>
                </a:tc>
                <a:tc>
                  <a:txBody>
                    <a:bodyPr/>
                    <a:lstStyle/>
                    <a:p>
                      <a:pPr algn="r"/>
                      <a:r>
                        <a:rPr lang="en-US" sz="1500" dirty="0" smtClean="0"/>
                        <a:t>11.8</a:t>
                      </a:r>
                      <a:endParaRPr lang="en-US" sz="1500" dirty="0"/>
                    </a:p>
                  </a:txBody>
                  <a:tcPr marL="0" marT="0" marB="0"/>
                </a:tc>
                <a:tc>
                  <a:txBody>
                    <a:bodyPr/>
                    <a:lstStyle/>
                    <a:p>
                      <a:pPr algn="r"/>
                      <a:r>
                        <a:rPr lang="en-US" sz="1500" dirty="0" smtClean="0"/>
                        <a:t>13.0</a:t>
                      </a:r>
                      <a:endParaRPr lang="en-US" sz="1500" dirty="0"/>
                    </a:p>
                  </a:txBody>
                  <a:tcPr marL="0" marT="0" marB="0"/>
                </a:tc>
                <a:tc>
                  <a:txBody>
                    <a:bodyPr/>
                    <a:lstStyle/>
                    <a:p>
                      <a:pPr algn="r"/>
                      <a:r>
                        <a:rPr lang="en-US" sz="1500" dirty="0" smtClean="0"/>
                        <a:t>4</a:t>
                      </a:r>
                      <a:endParaRPr lang="en-US" sz="1500" dirty="0"/>
                    </a:p>
                  </a:txBody>
                  <a:tcPr marL="0" marT="0" marB="0"/>
                </a:tc>
                <a:tc>
                  <a:txBody>
                    <a:bodyPr/>
                    <a:lstStyle/>
                    <a:p>
                      <a:pPr algn="r"/>
                      <a:r>
                        <a:rPr lang="en-US" sz="1500" dirty="0" smtClean="0"/>
                        <a:t>3.25</a:t>
                      </a:r>
                      <a:endParaRPr lang="en-US" sz="1500" dirty="0"/>
                    </a:p>
                  </a:txBody>
                  <a:tcPr marL="0" marT="0" marB="0"/>
                </a:tc>
                <a:tc>
                  <a:txBody>
                    <a:bodyPr/>
                    <a:lstStyle/>
                    <a:p>
                      <a:pPr algn="r"/>
                      <a:r>
                        <a:rPr lang="en-US" sz="1500" dirty="0" smtClean="0"/>
                        <a:t>34.2</a:t>
                      </a:r>
                      <a:endParaRPr lang="en-US" sz="1500" dirty="0"/>
                    </a:p>
                  </a:txBody>
                  <a:tcPr marL="0" marT="0" marB="0"/>
                </a:tc>
                <a:tc>
                  <a:txBody>
                    <a:bodyPr/>
                    <a:lstStyle/>
                    <a:p>
                      <a:pPr algn="r"/>
                      <a:r>
                        <a:rPr lang="en-US" sz="1500" dirty="0" smtClean="0"/>
                        <a:t>850</a:t>
                      </a:r>
                      <a:endParaRPr lang="en-US" sz="1500" dirty="0"/>
                    </a:p>
                  </a:txBody>
                  <a:tcPr marL="0" marT="0" marB="0"/>
                </a:tc>
                <a:tc>
                  <a:txBody>
                    <a:bodyPr/>
                    <a:lstStyle/>
                    <a:p>
                      <a:pPr algn="r"/>
                      <a:r>
                        <a:rPr lang="en-US" sz="1500" dirty="0" smtClean="0"/>
                        <a:t>64bit</a:t>
                      </a:r>
                      <a:endParaRPr lang="en-US" sz="1500" dirty="0"/>
                    </a:p>
                  </a:txBody>
                  <a:tcPr marL="0" marT="0" marB="0"/>
                </a:tc>
              </a:tr>
              <a:tr h="309537">
                <a:tc>
                  <a:txBody>
                    <a:bodyPr/>
                    <a:lstStyle/>
                    <a:p>
                      <a:r>
                        <a:rPr lang="en-US" sz="1500" dirty="0" smtClean="0"/>
                        <a:t> High-Memory Quadruple Extra Large</a:t>
                      </a:r>
                      <a:endParaRPr lang="en-US" sz="1500" dirty="0"/>
                    </a:p>
                  </a:txBody>
                  <a:tcPr marL="0" marR="0" marT="0" marB="0"/>
                </a:tc>
                <a:tc>
                  <a:txBody>
                    <a:bodyPr/>
                    <a:lstStyle/>
                    <a:p>
                      <a:pPr algn="ctr"/>
                      <a:r>
                        <a:rPr lang="en-US" sz="1500" dirty="0" smtClean="0"/>
                        <a:t>$1.840</a:t>
                      </a:r>
                      <a:endParaRPr lang="en-US" sz="1500" dirty="0"/>
                    </a:p>
                  </a:txBody>
                  <a:tcPr marL="0" marR="0" marT="0" marB="0"/>
                </a:tc>
                <a:tc>
                  <a:txBody>
                    <a:bodyPr/>
                    <a:lstStyle/>
                    <a:p>
                      <a:pPr algn="r"/>
                      <a:r>
                        <a:rPr lang="en-US" sz="1500" dirty="0" smtClean="0"/>
                        <a:t>23.5</a:t>
                      </a:r>
                      <a:endParaRPr lang="en-US" sz="1500" dirty="0"/>
                    </a:p>
                  </a:txBody>
                  <a:tcPr marL="0" marT="0" marB="0"/>
                </a:tc>
                <a:tc>
                  <a:txBody>
                    <a:bodyPr/>
                    <a:lstStyle/>
                    <a:p>
                      <a:pPr algn="r"/>
                      <a:r>
                        <a:rPr lang="en-US" sz="1500" dirty="0" smtClean="0"/>
                        <a:t>26.0</a:t>
                      </a:r>
                      <a:endParaRPr lang="en-US" sz="1500" dirty="0"/>
                    </a:p>
                  </a:txBody>
                  <a:tcPr marL="0" marT="0" marB="0"/>
                </a:tc>
                <a:tc>
                  <a:txBody>
                    <a:bodyPr/>
                    <a:lstStyle/>
                    <a:p>
                      <a:pPr algn="r"/>
                      <a:r>
                        <a:rPr lang="en-US" sz="1500" dirty="0" smtClean="0"/>
                        <a:t>8</a:t>
                      </a:r>
                      <a:endParaRPr lang="en-US" sz="1500" dirty="0"/>
                    </a:p>
                  </a:txBody>
                  <a:tcPr marL="0" marT="0" marB="0"/>
                </a:tc>
                <a:tc>
                  <a:txBody>
                    <a:bodyPr/>
                    <a:lstStyle/>
                    <a:p>
                      <a:pPr algn="r"/>
                      <a:r>
                        <a:rPr lang="en-US" sz="1500" dirty="0" smtClean="0"/>
                        <a:t>3.25</a:t>
                      </a:r>
                      <a:endParaRPr lang="en-US" sz="1500" dirty="0"/>
                    </a:p>
                  </a:txBody>
                  <a:tcPr marL="0" marT="0" marB="0"/>
                </a:tc>
                <a:tc>
                  <a:txBody>
                    <a:bodyPr/>
                    <a:lstStyle/>
                    <a:p>
                      <a:pPr algn="r"/>
                      <a:r>
                        <a:rPr lang="en-US" sz="1500" dirty="0" smtClean="0"/>
                        <a:t>68.4</a:t>
                      </a:r>
                      <a:endParaRPr lang="en-US" sz="1500" dirty="0"/>
                    </a:p>
                  </a:txBody>
                  <a:tcPr marL="0" marT="0" marB="0"/>
                </a:tc>
                <a:tc>
                  <a:txBody>
                    <a:bodyPr/>
                    <a:lstStyle/>
                    <a:p>
                      <a:pPr algn="r"/>
                      <a:r>
                        <a:rPr lang="en-US" sz="1500" dirty="0" smtClean="0"/>
                        <a:t>1680</a:t>
                      </a:r>
                      <a:endParaRPr lang="en-US" sz="1500" dirty="0"/>
                    </a:p>
                  </a:txBody>
                  <a:tcPr marL="0" marT="0" marB="0"/>
                </a:tc>
                <a:tc>
                  <a:txBody>
                    <a:bodyPr/>
                    <a:lstStyle/>
                    <a:p>
                      <a:pPr algn="r"/>
                      <a:r>
                        <a:rPr lang="en-US" sz="1500" dirty="0" smtClean="0"/>
                        <a:t>64bit</a:t>
                      </a:r>
                      <a:endParaRPr lang="en-US" sz="1500" dirty="0"/>
                    </a:p>
                  </a:txBody>
                  <a:tcPr marL="0" marT="0" marB="0"/>
                </a:tc>
              </a:tr>
              <a:tr h="309537">
                <a:tc>
                  <a:txBody>
                    <a:bodyPr/>
                    <a:lstStyle/>
                    <a:p>
                      <a:r>
                        <a:rPr lang="en-US" sz="1500" dirty="0" smtClean="0"/>
                        <a:t> High-CPU Medium</a:t>
                      </a:r>
                      <a:endParaRPr lang="en-US" sz="1500" dirty="0"/>
                    </a:p>
                  </a:txBody>
                  <a:tcPr marL="0" marR="0" marT="0" marB="0"/>
                </a:tc>
                <a:tc>
                  <a:txBody>
                    <a:bodyPr/>
                    <a:lstStyle/>
                    <a:p>
                      <a:pPr algn="ctr"/>
                      <a:r>
                        <a:rPr lang="en-US" sz="1500" dirty="0" smtClean="0"/>
                        <a:t>$0.165</a:t>
                      </a:r>
                      <a:endParaRPr lang="en-US" sz="1500" dirty="0"/>
                    </a:p>
                  </a:txBody>
                  <a:tcPr marL="0" marR="0" marT="0" marB="0"/>
                </a:tc>
                <a:tc>
                  <a:txBody>
                    <a:bodyPr/>
                    <a:lstStyle/>
                    <a:p>
                      <a:pPr algn="r"/>
                      <a:r>
                        <a:rPr lang="en-US" sz="1500" dirty="0" smtClean="0"/>
                        <a:t>2.0</a:t>
                      </a:r>
                      <a:endParaRPr lang="en-US" sz="1500" dirty="0"/>
                    </a:p>
                  </a:txBody>
                  <a:tcPr marL="0" marT="0" marB="0"/>
                </a:tc>
                <a:tc>
                  <a:txBody>
                    <a:bodyPr/>
                    <a:lstStyle/>
                    <a:p>
                      <a:pPr algn="r"/>
                      <a:r>
                        <a:rPr lang="en-US" sz="1500" dirty="0" smtClean="0"/>
                        <a:t>5.0</a:t>
                      </a:r>
                      <a:endParaRPr lang="en-US" sz="1500" dirty="0"/>
                    </a:p>
                  </a:txBody>
                  <a:tcPr marL="0" marT="0" marB="0"/>
                </a:tc>
                <a:tc>
                  <a:txBody>
                    <a:bodyPr/>
                    <a:lstStyle/>
                    <a:p>
                      <a:pPr algn="r"/>
                      <a:r>
                        <a:rPr lang="en-US" sz="1500" dirty="0" smtClean="0"/>
                        <a:t>2</a:t>
                      </a:r>
                      <a:endParaRPr lang="en-US" sz="1500" dirty="0"/>
                    </a:p>
                  </a:txBody>
                  <a:tcPr marL="0" marT="0" marB="0"/>
                </a:tc>
                <a:tc>
                  <a:txBody>
                    <a:bodyPr/>
                    <a:lstStyle/>
                    <a:p>
                      <a:pPr algn="r"/>
                      <a:r>
                        <a:rPr lang="en-US" sz="1500" dirty="0" smtClean="0"/>
                        <a:t>2.50</a:t>
                      </a:r>
                      <a:endParaRPr lang="en-US" sz="1500" dirty="0"/>
                    </a:p>
                  </a:txBody>
                  <a:tcPr marL="0" marT="0" marB="0"/>
                </a:tc>
                <a:tc>
                  <a:txBody>
                    <a:bodyPr/>
                    <a:lstStyle/>
                    <a:p>
                      <a:pPr algn="r"/>
                      <a:r>
                        <a:rPr lang="en-US" sz="1500" dirty="0" smtClean="0"/>
                        <a:t>1.7</a:t>
                      </a:r>
                      <a:endParaRPr lang="en-US" sz="1500" dirty="0"/>
                    </a:p>
                  </a:txBody>
                  <a:tcPr marL="0" marT="0" marB="0"/>
                </a:tc>
                <a:tc>
                  <a:txBody>
                    <a:bodyPr/>
                    <a:lstStyle/>
                    <a:p>
                      <a:pPr algn="r"/>
                      <a:r>
                        <a:rPr lang="en-US" sz="1500" dirty="0" smtClean="0"/>
                        <a:t>350</a:t>
                      </a:r>
                      <a:endParaRPr lang="en-US" sz="1500" dirty="0"/>
                    </a:p>
                  </a:txBody>
                  <a:tcPr marL="0" marT="0" marB="0"/>
                </a:tc>
                <a:tc>
                  <a:txBody>
                    <a:bodyPr/>
                    <a:lstStyle/>
                    <a:p>
                      <a:pPr algn="r"/>
                      <a:r>
                        <a:rPr lang="en-US" sz="1500" dirty="0" smtClean="0"/>
                        <a:t>32bit</a:t>
                      </a:r>
                      <a:endParaRPr lang="en-US" sz="1500" dirty="0"/>
                    </a:p>
                  </a:txBody>
                  <a:tcPr marL="0" marT="0" marB="0"/>
                </a:tc>
              </a:tr>
              <a:tr h="309537">
                <a:tc>
                  <a:txBody>
                    <a:bodyPr/>
                    <a:lstStyle/>
                    <a:p>
                      <a:r>
                        <a:rPr lang="en-US" sz="1500" dirty="0" smtClean="0"/>
                        <a:t> High-CPU Extra Large</a:t>
                      </a:r>
                      <a:endParaRPr lang="en-US" sz="1500" dirty="0"/>
                    </a:p>
                  </a:txBody>
                  <a:tcPr marL="0" marR="0" marT="0" marB="0"/>
                </a:tc>
                <a:tc>
                  <a:txBody>
                    <a:bodyPr/>
                    <a:lstStyle/>
                    <a:p>
                      <a:pPr algn="ctr"/>
                      <a:r>
                        <a:rPr lang="en-US" sz="1500" dirty="0" smtClean="0"/>
                        <a:t>$0.660</a:t>
                      </a:r>
                      <a:endParaRPr lang="en-US" sz="1500" dirty="0"/>
                    </a:p>
                  </a:txBody>
                  <a:tcPr marL="0" marR="0" marT="0" marB="0"/>
                </a:tc>
                <a:tc>
                  <a:txBody>
                    <a:bodyPr/>
                    <a:lstStyle/>
                    <a:p>
                      <a:pPr algn="r"/>
                      <a:r>
                        <a:rPr lang="en-US" sz="1500" dirty="0" smtClean="0"/>
                        <a:t>8.0</a:t>
                      </a:r>
                      <a:endParaRPr lang="en-US" sz="1500" dirty="0"/>
                    </a:p>
                  </a:txBody>
                  <a:tcPr marL="0" marT="0" marB="0"/>
                </a:tc>
                <a:tc>
                  <a:txBody>
                    <a:bodyPr/>
                    <a:lstStyle/>
                    <a:p>
                      <a:pPr algn="r"/>
                      <a:r>
                        <a:rPr lang="en-US" sz="1500" dirty="0" smtClean="0"/>
                        <a:t>20.0</a:t>
                      </a:r>
                      <a:endParaRPr lang="en-US" sz="1500" dirty="0"/>
                    </a:p>
                  </a:txBody>
                  <a:tcPr marL="0" marT="0" marB="0"/>
                </a:tc>
                <a:tc>
                  <a:txBody>
                    <a:bodyPr/>
                    <a:lstStyle/>
                    <a:p>
                      <a:pPr algn="r"/>
                      <a:r>
                        <a:rPr lang="en-US" sz="1500" dirty="0" smtClean="0"/>
                        <a:t>8</a:t>
                      </a:r>
                      <a:endParaRPr lang="en-US" sz="1500" dirty="0"/>
                    </a:p>
                  </a:txBody>
                  <a:tcPr marL="0" marT="0" marB="0"/>
                </a:tc>
                <a:tc>
                  <a:txBody>
                    <a:bodyPr/>
                    <a:lstStyle/>
                    <a:p>
                      <a:pPr algn="r"/>
                      <a:r>
                        <a:rPr lang="en-US" sz="1500" dirty="0" smtClean="0"/>
                        <a:t>2.50</a:t>
                      </a:r>
                      <a:endParaRPr lang="en-US" sz="1500" dirty="0"/>
                    </a:p>
                  </a:txBody>
                  <a:tcPr marL="0" marT="0" marB="0"/>
                </a:tc>
                <a:tc>
                  <a:txBody>
                    <a:bodyPr/>
                    <a:lstStyle/>
                    <a:p>
                      <a:pPr algn="r"/>
                      <a:r>
                        <a:rPr lang="en-US" sz="1500" dirty="0" smtClean="0"/>
                        <a:t>7.0</a:t>
                      </a:r>
                      <a:endParaRPr lang="en-US" sz="1500" dirty="0"/>
                    </a:p>
                  </a:txBody>
                  <a:tcPr marL="0" marT="0" marB="0"/>
                </a:tc>
                <a:tc>
                  <a:txBody>
                    <a:bodyPr/>
                    <a:lstStyle/>
                    <a:p>
                      <a:pPr algn="r"/>
                      <a:r>
                        <a:rPr lang="en-US" sz="1500" dirty="0" smtClean="0"/>
                        <a:t>1680</a:t>
                      </a:r>
                      <a:endParaRPr lang="en-US" sz="1500" dirty="0"/>
                    </a:p>
                  </a:txBody>
                  <a:tcPr marL="0" marT="0" marB="0"/>
                </a:tc>
                <a:tc>
                  <a:txBody>
                    <a:bodyPr/>
                    <a:lstStyle/>
                    <a:p>
                      <a:pPr algn="r"/>
                      <a:r>
                        <a:rPr lang="en-US" sz="1500" dirty="0" smtClean="0"/>
                        <a:t>64bit</a:t>
                      </a:r>
                      <a:endParaRPr lang="en-US" sz="1500" dirty="0"/>
                    </a:p>
                  </a:txBody>
                  <a:tcPr marL="0" marT="0" marB="0"/>
                </a:tc>
              </a:tr>
            </a:tbl>
          </a:graphicData>
        </a:graphic>
      </p:graphicFrame>
      <p:sp>
        <p:nvSpPr>
          <p:cNvPr id="9" name="Content Placeholder 6"/>
          <p:cNvSpPr txBox="1">
            <a:spLocks/>
          </p:cNvSpPr>
          <p:nvPr/>
        </p:nvSpPr>
        <p:spPr>
          <a:xfrm>
            <a:off x="457200" y="1779351"/>
            <a:ext cx="8229600" cy="47804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90000"/>
              </a:lnSpc>
            </a:pPr>
            <a:endParaRPr lang="en-US" sz="2200" dirty="0" smtClean="0"/>
          </a:p>
          <a:p>
            <a:pPr lvl="1">
              <a:lnSpc>
                <a:spcPct val="90000"/>
              </a:lnSpc>
            </a:pPr>
            <a:endParaRPr lang="en-US" sz="22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marL="0" indent="0">
              <a:lnSpc>
                <a:spcPct val="90000"/>
              </a:lnSpc>
              <a:buFont typeface="Arial"/>
              <a:buNone/>
            </a:pPr>
            <a:endParaRPr lang="en-US" sz="2400" dirty="0" smtClean="0"/>
          </a:p>
          <a:p>
            <a:pPr>
              <a:lnSpc>
                <a:spcPct val="90000"/>
              </a:lnSpc>
            </a:pPr>
            <a:r>
              <a:rPr lang="en-US" sz="2400" dirty="0"/>
              <a:t>March </a:t>
            </a:r>
            <a:r>
              <a:rPr lang="en-US" sz="2400" dirty="0" smtClean="0"/>
              <a:t>2014 </a:t>
            </a:r>
            <a:r>
              <a:rPr lang="en-US" sz="2400" dirty="0"/>
              <a:t>AWS Instances &amp; Prices</a:t>
            </a:r>
          </a:p>
          <a:p>
            <a:pPr>
              <a:lnSpc>
                <a:spcPct val="90000"/>
              </a:lnSpc>
            </a:pPr>
            <a:r>
              <a:rPr lang="en-US" sz="2400" dirty="0" smtClean="0"/>
              <a:t>Closest </a:t>
            </a:r>
            <a:r>
              <a:rPr lang="en-US" sz="2400" dirty="0"/>
              <a:t>computer in WSC example is Standard Extra </a:t>
            </a:r>
            <a:endParaRPr lang="en-US" sz="2400" dirty="0" smtClean="0"/>
          </a:p>
          <a:p>
            <a:pPr>
              <a:lnSpc>
                <a:spcPct val="90000"/>
              </a:lnSpc>
            </a:pPr>
            <a:r>
              <a:rPr lang="en-US" sz="2400" dirty="0"/>
              <a:t>At these low rates, Amazon EC2 can make money</a:t>
            </a:r>
            <a:r>
              <a:rPr lang="en-US" sz="2400" dirty="0" smtClean="0"/>
              <a:t>!</a:t>
            </a:r>
          </a:p>
          <a:p>
            <a:pPr lvl="1">
              <a:lnSpc>
                <a:spcPct val="90000"/>
              </a:lnSpc>
            </a:pPr>
            <a:r>
              <a:rPr lang="en-US" sz="2000" dirty="0"/>
              <a:t>even if used only 50% of </a:t>
            </a:r>
            <a:r>
              <a:rPr lang="en-US" sz="2000" dirty="0" smtClean="0"/>
              <a:t>time</a:t>
            </a:r>
          </a:p>
          <a:p>
            <a:pPr>
              <a:lnSpc>
                <a:spcPct val="90000"/>
              </a:lnSpc>
            </a:pPr>
            <a:r>
              <a:rPr lang="en-US" sz="2400" dirty="0" smtClean="0"/>
              <a:t>Virtual Machine(VM) plays an important role</a:t>
            </a:r>
          </a:p>
        </p:txBody>
      </p:sp>
      <p:sp>
        <p:nvSpPr>
          <p:cNvPr id="2" name="Rectangle 1"/>
          <p:cNvSpPr/>
          <p:nvPr/>
        </p:nvSpPr>
        <p:spPr>
          <a:xfrm>
            <a:off x="3117274" y="1314174"/>
            <a:ext cx="808182" cy="3235739"/>
          </a:xfrm>
          <a:prstGeom prst="rect">
            <a:avLst/>
          </a:prstGeom>
          <a:noFill/>
          <a:ln w="38100" cmpd="sng">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346104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20000"/>
              </a:lnSpc>
            </a:pPr>
            <a:r>
              <a:rPr lang="en-US" dirty="0" smtClean="0">
                <a:solidFill>
                  <a:srgbClr val="D9D9D9"/>
                </a:solidFill>
              </a:rPr>
              <a:t>Warehouse Scale Computing</a:t>
            </a:r>
          </a:p>
          <a:p>
            <a:pPr>
              <a:lnSpc>
                <a:spcPct val="120000"/>
              </a:lnSpc>
            </a:pPr>
            <a:r>
              <a:rPr lang="en-US" dirty="0" smtClean="0"/>
              <a:t>Request-level Parallelism</a:t>
            </a:r>
          </a:p>
          <a:p>
            <a:pPr marL="457200" lvl="1" indent="0">
              <a:lnSpc>
                <a:spcPct val="120000"/>
              </a:lnSpc>
              <a:buNone/>
            </a:pPr>
            <a:r>
              <a:rPr lang="en-US" dirty="0" smtClean="0"/>
              <a:t>e.g. Web search</a:t>
            </a:r>
          </a:p>
          <a:p>
            <a:pPr>
              <a:lnSpc>
                <a:spcPct val="120000"/>
              </a:lnSpc>
            </a:pPr>
            <a:r>
              <a:rPr lang="en-US" dirty="0" err="1">
                <a:solidFill>
                  <a:srgbClr val="D9D9D9"/>
                </a:solidFill>
              </a:rPr>
              <a:t>Administrivia</a:t>
            </a:r>
            <a:r>
              <a:rPr lang="en-US" dirty="0">
                <a:solidFill>
                  <a:srgbClr val="D9D9D9"/>
                </a:solidFill>
              </a:rPr>
              <a:t> &amp; Clickers/Peer Instructions</a:t>
            </a:r>
            <a:endParaRPr lang="en-US" dirty="0" smtClean="0">
              <a:solidFill>
                <a:srgbClr val="D9D9D9"/>
              </a:solidFill>
            </a:endParaRPr>
          </a:p>
          <a:p>
            <a:pPr>
              <a:lnSpc>
                <a:spcPct val="120000"/>
              </a:lnSpc>
            </a:pPr>
            <a:r>
              <a:rPr lang="en-US" dirty="0" smtClean="0">
                <a:solidFill>
                  <a:srgbClr val="D9D9D9"/>
                </a:solidFill>
              </a:rPr>
              <a:t>Data-level Parallelism</a:t>
            </a:r>
          </a:p>
          <a:p>
            <a:pPr lvl="1">
              <a:lnSpc>
                <a:spcPct val="120000"/>
              </a:lnSpc>
            </a:pPr>
            <a:r>
              <a:rPr lang="en-US" dirty="0" err="1" smtClean="0">
                <a:solidFill>
                  <a:srgbClr val="D9D9D9"/>
                </a:solidFill>
              </a:rPr>
              <a:t>Hadoop</a:t>
            </a:r>
            <a:r>
              <a:rPr lang="en-US" dirty="0" smtClean="0">
                <a:solidFill>
                  <a:srgbClr val="D9D9D9"/>
                </a:solidFill>
              </a:rPr>
              <a:t>, Spark</a:t>
            </a:r>
          </a:p>
          <a:p>
            <a:pPr lvl="1">
              <a:lnSpc>
                <a:spcPct val="120000"/>
              </a:lnSpc>
            </a:pPr>
            <a:r>
              <a:rPr lang="en-US" dirty="0" err="1" smtClean="0">
                <a:solidFill>
                  <a:srgbClr val="D9D9D9"/>
                </a:solidFill>
              </a:rPr>
              <a:t>MapReduce</a:t>
            </a:r>
            <a:endParaRPr lang="en-US" dirty="0" smtClean="0"/>
          </a:p>
          <a:p>
            <a:pPr lvl="1">
              <a:lnSpc>
                <a:spcPct val="12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21</a:t>
            </a:fld>
            <a:endParaRPr lang="en-US"/>
          </a:p>
        </p:txBody>
      </p:sp>
    </p:spTree>
    <p:extLst>
      <p:ext uri="{BB962C8B-B14F-4D97-AF65-F5344CB8AC3E}">
        <p14:creationId xmlns:p14="http://schemas.microsoft.com/office/powerpoint/2010/main" val="8725638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Request-Level Parallelism (RLP)</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10000"/>
              </a:lnSpc>
            </a:pPr>
            <a:r>
              <a:rPr lang="en-US" dirty="0" smtClean="0"/>
              <a:t>Hundreds of thousands of requests per sec</a:t>
            </a:r>
          </a:p>
          <a:p>
            <a:pPr lvl="1">
              <a:lnSpc>
                <a:spcPct val="110000"/>
              </a:lnSpc>
            </a:pPr>
            <a:r>
              <a:rPr lang="en-US" dirty="0" smtClean="0"/>
              <a:t>Not your laptop or cell-phone, but popular Internet services like web search, social networking, …</a:t>
            </a:r>
          </a:p>
          <a:p>
            <a:pPr lvl="1">
              <a:lnSpc>
                <a:spcPct val="110000"/>
              </a:lnSpc>
            </a:pPr>
            <a:r>
              <a:rPr lang="en-US" dirty="0" smtClean="0"/>
              <a:t>Such requests are largely independent</a:t>
            </a:r>
          </a:p>
          <a:p>
            <a:pPr lvl="2">
              <a:lnSpc>
                <a:spcPct val="110000"/>
              </a:lnSpc>
            </a:pPr>
            <a:r>
              <a:rPr lang="en-US" sz="2400" dirty="0" smtClean="0">
                <a:sym typeface="Wingdings"/>
              </a:rPr>
              <a:t>Often involve read-mostly databases</a:t>
            </a:r>
          </a:p>
          <a:p>
            <a:pPr lvl="2">
              <a:lnSpc>
                <a:spcPct val="110000"/>
              </a:lnSpc>
            </a:pPr>
            <a:r>
              <a:rPr lang="en-US" sz="2400" dirty="0" smtClean="0">
                <a:sym typeface="Wingdings"/>
              </a:rPr>
              <a:t>Rarely involve read-write sharing or synchronization across requests</a:t>
            </a:r>
          </a:p>
          <a:p>
            <a:pPr>
              <a:lnSpc>
                <a:spcPct val="110000"/>
              </a:lnSpc>
            </a:pPr>
            <a:r>
              <a:rPr lang="en-US" dirty="0" smtClean="0">
                <a:sym typeface="Wingdings"/>
              </a:rPr>
              <a:t>Computation easily partitioned across different </a:t>
            </a:r>
            <a:r>
              <a:rPr lang="en-US" dirty="0">
                <a:sym typeface="Wingdings"/>
              </a:rPr>
              <a:t>requests </a:t>
            </a:r>
            <a:r>
              <a:rPr lang="en-US" dirty="0" smtClean="0">
                <a:sym typeface="Wingdings"/>
              </a:rPr>
              <a:t>and even within </a:t>
            </a:r>
            <a:r>
              <a:rPr lang="en-US" dirty="0">
                <a:sym typeface="Wingdings"/>
              </a:rPr>
              <a:t>a request </a:t>
            </a:r>
            <a:endParaRPr lang="en-US" dirty="0" smtClean="0"/>
          </a:p>
          <a:p>
            <a:pPr lvl="1">
              <a:lnSpc>
                <a:spcPct val="11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22</a:t>
            </a:fld>
            <a:endParaRPr lang="en-US"/>
          </a:p>
        </p:txBody>
      </p:sp>
    </p:spTree>
    <p:extLst>
      <p:ext uri="{BB962C8B-B14F-4D97-AF65-F5344CB8AC3E}">
        <p14:creationId xmlns:p14="http://schemas.microsoft.com/office/powerpoint/2010/main" val="4753276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Google Query-Serving Architecture</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23</a:t>
            </a:fld>
            <a:endParaRPr lang="en-US"/>
          </a:p>
        </p:txBody>
      </p:sp>
      <p:sp>
        <p:nvSpPr>
          <p:cNvPr id="2" name="Content Placeholder 1"/>
          <p:cNvSpPr>
            <a:spLocks noGrp="1"/>
          </p:cNvSpPr>
          <p:nvPr>
            <p:ph idx="1"/>
          </p:nvPr>
        </p:nvSpPr>
        <p:spPr/>
        <p:txBody>
          <a:bodyPr/>
          <a:lstStyle/>
          <a:p>
            <a:endParaRPr lang="en-US"/>
          </a:p>
        </p:txBody>
      </p:sp>
      <p:pic>
        <p:nvPicPr>
          <p:cNvPr id="8" name="Picture 7"/>
          <p:cNvPicPr>
            <a:picLocks noChangeAspect="1"/>
          </p:cNvPicPr>
          <p:nvPr/>
        </p:nvPicPr>
        <p:blipFill>
          <a:blip r:embed="rId2"/>
          <a:stretch>
            <a:fillRect/>
          </a:stretch>
        </p:blipFill>
        <p:spPr>
          <a:xfrm>
            <a:off x="296007" y="1441779"/>
            <a:ext cx="8681595" cy="4973376"/>
          </a:xfrm>
          <a:prstGeom prst="rect">
            <a:avLst/>
          </a:prstGeom>
        </p:spPr>
      </p:pic>
    </p:spTree>
    <p:extLst>
      <p:ext uri="{BB962C8B-B14F-4D97-AF65-F5344CB8AC3E}">
        <p14:creationId xmlns:p14="http://schemas.microsoft.com/office/powerpoint/2010/main" val="17674167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0360" y="0"/>
            <a:ext cx="8229600" cy="840242"/>
          </a:xfrm>
        </p:spPr>
        <p:txBody>
          <a:bodyPr/>
          <a:lstStyle/>
          <a:p>
            <a:r>
              <a:rPr lang="en-US" dirty="0" smtClean="0"/>
              <a:t>Anatomy of a Web Search</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24</a:t>
            </a:fld>
            <a:endParaRPr lang="en-US"/>
          </a:p>
        </p:txBody>
      </p:sp>
      <p:sp>
        <p:nvSpPr>
          <p:cNvPr id="2" name="Content Placeholder 1"/>
          <p:cNvSpPr>
            <a:spLocks noGrp="1"/>
          </p:cNvSpPr>
          <p:nvPr>
            <p:ph idx="1"/>
          </p:nvPr>
        </p:nvSpPr>
        <p:spPr>
          <a:xfrm>
            <a:off x="428554" y="701572"/>
            <a:ext cx="8229600" cy="4940322"/>
          </a:xfrm>
        </p:spPr>
        <p:txBody>
          <a:bodyPr/>
          <a:lstStyle/>
          <a:p>
            <a:r>
              <a:rPr lang="en-US" dirty="0" smtClean="0"/>
              <a:t>Google “</a:t>
            </a:r>
            <a:r>
              <a:rPr lang="en-US" dirty="0" err="1" smtClean="0"/>
              <a:t>Krste</a:t>
            </a:r>
            <a:r>
              <a:rPr lang="en-US" dirty="0" smtClean="0"/>
              <a:t> </a:t>
            </a:r>
            <a:r>
              <a:rPr lang="en-US" dirty="0" err="1" smtClean="0"/>
              <a:t>Asanovic</a:t>
            </a:r>
            <a:r>
              <a:rPr lang="en-US" dirty="0" smtClean="0"/>
              <a:t>”</a:t>
            </a:r>
            <a:endParaRPr lang="en-US" dirty="0"/>
          </a:p>
        </p:txBody>
      </p:sp>
      <p:pic>
        <p:nvPicPr>
          <p:cNvPr id="3" name="Picture 2"/>
          <p:cNvPicPr>
            <a:picLocks noChangeAspect="1"/>
          </p:cNvPicPr>
          <p:nvPr/>
        </p:nvPicPr>
        <p:blipFill>
          <a:blip r:embed="rId2"/>
          <a:stretch>
            <a:fillRect/>
          </a:stretch>
        </p:blipFill>
        <p:spPr>
          <a:xfrm>
            <a:off x="1" y="1348562"/>
            <a:ext cx="5068604" cy="5509438"/>
          </a:xfrm>
          <a:prstGeom prst="rect">
            <a:avLst/>
          </a:prstGeom>
        </p:spPr>
      </p:pic>
      <p:pic>
        <p:nvPicPr>
          <p:cNvPr id="7" name="Picture 6"/>
          <p:cNvPicPr>
            <a:picLocks noChangeAspect="1"/>
          </p:cNvPicPr>
          <p:nvPr/>
        </p:nvPicPr>
        <p:blipFill>
          <a:blip r:embed="rId3"/>
          <a:stretch>
            <a:fillRect/>
          </a:stretch>
        </p:blipFill>
        <p:spPr>
          <a:xfrm>
            <a:off x="4383051" y="2191412"/>
            <a:ext cx="4760948" cy="4666587"/>
          </a:xfrm>
          <a:prstGeom prst="rect">
            <a:avLst/>
          </a:prstGeom>
        </p:spPr>
      </p:pic>
      <p:sp>
        <p:nvSpPr>
          <p:cNvPr id="8" name="Rectangle 7"/>
          <p:cNvSpPr/>
          <p:nvPr/>
        </p:nvSpPr>
        <p:spPr>
          <a:xfrm>
            <a:off x="0" y="2213889"/>
            <a:ext cx="2472490" cy="325903"/>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1805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Anatomy of a Web Search (1/3)</a:t>
            </a:r>
            <a:endParaRPr lang="en-US" dirty="0"/>
          </a:p>
        </p:txBody>
      </p:sp>
      <p:sp>
        <p:nvSpPr>
          <p:cNvPr id="7" name="Content Placeholder 6"/>
          <p:cNvSpPr>
            <a:spLocks noGrp="1"/>
          </p:cNvSpPr>
          <p:nvPr>
            <p:ph idx="1"/>
          </p:nvPr>
        </p:nvSpPr>
        <p:spPr>
          <a:xfrm>
            <a:off x="457200" y="1403868"/>
            <a:ext cx="8476974" cy="4902200"/>
          </a:xfrm>
        </p:spPr>
        <p:txBody>
          <a:bodyPr>
            <a:noAutofit/>
          </a:bodyPr>
          <a:lstStyle/>
          <a:p>
            <a:pPr>
              <a:lnSpc>
                <a:spcPct val="110000"/>
              </a:lnSpc>
            </a:pPr>
            <a:r>
              <a:rPr lang="en-US" sz="2600" dirty="0" smtClean="0"/>
              <a:t>Google “</a:t>
            </a:r>
            <a:r>
              <a:rPr lang="en-US" sz="2600" dirty="0" err="1" smtClean="0"/>
              <a:t>Krste</a:t>
            </a:r>
            <a:r>
              <a:rPr lang="en-US" sz="2600" dirty="0" smtClean="0"/>
              <a:t> </a:t>
            </a:r>
            <a:r>
              <a:rPr lang="en-US" sz="2600" dirty="0" err="1" smtClean="0"/>
              <a:t>Asanovic</a:t>
            </a:r>
            <a:r>
              <a:rPr lang="en-US" sz="2600" dirty="0" smtClean="0"/>
              <a:t>”</a:t>
            </a:r>
          </a:p>
          <a:p>
            <a:pPr lvl="1">
              <a:lnSpc>
                <a:spcPct val="110000"/>
              </a:lnSpc>
            </a:pPr>
            <a:r>
              <a:rPr lang="en-US" dirty="0" smtClean="0"/>
              <a:t>Direct request to “closest” Google WSC</a:t>
            </a:r>
          </a:p>
          <a:p>
            <a:pPr lvl="1">
              <a:lnSpc>
                <a:spcPct val="110000"/>
              </a:lnSpc>
            </a:pPr>
            <a:r>
              <a:rPr lang="en-US" dirty="0" smtClean="0"/>
              <a:t>Front-end load balancer directs request to one of many arrays (cluster of severs) within WSC</a:t>
            </a:r>
          </a:p>
          <a:p>
            <a:pPr lvl="1">
              <a:lnSpc>
                <a:spcPct val="110000"/>
              </a:lnSpc>
            </a:pPr>
            <a:r>
              <a:rPr lang="en-US" dirty="0" smtClean="0"/>
              <a:t>Within array, select one of many Goggle Web Servers(GWS) to handle the request and compose the response pages</a:t>
            </a:r>
          </a:p>
          <a:p>
            <a:pPr lvl="1">
              <a:lnSpc>
                <a:spcPct val="110000"/>
              </a:lnSpc>
            </a:pPr>
            <a:r>
              <a:rPr lang="en-US" dirty="0" smtClean="0"/>
              <a:t>GWS communicates with Index Servers to find documents that contains the search words, “</a:t>
            </a:r>
            <a:r>
              <a:rPr lang="en-US" dirty="0" err="1" smtClean="0"/>
              <a:t>Krste</a:t>
            </a:r>
            <a:r>
              <a:rPr lang="en-US" dirty="0" smtClean="0"/>
              <a:t>”, “</a:t>
            </a:r>
            <a:r>
              <a:rPr lang="en-US" dirty="0" err="1" smtClean="0"/>
              <a:t>Asanovic</a:t>
            </a:r>
            <a:r>
              <a:rPr lang="en-US" dirty="0" smtClean="0"/>
              <a:t>”</a:t>
            </a:r>
            <a:endParaRPr lang="en-US" dirty="0"/>
          </a:p>
          <a:p>
            <a:pPr lvl="1">
              <a:lnSpc>
                <a:spcPct val="110000"/>
              </a:lnSpc>
            </a:pPr>
            <a:r>
              <a:rPr lang="en-US" dirty="0" smtClean="0"/>
              <a:t> Return document list with associated relevance score</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25</a:t>
            </a:fld>
            <a:endParaRPr lang="en-US"/>
          </a:p>
        </p:txBody>
      </p:sp>
    </p:spTree>
    <p:extLst>
      <p:ext uri="{BB962C8B-B14F-4D97-AF65-F5344CB8AC3E}">
        <p14:creationId xmlns:p14="http://schemas.microsoft.com/office/powerpoint/2010/main" val="3983994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Anatomy of a Web Search (2/3)</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10000"/>
              </a:lnSpc>
            </a:pPr>
            <a:r>
              <a:rPr lang="en-US" sz="2600" dirty="0" smtClean="0"/>
              <a:t>In parallel,</a:t>
            </a:r>
          </a:p>
          <a:p>
            <a:pPr lvl="1">
              <a:lnSpc>
                <a:spcPct val="110000"/>
              </a:lnSpc>
            </a:pPr>
            <a:r>
              <a:rPr lang="en-US" dirty="0" smtClean="0"/>
              <a:t>Ad system: run ad auction for bidders on search terms</a:t>
            </a:r>
          </a:p>
          <a:p>
            <a:pPr lvl="1">
              <a:lnSpc>
                <a:spcPct val="110000"/>
              </a:lnSpc>
            </a:pPr>
            <a:r>
              <a:rPr lang="en-US" dirty="0" smtClean="0"/>
              <a:t>Get videos of </a:t>
            </a:r>
            <a:r>
              <a:rPr lang="en-US" dirty="0" err="1" smtClean="0"/>
              <a:t>Krste</a:t>
            </a:r>
            <a:r>
              <a:rPr lang="en-US" dirty="0" smtClean="0"/>
              <a:t> </a:t>
            </a:r>
            <a:r>
              <a:rPr lang="en-US" dirty="0" err="1" smtClean="0"/>
              <a:t>Asanovic’s</a:t>
            </a:r>
            <a:r>
              <a:rPr lang="en-US" dirty="0" smtClean="0"/>
              <a:t> talks</a:t>
            </a:r>
          </a:p>
          <a:p>
            <a:pPr>
              <a:lnSpc>
                <a:spcPct val="110000"/>
              </a:lnSpc>
            </a:pPr>
            <a:r>
              <a:rPr lang="en-US" sz="2600" dirty="0" smtClean="0"/>
              <a:t>Use </a:t>
            </a:r>
            <a:r>
              <a:rPr lang="en-US" sz="2600" dirty="0" err="1" smtClean="0"/>
              <a:t>docids</a:t>
            </a:r>
            <a:r>
              <a:rPr lang="en-US" sz="2600" dirty="0" smtClean="0"/>
              <a:t> (Document IDs) to access indexed documents</a:t>
            </a:r>
          </a:p>
          <a:p>
            <a:pPr>
              <a:lnSpc>
                <a:spcPct val="110000"/>
              </a:lnSpc>
            </a:pPr>
            <a:r>
              <a:rPr lang="en-US" sz="2600" dirty="0" smtClean="0"/>
              <a:t>Compose the page</a:t>
            </a:r>
          </a:p>
          <a:p>
            <a:pPr lvl="1">
              <a:lnSpc>
                <a:spcPct val="110000"/>
              </a:lnSpc>
            </a:pPr>
            <a:r>
              <a:rPr lang="en-US" dirty="0" smtClean="0"/>
              <a:t>Result document extracts (with keyword in context) ordered by relevance score</a:t>
            </a:r>
          </a:p>
          <a:p>
            <a:pPr lvl="1">
              <a:lnSpc>
                <a:spcPct val="110000"/>
              </a:lnSpc>
            </a:pPr>
            <a:r>
              <a:rPr lang="en-US" dirty="0" smtClean="0"/>
              <a:t>Sponsored links (along the top) and advertisements (along the sides)</a:t>
            </a:r>
          </a:p>
        </p:txBody>
      </p:sp>
      <p:sp>
        <p:nvSpPr>
          <p:cNvPr id="5" name="Slide Number Placeholder 4"/>
          <p:cNvSpPr>
            <a:spLocks noGrp="1"/>
          </p:cNvSpPr>
          <p:nvPr>
            <p:ph type="sldNum" sz="quarter" idx="12"/>
          </p:nvPr>
        </p:nvSpPr>
        <p:spPr/>
        <p:txBody>
          <a:bodyPr/>
          <a:lstStyle/>
          <a:p>
            <a:fld id="{3CC63E4C-4642-794D-A2FD-70F6B81535F5}" type="slidenum">
              <a:rPr lang="en-US" smtClean="0"/>
              <a:pPr/>
              <a:t>26</a:t>
            </a:fld>
            <a:endParaRPr lang="en-US"/>
          </a:p>
        </p:txBody>
      </p:sp>
    </p:spTree>
    <p:extLst>
      <p:ext uri="{BB962C8B-B14F-4D97-AF65-F5344CB8AC3E}">
        <p14:creationId xmlns:p14="http://schemas.microsoft.com/office/powerpoint/2010/main" val="3571258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Anatomy of a Web Search (3/3)</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20000"/>
              </a:lnSpc>
            </a:pPr>
            <a:r>
              <a:rPr lang="en-US" sz="2600" dirty="0" smtClean="0"/>
              <a:t>Implementation strategy</a:t>
            </a:r>
          </a:p>
          <a:p>
            <a:pPr lvl="1">
              <a:lnSpc>
                <a:spcPct val="120000"/>
              </a:lnSpc>
            </a:pPr>
            <a:r>
              <a:rPr lang="en-US" dirty="0" smtClean="0"/>
              <a:t>Randomly distribute the entries</a:t>
            </a:r>
          </a:p>
          <a:p>
            <a:pPr lvl="1">
              <a:lnSpc>
                <a:spcPct val="120000"/>
              </a:lnSpc>
            </a:pPr>
            <a:r>
              <a:rPr lang="en-US" dirty="0" smtClean="0"/>
              <a:t>Make many copies of data(a.k.a. “replicas”)</a:t>
            </a:r>
          </a:p>
          <a:p>
            <a:pPr lvl="1">
              <a:lnSpc>
                <a:spcPct val="120000"/>
              </a:lnSpc>
            </a:pPr>
            <a:r>
              <a:rPr lang="en-US" dirty="0" smtClean="0"/>
              <a:t>Load balance requests across replicas</a:t>
            </a:r>
          </a:p>
          <a:p>
            <a:pPr>
              <a:lnSpc>
                <a:spcPct val="120000"/>
              </a:lnSpc>
              <a:spcBef>
                <a:spcPts val="1500"/>
              </a:spcBef>
            </a:pPr>
            <a:r>
              <a:rPr lang="en-US" sz="2600" b="1" i="1" dirty="0" smtClean="0"/>
              <a:t>Redundant copies </a:t>
            </a:r>
            <a:r>
              <a:rPr lang="en-US" sz="2600" dirty="0" smtClean="0"/>
              <a:t>of indices and documents</a:t>
            </a:r>
          </a:p>
          <a:p>
            <a:pPr lvl="1">
              <a:lnSpc>
                <a:spcPct val="120000"/>
              </a:lnSpc>
            </a:pPr>
            <a:r>
              <a:rPr lang="en-US" dirty="0" smtClean="0"/>
              <a:t>Breaks up search hot spots, e.g. “Taylor Swift”</a:t>
            </a:r>
          </a:p>
          <a:p>
            <a:pPr lvl="1">
              <a:lnSpc>
                <a:spcPct val="120000"/>
              </a:lnSpc>
            </a:pPr>
            <a:r>
              <a:rPr lang="en-US" dirty="0" smtClean="0"/>
              <a:t>Increases opportunities for </a:t>
            </a:r>
            <a:r>
              <a:rPr lang="en-US" b="1" i="1" dirty="0" smtClean="0"/>
              <a:t>request-level parallelism</a:t>
            </a:r>
          </a:p>
          <a:p>
            <a:pPr lvl="1">
              <a:lnSpc>
                <a:spcPct val="120000"/>
              </a:lnSpc>
            </a:pPr>
            <a:r>
              <a:rPr lang="en-US" dirty="0" smtClean="0"/>
              <a:t>Makes the system more </a:t>
            </a:r>
            <a:r>
              <a:rPr lang="en-US" b="1" i="1" dirty="0" smtClean="0"/>
              <a:t>tolerant of failures</a:t>
            </a:r>
          </a:p>
        </p:txBody>
      </p:sp>
      <p:sp>
        <p:nvSpPr>
          <p:cNvPr id="5" name="Slide Number Placeholder 4"/>
          <p:cNvSpPr>
            <a:spLocks noGrp="1"/>
          </p:cNvSpPr>
          <p:nvPr>
            <p:ph type="sldNum" sz="quarter" idx="12"/>
          </p:nvPr>
        </p:nvSpPr>
        <p:spPr/>
        <p:txBody>
          <a:bodyPr/>
          <a:lstStyle/>
          <a:p>
            <a:fld id="{3CC63E4C-4642-794D-A2FD-70F6B81535F5}" type="slidenum">
              <a:rPr lang="en-US" smtClean="0"/>
              <a:pPr/>
              <a:t>27</a:t>
            </a:fld>
            <a:endParaRPr lang="en-US"/>
          </a:p>
        </p:txBody>
      </p:sp>
    </p:spTree>
    <p:extLst>
      <p:ext uri="{BB962C8B-B14F-4D97-AF65-F5344CB8AC3E}">
        <p14:creationId xmlns:p14="http://schemas.microsoft.com/office/powerpoint/2010/main" val="3337367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20000"/>
              </a:lnSpc>
            </a:pPr>
            <a:r>
              <a:rPr lang="en-US" dirty="0" smtClean="0">
                <a:solidFill>
                  <a:srgbClr val="D9D9D9"/>
                </a:solidFill>
              </a:rPr>
              <a:t>Warehouse Scale Computing</a:t>
            </a:r>
          </a:p>
          <a:p>
            <a:pPr>
              <a:lnSpc>
                <a:spcPct val="120000"/>
              </a:lnSpc>
            </a:pPr>
            <a:r>
              <a:rPr lang="en-US" dirty="0" smtClean="0">
                <a:solidFill>
                  <a:srgbClr val="D9D9D9"/>
                </a:solidFill>
              </a:rPr>
              <a:t>Request-level Parallelism</a:t>
            </a:r>
          </a:p>
          <a:p>
            <a:pPr marL="457200" lvl="1" indent="0">
              <a:lnSpc>
                <a:spcPct val="120000"/>
              </a:lnSpc>
              <a:buNone/>
            </a:pPr>
            <a:r>
              <a:rPr lang="en-US" dirty="0" smtClean="0">
                <a:solidFill>
                  <a:srgbClr val="D9D9D9"/>
                </a:solidFill>
              </a:rPr>
              <a:t>e.g. Web search</a:t>
            </a:r>
          </a:p>
          <a:p>
            <a:pPr>
              <a:lnSpc>
                <a:spcPct val="120000"/>
              </a:lnSpc>
            </a:pPr>
            <a:r>
              <a:rPr lang="en-US" dirty="0"/>
              <a:t>Administrivia &amp; Clickers/Peer </a:t>
            </a:r>
            <a:r>
              <a:rPr lang="en-US" dirty="0" smtClean="0"/>
              <a:t>Instruction</a:t>
            </a:r>
            <a:endParaRPr lang="en-US" dirty="0" smtClean="0">
              <a:solidFill>
                <a:srgbClr val="D9D9D9"/>
              </a:solidFill>
            </a:endParaRPr>
          </a:p>
          <a:p>
            <a:pPr>
              <a:lnSpc>
                <a:spcPct val="120000"/>
              </a:lnSpc>
            </a:pPr>
            <a:r>
              <a:rPr lang="en-US" dirty="0" smtClean="0">
                <a:solidFill>
                  <a:srgbClr val="D9D9D9"/>
                </a:solidFill>
              </a:rPr>
              <a:t>Data-level Parallelism</a:t>
            </a:r>
          </a:p>
          <a:p>
            <a:pPr lvl="1">
              <a:lnSpc>
                <a:spcPct val="120000"/>
              </a:lnSpc>
            </a:pPr>
            <a:r>
              <a:rPr lang="en-US" dirty="0" err="1" smtClean="0">
                <a:solidFill>
                  <a:srgbClr val="D9D9D9"/>
                </a:solidFill>
              </a:rPr>
              <a:t>Hadoop</a:t>
            </a:r>
            <a:r>
              <a:rPr lang="en-US" dirty="0" smtClean="0">
                <a:solidFill>
                  <a:srgbClr val="D9D9D9"/>
                </a:solidFill>
              </a:rPr>
              <a:t>, Spark</a:t>
            </a:r>
          </a:p>
          <a:p>
            <a:pPr lvl="1">
              <a:lnSpc>
                <a:spcPct val="120000"/>
              </a:lnSpc>
            </a:pPr>
            <a:r>
              <a:rPr lang="en-US" dirty="0" err="1" smtClean="0">
                <a:solidFill>
                  <a:srgbClr val="D9D9D9"/>
                </a:solidFill>
              </a:rPr>
              <a:t>MapReduce</a:t>
            </a:r>
            <a:endParaRPr lang="en-US" dirty="0" smtClean="0"/>
          </a:p>
          <a:p>
            <a:pPr lvl="1">
              <a:lnSpc>
                <a:spcPct val="12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28</a:t>
            </a:fld>
            <a:endParaRPr lang="en-US"/>
          </a:p>
        </p:txBody>
      </p:sp>
    </p:spTree>
    <p:extLst>
      <p:ext uri="{BB962C8B-B14F-4D97-AF65-F5344CB8AC3E}">
        <p14:creationId xmlns:p14="http://schemas.microsoft.com/office/powerpoint/2010/main" val="30724250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normAutofit/>
          </a:bodyPr>
          <a:lstStyle/>
          <a:p>
            <a:r>
              <a:rPr lang="en-US" dirty="0" smtClean="0"/>
              <a:t>Project 3-2 Out</a:t>
            </a:r>
          </a:p>
          <a:p>
            <a:r>
              <a:rPr lang="en-US" dirty="0" smtClean="0"/>
              <a:t>HW5 Out – Performance Programming</a:t>
            </a:r>
          </a:p>
          <a:p>
            <a:r>
              <a:rPr lang="en-US" dirty="0" smtClean="0"/>
              <a:t>Guerrilla Section on Performance Programming on Thursday, 5-7pm, </a:t>
            </a:r>
            <a:r>
              <a:rPr lang="en-US" dirty="0" err="1" smtClean="0"/>
              <a:t>Woz</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29</a:t>
            </a:fld>
            <a:endParaRPr lang="en-US"/>
          </a:p>
        </p:txBody>
      </p:sp>
    </p:spTree>
    <p:extLst>
      <p:ext uri="{BB962C8B-B14F-4D97-AF65-F5344CB8AC3E}">
        <p14:creationId xmlns:p14="http://schemas.microsoft.com/office/powerpoint/2010/main" val="1602988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news</a:t>
            </a:r>
            <a:endParaRPr lang="en-US" dirty="0"/>
          </a:p>
        </p:txBody>
      </p:sp>
      <p:sp>
        <p:nvSpPr>
          <p:cNvPr id="3" name="Content Placeholder 2"/>
          <p:cNvSpPr>
            <a:spLocks noGrp="1"/>
          </p:cNvSpPr>
          <p:nvPr>
            <p:ph idx="1"/>
          </p:nvPr>
        </p:nvSpPr>
        <p:spPr>
          <a:xfrm>
            <a:off x="457200" y="1278473"/>
            <a:ext cx="5418667" cy="4525963"/>
          </a:xfrm>
        </p:spPr>
        <p:txBody>
          <a:bodyPr>
            <a:normAutofit/>
          </a:bodyPr>
          <a:lstStyle/>
          <a:p>
            <a:r>
              <a:rPr lang="en-US" dirty="0" smtClean="0"/>
              <a:t>Google disclosed that it continuously uses enough electricity to power 200,000 homes, but it says that in doing so, it also makes the planet greener.</a:t>
            </a:r>
          </a:p>
          <a:p>
            <a:r>
              <a:rPr lang="en-US" dirty="0" smtClean="0"/>
              <a:t>Search cost per day (per person) same as running a 60-watt bulb for 3 hours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pic>
        <p:nvPicPr>
          <p:cNvPr id="7" name="Picture 6"/>
          <p:cNvPicPr>
            <a:picLocks noChangeAspect="1"/>
          </p:cNvPicPr>
          <p:nvPr/>
        </p:nvPicPr>
        <p:blipFill>
          <a:blip r:embed="rId2"/>
          <a:stretch>
            <a:fillRect/>
          </a:stretch>
        </p:blipFill>
        <p:spPr>
          <a:xfrm>
            <a:off x="6210300" y="203200"/>
            <a:ext cx="2413000" cy="2679700"/>
          </a:xfrm>
          <a:prstGeom prst="rect">
            <a:avLst/>
          </a:prstGeom>
        </p:spPr>
      </p:pic>
      <p:sp>
        <p:nvSpPr>
          <p:cNvPr id="8" name="TextBox 7"/>
          <p:cNvSpPr txBox="1"/>
          <p:nvPr/>
        </p:nvSpPr>
        <p:spPr>
          <a:xfrm>
            <a:off x="6146800" y="3031067"/>
            <a:ext cx="2874855" cy="646331"/>
          </a:xfrm>
          <a:prstGeom prst="rect">
            <a:avLst/>
          </a:prstGeom>
          <a:noFill/>
        </p:spPr>
        <p:txBody>
          <a:bodyPr wrap="none" rtlCol="0">
            <a:spAutoFit/>
          </a:bodyPr>
          <a:lstStyle/>
          <a:p>
            <a:r>
              <a:rPr lang="en-US" dirty="0" err="1" smtClean="0"/>
              <a:t>Urs</a:t>
            </a:r>
            <a:r>
              <a:rPr lang="en-US" dirty="0" smtClean="0"/>
              <a:t> </a:t>
            </a:r>
            <a:r>
              <a:rPr lang="en-US" dirty="0" err="1" smtClean="0"/>
              <a:t>Hoelzle</a:t>
            </a:r>
            <a:r>
              <a:rPr lang="en-US" dirty="0" smtClean="0"/>
              <a:t>,  Google SVP</a:t>
            </a:r>
          </a:p>
          <a:p>
            <a:r>
              <a:rPr lang="en-US" dirty="0" smtClean="0"/>
              <a:t>Co-author of today’s reading</a:t>
            </a:r>
            <a:endParaRPr lang="en-US" dirty="0"/>
          </a:p>
        </p:txBody>
      </p:sp>
      <p:sp>
        <p:nvSpPr>
          <p:cNvPr id="9" name="Rectangle 8"/>
          <p:cNvSpPr/>
          <p:nvPr/>
        </p:nvSpPr>
        <p:spPr>
          <a:xfrm>
            <a:off x="457200" y="5541202"/>
            <a:ext cx="8331200" cy="646331"/>
          </a:xfrm>
          <a:prstGeom prst="rect">
            <a:avLst/>
          </a:prstGeom>
        </p:spPr>
        <p:txBody>
          <a:bodyPr wrap="square">
            <a:spAutoFit/>
          </a:bodyPr>
          <a:lstStyle/>
          <a:p>
            <a:r>
              <a:rPr lang="en-US" dirty="0"/>
              <a:t>http://</a:t>
            </a:r>
            <a:r>
              <a:rPr lang="en-US" dirty="0" err="1"/>
              <a:t>www.nytimes.com</a:t>
            </a:r>
            <a:r>
              <a:rPr lang="en-US" dirty="0"/>
              <a:t>/2011/09/09/technology/</a:t>
            </a:r>
            <a:r>
              <a:rPr lang="en-US" dirty="0" err="1"/>
              <a:t>google</a:t>
            </a:r>
            <a:r>
              <a:rPr lang="en-US" dirty="0"/>
              <a:t>-details-and-defends-its-use-of-</a:t>
            </a:r>
            <a:r>
              <a:rPr lang="en-US" dirty="0" err="1"/>
              <a:t>electricity.html</a:t>
            </a:r>
            <a:endParaRPr lang="en-US" dirty="0"/>
          </a:p>
        </p:txBody>
      </p:sp>
    </p:spTree>
    <p:extLst>
      <p:ext uri="{BB962C8B-B14F-4D97-AF65-F5344CB8AC3E}">
        <p14:creationId xmlns:p14="http://schemas.microsoft.com/office/powerpoint/2010/main" val="38413128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Clicker/Peer Instruction:</a:t>
            </a:r>
            <a:br>
              <a:rPr lang="en-US" dirty="0" smtClean="0"/>
            </a:br>
            <a:r>
              <a:rPr lang="en-US" dirty="0" smtClean="0"/>
              <a:t>Which Statement is True</a:t>
            </a:r>
            <a:endParaRPr lang="en-US" dirty="0"/>
          </a:p>
        </p:txBody>
      </p:sp>
      <p:sp>
        <p:nvSpPr>
          <p:cNvPr id="7" name="Content Placeholder 6"/>
          <p:cNvSpPr>
            <a:spLocks noGrp="1"/>
          </p:cNvSpPr>
          <p:nvPr>
            <p:ph idx="1"/>
          </p:nvPr>
        </p:nvSpPr>
        <p:spPr>
          <a:xfrm>
            <a:off x="457200" y="1724130"/>
            <a:ext cx="8229600" cy="4902200"/>
          </a:xfrm>
        </p:spPr>
        <p:txBody>
          <a:bodyPr>
            <a:noAutofit/>
          </a:bodyPr>
          <a:lstStyle/>
          <a:p>
            <a:pPr>
              <a:lnSpc>
                <a:spcPct val="130000"/>
              </a:lnSpc>
            </a:pPr>
            <a:r>
              <a:rPr lang="en-US" b="1" dirty="0" smtClean="0"/>
              <a:t>A: Idle servers consume almost no power</a:t>
            </a:r>
          </a:p>
          <a:p>
            <a:pPr>
              <a:lnSpc>
                <a:spcPct val="130000"/>
              </a:lnSpc>
            </a:pPr>
            <a:r>
              <a:rPr lang="en-US" b="1" dirty="0" smtClean="0"/>
              <a:t>B: Disks will fail once in 20 years, so failure is not a problem of WSC</a:t>
            </a:r>
          </a:p>
          <a:p>
            <a:pPr>
              <a:lnSpc>
                <a:spcPct val="130000"/>
              </a:lnSpc>
            </a:pPr>
            <a:r>
              <a:rPr lang="en-US" b="1" dirty="0" smtClean="0"/>
              <a:t>C: The search requests of the same keyword from different users are dependent</a:t>
            </a:r>
          </a:p>
          <a:p>
            <a:pPr>
              <a:lnSpc>
                <a:spcPct val="130000"/>
              </a:lnSpc>
            </a:pPr>
            <a:r>
              <a:rPr lang="en-US" b="1" dirty="0" smtClean="0"/>
              <a:t>D: WSCs are not good at batch processing</a:t>
            </a:r>
          </a:p>
          <a:p>
            <a:pPr>
              <a:lnSpc>
                <a:spcPct val="130000"/>
              </a:lnSpc>
            </a:pPr>
            <a:r>
              <a:rPr lang="en-US" b="1" dirty="0" smtClean="0"/>
              <a:t>E: WSCs contain many copies of data</a:t>
            </a:r>
            <a:endParaRPr lang="en-US" b="1"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30</a:t>
            </a:fld>
            <a:endParaRPr lang="en-US"/>
          </a:p>
        </p:txBody>
      </p:sp>
    </p:spTree>
    <p:extLst>
      <p:ext uri="{BB962C8B-B14F-4D97-AF65-F5344CB8AC3E}">
        <p14:creationId xmlns:p14="http://schemas.microsoft.com/office/powerpoint/2010/main" val="15895002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dirty="0"/>
          </a:p>
        </p:txBody>
      </p:sp>
    </p:spTree>
    <p:extLst>
      <p:ext uri="{BB962C8B-B14F-4D97-AF65-F5344CB8AC3E}">
        <p14:creationId xmlns:p14="http://schemas.microsoft.com/office/powerpoint/2010/main" val="35732365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20000"/>
              </a:lnSpc>
            </a:pPr>
            <a:r>
              <a:rPr lang="en-US" sz="2600" dirty="0" smtClean="0">
                <a:solidFill>
                  <a:srgbClr val="D9D9D9"/>
                </a:solidFill>
              </a:rPr>
              <a:t>Warehouse Scale Computing</a:t>
            </a:r>
          </a:p>
          <a:p>
            <a:pPr>
              <a:lnSpc>
                <a:spcPct val="120000"/>
              </a:lnSpc>
            </a:pPr>
            <a:r>
              <a:rPr lang="en-US" sz="2600" dirty="0" err="1" smtClean="0">
                <a:solidFill>
                  <a:srgbClr val="D9D9D9"/>
                </a:solidFill>
              </a:rPr>
              <a:t>Administrivia</a:t>
            </a:r>
            <a:r>
              <a:rPr lang="en-US" sz="2600" dirty="0" smtClean="0">
                <a:solidFill>
                  <a:srgbClr val="D9D9D9"/>
                </a:solidFill>
              </a:rPr>
              <a:t> &amp; Clickers/Peer Instructions</a:t>
            </a:r>
          </a:p>
          <a:p>
            <a:pPr>
              <a:lnSpc>
                <a:spcPct val="120000"/>
              </a:lnSpc>
            </a:pPr>
            <a:r>
              <a:rPr lang="en-US" sz="2600" dirty="0" smtClean="0">
                <a:solidFill>
                  <a:srgbClr val="D9D9D9"/>
                </a:solidFill>
              </a:rPr>
              <a:t>Request-level Parallelism</a:t>
            </a:r>
          </a:p>
          <a:p>
            <a:pPr marL="457200" lvl="1" indent="0">
              <a:lnSpc>
                <a:spcPct val="120000"/>
              </a:lnSpc>
              <a:buNone/>
            </a:pPr>
            <a:r>
              <a:rPr lang="en-US" sz="2200" dirty="0" smtClean="0">
                <a:solidFill>
                  <a:srgbClr val="D9D9D9"/>
                </a:solidFill>
              </a:rPr>
              <a:t>e.g. Web search</a:t>
            </a:r>
          </a:p>
          <a:p>
            <a:pPr>
              <a:lnSpc>
                <a:spcPct val="120000"/>
              </a:lnSpc>
            </a:pPr>
            <a:r>
              <a:rPr lang="en-US" sz="2600" dirty="0" smtClean="0"/>
              <a:t>Data-level Parallelism</a:t>
            </a:r>
          </a:p>
          <a:p>
            <a:pPr lvl="1">
              <a:lnSpc>
                <a:spcPct val="120000"/>
              </a:lnSpc>
            </a:pPr>
            <a:r>
              <a:rPr lang="en-US" sz="2200" dirty="0" err="1" smtClean="0"/>
              <a:t>MapReduce</a:t>
            </a:r>
            <a:endParaRPr lang="en-US" sz="2200" dirty="0" smtClean="0"/>
          </a:p>
          <a:p>
            <a:pPr lvl="1">
              <a:lnSpc>
                <a:spcPct val="120000"/>
              </a:lnSpc>
            </a:pPr>
            <a:r>
              <a:rPr lang="en-US" sz="2200" dirty="0" err="1" smtClean="0"/>
              <a:t>Hadoop</a:t>
            </a:r>
            <a:r>
              <a:rPr lang="en-US" sz="2200" dirty="0" smtClean="0"/>
              <a:t>, </a:t>
            </a:r>
            <a:r>
              <a:rPr lang="en-US" sz="2200" dirty="0" smtClean="0"/>
              <a:t>Spark</a:t>
            </a:r>
            <a:endParaRPr lang="en-US" dirty="0" smtClean="0"/>
          </a:p>
          <a:p>
            <a:pPr lvl="1">
              <a:lnSpc>
                <a:spcPct val="12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32</a:t>
            </a:fld>
            <a:endParaRPr lang="en-US"/>
          </a:p>
        </p:txBody>
      </p:sp>
    </p:spTree>
    <p:extLst>
      <p:ext uri="{BB962C8B-B14F-4D97-AF65-F5344CB8AC3E}">
        <p14:creationId xmlns:p14="http://schemas.microsoft.com/office/powerpoint/2010/main" val="8725638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smtClean="0"/>
              <a:t>Data-Level Parallelism(DLP)</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20000"/>
              </a:lnSpc>
            </a:pPr>
            <a:r>
              <a:rPr lang="en-US" sz="2600" dirty="0" smtClean="0"/>
              <a:t>SIMD</a:t>
            </a:r>
          </a:p>
          <a:p>
            <a:pPr lvl="1">
              <a:lnSpc>
                <a:spcPct val="120000"/>
              </a:lnSpc>
            </a:pPr>
            <a:r>
              <a:rPr lang="en-US" dirty="0" smtClean="0"/>
              <a:t>Supports data-level parallelism in a single machine</a:t>
            </a:r>
          </a:p>
          <a:p>
            <a:pPr lvl="1">
              <a:lnSpc>
                <a:spcPct val="120000"/>
              </a:lnSpc>
            </a:pPr>
            <a:r>
              <a:rPr lang="en-US" dirty="0" smtClean="0"/>
              <a:t>Additional instructions &amp; hardware</a:t>
            </a:r>
          </a:p>
          <a:p>
            <a:pPr marL="457200" lvl="1" indent="0">
              <a:lnSpc>
                <a:spcPct val="120000"/>
              </a:lnSpc>
              <a:buNone/>
            </a:pPr>
            <a:r>
              <a:rPr lang="en-US" dirty="0" smtClean="0"/>
              <a:t>e.g. Matrix multiplication in memory</a:t>
            </a:r>
            <a:endParaRPr lang="en-US" dirty="0"/>
          </a:p>
          <a:p>
            <a:pPr>
              <a:lnSpc>
                <a:spcPct val="120000"/>
              </a:lnSpc>
              <a:spcBef>
                <a:spcPts val="2000"/>
              </a:spcBef>
            </a:pPr>
            <a:r>
              <a:rPr lang="en-US" sz="2600" dirty="0" smtClean="0"/>
              <a:t>DLP on WSC</a:t>
            </a:r>
          </a:p>
          <a:p>
            <a:pPr lvl="1">
              <a:lnSpc>
                <a:spcPct val="120000"/>
              </a:lnSpc>
            </a:pPr>
            <a:r>
              <a:rPr lang="en-US" dirty="0" smtClean="0"/>
              <a:t>Supports data-level parallelism across multiple machines</a:t>
            </a:r>
          </a:p>
          <a:p>
            <a:pPr lvl="1">
              <a:lnSpc>
                <a:spcPct val="120000"/>
              </a:lnSpc>
            </a:pPr>
            <a:r>
              <a:rPr lang="en-US" dirty="0" err="1" smtClean="0"/>
              <a:t>MapReduce</a:t>
            </a:r>
            <a:r>
              <a:rPr lang="en-US" dirty="0" smtClean="0"/>
              <a:t> &amp; scalable file systems</a:t>
            </a:r>
          </a:p>
          <a:p>
            <a:pPr marL="457200" lvl="1" indent="0">
              <a:lnSpc>
                <a:spcPct val="120000"/>
              </a:lnSpc>
              <a:buNone/>
            </a:pPr>
            <a:r>
              <a:rPr lang="en-US" dirty="0" smtClean="0"/>
              <a:t>e.g. Training CNNs with images across multiple disks</a:t>
            </a:r>
          </a:p>
          <a:p>
            <a:pPr lvl="1">
              <a:lnSpc>
                <a:spcPct val="120000"/>
              </a:lnSpc>
            </a:pPr>
            <a:endParaRPr lang="en-US" dirty="0" smtClean="0"/>
          </a:p>
          <a:p>
            <a:pPr lvl="1">
              <a:lnSpc>
                <a:spcPct val="120000"/>
              </a:lnSpc>
            </a:pPr>
            <a:endParaRPr lang="en-US" dirty="0" smtClean="0"/>
          </a:p>
        </p:txBody>
      </p:sp>
      <p:sp>
        <p:nvSpPr>
          <p:cNvPr id="5" name="Slide Number Placeholder 4"/>
          <p:cNvSpPr>
            <a:spLocks noGrp="1"/>
          </p:cNvSpPr>
          <p:nvPr>
            <p:ph type="sldNum" sz="quarter" idx="12"/>
          </p:nvPr>
        </p:nvSpPr>
        <p:spPr/>
        <p:txBody>
          <a:bodyPr/>
          <a:lstStyle/>
          <a:p>
            <a:fld id="{3CC63E4C-4642-794D-A2FD-70F6B81535F5}" type="slidenum">
              <a:rPr lang="en-US" smtClean="0"/>
              <a:pPr/>
              <a:t>33</a:t>
            </a:fld>
            <a:endParaRPr lang="en-US"/>
          </a:p>
        </p:txBody>
      </p:sp>
    </p:spTree>
    <p:extLst>
      <p:ext uri="{BB962C8B-B14F-4D97-AF65-F5344CB8AC3E}">
        <p14:creationId xmlns:p14="http://schemas.microsoft.com/office/powerpoint/2010/main" val="4031307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smtClean="0"/>
              <a:t>What is </a:t>
            </a:r>
            <a:r>
              <a:rPr lang="en-US" dirty="0" err="1" smtClean="0"/>
              <a:t>MapReduce</a:t>
            </a:r>
            <a:r>
              <a:rPr lang="en-US" dirty="0" smtClean="0"/>
              <a:t>?</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spcBef>
                <a:spcPts val="0"/>
              </a:spcBef>
            </a:pPr>
            <a:r>
              <a:rPr lang="en-US" sz="2600" dirty="0" smtClean="0"/>
              <a:t>Simple data-parallel </a:t>
            </a:r>
            <a:r>
              <a:rPr lang="en-US" sz="2600" b="1" i="1" dirty="0" smtClean="0"/>
              <a:t>programming model</a:t>
            </a:r>
            <a:r>
              <a:rPr lang="en-US" sz="2600" dirty="0" smtClean="0"/>
              <a:t> and </a:t>
            </a:r>
            <a:r>
              <a:rPr lang="en-US" sz="2600" b="1" i="1" dirty="0" smtClean="0"/>
              <a:t>implementation</a:t>
            </a:r>
            <a:r>
              <a:rPr lang="en-US" sz="2600" dirty="0" smtClean="0"/>
              <a:t> for processing large dataset</a:t>
            </a:r>
          </a:p>
          <a:p>
            <a:pPr>
              <a:spcBef>
                <a:spcPts val="1000"/>
              </a:spcBef>
            </a:pPr>
            <a:r>
              <a:rPr lang="en-US" sz="2600" dirty="0" smtClean="0"/>
              <a:t>Users specify the computation in terms of </a:t>
            </a:r>
          </a:p>
          <a:p>
            <a:pPr lvl="1">
              <a:spcBef>
                <a:spcPts val="0"/>
              </a:spcBef>
            </a:pPr>
            <a:r>
              <a:rPr lang="en-US" dirty="0" smtClean="0"/>
              <a:t>a </a:t>
            </a:r>
            <a:r>
              <a:rPr lang="en-US" b="1" i="1" dirty="0" smtClean="0">
                <a:solidFill>
                  <a:srgbClr val="0000FF"/>
                </a:solidFill>
              </a:rPr>
              <a:t>map</a:t>
            </a:r>
            <a:r>
              <a:rPr lang="en-US" dirty="0" smtClean="0"/>
              <a:t> function, and </a:t>
            </a:r>
          </a:p>
          <a:p>
            <a:pPr lvl="1">
              <a:spcBef>
                <a:spcPts val="0"/>
              </a:spcBef>
            </a:pPr>
            <a:r>
              <a:rPr lang="en-US" dirty="0" smtClean="0"/>
              <a:t>a </a:t>
            </a:r>
            <a:r>
              <a:rPr lang="en-US" b="1" i="1" dirty="0" smtClean="0">
                <a:solidFill>
                  <a:srgbClr val="0000FF"/>
                </a:solidFill>
              </a:rPr>
              <a:t>reduce</a:t>
            </a:r>
            <a:r>
              <a:rPr lang="en-US" dirty="0" smtClean="0"/>
              <a:t> function</a:t>
            </a:r>
          </a:p>
          <a:p>
            <a:pPr>
              <a:spcBef>
                <a:spcPts val="1000"/>
              </a:spcBef>
            </a:pPr>
            <a:r>
              <a:rPr lang="en-US" sz="2600" dirty="0" smtClean="0"/>
              <a:t>Underlying runtime system</a:t>
            </a:r>
          </a:p>
          <a:p>
            <a:pPr lvl="1">
              <a:spcBef>
                <a:spcPts val="0"/>
              </a:spcBef>
            </a:pPr>
            <a:r>
              <a:rPr lang="en-US" dirty="0" smtClean="0"/>
              <a:t>Automatically </a:t>
            </a:r>
            <a:r>
              <a:rPr lang="en-US" b="1" i="1" dirty="0" smtClean="0"/>
              <a:t>parallelize</a:t>
            </a:r>
            <a:r>
              <a:rPr lang="en-US" dirty="0" smtClean="0"/>
              <a:t> the computation across large scale clusters of machines.</a:t>
            </a:r>
          </a:p>
          <a:p>
            <a:pPr lvl="1">
              <a:spcBef>
                <a:spcPts val="0"/>
              </a:spcBef>
            </a:pPr>
            <a:r>
              <a:rPr lang="en-US" b="1" i="1" dirty="0" smtClean="0"/>
              <a:t>Handles</a:t>
            </a:r>
            <a:r>
              <a:rPr lang="en-US" dirty="0" smtClean="0"/>
              <a:t> machine </a:t>
            </a:r>
            <a:r>
              <a:rPr lang="en-US" b="1" i="1" dirty="0" smtClean="0"/>
              <a:t>failure</a:t>
            </a:r>
          </a:p>
          <a:p>
            <a:pPr lvl="1">
              <a:spcBef>
                <a:spcPts val="0"/>
              </a:spcBef>
            </a:pPr>
            <a:r>
              <a:rPr lang="en-US" b="1" i="1" dirty="0" smtClean="0"/>
              <a:t>Schedule</a:t>
            </a:r>
            <a:r>
              <a:rPr lang="en-US" dirty="0" smtClean="0"/>
              <a:t> inter-machine communication to make efficient use of the networks</a:t>
            </a:r>
          </a:p>
        </p:txBody>
      </p:sp>
      <p:sp>
        <p:nvSpPr>
          <p:cNvPr id="5" name="Slide Number Placeholder 4"/>
          <p:cNvSpPr>
            <a:spLocks noGrp="1"/>
          </p:cNvSpPr>
          <p:nvPr>
            <p:ph type="sldNum" sz="quarter" idx="12"/>
          </p:nvPr>
        </p:nvSpPr>
        <p:spPr/>
        <p:txBody>
          <a:bodyPr/>
          <a:lstStyle/>
          <a:p>
            <a:fld id="{3CC63E4C-4642-794D-A2FD-70F6B81535F5}" type="slidenum">
              <a:rPr lang="en-US" smtClean="0"/>
              <a:pPr/>
              <a:t>34</a:t>
            </a:fld>
            <a:endParaRPr lang="en-US"/>
          </a:p>
        </p:txBody>
      </p:sp>
      <p:sp>
        <p:nvSpPr>
          <p:cNvPr id="9" name="Rectangle 8"/>
          <p:cNvSpPr/>
          <p:nvPr/>
        </p:nvSpPr>
        <p:spPr>
          <a:xfrm>
            <a:off x="242594" y="5822048"/>
            <a:ext cx="8580333" cy="923330"/>
          </a:xfrm>
          <a:prstGeom prst="rect">
            <a:avLst/>
          </a:prstGeom>
        </p:spPr>
        <p:txBody>
          <a:bodyPr wrap="square">
            <a:spAutoFit/>
          </a:bodyPr>
          <a:lstStyle/>
          <a:p>
            <a:pPr>
              <a:spcBef>
                <a:spcPts val="3000"/>
              </a:spcBef>
            </a:pPr>
            <a:r>
              <a:rPr lang="en-US" dirty="0"/>
              <a:t>Jeffrey Dean and Sanjay </a:t>
            </a:r>
            <a:r>
              <a:rPr lang="en-US" dirty="0" err="1"/>
              <a:t>Ghemawat</a:t>
            </a:r>
            <a:r>
              <a:rPr lang="en-US" dirty="0"/>
              <a:t>, “</a:t>
            </a:r>
            <a:r>
              <a:rPr lang="en-US" dirty="0" err="1"/>
              <a:t>MapReduce</a:t>
            </a:r>
            <a:r>
              <a:rPr lang="en-US" dirty="0"/>
              <a:t>: Simplified Data Processing on Large Clusters,” </a:t>
            </a:r>
            <a:r>
              <a:rPr lang="en-US" i="1" dirty="0"/>
              <a:t>6</a:t>
            </a:r>
            <a:r>
              <a:rPr lang="en-US" i="1" baseline="30000" dirty="0"/>
              <a:t>th</a:t>
            </a:r>
            <a:r>
              <a:rPr lang="en-US" i="1" dirty="0"/>
              <a:t> USENIX Symposium on Operating Systems Design and Implementation, 2004</a:t>
            </a:r>
            <a:r>
              <a:rPr lang="en-US" dirty="0"/>
              <a:t>. (optional reading, linked on course homepage – a digestible CS paper at the 61C level)</a:t>
            </a:r>
          </a:p>
        </p:txBody>
      </p:sp>
    </p:spTree>
    <p:extLst>
      <p:ext uri="{BB962C8B-B14F-4D97-AF65-F5344CB8AC3E}">
        <p14:creationId xmlns:p14="http://schemas.microsoft.com/office/powerpoint/2010/main" val="2506100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smtClean="0"/>
              <a:t>What is </a:t>
            </a:r>
            <a:r>
              <a:rPr lang="en-US" dirty="0" err="1" smtClean="0"/>
              <a:t>MapReduce</a:t>
            </a:r>
            <a:r>
              <a:rPr lang="en-US" dirty="0" smtClean="0"/>
              <a:t> used for?</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10000"/>
              </a:lnSpc>
              <a:spcBef>
                <a:spcPts val="0"/>
              </a:spcBef>
            </a:pPr>
            <a:r>
              <a:rPr lang="en-US" sz="2600" dirty="0" smtClean="0"/>
              <a:t>At Google:</a:t>
            </a:r>
          </a:p>
          <a:p>
            <a:pPr lvl="1">
              <a:lnSpc>
                <a:spcPct val="110000"/>
              </a:lnSpc>
              <a:spcBef>
                <a:spcPts val="0"/>
              </a:spcBef>
            </a:pPr>
            <a:r>
              <a:rPr lang="en-US" sz="2200" dirty="0" smtClean="0"/>
              <a:t>Index construction for Google Search</a:t>
            </a:r>
          </a:p>
          <a:p>
            <a:pPr lvl="1">
              <a:lnSpc>
                <a:spcPct val="110000"/>
              </a:lnSpc>
              <a:spcBef>
                <a:spcPts val="0"/>
              </a:spcBef>
            </a:pPr>
            <a:r>
              <a:rPr lang="en-US" sz="2200" dirty="0" smtClean="0"/>
              <a:t>Article clustering for Google News</a:t>
            </a:r>
          </a:p>
          <a:p>
            <a:pPr lvl="1">
              <a:lnSpc>
                <a:spcPct val="110000"/>
              </a:lnSpc>
              <a:spcBef>
                <a:spcPts val="0"/>
              </a:spcBef>
            </a:pPr>
            <a:r>
              <a:rPr lang="en-US" sz="2200" dirty="0" smtClean="0"/>
              <a:t>Statistical machine translation</a:t>
            </a:r>
          </a:p>
          <a:p>
            <a:pPr lvl="1">
              <a:lnSpc>
                <a:spcPct val="110000"/>
              </a:lnSpc>
              <a:spcBef>
                <a:spcPts val="0"/>
              </a:spcBef>
            </a:pPr>
            <a:r>
              <a:rPr lang="en-US" sz="2200" dirty="0" smtClean="0"/>
              <a:t>For computing multi-layers street maps</a:t>
            </a:r>
          </a:p>
          <a:p>
            <a:pPr>
              <a:lnSpc>
                <a:spcPct val="110000"/>
              </a:lnSpc>
              <a:spcBef>
                <a:spcPts val="0"/>
              </a:spcBef>
            </a:pPr>
            <a:r>
              <a:rPr lang="en-US" sz="2600" dirty="0" smtClean="0"/>
              <a:t>At Yahoo!:</a:t>
            </a:r>
          </a:p>
          <a:p>
            <a:pPr lvl="1">
              <a:lnSpc>
                <a:spcPct val="110000"/>
              </a:lnSpc>
              <a:spcBef>
                <a:spcPts val="0"/>
              </a:spcBef>
            </a:pPr>
            <a:r>
              <a:rPr lang="en-US" sz="2200" dirty="0" smtClean="0"/>
              <a:t>“Web map” powering Yahoo! Search</a:t>
            </a:r>
          </a:p>
          <a:p>
            <a:pPr lvl="1">
              <a:lnSpc>
                <a:spcPct val="110000"/>
              </a:lnSpc>
              <a:spcBef>
                <a:spcPts val="0"/>
              </a:spcBef>
            </a:pPr>
            <a:r>
              <a:rPr lang="en-US" sz="2200" dirty="0" smtClean="0"/>
              <a:t>Spam detection for Yahoo! Mail</a:t>
            </a:r>
          </a:p>
          <a:p>
            <a:pPr>
              <a:lnSpc>
                <a:spcPct val="110000"/>
              </a:lnSpc>
              <a:spcBef>
                <a:spcPts val="0"/>
              </a:spcBef>
            </a:pPr>
            <a:r>
              <a:rPr lang="en-US" sz="2600" dirty="0" smtClean="0"/>
              <a:t>At Facebook:</a:t>
            </a:r>
          </a:p>
          <a:p>
            <a:pPr lvl="1">
              <a:lnSpc>
                <a:spcPct val="110000"/>
              </a:lnSpc>
              <a:spcBef>
                <a:spcPts val="0"/>
              </a:spcBef>
            </a:pPr>
            <a:r>
              <a:rPr lang="en-US" sz="2200" dirty="0" smtClean="0"/>
              <a:t>Data mining</a:t>
            </a:r>
          </a:p>
          <a:p>
            <a:pPr lvl="1">
              <a:lnSpc>
                <a:spcPct val="110000"/>
              </a:lnSpc>
              <a:spcBef>
                <a:spcPts val="0"/>
              </a:spcBef>
            </a:pPr>
            <a:r>
              <a:rPr lang="en-US" sz="2200" dirty="0" smtClean="0"/>
              <a:t>Ad optimization</a:t>
            </a:r>
          </a:p>
          <a:p>
            <a:pPr lvl="1">
              <a:lnSpc>
                <a:spcPct val="110000"/>
              </a:lnSpc>
              <a:spcBef>
                <a:spcPts val="0"/>
              </a:spcBef>
            </a:pPr>
            <a:r>
              <a:rPr lang="en-US" sz="2200" dirty="0" smtClean="0"/>
              <a:t>Spam detection</a:t>
            </a:r>
          </a:p>
          <a:p>
            <a:pPr lvl="1">
              <a:lnSpc>
                <a:spcPct val="120000"/>
              </a:lnSpc>
            </a:pPr>
            <a:endParaRPr lang="en-US" dirty="0" smtClean="0"/>
          </a:p>
        </p:txBody>
      </p:sp>
      <p:sp>
        <p:nvSpPr>
          <p:cNvPr id="5" name="Slide Number Placeholder 4"/>
          <p:cNvSpPr>
            <a:spLocks noGrp="1"/>
          </p:cNvSpPr>
          <p:nvPr>
            <p:ph type="sldNum" sz="quarter" idx="12"/>
          </p:nvPr>
        </p:nvSpPr>
        <p:spPr/>
        <p:txBody>
          <a:bodyPr/>
          <a:lstStyle/>
          <a:p>
            <a:fld id="{3CC63E4C-4642-794D-A2FD-70F6B81535F5}" type="slidenum">
              <a:rPr lang="en-US" smtClean="0"/>
              <a:pPr/>
              <a:t>35</a:t>
            </a:fld>
            <a:endParaRPr lang="en-US"/>
          </a:p>
        </p:txBody>
      </p:sp>
    </p:spTree>
    <p:extLst>
      <p:ext uri="{BB962C8B-B14F-4D97-AF65-F5344CB8AC3E}">
        <p14:creationId xmlns:p14="http://schemas.microsoft.com/office/powerpoint/2010/main" val="22629491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solidFill>
                  <a:schemeClr val="accent1"/>
                </a:solidFill>
                <a:ea typeface="ＭＳ Ｐゴシック" charset="0"/>
                <a:cs typeface="ＭＳ Ｐゴシック" charset="0"/>
              </a:rPr>
              <a:t>Example: Facebook Lexicon</a:t>
            </a:r>
          </a:p>
        </p:txBody>
      </p:sp>
      <p:pic>
        <p:nvPicPr>
          <p:cNvPr id="21507" name="Picture 3" descr="Picture 5.png"/>
          <p:cNvPicPr>
            <a:picLocks noChangeAspect="1"/>
          </p:cNvPicPr>
          <p:nvPr/>
        </p:nvPicPr>
        <p:blipFill>
          <a:blip r:embed="rId3">
            <a:extLst>
              <a:ext uri="{28A0092B-C50C-407E-A947-70E740481C1C}">
                <a14:useLocalDpi xmlns:a14="http://schemas.microsoft.com/office/drawing/2010/main" val="0"/>
              </a:ext>
            </a:extLst>
          </a:blip>
          <a:srcRect t="9396" b="5252"/>
          <a:stretch>
            <a:fillRect/>
          </a:stretch>
        </p:blipFill>
        <p:spPr bwMode="auto">
          <a:xfrm>
            <a:off x="640080" y="1280160"/>
            <a:ext cx="7863840" cy="489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1920240" y="6035040"/>
            <a:ext cx="5306363" cy="430887"/>
            <a:chOff x="1859498" y="5969529"/>
            <a:chExt cx="5306363" cy="430887"/>
          </a:xfrm>
        </p:grpSpPr>
        <p:sp>
          <p:nvSpPr>
            <p:cNvPr id="21508" name="TextBox 4"/>
            <p:cNvSpPr txBox="1">
              <a:spLocks noChangeArrowheads="1"/>
            </p:cNvSpPr>
            <p:nvPr/>
          </p:nvSpPr>
          <p:spPr bwMode="auto">
            <a:xfrm>
              <a:off x="1859498" y="5969529"/>
              <a:ext cx="34236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cs typeface="ＭＳ Ｐゴシック" charset="0"/>
                </a:defRPr>
              </a:lvl1pPr>
              <a:lvl2pPr marL="37931725" indent="-37474525" eaLnBrk="0" hangingPunct="0">
                <a:defRPr sz="2000">
                  <a:solidFill>
                    <a:schemeClr val="tx1"/>
                  </a:solidFill>
                  <a:latin typeface="Comic Sans MS" charset="0"/>
                  <a:ea typeface="ＭＳ Ｐゴシック" charset="0"/>
                </a:defRPr>
              </a:lvl2pPr>
              <a:lvl3pPr eaLnBrk="0" hangingPunct="0">
                <a:defRPr sz="2000">
                  <a:solidFill>
                    <a:schemeClr val="tx1"/>
                  </a:solidFill>
                  <a:latin typeface="Comic Sans MS" charset="0"/>
                  <a:ea typeface="ＭＳ Ｐゴシック" charset="0"/>
                </a:defRPr>
              </a:lvl3pPr>
              <a:lvl4pPr eaLnBrk="0" hangingPunct="0">
                <a:defRPr sz="2000">
                  <a:solidFill>
                    <a:schemeClr val="tx1"/>
                  </a:solidFill>
                  <a:latin typeface="Comic Sans MS" charset="0"/>
                  <a:ea typeface="ＭＳ Ｐゴシック" charset="0"/>
                </a:defRPr>
              </a:lvl4pPr>
              <a:lvl5pPr eaLnBrk="0" hangingPunct="0">
                <a:defRPr sz="2000">
                  <a:solidFill>
                    <a:schemeClr val="tx1"/>
                  </a:solidFill>
                  <a:latin typeface="Comic Sans MS" charset="0"/>
                  <a:ea typeface="ＭＳ Ｐゴシック" charset="0"/>
                </a:defRPr>
              </a:lvl5pPr>
              <a:lvl6pPr marL="457200" eaLnBrk="0" fontAlgn="base" hangingPunct="0">
                <a:spcBef>
                  <a:spcPct val="0"/>
                </a:spcBef>
                <a:spcAft>
                  <a:spcPct val="0"/>
                </a:spcAft>
                <a:defRPr sz="2000">
                  <a:solidFill>
                    <a:schemeClr val="tx1"/>
                  </a:solidFill>
                  <a:latin typeface="Comic Sans MS" charset="0"/>
                  <a:ea typeface="ＭＳ Ｐゴシック" charset="0"/>
                </a:defRPr>
              </a:lvl6pPr>
              <a:lvl7pPr marL="914400" eaLnBrk="0" fontAlgn="base" hangingPunct="0">
                <a:spcBef>
                  <a:spcPct val="0"/>
                </a:spcBef>
                <a:spcAft>
                  <a:spcPct val="0"/>
                </a:spcAft>
                <a:defRPr sz="2000">
                  <a:solidFill>
                    <a:schemeClr val="tx1"/>
                  </a:solidFill>
                  <a:latin typeface="Comic Sans MS" charset="0"/>
                  <a:ea typeface="ＭＳ Ｐゴシック" charset="0"/>
                </a:defRPr>
              </a:lvl7pPr>
              <a:lvl8pPr marL="1371600" eaLnBrk="0" fontAlgn="base" hangingPunct="0">
                <a:spcBef>
                  <a:spcPct val="0"/>
                </a:spcBef>
                <a:spcAft>
                  <a:spcPct val="0"/>
                </a:spcAft>
                <a:defRPr sz="2000">
                  <a:solidFill>
                    <a:schemeClr val="tx1"/>
                  </a:solidFill>
                  <a:latin typeface="Comic Sans MS" charset="0"/>
                  <a:ea typeface="ＭＳ Ｐゴシック" charset="0"/>
                </a:defRPr>
              </a:lvl8pPr>
              <a:lvl9pPr marL="1828800" eaLnBrk="0" fontAlgn="base" hangingPunct="0">
                <a:spcBef>
                  <a:spcPct val="0"/>
                </a:spcBef>
                <a:spcAft>
                  <a:spcPct val="0"/>
                </a:spcAft>
                <a:defRPr sz="2000">
                  <a:solidFill>
                    <a:schemeClr val="tx1"/>
                  </a:solidFill>
                  <a:latin typeface="Comic Sans MS" charset="0"/>
                  <a:ea typeface="ＭＳ Ｐゴシック" charset="0"/>
                </a:defRPr>
              </a:lvl9pPr>
            </a:lstStyle>
            <a:p>
              <a:pPr algn="ctr">
                <a:spcBef>
                  <a:spcPct val="50000"/>
                </a:spcBef>
              </a:pPr>
              <a:r>
                <a:rPr lang="en-US" sz="2200" dirty="0" smtClean="0">
                  <a:solidFill>
                    <a:srgbClr val="001F4F"/>
                  </a:solidFill>
                  <a:latin typeface="+mj-lt"/>
                </a:rPr>
                <a:t>www.facebook.com/lexicon</a:t>
              </a:r>
              <a:endParaRPr lang="en-US" sz="2200" dirty="0">
                <a:solidFill>
                  <a:srgbClr val="001F4F"/>
                </a:solidFill>
                <a:latin typeface="+mj-lt"/>
              </a:endParaRPr>
            </a:p>
          </p:txBody>
        </p:sp>
        <p:sp>
          <p:nvSpPr>
            <p:cNvPr id="3" name="TextBox 2"/>
            <p:cNvSpPr txBox="1"/>
            <p:nvPr/>
          </p:nvSpPr>
          <p:spPr>
            <a:xfrm>
              <a:off x="5062851" y="6000306"/>
              <a:ext cx="2103010" cy="369332"/>
            </a:xfrm>
            <a:prstGeom prst="rect">
              <a:avLst/>
            </a:prstGeom>
            <a:noFill/>
          </p:spPr>
          <p:txBody>
            <a:bodyPr wrap="none" rtlCol="0">
              <a:spAutoFit/>
            </a:bodyPr>
            <a:lstStyle/>
            <a:p>
              <a:r>
                <a:rPr lang="en-US" dirty="0" smtClean="0"/>
                <a:t>(no longer available)</a:t>
              </a:r>
              <a:endParaRPr lang="en-US" dirty="0"/>
            </a:p>
          </p:txBody>
        </p:sp>
      </p:grpSp>
      <p:sp>
        <p:nvSpPr>
          <p:cNvPr id="5" name="Slide Number Placeholder 4"/>
          <p:cNvSpPr>
            <a:spLocks noGrp="1"/>
          </p:cNvSpPr>
          <p:nvPr>
            <p:ph type="sldNum" sz="quarter" idx="12"/>
          </p:nvPr>
        </p:nvSpPr>
        <p:spPr/>
        <p:txBody>
          <a:bodyPr/>
          <a:lstStyle/>
          <a:p>
            <a:fld id="{B72269CF-29DF-7149-842D-3D80037C7FB6}" type="slidenum">
              <a:rPr lang="en-US" smtClean="0"/>
              <a:pPr/>
              <a:t>36</a:t>
            </a:fld>
            <a:endParaRPr lang="en-US"/>
          </a:p>
        </p:txBody>
      </p:sp>
    </p:spTree>
    <p:extLst>
      <p:ext uri="{BB962C8B-B14F-4D97-AF65-F5344CB8AC3E}">
        <p14:creationId xmlns:p14="http://schemas.microsoft.com/office/powerpoint/2010/main" val="159750458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smtClean="0"/>
              <a:t>Map &amp; Reduce Functions in Python </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10000"/>
              </a:lnSpc>
              <a:spcBef>
                <a:spcPts val="0"/>
              </a:spcBef>
            </a:pPr>
            <a:r>
              <a:rPr lang="en-US" sz="2600" dirty="0" smtClean="0"/>
              <a:t>Calculate : </a:t>
            </a:r>
            <a:endParaRPr lang="en-US" sz="2200" dirty="0" smtClean="0"/>
          </a:p>
          <a:p>
            <a:pPr lvl="1">
              <a:lnSpc>
                <a:spcPct val="110000"/>
              </a:lnSpc>
              <a:spcBef>
                <a:spcPts val="0"/>
              </a:spcBef>
            </a:pPr>
            <a:endParaRPr lang="en-US" dirty="0"/>
          </a:p>
          <a:p>
            <a:pPr marL="457200" lvl="1" indent="0">
              <a:lnSpc>
                <a:spcPct val="110000"/>
              </a:lnSpc>
              <a:spcBef>
                <a:spcPts val="0"/>
              </a:spcBef>
              <a:buNone/>
            </a:pPr>
            <a:endParaRPr lang="en-US" sz="2200" dirty="0" smtClean="0"/>
          </a:p>
        </p:txBody>
      </p:sp>
      <p:sp>
        <p:nvSpPr>
          <p:cNvPr id="5" name="Slide Number Placeholder 4"/>
          <p:cNvSpPr>
            <a:spLocks noGrp="1"/>
          </p:cNvSpPr>
          <p:nvPr>
            <p:ph type="sldNum" sz="quarter" idx="12"/>
          </p:nvPr>
        </p:nvSpPr>
        <p:spPr/>
        <p:txBody>
          <a:bodyPr/>
          <a:lstStyle/>
          <a:p>
            <a:fld id="{3CC63E4C-4642-794D-A2FD-70F6B81535F5}" type="slidenum">
              <a:rPr lang="en-US" smtClean="0"/>
              <a:pPr/>
              <a:t>37</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956440462"/>
              </p:ext>
            </p:extLst>
          </p:nvPr>
        </p:nvGraphicFramePr>
        <p:xfrm>
          <a:off x="2436732" y="1300307"/>
          <a:ext cx="752508" cy="828943"/>
        </p:xfrm>
        <a:graphic>
          <a:graphicData uri="http://schemas.openxmlformats.org/presentationml/2006/ole">
            <mc:AlternateContent xmlns:mc="http://schemas.openxmlformats.org/markup-compatibility/2006">
              <mc:Choice xmlns:v="urn:schemas-microsoft-com:vml" Requires="v">
                <p:oleObj spid="_x0000_s2189" name="Equation" r:id="rId3" imgW="355600" imgH="457200" progId="Equation.3">
                  <p:embed/>
                </p:oleObj>
              </mc:Choice>
              <mc:Fallback>
                <p:oleObj name="Equation" r:id="rId3" imgW="355600" imgH="457200" progId="Equation.3">
                  <p:embed/>
                  <p:pic>
                    <p:nvPicPr>
                      <p:cNvPr id="0" name=""/>
                      <p:cNvPicPr/>
                      <p:nvPr/>
                    </p:nvPicPr>
                    <p:blipFill>
                      <a:blip r:embed="rId4"/>
                      <a:stretch>
                        <a:fillRect/>
                      </a:stretch>
                    </p:blipFill>
                    <p:spPr>
                      <a:xfrm>
                        <a:off x="2436732" y="1300307"/>
                        <a:ext cx="752508" cy="828943"/>
                      </a:xfrm>
                      <a:prstGeom prst="rect">
                        <a:avLst/>
                      </a:prstGeom>
                    </p:spPr>
                  </p:pic>
                </p:oleObj>
              </mc:Fallback>
            </mc:AlternateContent>
          </a:graphicData>
        </a:graphic>
      </p:graphicFrame>
      <p:sp>
        <p:nvSpPr>
          <p:cNvPr id="4" name="TextBox 3"/>
          <p:cNvSpPr txBox="1"/>
          <p:nvPr/>
        </p:nvSpPr>
        <p:spPr>
          <a:xfrm>
            <a:off x="611110" y="2425245"/>
            <a:ext cx="3733513" cy="3182410"/>
          </a:xfrm>
          <a:prstGeom prst="rect">
            <a:avLst/>
          </a:prstGeom>
          <a:noFill/>
        </p:spPr>
        <p:txBody>
          <a:bodyPr wrap="square" rtlCol="0">
            <a:spAutoFit/>
          </a:bodyPr>
          <a:lstStyle/>
          <a:p>
            <a:pPr>
              <a:lnSpc>
                <a:spcPct val="120000"/>
              </a:lnSpc>
            </a:pPr>
            <a:r>
              <a:rPr lang="en-US" sz="2400" dirty="0" smtClean="0">
                <a:latin typeface="Consolas"/>
                <a:cs typeface="Consolas"/>
              </a:rPr>
              <a:t>l = [1, 2, 3, 4]</a:t>
            </a:r>
          </a:p>
          <a:p>
            <a:pPr>
              <a:lnSpc>
                <a:spcPct val="120000"/>
              </a:lnSpc>
            </a:pPr>
            <a:r>
              <a:rPr lang="en-US" sz="2400" dirty="0" err="1" smtClean="0">
                <a:latin typeface="Consolas"/>
                <a:cs typeface="Consolas"/>
              </a:rPr>
              <a:t>def</a:t>
            </a:r>
            <a:r>
              <a:rPr lang="en-US" sz="2400" dirty="0" smtClean="0">
                <a:latin typeface="Consolas"/>
                <a:cs typeface="Consolas"/>
              </a:rPr>
              <a:t> square(x): </a:t>
            </a:r>
          </a:p>
          <a:p>
            <a:pPr>
              <a:lnSpc>
                <a:spcPct val="120000"/>
              </a:lnSpc>
            </a:pPr>
            <a:r>
              <a:rPr lang="en-US" sz="2400" dirty="0">
                <a:latin typeface="Consolas"/>
                <a:cs typeface="Consolas"/>
              </a:rPr>
              <a:t> </a:t>
            </a:r>
            <a:r>
              <a:rPr lang="en-US" sz="2400" dirty="0" smtClean="0">
                <a:latin typeface="Consolas"/>
                <a:cs typeface="Consolas"/>
              </a:rPr>
              <a:t> return x * x</a:t>
            </a:r>
          </a:p>
          <a:p>
            <a:pPr>
              <a:lnSpc>
                <a:spcPct val="120000"/>
              </a:lnSpc>
            </a:pPr>
            <a:r>
              <a:rPr lang="en-US" sz="2400" dirty="0" err="1" smtClean="0">
                <a:latin typeface="Consolas"/>
                <a:cs typeface="Consolas"/>
              </a:rPr>
              <a:t>def</a:t>
            </a:r>
            <a:r>
              <a:rPr lang="en-US" sz="2400" dirty="0" smtClean="0">
                <a:latin typeface="Consolas"/>
                <a:cs typeface="Consolas"/>
              </a:rPr>
              <a:t> sum(x, y): </a:t>
            </a:r>
          </a:p>
          <a:p>
            <a:pPr>
              <a:lnSpc>
                <a:spcPct val="120000"/>
              </a:lnSpc>
            </a:pPr>
            <a:r>
              <a:rPr lang="en-US" sz="2400" dirty="0">
                <a:latin typeface="Consolas"/>
                <a:cs typeface="Consolas"/>
              </a:rPr>
              <a:t> </a:t>
            </a:r>
            <a:r>
              <a:rPr lang="en-US" sz="2400" dirty="0" smtClean="0">
                <a:latin typeface="Consolas"/>
                <a:cs typeface="Consolas"/>
              </a:rPr>
              <a:t> return x + y</a:t>
            </a:r>
          </a:p>
          <a:p>
            <a:pPr>
              <a:lnSpc>
                <a:spcPct val="120000"/>
              </a:lnSpc>
            </a:pPr>
            <a:r>
              <a:rPr lang="en-US" sz="2400" dirty="0" smtClean="0">
                <a:solidFill>
                  <a:srgbClr val="0000FF"/>
                </a:solidFill>
                <a:latin typeface="Consolas"/>
                <a:cs typeface="Consolas"/>
              </a:rPr>
              <a:t>reduce</a:t>
            </a:r>
            <a:r>
              <a:rPr lang="en-US" sz="2400" dirty="0" smtClean="0">
                <a:latin typeface="Consolas"/>
                <a:cs typeface="Consolas"/>
              </a:rPr>
              <a:t>(sum, </a:t>
            </a:r>
          </a:p>
          <a:p>
            <a:pPr>
              <a:lnSpc>
                <a:spcPct val="120000"/>
              </a:lnSpc>
            </a:pPr>
            <a:r>
              <a:rPr lang="en-US" sz="2400" dirty="0">
                <a:latin typeface="Consolas"/>
                <a:cs typeface="Consolas"/>
              </a:rPr>
              <a:t> </a:t>
            </a:r>
            <a:r>
              <a:rPr lang="en-US" sz="2400" dirty="0" smtClean="0">
                <a:latin typeface="Consolas"/>
                <a:cs typeface="Consolas"/>
              </a:rPr>
              <a:t> </a:t>
            </a:r>
            <a:r>
              <a:rPr lang="en-US" sz="2400" dirty="0" smtClean="0">
                <a:solidFill>
                  <a:srgbClr val="0000FF"/>
                </a:solidFill>
                <a:latin typeface="Consolas"/>
                <a:cs typeface="Consolas"/>
              </a:rPr>
              <a:t>map</a:t>
            </a:r>
            <a:r>
              <a:rPr lang="en-US" sz="2400" dirty="0" smtClean="0">
                <a:latin typeface="Consolas"/>
                <a:cs typeface="Consolas"/>
              </a:rPr>
              <a:t>(square, l))</a:t>
            </a:r>
            <a:endParaRPr lang="en-US" sz="2400" dirty="0">
              <a:latin typeface="Consolas"/>
              <a:cs typeface="Consolas"/>
            </a:endParaRPr>
          </a:p>
        </p:txBody>
      </p:sp>
      <p:grpSp>
        <p:nvGrpSpPr>
          <p:cNvPr id="2" name="Group 1"/>
          <p:cNvGrpSpPr/>
          <p:nvPr/>
        </p:nvGrpSpPr>
        <p:grpSpPr>
          <a:xfrm>
            <a:off x="4421013" y="1345740"/>
            <a:ext cx="4372134" cy="754308"/>
            <a:chOff x="4421013" y="1345740"/>
            <a:chExt cx="4372134" cy="754308"/>
          </a:xfrm>
        </p:grpSpPr>
        <p:sp>
          <p:nvSpPr>
            <p:cNvPr id="8" name="Rectangle 7"/>
            <p:cNvSpPr/>
            <p:nvPr/>
          </p:nvSpPr>
          <p:spPr>
            <a:xfrm>
              <a:off x="4421013" y="1345740"/>
              <a:ext cx="926216" cy="754308"/>
            </a:xfrm>
            <a:prstGeom prst="rect">
              <a:avLst/>
            </a:prstGeom>
            <a:solidFill>
              <a:srgbClr val="CCFFCC"/>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9" name="Rectangle 8"/>
            <p:cNvSpPr/>
            <p:nvPr/>
          </p:nvSpPr>
          <p:spPr>
            <a:xfrm>
              <a:off x="5569652" y="1345740"/>
              <a:ext cx="926216" cy="754308"/>
            </a:xfrm>
            <a:prstGeom prst="rect">
              <a:avLst/>
            </a:prstGeom>
            <a:solidFill>
              <a:srgbClr val="CCFFCC"/>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0" name="Rectangle 9"/>
            <p:cNvSpPr/>
            <p:nvPr/>
          </p:nvSpPr>
          <p:spPr>
            <a:xfrm>
              <a:off x="6718291" y="1345740"/>
              <a:ext cx="926216" cy="754308"/>
            </a:xfrm>
            <a:prstGeom prst="rect">
              <a:avLst/>
            </a:prstGeom>
            <a:solidFill>
              <a:srgbClr val="CCFFCC"/>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1" name="Rectangle 10"/>
            <p:cNvSpPr/>
            <p:nvPr/>
          </p:nvSpPr>
          <p:spPr>
            <a:xfrm>
              <a:off x="7866931" y="1345740"/>
              <a:ext cx="926216" cy="754308"/>
            </a:xfrm>
            <a:prstGeom prst="rect">
              <a:avLst/>
            </a:prstGeom>
            <a:solidFill>
              <a:srgbClr val="CCFFCC"/>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grpSp>
      <p:grpSp>
        <p:nvGrpSpPr>
          <p:cNvPr id="26" name="Group 25"/>
          <p:cNvGrpSpPr/>
          <p:nvPr/>
        </p:nvGrpSpPr>
        <p:grpSpPr>
          <a:xfrm>
            <a:off x="4420635" y="2166700"/>
            <a:ext cx="4372134" cy="1286704"/>
            <a:chOff x="4420635" y="2166700"/>
            <a:chExt cx="4372134" cy="1286704"/>
          </a:xfrm>
        </p:grpSpPr>
        <p:sp>
          <p:nvSpPr>
            <p:cNvPr id="12" name="Rectangle 11"/>
            <p:cNvSpPr/>
            <p:nvPr/>
          </p:nvSpPr>
          <p:spPr>
            <a:xfrm>
              <a:off x="4420635" y="2699096"/>
              <a:ext cx="926216" cy="754308"/>
            </a:xfrm>
            <a:prstGeom prst="rect">
              <a:avLst/>
            </a:prstGeom>
            <a:solidFill>
              <a:srgbClr val="FF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1</a:t>
              </a:r>
            </a:p>
          </p:txBody>
        </p:sp>
        <p:sp>
          <p:nvSpPr>
            <p:cNvPr id="13" name="Rectangle 12"/>
            <p:cNvSpPr/>
            <p:nvPr/>
          </p:nvSpPr>
          <p:spPr>
            <a:xfrm>
              <a:off x="5569274" y="2699096"/>
              <a:ext cx="926216" cy="754308"/>
            </a:xfrm>
            <a:prstGeom prst="rect">
              <a:avLst/>
            </a:prstGeom>
            <a:solidFill>
              <a:srgbClr val="FF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4" name="Rectangle 13"/>
            <p:cNvSpPr/>
            <p:nvPr/>
          </p:nvSpPr>
          <p:spPr>
            <a:xfrm>
              <a:off x="6717913" y="2699096"/>
              <a:ext cx="926216" cy="754308"/>
            </a:xfrm>
            <a:prstGeom prst="rect">
              <a:avLst/>
            </a:prstGeom>
            <a:solidFill>
              <a:srgbClr val="0080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9</a:t>
              </a:r>
              <a:endParaRPr lang="en-US" dirty="0">
                <a:solidFill>
                  <a:schemeClr val="tx1"/>
                </a:solidFill>
              </a:endParaRPr>
            </a:p>
          </p:txBody>
        </p:sp>
        <p:sp>
          <p:nvSpPr>
            <p:cNvPr id="15" name="Rectangle 14"/>
            <p:cNvSpPr/>
            <p:nvPr/>
          </p:nvSpPr>
          <p:spPr>
            <a:xfrm>
              <a:off x="7866553" y="2699096"/>
              <a:ext cx="926216" cy="754308"/>
            </a:xfrm>
            <a:prstGeom prst="rect">
              <a:avLst/>
            </a:prstGeom>
            <a:solidFill>
              <a:srgbClr val="0080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16</a:t>
              </a:r>
              <a:endParaRPr lang="en-US" dirty="0">
                <a:solidFill>
                  <a:schemeClr val="tx1"/>
                </a:solidFill>
              </a:endParaRPr>
            </a:p>
          </p:txBody>
        </p:sp>
        <p:sp>
          <p:nvSpPr>
            <p:cNvPr id="16" name="Down Arrow 15"/>
            <p:cNvSpPr/>
            <p:nvPr/>
          </p:nvSpPr>
          <p:spPr>
            <a:xfrm>
              <a:off x="4678825" y="2166700"/>
              <a:ext cx="439237" cy="410573"/>
            </a:xfrm>
            <a:prstGeom prst="downArrow">
              <a:avLst/>
            </a:prstGeom>
            <a:solidFill>
              <a:srgbClr val="CCFFCC"/>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5805185" y="2166700"/>
              <a:ext cx="439237" cy="410573"/>
            </a:xfrm>
            <a:prstGeom prst="downArrow">
              <a:avLst/>
            </a:prstGeom>
            <a:solidFill>
              <a:srgbClr val="CCFFCC"/>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6960190" y="2166700"/>
              <a:ext cx="439237" cy="410573"/>
            </a:xfrm>
            <a:prstGeom prst="downArrow">
              <a:avLst/>
            </a:prstGeom>
            <a:solidFill>
              <a:srgbClr val="CCFFCC"/>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8105646" y="2166700"/>
              <a:ext cx="439237" cy="410573"/>
            </a:xfrm>
            <a:prstGeom prst="downArrow">
              <a:avLst/>
            </a:prstGeom>
            <a:solidFill>
              <a:srgbClr val="CCFFCC"/>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005528" y="3611929"/>
            <a:ext cx="3217507" cy="1430879"/>
            <a:chOff x="5005528" y="3611929"/>
            <a:chExt cx="3217507" cy="1430879"/>
          </a:xfrm>
        </p:grpSpPr>
        <p:sp>
          <p:nvSpPr>
            <p:cNvPr id="20" name="Down Arrow 19"/>
            <p:cNvSpPr/>
            <p:nvPr/>
          </p:nvSpPr>
          <p:spPr>
            <a:xfrm>
              <a:off x="5153232" y="3612301"/>
              <a:ext cx="614136" cy="574058"/>
            </a:xfrm>
            <a:prstGeom prst="downArrow">
              <a:avLst/>
            </a:prstGeom>
            <a:solidFill>
              <a:srgbClr val="FF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005528" y="4288500"/>
              <a:ext cx="926216" cy="754308"/>
            </a:xfrm>
            <a:prstGeom prst="rect">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
          <p:nvSpPr>
            <p:cNvPr id="22" name="Down Arrow 21"/>
            <p:cNvSpPr/>
            <p:nvPr/>
          </p:nvSpPr>
          <p:spPr>
            <a:xfrm>
              <a:off x="7434975" y="3611929"/>
              <a:ext cx="614136" cy="574058"/>
            </a:xfrm>
            <a:prstGeom prst="downArrow">
              <a:avLst/>
            </a:prstGeom>
            <a:solidFill>
              <a:srgbClr val="0080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296819" y="4288128"/>
              <a:ext cx="926216" cy="754308"/>
            </a:xfrm>
            <a:prstGeom prst="rect">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grpSp>
      <p:grpSp>
        <p:nvGrpSpPr>
          <p:cNvPr id="28" name="Group 27"/>
          <p:cNvGrpSpPr/>
          <p:nvPr/>
        </p:nvGrpSpPr>
        <p:grpSpPr>
          <a:xfrm>
            <a:off x="6217447" y="5206109"/>
            <a:ext cx="926216" cy="1401862"/>
            <a:chOff x="6217447" y="5206109"/>
            <a:chExt cx="926216" cy="1401862"/>
          </a:xfrm>
        </p:grpSpPr>
        <p:sp>
          <p:nvSpPr>
            <p:cNvPr id="24" name="Rectangle 23"/>
            <p:cNvSpPr/>
            <p:nvPr/>
          </p:nvSpPr>
          <p:spPr>
            <a:xfrm>
              <a:off x="6217447" y="5853663"/>
              <a:ext cx="926216" cy="754308"/>
            </a:xfrm>
            <a:prstGeom prst="rect">
              <a:avLst/>
            </a:prstGeom>
            <a:solidFill>
              <a:schemeClr val="bg1"/>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30</a:t>
              </a:r>
              <a:endParaRPr lang="en-US" dirty="0">
                <a:solidFill>
                  <a:schemeClr val="tx1"/>
                </a:solidFill>
              </a:endParaRPr>
            </a:p>
          </p:txBody>
        </p:sp>
        <p:sp>
          <p:nvSpPr>
            <p:cNvPr id="25" name="Down Arrow 24"/>
            <p:cNvSpPr/>
            <p:nvPr/>
          </p:nvSpPr>
          <p:spPr>
            <a:xfrm>
              <a:off x="6365152" y="5206109"/>
              <a:ext cx="614136" cy="574058"/>
            </a:xfrm>
            <a:prstGeom prst="downArrow">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8414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0289" y="1403868"/>
            <a:ext cx="8824061" cy="4902200"/>
          </a:xfrm>
        </p:spPr>
        <p:txBody>
          <a:bodyPr>
            <a:noAutofit/>
          </a:bodyPr>
          <a:lstStyle/>
          <a:p>
            <a:pPr>
              <a:spcBef>
                <a:spcPts val="0"/>
              </a:spcBef>
            </a:pPr>
            <a:r>
              <a:rPr lang="en-US" sz="2600" b="1" i="1" dirty="0" smtClean="0">
                <a:sym typeface="Wingdings"/>
              </a:rPr>
              <a:t>Map</a:t>
            </a:r>
            <a:r>
              <a:rPr lang="en-US" sz="2600" dirty="0" smtClean="0">
                <a:sym typeface="Wingdings"/>
              </a:rPr>
              <a:t>: </a:t>
            </a:r>
            <a:r>
              <a:rPr lang="en-US" sz="2000" dirty="0" smtClean="0">
                <a:latin typeface="Consolas"/>
                <a:cs typeface="Consolas"/>
                <a:sym typeface="Wingdings"/>
              </a:rPr>
              <a:t>(</a:t>
            </a:r>
            <a:r>
              <a:rPr lang="en-US" sz="2000" dirty="0" err="1" smtClean="0">
                <a:latin typeface="Consolas"/>
                <a:cs typeface="Consolas"/>
                <a:sym typeface="Wingdings"/>
              </a:rPr>
              <a:t>in_key</a:t>
            </a:r>
            <a:r>
              <a:rPr lang="en-US" sz="2000" dirty="0" smtClean="0">
                <a:latin typeface="Consolas"/>
                <a:cs typeface="Consolas"/>
                <a:sym typeface="Wingdings"/>
              </a:rPr>
              <a:t>, </a:t>
            </a:r>
            <a:r>
              <a:rPr lang="en-US" sz="2000" dirty="0" err="1" smtClean="0">
                <a:latin typeface="Consolas"/>
                <a:cs typeface="Consolas"/>
                <a:sym typeface="Wingdings"/>
              </a:rPr>
              <a:t>in_value</a:t>
            </a:r>
            <a:r>
              <a:rPr lang="en-US" sz="2000" dirty="0" smtClean="0">
                <a:latin typeface="Consolas"/>
                <a:cs typeface="Consolas"/>
                <a:sym typeface="Wingdings"/>
              </a:rPr>
              <a:t>)  list(</a:t>
            </a:r>
            <a:r>
              <a:rPr lang="en-US" sz="2000" dirty="0" err="1" smtClean="0">
                <a:latin typeface="Consolas"/>
                <a:cs typeface="Consolas"/>
                <a:sym typeface="Wingdings"/>
              </a:rPr>
              <a:t>interm_key</a:t>
            </a:r>
            <a:r>
              <a:rPr lang="en-US" sz="2000" dirty="0" smtClean="0">
                <a:latin typeface="Consolas"/>
                <a:cs typeface="Consolas"/>
                <a:sym typeface="Wingdings"/>
              </a:rPr>
              <a:t>, </a:t>
            </a:r>
            <a:r>
              <a:rPr lang="en-US" sz="2000" dirty="0" err="1" smtClean="0">
                <a:latin typeface="Consolas"/>
                <a:cs typeface="Consolas"/>
                <a:sym typeface="Wingdings"/>
              </a:rPr>
              <a:t>interm_val</a:t>
            </a:r>
            <a:r>
              <a:rPr lang="en-US" sz="2000" dirty="0" smtClean="0">
                <a:latin typeface="Consolas"/>
                <a:cs typeface="Consolas"/>
                <a:sym typeface="Wingdings"/>
              </a:rPr>
              <a:t>)</a:t>
            </a:r>
            <a:endParaRPr lang="en-US" sz="2600" dirty="0" smtClean="0">
              <a:latin typeface="Consolas"/>
              <a:cs typeface="Consolas"/>
              <a:sym typeface="Wingdings"/>
            </a:endParaRPr>
          </a:p>
          <a:p>
            <a:pPr marL="457200" lvl="1" indent="0">
              <a:buNone/>
            </a:pPr>
            <a:r>
              <a:rPr lang="en-US" sz="2000" dirty="0">
                <a:latin typeface="Consolas"/>
                <a:cs typeface="Consolas"/>
              </a:rPr>
              <a:t>map(</a:t>
            </a:r>
            <a:r>
              <a:rPr lang="en-US" sz="2000" dirty="0" err="1">
                <a:latin typeface="Consolas"/>
                <a:cs typeface="Consolas"/>
              </a:rPr>
              <a:t>in_key</a:t>
            </a:r>
            <a:r>
              <a:rPr lang="en-US" sz="2000" dirty="0" smtClean="0">
                <a:latin typeface="Consolas"/>
                <a:cs typeface="Consolas"/>
              </a:rPr>
              <a:t>, </a:t>
            </a:r>
            <a:r>
              <a:rPr lang="en-US" sz="2000" dirty="0" err="1" smtClean="0">
                <a:latin typeface="Consolas"/>
                <a:cs typeface="Consolas"/>
              </a:rPr>
              <a:t>in_val</a:t>
            </a:r>
            <a:r>
              <a:rPr lang="en-US" sz="2000" dirty="0">
                <a:latin typeface="Consolas"/>
                <a:cs typeface="Consolas"/>
              </a:rPr>
              <a:t>):</a:t>
            </a:r>
          </a:p>
          <a:p>
            <a:pPr marL="457200" lvl="1" indent="0">
              <a:buNone/>
            </a:pPr>
            <a:r>
              <a:rPr lang="en-US" sz="2000" dirty="0">
                <a:latin typeface="Consolas"/>
                <a:cs typeface="Consolas"/>
              </a:rPr>
              <a:t>  </a:t>
            </a:r>
            <a:r>
              <a:rPr lang="en-US" sz="2000" dirty="0">
                <a:solidFill>
                  <a:srgbClr val="008000"/>
                </a:solidFill>
                <a:latin typeface="Consolas"/>
                <a:cs typeface="Consolas"/>
              </a:rPr>
              <a:t>// DO WORK HERE</a:t>
            </a:r>
            <a:r>
              <a:rPr lang="en-US" sz="2000" dirty="0">
                <a:latin typeface="Consolas"/>
                <a:cs typeface="Consolas"/>
              </a:rPr>
              <a:t> </a:t>
            </a:r>
            <a:br>
              <a:rPr lang="en-US" sz="2000" dirty="0">
                <a:latin typeface="Consolas"/>
                <a:cs typeface="Consolas"/>
              </a:rPr>
            </a:br>
            <a:r>
              <a:rPr lang="en-US" sz="2000" dirty="0">
                <a:latin typeface="Consolas"/>
                <a:cs typeface="Consolas"/>
              </a:rPr>
              <a:t>  emit(</a:t>
            </a:r>
            <a:r>
              <a:rPr lang="en-US" sz="2000" dirty="0" err="1">
                <a:latin typeface="Consolas"/>
                <a:cs typeface="Consolas"/>
              </a:rPr>
              <a:t>interm_key,interm_val</a:t>
            </a:r>
            <a:r>
              <a:rPr lang="en-US" sz="2000" dirty="0">
                <a:latin typeface="Consolas"/>
                <a:cs typeface="Consolas"/>
              </a:rPr>
              <a:t>)</a:t>
            </a:r>
          </a:p>
          <a:p>
            <a:pPr lvl="1">
              <a:spcBef>
                <a:spcPts val="1000"/>
              </a:spcBef>
            </a:pPr>
            <a:r>
              <a:rPr lang="en-US" sz="2200" dirty="0">
                <a:latin typeface="+mj-lt"/>
                <a:cs typeface="Courier New"/>
                <a:sym typeface="Wingdings"/>
              </a:rPr>
              <a:t>Slice data into “shards” or “splits” and distribute to </a:t>
            </a:r>
            <a:r>
              <a:rPr lang="en-US" sz="2200" dirty="0" smtClean="0">
                <a:latin typeface="+mj-lt"/>
                <a:cs typeface="Courier New"/>
                <a:sym typeface="Wingdings"/>
              </a:rPr>
              <a:t>workers</a:t>
            </a:r>
          </a:p>
          <a:p>
            <a:pPr lvl="1">
              <a:spcBef>
                <a:spcPts val="0"/>
              </a:spcBef>
            </a:pPr>
            <a:r>
              <a:rPr lang="en-US" sz="2200" dirty="0">
                <a:latin typeface="+mj-lt"/>
                <a:cs typeface="Courier New"/>
                <a:sym typeface="Wingdings"/>
              </a:rPr>
              <a:t>Compute set of intermediate key/value </a:t>
            </a:r>
            <a:r>
              <a:rPr lang="en-US" sz="2200" dirty="0" smtClean="0">
                <a:latin typeface="+mj-lt"/>
                <a:cs typeface="Courier New"/>
                <a:sym typeface="Wingdings"/>
              </a:rPr>
              <a:t>pairs</a:t>
            </a:r>
            <a:endParaRPr lang="en-US" sz="2200" dirty="0">
              <a:latin typeface="+mj-lt"/>
              <a:cs typeface="Courier New"/>
              <a:sym typeface="Wingdings"/>
            </a:endParaRPr>
          </a:p>
          <a:p>
            <a:pPr>
              <a:spcBef>
                <a:spcPts val="1500"/>
              </a:spcBef>
            </a:pPr>
            <a:r>
              <a:rPr lang="en-US" sz="2600" b="1" i="1" dirty="0" smtClean="0">
                <a:solidFill>
                  <a:srgbClr val="000000"/>
                </a:solidFill>
                <a:sym typeface="Wingdings"/>
              </a:rPr>
              <a:t>Reduce</a:t>
            </a:r>
            <a:r>
              <a:rPr lang="en-US" sz="2600" dirty="0" smtClean="0">
                <a:sym typeface="Wingdings"/>
              </a:rPr>
              <a:t>: </a:t>
            </a:r>
            <a:r>
              <a:rPr lang="en-US" sz="2000" dirty="0" smtClean="0">
                <a:latin typeface="Consolas"/>
                <a:cs typeface="Consolas"/>
                <a:sym typeface="Wingdings"/>
              </a:rPr>
              <a:t>(</a:t>
            </a:r>
            <a:r>
              <a:rPr lang="en-US" sz="2000" dirty="0" err="1" smtClean="0">
                <a:latin typeface="Consolas"/>
                <a:cs typeface="Consolas"/>
                <a:sym typeface="Wingdings"/>
              </a:rPr>
              <a:t>interm_key</a:t>
            </a:r>
            <a:r>
              <a:rPr lang="en-US" sz="2000" dirty="0" smtClean="0">
                <a:latin typeface="Consolas"/>
                <a:cs typeface="Consolas"/>
                <a:sym typeface="Wingdings"/>
              </a:rPr>
              <a:t>, list(</a:t>
            </a:r>
            <a:r>
              <a:rPr lang="en-US" sz="2000" dirty="0" err="1" smtClean="0">
                <a:latin typeface="Consolas"/>
                <a:cs typeface="Consolas"/>
                <a:sym typeface="Wingdings"/>
              </a:rPr>
              <a:t>interm_value</a:t>
            </a:r>
            <a:r>
              <a:rPr lang="en-US" sz="2000" dirty="0" smtClean="0">
                <a:latin typeface="Consolas"/>
                <a:cs typeface="Consolas"/>
                <a:sym typeface="Wingdings"/>
              </a:rPr>
              <a:t>))  list(</a:t>
            </a:r>
            <a:r>
              <a:rPr lang="en-US" sz="2000" dirty="0" err="1" smtClean="0">
                <a:latin typeface="Consolas"/>
                <a:cs typeface="Consolas"/>
                <a:sym typeface="Wingdings"/>
              </a:rPr>
              <a:t>out_value</a:t>
            </a:r>
            <a:r>
              <a:rPr lang="en-US" sz="2000" dirty="0" smtClean="0">
                <a:latin typeface="Consolas"/>
                <a:cs typeface="Consolas"/>
                <a:sym typeface="Wingdings"/>
              </a:rPr>
              <a:t>)</a:t>
            </a:r>
          </a:p>
          <a:p>
            <a:pPr marL="457200" lvl="1" indent="0">
              <a:buNone/>
            </a:pPr>
            <a:r>
              <a:rPr lang="en-US" sz="2000" dirty="0">
                <a:latin typeface="Consolas"/>
                <a:cs typeface="Consolas"/>
              </a:rPr>
              <a:t>reduce(</a:t>
            </a:r>
            <a:r>
              <a:rPr lang="en-US" sz="2000" dirty="0" err="1">
                <a:latin typeface="Consolas"/>
                <a:cs typeface="Consolas"/>
              </a:rPr>
              <a:t>interm_key</a:t>
            </a:r>
            <a:r>
              <a:rPr lang="en-US" sz="2000" dirty="0" smtClean="0">
                <a:latin typeface="Consolas"/>
                <a:cs typeface="Consolas"/>
              </a:rPr>
              <a:t>, list</a:t>
            </a:r>
            <a:r>
              <a:rPr lang="en-US" sz="2000" dirty="0">
                <a:latin typeface="Consolas"/>
                <a:cs typeface="Consolas"/>
              </a:rPr>
              <a:t>(</a:t>
            </a:r>
            <a:r>
              <a:rPr lang="en-US" sz="2000" dirty="0" err="1">
                <a:latin typeface="Consolas"/>
                <a:cs typeface="Consolas"/>
              </a:rPr>
              <a:t>interm_val</a:t>
            </a:r>
            <a:r>
              <a:rPr lang="en-US" sz="2000" dirty="0">
                <a:latin typeface="Consolas"/>
                <a:cs typeface="Consolas"/>
              </a:rPr>
              <a:t>)): </a:t>
            </a:r>
          </a:p>
          <a:p>
            <a:pPr marL="457200" lvl="1" indent="0">
              <a:buNone/>
            </a:pPr>
            <a:r>
              <a:rPr lang="en-US" sz="2000" dirty="0">
                <a:latin typeface="Consolas"/>
                <a:cs typeface="Consolas"/>
              </a:rPr>
              <a:t>  </a:t>
            </a:r>
            <a:r>
              <a:rPr lang="en-US" sz="2000" dirty="0">
                <a:solidFill>
                  <a:srgbClr val="008000"/>
                </a:solidFill>
                <a:latin typeface="Consolas"/>
                <a:cs typeface="Consolas"/>
              </a:rPr>
              <a:t>// DO WORK HERE</a:t>
            </a:r>
          </a:p>
          <a:p>
            <a:pPr marL="457200" lvl="1" indent="0">
              <a:buNone/>
            </a:pPr>
            <a:r>
              <a:rPr lang="en-US" sz="2000" dirty="0">
                <a:latin typeface="Consolas"/>
                <a:cs typeface="Consolas"/>
              </a:rPr>
              <a:t>  emit(</a:t>
            </a:r>
            <a:r>
              <a:rPr lang="en-US" sz="2000" dirty="0" err="1">
                <a:latin typeface="Consolas"/>
                <a:cs typeface="Consolas"/>
              </a:rPr>
              <a:t>out_key</a:t>
            </a:r>
            <a:r>
              <a:rPr lang="en-US" sz="2000" dirty="0">
                <a:latin typeface="Consolas"/>
                <a:cs typeface="Consolas"/>
              </a:rPr>
              <a:t>, </a:t>
            </a:r>
            <a:r>
              <a:rPr lang="en-US" sz="2000" dirty="0" err="1">
                <a:latin typeface="Consolas"/>
                <a:cs typeface="Consolas"/>
              </a:rPr>
              <a:t>out_val</a:t>
            </a:r>
            <a:r>
              <a:rPr lang="en-US" sz="2000" dirty="0">
                <a:latin typeface="Consolas"/>
                <a:cs typeface="Consolas"/>
              </a:rPr>
              <a:t>)</a:t>
            </a:r>
          </a:p>
          <a:p>
            <a:pPr lvl="1">
              <a:spcBef>
                <a:spcPts val="1500"/>
              </a:spcBef>
            </a:pPr>
            <a:r>
              <a:rPr lang="en-US" sz="2200" dirty="0">
                <a:latin typeface="+mj-lt"/>
                <a:cs typeface="Consolas"/>
                <a:sym typeface="Wingdings"/>
              </a:rPr>
              <a:t>Combines all intermediate values for a particular </a:t>
            </a:r>
            <a:r>
              <a:rPr lang="en-US" sz="2200" dirty="0" smtClean="0">
                <a:latin typeface="+mj-lt"/>
                <a:cs typeface="Consolas"/>
                <a:sym typeface="Wingdings"/>
              </a:rPr>
              <a:t>key</a:t>
            </a:r>
          </a:p>
          <a:p>
            <a:pPr lvl="1"/>
            <a:r>
              <a:rPr lang="en-US" sz="2200" dirty="0"/>
              <a:t>Produces a set of merged output values (</a:t>
            </a:r>
            <a:r>
              <a:rPr lang="en-US" sz="2200" dirty="0" smtClean="0"/>
              <a:t>usually </a:t>
            </a:r>
            <a:r>
              <a:rPr lang="en-US" sz="2200" dirty="0"/>
              <a:t>just one</a:t>
            </a:r>
            <a:r>
              <a:rPr lang="en-US" sz="2200" dirty="0" smtClean="0"/>
              <a:t>)</a:t>
            </a:r>
            <a:endParaRPr lang="en-US" sz="2200" dirty="0" smtClean="0">
              <a:sym typeface="Wingdings"/>
            </a:endParaRPr>
          </a:p>
          <a:p>
            <a:pPr>
              <a:spcBef>
                <a:spcPts val="0"/>
              </a:spcBef>
            </a:pPr>
            <a:endParaRPr lang="en-US" sz="2600" dirty="0" smtClean="0">
              <a:sym typeface="Wingdings"/>
            </a:endParaRPr>
          </a:p>
        </p:txBody>
      </p:sp>
      <p:sp>
        <p:nvSpPr>
          <p:cNvPr id="2" name="Rectangle 1"/>
          <p:cNvSpPr/>
          <p:nvPr/>
        </p:nvSpPr>
        <p:spPr>
          <a:xfrm>
            <a:off x="553820" y="1938286"/>
            <a:ext cx="4335075" cy="1002562"/>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301975" y="274638"/>
            <a:ext cx="8540050" cy="1143000"/>
          </a:xfrm>
        </p:spPr>
        <p:txBody>
          <a:bodyPr>
            <a:normAutofit/>
          </a:bodyPr>
          <a:lstStyle/>
          <a:p>
            <a:r>
              <a:rPr lang="en-US" dirty="0" err="1" smtClean="0"/>
              <a:t>MapReduce</a:t>
            </a:r>
            <a:r>
              <a:rPr lang="en-US" dirty="0"/>
              <a:t> </a:t>
            </a:r>
            <a:r>
              <a:rPr lang="en-US" dirty="0" smtClean="0"/>
              <a:t>Programming Model</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38</a:t>
            </a:fld>
            <a:endParaRPr lang="en-US"/>
          </a:p>
        </p:txBody>
      </p:sp>
      <p:sp>
        <p:nvSpPr>
          <p:cNvPr id="8" name="Rectangle 7"/>
          <p:cNvSpPr/>
          <p:nvPr/>
        </p:nvSpPr>
        <p:spPr>
          <a:xfrm>
            <a:off x="553441" y="4363159"/>
            <a:ext cx="5443093" cy="1041126"/>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679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0289" y="1403868"/>
            <a:ext cx="9053229" cy="4902200"/>
          </a:xfrm>
        </p:spPr>
        <p:txBody>
          <a:bodyPr>
            <a:noAutofit/>
          </a:bodyPr>
          <a:lstStyle/>
          <a:p>
            <a:pPr>
              <a:spcBef>
                <a:spcPts val="0"/>
              </a:spcBef>
            </a:pPr>
            <a:r>
              <a:rPr lang="en-US" sz="2600" b="1" i="1" dirty="0" smtClean="0">
                <a:sym typeface="Wingdings"/>
              </a:rPr>
              <a:t>Map</a:t>
            </a:r>
            <a:r>
              <a:rPr lang="en-US" sz="2600" dirty="0" smtClean="0">
                <a:sym typeface="Wingdings"/>
              </a:rPr>
              <a:t> phase: (doc name, doc contents)  list(word, count)</a:t>
            </a:r>
            <a:endParaRPr lang="en-US" sz="2600" dirty="0" smtClean="0">
              <a:latin typeface="Consolas"/>
              <a:cs typeface="Consolas"/>
              <a:sym typeface="Wingdings"/>
            </a:endParaRPr>
          </a:p>
          <a:p>
            <a:pPr marL="457200" lvl="1" indent="0">
              <a:buNone/>
            </a:pPr>
            <a:r>
              <a:rPr lang="en-US" sz="2000" dirty="0" smtClean="0">
                <a:solidFill>
                  <a:srgbClr val="008000"/>
                </a:solidFill>
                <a:latin typeface="Consolas"/>
                <a:cs typeface="Consolas"/>
              </a:rPr>
              <a:t>// “I do I learn”” </a:t>
            </a:r>
            <a:r>
              <a:rPr lang="en-US" sz="2000" dirty="0" smtClean="0">
                <a:solidFill>
                  <a:srgbClr val="008000"/>
                </a:solidFill>
                <a:latin typeface="Consolas"/>
                <a:cs typeface="Consolas"/>
                <a:sym typeface="Wingdings"/>
              </a:rPr>
              <a:t> [(“I”,1),(“do”,1),(“I”,1),(“learn”,1)]</a:t>
            </a:r>
            <a:endParaRPr lang="en-US" sz="2000" dirty="0" smtClean="0">
              <a:solidFill>
                <a:srgbClr val="008000"/>
              </a:solidFill>
              <a:latin typeface="Consolas"/>
              <a:cs typeface="Consolas"/>
            </a:endParaRPr>
          </a:p>
          <a:p>
            <a:pPr marL="457200" lvl="1" indent="0">
              <a:buNone/>
            </a:pPr>
            <a:r>
              <a:rPr lang="en-US" sz="2000" dirty="0" smtClean="0">
                <a:latin typeface="Consolas"/>
                <a:cs typeface="Consolas"/>
              </a:rPr>
              <a:t>map(key, value)</a:t>
            </a:r>
            <a:r>
              <a:rPr lang="en-US" sz="2000" dirty="0">
                <a:latin typeface="Consolas"/>
                <a:cs typeface="Consolas"/>
              </a:rPr>
              <a:t>:</a:t>
            </a:r>
          </a:p>
          <a:p>
            <a:pPr marL="457200" lvl="1" indent="0">
              <a:buNone/>
            </a:pPr>
            <a:r>
              <a:rPr lang="en-US" sz="2000" dirty="0">
                <a:latin typeface="Consolas"/>
                <a:cs typeface="Consolas"/>
              </a:rPr>
              <a:t>  </a:t>
            </a:r>
            <a:r>
              <a:rPr lang="en-US" sz="2000" dirty="0" smtClean="0">
                <a:latin typeface="Consolas"/>
                <a:cs typeface="Consolas"/>
              </a:rPr>
              <a:t>for each word w in value:</a:t>
            </a:r>
          </a:p>
          <a:p>
            <a:pPr marL="457200" lvl="1" indent="0">
              <a:buNone/>
            </a:pPr>
            <a:r>
              <a:rPr lang="en-US" sz="2000" dirty="0">
                <a:latin typeface="Consolas"/>
                <a:cs typeface="Consolas"/>
              </a:rPr>
              <a:t> </a:t>
            </a:r>
            <a:r>
              <a:rPr lang="en-US" sz="2000" dirty="0" smtClean="0">
                <a:latin typeface="Consolas"/>
                <a:cs typeface="Consolas"/>
              </a:rPr>
              <a:t>   emit(w, 1)</a:t>
            </a:r>
          </a:p>
          <a:p>
            <a:pPr>
              <a:spcBef>
                <a:spcPts val="1500"/>
              </a:spcBef>
            </a:pPr>
            <a:r>
              <a:rPr lang="en-US" sz="2600" b="1" i="1" dirty="0" smtClean="0">
                <a:solidFill>
                  <a:srgbClr val="000000"/>
                </a:solidFill>
                <a:sym typeface="Wingdings"/>
              </a:rPr>
              <a:t>Reduce </a:t>
            </a:r>
            <a:r>
              <a:rPr lang="en-US" sz="2600" dirty="0" smtClean="0">
                <a:solidFill>
                  <a:srgbClr val="000000"/>
                </a:solidFill>
                <a:sym typeface="Wingdings"/>
              </a:rPr>
              <a:t>phase</a:t>
            </a:r>
            <a:r>
              <a:rPr lang="en-US" sz="2600" dirty="0" smtClean="0">
                <a:sym typeface="Wingdings"/>
              </a:rPr>
              <a:t>: (word, list(count))  (word, </a:t>
            </a:r>
            <a:r>
              <a:rPr lang="en-US" sz="2600" dirty="0" err="1" smtClean="0">
                <a:sym typeface="Wingdings"/>
              </a:rPr>
              <a:t>count_sum</a:t>
            </a:r>
            <a:r>
              <a:rPr lang="en-US" sz="2600" dirty="0" smtClean="0">
                <a:sym typeface="Wingdings"/>
              </a:rPr>
              <a:t>)</a:t>
            </a:r>
            <a:endParaRPr lang="en-US" sz="2000" dirty="0" smtClean="0">
              <a:latin typeface="Consolas"/>
              <a:cs typeface="Consolas"/>
              <a:sym typeface="Wingdings"/>
            </a:endParaRPr>
          </a:p>
          <a:p>
            <a:pPr marL="457200" lvl="1" indent="0">
              <a:buNone/>
            </a:pPr>
            <a:r>
              <a:rPr lang="en-US" sz="2000" dirty="0" smtClean="0">
                <a:solidFill>
                  <a:srgbClr val="008000"/>
                </a:solidFill>
                <a:latin typeface="Consolas"/>
                <a:cs typeface="Consolas"/>
              </a:rPr>
              <a:t>// (“I”, [1,1]) </a:t>
            </a:r>
            <a:r>
              <a:rPr lang="en-US" sz="2000" dirty="0" smtClean="0">
                <a:solidFill>
                  <a:srgbClr val="008000"/>
                </a:solidFill>
                <a:latin typeface="Consolas"/>
                <a:cs typeface="Consolas"/>
                <a:sym typeface="Wingdings"/>
              </a:rPr>
              <a:t> (“I”,2)</a:t>
            </a:r>
            <a:endParaRPr lang="en-US" sz="2000" dirty="0" smtClean="0">
              <a:solidFill>
                <a:srgbClr val="008000"/>
              </a:solidFill>
              <a:latin typeface="Consolas"/>
              <a:cs typeface="Consolas"/>
            </a:endParaRPr>
          </a:p>
          <a:p>
            <a:pPr marL="457200" lvl="1" indent="0">
              <a:buNone/>
            </a:pPr>
            <a:r>
              <a:rPr lang="en-US" sz="2000" dirty="0" smtClean="0">
                <a:latin typeface="Consolas"/>
                <a:cs typeface="Consolas"/>
              </a:rPr>
              <a:t>reduce(key, values)</a:t>
            </a:r>
            <a:r>
              <a:rPr lang="en-US" sz="2000" dirty="0">
                <a:latin typeface="Consolas"/>
                <a:cs typeface="Consolas"/>
              </a:rPr>
              <a:t>: </a:t>
            </a:r>
          </a:p>
          <a:p>
            <a:pPr marL="457200" lvl="1" indent="0">
              <a:buNone/>
            </a:pPr>
            <a:r>
              <a:rPr lang="en-US" sz="2000" dirty="0" smtClean="0">
                <a:latin typeface="Consolas"/>
                <a:cs typeface="Consolas"/>
              </a:rPr>
              <a:t>  result = 0</a:t>
            </a:r>
          </a:p>
          <a:p>
            <a:pPr marL="457200" lvl="1" indent="0">
              <a:buNone/>
            </a:pPr>
            <a:r>
              <a:rPr lang="en-US" sz="2000" dirty="0">
                <a:latin typeface="Consolas"/>
                <a:cs typeface="Consolas"/>
              </a:rPr>
              <a:t> </a:t>
            </a:r>
            <a:r>
              <a:rPr lang="en-US" sz="2000" dirty="0" smtClean="0">
                <a:latin typeface="Consolas"/>
                <a:cs typeface="Consolas"/>
              </a:rPr>
              <a:t> for each v in values:</a:t>
            </a:r>
          </a:p>
          <a:p>
            <a:pPr marL="457200" lvl="1" indent="0">
              <a:buNone/>
            </a:pPr>
            <a:r>
              <a:rPr lang="en-US" sz="2000" dirty="0">
                <a:latin typeface="Consolas"/>
                <a:cs typeface="Consolas"/>
              </a:rPr>
              <a:t> </a:t>
            </a:r>
            <a:r>
              <a:rPr lang="en-US" sz="2000" dirty="0" smtClean="0">
                <a:latin typeface="Consolas"/>
                <a:cs typeface="Consolas"/>
              </a:rPr>
              <a:t> </a:t>
            </a:r>
            <a:r>
              <a:rPr lang="en-US" sz="2000" dirty="0">
                <a:latin typeface="Consolas"/>
                <a:cs typeface="Consolas"/>
              </a:rPr>
              <a:t> </a:t>
            </a:r>
            <a:r>
              <a:rPr lang="en-US" sz="2000" dirty="0" smtClean="0">
                <a:latin typeface="Consolas"/>
                <a:cs typeface="Consolas"/>
              </a:rPr>
              <a:t> result += v</a:t>
            </a:r>
          </a:p>
          <a:p>
            <a:pPr marL="457200" lvl="1" indent="0">
              <a:buNone/>
            </a:pPr>
            <a:r>
              <a:rPr lang="en-US" sz="2000" dirty="0">
                <a:latin typeface="Consolas"/>
                <a:cs typeface="Consolas"/>
              </a:rPr>
              <a:t> </a:t>
            </a:r>
            <a:r>
              <a:rPr lang="en-US" sz="2000" dirty="0" smtClean="0">
                <a:latin typeface="Consolas"/>
                <a:cs typeface="Consolas"/>
              </a:rPr>
              <a:t> emit(key, result)</a:t>
            </a:r>
            <a:endParaRPr lang="en-US" sz="2000" dirty="0">
              <a:latin typeface="Consolas"/>
              <a:cs typeface="Consolas"/>
            </a:endParaRPr>
          </a:p>
          <a:p>
            <a:pPr>
              <a:spcBef>
                <a:spcPts val="0"/>
              </a:spcBef>
            </a:pPr>
            <a:endParaRPr lang="en-US" sz="2600" dirty="0" smtClean="0">
              <a:sym typeface="Wingdings"/>
            </a:endParaRPr>
          </a:p>
        </p:txBody>
      </p:sp>
      <p:sp>
        <p:nvSpPr>
          <p:cNvPr id="2" name="Rectangle 1"/>
          <p:cNvSpPr/>
          <p:nvPr/>
        </p:nvSpPr>
        <p:spPr>
          <a:xfrm>
            <a:off x="553820" y="2286000"/>
            <a:ext cx="4475380" cy="1143905"/>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301975" y="274638"/>
            <a:ext cx="8540050" cy="1143000"/>
          </a:xfrm>
        </p:spPr>
        <p:txBody>
          <a:bodyPr>
            <a:normAutofit/>
          </a:bodyPr>
          <a:lstStyle/>
          <a:p>
            <a:r>
              <a:rPr lang="en-US" dirty="0" err="1" smtClean="0"/>
              <a:t>MapReduce</a:t>
            </a:r>
            <a:r>
              <a:rPr lang="en-US" dirty="0"/>
              <a:t> </a:t>
            </a:r>
            <a:r>
              <a:rPr lang="en-US" dirty="0" smtClean="0"/>
              <a:t>Word Count Example</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39</a:t>
            </a:fld>
            <a:endParaRPr lang="en-US"/>
          </a:p>
        </p:txBody>
      </p:sp>
      <p:sp>
        <p:nvSpPr>
          <p:cNvPr id="8" name="Rectangle 7"/>
          <p:cNvSpPr/>
          <p:nvPr/>
        </p:nvSpPr>
        <p:spPr>
          <a:xfrm>
            <a:off x="553441" y="4306242"/>
            <a:ext cx="5519483" cy="1890545"/>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0977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39174"/>
            <a:ext cx="8229600" cy="1143000"/>
          </a:xfrm>
        </p:spPr>
        <p:txBody>
          <a:bodyPr/>
          <a:lstStyle/>
          <a:p>
            <a:r>
              <a:rPr lang="en-US" dirty="0" smtClean="0"/>
              <a:t>E.g., Google’s Oregon WSC</a:t>
            </a:r>
          </a:p>
        </p:txBody>
      </p:sp>
      <p:sp>
        <p:nvSpPr>
          <p:cNvPr id="28675" name="Slide Number Placeholder 2"/>
          <p:cNvSpPr>
            <a:spLocks noGrp="1"/>
          </p:cNvSpPr>
          <p:nvPr>
            <p:ph type="sldNum" sz="quarter" idx="12"/>
          </p:nvPr>
        </p:nvSpPr>
        <p:spPr/>
        <p:txBody>
          <a:bodyPr/>
          <a:lstStyle/>
          <a:p>
            <a:fld id="{D15BC594-4544-5148-94B8-8AC833ADF43A}" type="slidenum">
              <a:rPr lang="en-US" smtClean="0"/>
              <a:pPr/>
              <a:t>4</a:t>
            </a:fld>
            <a:endParaRPr lang="en-US" smtClean="0"/>
          </a:p>
        </p:txBody>
      </p:sp>
      <p:pic>
        <p:nvPicPr>
          <p:cNvPr id="28676" name="Picture 3"/>
          <p:cNvPicPr>
            <a:picLocks noChangeAspect="1"/>
          </p:cNvPicPr>
          <p:nvPr/>
        </p:nvPicPr>
        <p:blipFill>
          <a:blip r:embed="rId2"/>
          <a:srcRect/>
          <a:stretch>
            <a:fillRect/>
          </a:stretch>
        </p:blipFill>
        <p:spPr bwMode="auto">
          <a:xfrm>
            <a:off x="187325" y="1152525"/>
            <a:ext cx="8764588" cy="5651500"/>
          </a:xfrm>
          <a:prstGeom prst="rect">
            <a:avLst/>
          </a:prstGeom>
          <a:noFill/>
          <a:ln w="9525">
            <a:noFill/>
            <a:miter lim="800000"/>
            <a:headEnd/>
            <a:tailEnd/>
          </a:ln>
        </p:spPr>
      </p:pic>
      <p:pic>
        <p:nvPicPr>
          <p:cNvPr id="7" name="Picture 7"/>
          <p:cNvPicPr>
            <a:picLocks noChangeAspect="1" noChangeArrowheads="1"/>
          </p:cNvPicPr>
          <p:nvPr/>
        </p:nvPicPr>
        <p:blipFill>
          <a:blip r:embed="rId3"/>
          <a:srcRect/>
          <a:stretch>
            <a:fillRect/>
          </a:stretch>
        </p:blipFill>
        <p:spPr bwMode="auto">
          <a:xfrm>
            <a:off x="3330575" y="4203700"/>
            <a:ext cx="5791200" cy="2278063"/>
          </a:xfrm>
          <a:prstGeom prst="rect">
            <a:avLst/>
          </a:prstGeom>
          <a:noFill/>
          <a:ln w="9525">
            <a:noFill/>
            <a:miter lim="800000"/>
            <a:headEnd/>
            <a:tailEnd/>
          </a:ln>
        </p:spPr>
      </p:pic>
      <p:grpSp>
        <p:nvGrpSpPr>
          <p:cNvPr id="2" name="Group 10"/>
          <p:cNvGrpSpPr>
            <a:grpSpLocks/>
          </p:cNvGrpSpPr>
          <p:nvPr/>
        </p:nvGrpSpPr>
        <p:grpSpPr bwMode="auto">
          <a:xfrm>
            <a:off x="76200" y="4203700"/>
            <a:ext cx="5486400" cy="2441575"/>
            <a:chOff x="0" y="2926"/>
            <a:chExt cx="3456" cy="1538"/>
          </a:xfrm>
        </p:grpSpPr>
        <p:pic>
          <p:nvPicPr>
            <p:cNvPr id="28679" name="Picture 6"/>
            <p:cNvPicPr>
              <a:picLocks noChangeAspect="1" noChangeArrowheads="1"/>
            </p:cNvPicPr>
            <p:nvPr/>
          </p:nvPicPr>
          <p:blipFill>
            <a:blip r:embed="rId4"/>
            <a:srcRect/>
            <a:stretch>
              <a:fillRect/>
            </a:stretch>
          </p:blipFill>
          <p:spPr bwMode="auto">
            <a:xfrm>
              <a:off x="0" y="2926"/>
              <a:ext cx="2050" cy="1538"/>
            </a:xfrm>
            <a:prstGeom prst="rect">
              <a:avLst/>
            </a:prstGeom>
            <a:noFill/>
            <a:ln w="9525">
              <a:noFill/>
              <a:miter lim="800000"/>
              <a:headEnd/>
              <a:tailEnd/>
            </a:ln>
          </p:spPr>
        </p:pic>
        <p:sp>
          <p:nvSpPr>
            <p:cNvPr id="28680" name="Rectangle 8"/>
            <p:cNvSpPr>
              <a:spLocks noChangeArrowheads="1"/>
            </p:cNvSpPr>
            <p:nvPr/>
          </p:nvSpPr>
          <p:spPr bwMode="auto">
            <a:xfrm>
              <a:off x="3024" y="3696"/>
              <a:ext cx="432" cy="432"/>
            </a:xfrm>
            <a:prstGeom prst="rect">
              <a:avLst/>
            </a:prstGeom>
            <a:noFill/>
            <a:ln w="76200">
              <a:solidFill>
                <a:srgbClr val="FF0000"/>
              </a:solidFill>
              <a:miter lim="800000"/>
              <a:headEnd/>
              <a:tailEnd/>
            </a:ln>
          </p:spPr>
          <p:txBody>
            <a:bodyPr wrap="none" anchor="ctr">
              <a:prstTxWarp prst="textNoShape">
                <a:avLst/>
              </a:prstTxWarp>
            </a:bodyPr>
            <a:lstStyle/>
            <a:p>
              <a:endParaRPr lang="en-US"/>
            </a:p>
          </p:txBody>
        </p:sp>
        <p:sp>
          <p:nvSpPr>
            <p:cNvPr id="28681" name="Line 9"/>
            <p:cNvSpPr>
              <a:spLocks noChangeShapeType="1"/>
            </p:cNvSpPr>
            <p:nvPr/>
          </p:nvSpPr>
          <p:spPr bwMode="auto">
            <a:xfrm flipH="1" flipV="1">
              <a:off x="1872" y="3744"/>
              <a:ext cx="1152" cy="192"/>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grpSp>
      <p:sp>
        <p:nvSpPr>
          <p:cNvPr id="12" name="Date Placeholder 11"/>
          <p:cNvSpPr>
            <a:spLocks noGrp="1"/>
          </p:cNvSpPr>
          <p:nvPr>
            <p:ph type="dt" sz="half" idx="10"/>
          </p:nvPr>
        </p:nvSpPr>
        <p:spPr/>
        <p:txBody>
          <a:bodyPr/>
          <a:lstStyle/>
          <a:p>
            <a:fld id="{C525775C-1D2C-E94C-8548-0DA2DB79B8DA}" type="datetime1">
              <a:rPr lang="en-US" smtClean="0"/>
              <a:pPr/>
              <a:t>7/27/15</a:t>
            </a:fld>
            <a:endParaRPr lang="en-US"/>
          </a:p>
        </p:txBody>
      </p:sp>
    </p:spTree>
    <p:extLst>
      <p:ext uri="{BB962C8B-B14F-4D97-AF65-F5344CB8AC3E}">
        <p14:creationId xmlns:p14="http://schemas.microsoft.com/office/powerpoint/2010/main" val="7534906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err="1" smtClean="0"/>
              <a:t>MapReduce</a:t>
            </a:r>
            <a:r>
              <a:rPr lang="en-US" dirty="0"/>
              <a:t> </a:t>
            </a:r>
            <a:r>
              <a:rPr lang="en-US" dirty="0" smtClean="0"/>
              <a:t>Implementation</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40</a:t>
            </a:fld>
            <a:endParaRPr lang="en-US"/>
          </a:p>
        </p:txBody>
      </p:sp>
      <p:pic>
        <p:nvPicPr>
          <p:cNvPr id="9" name="Content Placeholder 8"/>
          <p:cNvPicPr>
            <a:picLocks noGrp="1" noChangeAspect="1"/>
          </p:cNvPicPr>
          <p:nvPr>
            <p:ph idx="1"/>
          </p:nvPr>
        </p:nvPicPr>
        <p:blipFill>
          <a:blip r:embed="rId2"/>
          <a:srcRect l="-15639" r="-15639"/>
          <a:stretch>
            <a:fillRect/>
          </a:stretch>
        </p:blipFill>
        <p:spPr>
          <a:xfrm>
            <a:off x="468313" y="1403350"/>
            <a:ext cx="8335962" cy="4902200"/>
          </a:xfrm>
          <a:prstGeom prst="rect">
            <a:avLst/>
          </a:prstGeom>
        </p:spPr>
      </p:pic>
    </p:spTree>
    <p:extLst>
      <p:ext uri="{BB962C8B-B14F-4D97-AF65-F5344CB8AC3E}">
        <p14:creationId xmlns:p14="http://schemas.microsoft.com/office/powerpoint/2010/main" val="5156628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err="1" smtClean="0"/>
              <a:t>MapReduce</a:t>
            </a:r>
            <a:r>
              <a:rPr lang="en-US" dirty="0"/>
              <a:t> </a:t>
            </a:r>
            <a:r>
              <a:rPr lang="en-US" dirty="0" smtClean="0"/>
              <a:t>Execution</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41</a:t>
            </a:fld>
            <a:endParaRPr lang="en-US"/>
          </a:p>
        </p:txBody>
      </p:sp>
      <p:pic>
        <p:nvPicPr>
          <p:cNvPr id="9" name="Content Placeholder 8"/>
          <p:cNvPicPr>
            <a:picLocks noGrp="1" noChangeAspect="1"/>
          </p:cNvPicPr>
          <p:nvPr>
            <p:ph idx="1"/>
          </p:nvPr>
        </p:nvPicPr>
        <p:blipFill>
          <a:blip r:embed="rId2"/>
          <a:srcRect l="-15639" r="-15639"/>
          <a:stretch>
            <a:fillRect/>
          </a:stretch>
        </p:blipFill>
        <p:spPr>
          <a:xfrm>
            <a:off x="468313" y="1403350"/>
            <a:ext cx="8335962" cy="4902200"/>
          </a:xfrm>
          <a:prstGeom prst="rect">
            <a:avLst/>
          </a:prstGeom>
        </p:spPr>
      </p:pic>
      <p:sp>
        <p:nvSpPr>
          <p:cNvPr id="7" name="Rounded Rectangle 6"/>
          <p:cNvSpPr/>
          <p:nvPr/>
        </p:nvSpPr>
        <p:spPr>
          <a:xfrm>
            <a:off x="3302001" y="1355845"/>
            <a:ext cx="2692400" cy="1136237"/>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441842" y="3685237"/>
            <a:ext cx="830730" cy="1776338"/>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15385" y="1389276"/>
            <a:ext cx="2590800" cy="1569660"/>
          </a:xfrm>
          <a:prstGeom prst="rect">
            <a:avLst/>
          </a:prstGeom>
          <a:noFill/>
        </p:spPr>
        <p:txBody>
          <a:bodyPr wrap="square" rtlCol="0">
            <a:spAutoFit/>
          </a:bodyPr>
          <a:lstStyle/>
          <a:p>
            <a:r>
              <a:rPr lang="en-US" sz="2400" dirty="0" smtClean="0"/>
              <a:t>(1</a:t>
            </a:r>
            <a:r>
              <a:rPr lang="en-US" sz="2400" dirty="0"/>
              <a:t>)</a:t>
            </a:r>
            <a:r>
              <a:rPr lang="en-US" sz="2400" dirty="0" smtClean="0"/>
              <a:t> Split inputs, </a:t>
            </a:r>
            <a:br>
              <a:rPr lang="en-US" sz="2400" dirty="0" smtClean="0"/>
            </a:br>
            <a:r>
              <a:rPr lang="en-US" sz="2400" dirty="0" smtClean="0"/>
              <a:t>start up programs on a cluster of machines</a:t>
            </a:r>
          </a:p>
        </p:txBody>
      </p:sp>
    </p:spTree>
    <p:extLst>
      <p:ext uri="{BB962C8B-B14F-4D97-AF65-F5344CB8AC3E}">
        <p14:creationId xmlns:p14="http://schemas.microsoft.com/office/powerpoint/2010/main" val="137355052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err="1" smtClean="0"/>
              <a:t>MapReduce</a:t>
            </a:r>
            <a:r>
              <a:rPr lang="en-US" dirty="0"/>
              <a:t> </a:t>
            </a:r>
            <a:r>
              <a:rPr lang="en-US" dirty="0" smtClean="0"/>
              <a:t>Execution</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42</a:t>
            </a:fld>
            <a:endParaRPr lang="en-US"/>
          </a:p>
        </p:txBody>
      </p:sp>
      <p:pic>
        <p:nvPicPr>
          <p:cNvPr id="9" name="Content Placeholder 8"/>
          <p:cNvPicPr>
            <a:picLocks noGrp="1" noChangeAspect="1"/>
          </p:cNvPicPr>
          <p:nvPr>
            <p:ph idx="1"/>
          </p:nvPr>
        </p:nvPicPr>
        <p:blipFill>
          <a:blip r:embed="rId2"/>
          <a:srcRect l="-15639" r="-15639"/>
          <a:stretch>
            <a:fillRect/>
          </a:stretch>
        </p:blipFill>
        <p:spPr>
          <a:xfrm>
            <a:off x="468313" y="1403350"/>
            <a:ext cx="8335962" cy="4902200"/>
          </a:xfrm>
          <a:prstGeom prst="rect">
            <a:avLst/>
          </a:prstGeom>
        </p:spPr>
      </p:pic>
      <p:sp>
        <p:nvSpPr>
          <p:cNvPr id="7" name="Rounded Rectangle 6"/>
          <p:cNvSpPr/>
          <p:nvPr/>
        </p:nvSpPr>
        <p:spPr>
          <a:xfrm>
            <a:off x="3681812" y="2482534"/>
            <a:ext cx="1932778" cy="983465"/>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35765" y="1627981"/>
            <a:ext cx="2463545" cy="1200328"/>
          </a:xfrm>
          <a:prstGeom prst="rect">
            <a:avLst/>
          </a:prstGeom>
          <a:noFill/>
        </p:spPr>
        <p:txBody>
          <a:bodyPr wrap="square" rtlCol="0">
            <a:spAutoFit/>
          </a:bodyPr>
          <a:lstStyle/>
          <a:p>
            <a:r>
              <a:rPr lang="en-US" sz="2400" dirty="0" smtClean="0"/>
              <a:t>(2</a:t>
            </a:r>
            <a:r>
              <a:rPr lang="en-US" sz="2400" dirty="0"/>
              <a:t>)</a:t>
            </a:r>
            <a:r>
              <a:rPr lang="en-US" sz="2400" dirty="0" smtClean="0"/>
              <a:t> Assign map &amp; reduce tasks to </a:t>
            </a:r>
            <a:br>
              <a:rPr lang="en-US" sz="2400" dirty="0" smtClean="0"/>
            </a:br>
            <a:r>
              <a:rPr lang="en-US" sz="2400" dirty="0" smtClean="0"/>
              <a:t>idle workers</a:t>
            </a:r>
          </a:p>
        </p:txBody>
      </p:sp>
    </p:spTree>
    <p:extLst>
      <p:ext uri="{BB962C8B-B14F-4D97-AF65-F5344CB8AC3E}">
        <p14:creationId xmlns:p14="http://schemas.microsoft.com/office/powerpoint/2010/main" val="180763880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err="1" smtClean="0"/>
              <a:t>MapReduce</a:t>
            </a:r>
            <a:r>
              <a:rPr lang="en-US" dirty="0"/>
              <a:t> </a:t>
            </a:r>
            <a:r>
              <a:rPr lang="en-US" dirty="0" smtClean="0"/>
              <a:t>Execution</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43</a:t>
            </a:fld>
            <a:endParaRPr lang="en-US"/>
          </a:p>
        </p:txBody>
      </p:sp>
      <p:pic>
        <p:nvPicPr>
          <p:cNvPr id="9" name="Content Placeholder 8"/>
          <p:cNvPicPr>
            <a:picLocks noGrp="1" noChangeAspect="1"/>
          </p:cNvPicPr>
          <p:nvPr>
            <p:ph idx="1"/>
          </p:nvPr>
        </p:nvPicPr>
        <p:blipFill>
          <a:blip r:embed="rId2"/>
          <a:srcRect l="-15639" r="-15639"/>
          <a:stretch>
            <a:fillRect/>
          </a:stretch>
        </p:blipFill>
        <p:spPr>
          <a:xfrm>
            <a:off x="468313" y="1403350"/>
            <a:ext cx="8335962" cy="4902200"/>
          </a:xfrm>
          <a:prstGeom prst="rect">
            <a:avLst/>
          </a:prstGeom>
        </p:spPr>
      </p:pic>
      <p:sp>
        <p:nvSpPr>
          <p:cNvPr id="7" name="Rounded Rectangle 6"/>
          <p:cNvSpPr/>
          <p:nvPr/>
        </p:nvSpPr>
        <p:spPr>
          <a:xfrm>
            <a:off x="1399690" y="3255939"/>
            <a:ext cx="3594240" cy="2511178"/>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76668" y="1389277"/>
            <a:ext cx="3523683" cy="1569660"/>
          </a:xfrm>
          <a:prstGeom prst="rect">
            <a:avLst/>
          </a:prstGeom>
          <a:noFill/>
        </p:spPr>
        <p:txBody>
          <a:bodyPr wrap="square" rtlCol="0">
            <a:spAutoFit/>
          </a:bodyPr>
          <a:lstStyle/>
          <a:p>
            <a:r>
              <a:rPr lang="en-US" sz="2400" dirty="0" smtClean="0"/>
              <a:t>(3) Perform a map task, generate intermediate key/value pairs</a:t>
            </a:r>
          </a:p>
          <a:p>
            <a:r>
              <a:rPr lang="en-US" sz="2400" dirty="0" smtClean="0"/>
              <a:t>(4) Write to the buffers</a:t>
            </a:r>
          </a:p>
        </p:txBody>
      </p:sp>
    </p:spTree>
    <p:extLst>
      <p:ext uri="{BB962C8B-B14F-4D97-AF65-F5344CB8AC3E}">
        <p14:creationId xmlns:p14="http://schemas.microsoft.com/office/powerpoint/2010/main" val="81029764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err="1" smtClean="0"/>
              <a:t>MapReduce</a:t>
            </a:r>
            <a:r>
              <a:rPr lang="en-US" dirty="0"/>
              <a:t> </a:t>
            </a:r>
            <a:r>
              <a:rPr lang="en-US" dirty="0" smtClean="0"/>
              <a:t>Execution</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44</a:t>
            </a:fld>
            <a:endParaRPr lang="en-US"/>
          </a:p>
        </p:txBody>
      </p:sp>
      <p:pic>
        <p:nvPicPr>
          <p:cNvPr id="9" name="Content Placeholder 8"/>
          <p:cNvPicPr>
            <a:picLocks noGrp="1" noChangeAspect="1"/>
          </p:cNvPicPr>
          <p:nvPr>
            <p:ph idx="1"/>
          </p:nvPr>
        </p:nvPicPr>
        <p:blipFill>
          <a:blip r:embed="rId2"/>
          <a:srcRect l="-15639" r="-15639"/>
          <a:stretch>
            <a:fillRect/>
          </a:stretch>
        </p:blipFill>
        <p:spPr>
          <a:xfrm>
            <a:off x="468313" y="1403350"/>
            <a:ext cx="8335962" cy="4902200"/>
          </a:xfrm>
          <a:prstGeom prst="rect">
            <a:avLst/>
          </a:prstGeom>
        </p:spPr>
      </p:pic>
      <p:sp>
        <p:nvSpPr>
          <p:cNvPr id="10" name="TextBox 9"/>
          <p:cNvSpPr txBox="1"/>
          <p:nvPr/>
        </p:nvSpPr>
        <p:spPr>
          <a:xfrm>
            <a:off x="5738722" y="1370180"/>
            <a:ext cx="3405278" cy="1200328"/>
          </a:xfrm>
          <a:prstGeom prst="rect">
            <a:avLst/>
          </a:prstGeom>
          <a:noFill/>
        </p:spPr>
        <p:txBody>
          <a:bodyPr wrap="square" rtlCol="0">
            <a:spAutoFit/>
          </a:bodyPr>
          <a:lstStyle/>
          <a:p>
            <a:r>
              <a:rPr lang="en-US" sz="2400" dirty="0" smtClean="0"/>
              <a:t>(5) Read intermediate key/value pairs,</a:t>
            </a:r>
            <a:br>
              <a:rPr lang="en-US" sz="2400" dirty="0" smtClean="0"/>
            </a:br>
            <a:r>
              <a:rPr lang="en-US" sz="2400" dirty="0" smtClean="0"/>
              <a:t>sort them by its key.</a:t>
            </a:r>
          </a:p>
        </p:txBody>
      </p:sp>
      <p:sp>
        <p:nvSpPr>
          <p:cNvPr id="8" name="Rounded Rectangle 7"/>
          <p:cNvSpPr/>
          <p:nvPr/>
        </p:nvSpPr>
        <p:spPr>
          <a:xfrm>
            <a:off x="4235631" y="3255939"/>
            <a:ext cx="2238335" cy="2511178"/>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08033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err="1" smtClean="0"/>
              <a:t>MapReduce</a:t>
            </a:r>
            <a:r>
              <a:rPr lang="en-US" dirty="0"/>
              <a:t> </a:t>
            </a:r>
            <a:r>
              <a:rPr lang="en-US" dirty="0" smtClean="0"/>
              <a:t>Execution</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45</a:t>
            </a:fld>
            <a:endParaRPr lang="en-US"/>
          </a:p>
        </p:txBody>
      </p:sp>
      <p:pic>
        <p:nvPicPr>
          <p:cNvPr id="9" name="Content Placeholder 8"/>
          <p:cNvPicPr>
            <a:picLocks noGrp="1" noChangeAspect="1"/>
          </p:cNvPicPr>
          <p:nvPr>
            <p:ph idx="1"/>
          </p:nvPr>
        </p:nvPicPr>
        <p:blipFill>
          <a:blip r:embed="rId2"/>
          <a:srcRect l="-15639" r="-15639"/>
          <a:stretch>
            <a:fillRect/>
          </a:stretch>
        </p:blipFill>
        <p:spPr>
          <a:xfrm>
            <a:off x="468313" y="1403350"/>
            <a:ext cx="8335962" cy="4902200"/>
          </a:xfrm>
          <a:prstGeom prst="rect">
            <a:avLst/>
          </a:prstGeom>
        </p:spPr>
      </p:pic>
      <p:sp>
        <p:nvSpPr>
          <p:cNvPr id="10" name="TextBox 9"/>
          <p:cNvSpPr txBox="1"/>
          <p:nvPr/>
        </p:nvSpPr>
        <p:spPr>
          <a:xfrm>
            <a:off x="5652785" y="1370180"/>
            <a:ext cx="3491215" cy="1569660"/>
          </a:xfrm>
          <a:prstGeom prst="rect">
            <a:avLst/>
          </a:prstGeom>
          <a:noFill/>
        </p:spPr>
        <p:txBody>
          <a:bodyPr wrap="square" rtlCol="0">
            <a:spAutoFit/>
          </a:bodyPr>
          <a:lstStyle/>
          <a:p>
            <a:r>
              <a:rPr lang="en-US" sz="2400" dirty="0" smtClean="0"/>
              <a:t>(6) Perform a reduce task for each intermediate key,</a:t>
            </a:r>
          </a:p>
          <a:p>
            <a:r>
              <a:rPr lang="en-US" sz="2400" dirty="0" smtClean="0"/>
              <a:t>write the result to the output files</a:t>
            </a:r>
          </a:p>
        </p:txBody>
      </p:sp>
      <p:sp>
        <p:nvSpPr>
          <p:cNvPr id="8" name="Rounded Rectangle 7"/>
          <p:cNvSpPr/>
          <p:nvPr/>
        </p:nvSpPr>
        <p:spPr>
          <a:xfrm>
            <a:off x="6368931" y="3255939"/>
            <a:ext cx="1460940" cy="2511178"/>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52830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Processing Time Line</a:t>
            </a:r>
            <a:endParaRPr lang="en-US" dirty="0"/>
          </a:p>
        </p:txBody>
      </p:sp>
      <p:sp>
        <p:nvSpPr>
          <p:cNvPr id="12" name="Content Placeholder 11"/>
          <p:cNvSpPr>
            <a:spLocks noGrp="1"/>
          </p:cNvSpPr>
          <p:nvPr>
            <p:ph idx="1"/>
          </p:nvPr>
        </p:nvSpPr>
        <p:spPr>
          <a:xfrm>
            <a:off x="457200" y="4216400"/>
            <a:ext cx="8229600" cy="2319867"/>
          </a:xfrm>
        </p:spPr>
        <p:txBody>
          <a:bodyPr>
            <a:normAutofit fontScale="85000" lnSpcReduction="20000"/>
          </a:bodyPr>
          <a:lstStyle/>
          <a:p>
            <a:r>
              <a:rPr lang="en-US" dirty="0" smtClean="0"/>
              <a:t>Master assigns map + reduce tasks to “worker” servers</a:t>
            </a:r>
          </a:p>
          <a:p>
            <a:r>
              <a:rPr lang="en-US" dirty="0" smtClean="0"/>
              <a:t>As soon as a map task finishes, worker server can be assigned a new map or reduce task</a:t>
            </a:r>
          </a:p>
          <a:p>
            <a:r>
              <a:rPr lang="en-US" dirty="0" smtClean="0"/>
              <a:t>Data shuffle begins as soon as a given Map finishes</a:t>
            </a:r>
          </a:p>
          <a:p>
            <a:r>
              <a:rPr lang="en-US" dirty="0" smtClean="0"/>
              <a:t>Reduce task begins as soon as all data shuffles finish</a:t>
            </a:r>
          </a:p>
          <a:p>
            <a:r>
              <a:rPr lang="en-US" dirty="0" smtClean="0"/>
              <a:t>To tolerate faults, reassign task if a worker server “dies”</a:t>
            </a:r>
            <a:endParaRPr lang="en-US" dirty="0"/>
          </a:p>
        </p:txBody>
      </p:sp>
      <p:pic>
        <p:nvPicPr>
          <p:cNvPr id="201730" name="Picture 2"/>
          <p:cNvPicPr>
            <a:picLocks noChangeAspect="1" noChangeArrowheads="1"/>
          </p:cNvPicPr>
          <p:nvPr/>
        </p:nvPicPr>
        <p:blipFill>
          <a:blip r:embed="rId3"/>
          <a:srcRect/>
          <a:stretch>
            <a:fillRect/>
          </a:stretch>
        </p:blipFill>
        <p:spPr bwMode="auto">
          <a:xfrm>
            <a:off x="217487" y="1190793"/>
            <a:ext cx="8926513" cy="298327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72269CF-29DF-7149-842D-3D80037C7FB6}" type="slidenum">
              <a:rPr lang="en-US" smtClean="0"/>
              <a:pPr/>
              <a:t>46</a:t>
            </a:fld>
            <a:endParaRPr lang="en-US"/>
          </a:p>
        </p:txBody>
      </p:sp>
    </p:spTree>
    <p:extLst>
      <p:ext uri="{BB962C8B-B14F-4D97-AF65-F5344CB8AC3E}">
        <p14:creationId xmlns:p14="http://schemas.microsoft.com/office/powerpoint/2010/main" val="2464422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74638"/>
            <a:ext cx="9144000" cy="1143000"/>
          </a:xfrm>
        </p:spPr>
        <p:txBody>
          <a:bodyPr>
            <a:normAutofit/>
          </a:bodyPr>
          <a:lstStyle/>
          <a:p>
            <a:r>
              <a:rPr lang="en-US" dirty="0" smtClean="0"/>
              <a:t>Big Data Framework: </a:t>
            </a:r>
            <a:r>
              <a:rPr lang="en-US" dirty="0" err="1" smtClean="0"/>
              <a:t>Hadoop</a:t>
            </a:r>
            <a:r>
              <a:rPr lang="en-US" dirty="0" smtClean="0"/>
              <a:t> &amp; Spark</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spcBef>
                <a:spcPts val="0"/>
              </a:spcBef>
            </a:pPr>
            <a:r>
              <a:rPr lang="en-US" sz="2600" dirty="0" smtClean="0"/>
              <a:t>Apache </a:t>
            </a:r>
            <a:r>
              <a:rPr lang="en-US" sz="2600" dirty="0" err="1" smtClean="0"/>
              <a:t>Hadoop</a:t>
            </a:r>
            <a:endParaRPr lang="en-US" sz="2600" dirty="0" smtClean="0"/>
          </a:p>
          <a:p>
            <a:pPr lvl="1">
              <a:spcBef>
                <a:spcPts val="0"/>
              </a:spcBef>
            </a:pPr>
            <a:r>
              <a:rPr lang="en-US" dirty="0" smtClean="0"/>
              <a:t>Open-source </a:t>
            </a:r>
            <a:r>
              <a:rPr lang="en-US" dirty="0" err="1" smtClean="0"/>
              <a:t>MapReduce</a:t>
            </a:r>
            <a:r>
              <a:rPr lang="en-US" dirty="0" smtClean="0"/>
              <a:t> Framework</a:t>
            </a:r>
          </a:p>
          <a:p>
            <a:pPr lvl="1">
              <a:spcBef>
                <a:spcPts val="0"/>
              </a:spcBef>
            </a:pPr>
            <a:r>
              <a:rPr lang="en-US" dirty="0" err="1" smtClean="0"/>
              <a:t>Hadoop</a:t>
            </a:r>
            <a:r>
              <a:rPr lang="en-US" dirty="0" smtClean="0"/>
              <a:t> Distributed </a:t>
            </a:r>
            <a:r>
              <a:rPr lang="en-US" dirty="0"/>
              <a:t>File System (HDFS</a:t>
            </a:r>
            <a:r>
              <a:rPr lang="en-US" dirty="0" smtClean="0"/>
              <a:t>)</a:t>
            </a:r>
          </a:p>
          <a:p>
            <a:pPr lvl="1">
              <a:spcBef>
                <a:spcPts val="0"/>
              </a:spcBef>
            </a:pPr>
            <a:r>
              <a:rPr lang="en-US" dirty="0" err="1" smtClean="0"/>
              <a:t>MapReduce</a:t>
            </a:r>
            <a:r>
              <a:rPr lang="en-US" dirty="0" smtClean="0"/>
              <a:t> Java APIs</a:t>
            </a:r>
          </a:p>
          <a:p>
            <a:pPr>
              <a:spcBef>
                <a:spcPts val="1500"/>
              </a:spcBef>
            </a:pPr>
            <a:r>
              <a:rPr lang="en-US" dirty="0" smtClean="0"/>
              <a:t>Apache Spark</a:t>
            </a:r>
          </a:p>
          <a:p>
            <a:pPr lvl="1">
              <a:spcBef>
                <a:spcPts val="0"/>
              </a:spcBef>
            </a:pPr>
            <a:r>
              <a:rPr lang="en-US" dirty="0" smtClean="0"/>
              <a:t>Fast </a:t>
            </a:r>
            <a:r>
              <a:rPr lang="en-US" dirty="0"/>
              <a:t>and general engine for </a:t>
            </a:r>
            <a:r>
              <a:rPr lang="en-US" dirty="0" smtClean="0"/>
              <a:t>large</a:t>
            </a:r>
            <a:r>
              <a:rPr lang="en-US" dirty="0"/>
              <a:t>-scale </a:t>
            </a:r>
            <a:r>
              <a:rPr lang="en-US" dirty="0" smtClean="0"/>
              <a:t/>
            </a:r>
            <a:br>
              <a:rPr lang="en-US" dirty="0" smtClean="0"/>
            </a:br>
            <a:r>
              <a:rPr lang="en-US" dirty="0" smtClean="0"/>
              <a:t>data </a:t>
            </a:r>
            <a:r>
              <a:rPr lang="en-US" dirty="0"/>
              <a:t>processing</a:t>
            </a:r>
            <a:r>
              <a:rPr lang="en-US" dirty="0" smtClean="0"/>
              <a:t>.</a:t>
            </a:r>
          </a:p>
          <a:p>
            <a:pPr lvl="1">
              <a:spcBef>
                <a:spcPts val="0"/>
              </a:spcBef>
            </a:pPr>
            <a:r>
              <a:rPr lang="en-US" dirty="0" smtClean="0"/>
              <a:t>Originally developed in the AMP lab at UC Berkeley</a:t>
            </a:r>
          </a:p>
          <a:p>
            <a:pPr lvl="1">
              <a:spcBef>
                <a:spcPts val="0"/>
              </a:spcBef>
            </a:pPr>
            <a:r>
              <a:rPr lang="en-US" dirty="0" smtClean="0"/>
              <a:t>Running on HDFS</a:t>
            </a:r>
          </a:p>
          <a:p>
            <a:pPr lvl="1">
              <a:spcBef>
                <a:spcPts val="0"/>
              </a:spcBef>
            </a:pPr>
            <a:r>
              <a:rPr lang="en-US" dirty="0" smtClean="0"/>
              <a:t>Provides Java, </a:t>
            </a:r>
            <a:r>
              <a:rPr lang="en-US" dirty="0" err="1" smtClean="0"/>
              <a:t>Scala</a:t>
            </a:r>
            <a:r>
              <a:rPr lang="en-US" dirty="0" smtClean="0"/>
              <a:t>, Python APIs for</a:t>
            </a:r>
          </a:p>
          <a:p>
            <a:pPr lvl="2">
              <a:spcBef>
                <a:spcPts val="0"/>
              </a:spcBef>
            </a:pPr>
            <a:r>
              <a:rPr lang="en-US" sz="2200" dirty="0" smtClean="0"/>
              <a:t>Database</a:t>
            </a:r>
          </a:p>
          <a:p>
            <a:pPr lvl="2">
              <a:spcBef>
                <a:spcPts val="0"/>
              </a:spcBef>
            </a:pPr>
            <a:r>
              <a:rPr lang="en-US" sz="2200" dirty="0" smtClean="0"/>
              <a:t>Machine learning</a:t>
            </a:r>
          </a:p>
          <a:p>
            <a:pPr lvl="2">
              <a:spcBef>
                <a:spcPts val="0"/>
              </a:spcBef>
            </a:pPr>
            <a:r>
              <a:rPr lang="en-US" sz="2200" dirty="0" smtClean="0"/>
              <a:t>Graph algorithm</a:t>
            </a:r>
          </a:p>
          <a:p>
            <a:pPr lvl="2">
              <a:spcBef>
                <a:spcPts val="0"/>
              </a:spcBef>
            </a:pPr>
            <a:endParaRPr lang="en-US" dirty="0" smtClean="0"/>
          </a:p>
        </p:txBody>
      </p:sp>
      <p:sp>
        <p:nvSpPr>
          <p:cNvPr id="5" name="Slide Number Placeholder 4"/>
          <p:cNvSpPr>
            <a:spLocks noGrp="1"/>
          </p:cNvSpPr>
          <p:nvPr>
            <p:ph type="sldNum" sz="quarter" idx="12"/>
          </p:nvPr>
        </p:nvSpPr>
        <p:spPr/>
        <p:txBody>
          <a:bodyPr/>
          <a:lstStyle/>
          <a:p>
            <a:fld id="{3CC63E4C-4642-794D-A2FD-70F6B81535F5}" type="slidenum">
              <a:rPr lang="en-US" smtClean="0"/>
              <a:pPr/>
              <a:t>47</a:t>
            </a:fld>
            <a:endParaRPr lang="en-US"/>
          </a:p>
        </p:txBody>
      </p:sp>
      <p:pic>
        <p:nvPicPr>
          <p:cNvPr id="8" name="Picture 4" descr="hadoop+elephant_rg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364219"/>
            <a:ext cx="33528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tretch>
            <a:fillRect/>
          </a:stretch>
        </p:blipFill>
        <p:spPr>
          <a:xfrm>
            <a:off x="6287106" y="2952497"/>
            <a:ext cx="2547354" cy="1352665"/>
          </a:xfrm>
          <a:prstGeom prst="rect">
            <a:avLst/>
          </a:prstGeom>
        </p:spPr>
      </p:pic>
    </p:spTree>
    <p:extLst>
      <p:ext uri="{BB962C8B-B14F-4D97-AF65-F5344CB8AC3E}">
        <p14:creationId xmlns:p14="http://schemas.microsoft.com/office/powerpoint/2010/main" val="2730905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002562"/>
          </a:xfrm>
        </p:spPr>
        <p:txBody>
          <a:bodyPr>
            <a:normAutofit/>
          </a:bodyPr>
          <a:lstStyle/>
          <a:p>
            <a:r>
              <a:rPr lang="en-US" dirty="0" err="1" smtClean="0"/>
              <a:t>WordCount</a:t>
            </a:r>
            <a:r>
              <a:rPr lang="en-US" dirty="0"/>
              <a:t> </a:t>
            </a:r>
            <a:r>
              <a:rPr lang="en-US" dirty="0" smtClean="0"/>
              <a:t>in </a:t>
            </a:r>
            <a:r>
              <a:rPr lang="en-US" dirty="0" err="1" smtClean="0"/>
              <a:t>Hadoop’s</a:t>
            </a:r>
            <a:r>
              <a:rPr lang="en-US" dirty="0" smtClean="0"/>
              <a:t> </a:t>
            </a:r>
            <a:r>
              <a:rPr lang="en-US" dirty="0"/>
              <a:t>Java API</a:t>
            </a:r>
          </a:p>
        </p:txBody>
      </p:sp>
      <p:sp>
        <p:nvSpPr>
          <p:cNvPr id="5" name="Slide Number Placeholder 4"/>
          <p:cNvSpPr>
            <a:spLocks noGrp="1"/>
          </p:cNvSpPr>
          <p:nvPr>
            <p:ph type="sldNum" sz="quarter" idx="12"/>
          </p:nvPr>
        </p:nvSpPr>
        <p:spPr/>
        <p:txBody>
          <a:bodyPr/>
          <a:lstStyle/>
          <a:p>
            <a:fld id="{3CC63E4C-4642-794D-A2FD-70F6B81535F5}" type="slidenum">
              <a:rPr lang="en-US" smtClean="0"/>
              <a:pPr/>
              <a:t>48</a:t>
            </a:fld>
            <a:endParaRPr lang="en-US"/>
          </a:p>
        </p:txBody>
      </p:sp>
      <p:pic>
        <p:nvPicPr>
          <p:cNvPr id="9" name="Content Placeholder 4" descr="Picture 1.png"/>
          <p:cNvPicPr>
            <a:picLocks noChangeAspect="1"/>
          </p:cNvPicPr>
          <p:nvPr/>
        </p:nvPicPr>
        <p:blipFill>
          <a:blip r:embed="rId2">
            <a:clrChange>
              <a:clrFrom>
                <a:srgbClr val="FFFFFF"/>
              </a:clrFrom>
              <a:clrTo>
                <a:srgbClr val="FFFFFF">
                  <a:alpha val="0"/>
                </a:srgbClr>
              </a:clrTo>
            </a:clrChange>
          </a:blip>
          <a:srcRect l="648"/>
          <a:stretch>
            <a:fillRect/>
          </a:stretch>
        </p:blipFill>
        <p:spPr>
          <a:xfrm>
            <a:off x="1870018" y="887982"/>
            <a:ext cx="5456360" cy="5970017"/>
          </a:xfrm>
          <a:prstGeom prst="rect">
            <a:avLst/>
          </a:prstGeom>
        </p:spPr>
      </p:pic>
    </p:spTree>
    <p:extLst>
      <p:ext uri="{BB962C8B-B14F-4D97-AF65-F5344CB8AC3E}">
        <p14:creationId xmlns:p14="http://schemas.microsoft.com/office/powerpoint/2010/main" val="164986610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66746" y="1403868"/>
            <a:ext cx="8251148" cy="4902200"/>
          </a:xfrm>
        </p:spPr>
        <p:txBody>
          <a:bodyPr>
            <a:noAutofit/>
          </a:bodyPr>
          <a:lstStyle/>
          <a:p>
            <a:pPr marL="57150" indent="0">
              <a:buNone/>
            </a:pPr>
            <a:r>
              <a:rPr lang="en-US" sz="2400" dirty="0">
                <a:solidFill>
                  <a:srgbClr val="008000"/>
                </a:solidFill>
                <a:latin typeface="Consolas"/>
                <a:cs typeface="Consolas"/>
              </a:rPr>
              <a:t>// </a:t>
            </a:r>
            <a:r>
              <a:rPr lang="en-US" sz="2400" dirty="0" smtClean="0">
                <a:solidFill>
                  <a:srgbClr val="008000"/>
                </a:solidFill>
                <a:latin typeface="Consolas"/>
                <a:cs typeface="Consolas"/>
              </a:rPr>
              <a:t>RDD: primary </a:t>
            </a:r>
            <a:r>
              <a:rPr lang="en-US" sz="2400">
                <a:solidFill>
                  <a:srgbClr val="008000"/>
                </a:solidFill>
                <a:latin typeface="Consolas"/>
                <a:cs typeface="Consolas"/>
              </a:rPr>
              <a:t>abstraction </a:t>
            </a:r>
            <a:r>
              <a:rPr lang="en-US" sz="2400" smtClean="0">
                <a:solidFill>
                  <a:srgbClr val="008000"/>
                </a:solidFill>
                <a:latin typeface="Consolas"/>
                <a:cs typeface="Consolas"/>
              </a:rPr>
              <a:t>of </a:t>
            </a:r>
            <a:r>
              <a:rPr lang="en-US" sz="2400" dirty="0">
                <a:solidFill>
                  <a:srgbClr val="008000"/>
                </a:solidFill>
                <a:latin typeface="Consolas"/>
                <a:cs typeface="Consolas"/>
              </a:rPr>
              <a:t>a distributed collection of items</a:t>
            </a:r>
          </a:p>
          <a:p>
            <a:pPr marL="57150" indent="0">
              <a:buNone/>
            </a:pPr>
            <a:r>
              <a:rPr lang="en-US" sz="2400" dirty="0" smtClean="0">
                <a:latin typeface="Consolas"/>
                <a:cs typeface="Consolas"/>
              </a:rPr>
              <a:t>file = </a:t>
            </a:r>
            <a:r>
              <a:rPr lang="en-US" sz="2400" dirty="0" err="1" smtClean="0">
                <a:latin typeface="Consolas"/>
                <a:cs typeface="Consolas"/>
              </a:rPr>
              <a:t>sc.textFile</a:t>
            </a:r>
            <a:r>
              <a:rPr lang="en-US" sz="2400" dirty="0" smtClean="0">
                <a:latin typeface="Consolas"/>
                <a:cs typeface="Consolas"/>
              </a:rPr>
              <a:t>(“</a:t>
            </a:r>
            <a:r>
              <a:rPr lang="en-US" sz="2400" dirty="0" err="1" smtClean="0">
                <a:latin typeface="Consolas"/>
                <a:cs typeface="Consolas"/>
              </a:rPr>
              <a:t>hdfs</a:t>
            </a:r>
            <a:r>
              <a:rPr lang="en-US" sz="2400" dirty="0" smtClean="0">
                <a:latin typeface="Consolas"/>
                <a:cs typeface="Consolas"/>
              </a:rPr>
              <a:t>://…”)</a:t>
            </a:r>
            <a:endParaRPr lang="en-US" sz="2400" dirty="0" smtClean="0">
              <a:solidFill>
                <a:srgbClr val="008000"/>
              </a:solidFill>
              <a:latin typeface="Consolas"/>
              <a:cs typeface="Consolas"/>
            </a:endParaRPr>
          </a:p>
          <a:p>
            <a:pPr marL="57150" indent="0">
              <a:buNone/>
            </a:pPr>
            <a:r>
              <a:rPr lang="en-US" sz="2400" dirty="0" smtClean="0">
                <a:solidFill>
                  <a:srgbClr val="008000"/>
                </a:solidFill>
                <a:latin typeface="Consolas"/>
                <a:cs typeface="Consolas"/>
              </a:rPr>
              <a:t>// Two kinds of operations: </a:t>
            </a:r>
          </a:p>
          <a:p>
            <a:pPr marL="57150" indent="0">
              <a:buNone/>
            </a:pPr>
            <a:r>
              <a:rPr lang="en-US" sz="2400" dirty="0">
                <a:solidFill>
                  <a:srgbClr val="008000"/>
                </a:solidFill>
                <a:latin typeface="Consolas"/>
                <a:cs typeface="Consolas"/>
              </a:rPr>
              <a:t>// </a:t>
            </a:r>
            <a:r>
              <a:rPr lang="en-US" sz="2400" b="1" i="1" dirty="0" smtClean="0">
                <a:solidFill>
                  <a:srgbClr val="008000"/>
                </a:solidFill>
                <a:latin typeface="Consolas"/>
                <a:cs typeface="Consolas"/>
              </a:rPr>
              <a:t>Actions: RDD </a:t>
            </a:r>
            <a:r>
              <a:rPr lang="en-US" sz="2400" b="1" i="1" dirty="0" smtClean="0">
                <a:solidFill>
                  <a:srgbClr val="008000"/>
                </a:solidFill>
                <a:latin typeface="Consolas"/>
                <a:cs typeface="Consolas"/>
                <a:sym typeface="Wingdings"/>
              </a:rPr>
              <a:t> Value</a:t>
            </a:r>
            <a:endParaRPr lang="en-US" sz="2400" dirty="0" smtClean="0">
              <a:solidFill>
                <a:srgbClr val="008000"/>
              </a:solidFill>
              <a:latin typeface="Consolas"/>
              <a:cs typeface="Consolas"/>
            </a:endParaRPr>
          </a:p>
          <a:p>
            <a:pPr marL="57150" indent="0">
              <a:buNone/>
            </a:pPr>
            <a:r>
              <a:rPr lang="en-US" sz="2400" dirty="0" smtClean="0">
                <a:solidFill>
                  <a:srgbClr val="008000"/>
                </a:solidFill>
                <a:latin typeface="Consolas"/>
                <a:cs typeface="Consolas"/>
              </a:rPr>
              <a:t>// </a:t>
            </a:r>
            <a:r>
              <a:rPr lang="en-US" sz="2400" b="1" i="1" dirty="0" smtClean="0">
                <a:solidFill>
                  <a:srgbClr val="008000"/>
                </a:solidFill>
                <a:latin typeface="Consolas"/>
                <a:cs typeface="Consolas"/>
              </a:rPr>
              <a:t>Transformations: RDD </a:t>
            </a:r>
            <a:r>
              <a:rPr lang="en-US" sz="2400" b="1" i="1" dirty="0" smtClean="0">
                <a:solidFill>
                  <a:srgbClr val="008000"/>
                </a:solidFill>
                <a:latin typeface="Consolas"/>
                <a:cs typeface="Consolas"/>
                <a:sym typeface="Wingdings"/>
              </a:rPr>
              <a:t> RDD</a:t>
            </a:r>
            <a:endParaRPr lang="en-US" sz="2400" b="1" i="1" dirty="0" smtClean="0">
              <a:solidFill>
                <a:srgbClr val="008000"/>
              </a:solidFill>
              <a:latin typeface="Consolas"/>
              <a:cs typeface="Consolas"/>
            </a:endParaRPr>
          </a:p>
          <a:p>
            <a:pPr marL="57150" indent="0">
              <a:buNone/>
            </a:pPr>
            <a:r>
              <a:rPr lang="en-US" sz="2400" dirty="0" smtClean="0">
                <a:solidFill>
                  <a:srgbClr val="008000"/>
                </a:solidFill>
                <a:latin typeface="Consolas"/>
                <a:cs typeface="Consolas"/>
              </a:rPr>
              <a:t>// e.g. </a:t>
            </a:r>
            <a:r>
              <a:rPr lang="en-US" sz="2400" dirty="0" err="1" smtClean="0">
                <a:solidFill>
                  <a:srgbClr val="008000"/>
                </a:solidFill>
                <a:latin typeface="Consolas"/>
                <a:cs typeface="Consolas"/>
              </a:rPr>
              <a:t>flatMap</a:t>
            </a:r>
            <a:r>
              <a:rPr lang="en-US" sz="2400" dirty="0" smtClean="0">
                <a:solidFill>
                  <a:srgbClr val="008000"/>
                </a:solidFill>
                <a:latin typeface="Consolas"/>
                <a:cs typeface="Consolas"/>
              </a:rPr>
              <a:t>, Map, </a:t>
            </a:r>
            <a:r>
              <a:rPr lang="en-US" sz="2400" dirty="0" err="1" smtClean="0">
                <a:solidFill>
                  <a:srgbClr val="008000"/>
                </a:solidFill>
                <a:latin typeface="Consolas"/>
                <a:cs typeface="Consolas"/>
              </a:rPr>
              <a:t>reduceByKey</a:t>
            </a:r>
            <a:endParaRPr lang="en-US" sz="2400" dirty="0" smtClean="0">
              <a:solidFill>
                <a:srgbClr val="008000"/>
              </a:solidFill>
              <a:latin typeface="Consolas"/>
              <a:cs typeface="Consolas"/>
            </a:endParaRPr>
          </a:p>
          <a:p>
            <a:pPr marL="57150" indent="0">
              <a:buNone/>
            </a:pPr>
            <a:r>
              <a:rPr lang="en-US" sz="2400" dirty="0" err="1" smtClean="0">
                <a:latin typeface="Consolas"/>
                <a:cs typeface="Consolas"/>
              </a:rPr>
              <a:t>file</a:t>
            </a:r>
            <a:r>
              <a:rPr lang="en-US" sz="2400" dirty="0" err="1" smtClean="0">
                <a:solidFill>
                  <a:srgbClr val="0000FF"/>
                </a:solidFill>
                <a:latin typeface="Consolas"/>
                <a:cs typeface="Consolas"/>
              </a:rPr>
              <a:t>.flatMap</a:t>
            </a:r>
            <a:r>
              <a:rPr lang="en-US" sz="2400" dirty="0" smtClean="0">
                <a:latin typeface="Consolas"/>
                <a:cs typeface="Consolas"/>
              </a:rPr>
              <a:t>(</a:t>
            </a:r>
            <a:r>
              <a:rPr lang="en-US" sz="2400" dirty="0" smtClean="0">
                <a:solidFill>
                  <a:schemeClr val="accent2">
                    <a:lumMod val="50000"/>
                  </a:schemeClr>
                </a:solidFill>
                <a:latin typeface="Consolas"/>
                <a:cs typeface="Consolas"/>
              </a:rPr>
              <a:t>lambda line: </a:t>
            </a:r>
            <a:r>
              <a:rPr lang="en-US" sz="2400" dirty="0" err="1" smtClean="0">
                <a:solidFill>
                  <a:schemeClr val="accent2">
                    <a:lumMod val="50000"/>
                  </a:schemeClr>
                </a:solidFill>
                <a:latin typeface="Consolas"/>
                <a:cs typeface="Consolas"/>
              </a:rPr>
              <a:t>line.split</a:t>
            </a:r>
            <a:r>
              <a:rPr lang="en-US" sz="2400" dirty="0" smtClean="0">
                <a:solidFill>
                  <a:schemeClr val="accent2">
                    <a:lumMod val="50000"/>
                  </a:schemeClr>
                </a:solidFill>
                <a:latin typeface="Consolas"/>
                <a:cs typeface="Consolas"/>
              </a:rPr>
              <a:t>()</a:t>
            </a:r>
            <a:r>
              <a:rPr lang="en-US" sz="2400" dirty="0" smtClean="0">
                <a:latin typeface="Consolas"/>
                <a:cs typeface="Consolas"/>
              </a:rPr>
              <a:t>)</a:t>
            </a:r>
          </a:p>
          <a:p>
            <a:pPr marL="57150" indent="0">
              <a:buNone/>
            </a:pPr>
            <a:r>
              <a:rPr lang="en-US" sz="2400" dirty="0">
                <a:latin typeface="Consolas"/>
                <a:cs typeface="Consolas"/>
              </a:rPr>
              <a:t> </a:t>
            </a:r>
            <a:r>
              <a:rPr lang="en-US" sz="2400" dirty="0" smtClean="0">
                <a:latin typeface="Consolas"/>
                <a:cs typeface="Consolas"/>
              </a:rPr>
              <a:t>   </a:t>
            </a:r>
            <a:r>
              <a:rPr lang="en-US" sz="2400" dirty="0" smtClean="0">
                <a:solidFill>
                  <a:srgbClr val="0000FF"/>
                </a:solidFill>
                <a:latin typeface="Consolas"/>
                <a:cs typeface="Consolas"/>
              </a:rPr>
              <a:t>.map</a:t>
            </a:r>
            <a:r>
              <a:rPr lang="en-US" sz="2400" dirty="0" smtClean="0">
                <a:latin typeface="Consolas"/>
                <a:cs typeface="Consolas"/>
              </a:rPr>
              <a:t>(</a:t>
            </a:r>
            <a:r>
              <a:rPr lang="en-US" sz="2400" dirty="0" smtClean="0">
                <a:solidFill>
                  <a:srgbClr val="632523"/>
                </a:solidFill>
                <a:latin typeface="Consolas"/>
                <a:cs typeface="Consolas"/>
              </a:rPr>
              <a:t>lambda word: (word, 1)</a:t>
            </a:r>
            <a:r>
              <a:rPr lang="en-US" sz="2400" dirty="0" smtClean="0">
                <a:latin typeface="Consolas"/>
                <a:cs typeface="Consolas"/>
              </a:rPr>
              <a:t>)</a:t>
            </a:r>
          </a:p>
          <a:p>
            <a:pPr marL="57150" indent="0">
              <a:buNone/>
            </a:pPr>
            <a:r>
              <a:rPr lang="en-US" sz="2400" dirty="0">
                <a:latin typeface="Consolas"/>
                <a:cs typeface="Consolas"/>
              </a:rPr>
              <a:t> </a:t>
            </a:r>
            <a:r>
              <a:rPr lang="en-US" sz="2400" dirty="0" smtClean="0">
                <a:latin typeface="Consolas"/>
                <a:cs typeface="Consolas"/>
              </a:rPr>
              <a:t>   </a:t>
            </a:r>
            <a:r>
              <a:rPr lang="en-US" sz="2400" dirty="0" smtClean="0">
                <a:solidFill>
                  <a:srgbClr val="0000FF"/>
                </a:solidFill>
                <a:latin typeface="Consolas"/>
                <a:cs typeface="Consolas"/>
              </a:rPr>
              <a:t>.</a:t>
            </a:r>
            <a:r>
              <a:rPr lang="en-US" sz="2400" dirty="0" err="1" smtClean="0">
                <a:solidFill>
                  <a:srgbClr val="0000FF"/>
                </a:solidFill>
                <a:latin typeface="Consolas"/>
                <a:cs typeface="Consolas"/>
              </a:rPr>
              <a:t>reduceByKey</a:t>
            </a:r>
            <a:r>
              <a:rPr lang="en-US" sz="2400" dirty="0" smtClean="0">
                <a:latin typeface="Consolas"/>
                <a:cs typeface="Consolas"/>
              </a:rPr>
              <a:t>(</a:t>
            </a:r>
            <a:r>
              <a:rPr lang="en-US" sz="2400" dirty="0" smtClean="0">
                <a:solidFill>
                  <a:srgbClr val="632523"/>
                </a:solidFill>
                <a:latin typeface="Consolas"/>
                <a:cs typeface="Consolas"/>
              </a:rPr>
              <a:t>lambda a, b: a + b</a:t>
            </a:r>
            <a:r>
              <a:rPr lang="en-US" sz="2400" dirty="0" smtClean="0">
                <a:latin typeface="Consolas"/>
                <a:cs typeface="Consolas"/>
              </a:rPr>
              <a:t>) </a:t>
            </a:r>
          </a:p>
        </p:txBody>
      </p:sp>
      <p:sp>
        <p:nvSpPr>
          <p:cNvPr id="6" name="Title 5"/>
          <p:cNvSpPr>
            <a:spLocks noGrp="1"/>
          </p:cNvSpPr>
          <p:nvPr>
            <p:ph type="title"/>
          </p:nvPr>
        </p:nvSpPr>
        <p:spPr>
          <a:xfrm>
            <a:off x="301975" y="274638"/>
            <a:ext cx="8540050" cy="1143000"/>
          </a:xfrm>
        </p:spPr>
        <p:txBody>
          <a:bodyPr>
            <a:normAutofit/>
          </a:bodyPr>
          <a:lstStyle/>
          <a:p>
            <a:r>
              <a:rPr lang="en-US" dirty="0" smtClean="0"/>
              <a:t>Word Count in Spark’s Python API</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49</a:t>
            </a:fld>
            <a:endParaRPr lang="en-US"/>
          </a:p>
        </p:txBody>
      </p:sp>
    </p:spTree>
    <p:extLst>
      <p:ext uri="{BB962C8B-B14F-4D97-AF65-F5344CB8AC3E}">
        <p14:creationId xmlns:p14="http://schemas.microsoft.com/office/powerpoint/2010/main" val="18229905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Containers in WSCs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pic>
        <p:nvPicPr>
          <p:cNvPr id="7" name="Picture 6" descr="ms_chicago_datacenter_container.jpg"/>
          <p:cNvPicPr>
            <a:picLocks noChangeAspect="1"/>
          </p:cNvPicPr>
          <p:nvPr/>
        </p:nvPicPr>
        <p:blipFill>
          <a:blip r:embed="rId2"/>
          <a:stretch>
            <a:fillRect/>
          </a:stretch>
        </p:blipFill>
        <p:spPr>
          <a:xfrm>
            <a:off x="5672667" y="1759405"/>
            <a:ext cx="2980266" cy="4354727"/>
          </a:xfrm>
          <a:prstGeom prst="rect">
            <a:avLst/>
          </a:prstGeom>
        </p:spPr>
      </p:pic>
      <p:pic>
        <p:nvPicPr>
          <p:cNvPr id="8" name="Picture 7" descr="ms_chicago_datacenter_interior.jpg"/>
          <p:cNvPicPr>
            <a:picLocks noChangeAspect="1"/>
          </p:cNvPicPr>
          <p:nvPr/>
        </p:nvPicPr>
        <p:blipFill>
          <a:blip r:embed="rId3"/>
          <a:stretch>
            <a:fillRect/>
          </a:stretch>
        </p:blipFill>
        <p:spPr>
          <a:xfrm>
            <a:off x="835713" y="1820333"/>
            <a:ext cx="4532154" cy="4342184"/>
          </a:xfrm>
          <a:prstGeom prst="rect">
            <a:avLst/>
          </a:prstGeom>
        </p:spPr>
      </p:pic>
      <p:sp>
        <p:nvSpPr>
          <p:cNvPr id="9" name="TextBox 8"/>
          <p:cNvSpPr txBox="1"/>
          <p:nvPr/>
        </p:nvSpPr>
        <p:spPr>
          <a:xfrm>
            <a:off x="2116666" y="1236133"/>
            <a:ext cx="2041344" cy="584776"/>
          </a:xfrm>
          <a:prstGeom prst="rect">
            <a:avLst/>
          </a:prstGeom>
          <a:noFill/>
        </p:spPr>
        <p:txBody>
          <a:bodyPr wrap="none" rtlCol="0">
            <a:spAutoFit/>
          </a:bodyPr>
          <a:lstStyle/>
          <a:p>
            <a:r>
              <a:rPr lang="en-US" sz="3200" dirty="0" smtClean="0"/>
              <a:t>Inside WSC</a:t>
            </a:r>
            <a:endParaRPr lang="en-US" sz="3200" dirty="0"/>
          </a:p>
        </p:txBody>
      </p:sp>
      <p:sp>
        <p:nvSpPr>
          <p:cNvPr id="10" name="TextBox 9"/>
          <p:cNvSpPr txBox="1"/>
          <p:nvPr/>
        </p:nvSpPr>
        <p:spPr>
          <a:xfrm>
            <a:off x="5706533" y="1151466"/>
            <a:ext cx="2903960" cy="584776"/>
          </a:xfrm>
          <a:prstGeom prst="rect">
            <a:avLst/>
          </a:prstGeom>
          <a:noFill/>
        </p:spPr>
        <p:txBody>
          <a:bodyPr wrap="none" rtlCol="0">
            <a:spAutoFit/>
          </a:bodyPr>
          <a:lstStyle/>
          <a:p>
            <a:r>
              <a:rPr lang="en-US" sz="3200" dirty="0" smtClean="0"/>
              <a:t>Inside Container</a:t>
            </a:r>
            <a:endParaRPr lang="en-US" sz="3200" dirty="0"/>
          </a:p>
        </p:txBody>
      </p:sp>
    </p:spTree>
    <p:extLst>
      <p:ext uri="{BB962C8B-B14F-4D97-AF65-F5344CB8AC3E}">
        <p14:creationId xmlns:p14="http://schemas.microsoft.com/office/powerpoint/2010/main" val="335803510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10000"/>
              </a:lnSpc>
            </a:pPr>
            <a:r>
              <a:rPr lang="en-US" dirty="0" smtClean="0"/>
              <a:t>Warehouse Scale Computers</a:t>
            </a:r>
          </a:p>
          <a:p>
            <a:pPr lvl="1">
              <a:lnSpc>
                <a:spcPct val="110000"/>
              </a:lnSpc>
            </a:pPr>
            <a:r>
              <a:rPr lang="en-US" sz="2600" dirty="0" smtClean="0"/>
              <a:t>New class of computers</a:t>
            </a:r>
          </a:p>
          <a:p>
            <a:pPr lvl="1">
              <a:lnSpc>
                <a:spcPct val="110000"/>
              </a:lnSpc>
            </a:pPr>
            <a:r>
              <a:rPr lang="en-US" sz="2600" dirty="0" smtClean="0"/>
              <a:t>Scalability, energy efficiency, high failure rate</a:t>
            </a:r>
          </a:p>
          <a:p>
            <a:pPr>
              <a:lnSpc>
                <a:spcPct val="110000"/>
              </a:lnSpc>
            </a:pPr>
            <a:r>
              <a:rPr lang="en-US" dirty="0" smtClean="0"/>
              <a:t>Request-level parallelism </a:t>
            </a:r>
          </a:p>
          <a:p>
            <a:pPr marL="457200" lvl="1" indent="0">
              <a:lnSpc>
                <a:spcPct val="110000"/>
              </a:lnSpc>
              <a:buNone/>
            </a:pPr>
            <a:r>
              <a:rPr lang="en-US" dirty="0" smtClean="0"/>
              <a:t>e.g. Web Search</a:t>
            </a:r>
          </a:p>
          <a:p>
            <a:pPr>
              <a:lnSpc>
                <a:spcPct val="110000"/>
              </a:lnSpc>
            </a:pPr>
            <a:r>
              <a:rPr lang="en-US" dirty="0" smtClean="0"/>
              <a:t>Data-level parallelism on a large dataset</a:t>
            </a:r>
          </a:p>
          <a:p>
            <a:pPr lvl="1">
              <a:lnSpc>
                <a:spcPct val="110000"/>
              </a:lnSpc>
            </a:pPr>
            <a:r>
              <a:rPr lang="en-US" sz="2600" dirty="0" err="1" smtClean="0"/>
              <a:t>MapReduce</a:t>
            </a:r>
            <a:endParaRPr lang="en-US" sz="2600" dirty="0"/>
          </a:p>
          <a:p>
            <a:pPr lvl="1">
              <a:lnSpc>
                <a:spcPct val="110000"/>
              </a:lnSpc>
            </a:pPr>
            <a:r>
              <a:rPr lang="en-US" sz="2600" dirty="0" err="1" smtClean="0"/>
              <a:t>Hadoop</a:t>
            </a:r>
            <a:r>
              <a:rPr lang="en-US" sz="2600" dirty="0" smtClean="0"/>
              <a:t>, Spark</a:t>
            </a:r>
          </a:p>
          <a:p>
            <a:pPr>
              <a:lnSpc>
                <a:spcPct val="110000"/>
              </a:lnSpc>
            </a:pPr>
            <a:endParaRPr lang="en-US" dirty="0" smtClean="0"/>
          </a:p>
          <a:p>
            <a:pPr>
              <a:lnSpc>
                <a:spcPct val="110000"/>
              </a:lnSpc>
            </a:pPr>
            <a:endParaRPr lang="en-US" sz="2600" dirty="0" smtClean="0"/>
          </a:p>
          <a:p>
            <a:pPr lvl="1">
              <a:lnSpc>
                <a:spcPct val="110000"/>
              </a:lnSpc>
            </a:pPr>
            <a:endParaRPr lang="en-US" sz="2200" dirty="0" smtClean="0"/>
          </a:p>
        </p:txBody>
      </p:sp>
      <p:sp>
        <p:nvSpPr>
          <p:cNvPr id="5" name="Slide Number Placeholder 4"/>
          <p:cNvSpPr>
            <a:spLocks noGrp="1"/>
          </p:cNvSpPr>
          <p:nvPr>
            <p:ph type="sldNum" sz="quarter" idx="12"/>
          </p:nvPr>
        </p:nvSpPr>
        <p:spPr/>
        <p:txBody>
          <a:bodyPr/>
          <a:lstStyle/>
          <a:p>
            <a:fld id="{3CC63E4C-4642-794D-A2FD-70F6B81535F5}" type="slidenum">
              <a:rPr lang="en-US" smtClean="0"/>
              <a:pPr/>
              <a:t>50</a:t>
            </a:fld>
            <a:endParaRPr lang="en-US"/>
          </a:p>
        </p:txBody>
      </p:sp>
    </p:spTree>
    <p:extLst>
      <p:ext uri="{BB962C8B-B14F-4D97-AF65-F5344CB8AC3E}">
        <p14:creationId xmlns:p14="http://schemas.microsoft.com/office/powerpoint/2010/main" val="27210594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Rack, Array</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6</a:t>
            </a:fld>
            <a:endParaRPr lang="en-US"/>
          </a:p>
        </p:txBody>
      </p:sp>
      <p:pic>
        <p:nvPicPr>
          <p:cNvPr id="7" name="Picture 6" descr="array.jpg"/>
          <p:cNvPicPr>
            <a:picLocks noChangeAspect="1"/>
          </p:cNvPicPr>
          <p:nvPr/>
        </p:nvPicPr>
        <p:blipFill>
          <a:blip r:embed="rId2"/>
          <a:stretch>
            <a:fillRect/>
          </a:stretch>
        </p:blipFill>
        <p:spPr>
          <a:xfrm>
            <a:off x="4660904" y="1621367"/>
            <a:ext cx="4279900" cy="4597400"/>
          </a:xfrm>
          <a:prstGeom prst="rect">
            <a:avLst/>
          </a:prstGeom>
        </p:spPr>
      </p:pic>
      <p:pic>
        <p:nvPicPr>
          <p:cNvPr id="9" name="Picture 8" descr="rack2.jpg"/>
          <p:cNvPicPr>
            <a:picLocks noChangeAspect="1"/>
          </p:cNvPicPr>
          <p:nvPr/>
        </p:nvPicPr>
        <p:blipFill>
          <a:blip r:embed="rId3"/>
          <a:stretch>
            <a:fillRect/>
          </a:stretch>
        </p:blipFill>
        <p:spPr>
          <a:xfrm>
            <a:off x="2145341" y="1845733"/>
            <a:ext cx="2211493" cy="4334933"/>
          </a:xfrm>
          <a:prstGeom prst="rect">
            <a:avLst/>
          </a:prstGeom>
        </p:spPr>
      </p:pic>
      <p:pic>
        <p:nvPicPr>
          <p:cNvPr id="12" name="Picture 11" descr="server.jpg"/>
          <p:cNvPicPr>
            <a:picLocks noChangeAspect="1"/>
          </p:cNvPicPr>
          <p:nvPr/>
        </p:nvPicPr>
        <p:blipFill>
          <a:blip r:embed="rId4"/>
          <a:stretch>
            <a:fillRect/>
          </a:stretch>
        </p:blipFill>
        <p:spPr>
          <a:xfrm>
            <a:off x="203200" y="3926641"/>
            <a:ext cx="1557867" cy="395881"/>
          </a:xfrm>
          <a:prstGeom prst="rect">
            <a:avLst/>
          </a:prstGeom>
        </p:spPr>
      </p:pic>
    </p:spTree>
    <p:extLst>
      <p:ext uri="{BB962C8B-B14F-4D97-AF65-F5344CB8AC3E}">
        <p14:creationId xmlns:p14="http://schemas.microsoft.com/office/powerpoint/2010/main" val="25199945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Server Internals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pic>
        <p:nvPicPr>
          <p:cNvPr id="110594" name="Picture 2"/>
          <p:cNvPicPr>
            <a:picLocks noChangeAspect="1" noChangeArrowheads="1"/>
          </p:cNvPicPr>
          <p:nvPr/>
        </p:nvPicPr>
        <p:blipFill>
          <a:blip r:embed="rId3"/>
          <a:srcRect/>
          <a:stretch>
            <a:fillRect/>
          </a:stretch>
        </p:blipFill>
        <p:spPr bwMode="auto">
          <a:xfrm>
            <a:off x="254000" y="1314450"/>
            <a:ext cx="8561648" cy="4743450"/>
          </a:xfrm>
          <a:prstGeom prst="rect">
            <a:avLst/>
          </a:prstGeom>
          <a:noFill/>
          <a:ln w="9525">
            <a:noFill/>
            <a:miter lim="800000"/>
            <a:headEnd/>
            <a:tailEnd/>
          </a:ln>
          <a:effectLst/>
        </p:spPr>
      </p:pic>
      <p:sp>
        <p:nvSpPr>
          <p:cNvPr id="8" name="TextBox 7"/>
          <p:cNvSpPr txBox="1"/>
          <p:nvPr/>
        </p:nvSpPr>
        <p:spPr>
          <a:xfrm>
            <a:off x="571500" y="1778000"/>
            <a:ext cx="1505540" cy="369332"/>
          </a:xfrm>
          <a:prstGeom prst="rect">
            <a:avLst/>
          </a:prstGeom>
          <a:noFill/>
        </p:spPr>
        <p:txBody>
          <a:bodyPr wrap="none" rtlCol="0">
            <a:spAutoFit/>
          </a:bodyPr>
          <a:lstStyle/>
          <a:p>
            <a:r>
              <a:rPr lang="en-US" dirty="0" smtClean="0"/>
              <a:t>Google Server</a:t>
            </a:r>
            <a:endParaRPr lang="en-US" dirty="0"/>
          </a:p>
        </p:txBody>
      </p:sp>
      <p:pic>
        <p:nvPicPr>
          <p:cNvPr id="110595" name="Picture 3"/>
          <p:cNvPicPr>
            <a:picLocks noChangeAspect="1" noChangeArrowheads="1"/>
          </p:cNvPicPr>
          <p:nvPr/>
        </p:nvPicPr>
        <p:blipFill>
          <a:blip r:embed="rId4"/>
          <a:srcRect/>
          <a:stretch>
            <a:fillRect/>
          </a:stretch>
        </p:blipFill>
        <p:spPr bwMode="auto">
          <a:xfrm>
            <a:off x="249238" y="1477963"/>
            <a:ext cx="8653462" cy="4929780"/>
          </a:xfrm>
          <a:prstGeom prst="rect">
            <a:avLst/>
          </a:prstGeom>
          <a:noFill/>
          <a:ln w="9525">
            <a:noFill/>
            <a:miter lim="800000"/>
            <a:headEnd/>
            <a:tailEnd/>
          </a:ln>
          <a:effectLst/>
        </p:spPr>
      </p:pic>
    </p:spTree>
    <p:extLst>
      <p:ext uri="{BB962C8B-B14F-4D97-AF65-F5344CB8AC3E}">
        <p14:creationId xmlns:p14="http://schemas.microsoft.com/office/powerpoint/2010/main" val="841475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Warehouse-Scale Computers</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r>
              <a:rPr lang="en-US" sz="2600" dirty="0" smtClean="0"/>
              <a:t>Datacenter</a:t>
            </a:r>
          </a:p>
          <a:p>
            <a:pPr lvl="1"/>
            <a:r>
              <a:rPr lang="en-US" dirty="0" smtClean="0"/>
              <a:t>Collection of 10,000 to 100,000 severs</a:t>
            </a:r>
          </a:p>
          <a:p>
            <a:pPr lvl="1"/>
            <a:r>
              <a:rPr lang="en-US" dirty="0" smtClean="0"/>
              <a:t>Networks connecting them together</a:t>
            </a:r>
          </a:p>
          <a:p>
            <a:r>
              <a:rPr lang="en-US" sz="2600" b="1" i="1" dirty="0" smtClean="0"/>
              <a:t>Single gigantic</a:t>
            </a:r>
            <a:r>
              <a:rPr lang="en-US" sz="2600" dirty="0" smtClean="0"/>
              <a:t> machine</a:t>
            </a:r>
          </a:p>
          <a:p>
            <a:r>
              <a:rPr lang="en-US" sz="2600" dirty="0" smtClean="0"/>
              <a:t>Very large applications(Internet service):</a:t>
            </a:r>
            <a:br>
              <a:rPr lang="en-US" sz="2600" dirty="0" smtClean="0"/>
            </a:br>
            <a:r>
              <a:rPr lang="en-US" sz="2600" dirty="0" smtClean="0"/>
              <a:t>search, email, video sharing, social networking</a:t>
            </a:r>
          </a:p>
          <a:p>
            <a:r>
              <a:rPr lang="en-US" sz="2600" dirty="0" smtClean="0"/>
              <a:t>Very high availability</a:t>
            </a:r>
          </a:p>
          <a:p>
            <a:r>
              <a:rPr lang="en-US" sz="2400" dirty="0" smtClean="0"/>
              <a:t>“</a:t>
            </a:r>
            <a:r>
              <a:rPr lang="en-US" sz="2400" dirty="0"/>
              <a:t>…WSCs are no less worthy of the expertise of computer systems architects than any other class of machines”  </a:t>
            </a:r>
            <a:r>
              <a:rPr lang="en-US" sz="2400" dirty="0" smtClean="0"/>
              <a:t/>
            </a:r>
            <a:br>
              <a:rPr lang="en-US" sz="2400" dirty="0" smtClean="0"/>
            </a:br>
            <a:r>
              <a:rPr lang="en-US" sz="2400" dirty="0" err="1" smtClean="0"/>
              <a:t>Barroso</a:t>
            </a:r>
            <a:r>
              <a:rPr lang="en-US" sz="2400" dirty="0" smtClean="0"/>
              <a:t> </a:t>
            </a:r>
            <a:r>
              <a:rPr lang="en-US" sz="2400" dirty="0"/>
              <a:t>and </a:t>
            </a:r>
            <a:r>
              <a:rPr lang="en-US" sz="2400" dirty="0" err="1"/>
              <a:t>Hoelzle</a:t>
            </a:r>
            <a:r>
              <a:rPr lang="en-US" sz="2400" dirty="0"/>
              <a:t> </a:t>
            </a:r>
            <a:r>
              <a:rPr lang="en-US" sz="2400" dirty="0" smtClean="0"/>
              <a:t>2009</a:t>
            </a:r>
            <a:endParaRPr lang="en-US" sz="2600" dirty="0" smtClean="0"/>
          </a:p>
          <a:p>
            <a:endParaRPr lang="en-US" dirty="0" smtClean="0"/>
          </a:p>
          <a:p>
            <a:endParaRPr lang="en-US" dirty="0" smtClean="0"/>
          </a:p>
          <a:p>
            <a:endParaRPr lang="en-US" dirty="0" smtClean="0"/>
          </a:p>
          <a:p>
            <a:pPr lvl="1"/>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8</a:t>
            </a:fld>
            <a:endParaRPr lang="en-US"/>
          </a:p>
        </p:txBody>
      </p:sp>
    </p:spTree>
    <p:extLst>
      <p:ext uri="{BB962C8B-B14F-4D97-AF65-F5344CB8AC3E}">
        <p14:creationId xmlns:p14="http://schemas.microsoft.com/office/powerpoint/2010/main" val="22315754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Unique to WSCs</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90000"/>
              </a:lnSpc>
            </a:pPr>
            <a:r>
              <a:rPr lang="en-US" dirty="0" smtClean="0"/>
              <a:t>Ample Parallelism</a:t>
            </a:r>
          </a:p>
          <a:p>
            <a:pPr lvl="1">
              <a:lnSpc>
                <a:spcPct val="90000"/>
              </a:lnSpc>
            </a:pPr>
            <a:r>
              <a:rPr lang="en-US" b="1" dirty="0" smtClean="0"/>
              <a:t>Request-level Parallelism: </a:t>
            </a:r>
            <a:r>
              <a:rPr lang="en-US" dirty="0" smtClean="0"/>
              <a:t>ex) Web search</a:t>
            </a:r>
          </a:p>
          <a:p>
            <a:pPr lvl="1">
              <a:lnSpc>
                <a:spcPct val="90000"/>
              </a:lnSpc>
            </a:pPr>
            <a:r>
              <a:rPr lang="en-US" b="1" dirty="0" smtClean="0"/>
              <a:t>Data-level Parallelism: </a:t>
            </a:r>
            <a:r>
              <a:rPr lang="en-US" dirty="0" smtClean="0"/>
              <a:t>ex) Image classifier training</a:t>
            </a:r>
          </a:p>
          <a:p>
            <a:pPr>
              <a:lnSpc>
                <a:spcPct val="90000"/>
              </a:lnSpc>
            </a:pPr>
            <a:r>
              <a:rPr lang="en-US" dirty="0" smtClean="0"/>
              <a:t>Scale and its Opportunities/Problems</a:t>
            </a:r>
          </a:p>
          <a:p>
            <a:pPr lvl="1">
              <a:lnSpc>
                <a:spcPct val="90000"/>
              </a:lnSpc>
            </a:pPr>
            <a:r>
              <a:rPr lang="en-US" b="1" dirty="0" smtClean="0"/>
              <a:t>Scale of economy</a:t>
            </a:r>
            <a:r>
              <a:rPr lang="en-US" dirty="0" smtClean="0"/>
              <a:t>: low per-unit cost</a:t>
            </a:r>
            <a:r>
              <a:rPr lang="en-US" dirty="0" smtClean="0">
                <a:sym typeface="Wingdings"/>
              </a:rPr>
              <a:t> </a:t>
            </a:r>
          </a:p>
          <a:p>
            <a:pPr lvl="1">
              <a:lnSpc>
                <a:spcPct val="90000"/>
              </a:lnSpc>
            </a:pPr>
            <a:r>
              <a:rPr lang="en-US" dirty="0" smtClean="0">
                <a:sym typeface="Wingdings"/>
              </a:rPr>
              <a:t>Cloud computing: rent computing power with low costs</a:t>
            </a:r>
          </a:p>
          <a:p>
            <a:pPr lvl="1">
              <a:lnSpc>
                <a:spcPct val="90000"/>
              </a:lnSpc>
            </a:pPr>
            <a:r>
              <a:rPr lang="en-US" b="1" dirty="0" smtClean="0">
                <a:sym typeface="Wingdings"/>
              </a:rPr>
              <a:t>High # of failures</a:t>
            </a:r>
            <a:endParaRPr lang="en-US" dirty="0" smtClean="0">
              <a:sym typeface="Wingdings"/>
            </a:endParaRPr>
          </a:p>
          <a:p>
            <a:pPr marL="914400" lvl="2" indent="0">
              <a:lnSpc>
                <a:spcPct val="90000"/>
              </a:lnSpc>
              <a:buNone/>
            </a:pPr>
            <a:r>
              <a:rPr lang="en-US" sz="2200" dirty="0" smtClean="0"/>
              <a:t>ex) 4 disks/server, annual failure rate: 4%</a:t>
            </a:r>
            <a:br>
              <a:rPr lang="en-US" sz="2200" dirty="0" smtClean="0"/>
            </a:br>
            <a:r>
              <a:rPr lang="en-US" sz="2200" dirty="0" smtClean="0">
                <a:sym typeface="Wingdings"/>
              </a:rPr>
              <a:t> WSC of 50,000 servers: 1 disk fail/hour</a:t>
            </a:r>
          </a:p>
          <a:p>
            <a:pPr lvl="0">
              <a:lnSpc>
                <a:spcPct val="90000"/>
              </a:lnSpc>
            </a:pPr>
            <a:r>
              <a:rPr lang="en-US" dirty="0" smtClean="0">
                <a:solidFill>
                  <a:prstClr val="black"/>
                </a:solidFill>
              </a:rPr>
              <a:t>Operation Cost Count</a:t>
            </a:r>
          </a:p>
          <a:p>
            <a:pPr lvl="1">
              <a:lnSpc>
                <a:spcPct val="90000"/>
              </a:lnSpc>
            </a:pPr>
            <a:r>
              <a:rPr lang="en-US" dirty="0" smtClean="0">
                <a:solidFill>
                  <a:prstClr val="black"/>
                </a:solidFill>
              </a:rPr>
              <a:t>Longer life time(&gt;10 years)</a:t>
            </a:r>
          </a:p>
          <a:p>
            <a:pPr lvl="1">
              <a:lnSpc>
                <a:spcPct val="90000"/>
              </a:lnSpc>
            </a:pPr>
            <a:r>
              <a:rPr lang="en-US" b="1" dirty="0" smtClean="0">
                <a:solidFill>
                  <a:prstClr val="black"/>
                </a:solidFill>
              </a:rPr>
              <a:t>Cost of equipment purchases &lt;&lt; cost of ownership</a:t>
            </a:r>
            <a:endParaRPr lang="en-US" b="1" dirty="0">
              <a:solidFill>
                <a:prstClr val="black"/>
              </a:solidFill>
            </a:endParaRPr>
          </a:p>
          <a:p>
            <a:pPr marL="914400" lvl="2" indent="0">
              <a:lnSpc>
                <a:spcPct val="90000"/>
              </a:lnSpc>
              <a:buNone/>
            </a:pPr>
            <a:endParaRPr lang="en-US" dirty="0" smtClean="0">
              <a:sym typeface="Wingdings"/>
            </a:endParaRPr>
          </a:p>
          <a:p>
            <a:pPr marL="914400" lvl="2" indent="0">
              <a:lnSpc>
                <a:spcPct val="90000"/>
              </a:lnSpc>
              <a:buNone/>
            </a:pPr>
            <a:r>
              <a:rPr lang="en-US" dirty="0">
                <a:sym typeface="Wingdings"/>
              </a:rPr>
              <a:t>	</a:t>
            </a:r>
            <a:endParaRPr lang="en-US" dirty="0" smtClean="0"/>
          </a:p>
          <a:p>
            <a:pPr>
              <a:lnSpc>
                <a:spcPct val="90000"/>
              </a:lnSpc>
            </a:pPr>
            <a:endParaRPr lang="en-US" dirty="0" smtClean="0"/>
          </a:p>
          <a:p>
            <a:pPr>
              <a:lnSpc>
                <a:spcPct val="90000"/>
              </a:lnSpc>
            </a:pPr>
            <a:endParaRPr lang="en-US" dirty="0" smtClean="0"/>
          </a:p>
          <a:p>
            <a:pPr lvl="1">
              <a:lnSpc>
                <a:spcPct val="9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9</a:t>
            </a:fld>
            <a:endParaRPr lang="en-US"/>
          </a:p>
        </p:txBody>
      </p:sp>
    </p:spTree>
    <p:extLst>
      <p:ext uri="{BB962C8B-B14F-4D97-AF65-F5344CB8AC3E}">
        <p14:creationId xmlns:p14="http://schemas.microsoft.com/office/powerpoint/2010/main" val="40625631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ap="flat" cmpd="sng" algn="ctr">
          <a:solidFill>
            <a:schemeClr val="tx1"/>
          </a:solidFill>
          <a:prstDash val="solid"/>
          <a:round/>
          <a:headEnd type="none" w="med" len="med"/>
          <a:tailEnd type="none" w="med" len="med"/>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30347</TotalTime>
  <Words>2453</Words>
  <Application>Microsoft Macintosh PowerPoint</Application>
  <PresentationFormat>On-screen Show (4:3)</PresentationFormat>
  <Paragraphs>568</Paragraphs>
  <Slides>50</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Office Theme</vt:lpstr>
      <vt:lpstr>Image</vt:lpstr>
      <vt:lpstr>Equation</vt:lpstr>
      <vt:lpstr>CS 61C: Great Ideas in Computer Architecture   Lecture 21: Warehouse-Scale Computing, MapReduce, and Spark</vt:lpstr>
      <vt:lpstr>New-School Machine Structures (It’s a bit more complicated!)</vt:lpstr>
      <vt:lpstr>In the news</vt:lpstr>
      <vt:lpstr>E.g., Google’s Oregon WSC</vt:lpstr>
      <vt:lpstr>Containers in WSCs</vt:lpstr>
      <vt:lpstr>Server, Rack, Array</vt:lpstr>
      <vt:lpstr>Google Server Internals</vt:lpstr>
      <vt:lpstr>Warehouse-Scale Computers</vt:lpstr>
      <vt:lpstr>Unique to WSCs</vt:lpstr>
      <vt:lpstr>WSC Architecture</vt:lpstr>
      <vt:lpstr>WSC Storage Hierarchy</vt:lpstr>
      <vt:lpstr>Workload Variation</vt:lpstr>
      <vt:lpstr>Impact on WSC software</vt:lpstr>
      <vt:lpstr>Power Usage Effectiveness</vt:lpstr>
      <vt:lpstr>PUE in the Wild (2007)</vt:lpstr>
      <vt:lpstr>High PUE: Where Does Power Go?</vt:lpstr>
      <vt:lpstr>Load Profile of WSCs</vt:lpstr>
      <vt:lpstr>Energy-Proportional Computing :Design Goal of WSC</vt:lpstr>
      <vt:lpstr>Cause of Poor Energy Proportionality</vt:lpstr>
      <vt:lpstr>Cloud Computing: Scale of Economy </vt:lpstr>
      <vt:lpstr>Agenda</vt:lpstr>
      <vt:lpstr>Request-Level Parallelism (RLP)</vt:lpstr>
      <vt:lpstr>Google Query-Serving Architecture</vt:lpstr>
      <vt:lpstr>Anatomy of a Web Search</vt:lpstr>
      <vt:lpstr>Anatomy of a Web Search (1/3)</vt:lpstr>
      <vt:lpstr>Anatomy of a Web Search (2/3)</vt:lpstr>
      <vt:lpstr>Anatomy of a Web Search (3/3)</vt:lpstr>
      <vt:lpstr>Agenda</vt:lpstr>
      <vt:lpstr>Administrivia</vt:lpstr>
      <vt:lpstr>Clicker/Peer Instruction: Which Statement is True</vt:lpstr>
      <vt:lpstr>Break</vt:lpstr>
      <vt:lpstr>Agenda</vt:lpstr>
      <vt:lpstr>Data-Level Parallelism(DLP)</vt:lpstr>
      <vt:lpstr>What is MapReduce?</vt:lpstr>
      <vt:lpstr>What is MapReduce used for?</vt:lpstr>
      <vt:lpstr>Example: Facebook Lexicon</vt:lpstr>
      <vt:lpstr>Map &amp; Reduce Functions in Python </vt:lpstr>
      <vt:lpstr>MapReduce Programming Model</vt:lpstr>
      <vt:lpstr>MapReduce Word Count Example</vt:lpstr>
      <vt:lpstr>MapReduce Implementation</vt:lpstr>
      <vt:lpstr>MapReduce Execution</vt:lpstr>
      <vt:lpstr>MapReduce Execution</vt:lpstr>
      <vt:lpstr>MapReduce Execution</vt:lpstr>
      <vt:lpstr>MapReduce Execution</vt:lpstr>
      <vt:lpstr>MapReduce Execution</vt:lpstr>
      <vt:lpstr>MapReduce Processing Time Line</vt:lpstr>
      <vt:lpstr>Big Data Framework: Hadoop &amp; Spark</vt:lpstr>
      <vt:lpstr>WordCount in Hadoop’s Java API</vt:lpstr>
      <vt:lpstr>Word Count in Spark’s Python API</vt:lpstr>
      <vt:lpstr>Summary</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Sagar Karandikar</cp:lastModifiedBy>
  <cp:revision>545</cp:revision>
  <cp:lastPrinted>2013-10-22T04:54:04Z</cp:lastPrinted>
  <dcterms:created xsi:type="dcterms:W3CDTF">2012-10-08T01:19:02Z</dcterms:created>
  <dcterms:modified xsi:type="dcterms:W3CDTF">2015-07-27T20:56:56Z</dcterms:modified>
</cp:coreProperties>
</file>