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4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1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6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2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1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3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4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6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7DAD0-9FFB-4D83-999F-9BB48ADB50D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E213-0348-4667-9D14-76D49918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8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Answers to Questions from Lecture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marL="463550" indent="-463550">
              <a:buNone/>
            </a:pPr>
            <a:r>
              <a:rPr lang="en-US" b="1" dirty="0" smtClean="0"/>
              <a:t>Q1: </a:t>
            </a:r>
            <a:r>
              <a:rPr lang="en-US" dirty="0" smtClean="0"/>
              <a:t>How old is the cyclotron resonance method of determining the effective mass of electrons and holes in semiconductors?</a:t>
            </a:r>
          </a:p>
          <a:p>
            <a:pPr marL="0" indent="0">
              <a:buNone/>
            </a:pPr>
            <a:endParaRPr lang="en-US" dirty="0" smtClean="0"/>
          </a:p>
          <a:p>
            <a:pPr marL="463550" indent="-463550">
              <a:buNone/>
            </a:pPr>
            <a:r>
              <a:rPr lang="en-US" b="1" dirty="0" smtClean="0"/>
              <a:t>A1: </a:t>
            </a:r>
            <a:r>
              <a:rPr lang="en-US" dirty="0" smtClean="0"/>
              <a:t>The first successful cyclotron resonance experiments on germanium (</a:t>
            </a:r>
            <a:r>
              <a:rPr lang="en-US" dirty="0" err="1" smtClean="0"/>
              <a:t>Ge</a:t>
            </a:r>
            <a:r>
              <a:rPr lang="en-US" dirty="0" smtClean="0"/>
              <a:t>) were published in 1953 by </a:t>
            </a:r>
            <a:r>
              <a:rPr lang="en-US" dirty="0" err="1" smtClean="0"/>
              <a:t>Dresselhaus</a:t>
            </a:r>
            <a:r>
              <a:rPr lang="en-US" dirty="0" smtClean="0"/>
              <a:t>, Kip and </a:t>
            </a:r>
            <a:r>
              <a:rPr lang="en-US" dirty="0" err="1" smtClean="0"/>
              <a:t>Kittel</a:t>
            </a:r>
            <a:r>
              <a:rPr lang="en-US" dirty="0" smtClean="0"/>
              <a:t> of the Physics Dept. at UC Berkeley.  </a:t>
            </a:r>
            <a:endParaRPr lang="en-US" dirty="0"/>
          </a:p>
          <a:p>
            <a:pPr marL="463550" indent="-463550">
              <a:buNone/>
            </a:pPr>
            <a:r>
              <a:rPr lang="en-US" dirty="0" smtClean="0"/>
              <a:t>	Soon afterwards (in 1954) Lax, </a:t>
            </a:r>
            <a:r>
              <a:rPr lang="en-US" dirty="0" err="1" smtClean="0"/>
              <a:t>Zeiger</a:t>
            </a:r>
            <a:r>
              <a:rPr lang="en-US" dirty="0" smtClean="0"/>
              <a:t>, and </a:t>
            </a:r>
            <a:r>
              <a:rPr lang="en-US" dirty="0" err="1" smtClean="0"/>
              <a:t>Rosenblum</a:t>
            </a:r>
            <a:r>
              <a:rPr lang="en-US" dirty="0" smtClean="0"/>
              <a:t> of MIT Lincoln Lab reported further measurements for </a:t>
            </a:r>
            <a:r>
              <a:rPr lang="en-US" dirty="0" err="1" smtClean="0"/>
              <a:t>Ge</a:t>
            </a:r>
            <a:r>
              <a:rPr lang="en-US" dirty="0" smtClean="0"/>
              <a:t>.  </a:t>
            </a:r>
            <a:endParaRPr lang="en-US" dirty="0"/>
          </a:p>
          <a:p>
            <a:pPr marL="463550" indent="-463550">
              <a:buNone/>
            </a:pPr>
            <a:r>
              <a:rPr lang="en-US" dirty="0" smtClean="0"/>
              <a:t>	By 1955 both the Berkeley and Lincoln groups reported work on silicon.</a:t>
            </a:r>
            <a:endParaRPr lang="en-US" dirty="0"/>
          </a:p>
          <a:p>
            <a:pPr marL="463550" indent="-463550">
              <a:buNone/>
            </a:pPr>
            <a:r>
              <a:rPr lang="en-US" dirty="0" smtClean="0"/>
              <a:t>	[G. </a:t>
            </a:r>
            <a:r>
              <a:rPr lang="en-US" dirty="0" err="1" smtClean="0"/>
              <a:t>Dresselhaus</a:t>
            </a:r>
            <a:r>
              <a:rPr lang="en-US" dirty="0" smtClean="0"/>
              <a:t>, A. F. Kip, and C. </a:t>
            </a:r>
            <a:r>
              <a:rPr lang="en-US" dirty="0" err="1" smtClean="0"/>
              <a:t>Kittel</a:t>
            </a:r>
            <a:r>
              <a:rPr lang="en-US" dirty="0" smtClean="0"/>
              <a:t>, “Cyclotron Resonance of Electrons and Holes in Silicon and Germanium Crystals,” </a:t>
            </a:r>
            <a:r>
              <a:rPr lang="en-US" i="1" dirty="0" smtClean="0"/>
              <a:t>Physical Review</a:t>
            </a:r>
            <a:r>
              <a:rPr lang="en-US" dirty="0" smtClean="0"/>
              <a:t>, Vol. 98, p. 368, 1955.]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75129" y="6477000"/>
            <a:ext cx="23398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Lecture </a:t>
            </a:r>
            <a:r>
              <a:rPr lang="en-US" altLang="en-US" sz="1400" dirty="0" smtClean="0"/>
              <a:t>4 supplement, </a:t>
            </a:r>
            <a:r>
              <a:rPr lang="en-US" altLang="en-US" sz="1400" dirty="0"/>
              <a:t>Slide </a:t>
            </a:r>
            <a:fld id="{A1FA2145-A1B0-4C37-8EDF-D92F55900BE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EE130/230A Fall 2013</a:t>
            </a:r>
          </a:p>
        </p:txBody>
      </p:sp>
    </p:spTree>
    <p:extLst>
      <p:ext uri="{BB962C8B-B14F-4D97-AF65-F5344CB8AC3E}">
        <p14:creationId xmlns:p14="http://schemas.microsoft.com/office/powerpoint/2010/main" val="81164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re: Slide 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3088" indent="-573088">
              <a:buNone/>
            </a:pPr>
            <a:r>
              <a:rPr lang="en-US" sz="2800" b="1" dirty="0" smtClean="0"/>
              <a:t>Q2: </a:t>
            </a:r>
            <a:r>
              <a:rPr lang="en-US" sz="2800" dirty="0" smtClean="0"/>
              <a:t>Why is the effective mass of electrons much smaller in </a:t>
            </a:r>
            <a:r>
              <a:rPr lang="en-US" sz="2800" dirty="0" err="1" smtClean="0"/>
              <a:t>GaAs</a:t>
            </a:r>
            <a:r>
              <a:rPr lang="en-US" sz="2800" dirty="0" smtClean="0"/>
              <a:t> as compared to Si? </a:t>
            </a:r>
          </a:p>
          <a:p>
            <a:pPr marL="0" indent="0">
              <a:buNone/>
            </a:pPr>
            <a:endParaRPr lang="en-US" sz="2800" dirty="0" smtClean="0"/>
          </a:p>
          <a:p>
            <a:pPr marL="573088" indent="-573088">
              <a:buNone/>
              <a:tabLst>
                <a:tab pos="573088" algn="l"/>
              </a:tabLst>
            </a:pPr>
            <a:r>
              <a:rPr lang="en-US" sz="2800" b="1" dirty="0" smtClean="0"/>
              <a:t>A2: </a:t>
            </a:r>
            <a:r>
              <a:rPr lang="en-US" sz="2800" dirty="0" smtClean="0"/>
              <a:t>The </a:t>
            </a:r>
            <a:r>
              <a:rPr lang="en-US" sz="2800" dirty="0"/>
              <a:t>atomic "cores" of </a:t>
            </a:r>
            <a:r>
              <a:rPr lang="en-US" sz="2800" dirty="0" err="1"/>
              <a:t>Ga</a:t>
            </a:r>
            <a:r>
              <a:rPr lang="en-US" sz="2800" dirty="0"/>
              <a:t> and As are much larger </a:t>
            </a:r>
            <a:r>
              <a:rPr lang="en-US" sz="2800" dirty="0" smtClean="0"/>
              <a:t>than that </a:t>
            </a:r>
            <a:r>
              <a:rPr lang="en-US" sz="2800" dirty="0"/>
              <a:t>of Si and hence </a:t>
            </a:r>
            <a:r>
              <a:rPr lang="en-US" sz="2800" dirty="0" smtClean="0"/>
              <a:t>exert </a:t>
            </a:r>
            <a:r>
              <a:rPr lang="en-US" sz="2800" dirty="0"/>
              <a:t>more </a:t>
            </a:r>
            <a:r>
              <a:rPr lang="en-US" sz="2800" dirty="0" smtClean="0"/>
              <a:t>influence on </a:t>
            </a:r>
            <a:r>
              <a:rPr lang="en-US" sz="2800" dirty="0"/>
              <a:t>conduction electrons moving about </a:t>
            </a:r>
            <a:r>
              <a:rPr lang="en-US" sz="2800" dirty="0" smtClean="0"/>
              <a:t>within </a:t>
            </a:r>
            <a:r>
              <a:rPr lang="en-US" sz="2800" dirty="0"/>
              <a:t>the </a:t>
            </a:r>
            <a:r>
              <a:rPr lang="en-US" sz="2800" dirty="0" smtClean="0"/>
              <a:t>lattice (ref. Lecture 2 Slide 9).</a:t>
            </a:r>
            <a:endParaRPr lang="en-US" sz="28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75129" y="6477000"/>
            <a:ext cx="23398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Lecture </a:t>
            </a:r>
            <a:r>
              <a:rPr lang="en-US" altLang="en-US" sz="1400" dirty="0" smtClean="0"/>
              <a:t>4 supplement, </a:t>
            </a:r>
            <a:r>
              <a:rPr lang="en-US" altLang="en-US" sz="1400" dirty="0"/>
              <a:t>Slide </a:t>
            </a:r>
            <a:fld id="{A1FA2145-A1B0-4C37-8EDF-D92F55900BE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EE130/230A Fall 2013</a:t>
            </a:r>
          </a:p>
        </p:txBody>
      </p:sp>
    </p:spTree>
    <p:extLst>
      <p:ext uri="{BB962C8B-B14F-4D97-AF65-F5344CB8AC3E}">
        <p14:creationId xmlns:p14="http://schemas.microsoft.com/office/powerpoint/2010/main" val="36337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re: Slide 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3088" indent="-573088">
              <a:buNone/>
            </a:pPr>
            <a:r>
              <a:rPr lang="en-US" sz="2800" b="1" dirty="0" smtClean="0"/>
              <a:t>Q3: </a:t>
            </a:r>
            <a:r>
              <a:rPr lang="en-US" sz="2800" dirty="0" smtClean="0"/>
              <a:t>What is phonon density and why is it proportional to temperature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74675" indent="-574675">
              <a:buNone/>
            </a:pPr>
            <a:r>
              <a:rPr lang="en-US" sz="2800" b="1" dirty="0" smtClean="0"/>
              <a:t>A3: </a:t>
            </a:r>
            <a:r>
              <a:rPr lang="en-US" sz="2800" dirty="0" smtClean="0"/>
              <a:t>Phonons (lattice vibrations) have quantized frequencies and modes, with associated energy levels (“states”).  Since total vibration energy increases proportionately with temperature, the probability of finding a phonon in a higher-energy state increases; hence the </a:t>
            </a:r>
            <a:r>
              <a:rPr lang="en-US" sz="2800" dirty="0"/>
              <a:t>number of </a:t>
            </a:r>
            <a:r>
              <a:rPr lang="en-US" sz="2800" dirty="0" smtClean="0"/>
              <a:t>phonons increases with temperature – and the average time between lattice-scattering events decreases.</a:t>
            </a:r>
            <a:endParaRPr lang="en-US" sz="2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75129" y="6477000"/>
            <a:ext cx="23398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Lecture </a:t>
            </a:r>
            <a:r>
              <a:rPr lang="en-US" altLang="en-US" sz="1400" dirty="0" smtClean="0"/>
              <a:t>4 supplement, </a:t>
            </a:r>
            <a:r>
              <a:rPr lang="en-US" altLang="en-US" sz="1400" dirty="0"/>
              <a:t>Slide </a:t>
            </a:r>
            <a:fld id="{A1FA2145-A1B0-4C37-8EDF-D92F55900BE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EE130/230A Fall 2013</a:t>
            </a:r>
          </a:p>
        </p:txBody>
      </p:sp>
    </p:spTree>
    <p:extLst>
      <p:ext uri="{BB962C8B-B14F-4D97-AF65-F5344CB8AC3E}">
        <p14:creationId xmlns:p14="http://schemas.microsoft.com/office/powerpoint/2010/main" val="34329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re: Slide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Question</a:t>
            </a:r>
            <a:r>
              <a:rPr lang="en-US" dirty="0" smtClean="0"/>
              <a:t>: Why </a:t>
            </a:r>
            <a:r>
              <a:rPr lang="en-US" dirty="0"/>
              <a:t>does the drift velocity saturate at high electric field strength?</a:t>
            </a:r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Answer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As the electric field strength increases, the force that it exerts on a charge carrier between scattering events increases and hence the carrier gains more kinetic energy.  When </a:t>
            </a:r>
            <a:r>
              <a:rPr lang="en-US" dirty="0"/>
              <a:t>the kinetic energy </a:t>
            </a:r>
            <a:r>
              <a:rPr lang="en-US" dirty="0" smtClean="0"/>
              <a:t>of </a:t>
            </a:r>
            <a:r>
              <a:rPr lang="en-US" dirty="0"/>
              <a:t>a carrier reaches the energy of an optical phonon </a:t>
            </a:r>
            <a:r>
              <a:rPr lang="en-US" dirty="0" smtClean="0"/>
              <a:t>(~60 </a:t>
            </a:r>
            <a:r>
              <a:rPr lang="en-US" dirty="0" err="1" smtClean="0"/>
              <a:t>meV</a:t>
            </a:r>
            <a:r>
              <a:rPr lang="en-US" dirty="0" smtClean="0"/>
              <a:t> in silicon), </a:t>
            </a:r>
            <a:r>
              <a:rPr lang="en-US" dirty="0"/>
              <a:t>it will generate an optical phonon upon a lattice collision event and lose all of its kinetic energy in the process.  Hence optical phonon scattering limits the drift </a:t>
            </a:r>
            <a:r>
              <a:rPr lang="en-US" dirty="0" smtClean="0"/>
              <a:t>velocity at high electric field strength; </a:t>
            </a:r>
            <a:r>
              <a:rPr lang="en-US" dirty="0"/>
              <a:t>the saturation velocity (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sat</a:t>
            </a:r>
            <a:r>
              <a:rPr lang="en-US" dirty="0"/>
              <a:t>) is defined as this limit.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Additional notes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Atoms </a:t>
            </a:r>
            <a:r>
              <a:rPr lang="en-US" dirty="0"/>
              <a:t>vibrate about their equilibrium positions within the semiconductor crystal lattice.  Acoustic phonons are coherent movements of atoms, </a:t>
            </a:r>
            <a:r>
              <a:rPr lang="en-US" i="1" dirty="0"/>
              <a:t>i.e.</a:t>
            </a:r>
            <a:r>
              <a:rPr lang="en-US" dirty="0"/>
              <a:t> adjacent atoms move together; optical phonons are out-of-phase movements of atoms, </a:t>
            </a:r>
            <a:r>
              <a:rPr lang="en-US" i="1" dirty="0"/>
              <a:t>i.e.</a:t>
            </a:r>
            <a:r>
              <a:rPr lang="en-US" dirty="0"/>
              <a:t> adjacent atoms move in opposite directions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carrier mobility is defined as the ratio of drift velocity (</a:t>
            </a:r>
            <a:r>
              <a:rPr lang="en-US" i="1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/>
              <a:t>) to electric field strength (</a:t>
            </a:r>
            <a:r>
              <a:rPr lang="en-US" dirty="0">
                <a:latin typeface="Script MT Bold" panose="03040602040607080904" pitchFamily="66" charset="0"/>
              </a:rPr>
              <a:t>E</a:t>
            </a:r>
            <a:r>
              <a:rPr lang="en-US" dirty="0"/>
              <a:t>).  </a:t>
            </a:r>
            <a:r>
              <a:rPr lang="en-US" b="1" dirty="0"/>
              <a:t>As </a:t>
            </a:r>
            <a:r>
              <a:rPr lang="en-US" dirty="0" smtClean="0">
                <a:latin typeface="Script MT Bold" panose="03040602040607080904" pitchFamily="66" charset="0"/>
              </a:rPr>
              <a:t> E </a:t>
            </a:r>
            <a:r>
              <a:rPr lang="en-US" b="1" dirty="0"/>
              <a:t> increases and </a:t>
            </a:r>
            <a:r>
              <a:rPr lang="en-US" b="1" i="1" dirty="0" err="1" smtClean="0"/>
              <a:t>v</a:t>
            </a:r>
            <a:r>
              <a:rPr lang="en-US" b="1" baseline="-25000" dirty="0" err="1" smtClean="0"/>
              <a:t>d</a:t>
            </a:r>
            <a:r>
              <a:rPr lang="en-US" b="1" dirty="0" smtClean="0"/>
              <a:t> </a:t>
            </a:r>
            <a:r>
              <a:rPr lang="en-US" b="1" dirty="0"/>
              <a:t>approaches (and reaches) </a:t>
            </a:r>
            <a:r>
              <a:rPr lang="en-US" b="1" i="1" dirty="0" err="1" smtClean="0"/>
              <a:t>v</a:t>
            </a:r>
            <a:r>
              <a:rPr lang="en-US" b="1" baseline="-25000" dirty="0" err="1" smtClean="0"/>
              <a:t>sat</a:t>
            </a:r>
            <a:r>
              <a:rPr lang="en-US" b="1" dirty="0"/>
              <a:t>, the mobility decreases</a:t>
            </a:r>
            <a:r>
              <a:rPr lang="en-US" dirty="0"/>
              <a:t> because </a:t>
            </a:r>
            <a:r>
              <a:rPr lang="en-US" dirty="0" smtClean="0">
                <a:latin typeface="Script MT Bold" panose="03040602040607080904" pitchFamily="66" charset="0"/>
              </a:rPr>
              <a:t>E </a:t>
            </a:r>
            <a:r>
              <a:rPr lang="en-US" dirty="0" smtClean="0"/>
              <a:t>/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</a:t>
            </a:r>
            <a:r>
              <a:rPr lang="en-US" dirty="0"/>
              <a:t>decreases with increasing </a:t>
            </a:r>
            <a:r>
              <a:rPr lang="en-US" dirty="0" smtClean="0">
                <a:latin typeface="Script MT Bold" panose="03040602040607080904" pitchFamily="66" charset="0"/>
              </a:rPr>
              <a:t> 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75129" y="6477000"/>
            <a:ext cx="23398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Lecture </a:t>
            </a:r>
            <a:r>
              <a:rPr lang="en-US" altLang="en-US" sz="1400" dirty="0" smtClean="0"/>
              <a:t>4 supplement, </a:t>
            </a:r>
            <a:r>
              <a:rPr lang="en-US" altLang="en-US" sz="1400" dirty="0"/>
              <a:t>Slide </a:t>
            </a:r>
            <a:fld id="{A1FA2145-A1B0-4C37-8EDF-D92F55900BEB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EE130/230A Fall 2013</a:t>
            </a:r>
          </a:p>
        </p:txBody>
      </p:sp>
    </p:spTree>
    <p:extLst>
      <p:ext uri="{BB962C8B-B14F-4D97-AF65-F5344CB8AC3E}">
        <p14:creationId xmlns:p14="http://schemas.microsoft.com/office/powerpoint/2010/main" val="189986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327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Answers to Questions from Lecture 4</vt:lpstr>
      <vt:lpstr>Question re: Slide 11</vt:lpstr>
      <vt:lpstr>Question re: Slide 14</vt:lpstr>
      <vt:lpstr>Question re: Slide 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Answers to Questions from Lecture 4</dc:title>
  <dc:creator>Tsu-Jae King</dc:creator>
  <cp:lastModifiedBy>Tsu-Jae King</cp:lastModifiedBy>
  <cp:revision>14</cp:revision>
  <dcterms:created xsi:type="dcterms:W3CDTF">2013-09-11T06:06:02Z</dcterms:created>
  <dcterms:modified xsi:type="dcterms:W3CDTF">2013-09-13T21:25:13Z</dcterms:modified>
</cp:coreProperties>
</file>