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2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5BAF-36E4-4AB3-A148-E367C02C62EC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B956-CE1E-4D62-949A-72CA3920D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5BAF-36E4-4AB3-A148-E367C02C62EC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B956-CE1E-4D62-949A-72CA3920D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5BAF-36E4-4AB3-A148-E367C02C62EC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B956-CE1E-4D62-949A-72CA3920D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5BAF-36E4-4AB3-A148-E367C02C62EC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B956-CE1E-4D62-949A-72CA3920D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5BAF-36E4-4AB3-A148-E367C02C62EC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B956-CE1E-4D62-949A-72CA3920D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5BAF-36E4-4AB3-A148-E367C02C62EC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B956-CE1E-4D62-949A-72CA3920D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5BAF-36E4-4AB3-A148-E367C02C62EC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B956-CE1E-4D62-949A-72CA3920D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5BAF-36E4-4AB3-A148-E367C02C62EC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B956-CE1E-4D62-949A-72CA3920D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5BAF-36E4-4AB3-A148-E367C02C62EC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B956-CE1E-4D62-949A-72CA3920D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5BAF-36E4-4AB3-A148-E367C02C62EC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B956-CE1E-4D62-949A-72CA3920D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5BAF-36E4-4AB3-A148-E367C02C62EC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B956-CE1E-4D62-949A-72CA3920D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E5BAF-36E4-4AB3-A148-E367C02C62EC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BB956-CE1E-4D62-949A-72CA3920D7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Regions of Operation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12013" y="2060303"/>
            <a:ext cx="2133600" cy="2133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115825" y="3518019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115825" y="2060303"/>
            <a:ext cx="1447800" cy="1468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94706" y="2969005"/>
            <a:ext cx="1524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93994" y="2060303"/>
            <a:ext cx="0" cy="914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35813" y="427010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93213" y="4270103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DD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2026413" y="4574903"/>
            <a:ext cx="386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d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197613" y="2974703"/>
            <a:ext cx="376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g</a:t>
            </a:r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502413" y="1831703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DD</a:t>
            </a:r>
            <a:endParaRPr lang="en-US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731013" y="404150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09600" y="3351869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tn</a:t>
            </a:r>
            <a:endParaRPr lang="en-US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2483613" y="1450703"/>
            <a:ext cx="1175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ds</a:t>
            </a:r>
            <a:r>
              <a:rPr lang="en-US" dirty="0" smtClean="0"/>
              <a:t> =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gs</a:t>
            </a:r>
            <a:r>
              <a:rPr lang="en-US" dirty="0" err="1" smtClean="0"/>
              <a:t>-V</a:t>
            </a:r>
            <a:r>
              <a:rPr lang="en-US" baseline="-25000" dirty="0" err="1" smtClean="0"/>
              <a:t>t</a:t>
            </a:r>
            <a:endParaRPr 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1112013" y="993503"/>
            <a:ext cx="1541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ds</a:t>
            </a:r>
            <a:r>
              <a:rPr lang="en-US" dirty="0" smtClean="0"/>
              <a:t>/L = 1V/um</a:t>
            </a:r>
            <a:endParaRPr lang="en-US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3730587" y="2748378"/>
            <a:ext cx="1855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V</a:t>
            </a:r>
            <a:r>
              <a:rPr lang="en-US" baseline="-25000" dirty="0" err="1" smtClean="0"/>
              <a:t>gs</a:t>
            </a:r>
            <a:r>
              <a:rPr lang="en-US" dirty="0" err="1" smtClean="0"/>
              <a:t>-V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 </a:t>
            </a:r>
            <a:r>
              <a:rPr lang="en-US" dirty="0" smtClean="0"/>
              <a:t>)/L= 1V/um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843574" y="352158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Sub-</a:t>
            </a:r>
            <a:r>
              <a:rPr lang="en-US" dirty="0" err="1" smtClean="0"/>
              <a:t>Vt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74013" y="3812903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(OFF)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797813" y="2997438"/>
            <a:ext cx="115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Saturation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694706" y="147015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273387" y="2967147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16200000">
            <a:off x="996013" y="2328703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triode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797813" y="2060303"/>
            <a:ext cx="1122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Scattering</a:t>
            </a:r>
          </a:p>
          <a:p>
            <a:r>
              <a:rPr lang="en-US" dirty="0" smtClean="0"/>
              <a:t>limited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2614188" y="1820035"/>
            <a:ext cx="305855" cy="1835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339606" y="4598239"/>
            <a:ext cx="935924" cy="1190057"/>
            <a:chOff x="685800" y="5498068"/>
            <a:chExt cx="935924" cy="1190057"/>
          </a:xfrm>
        </p:grpSpPr>
        <p:grpSp>
          <p:nvGrpSpPr>
            <p:cNvPr id="39" name="Group 475"/>
            <p:cNvGrpSpPr>
              <a:grpSpLocks/>
            </p:cNvGrpSpPr>
            <p:nvPr/>
          </p:nvGrpSpPr>
          <p:grpSpPr bwMode="auto">
            <a:xfrm flipH="1">
              <a:off x="1039974" y="5867400"/>
              <a:ext cx="381000" cy="609600"/>
              <a:chOff x="3648" y="1344"/>
              <a:chExt cx="240" cy="384"/>
            </a:xfrm>
          </p:grpSpPr>
          <p:sp>
            <p:nvSpPr>
              <p:cNvPr id="40" name="Freeform 162"/>
              <p:cNvSpPr>
                <a:spLocks noChangeAspect="1"/>
              </p:cNvSpPr>
              <p:nvPr/>
            </p:nvSpPr>
            <p:spPr bwMode="auto">
              <a:xfrm>
                <a:off x="3648" y="1344"/>
                <a:ext cx="97" cy="384"/>
              </a:xfrm>
              <a:custGeom>
                <a:avLst/>
                <a:gdLst>
                  <a:gd name="T0" fmla="*/ 0 w 192"/>
                  <a:gd name="T1" fmla="*/ 0 h 768"/>
                  <a:gd name="T2" fmla="*/ 0 w 192"/>
                  <a:gd name="T3" fmla="*/ 192 h 768"/>
                  <a:gd name="T4" fmla="*/ 192 w 192"/>
                  <a:gd name="T5" fmla="*/ 192 h 768"/>
                  <a:gd name="T6" fmla="*/ 192 w 192"/>
                  <a:gd name="T7" fmla="*/ 576 h 768"/>
                  <a:gd name="T8" fmla="*/ 0 w 192"/>
                  <a:gd name="T9" fmla="*/ 576 h 768"/>
                  <a:gd name="T10" fmla="*/ 0 w 192"/>
                  <a:gd name="T11" fmla="*/ 768 h 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2" h="768">
                    <a:moveTo>
                      <a:pt x="0" y="0"/>
                    </a:moveTo>
                    <a:lnTo>
                      <a:pt x="0" y="192"/>
                    </a:lnTo>
                    <a:lnTo>
                      <a:pt x="192" y="192"/>
                    </a:lnTo>
                    <a:lnTo>
                      <a:pt x="192" y="576"/>
                    </a:lnTo>
                    <a:lnTo>
                      <a:pt x="0" y="576"/>
                    </a:lnTo>
                    <a:lnTo>
                      <a:pt x="0" y="768"/>
                    </a:lnTo>
                  </a:path>
                </a:pathLst>
              </a:custGeom>
              <a:noFill/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163"/>
              <p:cNvSpPr>
                <a:spLocks noChangeAspect="1" noChangeShapeType="1"/>
              </p:cNvSpPr>
              <p:nvPr/>
            </p:nvSpPr>
            <p:spPr bwMode="auto">
              <a:xfrm>
                <a:off x="3769" y="1536"/>
                <a:ext cx="119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164"/>
              <p:cNvSpPr>
                <a:spLocks noChangeAspect="1"/>
              </p:cNvSpPr>
              <p:nvPr/>
            </p:nvSpPr>
            <p:spPr bwMode="auto">
              <a:xfrm>
                <a:off x="3648" y="1611"/>
                <a:ext cx="48" cy="48"/>
              </a:xfrm>
              <a:custGeom>
                <a:avLst/>
                <a:gdLst>
                  <a:gd name="T0" fmla="*/ 0 w 96"/>
                  <a:gd name="T1" fmla="*/ 48 h 96"/>
                  <a:gd name="T2" fmla="*/ 96 w 96"/>
                  <a:gd name="T3" fmla="*/ 0 h 96"/>
                  <a:gd name="T4" fmla="*/ 96 w 96"/>
                  <a:gd name="T5" fmla="*/ 96 h 96"/>
                  <a:gd name="T6" fmla="*/ 0 w 96"/>
                  <a:gd name="T7" fmla="*/ 4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96">
                    <a:moveTo>
                      <a:pt x="0" y="48"/>
                    </a:moveTo>
                    <a:lnTo>
                      <a:pt x="96" y="0"/>
                    </a:lnTo>
                    <a:lnTo>
                      <a:pt x="96" y="9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165"/>
              <p:cNvSpPr>
                <a:spLocks noChangeAspect="1" noChangeShapeType="1"/>
              </p:cNvSpPr>
              <p:nvPr/>
            </p:nvSpPr>
            <p:spPr bwMode="auto">
              <a:xfrm>
                <a:off x="3769" y="1441"/>
                <a:ext cx="0" cy="19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166"/>
              <p:cNvSpPr>
                <a:spLocks noChangeAspect="1" noChangeShapeType="1"/>
              </p:cNvSpPr>
              <p:nvPr/>
            </p:nvSpPr>
            <p:spPr bwMode="auto">
              <a:xfrm flipV="1">
                <a:off x="3648" y="1536"/>
                <a:ext cx="97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" name="Group 220"/>
            <p:cNvGrpSpPr>
              <a:grpSpLocks/>
            </p:cNvGrpSpPr>
            <p:nvPr/>
          </p:nvGrpSpPr>
          <p:grpSpPr bwMode="auto">
            <a:xfrm>
              <a:off x="1344775" y="6383325"/>
              <a:ext cx="152400" cy="304800"/>
              <a:chOff x="3264" y="3072"/>
              <a:chExt cx="96" cy="192"/>
            </a:xfrm>
          </p:grpSpPr>
          <p:sp>
            <p:nvSpPr>
              <p:cNvPr id="46" name="Line 17"/>
              <p:cNvSpPr>
                <a:spLocks noChangeAspect="1" noChangeShapeType="1"/>
              </p:cNvSpPr>
              <p:nvPr/>
            </p:nvSpPr>
            <p:spPr bwMode="auto">
              <a:xfrm>
                <a:off x="3312" y="3072"/>
                <a:ext cx="0" cy="12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Freeform 18"/>
              <p:cNvSpPr>
                <a:spLocks noChangeAspect="1"/>
              </p:cNvSpPr>
              <p:nvPr/>
            </p:nvSpPr>
            <p:spPr bwMode="auto">
              <a:xfrm>
                <a:off x="3264" y="3192"/>
                <a:ext cx="96" cy="72"/>
              </a:xfrm>
              <a:custGeom>
                <a:avLst/>
                <a:gdLst>
                  <a:gd name="T0" fmla="*/ 96 w 192"/>
                  <a:gd name="T1" fmla="*/ 144 h 144"/>
                  <a:gd name="T2" fmla="*/ 192 w 192"/>
                  <a:gd name="T3" fmla="*/ 0 h 144"/>
                  <a:gd name="T4" fmla="*/ 0 w 192"/>
                  <a:gd name="T5" fmla="*/ 0 h 144"/>
                  <a:gd name="T6" fmla="*/ 96 w 192"/>
                  <a:gd name="T7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2" h="144">
                    <a:moveTo>
                      <a:pt x="96" y="144"/>
                    </a:moveTo>
                    <a:lnTo>
                      <a:pt x="192" y="0"/>
                    </a:lnTo>
                    <a:lnTo>
                      <a:pt x="0" y="0"/>
                    </a:lnTo>
                    <a:lnTo>
                      <a:pt x="96" y="144"/>
                    </a:lnTo>
                    <a:close/>
                  </a:path>
                </a:pathLst>
              </a:custGeom>
              <a:noFill/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3" name="Straight Connector 12"/>
            <p:cNvCxnSpPr>
              <a:stCxn id="44" idx="0"/>
              <a:endCxn id="42" idx="0"/>
            </p:cNvCxnSpPr>
            <p:nvPr/>
          </p:nvCxnSpPr>
          <p:spPr>
            <a:xfrm flipH="1">
              <a:off x="1420974" y="6172200"/>
              <a:ext cx="1" cy="1571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685800" y="6013993"/>
              <a:ext cx="3769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g</a:t>
              </a:r>
              <a:endParaRPr lang="en-US" baseline="-25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235272" y="5498068"/>
              <a:ext cx="3864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V</a:t>
              </a:r>
              <a:r>
                <a:rPr lang="en-US" baseline="-25000" dirty="0" err="1" smtClean="0"/>
                <a:t>d</a:t>
              </a:r>
              <a:endParaRPr lang="en-US" baseline="-25000" dirty="0"/>
            </a:p>
          </p:txBody>
        </p:sp>
      </p:grpSp>
      <p:sp>
        <p:nvSpPr>
          <p:cNvPr id="56" name="Rectangle 55"/>
          <p:cNvSpPr/>
          <p:nvPr/>
        </p:nvSpPr>
        <p:spPr>
          <a:xfrm>
            <a:off x="6112640" y="2092569"/>
            <a:ext cx="2133600" cy="2133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993606" y="1603103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DD</a:t>
            </a:r>
            <a:endParaRPr lang="en-US" baseline="-25000" dirty="0"/>
          </a:p>
        </p:txBody>
      </p:sp>
      <p:sp>
        <p:nvSpPr>
          <p:cNvPr id="58" name="TextBox 57"/>
          <p:cNvSpPr txBox="1"/>
          <p:nvPr/>
        </p:nvSpPr>
        <p:spPr>
          <a:xfrm>
            <a:off x="5961797" y="167930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8348030" y="40232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8333933" y="187563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DD</a:t>
            </a:r>
            <a:endParaRPr lang="en-US" baseline="-25000" dirty="0"/>
          </a:p>
        </p:txBody>
      </p:sp>
      <p:sp>
        <p:nvSpPr>
          <p:cNvPr id="61" name="TextBox 60"/>
          <p:cNvSpPr txBox="1"/>
          <p:nvPr/>
        </p:nvSpPr>
        <p:spPr>
          <a:xfrm>
            <a:off x="6986214" y="1523126"/>
            <a:ext cx="386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d</a:t>
            </a:r>
            <a:endParaRPr lang="en-US" baseline="-25000" dirty="0"/>
          </a:p>
        </p:txBody>
      </p:sp>
      <p:sp>
        <p:nvSpPr>
          <p:cNvPr id="62" name="TextBox 61"/>
          <p:cNvSpPr txBox="1"/>
          <p:nvPr/>
        </p:nvSpPr>
        <p:spPr>
          <a:xfrm>
            <a:off x="8461234" y="2982674"/>
            <a:ext cx="376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g</a:t>
            </a:r>
            <a:endParaRPr lang="en-US" baseline="-25000" dirty="0"/>
          </a:p>
        </p:txBody>
      </p:sp>
      <p:sp>
        <p:nvSpPr>
          <p:cNvPr id="53" name="TextBox 52"/>
          <p:cNvSpPr txBox="1"/>
          <p:nvPr/>
        </p:nvSpPr>
        <p:spPr>
          <a:xfrm>
            <a:off x="7246243" y="577334"/>
            <a:ext cx="376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g</a:t>
            </a:r>
            <a:endParaRPr lang="en-US" baseline="-25000" dirty="0"/>
          </a:p>
        </p:txBody>
      </p:sp>
      <p:sp>
        <p:nvSpPr>
          <p:cNvPr id="54" name="TextBox 53"/>
          <p:cNvSpPr txBox="1"/>
          <p:nvPr/>
        </p:nvSpPr>
        <p:spPr>
          <a:xfrm>
            <a:off x="7791820" y="993503"/>
            <a:ext cx="386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d</a:t>
            </a:r>
            <a:endParaRPr lang="en-US" baseline="-25000" dirty="0"/>
          </a:p>
        </p:txBody>
      </p:sp>
      <p:sp>
        <p:nvSpPr>
          <p:cNvPr id="55" name="TextBox 54"/>
          <p:cNvSpPr txBox="1"/>
          <p:nvPr/>
        </p:nvSpPr>
        <p:spPr>
          <a:xfrm>
            <a:off x="7603974" y="54216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DD</a:t>
            </a:r>
            <a:endParaRPr lang="en-US" baseline="-25000" dirty="0"/>
          </a:p>
        </p:txBody>
      </p:sp>
      <p:grpSp>
        <p:nvGrpSpPr>
          <p:cNvPr id="84" name="Group 83"/>
          <p:cNvGrpSpPr/>
          <p:nvPr/>
        </p:nvGrpSpPr>
        <p:grpSpPr>
          <a:xfrm flipH="1">
            <a:off x="7623206" y="228600"/>
            <a:ext cx="533400" cy="838200"/>
            <a:chOff x="7623206" y="911497"/>
            <a:chExt cx="533400" cy="838200"/>
          </a:xfrm>
        </p:grpSpPr>
        <p:grpSp>
          <p:nvGrpSpPr>
            <p:cNvPr id="31" name="Group 477"/>
            <p:cNvGrpSpPr>
              <a:grpSpLocks/>
            </p:cNvGrpSpPr>
            <p:nvPr/>
          </p:nvGrpSpPr>
          <p:grpSpPr bwMode="auto">
            <a:xfrm>
              <a:off x="7775606" y="1140097"/>
              <a:ext cx="381000" cy="609600"/>
              <a:chOff x="4320" y="1344"/>
              <a:chExt cx="240" cy="384"/>
            </a:xfrm>
          </p:grpSpPr>
          <p:sp>
            <p:nvSpPr>
              <p:cNvPr id="32" name="Freeform 155"/>
              <p:cNvSpPr>
                <a:spLocks noChangeAspect="1"/>
              </p:cNvSpPr>
              <p:nvPr/>
            </p:nvSpPr>
            <p:spPr bwMode="auto">
              <a:xfrm flipV="1">
                <a:off x="4320" y="1344"/>
                <a:ext cx="97" cy="384"/>
              </a:xfrm>
              <a:custGeom>
                <a:avLst/>
                <a:gdLst>
                  <a:gd name="T0" fmla="*/ 0 w 192"/>
                  <a:gd name="T1" fmla="*/ 0 h 768"/>
                  <a:gd name="T2" fmla="*/ 0 w 192"/>
                  <a:gd name="T3" fmla="*/ 192 h 768"/>
                  <a:gd name="T4" fmla="*/ 192 w 192"/>
                  <a:gd name="T5" fmla="*/ 192 h 768"/>
                  <a:gd name="T6" fmla="*/ 192 w 192"/>
                  <a:gd name="T7" fmla="*/ 576 h 768"/>
                  <a:gd name="T8" fmla="*/ 0 w 192"/>
                  <a:gd name="T9" fmla="*/ 576 h 768"/>
                  <a:gd name="T10" fmla="*/ 0 w 192"/>
                  <a:gd name="T11" fmla="*/ 768 h 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2" h="768">
                    <a:moveTo>
                      <a:pt x="0" y="0"/>
                    </a:moveTo>
                    <a:lnTo>
                      <a:pt x="0" y="192"/>
                    </a:lnTo>
                    <a:lnTo>
                      <a:pt x="192" y="192"/>
                    </a:lnTo>
                    <a:lnTo>
                      <a:pt x="192" y="576"/>
                    </a:lnTo>
                    <a:lnTo>
                      <a:pt x="0" y="576"/>
                    </a:lnTo>
                    <a:lnTo>
                      <a:pt x="0" y="768"/>
                    </a:lnTo>
                  </a:path>
                </a:pathLst>
              </a:custGeom>
              <a:noFill/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156"/>
              <p:cNvSpPr>
                <a:spLocks noChangeAspect="1" noChangeShapeType="1"/>
              </p:cNvSpPr>
              <p:nvPr/>
            </p:nvSpPr>
            <p:spPr bwMode="auto">
              <a:xfrm flipV="1">
                <a:off x="4441" y="1536"/>
                <a:ext cx="119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157"/>
              <p:cNvSpPr>
                <a:spLocks noChangeAspect="1"/>
              </p:cNvSpPr>
              <p:nvPr/>
            </p:nvSpPr>
            <p:spPr bwMode="auto">
              <a:xfrm flipH="1" flipV="1">
                <a:off x="4368" y="1417"/>
                <a:ext cx="49" cy="48"/>
              </a:xfrm>
              <a:custGeom>
                <a:avLst/>
                <a:gdLst>
                  <a:gd name="T0" fmla="*/ 0 w 96"/>
                  <a:gd name="T1" fmla="*/ 48 h 96"/>
                  <a:gd name="T2" fmla="*/ 96 w 96"/>
                  <a:gd name="T3" fmla="*/ 0 h 96"/>
                  <a:gd name="T4" fmla="*/ 96 w 96"/>
                  <a:gd name="T5" fmla="*/ 96 h 96"/>
                  <a:gd name="T6" fmla="*/ 0 w 96"/>
                  <a:gd name="T7" fmla="*/ 4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96">
                    <a:moveTo>
                      <a:pt x="0" y="48"/>
                    </a:moveTo>
                    <a:lnTo>
                      <a:pt x="96" y="0"/>
                    </a:lnTo>
                    <a:lnTo>
                      <a:pt x="96" y="9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158"/>
              <p:cNvSpPr>
                <a:spLocks noChangeAspect="1" noChangeShapeType="1"/>
              </p:cNvSpPr>
              <p:nvPr/>
            </p:nvSpPr>
            <p:spPr bwMode="auto">
              <a:xfrm flipV="1">
                <a:off x="4441" y="1441"/>
                <a:ext cx="0" cy="19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159"/>
              <p:cNvSpPr>
                <a:spLocks noChangeAspect="1" noChangeShapeType="1"/>
              </p:cNvSpPr>
              <p:nvPr/>
            </p:nvSpPr>
            <p:spPr bwMode="auto">
              <a:xfrm flipV="1">
                <a:off x="4320" y="1536"/>
                <a:ext cx="97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0" name="Group 221"/>
            <p:cNvGrpSpPr>
              <a:grpSpLocks/>
            </p:cNvGrpSpPr>
            <p:nvPr/>
          </p:nvGrpSpPr>
          <p:grpSpPr bwMode="auto">
            <a:xfrm>
              <a:off x="7623206" y="911497"/>
              <a:ext cx="304800" cy="228600"/>
              <a:chOff x="3888" y="3072"/>
              <a:chExt cx="192" cy="144"/>
            </a:xfrm>
          </p:grpSpPr>
          <p:sp>
            <p:nvSpPr>
              <p:cNvPr id="51" name="Line 27"/>
              <p:cNvSpPr>
                <a:spLocks noChangeAspect="1" noChangeShapeType="1"/>
              </p:cNvSpPr>
              <p:nvPr/>
            </p:nvSpPr>
            <p:spPr bwMode="auto">
              <a:xfrm>
                <a:off x="3888" y="3072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28"/>
              <p:cNvSpPr>
                <a:spLocks noChangeAspect="1" noChangeShapeType="1"/>
              </p:cNvSpPr>
              <p:nvPr/>
            </p:nvSpPr>
            <p:spPr bwMode="auto">
              <a:xfrm>
                <a:off x="3984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7786524" y="1292941"/>
              <a:ext cx="1" cy="1571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Straight Connector 63"/>
          <p:cNvCxnSpPr/>
          <p:nvPr/>
        </p:nvCxnSpPr>
        <p:spPr>
          <a:xfrm>
            <a:off x="6112640" y="2738547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8357585" y="2338144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tp</a:t>
            </a:r>
            <a:endParaRPr lang="en-US" baseline="-25000" dirty="0"/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1039974" y="3529140"/>
            <a:ext cx="0" cy="641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8348030" y="2104415"/>
            <a:ext cx="0" cy="641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900042" y="2092569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(OFF)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6893816" y="2369215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Sub-</a:t>
            </a:r>
            <a:r>
              <a:rPr lang="en-US" dirty="0" err="1" smtClean="0"/>
              <a:t>Vt</a:t>
            </a:r>
            <a:endParaRPr lang="en-US" dirty="0"/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6781800" y="2746103"/>
            <a:ext cx="1447800" cy="1468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706859" y="3279503"/>
            <a:ext cx="0" cy="914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162790" y="3287453"/>
            <a:ext cx="1524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434530" y="2892921"/>
            <a:ext cx="115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Saturation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 rot="16200000">
            <a:off x="7616740" y="3479971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triode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477000" y="3453775"/>
            <a:ext cx="1122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Scattering</a:t>
            </a:r>
          </a:p>
          <a:p>
            <a:r>
              <a:rPr lang="en-US" dirty="0" smtClean="0"/>
              <a:t>limited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1328872" y="3315275"/>
            <a:ext cx="18076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Weak/moderate inversion</a:t>
            </a:r>
            <a:endParaRPr lang="en-US" sz="1200" dirty="0"/>
          </a:p>
        </p:txBody>
      </p:sp>
      <p:sp>
        <p:nvSpPr>
          <p:cNvPr id="78" name="TextBox 77"/>
          <p:cNvSpPr txBox="1"/>
          <p:nvPr/>
        </p:nvSpPr>
        <p:spPr>
          <a:xfrm>
            <a:off x="6263483" y="2699967"/>
            <a:ext cx="18076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Weak/moderate inversion</a:t>
            </a:r>
            <a:endParaRPr lang="en-US" sz="1200" dirty="0"/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1278170" y="3366770"/>
            <a:ext cx="1940536" cy="112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6136664" y="2923213"/>
            <a:ext cx="1940536" cy="112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142771" y="5049632"/>
            <a:ext cx="57074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d</a:t>
            </a:r>
            <a:r>
              <a:rPr lang="en-US" dirty="0" smtClean="0"/>
              <a:t>=(</a:t>
            </a:r>
            <a:r>
              <a:rPr lang="en-US" dirty="0" err="1" smtClean="0">
                <a:latin typeface="Symbol" panose="05050102010706020507" pitchFamily="18" charset="2"/>
              </a:rPr>
              <a:t>m</a:t>
            </a:r>
            <a:r>
              <a:rPr lang="en-US" baseline="-25000" dirty="0" err="1" smtClean="0"/>
              <a:t>n</a:t>
            </a:r>
            <a:r>
              <a:rPr lang="en-US" dirty="0" err="1" smtClean="0"/>
              <a:t>C</a:t>
            </a:r>
            <a:r>
              <a:rPr lang="en-US" baseline="-25000" dirty="0" err="1" smtClean="0"/>
              <a:t>ox</a:t>
            </a:r>
            <a:r>
              <a:rPr lang="en-US" dirty="0" smtClean="0"/>
              <a:t>)(W/L)(</a:t>
            </a:r>
            <a:r>
              <a:rPr lang="en-US" dirty="0" err="1" smtClean="0"/>
              <a:t>V</a:t>
            </a:r>
            <a:r>
              <a:rPr lang="en-US" baseline="-25000" dirty="0" err="1" smtClean="0"/>
              <a:t>gs</a:t>
            </a:r>
            <a:r>
              <a:rPr lang="en-US" dirty="0" err="1" smtClean="0"/>
              <a:t>-V</a:t>
            </a:r>
            <a:r>
              <a:rPr lang="en-US" baseline="-25000" dirty="0" err="1" smtClean="0"/>
              <a:t>t</a:t>
            </a:r>
            <a:r>
              <a:rPr lang="en-US" dirty="0" err="1" smtClean="0"/>
              <a:t>-V</a:t>
            </a:r>
            <a:r>
              <a:rPr lang="en-US" baseline="-25000" dirty="0" err="1" smtClean="0"/>
              <a:t>ds</a:t>
            </a:r>
            <a:r>
              <a:rPr lang="en-US" dirty="0" smtClean="0"/>
              <a:t>/2)</a:t>
            </a:r>
            <a:r>
              <a:rPr lang="en-US" dirty="0"/>
              <a:t> </a:t>
            </a:r>
            <a:r>
              <a:rPr lang="en-US" dirty="0" err="1"/>
              <a:t>V</a:t>
            </a:r>
            <a:r>
              <a:rPr lang="en-US" baseline="-25000" dirty="0" err="1"/>
              <a:t>ds</a:t>
            </a:r>
            <a:r>
              <a:rPr lang="en-US" dirty="0" smtClean="0"/>
              <a:t>(1+</a:t>
            </a:r>
            <a:r>
              <a:rPr lang="en-US" dirty="0" smtClean="0">
                <a:latin typeface="Symbol" panose="05050102010706020507" pitchFamily="18" charset="2"/>
              </a:rPr>
              <a:t>l</a:t>
            </a:r>
            <a:r>
              <a:rPr lang="en-US" dirty="0" smtClean="0"/>
              <a:t>V</a:t>
            </a:r>
            <a:r>
              <a:rPr lang="en-US" baseline="-25000" dirty="0" smtClean="0"/>
              <a:t>ds</a:t>
            </a:r>
            <a:r>
              <a:rPr lang="en-US" dirty="0" smtClean="0"/>
              <a:t>)    triode</a:t>
            </a:r>
          </a:p>
          <a:p>
            <a:r>
              <a:rPr lang="en-US" dirty="0"/>
              <a:t>I</a:t>
            </a:r>
            <a:r>
              <a:rPr lang="en-US" baseline="-25000" dirty="0"/>
              <a:t>d</a:t>
            </a:r>
            <a:r>
              <a:rPr lang="en-US" dirty="0"/>
              <a:t>=(</a:t>
            </a:r>
            <a:r>
              <a:rPr lang="en-US" dirty="0" err="1">
                <a:latin typeface="Symbol" panose="05050102010706020507" pitchFamily="18" charset="2"/>
              </a:rPr>
              <a:t>m</a:t>
            </a:r>
            <a:r>
              <a:rPr lang="en-US" baseline="-25000" dirty="0" err="1"/>
              <a:t>n</a:t>
            </a:r>
            <a:r>
              <a:rPr lang="en-US" dirty="0" err="1"/>
              <a:t>C</a:t>
            </a:r>
            <a:r>
              <a:rPr lang="en-US" baseline="-25000" dirty="0" err="1"/>
              <a:t>ox</a:t>
            </a:r>
            <a:r>
              <a:rPr lang="en-US" dirty="0"/>
              <a:t>/2)(W/L)(</a:t>
            </a:r>
            <a:r>
              <a:rPr lang="en-US" dirty="0" err="1"/>
              <a:t>V</a:t>
            </a:r>
            <a:r>
              <a:rPr lang="en-US" baseline="-25000" dirty="0" err="1"/>
              <a:t>gs</a:t>
            </a:r>
            <a:r>
              <a:rPr lang="en-US" dirty="0" err="1"/>
              <a:t>-V</a:t>
            </a:r>
            <a:r>
              <a:rPr lang="en-US" baseline="-25000" dirty="0" err="1"/>
              <a:t>t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(1+</a:t>
            </a:r>
            <a:r>
              <a:rPr lang="en-US" dirty="0">
                <a:latin typeface="Symbol" panose="05050102010706020507" pitchFamily="18" charset="2"/>
              </a:rPr>
              <a:t>l</a:t>
            </a:r>
            <a:r>
              <a:rPr lang="en-US" dirty="0"/>
              <a:t>V</a:t>
            </a:r>
            <a:r>
              <a:rPr lang="en-US" baseline="-25000" dirty="0"/>
              <a:t>ds</a:t>
            </a:r>
            <a:r>
              <a:rPr lang="en-US" dirty="0" smtClean="0"/>
              <a:t>)               saturation</a:t>
            </a:r>
            <a:endParaRPr lang="en-US" dirty="0"/>
          </a:p>
          <a:p>
            <a:r>
              <a:rPr lang="en-US" dirty="0" smtClean="0"/>
              <a:t>I</a:t>
            </a:r>
            <a:r>
              <a:rPr lang="en-US" baseline="-25000" dirty="0" smtClean="0"/>
              <a:t>d</a:t>
            </a:r>
            <a:r>
              <a:rPr lang="en-US" dirty="0" smtClean="0"/>
              <a:t>=(</a:t>
            </a:r>
            <a:r>
              <a:rPr lang="en-US" dirty="0" err="1" smtClean="0"/>
              <a:t>C</a:t>
            </a:r>
            <a:r>
              <a:rPr lang="en-US" baseline="-25000" dirty="0" err="1" smtClean="0"/>
              <a:t>ox</a:t>
            </a:r>
            <a:r>
              <a:rPr lang="en-US" dirty="0" err="1" smtClean="0"/>
              <a:t>W</a:t>
            </a:r>
            <a:r>
              <a:rPr lang="en-US" dirty="0" smtClean="0"/>
              <a:t>/2)(</a:t>
            </a:r>
            <a:r>
              <a:rPr lang="en-US" dirty="0" err="1" smtClean="0"/>
              <a:t>V</a:t>
            </a:r>
            <a:r>
              <a:rPr lang="en-US" baseline="-25000" dirty="0" err="1" smtClean="0"/>
              <a:t>gs</a:t>
            </a:r>
            <a:r>
              <a:rPr lang="en-US" dirty="0" err="1" smtClean="0"/>
              <a:t>-V</a:t>
            </a:r>
            <a:r>
              <a:rPr lang="en-US" baseline="-25000" dirty="0" err="1" smtClean="0"/>
              <a:t>t</a:t>
            </a:r>
            <a:r>
              <a:rPr lang="en-US" dirty="0" smtClean="0"/>
              <a:t>)</a:t>
            </a:r>
            <a:r>
              <a:rPr lang="en-US" dirty="0" err="1" smtClean="0">
                <a:latin typeface="Brush Script MT" panose="03060802040406070304" pitchFamily="66" charset="0"/>
              </a:rPr>
              <a:t>v</a:t>
            </a:r>
            <a:r>
              <a:rPr lang="en-US" baseline="-25000" dirty="0" err="1" smtClean="0"/>
              <a:t>scl</a:t>
            </a:r>
            <a:r>
              <a:rPr lang="en-US" dirty="0" smtClean="0"/>
              <a:t>(1+</a:t>
            </a:r>
            <a:r>
              <a:rPr lang="en-US" dirty="0" smtClean="0">
                <a:latin typeface="Symbol" panose="05050102010706020507" pitchFamily="18" charset="2"/>
              </a:rPr>
              <a:t>l</a:t>
            </a:r>
            <a:r>
              <a:rPr lang="en-US" dirty="0" smtClean="0"/>
              <a:t>V</a:t>
            </a:r>
            <a:r>
              <a:rPr lang="en-US" baseline="-25000" dirty="0" smtClean="0"/>
              <a:t>ds</a:t>
            </a:r>
            <a:r>
              <a:rPr lang="en-US" dirty="0" smtClean="0"/>
              <a:t>)                  scattering limited</a:t>
            </a:r>
            <a:endParaRPr lang="en-US" dirty="0"/>
          </a:p>
          <a:p>
            <a:r>
              <a:rPr lang="en-US" dirty="0" smtClean="0"/>
              <a:t>I</a:t>
            </a:r>
            <a:r>
              <a:rPr lang="en-US" baseline="-25000" dirty="0" smtClean="0"/>
              <a:t>d</a:t>
            </a:r>
            <a:r>
              <a:rPr lang="en-US" dirty="0" smtClean="0"/>
              <a:t>=</a:t>
            </a:r>
            <a:r>
              <a:rPr lang="en-US" dirty="0" err="1" smtClean="0"/>
              <a:t>I</a:t>
            </a:r>
            <a:r>
              <a:rPr lang="en-US" baseline="-25000" dirty="0" err="1" smtClean="0"/>
              <a:t>S</a:t>
            </a:r>
            <a:r>
              <a:rPr lang="en-US" dirty="0" err="1" smtClean="0"/>
              <a:t>e</a:t>
            </a:r>
            <a:r>
              <a:rPr lang="en-US" baseline="30000" dirty="0" smtClean="0"/>
              <a:t>(</a:t>
            </a:r>
            <a:r>
              <a:rPr lang="en-US" baseline="30000" dirty="0" err="1" smtClean="0"/>
              <a:t>Vgs-Vt</a:t>
            </a:r>
            <a:r>
              <a:rPr lang="en-US" baseline="30000" dirty="0" smtClean="0"/>
              <a:t>)/(</a:t>
            </a:r>
            <a:r>
              <a:rPr lang="en-US" baseline="30000" dirty="0" err="1" smtClean="0"/>
              <a:t>nV</a:t>
            </a:r>
            <a:r>
              <a:rPr lang="en-US" sz="1100" baseline="30000" dirty="0" err="1" smtClean="0"/>
              <a:t>T</a:t>
            </a:r>
            <a:r>
              <a:rPr lang="en-US" baseline="30000" dirty="0"/>
              <a:t>)</a:t>
            </a:r>
            <a:r>
              <a:rPr lang="en-US" dirty="0" smtClean="0"/>
              <a:t>(1+V</a:t>
            </a:r>
            <a:r>
              <a:rPr lang="en-US" baseline="-25000" dirty="0" smtClean="0"/>
              <a:t>ds</a:t>
            </a:r>
            <a:r>
              <a:rPr lang="en-US" dirty="0" smtClean="0"/>
              <a:t>/V</a:t>
            </a:r>
            <a:r>
              <a:rPr lang="en-US" baseline="-25000" dirty="0" smtClean="0"/>
              <a:t>A</a:t>
            </a:r>
            <a:r>
              <a:rPr lang="en-US" dirty="0" smtClean="0"/>
              <a:t>)                     sub-threshold</a:t>
            </a:r>
          </a:p>
          <a:p>
            <a:r>
              <a:rPr lang="en-US" sz="1200" dirty="0" smtClean="0"/>
              <a:t>None of these regions has a hard boundary, and the current varies smoothly from region to region.</a:t>
            </a:r>
          </a:p>
          <a:p>
            <a:r>
              <a:rPr lang="en-US" sz="1200" dirty="0" smtClean="0"/>
              <a:t>Note the symmetry between the NMOS and PMOS devices.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118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Brush Script MT</vt:lpstr>
      <vt:lpstr>Calibri</vt:lpstr>
      <vt:lpstr>Symbol</vt:lpstr>
      <vt:lpstr>Office Theme</vt:lpstr>
      <vt:lpstr>Regions of Operation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ksjp</dc:creator>
  <cp:lastModifiedBy>pister@eecs.berkeley.edu</cp:lastModifiedBy>
  <cp:revision>7</cp:revision>
  <dcterms:created xsi:type="dcterms:W3CDTF">2015-02-03T05:11:32Z</dcterms:created>
  <dcterms:modified xsi:type="dcterms:W3CDTF">2018-02-16T00:24:44Z</dcterms:modified>
</cp:coreProperties>
</file>