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0" r:id="rId1"/>
    <p:sldMasterId id="2147483671" r:id="rId2"/>
  </p:sldMasterIdLst>
  <p:notesMasterIdLst>
    <p:notesMasterId r:id="rId53"/>
  </p:notesMasterIdLst>
  <p:sldIdLst>
    <p:sldId id="256" r:id="rId3"/>
    <p:sldId id="317" r:id="rId4"/>
    <p:sldId id="257" r:id="rId5"/>
    <p:sldId id="258" r:id="rId6"/>
    <p:sldId id="299" r:id="rId7"/>
    <p:sldId id="259" r:id="rId8"/>
    <p:sldId id="260" r:id="rId9"/>
    <p:sldId id="261" r:id="rId10"/>
    <p:sldId id="262" r:id="rId11"/>
    <p:sldId id="263" r:id="rId12"/>
    <p:sldId id="319" r:id="rId13"/>
    <p:sldId id="304" r:id="rId14"/>
    <p:sldId id="320" r:id="rId15"/>
    <p:sldId id="305" r:id="rId16"/>
    <p:sldId id="264" r:id="rId17"/>
    <p:sldId id="315" r:id="rId18"/>
    <p:sldId id="301" r:id="rId19"/>
    <p:sldId id="302" r:id="rId20"/>
    <p:sldId id="300" r:id="rId21"/>
    <p:sldId id="303" r:id="rId22"/>
    <p:sldId id="266" r:id="rId23"/>
    <p:sldId id="307" r:id="rId24"/>
    <p:sldId id="308" r:id="rId25"/>
    <p:sldId id="309" r:id="rId26"/>
    <p:sldId id="310" r:id="rId27"/>
    <p:sldId id="311" r:id="rId28"/>
    <p:sldId id="312" r:id="rId29"/>
    <p:sldId id="313" r:id="rId30"/>
    <p:sldId id="314" r:id="rId31"/>
    <p:sldId id="275" r:id="rId32"/>
    <p:sldId id="419" r:id="rId33"/>
    <p:sldId id="277" r:id="rId34"/>
    <p:sldId id="558" r:id="rId35"/>
    <p:sldId id="278" r:id="rId36"/>
    <p:sldId id="279" r:id="rId37"/>
    <p:sldId id="321" r:id="rId38"/>
    <p:sldId id="280" r:id="rId39"/>
    <p:sldId id="559" r:id="rId40"/>
    <p:sldId id="560" r:id="rId41"/>
    <p:sldId id="562" r:id="rId42"/>
    <p:sldId id="561" r:id="rId43"/>
    <p:sldId id="282" r:id="rId44"/>
    <p:sldId id="283" r:id="rId45"/>
    <p:sldId id="284" r:id="rId46"/>
    <p:sldId id="285" r:id="rId47"/>
    <p:sldId id="286" r:id="rId48"/>
    <p:sldId id="287" r:id="rId49"/>
    <p:sldId id="288" r:id="rId50"/>
    <p:sldId id="289" r:id="rId51"/>
    <p:sldId id="290" r:id="rId52"/>
  </p:sldIdLst>
  <p:sldSz cx="9144000" cy="6858000" type="screen4x3"/>
  <p:notesSz cx="7315200" cy="9601200"/>
  <p:embeddedFontLst>
    <p:embeddedFont>
      <p:font typeface="Calibri" panose="020F0502020204030204" pitchFamily="34" charset="0"/>
      <p:regular r:id="rId54"/>
      <p:bold r:id="rId55"/>
      <p:italic r:id="rId56"/>
      <p:boldItalic r:id="rId57"/>
    </p:embeddedFont>
    <p:embeddedFont>
      <p:font typeface="Corbel" panose="020B0503020204020204" pitchFamily="34" charset="0"/>
      <p:regular r:id="rId58"/>
      <p:bold r:id="rId59"/>
      <p:italic r:id="rId60"/>
      <p:boldItalic r:id="rId61"/>
    </p:embeddedFont>
    <p:embeddedFont>
      <p:font typeface="Palatino Linotype" panose="02040502050505030304" pitchFamily="18"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19">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5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78760" autoAdjust="0"/>
  </p:normalViewPr>
  <p:slideViewPr>
    <p:cSldViewPr snapToGrid="0" snapToObjects="1" showGuides="1">
      <p:cViewPr varScale="1">
        <p:scale>
          <a:sx n="125" d="100"/>
          <a:sy n="125" d="100"/>
        </p:scale>
        <p:origin x="576" y="176"/>
      </p:cViewPr>
      <p:guideLst>
        <p:guide orient="horz" pos="4319"/>
        <p:guide/>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0.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50" tIns="48325" rIns="96650" bIns="48325" anchor="b" anchorCtr="0"/>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95566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spcBef>
                <a:spcPts val="0"/>
              </a:spcBef>
              <a:spcAft>
                <a:spcPts val="0"/>
              </a:spcAft>
              <a:buNone/>
            </a:pPr>
            <a:endParaRPr/>
          </a:p>
        </p:txBody>
      </p:sp>
      <p:sp>
        <p:nvSpPr>
          <p:cNvPr id="161" name="Google Shape;161;p1: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5863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 Scholars</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Calibri"/>
                <a:ea typeface="Calibri"/>
                <a:cs typeface="Calibri"/>
                <a:sym typeface="Calibri"/>
              </a:rPr>
              <a:t>11</a:t>
            </a:fld>
            <a:endParaRPr lang="uk-UA"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1668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12</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129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13</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2053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Calibri"/>
                <a:ea typeface="Calibri"/>
                <a:cs typeface="Calibri"/>
                <a:sym typeface="Calibri"/>
              </a:rPr>
              <a:t>14</a:t>
            </a:fld>
            <a:endParaRPr lang="uk-UA"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2481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spcBef>
                <a:spcPts val="0"/>
              </a:spcBef>
              <a:spcAft>
                <a:spcPts val="0"/>
              </a:spcAft>
              <a:buNone/>
            </a:pPr>
            <a:r>
              <a:rPr lang="en-US" dirty="0"/>
              <a:t>Empower you</a:t>
            </a:r>
            <a:endParaRPr dirty="0"/>
          </a:p>
        </p:txBody>
      </p:sp>
      <p:sp>
        <p:nvSpPr>
          <p:cNvPr id="230" name="Google Shape;230;p9: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4550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DF057AF-BE9C-AA41-AB73-729EB62C63A4}" type="slidenum">
              <a:rPr lang="en-US" smtClean="0"/>
              <a:t>18</a:t>
            </a:fld>
            <a:endParaRPr lang="en-US"/>
          </a:p>
        </p:txBody>
      </p:sp>
    </p:spTree>
    <p:extLst>
      <p:ext uri="{BB962C8B-B14F-4D97-AF65-F5344CB8AC3E}">
        <p14:creationId xmlns:p14="http://schemas.microsoft.com/office/powerpoint/2010/main" val="587364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83306">
              <a:buClrTx/>
              <a:buSzTx/>
              <a:defRPr/>
            </a:pPr>
            <a:r>
              <a:rPr lang="en-US" dirty="0"/>
              <a:t>EE127</a:t>
            </a:r>
            <a:r>
              <a:rPr lang="en-US" baseline="0" dirty="0"/>
              <a:t> is core material related to 189 and many people don’t realize that</a:t>
            </a:r>
            <a:endParaRPr lang="en-US" dirty="0"/>
          </a:p>
          <a:p>
            <a:endParaRPr lang="en-US" dirty="0"/>
          </a:p>
        </p:txBody>
      </p:sp>
      <p:sp>
        <p:nvSpPr>
          <p:cNvPr id="4" name="Slide Number Placeholder 3"/>
          <p:cNvSpPr>
            <a:spLocks noGrp="1"/>
          </p:cNvSpPr>
          <p:nvPr>
            <p:ph type="sldNum" sz="quarter" idx="10"/>
          </p:nvPr>
        </p:nvSpPr>
        <p:spPr/>
        <p:txBody>
          <a:bodyPr/>
          <a:lstStyle/>
          <a:p>
            <a:fld id="{CDF057AF-BE9C-AA41-AB73-729EB62C63A4}" type="slidenum">
              <a:rPr lang="en-US" smtClean="0"/>
              <a:t>19</a:t>
            </a:fld>
            <a:endParaRPr lang="en-US"/>
          </a:p>
        </p:txBody>
      </p:sp>
    </p:spTree>
    <p:extLst>
      <p:ext uri="{BB962C8B-B14F-4D97-AF65-F5344CB8AC3E}">
        <p14:creationId xmlns:p14="http://schemas.microsoft.com/office/powerpoint/2010/main" val="3567105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0: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spcBef>
                <a:spcPts val="0"/>
              </a:spcBef>
              <a:spcAft>
                <a:spcPts val="0"/>
              </a:spcAft>
              <a:buNone/>
            </a:pPr>
            <a:endParaRPr/>
          </a:p>
        </p:txBody>
      </p:sp>
      <p:sp>
        <p:nvSpPr>
          <p:cNvPr id="237" name="Google Shape;237;p10: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2362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1: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What are the color codes here?</a:t>
            </a:r>
            <a:endParaRPr/>
          </a:p>
        </p:txBody>
      </p:sp>
      <p:sp>
        <p:nvSpPr>
          <p:cNvPr id="245" name="Google Shape;245;p1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21</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4552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2: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spcBef>
                <a:spcPts val="0"/>
              </a:spcBef>
              <a:spcAft>
                <a:spcPts val="0"/>
              </a:spcAft>
              <a:buNone/>
            </a:pPr>
            <a:endParaRPr/>
          </a:p>
        </p:txBody>
      </p:sp>
      <p:sp>
        <p:nvSpPr>
          <p:cNvPr id="252" name="Google Shape;252;p12: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036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fdabb8f61_0_1:notes"/>
          <p:cNvSpPr txBox="1">
            <a:spLocks noGrp="1"/>
          </p:cNvSpPr>
          <p:nvPr>
            <p:ph type="body" idx="1"/>
          </p:nvPr>
        </p:nvSpPr>
        <p:spPr>
          <a:xfrm>
            <a:off x="731520" y="4560570"/>
            <a:ext cx="5852100" cy="4320600"/>
          </a:xfrm>
          <a:prstGeom prst="rect">
            <a:avLst/>
          </a:prstGeom>
        </p:spPr>
        <p:txBody>
          <a:bodyPr spcFirstLastPara="1" wrap="square" lIns="96650" tIns="48325" rIns="96650" bIns="48325" anchor="t" anchorCtr="0">
            <a:noAutofit/>
          </a:bodyPr>
          <a:lstStyle/>
          <a:p>
            <a:pPr marL="0" lvl="0" indent="0" rtl="0">
              <a:spcBef>
                <a:spcPts val="0"/>
              </a:spcBef>
              <a:spcAft>
                <a:spcPts val="0"/>
              </a:spcAft>
              <a:buNone/>
            </a:pPr>
            <a:endParaRPr/>
          </a:p>
        </p:txBody>
      </p:sp>
      <p:sp>
        <p:nvSpPr>
          <p:cNvPr id="168" name="Google Shape;168;g3fdabb8f61_0_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919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3: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Communications examples that required a LOT of engineering</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Top: telegraph, attributed to Morse (of Morse code fame), press the lever and it sends messages in binary (long or short pulse). I’m so old that I know my name in Morse code: Dit-dah-dit-dit (L) dit-dah (A), dit-dit-dah (U), dit-dah-dit (R ), dit-dah (A)</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Bottom Left: trans-Atlantic cable, didn’t work first time because engineers didn’t correctly model how the power travels through (and decays) through the wire. An example of not understanding what problem to solve in the first place, and the importance of modeling</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Bottom right: telephone (Alex graham-bell)</a:t>
            </a:r>
            <a:endParaRPr/>
          </a:p>
        </p:txBody>
      </p:sp>
      <p:sp>
        <p:nvSpPr>
          <p:cNvPr id="259" name="Google Shape;259;p1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23</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6194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spcBef>
                <a:spcPts val="0"/>
              </a:spcBef>
              <a:spcAft>
                <a:spcPts val="0"/>
              </a:spcAft>
              <a:buNone/>
            </a:pPr>
            <a:endParaRPr/>
          </a:p>
        </p:txBody>
      </p:sp>
      <p:sp>
        <p:nvSpPr>
          <p:cNvPr id="267" name="Google Shape;267;p1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4428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Moore’s Law: the number of transistors you can put on a silicon chip roughly doubles every 2-3 years or so</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Moore was Berkeley grad, cofounded Intel</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What’s a transistor? (discuss one min) How would you explain so my mother can understand? </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An electronic switch.</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All electronics is based on being able to make very small fast and cheap switches (like the telegraph).</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Over last 40 years, we’ve gotten 6 orders of mag increase in the switches we can build, so massive transition over short time! Can build super complicated systems</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e.g. 2.6 Billion transistors on a chip now, can’t worry about how each electron flows, need to apply abstraction and multi-step thinking → KEY in this class</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77" name="Google Shape;277;p1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25</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9900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6: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spcBef>
                <a:spcPts val="0"/>
              </a:spcBef>
              <a:spcAft>
                <a:spcPts val="0"/>
              </a:spcAft>
              <a:buNone/>
            </a:pPr>
            <a:endParaRPr/>
          </a:p>
        </p:txBody>
      </p:sp>
      <p:sp>
        <p:nvSpPr>
          <p:cNvPr id="286" name="Google Shape;286;p16: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5562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7: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Turing was first gay man in computers (also first man) (also first person). Helped win the war by cracking the code for Enigma machine to spy on Germans – some say this saved 14M lives.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Died early at 41 (1952) of cyanide poisoning, likely suicide after being prosecuted for homosexual acts.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Considered the father of CS and AI, he could have otherwise lived to see his work transform the world.</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These folks figured out fundamental limits on what’s possible so we can build up to the high tech we have today.</a:t>
            </a:r>
            <a:endParaRPr/>
          </a:p>
        </p:txBody>
      </p:sp>
      <p:sp>
        <p:nvSpPr>
          <p:cNvPr id="299" name="Google Shape;299;p1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27</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7545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8: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spcBef>
                <a:spcPts val="0"/>
              </a:spcBef>
              <a:spcAft>
                <a:spcPts val="0"/>
              </a:spcAft>
              <a:buNone/>
            </a:pPr>
            <a:endParaRPr/>
          </a:p>
        </p:txBody>
      </p:sp>
      <p:sp>
        <p:nvSpPr>
          <p:cNvPr id="309" name="Google Shape;309;p18: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5313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9: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spcBef>
                <a:spcPts val="0"/>
              </a:spcBef>
              <a:spcAft>
                <a:spcPts val="0"/>
              </a:spcAft>
              <a:buNone/>
            </a:pPr>
            <a:endParaRPr/>
          </a:p>
        </p:txBody>
      </p:sp>
      <p:sp>
        <p:nvSpPr>
          <p:cNvPr id="332" name="Google Shape;332;p19: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9316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0: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spcBef>
                <a:spcPts val="0"/>
              </a:spcBef>
              <a:spcAft>
                <a:spcPts val="0"/>
              </a:spcAft>
              <a:buNone/>
            </a:pPr>
            <a:endParaRPr/>
          </a:p>
        </p:txBody>
      </p:sp>
      <p:sp>
        <p:nvSpPr>
          <p:cNvPr id="339" name="Google Shape;339;p20: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9528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0762C18-CDA7-4CC7-A1B3-82DC48117B1B}" type="slidenum">
              <a:rPr lang="en-US" altLang="en-US" smtClean="0"/>
              <a:pPr>
                <a:defRPr/>
              </a:pPr>
              <a:t>31</a:t>
            </a:fld>
            <a:endParaRPr lang="en-US" altLang="en-US"/>
          </a:p>
        </p:txBody>
      </p:sp>
    </p:spTree>
    <p:extLst>
      <p:ext uri="{BB962C8B-B14F-4D97-AF65-F5344CB8AC3E}">
        <p14:creationId xmlns:p14="http://schemas.microsoft.com/office/powerpoint/2010/main" val="2411265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2: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2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r>
              <a:rPr lang="en-US" sz="1300" b="0" i="0" u="none" strike="noStrike" cap="none">
                <a:solidFill>
                  <a:schemeClr val="dk1"/>
                </a:solidFill>
                <a:latin typeface="Calibri"/>
                <a:ea typeface="Calibri"/>
                <a:cs typeface="Calibri"/>
                <a:sym typeface="Calibri"/>
              </a:rPr>
              <a:t>Do you recognize this fine specimen of brain in the MRI? It’s me (Laura Waller)</a:t>
            </a:r>
            <a:endParaRPr/>
          </a:p>
          <a:p>
            <a:pPr marL="0" marR="0" lvl="0" indent="0" algn="l" rtl="0">
              <a:spcBef>
                <a:spcPts val="0"/>
              </a:spcBef>
              <a:spcAft>
                <a:spcPts val="0"/>
              </a:spcAft>
              <a:buNone/>
            </a:pPr>
            <a:endParaRPr sz="13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300" b="0" i="0" u="none" strike="noStrike" cap="none">
                <a:solidFill>
                  <a:schemeClr val="dk1"/>
                </a:solidFill>
                <a:latin typeface="Calibri"/>
                <a:ea typeface="Calibri"/>
                <a:cs typeface="Calibri"/>
                <a:sym typeface="Calibri"/>
              </a:rPr>
              <a:t>What does CT stand for? “Computed Tomography”</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53" name="Google Shape;353;p2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32</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4217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76" name="Google Shape;176;p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4</a:t>
            </a:fld>
            <a:endParaRPr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0572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arenBoth"/>
            </a:pPr>
            <a:r>
              <a:rPr lang="en-US" sz="1200" b="0" i="0" kern="1200" dirty="0">
                <a:solidFill>
                  <a:schemeClr val="tx1"/>
                </a:solidFill>
                <a:effectLst/>
                <a:latin typeface="Arial" panose="020B0604020202020204" pitchFamily="34" charset="0"/>
                <a:ea typeface="+mn-ea"/>
                <a:cs typeface="+mn-cs"/>
              </a:rPr>
              <a:t>fMRI data were acquired from sleeping participants simultaneously with polysomnography. Participants were awakened during sleep stage 1 or 2 (red dashed line) and verbally reported their visual experience during sleep. fMRI data immediately before awakening [an average of three volumes (= 9 s)] were used as the input for main decoding analyses (sliding time windows were used for time course analyses). Words describing visual objects or scenes (red letters) were extracted. The visual contents were predicted using machine-learning decoders trained on fMRI responses to natural images. (</a:t>
            </a:r>
            <a:r>
              <a:rPr lang="en-US" sz="1200" b="1" i="0" kern="1200" dirty="0">
                <a:solidFill>
                  <a:schemeClr val="tx1"/>
                </a:solidFill>
                <a:effectLst/>
                <a:latin typeface="Arial" panose="020B0604020202020204" pitchFamily="34" charset="0"/>
                <a:ea typeface="+mn-ea"/>
                <a:cs typeface="+mn-cs"/>
              </a:rPr>
              <a:t>B</a:t>
            </a:r>
            <a:r>
              <a:rPr lang="en-US" sz="1200" b="0" i="0" kern="1200" dirty="0">
                <a:solidFill>
                  <a:schemeClr val="tx1"/>
                </a:solidFill>
                <a:effectLst/>
                <a:latin typeface="Arial" panose="020B0604020202020204" pitchFamily="34" charset="0"/>
                <a:ea typeface="+mn-ea"/>
                <a:cs typeface="+mn-cs"/>
              </a:rPr>
              <a:t>) The numbers of awakenings with and without visual contents are shown for each participant (with numbers of experiments in parentheses).</a:t>
            </a:r>
          </a:p>
          <a:p>
            <a:pPr marL="228600" indent="-228600">
              <a:buAutoNum type="alphaUcParenBoth"/>
            </a:pPr>
            <a:endParaRPr lang="en-US" sz="1200" b="0" i="0" kern="1200" dirty="0">
              <a:solidFill>
                <a:schemeClr val="tx1"/>
              </a:solidFill>
              <a:effectLst/>
              <a:latin typeface="Arial" panose="020B0604020202020204" pitchFamily="34" charset="0"/>
              <a:ea typeface="+mn-ea"/>
              <a:cs typeface="+mn-cs"/>
            </a:endParaRPr>
          </a:p>
          <a:p>
            <a:pPr marL="228600" indent="-228600">
              <a:buAutoNum type="alphaUcParenBoth"/>
            </a:pPr>
            <a:r>
              <a:rPr lang="en-US" sz="1200" b="0" i="0" kern="1200" dirty="0">
                <a:solidFill>
                  <a:schemeClr val="tx1"/>
                </a:solidFill>
                <a:effectLst/>
                <a:latin typeface="Arial" panose="020B0604020202020204" pitchFamily="34" charset="0"/>
                <a:ea typeface="+mn-ea"/>
                <a:cs typeface="+mn-cs"/>
              </a:rPr>
              <a:t>(</a:t>
            </a:r>
            <a:r>
              <a:rPr lang="en-US" sz="1200" b="1" i="0" kern="1200" dirty="0">
                <a:solidFill>
                  <a:schemeClr val="tx1"/>
                </a:solidFill>
                <a:effectLst/>
                <a:latin typeface="Arial" panose="020B0604020202020204" pitchFamily="34" charset="0"/>
                <a:ea typeface="+mn-ea"/>
                <a:cs typeface="+mn-cs"/>
              </a:rPr>
              <a:t>A</a:t>
            </a:r>
            <a:r>
              <a:rPr lang="en-US" sz="1200" b="0" i="0" kern="1200" dirty="0">
                <a:solidFill>
                  <a:schemeClr val="tx1"/>
                </a:solidFill>
                <a:effectLst/>
                <a:latin typeface="Arial" panose="020B0604020202020204" pitchFamily="34" charset="0"/>
                <a:ea typeface="+mn-ea"/>
                <a:cs typeface="+mn-cs"/>
              </a:rPr>
              <a:t>) Words describing visual objects or scenes (red) were mapped onto </a:t>
            </a:r>
            <a:r>
              <a:rPr lang="en-US" sz="1200" b="0" i="0" kern="1200" dirty="0" err="1">
                <a:solidFill>
                  <a:schemeClr val="tx1"/>
                </a:solidFill>
                <a:effectLst/>
                <a:latin typeface="Arial" panose="020B0604020202020204" pitchFamily="34" charset="0"/>
                <a:ea typeface="+mn-ea"/>
                <a:cs typeface="+mn-cs"/>
              </a:rPr>
              <a:t>synsets</a:t>
            </a:r>
            <a:r>
              <a:rPr lang="en-US" sz="1200" b="0" i="0" kern="1200" dirty="0">
                <a:solidFill>
                  <a:schemeClr val="tx1"/>
                </a:solidFill>
                <a:effectLst/>
                <a:latin typeface="Arial" panose="020B0604020202020204" pitchFamily="34" charset="0"/>
                <a:ea typeface="+mn-ea"/>
                <a:cs typeface="+mn-cs"/>
              </a:rPr>
              <a:t> of the WordNet tree. </a:t>
            </a:r>
            <a:r>
              <a:rPr lang="en-US" sz="1200" b="0" i="0" kern="1200" dirty="0" err="1">
                <a:solidFill>
                  <a:schemeClr val="tx1"/>
                </a:solidFill>
                <a:effectLst/>
                <a:latin typeface="Arial" panose="020B0604020202020204" pitchFamily="34" charset="0"/>
                <a:ea typeface="+mn-ea"/>
                <a:cs typeface="+mn-cs"/>
              </a:rPr>
              <a:t>Synsets</a:t>
            </a:r>
            <a:r>
              <a:rPr lang="en-US" sz="1200" b="0" i="0" kern="1200" dirty="0">
                <a:solidFill>
                  <a:schemeClr val="tx1"/>
                </a:solidFill>
                <a:effectLst/>
                <a:latin typeface="Arial" panose="020B0604020202020204" pitchFamily="34" charset="0"/>
                <a:ea typeface="+mn-ea"/>
                <a:cs typeface="+mn-cs"/>
              </a:rPr>
              <a:t> were grouped into base </a:t>
            </a:r>
            <a:r>
              <a:rPr lang="en-US" sz="1200" b="0" i="0" kern="1200" dirty="0" err="1">
                <a:solidFill>
                  <a:schemeClr val="tx1"/>
                </a:solidFill>
                <a:effectLst/>
                <a:latin typeface="Arial" panose="020B0604020202020204" pitchFamily="34" charset="0"/>
                <a:ea typeface="+mn-ea"/>
                <a:cs typeface="+mn-cs"/>
              </a:rPr>
              <a:t>synsets</a:t>
            </a:r>
            <a:r>
              <a:rPr lang="en-US" sz="1200" b="0" i="0" kern="1200" dirty="0">
                <a:solidFill>
                  <a:schemeClr val="tx1"/>
                </a:solidFill>
                <a:effectLst/>
                <a:latin typeface="Arial" panose="020B0604020202020204" pitchFamily="34" charset="0"/>
                <a:ea typeface="+mn-ea"/>
                <a:cs typeface="+mn-cs"/>
              </a:rPr>
              <a:t> (blue frames) located higher in the tree. (</a:t>
            </a:r>
            <a:r>
              <a:rPr lang="en-US" sz="1200" b="1" i="0" kern="1200" dirty="0">
                <a:solidFill>
                  <a:schemeClr val="tx1"/>
                </a:solidFill>
                <a:effectLst/>
                <a:latin typeface="Arial" panose="020B0604020202020204" pitchFamily="34" charset="0"/>
                <a:ea typeface="+mn-ea"/>
                <a:cs typeface="+mn-cs"/>
              </a:rPr>
              <a:t>B</a:t>
            </a:r>
            <a:r>
              <a:rPr lang="en-US" sz="1200" b="0" i="0" kern="1200" dirty="0">
                <a:solidFill>
                  <a:schemeClr val="tx1"/>
                </a:solidFill>
                <a:effectLst/>
                <a:latin typeface="Arial" panose="020B0604020202020204" pitchFamily="34" charset="0"/>
                <a:ea typeface="+mn-ea"/>
                <a:cs typeface="+mn-cs"/>
              </a:rPr>
              <a:t>) Visual reports (participant 2) are represented by visual content vectors, in which the presence or absence of the base </a:t>
            </a:r>
            <a:r>
              <a:rPr lang="en-US" sz="1200" b="0" i="0" kern="1200" dirty="0" err="1">
                <a:solidFill>
                  <a:schemeClr val="tx1"/>
                </a:solidFill>
                <a:effectLst/>
                <a:latin typeface="Arial" panose="020B0604020202020204" pitchFamily="34" charset="0"/>
                <a:ea typeface="+mn-ea"/>
                <a:cs typeface="+mn-cs"/>
              </a:rPr>
              <a:t>synsets</a:t>
            </a:r>
            <a:r>
              <a:rPr lang="en-US" sz="1200" b="0" i="0" kern="1200" dirty="0">
                <a:solidFill>
                  <a:schemeClr val="tx1"/>
                </a:solidFill>
                <a:effectLst/>
                <a:latin typeface="Arial" panose="020B0604020202020204" pitchFamily="34" charset="0"/>
                <a:ea typeface="+mn-ea"/>
                <a:cs typeface="+mn-cs"/>
              </a:rPr>
              <a:t> in the report at each awakening is indicated by white or black, respectively. Examples of images used for decoder training are shown for some of the base </a:t>
            </a:r>
            <a:r>
              <a:rPr lang="en-US" sz="1200" b="0" i="0" kern="1200" dirty="0" err="1">
                <a:solidFill>
                  <a:schemeClr val="tx1"/>
                </a:solidFill>
                <a:effectLst/>
                <a:latin typeface="Arial" panose="020B0604020202020204" pitchFamily="34" charset="0"/>
                <a:ea typeface="+mn-ea"/>
                <a:cs typeface="+mn-cs"/>
              </a:rPr>
              <a:t>synsets</a:t>
            </a:r>
            <a:r>
              <a:rPr lang="en-US" sz="1200" b="0" i="0" kern="1200" dirty="0">
                <a:solidFill>
                  <a:schemeClr val="tx1"/>
                </a:solidFill>
                <a:effectLst/>
                <a:latin typeface="Arial" panose="020B0604020202020204" pitchFamily="34" charset="0"/>
                <a:ea typeface="+mn-ea"/>
                <a:cs typeface="+mn-cs"/>
              </a:rPr>
              <a:t>.</a:t>
            </a:r>
          </a:p>
          <a:p>
            <a:pPr marL="228600" indent="-228600">
              <a:buAutoNum type="alphaUcParenBoth"/>
            </a:pPr>
            <a:endParaRPr lang="en-US" sz="1200" b="0" i="0" kern="1200" dirty="0">
              <a:solidFill>
                <a:schemeClr val="tx1"/>
              </a:solidFill>
              <a:effectLst/>
              <a:latin typeface="Arial" panose="020B0604020202020204" pitchFamily="34" charset="0"/>
              <a:ea typeface="+mn-ea"/>
              <a:cs typeface="+mn-cs"/>
            </a:endParaRPr>
          </a:p>
          <a:p>
            <a:pPr marL="228600" indent="-228600">
              <a:buAutoNum type="alphaUcParenBoth"/>
            </a:pPr>
            <a:endParaRPr lang="en-US" sz="1200" b="0" i="0" kern="1200" dirty="0">
              <a:solidFill>
                <a:schemeClr val="tx1"/>
              </a:solidFill>
              <a:effectLst/>
              <a:latin typeface="Arial" panose="020B0604020202020204" pitchFamily="34" charset="0"/>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50762C18-CDA7-4CC7-A1B3-82DC48117B1B}" type="slidenum">
              <a:rPr lang="en-US" altLang="en-US" smtClean="0"/>
              <a:pPr>
                <a:defRPr/>
              </a:pPr>
              <a:t>33</a:t>
            </a:fld>
            <a:endParaRPr lang="en-US" altLang="en-US"/>
          </a:p>
        </p:txBody>
      </p:sp>
    </p:spTree>
    <p:extLst>
      <p:ext uri="{BB962C8B-B14F-4D97-AF65-F5344CB8AC3E}">
        <p14:creationId xmlns:p14="http://schemas.microsoft.com/office/powerpoint/2010/main" val="754563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3: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spcBef>
                <a:spcPts val="0"/>
              </a:spcBef>
              <a:spcAft>
                <a:spcPts val="0"/>
              </a:spcAft>
              <a:buNone/>
            </a:pPr>
            <a:r>
              <a:rPr lang="en-US" dirty="0"/>
              <a:t>When you don’t understand</a:t>
            </a:r>
            <a:r>
              <a:rPr lang="en-US" baseline="0" dirty="0"/>
              <a:t> something, simplify.</a:t>
            </a:r>
            <a:endParaRPr dirty="0"/>
          </a:p>
        </p:txBody>
      </p:sp>
      <p:sp>
        <p:nvSpPr>
          <p:cNvPr id="367" name="Google Shape;367;p23: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6438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2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What does each pixel in the image represent?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79" name="Google Shape;379;p2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35</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4224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First, let’s simplify by reducing the resolution…. A LOT. Now it’s just a 4 pixel image.</a:t>
            </a:r>
            <a:endParaRPr/>
          </a:p>
        </p:txBody>
      </p:sp>
      <p:sp>
        <p:nvSpPr>
          <p:cNvPr id="409" name="Google Shape;409;p2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37</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384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endParaRPr dirty="0"/>
          </a:p>
        </p:txBody>
      </p:sp>
      <p:sp>
        <p:nvSpPr>
          <p:cNvPr id="409" name="Google Shape;409;p2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38</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8936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endParaRPr dirty="0"/>
          </a:p>
        </p:txBody>
      </p:sp>
      <p:sp>
        <p:nvSpPr>
          <p:cNvPr id="409" name="Google Shape;409;p2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39</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56576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endParaRPr dirty="0"/>
          </a:p>
        </p:txBody>
      </p:sp>
      <p:sp>
        <p:nvSpPr>
          <p:cNvPr id="409" name="Google Shape;409;p2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40</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280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7: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spcBef>
                <a:spcPts val="0"/>
              </a:spcBef>
              <a:spcAft>
                <a:spcPts val="0"/>
              </a:spcAft>
              <a:buNone/>
            </a:pPr>
            <a:endParaRPr/>
          </a:p>
        </p:txBody>
      </p:sp>
      <p:sp>
        <p:nvSpPr>
          <p:cNvPr id="445" name="Google Shape;445;p27: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338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8: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spcBef>
                <a:spcPts val="0"/>
              </a:spcBef>
              <a:spcAft>
                <a:spcPts val="0"/>
              </a:spcAft>
              <a:buNone/>
            </a:pPr>
            <a:endParaRPr/>
          </a:p>
        </p:txBody>
      </p:sp>
      <p:sp>
        <p:nvSpPr>
          <p:cNvPr id="457" name="Google Shape;457;p28: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4616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9: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2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Need source, light sensor,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Show diffusercam here, highlight Grace as a GSI</a:t>
            </a:r>
            <a:endParaRPr/>
          </a:p>
        </p:txBody>
      </p:sp>
      <p:sp>
        <p:nvSpPr>
          <p:cNvPr id="488" name="Google Shape;488;p2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44</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149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F057AF-BE9C-AA41-AB73-729EB62C63A4}" type="slidenum">
              <a:rPr lang="en-US" smtClean="0"/>
              <a:t>5</a:t>
            </a:fld>
            <a:endParaRPr lang="en-US"/>
          </a:p>
        </p:txBody>
      </p:sp>
    </p:spTree>
    <p:extLst>
      <p:ext uri="{BB962C8B-B14F-4D97-AF65-F5344CB8AC3E}">
        <p14:creationId xmlns:p14="http://schemas.microsoft.com/office/powerpoint/2010/main" val="16864616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0: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spcBef>
                <a:spcPts val="0"/>
              </a:spcBef>
              <a:spcAft>
                <a:spcPts val="0"/>
              </a:spcAft>
              <a:buNone/>
            </a:pPr>
            <a:endParaRPr/>
          </a:p>
        </p:txBody>
      </p:sp>
      <p:sp>
        <p:nvSpPr>
          <p:cNvPr id="497" name="Google Shape;497;p30: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3318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1: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spcBef>
                <a:spcPts val="0"/>
              </a:spcBef>
              <a:spcAft>
                <a:spcPts val="0"/>
              </a:spcAft>
              <a:buNone/>
            </a:pPr>
            <a:endParaRPr/>
          </a:p>
        </p:txBody>
      </p:sp>
      <p:sp>
        <p:nvSpPr>
          <p:cNvPr id="533" name="Google Shape;533;p31: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04152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32: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3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After all, today’s cameras have millions of pixels…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Great teaching vehicle: you can actually get a lot out of surprisingly simple designs – Once you know the right techniques!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 some systems the sources and/or detectors might actually be expensive – Take this opportunity to learn a little more about how detectors usually work – And how we get them to “talk” to our electronic systems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70" name="Google Shape;570;p3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47</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4778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33: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spcBef>
                <a:spcPts val="0"/>
              </a:spcBef>
              <a:spcAft>
                <a:spcPts val="0"/>
              </a:spcAft>
              <a:buNone/>
            </a:pPr>
            <a:endParaRPr/>
          </a:p>
        </p:txBody>
      </p:sp>
      <p:sp>
        <p:nvSpPr>
          <p:cNvPr id="577" name="Google Shape;577;p33: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52105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3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3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Signal will be a LINEAR COMBINATION of signals from each “pixel”</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Can we recover the original image? – In many cases, yes! – Will start to see how next…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84" name="Google Shape;584;p3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49</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51649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35: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spcBef>
                <a:spcPts val="0"/>
              </a:spcBef>
              <a:spcAft>
                <a:spcPts val="0"/>
              </a:spcAft>
              <a:buNone/>
            </a:pPr>
            <a:endParaRPr/>
          </a:p>
        </p:txBody>
      </p:sp>
      <p:sp>
        <p:nvSpPr>
          <p:cNvPr id="625" name="Google Shape;625;p3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4436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endParaRPr dirty="0"/>
          </a:p>
        </p:txBody>
      </p:sp>
      <p:sp>
        <p:nvSpPr>
          <p:cNvPr id="188" name="Google Shape;188;p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6</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1369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5: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spcBef>
                <a:spcPts val="0"/>
              </a:spcBef>
              <a:spcAft>
                <a:spcPts val="0"/>
              </a:spcAft>
              <a:buNone/>
            </a:pPr>
            <a:endParaRPr/>
          </a:p>
        </p:txBody>
      </p:sp>
      <p:sp>
        <p:nvSpPr>
          <p:cNvPr id="199" name="Google Shape;199;p5: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6625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6: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spcBef>
                <a:spcPts val="0"/>
              </a:spcBef>
              <a:spcAft>
                <a:spcPts val="0"/>
              </a:spcAft>
              <a:buNone/>
            </a:pPr>
            <a:endParaRPr/>
          </a:p>
        </p:txBody>
      </p:sp>
      <p:sp>
        <p:nvSpPr>
          <p:cNvPr id="206" name="Google Shape;206;p6: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5518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7: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Be respectful of</a:t>
            </a:r>
            <a:r>
              <a:rPr lang="en-US" sz="1200" b="0" i="0" u="none" strike="noStrike" cap="none" baseline="0" dirty="0">
                <a:solidFill>
                  <a:schemeClr val="dk1"/>
                </a:solidFill>
                <a:latin typeface="Calibri"/>
                <a:ea typeface="Calibri"/>
                <a:cs typeface="Calibri"/>
                <a:sym typeface="Calibri"/>
              </a:rPr>
              <a:t> staff time</a:t>
            </a:r>
            <a:endParaRPr sz="1200" b="0" i="0" u="none" strike="noStrike" cap="none" dirty="0">
              <a:solidFill>
                <a:schemeClr val="dk1"/>
              </a:solidFill>
              <a:latin typeface="Calibri"/>
              <a:ea typeface="Calibri"/>
              <a:cs typeface="Calibri"/>
              <a:sym typeface="Calibri"/>
            </a:endParaRPr>
          </a:p>
        </p:txBody>
      </p:sp>
      <p:sp>
        <p:nvSpPr>
          <p:cNvPr id="214" name="Google Shape;214;p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9</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695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spcBef>
                <a:spcPts val="0"/>
              </a:spcBef>
              <a:spcAft>
                <a:spcPts val="0"/>
              </a:spcAft>
              <a:buNone/>
            </a:pPr>
            <a:endParaRPr/>
          </a:p>
        </p:txBody>
      </p:sp>
      <p:sp>
        <p:nvSpPr>
          <p:cNvPr id="223" name="Google Shape;223;p8: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9047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47574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4"/>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663B9"/>
              </a:buClr>
              <a:buSzPts val="4400"/>
              <a:buFont typeface="Corbel"/>
              <a:buNone/>
              <a:defRPr sz="4400" b="0" i="0" u="none" strike="noStrike" cap="none">
                <a:solidFill>
                  <a:srgbClr val="3663B9"/>
                </a:solidFill>
                <a:latin typeface="Corbel"/>
                <a:ea typeface="Corbel"/>
                <a:cs typeface="Corbel"/>
                <a:sym typeface="Corbe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2" name="Google Shape;92;p1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orbel"/>
                <a:ea typeface="Corbel"/>
                <a:cs typeface="Corbel"/>
                <a:sym typeface="Corbe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orbel"/>
                <a:ea typeface="Corbel"/>
                <a:cs typeface="Corbel"/>
                <a:sym typeface="Corbe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orbel"/>
                <a:ea typeface="Corbel"/>
                <a:cs typeface="Corbel"/>
                <a:sym typeface="Corbe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orbel"/>
                <a:ea typeface="Corbel"/>
                <a:cs typeface="Corbel"/>
                <a:sym typeface="Corbe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orbel"/>
                <a:ea typeface="Corbel"/>
                <a:cs typeface="Corbel"/>
                <a:sym typeface="Corbe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Palatino Linotype"/>
                <a:ea typeface="Palatino Linotype"/>
                <a:cs typeface="Palatino Linotype"/>
                <a:sym typeface="Palatino Linotype"/>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Palatino Linotype"/>
                <a:ea typeface="Palatino Linotype"/>
                <a:cs typeface="Palatino Linotype"/>
                <a:sym typeface="Palatino Linotype"/>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Palatino Linotype"/>
                <a:ea typeface="Palatino Linotype"/>
                <a:cs typeface="Palatino Linotype"/>
                <a:sym typeface="Palatino Linotype"/>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Palatino Linotype"/>
                <a:ea typeface="Palatino Linotype"/>
                <a:cs typeface="Palatino Linotype"/>
                <a:sym typeface="Palatino Linotype"/>
              </a:defRPr>
            </a:lvl9pPr>
          </a:lstStyle>
          <a:p>
            <a:endParaRPr/>
          </a:p>
        </p:txBody>
      </p:sp>
      <p:sp>
        <p:nvSpPr>
          <p:cNvPr id="93" name="Google Shape;93;p1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94" name="Google Shape;94;p1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95" name="Google Shape;95;p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orbel"/>
                <a:ea typeface="Corbel"/>
                <a:cs typeface="Corbel"/>
                <a:sym typeface="Corbel"/>
              </a:defRPr>
            </a:lvl1pPr>
            <a:lvl2pPr marL="0" marR="0" lvl="1" indent="0" algn="r" rtl="0">
              <a:spcBef>
                <a:spcPts val="0"/>
              </a:spcBef>
              <a:buNone/>
              <a:defRPr sz="1200" b="0" i="0" u="none" strike="noStrike" cap="none">
                <a:solidFill>
                  <a:srgbClr val="888888"/>
                </a:solidFill>
                <a:latin typeface="Corbel"/>
                <a:ea typeface="Corbel"/>
                <a:cs typeface="Corbel"/>
                <a:sym typeface="Corbel"/>
              </a:defRPr>
            </a:lvl2pPr>
            <a:lvl3pPr marL="0" marR="0" lvl="2" indent="0" algn="r" rtl="0">
              <a:spcBef>
                <a:spcPts val="0"/>
              </a:spcBef>
              <a:buNone/>
              <a:defRPr sz="1200" b="0" i="0" u="none" strike="noStrike" cap="none">
                <a:solidFill>
                  <a:srgbClr val="888888"/>
                </a:solidFill>
                <a:latin typeface="Corbel"/>
                <a:ea typeface="Corbel"/>
                <a:cs typeface="Corbel"/>
                <a:sym typeface="Corbel"/>
              </a:defRPr>
            </a:lvl3pPr>
            <a:lvl4pPr marL="0" marR="0" lvl="3" indent="0" algn="r" rtl="0">
              <a:spcBef>
                <a:spcPts val="0"/>
              </a:spcBef>
              <a:buNone/>
              <a:defRPr sz="1200" b="0" i="0" u="none" strike="noStrike" cap="none">
                <a:solidFill>
                  <a:srgbClr val="888888"/>
                </a:solidFill>
                <a:latin typeface="Corbel"/>
                <a:ea typeface="Corbel"/>
                <a:cs typeface="Corbel"/>
                <a:sym typeface="Corbel"/>
              </a:defRPr>
            </a:lvl4pPr>
            <a:lvl5pPr marL="0" marR="0" lvl="4" indent="0" algn="r" rtl="0">
              <a:spcBef>
                <a:spcPts val="0"/>
              </a:spcBef>
              <a:buNone/>
              <a:defRPr sz="1200" b="0" i="0" u="none" strike="noStrike" cap="none">
                <a:solidFill>
                  <a:srgbClr val="888888"/>
                </a:solidFill>
                <a:latin typeface="Corbel"/>
                <a:ea typeface="Corbel"/>
                <a:cs typeface="Corbel"/>
                <a:sym typeface="Corbel"/>
              </a:defRPr>
            </a:lvl5pPr>
            <a:lvl6pPr marL="0" marR="0" lvl="5" indent="0" algn="r" rtl="0">
              <a:spcBef>
                <a:spcPts val="0"/>
              </a:spcBef>
              <a:buNone/>
              <a:defRPr sz="1200" b="0" i="0" u="none" strike="noStrike" cap="none">
                <a:solidFill>
                  <a:srgbClr val="888888"/>
                </a:solidFill>
                <a:latin typeface="Corbel"/>
                <a:ea typeface="Corbel"/>
                <a:cs typeface="Corbel"/>
                <a:sym typeface="Corbel"/>
              </a:defRPr>
            </a:lvl6pPr>
            <a:lvl7pPr marL="0" marR="0" lvl="6" indent="0" algn="r" rtl="0">
              <a:spcBef>
                <a:spcPts val="0"/>
              </a:spcBef>
              <a:buNone/>
              <a:defRPr sz="1200" b="0" i="0" u="none" strike="noStrike" cap="none">
                <a:solidFill>
                  <a:srgbClr val="888888"/>
                </a:solidFill>
                <a:latin typeface="Corbel"/>
                <a:ea typeface="Corbel"/>
                <a:cs typeface="Corbel"/>
                <a:sym typeface="Corbel"/>
              </a:defRPr>
            </a:lvl7pPr>
            <a:lvl8pPr marL="0" marR="0" lvl="7" indent="0" algn="r" rtl="0">
              <a:spcBef>
                <a:spcPts val="0"/>
              </a:spcBef>
              <a:buNone/>
              <a:defRPr sz="1200" b="0" i="0" u="none" strike="noStrike" cap="none">
                <a:solidFill>
                  <a:srgbClr val="888888"/>
                </a:solidFill>
                <a:latin typeface="Corbel"/>
                <a:ea typeface="Corbel"/>
                <a:cs typeface="Corbel"/>
                <a:sym typeface="Corbel"/>
              </a:defRPr>
            </a:lvl8pPr>
            <a:lvl9pPr marL="0" marR="0" lvl="8" indent="0" algn="r" rtl="0">
              <a:spcBef>
                <a:spcPts val="0"/>
              </a:spcBef>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663B9"/>
              </a:buClr>
              <a:buSzPts val="4400"/>
              <a:buFont typeface="Corbel"/>
              <a:buNone/>
              <a:defRPr sz="4400" b="0" i="0" u="none" strike="noStrike" cap="none">
                <a:solidFill>
                  <a:srgbClr val="3663B9"/>
                </a:solidFill>
                <a:latin typeface="Corbel"/>
                <a:ea typeface="Corbel"/>
                <a:cs typeface="Corbel"/>
                <a:sym typeface="Corbe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8" name="Google Shape;98;p1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orbel"/>
                <a:ea typeface="Corbel"/>
                <a:cs typeface="Corbel"/>
                <a:sym typeface="Corbe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99" name="Google Shape;99;p1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00" name="Google Shape;100;p1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01" name="Google Shape;101;p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orbel"/>
                <a:ea typeface="Corbel"/>
                <a:cs typeface="Corbel"/>
                <a:sym typeface="Corbel"/>
              </a:defRPr>
            </a:lvl1pPr>
            <a:lvl2pPr marL="0" marR="0" lvl="1" indent="0" algn="r" rtl="0">
              <a:spcBef>
                <a:spcPts val="0"/>
              </a:spcBef>
              <a:buNone/>
              <a:defRPr sz="1200" b="0" i="0" u="none" strike="noStrike" cap="none">
                <a:solidFill>
                  <a:srgbClr val="888888"/>
                </a:solidFill>
                <a:latin typeface="Corbel"/>
                <a:ea typeface="Corbel"/>
                <a:cs typeface="Corbel"/>
                <a:sym typeface="Corbel"/>
              </a:defRPr>
            </a:lvl2pPr>
            <a:lvl3pPr marL="0" marR="0" lvl="2" indent="0" algn="r" rtl="0">
              <a:spcBef>
                <a:spcPts val="0"/>
              </a:spcBef>
              <a:buNone/>
              <a:defRPr sz="1200" b="0" i="0" u="none" strike="noStrike" cap="none">
                <a:solidFill>
                  <a:srgbClr val="888888"/>
                </a:solidFill>
                <a:latin typeface="Corbel"/>
                <a:ea typeface="Corbel"/>
                <a:cs typeface="Corbel"/>
                <a:sym typeface="Corbel"/>
              </a:defRPr>
            </a:lvl3pPr>
            <a:lvl4pPr marL="0" marR="0" lvl="3" indent="0" algn="r" rtl="0">
              <a:spcBef>
                <a:spcPts val="0"/>
              </a:spcBef>
              <a:buNone/>
              <a:defRPr sz="1200" b="0" i="0" u="none" strike="noStrike" cap="none">
                <a:solidFill>
                  <a:srgbClr val="888888"/>
                </a:solidFill>
                <a:latin typeface="Corbel"/>
                <a:ea typeface="Corbel"/>
                <a:cs typeface="Corbel"/>
                <a:sym typeface="Corbel"/>
              </a:defRPr>
            </a:lvl4pPr>
            <a:lvl5pPr marL="0" marR="0" lvl="4" indent="0" algn="r" rtl="0">
              <a:spcBef>
                <a:spcPts val="0"/>
              </a:spcBef>
              <a:buNone/>
              <a:defRPr sz="1200" b="0" i="0" u="none" strike="noStrike" cap="none">
                <a:solidFill>
                  <a:srgbClr val="888888"/>
                </a:solidFill>
                <a:latin typeface="Corbel"/>
                <a:ea typeface="Corbel"/>
                <a:cs typeface="Corbel"/>
                <a:sym typeface="Corbel"/>
              </a:defRPr>
            </a:lvl5pPr>
            <a:lvl6pPr marL="0" marR="0" lvl="5" indent="0" algn="r" rtl="0">
              <a:spcBef>
                <a:spcPts val="0"/>
              </a:spcBef>
              <a:buNone/>
              <a:defRPr sz="1200" b="0" i="0" u="none" strike="noStrike" cap="none">
                <a:solidFill>
                  <a:srgbClr val="888888"/>
                </a:solidFill>
                <a:latin typeface="Corbel"/>
                <a:ea typeface="Corbel"/>
                <a:cs typeface="Corbel"/>
                <a:sym typeface="Corbel"/>
              </a:defRPr>
            </a:lvl6pPr>
            <a:lvl7pPr marL="0" marR="0" lvl="6" indent="0" algn="r" rtl="0">
              <a:spcBef>
                <a:spcPts val="0"/>
              </a:spcBef>
              <a:buNone/>
              <a:defRPr sz="1200" b="0" i="0" u="none" strike="noStrike" cap="none">
                <a:solidFill>
                  <a:srgbClr val="888888"/>
                </a:solidFill>
                <a:latin typeface="Corbel"/>
                <a:ea typeface="Corbel"/>
                <a:cs typeface="Corbel"/>
                <a:sym typeface="Corbel"/>
              </a:defRPr>
            </a:lvl7pPr>
            <a:lvl8pPr marL="0" marR="0" lvl="7" indent="0" algn="r" rtl="0">
              <a:spcBef>
                <a:spcPts val="0"/>
              </a:spcBef>
              <a:buNone/>
              <a:defRPr sz="1200" b="0" i="0" u="none" strike="noStrike" cap="none">
                <a:solidFill>
                  <a:srgbClr val="888888"/>
                </a:solidFill>
                <a:latin typeface="Corbel"/>
                <a:ea typeface="Corbel"/>
                <a:cs typeface="Corbel"/>
                <a:sym typeface="Corbel"/>
              </a:defRPr>
            </a:lvl8pPr>
            <a:lvl9pPr marL="0" marR="0" lvl="8" indent="0" algn="r" rtl="0">
              <a:spcBef>
                <a:spcPts val="0"/>
              </a:spcBef>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663B9"/>
              </a:buClr>
              <a:buSzPts val="4400"/>
              <a:buFont typeface="Corbel"/>
              <a:buNone/>
              <a:defRPr sz="4400" b="0" i="0" u="none" strike="noStrike" cap="none">
                <a:solidFill>
                  <a:srgbClr val="3663B9"/>
                </a:solidFill>
                <a:latin typeface="Corbel"/>
                <a:ea typeface="Corbel"/>
                <a:cs typeface="Corbel"/>
                <a:sym typeface="Corbe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4" name="Google Shape;104;p16"/>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05" name="Google Shape;105;p16"/>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06" name="Google Shape;106;p1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07" name="Google Shape;107;p1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08" name="Google Shape;108;p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orbel"/>
                <a:ea typeface="Corbel"/>
                <a:cs typeface="Corbel"/>
                <a:sym typeface="Corbel"/>
              </a:defRPr>
            </a:lvl1pPr>
            <a:lvl2pPr marL="0" marR="0" lvl="1" indent="0" algn="r" rtl="0">
              <a:spcBef>
                <a:spcPts val="0"/>
              </a:spcBef>
              <a:buNone/>
              <a:defRPr sz="1200">
                <a:solidFill>
                  <a:srgbClr val="888888"/>
                </a:solidFill>
                <a:latin typeface="Corbel"/>
                <a:ea typeface="Corbel"/>
                <a:cs typeface="Corbel"/>
                <a:sym typeface="Corbel"/>
              </a:defRPr>
            </a:lvl2pPr>
            <a:lvl3pPr marL="0" marR="0" lvl="2" indent="0" algn="r" rtl="0">
              <a:spcBef>
                <a:spcPts val="0"/>
              </a:spcBef>
              <a:buNone/>
              <a:defRPr sz="1200">
                <a:solidFill>
                  <a:srgbClr val="888888"/>
                </a:solidFill>
                <a:latin typeface="Corbel"/>
                <a:ea typeface="Corbel"/>
                <a:cs typeface="Corbel"/>
                <a:sym typeface="Corbel"/>
              </a:defRPr>
            </a:lvl3pPr>
            <a:lvl4pPr marL="0" marR="0" lvl="3" indent="0" algn="r" rtl="0">
              <a:spcBef>
                <a:spcPts val="0"/>
              </a:spcBef>
              <a:buNone/>
              <a:defRPr sz="1200">
                <a:solidFill>
                  <a:srgbClr val="888888"/>
                </a:solidFill>
                <a:latin typeface="Corbel"/>
                <a:ea typeface="Corbel"/>
                <a:cs typeface="Corbel"/>
                <a:sym typeface="Corbel"/>
              </a:defRPr>
            </a:lvl4pPr>
            <a:lvl5pPr marL="0" marR="0" lvl="4" indent="0" algn="r" rtl="0">
              <a:spcBef>
                <a:spcPts val="0"/>
              </a:spcBef>
              <a:buNone/>
              <a:defRPr sz="1200">
                <a:solidFill>
                  <a:srgbClr val="888888"/>
                </a:solidFill>
                <a:latin typeface="Corbel"/>
                <a:ea typeface="Corbel"/>
                <a:cs typeface="Corbel"/>
                <a:sym typeface="Corbel"/>
              </a:defRPr>
            </a:lvl5pPr>
            <a:lvl6pPr marL="0" marR="0" lvl="5" indent="0" algn="r" rtl="0">
              <a:spcBef>
                <a:spcPts val="0"/>
              </a:spcBef>
              <a:buNone/>
              <a:defRPr sz="1200">
                <a:solidFill>
                  <a:srgbClr val="888888"/>
                </a:solidFill>
                <a:latin typeface="Corbel"/>
                <a:ea typeface="Corbel"/>
                <a:cs typeface="Corbel"/>
                <a:sym typeface="Corbel"/>
              </a:defRPr>
            </a:lvl6pPr>
            <a:lvl7pPr marL="0" marR="0" lvl="6" indent="0" algn="r" rtl="0">
              <a:spcBef>
                <a:spcPts val="0"/>
              </a:spcBef>
              <a:buNone/>
              <a:defRPr sz="1200">
                <a:solidFill>
                  <a:srgbClr val="888888"/>
                </a:solidFill>
                <a:latin typeface="Corbel"/>
                <a:ea typeface="Corbel"/>
                <a:cs typeface="Corbel"/>
                <a:sym typeface="Corbel"/>
              </a:defRPr>
            </a:lvl7pPr>
            <a:lvl8pPr marL="0" marR="0" lvl="7" indent="0" algn="r" rtl="0">
              <a:spcBef>
                <a:spcPts val="0"/>
              </a:spcBef>
              <a:buNone/>
              <a:defRPr sz="1200">
                <a:solidFill>
                  <a:srgbClr val="888888"/>
                </a:solidFill>
                <a:latin typeface="Corbel"/>
                <a:ea typeface="Corbel"/>
                <a:cs typeface="Corbel"/>
                <a:sym typeface="Corbel"/>
              </a:defRPr>
            </a:lvl8pPr>
            <a:lvl9pPr marL="0" marR="0" lvl="8" indent="0" algn="r" rtl="0">
              <a:spcBef>
                <a:spcPts val="0"/>
              </a:spcBef>
              <a:buNone/>
              <a:defRPr sz="1200">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rgbClr val="3663B9"/>
              </a:buClr>
              <a:buSzPts val="4000"/>
              <a:buFont typeface="Corbel"/>
              <a:buNone/>
              <a:defRPr sz="4000" b="1" i="0" u="none" strike="noStrike" cap="none">
                <a:solidFill>
                  <a:srgbClr val="3663B9"/>
                </a:solidFill>
                <a:latin typeface="Corbel"/>
                <a:ea typeface="Corbel"/>
                <a:cs typeface="Corbel"/>
                <a:sym typeface="Corbe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1" name="Google Shape;111;p17"/>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orbel"/>
                <a:ea typeface="Corbel"/>
                <a:cs typeface="Corbel"/>
                <a:sym typeface="Corbel"/>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Palatino Linotype"/>
                <a:ea typeface="Palatino Linotype"/>
                <a:cs typeface="Palatino Linotype"/>
                <a:sym typeface="Palatino Linotype"/>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Palatino Linotype"/>
                <a:ea typeface="Palatino Linotype"/>
                <a:cs typeface="Palatino Linotype"/>
                <a:sym typeface="Palatino Linotype"/>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Palatino Linotype"/>
                <a:ea typeface="Palatino Linotype"/>
                <a:cs typeface="Palatino Linotype"/>
                <a:sym typeface="Palatino Linotype"/>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Palatino Linotype"/>
                <a:ea typeface="Palatino Linotype"/>
                <a:cs typeface="Palatino Linotype"/>
                <a:sym typeface="Palatino Linotype"/>
              </a:defRPr>
            </a:lvl9pPr>
          </a:lstStyle>
          <a:p>
            <a:endParaRPr/>
          </a:p>
        </p:txBody>
      </p:sp>
      <p:sp>
        <p:nvSpPr>
          <p:cNvPr id="112" name="Google Shape;112;p1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13" name="Google Shape;113;p1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14" name="Google Shape;114;p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orbel"/>
                <a:ea typeface="Corbel"/>
                <a:cs typeface="Corbel"/>
                <a:sym typeface="Corbel"/>
              </a:defRPr>
            </a:lvl1pPr>
            <a:lvl2pPr marL="0" marR="0" lvl="1" indent="0" algn="r" rtl="0">
              <a:spcBef>
                <a:spcPts val="0"/>
              </a:spcBef>
              <a:buNone/>
              <a:defRPr sz="1200">
                <a:solidFill>
                  <a:srgbClr val="888888"/>
                </a:solidFill>
                <a:latin typeface="Corbel"/>
                <a:ea typeface="Corbel"/>
                <a:cs typeface="Corbel"/>
                <a:sym typeface="Corbel"/>
              </a:defRPr>
            </a:lvl2pPr>
            <a:lvl3pPr marL="0" marR="0" lvl="2" indent="0" algn="r" rtl="0">
              <a:spcBef>
                <a:spcPts val="0"/>
              </a:spcBef>
              <a:buNone/>
              <a:defRPr sz="1200">
                <a:solidFill>
                  <a:srgbClr val="888888"/>
                </a:solidFill>
                <a:latin typeface="Corbel"/>
                <a:ea typeface="Corbel"/>
                <a:cs typeface="Corbel"/>
                <a:sym typeface="Corbel"/>
              </a:defRPr>
            </a:lvl3pPr>
            <a:lvl4pPr marL="0" marR="0" lvl="3" indent="0" algn="r" rtl="0">
              <a:spcBef>
                <a:spcPts val="0"/>
              </a:spcBef>
              <a:buNone/>
              <a:defRPr sz="1200">
                <a:solidFill>
                  <a:srgbClr val="888888"/>
                </a:solidFill>
                <a:latin typeface="Corbel"/>
                <a:ea typeface="Corbel"/>
                <a:cs typeface="Corbel"/>
                <a:sym typeface="Corbel"/>
              </a:defRPr>
            </a:lvl4pPr>
            <a:lvl5pPr marL="0" marR="0" lvl="4" indent="0" algn="r" rtl="0">
              <a:spcBef>
                <a:spcPts val="0"/>
              </a:spcBef>
              <a:buNone/>
              <a:defRPr sz="1200">
                <a:solidFill>
                  <a:srgbClr val="888888"/>
                </a:solidFill>
                <a:latin typeface="Corbel"/>
                <a:ea typeface="Corbel"/>
                <a:cs typeface="Corbel"/>
                <a:sym typeface="Corbel"/>
              </a:defRPr>
            </a:lvl5pPr>
            <a:lvl6pPr marL="0" marR="0" lvl="5" indent="0" algn="r" rtl="0">
              <a:spcBef>
                <a:spcPts val="0"/>
              </a:spcBef>
              <a:buNone/>
              <a:defRPr sz="1200">
                <a:solidFill>
                  <a:srgbClr val="888888"/>
                </a:solidFill>
                <a:latin typeface="Corbel"/>
                <a:ea typeface="Corbel"/>
                <a:cs typeface="Corbel"/>
                <a:sym typeface="Corbel"/>
              </a:defRPr>
            </a:lvl6pPr>
            <a:lvl7pPr marL="0" marR="0" lvl="6" indent="0" algn="r" rtl="0">
              <a:spcBef>
                <a:spcPts val="0"/>
              </a:spcBef>
              <a:buNone/>
              <a:defRPr sz="1200">
                <a:solidFill>
                  <a:srgbClr val="888888"/>
                </a:solidFill>
                <a:latin typeface="Corbel"/>
                <a:ea typeface="Corbel"/>
                <a:cs typeface="Corbel"/>
                <a:sym typeface="Corbel"/>
              </a:defRPr>
            </a:lvl7pPr>
            <a:lvl8pPr marL="0" marR="0" lvl="7" indent="0" algn="r" rtl="0">
              <a:spcBef>
                <a:spcPts val="0"/>
              </a:spcBef>
              <a:buNone/>
              <a:defRPr sz="1200">
                <a:solidFill>
                  <a:srgbClr val="888888"/>
                </a:solidFill>
                <a:latin typeface="Corbel"/>
                <a:ea typeface="Corbel"/>
                <a:cs typeface="Corbel"/>
                <a:sym typeface="Corbel"/>
              </a:defRPr>
            </a:lvl8pPr>
            <a:lvl9pPr marL="0" marR="0" lvl="8" indent="0" algn="r" rtl="0">
              <a:spcBef>
                <a:spcPts val="0"/>
              </a:spcBef>
              <a:buNone/>
              <a:defRPr sz="1200">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663B9"/>
              </a:buClr>
              <a:buSzPts val="4400"/>
              <a:buFont typeface="Corbel"/>
              <a:buNone/>
              <a:defRPr sz="4400" b="0" i="0" u="none" strike="noStrike" cap="none">
                <a:solidFill>
                  <a:srgbClr val="3663B9"/>
                </a:solidFill>
                <a:latin typeface="Corbel"/>
                <a:ea typeface="Corbel"/>
                <a:cs typeface="Corbel"/>
                <a:sym typeface="Corbe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7" name="Google Shape;117;p18"/>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orbel"/>
                <a:ea typeface="Corbel"/>
                <a:cs typeface="Corbel"/>
                <a:sym typeface="Corbe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orbel"/>
                <a:ea typeface="Corbel"/>
                <a:cs typeface="Corbel"/>
                <a:sym typeface="Corbe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orbel"/>
                <a:ea typeface="Corbel"/>
                <a:cs typeface="Corbel"/>
                <a:sym typeface="Corbe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Palatino Linotype"/>
                <a:ea typeface="Palatino Linotype"/>
                <a:cs typeface="Palatino Linotype"/>
                <a:sym typeface="Palatino Linotype"/>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Palatino Linotype"/>
                <a:ea typeface="Palatino Linotype"/>
                <a:cs typeface="Palatino Linotype"/>
                <a:sym typeface="Palatino Linotype"/>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Palatino Linotype"/>
                <a:ea typeface="Palatino Linotype"/>
                <a:cs typeface="Palatino Linotype"/>
                <a:sym typeface="Palatino Linotype"/>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Palatino Linotype"/>
                <a:ea typeface="Palatino Linotype"/>
                <a:cs typeface="Palatino Linotype"/>
                <a:sym typeface="Palatino Linotype"/>
              </a:defRPr>
            </a:lvl9pPr>
          </a:lstStyle>
          <a:p>
            <a:endParaRPr/>
          </a:p>
        </p:txBody>
      </p:sp>
      <p:sp>
        <p:nvSpPr>
          <p:cNvPr id="118" name="Google Shape;118;p18"/>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Palatino Linotype"/>
                <a:ea typeface="Palatino Linotype"/>
                <a:cs typeface="Palatino Linotype"/>
                <a:sym typeface="Palatino Linotype"/>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Palatino Linotype"/>
                <a:ea typeface="Palatino Linotype"/>
                <a:cs typeface="Palatino Linotype"/>
                <a:sym typeface="Palatino Linotype"/>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Palatino Linotype"/>
                <a:ea typeface="Palatino Linotype"/>
                <a:cs typeface="Palatino Linotype"/>
                <a:sym typeface="Palatino Linotype"/>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19" name="Google Shape;119;p18"/>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orbel"/>
                <a:ea typeface="Corbel"/>
                <a:cs typeface="Corbel"/>
                <a:sym typeface="Corbe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orbel"/>
                <a:ea typeface="Corbel"/>
                <a:cs typeface="Corbel"/>
                <a:sym typeface="Corbe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orbel"/>
                <a:ea typeface="Corbel"/>
                <a:cs typeface="Corbel"/>
                <a:sym typeface="Corbe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orbel"/>
                <a:ea typeface="Corbel"/>
                <a:cs typeface="Corbel"/>
                <a:sym typeface="Corbe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Palatino Linotype"/>
                <a:ea typeface="Palatino Linotype"/>
                <a:cs typeface="Palatino Linotype"/>
                <a:sym typeface="Palatino Linotype"/>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Palatino Linotype"/>
                <a:ea typeface="Palatino Linotype"/>
                <a:cs typeface="Palatino Linotype"/>
                <a:sym typeface="Palatino Linotype"/>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Palatino Linotype"/>
                <a:ea typeface="Palatino Linotype"/>
                <a:cs typeface="Palatino Linotype"/>
                <a:sym typeface="Palatino Linotype"/>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Palatino Linotype"/>
                <a:ea typeface="Palatino Linotype"/>
                <a:cs typeface="Palatino Linotype"/>
                <a:sym typeface="Palatino Linotype"/>
              </a:defRPr>
            </a:lvl9pPr>
          </a:lstStyle>
          <a:p>
            <a:endParaRPr/>
          </a:p>
        </p:txBody>
      </p:sp>
      <p:sp>
        <p:nvSpPr>
          <p:cNvPr id="120" name="Google Shape;120;p18"/>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orbel"/>
                <a:ea typeface="Corbel"/>
                <a:cs typeface="Corbel"/>
                <a:sym typeface="Corbe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Palatino Linotype"/>
                <a:ea typeface="Palatino Linotype"/>
                <a:cs typeface="Palatino Linotype"/>
                <a:sym typeface="Palatino Linotype"/>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Palatino Linotype"/>
                <a:ea typeface="Palatino Linotype"/>
                <a:cs typeface="Palatino Linotype"/>
                <a:sym typeface="Palatino Linotype"/>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Palatino Linotype"/>
                <a:ea typeface="Palatino Linotype"/>
                <a:cs typeface="Palatino Linotype"/>
                <a:sym typeface="Palatino Linotype"/>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21" name="Google Shape;121;p1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22" name="Google Shape;122;p1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23" name="Google Shape;123;p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orbel"/>
                <a:ea typeface="Corbel"/>
                <a:cs typeface="Corbel"/>
                <a:sym typeface="Corbel"/>
              </a:defRPr>
            </a:lvl1pPr>
            <a:lvl2pPr marL="0" marR="0" lvl="1" indent="0" algn="r" rtl="0">
              <a:spcBef>
                <a:spcPts val="0"/>
              </a:spcBef>
              <a:buNone/>
              <a:defRPr sz="1200">
                <a:solidFill>
                  <a:srgbClr val="888888"/>
                </a:solidFill>
                <a:latin typeface="Corbel"/>
                <a:ea typeface="Corbel"/>
                <a:cs typeface="Corbel"/>
                <a:sym typeface="Corbel"/>
              </a:defRPr>
            </a:lvl2pPr>
            <a:lvl3pPr marL="0" marR="0" lvl="2" indent="0" algn="r" rtl="0">
              <a:spcBef>
                <a:spcPts val="0"/>
              </a:spcBef>
              <a:buNone/>
              <a:defRPr sz="1200">
                <a:solidFill>
                  <a:srgbClr val="888888"/>
                </a:solidFill>
                <a:latin typeface="Corbel"/>
                <a:ea typeface="Corbel"/>
                <a:cs typeface="Corbel"/>
                <a:sym typeface="Corbel"/>
              </a:defRPr>
            </a:lvl3pPr>
            <a:lvl4pPr marL="0" marR="0" lvl="3" indent="0" algn="r" rtl="0">
              <a:spcBef>
                <a:spcPts val="0"/>
              </a:spcBef>
              <a:buNone/>
              <a:defRPr sz="1200">
                <a:solidFill>
                  <a:srgbClr val="888888"/>
                </a:solidFill>
                <a:latin typeface="Corbel"/>
                <a:ea typeface="Corbel"/>
                <a:cs typeface="Corbel"/>
                <a:sym typeface="Corbel"/>
              </a:defRPr>
            </a:lvl4pPr>
            <a:lvl5pPr marL="0" marR="0" lvl="4" indent="0" algn="r" rtl="0">
              <a:spcBef>
                <a:spcPts val="0"/>
              </a:spcBef>
              <a:buNone/>
              <a:defRPr sz="1200">
                <a:solidFill>
                  <a:srgbClr val="888888"/>
                </a:solidFill>
                <a:latin typeface="Corbel"/>
                <a:ea typeface="Corbel"/>
                <a:cs typeface="Corbel"/>
                <a:sym typeface="Corbel"/>
              </a:defRPr>
            </a:lvl5pPr>
            <a:lvl6pPr marL="0" marR="0" lvl="5" indent="0" algn="r" rtl="0">
              <a:spcBef>
                <a:spcPts val="0"/>
              </a:spcBef>
              <a:buNone/>
              <a:defRPr sz="1200">
                <a:solidFill>
                  <a:srgbClr val="888888"/>
                </a:solidFill>
                <a:latin typeface="Corbel"/>
                <a:ea typeface="Corbel"/>
                <a:cs typeface="Corbel"/>
                <a:sym typeface="Corbel"/>
              </a:defRPr>
            </a:lvl6pPr>
            <a:lvl7pPr marL="0" marR="0" lvl="6" indent="0" algn="r" rtl="0">
              <a:spcBef>
                <a:spcPts val="0"/>
              </a:spcBef>
              <a:buNone/>
              <a:defRPr sz="1200">
                <a:solidFill>
                  <a:srgbClr val="888888"/>
                </a:solidFill>
                <a:latin typeface="Corbel"/>
                <a:ea typeface="Corbel"/>
                <a:cs typeface="Corbel"/>
                <a:sym typeface="Corbel"/>
              </a:defRPr>
            </a:lvl7pPr>
            <a:lvl8pPr marL="0" marR="0" lvl="7" indent="0" algn="r" rtl="0">
              <a:spcBef>
                <a:spcPts val="0"/>
              </a:spcBef>
              <a:buNone/>
              <a:defRPr sz="1200">
                <a:solidFill>
                  <a:srgbClr val="888888"/>
                </a:solidFill>
                <a:latin typeface="Corbel"/>
                <a:ea typeface="Corbel"/>
                <a:cs typeface="Corbel"/>
                <a:sym typeface="Corbel"/>
              </a:defRPr>
            </a:lvl8pPr>
            <a:lvl9pPr marL="0" marR="0" lvl="8" indent="0" algn="r" rtl="0">
              <a:spcBef>
                <a:spcPts val="0"/>
              </a:spcBef>
              <a:buNone/>
              <a:defRPr sz="1200">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663B9"/>
              </a:buClr>
              <a:buSzPts val="4400"/>
              <a:buFont typeface="Corbel"/>
              <a:buNone/>
              <a:defRPr sz="4400" b="0" i="0" u="none" strike="noStrike" cap="none">
                <a:solidFill>
                  <a:srgbClr val="3663B9"/>
                </a:solidFill>
                <a:latin typeface="Corbel"/>
                <a:ea typeface="Corbel"/>
                <a:cs typeface="Corbel"/>
                <a:sym typeface="Corbe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6" name="Google Shape;126;p1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27" name="Google Shape;127;p1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28" name="Google Shape;128;p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orbel"/>
                <a:ea typeface="Corbel"/>
                <a:cs typeface="Corbel"/>
                <a:sym typeface="Corbel"/>
              </a:defRPr>
            </a:lvl1pPr>
            <a:lvl2pPr marL="0" marR="0" lvl="1" indent="0" algn="r" rtl="0">
              <a:spcBef>
                <a:spcPts val="0"/>
              </a:spcBef>
              <a:buNone/>
              <a:defRPr sz="1200">
                <a:solidFill>
                  <a:srgbClr val="888888"/>
                </a:solidFill>
                <a:latin typeface="Corbel"/>
                <a:ea typeface="Corbel"/>
                <a:cs typeface="Corbel"/>
                <a:sym typeface="Corbel"/>
              </a:defRPr>
            </a:lvl2pPr>
            <a:lvl3pPr marL="0" marR="0" lvl="2" indent="0" algn="r" rtl="0">
              <a:spcBef>
                <a:spcPts val="0"/>
              </a:spcBef>
              <a:buNone/>
              <a:defRPr sz="1200">
                <a:solidFill>
                  <a:srgbClr val="888888"/>
                </a:solidFill>
                <a:latin typeface="Corbel"/>
                <a:ea typeface="Corbel"/>
                <a:cs typeface="Corbel"/>
                <a:sym typeface="Corbel"/>
              </a:defRPr>
            </a:lvl3pPr>
            <a:lvl4pPr marL="0" marR="0" lvl="3" indent="0" algn="r" rtl="0">
              <a:spcBef>
                <a:spcPts val="0"/>
              </a:spcBef>
              <a:buNone/>
              <a:defRPr sz="1200">
                <a:solidFill>
                  <a:srgbClr val="888888"/>
                </a:solidFill>
                <a:latin typeface="Corbel"/>
                <a:ea typeface="Corbel"/>
                <a:cs typeface="Corbel"/>
                <a:sym typeface="Corbel"/>
              </a:defRPr>
            </a:lvl4pPr>
            <a:lvl5pPr marL="0" marR="0" lvl="4" indent="0" algn="r" rtl="0">
              <a:spcBef>
                <a:spcPts val="0"/>
              </a:spcBef>
              <a:buNone/>
              <a:defRPr sz="1200">
                <a:solidFill>
                  <a:srgbClr val="888888"/>
                </a:solidFill>
                <a:latin typeface="Corbel"/>
                <a:ea typeface="Corbel"/>
                <a:cs typeface="Corbel"/>
                <a:sym typeface="Corbel"/>
              </a:defRPr>
            </a:lvl5pPr>
            <a:lvl6pPr marL="0" marR="0" lvl="5" indent="0" algn="r" rtl="0">
              <a:spcBef>
                <a:spcPts val="0"/>
              </a:spcBef>
              <a:buNone/>
              <a:defRPr sz="1200">
                <a:solidFill>
                  <a:srgbClr val="888888"/>
                </a:solidFill>
                <a:latin typeface="Corbel"/>
                <a:ea typeface="Corbel"/>
                <a:cs typeface="Corbel"/>
                <a:sym typeface="Corbel"/>
              </a:defRPr>
            </a:lvl6pPr>
            <a:lvl7pPr marL="0" marR="0" lvl="6" indent="0" algn="r" rtl="0">
              <a:spcBef>
                <a:spcPts val="0"/>
              </a:spcBef>
              <a:buNone/>
              <a:defRPr sz="1200">
                <a:solidFill>
                  <a:srgbClr val="888888"/>
                </a:solidFill>
                <a:latin typeface="Corbel"/>
                <a:ea typeface="Corbel"/>
                <a:cs typeface="Corbel"/>
                <a:sym typeface="Corbel"/>
              </a:defRPr>
            </a:lvl7pPr>
            <a:lvl8pPr marL="0" marR="0" lvl="7" indent="0" algn="r" rtl="0">
              <a:spcBef>
                <a:spcPts val="0"/>
              </a:spcBef>
              <a:buNone/>
              <a:defRPr sz="1200">
                <a:solidFill>
                  <a:srgbClr val="888888"/>
                </a:solidFill>
                <a:latin typeface="Corbel"/>
                <a:ea typeface="Corbel"/>
                <a:cs typeface="Corbel"/>
                <a:sym typeface="Corbel"/>
              </a:defRPr>
            </a:lvl8pPr>
            <a:lvl9pPr marL="0" marR="0" lvl="8" indent="0" algn="r" rtl="0">
              <a:spcBef>
                <a:spcPts val="0"/>
              </a:spcBef>
              <a:buNone/>
              <a:defRPr sz="1200">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31" name="Google Shape;131;p2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32" name="Google Shape;132;p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orbel"/>
                <a:ea typeface="Corbel"/>
                <a:cs typeface="Corbel"/>
                <a:sym typeface="Corbel"/>
              </a:defRPr>
            </a:lvl1pPr>
            <a:lvl2pPr marL="0" marR="0" lvl="1" indent="0" algn="r" rtl="0">
              <a:spcBef>
                <a:spcPts val="0"/>
              </a:spcBef>
              <a:buNone/>
              <a:defRPr sz="1200">
                <a:solidFill>
                  <a:srgbClr val="888888"/>
                </a:solidFill>
                <a:latin typeface="Corbel"/>
                <a:ea typeface="Corbel"/>
                <a:cs typeface="Corbel"/>
                <a:sym typeface="Corbel"/>
              </a:defRPr>
            </a:lvl2pPr>
            <a:lvl3pPr marL="0" marR="0" lvl="2" indent="0" algn="r" rtl="0">
              <a:spcBef>
                <a:spcPts val="0"/>
              </a:spcBef>
              <a:buNone/>
              <a:defRPr sz="1200">
                <a:solidFill>
                  <a:srgbClr val="888888"/>
                </a:solidFill>
                <a:latin typeface="Corbel"/>
                <a:ea typeface="Corbel"/>
                <a:cs typeface="Corbel"/>
                <a:sym typeface="Corbel"/>
              </a:defRPr>
            </a:lvl3pPr>
            <a:lvl4pPr marL="0" marR="0" lvl="3" indent="0" algn="r" rtl="0">
              <a:spcBef>
                <a:spcPts val="0"/>
              </a:spcBef>
              <a:buNone/>
              <a:defRPr sz="1200">
                <a:solidFill>
                  <a:srgbClr val="888888"/>
                </a:solidFill>
                <a:latin typeface="Corbel"/>
                <a:ea typeface="Corbel"/>
                <a:cs typeface="Corbel"/>
                <a:sym typeface="Corbel"/>
              </a:defRPr>
            </a:lvl4pPr>
            <a:lvl5pPr marL="0" marR="0" lvl="4" indent="0" algn="r" rtl="0">
              <a:spcBef>
                <a:spcPts val="0"/>
              </a:spcBef>
              <a:buNone/>
              <a:defRPr sz="1200">
                <a:solidFill>
                  <a:srgbClr val="888888"/>
                </a:solidFill>
                <a:latin typeface="Corbel"/>
                <a:ea typeface="Corbel"/>
                <a:cs typeface="Corbel"/>
                <a:sym typeface="Corbel"/>
              </a:defRPr>
            </a:lvl5pPr>
            <a:lvl6pPr marL="0" marR="0" lvl="5" indent="0" algn="r" rtl="0">
              <a:spcBef>
                <a:spcPts val="0"/>
              </a:spcBef>
              <a:buNone/>
              <a:defRPr sz="1200">
                <a:solidFill>
                  <a:srgbClr val="888888"/>
                </a:solidFill>
                <a:latin typeface="Corbel"/>
                <a:ea typeface="Corbel"/>
                <a:cs typeface="Corbel"/>
                <a:sym typeface="Corbel"/>
              </a:defRPr>
            </a:lvl6pPr>
            <a:lvl7pPr marL="0" marR="0" lvl="6" indent="0" algn="r" rtl="0">
              <a:spcBef>
                <a:spcPts val="0"/>
              </a:spcBef>
              <a:buNone/>
              <a:defRPr sz="1200">
                <a:solidFill>
                  <a:srgbClr val="888888"/>
                </a:solidFill>
                <a:latin typeface="Corbel"/>
                <a:ea typeface="Corbel"/>
                <a:cs typeface="Corbel"/>
                <a:sym typeface="Corbel"/>
              </a:defRPr>
            </a:lvl7pPr>
            <a:lvl8pPr marL="0" marR="0" lvl="7" indent="0" algn="r" rtl="0">
              <a:spcBef>
                <a:spcPts val="0"/>
              </a:spcBef>
              <a:buNone/>
              <a:defRPr sz="1200">
                <a:solidFill>
                  <a:srgbClr val="888888"/>
                </a:solidFill>
                <a:latin typeface="Corbel"/>
                <a:ea typeface="Corbel"/>
                <a:cs typeface="Corbel"/>
                <a:sym typeface="Corbel"/>
              </a:defRPr>
            </a:lvl8pPr>
            <a:lvl9pPr marL="0" marR="0" lvl="8" indent="0" algn="r" rtl="0">
              <a:spcBef>
                <a:spcPts val="0"/>
              </a:spcBef>
              <a:buNone/>
              <a:defRPr sz="1200">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3663B9"/>
              </a:buClr>
              <a:buSzPts val="2000"/>
              <a:buFont typeface="Corbel"/>
              <a:buNone/>
              <a:defRPr sz="2000" b="1" i="0" u="none" strike="noStrike" cap="none">
                <a:solidFill>
                  <a:srgbClr val="3663B9"/>
                </a:solidFill>
                <a:latin typeface="Corbel"/>
                <a:ea typeface="Corbel"/>
                <a:cs typeface="Corbel"/>
                <a:sym typeface="Corbe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5" name="Google Shape;135;p21"/>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orbel"/>
                <a:ea typeface="Corbel"/>
                <a:cs typeface="Corbel"/>
                <a:sym typeface="Corbe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36" name="Google Shape;136;p21"/>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orbel"/>
                <a:ea typeface="Corbel"/>
                <a:cs typeface="Corbel"/>
                <a:sym typeface="Corbe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orbel"/>
                <a:ea typeface="Corbel"/>
                <a:cs typeface="Corbel"/>
                <a:sym typeface="Corbe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orbel"/>
                <a:ea typeface="Corbel"/>
                <a:cs typeface="Corbel"/>
                <a:sym typeface="Corbe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Palatino Linotype"/>
                <a:ea typeface="Palatino Linotype"/>
                <a:cs typeface="Palatino Linotype"/>
                <a:sym typeface="Palatino Linotype"/>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Palatino Linotype"/>
                <a:ea typeface="Palatino Linotype"/>
                <a:cs typeface="Palatino Linotype"/>
                <a:sym typeface="Palatino Linotype"/>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Palatino Linotype"/>
                <a:ea typeface="Palatino Linotype"/>
                <a:cs typeface="Palatino Linotype"/>
                <a:sym typeface="Palatino Linotype"/>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37" name="Google Shape;137;p2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38" name="Google Shape;138;p2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39" name="Google Shape;139;p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orbel"/>
                <a:ea typeface="Corbel"/>
                <a:cs typeface="Corbel"/>
                <a:sym typeface="Corbel"/>
              </a:defRPr>
            </a:lvl1pPr>
            <a:lvl2pPr marL="0" marR="0" lvl="1" indent="0" algn="r" rtl="0">
              <a:spcBef>
                <a:spcPts val="0"/>
              </a:spcBef>
              <a:buNone/>
              <a:defRPr sz="1200">
                <a:solidFill>
                  <a:srgbClr val="888888"/>
                </a:solidFill>
                <a:latin typeface="Corbel"/>
                <a:ea typeface="Corbel"/>
                <a:cs typeface="Corbel"/>
                <a:sym typeface="Corbel"/>
              </a:defRPr>
            </a:lvl2pPr>
            <a:lvl3pPr marL="0" marR="0" lvl="2" indent="0" algn="r" rtl="0">
              <a:spcBef>
                <a:spcPts val="0"/>
              </a:spcBef>
              <a:buNone/>
              <a:defRPr sz="1200">
                <a:solidFill>
                  <a:srgbClr val="888888"/>
                </a:solidFill>
                <a:latin typeface="Corbel"/>
                <a:ea typeface="Corbel"/>
                <a:cs typeface="Corbel"/>
                <a:sym typeface="Corbel"/>
              </a:defRPr>
            </a:lvl3pPr>
            <a:lvl4pPr marL="0" marR="0" lvl="3" indent="0" algn="r" rtl="0">
              <a:spcBef>
                <a:spcPts val="0"/>
              </a:spcBef>
              <a:buNone/>
              <a:defRPr sz="1200">
                <a:solidFill>
                  <a:srgbClr val="888888"/>
                </a:solidFill>
                <a:latin typeface="Corbel"/>
                <a:ea typeface="Corbel"/>
                <a:cs typeface="Corbel"/>
                <a:sym typeface="Corbel"/>
              </a:defRPr>
            </a:lvl4pPr>
            <a:lvl5pPr marL="0" marR="0" lvl="4" indent="0" algn="r" rtl="0">
              <a:spcBef>
                <a:spcPts val="0"/>
              </a:spcBef>
              <a:buNone/>
              <a:defRPr sz="1200">
                <a:solidFill>
                  <a:srgbClr val="888888"/>
                </a:solidFill>
                <a:latin typeface="Corbel"/>
                <a:ea typeface="Corbel"/>
                <a:cs typeface="Corbel"/>
                <a:sym typeface="Corbel"/>
              </a:defRPr>
            </a:lvl5pPr>
            <a:lvl6pPr marL="0" marR="0" lvl="5" indent="0" algn="r" rtl="0">
              <a:spcBef>
                <a:spcPts val="0"/>
              </a:spcBef>
              <a:buNone/>
              <a:defRPr sz="1200">
                <a:solidFill>
                  <a:srgbClr val="888888"/>
                </a:solidFill>
                <a:latin typeface="Corbel"/>
                <a:ea typeface="Corbel"/>
                <a:cs typeface="Corbel"/>
                <a:sym typeface="Corbel"/>
              </a:defRPr>
            </a:lvl6pPr>
            <a:lvl7pPr marL="0" marR="0" lvl="6" indent="0" algn="r" rtl="0">
              <a:spcBef>
                <a:spcPts val="0"/>
              </a:spcBef>
              <a:buNone/>
              <a:defRPr sz="1200">
                <a:solidFill>
                  <a:srgbClr val="888888"/>
                </a:solidFill>
                <a:latin typeface="Corbel"/>
                <a:ea typeface="Corbel"/>
                <a:cs typeface="Corbel"/>
                <a:sym typeface="Corbel"/>
              </a:defRPr>
            </a:lvl7pPr>
            <a:lvl8pPr marL="0" marR="0" lvl="7" indent="0" algn="r" rtl="0">
              <a:spcBef>
                <a:spcPts val="0"/>
              </a:spcBef>
              <a:buNone/>
              <a:defRPr sz="1200">
                <a:solidFill>
                  <a:srgbClr val="888888"/>
                </a:solidFill>
                <a:latin typeface="Corbel"/>
                <a:ea typeface="Corbel"/>
                <a:cs typeface="Corbel"/>
                <a:sym typeface="Corbel"/>
              </a:defRPr>
            </a:lvl8pPr>
            <a:lvl9pPr marL="0" marR="0" lvl="8" indent="0" algn="r" rtl="0">
              <a:spcBef>
                <a:spcPts val="0"/>
              </a:spcBef>
              <a:buNone/>
              <a:defRPr sz="1200">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3663B9"/>
              </a:buClr>
              <a:buSzPts val="2000"/>
              <a:buFont typeface="Corbel"/>
              <a:buNone/>
              <a:defRPr sz="2000" b="1" i="0" u="none" strike="noStrike" cap="none">
                <a:solidFill>
                  <a:srgbClr val="3663B9"/>
                </a:solidFill>
                <a:latin typeface="Corbel"/>
                <a:ea typeface="Corbel"/>
                <a:cs typeface="Corbel"/>
                <a:sym typeface="Corbe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2" name="Google Shape;142;p2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orbel"/>
                <a:ea typeface="Corbel"/>
                <a:cs typeface="Corbel"/>
                <a:sym typeface="Corbe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orbel"/>
                <a:ea typeface="Corbel"/>
                <a:cs typeface="Corbel"/>
                <a:sym typeface="Corbe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orbel"/>
                <a:ea typeface="Corbel"/>
                <a:cs typeface="Corbel"/>
                <a:sym typeface="Corbe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orbel"/>
                <a:ea typeface="Corbel"/>
                <a:cs typeface="Corbel"/>
                <a:sym typeface="Corbe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orbel"/>
                <a:ea typeface="Corbel"/>
                <a:cs typeface="Corbel"/>
                <a:sym typeface="Corbe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Palatino Linotype"/>
                <a:ea typeface="Palatino Linotype"/>
                <a:cs typeface="Palatino Linotype"/>
                <a:sym typeface="Palatino Linotype"/>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Palatino Linotype"/>
                <a:ea typeface="Palatino Linotype"/>
                <a:cs typeface="Palatino Linotype"/>
                <a:sym typeface="Palatino Linotype"/>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Palatino Linotype"/>
                <a:ea typeface="Palatino Linotype"/>
                <a:cs typeface="Palatino Linotype"/>
                <a:sym typeface="Palatino Linotype"/>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43" name="Google Shape;143;p22"/>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orbel"/>
                <a:ea typeface="Corbel"/>
                <a:cs typeface="Corbel"/>
                <a:sym typeface="Corbe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orbel"/>
                <a:ea typeface="Corbel"/>
                <a:cs typeface="Corbel"/>
                <a:sym typeface="Corbe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orbel"/>
                <a:ea typeface="Corbel"/>
                <a:cs typeface="Corbel"/>
                <a:sym typeface="Corbe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orbel"/>
                <a:ea typeface="Corbel"/>
                <a:cs typeface="Corbel"/>
                <a:sym typeface="Corbe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orbel"/>
                <a:ea typeface="Corbel"/>
                <a:cs typeface="Corbel"/>
                <a:sym typeface="Corbe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Palatino Linotype"/>
                <a:ea typeface="Palatino Linotype"/>
                <a:cs typeface="Palatino Linotype"/>
                <a:sym typeface="Palatino Linotype"/>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Palatino Linotype"/>
                <a:ea typeface="Palatino Linotype"/>
                <a:cs typeface="Palatino Linotype"/>
                <a:sym typeface="Palatino Linotype"/>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Palatino Linotype"/>
                <a:ea typeface="Palatino Linotype"/>
                <a:cs typeface="Palatino Linotype"/>
                <a:sym typeface="Palatino Linotype"/>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44" name="Google Shape;144;p2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45" name="Google Shape;145;p2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46" name="Google Shape;146;p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orbel"/>
                <a:ea typeface="Corbel"/>
                <a:cs typeface="Corbel"/>
                <a:sym typeface="Corbel"/>
              </a:defRPr>
            </a:lvl1pPr>
            <a:lvl2pPr marL="0" marR="0" lvl="1" indent="0" algn="r" rtl="0">
              <a:spcBef>
                <a:spcPts val="0"/>
              </a:spcBef>
              <a:buNone/>
              <a:defRPr sz="1200">
                <a:solidFill>
                  <a:srgbClr val="888888"/>
                </a:solidFill>
                <a:latin typeface="Corbel"/>
                <a:ea typeface="Corbel"/>
                <a:cs typeface="Corbel"/>
                <a:sym typeface="Corbel"/>
              </a:defRPr>
            </a:lvl2pPr>
            <a:lvl3pPr marL="0" marR="0" lvl="2" indent="0" algn="r" rtl="0">
              <a:spcBef>
                <a:spcPts val="0"/>
              </a:spcBef>
              <a:buNone/>
              <a:defRPr sz="1200">
                <a:solidFill>
                  <a:srgbClr val="888888"/>
                </a:solidFill>
                <a:latin typeface="Corbel"/>
                <a:ea typeface="Corbel"/>
                <a:cs typeface="Corbel"/>
                <a:sym typeface="Corbel"/>
              </a:defRPr>
            </a:lvl3pPr>
            <a:lvl4pPr marL="0" marR="0" lvl="3" indent="0" algn="r" rtl="0">
              <a:spcBef>
                <a:spcPts val="0"/>
              </a:spcBef>
              <a:buNone/>
              <a:defRPr sz="1200">
                <a:solidFill>
                  <a:srgbClr val="888888"/>
                </a:solidFill>
                <a:latin typeface="Corbel"/>
                <a:ea typeface="Corbel"/>
                <a:cs typeface="Corbel"/>
                <a:sym typeface="Corbel"/>
              </a:defRPr>
            </a:lvl4pPr>
            <a:lvl5pPr marL="0" marR="0" lvl="4" indent="0" algn="r" rtl="0">
              <a:spcBef>
                <a:spcPts val="0"/>
              </a:spcBef>
              <a:buNone/>
              <a:defRPr sz="1200">
                <a:solidFill>
                  <a:srgbClr val="888888"/>
                </a:solidFill>
                <a:latin typeface="Corbel"/>
                <a:ea typeface="Corbel"/>
                <a:cs typeface="Corbel"/>
                <a:sym typeface="Corbel"/>
              </a:defRPr>
            </a:lvl5pPr>
            <a:lvl6pPr marL="0" marR="0" lvl="5" indent="0" algn="r" rtl="0">
              <a:spcBef>
                <a:spcPts val="0"/>
              </a:spcBef>
              <a:buNone/>
              <a:defRPr sz="1200">
                <a:solidFill>
                  <a:srgbClr val="888888"/>
                </a:solidFill>
                <a:latin typeface="Corbel"/>
                <a:ea typeface="Corbel"/>
                <a:cs typeface="Corbel"/>
                <a:sym typeface="Corbel"/>
              </a:defRPr>
            </a:lvl6pPr>
            <a:lvl7pPr marL="0" marR="0" lvl="6" indent="0" algn="r" rtl="0">
              <a:spcBef>
                <a:spcPts val="0"/>
              </a:spcBef>
              <a:buNone/>
              <a:defRPr sz="1200">
                <a:solidFill>
                  <a:srgbClr val="888888"/>
                </a:solidFill>
                <a:latin typeface="Corbel"/>
                <a:ea typeface="Corbel"/>
                <a:cs typeface="Corbel"/>
                <a:sym typeface="Corbel"/>
              </a:defRPr>
            </a:lvl7pPr>
            <a:lvl8pPr marL="0" marR="0" lvl="7" indent="0" algn="r" rtl="0">
              <a:spcBef>
                <a:spcPts val="0"/>
              </a:spcBef>
              <a:buNone/>
              <a:defRPr sz="1200">
                <a:solidFill>
                  <a:srgbClr val="888888"/>
                </a:solidFill>
                <a:latin typeface="Corbel"/>
                <a:ea typeface="Corbel"/>
                <a:cs typeface="Corbel"/>
                <a:sym typeface="Corbel"/>
              </a:defRPr>
            </a:lvl8pPr>
            <a:lvl9pPr marL="0" marR="0" lvl="8" indent="0" algn="r" rtl="0">
              <a:spcBef>
                <a:spcPts val="0"/>
              </a:spcBef>
              <a:buNone/>
              <a:defRPr sz="1200">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663B9"/>
              </a:buClr>
              <a:buSzPts val="4400"/>
              <a:buFont typeface="Corbel"/>
              <a:buNone/>
              <a:defRPr sz="4400" b="0" i="0" u="none" strike="noStrike" cap="none">
                <a:solidFill>
                  <a:srgbClr val="3663B9"/>
                </a:solidFill>
                <a:latin typeface="Corbel"/>
                <a:ea typeface="Corbel"/>
                <a:cs typeface="Corbel"/>
                <a:sym typeface="Corbe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9" name="Google Shape;149;p23"/>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orbel"/>
                <a:ea typeface="Corbel"/>
                <a:cs typeface="Corbel"/>
                <a:sym typeface="Corbe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50" name="Google Shape;150;p2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51" name="Google Shape;151;p2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52" name="Google Shape;152;p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orbel"/>
                <a:ea typeface="Corbel"/>
                <a:cs typeface="Corbel"/>
                <a:sym typeface="Corbel"/>
              </a:defRPr>
            </a:lvl1pPr>
            <a:lvl2pPr marL="0" marR="0" lvl="1" indent="0" algn="r" rtl="0">
              <a:spcBef>
                <a:spcPts val="0"/>
              </a:spcBef>
              <a:buNone/>
              <a:defRPr sz="1200">
                <a:solidFill>
                  <a:srgbClr val="888888"/>
                </a:solidFill>
                <a:latin typeface="Corbel"/>
                <a:ea typeface="Corbel"/>
                <a:cs typeface="Corbel"/>
                <a:sym typeface="Corbel"/>
              </a:defRPr>
            </a:lvl2pPr>
            <a:lvl3pPr marL="0" marR="0" lvl="2" indent="0" algn="r" rtl="0">
              <a:spcBef>
                <a:spcPts val="0"/>
              </a:spcBef>
              <a:buNone/>
              <a:defRPr sz="1200">
                <a:solidFill>
                  <a:srgbClr val="888888"/>
                </a:solidFill>
                <a:latin typeface="Corbel"/>
                <a:ea typeface="Corbel"/>
                <a:cs typeface="Corbel"/>
                <a:sym typeface="Corbel"/>
              </a:defRPr>
            </a:lvl3pPr>
            <a:lvl4pPr marL="0" marR="0" lvl="3" indent="0" algn="r" rtl="0">
              <a:spcBef>
                <a:spcPts val="0"/>
              </a:spcBef>
              <a:buNone/>
              <a:defRPr sz="1200">
                <a:solidFill>
                  <a:srgbClr val="888888"/>
                </a:solidFill>
                <a:latin typeface="Corbel"/>
                <a:ea typeface="Corbel"/>
                <a:cs typeface="Corbel"/>
                <a:sym typeface="Corbel"/>
              </a:defRPr>
            </a:lvl4pPr>
            <a:lvl5pPr marL="0" marR="0" lvl="4" indent="0" algn="r" rtl="0">
              <a:spcBef>
                <a:spcPts val="0"/>
              </a:spcBef>
              <a:buNone/>
              <a:defRPr sz="1200">
                <a:solidFill>
                  <a:srgbClr val="888888"/>
                </a:solidFill>
                <a:latin typeface="Corbel"/>
                <a:ea typeface="Corbel"/>
                <a:cs typeface="Corbel"/>
                <a:sym typeface="Corbel"/>
              </a:defRPr>
            </a:lvl5pPr>
            <a:lvl6pPr marL="0" marR="0" lvl="5" indent="0" algn="r" rtl="0">
              <a:spcBef>
                <a:spcPts val="0"/>
              </a:spcBef>
              <a:buNone/>
              <a:defRPr sz="1200">
                <a:solidFill>
                  <a:srgbClr val="888888"/>
                </a:solidFill>
                <a:latin typeface="Corbel"/>
                <a:ea typeface="Corbel"/>
                <a:cs typeface="Corbel"/>
                <a:sym typeface="Corbel"/>
              </a:defRPr>
            </a:lvl6pPr>
            <a:lvl7pPr marL="0" marR="0" lvl="6" indent="0" algn="r" rtl="0">
              <a:spcBef>
                <a:spcPts val="0"/>
              </a:spcBef>
              <a:buNone/>
              <a:defRPr sz="1200">
                <a:solidFill>
                  <a:srgbClr val="888888"/>
                </a:solidFill>
                <a:latin typeface="Corbel"/>
                <a:ea typeface="Corbel"/>
                <a:cs typeface="Corbel"/>
                <a:sym typeface="Corbel"/>
              </a:defRPr>
            </a:lvl7pPr>
            <a:lvl8pPr marL="0" marR="0" lvl="7" indent="0" algn="r" rtl="0">
              <a:spcBef>
                <a:spcPts val="0"/>
              </a:spcBef>
              <a:buNone/>
              <a:defRPr sz="1200">
                <a:solidFill>
                  <a:srgbClr val="888888"/>
                </a:solidFill>
                <a:latin typeface="Corbel"/>
                <a:ea typeface="Corbel"/>
                <a:cs typeface="Corbel"/>
                <a:sym typeface="Corbel"/>
              </a:defRPr>
            </a:lvl8pPr>
            <a:lvl9pPr marL="0" marR="0" lvl="8" indent="0" algn="r" rtl="0">
              <a:spcBef>
                <a:spcPts val="0"/>
              </a:spcBef>
              <a:buNone/>
              <a:defRPr sz="1200">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663B9"/>
              </a:buClr>
              <a:buSzPts val="4400"/>
              <a:buFont typeface="Corbel"/>
              <a:buNone/>
              <a:defRPr sz="4400" b="0" i="0" u="none" strike="noStrike" cap="none">
                <a:solidFill>
                  <a:srgbClr val="3663B9"/>
                </a:solidFill>
                <a:latin typeface="Corbel"/>
                <a:ea typeface="Corbel"/>
                <a:cs typeface="Corbel"/>
                <a:sym typeface="Corbe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5" name="Google Shape;155;p24"/>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orbel"/>
                <a:ea typeface="Corbel"/>
                <a:cs typeface="Corbel"/>
                <a:sym typeface="Corbe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56" name="Google Shape;156;p2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57" name="Google Shape;157;p2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58" name="Google Shape;158;p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orbel"/>
                <a:ea typeface="Corbel"/>
                <a:cs typeface="Corbel"/>
                <a:sym typeface="Corbel"/>
              </a:defRPr>
            </a:lvl1pPr>
            <a:lvl2pPr marL="0" marR="0" lvl="1" indent="0" algn="r" rtl="0">
              <a:spcBef>
                <a:spcPts val="0"/>
              </a:spcBef>
              <a:buNone/>
              <a:defRPr sz="1200">
                <a:solidFill>
                  <a:srgbClr val="888888"/>
                </a:solidFill>
                <a:latin typeface="Corbel"/>
                <a:ea typeface="Corbel"/>
                <a:cs typeface="Corbel"/>
                <a:sym typeface="Corbel"/>
              </a:defRPr>
            </a:lvl2pPr>
            <a:lvl3pPr marL="0" marR="0" lvl="2" indent="0" algn="r" rtl="0">
              <a:spcBef>
                <a:spcPts val="0"/>
              </a:spcBef>
              <a:buNone/>
              <a:defRPr sz="1200">
                <a:solidFill>
                  <a:srgbClr val="888888"/>
                </a:solidFill>
                <a:latin typeface="Corbel"/>
                <a:ea typeface="Corbel"/>
                <a:cs typeface="Corbel"/>
                <a:sym typeface="Corbel"/>
              </a:defRPr>
            </a:lvl3pPr>
            <a:lvl4pPr marL="0" marR="0" lvl="3" indent="0" algn="r" rtl="0">
              <a:spcBef>
                <a:spcPts val="0"/>
              </a:spcBef>
              <a:buNone/>
              <a:defRPr sz="1200">
                <a:solidFill>
                  <a:srgbClr val="888888"/>
                </a:solidFill>
                <a:latin typeface="Corbel"/>
                <a:ea typeface="Corbel"/>
                <a:cs typeface="Corbel"/>
                <a:sym typeface="Corbel"/>
              </a:defRPr>
            </a:lvl4pPr>
            <a:lvl5pPr marL="0" marR="0" lvl="4" indent="0" algn="r" rtl="0">
              <a:spcBef>
                <a:spcPts val="0"/>
              </a:spcBef>
              <a:buNone/>
              <a:defRPr sz="1200">
                <a:solidFill>
                  <a:srgbClr val="888888"/>
                </a:solidFill>
                <a:latin typeface="Corbel"/>
                <a:ea typeface="Corbel"/>
                <a:cs typeface="Corbel"/>
                <a:sym typeface="Corbel"/>
              </a:defRPr>
            </a:lvl5pPr>
            <a:lvl6pPr marL="0" marR="0" lvl="5" indent="0" algn="r" rtl="0">
              <a:spcBef>
                <a:spcPts val="0"/>
              </a:spcBef>
              <a:buNone/>
              <a:defRPr sz="1200">
                <a:solidFill>
                  <a:srgbClr val="888888"/>
                </a:solidFill>
                <a:latin typeface="Corbel"/>
                <a:ea typeface="Corbel"/>
                <a:cs typeface="Corbel"/>
                <a:sym typeface="Corbel"/>
              </a:defRPr>
            </a:lvl6pPr>
            <a:lvl7pPr marL="0" marR="0" lvl="6" indent="0" algn="r" rtl="0">
              <a:spcBef>
                <a:spcPts val="0"/>
              </a:spcBef>
              <a:buNone/>
              <a:defRPr sz="1200">
                <a:solidFill>
                  <a:srgbClr val="888888"/>
                </a:solidFill>
                <a:latin typeface="Corbel"/>
                <a:ea typeface="Corbel"/>
                <a:cs typeface="Corbel"/>
                <a:sym typeface="Corbel"/>
              </a:defRPr>
            </a:lvl7pPr>
            <a:lvl8pPr marL="0" marR="0" lvl="7" indent="0" algn="r" rtl="0">
              <a:spcBef>
                <a:spcPts val="0"/>
              </a:spcBef>
              <a:buNone/>
              <a:defRPr sz="1200">
                <a:solidFill>
                  <a:srgbClr val="888888"/>
                </a:solidFill>
                <a:latin typeface="Corbel"/>
                <a:ea typeface="Corbel"/>
                <a:cs typeface="Corbel"/>
                <a:sym typeface="Corbel"/>
              </a:defRPr>
            </a:lvl8pPr>
            <a:lvl9pPr marL="0" marR="0" lvl="8" indent="0" algn="r" rtl="0">
              <a:spcBef>
                <a:spcPts val="0"/>
              </a:spcBef>
              <a:buNone/>
              <a:defRPr sz="1200">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 name="Google Shape;34;p5"/>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5" name="Google Shape;35;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6"/>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7"/>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7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3663B9"/>
              </a:buClr>
              <a:buSzPts val="4400"/>
              <a:buFont typeface="Corbel"/>
              <a:buNone/>
              <a:defRPr sz="4400" b="0" i="0" u="none" strike="noStrike" cap="none">
                <a:solidFill>
                  <a:srgbClr val="3663B9"/>
                </a:solidFill>
                <a:latin typeface="Corbel"/>
                <a:ea typeface="Corbel"/>
                <a:cs typeface="Corbel"/>
                <a:sym typeface="Corbe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 name="Google Shape;86;p1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orbel"/>
                <a:ea typeface="Corbel"/>
                <a:cs typeface="Corbel"/>
                <a:sym typeface="Corbe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87" name="Google Shape;87;p1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88" name="Google Shape;88;p1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89" name="Google Shape;89;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orbel"/>
                <a:ea typeface="Corbel"/>
                <a:cs typeface="Corbel"/>
                <a:sym typeface="Corbel"/>
              </a:defRPr>
            </a:lvl1pPr>
            <a:lvl2pPr marL="0" marR="0" lvl="1" indent="0" algn="r" rtl="0">
              <a:spcBef>
                <a:spcPts val="0"/>
              </a:spcBef>
              <a:buNone/>
              <a:defRPr sz="1200" b="0" i="0" u="none" strike="noStrike" cap="none">
                <a:solidFill>
                  <a:srgbClr val="888888"/>
                </a:solidFill>
                <a:latin typeface="Corbel"/>
                <a:ea typeface="Corbel"/>
                <a:cs typeface="Corbel"/>
                <a:sym typeface="Corbel"/>
              </a:defRPr>
            </a:lvl2pPr>
            <a:lvl3pPr marL="0" marR="0" lvl="2" indent="0" algn="r" rtl="0">
              <a:spcBef>
                <a:spcPts val="0"/>
              </a:spcBef>
              <a:buNone/>
              <a:defRPr sz="1200" b="0" i="0" u="none" strike="noStrike" cap="none">
                <a:solidFill>
                  <a:srgbClr val="888888"/>
                </a:solidFill>
                <a:latin typeface="Corbel"/>
                <a:ea typeface="Corbel"/>
                <a:cs typeface="Corbel"/>
                <a:sym typeface="Corbel"/>
              </a:defRPr>
            </a:lvl3pPr>
            <a:lvl4pPr marL="0" marR="0" lvl="3" indent="0" algn="r" rtl="0">
              <a:spcBef>
                <a:spcPts val="0"/>
              </a:spcBef>
              <a:buNone/>
              <a:defRPr sz="1200" b="0" i="0" u="none" strike="noStrike" cap="none">
                <a:solidFill>
                  <a:srgbClr val="888888"/>
                </a:solidFill>
                <a:latin typeface="Corbel"/>
                <a:ea typeface="Corbel"/>
                <a:cs typeface="Corbel"/>
                <a:sym typeface="Corbel"/>
              </a:defRPr>
            </a:lvl4pPr>
            <a:lvl5pPr marL="0" marR="0" lvl="4" indent="0" algn="r" rtl="0">
              <a:spcBef>
                <a:spcPts val="0"/>
              </a:spcBef>
              <a:buNone/>
              <a:defRPr sz="1200" b="0" i="0" u="none" strike="noStrike" cap="none">
                <a:solidFill>
                  <a:srgbClr val="888888"/>
                </a:solidFill>
                <a:latin typeface="Corbel"/>
                <a:ea typeface="Corbel"/>
                <a:cs typeface="Corbel"/>
                <a:sym typeface="Corbel"/>
              </a:defRPr>
            </a:lvl5pPr>
            <a:lvl6pPr marL="0" marR="0" lvl="5" indent="0" algn="r" rtl="0">
              <a:spcBef>
                <a:spcPts val="0"/>
              </a:spcBef>
              <a:buNone/>
              <a:defRPr sz="1200" b="0" i="0" u="none" strike="noStrike" cap="none">
                <a:solidFill>
                  <a:srgbClr val="888888"/>
                </a:solidFill>
                <a:latin typeface="Corbel"/>
                <a:ea typeface="Corbel"/>
                <a:cs typeface="Corbel"/>
                <a:sym typeface="Corbel"/>
              </a:defRPr>
            </a:lvl6pPr>
            <a:lvl7pPr marL="0" marR="0" lvl="6" indent="0" algn="r" rtl="0">
              <a:spcBef>
                <a:spcPts val="0"/>
              </a:spcBef>
              <a:buNone/>
              <a:defRPr sz="1200" b="0" i="0" u="none" strike="noStrike" cap="none">
                <a:solidFill>
                  <a:srgbClr val="888888"/>
                </a:solidFill>
                <a:latin typeface="Corbel"/>
                <a:ea typeface="Corbel"/>
                <a:cs typeface="Corbel"/>
                <a:sym typeface="Corbel"/>
              </a:defRPr>
            </a:lvl7pPr>
            <a:lvl8pPr marL="0" marR="0" lvl="7" indent="0" algn="r" rtl="0">
              <a:spcBef>
                <a:spcPts val="0"/>
              </a:spcBef>
              <a:buNone/>
              <a:defRPr sz="1200" b="0" i="0" u="none" strike="noStrike" cap="none">
                <a:solidFill>
                  <a:srgbClr val="888888"/>
                </a:solidFill>
                <a:latin typeface="Corbel"/>
                <a:ea typeface="Corbel"/>
                <a:cs typeface="Corbel"/>
                <a:sym typeface="Corbel"/>
              </a:defRPr>
            </a:lvl8pPr>
            <a:lvl9pPr marL="0" marR="0" lvl="8" indent="0" algn="r" rtl="0">
              <a:spcBef>
                <a:spcPts val="0"/>
              </a:spcBef>
              <a:buNone/>
              <a:defRPr sz="1200" b="0" i="0" u="none" strike="noStrike" cap="none">
                <a:solidFill>
                  <a:srgbClr val="888888"/>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35.gif"/></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jpg"/><Relationship Id="rId3" Type="http://schemas.openxmlformats.org/officeDocument/2006/relationships/image" Target="../media/image33.jpg"/><Relationship Id="rId7" Type="http://schemas.openxmlformats.org/officeDocument/2006/relationships/image" Target="../media/image45.png"/><Relationship Id="rId12" Type="http://schemas.openxmlformats.org/officeDocument/2006/relationships/image" Target="../media/image50.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jp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3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43.png"/><Relationship Id="rId12"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3.jpg"/><Relationship Id="rId11" Type="http://schemas.openxmlformats.org/officeDocument/2006/relationships/image" Target="../media/image49.png"/><Relationship Id="rId5" Type="http://schemas.openxmlformats.org/officeDocument/2006/relationships/image" Target="../media/image52.png"/><Relationship Id="rId10" Type="http://schemas.openxmlformats.org/officeDocument/2006/relationships/image" Target="../media/image48.png"/><Relationship Id="rId4" Type="http://schemas.openxmlformats.org/officeDocument/2006/relationships/image" Target="../media/image51.jpg"/><Relationship Id="rId9" Type="http://schemas.openxmlformats.org/officeDocument/2006/relationships/image" Target="../media/image47.png"/></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43.png"/><Relationship Id="rId12" Type="http://schemas.openxmlformats.org/officeDocument/2006/relationships/image" Target="../media/image54.png"/><Relationship Id="rId2" Type="http://schemas.openxmlformats.org/officeDocument/2006/relationships/notesSlide" Target="../notesSlides/notesSlide35.xml"/><Relationship Id="rId16"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3.jpg"/><Relationship Id="rId11" Type="http://schemas.openxmlformats.org/officeDocument/2006/relationships/image" Target="../media/image49.png"/><Relationship Id="rId5" Type="http://schemas.openxmlformats.org/officeDocument/2006/relationships/image" Target="../media/image52.png"/><Relationship Id="rId15" Type="http://schemas.openxmlformats.org/officeDocument/2006/relationships/image" Target="../media/image57.png"/><Relationship Id="rId10" Type="http://schemas.openxmlformats.org/officeDocument/2006/relationships/image" Target="../media/image48.png"/><Relationship Id="rId4" Type="http://schemas.openxmlformats.org/officeDocument/2006/relationships/image" Target="../media/image51.jpg"/><Relationship Id="rId9" Type="http://schemas.openxmlformats.org/officeDocument/2006/relationships/image" Target="../media/image47.png"/><Relationship Id="rId1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hyperlink" Target="mailto:chunlei.liu@eecs.berkeley.ed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g"/><Relationship Id="rId4" Type="http://schemas.openxmlformats.org/officeDocument/2006/relationships/hyperlink" Target="mailto:vlada@berkeley.edu"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43.png"/><Relationship Id="rId12" Type="http://schemas.openxmlformats.org/officeDocument/2006/relationships/image" Target="../media/image54.png"/><Relationship Id="rId2" Type="http://schemas.openxmlformats.org/officeDocument/2006/relationships/notesSlide" Target="../notesSlides/notesSlide36.xml"/><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3.jpg"/><Relationship Id="rId11" Type="http://schemas.openxmlformats.org/officeDocument/2006/relationships/image" Target="../media/image49.png"/><Relationship Id="rId5" Type="http://schemas.openxmlformats.org/officeDocument/2006/relationships/image" Target="../media/image52.png"/><Relationship Id="rId15" Type="http://schemas.openxmlformats.org/officeDocument/2006/relationships/image" Target="../media/image59.png"/><Relationship Id="rId10" Type="http://schemas.openxmlformats.org/officeDocument/2006/relationships/image" Target="../media/image48.png"/><Relationship Id="rId4" Type="http://schemas.openxmlformats.org/officeDocument/2006/relationships/image" Target="../media/image51.jpg"/><Relationship Id="rId9" Type="http://schemas.openxmlformats.org/officeDocument/2006/relationships/image" Target="../media/image47.png"/><Relationship Id="rId1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7.jp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7.jp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inst.eecs.berkeley.edu/~ee16a/sp18/"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piazza.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3">
            <a:alphaModFix/>
          </a:blip>
          <a:srcRect l="2526" r="1364"/>
          <a:stretch/>
        </p:blipFill>
        <p:spPr>
          <a:xfrm>
            <a:off x="-1" y="924162"/>
            <a:ext cx="9144001" cy="5076588"/>
          </a:xfrm>
          <a:prstGeom prst="rect">
            <a:avLst/>
          </a:prstGeom>
          <a:noFill/>
          <a:ln>
            <a:noFill/>
          </a:ln>
        </p:spPr>
      </p:pic>
      <p:sp>
        <p:nvSpPr>
          <p:cNvPr id="164" name="Google Shape;164;p25"/>
          <p:cNvSpPr txBox="1">
            <a:spLocks noGrp="1"/>
          </p:cNvSpPr>
          <p:nvPr>
            <p:ph type="ctrTitle"/>
          </p:nvPr>
        </p:nvSpPr>
        <p:spPr>
          <a:xfrm>
            <a:off x="800100" y="2202511"/>
            <a:ext cx="7543800" cy="1287211"/>
          </a:xfrm>
          <a:prstGeom prst="rect">
            <a:avLst/>
          </a:prstGeom>
          <a:solidFill>
            <a:schemeClr val="lt1">
              <a:alpha val="80000"/>
            </a:schemeClr>
          </a:solidFill>
          <a:ln w="12700"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5400"/>
              <a:buFont typeface="Calibri"/>
              <a:buNone/>
            </a:pPr>
            <a:r>
              <a:rPr lang="en-US" sz="5400" b="1" i="0" u="none" strike="noStrike" cap="none" dirty="0">
                <a:solidFill>
                  <a:schemeClr val="dk1"/>
                </a:solidFill>
                <a:latin typeface="Calibri"/>
                <a:ea typeface="Calibri"/>
                <a:cs typeface="Calibri"/>
                <a:sym typeface="Calibri"/>
              </a:rPr>
              <a:t>EE16A</a:t>
            </a:r>
            <a:br>
              <a:rPr lang="en-US" sz="5400" b="1" i="0" u="none" strike="noStrike" cap="none" dirty="0">
                <a:solidFill>
                  <a:schemeClr val="dk1"/>
                </a:solidFill>
                <a:latin typeface="Calibri"/>
                <a:ea typeface="Calibri"/>
                <a:cs typeface="Calibri"/>
                <a:sym typeface="Calibri"/>
              </a:rPr>
            </a:br>
            <a:r>
              <a:rPr lang="en-US" sz="2970" b="1" i="0" u="none" strike="noStrike" cap="none" dirty="0">
                <a:solidFill>
                  <a:schemeClr val="dk1"/>
                </a:solidFill>
                <a:latin typeface="Calibri"/>
                <a:ea typeface="Calibri"/>
                <a:cs typeface="Calibri"/>
                <a:sym typeface="Calibri"/>
              </a:rPr>
              <a:t>Designing Information Devices and Systems I</a:t>
            </a:r>
            <a:endParaRPr dirty="0"/>
          </a:p>
        </p:txBody>
      </p:sp>
      <p:sp>
        <p:nvSpPr>
          <p:cNvPr id="165" name="Google Shape;165;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1</a:t>
            </a:fld>
            <a:endParaRPr sz="1200" b="0" i="0" u="none" strike="noStrike" cap="none">
              <a:solidFill>
                <a:srgbClr val="888888"/>
              </a:solidFill>
              <a:latin typeface="Calibri"/>
              <a:ea typeface="Calibri"/>
              <a:cs typeface="Calibri"/>
              <a:sym typeface="Calibri"/>
            </a:endParaRPr>
          </a:p>
        </p:txBody>
      </p:sp>
      <p:sp>
        <p:nvSpPr>
          <p:cNvPr id="2" name="Rectangle 1"/>
          <p:cNvSpPr/>
          <p:nvPr/>
        </p:nvSpPr>
        <p:spPr>
          <a:xfrm>
            <a:off x="2302281" y="5890479"/>
            <a:ext cx="4572000" cy="830997"/>
          </a:xfrm>
          <a:prstGeom prst="rect">
            <a:avLst/>
          </a:prstGeom>
        </p:spPr>
        <p:txBody>
          <a:bodyPr>
            <a:spAutoFit/>
          </a:bodyPr>
          <a:lstStyle/>
          <a:p>
            <a:pPr marL="0" indent="0" algn="ctr">
              <a:buNone/>
            </a:pPr>
            <a:r>
              <a:rPr lang="en-US" sz="2400" dirty="0"/>
              <a:t>We ask for 100% of your focus. Please turn off all technology.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solidFill>
                  <a:srgbClr val="4285D5"/>
                </a:solidFill>
                <a:sym typeface="Calibri"/>
              </a:rPr>
              <a:t>Course audience</a:t>
            </a:r>
            <a:endParaRPr b="0" dirty="0">
              <a:solidFill>
                <a:srgbClr val="4285D5"/>
              </a:solidFill>
            </a:endParaRPr>
          </a:p>
        </p:txBody>
      </p:sp>
      <p:sp>
        <p:nvSpPr>
          <p:cNvPr id="226" name="Google Shape;226;p3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2900" indent="-342900">
              <a:lnSpc>
                <a:spcPct val="100000"/>
              </a:lnSpc>
              <a:spcBef>
                <a:spcPts val="0"/>
              </a:spcBef>
              <a:buSzPts val="2590"/>
            </a:pPr>
            <a:r>
              <a:rPr lang="en-US" b="0" i="0" u="none" strike="noStrike" cap="none" dirty="0">
                <a:solidFill>
                  <a:schemeClr val="dk1"/>
                </a:solidFill>
                <a:sym typeface="Calibri"/>
              </a:rPr>
              <a:t>Freshmen and incomin</a:t>
            </a:r>
            <a:r>
              <a:rPr lang="en-US" dirty="0"/>
              <a:t>g junior-transfers (like 61A)</a:t>
            </a:r>
          </a:p>
          <a:p>
            <a:pPr marL="342900" indent="-342900">
              <a:lnSpc>
                <a:spcPct val="100000"/>
              </a:lnSpc>
              <a:spcBef>
                <a:spcPts val="0"/>
              </a:spcBef>
              <a:buSzPts val="2590"/>
            </a:pPr>
            <a:endParaRPr lang="en-US" dirty="0"/>
          </a:p>
          <a:p>
            <a:pPr marL="342900" indent="-342900">
              <a:lnSpc>
                <a:spcPct val="100000"/>
              </a:lnSpc>
              <a:spcBef>
                <a:spcPts val="0"/>
              </a:spcBef>
              <a:buSzPts val="2590"/>
            </a:pPr>
            <a:r>
              <a:rPr lang="en-US" dirty="0"/>
              <a:t>Sophomores who for some reason were unable </a:t>
            </a:r>
          </a:p>
          <a:p>
            <a:pPr marL="0" indent="0">
              <a:lnSpc>
                <a:spcPct val="100000"/>
              </a:lnSpc>
              <a:spcBef>
                <a:spcPts val="0"/>
              </a:spcBef>
              <a:buSzPts val="2590"/>
              <a:buNone/>
            </a:pPr>
            <a:r>
              <a:rPr lang="en-US" dirty="0"/>
              <a:t>to take the class their first year</a:t>
            </a:r>
          </a:p>
          <a:p>
            <a:pPr marL="0" indent="0">
              <a:lnSpc>
                <a:spcPct val="100000"/>
              </a:lnSpc>
              <a:spcBef>
                <a:spcPts val="0"/>
              </a:spcBef>
              <a:buSzPts val="2590"/>
              <a:buNone/>
            </a:pPr>
            <a:endParaRPr lang="en-US" sz="2800" b="0" i="0" u="none" strike="noStrike" cap="none" dirty="0">
              <a:solidFill>
                <a:schemeClr val="dk1"/>
              </a:solidFill>
              <a:sym typeface="Calibri"/>
            </a:endParaRPr>
          </a:p>
          <a:p>
            <a:pPr indent="-457200">
              <a:lnSpc>
                <a:spcPct val="100000"/>
              </a:lnSpc>
              <a:spcBef>
                <a:spcPts val="0"/>
              </a:spcBef>
              <a:buSzPts val="2590"/>
            </a:pPr>
            <a:r>
              <a:rPr lang="en-US" dirty="0"/>
              <a:t>We a</a:t>
            </a:r>
            <a:r>
              <a:rPr lang="en-US" sz="2800" b="0" i="0" u="none" strike="noStrike" cap="none" dirty="0">
                <a:solidFill>
                  <a:schemeClr val="dk1"/>
                </a:solidFill>
                <a:sym typeface="Calibri"/>
              </a:rPr>
              <a:t>ssume no prior background in linear algebra or physics</a:t>
            </a:r>
            <a:endParaRPr sz="2800" dirty="0"/>
          </a:p>
          <a:p>
            <a:pPr marL="228600" marR="0" lvl="0" indent="-64135" algn="l" rtl="0">
              <a:lnSpc>
                <a:spcPct val="100000"/>
              </a:lnSpc>
              <a:spcBef>
                <a:spcPts val="1000"/>
              </a:spcBef>
              <a:spcAft>
                <a:spcPts val="0"/>
              </a:spcAft>
              <a:buClr>
                <a:schemeClr val="dk1"/>
              </a:buClr>
              <a:buSzPts val="2590"/>
              <a:buFont typeface="Arial"/>
              <a:buNone/>
            </a:pPr>
            <a:endParaRPr b="0" i="0" u="none" strike="noStrike" cap="none" dirty="0">
              <a:solidFill>
                <a:schemeClr val="dk1"/>
              </a:solidFill>
              <a:sym typeface="Calibri"/>
            </a:endParaRPr>
          </a:p>
          <a:p>
            <a:pPr marL="228600" marR="0" lvl="0" indent="-64135" algn="l" rtl="0">
              <a:lnSpc>
                <a:spcPct val="100000"/>
              </a:lnSpc>
              <a:spcBef>
                <a:spcPts val="1000"/>
              </a:spcBef>
              <a:spcAft>
                <a:spcPts val="0"/>
              </a:spcAft>
              <a:buClr>
                <a:schemeClr val="dk1"/>
              </a:buClr>
              <a:buSzPts val="2590"/>
              <a:buFont typeface="Arial"/>
              <a:buNone/>
            </a:pPr>
            <a:endParaRPr b="0" i="0" u="none" strike="noStrike" cap="none" dirty="0">
              <a:solidFill>
                <a:schemeClr val="dk1"/>
              </a:solidFill>
              <a:sym typeface="Calibri"/>
            </a:endParaRPr>
          </a:p>
        </p:txBody>
      </p:sp>
      <p:sp>
        <p:nvSpPr>
          <p:cNvPr id="227" name="Google Shape;227;p3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10</a:t>
            </a:fld>
            <a:endParaRPr sz="1200">
              <a:solidFill>
                <a:srgbClr val="888888"/>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a:t>
            </a:fld>
            <a:endParaRPr lang="en-US"/>
          </a:p>
        </p:txBody>
      </p:sp>
      <p:sp>
        <p:nvSpPr>
          <p:cNvPr id="5" name="TextBox 4">
            <a:extLst>
              <a:ext uri="{FF2B5EF4-FFF2-40B4-BE49-F238E27FC236}">
                <a16:creationId xmlns:a16="http://schemas.microsoft.com/office/drawing/2014/main" id="{02C5CE97-7C7F-46E7-BB33-818A11C336DC}"/>
              </a:ext>
            </a:extLst>
          </p:cNvPr>
          <p:cNvSpPr txBox="1"/>
          <p:nvPr/>
        </p:nvSpPr>
        <p:spPr>
          <a:xfrm>
            <a:off x="738554" y="5416062"/>
            <a:ext cx="2763898" cy="523220"/>
          </a:xfrm>
          <a:prstGeom prst="rect">
            <a:avLst/>
          </a:prstGeom>
          <a:solidFill>
            <a:schemeClr val="tx2">
              <a:lumMod val="75000"/>
            </a:schemeClr>
          </a:solidFill>
        </p:spPr>
        <p:txBody>
          <a:bodyPr wrap="none" rtlCol="0">
            <a:spAutoFit/>
          </a:bodyPr>
          <a:lstStyle/>
          <a:p>
            <a:r>
              <a:rPr lang="en-US" sz="2800" dirty="0"/>
              <a:t>Transfer section</a:t>
            </a:r>
          </a:p>
        </p:txBody>
      </p:sp>
      <p:sp>
        <p:nvSpPr>
          <p:cNvPr id="6" name="TextBox 5">
            <a:extLst>
              <a:ext uri="{FF2B5EF4-FFF2-40B4-BE49-F238E27FC236}">
                <a16:creationId xmlns:a16="http://schemas.microsoft.com/office/drawing/2014/main" id="{583EFF22-2744-47A5-9DE5-00A76896BD9A}"/>
              </a:ext>
            </a:extLst>
          </p:cNvPr>
          <p:cNvSpPr txBox="1"/>
          <p:nvPr/>
        </p:nvSpPr>
        <p:spPr>
          <a:xfrm>
            <a:off x="738554" y="5983820"/>
            <a:ext cx="3044423" cy="523220"/>
          </a:xfrm>
          <a:prstGeom prst="rect">
            <a:avLst/>
          </a:prstGeom>
          <a:solidFill>
            <a:schemeClr val="accent2">
              <a:lumMod val="40000"/>
              <a:lumOff val="60000"/>
            </a:schemeClr>
          </a:solidFill>
        </p:spPr>
        <p:txBody>
          <a:bodyPr wrap="none" rtlCol="0">
            <a:spAutoFit/>
          </a:bodyPr>
          <a:lstStyle/>
          <a:p>
            <a:r>
              <a:rPr lang="en-US" sz="2800" dirty="0"/>
              <a:t>Freshman section</a:t>
            </a:r>
          </a:p>
        </p:txBody>
      </p:sp>
      <p:pic>
        <p:nvPicPr>
          <p:cNvPr id="7" name="Picture 6">
            <a:extLst>
              <a:ext uri="{FF2B5EF4-FFF2-40B4-BE49-F238E27FC236}">
                <a16:creationId xmlns:a16="http://schemas.microsoft.com/office/drawing/2014/main" id="{3B844D0A-18EB-478F-B0F3-4BF3B7663A6F}"/>
              </a:ext>
            </a:extLst>
          </p:cNvPr>
          <p:cNvPicPr>
            <a:picLocks noChangeAspect="1"/>
          </p:cNvPicPr>
          <p:nvPr/>
        </p:nvPicPr>
        <p:blipFill>
          <a:blip r:embed="rId3"/>
          <a:stretch>
            <a:fillRect/>
          </a:stretch>
        </p:blipFill>
        <p:spPr>
          <a:xfrm>
            <a:off x="0" y="2485426"/>
            <a:ext cx="9144000" cy="1887147"/>
          </a:xfrm>
          <a:prstGeom prst="rect">
            <a:avLst/>
          </a:prstGeom>
        </p:spPr>
      </p:pic>
      <p:sp>
        <p:nvSpPr>
          <p:cNvPr id="9" name="Google Shape;225;p32">
            <a:extLst>
              <a:ext uri="{FF2B5EF4-FFF2-40B4-BE49-F238E27FC236}">
                <a16:creationId xmlns:a16="http://schemas.microsoft.com/office/drawing/2014/main" id="{0B296C85-247F-4C09-AA7E-CA02678281DE}"/>
              </a:ext>
            </a:extLst>
          </p:cNvPr>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solidFill>
                  <a:srgbClr val="4285D5"/>
                </a:solidFill>
                <a:sym typeface="Calibri"/>
              </a:rPr>
              <a:t>Discussions</a:t>
            </a:r>
            <a:endParaRPr b="0" dirty="0">
              <a:solidFill>
                <a:srgbClr val="4285D5"/>
              </a:solidFill>
            </a:endParaRPr>
          </a:p>
        </p:txBody>
      </p:sp>
    </p:spTree>
    <p:extLst>
      <p:ext uri="{BB962C8B-B14F-4D97-AF65-F5344CB8AC3E}">
        <p14:creationId xmlns:p14="http://schemas.microsoft.com/office/powerpoint/2010/main" val="2880205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81406"/>
            <a:ext cx="7886700" cy="794439"/>
          </a:xfrm>
        </p:spPr>
        <p:txBody>
          <a:bodyPr/>
          <a:lstStyle/>
          <a:p>
            <a:r>
              <a:rPr lang="en-US" b="0" dirty="0" err="1">
                <a:solidFill>
                  <a:srgbClr val="4285D5"/>
                </a:solidFill>
              </a:rPr>
              <a:t>Homeworks</a:t>
            </a:r>
            <a:endParaRPr lang="en-US" b="0" dirty="0">
              <a:solidFill>
                <a:srgbClr val="4285D5"/>
              </a:solidFill>
            </a:endParaRPr>
          </a:p>
        </p:txBody>
      </p:sp>
      <p:sp>
        <p:nvSpPr>
          <p:cNvPr id="3" name="Text Placeholder 2"/>
          <p:cNvSpPr>
            <a:spLocks noGrp="1"/>
          </p:cNvSpPr>
          <p:nvPr>
            <p:ph type="body" idx="1"/>
          </p:nvPr>
        </p:nvSpPr>
        <p:spPr>
          <a:xfrm>
            <a:off x="628650" y="949570"/>
            <a:ext cx="7886700" cy="5286010"/>
          </a:xfrm>
        </p:spPr>
        <p:txBody>
          <a:bodyPr/>
          <a:lstStyle/>
          <a:p>
            <a:r>
              <a:rPr lang="en-US" dirty="0"/>
              <a:t>Due Friday at midnight</a:t>
            </a:r>
          </a:p>
          <a:p>
            <a:pPr lvl="1"/>
            <a:r>
              <a:rPr lang="en-US" sz="2800" dirty="0"/>
              <a:t>Except HW 0, due Monday, Jan 28 at midnight</a:t>
            </a:r>
          </a:p>
          <a:p>
            <a:r>
              <a:rPr lang="en-US" dirty="0"/>
              <a:t>HW Party: Wed 9-11 am and Thu 2-4 pm</a:t>
            </a:r>
          </a:p>
          <a:p>
            <a:r>
              <a:rPr lang="en-US" dirty="0"/>
              <a:t>OH: See website</a:t>
            </a:r>
          </a:p>
          <a:p>
            <a:pPr marL="50800" indent="0">
              <a:buNone/>
            </a:pPr>
            <a:endParaRPr lang="en-US" sz="1200" dirty="0"/>
          </a:p>
          <a:p>
            <a:r>
              <a:rPr lang="en-US" dirty="0"/>
              <a:t>HW solutions released on Saturday at noon</a:t>
            </a:r>
          </a:p>
          <a:p>
            <a:r>
              <a:rPr lang="en-US" dirty="0"/>
              <a:t>Self-grades due Tuesdays at midnight</a:t>
            </a:r>
          </a:p>
          <a:p>
            <a:r>
              <a:rPr lang="en-US" dirty="0"/>
              <a:t>Resubmissions due along with self-grades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a:t>
            </a:fld>
            <a:endParaRPr lang="en-US"/>
          </a:p>
        </p:txBody>
      </p:sp>
      <p:sp>
        <p:nvSpPr>
          <p:cNvPr id="5" name="Rectangle 4"/>
          <p:cNvSpPr/>
          <p:nvPr/>
        </p:nvSpPr>
        <p:spPr>
          <a:xfrm>
            <a:off x="4479667" y="3275112"/>
            <a:ext cx="184666" cy="307777"/>
          </a:xfrm>
          <a:prstGeom prst="rect">
            <a:avLst/>
          </a:prstGeom>
        </p:spPr>
        <p:txBody>
          <a:bodyPr wrap="none">
            <a:spAutoFit/>
          </a:bodyPr>
          <a:lstStyle/>
          <a:p>
            <a:r>
              <a:rPr lang="en-US" dirty="0"/>
              <a:t> </a:t>
            </a:r>
          </a:p>
        </p:txBody>
      </p:sp>
      <p:sp>
        <p:nvSpPr>
          <p:cNvPr id="6" name="Rectangle 5"/>
          <p:cNvSpPr/>
          <p:nvPr/>
        </p:nvSpPr>
        <p:spPr>
          <a:xfrm>
            <a:off x="4479667" y="3275112"/>
            <a:ext cx="184666" cy="307777"/>
          </a:xfrm>
          <a:prstGeom prst="rect">
            <a:avLst/>
          </a:prstGeom>
        </p:spPr>
        <p:txBody>
          <a:bodyPr wrap="none">
            <a:spAutoFit/>
          </a:bodyPr>
          <a:lstStyle/>
          <a:p>
            <a:endParaRPr lang="en-US" dirty="0"/>
          </a:p>
        </p:txBody>
      </p:sp>
    </p:spTree>
    <p:extLst>
      <p:ext uri="{BB962C8B-B14F-4D97-AF65-F5344CB8AC3E}">
        <p14:creationId xmlns:p14="http://schemas.microsoft.com/office/powerpoint/2010/main" val="1686009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81406"/>
            <a:ext cx="7886700" cy="794439"/>
          </a:xfrm>
        </p:spPr>
        <p:txBody>
          <a:bodyPr/>
          <a:lstStyle/>
          <a:p>
            <a:r>
              <a:rPr lang="en-US" b="0" dirty="0">
                <a:solidFill>
                  <a:srgbClr val="4285D5"/>
                </a:solidFill>
              </a:rPr>
              <a:t>Homework Submission</a:t>
            </a:r>
          </a:p>
        </p:txBody>
      </p:sp>
      <p:sp>
        <p:nvSpPr>
          <p:cNvPr id="3" name="Text Placeholder 2"/>
          <p:cNvSpPr>
            <a:spLocks noGrp="1"/>
          </p:cNvSpPr>
          <p:nvPr>
            <p:ph type="body" idx="1"/>
          </p:nvPr>
        </p:nvSpPr>
        <p:spPr>
          <a:xfrm>
            <a:off x="628650" y="949570"/>
            <a:ext cx="7886700" cy="5286010"/>
          </a:xfrm>
        </p:spPr>
        <p:txBody>
          <a:bodyPr/>
          <a:lstStyle/>
          <a:p>
            <a:r>
              <a:rPr lang="en-US" sz="2600" dirty="0"/>
              <a:t>Homework submitted on </a:t>
            </a:r>
            <a:r>
              <a:rPr lang="en-US" sz="2600" dirty="0" err="1"/>
              <a:t>Gradescope</a:t>
            </a:r>
            <a:r>
              <a:rPr lang="en-US" sz="2600" dirty="0"/>
              <a:t> (enroll ASAP if you haven’t been automatically: code </a:t>
            </a:r>
            <a:r>
              <a:rPr lang="en-US" sz="2600" b="1" dirty="0"/>
              <a:t>9Z3R5J</a:t>
            </a:r>
            <a:r>
              <a:rPr lang="en-US" sz="2600" dirty="0"/>
              <a:t>)</a:t>
            </a:r>
          </a:p>
          <a:p>
            <a:pPr lvl="1"/>
            <a:r>
              <a:rPr lang="en-US" dirty="0"/>
              <a:t>You must select pages</a:t>
            </a:r>
          </a:p>
          <a:p>
            <a:pPr lvl="1"/>
            <a:r>
              <a:rPr lang="en-US" dirty="0"/>
              <a:t>You must submit printout of </a:t>
            </a:r>
            <a:r>
              <a:rPr lang="en-US" dirty="0" err="1"/>
              <a:t>iPython</a:t>
            </a:r>
            <a:r>
              <a:rPr lang="en-US" dirty="0"/>
              <a:t> code (see syllabus)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a:t>
            </a:fld>
            <a:endParaRPr lang="en-US"/>
          </a:p>
        </p:txBody>
      </p:sp>
      <p:sp>
        <p:nvSpPr>
          <p:cNvPr id="5" name="Rectangle 4"/>
          <p:cNvSpPr/>
          <p:nvPr/>
        </p:nvSpPr>
        <p:spPr>
          <a:xfrm>
            <a:off x="4479667" y="3275112"/>
            <a:ext cx="184666" cy="307777"/>
          </a:xfrm>
          <a:prstGeom prst="rect">
            <a:avLst/>
          </a:prstGeom>
        </p:spPr>
        <p:txBody>
          <a:bodyPr wrap="none">
            <a:spAutoFit/>
          </a:bodyPr>
          <a:lstStyle/>
          <a:p>
            <a:r>
              <a:rPr lang="en-US" dirty="0"/>
              <a:t> </a:t>
            </a:r>
          </a:p>
        </p:txBody>
      </p:sp>
      <p:sp>
        <p:nvSpPr>
          <p:cNvPr id="6" name="Rectangle 5"/>
          <p:cNvSpPr/>
          <p:nvPr/>
        </p:nvSpPr>
        <p:spPr>
          <a:xfrm>
            <a:off x="4479667" y="3275112"/>
            <a:ext cx="184666" cy="307777"/>
          </a:xfrm>
          <a:prstGeom prst="rect">
            <a:avLst/>
          </a:prstGeom>
        </p:spPr>
        <p:txBody>
          <a:bodyPr wrap="none">
            <a:spAutoFit/>
          </a:bodyPr>
          <a:lstStyle/>
          <a:p>
            <a:endParaRPr lang="en-US" dirty="0"/>
          </a:p>
        </p:txBody>
      </p:sp>
      <p:pic>
        <p:nvPicPr>
          <p:cNvPr id="8" name="Picture 7">
            <a:extLst>
              <a:ext uri="{FF2B5EF4-FFF2-40B4-BE49-F238E27FC236}">
                <a16:creationId xmlns:a16="http://schemas.microsoft.com/office/drawing/2014/main" id="{27320EDC-C8CB-4FE6-B567-7E25AA265915}"/>
              </a:ext>
            </a:extLst>
          </p:cNvPr>
          <p:cNvPicPr>
            <a:picLocks noChangeAspect="1"/>
          </p:cNvPicPr>
          <p:nvPr/>
        </p:nvPicPr>
        <p:blipFill>
          <a:blip r:embed="rId3"/>
          <a:stretch>
            <a:fillRect/>
          </a:stretch>
        </p:blipFill>
        <p:spPr>
          <a:xfrm>
            <a:off x="2054096" y="3110590"/>
            <a:ext cx="5035808" cy="3610885"/>
          </a:xfrm>
          <a:prstGeom prst="rect">
            <a:avLst/>
          </a:prstGeom>
        </p:spPr>
      </p:pic>
      <p:sp>
        <p:nvSpPr>
          <p:cNvPr id="9" name="&quot;Not Allowed&quot; Symbol 8">
            <a:extLst>
              <a:ext uri="{FF2B5EF4-FFF2-40B4-BE49-F238E27FC236}">
                <a16:creationId xmlns:a16="http://schemas.microsoft.com/office/drawing/2014/main" id="{9867054B-2529-4485-AB33-547618671ADC}"/>
              </a:ext>
            </a:extLst>
          </p:cNvPr>
          <p:cNvSpPr/>
          <p:nvPr/>
        </p:nvSpPr>
        <p:spPr>
          <a:xfrm>
            <a:off x="5032504" y="5838092"/>
            <a:ext cx="2057400" cy="883384"/>
          </a:xfrm>
          <a:prstGeom prst="noSmoking">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382174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solidFill>
                  <a:srgbClr val="4285D5"/>
                </a:solidFill>
              </a:rPr>
              <a:t>How to succeed in this 16A</a:t>
            </a:r>
            <a:br>
              <a:rPr lang="en-US" b="0" dirty="0">
                <a:solidFill>
                  <a:srgbClr val="4285D5"/>
                </a:solidFill>
              </a:rPr>
            </a:br>
            <a:r>
              <a:rPr lang="en-US" b="0" dirty="0">
                <a:solidFill>
                  <a:srgbClr val="4285D5"/>
                </a:solidFill>
              </a:rPr>
              <a:t>Marathon, not a sprint</a:t>
            </a:r>
          </a:p>
        </p:txBody>
      </p:sp>
      <p:sp>
        <p:nvSpPr>
          <p:cNvPr id="4" name="Rectangle 3"/>
          <p:cNvSpPr/>
          <p:nvPr/>
        </p:nvSpPr>
        <p:spPr>
          <a:xfrm>
            <a:off x="550333" y="1726776"/>
            <a:ext cx="8255000" cy="4524315"/>
          </a:xfrm>
          <a:prstGeom prst="rect">
            <a:avLst/>
          </a:prstGeom>
        </p:spPr>
        <p:txBody>
          <a:bodyPr wrap="square">
            <a:spAutoFit/>
          </a:bodyPr>
          <a:lstStyle/>
          <a:p>
            <a:pPr marL="342900" indent="-342900">
              <a:buFont typeface="Arial"/>
              <a:buChar char="•"/>
            </a:pPr>
            <a:r>
              <a:rPr lang="en-US" sz="2400" dirty="0"/>
              <a:t>Focus on understanding, get enough sleep, and keep up!</a:t>
            </a:r>
          </a:p>
          <a:p>
            <a:pPr marL="342900" indent="-342900">
              <a:buFont typeface="Arial"/>
              <a:buChar char="•"/>
            </a:pPr>
            <a:r>
              <a:rPr lang="en-US" sz="2400" dirty="0"/>
              <a:t>Attend lecture (especially freshmen and junior transfers)</a:t>
            </a:r>
          </a:p>
          <a:p>
            <a:pPr marL="342900" indent="-342900">
              <a:buFont typeface="Arial"/>
              <a:buChar char="•"/>
            </a:pPr>
            <a:r>
              <a:rPr lang="en-US" sz="2400" dirty="0"/>
              <a:t>Actively read notes, mark what is challenging </a:t>
            </a:r>
          </a:p>
          <a:p>
            <a:pPr marL="342900" indent="-342900">
              <a:buFont typeface="Arial"/>
              <a:buChar char="•"/>
            </a:pPr>
            <a:r>
              <a:rPr lang="en-US" sz="2400" dirty="0"/>
              <a:t>Attend discussion</a:t>
            </a:r>
          </a:p>
          <a:p>
            <a:pPr marL="342900" indent="-342900">
              <a:buFont typeface="Arial"/>
              <a:buChar char="•"/>
            </a:pPr>
            <a:r>
              <a:rPr lang="en-US" sz="2400" dirty="0"/>
              <a:t>Try HW on your own, early on</a:t>
            </a:r>
          </a:p>
          <a:p>
            <a:pPr marL="342900" lvl="6" indent="-342900">
              <a:buFont typeface="Arial"/>
              <a:buChar char="•"/>
            </a:pPr>
            <a:r>
              <a:rPr lang="en-US" sz="2400" dirty="0"/>
              <a:t>Discuss problems with study group and/or at HW Party</a:t>
            </a:r>
          </a:p>
          <a:p>
            <a:pPr marL="342900" indent="-342900">
              <a:buFont typeface="Arial"/>
              <a:buChar char="•"/>
            </a:pPr>
            <a:r>
              <a:rPr lang="en-US" sz="2400" dirty="0"/>
              <a:t>Ask/Lurk and help others on Piazza</a:t>
            </a:r>
          </a:p>
          <a:p>
            <a:pPr marL="342900" indent="-342900">
              <a:buFont typeface="Arial"/>
              <a:buChar char="•"/>
            </a:pPr>
            <a:r>
              <a:rPr lang="en-US" sz="2400" dirty="0"/>
              <a:t>Write up HW on your own</a:t>
            </a:r>
          </a:p>
          <a:p>
            <a:pPr marL="342900" indent="-342900">
              <a:buFont typeface="Arial"/>
              <a:buChar char="•"/>
            </a:pPr>
            <a:r>
              <a:rPr lang="en-US" sz="2400" dirty="0"/>
              <a:t>Reflect on solutions while self-grading</a:t>
            </a:r>
          </a:p>
          <a:p>
            <a:pPr marL="342900" indent="-342900">
              <a:buFont typeface="Arial"/>
              <a:buChar char="•"/>
            </a:pPr>
            <a:r>
              <a:rPr lang="en-US" sz="2400" dirty="0"/>
              <a:t>Study with others as well as alone. </a:t>
            </a:r>
          </a:p>
          <a:p>
            <a:pPr marL="342900" indent="-342900">
              <a:buFont typeface="Arial"/>
              <a:buChar char="•"/>
            </a:pPr>
            <a:r>
              <a:rPr lang="en-US" sz="2400" dirty="0"/>
              <a:t>Seek and offer help.</a:t>
            </a:r>
          </a:p>
          <a:p>
            <a:pPr marL="342900" indent="-342900">
              <a:buFont typeface="Arial"/>
              <a:buChar char="•"/>
            </a:pPr>
            <a:r>
              <a:rPr lang="en-US" sz="2400" dirty="0"/>
              <a:t>We are here to help you and to have you succeed!</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1828844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3"/>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solidFill>
                  <a:srgbClr val="4285D5"/>
                </a:solidFill>
                <a:sym typeface="Calibri"/>
              </a:rPr>
              <a:t>You are here to learn!</a:t>
            </a:r>
            <a:endParaRPr b="0" dirty="0">
              <a:solidFill>
                <a:srgbClr val="4285D5"/>
              </a:solidFill>
            </a:endParaRPr>
          </a:p>
        </p:txBody>
      </p:sp>
      <p:sp>
        <p:nvSpPr>
          <p:cNvPr id="233" name="Google Shape;233;p33"/>
          <p:cNvSpPr txBox="1">
            <a:spLocks noGrp="1"/>
          </p:cNvSpPr>
          <p:nvPr>
            <p:ph type="body" idx="1"/>
          </p:nvPr>
        </p:nvSpPr>
        <p:spPr>
          <a:xfrm>
            <a:off x="407032" y="1159565"/>
            <a:ext cx="8401165" cy="48423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590"/>
              <a:buFont typeface="Arial"/>
              <a:buChar char="•"/>
            </a:pPr>
            <a:r>
              <a:rPr lang="en-US" sz="2400" b="0" i="0" u="none" strike="noStrike" cap="none" dirty="0">
                <a:solidFill>
                  <a:schemeClr val="dk1"/>
                </a:solidFill>
                <a:sym typeface="Calibri"/>
              </a:rPr>
              <a:t>Our staff wants to help you learn</a:t>
            </a:r>
            <a:endParaRPr sz="2400" dirty="0"/>
          </a:p>
          <a:p>
            <a:pPr marL="685800" marR="0" lvl="1" indent="-228600" algn="l" rtl="0">
              <a:lnSpc>
                <a:spcPct val="100000"/>
              </a:lnSpc>
              <a:spcBef>
                <a:spcPts val="500"/>
              </a:spcBef>
              <a:spcAft>
                <a:spcPts val="0"/>
              </a:spcAft>
              <a:buClr>
                <a:schemeClr val="dk1"/>
              </a:buClr>
              <a:buSzPts val="2220"/>
              <a:buFont typeface="Arial"/>
              <a:buChar char="•"/>
            </a:pPr>
            <a:r>
              <a:rPr lang="en-US" b="0" i="0" u="none" strike="noStrike" cap="none" dirty="0">
                <a:solidFill>
                  <a:schemeClr val="dk1"/>
                </a:solidFill>
                <a:sym typeface="Calibri"/>
              </a:rPr>
              <a:t>In-lecture </a:t>
            </a:r>
            <a:r>
              <a:rPr lang="en-US" dirty="0"/>
              <a:t>Q</a:t>
            </a:r>
            <a:r>
              <a:rPr lang="en-US" b="0" i="0" u="none" strike="noStrike" cap="none" dirty="0">
                <a:solidFill>
                  <a:schemeClr val="dk1"/>
                </a:solidFill>
                <a:sym typeface="Calibri"/>
              </a:rPr>
              <a:t>&amp;</a:t>
            </a:r>
            <a:r>
              <a:rPr lang="en-US" dirty="0"/>
              <a:t>A</a:t>
            </a:r>
            <a:r>
              <a:rPr lang="en-US" b="0" i="0" u="none" strike="noStrike" cap="none" dirty="0">
                <a:solidFill>
                  <a:schemeClr val="dk1"/>
                </a:solidFill>
                <a:sym typeface="Calibri"/>
              </a:rPr>
              <a:t>, Professor and TA OH, HW parties, Lab</a:t>
            </a:r>
            <a:endParaRPr sz="2400" b="0" i="0" u="none" strike="noStrike" cap="none" dirty="0">
              <a:solidFill>
                <a:schemeClr val="dk1"/>
              </a:solidFill>
              <a:sym typeface="Calibri"/>
            </a:endParaRPr>
          </a:p>
          <a:p>
            <a:pPr marL="228600" marR="0" lvl="0" indent="-228600" algn="l" rtl="0">
              <a:lnSpc>
                <a:spcPct val="100000"/>
              </a:lnSpc>
              <a:spcBef>
                <a:spcPts val="1000"/>
              </a:spcBef>
              <a:spcAft>
                <a:spcPts val="0"/>
              </a:spcAft>
              <a:buClr>
                <a:schemeClr val="dk1"/>
              </a:buClr>
              <a:buSzPts val="2590"/>
              <a:buFont typeface="Arial"/>
              <a:buChar char="•"/>
            </a:pPr>
            <a:r>
              <a:rPr lang="en-US" sz="2400" b="0" i="0" u="none" strike="noStrike" cap="none" dirty="0">
                <a:solidFill>
                  <a:schemeClr val="dk1"/>
                </a:solidFill>
                <a:sym typeface="Calibri"/>
              </a:rPr>
              <a:t>Cheating directly detracts from learning</a:t>
            </a:r>
            <a:endParaRPr sz="2400" dirty="0"/>
          </a:p>
          <a:p>
            <a:pPr marL="685800" marR="0" lvl="1" indent="-228600" algn="l" rtl="0">
              <a:lnSpc>
                <a:spcPct val="100000"/>
              </a:lnSpc>
              <a:spcBef>
                <a:spcPts val="500"/>
              </a:spcBef>
              <a:spcAft>
                <a:spcPts val="0"/>
              </a:spcAft>
              <a:buClr>
                <a:schemeClr val="dk1"/>
              </a:buClr>
              <a:buSzPts val="2220"/>
              <a:buFont typeface="Arial"/>
              <a:buChar char="•"/>
            </a:pPr>
            <a:r>
              <a:rPr lang="en-US" b="0" i="0" u="none" strike="noStrike" cap="none" dirty="0">
                <a:solidFill>
                  <a:schemeClr val="dk1"/>
                </a:solidFill>
                <a:sym typeface="Calibri"/>
              </a:rPr>
              <a:t>Any cheating will be immediately sent to the Office of Student Conduct</a:t>
            </a:r>
            <a:endParaRPr dirty="0"/>
          </a:p>
          <a:p>
            <a:pPr marL="685800" marR="0" lvl="1" indent="-228600" algn="l" rtl="0">
              <a:lnSpc>
                <a:spcPct val="100000"/>
              </a:lnSpc>
              <a:spcBef>
                <a:spcPts val="500"/>
              </a:spcBef>
              <a:spcAft>
                <a:spcPts val="0"/>
              </a:spcAft>
              <a:buClr>
                <a:schemeClr val="dk1"/>
              </a:buClr>
              <a:buSzPts val="2220"/>
              <a:buFont typeface="Arial"/>
              <a:buChar char="•"/>
            </a:pPr>
            <a:r>
              <a:rPr lang="en-US" b="0" i="0" u="none" strike="noStrike" cap="none" dirty="0">
                <a:solidFill>
                  <a:schemeClr val="dk1"/>
                </a:solidFill>
                <a:sym typeface="Calibri"/>
              </a:rPr>
              <a:t>Report bad behavior</a:t>
            </a:r>
            <a:endParaRPr b="0" i="0" u="none" strike="noStrike" cap="none" dirty="0">
              <a:solidFill>
                <a:schemeClr val="dk1"/>
              </a:solidFill>
              <a:sym typeface="Calibri"/>
            </a:endParaRPr>
          </a:p>
          <a:p>
            <a:pPr marL="228600" indent="-228600">
              <a:lnSpc>
                <a:spcPct val="100000"/>
              </a:lnSpc>
              <a:buSzPts val="2590"/>
            </a:pPr>
            <a:r>
              <a:rPr lang="en-US" sz="2400" dirty="0"/>
              <a:t>Be kind and compassionate to each other and to your GSIs</a:t>
            </a:r>
            <a:endParaRPr sz="2400" dirty="0"/>
          </a:p>
          <a:p>
            <a:pPr marL="685800" marR="0" lvl="1" indent="-228600" algn="l" rtl="0">
              <a:lnSpc>
                <a:spcPct val="100000"/>
              </a:lnSpc>
              <a:spcBef>
                <a:spcPts val="500"/>
              </a:spcBef>
              <a:spcAft>
                <a:spcPts val="0"/>
              </a:spcAft>
              <a:buClr>
                <a:schemeClr val="dk1"/>
              </a:buClr>
              <a:buSzPts val="2220"/>
              <a:buFont typeface="Arial"/>
              <a:buChar char="•"/>
            </a:pPr>
            <a:r>
              <a:rPr lang="en-US" dirty="0"/>
              <a:t>Everyone here is smart, everyone comes from</a:t>
            </a:r>
            <a:r>
              <a:rPr lang="en-US" b="0" i="0" u="none" strike="noStrike" cap="none" dirty="0">
                <a:solidFill>
                  <a:schemeClr val="dk1"/>
                </a:solidFill>
                <a:sym typeface="Calibri"/>
              </a:rPr>
              <a:t> different backgrounds</a:t>
            </a:r>
            <a:endParaRPr dirty="0"/>
          </a:p>
          <a:p>
            <a:pPr marL="685800" marR="0" lvl="1" indent="-228600" algn="l" rtl="0">
              <a:lnSpc>
                <a:spcPct val="100000"/>
              </a:lnSpc>
              <a:spcBef>
                <a:spcPts val="500"/>
              </a:spcBef>
              <a:spcAft>
                <a:spcPts val="0"/>
              </a:spcAft>
              <a:buClr>
                <a:schemeClr val="dk1"/>
              </a:buClr>
              <a:buSzPts val="2220"/>
              <a:buFont typeface="Arial"/>
              <a:buChar char="•"/>
            </a:pPr>
            <a:r>
              <a:rPr lang="en-US" b="0" i="0" u="none" strike="noStrike" cap="none" dirty="0">
                <a:solidFill>
                  <a:schemeClr val="dk1"/>
                </a:solidFill>
                <a:sym typeface="Calibri"/>
              </a:rPr>
              <a:t>Helping others is good for both of you</a:t>
            </a:r>
          </a:p>
          <a:p>
            <a:pPr marL="685800" lvl="1" indent="-228600">
              <a:lnSpc>
                <a:spcPct val="100000"/>
              </a:lnSpc>
              <a:buSzPts val="2220"/>
            </a:pPr>
            <a:r>
              <a:rPr lang="en-US" dirty="0"/>
              <a:t>Professors can make mistakes – feedback helps</a:t>
            </a:r>
            <a:endParaRPr dirty="0"/>
          </a:p>
          <a:p>
            <a:pPr marL="685800" marR="0" lvl="1" indent="-228600" algn="l" rtl="0">
              <a:lnSpc>
                <a:spcPct val="100000"/>
              </a:lnSpc>
              <a:spcBef>
                <a:spcPts val="500"/>
              </a:spcBef>
              <a:spcAft>
                <a:spcPts val="0"/>
              </a:spcAft>
              <a:buClr>
                <a:schemeClr val="dk1"/>
              </a:buClr>
              <a:buSzPts val="2220"/>
              <a:buFont typeface="Arial"/>
              <a:buChar char="•"/>
            </a:pPr>
            <a:r>
              <a:rPr lang="en-US" dirty="0"/>
              <a:t>A</a:t>
            </a:r>
            <a:r>
              <a:rPr lang="en-US" b="0" i="0" u="none" strike="noStrike" cap="none" dirty="0">
                <a:solidFill>
                  <a:schemeClr val="dk1"/>
                </a:solidFill>
                <a:sym typeface="Calibri"/>
              </a:rPr>
              <a:t>sk for help! If you are confused about something, most likely others are too!</a:t>
            </a:r>
          </a:p>
        </p:txBody>
      </p:sp>
      <p:sp>
        <p:nvSpPr>
          <p:cNvPr id="234" name="Google Shape;234;p3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15</a:t>
            </a:fld>
            <a:endParaRPr sz="1200">
              <a:solidFill>
                <a:srgbClr val="888888"/>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a:solidFill>
                  <a:srgbClr val="4285D5"/>
                </a:solidFill>
              </a:rPr>
              <a:t>EE16A Playlist</a:t>
            </a:r>
            <a:endParaRPr lang="en-US" b="0" dirty="0">
              <a:solidFill>
                <a:srgbClr val="4285D5"/>
              </a:solidFil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a:t>
            </a:fld>
            <a:endParaRPr lang="en-US"/>
          </a:p>
        </p:txBody>
      </p:sp>
      <p:sp>
        <p:nvSpPr>
          <p:cNvPr id="4" name="TextBox 3">
            <a:extLst>
              <a:ext uri="{FF2B5EF4-FFF2-40B4-BE49-F238E27FC236}">
                <a16:creationId xmlns:a16="http://schemas.microsoft.com/office/drawing/2014/main" id="{336E5FB8-9BCA-4AEF-8605-02189EA41DC3}"/>
              </a:ext>
            </a:extLst>
          </p:cNvPr>
          <p:cNvSpPr txBox="1"/>
          <p:nvPr/>
        </p:nvSpPr>
        <p:spPr>
          <a:xfrm>
            <a:off x="818147" y="1973179"/>
            <a:ext cx="7080785" cy="1938992"/>
          </a:xfrm>
          <a:prstGeom prst="rect">
            <a:avLst/>
          </a:prstGeom>
          <a:noFill/>
        </p:spPr>
        <p:txBody>
          <a:bodyPr wrap="none" rtlCol="0">
            <a:spAutoFit/>
          </a:bodyPr>
          <a:lstStyle/>
          <a:p>
            <a:r>
              <a:rPr lang="en-US" sz="2400" dirty="0"/>
              <a:t>We’d like to play you some music before the class </a:t>
            </a:r>
          </a:p>
          <a:p>
            <a:r>
              <a:rPr lang="en-US" sz="2400" dirty="0"/>
              <a:t>but it has to be non copyrighted</a:t>
            </a:r>
          </a:p>
          <a:p>
            <a:endParaRPr lang="en-US" sz="2400" dirty="0"/>
          </a:p>
          <a:p>
            <a:r>
              <a:rPr lang="en-US" sz="2400" dirty="0"/>
              <a:t>Send us a link to non copyrighted playlists </a:t>
            </a:r>
          </a:p>
          <a:p>
            <a:r>
              <a:rPr lang="en-US" sz="2400" dirty="0"/>
              <a:t>and we’ll give it a shot</a:t>
            </a:r>
          </a:p>
        </p:txBody>
      </p:sp>
    </p:spTree>
    <p:extLst>
      <p:ext uri="{BB962C8B-B14F-4D97-AF65-F5344CB8AC3E}">
        <p14:creationId xmlns:p14="http://schemas.microsoft.com/office/powerpoint/2010/main" val="2130503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solidFill>
                  <a:srgbClr val="4285D5"/>
                </a:solidFill>
              </a:rPr>
              <a:t>Extra credit</a:t>
            </a:r>
          </a:p>
        </p:txBody>
      </p:sp>
      <p:sp>
        <p:nvSpPr>
          <p:cNvPr id="3" name="Text Placeholder 2"/>
          <p:cNvSpPr>
            <a:spLocks noGrp="1"/>
          </p:cNvSpPr>
          <p:nvPr>
            <p:ph type="body" idx="1"/>
          </p:nvPr>
        </p:nvSpPr>
        <p:spPr/>
        <p:txBody>
          <a:bodyPr/>
          <a:lstStyle/>
          <a:p>
            <a:r>
              <a:rPr lang="en-US" dirty="0"/>
              <a:t>Good citizen credit</a:t>
            </a:r>
          </a:p>
          <a:p>
            <a:pPr lvl="1"/>
            <a:r>
              <a:rPr lang="en-US" dirty="0"/>
              <a:t>Award each other tokens for being helpful!</a:t>
            </a:r>
          </a:p>
          <a:p>
            <a:pPr lvl="1"/>
            <a:r>
              <a:rPr lang="en-US" dirty="0"/>
              <a:t>Each student can award up to two tokens to other students each week</a:t>
            </a:r>
          </a:p>
          <a:p>
            <a:pPr lvl="1"/>
            <a:r>
              <a:rPr lang="en-US" dirty="0"/>
              <a:t>Can award tokens to the same student at most twice</a:t>
            </a:r>
          </a:p>
          <a:p>
            <a:pPr lvl="1"/>
            <a:r>
              <a:rPr lang="en-US" dirty="0"/>
              <a:t>These tokens can count as extra credit</a:t>
            </a:r>
          </a:p>
          <a:p>
            <a:pPr lvl="1"/>
            <a:endParaRPr lang="en-US" dirty="0"/>
          </a:p>
          <a:p>
            <a:r>
              <a:rPr lang="en-US" dirty="0"/>
              <a:t>Content creation extra credit</a:t>
            </a:r>
          </a:p>
          <a:p>
            <a:pPr lvl="1"/>
            <a:r>
              <a:rPr lang="en-US" dirty="0"/>
              <a:t>Extra-credit for creating demos, videos, good explanations etc.</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a:t>
            </a:fld>
            <a:endParaRPr lang="en-US"/>
          </a:p>
        </p:txBody>
      </p:sp>
    </p:spTree>
    <p:extLst>
      <p:ext uri="{BB962C8B-B14F-4D97-AF65-F5344CB8AC3E}">
        <p14:creationId xmlns:p14="http://schemas.microsoft.com/office/powerpoint/2010/main" val="3142540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ull_bubbles_v2_neg2.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279400" y="1917701"/>
            <a:ext cx="8636000" cy="4938712"/>
          </a:xfrm>
        </p:spPr>
        <p:txBody>
          <a:bodyPr>
            <a:noAutofit/>
          </a:bodyPr>
          <a:lstStyle/>
          <a:p>
            <a:r>
              <a:rPr lang="en-US" sz="3000" dirty="0"/>
              <a:t>16AB: “How to think like an engineer” </a:t>
            </a:r>
          </a:p>
          <a:p>
            <a:pPr marL="0" indent="0">
              <a:buNone/>
            </a:pPr>
            <a:r>
              <a:rPr lang="en-US" sz="3000" dirty="0">
                <a:solidFill>
                  <a:srgbClr val="FF0080"/>
                </a:solidFill>
              </a:rPr>
              <a:t>	</a:t>
            </a:r>
            <a:r>
              <a:rPr lang="en-US" sz="3000" dirty="0">
                <a:solidFill>
                  <a:srgbClr val="6800C2"/>
                </a:solidFill>
              </a:rPr>
              <a:t>Model, design and build </a:t>
            </a:r>
            <a:r>
              <a:rPr lang="en-US" sz="3000" dirty="0"/>
              <a:t>systems</a:t>
            </a:r>
          </a:p>
          <a:p>
            <a:pPr marL="400050" lvl="1" indent="0">
              <a:buNone/>
            </a:pPr>
            <a:r>
              <a:rPr lang="en-US" sz="3000" dirty="0"/>
              <a:t>(driven by </a:t>
            </a:r>
            <a:r>
              <a:rPr lang="en-US" sz="3000" dirty="0">
                <a:solidFill>
                  <a:srgbClr val="4285D5"/>
                </a:solidFill>
              </a:rPr>
              <a:t>linear</a:t>
            </a:r>
            <a:r>
              <a:rPr lang="en-US" sz="3000" dirty="0">
                <a:solidFill>
                  <a:schemeClr val="tx1">
                    <a:lumMod val="50000"/>
                    <a:lumOff val="50000"/>
                  </a:schemeClr>
                </a:solidFill>
              </a:rPr>
              <a:t> </a:t>
            </a:r>
            <a:r>
              <a:rPr lang="en-US" sz="3000" dirty="0">
                <a:solidFill>
                  <a:srgbClr val="5396DE"/>
                </a:solidFill>
              </a:rPr>
              <a:t>algebra, circuits, information systems, signals, </a:t>
            </a:r>
            <a:r>
              <a:rPr lang="en-US" sz="3000" dirty="0"/>
              <a:t>and </a:t>
            </a:r>
            <a:r>
              <a:rPr lang="en-US" sz="3000" dirty="0">
                <a:solidFill>
                  <a:srgbClr val="5396DE"/>
                </a:solidFill>
              </a:rPr>
              <a:t>learning</a:t>
            </a:r>
            <a:r>
              <a:rPr lang="en-US" sz="3000" dirty="0"/>
              <a:t>)</a:t>
            </a:r>
          </a:p>
          <a:p>
            <a:r>
              <a:rPr lang="en-US" sz="3000" dirty="0"/>
              <a:t>Complementary perspective to 61AB</a:t>
            </a:r>
          </a:p>
          <a:p>
            <a:pPr lvl="1"/>
            <a:r>
              <a:rPr lang="en-US" sz="2600" dirty="0"/>
              <a:t>Computational thinking on the mathematical and hardware side </a:t>
            </a:r>
          </a:p>
          <a:p>
            <a:r>
              <a:rPr lang="en-US" sz="3000" dirty="0"/>
              <a:t>“Thinking tools” that are relevant to all careers</a:t>
            </a:r>
          </a:p>
          <a:p>
            <a:pPr lvl="1"/>
            <a:r>
              <a:rPr lang="en-US" sz="2600" dirty="0"/>
              <a:t>Show you the different parts of EECS</a:t>
            </a:r>
          </a:p>
          <a:p>
            <a:pPr marL="0" indent="0">
              <a:buNone/>
            </a:pPr>
            <a:endParaRPr lang="en-US" sz="3000" dirty="0"/>
          </a:p>
          <a:p>
            <a:pPr marL="0" indent="0">
              <a:buNone/>
            </a:pPr>
            <a:endParaRPr lang="en-US" sz="3000" dirty="0"/>
          </a:p>
          <a:p>
            <a:endParaRPr lang="en-US" sz="3000" dirty="0"/>
          </a:p>
        </p:txBody>
      </p:sp>
      <p:sp>
        <p:nvSpPr>
          <p:cNvPr id="4" name="Slide Number Placeholder 3"/>
          <p:cNvSpPr>
            <a:spLocks noGrp="1"/>
          </p:cNvSpPr>
          <p:nvPr>
            <p:ph type="sldNum" sz="quarter" idx="12"/>
          </p:nvPr>
        </p:nvSpPr>
        <p:spPr/>
        <p:txBody>
          <a:bodyPr/>
          <a:lstStyle/>
          <a:p>
            <a:fld id="{F3AA286C-6C50-1840-A99A-836D7D11757F}" type="slidenum">
              <a:rPr lang="en-US" smtClean="0"/>
              <a:pPr/>
              <a:t>18</a:t>
            </a:fld>
            <a:endParaRPr lang="en-US"/>
          </a:p>
        </p:txBody>
      </p:sp>
    </p:spTree>
    <p:extLst>
      <p:ext uri="{BB962C8B-B14F-4D97-AF65-F5344CB8AC3E}">
        <p14:creationId xmlns:p14="http://schemas.microsoft.com/office/powerpoint/2010/main" val="13506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ll_bubbles_v2.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7315200" y="14069"/>
            <a:ext cx="1828800" cy="276999"/>
          </a:xfrm>
          <a:prstGeom prst="rect">
            <a:avLst/>
          </a:prstGeom>
          <a:noFill/>
        </p:spPr>
        <p:txBody>
          <a:bodyPr wrap="square" rtlCol="0">
            <a:spAutoFit/>
          </a:bodyPr>
          <a:lstStyle/>
          <a:p>
            <a:pPr algn="ctr"/>
            <a:r>
              <a:rPr lang="en-US" sz="1200" dirty="0">
                <a:solidFill>
                  <a:srgbClr val="000000"/>
                </a:solidFill>
                <a:latin typeface="Helvetica Neue Light"/>
                <a:cs typeface="Helvetica Neue Light"/>
              </a:rPr>
              <a:t>Thanks: </a:t>
            </a:r>
            <a:r>
              <a:rPr lang="en-US" sz="1200" dirty="0" err="1">
                <a:solidFill>
                  <a:srgbClr val="000000"/>
                </a:solidFill>
                <a:latin typeface="Helvetica Neue Light"/>
                <a:cs typeface="Helvetica Neue Light"/>
              </a:rPr>
              <a:t>Sahaana</a:t>
            </a:r>
            <a:r>
              <a:rPr lang="en-US" sz="1200" dirty="0">
                <a:solidFill>
                  <a:srgbClr val="000000"/>
                </a:solidFill>
                <a:latin typeface="Helvetica Neue Light"/>
                <a:cs typeface="Helvetica Neue Light"/>
              </a:rPr>
              <a:t> </a:t>
            </a:r>
            <a:r>
              <a:rPr lang="en-US" sz="1200" dirty="0" err="1">
                <a:solidFill>
                  <a:srgbClr val="000000"/>
                </a:solidFill>
                <a:latin typeface="Helvetica Neue Light"/>
                <a:cs typeface="Helvetica Neue Light"/>
              </a:rPr>
              <a:t>Suri</a:t>
            </a:r>
            <a:endParaRPr lang="en-US" sz="1200" dirty="0">
              <a:solidFill>
                <a:srgbClr val="000000"/>
              </a:solidFill>
              <a:latin typeface="Helvetica Neue Light"/>
              <a:cs typeface="Helvetica Neue Light"/>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2048728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3A70AB-2535-43A5-B6A1-317ED86C43DB}"/>
              </a:ext>
            </a:extLst>
          </p:cNvPr>
          <p:cNvPicPr>
            <a:picLocks noChangeAspect="1"/>
          </p:cNvPicPr>
          <p:nvPr/>
        </p:nvPicPr>
        <p:blipFill rotWithShape="1">
          <a:blip r:embed="rId2"/>
          <a:srcRect l="2526" r="1365"/>
          <a:stretch/>
        </p:blipFill>
        <p:spPr>
          <a:xfrm>
            <a:off x="0" y="289238"/>
            <a:ext cx="9144001" cy="5076588"/>
          </a:xfrm>
          <a:prstGeom prst="rect">
            <a:avLst/>
          </a:prstGeom>
        </p:spPr>
      </p:pic>
      <p:sp>
        <p:nvSpPr>
          <p:cNvPr id="3" name="Content Placeholder 2">
            <a:extLst>
              <a:ext uri="{FF2B5EF4-FFF2-40B4-BE49-F238E27FC236}">
                <a16:creationId xmlns:a16="http://schemas.microsoft.com/office/drawing/2014/main" id="{737BA7F9-D63E-4109-8F5E-6C0192FEFB01}"/>
              </a:ext>
            </a:extLst>
          </p:cNvPr>
          <p:cNvSpPr>
            <a:spLocks noGrp="1"/>
          </p:cNvSpPr>
          <p:nvPr>
            <p:ph idx="1"/>
          </p:nvPr>
        </p:nvSpPr>
        <p:spPr>
          <a:xfrm>
            <a:off x="1755835" y="5184003"/>
            <a:ext cx="5925395" cy="1674695"/>
          </a:xfrm>
          <a:solidFill>
            <a:schemeClr val="bg1">
              <a:alpha val="80000"/>
            </a:schemeClr>
          </a:solidFill>
          <a:ln w="31750">
            <a:solidFill>
              <a:schemeClr val="tx1"/>
            </a:solidFill>
          </a:ln>
          <a:effectLst>
            <a:outerShdw blurRad="50800" dist="38100" dir="2700000" algn="tl" rotWithShape="0">
              <a:prstClr val="black">
                <a:alpha val="40000"/>
              </a:prstClr>
            </a:outerShdw>
          </a:effectLst>
        </p:spPr>
        <p:txBody>
          <a:bodyPr>
            <a:normAutofit lnSpcReduction="10000"/>
          </a:bodyPr>
          <a:lstStyle/>
          <a:p>
            <a:pPr marL="0" indent="0" algn="ctr">
              <a:buNone/>
            </a:pPr>
            <a:r>
              <a:rPr lang="en-US" dirty="0"/>
              <a:t>All of these extract information from the real world and interact with it; we will be learning how to design and understand these devices &amp; systems</a:t>
            </a:r>
          </a:p>
        </p:txBody>
      </p:sp>
      <p:sp>
        <p:nvSpPr>
          <p:cNvPr id="2" name="Slide Number Placeholder 1"/>
          <p:cNvSpPr>
            <a:spLocks noGrp="1"/>
          </p:cNvSpPr>
          <p:nvPr>
            <p:ph type="sldNum" sz="quarter" idx="12"/>
          </p:nvPr>
        </p:nvSpPr>
        <p:spPr/>
        <p:txBody>
          <a:bodyPr/>
          <a:lstStyle/>
          <a:p>
            <a:fld id="{F80E2E97-B0C3-4DCA-B708-18758C06B87D}" type="slidenum">
              <a:rPr lang="en-US" smtClean="0"/>
              <a:t>2</a:t>
            </a:fld>
            <a:endParaRPr lang="en-US"/>
          </a:p>
        </p:txBody>
      </p:sp>
    </p:spTree>
    <p:extLst>
      <p:ext uri="{BB962C8B-B14F-4D97-AF65-F5344CB8AC3E}">
        <p14:creationId xmlns:p14="http://schemas.microsoft.com/office/powerpoint/2010/main" val="36732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4"/>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solidFill>
                  <a:srgbClr val="4285D5"/>
                </a:solidFill>
                <a:sym typeface="Calibri"/>
              </a:rPr>
              <a:t>Topics</a:t>
            </a:r>
            <a:endParaRPr b="0" dirty="0">
              <a:solidFill>
                <a:srgbClr val="4285D5"/>
              </a:solidFill>
            </a:endParaRPr>
          </a:p>
        </p:txBody>
      </p:sp>
      <p:sp>
        <p:nvSpPr>
          <p:cNvPr id="240" name="Google Shape;240;p34"/>
          <p:cNvSpPr txBox="1">
            <a:spLocks noGrp="1"/>
          </p:cNvSpPr>
          <p:nvPr>
            <p:ph type="body" idx="1"/>
          </p:nvPr>
        </p:nvSpPr>
        <p:spPr>
          <a:xfrm>
            <a:off x="234315" y="1438595"/>
            <a:ext cx="8675370" cy="522965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Imaging/Tomography and Google PageRank (5 weeks)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Topics: Linear algebraic thinking and graphs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Lab: Single-pixel imager</a:t>
            </a:r>
            <a:endParaRPr dirty="0"/>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Touchscreens (5 weeks)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Topics: Linear circuits and design</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Lab: Home-made R and C touchscreens</a:t>
            </a:r>
            <a:endParaRPr dirty="0"/>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err="1">
                <a:solidFill>
                  <a:schemeClr val="dk1"/>
                </a:solidFill>
                <a:latin typeface="Calibri"/>
                <a:ea typeface="Calibri"/>
                <a:cs typeface="Calibri"/>
                <a:sym typeface="Calibri"/>
              </a:rPr>
              <a:t>Locationing</a:t>
            </a:r>
            <a:r>
              <a:rPr lang="en-US" sz="2800" b="0" i="0" u="none" strike="noStrike" cap="none" dirty="0">
                <a:solidFill>
                  <a:schemeClr val="dk1"/>
                </a:solidFill>
                <a:latin typeface="Calibri"/>
                <a:ea typeface="Calibri"/>
                <a:cs typeface="Calibri"/>
                <a:sym typeface="Calibri"/>
              </a:rPr>
              <a:t> and Least-Squares (4 weeks)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Topics: Linear-algebraic optimization</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Lab: Acoustic localization “GPS”</a:t>
            </a:r>
            <a:endParaRPr dirty="0"/>
          </a:p>
        </p:txBody>
      </p:sp>
      <p:sp>
        <p:nvSpPr>
          <p:cNvPr id="241" name="Google Shape;241;p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20</a:t>
            </a:fld>
            <a:endParaRPr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58988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46"/>
        <p:cNvGrpSpPr/>
        <p:nvPr/>
      </p:nvGrpSpPr>
      <p:grpSpPr>
        <a:xfrm>
          <a:off x="0" y="0"/>
          <a:ext cx="0" cy="0"/>
          <a:chOff x="0" y="0"/>
          <a:chExt cx="0" cy="0"/>
        </a:xfrm>
      </p:grpSpPr>
      <p:sp>
        <p:nvSpPr>
          <p:cNvPr id="247" name="Google Shape;247;p35"/>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Related courses</a:t>
            </a:r>
            <a:endParaRPr/>
          </a:p>
        </p:txBody>
      </p:sp>
      <p:pic>
        <p:nvPicPr>
          <p:cNvPr id="248" name="Google Shape;248;p35"/>
          <p:cNvPicPr preferRelativeResize="0"/>
          <p:nvPr/>
        </p:nvPicPr>
        <p:blipFill rotWithShape="1">
          <a:blip r:embed="rId3">
            <a:alphaModFix/>
          </a:blip>
          <a:srcRect/>
          <a:stretch/>
        </p:blipFill>
        <p:spPr>
          <a:xfrm>
            <a:off x="1190708" y="1904450"/>
            <a:ext cx="6762585" cy="3935357"/>
          </a:xfrm>
          <a:prstGeom prst="rect">
            <a:avLst/>
          </a:prstGeom>
          <a:noFill/>
          <a:ln>
            <a:noFill/>
          </a:ln>
        </p:spPr>
      </p:pic>
      <p:sp>
        <p:nvSpPr>
          <p:cNvPr id="249" name="Google Shape;249;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21</a:t>
            </a:fld>
            <a:endParaRPr sz="1200">
              <a:solidFill>
                <a:srgbClr val="888888"/>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6" descr="https://encrypted-tbn0.google.com/images?q=tbn:ANd9GcTe5nnJZWiQmZQVXpLa9Sp11QaKP3Rt_avmppthBoCzB06QP2l3Vw"/>
          <p:cNvPicPr preferRelativeResize="0"/>
          <p:nvPr/>
        </p:nvPicPr>
        <p:blipFill rotWithShape="1">
          <a:blip r:embed="rId3">
            <a:alphaModFix/>
          </a:blip>
          <a:srcRect/>
          <a:stretch/>
        </p:blipFill>
        <p:spPr>
          <a:xfrm>
            <a:off x="3612698" y="2541644"/>
            <a:ext cx="1918607" cy="1774713"/>
          </a:xfrm>
          <a:prstGeom prst="rect">
            <a:avLst/>
          </a:prstGeom>
          <a:noFill/>
          <a:ln>
            <a:noFill/>
          </a:ln>
        </p:spPr>
      </p:pic>
      <p:sp>
        <p:nvSpPr>
          <p:cNvPr id="255" name="Google Shape;255;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22</a:t>
            </a:fld>
            <a:endParaRPr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41769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7"/>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1" i="0" u="none" strike="noStrike" cap="none">
              <a:solidFill>
                <a:schemeClr val="dk1"/>
              </a:solidFill>
              <a:latin typeface="Calibri"/>
              <a:ea typeface="Calibri"/>
              <a:cs typeface="Calibri"/>
              <a:sym typeface="Calibri"/>
            </a:endParaRPr>
          </a:p>
        </p:txBody>
      </p:sp>
      <p:sp>
        <p:nvSpPr>
          <p:cNvPr id="262" name="Google Shape;262;p3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263" name="Google Shape;263;p37"/>
          <p:cNvPicPr preferRelativeResize="0"/>
          <p:nvPr/>
        </p:nvPicPr>
        <p:blipFill rotWithShape="1">
          <a:blip r:embed="rId3">
            <a:alphaModFix/>
          </a:blip>
          <a:srcRect/>
          <a:stretch/>
        </p:blipFill>
        <p:spPr>
          <a:xfrm>
            <a:off x="154346" y="0"/>
            <a:ext cx="8835307" cy="6858000"/>
          </a:xfrm>
          <a:prstGeom prst="rect">
            <a:avLst/>
          </a:prstGeom>
          <a:noFill/>
          <a:ln>
            <a:noFill/>
          </a:ln>
        </p:spPr>
      </p:pic>
      <p:sp>
        <p:nvSpPr>
          <p:cNvPr id="264" name="Google Shape;264;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23</a:t>
            </a:fld>
            <a:endParaRPr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61816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1" i="0" u="none" strike="noStrike" cap="none">
              <a:solidFill>
                <a:schemeClr val="dk1"/>
              </a:solidFill>
              <a:latin typeface="Calibri"/>
              <a:ea typeface="Calibri"/>
              <a:cs typeface="Calibri"/>
              <a:sym typeface="Calibri"/>
            </a:endParaRPr>
          </a:p>
        </p:txBody>
      </p:sp>
      <p:sp>
        <p:nvSpPr>
          <p:cNvPr id="270" name="Google Shape;270;p3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271" name="Google Shape;271;p38"/>
          <p:cNvPicPr preferRelativeResize="0"/>
          <p:nvPr/>
        </p:nvPicPr>
        <p:blipFill rotWithShape="1">
          <a:blip r:embed="rId3">
            <a:alphaModFix/>
          </a:blip>
          <a:srcRect r="36928"/>
          <a:stretch/>
        </p:blipFill>
        <p:spPr>
          <a:xfrm>
            <a:off x="492981" y="508603"/>
            <a:ext cx="5767181" cy="6158845"/>
          </a:xfrm>
          <a:prstGeom prst="rect">
            <a:avLst/>
          </a:prstGeom>
          <a:noFill/>
          <a:ln>
            <a:noFill/>
          </a:ln>
        </p:spPr>
      </p:pic>
      <p:pic>
        <p:nvPicPr>
          <p:cNvPr id="272" name="Google Shape;272;p38" descr="C:\Users\Laura\Desktop\TAKING-PICTURES.jpg"/>
          <p:cNvPicPr preferRelativeResize="0"/>
          <p:nvPr/>
        </p:nvPicPr>
        <p:blipFill rotWithShape="1">
          <a:blip r:embed="rId4">
            <a:alphaModFix/>
          </a:blip>
          <a:srcRect l="50000" t="27236"/>
          <a:stretch/>
        </p:blipFill>
        <p:spPr>
          <a:xfrm>
            <a:off x="6591180" y="2220910"/>
            <a:ext cx="2078183" cy="3596148"/>
          </a:xfrm>
          <a:prstGeom prst="rect">
            <a:avLst/>
          </a:prstGeom>
          <a:noFill/>
          <a:ln>
            <a:noFill/>
          </a:ln>
        </p:spPr>
      </p:pic>
      <p:sp>
        <p:nvSpPr>
          <p:cNvPr id="273" name="Google Shape;273;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24</a:t>
            </a:fld>
            <a:endParaRPr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364782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1" i="0" u="none" strike="noStrike" cap="none">
              <a:solidFill>
                <a:schemeClr val="dk1"/>
              </a:solidFill>
              <a:latin typeface="Calibri"/>
              <a:ea typeface="Calibri"/>
              <a:cs typeface="Calibri"/>
              <a:sym typeface="Calibri"/>
            </a:endParaRPr>
          </a:p>
        </p:txBody>
      </p:sp>
      <p:sp>
        <p:nvSpPr>
          <p:cNvPr id="280" name="Google Shape;280;p3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281" name="Google Shape;281;p39"/>
          <p:cNvPicPr preferRelativeResize="0"/>
          <p:nvPr/>
        </p:nvPicPr>
        <p:blipFill rotWithShape="1">
          <a:blip r:embed="rId3">
            <a:alphaModFix/>
          </a:blip>
          <a:srcRect/>
          <a:stretch/>
        </p:blipFill>
        <p:spPr>
          <a:xfrm>
            <a:off x="549068" y="160653"/>
            <a:ext cx="7791421" cy="6234545"/>
          </a:xfrm>
          <a:prstGeom prst="rect">
            <a:avLst/>
          </a:prstGeom>
          <a:noFill/>
          <a:ln>
            <a:noFill/>
          </a:ln>
        </p:spPr>
      </p:pic>
      <p:sp>
        <p:nvSpPr>
          <p:cNvPr id="282" name="Google Shape;282;p39"/>
          <p:cNvSpPr txBox="1"/>
          <p:nvPr/>
        </p:nvSpPr>
        <p:spPr>
          <a:xfrm>
            <a:off x="214686" y="6201056"/>
            <a:ext cx="3434963" cy="523220"/>
          </a:xfrm>
          <a:prstGeom prst="rect">
            <a:avLst/>
          </a:prstGeom>
          <a:solidFill>
            <a:srgbClr val="E1EFD8">
              <a:alpha val="84705"/>
            </a:srgbClr>
          </a:solidFill>
          <a:ln w="25400" cap="flat" cmpd="sng">
            <a:solidFill>
              <a:srgbClr val="54813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What is a transistor?</a:t>
            </a:r>
            <a:endParaRPr/>
          </a:p>
        </p:txBody>
      </p:sp>
      <p:sp>
        <p:nvSpPr>
          <p:cNvPr id="283" name="Google Shape;283;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25</a:t>
            </a:fld>
            <a:endParaRPr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2353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4400"/>
              <a:buFont typeface="Calibri"/>
              <a:buNone/>
            </a:pPr>
            <a:r>
              <a:rPr lang="en-US" sz="4400" b="1" i="0" u="none" strike="noStrike" cap="none">
                <a:solidFill>
                  <a:srgbClr val="0070C0"/>
                </a:solidFill>
                <a:latin typeface="Calibri"/>
                <a:ea typeface="Calibri"/>
                <a:cs typeface="Calibri"/>
                <a:sym typeface="Calibri"/>
              </a:rPr>
              <a:t>Sense of Scale</a:t>
            </a:r>
            <a:endParaRPr/>
          </a:p>
        </p:txBody>
      </p:sp>
      <p:sp>
        <p:nvSpPr>
          <p:cNvPr id="289" name="Google Shape;289;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26</a:t>
            </a:fld>
            <a:endParaRPr sz="1200">
              <a:solidFill>
                <a:srgbClr val="888888"/>
              </a:solidFill>
              <a:latin typeface="Calibri"/>
              <a:ea typeface="Calibri"/>
              <a:cs typeface="Calibri"/>
              <a:sym typeface="Calibri"/>
            </a:endParaRPr>
          </a:p>
        </p:txBody>
      </p:sp>
      <p:pic>
        <p:nvPicPr>
          <p:cNvPr id="290" name="Google Shape;290;p40"/>
          <p:cNvPicPr preferRelativeResize="0"/>
          <p:nvPr/>
        </p:nvPicPr>
        <p:blipFill rotWithShape="1">
          <a:blip r:embed="rId3">
            <a:alphaModFix/>
          </a:blip>
          <a:srcRect l="4444" t="27777" r="2963" b="19444"/>
          <a:stretch/>
        </p:blipFill>
        <p:spPr>
          <a:xfrm>
            <a:off x="64168" y="2891443"/>
            <a:ext cx="8851232" cy="3363468"/>
          </a:xfrm>
          <a:prstGeom prst="rect">
            <a:avLst/>
          </a:prstGeom>
          <a:noFill/>
          <a:ln>
            <a:noFill/>
          </a:ln>
        </p:spPr>
      </p:pic>
      <p:sp>
        <p:nvSpPr>
          <p:cNvPr id="291" name="Google Shape;291;p40"/>
          <p:cNvSpPr txBox="1"/>
          <p:nvPr/>
        </p:nvSpPr>
        <p:spPr>
          <a:xfrm flipH="1">
            <a:off x="5532119" y="6199911"/>
            <a:ext cx="384048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Source: Mark Bohr, IDF14</a:t>
            </a:r>
            <a:endParaRPr/>
          </a:p>
        </p:txBody>
      </p:sp>
      <p:grpSp>
        <p:nvGrpSpPr>
          <p:cNvPr id="292" name="Google Shape;292;p40"/>
          <p:cNvGrpSpPr/>
          <p:nvPr/>
        </p:nvGrpSpPr>
        <p:grpSpPr>
          <a:xfrm>
            <a:off x="4954385" y="21101"/>
            <a:ext cx="3961015" cy="3403743"/>
            <a:chOff x="4258236" y="1598707"/>
            <a:chExt cx="4736352" cy="5160965"/>
          </a:xfrm>
        </p:grpSpPr>
        <p:pic>
          <p:nvPicPr>
            <p:cNvPr id="293" name="Google Shape;293;p40"/>
            <p:cNvPicPr preferRelativeResize="0"/>
            <p:nvPr/>
          </p:nvPicPr>
          <p:blipFill rotWithShape="1">
            <a:blip r:embed="rId4">
              <a:alphaModFix/>
            </a:blip>
            <a:srcRect/>
            <a:stretch/>
          </p:blipFill>
          <p:spPr>
            <a:xfrm>
              <a:off x="4258236" y="1598707"/>
              <a:ext cx="4736352" cy="4736352"/>
            </a:xfrm>
            <a:prstGeom prst="rect">
              <a:avLst/>
            </a:prstGeom>
            <a:noFill/>
            <a:ln>
              <a:noFill/>
            </a:ln>
          </p:spPr>
        </p:pic>
        <p:sp>
          <p:nvSpPr>
            <p:cNvPr id="294" name="Google Shape;294;p40"/>
            <p:cNvSpPr txBox="1"/>
            <p:nvPr/>
          </p:nvSpPr>
          <p:spPr>
            <a:xfrm>
              <a:off x="5254812" y="6390340"/>
              <a:ext cx="255711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Side view of wiring layers</a:t>
              </a:r>
              <a:endParaRPr/>
            </a:p>
          </p:txBody>
        </p:sp>
      </p:grpSp>
      <p:cxnSp>
        <p:nvCxnSpPr>
          <p:cNvPr id="295" name="Google Shape;295;p40"/>
          <p:cNvCxnSpPr/>
          <p:nvPr/>
        </p:nvCxnSpPr>
        <p:spPr>
          <a:xfrm flipH="1">
            <a:off x="7057505" y="2891443"/>
            <a:ext cx="116379" cy="2245822"/>
          </a:xfrm>
          <a:prstGeom prst="straightConnector1">
            <a:avLst/>
          </a:prstGeom>
          <a:noFill/>
          <a:ln w="12700" cap="flat" cmpd="sng">
            <a:solidFill>
              <a:schemeClr val="accent1"/>
            </a:solidFill>
            <a:prstDash val="solid"/>
            <a:miter lim="800000"/>
            <a:headEnd type="none" w="sm" len="sm"/>
            <a:tailEnd type="triangle" w="med" len="med"/>
          </a:ln>
        </p:spPr>
      </p:cxnSp>
    </p:spTree>
    <p:extLst>
      <p:ext uri="{BB962C8B-B14F-4D97-AF65-F5344CB8AC3E}">
        <p14:creationId xmlns:p14="http://schemas.microsoft.com/office/powerpoint/2010/main" val="1368864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1"/>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4400"/>
              <a:buFont typeface="Calibri"/>
              <a:buNone/>
            </a:pPr>
            <a:r>
              <a:rPr lang="en-US" sz="4400" b="1" i="0" u="none" strike="noStrike" cap="none">
                <a:solidFill>
                  <a:srgbClr val="0070C0"/>
                </a:solidFill>
                <a:latin typeface="Calibri"/>
                <a:ea typeface="Calibri"/>
                <a:cs typeface="Calibri"/>
                <a:sym typeface="Calibri"/>
              </a:rPr>
              <a:t>Completing the puzzle …</a:t>
            </a:r>
            <a:endParaRPr/>
          </a:p>
        </p:txBody>
      </p:sp>
      <p:sp>
        <p:nvSpPr>
          <p:cNvPr id="302" name="Google Shape;302;p41"/>
          <p:cNvSpPr txBox="1">
            <a:spLocks noGrp="1"/>
          </p:cNvSpPr>
          <p:nvPr>
            <p:ph type="body" idx="1"/>
          </p:nvPr>
        </p:nvSpPr>
        <p:spPr>
          <a:xfrm>
            <a:off x="477430" y="4464611"/>
            <a:ext cx="8412174" cy="2179498"/>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590"/>
              <a:buFont typeface="Arial"/>
              <a:buChar char="•"/>
            </a:pPr>
            <a:r>
              <a:rPr lang="en-US" sz="2400" b="0" i="0" u="none" strike="noStrike" cap="none" dirty="0">
                <a:solidFill>
                  <a:schemeClr val="dk1"/>
                </a:solidFill>
                <a:sym typeface="Calibri"/>
              </a:rPr>
              <a:t>Ada Lovelace -  wrote the first computer program</a:t>
            </a:r>
            <a:endParaRPr sz="2400" dirty="0"/>
          </a:p>
          <a:p>
            <a:pPr marL="228600" marR="0" lvl="0" indent="-228600" algn="l" rtl="0">
              <a:lnSpc>
                <a:spcPct val="100000"/>
              </a:lnSpc>
              <a:spcBef>
                <a:spcPts val="1000"/>
              </a:spcBef>
              <a:spcAft>
                <a:spcPts val="0"/>
              </a:spcAft>
              <a:buClr>
                <a:schemeClr val="dk1"/>
              </a:buClr>
              <a:buSzPts val="2590"/>
              <a:buFont typeface="Arial"/>
              <a:buChar char="•"/>
            </a:pPr>
            <a:r>
              <a:rPr lang="en-US" sz="2400" b="0" i="0" u="none" strike="noStrike" cap="none" dirty="0">
                <a:solidFill>
                  <a:schemeClr val="dk1"/>
                </a:solidFill>
                <a:sym typeface="Calibri"/>
              </a:rPr>
              <a:t>Turing – invented the Turing machine – how to build a computer to execute programs – what is actually computable? </a:t>
            </a:r>
            <a:endParaRPr sz="2400" dirty="0"/>
          </a:p>
          <a:p>
            <a:pPr marL="228600" marR="0" lvl="0" indent="-228600" algn="l" rtl="0">
              <a:lnSpc>
                <a:spcPct val="100000"/>
              </a:lnSpc>
              <a:spcBef>
                <a:spcPts val="1000"/>
              </a:spcBef>
              <a:spcAft>
                <a:spcPts val="0"/>
              </a:spcAft>
              <a:buClr>
                <a:schemeClr val="dk1"/>
              </a:buClr>
              <a:buSzPts val="2590"/>
              <a:buFont typeface="Arial"/>
              <a:buChar char="•"/>
            </a:pPr>
            <a:r>
              <a:rPr lang="en-US" sz="2400" b="0" i="0" u="none" strike="noStrike" cap="none" dirty="0">
                <a:solidFill>
                  <a:schemeClr val="dk1"/>
                </a:solidFill>
                <a:sym typeface="Calibri"/>
              </a:rPr>
              <a:t>Claude Shannon – info theory, + how to implement logic out of EM switches</a:t>
            </a:r>
            <a:endParaRPr sz="2400" dirty="0"/>
          </a:p>
          <a:p>
            <a:pPr marL="228600" marR="0" lvl="0" indent="-64135" algn="l" rtl="0">
              <a:lnSpc>
                <a:spcPct val="100000"/>
              </a:lnSpc>
              <a:spcBef>
                <a:spcPts val="1000"/>
              </a:spcBef>
              <a:spcAft>
                <a:spcPts val="0"/>
              </a:spcAft>
              <a:buClr>
                <a:schemeClr val="dk1"/>
              </a:buClr>
              <a:buSzPts val="2590"/>
              <a:buFont typeface="Arial"/>
              <a:buNone/>
            </a:pPr>
            <a:endParaRPr sz="2400" b="0" i="0" u="none" strike="noStrike" cap="none" dirty="0">
              <a:solidFill>
                <a:schemeClr val="dk1"/>
              </a:solidFill>
              <a:sym typeface="Calibri"/>
            </a:endParaRPr>
          </a:p>
        </p:txBody>
      </p:sp>
      <p:pic>
        <p:nvPicPr>
          <p:cNvPr id="303" name="Google Shape;303;p41"/>
          <p:cNvPicPr preferRelativeResize="0"/>
          <p:nvPr/>
        </p:nvPicPr>
        <p:blipFill rotWithShape="1">
          <a:blip r:embed="rId3">
            <a:alphaModFix/>
          </a:blip>
          <a:srcRect/>
          <a:stretch/>
        </p:blipFill>
        <p:spPr>
          <a:xfrm>
            <a:off x="3121132" y="1254979"/>
            <a:ext cx="2207729" cy="3003849"/>
          </a:xfrm>
          <a:prstGeom prst="rect">
            <a:avLst/>
          </a:prstGeom>
          <a:noFill/>
          <a:ln>
            <a:noFill/>
          </a:ln>
        </p:spPr>
      </p:pic>
      <p:pic>
        <p:nvPicPr>
          <p:cNvPr id="304" name="Google Shape;304;p41"/>
          <p:cNvPicPr preferRelativeResize="0"/>
          <p:nvPr/>
        </p:nvPicPr>
        <p:blipFill rotWithShape="1">
          <a:blip r:embed="rId4">
            <a:alphaModFix/>
          </a:blip>
          <a:srcRect/>
          <a:stretch/>
        </p:blipFill>
        <p:spPr>
          <a:xfrm>
            <a:off x="628650" y="1360737"/>
            <a:ext cx="1761787" cy="2797505"/>
          </a:xfrm>
          <a:prstGeom prst="rect">
            <a:avLst/>
          </a:prstGeom>
          <a:noFill/>
          <a:ln>
            <a:noFill/>
          </a:ln>
        </p:spPr>
      </p:pic>
      <p:sp>
        <p:nvSpPr>
          <p:cNvPr id="305" name="Google Shape;305;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27</a:t>
            </a:fld>
            <a:endParaRPr sz="1200">
              <a:solidFill>
                <a:srgbClr val="888888"/>
              </a:solidFill>
              <a:latin typeface="Calibri"/>
              <a:ea typeface="Calibri"/>
              <a:cs typeface="Calibri"/>
              <a:sym typeface="Calibri"/>
            </a:endParaRPr>
          </a:p>
        </p:txBody>
      </p:sp>
      <p:pic>
        <p:nvPicPr>
          <p:cNvPr id="306" name="Google Shape;306;p41"/>
          <p:cNvPicPr preferRelativeResize="0"/>
          <p:nvPr/>
        </p:nvPicPr>
        <p:blipFill rotWithShape="1">
          <a:blip r:embed="rId5">
            <a:alphaModFix/>
          </a:blip>
          <a:srcRect l="26642" t="22242"/>
          <a:stretch/>
        </p:blipFill>
        <p:spPr>
          <a:xfrm>
            <a:off x="6060935" y="1254980"/>
            <a:ext cx="2295798" cy="3054142"/>
          </a:xfrm>
          <a:prstGeom prst="rect">
            <a:avLst/>
          </a:prstGeom>
          <a:noFill/>
          <a:ln>
            <a:noFill/>
          </a:ln>
        </p:spPr>
      </p:pic>
    </p:spTree>
    <p:extLst>
      <p:ext uri="{BB962C8B-B14F-4D97-AF65-F5344CB8AC3E}">
        <p14:creationId xmlns:p14="http://schemas.microsoft.com/office/powerpoint/2010/main" val="2760358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2"/>
          <p:cNvSpPr/>
          <p:nvPr/>
        </p:nvSpPr>
        <p:spPr>
          <a:xfrm>
            <a:off x="1812617" y="2040543"/>
            <a:ext cx="5081797" cy="2175408"/>
          </a:xfrm>
          <a:prstGeom prst="rect">
            <a:avLst/>
          </a:prstGeom>
          <a:solidFill>
            <a:srgbClr val="9CC2E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2" name="Google Shape;312;p42"/>
          <p:cNvSpPr txBox="1">
            <a:spLocks noGrp="1"/>
          </p:cNvSpPr>
          <p:nvPr>
            <p:ph type="title"/>
          </p:nvPr>
        </p:nvSpPr>
        <p:spPr>
          <a:xfrm>
            <a:off x="258945" y="365126"/>
            <a:ext cx="8828411"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Calibri"/>
              <a:buNone/>
            </a:pPr>
            <a:r>
              <a:rPr lang="en-US" sz="3600" b="1" i="0" u="none" strike="noStrike" cap="none" dirty="0">
                <a:solidFill>
                  <a:schemeClr val="dk1"/>
                </a:solidFill>
                <a:sym typeface="Calibri"/>
              </a:rPr>
              <a:t>Design of Information Devices and Systems</a:t>
            </a:r>
            <a:endParaRPr sz="3600" dirty="0"/>
          </a:p>
        </p:txBody>
      </p:sp>
      <p:sp>
        <p:nvSpPr>
          <p:cNvPr id="313" name="Google Shape;313;p42"/>
          <p:cNvSpPr txBox="1">
            <a:spLocks noGrp="1"/>
          </p:cNvSpPr>
          <p:nvPr>
            <p:ph type="body" idx="1"/>
          </p:nvPr>
        </p:nvSpPr>
        <p:spPr>
          <a:xfrm>
            <a:off x="137565" y="4847129"/>
            <a:ext cx="8439993" cy="176951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Best when hardware and software work together</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Best algorithms and best code written by understanding the sensing and compute mechanisms</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Best devices designed understanding the physical limitations</a:t>
            </a:r>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314" name="Google Shape;314;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28</a:t>
            </a:fld>
            <a:endParaRPr sz="1200">
              <a:solidFill>
                <a:srgbClr val="888888"/>
              </a:solidFill>
              <a:latin typeface="Calibri"/>
              <a:ea typeface="Calibri"/>
              <a:cs typeface="Calibri"/>
              <a:sym typeface="Calibri"/>
            </a:endParaRPr>
          </a:p>
        </p:txBody>
      </p:sp>
      <p:sp>
        <p:nvSpPr>
          <p:cNvPr id="315" name="Google Shape;315;p42"/>
          <p:cNvSpPr/>
          <p:nvPr/>
        </p:nvSpPr>
        <p:spPr>
          <a:xfrm>
            <a:off x="1553672" y="2953593"/>
            <a:ext cx="517891" cy="320848"/>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6" name="Google Shape;316;p42"/>
          <p:cNvSpPr/>
          <p:nvPr/>
        </p:nvSpPr>
        <p:spPr>
          <a:xfrm>
            <a:off x="2144391" y="2201034"/>
            <a:ext cx="1108609" cy="1836892"/>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 name="Google Shape;317;p42"/>
          <p:cNvSpPr txBox="1"/>
          <p:nvPr/>
        </p:nvSpPr>
        <p:spPr>
          <a:xfrm flipH="1">
            <a:off x="2279123" y="2832211"/>
            <a:ext cx="90104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Sense</a:t>
            </a:r>
            <a:endParaRPr/>
          </a:p>
        </p:txBody>
      </p:sp>
      <p:sp>
        <p:nvSpPr>
          <p:cNvPr id="318" name="Google Shape;318;p42"/>
          <p:cNvSpPr/>
          <p:nvPr/>
        </p:nvSpPr>
        <p:spPr>
          <a:xfrm>
            <a:off x="3259736" y="2976521"/>
            <a:ext cx="517891" cy="320848"/>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 name="Google Shape;319;p42"/>
          <p:cNvSpPr/>
          <p:nvPr/>
        </p:nvSpPr>
        <p:spPr>
          <a:xfrm>
            <a:off x="3850455" y="2223962"/>
            <a:ext cx="1108609" cy="1836892"/>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0" name="Google Shape;320;p42"/>
          <p:cNvSpPr txBox="1"/>
          <p:nvPr/>
        </p:nvSpPr>
        <p:spPr>
          <a:xfrm flipH="1">
            <a:off x="3985187" y="2855139"/>
            <a:ext cx="90104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Process</a:t>
            </a:r>
            <a:endParaRPr/>
          </a:p>
        </p:txBody>
      </p:sp>
      <p:sp>
        <p:nvSpPr>
          <p:cNvPr id="321" name="Google Shape;321;p42"/>
          <p:cNvSpPr/>
          <p:nvPr/>
        </p:nvSpPr>
        <p:spPr>
          <a:xfrm>
            <a:off x="4965800" y="2999449"/>
            <a:ext cx="517891" cy="320848"/>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42"/>
          <p:cNvSpPr/>
          <p:nvPr/>
        </p:nvSpPr>
        <p:spPr>
          <a:xfrm>
            <a:off x="5556519" y="2246890"/>
            <a:ext cx="1108609" cy="1836892"/>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3" name="Google Shape;323;p42"/>
          <p:cNvSpPr txBox="1"/>
          <p:nvPr/>
        </p:nvSpPr>
        <p:spPr>
          <a:xfrm flipH="1">
            <a:off x="5691250" y="2878067"/>
            <a:ext cx="97387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Actuate</a:t>
            </a:r>
            <a:endParaRPr/>
          </a:p>
        </p:txBody>
      </p:sp>
      <p:sp>
        <p:nvSpPr>
          <p:cNvPr id="324" name="Google Shape;324;p42"/>
          <p:cNvSpPr/>
          <p:nvPr/>
        </p:nvSpPr>
        <p:spPr>
          <a:xfrm>
            <a:off x="6682652" y="2968429"/>
            <a:ext cx="517891" cy="320848"/>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5" name="Google Shape;325;p42"/>
          <p:cNvSpPr txBox="1"/>
          <p:nvPr/>
        </p:nvSpPr>
        <p:spPr>
          <a:xfrm flipH="1">
            <a:off x="448974" y="1649484"/>
            <a:ext cx="90104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Real World</a:t>
            </a:r>
            <a:endParaRPr/>
          </a:p>
        </p:txBody>
      </p:sp>
      <p:sp>
        <p:nvSpPr>
          <p:cNvPr id="326" name="Google Shape;326;p42"/>
          <p:cNvSpPr txBox="1"/>
          <p:nvPr/>
        </p:nvSpPr>
        <p:spPr>
          <a:xfrm flipH="1">
            <a:off x="2949406" y="1224699"/>
            <a:ext cx="90104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16a</a:t>
            </a:r>
            <a:endParaRPr/>
          </a:p>
        </p:txBody>
      </p:sp>
      <p:sp>
        <p:nvSpPr>
          <p:cNvPr id="327" name="Google Shape;327;p42"/>
          <p:cNvSpPr txBox="1"/>
          <p:nvPr/>
        </p:nvSpPr>
        <p:spPr>
          <a:xfrm flipH="1">
            <a:off x="5343415" y="4656343"/>
            <a:ext cx="90104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16b</a:t>
            </a:r>
            <a:endParaRPr/>
          </a:p>
        </p:txBody>
      </p:sp>
      <p:sp>
        <p:nvSpPr>
          <p:cNvPr id="328" name="Google Shape;328;p42"/>
          <p:cNvSpPr/>
          <p:nvPr/>
        </p:nvSpPr>
        <p:spPr>
          <a:xfrm rot="5400000">
            <a:off x="3289408" y="206360"/>
            <a:ext cx="495496" cy="3010754"/>
          </a:xfrm>
          <a:prstGeom prst="leftBrace">
            <a:avLst>
              <a:gd name="adj1" fmla="val 8333"/>
              <a:gd name="adj2" fmla="val 50000"/>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29" name="Google Shape;329;p42"/>
          <p:cNvSpPr/>
          <p:nvPr/>
        </p:nvSpPr>
        <p:spPr>
          <a:xfrm rot="-5400000">
            <a:off x="5082193" y="3043421"/>
            <a:ext cx="495496" cy="3010754"/>
          </a:xfrm>
          <a:prstGeom prst="leftBrace">
            <a:avLst>
              <a:gd name="adj1" fmla="val 8333"/>
              <a:gd name="adj2" fmla="val 50000"/>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3400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3"/>
          <p:cNvSpPr txBox="1">
            <a:spLocks noGrp="1"/>
          </p:cNvSpPr>
          <p:nvPr>
            <p:ph type="title"/>
          </p:nvPr>
        </p:nvSpPr>
        <p:spPr>
          <a:xfrm>
            <a:off x="258945" y="365126"/>
            <a:ext cx="8828411"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16a Examples</a:t>
            </a:r>
            <a:endParaRPr/>
          </a:p>
        </p:txBody>
      </p:sp>
      <p:sp>
        <p:nvSpPr>
          <p:cNvPr id="335" name="Google Shape;335;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29</a:t>
            </a:fld>
            <a:endParaRPr sz="1200">
              <a:solidFill>
                <a:srgbClr val="888888"/>
              </a:solidFill>
              <a:latin typeface="Calibri"/>
              <a:ea typeface="Calibri"/>
              <a:cs typeface="Calibri"/>
              <a:sym typeface="Calibri"/>
            </a:endParaRPr>
          </a:p>
        </p:txBody>
      </p:sp>
      <p:pic>
        <p:nvPicPr>
          <p:cNvPr id="336" name="Google Shape;336;p43"/>
          <p:cNvPicPr preferRelativeResize="0"/>
          <p:nvPr/>
        </p:nvPicPr>
        <p:blipFill rotWithShape="1">
          <a:blip r:embed="rId3">
            <a:alphaModFix/>
          </a:blip>
          <a:srcRect/>
          <a:stretch/>
        </p:blipFill>
        <p:spPr>
          <a:xfrm>
            <a:off x="506692" y="1375646"/>
            <a:ext cx="8202867" cy="4650672"/>
          </a:xfrm>
          <a:prstGeom prst="rect">
            <a:avLst/>
          </a:prstGeom>
          <a:noFill/>
          <a:ln>
            <a:noFill/>
          </a:ln>
        </p:spPr>
      </p:pic>
    </p:spTree>
    <p:extLst>
      <p:ext uri="{BB962C8B-B14F-4D97-AF65-F5344CB8AC3E}">
        <p14:creationId xmlns:p14="http://schemas.microsoft.com/office/powerpoint/2010/main" val="747393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663B9"/>
              </a:buClr>
              <a:buSzPts val="4400"/>
              <a:buFont typeface="Corbel"/>
              <a:buNone/>
            </a:pPr>
            <a:r>
              <a:rPr lang="en-US" sz="4400" i="0" u="none" strike="noStrike" cap="none" dirty="0">
                <a:solidFill>
                  <a:srgbClr val="4285D5"/>
                </a:solidFill>
                <a:latin typeface="Arial"/>
                <a:ea typeface="Arial"/>
                <a:cs typeface="Arial"/>
                <a:sym typeface="Arial"/>
              </a:rPr>
              <a:t>First Lecture Plan</a:t>
            </a:r>
            <a:endParaRPr sz="4400" i="0" u="none" strike="noStrike" cap="none" dirty="0">
              <a:solidFill>
                <a:srgbClr val="4285D5"/>
              </a:solidFill>
              <a:latin typeface="Arial"/>
              <a:ea typeface="Arial"/>
              <a:cs typeface="Arial"/>
              <a:sym typeface="Arial"/>
            </a:endParaRPr>
          </a:p>
        </p:txBody>
      </p:sp>
      <p:sp>
        <p:nvSpPr>
          <p:cNvPr id="171" name="Google Shape;171;p2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i="0" u="none" strike="noStrike" cap="none" dirty="0">
                <a:solidFill>
                  <a:schemeClr val="dk1"/>
                </a:solidFill>
                <a:latin typeface="Arial"/>
                <a:ea typeface="Arial"/>
                <a:cs typeface="Arial"/>
                <a:sym typeface="Arial"/>
              </a:rPr>
              <a:t>Introductions</a:t>
            </a:r>
            <a:endParaRPr dirty="0">
              <a:latin typeface="Arial"/>
              <a:ea typeface="Arial"/>
              <a:cs typeface="Arial"/>
              <a:sym typeface="Arial"/>
            </a:endParaRPr>
          </a:p>
          <a:p>
            <a:pPr marL="342900" marR="0" lvl="0" indent="-342900" algn="l" rtl="0">
              <a:spcBef>
                <a:spcPts val="640"/>
              </a:spcBef>
              <a:spcAft>
                <a:spcPts val="0"/>
              </a:spcAft>
              <a:buClr>
                <a:schemeClr val="dk1"/>
              </a:buClr>
              <a:buSzPts val="3200"/>
              <a:buFont typeface="Arial"/>
              <a:buChar char="•"/>
            </a:pPr>
            <a:r>
              <a:rPr lang="en-US" sz="3200" i="0" u="none" strike="noStrike" cap="none" dirty="0">
                <a:solidFill>
                  <a:schemeClr val="dk1"/>
                </a:solidFill>
                <a:latin typeface="Arial"/>
                <a:ea typeface="Arial"/>
                <a:cs typeface="Arial"/>
                <a:sym typeface="Arial"/>
              </a:rPr>
              <a:t>Administrative Details (discussions, homework, etc.)</a:t>
            </a:r>
            <a:endParaRPr dirty="0">
              <a:latin typeface="Arial"/>
              <a:ea typeface="Arial"/>
              <a:cs typeface="Arial"/>
              <a:sym typeface="Arial"/>
            </a:endParaRPr>
          </a:p>
          <a:p>
            <a:pPr marL="342900" marR="0" lvl="0" indent="-342900" algn="l" rtl="0">
              <a:spcBef>
                <a:spcPts val="640"/>
              </a:spcBef>
              <a:spcAft>
                <a:spcPts val="0"/>
              </a:spcAft>
              <a:buClr>
                <a:schemeClr val="dk1"/>
              </a:buClr>
              <a:buSzPts val="3200"/>
              <a:buFont typeface="Arial"/>
              <a:buChar char="•"/>
            </a:pPr>
            <a:r>
              <a:rPr lang="en-US" sz="3200" i="0" u="none" strike="noStrike" cap="none" dirty="0">
                <a:solidFill>
                  <a:schemeClr val="dk1"/>
                </a:solidFill>
                <a:latin typeface="Arial"/>
                <a:ea typeface="Arial"/>
                <a:cs typeface="Arial"/>
                <a:sym typeface="Arial"/>
              </a:rPr>
              <a:t>Overview of 16A’s material and how it fits into EECS</a:t>
            </a:r>
            <a:endParaRPr dirty="0">
              <a:latin typeface="Arial"/>
              <a:ea typeface="Arial"/>
              <a:cs typeface="Arial"/>
              <a:sym typeface="Arial"/>
            </a:endParaRPr>
          </a:p>
          <a:p>
            <a:pPr marL="342900" marR="0" lvl="0" indent="-342900" algn="l" rtl="0">
              <a:spcBef>
                <a:spcPts val="640"/>
              </a:spcBef>
              <a:spcAft>
                <a:spcPts val="0"/>
              </a:spcAft>
              <a:buClr>
                <a:schemeClr val="dk1"/>
              </a:buClr>
              <a:buSzPts val="3200"/>
              <a:buFont typeface="Arial"/>
              <a:buChar char="•"/>
            </a:pPr>
            <a:r>
              <a:rPr lang="en-US" dirty="0">
                <a:latin typeface="Arial"/>
                <a:ea typeface="Arial"/>
                <a:cs typeface="Arial"/>
                <a:sym typeface="Arial"/>
              </a:rPr>
              <a:t>Start with module 1</a:t>
            </a:r>
            <a:endParaRPr dirty="0">
              <a:latin typeface="Arial"/>
              <a:ea typeface="Arial"/>
              <a:cs typeface="Arial"/>
              <a:sym typeface="Arial"/>
            </a:endParaRPr>
          </a:p>
        </p:txBody>
      </p:sp>
      <p:sp>
        <p:nvSpPr>
          <p:cNvPr id="172" name="Google Shape;172;p2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i="0" u="none" strike="noStrike" cap="none">
                <a:solidFill>
                  <a:srgbClr val="888888"/>
                </a:solidFill>
                <a:latin typeface="Arial"/>
                <a:ea typeface="Arial"/>
                <a:cs typeface="Arial"/>
                <a:sym typeface="Arial"/>
              </a:rPr>
              <a:t>3</a:t>
            </a:fld>
            <a:endParaRPr sz="1200" i="0" u="none" strike="noStrike" cap="none">
              <a:solidFill>
                <a:srgbClr val="888888"/>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4"/>
          <p:cNvSpPr txBox="1">
            <a:spLocks noGrp="1"/>
          </p:cNvSpPr>
          <p:nvPr>
            <p:ph type="ctrTitle"/>
          </p:nvPr>
        </p:nvSpPr>
        <p:spPr>
          <a:xfrm>
            <a:off x="685800" y="110427"/>
            <a:ext cx="7772400" cy="388054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US" sz="6000" b="1" i="0" u="none" strike="noStrike" cap="none">
                <a:solidFill>
                  <a:schemeClr val="dk1"/>
                </a:solidFill>
                <a:latin typeface="Calibri"/>
                <a:ea typeface="Calibri"/>
                <a:cs typeface="Calibri"/>
                <a:sym typeface="Calibri"/>
              </a:rPr>
              <a:t>Module 1: Imaging</a:t>
            </a:r>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3868" b="17047"/>
          <a:stretch/>
        </p:blipFill>
        <p:spPr>
          <a:xfrm>
            <a:off x="5543550" y="3875832"/>
            <a:ext cx="3486150" cy="2067769"/>
          </a:xfrm>
          <a:prstGeom prst="rect">
            <a:avLst/>
          </a:prstGeom>
          <a:effectLst>
            <a:softEdge rad="127000"/>
          </a:effectLst>
        </p:spPr>
      </p:pic>
      <p:sp>
        <p:nvSpPr>
          <p:cNvPr id="2" name="Title 1"/>
          <p:cNvSpPr>
            <a:spLocks noGrp="1"/>
          </p:cNvSpPr>
          <p:nvPr>
            <p:ph type="title"/>
          </p:nvPr>
        </p:nvSpPr>
        <p:spPr/>
        <p:txBody>
          <a:bodyPr>
            <a:normAutofit/>
          </a:bodyPr>
          <a:lstStyle/>
          <a:p>
            <a:r>
              <a:rPr lang="en-US" dirty="0"/>
              <a:t>The Case of Einstein’s Brain</a:t>
            </a:r>
          </a:p>
        </p:txBody>
      </p:sp>
      <p:pic>
        <p:nvPicPr>
          <p:cNvPr id="3" name="Picture 2"/>
          <p:cNvPicPr>
            <a:picLocks noChangeAspect="1"/>
          </p:cNvPicPr>
          <p:nvPr/>
        </p:nvPicPr>
        <p:blipFill rotWithShape="1">
          <a:blip r:embed="rId4"/>
          <a:srcRect r="11418"/>
          <a:stretch/>
        </p:blipFill>
        <p:spPr>
          <a:xfrm>
            <a:off x="5084313" y="1257300"/>
            <a:ext cx="4002538" cy="3028950"/>
          </a:xfrm>
          <a:prstGeom prst="rect">
            <a:avLst/>
          </a:prstGeom>
          <a:effectLst>
            <a:softEdge rad="317500"/>
          </a:effectLst>
        </p:spPr>
      </p:pic>
      <p:pic>
        <p:nvPicPr>
          <p:cNvPr id="4" name="Picture 3"/>
          <p:cNvPicPr>
            <a:picLocks noChangeAspect="1"/>
          </p:cNvPicPr>
          <p:nvPr/>
        </p:nvPicPr>
        <p:blipFill>
          <a:blip r:embed="rId5"/>
          <a:stretch>
            <a:fillRect/>
          </a:stretch>
        </p:blipFill>
        <p:spPr>
          <a:xfrm>
            <a:off x="114301" y="1359641"/>
            <a:ext cx="5600700" cy="4509927"/>
          </a:xfrm>
          <a:prstGeom prst="rect">
            <a:avLst/>
          </a:prstGeom>
        </p:spPr>
      </p:pic>
    </p:spTree>
    <p:extLst>
      <p:ext uri="{BB962C8B-B14F-4D97-AF65-F5344CB8AC3E}">
        <p14:creationId xmlns:p14="http://schemas.microsoft.com/office/powerpoint/2010/main" val="311008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6"/>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Calibri"/>
              <a:buNone/>
            </a:pPr>
            <a:r>
              <a:rPr lang="en-US" sz="3959" b="1" i="0" u="none" strike="noStrike" cap="none">
                <a:solidFill>
                  <a:schemeClr val="dk1"/>
                </a:solidFill>
                <a:latin typeface="Calibri"/>
                <a:ea typeface="Calibri"/>
                <a:cs typeface="Calibri"/>
                <a:sym typeface="Calibri"/>
              </a:rPr>
              <a:t>Seeing inside bodies: sans surgery…</a:t>
            </a:r>
            <a:endParaRPr/>
          </a:p>
        </p:txBody>
      </p:sp>
      <p:pic>
        <p:nvPicPr>
          <p:cNvPr id="356" name="Google Shape;356;p46"/>
          <p:cNvPicPr preferRelativeResize="0"/>
          <p:nvPr/>
        </p:nvPicPr>
        <p:blipFill rotWithShape="1">
          <a:blip r:embed="rId3">
            <a:alphaModFix/>
          </a:blip>
          <a:srcRect b="2666"/>
          <a:stretch/>
        </p:blipFill>
        <p:spPr>
          <a:xfrm>
            <a:off x="4562792" y="1213099"/>
            <a:ext cx="1898118" cy="2444235"/>
          </a:xfrm>
          <a:prstGeom prst="rect">
            <a:avLst/>
          </a:prstGeom>
          <a:noFill/>
          <a:ln>
            <a:noFill/>
          </a:ln>
        </p:spPr>
      </p:pic>
      <p:sp>
        <p:nvSpPr>
          <p:cNvPr id="357" name="Google Shape;357;p46"/>
          <p:cNvSpPr txBox="1">
            <a:spLocks noGrp="1"/>
          </p:cNvSpPr>
          <p:nvPr>
            <p:ph type="body" idx="1"/>
          </p:nvPr>
        </p:nvSpPr>
        <p:spPr>
          <a:xfrm>
            <a:off x="4864490" y="3657334"/>
            <a:ext cx="1285240" cy="52756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X-Ray</a:t>
            </a:r>
            <a:endParaRPr/>
          </a:p>
          <a:p>
            <a:pPr marL="228600" marR="0" lvl="0" indent="-101600" algn="ctr" rtl="0">
              <a:lnSpc>
                <a:spcPct val="90000"/>
              </a:lnSpc>
              <a:spcBef>
                <a:spcPts val="10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a:p>
            <a:pPr marL="228600" marR="0" lvl="0" indent="-101600" algn="ctr" rtl="0">
              <a:lnSpc>
                <a:spcPct val="90000"/>
              </a:lnSpc>
              <a:spcBef>
                <a:spcPts val="10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a:p>
            <a:pPr marL="228600" marR="0" lvl="0" indent="-101600" algn="ctr" rtl="0">
              <a:lnSpc>
                <a:spcPct val="90000"/>
              </a:lnSpc>
              <a:spcBef>
                <a:spcPts val="10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a:p>
            <a:pPr marL="228600" marR="0" lvl="0" indent="-101600" algn="ctr" rtl="0">
              <a:lnSpc>
                <a:spcPct val="90000"/>
              </a:lnSpc>
              <a:spcBef>
                <a:spcPts val="10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a:p>
            <a:pPr marL="228600" marR="0" lvl="0" indent="-101600" algn="ctr" rtl="0">
              <a:lnSpc>
                <a:spcPct val="90000"/>
              </a:lnSpc>
              <a:spcBef>
                <a:spcPts val="10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a:p>
            <a:pPr marL="228600" marR="0" lvl="0" indent="-101600" algn="ctr" rtl="0">
              <a:lnSpc>
                <a:spcPct val="90000"/>
              </a:lnSpc>
              <a:spcBef>
                <a:spcPts val="10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p:txBody>
      </p:sp>
      <p:pic>
        <p:nvPicPr>
          <p:cNvPr id="358" name="Google Shape;358;p46"/>
          <p:cNvPicPr preferRelativeResize="0"/>
          <p:nvPr/>
        </p:nvPicPr>
        <p:blipFill rotWithShape="1">
          <a:blip r:embed="rId4">
            <a:alphaModFix/>
          </a:blip>
          <a:srcRect l="11074" t="943" r="9186" b="9434"/>
          <a:stretch/>
        </p:blipFill>
        <p:spPr>
          <a:xfrm>
            <a:off x="6521722" y="1213100"/>
            <a:ext cx="2190314" cy="2444234"/>
          </a:xfrm>
          <a:prstGeom prst="rect">
            <a:avLst/>
          </a:prstGeom>
          <a:noFill/>
          <a:ln>
            <a:noFill/>
          </a:ln>
        </p:spPr>
      </p:pic>
      <p:sp>
        <p:nvSpPr>
          <p:cNvPr id="359" name="Google Shape;359;p46"/>
          <p:cNvSpPr txBox="1"/>
          <p:nvPr/>
        </p:nvSpPr>
        <p:spPr>
          <a:xfrm>
            <a:off x="7072358" y="3657334"/>
            <a:ext cx="718820" cy="5275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CT</a:t>
            </a:r>
            <a:endParaRPr/>
          </a:p>
          <a:p>
            <a:pPr marL="342900" marR="0" lvl="0" indent="-21590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a:p>
            <a:pPr marL="342900" marR="0" lvl="0" indent="-21590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a:p>
            <a:pPr marL="342900" marR="0" lvl="0" indent="-21590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a:p>
            <a:pPr marL="342900" marR="0" lvl="0" indent="-21590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a:p>
            <a:pPr marL="342900" marR="0" lvl="0" indent="-21590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a:p>
            <a:pPr marL="342900" marR="0" lvl="0" indent="-21590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a:p>
            <a:pPr marL="0" marR="0" lvl="0" indent="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p:txBody>
      </p:sp>
      <p:sp>
        <p:nvSpPr>
          <p:cNvPr id="360" name="Google Shape;360;p46"/>
          <p:cNvSpPr txBox="1"/>
          <p:nvPr/>
        </p:nvSpPr>
        <p:spPr>
          <a:xfrm>
            <a:off x="649434" y="3457463"/>
            <a:ext cx="906281" cy="5275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MRI</a:t>
            </a:r>
            <a:endParaRPr/>
          </a:p>
          <a:p>
            <a:pPr marL="342900" marR="0" lvl="0" indent="-21590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a:p>
            <a:pPr marL="342900" marR="0" lvl="0" indent="-21590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a:p>
            <a:pPr marL="342900" marR="0" lvl="0" indent="-21590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a:p>
            <a:pPr marL="342900" marR="0" lvl="0" indent="-21590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a:p>
            <a:pPr marL="342900" marR="0" lvl="0" indent="-21590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a:p>
            <a:pPr marL="342900" marR="0" lvl="0" indent="-21590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a:p>
            <a:pPr marL="0" marR="0" lvl="0" indent="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p:txBody>
      </p:sp>
      <p:pic>
        <p:nvPicPr>
          <p:cNvPr id="361" name="Google Shape;361;p46"/>
          <p:cNvPicPr preferRelativeResize="0"/>
          <p:nvPr/>
        </p:nvPicPr>
        <p:blipFill rotWithShape="1">
          <a:blip r:embed="rId5">
            <a:alphaModFix/>
          </a:blip>
          <a:srcRect l="19826" t="7146" r="12806" b="6612"/>
          <a:stretch/>
        </p:blipFill>
        <p:spPr>
          <a:xfrm>
            <a:off x="6096000" y="4238434"/>
            <a:ext cx="2294828" cy="2192652"/>
          </a:xfrm>
          <a:prstGeom prst="rect">
            <a:avLst/>
          </a:prstGeom>
          <a:noFill/>
          <a:ln>
            <a:noFill/>
          </a:ln>
        </p:spPr>
      </p:pic>
      <p:sp>
        <p:nvSpPr>
          <p:cNvPr id="362" name="Google Shape;362;p46"/>
          <p:cNvSpPr txBox="1"/>
          <p:nvPr/>
        </p:nvSpPr>
        <p:spPr>
          <a:xfrm>
            <a:off x="6228190" y="6431085"/>
            <a:ext cx="2030448" cy="5275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Ultrasound</a:t>
            </a:r>
            <a:endParaRPr/>
          </a:p>
          <a:p>
            <a:pPr marL="342900" marR="0" lvl="0" indent="-21590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a:p>
            <a:pPr marL="342900" marR="0" lvl="0" indent="-21590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a:p>
            <a:pPr marL="342900" marR="0" lvl="0" indent="-21590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a:p>
            <a:pPr marL="342900" marR="0" lvl="0" indent="-21590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a:p>
            <a:pPr marL="342900" marR="0" lvl="0" indent="-21590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a:p>
            <a:pPr marL="342900" marR="0" lvl="0" indent="-21590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a:p>
            <a:pPr marL="0" marR="0" lvl="0" indent="0" algn="ctr" rtl="0">
              <a:spcBef>
                <a:spcPts val="400"/>
              </a:spcBef>
              <a:spcAft>
                <a:spcPts val="0"/>
              </a:spcAft>
              <a:buClr>
                <a:schemeClr val="dk1"/>
              </a:buClr>
              <a:buSzPts val="2000"/>
              <a:buFont typeface="Arial"/>
              <a:buNone/>
            </a:pPr>
            <a:endParaRPr sz="2000" b="1">
              <a:solidFill>
                <a:schemeClr val="dk1"/>
              </a:solidFill>
              <a:latin typeface="Arial"/>
              <a:ea typeface="Arial"/>
              <a:cs typeface="Arial"/>
              <a:sym typeface="Arial"/>
            </a:endParaRPr>
          </a:p>
        </p:txBody>
      </p:sp>
      <p:sp>
        <p:nvSpPr>
          <p:cNvPr id="363" name="Google Shape;363;p46"/>
          <p:cNvSpPr txBox="1"/>
          <p:nvPr/>
        </p:nvSpPr>
        <p:spPr>
          <a:xfrm>
            <a:off x="349930" y="5418702"/>
            <a:ext cx="5282692" cy="112128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accent6"/>
              </a:buClr>
              <a:buSzPts val="2400"/>
              <a:buFont typeface="Arial"/>
              <a:buNone/>
            </a:pPr>
            <a:r>
              <a:rPr lang="en-US" sz="2400" b="1">
                <a:solidFill>
                  <a:schemeClr val="accent6"/>
                </a:solidFill>
                <a:latin typeface="Arial"/>
                <a:ea typeface="Arial"/>
                <a:cs typeface="Arial"/>
                <a:sym typeface="Arial"/>
              </a:rPr>
              <a:t>All of these benefitted from the math/hardware design techniques you will learn in this class!</a:t>
            </a:r>
            <a:endParaRPr/>
          </a:p>
        </p:txBody>
      </p:sp>
      <p:pic>
        <p:nvPicPr>
          <p:cNvPr id="364" name="Google Shape;364;p46"/>
          <p:cNvPicPr preferRelativeResize="0"/>
          <p:nvPr/>
        </p:nvPicPr>
        <p:blipFill rotWithShape="1">
          <a:blip r:embed="rId6">
            <a:alphaModFix/>
          </a:blip>
          <a:srcRect l="10902" t="6364"/>
          <a:stretch/>
        </p:blipFill>
        <p:spPr>
          <a:xfrm>
            <a:off x="1540456" y="2167486"/>
            <a:ext cx="2618704" cy="2752075"/>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32</a:t>
            </a:fld>
            <a:endParaRPr lang="en-US"/>
          </a:p>
        </p:txBody>
      </p:sp>
    </p:spTree>
    <p:extLst>
      <p:ext uri="{BB962C8B-B14F-4D97-AF65-F5344CB8AC3E}">
        <p14:creationId xmlns:p14="http://schemas.microsoft.com/office/powerpoint/2010/main" val="117380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D8FCC-C8DB-8840-9C2A-D355247C78C8}"/>
              </a:ext>
            </a:extLst>
          </p:cNvPr>
          <p:cNvSpPr>
            <a:spLocks noGrp="1"/>
          </p:cNvSpPr>
          <p:nvPr>
            <p:ph type="title"/>
          </p:nvPr>
        </p:nvSpPr>
        <p:spPr/>
        <p:txBody>
          <a:bodyPr>
            <a:normAutofit fontScale="90000"/>
          </a:bodyPr>
          <a:lstStyle/>
          <a:p>
            <a:r>
              <a:rPr lang="en-US" dirty="0"/>
              <a:t>“Decode Dreams”: Visual Imagery During Sleep</a:t>
            </a:r>
          </a:p>
        </p:txBody>
      </p:sp>
      <p:pic>
        <p:nvPicPr>
          <p:cNvPr id="3" name="Picture 2">
            <a:extLst>
              <a:ext uri="{FF2B5EF4-FFF2-40B4-BE49-F238E27FC236}">
                <a16:creationId xmlns:a16="http://schemas.microsoft.com/office/drawing/2014/main" id="{B136101D-34D0-D143-A71D-0C91A5E7C83D}"/>
              </a:ext>
            </a:extLst>
          </p:cNvPr>
          <p:cNvPicPr>
            <a:picLocks noChangeAspect="1"/>
          </p:cNvPicPr>
          <p:nvPr/>
        </p:nvPicPr>
        <p:blipFill rotWithShape="1">
          <a:blip r:embed="rId3"/>
          <a:srcRect l="2367" r="40743"/>
          <a:stretch/>
        </p:blipFill>
        <p:spPr>
          <a:xfrm>
            <a:off x="342900" y="1485900"/>
            <a:ext cx="6858000" cy="4219174"/>
          </a:xfrm>
          <a:prstGeom prst="rect">
            <a:avLst/>
          </a:prstGeom>
        </p:spPr>
      </p:pic>
      <p:sp>
        <p:nvSpPr>
          <p:cNvPr id="4" name="TextBox 3">
            <a:extLst>
              <a:ext uri="{FF2B5EF4-FFF2-40B4-BE49-F238E27FC236}">
                <a16:creationId xmlns:a16="http://schemas.microsoft.com/office/drawing/2014/main" id="{71F450A6-A2FF-C240-A414-56CDA7D209EF}"/>
              </a:ext>
            </a:extLst>
          </p:cNvPr>
          <p:cNvSpPr txBox="1"/>
          <p:nvPr/>
        </p:nvSpPr>
        <p:spPr>
          <a:xfrm>
            <a:off x="7372350" y="4057650"/>
            <a:ext cx="1568578" cy="830997"/>
          </a:xfrm>
          <a:prstGeom prst="rect">
            <a:avLst/>
          </a:prstGeom>
          <a:noFill/>
        </p:spPr>
        <p:txBody>
          <a:bodyPr wrap="square" rtlCol="0">
            <a:spAutoFit/>
          </a:bodyPr>
          <a:lstStyle/>
          <a:p>
            <a:r>
              <a:rPr lang="en-US" sz="2400" b="1" dirty="0"/>
              <a:t>~ 70% accuracy</a:t>
            </a:r>
          </a:p>
        </p:txBody>
      </p:sp>
      <p:sp>
        <p:nvSpPr>
          <p:cNvPr id="5" name="Rectangle 4">
            <a:extLst>
              <a:ext uri="{FF2B5EF4-FFF2-40B4-BE49-F238E27FC236}">
                <a16:creationId xmlns:a16="http://schemas.microsoft.com/office/drawing/2014/main" id="{D4E10968-87C1-204E-A36E-59B0AC822CD5}"/>
              </a:ext>
            </a:extLst>
          </p:cNvPr>
          <p:cNvSpPr/>
          <p:nvPr/>
        </p:nvSpPr>
        <p:spPr>
          <a:xfrm>
            <a:off x="5715000" y="5593983"/>
            <a:ext cx="3429000" cy="230832"/>
          </a:xfrm>
          <a:prstGeom prst="rect">
            <a:avLst/>
          </a:prstGeom>
        </p:spPr>
        <p:txBody>
          <a:bodyPr wrap="square">
            <a:spAutoFit/>
          </a:bodyPr>
          <a:lstStyle/>
          <a:p>
            <a:r>
              <a:rPr lang="en-US" sz="900" dirty="0">
                <a:solidFill>
                  <a:srgbClr val="222222"/>
                </a:solidFill>
              </a:rPr>
              <a:t>Horikawa, Tomoyasu, et al.  </a:t>
            </a:r>
            <a:r>
              <a:rPr lang="en-US" sz="900" i="1" dirty="0">
                <a:solidFill>
                  <a:srgbClr val="222222"/>
                </a:solidFill>
              </a:rPr>
              <a:t>Science</a:t>
            </a:r>
            <a:r>
              <a:rPr lang="en-US" sz="900" dirty="0">
                <a:solidFill>
                  <a:srgbClr val="222222"/>
                </a:solidFill>
              </a:rPr>
              <a:t> 340.6132 (2013): 639-642.</a:t>
            </a:r>
            <a:endParaRPr lang="en-US" sz="900" dirty="0"/>
          </a:p>
        </p:txBody>
      </p:sp>
      <p:grpSp>
        <p:nvGrpSpPr>
          <p:cNvPr id="8" name="Group 7">
            <a:extLst>
              <a:ext uri="{FF2B5EF4-FFF2-40B4-BE49-F238E27FC236}">
                <a16:creationId xmlns:a16="http://schemas.microsoft.com/office/drawing/2014/main" id="{EB276C31-9974-1C46-A123-89B27ED3368A}"/>
              </a:ext>
            </a:extLst>
          </p:cNvPr>
          <p:cNvGrpSpPr/>
          <p:nvPr/>
        </p:nvGrpSpPr>
        <p:grpSpPr>
          <a:xfrm>
            <a:off x="589652" y="5705074"/>
            <a:ext cx="1484296" cy="1088833"/>
            <a:chOff x="589652" y="5705074"/>
            <a:chExt cx="1484296" cy="1088833"/>
          </a:xfrm>
        </p:grpSpPr>
        <p:pic>
          <p:nvPicPr>
            <p:cNvPr id="6" name="Picture 5">
              <a:extLst>
                <a:ext uri="{FF2B5EF4-FFF2-40B4-BE49-F238E27FC236}">
                  <a16:creationId xmlns:a16="http://schemas.microsoft.com/office/drawing/2014/main" id="{7597E9F4-89A1-5040-BA32-1AED332DE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297" y="5705074"/>
              <a:ext cx="1411651" cy="1058739"/>
            </a:xfrm>
            <a:prstGeom prst="rect">
              <a:avLst/>
            </a:prstGeom>
          </p:spPr>
        </p:pic>
        <p:sp>
          <p:nvSpPr>
            <p:cNvPr id="7" name="Rectangle 6">
              <a:extLst>
                <a:ext uri="{FF2B5EF4-FFF2-40B4-BE49-F238E27FC236}">
                  <a16:creationId xmlns:a16="http://schemas.microsoft.com/office/drawing/2014/main" id="{C6D49097-07C3-1C41-9549-231E590E5E06}"/>
                </a:ext>
              </a:extLst>
            </p:cNvPr>
            <p:cNvSpPr/>
            <p:nvPr/>
          </p:nvSpPr>
          <p:spPr>
            <a:xfrm>
              <a:off x="589652" y="5705074"/>
              <a:ext cx="589659" cy="1088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229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7"/>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Tomography </a:t>
            </a:r>
            <a:endParaRPr/>
          </a:p>
        </p:txBody>
      </p:sp>
      <p:sp>
        <p:nvSpPr>
          <p:cNvPr id="370" name="Google Shape;370;p47"/>
          <p:cNvSpPr txBox="1">
            <a:spLocks noGrp="1"/>
          </p:cNvSpPr>
          <p:nvPr>
            <p:ph type="body" idx="1"/>
          </p:nvPr>
        </p:nvSpPr>
        <p:spPr>
          <a:xfrm>
            <a:off x="4984842" y="3376077"/>
            <a:ext cx="3186448" cy="108692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‘tomo’ – slice</a:t>
            </a:r>
            <a:endParaRPr/>
          </a:p>
          <a:p>
            <a:pPr marL="0" marR="0" lvl="0" indent="0" algn="l" rtl="0">
              <a:lnSpc>
                <a:spcPct val="90000"/>
              </a:lnSpc>
              <a:spcBef>
                <a:spcPts val="100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‘graphy’ – to write</a:t>
            </a:r>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grpSp>
        <p:nvGrpSpPr>
          <p:cNvPr id="371" name="Google Shape;371;p47"/>
          <p:cNvGrpSpPr/>
          <p:nvPr/>
        </p:nvGrpSpPr>
        <p:grpSpPr>
          <a:xfrm>
            <a:off x="5178866" y="411725"/>
            <a:ext cx="3336484" cy="2666901"/>
            <a:chOff x="5178866" y="411725"/>
            <a:chExt cx="3336484" cy="2666901"/>
          </a:xfrm>
        </p:grpSpPr>
        <p:pic>
          <p:nvPicPr>
            <p:cNvPr id="372" name="Google Shape;372;p47" descr="http://www.medimagingsales.com/staticfiles/customcms/files/115/siemens-somatom-emotion-6-alt-ct.jpg"/>
            <p:cNvPicPr preferRelativeResize="0"/>
            <p:nvPr/>
          </p:nvPicPr>
          <p:blipFill rotWithShape="1">
            <a:blip r:embed="rId3">
              <a:alphaModFix/>
            </a:blip>
            <a:srcRect/>
            <a:stretch/>
          </p:blipFill>
          <p:spPr>
            <a:xfrm>
              <a:off x="5180377" y="411725"/>
              <a:ext cx="3334973" cy="2666901"/>
            </a:xfrm>
            <a:prstGeom prst="rect">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sp>
          <p:nvSpPr>
            <p:cNvPr id="373" name="Google Shape;373;p47"/>
            <p:cNvSpPr txBox="1"/>
            <p:nvPr/>
          </p:nvSpPr>
          <p:spPr>
            <a:xfrm>
              <a:off x="5178866" y="2832405"/>
              <a:ext cx="895453"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Siemens</a:t>
              </a:r>
              <a:endParaRPr/>
            </a:p>
          </p:txBody>
        </p:sp>
      </p:grpSp>
      <p:sp>
        <p:nvSpPr>
          <p:cNvPr id="374" name="Google Shape;374;p47"/>
          <p:cNvSpPr/>
          <p:nvPr/>
        </p:nvSpPr>
        <p:spPr>
          <a:xfrm>
            <a:off x="1354930" y="5634227"/>
            <a:ext cx="6434140" cy="830997"/>
          </a:xfrm>
          <a:prstGeom prst="rect">
            <a:avLst/>
          </a:prstGeom>
          <a:solidFill>
            <a:srgbClr val="E1EFD8"/>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Assume it is not desirable to slice open my brain. How does tomography ‘see’ inside?</a:t>
            </a:r>
            <a:endParaRPr/>
          </a:p>
        </p:txBody>
      </p:sp>
      <p:pic>
        <p:nvPicPr>
          <p:cNvPr id="375" name="Google Shape;375;p47"/>
          <p:cNvPicPr preferRelativeResize="0"/>
          <p:nvPr/>
        </p:nvPicPr>
        <p:blipFill rotWithShape="1">
          <a:blip r:embed="rId4">
            <a:alphaModFix/>
          </a:blip>
          <a:srcRect l="10902" t="6364"/>
          <a:stretch/>
        </p:blipFill>
        <p:spPr>
          <a:xfrm>
            <a:off x="1540456" y="2167486"/>
            <a:ext cx="2618704" cy="2752075"/>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34</a:t>
            </a:fld>
            <a:endParaRPr lang="en-US"/>
          </a:p>
        </p:txBody>
      </p:sp>
    </p:spTree>
    <p:extLst>
      <p:ext uri="{BB962C8B-B14F-4D97-AF65-F5344CB8AC3E}">
        <p14:creationId xmlns:p14="http://schemas.microsoft.com/office/powerpoint/2010/main" val="1366827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29" name="Picture 28">
            <a:extLst>
              <a:ext uri="{FF2B5EF4-FFF2-40B4-BE49-F238E27FC236}">
                <a16:creationId xmlns:a16="http://schemas.microsoft.com/office/drawing/2014/main" id="{63C91160-A5FE-304E-97B7-94CBE77D6542}"/>
              </a:ext>
            </a:extLst>
          </p:cNvPr>
          <p:cNvPicPr>
            <a:picLocks noChangeAspect="1"/>
          </p:cNvPicPr>
          <p:nvPr/>
        </p:nvPicPr>
        <p:blipFill rotWithShape="1">
          <a:blip r:embed="rId3"/>
          <a:srcRect l="10783" r="7277"/>
          <a:stretch/>
        </p:blipFill>
        <p:spPr>
          <a:xfrm>
            <a:off x="5010239" y="2219463"/>
            <a:ext cx="1564846" cy="3001005"/>
          </a:xfrm>
          <a:prstGeom prst="rect">
            <a:avLst/>
          </a:prstGeom>
        </p:spPr>
      </p:pic>
      <p:sp>
        <p:nvSpPr>
          <p:cNvPr id="381" name="Google Shape;381;p48"/>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Tomography </a:t>
            </a:r>
            <a:endParaRPr/>
          </a:p>
        </p:txBody>
      </p:sp>
      <p:pic>
        <p:nvPicPr>
          <p:cNvPr id="382" name="Google Shape;382;p48"/>
          <p:cNvPicPr preferRelativeResize="0"/>
          <p:nvPr/>
        </p:nvPicPr>
        <p:blipFill>
          <a:blip r:embed="rId4">
            <a:biLevel thresh="75000"/>
            <a:extLst>
              <a:ext uri="{BEBA8EAE-BF5A-486C-A8C5-ECC9F3942E4B}">
                <a14:imgProps xmlns:a14="http://schemas.microsoft.com/office/drawing/2010/main">
                  <a14:imgLayer>
                    <a14:imgEffect>
                      <a14:colorTemperature colorTemp="6782"/>
                    </a14:imgEffect>
                    <a14:imgEffect>
                      <a14:saturation sat="0"/>
                    </a14:imgEffect>
                    <a14:imgEffect>
                      <a14:brightnessContrast bright="-40000" contrast="40000"/>
                    </a14:imgEffect>
                  </a14:imgLayer>
                </a14:imgProps>
              </a:ext>
            </a:extLst>
          </a:blip>
          <a:stretch>
            <a:fillRect/>
          </a:stretch>
        </p:blipFill>
        <p:spPr>
          <a:xfrm>
            <a:off x="1329590" y="2430245"/>
            <a:ext cx="2093909" cy="2548308"/>
          </a:xfrm>
          <a:prstGeom prst="rect">
            <a:avLst/>
          </a:prstGeom>
          <a:solidFill>
            <a:schemeClr val="tx1"/>
          </a:solidFill>
          <a:ln>
            <a:noFill/>
          </a:ln>
        </p:spPr>
      </p:pic>
      <p:grpSp>
        <p:nvGrpSpPr>
          <p:cNvPr id="383" name="Google Shape;383;p48"/>
          <p:cNvGrpSpPr/>
          <p:nvPr/>
        </p:nvGrpSpPr>
        <p:grpSpPr>
          <a:xfrm rot="-267719">
            <a:off x="23994" y="1561613"/>
            <a:ext cx="4276419" cy="3846715"/>
            <a:chOff x="2646656" y="1474409"/>
            <a:chExt cx="3246867" cy="2685143"/>
          </a:xfrm>
        </p:grpSpPr>
        <p:cxnSp>
          <p:nvCxnSpPr>
            <p:cNvPr id="384" name="Google Shape;384;p48"/>
            <p:cNvCxnSpPr/>
            <p:nvPr/>
          </p:nvCxnSpPr>
          <p:spPr>
            <a:xfrm rot="10800000" flipH="1">
              <a:off x="3022481" y="2261305"/>
              <a:ext cx="2476589" cy="1361218"/>
            </a:xfrm>
            <a:prstGeom prst="straightConnector1">
              <a:avLst/>
            </a:prstGeom>
            <a:noFill/>
            <a:ln w="31750" cap="flat" cmpd="sng">
              <a:solidFill>
                <a:srgbClr val="C00000"/>
              </a:solidFill>
              <a:prstDash val="dash"/>
              <a:round/>
              <a:headEnd type="none" w="sm" len="sm"/>
              <a:tailEnd type="triangle" w="med" len="med"/>
            </a:ln>
          </p:spPr>
        </p:cxnSp>
        <p:sp>
          <p:nvSpPr>
            <p:cNvPr id="385" name="Google Shape;385;p48"/>
            <p:cNvSpPr txBox="1"/>
            <p:nvPr/>
          </p:nvSpPr>
          <p:spPr>
            <a:xfrm>
              <a:off x="2646656" y="3533019"/>
              <a:ext cx="462554" cy="3692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i="1" baseline="-25000">
                <a:solidFill>
                  <a:schemeClr val="dk1"/>
                </a:solidFill>
                <a:latin typeface="Times New Roman"/>
                <a:ea typeface="Times New Roman"/>
                <a:cs typeface="Times New Roman"/>
                <a:sym typeface="Times New Roman"/>
              </a:endParaRPr>
            </a:p>
          </p:txBody>
        </p:sp>
        <p:sp>
          <p:nvSpPr>
            <p:cNvPr id="386" name="Google Shape;386;p48"/>
            <p:cNvSpPr txBox="1"/>
            <p:nvPr/>
          </p:nvSpPr>
          <p:spPr>
            <a:xfrm>
              <a:off x="4111409" y="3533019"/>
              <a:ext cx="539646" cy="3934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00" b="0">
                <a:solidFill>
                  <a:schemeClr val="dk1"/>
                </a:solidFill>
                <a:latin typeface="Times New Roman"/>
                <a:ea typeface="Times New Roman"/>
                <a:cs typeface="Times New Roman"/>
                <a:sym typeface="Times New Roman"/>
              </a:endParaRPr>
            </a:p>
          </p:txBody>
        </p:sp>
        <p:sp>
          <p:nvSpPr>
            <p:cNvPr id="387" name="Google Shape;387;p48"/>
            <p:cNvSpPr/>
            <p:nvPr/>
          </p:nvSpPr>
          <p:spPr>
            <a:xfrm>
              <a:off x="5222823" y="1564789"/>
              <a:ext cx="670700" cy="1162688"/>
            </a:xfrm>
            <a:custGeom>
              <a:avLst/>
              <a:gdLst/>
              <a:ahLst/>
              <a:cxnLst/>
              <a:rect l="l" t="t" r="r" b="b"/>
              <a:pathLst>
                <a:path w="531" h="744" extrusionOk="0">
                  <a:moveTo>
                    <a:pt x="467" y="744"/>
                  </a:moveTo>
                  <a:cubicBezTo>
                    <a:pt x="484" y="717"/>
                    <a:pt x="506" y="690"/>
                    <a:pt x="512" y="639"/>
                  </a:cubicBezTo>
                  <a:cubicBezTo>
                    <a:pt x="518" y="588"/>
                    <a:pt x="531" y="486"/>
                    <a:pt x="503" y="437"/>
                  </a:cubicBezTo>
                  <a:cubicBezTo>
                    <a:pt x="475" y="388"/>
                    <a:pt x="388" y="404"/>
                    <a:pt x="346" y="346"/>
                  </a:cubicBezTo>
                  <a:cubicBezTo>
                    <a:pt x="304" y="288"/>
                    <a:pt x="307" y="149"/>
                    <a:pt x="249" y="91"/>
                  </a:cubicBezTo>
                  <a:cubicBezTo>
                    <a:pt x="191" y="33"/>
                    <a:pt x="52" y="19"/>
                    <a:pt x="0" y="0"/>
                  </a:cubicBezTo>
                </a:path>
              </a:pathLst>
            </a:custGeom>
            <a:noFill/>
            <a:ln w="31750" cap="flat" cmpd="sng">
              <a:solidFill>
                <a:srgbClr val="C00000"/>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88" name="Google Shape;388;p48"/>
            <p:cNvCxnSpPr/>
            <p:nvPr/>
          </p:nvCxnSpPr>
          <p:spPr>
            <a:xfrm>
              <a:off x="5036516" y="1474409"/>
              <a:ext cx="848015" cy="1432076"/>
            </a:xfrm>
            <a:prstGeom prst="straightConnector1">
              <a:avLst/>
            </a:prstGeom>
            <a:noFill/>
            <a:ln w="31750" cap="flat" cmpd="sng">
              <a:solidFill>
                <a:srgbClr val="C00000"/>
              </a:solidFill>
              <a:prstDash val="dash"/>
              <a:round/>
              <a:headEnd type="none" w="med" len="med"/>
              <a:tailEnd type="none" w="med" len="med"/>
            </a:ln>
          </p:spPr>
        </p:cxnSp>
        <p:cxnSp>
          <p:nvCxnSpPr>
            <p:cNvPr id="389" name="Google Shape;389;p48"/>
            <p:cNvCxnSpPr/>
            <p:nvPr/>
          </p:nvCxnSpPr>
          <p:spPr>
            <a:xfrm rot="10800000" flipH="1">
              <a:off x="3176665" y="2529819"/>
              <a:ext cx="2476589" cy="1361218"/>
            </a:xfrm>
            <a:prstGeom prst="straightConnector1">
              <a:avLst/>
            </a:prstGeom>
            <a:noFill/>
            <a:ln w="31750" cap="flat" cmpd="sng">
              <a:solidFill>
                <a:srgbClr val="C00000"/>
              </a:solidFill>
              <a:prstDash val="dash"/>
              <a:round/>
              <a:headEnd type="none" w="sm" len="sm"/>
              <a:tailEnd type="triangle" w="med" len="med"/>
            </a:ln>
          </p:spPr>
        </p:cxnSp>
        <p:cxnSp>
          <p:nvCxnSpPr>
            <p:cNvPr id="390" name="Google Shape;390;p48"/>
            <p:cNvCxnSpPr/>
            <p:nvPr/>
          </p:nvCxnSpPr>
          <p:spPr>
            <a:xfrm rot="10800000" flipH="1">
              <a:off x="2877933" y="2011438"/>
              <a:ext cx="2476589" cy="1361218"/>
            </a:xfrm>
            <a:prstGeom prst="straightConnector1">
              <a:avLst/>
            </a:prstGeom>
            <a:noFill/>
            <a:ln w="31750" cap="flat" cmpd="sng">
              <a:solidFill>
                <a:srgbClr val="C00000"/>
              </a:solidFill>
              <a:prstDash val="dash"/>
              <a:round/>
              <a:headEnd type="none" w="sm" len="sm"/>
              <a:tailEnd type="triangle" w="med" len="med"/>
            </a:ln>
          </p:spPr>
        </p:cxnSp>
        <p:cxnSp>
          <p:nvCxnSpPr>
            <p:cNvPr id="391" name="Google Shape;391;p48"/>
            <p:cNvCxnSpPr/>
            <p:nvPr/>
          </p:nvCxnSpPr>
          <p:spPr>
            <a:xfrm>
              <a:off x="2646656" y="2995990"/>
              <a:ext cx="693830" cy="1163562"/>
            </a:xfrm>
            <a:prstGeom prst="straightConnector1">
              <a:avLst/>
            </a:prstGeom>
            <a:noFill/>
            <a:ln w="31750" cap="flat" cmpd="sng">
              <a:solidFill>
                <a:srgbClr val="C00000"/>
              </a:solidFill>
              <a:prstDash val="dash"/>
              <a:round/>
              <a:headEnd type="none" w="med" len="med"/>
              <a:tailEnd type="none" w="med" len="med"/>
            </a:ln>
          </p:spPr>
        </p:cxnSp>
      </p:grpSp>
      <p:grpSp>
        <p:nvGrpSpPr>
          <p:cNvPr id="392" name="Google Shape;392;p48"/>
          <p:cNvGrpSpPr/>
          <p:nvPr/>
        </p:nvGrpSpPr>
        <p:grpSpPr>
          <a:xfrm rot="4852488">
            <a:off x="56268" y="1990441"/>
            <a:ext cx="4573785" cy="3621266"/>
            <a:chOff x="2646656" y="1474409"/>
            <a:chExt cx="3244244" cy="2685143"/>
          </a:xfrm>
        </p:grpSpPr>
        <p:cxnSp>
          <p:nvCxnSpPr>
            <p:cNvPr id="393" name="Google Shape;393;p48"/>
            <p:cNvCxnSpPr/>
            <p:nvPr/>
          </p:nvCxnSpPr>
          <p:spPr>
            <a:xfrm rot="10800000" flipH="1">
              <a:off x="3022481" y="2261305"/>
              <a:ext cx="2476589" cy="1361218"/>
            </a:xfrm>
            <a:prstGeom prst="straightConnector1">
              <a:avLst/>
            </a:prstGeom>
            <a:noFill/>
            <a:ln w="38100" cap="flat" cmpd="sng">
              <a:solidFill>
                <a:srgbClr val="C00000"/>
              </a:solidFill>
              <a:prstDash val="solid"/>
              <a:round/>
              <a:headEnd type="none" w="sm" len="sm"/>
              <a:tailEnd type="triangle" w="med" len="med"/>
            </a:ln>
          </p:spPr>
        </p:cxnSp>
        <p:sp>
          <p:nvSpPr>
            <p:cNvPr id="394" name="Google Shape;394;p48"/>
            <p:cNvSpPr txBox="1"/>
            <p:nvPr/>
          </p:nvSpPr>
          <p:spPr>
            <a:xfrm>
              <a:off x="2646656" y="3533019"/>
              <a:ext cx="462554" cy="3692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i="1" baseline="-25000">
                <a:solidFill>
                  <a:schemeClr val="dk1"/>
                </a:solidFill>
                <a:latin typeface="Times New Roman"/>
                <a:ea typeface="Times New Roman"/>
                <a:cs typeface="Times New Roman"/>
                <a:sym typeface="Times New Roman"/>
              </a:endParaRPr>
            </a:p>
          </p:txBody>
        </p:sp>
        <p:sp>
          <p:nvSpPr>
            <p:cNvPr id="395" name="Google Shape;395;p48"/>
            <p:cNvSpPr txBox="1"/>
            <p:nvPr/>
          </p:nvSpPr>
          <p:spPr>
            <a:xfrm>
              <a:off x="4111409" y="3533019"/>
              <a:ext cx="539646" cy="3934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00" b="0">
                <a:solidFill>
                  <a:schemeClr val="dk1"/>
                </a:solidFill>
                <a:latin typeface="Times New Roman"/>
                <a:ea typeface="Times New Roman"/>
                <a:cs typeface="Times New Roman"/>
                <a:sym typeface="Times New Roman"/>
              </a:endParaRPr>
            </a:p>
          </p:txBody>
        </p:sp>
        <p:sp>
          <p:nvSpPr>
            <p:cNvPr id="396" name="Google Shape;396;p48"/>
            <p:cNvSpPr/>
            <p:nvPr/>
          </p:nvSpPr>
          <p:spPr>
            <a:xfrm rot="-599563">
              <a:off x="5355566" y="1791926"/>
              <a:ext cx="453126" cy="987132"/>
            </a:xfrm>
            <a:custGeom>
              <a:avLst/>
              <a:gdLst/>
              <a:ahLst/>
              <a:cxnLst/>
              <a:rect l="l" t="t" r="r" b="b"/>
              <a:pathLst>
                <a:path w="9247" h="8736" extrusionOk="0">
                  <a:moveTo>
                    <a:pt x="8375" y="8736"/>
                  </a:moveTo>
                  <a:cubicBezTo>
                    <a:pt x="8689" y="8290"/>
                    <a:pt x="9097" y="7844"/>
                    <a:pt x="9208" y="7002"/>
                  </a:cubicBezTo>
                  <a:cubicBezTo>
                    <a:pt x="9318" y="6160"/>
                    <a:pt x="9180" y="4774"/>
                    <a:pt x="9041" y="3668"/>
                  </a:cubicBezTo>
                  <a:cubicBezTo>
                    <a:pt x="8903" y="2561"/>
                    <a:pt x="9620" y="870"/>
                    <a:pt x="8376" y="360"/>
                  </a:cubicBezTo>
                  <a:cubicBezTo>
                    <a:pt x="7132" y="-150"/>
                    <a:pt x="2652" y="1566"/>
                    <a:pt x="1578" y="609"/>
                  </a:cubicBezTo>
                  <a:cubicBezTo>
                    <a:pt x="504" y="-348"/>
                    <a:pt x="963" y="313"/>
                    <a:pt x="0" y="0"/>
                  </a:cubicBezTo>
                </a:path>
              </a:pathLst>
            </a:custGeom>
            <a:noFill/>
            <a:ln w="3810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97" name="Google Shape;397;p48"/>
            <p:cNvCxnSpPr/>
            <p:nvPr/>
          </p:nvCxnSpPr>
          <p:spPr>
            <a:xfrm>
              <a:off x="5036516" y="1474409"/>
              <a:ext cx="848015" cy="1432076"/>
            </a:xfrm>
            <a:prstGeom prst="straightConnector1">
              <a:avLst/>
            </a:prstGeom>
            <a:noFill/>
            <a:ln w="12700" cap="flat" cmpd="sng">
              <a:solidFill>
                <a:srgbClr val="C00000"/>
              </a:solidFill>
              <a:prstDash val="solid"/>
              <a:round/>
              <a:headEnd type="none" w="med" len="med"/>
              <a:tailEnd type="none" w="med" len="med"/>
            </a:ln>
          </p:spPr>
        </p:cxnSp>
        <p:cxnSp>
          <p:nvCxnSpPr>
            <p:cNvPr id="398" name="Google Shape;398;p48"/>
            <p:cNvCxnSpPr/>
            <p:nvPr/>
          </p:nvCxnSpPr>
          <p:spPr>
            <a:xfrm rot="10800000" flipH="1">
              <a:off x="3176665" y="2529819"/>
              <a:ext cx="2476589" cy="1361218"/>
            </a:xfrm>
            <a:prstGeom prst="straightConnector1">
              <a:avLst/>
            </a:prstGeom>
            <a:noFill/>
            <a:ln w="38100" cap="flat" cmpd="sng">
              <a:solidFill>
                <a:srgbClr val="C00000"/>
              </a:solidFill>
              <a:prstDash val="solid"/>
              <a:round/>
              <a:headEnd type="none" w="sm" len="sm"/>
              <a:tailEnd type="triangle" w="med" len="med"/>
            </a:ln>
          </p:spPr>
        </p:cxnSp>
        <p:cxnSp>
          <p:nvCxnSpPr>
            <p:cNvPr id="399" name="Google Shape;399;p48"/>
            <p:cNvCxnSpPr/>
            <p:nvPr/>
          </p:nvCxnSpPr>
          <p:spPr>
            <a:xfrm rot="10800000" flipH="1">
              <a:off x="2877933" y="2011438"/>
              <a:ext cx="2476589" cy="1361218"/>
            </a:xfrm>
            <a:prstGeom prst="straightConnector1">
              <a:avLst/>
            </a:prstGeom>
            <a:noFill/>
            <a:ln w="38100" cap="flat" cmpd="sng">
              <a:solidFill>
                <a:srgbClr val="C00000"/>
              </a:solidFill>
              <a:prstDash val="solid"/>
              <a:round/>
              <a:headEnd type="none" w="sm" len="sm"/>
              <a:tailEnd type="triangle" w="med" len="med"/>
            </a:ln>
          </p:spPr>
        </p:cxnSp>
        <p:cxnSp>
          <p:nvCxnSpPr>
            <p:cNvPr id="400" name="Google Shape;400;p48"/>
            <p:cNvCxnSpPr/>
            <p:nvPr/>
          </p:nvCxnSpPr>
          <p:spPr>
            <a:xfrm>
              <a:off x="2646656" y="2995990"/>
              <a:ext cx="693830" cy="1163562"/>
            </a:xfrm>
            <a:prstGeom prst="straightConnector1">
              <a:avLst/>
            </a:prstGeom>
            <a:noFill/>
            <a:ln w="12700" cap="flat" cmpd="sng">
              <a:solidFill>
                <a:srgbClr val="C00000"/>
              </a:solidFill>
              <a:prstDash val="solid"/>
              <a:round/>
              <a:headEnd type="none" w="med" len="med"/>
              <a:tailEnd type="none" w="med" len="med"/>
            </a:ln>
          </p:spPr>
        </p:cxnSp>
      </p:grpSp>
      <p:sp>
        <p:nvSpPr>
          <p:cNvPr id="401" name="Google Shape;401;p48"/>
          <p:cNvSpPr/>
          <p:nvPr/>
        </p:nvSpPr>
        <p:spPr>
          <a:xfrm>
            <a:off x="3869859" y="3532580"/>
            <a:ext cx="1190684" cy="877351"/>
          </a:xfrm>
          <a:prstGeom prst="rightArrow">
            <a:avLst>
              <a:gd name="adj1" fmla="val 66553"/>
              <a:gd name="adj2" fmla="val 50000"/>
            </a:avLst>
          </a:prstGeom>
          <a:solidFill>
            <a:srgbClr val="C00000">
              <a:alpha val="20000"/>
            </a:srgbClr>
          </a:solidFill>
          <a:ln w="95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dk1"/>
                </a:solidFill>
                <a:latin typeface="Calibri"/>
                <a:ea typeface="Calibri"/>
                <a:cs typeface="Calibri"/>
                <a:sym typeface="Calibri"/>
              </a:rPr>
              <a:t>many projections</a:t>
            </a:r>
            <a:endParaRPr dirty="0"/>
          </a:p>
        </p:txBody>
      </p:sp>
      <p:sp>
        <p:nvSpPr>
          <p:cNvPr id="402" name="Google Shape;402;p48"/>
          <p:cNvSpPr txBox="1">
            <a:spLocks noGrp="1"/>
          </p:cNvSpPr>
          <p:nvPr>
            <p:ph type="body" idx="1"/>
          </p:nvPr>
        </p:nvSpPr>
        <p:spPr>
          <a:xfrm>
            <a:off x="0" y="7008150"/>
            <a:ext cx="9155630" cy="691957"/>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1850"/>
              <a:buFont typeface="Arial"/>
              <a:buNone/>
            </a:pPr>
            <a:r>
              <a:rPr lang="en-US" sz="1850" b="0" i="0" u="none" strike="noStrike" cap="none">
                <a:solidFill>
                  <a:schemeClr val="dk1"/>
                </a:solidFill>
                <a:latin typeface="Calibri"/>
                <a:ea typeface="Calibri"/>
                <a:cs typeface="Calibri"/>
                <a:sym typeface="Calibri"/>
              </a:rPr>
              <a:t>1D projections of a 2D object → 2D recovery</a:t>
            </a:r>
            <a:endParaRPr/>
          </a:p>
          <a:p>
            <a:pPr marL="0" marR="0" lvl="0" indent="0" algn="ctr" rtl="0">
              <a:lnSpc>
                <a:spcPct val="80000"/>
              </a:lnSpc>
              <a:spcBef>
                <a:spcPts val="1000"/>
              </a:spcBef>
              <a:spcAft>
                <a:spcPts val="0"/>
              </a:spcAft>
              <a:buClr>
                <a:schemeClr val="dk1"/>
              </a:buClr>
              <a:buSzPts val="1850"/>
              <a:buFont typeface="Arial"/>
              <a:buNone/>
            </a:pPr>
            <a:r>
              <a:rPr lang="en-US" sz="1850" b="0" i="0" u="none" strike="noStrike" cap="none">
                <a:solidFill>
                  <a:schemeClr val="dk1"/>
                </a:solidFill>
                <a:latin typeface="Calibri"/>
                <a:ea typeface="Calibri"/>
                <a:cs typeface="Calibri"/>
                <a:sym typeface="Calibri"/>
              </a:rPr>
              <a:t>2D projections of a 3D object → 3D recovery</a:t>
            </a:r>
            <a:endParaRPr sz="1850" b="0" i="0" u="none" strike="noStrike" cap="none">
              <a:solidFill>
                <a:schemeClr val="dk1"/>
              </a:solidFill>
              <a:latin typeface="Calibri"/>
              <a:ea typeface="Calibri"/>
              <a:cs typeface="Calibri"/>
              <a:sym typeface="Calibri"/>
            </a:endParaRPr>
          </a:p>
        </p:txBody>
      </p:sp>
      <p:pic>
        <p:nvPicPr>
          <p:cNvPr id="403" name="Google Shape;403;p48"/>
          <p:cNvPicPr preferRelativeResize="0"/>
          <p:nvPr/>
        </p:nvPicPr>
        <p:blipFill>
          <a:blip r:embed="rId5"/>
          <a:stretch>
            <a:fillRect/>
          </a:stretch>
        </p:blipFill>
        <p:spPr>
          <a:xfrm>
            <a:off x="6980716" y="2381610"/>
            <a:ext cx="2060048" cy="2565502"/>
          </a:xfrm>
          <a:prstGeom prst="rect">
            <a:avLst/>
          </a:prstGeom>
          <a:noFill/>
          <a:ln>
            <a:noFill/>
          </a:ln>
        </p:spPr>
      </p:pic>
      <p:sp>
        <p:nvSpPr>
          <p:cNvPr id="404" name="Google Shape;404;p48"/>
          <p:cNvSpPr/>
          <p:nvPr/>
        </p:nvSpPr>
        <p:spPr>
          <a:xfrm>
            <a:off x="4022896" y="6203256"/>
            <a:ext cx="2946827" cy="400110"/>
          </a:xfrm>
          <a:prstGeom prst="rect">
            <a:avLst/>
          </a:prstGeom>
          <a:solidFill>
            <a:srgbClr val="E1EFD8"/>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What is a projection?</a:t>
            </a:r>
            <a:endParaRPr/>
          </a:p>
        </p:txBody>
      </p:sp>
      <p:sp>
        <p:nvSpPr>
          <p:cNvPr id="405" name="Google Shape;405;p48"/>
          <p:cNvSpPr txBox="1"/>
          <p:nvPr/>
        </p:nvSpPr>
        <p:spPr>
          <a:xfrm>
            <a:off x="6996707" y="6108778"/>
            <a:ext cx="1673785"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Sum of values along a line.</a:t>
            </a:r>
            <a:endParaRPr/>
          </a:p>
        </p:txBody>
      </p:sp>
      <p:sp>
        <p:nvSpPr>
          <p:cNvPr id="2" name="Slide Number Placeholder 1"/>
          <p:cNvSpPr>
            <a:spLocks noGrp="1"/>
          </p:cNvSpPr>
          <p:nvPr>
            <p:ph type="sldNum" idx="12"/>
          </p:nvPr>
        </p:nvSpPr>
        <p:spPr>
          <a:xfrm>
            <a:off x="6457950" y="6415343"/>
            <a:ext cx="2057400" cy="365125"/>
          </a:xfrm>
        </p:spPr>
        <p:txBody>
          <a:bodyPr/>
          <a:lstStyle/>
          <a:p>
            <a:pPr marL="0" lvl="0" indent="0">
              <a:spcBef>
                <a:spcPts val="0"/>
              </a:spcBef>
              <a:spcAft>
                <a:spcPts val="0"/>
              </a:spcAft>
              <a:buNone/>
            </a:pPr>
            <a:fld id="{00000000-1234-1234-1234-123412341234}" type="slidenum">
              <a:rPr lang="en-US" smtClean="0"/>
              <a:t>35</a:t>
            </a:fld>
            <a:endParaRPr lang="en-US"/>
          </a:p>
        </p:txBody>
      </p:sp>
      <p:sp>
        <p:nvSpPr>
          <p:cNvPr id="30" name="Google Shape;401;p48">
            <a:extLst>
              <a:ext uri="{FF2B5EF4-FFF2-40B4-BE49-F238E27FC236}">
                <a16:creationId xmlns:a16="http://schemas.microsoft.com/office/drawing/2014/main" id="{CB234875-37B0-F54C-822E-B2FF822D3066}"/>
              </a:ext>
            </a:extLst>
          </p:cNvPr>
          <p:cNvSpPr/>
          <p:nvPr/>
        </p:nvSpPr>
        <p:spPr>
          <a:xfrm>
            <a:off x="6575084" y="3397217"/>
            <a:ext cx="405631" cy="877351"/>
          </a:xfrm>
          <a:prstGeom prst="rightArrow">
            <a:avLst>
              <a:gd name="adj1" fmla="val 66553"/>
              <a:gd name="adj2" fmla="val 50000"/>
            </a:avLst>
          </a:prstGeom>
          <a:solidFill>
            <a:srgbClr val="C00000">
              <a:alpha val="20000"/>
            </a:srgbClr>
          </a:solidFill>
          <a:ln w="95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t>?</a:t>
            </a:r>
            <a:endParaRPr dirty="0"/>
          </a:p>
        </p:txBody>
      </p:sp>
      <p:cxnSp>
        <p:nvCxnSpPr>
          <p:cNvPr id="4" name="Straight Arrow Connector 3">
            <a:extLst>
              <a:ext uri="{FF2B5EF4-FFF2-40B4-BE49-F238E27FC236}">
                <a16:creationId xmlns:a16="http://schemas.microsoft.com/office/drawing/2014/main" id="{67C08DA2-CE22-5F48-B30D-181D0DD6F96D}"/>
              </a:ext>
            </a:extLst>
          </p:cNvPr>
          <p:cNvCxnSpPr>
            <a:cxnSpLocks/>
          </p:cNvCxnSpPr>
          <p:nvPr/>
        </p:nvCxnSpPr>
        <p:spPr>
          <a:xfrm>
            <a:off x="5768466" y="2160067"/>
            <a:ext cx="0" cy="3271183"/>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F1F6012-C186-1046-8D6D-87357296C7AD}"/>
              </a:ext>
            </a:extLst>
          </p:cNvPr>
          <p:cNvSpPr txBox="1"/>
          <p:nvPr/>
        </p:nvSpPr>
        <p:spPr>
          <a:xfrm>
            <a:off x="4854129" y="5568847"/>
            <a:ext cx="1826890" cy="338554"/>
          </a:xfrm>
          <a:prstGeom prst="rect">
            <a:avLst/>
          </a:prstGeom>
          <a:noFill/>
        </p:spPr>
        <p:txBody>
          <a:bodyPr wrap="square" rtlCol="0">
            <a:spAutoFit/>
          </a:bodyPr>
          <a:lstStyle/>
          <a:p>
            <a:r>
              <a:rPr lang="en-US" sz="1600" dirty="0"/>
              <a:t>Projection Angles</a:t>
            </a:r>
          </a:p>
        </p:txBody>
      </p:sp>
      <p:sp>
        <p:nvSpPr>
          <p:cNvPr id="7" name="TextBox 6">
            <a:extLst>
              <a:ext uri="{FF2B5EF4-FFF2-40B4-BE49-F238E27FC236}">
                <a16:creationId xmlns:a16="http://schemas.microsoft.com/office/drawing/2014/main" id="{1D6FE476-20B5-8746-A914-DF6687FC091D}"/>
              </a:ext>
            </a:extLst>
          </p:cNvPr>
          <p:cNvSpPr txBox="1"/>
          <p:nvPr/>
        </p:nvSpPr>
        <p:spPr>
          <a:xfrm>
            <a:off x="813665" y="1083397"/>
            <a:ext cx="2974321" cy="369332"/>
          </a:xfrm>
          <a:prstGeom prst="rect">
            <a:avLst/>
          </a:prstGeom>
          <a:noFill/>
        </p:spPr>
        <p:txBody>
          <a:bodyPr wrap="square" rtlCol="0">
            <a:spAutoFit/>
          </a:bodyPr>
          <a:lstStyle/>
          <a:p>
            <a:pPr algn="ctr"/>
            <a:r>
              <a:rPr lang="en-US" sz="1800" b="1" dirty="0"/>
              <a:t>Physical Imaging System</a:t>
            </a:r>
          </a:p>
        </p:txBody>
      </p:sp>
      <p:sp>
        <p:nvSpPr>
          <p:cNvPr id="37" name="TextBox 36">
            <a:extLst>
              <a:ext uri="{FF2B5EF4-FFF2-40B4-BE49-F238E27FC236}">
                <a16:creationId xmlns:a16="http://schemas.microsoft.com/office/drawing/2014/main" id="{C33ECB16-6805-A548-8A6C-618D6F22C366}"/>
              </a:ext>
            </a:extLst>
          </p:cNvPr>
          <p:cNvSpPr txBox="1"/>
          <p:nvPr/>
        </p:nvSpPr>
        <p:spPr>
          <a:xfrm>
            <a:off x="4647676" y="1088740"/>
            <a:ext cx="2205434" cy="369332"/>
          </a:xfrm>
          <a:prstGeom prst="rect">
            <a:avLst/>
          </a:prstGeom>
          <a:noFill/>
        </p:spPr>
        <p:txBody>
          <a:bodyPr wrap="square" rtlCol="0">
            <a:spAutoFit/>
          </a:bodyPr>
          <a:lstStyle/>
          <a:p>
            <a:pPr algn="ctr"/>
            <a:r>
              <a:rPr lang="en-US" sz="1800" b="1" dirty="0"/>
              <a:t>Measurements</a:t>
            </a:r>
          </a:p>
        </p:txBody>
      </p:sp>
      <p:sp>
        <p:nvSpPr>
          <p:cNvPr id="38" name="TextBox 37">
            <a:extLst>
              <a:ext uri="{FF2B5EF4-FFF2-40B4-BE49-F238E27FC236}">
                <a16:creationId xmlns:a16="http://schemas.microsoft.com/office/drawing/2014/main" id="{137BF3A4-9D48-D648-B2B4-DCF5E9EA4D1F}"/>
              </a:ext>
            </a:extLst>
          </p:cNvPr>
          <p:cNvSpPr txBox="1"/>
          <p:nvPr/>
        </p:nvSpPr>
        <p:spPr>
          <a:xfrm>
            <a:off x="6908023" y="1087483"/>
            <a:ext cx="2205434" cy="923330"/>
          </a:xfrm>
          <a:prstGeom prst="rect">
            <a:avLst/>
          </a:prstGeom>
          <a:noFill/>
        </p:spPr>
        <p:txBody>
          <a:bodyPr wrap="square" rtlCol="0">
            <a:spAutoFit/>
          </a:bodyPr>
          <a:lstStyle/>
          <a:p>
            <a:pPr algn="ctr"/>
            <a:r>
              <a:rPr lang="en-US" sz="1800" b="1" dirty="0"/>
              <a:t>Reconstruction</a:t>
            </a:r>
          </a:p>
          <a:p>
            <a:pPr algn="ctr"/>
            <a:endParaRPr lang="en-US" sz="1800" b="1" dirty="0"/>
          </a:p>
          <a:p>
            <a:pPr algn="ctr"/>
            <a:endParaRPr lang="en-US" sz="1800" b="1" dirty="0"/>
          </a:p>
        </p:txBody>
      </p:sp>
      <p:sp>
        <p:nvSpPr>
          <p:cNvPr id="3" name="Rectangle 2">
            <a:extLst>
              <a:ext uri="{FF2B5EF4-FFF2-40B4-BE49-F238E27FC236}">
                <a16:creationId xmlns:a16="http://schemas.microsoft.com/office/drawing/2014/main" id="{77F797C7-1A61-8849-8D34-1DE486BAC2A2}"/>
              </a:ext>
            </a:extLst>
          </p:cNvPr>
          <p:cNvSpPr/>
          <p:nvPr/>
        </p:nvSpPr>
        <p:spPr>
          <a:xfrm>
            <a:off x="7625692" y="1920550"/>
            <a:ext cx="851516" cy="369332"/>
          </a:xfrm>
          <a:prstGeom prst="rect">
            <a:avLst/>
          </a:prstGeom>
        </p:spPr>
        <p:txBody>
          <a:bodyPr wrap="none">
            <a:spAutoFit/>
          </a:bodyPr>
          <a:lstStyle/>
          <a:p>
            <a:pPr algn="ctr"/>
            <a:r>
              <a:rPr lang="en-US" sz="1800" b="1" dirty="0"/>
              <a:t>Image</a:t>
            </a:r>
          </a:p>
        </p:txBody>
      </p:sp>
    </p:spTree>
    <p:extLst>
      <p:ext uri="{BB962C8B-B14F-4D97-AF65-F5344CB8AC3E}">
        <p14:creationId xmlns:p14="http://schemas.microsoft.com/office/powerpoint/2010/main" val="48856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38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9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2000" fill="hold"/>
                                        <p:tgtEl>
                                          <p:spTgt spid="392"/>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DAF07-B8E6-7547-A73E-E27422AFE2D3}"/>
              </a:ext>
            </a:extLst>
          </p:cNvPr>
          <p:cNvSpPr>
            <a:spLocks noGrp="1"/>
          </p:cNvSpPr>
          <p:nvPr>
            <p:ph type="title"/>
          </p:nvPr>
        </p:nvSpPr>
        <p:spPr/>
        <p:txBody>
          <a:bodyPr/>
          <a:lstStyle/>
          <a:p>
            <a:r>
              <a:rPr lang="en-US" dirty="0"/>
              <a:t>What Is A “Digital Image”?</a:t>
            </a:r>
          </a:p>
        </p:txBody>
      </p:sp>
      <p:sp>
        <p:nvSpPr>
          <p:cNvPr id="3" name="Text Placeholder 2">
            <a:extLst>
              <a:ext uri="{FF2B5EF4-FFF2-40B4-BE49-F238E27FC236}">
                <a16:creationId xmlns:a16="http://schemas.microsoft.com/office/drawing/2014/main" id="{C5851213-9326-7E47-AEC7-190C608110C3}"/>
              </a:ext>
            </a:extLst>
          </p:cNvPr>
          <p:cNvSpPr>
            <a:spLocks noGrp="1"/>
          </p:cNvSpPr>
          <p:nvPr>
            <p:ph type="body" idx="1"/>
          </p:nvPr>
        </p:nvSpPr>
        <p:spPr>
          <a:xfrm>
            <a:off x="398206" y="1365253"/>
            <a:ext cx="5073446" cy="4351338"/>
          </a:xfrm>
        </p:spPr>
        <p:txBody>
          <a:bodyPr/>
          <a:lstStyle/>
          <a:p>
            <a:r>
              <a:rPr lang="en-US" sz="2400" dirty="0"/>
              <a:t>A numeric representation of an image, most commonly by a “matrix”.</a:t>
            </a:r>
          </a:p>
          <a:p>
            <a:r>
              <a:rPr lang="en-US" sz="2400" dirty="0"/>
              <a:t>A matrix is an array of numbers, can be of 2D, 3D or higher dimensions.</a:t>
            </a:r>
          </a:p>
          <a:p>
            <a:r>
              <a:rPr lang="en-US" sz="2400" dirty="0"/>
              <a:t>How many pixels is needed to fully represent an image?</a:t>
            </a:r>
          </a:p>
          <a:p>
            <a:pPr lvl="1"/>
            <a:r>
              <a:rPr lang="en-US" sz="2000" dirty="0"/>
              <a:t>Sampling theory: convert analog to digital</a:t>
            </a:r>
          </a:p>
          <a:p>
            <a:pPr lvl="1"/>
            <a:r>
              <a:rPr lang="en-US" sz="2000" dirty="0"/>
              <a:t>Information theory</a:t>
            </a:r>
          </a:p>
          <a:p>
            <a:r>
              <a:rPr lang="en-US" sz="2400" dirty="0"/>
              <a:t>Can you think of a physical quantity that has to be represented by a matrix?</a:t>
            </a:r>
          </a:p>
        </p:txBody>
      </p:sp>
      <p:sp>
        <p:nvSpPr>
          <p:cNvPr id="4" name="Slide Number Placeholder 3">
            <a:extLst>
              <a:ext uri="{FF2B5EF4-FFF2-40B4-BE49-F238E27FC236}">
                <a16:creationId xmlns:a16="http://schemas.microsoft.com/office/drawing/2014/main" id="{C4435330-3E35-DA4F-88EE-F595B63850DD}"/>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36</a:t>
            </a:fld>
            <a:endParaRPr lang="en-US" dirty="0"/>
          </a:p>
        </p:txBody>
      </p:sp>
      <p:pic>
        <p:nvPicPr>
          <p:cNvPr id="5" name="Picture 4">
            <a:extLst>
              <a:ext uri="{FF2B5EF4-FFF2-40B4-BE49-F238E27FC236}">
                <a16:creationId xmlns:a16="http://schemas.microsoft.com/office/drawing/2014/main" id="{720F3228-83ED-184D-B8E1-1E11D138B3B9}"/>
              </a:ext>
            </a:extLst>
          </p:cNvPr>
          <p:cNvPicPr>
            <a:picLocks noChangeAspect="1"/>
          </p:cNvPicPr>
          <p:nvPr/>
        </p:nvPicPr>
        <p:blipFill>
          <a:blip r:embed="rId2"/>
          <a:stretch>
            <a:fillRect/>
          </a:stretch>
        </p:blipFill>
        <p:spPr>
          <a:xfrm>
            <a:off x="5852122" y="1656312"/>
            <a:ext cx="2599132" cy="2193017"/>
          </a:xfrm>
          <a:prstGeom prst="rect">
            <a:avLst/>
          </a:prstGeom>
        </p:spPr>
      </p:pic>
      <p:pic>
        <p:nvPicPr>
          <p:cNvPr id="6" name="Picture 5">
            <a:extLst>
              <a:ext uri="{FF2B5EF4-FFF2-40B4-BE49-F238E27FC236}">
                <a16:creationId xmlns:a16="http://schemas.microsoft.com/office/drawing/2014/main" id="{BC8510A3-5366-F249-B88B-3BF644184B58}"/>
              </a:ext>
            </a:extLst>
          </p:cNvPr>
          <p:cNvPicPr>
            <a:picLocks noChangeAspect="1"/>
          </p:cNvPicPr>
          <p:nvPr/>
        </p:nvPicPr>
        <p:blipFill>
          <a:blip r:embed="rId3"/>
          <a:stretch>
            <a:fillRect/>
          </a:stretch>
        </p:blipFill>
        <p:spPr>
          <a:xfrm>
            <a:off x="6028811" y="4080169"/>
            <a:ext cx="2348273" cy="2348273"/>
          </a:xfrm>
          <a:prstGeom prst="rect">
            <a:avLst/>
          </a:prstGeom>
        </p:spPr>
      </p:pic>
    </p:spTree>
    <p:extLst>
      <p:ext uri="{BB962C8B-B14F-4D97-AF65-F5344CB8AC3E}">
        <p14:creationId xmlns:p14="http://schemas.microsoft.com/office/powerpoint/2010/main" val="403031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49"/>
          <p:cNvPicPr preferRelativeResize="0"/>
          <p:nvPr/>
        </p:nvPicPr>
        <p:blipFill rotWithShape="1">
          <a:blip r:embed="rId3">
            <a:alphaModFix/>
          </a:blip>
          <a:srcRect l="10902" t="6364"/>
          <a:stretch/>
        </p:blipFill>
        <p:spPr>
          <a:xfrm>
            <a:off x="1540456" y="2167486"/>
            <a:ext cx="2618704" cy="2752075"/>
          </a:xfrm>
          <a:prstGeom prst="rect">
            <a:avLst/>
          </a:prstGeom>
          <a:noFill/>
          <a:ln>
            <a:noFill/>
          </a:ln>
        </p:spPr>
      </p:pic>
      <p:pic>
        <p:nvPicPr>
          <p:cNvPr id="412" name="Google Shape;412;p49"/>
          <p:cNvPicPr preferRelativeResize="0"/>
          <p:nvPr/>
        </p:nvPicPr>
        <p:blipFill rotWithShape="1">
          <a:blip r:embed="rId4">
            <a:alphaModFix/>
          </a:blip>
          <a:srcRect l="21337" t="6662" r="18255" b="10398"/>
          <a:stretch/>
        </p:blipFill>
        <p:spPr>
          <a:xfrm>
            <a:off x="1503999" y="2167482"/>
            <a:ext cx="2672619" cy="2766467"/>
          </a:xfrm>
          <a:prstGeom prst="rect">
            <a:avLst/>
          </a:prstGeom>
          <a:noFill/>
          <a:ln>
            <a:noFill/>
          </a:ln>
        </p:spPr>
      </p:pic>
      <p:pic>
        <p:nvPicPr>
          <p:cNvPr id="413" name="Google Shape;413;p49"/>
          <p:cNvPicPr preferRelativeResize="0"/>
          <p:nvPr/>
        </p:nvPicPr>
        <p:blipFill rotWithShape="1">
          <a:blip r:embed="rId5">
            <a:alphaModFix/>
          </a:blip>
          <a:srcRect/>
          <a:stretch/>
        </p:blipFill>
        <p:spPr>
          <a:xfrm>
            <a:off x="1530956" y="2174678"/>
            <a:ext cx="2618704" cy="2752075"/>
          </a:xfrm>
          <a:prstGeom prst="rect">
            <a:avLst/>
          </a:prstGeom>
          <a:noFill/>
          <a:ln w="9525" cap="flat" cmpd="sng">
            <a:solidFill>
              <a:schemeClr val="dk1"/>
            </a:solidFill>
            <a:prstDash val="solid"/>
            <a:round/>
            <a:headEnd type="none" w="sm" len="sm"/>
            <a:tailEnd type="none" w="sm" len="sm"/>
          </a:ln>
        </p:spPr>
      </p:pic>
      <p:pic>
        <p:nvPicPr>
          <p:cNvPr id="414" name="Google Shape;414;p49"/>
          <p:cNvPicPr preferRelativeResize="0"/>
          <p:nvPr/>
        </p:nvPicPr>
        <p:blipFill rotWithShape="1">
          <a:blip r:embed="rId6">
            <a:alphaModFix/>
          </a:blip>
          <a:srcRect l="23891" t="6475" r="20434" b="10585"/>
          <a:stretch/>
        </p:blipFill>
        <p:spPr>
          <a:xfrm>
            <a:off x="9393964" y="2840831"/>
            <a:ext cx="2655161" cy="2752077"/>
          </a:xfrm>
          <a:prstGeom prst="rect">
            <a:avLst/>
          </a:prstGeom>
          <a:noFill/>
          <a:ln>
            <a:noFill/>
          </a:ln>
        </p:spPr>
      </p:pic>
      <p:pic>
        <p:nvPicPr>
          <p:cNvPr id="415" name="Google Shape;415;p49"/>
          <p:cNvPicPr preferRelativeResize="0"/>
          <p:nvPr/>
        </p:nvPicPr>
        <p:blipFill rotWithShape="1">
          <a:blip r:embed="rId7">
            <a:alphaModFix/>
          </a:blip>
          <a:srcRect l="20419" t="6420" r="16790" b="10641"/>
          <a:stretch/>
        </p:blipFill>
        <p:spPr>
          <a:xfrm>
            <a:off x="9323574" y="2052962"/>
            <a:ext cx="2655161" cy="2752076"/>
          </a:xfrm>
          <a:prstGeom prst="rect">
            <a:avLst/>
          </a:prstGeom>
          <a:noFill/>
          <a:ln>
            <a:noFill/>
          </a:ln>
        </p:spPr>
      </p:pic>
      <p:sp>
        <p:nvSpPr>
          <p:cNvPr id="416" name="Google Shape;416;p49"/>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Example: Tomography</a:t>
            </a:r>
            <a:endParaRPr/>
          </a:p>
        </p:txBody>
      </p:sp>
      <p:sp>
        <p:nvSpPr>
          <p:cNvPr id="417" name="Google Shape;417;p49"/>
          <p:cNvSpPr/>
          <p:nvPr/>
        </p:nvSpPr>
        <p:spPr>
          <a:xfrm>
            <a:off x="4476590" y="3786956"/>
            <a:ext cx="2962696" cy="707886"/>
          </a:xfrm>
          <a:prstGeom prst="rect">
            <a:avLst/>
          </a:prstGeom>
          <a:solidFill>
            <a:srgbClr val="E1EFD8"/>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Can we solve for the pixel values from projections?</a:t>
            </a:r>
            <a:endParaRPr/>
          </a:p>
        </p:txBody>
      </p:sp>
      <p:pic>
        <p:nvPicPr>
          <p:cNvPr id="418" name="Google Shape;418;p49"/>
          <p:cNvPicPr preferRelativeResize="0"/>
          <p:nvPr/>
        </p:nvPicPr>
        <p:blipFill rotWithShape="1">
          <a:blip r:embed="rId8">
            <a:alphaModFix/>
          </a:blip>
          <a:srcRect/>
          <a:stretch/>
        </p:blipFill>
        <p:spPr>
          <a:xfrm>
            <a:off x="1838863" y="2305408"/>
            <a:ext cx="714555" cy="1071833"/>
          </a:xfrm>
          <a:prstGeom prst="rect">
            <a:avLst/>
          </a:prstGeom>
          <a:noFill/>
          <a:ln>
            <a:noFill/>
          </a:ln>
        </p:spPr>
      </p:pic>
      <p:pic>
        <p:nvPicPr>
          <p:cNvPr id="419" name="Google Shape;419;p49"/>
          <p:cNvPicPr preferRelativeResize="0"/>
          <p:nvPr/>
        </p:nvPicPr>
        <p:blipFill rotWithShape="1">
          <a:blip r:embed="rId9">
            <a:alphaModFix/>
          </a:blip>
          <a:srcRect/>
          <a:stretch/>
        </p:blipFill>
        <p:spPr>
          <a:xfrm>
            <a:off x="1809750" y="3681413"/>
            <a:ext cx="773113" cy="1073150"/>
          </a:xfrm>
          <a:prstGeom prst="rect">
            <a:avLst/>
          </a:prstGeom>
          <a:noFill/>
          <a:ln>
            <a:noFill/>
          </a:ln>
        </p:spPr>
      </p:pic>
      <p:pic>
        <p:nvPicPr>
          <p:cNvPr id="420" name="Google Shape;420;p49"/>
          <p:cNvPicPr preferRelativeResize="0"/>
          <p:nvPr/>
        </p:nvPicPr>
        <p:blipFill rotWithShape="1">
          <a:blip r:embed="rId10">
            <a:alphaModFix/>
          </a:blip>
          <a:srcRect/>
          <a:stretch/>
        </p:blipFill>
        <p:spPr>
          <a:xfrm>
            <a:off x="3121025" y="2305050"/>
            <a:ext cx="774700" cy="1071563"/>
          </a:xfrm>
          <a:prstGeom prst="rect">
            <a:avLst/>
          </a:prstGeom>
          <a:noFill/>
          <a:ln>
            <a:noFill/>
          </a:ln>
        </p:spPr>
      </p:pic>
      <p:pic>
        <p:nvPicPr>
          <p:cNvPr id="421" name="Google Shape;421;p49"/>
          <p:cNvPicPr preferRelativeResize="0"/>
          <p:nvPr/>
        </p:nvPicPr>
        <p:blipFill rotWithShape="1">
          <a:blip r:embed="rId11">
            <a:alphaModFix/>
          </a:blip>
          <a:srcRect/>
          <a:stretch/>
        </p:blipFill>
        <p:spPr>
          <a:xfrm>
            <a:off x="3121025" y="3681413"/>
            <a:ext cx="774700" cy="1073150"/>
          </a:xfrm>
          <a:prstGeom prst="rect">
            <a:avLst/>
          </a:prstGeom>
          <a:noFill/>
          <a:ln>
            <a:noFill/>
          </a:ln>
        </p:spPr>
      </p:pic>
      <p:sp>
        <p:nvSpPr>
          <p:cNvPr id="422" name="Google Shape;422;p49"/>
          <p:cNvSpPr/>
          <p:nvPr/>
        </p:nvSpPr>
        <p:spPr>
          <a:xfrm>
            <a:off x="4476590" y="2662196"/>
            <a:ext cx="2962696" cy="707886"/>
          </a:xfrm>
          <a:prstGeom prst="rect">
            <a:avLst/>
          </a:prstGeom>
          <a:solidFill>
            <a:srgbClr val="E1EFD8"/>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What do pixel values represent?</a:t>
            </a:r>
            <a:endParaRPr/>
          </a:p>
        </p:txBody>
      </p:sp>
      <p:sp>
        <p:nvSpPr>
          <p:cNvPr id="423" name="Google Shape;423;p49"/>
          <p:cNvSpPr txBox="1"/>
          <p:nvPr/>
        </p:nvSpPr>
        <p:spPr>
          <a:xfrm>
            <a:off x="7439286" y="2723751"/>
            <a:ext cx="170471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e.g. density, absorption, etc.</a:t>
            </a:r>
            <a:endParaRPr/>
          </a:p>
        </p:txBody>
      </p:sp>
      <p:pic>
        <p:nvPicPr>
          <p:cNvPr id="424" name="Google Shape;424;p49" descr="Image result for beer's law"/>
          <p:cNvPicPr preferRelativeResize="0"/>
          <p:nvPr/>
        </p:nvPicPr>
        <p:blipFill rotWithShape="1">
          <a:blip r:embed="rId12">
            <a:alphaModFix/>
          </a:blip>
          <a:srcRect/>
          <a:stretch/>
        </p:blipFill>
        <p:spPr>
          <a:xfrm>
            <a:off x="97443" y="7332752"/>
            <a:ext cx="2867025" cy="2381250"/>
          </a:xfrm>
          <a:prstGeom prst="rect">
            <a:avLst/>
          </a:prstGeom>
          <a:noFill/>
          <a:ln>
            <a:noFill/>
          </a:ln>
        </p:spPr>
      </p:pic>
      <p:pic>
        <p:nvPicPr>
          <p:cNvPr id="425" name="Google Shape;425;p49" descr="C:\Users\Laura\Pictures\funny\387871_10150431064183360_290539813359_8334429_1236711849_n.jpg"/>
          <p:cNvPicPr preferRelativeResize="0"/>
          <p:nvPr/>
        </p:nvPicPr>
        <p:blipFill rotWithShape="1">
          <a:blip r:embed="rId13">
            <a:alphaModFix/>
          </a:blip>
          <a:srcRect/>
          <a:stretch/>
        </p:blipFill>
        <p:spPr>
          <a:xfrm>
            <a:off x="4888358" y="7185395"/>
            <a:ext cx="3941088" cy="1357025"/>
          </a:xfrm>
          <a:prstGeom prst="rect">
            <a:avLst/>
          </a:prstGeom>
          <a:noFill/>
          <a:ln>
            <a:noFill/>
          </a:ln>
        </p:spPr>
      </p:pic>
      <p:pic>
        <p:nvPicPr>
          <p:cNvPr id="426" name="Google Shape;426;p49"/>
          <p:cNvPicPr preferRelativeResize="0"/>
          <p:nvPr/>
        </p:nvPicPr>
        <p:blipFill rotWithShape="1">
          <a:blip r:embed="rId14">
            <a:alphaModFix/>
          </a:blip>
          <a:srcRect/>
          <a:stretch/>
        </p:blipFill>
        <p:spPr>
          <a:xfrm>
            <a:off x="5061191" y="8608803"/>
            <a:ext cx="2917825" cy="1193800"/>
          </a:xfrm>
          <a:prstGeom prst="rect">
            <a:avLst/>
          </a:prstGeom>
          <a:noFill/>
          <a:ln>
            <a:noFill/>
          </a:ln>
        </p:spPr>
      </p:pic>
      <p:cxnSp>
        <p:nvCxnSpPr>
          <p:cNvPr id="427" name="Google Shape;427;p49"/>
          <p:cNvCxnSpPr/>
          <p:nvPr/>
        </p:nvCxnSpPr>
        <p:spPr>
          <a:xfrm rot="10800000">
            <a:off x="7348125" y="9207290"/>
            <a:ext cx="107016" cy="202912"/>
          </a:xfrm>
          <a:prstGeom prst="straightConnector1">
            <a:avLst/>
          </a:prstGeom>
          <a:noFill/>
          <a:ln w="9525" cap="flat" cmpd="sng">
            <a:solidFill>
              <a:srgbClr val="FF0000"/>
            </a:solidFill>
            <a:prstDash val="solid"/>
            <a:round/>
            <a:headEnd type="none" w="med" len="med"/>
            <a:tailEnd type="triangle" w="med" len="med"/>
          </a:ln>
        </p:spPr>
      </p:cxnSp>
      <p:sp>
        <p:nvSpPr>
          <p:cNvPr id="428" name="Google Shape;428;p49"/>
          <p:cNvSpPr txBox="1"/>
          <p:nvPr/>
        </p:nvSpPr>
        <p:spPr>
          <a:xfrm>
            <a:off x="7366054" y="9346415"/>
            <a:ext cx="12192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FF0000"/>
                </a:solidFill>
                <a:latin typeface="Calibri"/>
                <a:ea typeface="Calibri"/>
                <a:cs typeface="Calibri"/>
                <a:sym typeface="Calibri"/>
              </a:rPr>
              <a:t>attenuation coefficient</a:t>
            </a:r>
            <a:endParaRPr/>
          </a:p>
        </p:txBody>
      </p:sp>
      <p:sp>
        <p:nvSpPr>
          <p:cNvPr id="429" name="Google Shape;429;p49"/>
          <p:cNvSpPr txBox="1"/>
          <p:nvPr/>
        </p:nvSpPr>
        <p:spPr>
          <a:xfrm>
            <a:off x="4057830" y="9117814"/>
            <a:ext cx="1243217"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FF0000"/>
                </a:solidFill>
                <a:latin typeface="Calibri"/>
                <a:ea typeface="Calibri"/>
                <a:cs typeface="Calibri"/>
                <a:sym typeface="Calibri"/>
              </a:rPr>
              <a:t>projection intensity</a:t>
            </a:r>
            <a:endParaRPr/>
          </a:p>
        </p:txBody>
      </p:sp>
      <p:pic>
        <p:nvPicPr>
          <p:cNvPr id="430" name="Google Shape;430;p49" descr="http://images.all-free-download.com/images/graphiclarge/check_mark_clip_art_9677.jpg"/>
          <p:cNvPicPr preferRelativeResize="0"/>
          <p:nvPr/>
        </p:nvPicPr>
        <p:blipFill rotWithShape="1">
          <a:blip r:embed="rId15">
            <a:alphaModFix/>
          </a:blip>
          <a:srcRect/>
          <a:stretch/>
        </p:blipFill>
        <p:spPr>
          <a:xfrm>
            <a:off x="3391605" y="8874539"/>
            <a:ext cx="914400" cy="845551"/>
          </a:xfrm>
          <a:prstGeom prst="rect">
            <a:avLst/>
          </a:prstGeom>
          <a:noFill/>
          <a:ln>
            <a:noFill/>
          </a:ln>
        </p:spPr>
      </p:pic>
      <p:sp>
        <p:nvSpPr>
          <p:cNvPr id="431" name="Google Shape;431;p49"/>
          <p:cNvSpPr txBox="1"/>
          <p:nvPr/>
        </p:nvSpPr>
        <p:spPr>
          <a:xfrm>
            <a:off x="7493315" y="3850118"/>
            <a:ext cx="170471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Yes, with tomography.</a:t>
            </a:r>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37</a:t>
            </a:fld>
            <a:endParaRPr lang="en-US"/>
          </a:p>
        </p:txBody>
      </p:sp>
    </p:spTree>
    <p:extLst>
      <p:ext uri="{BB962C8B-B14F-4D97-AF65-F5344CB8AC3E}">
        <p14:creationId xmlns:p14="http://schemas.microsoft.com/office/powerpoint/2010/main" val="537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6" name="Google Shape;416;p49"/>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Example: Tomography</a:t>
            </a:r>
            <a:endParaRPr/>
          </a:p>
        </p:txBody>
      </p:sp>
      <p:pic>
        <p:nvPicPr>
          <p:cNvPr id="424" name="Google Shape;424;p49" descr="Image result for beer's law"/>
          <p:cNvPicPr preferRelativeResize="0"/>
          <p:nvPr/>
        </p:nvPicPr>
        <p:blipFill rotWithShape="1">
          <a:blip r:embed="rId3">
            <a:alphaModFix/>
          </a:blip>
          <a:srcRect/>
          <a:stretch/>
        </p:blipFill>
        <p:spPr>
          <a:xfrm>
            <a:off x="97443" y="7332752"/>
            <a:ext cx="2867025" cy="2381250"/>
          </a:xfrm>
          <a:prstGeom prst="rect">
            <a:avLst/>
          </a:prstGeom>
          <a:noFill/>
          <a:ln>
            <a:noFill/>
          </a:ln>
        </p:spPr>
      </p:pic>
      <p:pic>
        <p:nvPicPr>
          <p:cNvPr id="425" name="Google Shape;425;p49" descr="C:\Users\Laura\Pictures\funny\387871_10150431064183360_290539813359_8334429_1236711849_n.jpg"/>
          <p:cNvPicPr preferRelativeResize="0"/>
          <p:nvPr/>
        </p:nvPicPr>
        <p:blipFill rotWithShape="1">
          <a:blip r:embed="rId4">
            <a:alphaModFix/>
          </a:blip>
          <a:srcRect/>
          <a:stretch/>
        </p:blipFill>
        <p:spPr>
          <a:xfrm>
            <a:off x="4888358" y="7185395"/>
            <a:ext cx="3941088" cy="1357025"/>
          </a:xfrm>
          <a:prstGeom prst="rect">
            <a:avLst/>
          </a:prstGeom>
          <a:noFill/>
          <a:ln>
            <a:noFill/>
          </a:ln>
        </p:spPr>
      </p:pic>
      <p:pic>
        <p:nvPicPr>
          <p:cNvPr id="426" name="Google Shape;426;p49"/>
          <p:cNvPicPr preferRelativeResize="0"/>
          <p:nvPr/>
        </p:nvPicPr>
        <p:blipFill rotWithShape="1">
          <a:blip r:embed="rId5">
            <a:alphaModFix/>
          </a:blip>
          <a:srcRect/>
          <a:stretch/>
        </p:blipFill>
        <p:spPr>
          <a:xfrm>
            <a:off x="5061191" y="8608803"/>
            <a:ext cx="2917825" cy="1193800"/>
          </a:xfrm>
          <a:prstGeom prst="rect">
            <a:avLst/>
          </a:prstGeom>
          <a:noFill/>
          <a:ln>
            <a:noFill/>
          </a:ln>
        </p:spPr>
      </p:pic>
      <p:cxnSp>
        <p:nvCxnSpPr>
          <p:cNvPr id="427" name="Google Shape;427;p49"/>
          <p:cNvCxnSpPr/>
          <p:nvPr/>
        </p:nvCxnSpPr>
        <p:spPr>
          <a:xfrm rot="10800000">
            <a:off x="7348125" y="9207290"/>
            <a:ext cx="107016" cy="202912"/>
          </a:xfrm>
          <a:prstGeom prst="straightConnector1">
            <a:avLst/>
          </a:prstGeom>
          <a:noFill/>
          <a:ln w="9525" cap="flat" cmpd="sng">
            <a:solidFill>
              <a:srgbClr val="FF0000"/>
            </a:solidFill>
            <a:prstDash val="solid"/>
            <a:round/>
            <a:headEnd type="none" w="med" len="med"/>
            <a:tailEnd type="triangle" w="med" len="med"/>
          </a:ln>
        </p:spPr>
      </p:cxnSp>
      <p:sp>
        <p:nvSpPr>
          <p:cNvPr id="428" name="Google Shape;428;p49"/>
          <p:cNvSpPr txBox="1"/>
          <p:nvPr/>
        </p:nvSpPr>
        <p:spPr>
          <a:xfrm>
            <a:off x="7366054" y="9346415"/>
            <a:ext cx="12192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FF0000"/>
                </a:solidFill>
                <a:latin typeface="Calibri"/>
                <a:ea typeface="Calibri"/>
                <a:cs typeface="Calibri"/>
                <a:sym typeface="Calibri"/>
              </a:rPr>
              <a:t>attenuation coefficient</a:t>
            </a:r>
            <a:endParaRPr/>
          </a:p>
        </p:txBody>
      </p:sp>
      <p:sp>
        <p:nvSpPr>
          <p:cNvPr id="429" name="Google Shape;429;p49"/>
          <p:cNvSpPr txBox="1"/>
          <p:nvPr/>
        </p:nvSpPr>
        <p:spPr>
          <a:xfrm>
            <a:off x="4057830" y="9117814"/>
            <a:ext cx="1243217"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FF0000"/>
                </a:solidFill>
                <a:latin typeface="Calibri"/>
                <a:ea typeface="Calibri"/>
                <a:cs typeface="Calibri"/>
                <a:sym typeface="Calibri"/>
              </a:rPr>
              <a:t>projection intensity</a:t>
            </a:r>
            <a:endParaRPr/>
          </a:p>
        </p:txBody>
      </p:sp>
      <p:pic>
        <p:nvPicPr>
          <p:cNvPr id="430" name="Google Shape;430;p49" descr="http://images.all-free-download.com/images/graphiclarge/check_mark_clip_art_9677.jpg"/>
          <p:cNvPicPr preferRelativeResize="0"/>
          <p:nvPr/>
        </p:nvPicPr>
        <p:blipFill rotWithShape="1">
          <a:blip r:embed="rId6">
            <a:alphaModFix/>
          </a:blip>
          <a:srcRect/>
          <a:stretch/>
        </p:blipFill>
        <p:spPr>
          <a:xfrm>
            <a:off x="3391605" y="8874539"/>
            <a:ext cx="914400" cy="845551"/>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38</a:t>
            </a:fld>
            <a:endParaRPr lang="en-US"/>
          </a:p>
        </p:txBody>
      </p:sp>
      <p:pic>
        <p:nvPicPr>
          <p:cNvPr id="24" name="Google Shape;413;p49">
            <a:extLst>
              <a:ext uri="{FF2B5EF4-FFF2-40B4-BE49-F238E27FC236}">
                <a16:creationId xmlns:a16="http://schemas.microsoft.com/office/drawing/2014/main" id="{8031A006-208F-754A-ADD0-74532A95D08C}"/>
              </a:ext>
            </a:extLst>
          </p:cNvPr>
          <p:cNvPicPr preferRelativeResize="0"/>
          <p:nvPr/>
        </p:nvPicPr>
        <p:blipFill rotWithShape="1">
          <a:blip r:embed="rId7">
            <a:alphaModFix/>
          </a:blip>
          <a:srcRect/>
          <a:stretch/>
        </p:blipFill>
        <p:spPr>
          <a:xfrm>
            <a:off x="1530956" y="1363516"/>
            <a:ext cx="2618704" cy="2752075"/>
          </a:xfrm>
          <a:prstGeom prst="rect">
            <a:avLst/>
          </a:prstGeom>
          <a:noFill/>
          <a:ln w="9525" cap="flat" cmpd="sng">
            <a:solidFill>
              <a:schemeClr val="dk1"/>
            </a:solidFill>
            <a:prstDash val="solid"/>
            <a:round/>
            <a:headEnd type="none" w="sm" len="sm"/>
            <a:tailEnd type="none" w="sm" len="sm"/>
          </a:ln>
        </p:spPr>
      </p:pic>
      <p:pic>
        <p:nvPicPr>
          <p:cNvPr id="25" name="Google Shape;418;p49">
            <a:extLst>
              <a:ext uri="{FF2B5EF4-FFF2-40B4-BE49-F238E27FC236}">
                <a16:creationId xmlns:a16="http://schemas.microsoft.com/office/drawing/2014/main" id="{F51D89F4-D1B3-2A40-B4DB-6F70B83FCD48}"/>
              </a:ext>
            </a:extLst>
          </p:cNvPr>
          <p:cNvPicPr preferRelativeResize="0"/>
          <p:nvPr/>
        </p:nvPicPr>
        <p:blipFill rotWithShape="1">
          <a:blip r:embed="rId8">
            <a:alphaModFix/>
          </a:blip>
          <a:srcRect/>
          <a:stretch/>
        </p:blipFill>
        <p:spPr>
          <a:xfrm>
            <a:off x="1838863" y="1494246"/>
            <a:ext cx="714555" cy="1071833"/>
          </a:xfrm>
          <a:prstGeom prst="rect">
            <a:avLst/>
          </a:prstGeom>
          <a:noFill/>
          <a:ln>
            <a:noFill/>
          </a:ln>
        </p:spPr>
      </p:pic>
      <p:pic>
        <p:nvPicPr>
          <p:cNvPr id="26" name="Google Shape;419;p49">
            <a:extLst>
              <a:ext uri="{FF2B5EF4-FFF2-40B4-BE49-F238E27FC236}">
                <a16:creationId xmlns:a16="http://schemas.microsoft.com/office/drawing/2014/main" id="{9E6DBC7E-CFBC-454E-B427-530680F2F7B9}"/>
              </a:ext>
            </a:extLst>
          </p:cNvPr>
          <p:cNvPicPr preferRelativeResize="0"/>
          <p:nvPr/>
        </p:nvPicPr>
        <p:blipFill rotWithShape="1">
          <a:blip r:embed="rId9">
            <a:alphaModFix/>
          </a:blip>
          <a:srcRect/>
          <a:stretch/>
        </p:blipFill>
        <p:spPr>
          <a:xfrm>
            <a:off x="1809750" y="2870251"/>
            <a:ext cx="773113" cy="1073150"/>
          </a:xfrm>
          <a:prstGeom prst="rect">
            <a:avLst/>
          </a:prstGeom>
          <a:noFill/>
          <a:ln>
            <a:noFill/>
          </a:ln>
        </p:spPr>
      </p:pic>
      <p:pic>
        <p:nvPicPr>
          <p:cNvPr id="27" name="Google Shape;420;p49">
            <a:extLst>
              <a:ext uri="{FF2B5EF4-FFF2-40B4-BE49-F238E27FC236}">
                <a16:creationId xmlns:a16="http://schemas.microsoft.com/office/drawing/2014/main" id="{BDF25F72-2CC3-0347-82DC-98AB5450FEB9}"/>
              </a:ext>
            </a:extLst>
          </p:cNvPr>
          <p:cNvPicPr preferRelativeResize="0"/>
          <p:nvPr/>
        </p:nvPicPr>
        <p:blipFill rotWithShape="1">
          <a:blip r:embed="rId10">
            <a:alphaModFix/>
          </a:blip>
          <a:srcRect/>
          <a:stretch/>
        </p:blipFill>
        <p:spPr>
          <a:xfrm>
            <a:off x="3121025" y="1493888"/>
            <a:ext cx="774700" cy="1071563"/>
          </a:xfrm>
          <a:prstGeom prst="rect">
            <a:avLst/>
          </a:prstGeom>
          <a:noFill/>
          <a:ln>
            <a:noFill/>
          </a:ln>
        </p:spPr>
      </p:pic>
      <p:pic>
        <p:nvPicPr>
          <p:cNvPr id="28" name="Google Shape;421;p49">
            <a:extLst>
              <a:ext uri="{FF2B5EF4-FFF2-40B4-BE49-F238E27FC236}">
                <a16:creationId xmlns:a16="http://schemas.microsoft.com/office/drawing/2014/main" id="{2D41E817-FEF4-6748-8400-A8285FB8B1BB}"/>
              </a:ext>
            </a:extLst>
          </p:cNvPr>
          <p:cNvPicPr preferRelativeResize="0"/>
          <p:nvPr/>
        </p:nvPicPr>
        <p:blipFill rotWithShape="1">
          <a:blip r:embed="rId11">
            <a:alphaModFix/>
          </a:blip>
          <a:srcRect/>
          <a:stretch/>
        </p:blipFill>
        <p:spPr>
          <a:xfrm>
            <a:off x="3121025" y="2870251"/>
            <a:ext cx="774700" cy="1073150"/>
          </a:xfrm>
          <a:prstGeom prst="rect">
            <a:avLst/>
          </a:prstGeom>
          <a:noFill/>
          <a:ln>
            <a:noFill/>
          </a:ln>
        </p:spPr>
      </p:pic>
      <p:cxnSp>
        <p:nvCxnSpPr>
          <p:cNvPr id="4" name="Straight Arrow Connector 3">
            <a:extLst>
              <a:ext uri="{FF2B5EF4-FFF2-40B4-BE49-F238E27FC236}">
                <a16:creationId xmlns:a16="http://schemas.microsoft.com/office/drawing/2014/main" id="{84E4889E-7F69-E140-999B-07679A3DA5F5}"/>
              </a:ext>
            </a:extLst>
          </p:cNvPr>
          <p:cNvCxnSpPr>
            <a:cxnSpLocks/>
          </p:cNvCxnSpPr>
          <p:nvPr/>
        </p:nvCxnSpPr>
        <p:spPr>
          <a:xfrm>
            <a:off x="1165123" y="2035277"/>
            <a:ext cx="333313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FA4F011-7B54-0142-BA48-E27F5BEB7C42}"/>
              </a:ext>
            </a:extLst>
          </p:cNvPr>
          <p:cNvSpPr txBox="1"/>
          <p:nvPr/>
        </p:nvSpPr>
        <p:spPr>
          <a:xfrm>
            <a:off x="468168" y="1706503"/>
            <a:ext cx="811161" cy="646331"/>
          </a:xfrm>
          <a:prstGeom prst="rect">
            <a:avLst/>
          </a:prstGeom>
          <a:noFill/>
        </p:spPr>
        <p:txBody>
          <a:bodyPr wrap="square" rtlCol="0">
            <a:spAutoFit/>
          </a:bodyPr>
          <a:lstStyle/>
          <a:p>
            <a:r>
              <a:rPr lang="en-US" sz="3600" dirty="0"/>
              <a:t>a</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1A7E5FF9-6D93-6F40-A90B-F509B2214F55}"/>
                  </a:ext>
                </a:extLst>
              </p:cNvPr>
              <p:cNvSpPr txBox="1"/>
              <p:nvPr/>
            </p:nvSpPr>
            <p:spPr>
              <a:xfrm>
                <a:off x="4801093" y="1804133"/>
                <a:ext cx="3782317"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1</m:t>
                          </m:r>
                        </m:sub>
                      </m:sSub>
                    </m:oMath>
                  </m:oMathPara>
                </a14:m>
                <a:endParaRPr lang="en-US" sz="2400" dirty="0"/>
              </a:p>
            </p:txBody>
          </p:sp>
        </mc:Choice>
        <mc:Fallback>
          <p:sp>
            <p:nvSpPr>
              <p:cNvPr id="7" name="TextBox 6">
                <a:extLst>
                  <a:ext uri="{FF2B5EF4-FFF2-40B4-BE49-F238E27FC236}">
                    <a16:creationId xmlns:a16="http://schemas.microsoft.com/office/drawing/2014/main" id="{1A7E5FF9-6D93-6F40-A90B-F509B2214F55}"/>
                  </a:ext>
                </a:extLst>
              </p:cNvPr>
              <p:cNvSpPr txBox="1">
                <a:spLocks noRot="1" noChangeAspect="1" noMove="1" noResize="1" noEditPoints="1" noAdjustHandles="1" noChangeArrowheads="1" noChangeShapeType="1" noTextEdit="1"/>
              </p:cNvSpPr>
              <p:nvPr/>
            </p:nvSpPr>
            <p:spPr>
              <a:xfrm>
                <a:off x="4801093" y="1804133"/>
                <a:ext cx="3782317" cy="369332"/>
              </a:xfrm>
              <a:prstGeom prst="rect">
                <a:avLst/>
              </a:prstGeom>
              <a:blipFill>
                <a:blip r:embed="rId12"/>
                <a:stretch>
                  <a:fillRect l="-334" t="-3333" b="-3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EE4004BE-E04C-3A41-9487-0D4720694A16}"/>
                  </a:ext>
                </a:extLst>
              </p:cNvPr>
              <p:cNvSpPr txBox="1"/>
              <p:nvPr/>
            </p:nvSpPr>
            <p:spPr>
              <a:xfrm>
                <a:off x="6433509" y="3260139"/>
                <a:ext cx="2106282"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3</m:t>
                          </m:r>
                        </m:sub>
                      </m:sSub>
                      <m:r>
                        <a:rPr lang="en-US" sz="2400" b="0" i="1" smtClean="0">
                          <a:latin typeface="Cambria Math" panose="02040503050406030204" pitchFamily="18" charset="0"/>
                        </a:rPr>
                        <m:t>+</m:t>
                      </m:r>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4</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2</m:t>
                          </m:r>
                        </m:sub>
                      </m:sSub>
                    </m:oMath>
                  </m:oMathPara>
                </a14:m>
                <a:endParaRPr lang="en-US" sz="2400" dirty="0"/>
              </a:p>
            </p:txBody>
          </p:sp>
        </mc:Choice>
        <mc:Fallback>
          <p:sp>
            <p:nvSpPr>
              <p:cNvPr id="34" name="TextBox 33">
                <a:extLst>
                  <a:ext uri="{FF2B5EF4-FFF2-40B4-BE49-F238E27FC236}">
                    <a16:creationId xmlns:a16="http://schemas.microsoft.com/office/drawing/2014/main" id="{EE4004BE-E04C-3A41-9487-0D4720694A16}"/>
                  </a:ext>
                </a:extLst>
              </p:cNvPr>
              <p:cNvSpPr txBox="1">
                <a:spLocks noRot="1" noChangeAspect="1" noMove="1" noResize="1" noEditPoints="1" noAdjustHandles="1" noChangeArrowheads="1" noChangeShapeType="1" noTextEdit="1"/>
              </p:cNvSpPr>
              <p:nvPr/>
            </p:nvSpPr>
            <p:spPr>
              <a:xfrm>
                <a:off x="6433509" y="3260139"/>
                <a:ext cx="2106282" cy="369332"/>
              </a:xfrm>
              <a:prstGeom prst="rect">
                <a:avLst/>
              </a:prstGeom>
              <a:blipFill>
                <a:blip r:embed="rId13"/>
                <a:stretch>
                  <a:fillRect l="-1205" r="-602" b="-13333"/>
                </a:stretch>
              </a:blipFill>
            </p:spPr>
            <p:txBody>
              <a:bodyPr/>
              <a:lstStyle/>
              <a:p>
                <a:r>
                  <a:rPr lang="en-US">
                    <a:noFill/>
                  </a:rPr>
                  <a:t> </a:t>
                </a:r>
              </a:p>
            </p:txBody>
          </p:sp>
        </mc:Fallback>
      </mc:AlternateContent>
      <p:cxnSp>
        <p:nvCxnSpPr>
          <p:cNvPr id="35" name="Straight Arrow Connector 34">
            <a:extLst>
              <a:ext uri="{FF2B5EF4-FFF2-40B4-BE49-F238E27FC236}">
                <a16:creationId xmlns:a16="http://schemas.microsoft.com/office/drawing/2014/main" id="{31B321C1-AB0D-2448-B212-E8300758056E}"/>
              </a:ext>
            </a:extLst>
          </p:cNvPr>
          <p:cNvCxnSpPr>
            <a:cxnSpLocks/>
          </p:cNvCxnSpPr>
          <p:nvPr/>
        </p:nvCxnSpPr>
        <p:spPr>
          <a:xfrm>
            <a:off x="1135089" y="3465654"/>
            <a:ext cx="333313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68D6D77-75DD-D74E-A96C-28920622B976}"/>
              </a:ext>
            </a:extLst>
          </p:cNvPr>
          <p:cNvSpPr txBox="1"/>
          <p:nvPr/>
        </p:nvSpPr>
        <p:spPr>
          <a:xfrm>
            <a:off x="438134" y="3136880"/>
            <a:ext cx="811161" cy="646331"/>
          </a:xfrm>
          <a:prstGeom prst="rect">
            <a:avLst/>
          </a:prstGeom>
          <a:noFill/>
        </p:spPr>
        <p:txBody>
          <a:bodyPr wrap="square" rtlCol="0">
            <a:spAutoFit/>
          </a:bodyPr>
          <a:lstStyle/>
          <a:p>
            <a:r>
              <a:rPr lang="en-US" sz="3600" dirty="0"/>
              <a:t>a</a:t>
            </a:r>
          </a:p>
        </p:txBody>
      </p:sp>
    </p:spTree>
    <p:extLst>
      <p:ext uri="{BB962C8B-B14F-4D97-AF65-F5344CB8AC3E}">
        <p14:creationId xmlns:p14="http://schemas.microsoft.com/office/powerpoint/2010/main" val="370530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4" grpId="0"/>
      <p:bldP spid="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6" name="Google Shape;416;p49"/>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dirty="0">
                <a:solidFill>
                  <a:schemeClr val="dk1"/>
                </a:solidFill>
                <a:latin typeface="Calibri"/>
                <a:ea typeface="Calibri"/>
                <a:cs typeface="Calibri"/>
                <a:sym typeface="Calibri"/>
              </a:rPr>
              <a:t>Example: Tomography</a:t>
            </a:r>
            <a:endParaRPr dirty="0"/>
          </a:p>
        </p:txBody>
      </p:sp>
      <p:pic>
        <p:nvPicPr>
          <p:cNvPr id="424" name="Google Shape;424;p49" descr="Image result for beer's law"/>
          <p:cNvPicPr preferRelativeResize="0"/>
          <p:nvPr/>
        </p:nvPicPr>
        <p:blipFill rotWithShape="1">
          <a:blip r:embed="rId3">
            <a:alphaModFix/>
          </a:blip>
          <a:srcRect/>
          <a:stretch/>
        </p:blipFill>
        <p:spPr>
          <a:xfrm>
            <a:off x="97443" y="7332752"/>
            <a:ext cx="2867025" cy="2381250"/>
          </a:xfrm>
          <a:prstGeom prst="rect">
            <a:avLst/>
          </a:prstGeom>
          <a:noFill/>
          <a:ln>
            <a:noFill/>
          </a:ln>
        </p:spPr>
      </p:pic>
      <p:pic>
        <p:nvPicPr>
          <p:cNvPr id="425" name="Google Shape;425;p49" descr="C:\Users\Laura\Pictures\funny\387871_10150431064183360_290539813359_8334429_1236711849_n.jpg"/>
          <p:cNvPicPr preferRelativeResize="0"/>
          <p:nvPr/>
        </p:nvPicPr>
        <p:blipFill rotWithShape="1">
          <a:blip r:embed="rId4">
            <a:alphaModFix/>
          </a:blip>
          <a:srcRect/>
          <a:stretch/>
        </p:blipFill>
        <p:spPr>
          <a:xfrm>
            <a:off x="4888358" y="7185395"/>
            <a:ext cx="3941088" cy="1357025"/>
          </a:xfrm>
          <a:prstGeom prst="rect">
            <a:avLst/>
          </a:prstGeom>
          <a:noFill/>
          <a:ln>
            <a:noFill/>
          </a:ln>
        </p:spPr>
      </p:pic>
      <p:pic>
        <p:nvPicPr>
          <p:cNvPr id="426" name="Google Shape;426;p49"/>
          <p:cNvPicPr preferRelativeResize="0"/>
          <p:nvPr/>
        </p:nvPicPr>
        <p:blipFill rotWithShape="1">
          <a:blip r:embed="rId5">
            <a:alphaModFix/>
          </a:blip>
          <a:srcRect/>
          <a:stretch/>
        </p:blipFill>
        <p:spPr>
          <a:xfrm>
            <a:off x="5061191" y="8608803"/>
            <a:ext cx="2917825" cy="1193800"/>
          </a:xfrm>
          <a:prstGeom prst="rect">
            <a:avLst/>
          </a:prstGeom>
          <a:noFill/>
          <a:ln>
            <a:noFill/>
          </a:ln>
        </p:spPr>
      </p:pic>
      <p:cxnSp>
        <p:nvCxnSpPr>
          <p:cNvPr id="427" name="Google Shape;427;p49"/>
          <p:cNvCxnSpPr/>
          <p:nvPr/>
        </p:nvCxnSpPr>
        <p:spPr>
          <a:xfrm rot="10800000">
            <a:off x="7348125" y="9207290"/>
            <a:ext cx="107016" cy="202912"/>
          </a:xfrm>
          <a:prstGeom prst="straightConnector1">
            <a:avLst/>
          </a:prstGeom>
          <a:noFill/>
          <a:ln w="9525" cap="flat" cmpd="sng">
            <a:solidFill>
              <a:srgbClr val="FF0000"/>
            </a:solidFill>
            <a:prstDash val="solid"/>
            <a:round/>
            <a:headEnd type="none" w="med" len="med"/>
            <a:tailEnd type="triangle" w="med" len="med"/>
          </a:ln>
        </p:spPr>
      </p:cxnSp>
      <p:sp>
        <p:nvSpPr>
          <p:cNvPr id="428" name="Google Shape;428;p49"/>
          <p:cNvSpPr txBox="1"/>
          <p:nvPr/>
        </p:nvSpPr>
        <p:spPr>
          <a:xfrm>
            <a:off x="7366054" y="9346415"/>
            <a:ext cx="12192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FF0000"/>
                </a:solidFill>
                <a:latin typeface="Calibri"/>
                <a:ea typeface="Calibri"/>
                <a:cs typeface="Calibri"/>
                <a:sym typeface="Calibri"/>
              </a:rPr>
              <a:t>attenuation coefficient</a:t>
            </a:r>
            <a:endParaRPr/>
          </a:p>
        </p:txBody>
      </p:sp>
      <p:sp>
        <p:nvSpPr>
          <p:cNvPr id="429" name="Google Shape;429;p49"/>
          <p:cNvSpPr txBox="1"/>
          <p:nvPr/>
        </p:nvSpPr>
        <p:spPr>
          <a:xfrm>
            <a:off x="4057830" y="9117814"/>
            <a:ext cx="1243217"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FF0000"/>
                </a:solidFill>
                <a:latin typeface="Calibri"/>
                <a:ea typeface="Calibri"/>
                <a:cs typeface="Calibri"/>
                <a:sym typeface="Calibri"/>
              </a:rPr>
              <a:t>projection intensity</a:t>
            </a:r>
            <a:endParaRPr/>
          </a:p>
        </p:txBody>
      </p:sp>
      <p:pic>
        <p:nvPicPr>
          <p:cNvPr id="430" name="Google Shape;430;p49" descr="http://images.all-free-download.com/images/graphiclarge/check_mark_clip_art_9677.jpg"/>
          <p:cNvPicPr preferRelativeResize="0"/>
          <p:nvPr/>
        </p:nvPicPr>
        <p:blipFill rotWithShape="1">
          <a:blip r:embed="rId6">
            <a:alphaModFix/>
          </a:blip>
          <a:srcRect/>
          <a:stretch/>
        </p:blipFill>
        <p:spPr>
          <a:xfrm>
            <a:off x="3391605" y="8874539"/>
            <a:ext cx="914400" cy="845551"/>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39</a:t>
            </a:fld>
            <a:endParaRPr lang="en-US"/>
          </a:p>
        </p:txBody>
      </p:sp>
      <p:pic>
        <p:nvPicPr>
          <p:cNvPr id="24" name="Google Shape;413;p49">
            <a:extLst>
              <a:ext uri="{FF2B5EF4-FFF2-40B4-BE49-F238E27FC236}">
                <a16:creationId xmlns:a16="http://schemas.microsoft.com/office/drawing/2014/main" id="{8031A006-208F-754A-ADD0-74532A95D08C}"/>
              </a:ext>
            </a:extLst>
          </p:cNvPr>
          <p:cNvPicPr preferRelativeResize="0"/>
          <p:nvPr/>
        </p:nvPicPr>
        <p:blipFill rotWithShape="1">
          <a:blip r:embed="rId7">
            <a:alphaModFix/>
          </a:blip>
          <a:srcRect/>
          <a:stretch/>
        </p:blipFill>
        <p:spPr>
          <a:xfrm>
            <a:off x="1530956" y="1363516"/>
            <a:ext cx="2618704" cy="2752075"/>
          </a:xfrm>
          <a:prstGeom prst="rect">
            <a:avLst/>
          </a:prstGeom>
          <a:noFill/>
          <a:ln w="9525" cap="flat" cmpd="sng">
            <a:solidFill>
              <a:schemeClr val="dk1"/>
            </a:solidFill>
            <a:prstDash val="solid"/>
            <a:round/>
            <a:headEnd type="none" w="sm" len="sm"/>
            <a:tailEnd type="none" w="sm" len="sm"/>
          </a:ln>
        </p:spPr>
      </p:pic>
      <p:pic>
        <p:nvPicPr>
          <p:cNvPr id="25" name="Google Shape;418;p49">
            <a:extLst>
              <a:ext uri="{FF2B5EF4-FFF2-40B4-BE49-F238E27FC236}">
                <a16:creationId xmlns:a16="http://schemas.microsoft.com/office/drawing/2014/main" id="{F51D89F4-D1B3-2A40-B4DB-6F70B83FCD48}"/>
              </a:ext>
            </a:extLst>
          </p:cNvPr>
          <p:cNvPicPr preferRelativeResize="0"/>
          <p:nvPr/>
        </p:nvPicPr>
        <p:blipFill rotWithShape="1">
          <a:blip r:embed="rId8">
            <a:alphaModFix/>
          </a:blip>
          <a:srcRect/>
          <a:stretch/>
        </p:blipFill>
        <p:spPr>
          <a:xfrm>
            <a:off x="1838863" y="1494246"/>
            <a:ext cx="714555" cy="1071833"/>
          </a:xfrm>
          <a:prstGeom prst="rect">
            <a:avLst/>
          </a:prstGeom>
          <a:noFill/>
          <a:ln>
            <a:noFill/>
          </a:ln>
        </p:spPr>
      </p:pic>
      <p:pic>
        <p:nvPicPr>
          <p:cNvPr id="26" name="Google Shape;419;p49">
            <a:extLst>
              <a:ext uri="{FF2B5EF4-FFF2-40B4-BE49-F238E27FC236}">
                <a16:creationId xmlns:a16="http://schemas.microsoft.com/office/drawing/2014/main" id="{9E6DBC7E-CFBC-454E-B427-530680F2F7B9}"/>
              </a:ext>
            </a:extLst>
          </p:cNvPr>
          <p:cNvPicPr preferRelativeResize="0"/>
          <p:nvPr/>
        </p:nvPicPr>
        <p:blipFill rotWithShape="1">
          <a:blip r:embed="rId9">
            <a:alphaModFix/>
          </a:blip>
          <a:srcRect/>
          <a:stretch/>
        </p:blipFill>
        <p:spPr>
          <a:xfrm>
            <a:off x="1809750" y="2870251"/>
            <a:ext cx="773113" cy="1073150"/>
          </a:xfrm>
          <a:prstGeom prst="rect">
            <a:avLst/>
          </a:prstGeom>
          <a:noFill/>
          <a:ln>
            <a:noFill/>
          </a:ln>
        </p:spPr>
      </p:pic>
      <p:pic>
        <p:nvPicPr>
          <p:cNvPr id="27" name="Google Shape;420;p49">
            <a:extLst>
              <a:ext uri="{FF2B5EF4-FFF2-40B4-BE49-F238E27FC236}">
                <a16:creationId xmlns:a16="http://schemas.microsoft.com/office/drawing/2014/main" id="{BDF25F72-2CC3-0347-82DC-98AB5450FEB9}"/>
              </a:ext>
            </a:extLst>
          </p:cNvPr>
          <p:cNvPicPr preferRelativeResize="0"/>
          <p:nvPr/>
        </p:nvPicPr>
        <p:blipFill rotWithShape="1">
          <a:blip r:embed="rId10">
            <a:alphaModFix/>
          </a:blip>
          <a:srcRect/>
          <a:stretch/>
        </p:blipFill>
        <p:spPr>
          <a:xfrm>
            <a:off x="3121025" y="1493888"/>
            <a:ext cx="774700" cy="1071563"/>
          </a:xfrm>
          <a:prstGeom prst="rect">
            <a:avLst/>
          </a:prstGeom>
          <a:noFill/>
          <a:ln>
            <a:noFill/>
          </a:ln>
        </p:spPr>
      </p:pic>
      <p:pic>
        <p:nvPicPr>
          <p:cNvPr id="28" name="Google Shape;421;p49">
            <a:extLst>
              <a:ext uri="{FF2B5EF4-FFF2-40B4-BE49-F238E27FC236}">
                <a16:creationId xmlns:a16="http://schemas.microsoft.com/office/drawing/2014/main" id="{2D41E817-FEF4-6748-8400-A8285FB8B1BB}"/>
              </a:ext>
            </a:extLst>
          </p:cNvPr>
          <p:cNvPicPr preferRelativeResize="0"/>
          <p:nvPr/>
        </p:nvPicPr>
        <p:blipFill rotWithShape="1">
          <a:blip r:embed="rId11">
            <a:alphaModFix/>
          </a:blip>
          <a:srcRect/>
          <a:stretch/>
        </p:blipFill>
        <p:spPr>
          <a:xfrm>
            <a:off x="3121025" y="2870251"/>
            <a:ext cx="774700" cy="1073150"/>
          </a:xfrm>
          <a:prstGeom prst="rect">
            <a:avLst/>
          </a:prstGeom>
          <a:noFill/>
          <a:ln>
            <a:noFill/>
          </a:ln>
        </p:spPr>
      </p:pic>
      <p:cxnSp>
        <p:nvCxnSpPr>
          <p:cNvPr id="4" name="Straight Arrow Connector 3">
            <a:extLst>
              <a:ext uri="{FF2B5EF4-FFF2-40B4-BE49-F238E27FC236}">
                <a16:creationId xmlns:a16="http://schemas.microsoft.com/office/drawing/2014/main" id="{84E4889E-7F69-E140-999B-07679A3DA5F5}"/>
              </a:ext>
            </a:extLst>
          </p:cNvPr>
          <p:cNvCxnSpPr>
            <a:cxnSpLocks/>
          </p:cNvCxnSpPr>
          <p:nvPr/>
        </p:nvCxnSpPr>
        <p:spPr>
          <a:xfrm>
            <a:off x="1165123" y="2035277"/>
            <a:ext cx="333313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FA4F011-7B54-0142-BA48-E27F5BEB7C42}"/>
              </a:ext>
            </a:extLst>
          </p:cNvPr>
          <p:cNvSpPr txBox="1"/>
          <p:nvPr/>
        </p:nvSpPr>
        <p:spPr>
          <a:xfrm>
            <a:off x="468168" y="1706503"/>
            <a:ext cx="811161" cy="646331"/>
          </a:xfrm>
          <a:prstGeom prst="rect">
            <a:avLst/>
          </a:prstGeom>
          <a:noFill/>
        </p:spPr>
        <p:txBody>
          <a:bodyPr wrap="square" rtlCol="0">
            <a:spAutoFit/>
          </a:bodyPr>
          <a:lstStyle/>
          <a:p>
            <a:r>
              <a:rPr lang="en-US" sz="3600" dirty="0"/>
              <a:t>a</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1A7E5FF9-6D93-6F40-A90B-F509B2214F55}"/>
                  </a:ext>
                </a:extLst>
              </p:cNvPr>
              <p:cNvSpPr txBox="1"/>
              <p:nvPr/>
            </p:nvSpPr>
            <p:spPr>
              <a:xfrm>
                <a:off x="4801093" y="1804133"/>
                <a:ext cx="3782317"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1</m:t>
                          </m:r>
                        </m:sub>
                      </m:sSub>
                    </m:oMath>
                  </m:oMathPara>
                </a14:m>
                <a:endParaRPr lang="en-US" sz="2400" dirty="0"/>
              </a:p>
            </p:txBody>
          </p:sp>
        </mc:Choice>
        <mc:Fallback>
          <p:sp>
            <p:nvSpPr>
              <p:cNvPr id="7" name="TextBox 6">
                <a:extLst>
                  <a:ext uri="{FF2B5EF4-FFF2-40B4-BE49-F238E27FC236}">
                    <a16:creationId xmlns:a16="http://schemas.microsoft.com/office/drawing/2014/main" id="{1A7E5FF9-6D93-6F40-A90B-F509B2214F55}"/>
                  </a:ext>
                </a:extLst>
              </p:cNvPr>
              <p:cNvSpPr txBox="1">
                <a:spLocks noRot="1" noChangeAspect="1" noMove="1" noResize="1" noEditPoints="1" noAdjustHandles="1" noChangeArrowheads="1" noChangeShapeType="1" noTextEdit="1"/>
              </p:cNvSpPr>
              <p:nvPr/>
            </p:nvSpPr>
            <p:spPr>
              <a:xfrm>
                <a:off x="4801093" y="1804133"/>
                <a:ext cx="3782317" cy="369332"/>
              </a:xfrm>
              <a:prstGeom prst="rect">
                <a:avLst/>
              </a:prstGeom>
              <a:blipFill>
                <a:blip r:embed="rId12"/>
                <a:stretch>
                  <a:fillRect l="-334" t="-3333" b="-3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EE4004BE-E04C-3A41-9487-0D4720694A16}"/>
                  </a:ext>
                </a:extLst>
              </p:cNvPr>
              <p:cNvSpPr txBox="1"/>
              <p:nvPr/>
            </p:nvSpPr>
            <p:spPr>
              <a:xfrm>
                <a:off x="6433509" y="3260139"/>
                <a:ext cx="2106282"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3</m:t>
                          </m:r>
                        </m:sub>
                      </m:sSub>
                      <m:r>
                        <a:rPr lang="en-US" sz="2400" b="0" i="1" smtClean="0">
                          <a:latin typeface="Cambria Math" panose="02040503050406030204" pitchFamily="18" charset="0"/>
                        </a:rPr>
                        <m:t>+</m:t>
                      </m:r>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4</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2</m:t>
                          </m:r>
                        </m:sub>
                      </m:sSub>
                    </m:oMath>
                  </m:oMathPara>
                </a14:m>
                <a:endParaRPr lang="en-US" sz="2400" dirty="0"/>
              </a:p>
            </p:txBody>
          </p:sp>
        </mc:Choice>
        <mc:Fallback>
          <p:sp>
            <p:nvSpPr>
              <p:cNvPr id="34" name="TextBox 33">
                <a:extLst>
                  <a:ext uri="{FF2B5EF4-FFF2-40B4-BE49-F238E27FC236}">
                    <a16:creationId xmlns:a16="http://schemas.microsoft.com/office/drawing/2014/main" id="{EE4004BE-E04C-3A41-9487-0D4720694A16}"/>
                  </a:ext>
                </a:extLst>
              </p:cNvPr>
              <p:cNvSpPr txBox="1">
                <a:spLocks noRot="1" noChangeAspect="1" noMove="1" noResize="1" noEditPoints="1" noAdjustHandles="1" noChangeArrowheads="1" noChangeShapeType="1" noTextEdit="1"/>
              </p:cNvSpPr>
              <p:nvPr/>
            </p:nvSpPr>
            <p:spPr>
              <a:xfrm>
                <a:off x="6433509" y="3260139"/>
                <a:ext cx="2106282" cy="369332"/>
              </a:xfrm>
              <a:prstGeom prst="rect">
                <a:avLst/>
              </a:prstGeom>
              <a:blipFill>
                <a:blip r:embed="rId13"/>
                <a:stretch>
                  <a:fillRect l="-1205" r="-602" b="-13333"/>
                </a:stretch>
              </a:blipFill>
            </p:spPr>
            <p:txBody>
              <a:bodyPr/>
              <a:lstStyle/>
              <a:p>
                <a:r>
                  <a:rPr lang="en-US">
                    <a:noFill/>
                  </a:rPr>
                  <a:t> </a:t>
                </a:r>
              </a:p>
            </p:txBody>
          </p:sp>
        </mc:Fallback>
      </mc:AlternateContent>
      <p:cxnSp>
        <p:nvCxnSpPr>
          <p:cNvPr id="35" name="Straight Arrow Connector 34">
            <a:extLst>
              <a:ext uri="{FF2B5EF4-FFF2-40B4-BE49-F238E27FC236}">
                <a16:creationId xmlns:a16="http://schemas.microsoft.com/office/drawing/2014/main" id="{31B321C1-AB0D-2448-B212-E8300758056E}"/>
              </a:ext>
            </a:extLst>
          </p:cNvPr>
          <p:cNvCxnSpPr>
            <a:cxnSpLocks/>
          </p:cNvCxnSpPr>
          <p:nvPr/>
        </p:nvCxnSpPr>
        <p:spPr>
          <a:xfrm>
            <a:off x="1135089" y="3465654"/>
            <a:ext cx="333313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68D6D77-75DD-D74E-A96C-28920622B976}"/>
              </a:ext>
            </a:extLst>
          </p:cNvPr>
          <p:cNvSpPr txBox="1"/>
          <p:nvPr/>
        </p:nvSpPr>
        <p:spPr>
          <a:xfrm>
            <a:off x="438134" y="3136880"/>
            <a:ext cx="811161" cy="646331"/>
          </a:xfrm>
          <a:prstGeom prst="rect">
            <a:avLst/>
          </a:prstGeom>
          <a:noFill/>
        </p:spPr>
        <p:txBody>
          <a:bodyPr wrap="square" rtlCol="0">
            <a:spAutoFit/>
          </a:bodyPr>
          <a:lstStyle/>
          <a:p>
            <a:r>
              <a:rPr lang="en-US" sz="3600" dirty="0"/>
              <a:t>a</a:t>
            </a:r>
          </a:p>
        </p:txBody>
      </p:sp>
      <p:cxnSp>
        <p:nvCxnSpPr>
          <p:cNvPr id="22" name="Straight Arrow Connector 21">
            <a:extLst>
              <a:ext uri="{FF2B5EF4-FFF2-40B4-BE49-F238E27FC236}">
                <a16:creationId xmlns:a16="http://schemas.microsoft.com/office/drawing/2014/main" id="{B92A5337-2738-F940-8206-864F51F7633B}"/>
              </a:ext>
            </a:extLst>
          </p:cNvPr>
          <p:cNvCxnSpPr>
            <a:cxnSpLocks/>
          </p:cNvCxnSpPr>
          <p:nvPr/>
        </p:nvCxnSpPr>
        <p:spPr>
          <a:xfrm>
            <a:off x="2144893" y="1107498"/>
            <a:ext cx="0" cy="352550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BBF551D-538A-CE4F-AFD6-5811AE34367F}"/>
              </a:ext>
            </a:extLst>
          </p:cNvPr>
          <p:cNvSpPr txBox="1"/>
          <p:nvPr/>
        </p:nvSpPr>
        <p:spPr>
          <a:xfrm>
            <a:off x="2196140" y="779204"/>
            <a:ext cx="811161" cy="646331"/>
          </a:xfrm>
          <a:prstGeom prst="rect">
            <a:avLst/>
          </a:prstGeom>
          <a:noFill/>
        </p:spPr>
        <p:txBody>
          <a:bodyPr wrap="square" rtlCol="0">
            <a:spAutoFit/>
          </a:bodyPr>
          <a:lstStyle/>
          <a:p>
            <a:r>
              <a:rPr lang="en-US" sz="3600" dirty="0"/>
              <a:t>a</a:t>
            </a:r>
          </a:p>
        </p:txBody>
      </p:sp>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8C9377EE-BDCF-8B44-A9B8-FDFAC0CE77FB}"/>
                  </a:ext>
                </a:extLst>
              </p:cNvPr>
              <p:cNvSpPr txBox="1"/>
              <p:nvPr/>
            </p:nvSpPr>
            <p:spPr>
              <a:xfrm>
                <a:off x="4801093" y="4310098"/>
                <a:ext cx="3782317"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           +</m:t>
                      </m:r>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3</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3</m:t>
                          </m:r>
                        </m:sub>
                      </m:sSub>
                    </m:oMath>
                  </m:oMathPara>
                </a14:m>
                <a:endParaRPr lang="en-US" sz="2400" dirty="0"/>
              </a:p>
            </p:txBody>
          </p:sp>
        </mc:Choice>
        <mc:Fallback>
          <p:sp>
            <p:nvSpPr>
              <p:cNvPr id="30" name="TextBox 29">
                <a:extLst>
                  <a:ext uri="{FF2B5EF4-FFF2-40B4-BE49-F238E27FC236}">
                    <a16:creationId xmlns:a16="http://schemas.microsoft.com/office/drawing/2014/main" id="{8C9377EE-BDCF-8B44-A9B8-FDFAC0CE77FB}"/>
                  </a:ext>
                </a:extLst>
              </p:cNvPr>
              <p:cNvSpPr txBox="1">
                <a:spLocks noRot="1" noChangeAspect="1" noMove="1" noResize="1" noEditPoints="1" noAdjustHandles="1" noChangeArrowheads="1" noChangeShapeType="1" noTextEdit="1"/>
              </p:cNvSpPr>
              <p:nvPr/>
            </p:nvSpPr>
            <p:spPr>
              <a:xfrm>
                <a:off x="4801093" y="4310098"/>
                <a:ext cx="3782317" cy="369332"/>
              </a:xfrm>
              <a:prstGeom prst="rect">
                <a:avLst/>
              </a:prstGeom>
              <a:blipFill>
                <a:blip r:embed="rId14"/>
                <a:stretch>
                  <a:fillRect l="-334" t="-3333" b="-40000"/>
                </a:stretch>
              </a:blipFill>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FDE64601-9DC5-FE4F-A012-13BB1F273685}"/>
              </a:ext>
            </a:extLst>
          </p:cNvPr>
          <p:cNvCxnSpPr>
            <a:cxnSpLocks/>
          </p:cNvCxnSpPr>
          <p:nvPr/>
        </p:nvCxnSpPr>
        <p:spPr>
          <a:xfrm>
            <a:off x="3463767" y="1111929"/>
            <a:ext cx="0" cy="352550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D471179-8AAD-8B45-AF52-186D0F7B9EE0}"/>
              </a:ext>
            </a:extLst>
          </p:cNvPr>
          <p:cNvSpPr txBox="1"/>
          <p:nvPr/>
        </p:nvSpPr>
        <p:spPr>
          <a:xfrm>
            <a:off x="3515014" y="783635"/>
            <a:ext cx="811161" cy="646331"/>
          </a:xfrm>
          <a:prstGeom prst="rect">
            <a:avLst/>
          </a:prstGeom>
          <a:noFill/>
        </p:spPr>
        <p:txBody>
          <a:bodyPr wrap="square" rtlCol="0">
            <a:spAutoFit/>
          </a:bodyPr>
          <a:lstStyle/>
          <a:p>
            <a:r>
              <a:rPr lang="en-US" sz="3600" dirty="0"/>
              <a:t>a</a:t>
            </a:r>
          </a:p>
        </p:txBody>
      </p:sp>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941ECEAC-8095-544D-8B16-F4A586856C14}"/>
                  </a:ext>
                </a:extLst>
              </p:cNvPr>
              <p:cNvSpPr txBox="1"/>
              <p:nvPr/>
            </p:nvSpPr>
            <p:spPr>
              <a:xfrm>
                <a:off x="4801093" y="5228617"/>
                <a:ext cx="3796552"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            </m:t>
                      </m:r>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           +</m:t>
                      </m:r>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4</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4</m:t>
                          </m:r>
                        </m:sub>
                      </m:sSub>
                    </m:oMath>
                  </m:oMathPara>
                </a14:m>
                <a:endParaRPr lang="en-US" sz="2400" dirty="0"/>
              </a:p>
            </p:txBody>
          </p:sp>
        </mc:Choice>
        <mc:Fallback>
          <p:sp>
            <p:nvSpPr>
              <p:cNvPr id="33" name="TextBox 32">
                <a:extLst>
                  <a:ext uri="{FF2B5EF4-FFF2-40B4-BE49-F238E27FC236}">
                    <a16:creationId xmlns:a16="http://schemas.microsoft.com/office/drawing/2014/main" id="{941ECEAC-8095-544D-8B16-F4A586856C14}"/>
                  </a:ext>
                </a:extLst>
              </p:cNvPr>
              <p:cNvSpPr txBox="1">
                <a:spLocks noRot="1" noChangeAspect="1" noMove="1" noResize="1" noEditPoints="1" noAdjustHandles="1" noChangeArrowheads="1" noChangeShapeType="1" noTextEdit="1"/>
              </p:cNvSpPr>
              <p:nvPr/>
            </p:nvSpPr>
            <p:spPr>
              <a:xfrm>
                <a:off x="4801093" y="5228617"/>
                <a:ext cx="3796552" cy="369332"/>
              </a:xfrm>
              <a:prstGeom prst="rect">
                <a:avLst/>
              </a:prstGeom>
              <a:blipFill>
                <a:blip r:embed="rId15"/>
                <a:stretch>
                  <a:fillRect l="-1667" t="-6667" b="-36667"/>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64DBD29-6F4A-E148-8C35-82AFFAB43F7B}"/>
              </a:ext>
            </a:extLst>
          </p:cNvPr>
          <p:cNvSpPr txBox="1"/>
          <p:nvPr/>
        </p:nvSpPr>
        <p:spPr>
          <a:xfrm>
            <a:off x="8556268" y="1875779"/>
            <a:ext cx="546355" cy="307777"/>
          </a:xfrm>
          <a:prstGeom prst="rect">
            <a:avLst/>
          </a:prstGeom>
          <a:noFill/>
        </p:spPr>
        <p:txBody>
          <a:bodyPr wrap="square" rtlCol="0">
            <a:spAutoFit/>
          </a:bodyPr>
          <a:lstStyle/>
          <a:p>
            <a:r>
              <a:rPr lang="en-US" dirty="0">
                <a:solidFill>
                  <a:srgbClr val="FF0000"/>
                </a:solidFill>
              </a:rPr>
              <a:t>EQ1</a:t>
            </a:r>
          </a:p>
        </p:txBody>
      </p:sp>
      <p:sp>
        <p:nvSpPr>
          <p:cNvPr id="37" name="TextBox 36">
            <a:extLst>
              <a:ext uri="{FF2B5EF4-FFF2-40B4-BE49-F238E27FC236}">
                <a16:creationId xmlns:a16="http://schemas.microsoft.com/office/drawing/2014/main" id="{09A6BC21-FA6D-3C4A-A519-DD61CD773437}"/>
              </a:ext>
            </a:extLst>
          </p:cNvPr>
          <p:cNvSpPr txBox="1"/>
          <p:nvPr/>
        </p:nvSpPr>
        <p:spPr>
          <a:xfrm>
            <a:off x="8549214" y="3324118"/>
            <a:ext cx="546355" cy="307777"/>
          </a:xfrm>
          <a:prstGeom prst="rect">
            <a:avLst/>
          </a:prstGeom>
          <a:noFill/>
        </p:spPr>
        <p:txBody>
          <a:bodyPr wrap="square" rtlCol="0">
            <a:spAutoFit/>
          </a:bodyPr>
          <a:lstStyle/>
          <a:p>
            <a:r>
              <a:rPr lang="en-US" dirty="0">
                <a:solidFill>
                  <a:srgbClr val="FF0000"/>
                </a:solidFill>
              </a:rPr>
              <a:t>EQ2</a:t>
            </a:r>
          </a:p>
        </p:txBody>
      </p:sp>
      <p:sp>
        <p:nvSpPr>
          <p:cNvPr id="38" name="TextBox 37">
            <a:extLst>
              <a:ext uri="{FF2B5EF4-FFF2-40B4-BE49-F238E27FC236}">
                <a16:creationId xmlns:a16="http://schemas.microsoft.com/office/drawing/2014/main" id="{3CB489D9-8EE0-5B49-AE24-AA96FB2431FF}"/>
              </a:ext>
            </a:extLst>
          </p:cNvPr>
          <p:cNvSpPr txBox="1"/>
          <p:nvPr/>
        </p:nvSpPr>
        <p:spPr>
          <a:xfrm>
            <a:off x="8556268" y="4364954"/>
            <a:ext cx="546355" cy="307777"/>
          </a:xfrm>
          <a:prstGeom prst="rect">
            <a:avLst/>
          </a:prstGeom>
          <a:noFill/>
        </p:spPr>
        <p:txBody>
          <a:bodyPr wrap="square" rtlCol="0">
            <a:spAutoFit/>
          </a:bodyPr>
          <a:lstStyle/>
          <a:p>
            <a:r>
              <a:rPr lang="en-US" dirty="0">
                <a:solidFill>
                  <a:srgbClr val="FF0000"/>
                </a:solidFill>
              </a:rPr>
              <a:t>EQ3</a:t>
            </a:r>
          </a:p>
        </p:txBody>
      </p:sp>
      <p:sp>
        <p:nvSpPr>
          <p:cNvPr id="39" name="TextBox 38">
            <a:extLst>
              <a:ext uri="{FF2B5EF4-FFF2-40B4-BE49-F238E27FC236}">
                <a16:creationId xmlns:a16="http://schemas.microsoft.com/office/drawing/2014/main" id="{54F95ED3-8187-CC47-8D63-F92141828C44}"/>
              </a:ext>
            </a:extLst>
          </p:cNvPr>
          <p:cNvSpPr txBox="1"/>
          <p:nvPr/>
        </p:nvSpPr>
        <p:spPr>
          <a:xfrm>
            <a:off x="8558637" y="5290172"/>
            <a:ext cx="546355" cy="307777"/>
          </a:xfrm>
          <a:prstGeom prst="rect">
            <a:avLst/>
          </a:prstGeom>
          <a:noFill/>
        </p:spPr>
        <p:txBody>
          <a:bodyPr wrap="square" rtlCol="0">
            <a:spAutoFit/>
          </a:bodyPr>
          <a:lstStyle/>
          <a:p>
            <a:r>
              <a:rPr lang="en-US" dirty="0">
                <a:solidFill>
                  <a:srgbClr val="FF0000"/>
                </a:solidFill>
              </a:rPr>
              <a:t>EQ4</a:t>
            </a:r>
          </a:p>
        </p:txBody>
      </p:sp>
      <p:sp>
        <p:nvSpPr>
          <p:cNvPr id="8" name="TextBox 7">
            <a:extLst>
              <a:ext uri="{FF2B5EF4-FFF2-40B4-BE49-F238E27FC236}">
                <a16:creationId xmlns:a16="http://schemas.microsoft.com/office/drawing/2014/main" id="{DD95AE01-812A-404E-8C55-536E173E8F81}"/>
              </a:ext>
            </a:extLst>
          </p:cNvPr>
          <p:cNvSpPr txBox="1"/>
          <p:nvPr/>
        </p:nvSpPr>
        <p:spPr>
          <a:xfrm>
            <a:off x="873748" y="6228080"/>
            <a:ext cx="6360172" cy="307777"/>
          </a:xfrm>
          <a:prstGeom prst="rect">
            <a:avLst/>
          </a:prstGeom>
          <a:noFill/>
        </p:spPr>
        <p:txBody>
          <a:bodyPr wrap="square" rtlCol="0">
            <a:spAutoFit/>
          </a:bodyPr>
          <a:lstStyle/>
          <a:p>
            <a:r>
              <a:rPr lang="en-US" dirty="0">
                <a:solidFill>
                  <a:srgbClr val="FF0000"/>
                </a:solidFill>
              </a:rPr>
              <a:t>EQ1 + EQ2 = EQ3 + EQ4: linearly dependent</a:t>
            </a:r>
          </a:p>
        </p:txBody>
      </p: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AD7F2FCD-9441-8A4E-8DFC-2649ABA88CE8}"/>
                  </a:ext>
                </a:extLst>
              </p:cNvPr>
              <p:cNvSpPr txBox="1"/>
              <p:nvPr/>
            </p:nvSpPr>
            <p:spPr>
              <a:xfrm>
                <a:off x="620887" y="5115259"/>
                <a:ext cx="4013343" cy="73866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𝑎</m:t>
                      </m:r>
                      <m:r>
                        <a:rPr lang="en-US" sz="2400" b="0" i="1" smtClean="0">
                          <a:latin typeface="Cambria Math" panose="02040503050406030204" pitchFamily="18" charset="0"/>
                        </a:rPr>
                        <m:t>=1;</m:t>
                      </m:r>
                    </m:oMath>
                  </m:oMathPara>
                </a14:m>
                <a:endParaRPr lang="en-US" sz="2400" b="0" i="1" dirty="0">
                  <a:latin typeface="Cambria Math" panose="02040503050406030204" pitchFamily="18" charset="0"/>
                </a:endParaRPr>
              </a:p>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=3;</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b="0" i="1" smtClean="0">
                            <a:latin typeface="Cambria Math" panose="02040503050406030204" pitchFamily="18" charset="0"/>
                          </a:rPr>
                          <m:t>2</m:t>
                        </m:r>
                      </m:sub>
                    </m:sSub>
                    <m:r>
                      <a:rPr lang="en-US" sz="2400" i="1">
                        <a:latin typeface="Cambria Math" panose="02040503050406030204" pitchFamily="18" charset="0"/>
                      </a:rPr>
                      <m:t>=</m:t>
                    </m:r>
                    <m:r>
                      <a:rPr lang="en-US" sz="2400" b="0" i="1" smtClean="0">
                        <a:latin typeface="Cambria Math" panose="02040503050406030204" pitchFamily="18" charset="0"/>
                      </a:rPr>
                      <m:t>7</m:t>
                    </m:r>
                    <m:r>
                      <a:rPr lang="en-US" sz="2400" i="1">
                        <a:latin typeface="Cambria Math" panose="02040503050406030204" pitchFamily="18" charset="0"/>
                      </a:rPr>
                      <m:t>;</m:t>
                    </m:r>
                  </m:oMath>
                </a14:m>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b="0" i="1" smtClean="0">
                            <a:latin typeface="Cambria Math" panose="02040503050406030204" pitchFamily="18" charset="0"/>
                          </a:rPr>
                          <m:t>3</m:t>
                        </m:r>
                      </m:sub>
                    </m:sSub>
                    <m:r>
                      <a:rPr lang="en-US" sz="2400" i="1">
                        <a:latin typeface="Cambria Math" panose="02040503050406030204" pitchFamily="18" charset="0"/>
                      </a:rPr>
                      <m:t>=</m:t>
                    </m:r>
                    <m:r>
                      <a:rPr lang="en-US" sz="2400" b="0" i="1" smtClean="0">
                        <a:latin typeface="Cambria Math" panose="02040503050406030204" pitchFamily="18" charset="0"/>
                      </a:rPr>
                      <m:t>4</m:t>
                    </m:r>
                    <m:r>
                      <a:rPr lang="en-US" sz="2400" i="1">
                        <a:latin typeface="Cambria Math" panose="02040503050406030204" pitchFamily="18" charset="0"/>
                      </a:rPr>
                      <m:t>;</m:t>
                    </m:r>
                  </m:oMath>
                </a14:m>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b="0" i="1" smtClean="0">
                            <a:latin typeface="Cambria Math" panose="02040503050406030204" pitchFamily="18" charset="0"/>
                          </a:rPr>
                          <m:t>4</m:t>
                        </m:r>
                      </m:sub>
                    </m:sSub>
                    <m:r>
                      <a:rPr lang="en-US" sz="2400" i="1">
                        <a:latin typeface="Cambria Math" panose="02040503050406030204" pitchFamily="18" charset="0"/>
                      </a:rPr>
                      <m:t>=</m:t>
                    </m:r>
                    <m:r>
                      <a:rPr lang="en-US" sz="2400" b="0" i="1" smtClean="0">
                        <a:latin typeface="Cambria Math" panose="02040503050406030204" pitchFamily="18" charset="0"/>
                      </a:rPr>
                      <m:t>6</m:t>
                    </m:r>
                    <m:r>
                      <a:rPr lang="en-US" sz="2400" i="1">
                        <a:latin typeface="Cambria Math" panose="02040503050406030204" pitchFamily="18" charset="0"/>
                      </a:rPr>
                      <m:t>;</m:t>
                    </m:r>
                  </m:oMath>
                </a14:m>
                <a:endParaRPr lang="en-US" sz="2400" dirty="0"/>
              </a:p>
            </p:txBody>
          </p:sp>
        </mc:Choice>
        <mc:Fallback>
          <p:sp>
            <p:nvSpPr>
              <p:cNvPr id="40" name="TextBox 39">
                <a:extLst>
                  <a:ext uri="{FF2B5EF4-FFF2-40B4-BE49-F238E27FC236}">
                    <a16:creationId xmlns:a16="http://schemas.microsoft.com/office/drawing/2014/main" id="{AD7F2FCD-9441-8A4E-8DFC-2649ABA88CE8}"/>
                  </a:ext>
                </a:extLst>
              </p:cNvPr>
              <p:cNvSpPr txBox="1">
                <a:spLocks noRot="1" noChangeAspect="1" noMove="1" noResize="1" noEditPoints="1" noAdjustHandles="1" noChangeArrowheads="1" noChangeShapeType="1" noTextEdit="1"/>
              </p:cNvSpPr>
              <p:nvPr/>
            </p:nvSpPr>
            <p:spPr>
              <a:xfrm>
                <a:off x="620887" y="5115259"/>
                <a:ext cx="4013343" cy="738664"/>
              </a:xfrm>
              <a:prstGeom prst="rect">
                <a:avLst/>
              </a:prstGeom>
              <a:blipFill>
                <a:blip r:embed="rId16"/>
                <a:stretch>
                  <a:fillRect l="-2524" r="-1262" b="-6780"/>
                </a:stretch>
              </a:blipFill>
            </p:spPr>
            <p:txBody>
              <a:bodyPr/>
              <a:lstStyle/>
              <a:p>
                <a:r>
                  <a:rPr lang="en-US">
                    <a:noFill/>
                  </a:rPr>
                  <a:t> </a:t>
                </a:r>
              </a:p>
            </p:txBody>
          </p:sp>
        </mc:Fallback>
      </mc:AlternateContent>
    </p:spTree>
    <p:extLst>
      <p:ext uri="{BB962C8B-B14F-4D97-AF65-F5344CB8AC3E}">
        <p14:creationId xmlns:p14="http://schemas.microsoft.com/office/powerpoint/2010/main" val="124133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P spid="5" grpId="0"/>
      <p:bldP spid="37" grpId="0"/>
      <p:bldP spid="38" grpId="0"/>
      <p:bldP spid="39" grpId="0"/>
      <p:bldP spid="8"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solidFill>
                  <a:srgbClr val="4285D5"/>
                </a:solidFill>
                <a:sym typeface="Calibri"/>
              </a:rPr>
              <a:t>Instructors</a:t>
            </a:r>
            <a:endParaRPr b="0" dirty="0">
              <a:solidFill>
                <a:srgbClr val="4285D5"/>
              </a:solidFill>
            </a:endParaRPr>
          </a:p>
        </p:txBody>
      </p:sp>
      <p:sp>
        <p:nvSpPr>
          <p:cNvPr id="180" name="Google Shape;180;p27"/>
          <p:cNvSpPr txBox="1"/>
          <p:nvPr/>
        </p:nvSpPr>
        <p:spPr>
          <a:xfrm>
            <a:off x="1591199" y="4231178"/>
            <a:ext cx="3173306"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0" i="0" u="none" strike="noStrike" cap="none" dirty="0">
                <a:solidFill>
                  <a:schemeClr val="dk1"/>
                </a:solidFill>
                <a:latin typeface="Calibri"/>
                <a:ea typeface="Calibri"/>
                <a:cs typeface="Calibri"/>
                <a:sym typeface="Calibri"/>
              </a:rPr>
              <a:t>Prof. </a:t>
            </a:r>
            <a:r>
              <a:rPr lang="en-US" sz="1800" dirty="0" err="1">
                <a:solidFill>
                  <a:schemeClr val="dk1"/>
                </a:solidFill>
                <a:latin typeface="Calibri"/>
                <a:ea typeface="Calibri"/>
                <a:cs typeface="Calibri"/>
                <a:sym typeface="Calibri"/>
              </a:rPr>
              <a:t>Chunlei</a:t>
            </a:r>
            <a:r>
              <a:rPr lang="en-US" sz="1800" dirty="0">
                <a:solidFill>
                  <a:schemeClr val="dk1"/>
                </a:solidFill>
                <a:latin typeface="Calibri"/>
                <a:ea typeface="Calibri"/>
                <a:cs typeface="Calibri"/>
                <a:sym typeface="Calibri"/>
              </a:rPr>
              <a:t> Liu</a:t>
            </a:r>
            <a:endParaRPr dirty="0"/>
          </a:p>
          <a:p>
            <a:pPr lvl="0"/>
            <a:r>
              <a:rPr lang="en-US" sz="1800" dirty="0">
                <a:latin typeface="Calibri"/>
                <a:ea typeface="Calibri"/>
                <a:cs typeface="Calibri"/>
                <a:sym typeface="Calibri"/>
                <a:hlinkClick r:id="rId3"/>
              </a:rPr>
              <a:t>chunlei.liu@eecs.berkeley.edu</a:t>
            </a:r>
            <a:endParaRPr lang="en-US" sz="1800" dirty="0">
              <a:latin typeface="Calibri"/>
              <a:ea typeface="Calibri"/>
              <a:cs typeface="Calibri"/>
              <a:sym typeface="Calibri"/>
            </a:endParaRPr>
          </a:p>
          <a:p>
            <a:pPr lvl="0" algn="ctr"/>
            <a:r>
              <a:rPr lang="en-US" sz="1800" b="0" i="0" u="none" strike="noStrike" cap="none" dirty="0">
                <a:solidFill>
                  <a:schemeClr val="dk1"/>
                </a:solidFill>
                <a:latin typeface="Calibri"/>
                <a:ea typeface="Calibri"/>
                <a:cs typeface="Calibri"/>
                <a:sym typeface="Calibri"/>
              </a:rPr>
              <a:t>50</a:t>
            </a:r>
            <a:r>
              <a:rPr lang="en-US" sz="1800" dirty="0">
                <a:solidFill>
                  <a:schemeClr val="dk1"/>
                </a:solidFill>
                <a:latin typeface="Calibri"/>
                <a:ea typeface="Calibri"/>
                <a:cs typeface="Calibri"/>
                <a:sym typeface="Calibri"/>
              </a:rPr>
              <a:t>5</a:t>
            </a:r>
            <a:r>
              <a:rPr lang="en-US" sz="1800" b="0" i="0" u="none" strike="noStrike" cap="none" dirty="0">
                <a:solidFill>
                  <a:schemeClr val="dk1"/>
                </a:solidFill>
                <a:latin typeface="Calibri"/>
                <a:ea typeface="Calibri"/>
                <a:cs typeface="Calibri"/>
                <a:sym typeface="Calibri"/>
              </a:rPr>
              <a:t> Cory</a:t>
            </a:r>
          </a:p>
        </p:txBody>
      </p:sp>
      <p:sp>
        <p:nvSpPr>
          <p:cNvPr id="181" name="Google Shape;181;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4</a:t>
            </a:fld>
            <a:endParaRPr sz="1200" b="0" i="0" u="none" strike="noStrike" cap="none">
              <a:solidFill>
                <a:srgbClr val="888888"/>
              </a:solidFill>
              <a:latin typeface="Calibri"/>
              <a:ea typeface="Calibri"/>
              <a:cs typeface="Calibri"/>
              <a:sym typeface="Calibri"/>
            </a:endParaRPr>
          </a:p>
        </p:txBody>
      </p:sp>
      <p:sp>
        <p:nvSpPr>
          <p:cNvPr id="182" name="Google Shape;182;p27"/>
          <p:cNvSpPr txBox="1"/>
          <p:nvPr/>
        </p:nvSpPr>
        <p:spPr>
          <a:xfrm>
            <a:off x="5132665" y="4231178"/>
            <a:ext cx="274320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Prof. Vladimir Stojanovic</a:t>
            </a:r>
            <a:endParaRPr sz="18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b="0" i="0" u="sng" strike="noStrike" cap="none">
                <a:solidFill>
                  <a:schemeClr val="hlink"/>
                </a:solidFill>
                <a:latin typeface="Calibri"/>
                <a:ea typeface="Calibri"/>
                <a:cs typeface="Calibri"/>
                <a:sym typeface="Calibri"/>
                <a:hlinkClick r:id="rId4"/>
              </a:rPr>
              <a:t>vlada@berkeley.edu</a:t>
            </a:r>
            <a:endParaRPr sz="18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b="0" i="0" u="none" strike="noStrike" cap="none">
                <a:solidFill>
                  <a:schemeClr val="dk1"/>
                </a:solidFill>
                <a:latin typeface="Calibri"/>
                <a:ea typeface="Calibri"/>
                <a:cs typeface="Calibri"/>
                <a:sym typeface="Calibri"/>
              </a:rPr>
              <a:t>513 Cory</a:t>
            </a:r>
            <a:endParaRPr/>
          </a:p>
        </p:txBody>
      </p:sp>
      <p:pic>
        <p:nvPicPr>
          <p:cNvPr id="183" name="Google Shape;183;p27" descr="Image result for vladimir stojanovic"/>
          <p:cNvPicPr preferRelativeResize="0"/>
          <p:nvPr/>
        </p:nvPicPr>
        <p:blipFill rotWithShape="1">
          <a:blip r:embed="rId5">
            <a:alphaModFix/>
          </a:blip>
          <a:srcRect/>
          <a:stretch/>
        </p:blipFill>
        <p:spPr>
          <a:xfrm>
            <a:off x="5641383" y="1817981"/>
            <a:ext cx="1725763" cy="2416069"/>
          </a:xfrm>
          <a:prstGeom prst="rect">
            <a:avLst/>
          </a:prstGeom>
          <a:noFill/>
          <a:ln>
            <a:noFill/>
          </a:ln>
          <a:effectLst>
            <a:outerShdw blurRad="50800" dist="38100" dir="2700000" algn="tl" rotWithShape="0">
              <a:srgbClr val="000000">
                <a:alpha val="40000"/>
              </a:srgbClr>
            </a:outerShdw>
          </a:effectLst>
        </p:spPr>
      </p:pic>
      <p:pic>
        <p:nvPicPr>
          <p:cNvPr id="3074" name="Picture 2" descr="Photo for Chunlei Liu">
            <a:extLst>
              <a:ext uri="{FF2B5EF4-FFF2-40B4-BE49-F238E27FC236}">
                <a16:creationId xmlns:a16="http://schemas.microsoft.com/office/drawing/2014/main" id="{FE7A6FCE-5367-4AD8-BB76-E494E9C310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2744" y="1817981"/>
            <a:ext cx="1725763" cy="24160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6" name="Google Shape;416;p49"/>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dirty="0">
                <a:solidFill>
                  <a:schemeClr val="dk1"/>
                </a:solidFill>
                <a:latin typeface="Calibri"/>
                <a:ea typeface="Calibri"/>
                <a:cs typeface="Calibri"/>
                <a:sym typeface="Calibri"/>
              </a:rPr>
              <a:t>Example: Tomography</a:t>
            </a:r>
            <a:endParaRPr dirty="0"/>
          </a:p>
        </p:txBody>
      </p:sp>
      <p:pic>
        <p:nvPicPr>
          <p:cNvPr id="424" name="Google Shape;424;p49" descr="Image result for beer's law"/>
          <p:cNvPicPr preferRelativeResize="0"/>
          <p:nvPr/>
        </p:nvPicPr>
        <p:blipFill rotWithShape="1">
          <a:blip r:embed="rId3">
            <a:alphaModFix/>
          </a:blip>
          <a:srcRect/>
          <a:stretch/>
        </p:blipFill>
        <p:spPr>
          <a:xfrm>
            <a:off x="97443" y="7332752"/>
            <a:ext cx="2867025" cy="2381250"/>
          </a:xfrm>
          <a:prstGeom prst="rect">
            <a:avLst/>
          </a:prstGeom>
          <a:noFill/>
          <a:ln>
            <a:noFill/>
          </a:ln>
        </p:spPr>
      </p:pic>
      <p:pic>
        <p:nvPicPr>
          <p:cNvPr id="425" name="Google Shape;425;p49" descr="C:\Users\Laura\Pictures\funny\387871_10150431064183360_290539813359_8334429_1236711849_n.jpg"/>
          <p:cNvPicPr preferRelativeResize="0"/>
          <p:nvPr/>
        </p:nvPicPr>
        <p:blipFill rotWithShape="1">
          <a:blip r:embed="rId4">
            <a:alphaModFix/>
          </a:blip>
          <a:srcRect/>
          <a:stretch/>
        </p:blipFill>
        <p:spPr>
          <a:xfrm>
            <a:off x="4888358" y="7185395"/>
            <a:ext cx="3941088" cy="1357025"/>
          </a:xfrm>
          <a:prstGeom prst="rect">
            <a:avLst/>
          </a:prstGeom>
          <a:noFill/>
          <a:ln>
            <a:noFill/>
          </a:ln>
        </p:spPr>
      </p:pic>
      <p:pic>
        <p:nvPicPr>
          <p:cNvPr id="426" name="Google Shape;426;p49"/>
          <p:cNvPicPr preferRelativeResize="0"/>
          <p:nvPr/>
        </p:nvPicPr>
        <p:blipFill rotWithShape="1">
          <a:blip r:embed="rId5">
            <a:alphaModFix/>
          </a:blip>
          <a:srcRect/>
          <a:stretch/>
        </p:blipFill>
        <p:spPr>
          <a:xfrm>
            <a:off x="5061191" y="8608803"/>
            <a:ext cx="2917825" cy="1193800"/>
          </a:xfrm>
          <a:prstGeom prst="rect">
            <a:avLst/>
          </a:prstGeom>
          <a:noFill/>
          <a:ln>
            <a:noFill/>
          </a:ln>
        </p:spPr>
      </p:pic>
      <p:cxnSp>
        <p:nvCxnSpPr>
          <p:cNvPr id="427" name="Google Shape;427;p49"/>
          <p:cNvCxnSpPr/>
          <p:nvPr/>
        </p:nvCxnSpPr>
        <p:spPr>
          <a:xfrm rot="10800000">
            <a:off x="7348125" y="9207290"/>
            <a:ext cx="107016" cy="202912"/>
          </a:xfrm>
          <a:prstGeom prst="straightConnector1">
            <a:avLst/>
          </a:prstGeom>
          <a:noFill/>
          <a:ln w="9525" cap="flat" cmpd="sng">
            <a:solidFill>
              <a:srgbClr val="FF0000"/>
            </a:solidFill>
            <a:prstDash val="solid"/>
            <a:round/>
            <a:headEnd type="none" w="med" len="med"/>
            <a:tailEnd type="triangle" w="med" len="med"/>
          </a:ln>
        </p:spPr>
      </p:cxnSp>
      <p:sp>
        <p:nvSpPr>
          <p:cNvPr id="428" name="Google Shape;428;p49"/>
          <p:cNvSpPr txBox="1"/>
          <p:nvPr/>
        </p:nvSpPr>
        <p:spPr>
          <a:xfrm>
            <a:off x="7366054" y="9346415"/>
            <a:ext cx="12192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FF0000"/>
                </a:solidFill>
                <a:latin typeface="Calibri"/>
                <a:ea typeface="Calibri"/>
                <a:cs typeface="Calibri"/>
                <a:sym typeface="Calibri"/>
              </a:rPr>
              <a:t>attenuation coefficient</a:t>
            </a:r>
            <a:endParaRPr/>
          </a:p>
        </p:txBody>
      </p:sp>
      <p:sp>
        <p:nvSpPr>
          <p:cNvPr id="429" name="Google Shape;429;p49"/>
          <p:cNvSpPr txBox="1"/>
          <p:nvPr/>
        </p:nvSpPr>
        <p:spPr>
          <a:xfrm>
            <a:off x="4057830" y="9117814"/>
            <a:ext cx="1243217"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FF0000"/>
                </a:solidFill>
                <a:latin typeface="Calibri"/>
                <a:ea typeface="Calibri"/>
                <a:cs typeface="Calibri"/>
                <a:sym typeface="Calibri"/>
              </a:rPr>
              <a:t>projection intensity</a:t>
            </a:r>
            <a:endParaRPr/>
          </a:p>
        </p:txBody>
      </p:sp>
      <p:pic>
        <p:nvPicPr>
          <p:cNvPr id="430" name="Google Shape;430;p49" descr="http://images.all-free-download.com/images/graphiclarge/check_mark_clip_art_9677.jpg"/>
          <p:cNvPicPr preferRelativeResize="0"/>
          <p:nvPr/>
        </p:nvPicPr>
        <p:blipFill rotWithShape="1">
          <a:blip r:embed="rId6">
            <a:alphaModFix/>
          </a:blip>
          <a:srcRect/>
          <a:stretch/>
        </p:blipFill>
        <p:spPr>
          <a:xfrm>
            <a:off x="3391605" y="8874539"/>
            <a:ext cx="914400" cy="845551"/>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40</a:t>
            </a:fld>
            <a:endParaRPr lang="en-US"/>
          </a:p>
        </p:txBody>
      </p:sp>
      <p:pic>
        <p:nvPicPr>
          <p:cNvPr id="24" name="Google Shape;413;p49">
            <a:extLst>
              <a:ext uri="{FF2B5EF4-FFF2-40B4-BE49-F238E27FC236}">
                <a16:creationId xmlns:a16="http://schemas.microsoft.com/office/drawing/2014/main" id="{8031A006-208F-754A-ADD0-74532A95D08C}"/>
              </a:ext>
            </a:extLst>
          </p:cNvPr>
          <p:cNvPicPr preferRelativeResize="0"/>
          <p:nvPr/>
        </p:nvPicPr>
        <p:blipFill rotWithShape="1">
          <a:blip r:embed="rId7">
            <a:alphaModFix/>
          </a:blip>
          <a:srcRect/>
          <a:stretch/>
        </p:blipFill>
        <p:spPr>
          <a:xfrm>
            <a:off x="1530956" y="1363516"/>
            <a:ext cx="2618704" cy="2752075"/>
          </a:xfrm>
          <a:prstGeom prst="rect">
            <a:avLst/>
          </a:prstGeom>
          <a:noFill/>
          <a:ln w="9525" cap="flat" cmpd="sng">
            <a:solidFill>
              <a:schemeClr val="dk1"/>
            </a:solidFill>
            <a:prstDash val="solid"/>
            <a:round/>
            <a:headEnd type="none" w="sm" len="sm"/>
            <a:tailEnd type="none" w="sm" len="sm"/>
          </a:ln>
        </p:spPr>
      </p:pic>
      <p:pic>
        <p:nvPicPr>
          <p:cNvPr id="25" name="Google Shape;418;p49">
            <a:extLst>
              <a:ext uri="{FF2B5EF4-FFF2-40B4-BE49-F238E27FC236}">
                <a16:creationId xmlns:a16="http://schemas.microsoft.com/office/drawing/2014/main" id="{F51D89F4-D1B3-2A40-B4DB-6F70B83FCD48}"/>
              </a:ext>
            </a:extLst>
          </p:cNvPr>
          <p:cNvPicPr preferRelativeResize="0"/>
          <p:nvPr/>
        </p:nvPicPr>
        <p:blipFill rotWithShape="1">
          <a:blip r:embed="rId8">
            <a:alphaModFix/>
          </a:blip>
          <a:srcRect/>
          <a:stretch/>
        </p:blipFill>
        <p:spPr>
          <a:xfrm>
            <a:off x="1838863" y="1494246"/>
            <a:ext cx="714555" cy="1071833"/>
          </a:xfrm>
          <a:prstGeom prst="rect">
            <a:avLst/>
          </a:prstGeom>
          <a:noFill/>
          <a:ln>
            <a:noFill/>
          </a:ln>
        </p:spPr>
      </p:pic>
      <p:pic>
        <p:nvPicPr>
          <p:cNvPr id="26" name="Google Shape;419;p49">
            <a:extLst>
              <a:ext uri="{FF2B5EF4-FFF2-40B4-BE49-F238E27FC236}">
                <a16:creationId xmlns:a16="http://schemas.microsoft.com/office/drawing/2014/main" id="{9E6DBC7E-CFBC-454E-B427-530680F2F7B9}"/>
              </a:ext>
            </a:extLst>
          </p:cNvPr>
          <p:cNvPicPr preferRelativeResize="0"/>
          <p:nvPr/>
        </p:nvPicPr>
        <p:blipFill rotWithShape="1">
          <a:blip r:embed="rId9">
            <a:alphaModFix/>
          </a:blip>
          <a:srcRect/>
          <a:stretch/>
        </p:blipFill>
        <p:spPr>
          <a:xfrm>
            <a:off x="1809750" y="2870251"/>
            <a:ext cx="773113" cy="1073150"/>
          </a:xfrm>
          <a:prstGeom prst="rect">
            <a:avLst/>
          </a:prstGeom>
          <a:noFill/>
          <a:ln>
            <a:noFill/>
          </a:ln>
        </p:spPr>
      </p:pic>
      <p:pic>
        <p:nvPicPr>
          <p:cNvPr id="27" name="Google Shape;420;p49">
            <a:extLst>
              <a:ext uri="{FF2B5EF4-FFF2-40B4-BE49-F238E27FC236}">
                <a16:creationId xmlns:a16="http://schemas.microsoft.com/office/drawing/2014/main" id="{BDF25F72-2CC3-0347-82DC-98AB5450FEB9}"/>
              </a:ext>
            </a:extLst>
          </p:cNvPr>
          <p:cNvPicPr preferRelativeResize="0"/>
          <p:nvPr/>
        </p:nvPicPr>
        <p:blipFill rotWithShape="1">
          <a:blip r:embed="rId10">
            <a:alphaModFix/>
          </a:blip>
          <a:srcRect/>
          <a:stretch/>
        </p:blipFill>
        <p:spPr>
          <a:xfrm>
            <a:off x="3121025" y="1493888"/>
            <a:ext cx="774700" cy="1071563"/>
          </a:xfrm>
          <a:prstGeom prst="rect">
            <a:avLst/>
          </a:prstGeom>
          <a:noFill/>
          <a:ln>
            <a:noFill/>
          </a:ln>
        </p:spPr>
      </p:pic>
      <p:pic>
        <p:nvPicPr>
          <p:cNvPr id="28" name="Google Shape;421;p49">
            <a:extLst>
              <a:ext uri="{FF2B5EF4-FFF2-40B4-BE49-F238E27FC236}">
                <a16:creationId xmlns:a16="http://schemas.microsoft.com/office/drawing/2014/main" id="{2D41E817-FEF4-6748-8400-A8285FB8B1BB}"/>
              </a:ext>
            </a:extLst>
          </p:cNvPr>
          <p:cNvPicPr preferRelativeResize="0"/>
          <p:nvPr/>
        </p:nvPicPr>
        <p:blipFill rotWithShape="1">
          <a:blip r:embed="rId11">
            <a:alphaModFix/>
          </a:blip>
          <a:srcRect/>
          <a:stretch/>
        </p:blipFill>
        <p:spPr>
          <a:xfrm>
            <a:off x="3121025" y="2870251"/>
            <a:ext cx="774700" cy="1073150"/>
          </a:xfrm>
          <a:prstGeom prst="rect">
            <a:avLst/>
          </a:prstGeom>
          <a:noFill/>
          <a:ln>
            <a:noFill/>
          </a:ln>
        </p:spPr>
      </p:pic>
      <p:cxnSp>
        <p:nvCxnSpPr>
          <p:cNvPr id="4" name="Straight Arrow Connector 3">
            <a:extLst>
              <a:ext uri="{FF2B5EF4-FFF2-40B4-BE49-F238E27FC236}">
                <a16:creationId xmlns:a16="http://schemas.microsoft.com/office/drawing/2014/main" id="{84E4889E-7F69-E140-999B-07679A3DA5F5}"/>
              </a:ext>
            </a:extLst>
          </p:cNvPr>
          <p:cNvCxnSpPr>
            <a:cxnSpLocks/>
          </p:cNvCxnSpPr>
          <p:nvPr/>
        </p:nvCxnSpPr>
        <p:spPr>
          <a:xfrm>
            <a:off x="1165123" y="2035277"/>
            <a:ext cx="333313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FA4F011-7B54-0142-BA48-E27F5BEB7C42}"/>
              </a:ext>
            </a:extLst>
          </p:cNvPr>
          <p:cNvSpPr txBox="1"/>
          <p:nvPr/>
        </p:nvSpPr>
        <p:spPr>
          <a:xfrm>
            <a:off x="468168" y="1706503"/>
            <a:ext cx="811161" cy="646331"/>
          </a:xfrm>
          <a:prstGeom prst="rect">
            <a:avLst/>
          </a:prstGeom>
          <a:noFill/>
        </p:spPr>
        <p:txBody>
          <a:bodyPr wrap="square" rtlCol="0">
            <a:spAutoFit/>
          </a:bodyPr>
          <a:lstStyle/>
          <a:p>
            <a:r>
              <a:rPr lang="en-US" sz="3600" dirty="0"/>
              <a:t>a</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1A7E5FF9-6D93-6F40-A90B-F509B2214F55}"/>
                  </a:ext>
                </a:extLst>
              </p:cNvPr>
              <p:cNvSpPr txBox="1"/>
              <p:nvPr/>
            </p:nvSpPr>
            <p:spPr>
              <a:xfrm>
                <a:off x="4801093" y="1804133"/>
                <a:ext cx="3782317"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1</m:t>
                          </m:r>
                        </m:sub>
                      </m:sSub>
                    </m:oMath>
                  </m:oMathPara>
                </a14:m>
                <a:endParaRPr lang="en-US" sz="2400" dirty="0"/>
              </a:p>
            </p:txBody>
          </p:sp>
        </mc:Choice>
        <mc:Fallback>
          <p:sp>
            <p:nvSpPr>
              <p:cNvPr id="7" name="TextBox 6">
                <a:extLst>
                  <a:ext uri="{FF2B5EF4-FFF2-40B4-BE49-F238E27FC236}">
                    <a16:creationId xmlns:a16="http://schemas.microsoft.com/office/drawing/2014/main" id="{1A7E5FF9-6D93-6F40-A90B-F509B2214F55}"/>
                  </a:ext>
                </a:extLst>
              </p:cNvPr>
              <p:cNvSpPr txBox="1">
                <a:spLocks noRot="1" noChangeAspect="1" noMove="1" noResize="1" noEditPoints="1" noAdjustHandles="1" noChangeArrowheads="1" noChangeShapeType="1" noTextEdit="1"/>
              </p:cNvSpPr>
              <p:nvPr/>
            </p:nvSpPr>
            <p:spPr>
              <a:xfrm>
                <a:off x="4801093" y="1804133"/>
                <a:ext cx="3782317" cy="369332"/>
              </a:xfrm>
              <a:prstGeom prst="rect">
                <a:avLst/>
              </a:prstGeom>
              <a:blipFill>
                <a:blip r:embed="rId12"/>
                <a:stretch>
                  <a:fillRect l="-334" t="-3333" b="-3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EE4004BE-E04C-3A41-9487-0D4720694A16}"/>
                  </a:ext>
                </a:extLst>
              </p:cNvPr>
              <p:cNvSpPr txBox="1"/>
              <p:nvPr/>
            </p:nvSpPr>
            <p:spPr>
              <a:xfrm>
                <a:off x="6433509" y="3260139"/>
                <a:ext cx="2106282"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3</m:t>
                          </m:r>
                        </m:sub>
                      </m:sSub>
                      <m:r>
                        <a:rPr lang="en-US" sz="2400" b="0" i="1" smtClean="0">
                          <a:latin typeface="Cambria Math" panose="02040503050406030204" pitchFamily="18" charset="0"/>
                        </a:rPr>
                        <m:t>+</m:t>
                      </m:r>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4</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2</m:t>
                          </m:r>
                        </m:sub>
                      </m:sSub>
                    </m:oMath>
                  </m:oMathPara>
                </a14:m>
                <a:endParaRPr lang="en-US" sz="2400" dirty="0"/>
              </a:p>
            </p:txBody>
          </p:sp>
        </mc:Choice>
        <mc:Fallback>
          <p:sp>
            <p:nvSpPr>
              <p:cNvPr id="34" name="TextBox 33">
                <a:extLst>
                  <a:ext uri="{FF2B5EF4-FFF2-40B4-BE49-F238E27FC236}">
                    <a16:creationId xmlns:a16="http://schemas.microsoft.com/office/drawing/2014/main" id="{EE4004BE-E04C-3A41-9487-0D4720694A16}"/>
                  </a:ext>
                </a:extLst>
              </p:cNvPr>
              <p:cNvSpPr txBox="1">
                <a:spLocks noRot="1" noChangeAspect="1" noMove="1" noResize="1" noEditPoints="1" noAdjustHandles="1" noChangeArrowheads="1" noChangeShapeType="1" noTextEdit="1"/>
              </p:cNvSpPr>
              <p:nvPr/>
            </p:nvSpPr>
            <p:spPr>
              <a:xfrm>
                <a:off x="6433509" y="3260139"/>
                <a:ext cx="2106282" cy="369332"/>
              </a:xfrm>
              <a:prstGeom prst="rect">
                <a:avLst/>
              </a:prstGeom>
              <a:blipFill>
                <a:blip r:embed="rId13"/>
                <a:stretch>
                  <a:fillRect l="-1205" r="-602" b="-13333"/>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B92A5337-2738-F940-8206-864F51F7633B}"/>
              </a:ext>
            </a:extLst>
          </p:cNvPr>
          <p:cNvCxnSpPr>
            <a:cxnSpLocks/>
          </p:cNvCxnSpPr>
          <p:nvPr/>
        </p:nvCxnSpPr>
        <p:spPr>
          <a:xfrm>
            <a:off x="2144893" y="1107498"/>
            <a:ext cx="0" cy="352550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BBF551D-538A-CE4F-AFD6-5811AE34367F}"/>
              </a:ext>
            </a:extLst>
          </p:cNvPr>
          <p:cNvSpPr txBox="1"/>
          <p:nvPr/>
        </p:nvSpPr>
        <p:spPr>
          <a:xfrm>
            <a:off x="2196140" y="779204"/>
            <a:ext cx="811161" cy="646331"/>
          </a:xfrm>
          <a:prstGeom prst="rect">
            <a:avLst/>
          </a:prstGeom>
          <a:noFill/>
        </p:spPr>
        <p:txBody>
          <a:bodyPr wrap="square" rtlCol="0">
            <a:spAutoFit/>
          </a:bodyPr>
          <a:lstStyle/>
          <a:p>
            <a:r>
              <a:rPr lang="en-US" sz="3600" dirty="0"/>
              <a:t>a</a:t>
            </a:r>
          </a:p>
        </p:txBody>
      </p:sp>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8C9377EE-BDCF-8B44-A9B8-FDFAC0CE77FB}"/>
                  </a:ext>
                </a:extLst>
              </p:cNvPr>
              <p:cNvSpPr txBox="1"/>
              <p:nvPr/>
            </p:nvSpPr>
            <p:spPr>
              <a:xfrm>
                <a:off x="4801093" y="4310098"/>
                <a:ext cx="3782317"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           +</m:t>
                      </m:r>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3</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3</m:t>
                          </m:r>
                        </m:sub>
                      </m:sSub>
                    </m:oMath>
                  </m:oMathPara>
                </a14:m>
                <a:endParaRPr lang="en-US" sz="2400" dirty="0"/>
              </a:p>
            </p:txBody>
          </p:sp>
        </mc:Choice>
        <mc:Fallback>
          <p:sp>
            <p:nvSpPr>
              <p:cNvPr id="30" name="TextBox 29">
                <a:extLst>
                  <a:ext uri="{FF2B5EF4-FFF2-40B4-BE49-F238E27FC236}">
                    <a16:creationId xmlns:a16="http://schemas.microsoft.com/office/drawing/2014/main" id="{8C9377EE-BDCF-8B44-A9B8-FDFAC0CE77FB}"/>
                  </a:ext>
                </a:extLst>
              </p:cNvPr>
              <p:cNvSpPr txBox="1">
                <a:spLocks noRot="1" noChangeAspect="1" noMove="1" noResize="1" noEditPoints="1" noAdjustHandles="1" noChangeArrowheads="1" noChangeShapeType="1" noTextEdit="1"/>
              </p:cNvSpPr>
              <p:nvPr/>
            </p:nvSpPr>
            <p:spPr>
              <a:xfrm>
                <a:off x="4801093" y="4310098"/>
                <a:ext cx="3782317" cy="369332"/>
              </a:xfrm>
              <a:prstGeom prst="rect">
                <a:avLst/>
              </a:prstGeom>
              <a:blipFill>
                <a:blip r:embed="rId14"/>
                <a:stretch>
                  <a:fillRect l="-334" t="-3333" b="-40000"/>
                </a:stretch>
              </a:blipFill>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FDE64601-9DC5-FE4F-A012-13BB1F273685}"/>
              </a:ext>
            </a:extLst>
          </p:cNvPr>
          <p:cNvCxnSpPr>
            <a:cxnSpLocks/>
          </p:cNvCxnSpPr>
          <p:nvPr/>
        </p:nvCxnSpPr>
        <p:spPr>
          <a:xfrm>
            <a:off x="3463767" y="1111929"/>
            <a:ext cx="0" cy="352550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D471179-8AAD-8B45-AF52-186D0F7B9EE0}"/>
              </a:ext>
            </a:extLst>
          </p:cNvPr>
          <p:cNvSpPr txBox="1"/>
          <p:nvPr/>
        </p:nvSpPr>
        <p:spPr>
          <a:xfrm>
            <a:off x="3515014" y="783635"/>
            <a:ext cx="811161" cy="646331"/>
          </a:xfrm>
          <a:prstGeom prst="rect">
            <a:avLst/>
          </a:prstGeom>
          <a:noFill/>
        </p:spPr>
        <p:txBody>
          <a:bodyPr wrap="square" rtlCol="0">
            <a:spAutoFit/>
          </a:bodyPr>
          <a:lstStyle/>
          <a:p>
            <a:r>
              <a:rPr lang="en-US" sz="3600" dirty="0"/>
              <a:t>a</a:t>
            </a:r>
          </a:p>
        </p:txBody>
      </p:sp>
      <p:cxnSp>
        <p:nvCxnSpPr>
          <p:cNvPr id="37" name="Straight Arrow Connector 36">
            <a:extLst>
              <a:ext uri="{FF2B5EF4-FFF2-40B4-BE49-F238E27FC236}">
                <a16:creationId xmlns:a16="http://schemas.microsoft.com/office/drawing/2014/main" id="{203686ED-7A28-224B-8738-07122E44826F}"/>
              </a:ext>
            </a:extLst>
          </p:cNvPr>
          <p:cNvCxnSpPr>
            <a:cxnSpLocks/>
          </p:cNvCxnSpPr>
          <p:nvPr/>
        </p:nvCxnSpPr>
        <p:spPr>
          <a:xfrm>
            <a:off x="1442720" y="1249680"/>
            <a:ext cx="3055538" cy="324508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5D68EB1-3A06-2B4C-96BB-FB4E3D5316E3}"/>
              </a:ext>
            </a:extLst>
          </p:cNvPr>
          <p:cNvSpPr txBox="1"/>
          <p:nvPr/>
        </p:nvSpPr>
        <p:spPr>
          <a:xfrm>
            <a:off x="843714" y="786703"/>
            <a:ext cx="811161" cy="646331"/>
          </a:xfrm>
          <a:prstGeom prst="rect">
            <a:avLst/>
          </a:prstGeom>
          <a:noFill/>
        </p:spPr>
        <p:txBody>
          <a:bodyPr wrap="square" rtlCol="0">
            <a:spAutoFit/>
          </a:bodyPr>
          <a:lstStyle/>
          <a:p>
            <a:r>
              <a:rPr lang="en-US" sz="3600" dirty="0"/>
              <a:t>a</a:t>
            </a:r>
          </a:p>
        </p:txBody>
      </p:sp>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920AB0DB-D374-B74F-8605-F2AE306873DF}"/>
                  </a:ext>
                </a:extLst>
              </p:cNvPr>
              <p:cNvSpPr txBox="1"/>
              <p:nvPr/>
            </p:nvSpPr>
            <p:spPr>
              <a:xfrm>
                <a:off x="4783669" y="5877202"/>
                <a:ext cx="3789434"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                        +</m:t>
                      </m:r>
                      <m:r>
                        <a:rPr lang="en-US" sz="2400" b="0" i="1" smtClean="0">
                          <a:latin typeface="Cambria Math" panose="02040503050406030204" pitchFamily="18" charset="0"/>
                        </a:rPr>
                        <m:t>𝑎</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4</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5</m:t>
                          </m:r>
                        </m:sub>
                      </m:sSub>
                    </m:oMath>
                  </m:oMathPara>
                </a14:m>
                <a:endParaRPr lang="en-US" sz="2400" dirty="0"/>
              </a:p>
            </p:txBody>
          </p:sp>
        </mc:Choice>
        <mc:Fallback>
          <p:sp>
            <p:nvSpPr>
              <p:cNvPr id="39" name="TextBox 38">
                <a:extLst>
                  <a:ext uri="{FF2B5EF4-FFF2-40B4-BE49-F238E27FC236}">
                    <a16:creationId xmlns:a16="http://schemas.microsoft.com/office/drawing/2014/main" id="{920AB0DB-D374-B74F-8605-F2AE306873DF}"/>
                  </a:ext>
                </a:extLst>
              </p:cNvPr>
              <p:cNvSpPr txBox="1">
                <a:spLocks noRot="1" noChangeAspect="1" noMove="1" noResize="1" noEditPoints="1" noAdjustHandles="1" noChangeArrowheads="1" noChangeShapeType="1" noTextEdit="1"/>
              </p:cNvSpPr>
              <p:nvPr/>
            </p:nvSpPr>
            <p:spPr>
              <a:xfrm>
                <a:off x="4783669" y="5877202"/>
                <a:ext cx="3789434" cy="369332"/>
              </a:xfrm>
              <a:prstGeom prst="rect">
                <a:avLst/>
              </a:prstGeom>
              <a:blipFill>
                <a:blip r:embed="rId15"/>
                <a:stretch>
                  <a:fillRect l="-334" t="-6667" b="-36667"/>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A17CC8A3-0664-CB4B-8907-33CA928F96FC}"/>
              </a:ext>
            </a:extLst>
          </p:cNvPr>
          <p:cNvSpPr txBox="1"/>
          <p:nvPr/>
        </p:nvSpPr>
        <p:spPr>
          <a:xfrm>
            <a:off x="8556268" y="1875779"/>
            <a:ext cx="546355" cy="307777"/>
          </a:xfrm>
          <a:prstGeom prst="rect">
            <a:avLst/>
          </a:prstGeom>
          <a:noFill/>
        </p:spPr>
        <p:txBody>
          <a:bodyPr wrap="square" rtlCol="0">
            <a:spAutoFit/>
          </a:bodyPr>
          <a:lstStyle/>
          <a:p>
            <a:r>
              <a:rPr lang="en-US" dirty="0">
                <a:solidFill>
                  <a:srgbClr val="FF0000"/>
                </a:solidFill>
              </a:rPr>
              <a:t>EQ1</a:t>
            </a:r>
          </a:p>
        </p:txBody>
      </p:sp>
      <p:sp>
        <p:nvSpPr>
          <p:cNvPr id="41" name="TextBox 40">
            <a:extLst>
              <a:ext uri="{FF2B5EF4-FFF2-40B4-BE49-F238E27FC236}">
                <a16:creationId xmlns:a16="http://schemas.microsoft.com/office/drawing/2014/main" id="{E4C6FE97-18A6-BC41-BD6E-24A9D18AB02C}"/>
              </a:ext>
            </a:extLst>
          </p:cNvPr>
          <p:cNvSpPr txBox="1"/>
          <p:nvPr/>
        </p:nvSpPr>
        <p:spPr>
          <a:xfrm>
            <a:off x="8549214" y="3324118"/>
            <a:ext cx="546355" cy="307777"/>
          </a:xfrm>
          <a:prstGeom prst="rect">
            <a:avLst/>
          </a:prstGeom>
          <a:noFill/>
        </p:spPr>
        <p:txBody>
          <a:bodyPr wrap="square" rtlCol="0">
            <a:spAutoFit/>
          </a:bodyPr>
          <a:lstStyle/>
          <a:p>
            <a:r>
              <a:rPr lang="en-US" dirty="0">
                <a:solidFill>
                  <a:srgbClr val="FF0000"/>
                </a:solidFill>
              </a:rPr>
              <a:t>EQ2</a:t>
            </a:r>
          </a:p>
        </p:txBody>
      </p:sp>
      <p:sp>
        <p:nvSpPr>
          <p:cNvPr id="42" name="TextBox 41">
            <a:extLst>
              <a:ext uri="{FF2B5EF4-FFF2-40B4-BE49-F238E27FC236}">
                <a16:creationId xmlns:a16="http://schemas.microsoft.com/office/drawing/2014/main" id="{412FF66D-4DF6-CC42-944A-D9DCF99D6420}"/>
              </a:ext>
            </a:extLst>
          </p:cNvPr>
          <p:cNvSpPr txBox="1"/>
          <p:nvPr/>
        </p:nvSpPr>
        <p:spPr>
          <a:xfrm>
            <a:off x="8556268" y="4364954"/>
            <a:ext cx="546355" cy="307777"/>
          </a:xfrm>
          <a:prstGeom prst="rect">
            <a:avLst/>
          </a:prstGeom>
          <a:noFill/>
        </p:spPr>
        <p:txBody>
          <a:bodyPr wrap="square" rtlCol="0">
            <a:spAutoFit/>
          </a:bodyPr>
          <a:lstStyle/>
          <a:p>
            <a:r>
              <a:rPr lang="en-US" dirty="0">
                <a:solidFill>
                  <a:srgbClr val="FF0000"/>
                </a:solidFill>
              </a:rPr>
              <a:t>EQ3</a:t>
            </a:r>
          </a:p>
        </p:txBody>
      </p:sp>
      <p:sp>
        <p:nvSpPr>
          <p:cNvPr id="44" name="TextBox 43">
            <a:extLst>
              <a:ext uri="{FF2B5EF4-FFF2-40B4-BE49-F238E27FC236}">
                <a16:creationId xmlns:a16="http://schemas.microsoft.com/office/drawing/2014/main" id="{10B9F3EC-2A11-4E45-BD44-5D3DD505C5EB}"/>
              </a:ext>
            </a:extLst>
          </p:cNvPr>
          <p:cNvSpPr txBox="1"/>
          <p:nvPr/>
        </p:nvSpPr>
        <p:spPr>
          <a:xfrm>
            <a:off x="8559374" y="5961181"/>
            <a:ext cx="546355" cy="307777"/>
          </a:xfrm>
          <a:prstGeom prst="rect">
            <a:avLst/>
          </a:prstGeom>
          <a:noFill/>
        </p:spPr>
        <p:txBody>
          <a:bodyPr wrap="square" rtlCol="0">
            <a:spAutoFit/>
          </a:bodyPr>
          <a:lstStyle/>
          <a:p>
            <a:r>
              <a:rPr lang="en-US" dirty="0">
                <a:solidFill>
                  <a:srgbClr val="FF0000"/>
                </a:solidFill>
              </a:rPr>
              <a:t>EQ5</a:t>
            </a:r>
          </a:p>
        </p:txBody>
      </p:sp>
      <mc:AlternateContent xmlns:mc="http://schemas.openxmlformats.org/markup-compatibility/2006">
        <mc:Choice xmlns:a14="http://schemas.microsoft.com/office/drawing/2010/main" Requires="a14">
          <p:sp>
            <p:nvSpPr>
              <p:cNvPr id="45" name="TextBox 44">
                <a:extLst>
                  <a:ext uri="{FF2B5EF4-FFF2-40B4-BE49-F238E27FC236}">
                    <a16:creationId xmlns:a16="http://schemas.microsoft.com/office/drawing/2014/main" id="{3280EE0F-9407-5844-A037-46D51627060C}"/>
                  </a:ext>
                </a:extLst>
              </p:cNvPr>
              <p:cNvSpPr txBox="1"/>
              <p:nvPr/>
            </p:nvSpPr>
            <p:spPr>
              <a:xfrm>
                <a:off x="484915" y="5003775"/>
                <a:ext cx="4013343" cy="73866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𝑎</m:t>
                      </m:r>
                      <m:r>
                        <a:rPr lang="en-US" sz="2400" b="0" i="1" smtClean="0">
                          <a:latin typeface="Cambria Math" panose="02040503050406030204" pitchFamily="18" charset="0"/>
                        </a:rPr>
                        <m:t>=1;</m:t>
                      </m:r>
                    </m:oMath>
                  </m:oMathPara>
                </a14:m>
                <a:endParaRPr lang="en-US" sz="2400" b="0" i="1" dirty="0">
                  <a:latin typeface="Cambria Math" panose="02040503050406030204" pitchFamily="18" charset="0"/>
                </a:endParaRPr>
              </a:p>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=3;</m:t>
                    </m:r>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b="0" i="1" smtClean="0">
                            <a:latin typeface="Cambria Math" panose="02040503050406030204" pitchFamily="18" charset="0"/>
                          </a:rPr>
                          <m:t>2</m:t>
                        </m:r>
                      </m:sub>
                    </m:sSub>
                    <m:r>
                      <a:rPr lang="en-US" sz="2400" i="1">
                        <a:latin typeface="Cambria Math" panose="02040503050406030204" pitchFamily="18" charset="0"/>
                      </a:rPr>
                      <m:t>=</m:t>
                    </m:r>
                    <m:r>
                      <a:rPr lang="en-US" sz="2400" b="0" i="1" smtClean="0">
                        <a:latin typeface="Cambria Math" panose="02040503050406030204" pitchFamily="18" charset="0"/>
                      </a:rPr>
                      <m:t>7</m:t>
                    </m:r>
                    <m:r>
                      <a:rPr lang="en-US" sz="2400" i="1">
                        <a:latin typeface="Cambria Math" panose="02040503050406030204" pitchFamily="18" charset="0"/>
                      </a:rPr>
                      <m:t>;</m:t>
                    </m:r>
                  </m:oMath>
                </a14:m>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b="0" i="1" smtClean="0">
                            <a:latin typeface="Cambria Math" panose="02040503050406030204" pitchFamily="18" charset="0"/>
                          </a:rPr>
                          <m:t>3</m:t>
                        </m:r>
                      </m:sub>
                    </m:sSub>
                    <m:r>
                      <a:rPr lang="en-US" sz="2400" i="1">
                        <a:latin typeface="Cambria Math" panose="02040503050406030204" pitchFamily="18" charset="0"/>
                      </a:rPr>
                      <m:t>=</m:t>
                    </m:r>
                    <m:r>
                      <a:rPr lang="en-US" sz="2400" b="0" i="1" smtClean="0">
                        <a:latin typeface="Cambria Math" panose="02040503050406030204" pitchFamily="18" charset="0"/>
                      </a:rPr>
                      <m:t>4</m:t>
                    </m:r>
                    <m:r>
                      <a:rPr lang="en-US" sz="2400" i="1">
                        <a:latin typeface="Cambria Math" panose="02040503050406030204" pitchFamily="18" charset="0"/>
                      </a:rPr>
                      <m:t>;</m:t>
                    </m:r>
                  </m:oMath>
                </a14:m>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𝑏</m:t>
                        </m:r>
                      </m:e>
                      <m:sub>
                        <m:r>
                          <a:rPr lang="en-US" sz="2400" b="0" i="1" smtClean="0">
                            <a:latin typeface="Cambria Math" panose="02040503050406030204" pitchFamily="18" charset="0"/>
                          </a:rPr>
                          <m:t>5</m:t>
                        </m:r>
                      </m:sub>
                    </m:sSub>
                    <m:r>
                      <a:rPr lang="en-US" sz="2400" i="1">
                        <a:latin typeface="Cambria Math" panose="02040503050406030204" pitchFamily="18" charset="0"/>
                      </a:rPr>
                      <m:t>=</m:t>
                    </m:r>
                    <m:r>
                      <a:rPr lang="en-US" sz="2400" b="0" i="1" smtClean="0">
                        <a:latin typeface="Cambria Math" panose="02040503050406030204" pitchFamily="18" charset="0"/>
                      </a:rPr>
                      <m:t>5</m:t>
                    </m:r>
                    <m:r>
                      <a:rPr lang="en-US" sz="2400" i="1">
                        <a:latin typeface="Cambria Math" panose="02040503050406030204" pitchFamily="18" charset="0"/>
                      </a:rPr>
                      <m:t>;</m:t>
                    </m:r>
                  </m:oMath>
                </a14:m>
                <a:endParaRPr lang="en-US" sz="2400" dirty="0"/>
              </a:p>
            </p:txBody>
          </p:sp>
        </mc:Choice>
        <mc:Fallback>
          <p:sp>
            <p:nvSpPr>
              <p:cNvPr id="45" name="TextBox 44">
                <a:extLst>
                  <a:ext uri="{FF2B5EF4-FFF2-40B4-BE49-F238E27FC236}">
                    <a16:creationId xmlns:a16="http://schemas.microsoft.com/office/drawing/2014/main" id="{3280EE0F-9407-5844-A037-46D51627060C}"/>
                  </a:ext>
                </a:extLst>
              </p:cNvPr>
              <p:cNvSpPr txBox="1">
                <a:spLocks noRot="1" noChangeAspect="1" noMove="1" noResize="1" noEditPoints="1" noAdjustHandles="1" noChangeArrowheads="1" noChangeShapeType="1" noTextEdit="1"/>
              </p:cNvSpPr>
              <p:nvPr/>
            </p:nvSpPr>
            <p:spPr>
              <a:xfrm>
                <a:off x="484915" y="5003775"/>
                <a:ext cx="4013343" cy="738664"/>
              </a:xfrm>
              <a:prstGeom prst="rect">
                <a:avLst/>
              </a:prstGeom>
              <a:blipFill>
                <a:blip r:embed="rId16"/>
                <a:stretch>
                  <a:fillRect l="-2524" r="-1262" b="-6780"/>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A030D2B2-0B6D-4344-A7B3-3ED19D8B7D5A}"/>
              </a:ext>
            </a:extLst>
          </p:cNvPr>
          <p:cNvSpPr txBox="1"/>
          <p:nvPr/>
        </p:nvSpPr>
        <p:spPr>
          <a:xfrm>
            <a:off x="873748" y="6228080"/>
            <a:ext cx="6360172" cy="307777"/>
          </a:xfrm>
          <a:prstGeom prst="rect">
            <a:avLst/>
          </a:prstGeom>
          <a:noFill/>
        </p:spPr>
        <p:txBody>
          <a:bodyPr wrap="square" rtlCol="0">
            <a:spAutoFit/>
          </a:bodyPr>
          <a:lstStyle/>
          <a:p>
            <a:r>
              <a:rPr lang="en-US" dirty="0">
                <a:solidFill>
                  <a:srgbClr val="FF0000"/>
                </a:solidFill>
              </a:rPr>
              <a:t>Is it really true?</a:t>
            </a:r>
          </a:p>
        </p:txBody>
      </p:sp>
    </p:spTree>
    <p:extLst>
      <p:ext uri="{BB962C8B-B14F-4D97-AF65-F5344CB8AC3E}">
        <p14:creationId xmlns:p14="http://schemas.microsoft.com/office/powerpoint/2010/main" val="178533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4" grpId="0"/>
      <p:bldP spid="45" grpId="0"/>
      <p:bldP spid="4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65F2-02F2-864C-A9D5-8C618B2E9DF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0A1519E-EAC9-A44D-A0E8-7801FBDA2E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DD38EC-6430-D44F-8922-72B8A9A7E5D2}"/>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41</a:t>
            </a:fld>
            <a:endParaRPr lang="en-US"/>
          </a:p>
        </p:txBody>
      </p:sp>
      <p:pic>
        <p:nvPicPr>
          <p:cNvPr id="6" name="Picture 5">
            <a:extLst>
              <a:ext uri="{FF2B5EF4-FFF2-40B4-BE49-F238E27FC236}">
                <a16:creationId xmlns:a16="http://schemas.microsoft.com/office/drawing/2014/main" id="{F77C28CE-D52D-C34C-B345-81D9701677B2}"/>
              </a:ext>
            </a:extLst>
          </p:cNvPr>
          <p:cNvPicPr>
            <a:picLocks noChangeAspect="1"/>
          </p:cNvPicPr>
          <p:nvPr/>
        </p:nvPicPr>
        <p:blipFill rotWithShape="1">
          <a:blip r:embed="rId2"/>
          <a:srcRect t="1506" b="5161"/>
          <a:stretch/>
        </p:blipFill>
        <p:spPr>
          <a:xfrm>
            <a:off x="966019" y="74958"/>
            <a:ext cx="7211961" cy="6783042"/>
          </a:xfrm>
          <a:prstGeom prst="rect">
            <a:avLst/>
          </a:prstGeom>
        </p:spPr>
      </p:pic>
      <p:sp>
        <p:nvSpPr>
          <p:cNvPr id="7" name="TextBox 6">
            <a:extLst>
              <a:ext uri="{FF2B5EF4-FFF2-40B4-BE49-F238E27FC236}">
                <a16:creationId xmlns:a16="http://schemas.microsoft.com/office/drawing/2014/main" id="{D913B761-E776-3F40-8127-0D5FEA34DE27}"/>
              </a:ext>
            </a:extLst>
          </p:cNvPr>
          <p:cNvSpPr txBox="1"/>
          <p:nvPr/>
        </p:nvSpPr>
        <p:spPr>
          <a:xfrm>
            <a:off x="628650" y="-40640"/>
            <a:ext cx="4120331" cy="2123658"/>
          </a:xfrm>
          <a:prstGeom prst="rect">
            <a:avLst/>
          </a:prstGeom>
          <a:solidFill>
            <a:schemeClr val="lt1"/>
          </a:solidFill>
        </p:spPr>
        <p:txBody>
          <a:bodyPr wrap="square" rtlCol="0">
            <a:spAutoFit/>
          </a:bodyPr>
          <a:lstStyle/>
          <a:p>
            <a:endParaRPr lang="en-US" sz="2000" dirty="0"/>
          </a:p>
          <a:p>
            <a:r>
              <a:rPr lang="en-US" sz="3200" b="1" dirty="0">
                <a:latin typeface="Calibri" panose="020F0502020204030204" pitchFamily="34" charset="0"/>
                <a:cs typeface="Calibri" panose="020F0502020204030204" pitchFamily="34" charset="0"/>
              </a:rPr>
              <a:t>First MRI Image</a:t>
            </a:r>
          </a:p>
          <a:p>
            <a:endParaRPr lang="en-US" sz="2000" dirty="0"/>
          </a:p>
          <a:p>
            <a:r>
              <a:rPr lang="en-US" sz="2000" dirty="0"/>
              <a:t>P. C. LAUTERBUR</a:t>
            </a:r>
          </a:p>
          <a:p>
            <a:r>
              <a:rPr lang="en-US" sz="2000" dirty="0"/>
              <a:t>Nature volume 242, pages 190–191 (16 March 1973)</a:t>
            </a:r>
          </a:p>
        </p:txBody>
      </p:sp>
    </p:spTree>
    <p:extLst>
      <p:ext uri="{BB962C8B-B14F-4D97-AF65-F5344CB8AC3E}">
        <p14:creationId xmlns:p14="http://schemas.microsoft.com/office/powerpoint/2010/main" val="3698254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446"/>
        <p:cNvGrpSpPr/>
        <p:nvPr/>
      </p:nvGrpSpPr>
      <p:grpSpPr>
        <a:xfrm>
          <a:off x="0" y="0"/>
          <a:ext cx="0" cy="0"/>
          <a:chOff x="0" y="0"/>
          <a:chExt cx="0" cy="0"/>
        </a:xfrm>
      </p:grpSpPr>
      <p:sp>
        <p:nvSpPr>
          <p:cNvPr id="447" name="Google Shape;447;p51"/>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All our measurements are </a:t>
            </a:r>
            <a:r>
              <a:rPr lang="en-US" sz="4400" b="1" i="1" u="sng" strike="noStrike" cap="none">
                <a:solidFill>
                  <a:schemeClr val="dk1"/>
                </a:solidFill>
                <a:latin typeface="Calibri"/>
                <a:ea typeface="Calibri"/>
                <a:cs typeface="Calibri"/>
                <a:sym typeface="Calibri"/>
              </a:rPr>
              <a:t>linear</a:t>
            </a:r>
            <a:endParaRPr/>
          </a:p>
        </p:txBody>
      </p:sp>
      <p:sp>
        <p:nvSpPr>
          <p:cNvPr id="448" name="Google Shape;448;p51"/>
          <p:cNvSpPr/>
          <p:nvPr/>
        </p:nvSpPr>
        <p:spPr>
          <a:xfrm>
            <a:off x="925008" y="1655031"/>
            <a:ext cx="2962696" cy="400110"/>
          </a:xfrm>
          <a:prstGeom prst="rect">
            <a:avLst/>
          </a:prstGeom>
          <a:solidFill>
            <a:srgbClr val="E1EFD8"/>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What does that mean?</a:t>
            </a:r>
            <a:endParaRPr/>
          </a:p>
        </p:txBody>
      </p:sp>
      <p:pic>
        <p:nvPicPr>
          <p:cNvPr id="449" name="Google Shape;449;p51"/>
          <p:cNvPicPr preferRelativeResize="0"/>
          <p:nvPr/>
        </p:nvPicPr>
        <p:blipFill rotWithShape="1">
          <a:blip r:embed="rId3">
            <a:alphaModFix/>
          </a:blip>
          <a:srcRect l="41138" t="60967" r="14807" b="19686"/>
          <a:stretch/>
        </p:blipFill>
        <p:spPr>
          <a:xfrm>
            <a:off x="1236223" y="2812774"/>
            <a:ext cx="3744785" cy="1990086"/>
          </a:xfrm>
          <a:prstGeom prst="rect">
            <a:avLst/>
          </a:prstGeom>
          <a:noFill/>
          <a:ln>
            <a:noFill/>
          </a:ln>
        </p:spPr>
      </p:pic>
      <p:sp>
        <p:nvSpPr>
          <p:cNvPr id="450" name="Google Shape;450;p51"/>
          <p:cNvSpPr txBox="1"/>
          <p:nvPr/>
        </p:nvSpPr>
        <p:spPr>
          <a:xfrm>
            <a:off x="3887704" y="1655031"/>
            <a:ext cx="5004503"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Each variable (x) is multiplied by a scalar (a) to contribute to the measurement</a:t>
            </a:r>
            <a:endParaRPr/>
          </a:p>
        </p:txBody>
      </p:sp>
      <p:sp>
        <p:nvSpPr>
          <p:cNvPr id="451" name="Google Shape;451;p51"/>
          <p:cNvSpPr txBox="1"/>
          <p:nvPr/>
        </p:nvSpPr>
        <p:spPr>
          <a:xfrm>
            <a:off x="4981008" y="3259721"/>
            <a:ext cx="3744784"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accent6"/>
                </a:solidFill>
                <a:latin typeface="Calibri"/>
                <a:ea typeface="Calibri"/>
                <a:cs typeface="Calibri"/>
                <a:sym typeface="Calibri"/>
              </a:rPr>
              <a:t>This is called a </a:t>
            </a:r>
            <a:endParaRPr/>
          </a:p>
          <a:p>
            <a:pPr marL="0" marR="0" lvl="0" indent="0" algn="l" rtl="0">
              <a:spcBef>
                <a:spcPts val="0"/>
              </a:spcBef>
              <a:spcAft>
                <a:spcPts val="0"/>
              </a:spcAft>
              <a:buNone/>
            </a:pPr>
            <a:r>
              <a:rPr lang="en-US" sz="2400" b="1" i="1" u="sng">
                <a:solidFill>
                  <a:schemeClr val="accent6"/>
                </a:solidFill>
                <a:latin typeface="Calibri"/>
                <a:ea typeface="Calibri"/>
                <a:cs typeface="Calibri"/>
                <a:sym typeface="Calibri"/>
              </a:rPr>
              <a:t>system of linear equations</a:t>
            </a:r>
            <a:endParaRPr/>
          </a:p>
        </p:txBody>
      </p:sp>
      <p:sp>
        <p:nvSpPr>
          <p:cNvPr id="452" name="Google Shape;452;p51"/>
          <p:cNvSpPr txBox="1"/>
          <p:nvPr/>
        </p:nvSpPr>
        <p:spPr>
          <a:xfrm>
            <a:off x="5178490" y="5122668"/>
            <a:ext cx="3280647"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1" u="sng">
                <a:solidFill>
                  <a:schemeClr val="dk1"/>
                </a:solidFill>
                <a:latin typeface="Calibri"/>
                <a:ea typeface="Calibri"/>
                <a:cs typeface="Calibri"/>
                <a:sym typeface="Calibri"/>
              </a:rPr>
              <a:t>Linear Algebra</a:t>
            </a:r>
            <a:r>
              <a:rPr lang="en-US" sz="2400" b="1">
                <a:solidFill>
                  <a:schemeClr val="dk1"/>
                </a:solidFill>
                <a:latin typeface="Calibri"/>
                <a:ea typeface="Calibri"/>
                <a:cs typeface="Calibri"/>
                <a:sym typeface="Calibri"/>
              </a:rPr>
              <a:t> is what we need to solve it!</a:t>
            </a:r>
            <a:endParaRPr/>
          </a:p>
        </p:txBody>
      </p:sp>
      <p:sp>
        <p:nvSpPr>
          <p:cNvPr id="453" name="Google Shape;453;p51"/>
          <p:cNvSpPr txBox="1"/>
          <p:nvPr/>
        </p:nvSpPr>
        <p:spPr>
          <a:xfrm>
            <a:off x="4572000" y="7793444"/>
            <a:ext cx="500450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Can also be represented like this: </a:t>
            </a:r>
            <a:endParaRPr/>
          </a:p>
        </p:txBody>
      </p:sp>
      <p:pic>
        <p:nvPicPr>
          <p:cNvPr id="454" name="Google Shape;454;p51"/>
          <p:cNvPicPr preferRelativeResize="0"/>
          <p:nvPr/>
        </p:nvPicPr>
        <p:blipFill rotWithShape="1">
          <a:blip r:embed="rId4">
            <a:alphaModFix/>
          </a:blip>
          <a:srcRect/>
          <a:stretch/>
        </p:blipFill>
        <p:spPr>
          <a:xfrm>
            <a:off x="1319038" y="7223276"/>
            <a:ext cx="2956724" cy="150966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42</a:t>
            </a:fld>
            <a:endParaRPr lang="en-US"/>
          </a:p>
        </p:txBody>
      </p:sp>
    </p:spTree>
    <p:extLst>
      <p:ext uri="{BB962C8B-B14F-4D97-AF65-F5344CB8AC3E}">
        <p14:creationId xmlns:p14="http://schemas.microsoft.com/office/powerpoint/2010/main" val="143361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2"/>
          <p:cNvSpPr/>
          <p:nvPr/>
        </p:nvSpPr>
        <p:spPr>
          <a:xfrm>
            <a:off x="7117181" y="1745412"/>
            <a:ext cx="1828800" cy="2057400"/>
          </a:xfrm>
          <a:prstGeom prst="roundRect">
            <a:avLst>
              <a:gd name="adj" fmla="val 16667"/>
            </a:avLst>
          </a:prstGeom>
          <a:solidFill>
            <a:srgbClr val="D8D8D8">
              <a:alpha val="74901"/>
            </a:srgbClr>
          </a:solid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Times New Roman"/>
              <a:ea typeface="Times New Roman"/>
              <a:cs typeface="Times New Roman"/>
              <a:sym typeface="Times New Roman"/>
            </a:endParaRPr>
          </a:p>
        </p:txBody>
      </p:sp>
      <p:pic>
        <p:nvPicPr>
          <p:cNvPr id="460" name="Google Shape;460;p52"/>
          <p:cNvPicPr preferRelativeResize="0"/>
          <p:nvPr/>
        </p:nvPicPr>
        <p:blipFill rotWithShape="1">
          <a:blip r:embed="rId3">
            <a:alphaModFix/>
          </a:blip>
          <a:srcRect b="5554"/>
          <a:stretch/>
        </p:blipFill>
        <p:spPr>
          <a:xfrm>
            <a:off x="7267591" y="2432368"/>
            <a:ext cx="1633308" cy="1361857"/>
          </a:xfrm>
          <a:prstGeom prst="rect">
            <a:avLst/>
          </a:prstGeom>
          <a:noFill/>
          <a:ln>
            <a:noFill/>
          </a:ln>
        </p:spPr>
      </p:pic>
      <p:sp>
        <p:nvSpPr>
          <p:cNvPr id="461" name="Google Shape;461;p52"/>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Imaging in general</a:t>
            </a:r>
            <a:endParaRPr/>
          </a:p>
        </p:txBody>
      </p:sp>
      <p:sp>
        <p:nvSpPr>
          <p:cNvPr id="462" name="Google Shape;462;p52"/>
          <p:cNvSpPr/>
          <p:nvPr/>
        </p:nvSpPr>
        <p:spPr>
          <a:xfrm>
            <a:off x="152400" y="1745412"/>
            <a:ext cx="1828800" cy="2057400"/>
          </a:xfrm>
          <a:prstGeom prst="roundRect">
            <a:avLst>
              <a:gd name="adj" fmla="val 16667"/>
            </a:avLst>
          </a:prstGeom>
          <a:solidFill>
            <a:srgbClr val="D8D8D8">
              <a:alpha val="74901"/>
            </a:srgbClr>
          </a:solid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Times New Roman"/>
              <a:ea typeface="Times New Roman"/>
              <a:cs typeface="Times New Roman"/>
              <a:sym typeface="Times New Roman"/>
            </a:endParaRPr>
          </a:p>
        </p:txBody>
      </p:sp>
      <p:sp>
        <p:nvSpPr>
          <p:cNvPr id="463" name="Google Shape;463;p52"/>
          <p:cNvSpPr txBox="1">
            <a:spLocks noGrp="1"/>
          </p:cNvSpPr>
          <p:nvPr>
            <p:ph type="body" idx="1"/>
          </p:nvPr>
        </p:nvSpPr>
        <p:spPr>
          <a:xfrm>
            <a:off x="338376" y="1842300"/>
            <a:ext cx="1371600" cy="86149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Energy source</a:t>
            </a:r>
            <a:endParaRPr sz="2000" b="1" i="0" u="sng" strike="noStrike" cap="none">
              <a:solidFill>
                <a:schemeClr val="dk1"/>
              </a:solidFill>
              <a:latin typeface="Arial"/>
              <a:ea typeface="Arial"/>
              <a:cs typeface="Arial"/>
              <a:sym typeface="Arial"/>
            </a:endParaRPr>
          </a:p>
        </p:txBody>
      </p:sp>
      <p:sp>
        <p:nvSpPr>
          <p:cNvPr id="464" name="Google Shape;464;p52"/>
          <p:cNvSpPr/>
          <p:nvPr/>
        </p:nvSpPr>
        <p:spPr>
          <a:xfrm rot="8537547" flipH="1">
            <a:off x="1452591" y="1971566"/>
            <a:ext cx="1423987" cy="1498600"/>
          </a:xfrm>
          <a:custGeom>
            <a:avLst/>
            <a:gdLst/>
            <a:ahLst/>
            <a:cxnLst/>
            <a:rect l="l" t="t" r="r" b="b"/>
            <a:pathLst>
              <a:path w="21600" h="21600" extrusionOk="0">
                <a:moveTo>
                  <a:pt x="0" y="0"/>
                </a:moveTo>
                <a:cubicBezTo>
                  <a:pt x="11332" y="2023"/>
                  <a:pt x="20033" y="10724"/>
                  <a:pt x="21600" y="21600"/>
                </a:cubicBezTo>
              </a:path>
            </a:pathLst>
          </a:custGeom>
          <a:noFill/>
          <a:ln w="88900" cap="flat" cmpd="sng">
            <a:solidFill>
              <a:srgbClr val="FF2712"/>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 name="Google Shape;465;p52"/>
          <p:cNvSpPr/>
          <p:nvPr/>
        </p:nvSpPr>
        <p:spPr>
          <a:xfrm rot="8537547" flipH="1">
            <a:off x="2406678" y="2495441"/>
            <a:ext cx="817563" cy="833437"/>
          </a:xfrm>
          <a:custGeom>
            <a:avLst/>
            <a:gdLst/>
            <a:ahLst/>
            <a:cxnLst/>
            <a:rect l="l" t="t" r="r" b="b"/>
            <a:pathLst>
              <a:path w="21600" h="21600" extrusionOk="0">
                <a:moveTo>
                  <a:pt x="0" y="0"/>
                </a:moveTo>
                <a:cubicBezTo>
                  <a:pt x="9476" y="4589"/>
                  <a:pt x="17091" y="12203"/>
                  <a:pt x="21600" y="21600"/>
                </a:cubicBezTo>
              </a:path>
            </a:pathLst>
          </a:custGeom>
          <a:noFill/>
          <a:ln w="88900" cap="flat" cmpd="sng">
            <a:solidFill>
              <a:srgbClr val="FF2712"/>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 name="Google Shape;466;p52"/>
          <p:cNvSpPr/>
          <p:nvPr/>
        </p:nvSpPr>
        <p:spPr>
          <a:xfrm rot="8537547" flipH="1">
            <a:off x="3025803" y="2636728"/>
            <a:ext cx="404813" cy="503238"/>
          </a:xfrm>
          <a:custGeom>
            <a:avLst/>
            <a:gdLst/>
            <a:ahLst/>
            <a:cxnLst/>
            <a:rect l="l" t="t" r="r" b="b"/>
            <a:pathLst>
              <a:path w="21600" h="21600" extrusionOk="0">
                <a:moveTo>
                  <a:pt x="0" y="0"/>
                </a:moveTo>
                <a:cubicBezTo>
                  <a:pt x="8793" y="6073"/>
                  <a:pt x="16115" y="13396"/>
                  <a:pt x="21600" y="21600"/>
                </a:cubicBezTo>
              </a:path>
            </a:pathLst>
          </a:custGeom>
          <a:noFill/>
          <a:ln w="88900" cap="flat" cmpd="sng">
            <a:solidFill>
              <a:srgbClr val="FF2712"/>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67" name="Google Shape;467;p52"/>
          <p:cNvGrpSpPr/>
          <p:nvPr/>
        </p:nvGrpSpPr>
        <p:grpSpPr>
          <a:xfrm rot="294855">
            <a:off x="5409571" y="1828006"/>
            <a:ext cx="2286266" cy="2058340"/>
            <a:chOff x="-1" y="-1"/>
            <a:chExt cx="2086" cy="1609"/>
          </a:xfrm>
        </p:grpSpPr>
        <p:sp>
          <p:nvSpPr>
            <p:cNvPr id="468" name="Google Shape;468;p52"/>
            <p:cNvSpPr/>
            <p:nvPr/>
          </p:nvSpPr>
          <p:spPr>
            <a:xfrm rot="-2682771" flipH="1">
              <a:off x="743" y="265"/>
              <a:ext cx="1112" cy="1113"/>
            </a:xfrm>
            <a:custGeom>
              <a:avLst/>
              <a:gdLst/>
              <a:ahLst/>
              <a:cxnLst/>
              <a:rect l="l" t="t" r="r" b="b"/>
              <a:pathLst>
                <a:path w="21600" h="21600" extrusionOk="0">
                  <a:moveTo>
                    <a:pt x="0" y="0"/>
                  </a:moveTo>
                  <a:cubicBezTo>
                    <a:pt x="11929" y="0"/>
                    <a:pt x="21600" y="9671"/>
                    <a:pt x="21600" y="21600"/>
                  </a:cubicBezTo>
                </a:path>
              </a:pathLst>
            </a:custGeom>
            <a:noFill/>
            <a:ln w="101600" cap="flat" cmpd="sng">
              <a:solidFill>
                <a:srgbClr val="F0221D"/>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 name="Google Shape;469;p52"/>
            <p:cNvSpPr/>
            <p:nvPr/>
          </p:nvSpPr>
          <p:spPr>
            <a:xfrm rot="-2682771" flipH="1">
              <a:off x="743" y="265"/>
              <a:ext cx="1112" cy="1113"/>
            </a:xfrm>
            <a:custGeom>
              <a:avLst/>
              <a:gdLst/>
              <a:ahLst/>
              <a:cxnLst/>
              <a:rect l="l" t="t" r="r" b="b"/>
              <a:pathLst>
                <a:path w="21600" h="21600" extrusionOk="0">
                  <a:moveTo>
                    <a:pt x="0" y="0"/>
                  </a:moveTo>
                  <a:cubicBezTo>
                    <a:pt x="11929" y="0"/>
                    <a:pt x="21600" y="9671"/>
                    <a:pt x="21600" y="21600"/>
                  </a:cubicBezTo>
                  <a:lnTo>
                    <a:pt x="0" y="21600"/>
                  </a:lnTo>
                  <a:close/>
                  <a:moveTo>
                    <a:pt x="0" y="0"/>
                  </a:moveTo>
                </a:path>
              </a:pathLst>
            </a:custGeom>
            <a:noFill/>
            <a:ln>
              <a:noFill/>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 name="Google Shape;470;p52"/>
            <p:cNvSpPr/>
            <p:nvPr/>
          </p:nvSpPr>
          <p:spPr>
            <a:xfrm rot="-2682771" flipH="1">
              <a:off x="434" y="323"/>
              <a:ext cx="897" cy="944"/>
            </a:xfrm>
            <a:custGeom>
              <a:avLst/>
              <a:gdLst/>
              <a:ahLst/>
              <a:cxnLst/>
              <a:rect l="l" t="t" r="r" b="b"/>
              <a:pathLst>
                <a:path w="21600" h="21600" extrusionOk="0">
                  <a:moveTo>
                    <a:pt x="0" y="0"/>
                  </a:moveTo>
                  <a:cubicBezTo>
                    <a:pt x="11332" y="2023"/>
                    <a:pt x="20033" y="10724"/>
                    <a:pt x="21600" y="21600"/>
                  </a:cubicBezTo>
                </a:path>
              </a:pathLst>
            </a:custGeom>
            <a:noFill/>
            <a:ln w="101600" cap="flat" cmpd="sng">
              <a:solidFill>
                <a:srgbClr val="F0221D"/>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52"/>
            <p:cNvSpPr/>
            <p:nvPr/>
          </p:nvSpPr>
          <p:spPr>
            <a:xfrm rot="-2682771" flipH="1">
              <a:off x="457" y="229"/>
              <a:ext cx="1103" cy="1095"/>
            </a:xfrm>
            <a:custGeom>
              <a:avLst/>
              <a:gdLst/>
              <a:ahLst/>
              <a:cxnLst/>
              <a:rect l="l" t="t" r="r" b="b"/>
              <a:pathLst>
                <a:path w="21600" h="21600" extrusionOk="0">
                  <a:moveTo>
                    <a:pt x="4018" y="0"/>
                  </a:moveTo>
                  <a:cubicBezTo>
                    <a:pt x="13243" y="1744"/>
                    <a:pt x="20325" y="9242"/>
                    <a:pt x="21600" y="18614"/>
                  </a:cubicBezTo>
                  <a:lnTo>
                    <a:pt x="0" y="21600"/>
                  </a:lnTo>
                  <a:close/>
                  <a:moveTo>
                    <a:pt x="4018" y="0"/>
                  </a:moveTo>
                </a:path>
              </a:pathLst>
            </a:custGeom>
            <a:noFill/>
            <a:ln>
              <a:noFill/>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52"/>
            <p:cNvSpPr/>
            <p:nvPr/>
          </p:nvSpPr>
          <p:spPr>
            <a:xfrm rot="-2682771" flipH="1">
              <a:off x="203" y="464"/>
              <a:ext cx="516" cy="524"/>
            </a:xfrm>
            <a:custGeom>
              <a:avLst/>
              <a:gdLst/>
              <a:ahLst/>
              <a:cxnLst/>
              <a:rect l="l" t="t" r="r" b="b"/>
              <a:pathLst>
                <a:path w="21600" h="21600" extrusionOk="0">
                  <a:moveTo>
                    <a:pt x="0" y="0"/>
                  </a:moveTo>
                  <a:cubicBezTo>
                    <a:pt x="9476" y="4589"/>
                    <a:pt x="17091" y="12203"/>
                    <a:pt x="21600" y="21600"/>
                  </a:cubicBezTo>
                </a:path>
              </a:pathLst>
            </a:custGeom>
            <a:noFill/>
            <a:ln w="101600" cap="flat" cmpd="sng">
              <a:solidFill>
                <a:srgbClr val="F0221D"/>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p52"/>
            <p:cNvSpPr/>
            <p:nvPr/>
          </p:nvSpPr>
          <p:spPr>
            <a:xfrm rot="-2682771" flipH="1">
              <a:off x="300" y="221"/>
              <a:ext cx="1008" cy="1001"/>
            </a:xfrm>
            <a:custGeom>
              <a:avLst/>
              <a:gdLst/>
              <a:ahLst/>
              <a:cxnLst/>
              <a:rect l="l" t="t" r="r" b="b"/>
              <a:pathLst>
                <a:path w="21600" h="21600" extrusionOk="0">
                  <a:moveTo>
                    <a:pt x="10548" y="0"/>
                  </a:moveTo>
                  <a:cubicBezTo>
                    <a:pt x="15397" y="2405"/>
                    <a:pt x="19293" y="6396"/>
                    <a:pt x="21600" y="11321"/>
                  </a:cubicBezTo>
                  <a:lnTo>
                    <a:pt x="0" y="21600"/>
                  </a:lnTo>
                  <a:close/>
                  <a:moveTo>
                    <a:pt x="10548" y="0"/>
                  </a:moveTo>
                </a:path>
              </a:pathLst>
            </a:custGeom>
            <a:noFill/>
            <a:ln>
              <a:noFill/>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52"/>
            <p:cNvSpPr/>
            <p:nvPr/>
          </p:nvSpPr>
          <p:spPr>
            <a:xfrm rot="-2682771" flipH="1">
              <a:off x="78" y="613"/>
              <a:ext cx="254" cy="318"/>
            </a:xfrm>
            <a:custGeom>
              <a:avLst/>
              <a:gdLst/>
              <a:ahLst/>
              <a:cxnLst/>
              <a:rect l="l" t="t" r="r" b="b"/>
              <a:pathLst>
                <a:path w="21600" h="21600" extrusionOk="0">
                  <a:moveTo>
                    <a:pt x="0" y="0"/>
                  </a:moveTo>
                  <a:cubicBezTo>
                    <a:pt x="8793" y="6073"/>
                    <a:pt x="16115" y="13396"/>
                    <a:pt x="21600" y="21600"/>
                  </a:cubicBezTo>
                </a:path>
              </a:pathLst>
            </a:custGeom>
            <a:noFill/>
            <a:ln w="101600" cap="flat" cmpd="sng">
              <a:solidFill>
                <a:srgbClr val="F0221D"/>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 name="Google Shape;475;p52"/>
            <p:cNvSpPr/>
            <p:nvPr/>
          </p:nvSpPr>
          <p:spPr>
            <a:xfrm rot="-2682771" flipH="1">
              <a:off x="154" y="284"/>
              <a:ext cx="986" cy="845"/>
            </a:xfrm>
            <a:custGeom>
              <a:avLst/>
              <a:gdLst/>
              <a:ahLst/>
              <a:cxnLst/>
              <a:rect l="l" t="t" r="r" b="b"/>
              <a:pathLst>
                <a:path w="21600" h="21600" extrusionOk="0">
                  <a:moveTo>
                    <a:pt x="15989" y="0"/>
                  </a:moveTo>
                  <a:cubicBezTo>
                    <a:pt x="18273" y="2285"/>
                    <a:pt x="20175" y="5040"/>
                    <a:pt x="21600" y="8127"/>
                  </a:cubicBezTo>
                  <a:lnTo>
                    <a:pt x="0" y="21600"/>
                  </a:lnTo>
                  <a:close/>
                  <a:moveTo>
                    <a:pt x="15989" y="0"/>
                  </a:moveTo>
                </a:path>
              </a:pathLst>
            </a:custGeom>
            <a:noFill/>
            <a:ln>
              <a:noFill/>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76" name="Google Shape;476;p52"/>
          <p:cNvSpPr txBox="1"/>
          <p:nvPr/>
        </p:nvSpPr>
        <p:spPr>
          <a:xfrm>
            <a:off x="3674089" y="2006349"/>
            <a:ext cx="1493914" cy="53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Subject</a:t>
            </a:r>
            <a:endParaRPr sz="2000" b="1" u="sng">
              <a:solidFill>
                <a:schemeClr val="dk1"/>
              </a:solidFill>
              <a:latin typeface="Arial"/>
              <a:ea typeface="Arial"/>
              <a:cs typeface="Arial"/>
              <a:sym typeface="Arial"/>
            </a:endParaRPr>
          </a:p>
        </p:txBody>
      </p:sp>
      <p:sp>
        <p:nvSpPr>
          <p:cNvPr id="477" name="Google Shape;477;p52"/>
          <p:cNvSpPr txBox="1"/>
          <p:nvPr/>
        </p:nvSpPr>
        <p:spPr>
          <a:xfrm>
            <a:off x="7083605" y="1740919"/>
            <a:ext cx="1957096" cy="106426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Energy detection</a:t>
            </a:r>
            <a:endParaRPr sz="2000" b="1" u="sng">
              <a:solidFill>
                <a:schemeClr val="dk1"/>
              </a:solidFill>
              <a:latin typeface="Arial"/>
              <a:ea typeface="Arial"/>
              <a:cs typeface="Arial"/>
              <a:sym typeface="Arial"/>
            </a:endParaRPr>
          </a:p>
        </p:txBody>
      </p:sp>
      <p:sp>
        <p:nvSpPr>
          <p:cNvPr id="478" name="Google Shape;478;p52"/>
          <p:cNvSpPr/>
          <p:nvPr/>
        </p:nvSpPr>
        <p:spPr>
          <a:xfrm>
            <a:off x="692728" y="4880624"/>
            <a:ext cx="7758545" cy="1076318"/>
          </a:xfrm>
          <a:prstGeom prst="roundRect">
            <a:avLst>
              <a:gd name="adj" fmla="val 16667"/>
            </a:avLst>
          </a:prstGeom>
          <a:solidFill>
            <a:srgbClr val="D8D8D8">
              <a:alpha val="73725"/>
            </a:srgbClr>
          </a:solid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Times New Roman"/>
              <a:ea typeface="Times New Roman"/>
              <a:cs typeface="Times New Roman"/>
              <a:sym typeface="Times New Roman"/>
            </a:endParaRPr>
          </a:p>
        </p:txBody>
      </p:sp>
      <p:sp>
        <p:nvSpPr>
          <p:cNvPr id="479" name="Google Shape;479;p52"/>
          <p:cNvSpPr txBox="1"/>
          <p:nvPr/>
        </p:nvSpPr>
        <p:spPr>
          <a:xfrm>
            <a:off x="1118755" y="4922648"/>
            <a:ext cx="7135091" cy="53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600"/>
              <a:buFont typeface="Arial"/>
              <a:buNone/>
            </a:pPr>
            <a:r>
              <a:rPr lang="en-US" sz="2600" b="1">
                <a:solidFill>
                  <a:schemeClr val="dk1"/>
                </a:solidFill>
                <a:latin typeface="Arial"/>
                <a:ea typeface="Arial"/>
                <a:cs typeface="Arial"/>
                <a:sym typeface="Arial"/>
              </a:rPr>
              <a:t>Imaging System</a:t>
            </a:r>
            <a:endParaRPr/>
          </a:p>
          <a:p>
            <a:pPr marL="0" marR="0" lvl="0" indent="0" algn="ctr" rtl="0">
              <a:spcBef>
                <a:spcPts val="360"/>
              </a:spcBef>
              <a:spcAft>
                <a:spcPts val="0"/>
              </a:spcAft>
              <a:buClr>
                <a:schemeClr val="dk1"/>
              </a:buClr>
              <a:buSzPts val="1800"/>
              <a:buFont typeface="Arial"/>
              <a:buNone/>
            </a:pPr>
            <a:r>
              <a:rPr lang="en-US" sz="1800" b="1">
                <a:solidFill>
                  <a:schemeClr val="dk1"/>
                </a:solidFill>
                <a:latin typeface="Arial"/>
                <a:ea typeface="Arial"/>
                <a:cs typeface="Arial"/>
                <a:sym typeface="Arial"/>
              </a:rPr>
              <a:t>(electronics, control, computing, algorithms, visualization…)</a:t>
            </a:r>
            <a:endParaRPr/>
          </a:p>
        </p:txBody>
      </p:sp>
      <p:sp>
        <p:nvSpPr>
          <p:cNvPr id="480" name="Google Shape;480;p52"/>
          <p:cNvSpPr/>
          <p:nvPr/>
        </p:nvSpPr>
        <p:spPr>
          <a:xfrm>
            <a:off x="914653" y="3849982"/>
            <a:ext cx="304800" cy="914400"/>
          </a:xfrm>
          <a:prstGeom prst="upDown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Times New Roman"/>
              <a:ea typeface="Times New Roman"/>
              <a:cs typeface="Times New Roman"/>
              <a:sym typeface="Times New Roman"/>
            </a:endParaRPr>
          </a:p>
        </p:txBody>
      </p:sp>
      <p:sp>
        <p:nvSpPr>
          <p:cNvPr id="481" name="Google Shape;481;p52"/>
          <p:cNvSpPr/>
          <p:nvPr/>
        </p:nvSpPr>
        <p:spPr>
          <a:xfrm>
            <a:off x="7924547" y="3849982"/>
            <a:ext cx="304800" cy="914400"/>
          </a:xfrm>
          <a:prstGeom prst="upDown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Times New Roman"/>
              <a:ea typeface="Times New Roman"/>
              <a:cs typeface="Times New Roman"/>
              <a:sym typeface="Times New Roman"/>
            </a:endParaRPr>
          </a:p>
        </p:txBody>
      </p:sp>
      <p:pic>
        <p:nvPicPr>
          <p:cNvPr id="482" name="Google Shape;482;p52" descr="Image result for computer"/>
          <p:cNvPicPr preferRelativeResize="0"/>
          <p:nvPr/>
        </p:nvPicPr>
        <p:blipFill rotWithShape="1">
          <a:blip r:embed="rId4">
            <a:alphaModFix/>
          </a:blip>
          <a:srcRect/>
          <a:stretch/>
        </p:blipFill>
        <p:spPr>
          <a:xfrm>
            <a:off x="9422183" y="5210196"/>
            <a:ext cx="1366360" cy="1120903"/>
          </a:xfrm>
          <a:prstGeom prst="rect">
            <a:avLst/>
          </a:prstGeom>
          <a:noFill/>
          <a:ln>
            <a:noFill/>
          </a:ln>
        </p:spPr>
      </p:pic>
      <p:pic>
        <p:nvPicPr>
          <p:cNvPr id="483" name="Google Shape;483;p52" descr="Image result for light bulb creative commons"/>
          <p:cNvPicPr preferRelativeResize="0"/>
          <p:nvPr/>
        </p:nvPicPr>
        <p:blipFill rotWithShape="1">
          <a:blip r:embed="rId5">
            <a:alphaModFix/>
          </a:blip>
          <a:srcRect/>
          <a:stretch/>
        </p:blipFill>
        <p:spPr>
          <a:xfrm rot="5400000">
            <a:off x="488674" y="2384734"/>
            <a:ext cx="1204585" cy="1204585"/>
          </a:xfrm>
          <a:prstGeom prst="rect">
            <a:avLst/>
          </a:prstGeom>
          <a:noFill/>
          <a:ln>
            <a:noFill/>
          </a:ln>
        </p:spPr>
      </p:pic>
      <p:pic>
        <p:nvPicPr>
          <p:cNvPr id="484" name="Google Shape;484;p52" descr="Image result for frog creative commons"/>
          <p:cNvPicPr preferRelativeResize="0"/>
          <p:nvPr/>
        </p:nvPicPr>
        <p:blipFill rotWithShape="1">
          <a:blip r:embed="rId6">
            <a:alphaModFix/>
          </a:blip>
          <a:srcRect/>
          <a:stretch/>
        </p:blipFill>
        <p:spPr>
          <a:xfrm>
            <a:off x="3558277" y="2291042"/>
            <a:ext cx="1725537" cy="1643011"/>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43</a:t>
            </a:fld>
            <a:endParaRPr lang="en-US"/>
          </a:p>
        </p:txBody>
      </p:sp>
    </p:spTree>
    <p:extLst>
      <p:ext uri="{BB962C8B-B14F-4D97-AF65-F5344CB8AC3E}">
        <p14:creationId xmlns:p14="http://schemas.microsoft.com/office/powerpoint/2010/main" val="764275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3"/>
          <p:cNvSpPr txBox="1"/>
          <p:nvPr/>
        </p:nvSpPr>
        <p:spPr>
          <a:xfrm>
            <a:off x="743448" y="648031"/>
            <a:ext cx="7657105" cy="954107"/>
          </a:xfrm>
          <a:prstGeom prst="rect">
            <a:avLst/>
          </a:prstGeom>
          <a:solidFill>
            <a:srgbClr val="E1EFD8">
              <a:alpha val="84705"/>
            </a:srgbClr>
          </a:solidFill>
          <a:ln w="25400" cap="flat" cmpd="sng">
            <a:solidFill>
              <a:srgbClr val="54813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What is the absolute smallest number of components you need to make an imaging system?</a:t>
            </a:r>
            <a:endParaRPr/>
          </a:p>
        </p:txBody>
      </p:sp>
      <p:pic>
        <p:nvPicPr>
          <p:cNvPr id="491" name="Google Shape;491;p53"/>
          <p:cNvPicPr preferRelativeResize="0"/>
          <p:nvPr/>
        </p:nvPicPr>
        <p:blipFill rotWithShape="1">
          <a:blip r:embed="rId3">
            <a:alphaModFix/>
          </a:blip>
          <a:srcRect/>
          <a:stretch/>
        </p:blipFill>
        <p:spPr>
          <a:xfrm>
            <a:off x="1203532" y="2304528"/>
            <a:ext cx="2465828" cy="2365182"/>
          </a:xfrm>
          <a:prstGeom prst="rect">
            <a:avLst/>
          </a:prstGeom>
          <a:noFill/>
          <a:ln>
            <a:noFill/>
          </a:ln>
        </p:spPr>
      </p:pic>
      <p:sp>
        <p:nvSpPr>
          <p:cNvPr id="492" name="Google Shape;492;p53"/>
          <p:cNvSpPr/>
          <p:nvPr/>
        </p:nvSpPr>
        <p:spPr>
          <a:xfrm>
            <a:off x="5258258" y="5040437"/>
            <a:ext cx="2514142"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rPr>
              <a:t>OR</a:t>
            </a:r>
            <a:r>
              <a:rPr lang="en-US" sz="1800">
                <a:solidFill>
                  <a:schemeClr val="dk1"/>
                </a:solidFill>
                <a:latin typeface="Calibri"/>
                <a:ea typeface="Calibri"/>
                <a:cs typeface="Calibri"/>
                <a:sym typeface="Calibri"/>
              </a:rPr>
              <a:t> scan the illumination, use only one big pixel</a:t>
            </a:r>
            <a:endParaRPr/>
          </a:p>
        </p:txBody>
      </p:sp>
      <p:pic>
        <p:nvPicPr>
          <p:cNvPr id="493" name="Google Shape;493;p53"/>
          <p:cNvPicPr preferRelativeResize="0"/>
          <p:nvPr/>
        </p:nvPicPr>
        <p:blipFill rotWithShape="1">
          <a:blip r:embed="rId4">
            <a:alphaModFix/>
          </a:blip>
          <a:srcRect/>
          <a:stretch/>
        </p:blipFill>
        <p:spPr>
          <a:xfrm>
            <a:off x="4866716" y="1956061"/>
            <a:ext cx="2745022" cy="2945877"/>
          </a:xfrm>
          <a:prstGeom prst="rect">
            <a:avLst/>
          </a:prstGeom>
          <a:noFill/>
          <a:ln>
            <a:noFill/>
          </a:ln>
        </p:spPr>
      </p:pic>
      <p:sp>
        <p:nvSpPr>
          <p:cNvPr id="494" name="Google Shape;494;p53"/>
          <p:cNvSpPr/>
          <p:nvPr/>
        </p:nvSpPr>
        <p:spPr>
          <a:xfrm>
            <a:off x="1203532" y="4901938"/>
            <a:ext cx="2745022"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rPr>
              <a:t>Example</a:t>
            </a:r>
            <a:r>
              <a:rPr lang="en-US" sz="1800">
                <a:solidFill>
                  <a:schemeClr val="dk1"/>
                </a:solidFill>
                <a:latin typeface="Calibri"/>
                <a:ea typeface="Calibri"/>
                <a:cs typeface="Calibri"/>
                <a:sym typeface="Calibri"/>
              </a:rPr>
              <a:t>: flat illumination, one photosensor scans through pixels</a:t>
            </a:r>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44</a:t>
            </a:fld>
            <a:endParaRPr lang="en-US"/>
          </a:p>
        </p:txBody>
      </p:sp>
    </p:spTree>
    <p:extLst>
      <p:ext uri="{BB962C8B-B14F-4D97-AF65-F5344CB8AC3E}">
        <p14:creationId xmlns:p14="http://schemas.microsoft.com/office/powerpoint/2010/main" val="415058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4"/>
          <p:cNvSpPr/>
          <p:nvPr/>
        </p:nvSpPr>
        <p:spPr>
          <a:xfrm>
            <a:off x="7117181" y="1745412"/>
            <a:ext cx="1828800" cy="2057400"/>
          </a:xfrm>
          <a:prstGeom prst="roundRect">
            <a:avLst>
              <a:gd name="adj" fmla="val 16667"/>
            </a:avLst>
          </a:prstGeom>
          <a:solidFill>
            <a:srgbClr val="D8D8D8">
              <a:alpha val="74901"/>
            </a:srgbClr>
          </a:solid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Times New Roman"/>
              <a:ea typeface="Times New Roman"/>
              <a:cs typeface="Times New Roman"/>
              <a:sym typeface="Times New Roman"/>
            </a:endParaRPr>
          </a:p>
        </p:txBody>
      </p:sp>
      <p:sp>
        <p:nvSpPr>
          <p:cNvPr id="500" name="Google Shape;500;p54"/>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Single-pixel camera</a:t>
            </a:r>
            <a:endParaRPr/>
          </a:p>
        </p:txBody>
      </p:sp>
      <p:sp>
        <p:nvSpPr>
          <p:cNvPr id="501" name="Google Shape;501;p54"/>
          <p:cNvSpPr/>
          <p:nvPr/>
        </p:nvSpPr>
        <p:spPr>
          <a:xfrm>
            <a:off x="152400" y="1745412"/>
            <a:ext cx="1828800" cy="2057400"/>
          </a:xfrm>
          <a:prstGeom prst="roundRect">
            <a:avLst>
              <a:gd name="adj" fmla="val 16667"/>
            </a:avLst>
          </a:prstGeom>
          <a:solidFill>
            <a:srgbClr val="D8D8D8">
              <a:alpha val="74901"/>
            </a:srgbClr>
          </a:solid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Times New Roman"/>
              <a:ea typeface="Times New Roman"/>
              <a:cs typeface="Times New Roman"/>
              <a:sym typeface="Times New Roman"/>
            </a:endParaRPr>
          </a:p>
        </p:txBody>
      </p:sp>
      <p:sp>
        <p:nvSpPr>
          <p:cNvPr id="502" name="Google Shape;502;p54"/>
          <p:cNvSpPr txBox="1">
            <a:spLocks noGrp="1"/>
          </p:cNvSpPr>
          <p:nvPr>
            <p:ph type="body" idx="1"/>
          </p:nvPr>
        </p:nvSpPr>
        <p:spPr>
          <a:xfrm>
            <a:off x="246117" y="1842300"/>
            <a:ext cx="1659636" cy="86149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Patterned illumination</a:t>
            </a:r>
            <a:endParaRPr sz="2000" b="1" i="0" u="sng" strike="noStrike" cap="none">
              <a:solidFill>
                <a:schemeClr val="dk1"/>
              </a:solidFill>
              <a:latin typeface="Arial"/>
              <a:ea typeface="Arial"/>
              <a:cs typeface="Arial"/>
              <a:sym typeface="Arial"/>
            </a:endParaRPr>
          </a:p>
        </p:txBody>
      </p:sp>
      <p:sp>
        <p:nvSpPr>
          <p:cNvPr id="503" name="Google Shape;503;p54"/>
          <p:cNvSpPr/>
          <p:nvPr/>
        </p:nvSpPr>
        <p:spPr>
          <a:xfrm rot="8537547" flipH="1">
            <a:off x="1452591" y="1971566"/>
            <a:ext cx="1423987" cy="1498600"/>
          </a:xfrm>
          <a:custGeom>
            <a:avLst/>
            <a:gdLst/>
            <a:ahLst/>
            <a:cxnLst/>
            <a:rect l="l" t="t" r="r" b="b"/>
            <a:pathLst>
              <a:path w="21600" h="21600" extrusionOk="0">
                <a:moveTo>
                  <a:pt x="0" y="0"/>
                </a:moveTo>
                <a:cubicBezTo>
                  <a:pt x="11332" y="2023"/>
                  <a:pt x="20033" y="10724"/>
                  <a:pt x="21600" y="21600"/>
                </a:cubicBezTo>
              </a:path>
            </a:pathLst>
          </a:custGeom>
          <a:noFill/>
          <a:ln w="88900" cap="flat" cmpd="sng">
            <a:solidFill>
              <a:srgbClr val="FF2712"/>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54"/>
          <p:cNvSpPr/>
          <p:nvPr/>
        </p:nvSpPr>
        <p:spPr>
          <a:xfrm rot="8537547" flipH="1">
            <a:off x="2406678" y="2495441"/>
            <a:ext cx="817563" cy="833437"/>
          </a:xfrm>
          <a:custGeom>
            <a:avLst/>
            <a:gdLst/>
            <a:ahLst/>
            <a:cxnLst/>
            <a:rect l="l" t="t" r="r" b="b"/>
            <a:pathLst>
              <a:path w="21600" h="21600" extrusionOk="0">
                <a:moveTo>
                  <a:pt x="0" y="0"/>
                </a:moveTo>
                <a:cubicBezTo>
                  <a:pt x="9476" y="4589"/>
                  <a:pt x="17091" y="12203"/>
                  <a:pt x="21600" y="21600"/>
                </a:cubicBezTo>
              </a:path>
            </a:pathLst>
          </a:custGeom>
          <a:noFill/>
          <a:ln w="88900" cap="flat" cmpd="sng">
            <a:solidFill>
              <a:srgbClr val="FF2712"/>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 name="Google Shape;505;p54"/>
          <p:cNvSpPr/>
          <p:nvPr/>
        </p:nvSpPr>
        <p:spPr>
          <a:xfrm rot="8537547" flipH="1">
            <a:off x="3025803" y="2636728"/>
            <a:ext cx="404813" cy="503238"/>
          </a:xfrm>
          <a:custGeom>
            <a:avLst/>
            <a:gdLst/>
            <a:ahLst/>
            <a:cxnLst/>
            <a:rect l="l" t="t" r="r" b="b"/>
            <a:pathLst>
              <a:path w="21600" h="21600" extrusionOk="0">
                <a:moveTo>
                  <a:pt x="0" y="0"/>
                </a:moveTo>
                <a:cubicBezTo>
                  <a:pt x="8793" y="6073"/>
                  <a:pt x="16115" y="13396"/>
                  <a:pt x="21600" y="21600"/>
                </a:cubicBezTo>
              </a:path>
            </a:pathLst>
          </a:custGeom>
          <a:noFill/>
          <a:ln w="88900" cap="flat" cmpd="sng">
            <a:solidFill>
              <a:srgbClr val="FF2712"/>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06" name="Google Shape;506;p54"/>
          <p:cNvGrpSpPr/>
          <p:nvPr/>
        </p:nvGrpSpPr>
        <p:grpSpPr>
          <a:xfrm rot="294855">
            <a:off x="5409571" y="1828006"/>
            <a:ext cx="2286266" cy="2058340"/>
            <a:chOff x="-1" y="-1"/>
            <a:chExt cx="2086" cy="1609"/>
          </a:xfrm>
        </p:grpSpPr>
        <p:sp>
          <p:nvSpPr>
            <p:cNvPr id="507" name="Google Shape;507;p54"/>
            <p:cNvSpPr/>
            <p:nvPr/>
          </p:nvSpPr>
          <p:spPr>
            <a:xfrm rot="-2682771" flipH="1">
              <a:off x="743" y="265"/>
              <a:ext cx="1112" cy="1113"/>
            </a:xfrm>
            <a:custGeom>
              <a:avLst/>
              <a:gdLst/>
              <a:ahLst/>
              <a:cxnLst/>
              <a:rect l="l" t="t" r="r" b="b"/>
              <a:pathLst>
                <a:path w="21600" h="21600" extrusionOk="0">
                  <a:moveTo>
                    <a:pt x="0" y="0"/>
                  </a:moveTo>
                  <a:cubicBezTo>
                    <a:pt x="11929" y="0"/>
                    <a:pt x="21600" y="9671"/>
                    <a:pt x="21600" y="21600"/>
                  </a:cubicBezTo>
                </a:path>
              </a:pathLst>
            </a:custGeom>
            <a:noFill/>
            <a:ln w="101600" cap="flat" cmpd="sng">
              <a:solidFill>
                <a:srgbClr val="F0221D"/>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 name="Google Shape;508;p54"/>
            <p:cNvSpPr/>
            <p:nvPr/>
          </p:nvSpPr>
          <p:spPr>
            <a:xfrm rot="-2682771" flipH="1">
              <a:off x="743" y="265"/>
              <a:ext cx="1112" cy="1113"/>
            </a:xfrm>
            <a:custGeom>
              <a:avLst/>
              <a:gdLst/>
              <a:ahLst/>
              <a:cxnLst/>
              <a:rect l="l" t="t" r="r" b="b"/>
              <a:pathLst>
                <a:path w="21600" h="21600" extrusionOk="0">
                  <a:moveTo>
                    <a:pt x="0" y="0"/>
                  </a:moveTo>
                  <a:cubicBezTo>
                    <a:pt x="11929" y="0"/>
                    <a:pt x="21600" y="9671"/>
                    <a:pt x="21600" y="21600"/>
                  </a:cubicBezTo>
                  <a:lnTo>
                    <a:pt x="0" y="21600"/>
                  </a:lnTo>
                  <a:close/>
                  <a:moveTo>
                    <a:pt x="0" y="0"/>
                  </a:moveTo>
                </a:path>
              </a:pathLst>
            </a:custGeom>
            <a:noFill/>
            <a:ln>
              <a:noFill/>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54"/>
            <p:cNvSpPr/>
            <p:nvPr/>
          </p:nvSpPr>
          <p:spPr>
            <a:xfrm rot="-2682771" flipH="1">
              <a:off x="434" y="323"/>
              <a:ext cx="897" cy="944"/>
            </a:xfrm>
            <a:custGeom>
              <a:avLst/>
              <a:gdLst/>
              <a:ahLst/>
              <a:cxnLst/>
              <a:rect l="l" t="t" r="r" b="b"/>
              <a:pathLst>
                <a:path w="21600" h="21600" extrusionOk="0">
                  <a:moveTo>
                    <a:pt x="0" y="0"/>
                  </a:moveTo>
                  <a:cubicBezTo>
                    <a:pt x="11332" y="2023"/>
                    <a:pt x="20033" y="10724"/>
                    <a:pt x="21600" y="21600"/>
                  </a:cubicBezTo>
                </a:path>
              </a:pathLst>
            </a:custGeom>
            <a:noFill/>
            <a:ln w="101600" cap="flat" cmpd="sng">
              <a:solidFill>
                <a:srgbClr val="F0221D"/>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 name="Google Shape;510;p54"/>
            <p:cNvSpPr/>
            <p:nvPr/>
          </p:nvSpPr>
          <p:spPr>
            <a:xfrm rot="-2682771" flipH="1">
              <a:off x="457" y="229"/>
              <a:ext cx="1103" cy="1095"/>
            </a:xfrm>
            <a:custGeom>
              <a:avLst/>
              <a:gdLst/>
              <a:ahLst/>
              <a:cxnLst/>
              <a:rect l="l" t="t" r="r" b="b"/>
              <a:pathLst>
                <a:path w="21600" h="21600" extrusionOk="0">
                  <a:moveTo>
                    <a:pt x="4018" y="0"/>
                  </a:moveTo>
                  <a:cubicBezTo>
                    <a:pt x="13243" y="1744"/>
                    <a:pt x="20325" y="9242"/>
                    <a:pt x="21600" y="18614"/>
                  </a:cubicBezTo>
                  <a:lnTo>
                    <a:pt x="0" y="21600"/>
                  </a:lnTo>
                  <a:close/>
                  <a:moveTo>
                    <a:pt x="4018" y="0"/>
                  </a:moveTo>
                </a:path>
              </a:pathLst>
            </a:custGeom>
            <a:noFill/>
            <a:ln>
              <a:noFill/>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 name="Google Shape;511;p54"/>
            <p:cNvSpPr/>
            <p:nvPr/>
          </p:nvSpPr>
          <p:spPr>
            <a:xfrm rot="-2682771" flipH="1">
              <a:off x="203" y="464"/>
              <a:ext cx="516" cy="524"/>
            </a:xfrm>
            <a:custGeom>
              <a:avLst/>
              <a:gdLst/>
              <a:ahLst/>
              <a:cxnLst/>
              <a:rect l="l" t="t" r="r" b="b"/>
              <a:pathLst>
                <a:path w="21600" h="21600" extrusionOk="0">
                  <a:moveTo>
                    <a:pt x="0" y="0"/>
                  </a:moveTo>
                  <a:cubicBezTo>
                    <a:pt x="9476" y="4589"/>
                    <a:pt x="17091" y="12203"/>
                    <a:pt x="21600" y="21600"/>
                  </a:cubicBezTo>
                </a:path>
              </a:pathLst>
            </a:custGeom>
            <a:noFill/>
            <a:ln w="101600" cap="flat" cmpd="sng">
              <a:solidFill>
                <a:srgbClr val="F0221D"/>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p54"/>
            <p:cNvSpPr/>
            <p:nvPr/>
          </p:nvSpPr>
          <p:spPr>
            <a:xfrm rot="-2682771" flipH="1">
              <a:off x="300" y="221"/>
              <a:ext cx="1008" cy="1001"/>
            </a:xfrm>
            <a:custGeom>
              <a:avLst/>
              <a:gdLst/>
              <a:ahLst/>
              <a:cxnLst/>
              <a:rect l="l" t="t" r="r" b="b"/>
              <a:pathLst>
                <a:path w="21600" h="21600" extrusionOk="0">
                  <a:moveTo>
                    <a:pt x="10548" y="0"/>
                  </a:moveTo>
                  <a:cubicBezTo>
                    <a:pt x="15397" y="2405"/>
                    <a:pt x="19293" y="6396"/>
                    <a:pt x="21600" y="11321"/>
                  </a:cubicBezTo>
                  <a:lnTo>
                    <a:pt x="0" y="21600"/>
                  </a:lnTo>
                  <a:close/>
                  <a:moveTo>
                    <a:pt x="10548" y="0"/>
                  </a:moveTo>
                </a:path>
              </a:pathLst>
            </a:custGeom>
            <a:noFill/>
            <a:ln>
              <a:noFill/>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54"/>
            <p:cNvSpPr/>
            <p:nvPr/>
          </p:nvSpPr>
          <p:spPr>
            <a:xfrm rot="-2682771" flipH="1">
              <a:off x="78" y="613"/>
              <a:ext cx="254" cy="318"/>
            </a:xfrm>
            <a:custGeom>
              <a:avLst/>
              <a:gdLst/>
              <a:ahLst/>
              <a:cxnLst/>
              <a:rect l="l" t="t" r="r" b="b"/>
              <a:pathLst>
                <a:path w="21600" h="21600" extrusionOk="0">
                  <a:moveTo>
                    <a:pt x="0" y="0"/>
                  </a:moveTo>
                  <a:cubicBezTo>
                    <a:pt x="8793" y="6073"/>
                    <a:pt x="16115" y="13396"/>
                    <a:pt x="21600" y="21600"/>
                  </a:cubicBezTo>
                </a:path>
              </a:pathLst>
            </a:custGeom>
            <a:noFill/>
            <a:ln w="101600" cap="flat" cmpd="sng">
              <a:solidFill>
                <a:srgbClr val="F0221D"/>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54"/>
            <p:cNvSpPr/>
            <p:nvPr/>
          </p:nvSpPr>
          <p:spPr>
            <a:xfrm rot="-2682771" flipH="1">
              <a:off x="154" y="284"/>
              <a:ext cx="986" cy="845"/>
            </a:xfrm>
            <a:custGeom>
              <a:avLst/>
              <a:gdLst/>
              <a:ahLst/>
              <a:cxnLst/>
              <a:rect l="l" t="t" r="r" b="b"/>
              <a:pathLst>
                <a:path w="21600" h="21600" extrusionOk="0">
                  <a:moveTo>
                    <a:pt x="15989" y="0"/>
                  </a:moveTo>
                  <a:cubicBezTo>
                    <a:pt x="18273" y="2285"/>
                    <a:pt x="20175" y="5040"/>
                    <a:pt x="21600" y="8127"/>
                  </a:cubicBezTo>
                  <a:lnTo>
                    <a:pt x="0" y="21600"/>
                  </a:lnTo>
                  <a:close/>
                  <a:moveTo>
                    <a:pt x="15989" y="0"/>
                  </a:moveTo>
                </a:path>
              </a:pathLst>
            </a:custGeom>
            <a:noFill/>
            <a:ln>
              <a:noFill/>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15" name="Google Shape;515;p54"/>
          <p:cNvSpPr txBox="1"/>
          <p:nvPr/>
        </p:nvSpPr>
        <p:spPr>
          <a:xfrm>
            <a:off x="3674088" y="1724869"/>
            <a:ext cx="1493914" cy="53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Subject</a:t>
            </a:r>
            <a:endParaRPr sz="2000" b="1" u="sng">
              <a:solidFill>
                <a:schemeClr val="dk1"/>
              </a:solidFill>
              <a:latin typeface="Arial"/>
              <a:ea typeface="Arial"/>
              <a:cs typeface="Arial"/>
              <a:sym typeface="Arial"/>
            </a:endParaRPr>
          </a:p>
        </p:txBody>
      </p:sp>
      <p:sp>
        <p:nvSpPr>
          <p:cNvPr id="516" name="Google Shape;516;p54"/>
          <p:cNvSpPr txBox="1"/>
          <p:nvPr/>
        </p:nvSpPr>
        <p:spPr>
          <a:xfrm>
            <a:off x="7083605" y="1740919"/>
            <a:ext cx="1957096" cy="106426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r>
              <a:rPr lang="en-US" sz="2000" b="1" dirty="0">
                <a:solidFill>
                  <a:schemeClr val="dk1"/>
                </a:solidFill>
                <a:latin typeface="Arial"/>
                <a:ea typeface="Arial"/>
                <a:cs typeface="Arial"/>
                <a:sym typeface="Arial"/>
              </a:rPr>
              <a:t>Single-pixel detector</a:t>
            </a:r>
            <a:endParaRPr sz="2000" b="1" u="sng" dirty="0">
              <a:solidFill>
                <a:schemeClr val="dk1"/>
              </a:solidFill>
              <a:latin typeface="Arial"/>
              <a:ea typeface="Arial"/>
              <a:cs typeface="Arial"/>
              <a:sym typeface="Arial"/>
            </a:endParaRPr>
          </a:p>
        </p:txBody>
      </p:sp>
      <p:pic>
        <p:nvPicPr>
          <p:cNvPr id="517" name="Google Shape;517;p54" descr="Image result for computer"/>
          <p:cNvPicPr preferRelativeResize="0"/>
          <p:nvPr/>
        </p:nvPicPr>
        <p:blipFill rotWithShape="1">
          <a:blip r:embed="rId3">
            <a:alphaModFix/>
          </a:blip>
          <a:srcRect/>
          <a:stretch/>
        </p:blipFill>
        <p:spPr>
          <a:xfrm>
            <a:off x="9422183" y="5210196"/>
            <a:ext cx="1366360" cy="1120903"/>
          </a:xfrm>
          <a:prstGeom prst="rect">
            <a:avLst/>
          </a:prstGeom>
          <a:noFill/>
          <a:ln>
            <a:noFill/>
          </a:ln>
        </p:spPr>
      </p:pic>
      <p:pic>
        <p:nvPicPr>
          <p:cNvPr id="518" name="Google Shape;518;p54" descr="Image result for frog creative commons"/>
          <p:cNvPicPr preferRelativeResize="0"/>
          <p:nvPr/>
        </p:nvPicPr>
        <p:blipFill rotWithShape="1">
          <a:blip r:embed="rId4">
            <a:alphaModFix/>
          </a:blip>
          <a:srcRect/>
          <a:stretch/>
        </p:blipFill>
        <p:spPr>
          <a:xfrm>
            <a:off x="3733706" y="2233229"/>
            <a:ext cx="1426064" cy="1357860"/>
          </a:xfrm>
          <a:prstGeom prst="rect">
            <a:avLst/>
          </a:prstGeom>
          <a:noFill/>
          <a:ln>
            <a:noFill/>
          </a:ln>
        </p:spPr>
      </p:pic>
      <p:sp>
        <p:nvSpPr>
          <p:cNvPr id="519" name="Google Shape;519;p54"/>
          <p:cNvSpPr/>
          <p:nvPr/>
        </p:nvSpPr>
        <p:spPr>
          <a:xfrm>
            <a:off x="7807847" y="2632453"/>
            <a:ext cx="457200" cy="4572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0" name="Google Shape;520;p54"/>
          <p:cNvSpPr/>
          <p:nvPr/>
        </p:nvSpPr>
        <p:spPr>
          <a:xfrm>
            <a:off x="9418683" y="2632453"/>
            <a:ext cx="3268873" cy="2057400"/>
          </a:xfrm>
          <a:prstGeom prst="roundRect">
            <a:avLst>
              <a:gd name="adj" fmla="val 8467"/>
            </a:avLst>
          </a:prstGeom>
          <a:solidFill>
            <a:schemeClr val="lt1"/>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21" name="Google Shape;521;p54"/>
          <p:cNvSpPr txBox="1"/>
          <p:nvPr/>
        </p:nvSpPr>
        <p:spPr>
          <a:xfrm>
            <a:off x="3041361" y="5375267"/>
            <a:ext cx="4075819" cy="846295"/>
          </a:xfrm>
          <a:prstGeom prst="rect">
            <a:avLst/>
          </a:prstGeom>
          <a:solidFill>
            <a:srgbClr val="E1EFD8">
              <a:alpha val="84705"/>
            </a:srgbClr>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dirty="0">
                <a:solidFill>
                  <a:schemeClr val="dk1"/>
                </a:solidFill>
                <a:latin typeface="Calibri"/>
                <a:ea typeface="Calibri"/>
                <a:cs typeface="Calibri"/>
                <a:sym typeface="Calibri"/>
              </a:rPr>
              <a:t>Can I create an image if I have just one detector?</a:t>
            </a:r>
            <a:endParaRPr dirty="0"/>
          </a:p>
        </p:txBody>
      </p:sp>
      <p:pic>
        <p:nvPicPr>
          <p:cNvPr id="522" name="Google Shape;522;p54"/>
          <p:cNvPicPr preferRelativeResize="0"/>
          <p:nvPr/>
        </p:nvPicPr>
        <p:blipFill rotWithShape="1">
          <a:blip r:embed="rId5">
            <a:alphaModFix/>
          </a:blip>
          <a:srcRect b="48486"/>
          <a:stretch/>
        </p:blipFill>
        <p:spPr>
          <a:xfrm>
            <a:off x="9624370" y="3129786"/>
            <a:ext cx="2857500" cy="1432755"/>
          </a:xfrm>
          <a:prstGeom prst="rect">
            <a:avLst/>
          </a:prstGeom>
          <a:noFill/>
          <a:ln>
            <a:noFill/>
          </a:ln>
        </p:spPr>
      </p:pic>
      <p:sp>
        <p:nvSpPr>
          <p:cNvPr id="523" name="Google Shape;523;p54"/>
          <p:cNvSpPr txBox="1"/>
          <p:nvPr/>
        </p:nvSpPr>
        <p:spPr>
          <a:xfrm>
            <a:off x="9555214" y="2839459"/>
            <a:ext cx="158963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Original image</a:t>
            </a:r>
            <a:endParaRPr/>
          </a:p>
        </p:txBody>
      </p:sp>
      <p:sp>
        <p:nvSpPr>
          <p:cNvPr id="524" name="Google Shape;524;p54"/>
          <p:cNvSpPr txBox="1"/>
          <p:nvPr/>
        </p:nvSpPr>
        <p:spPr>
          <a:xfrm>
            <a:off x="11053120" y="2668121"/>
            <a:ext cx="142875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Reconstructed </a:t>
            </a:r>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(2% of data)</a:t>
            </a:r>
            <a:endParaRPr/>
          </a:p>
        </p:txBody>
      </p:sp>
      <p:sp>
        <p:nvSpPr>
          <p:cNvPr id="525" name="Google Shape;525;p54"/>
          <p:cNvSpPr txBox="1"/>
          <p:nvPr/>
        </p:nvSpPr>
        <p:spPr>
          <a:xfrm>
            <a:off x="0" y="6853152"/>
            <a:ext cx="312221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2"/>
                </a:solidFill>
                <a:latin typeface="Calibri"/>
                <a:ea typeface="Calibri"/>
                <a:cs typeface="Calibri"/>
                <a:sym typeface="Calibri"/>
              </a:rPr>
              <a:t>Barniauk et al., Rice University.</a:t>
            </a:r>
            <a:endParaRPr/>
          </a:p>
        </p:txBody>
      </p:sp>
      <p:pic>
        <p:nvPicPr>
          <p:cNvPr id="526" name="Google Shape;526;p54" descr="Image result for frog creative commons"/>
          <p:cNvPicPr preferRelativeResize="0"/>
          <p:nvPr/>
        </p:nvPicPr>
        <p:blipFill rotWithShape="1">
          <a:blip r:embed="rId4">
            <a:alphaModFix/>
          </a:blip>
          <a:srcRect/>
          <a:stretch/>
        </p:blipFill>
        <p:spPr>
          <a:xfrm>
            <a:off x="7464900" y="4916043"/>
            <a:ext cx="1426064" cy="1357860"/>
          </a:xfrm>
          <a:prstGeom prst="rect">
            <a:avLst/>
          </a:prstGeom>
          <a:noFill/>
          <a:ln>
            <a:noFill/>
          </a:ln>
        </p:spPr>
      </p:pic>
      <p:sp>
        <p:nvSpPr>
          <p:cNvPr id="527" name="Google Shape;527;p54"/>
          <p:cNvSpPr/>
          <p:nvPr/>
        </p:nvSpPr>
        <p:spPr>
          <a:xfrm>
            <a:off x="7900887" y="3976694"/>
            <a:ext cx="457200" cy="796855"/>
          </a:xfrm>
          <a:prstGeom prst="downArrow">
            <a:avLst>
              <a:gd name="adj1" fmla="val 50000"/>
              <a:gd name="adj2" fmla="val 50000"/>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28" name="Google Shape;528;p54" descr="Image result for projector creative commons"/>
          <p:cNvPicPr preferRelativeResize="0"/>
          <p:nvPr/>
        </p:nvPicPr>
        <p:blipFill rotWithShape="1">
          <a:blip r:embed="rId6">
            <a:alphaModFix/>
          </a:blip>
          <a:srcRect/>
          <a:stretch/>
        </p:blipFill>
        <p:spPr>
          <a:xfrm flipH="1">
            <a:off x="214363" y="2444525"/>
            <a:ext cx="1688873" cy="1309323"/>
          </a:xfrm>
          <a:prstGeom prst="rect">
            <a:avLst/>
          </a:prstGeom>
          <a:noFill/>
          <a:ln>
            <a:noFill/>
          </a:ln>
        </p:spPr>
      </p:pic>
      <p:sp>
        <p:nvSpPr>
          <p:cNvPr id="529" name="Google Shape;529;p54"/>
          <p:cNvSpPr/>
          <p:nvPr/>
        </p:nvSpPr>
        <p:spPr>
          <a:xfrm>
            <a:off x="3604246" y="2066072"/>
            <a:ext cx="1680636" cy="1680636"/>
          </a:xfrm>
          <a:prstGeom prst="frame">
            <a:avLst>
              <a:gd name="adj1" fmla="val 22533"/>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54"/>
          <p:cNvSpPr/>
          <p:nvPr/>
        </p:nvSpPr>
        <p:spPr>
          <a:xfrm>
            <a:off x="3620415" y="2081828"/>
            <a:ext cx="1292797" cy="1292797"/>
          </a:xfrm>
          <a:prstGeom prst="frame">
            <a:avLst>
              <a:gd name="adj1" fmla="val 43692"/>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45</a:t>
            </a:fld>
            <a:endParaRPr lang="en-US"/>
          </a:p>
        </p:txBody>
      </p:sp>
    </p:spTree>
    <p:extLst>
      <p:ext uri="{BB962C8B-B14F-4D97-AF65-F5344CB8AC3E}">
        <p14:creationId xmlns:p14="http://schemas.microsoft.com/office/powerpoint/2010/main" val="39968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55"/>
          <p:cNvSpPr/>
          <p:nvPr/>
        </p:nvSpPr>
        <p:spPr>
          <a:xfrm>
            <a:off x="7117181" y="1745412"/>
            <a:ext cx="1828800" cy="2057400"/>
          </a:xfrm>
          <a:prstGeom prst="roundRect">
            <a:avLst>
              <a:gd name="adj" fmla="val 16667"/>
            </a:avLst>
          </a:prstGeom>
          <a:solidFill>
            <a:srgbClr val="D8D8D8">
              <a:alpha val="74901"/>
            </a:srgbClr>
          </a:solid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Times New Roman"/>
              <a:ea typeface="Times New Roman"/>
              <a:cs typeface="Times New Roman"/>
              <a:sym typeface="Times New Roman"/>
            </a:endParaRPr>
          </a:p>
        </p:txBody>
      </p:sp>
      <p:sp>
        <p:nvSpPr>
          <p:cNvPr id="536" name="Google Shape;536;p55"/>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Single-pixel camera</a:t>
            </a:r>
            <a:endParaRPr/>
          </a:p>
        </p:txBody>
      </p:sp>
      <p:sp>
        <p:nvSpPr>
          <p:cNvPr id="537" name="Google Shape;537;p55"/>
          <p:cNvSpPr/>
          <p:nvPr/>
        </p:nvSpPr>
        <p:spPr>
          <a:xfrm>
            <a:off x="152400" y="1745412"/>
            <a:ext cx="1828800" cy="2057400"/>
          </a:xfrm>
          <a:prstGeom prst="roundRect">
            <a:avLst>
              <a:gd name="adj" fmla="val 16667"/>
            </a:avLst>
          </a:prstGeom>
          <a:solidFill>
            <a:srgbClr val="D8D8D8">
              <a:alpha val="74901"/>
            </a:srgbClr>
          </a:solid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Times New Roman"/>
              <a:ea typeface="Times New Roman"/>
              <a:cs typeface="Times New Roman"/>
              <a:sym typeface="Times New Roman"/>
            </a:endParaRPr>
          </a:p>
        </p:txBody>
      </p:sp>
      <p:sp>
        <p:nvSpPr>
          <p:cNvPr id="538" name="Google Shape;538;p55"/>
          <p:cNvSpPr txBox="1">
            <a:spLocks noGrp="1"/>
          </p:cNvSpPr>
          <p:nvPr>
            <p:ph type="body" idx="1"/>
          </p:nvPr>
        </p:nvSpPr>
        <p:spPr>
          <a:xfrm>
            <a:off x="246117" y="1842300"/>
            <a:ext cx="1659636" cy="86149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Patterned illumination</a:t>
            </a:r>
            <a:endParaRPr sz="2000" b="1" i="0" u="sng" strike="noStrike" cap="none">
              <a:solidFill>
                <a:schemeClr val="dk1"/>
              </a:solidFill>
              <a:latin typeface="Arial"/>
              <a:ea typeface="Arial"/>
              <a:cs typeface="Arial"/>
              <a:sym typeface="Arial"/>
            </a:endParaRPr>
          </a:p>
        </p:txBody>
      </p:sp>
      <p:sp>
        <p:nvSpPr>
          <p:cNvPr id="539" name="Google Shape;539;p55"/>
          <p:cNvSpPr/>
          <p:nvPr/>
        </p:nvSpPr>
        <p:spPr>
          <a:xfrm rot="8537547" flipH="1">
            <a:off x="1452591" y="1971566"/>
            <a:ext cx="1423987" cy="1498600"/>
          </a:xfrm>
          <a:custGeom>
            <a:avLst/>
            <a:gdLst/>
            <a:ahLst/>
            <a:cxnLst/>
            <a:rect l="l" t="t" r="r" b="b"/>
            <a:pathLst>
              <a:path w="21600" h="21600" extrusionOk="0">
                <a:moveTo>
                  <a:pt x="0" y="0"/>
                </a:moveTo>
                <a:cubicBezTo>
                  <a:pt x="11332" y="2023"/>
                  <a:pt x="20033" y="10724"/>
                  <a:pt x="21600" y="21600"/>
                </a:cubicBezTo>
              </a:path>
            </a:pathLst>
          </a:custGeom>
          <a:noFill/>
          <a:ln w="88900" cap="flat" cmpd="sng">
            <a:solidFill>
              <a:srgbClr val="FF2712"/>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0" name="Google Shape;540;p55"/>
          <p:cNvSpPr/>
          <p:nvPr/>
        </p:nvSpPr>
        <p:spPr>
          <a:xfrm rot="8537547" flipH="1">
            <a:off x="2406678" y="2495441"/>
            <a:ext cx="817563" cy="833437"/>
          </a:xfrm>
          <a:custGeom>
            <a:avLst/>
            <a:gdLst/>
            <a:ahLst/>
            <a:cxnLst/>
            <a:rect l="l" t="t" r="r" b="b"/>
            <a:pathLst>
              <a:path w="21600" h="21600" extrusionOk="0">
                <a:moveTo>
                  <a:pt x="0" y="0"/>
                </a:moveTo>
                <a:cubicBezTo>
                  <a:pt x="9476" y="4589"/>
                  <a:pt x="17091" y="12203"/>
                  <a:pt x="21600" y="21600"/>
                </a:cubicBezTo>
              </a:path>
            </a:pathLst>
          </a:custGeom>
          <a:noFill/>
          <a:ln w="88900" cap="flat" cmpd="sng">
            <a:solidFill>
              <a:srgbClr val="FF2712"/>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p55"/>
          <p:cNvSpPr/>
          <p:nvPr/>
        </p:nvSpPr>
        <p:spPr>
          <a:xfrm rot="8537547" flipH="1">
            <a:off x="3025803" y="2636728"/>
            <a:ext cx="404813" cy="503238"/>
          </a:xfrm>
          <a:custGeom>
            <a:avLst/>
            <a:gdLst/>
            <a:ahLst/>
            <a:cxnLst/>
            <a:rect l="l" t="t" r="r" b="b"/>
            <a:pathLst>
              <a:path w="21600" h="21600" extrusionOk="0">
                <a:moveTo>
                  <a:pt x="0" y="0"/>
                </a:moveTo>
                <a:cubicBezTo>
                  <a:pt x="8793" y="6073"/>
                  <a:pt x="16115" y="13396"/>
                  <a:pt x="21600" y="21600"/>
                </a:cubicBezTo>
              </a:path>
            </a:pathLst>
          </a:custGeom>
          <a:noFill/>
          <a:ln w="88900" cap="flat" cmpd="sng">
            <a:solidFill>
              <a:srgbClr val="FF2712"/>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42" name="Google Shape;542;p55"/>
          <p:cNvGrpSpPr/>
          <p:nvPr/>
        </p:nvGrpSpPr>
        <p:grpSpPr>
          <a:xfrm rot="294855">
            <a:off x="5409571" y="1828006"/>
            <a:ext cx="2286266" cy="2058340"/>
            <a:chOff x="-1" y="-1"/>
            <a:chExt cx="2086" cy="1609"/>
          </a:xfrm>
        </p:grpSpPr>
        <p:sp>
          <p:nvSpPr>
            <p:cNvPr id="543" name="Google Shape;543;p55"/>
            <p:cNvSpPr/>
            <p:nvPr/>
          </p:nvSpPr>
          <p:spPr>
            <a:xfrm rot="-2682771" flipH="1">
              <a:off x="743" y="265"/>
              <a:ext cx="1112" cy="1113"/>
            </a:xfrm>
            <a:custGeom>
              <a:avLst/>
              <a:gdLst/>
              <a:ahLst/>
              <a:cxnLst/>
              <a:rect l="l" t="t" r="r" b="b"/>
              <a:pathLst>
                <a:path w="21600" h="21600" extrusionOk="0">
                  <a:moveTo>
                    <a:pt x="0" y="0"/>
                  </a:moveTo>
                  <a:cubicBezTo>
                    <a:pt x="11929" y="0"/>
                    <a:pt x="21600" y="9671"/>
                    <a:pt x="21600" y="21600"/>
                  </a:cubicBezTo>
                </a:path>
              </a:pathLst>
            </a:custGeom>
            <a:noFill/>
            <a:ln w="101600" cap="flat" cmpd="sng">
              <a:solidFill>
                <a:srgbClr val="F0221D"/>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4" name="Google Shape;544;p55"/>
            <p:cNvSpPr/>
            <p:nvPr/>
          </p:nvSpPr>
          <p:spPr>
            <a:xfrm rot="-2682771" flipH="1">
              <a:off x="743" y="265"/>
              <a:ext cx="1112" cy="1113"/>
            </a:xfrm>
            <a:custGeom>
              <a:avLst/>
              <a:gdLst/>
              <a:ahLst/>
              <a:cxnLst/>
              <a:rect l="l" t="t" r="r" b="b"/>
              <a:pathLst>
                <a:path w="21600" h="21600" extrusionOk="0">
                  <a:moveTo>
                    <a:pt x="0" y="0"/>
                  </a:moveTo>
                  <a:cubicBezTo>
                    <a:pt x="11929" y="0"/>
                    <a:pt x="21600" y="9671"/>
                    <a:pt x="21600" y="21600"/>
                  </a:cubicBezTo>
                  <a:lnTo>
                    <a:pt x="0" y="21600"/>
                  </a:lnTo>
                  <a:close/>
                  <a:moveTo>
                    <a:pt x="0" y="0"/>
                  </a:moveTo>
                </a:path>
              </a:pathLst>
            </a:custGeom>
            <a:noFill/>
            <a:ln>
              <a:noFill/>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5" name="Google Shape;545;p55"/>
            <p:cNvSpPr/>
            <p:nvPr/>
          </p:nvSpPr>
          <p:spPr>
            <a:xfrm rot="-2682771" flipH="1">
              <a:off x="434" y="323"/>
              <a:ext cx="897" cy="944"/>
            </a:xfrm>
            <a:custGeom>
              <a:avLst/>
              <a:gdLst/>
              <a:ahLst/>
              <a:cxnLst/>
              <a:rect l="l" t="t" r="r" b="b"/>
              <a:pathLst>
                <a:path w="21600" h="21600" extrusionOk="0">
                  <a:moveTo>
                    <a:pt x="0" y="0"/>
                  </a:moveTo>
                  <a:cubicBezTo>
                    <a:pt x="11332" y="2023"/>
                    <a:pt x="20033" y="10724"/>
                    <a:pt x="21600" y="21600"/>
                  </a:cubicBezTo>
                </a:path>
              </a:pathLst>
            </a:custGeom>
            <a:noFill/>
            <a:ln w="101600" cap="flat" cmpd="sng">
              <a:solidFill>
                <a:srgbClr val="F0221D"/>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6" name="Google Shape;546;p55"/>
            <p:cNvSpPr/>
            <p:nvPr/>
          </p:nvSpPr>
          <p:spPr>
            <a:xfrm rot="-2682771" flipH="1">
              <a:off x="457" y="229"/>
              <a:ext cx="1103" cy="1095"/>
            </a:xfrm>
            <a:custGeom>
              <a:avLst/>
              <a:gdLst/>
              <a:ahLst/>
              <a:cxnLst/>
              <a:rect l="l" t="t" r="r" b="b"/>
              <a:pathLst>
                <a:path w="21600" h="21600" extrusionOk="0">
                  <a:moveTo>
                    <a:pt x="4018" y="0"/>
                  </a:moveTo>
                  <a:cubicBezTo>
                    <a:pt x="13243" y="1744"/>
                    <a:pt x="20325" y="9242"/>
                    <a:pt x="21600" y="18614"/>
                  </a:cubicBezTo>
                  <a:lnTo>
                    <a:pt x="0" y="21600"/>
                  </a:lnTo>
                  <a:close/>
                  <a:moveTo>
                    <a:pt x="4018" y="0"/>
                  </a:moveTo>
                </a:path>
              </a:pathLst>
            </a:custGeom>
            <a:noFill/>
            <a:ln>
              <a:noFill/>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7" name="Google Shape;547;p55"/>
            <p:cNvSpPr/>
            <p:nvPr/>
          </p:nvSpPr>
          <p:spPr>
            <a:xfrm rot="-2682771" flipH="1">
              <a:off x="203" y="464"/>
              <a:ext cx="516" cy="524"/>
            </a:xfrm>
            <a:custGeom>
              <a:avLst/>
              <a:gdLst/>
              <a:ahLst/>
              <a:cxnLst/>
              <a:rect l="l" t="t" r="r" b="b"/>
              <a:pathLst>
                <a:path w="21600" h="21600" extrusionOk="0">
                  <a:moveTo>
                    <a:pt x="0" y="0"/>
                  </a:moveTo>
                  <a:cubicBezTo>
                    <a:pt x="9476" y="4589"/>
                    <a:pt x="17091" y="12203"/>
                    <a:pt x="21600" y="21600"/>
                  </a:cubicBezTo>
                </a:path>
              </a:pathLst>
            </a:custGeom>
            <a:noFill/>
            <a:ln w="101600" cap="flat" cmpd="sng">
              <a:solidFill>
                <a:srgbClr val="F0221D"/>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8" name="Google Shape;548;p55"/>
            <p:cNvSpPr/>
            <p:nvPr/>
          </p:nvSpPr>
          <p:spPr>
            <a:xfrm rot="-2682771" flipH="1">
              <a:off x="300" y="221"/>
              <a:ext cx="1008" cy="1001"/>
            </a:xfrm>
            <a:custGeom>
              <a:avLst/>
              <a:gdLst/>
              <a:ahLst/>
              <a:cxnLst/>
              <a:rect l="l" t="t" r="r" b="b"/>
              <a:pathLst>
                <a:path w="21600" h="21600" extrusionOk="0">
                  <a:moveTo>
                    <a:pt x="10548" y="0"/>
                  </a:moveTo>
                  <a:cubicBezTo>
                    <a:pt x="15397" y="2405"/>
                    <a:pt x="19293" y="6396"/>
                    <a:pt x="21600" y="11321"/>
                  </a:cubicBezTo>
                  <a:lnTo>
                    <a:pt x="0" y="21600"/>
                  </a:lnTo>
                  <a:close/>
                  <a:moveTo>
                    <a:pt x="10548" y="0"/>
                  </a:moveTo>
                </a:path>
              </a:pathLst>
            </a:custGeom>
            <a:noFill/>
            <a:ln>
              <a:noFill/>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9" name="Google Shape;549;p55"/>
            <p:cNvSpPr/>
            <p:nvPr/>
          </p:nvSpPr>
          <p:spPr>
            <a:xfrm rot="-2682771" flipH="1">
              <a:off x="78" y="613"/>
              <a:ext cx="254" cy="318"/>
            </a:xfrm>
            <a:custGeom>
              <a:avLst/>
              <a:gdLst/>
              <a:ahLst/>
              <a:cxnLst/>
              <a:rect l="l" t="t" r="r" b="b"/>
              <a:pathLst>
                <a:path w="21600" h="21600" extrusionOk="0">
                  <a:moveTo>
                    <a:pt x="0" y="0"/>
                  </a:moveTo>
                  <a:cubicBezTo>
                    <a:pt x="8793" y="6073"/>
                    <a:pt x="16115" y="13396"/>
                    <a:pt x="21600" y="21600"/>
                  </a:cubicBezTo>
                </a:path>
              </a:pathLst>
            </a:custGeom>
            <a:noFill/>
            <a:ln w="101600" cap="flat" cmpd="sng">
              <a:solidFill>
                <a:srgbClr val="F0221D"/>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0" name="Google Shape;550;p55"/>
            <p:cNvSpPr/>
            <p:nvPr/>
          </p:nvSpPr>
          <p:spPr>
            <a:xfrm rot="-2682771" flipH="1">
              <a:off x="154" y="284"/>
              <a:ext cx="986" cy="845"/>
            </a:xfrm>
            <a:custGeom>
              <a:avLst/>
              <a:gdLst/>
              <a:ahLst/>
              <a:cxnLst/>
              <a:rect l="l" t="t" r="r" b="b"/>
              <a:pathLst>
                <a:path w="21600" h="21600" extrusionOk="0">
                  <a:moveTo>
                    <a:pt x="15989" y="0"/>
                  </a:moveTo>
                  <a:cubicBezTo>
                    <a:pt x="18273" y="2285"/>
                    <a:pt x="20175" y="5040"/>
                    <a:pt x="21600" y="8127"/>
                  </a:cubicBezTo>
                  <a:lnTo>
                    <a:pt x="0" y="21600"/>
                  </a:lnTo>
                  <a:close/>
                  <a:moveTo>
                    <a:pt x="15989" y="0"/>
                  </a:moveTo>
                </a:path>
              </a:pathLst>
            </a:custGeom>
            <a:noFill/>
            <a:ln>
              <a:noFill/>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51" name="Google Shape;551;p55"/>
          <p:cNvSpPr txBox="1"/>
          <p:nvPr/>
        </p:nvSpPr>
        <p:spPr>
          <a:xfrm>
            <a:off x="3674088" y="1724869"/>
            <a:ext cx="1493914" cy="53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Subject</a:t>
            </a:r>
            <a:endParaRPr sz="2000" b="1" u="sng">
              <a:solidFill>
                <a:schemeClr val="dk1"/>
              </a:solidFill>
              <a:latin typeface="Arial"/>
              <a:ea typeface="Arial"/>
              <a:cs typeface="Arial"/>
              <a:sym typeface="Arial"/>
            </a:endParaRPr>
          </a:p>
        </p:txBody>
      </p:sp>
      <p:sp>
        <p:nvSpPr>
          <p:cNvPr id="552" name="Google Shape;552;p55"/>
          <p:cNvSpPr txBox="1"/>
          <p:nvPr/>
        </p:nvSpPr>
        <p:spPr>
          <a:xfrm>
            <a:off x="7083605" y="1740919"/>
            <a:ext cx="1957096" cy="106426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Single-pixel detector</a:t>
            </a:r>
            <a:endParaRPr sz="2000" b="1" u="sng">
              <a:solidFill>
                <a:schemeClr val="dk1"/>
              </a:solidFill>
              <a:latin typeface="Arial"/>
              <a:ea typeface="Arial"/>
              <a:cs typeface="Arial"/>
              <a:sym typeface="Arial"/>
            </a:endParaRPr>
          </a:p>
        </p:txBody>
      </p:sp>
      <p:pic>
        <p:nvPicPr>
          <p:cNvPr id="553" name="Google Shape;553;p55" descr="Image result for computer"/>
          <p:cNvPicPr preferRelativeResize="0"/>
          <p:nvPr/>
        </p:nvPicPr>
        <p:blipFill rotWithShape="1">
          <a:blip r:embed="rId3">
            <a:alphaModFix/>
          </a:blip>
          <a:srcRect/>
          <a:stretch/>
        </p:blipFill>
        <p:spPr>
          <a:xfrm>
            <a:off x="9422183" y="5210196"/>
            <a:ext cx="1366360" cy="1120903"/>
          </a:xfrm>
          <a:prstGeom prst="rect">
            <a:avLst/>
          </a:prstGeom>
          <a:noFill/>
          <a:ln>
            <a:noFill/>
          </a:ln>
        </p:spPr>
      </p:pic>
      <p:pic>
        <p:nvPicPr>
          <p:cNvPr id="554" name="Google Shape;554;p55" descr="Image result for frog creative commons"/>
          <p:cNvPicPr preferRelativeResize="0"/>
          <p:nvPr/>
        </p:nvPicPr>
        <p:blipFill rotWithShape="1">
          <a:blip r:embed="rId4">
            <a:alphaModFix/>
          </a:blip>
          <a:srcRect/>
          <a:stretch/>
        </p:blipFill>
        <p:spPr>
          <a:xfrm>
            <a:off x="3733706" y="2233229"/>
            <a:ext cx="1426064" cy="1357860"/>
          </a:xfrm>
          <a:prstGeom prst="rect">
            <a:avLst/>
          </a:prstGeom>
          <a:noFill/>
          <a:ln>
            <a:noFill/>
          </a:ln>
        </p:spPr>
      </p:pic>
      <p:sp>
        <p:nvSpPr>
          <p:cNvPr id="555" name="Google Shape;555;p55"/>
          <p:cNvSpPr/>
          <p:nvPr/>
        </p:nvSpPr>
        <p:spPr>
          <a:xfrm>
            <a:off x="7807847" y="2632453"/>
            <a:ext cx="457200" cy="4572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6" name="Google Shape;556;p55"/>
          <p:cNvSpPr/>
          <p:nvPr/>
        </p:nvSpPr>
        <p:spPr>
          <a:xfrm>
            <a:off x="9418683" y="2632453"/>
            <a:ext cx="3268873" cy="2057400"/>
          </a:xfrm>
          <a:prstGeom prst="roundRect">
            <a:avLst>
              <a:gd name="adj" fmla="val 8467"/>
            </a:avLst>
          </a:prstGeom>
          <a:solidFill>
            <a:schemeClr val="lt1"/>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58" name="Google Shape;558;p55"/>
          <p:cNvPicPr preferRelativeResize="0"/>
          <p:nvPr/>
        </p:nvPicPr>
        <p:blipFill rotWithShape="1">
          <a:blip r:embed="rId5">
            <a:alphaModFix/>
          </a:blip>
          <a:srcRect b="48486"/>
          <a:stretch/>
        </p:blipFill>
        <p:spPr>
          <a:xfrm>
            <a:off x="9624370" y="3129786"/>
            <a:ext cx="2857500" cy="1432755"/>
          </a:xfrm>
          <a:prstGeom prst="rect">
            <a:avLst/>
          </a:prstGeom>
          <a:noFill/>
          <a:ln>
            <a:noFill/>
          </a:ln>
        </p:spPr>
      </p:pic>
      <p:sp>
        <p:nvSpPr>
          <p:cNvPr id="559" name="Google Shape;559;p55"/>
          <p:cNvSpPr txBox="1"/>
          <p:nvPr/>
        </p:nvSpPr>
        <p:spPr>
          <a:xfrm>
            <a:off x="9555214" y="2839459"/>
            <a:ext cx="158963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Original image</a:t>
            </a:r>
            <a:endParaRPr/>
          </a:p>
        </p:txBody>
      </p:sp>
      <p:sp>
        <p:nvSpPr>
          <p:cNvPr id="560" name="Google Shape;560;p55"/>
          <p:cNvSpPr txBox="1"/>
          <p:nvPr/>
        </p:nvSpPr>
        <p:spPr>
          <a:xfrm>
            <a:off x="11053120" y="2668121"/>
            <a:ext cx="142875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Reconstructed </a:t>
            </a:r>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(2% of data)</a:t>
            </a:r>
            <a:endParaRPr/>
          </a:p>
        </p:txBody>
      </p:sp>
      <p:sp>
        <p:nvSpPr>
          <p:cNvPr id="561" name="Google Shape;561;p55"/>
          <p:cNvSpPr txBox="1"/>
          <p:nvPr/>
        </p:nvSpPr>
        <p:spPr>
          <a:xfrm>
            <a:off x="0" y="6853152"/>
            <a:ext cx="312221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2"/>
                </a:solidFill>
                <a:latin typeface="Calibri"/>
                <a:ea typeface="Calibri"/>
                <a:cs typeface="Calibri"/>
                <a:sym typeface="Calibri"/>
              </a:rPr>
              <a:t>Barniauk et al., Rice University.</a:t>
            </a:r>
            <a:endParaRPr/>
          </a:p>
        </p:txBody>
      </p:sp>
      <p:pic>
        <p:nvPicPr>
          <p:cNvPr id="562" name="Google Shape;562;p55" descr="Image result for frog creative commons"/>
          <p:cNvPicPr preferRelativeResize="0"/>
          <p:nvPr/>
        </p:nvPicPr>
        <p:blipFill rotWithShape="1">
          <a:blip r:embed="rId4">
            <a:alphaModFix/>
          </a:blip>
          <a:srcRect/>
          <a:stretch/>
        </p:blipFill>
        <p:spPr>
          <a:xfrm>
            <a:off x="7464900" y="4916043"/>
            <a:ext cx="1426064" cy="1357860"/>
          </a:xfrm>
          <a:prstGeom prst="rect">
            <a:avLst/>
          </a:prstGeom>
          <a:noFill/>
          <a:ln>
            <a:noFill/>
          </a:ln>
        </p:spPr>
      </p:pic>
      <p:sp>
        <p:nvSpPr>
          <p:cNvPr id="563" name="Google Shape;563;p55"/>
          <p:cNvSpPr/>
          <p:nvPr/>
        </p:nvSpPr>
        <p:spPr>
          <a:xfrm>
            <a:off x="7900887" y="3976694"/>
            <a:ext cx="457200" cy="796855"/>
          </a:xfrm>
          <a:prstGeom prst="downArrow">
            <a:avLst>
              <a:gd name="adj1" fmla="val 50000"/>
              <a:gd name="adj2" fmla="val 50000"/>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64" name="Google Shape;564;p55" descr="Image result for projector creative commons"/>
          <p:cNvPicPr preferRelativeResize="0"/>
          <p:nvPr/>
        </p:nvPicPr>
        <p:blipFill rotWithShape="1">
          <a:blip r:embed="rId6">
            <a:alphaModFix/>
          </a:blip>
          <a:srcRect/>
          <a:stretch/>
        </p:blipFill>
        <p:spPr>
          <a:xfrm flipH="1">
            <a:off x="214363" y="2444525"/>
            <a:ext cx="1688873" cy="1309323"/>
          </a:xfrm>
          <a:prstGeom prst="rect">
            <a:avLst/>
          </a:prstGeom>
          <a:noFill/>
          <a:ln>
            <a:noFill/>
          </a:ln>
        </p:spPr>
      </p:pic>
      <p:sp>
        <p:nvSpPr>
          <p:cNvPr id="565" name="Google Shape;565;p55"/>
          <p:cNvSpPr/>
          <p:nvPr/>
        </p:nvSpPr>
        <p:spPr>
          <a:xfrm>
            <a:off x="3604246" y="2066072"/>
            <a:ext cx="1680636" cy="1680636"/>
          </a:xfrm>
          <a:prstGeom prst="frame">
            <a:avLst>
              <a:gd name="adj1" fmla="val 22533"/>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66" name="Google Shape;566;p55"/>
          <p:cNvSpPr/>
          <p:nvPr/>
        </p:nvSpPr>
        <p:spPr>
          <a:xfrm>
            <a:off x="3620415" y="2081828"/>
            <a:ext cx="1292797" cy="1292797"/>
          </a:xfrm>
          <a:prstGeom prst="frame">
            <a:avLst>
              <a:gd name="adj1" fmla="val 43692"/>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46</a:t>
            </a:fld>
            <a:endParaRPr lang="en-US"/>
          </a:p>
        </p:txBody>
      </p:sp>
    </p:spTree>
    <p:extLst>
      <p:ext uri="{BB962C8B-B14F-4D97-AF65-F5344CB8AC3E}">
        <p14:creationId xmlns:p14="http://schemas.microsoft.com/office/powerpoint/2010/main" val="176811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56"/>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Imaging Lab #1 Setup</a:t>
            </a:r>
            <a:endParaRPr/>
          </a:p>
        </p:txBody>
      </p:sp>
      <p:pic>
        <p:nvPicPr>
          <p:cNvPr id="573" name="Google Shape;573;p56"/>
          <p:cNvPicPr preferRelativeResize="0">
            <a:picLocks noGrp="1"/>
          </p:cNvPicPr>
          <p:nvPr>
            <p:ph type="body" idx="1"/>
          </p:nvPr>
        </p:nvPicPr>
        <p:blipFill rotWithShape="1">
          <a:blip r:embed="rId3">
            <a:alphaModFix/>
          </a:blip>
          <a:srcRect/>
          <a:stretch/>
        </p:blipFill>
        <p:spPr>
          <a:xfrm>
            <a:off x="533400" y="1527423"/>
            <a:ext cx="8229600" cy="4717553"/>
          </a:xfrm>
          <a:prstGeom prst="rect">
            <a:avLst/>
          </a:prstGeom>
          <a:noFill/>
          <a:ln>
            <a:noFill/>
          </a:ln>
        </p:spPr>
      </p:pic>
      <p:sp>
        <p:nvSpPr>
          <p:cNvPr id="574" name="Google Shape;574;p56"/>
          <p:cNvSpPr txBox="1"/>
          <p:nvPr/>
        </p:nvSpPr>
        <p:spPr>
          <a:xfrm>
            <a:off x="2604304" y="4456252"/>
            <a:ext cx="1595309" cy="36933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TI Launchpad</a:t>
            </a:r>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47</a:t>
            </a:fld>
            <a:endParaRPr lang="en-US"/>
          </a:p>
        </p:txBody>
      </p:sp>
    </p:spTree>
    <p:extLst>
      <p:ext uri="{BB962C8B-B14F-4D97-AF65-F5344CB8AC3E}">
        <p14:creationId xmlns:p14="http://schemas.microsoft.com/office/powerpoint/2010/main" val="4072632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7"/>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Imaging Lab #1</a:t>
            </a:r>
            <a:endParaRPr/>
          </a:p>
        </p:txBody>
      </p:sp>
      <p:pic>
        <p:nvPicPr>
          <p:cNvPr id="580" name="Google Shape;580;p57"/>
          <p:cNvPicPr preferRelativeResize="0">
            <a:picLocks noGrp="1"/>
          </p:cNvPicPr>
          <p:nvPr>
            <p:ph type="body" idx="1"/>
          </p:nvPr>
        </p:nvPicPr>
        <p:blipFill rotWithShape="1">
          <a:blip r:embed="rId3">
            <a:alphaModFix/>
          </a:blip>
          <a:srcRect/>
          <a:stretch/>
        </p:blipFill>
        <p:spPr>
          <a:xfrm>
            <a:off x="533400" y="2335556"/>
            <a:ext cx="8229600" cy="310128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48</a:t>
            </a:fld>
            <a:endParaRPr lang="en-US"/>
          </a:p>
        </p:txBody>
      </p:sp>
    </p:spTree>
    <p:extLst>
      <p:ext uri="{BB962C8B-B14F-4D97-AF65-F5344CB8AC3E}">
        <p14:creationId xmlns:p14="http://schemas.microsoft.com/office/powerpoint/2010/main" val="995109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58" descr="Image result for frog creative commons"/>
          <p:cNvPicPr preferRelativeResize="0"/>
          <p:nvPr/>
        </p:nvPicPr>
        <p:blipFill rotWithShape="1">
          <a:blip r:embed="rId3">
            <a:alphaModFix/>
          </a:blip>
          <a:srcRect/>
          <a:stretch/>
        </p:blipFill>
        <p:spPr>
          <a:xfrm>
            <a:off x="3558277" y="2291042"/>
            <a:ext cx="1725537" cy="1643011"/>
          </a:xfrm>
          <a:prstGeom prst="rect">
            <a:avLst/>
          </a:prstGeom>
          <a:noFill/>
          <a:ln>
            <a:noFill/>
          </a:ln>
        </p:spPr>
      </p:pic>
      <p:sp>
        <p:nvSpPr>
          <p:cNvPr id="587" name="Google Shape;587;p58"/>
          <p:cNvSpPr/>
          <p:nvPr/>
        </p:nvSpPr>
        <p:spPr>
          <a:xfrm>
            <a:off x="7117181" y="1745412"/>
            <a:ext cx="1828800" cy="2057400"/>
          </a:xfrm>
          <a:prstGeom prst="roundRect">
            <a:avLst>
              <a:gd name="adj" fmla="val 16667"/>
            </a:avLst>
          </a:prstGeom>
          <a:solidFill>
            <a:srgbClr val="D8D8D8">
              <a:alpha val="74901"/>
            </a:srgbClr>
          </a:solid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Times New Roman"/>
              <a:ea typeface="Times New Roman"/>
              <a:cs typeface="Times New Roman"/>
              <a:sym typeface="Times New Roman"/>
            </a:endParaRPr>
          </a:p>
        </p:txBody>
      </p:sp>
      <p:sp>
        <p:nvSpPr>
          <p:cNvPr id="588" name="Google Shape;588;p58"/>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Single-pixel camera</a:t>
            </a:r>
            <a:endParaRPr/>
          </a:p>
        </p:txBody>
      </p:sp>
      <p:sp>
        <p:nvSpPr>
          <p:cNvPr id="589" name="Google Shape;589;p58"/>
          <p:cNvSpPr/>
          <p:nvPr/>
        </p:nvSpPr>
        <p:spPr>
          <a:xfrm>
            <a:off x="152400" y="1745412"/>
            <a:ext cx="1828800" cy="2057400"/>
          </a:xfrm>
          <a:prstGeom prst="roundRect">
            <a:avLst>
              <a:gd name="adj" fmla="val 16667"/>
            </a:avLst>
          </a:prstGeom>
          <a:solidFill>
            <a:srgbClr val="D8D8D8">
              <a:alpha val="74901"/>
            </a:srgbClr>
          </a:solid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Times New Roman"/>
              <a:ea typeface="Times New Roman"/>
              <a:cs typeface="Times New Roman"/>
              <a:sym typeface="Times New Roman"/>
            </a:endParaRPr>
          </a:p>
        </p:txBody>
      </p:sp>
      <p:sp>
        <p:nvSpPr>
          <p:cNvPr id="590" name="Google Shape;590;p58"/>
          <p:cNvSpPr txBox="1">
            <a:spLocks noGrp="1"/>
          </p:cNvSpPr>
          <p:nvPr>
            <p:ph type="body" idx="1"/>
          </p:nvPr>
        </p:nvSpPr>
        <p:spPr>
          <a:xfrm>
            <a:off x="246117" y="1842300"/>
            <a:ext cx="1659636" cy="86149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Patterned illumination</a:t>
            </a:r>
            <a:endParaRPr sz="2000" b="1" i="0" u="sng" strike="noStrike" cap="none">
              <a:solidFill>
                <a:schemeClr val="dk1"/>
              </a:solidFill>
              <a:latin typeface="Arial"/>
              <a:ea typeface="Arial"/>
              <a:cs typeface="Arial"/>
              <a:sym typeface="Arial"/>
            </a:endParaRPr>
          </a:p>
        </p:txBody>
      </p:sp>
      <p:sp>
        <p:nvSpPr>
          <p:cNvPr id="591" name="Google Shape;591;p58"/>
          <p:cNvSpPr/>
          <p:nvPr/>
        </p:nvSpPr>
        <p:spPr>
          <a:xfrm rot="8537547" flipH="1">
            <a:off x="1452591" y="1971566"/>
            <a:ext cx="1423987" cy="1498600"/>
          </a:xfrm>
          <a:custGeom>
            <a:avLst/>
            <a:gdLst/>
            <a:ahLst/>
            <a:cxnLst/>
            <a:rect l="l" t="t" r="r" b="b"/>
            <a:pathLst>
              <a:path w="21600" h="21600" extrusionOk="0">
                <a:moveTo>
                  <a:pt x="0" y="0"/>
                </a:moveTo>
                <a:cubicBezTo>
                  <a:pt x="11332" y="2023"/>
                  <a:pt x="20033" y="10724"/>
                  <a:pt x="21600" y="21600"/>
                </a:cubicBezTo>
              </a:path>
            </a:pathLst>
          </a:custGeom>
          <a:noFill/>
          <a:ln w="88900" cap="flat" cmpd="sng">
            <a:solidFill>
              <a:srgbClr val="FF2712"/>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2" name="Google Shape;592;p58"/>
          <p:cNvSpPr/>
          <p:nvPr/>
        </p:nvSpPr>
        <p:spPr>
          <a:xfrm rot="8537547" flipH="1">
            <a:off x="2406678" y="2495441"/>
            <a:ext cx="817563" cy="833437"/>
          </a:xfrm>
          <a:custGeom>
            <a:avLst/>
            <a:gdLst/>
            <a:ahLst/>
            <a:cxnLst/>
            <a:rect l="l" t="t" r="r" b="b"/>
            <a:pathLst>
              <a:path w="21600" h="21600" extrusionOk="0">
                <a:moveTo>
                  <a:pt x="0" y="0"/>
                </a:moveTo>
                <a:cubicBezTo>
                  <a:pt x="9476" y="4589"/>
                  <a:pt x="17091" y="12203"/>
                  <a:pt x="21600" y="21600"/>
                </a:cubicBezTo>
              </a:path>
            </a:pathLst>
          </a:custGeom>
          <a:noFill/>
          <a:ln w="88900" cap="flat" cmpd="sng">
            <a:solidFill>
              <a:srgbClr val="FF2712"/>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3" name="Google Shape;593;p58"/>
          <p:cNvSpPr/>
          <p:nvPr/>
        </p:nvSpPr>
        <p:spPr>
          <a:xfrm rot="8537547" flipH="1">
            <a:off x="3025803" y="2636728"/>
            <a:ext cx="404813" cy="503238"/>
          </a:xfrm>
          <a:custGeom>
            <a:avLst/>
            <a:gdLst/>
            <a:ahLst/>
            <a:cxnLst/>
            <a:rect l="l" t="t" r="r" b="b"/>
            <a:pathLst>
              <a:path w="21600" h="21600" extrusionOk="0">
                <a:moveTo>
                  <a:pt x="0" y="0"/>
                </a:moveTo>
                <a:cubicBezTo>
                  <a:pt x="8793" y="6073"/>
                  <a:pt x="16115" y="13396"/>
                  <a:pt x="21600" y="21600"/>
                </a:cubicBezTo>
              </a:path>
            </a:pathLst>
          </a:custGeom>
          <a:noFill/>
          <a:ln w="88900" cap="flat" cmpd="sng">
            <a:solidFill>
              <a:srgbClr val="FF2712"/>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94" name="Google Shape;594;p58"/>
          <p:cNvGrpSpPr/>
          <p:nvPr/>
        </p:nvGrpSpPr>
        <p:grpSpPr>
          <a:xfrm rot="294855">
            <a:off x="5409571" y="1828006"/>
            <a:ext cx="2286266" cy="2058340"/>
            <a:chOff x="-1" y="-1"/>
            <a:chExt cx="2086" cy="1609"/>
          </a:xfrm>
        </p:grpSpPr>
        <p:sp>
          <p:nvSpPr>
            <p:cNvPr id="595" name="Google Shape;595;p58"/>
            <p:cNvSpPr/>
            <p:nvPr/>
          </p:nvSpPr>
          <p:spPr>
            <a:xfrm rot="-2682771" flipH="1">
              <a:off x="743" y="265"/>
              <a:ext cx="1112" cy="1113"/>
            </a:xfrm>
            <a:custGeom>
              <a:avLst/>
              <a:gdLst/>
              <a:ahLst/>
              <a:cxnLst/>
              <a:rect l="l" t="t" r="r" b="b"/>
              <a:pathLst>
                <a:path w="21600" h="21600" extrusionOk="0">
                  <a:moveTo>
                    <a:pt x="0" y="0"/>
                  </a:moveTo>
                  <a:cubicBezTo>
                    <a:pt x="11929" y="0"/>
                    <a:pt x="21600" y="9671"/>
                    <a:pt x="21600" y="21600"/>
                  </a:cubicBezTo>
                </a:path>
              </a:pathLst>
            </a:custGeom>
            <a:noFill/>
            <a:ln w="101600" cap="flat" cmpd="sng">
              <a:solidFill>
                <a:srgbClr val="F0221D"/>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6" name="Google Shape;596;p58"/>
            <p:cNvSpPr/>
            <p:nvPr/>
          </p:nvSpPr>
          <p:spPr>
            <a:xfrm rot="-2682771" flipH="1">
              <a:off x="743" y="265"/>
              <a:ext cx="1112" cy="1113"/>
            </a:xfrm>
            <a:custGeom>
              <a:avLst/>
              <a:gdLst/>
              <a:ahLst/>
              <a:cxnLst/>
              <a:rect l="l" t="t" r="r" b="b"/>
              <a:pathLst>
                <a:path w="21600" h="21600" extrusionOk="0">
                  <a:moveTo>
                    <a:pt x="0" y="0"/>
                  </a:moveTo>
                  <a:cubicBezTo>
                    <a:pt x="11929" y="0"/>
                    <a:pt x="21600" y="9671"/>
                    <a:pt x="21600" y="21600"/>
                  </a:cubicBezTo>
                  <a:lnTo>
                    <a:pt x="0" y="21600"/>
                  </a:lnTo>
                  <a:close/>
                  <a:moveTo>
                    <a:pt x="0" y="0"/>
                  </a:moveTo>
                </a:path>
              </a:pathLst>
            </a:custGeom>
            <a:noFill/>
            <a:ln>
              <a:noFill/>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7" name="Google Shape;597;p58"/>
            <p:cNvSpPr/>
            <p:nvPr/>
          </p:nvSpPr>
          <p:spPr>
            <a:xfrm rot="-2682771" flipH="1">
              <a:off x="434" y="323"/>
              <a:ext cx="897" cy="944"/>
            </a:xfrm>
            <a:custGeom>
              <a:avLst/>
              <a:gdLst/>
              <a:ahLst/>
              <a:cxnLst/>
              <a:rect l="l" t="t" r="r" b="b"/>
              <a:pathLst>
                <a:path w="21600" h="21600" extrusionOk="0">
                  <a:moveTo>
                    <a:pt x="0" y="0"/>
                  </a:moveTo>
                  <a:cubicBezTo>
                    <a:pt x="11332" y="2023"/>
                    <a:pt x="20033" y="10724"/>
                    <a:pt x="21600" y="21600"/>
                  </a:cubicBezTo>
                </a:path>
              </a:pathLst>
            </a:custGeom>
            <a:noFill/>
            <a:ln w="101600" cap="flat" cmpd="sng">
              <a:solidFill>
                <a:srgbClr val="F0221D"/>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8" name="Google Shape;598;p58"/>
            <p:cNvSpPr/>
            <p:nvPr/>
          </p:nvSpPr>
          <p:spPr>
            <a:xfrm rot="-2682771" flipH="1">
              <a:off x="457" y="229"/>
              <a:ext cx="1103" cy="1095"/>
            </a:xfrm>
            <a:custGeom>
              <a:avLst/>
              <a:gdLst/>
              <a:ahLst/>
              <a:cxnLst/>
              <a:rect l="l" t="t" r="r" b="b"/>
              <a:pathLst>
                <a:path w="21600" h="21600" extrusionOk="0">
                  <a:moveTo>
                    <a:pt x="4018" y="0"/>
                  </a:moveTo>
                  <a:cubicBezTo>
                    <a:pt x="13243" y="1744"/>
                    <a:pt x="20325" y="9242"/>
                    <a:pt x="21600" y="18614"/>
                  </a:cubicBezTo>
                  <a:lnTo>
                    <a:pt x="0" y="21600"/>
                  </a:lnTo>
                  <a:close/>
                  <a:moveTo>
                    <a:pt x="4018" y="0"/>
                  </a:moveTo>
                </a:path>
              </a:pathLst>
            </a:custGeom>
            <a:noFill/>
            <a:ln>
              <a:noFill/>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9" name="Google Shape;599;p58"/>
            <p:cNvSpPr/>
            <p:nvPr/>
          </p:nvSpPr>
          <p:spPr>
            <a:xfrm rot="-2682771" flipH="1">
              <a:off x="203" y="464"/>
              <a:ext cx="516" cy="524"/>
            </a:xfrm>
            <a:custGeom>
              <a:avLst/>
              <a:gdLst/>
              <a:ahLst/>
              <a:cxnLst/>
              <a:rect l="l" t="t" r="r" b="b"/>
              <a:pathLst>
                <a:path w="21600" h="21600" extrusionOk="0">
                  <a:moveTo>
                    <a:pt x="0" y="0"/>
                  </a:moveTo>
                  <a:cubicBezTo>
                    <a:pt x="9476" y="4589"/>
                    <a:pt x="17091" y="12203"/>
                    <a:pt x="21600" y="21600"/>
                  </a:cubicBezTo>
                </a:path>
              </a:pathLst>
            </a:custGeom>
            <a:noFill/>
            <a:ln w="101600" cap="flat" cmpd="sng">
              <a:solidFill>
                <a:srgbClr val="F0221D"/>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58"/>
            <p:cNvSpPr/>
            <p:nvPr/>
          </p:nvSpPr>
          <p:spPr>
            <a:xfrm rot="-2682771" flipH="1">
              <a:off x="300" y="221"/>
              <a:ext cx="1008" cy="1001"/>
            </a:xfrm>
            <a:custGeom>
              <a:avLst/>
              <a:gdLst/>
              <a:ahLst/>
              <a:cxnLst/>
              <a:rect l="l" t="t" r="r" b="b"/>
              <a:pathLst>
                <a:path w="21600" h="21600" extrusionOk="0">
                  <a:moveTo>
                    <a:pt x="10548" y="0"/>
                  </a:moveTo>
                  <a:cubicBezTo>
                    <a:pt x="15397" y="2405"/>
                    <a:pt x="19293" y="6396"/>
                    <a:pt x="21600" y="11321"/>
                  </a:cubicBezTo>
                  <a:lnTo>
                    <a:pt x="0" y="21600"/>
                  </a:lnTo>
                  <a:close/>
                  <a:moveTo>
                    <a:pt x="10548" y="0"/>
                  </a:moveTo>
                </a:path>
              </a:pathLst>
            </a:custGeom>
            <a:noFill/>
            <a:ln>
              <a:noFill/>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Google Shape;601;p58"/>
            <p:cNvSpPr/>
            <p:nvPr/>
          </p:nvSpPr>
          <p:spPr>
            <a:xfrm rot="-2682771" flipH="1">
              <a:off x="78" y="613"/>
              <a:ext cx="254" cy="318"/>
            </a:xfrm>
            <a:custGeom>
              <a:avLst/>
              <a:gdLst/>
              <a:ahLst/>
              <a:cxnLst/>
              <a:rect l="l" t="t" r="r" b="b"/>
              <a:pathLst>
                <a:path w="21600" h="21600" extrusionOk="0">
                  <a:moveTo>
                    <a:pt x="0" y="0"/>
                  </a:moveTo>
                  <a:cubicBezTo>
                    <a:pt x="8793" y="6073"/>
                    <a:pt x="16115" y="13396"/>
                    <a:pt x="21600" y="21600"/>
                  </a:cubicBezTo>
                </a:path>
              </a:pathLst>
            </a:custGeom>
            <a:noFill/>
            <a:ln w="101600" cap="flat" cmpd="sng">
              <a:solidFill>
                <a:srgbClr val="F0221D"/>
              </a:solidFill>
              <a:prstDash val="solid"/>
              <a:round/>
              <a:headEnd type="none" w="sm" len="sm"/>
              <a:tailEnd type="none" w="sm" len="sm"/>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2" name="Google Shape;602;p58"/>
            <p:cNvSpPr/>
            <p:nvPr/>
          </p:nvSpPr>
          <p:spPr>
            <a:xfrm rot="-2682771" flipH="1">
              <a:off x="154" y="284"/>
              <a:ext cx="986" cy="845"/>
            </a:xfrm>
            <a:custGeom>
              <a:avLst/>
              <a:gdLst/>
              <a:ahLst/>
              <a:cxnLst/>
              <a:rect l="l" t="t" r="r" b="b"/>
              <a:pathLst>
                <a:path w="21600" h="21600" extrusionOk="0">
                  <a:moveTo>
                    <a:pt x="15989" y="0"/>
                  </a:moveTo>
                  <a:cubicBezTo>
                    <a:pt x="18273" y="2285"/>
                    <a:pt x="20175" y="5040"/>
                    <a:pt x="21600" y="8127"/>
                  </a:cubicBezTo>
                  <a:lnTo>
                    <a:pt x="0" y="21600"/>
                  </a:lnTo>
                  <a:close/>
                  <a:moveTo>
                    <a:pt x="15989" y="0"/>
                  </a:moveTo>
                </a:path>
              </a:pathLst>
            </a:custGeom>
            <a:noFill/>
            <a:ln>
              <a:noFill/>
            </a:ln>
            <a:effectLst>
              <a:outerShdw blurRad="127000" dist="76199" dir="2700000" algn="ctr" rotWithShape="0">
                <a:schemeClr val="lt2">
                  <a:alpha val="74901"/>
                </a:scheme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03" name="Google Shape;603;p58"/>
          <p:cNvSpPr txBox="1"/>
          <p:nvPr/>
        </p:nvSpPr>
        <p:spPr>
          <a:xfrm>
            <a:off x="3674089" y="1834073"/>
            <a:ext cx="1493914" cy="53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Subject</a:t>
            </a:r>
            <a:endParaRPr sz="2000" b="1" u="sng">
              <a:solidFill>
                <a:schemeClr val="dk1"/>
              </a:solidFill>
              <a:latin typeface="Arial"/>
              <a:ea typeface="Arial"/>
              <a:cs typeface="Arial"/>
              <a:sym typeface="Arial"/>
            </a:endParaRPr>
          </a:p>
        </p:txBody>
      </p:sp>
      <p:sp>
        <p:nvSpPr>
          <p:cNvPr id="604" name="Google Shape;604;p58"/>
          <p:cNvSpPr txBox="1"/>
          <p:nvPr/>
        </p:nvSpPr>
        <p:spPr>
          <a:xfrm>
            <a:off x="7083605" y="1740919"/>
            <a:ext cx="1957096" cy="106426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Single-pixel detector</a:t>
            </a:r>
            <a:endParaRPr sz="2000" b="1" u="sng">
              <a:solidFill>
                <a:schemeClr val="dk1"/>
              </a:solidFill>
              <a:latin typeface="Arial"/>
              <a:ea typeface="Arial"/>
              <a:cs typeface="Arial"/>
              <a:sym typeface="Arial"/>
            </a:endParaRPr>
          </a:p>
        </p:txBody>
      </p:sp>
      <p:pic>
        <p:nvPicPr>
          <p:cNvPr id="605" name="Google Shape;605;p58" descr="Image result for computer"/>
          <p:cNvPicPr preferRelativeResize="0"/>
          <p:nvPr/>
        </p:nvPicPr>
        <p:blipFill rotWithShape="1">
          <a:blip r:embed="rId4">
            <a:alphaModFix/>
          </a:blip>
          <a:srcRect/>
          <a:stretch/>
        </p:blipFill>
        <p:spPr>
          <a:xfrm>
            <a:off x="9422183" y="5210196"/>
            <a:ext cx="1366360" cy="1120903"/>
          </a:xfrm>
          <a:prstGeom prst="rect">
            <a:avLst/>
          </a:prstGeom>
          <a:noFill/>
          <a:ln>
            <a:noFill/>
          </a:ln>
        </p:spPr>
      </p:pic>
      <p:sp>
        <p:nvSpPr>
          <p:cNvPr id="606" name="Google Shape;606;p58"/>
          <p:cNvSpPr/>
          <p:nvPr/>
        </p:nvSpPr>
        <p:spPr>
          <a:xfrm>
            <a:off x="7807847" y="2632453"/>
            <a:ext cx="457200" cy="4572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7" name="Google Shape;607;p58"/>
          <p:cNvSpPr/>
          <p:nvPr/>
        </p:nvSpPr>
        <p:spPr>
          <a:xfrm>
            <a:off x="9418683" y="2632453"/>
            <a:ext cx="3268873" cy="2057400"/>
          </a:xfrm>
          <a:prstGeom prst="roundRect">
            <a:avLst>
              <a:gd name="adj" fmla="val 8467"/>
            </a:avLst>
          </a:prstGeom>
          <a:solidFill>
            <a:schemeClr val="lt1"/>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08" name="Google Shape;608;p58"/>
          <p:cNvSpPr txBox="1"/>
          <p:nvPr/>
        </p:nvSpPr>
        <p:spPr>
          <a:xfrm>
            <a:off x="759823" y="4499748"/>
            <a:ext cx="6025043" cy="394804"/>
          </a:xfrm>
          <a:prstGeom prst="rect">
            <a:avLst/>
          </a:prstGeom>
          <a:solidFill>
            <a:srgbClr val="E1EFD8">
              <a:alpha val="84705"/>
            </a:srgbClr>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a:solidFill>
                  <a:schemeClr val="dk1"/>
                </a:solidFill>
                <a:latin typeface="Calibri"/>
                <a:ea typeface="Calibri"/>
                <a:cs typeface="Calibri"/>
                <a:sym typeface="Calibri"/>
              </a:rPr>
              <a:t>What if I can’t light up just one pixel at a time?</a:t>
            </a:r>
            <a:endParaRPr/>
          </a:p>
        </p:txBody>
      </p:sp>
      <p:pic>
        <p:nvPicPr>
          <p:cNvPr id="609" name="Google Shape;609;p58"/>
          <p:cNvPicPr preferRelativeResize="0"/>
          <p:nvPr/>
        </p:nvPicPr>
        <p:blipFill rotWithShape="1">
          <a:blip r:embed="rId5">
            <a:alphaModFix/>
          </a:blip>
          <a:srcRect b="48486"/>
          <a:stretch/>
        </p:blipFill>
        <p:spPr>
          <a:xfrm>
            <a:off x="9624370" y="3129786"/>
            <a:ext cx="2857500" cy="1432755"/>
          </a:xfrm>
          <a:prstGeom prst="rect">
            <a:avLst/>
          </a:prstGeom>
          <a:noFill/>
          <a:ln>
            <a:noFill/>
          </a:ln>
        </p:spPr>
      </p:pic>
      <p:sp>
        <p:nvSpPr>
          <p:cNvPr id="610" name="Google Shape;610;p58"/>
          <p:cNvSpPr txBox="1"/>
          <p:nvPr/>
        </p:nvSpPr>
        <p:spPr>
          <a:xfrm>
            <a:off x="9555214" y="2839459"/>
            <a:ext cx="1589634"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Original image</a:t>
            </a:r>
            <a:endParaRPr/>
          </a:p>
        </p:txBody>
      </p:sp>
      <p:sp>
        <p:nvSpPr>
          <p:cNvPr id="611" name="Google Shape;611;p58"/>
          <p:cNvSpPr txBox="1"/>
          <p:nvPr/>
        </p:nvSpPr>
        <p:spPr>
          <a:xfrm>
            <a:off x="11053120" y="2668121"/>
            <a:ext cx="142875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Reconstructed </a:t>
            </a:r>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(2% of data)</a:t>
            </a:r>
            <a:endParaRPr/>
          </a:p>
        </p:txBody>
      </p:sp>
      <p:sp>
        <p:nvSpPr>
          <p:cNvPr id="612" name="Google Shape;612;p58"/>
          <p:cNvSpPr txBox="1"/>
          <p:nvPr/>
        </p:nvSpPr>
        <p:spPr>
          <a:xfrm>
            <a:off x="0" y="6853152"/>
            <a:ext cx="312221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2"/>
                </a:solidFill>
                <a:latin typeface="Calibri"/>
                <a:ea typeface="Calibri"/>
                <a:cs typeface="Calibri"/>
                <a:sym typeface="Calibri"/>
              </a:rPr>
              <a:t>Barniauk et al., Rice University.</a:t>
            </a:r>
            <a:endParaRPr/>
          </a:p>
        </p:txBody>
      </p:sp>
      <p:pic>
        <p:nvPicPr>
          <p:cNvPr id="613" name="Google Shape;613;p58" descr="Image result for frog creative commons"/>
          <p:cNvPicPr preferRelativeResize="0"/>
          <p:nvPr/>
        </p:nvPicPr>
        <p:blipFill rotWithShape="1">
          <a:blip r:embed="rId3">
            <a:alphaModFix/>
          </a:blip>
          <a:srcRect/>
          <a:stretch/>
        </p:blipFill>
        <p:spPr>
          <a:xfrm>
            <a:off x="7315164" y="4852980"/>
            <a:ext cx="1725537" cy="1643011"/>
          </a:xfrm>
          <a:prstGeom prst="rect">
            <a:avLst/>
          </a:prstGeom>
          <a:noFill/>
          <a:ln>
            <a:noFill/>
          </a:ln>
        </p:spPr>
      </p:pic>
      <p:sp>
        <p:nvSpPr>
          <p:cNvPr id="614" name="Google Shape;614;p58"/>
          <p:cNvSpPr/>
          <p:nvPr/>
        </p:nvSpPr>
        <p:spPr>
          <a:xfrm>
            <a:off x="7900887" y="3976694"/>
            <a:ext cx="457200" cy="796855"/>
          </a:xfrm>
          <a:prstGeom prst="downArrow">
            <a:avLst>
              <a:gd name="adj1" fmla="val 50000"/>
              <a:gd name="adj2" fmla="val 50000"/>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15" name="Google Shape;615;p58" descr="Image result for projector creative commons"/>
          <p:cNvPicPr preferRelativeResize="0"/>
          <p:nvPr/>
        </p:nvPicPr>
        <p:blipFill rotWithShape="1">
          <a:blip r:embed="rId6">
            <a:alphaModFix/>
          </a:blip>
          <a:srcRect/>
          <a:stretch/>
        </p:blipFill>
        <p:spPr>
          <a:xfrm flipH="1">
            <a:off x="214363" y="2444525"/>
            <a:ext cx="1688873" cy="1309323"/>
          </a:xfrm>
          <a:prstGeom prst="rect">
            <a:avLst/>
          </a:prstGeom>
          <a:noFill/>
          <a:ln>
            <a:noFill/>
          </a:ln>
        </p:spPr>
      </p:pic>
      <p:sp>
        <p:nvSpPr>
          <p:cNvPr id="616" name="Google Shape;616;p58"/>
          <p:cNvSpPr txBox="1"/>
          <p:nvPr/>
        </p:nvSpPr>
        <p:spPr>
          <a:xfrm>
            <a:off x="759823" y="5034647"/>
            <a:ext cx="3792434" cy="394804"/>
          </a:xfrm>
          <a:prstGeom prst="rect">
            <a:avLst/>
          </a:prstGeom>
          <a:solidFill>
            <a:srgbClr val="E1EFD8">
              <a:alpha val="84705"/>
            </a:srgbClr>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a:solidFill>
                  <a:schemeClr val="dk1"/>
                </a:solidFill>
                <a:latin typeface="Calibri"/>
                <a:ea typeface="Calibri"/>
                <a:cs typeface="Calibri"/>
                <a:sym typeface="Calibri"/>
              </a:rPr>
              <a:t>Can we recover the frog?</a:t>
            </a:r>
            <a:endParaRPr/>
          </a:p>
        </p:txBody>
      </p:sp>
      <p:sp>
        <p:nvSpPr>
          <p:cNvPr id="617" name="Google Shape;617;p58"/>
          <p:cNvSpPr txBox="1"/>
          <p:nvPr/>
        </p:nvSpPr>
        <p:spPr>
          <a:xfrm>
            <a:off x="759823" y="5569546"/>
            <a:ext cx="5572180" cy="394804"/>
          </a:xfrm>
          <a:prstGeom prst="rect">
            <a:avLst/>
          </a:prstGeom>
          <a:solidFill>
            <a:srgbClr val="E1EFD8">
              <a:alpha val="84705"/>
            </a:srgbClr>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a:solidFill>
                  <a:schemeClr val="dk1"/>
                </a:solidFill>
                <a:latin typeface="Calibri"/>
                <a:ea typeface="Calibri"/>
                <a:cs typeface="Calibri"/>
                <a:sym typeface="Calibri"/>
              </a:rPr>
              <a:t>How many measurements do I need?</a:t>
            </a:r>
            <a:endParaRPr/>
          </a:p>
        </p:txBody>
      </p:sp>
      <p:grpSp>
        <p:nvGrpSpPr>
          <p:cNvPr id="618" name="Google Shape;618;p58"/>
          <p:cNvGrpSpPr/>
          <p:nvPr/>
        </p:nvGrpSpPr>
        <p:grpSpPr>
          <a:xfrm>
            <a:off x="3550691" y="2217821"/>
            <a:ext cx="1680636" cy="1680636"/>
            <a:chOff x="3393398" y="-3391763"/>
            <a:chExt cx="1680636" cy="1680636"/>
          </a:xfrm>
        </p:grpSpPr>
        <p:sp>
          <p:nvSpPr>
            <p:cNvPr id="619" name="Google Shape;619;p58"/>
            <p:cNvSpPr/>
            <p:nvPr/>
          </p:nvSpPr>
          <p:spPr>
            <a:xfrm>
              <a:off x="3393398" y="-3391763"/>
              <a:ext cx="1680636" cy="1680636"/>
            </a:xfrm>
            <a:prstGeom prst="frame">
              <a:avLst>
                <a:gd name="adj1" fmla="val 22533"/>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20" name="Google Shape;620;p58"/>
            <p:cNvSpPr/>
            <p:nvPr/>
          </p:nvSpPr>
          <p:spPr>
            <a:xfrm>
              <a:off x="3572004" y="-3108538"/>
              <a:ext cx="822960" cy="822960"/>
            </a:xfrm>
            <a:prstGeom prst="frame">
              <a:avLst>
                <a:gd name="adj1" fmla="val 3564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21" name="Google Shape;621;p58"/>
            <p:cNvSpPr/>
            <p:nvPr/>
          </p:nvSpPr>
          <p:spPr>
            <a:xfrm>
              <a:off x="4114800" y="-2769230"/>
              <a:ext cx="914400" cy="914400"/>
            </a:xfrm>
            <a:prstGeom prst="frame">
              <a:avLst>
                <a:gd name="adj1" fmla="val 32098"/>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622" name="Google Shape;622;p58"/>
          <p:cNvSpPr txBox="1"/>
          <p:nvPr/>
        </p:nvSpPr>
        <p:spPr>
          <a:xfrm>
            <a:off x="759823" y="6104445"/>
            <a:ext cx="5572180" cy="394804"/>
          </a:xfrm>
          <a:prstGeom prst="rect">
            <a:avLst/>
          </a:prstGeom>
          <a:solidFill>
            <a:srgbClr val="E1EFD8">
              <a:alpha val="84705"/>
            </a:srgbClr>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a:solidFill>
                  <a:schemeClr val="dk1"/>
                </a:solidFill>
                <a:latin typeface="Calibri"/>
                <a:ea typeface="Calibri"/>
                <a:cs typeface="Calibri"/>
                <a:sym typeface="Calibri"/>
              </a:rPr>
              <a:t>How should I choose illumination patterns?</a:t>
            </a:r>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49</a:t>
            </a:fld>
            <a:endParaRPr lang="en-US"/>
          </a:p>
        </p:txBody>
      </p:sp>
    </p:spTree>
    <p:extLst>
      <p:ext uri="{BB962C8B-B14F-4D97-AF65-F5344CB8AC3E}">
        <p14:creationId xmlns:p14="http://schemas.microsoft.com/office/powerpoint/2010/main" val="321368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vengers.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908" y="101600"/>
            <a:ext cx="9083075" cy="6721475"/>
          </a:xfrm>
          <a:prstGeom prst="rect">
            <a:avLst/>
          </a:prstGeom>
        </p:spPr>
      </p:pic>
      <p:sp>
        <p:nvSpPr>
          <p:cNvPr id="4" name="Slide Number Placeholder 3"/>
          <p:cNvSpPr>
            <a:spLocks noGrp="1"/>
          </p:cNvSpPr>
          <p:nvPr>
            <p:ph type="sldNum" sz="quarter" idx="12"/>
          </p:nvPr>
        </p:nvSpPr>
        <p:spPr/>
        <p:txBody>
          <a:bodyPr/>
          <a:lstStyle/>
          <a:p>
            <a:fld id="{F3AA286C-6C50-1840-A99A-836D7D11757F}" type="slidenum">
              <a:rPr lang="en-US" sz="2000" smtClean="0">
                <a:solidFill>
                  <a:srgbClr val="191919"/>
                </a:solidFill>
              </a:rPr>
              <a:pPr/>
              <a:t>5</a:t>
            </a:fld>
            <a:endParaRPr lang="en-US" sz="2000" dirty="0">
              <a:solidFill>
                <a:srgbClr val="191919"/>
              </a:solidFill>
            </a:endParaRPr>
          </a:p>
        </p:txBody>
      </p:sp>
      <p:sp>
        <p:nvSpPr>
          <p:cNvPr id="7" name="TextBox 6"/>
          <p:cNvSpPr txBox="1"/>
          <p:nvPr/>
        </p:nvSpPr>
        <p:spPr>
          <a:xfrm>
            <a:off x="6731000" y="6470650"/>
            <a:ext cx="2412999" cy="338554"/>
          </a:xfrm>
          <a:prstGeom prst="rect">
            <a:avLst/>
          </a:prstGeom>
          <a:solidFill>
            <a:srgbClr val="191919"/>
          </a:solidFill>
        </p:spPr>
        <p:txBody>
          <a:bodyPr wrap="square" rtlCol="0">
            <a:spAutoFit/>
          </a:bodyPr>
          <a:lstStyle/>
          <a:p>
            <a:pPr algn="ctr"/>
            <a:r>
              <a:rPr lang="en-US" sz="1600" dirty="0">
                <a:solidFill>
                  <a:schemeClr val="bg1"/>
                </a:solidFill>
                <a:latin typeface="Helvetica Light"/>
                <a:cs typeface="Helvetica Light"/>
              </a:rPr>
              <a:t>Credit: </a:t>
            </a:r>
            <a:r>
              <a:rPr lang="en-US" sz="1600" dirty="0" err="1">
                <a:solidFill>
                  <a:schemeClr val="bg1"/>
                </a:solidFill>
                <a:latin typeface="Helvetica Light"/>
                <a:cs typeface="Helvetica Light"/>
              </a:rPr>
              <a:t>Akshay</a:t>
            </a:r>
            <a:r>
              <a:rPr lang="en-US" sz="1600" dirty="0">
                <a:solidFill>
                  <a:schemeClr val="bg1"/>
                </a:solidFill>
                <a:latin typeface="Helvetica Light"/>
                <a:cs typeface="Helvetica Light"/>
              </a:rPr>
              <a:t> </a:t>
            </a:r>
            <a:r>
              <a:rPr lang="en-US" sz="1600" dirty="0" err="1">
                <a:solidFill>
                  <a:schemeClr val="bg1"/>
                </a:solidFill>
                <a:latin typeface="Helvetica Light"/>
                <a:cs typeface="Helvetica Light"/>
              </a:rPr>
              <a:t>Madhani</a:t>
            </a:r>
            <a:endParaRPr lang="en-US" sz="1600" dirty="0">
              <a:solidFill>
                <a:schemeClr val="bg1"/>
              </a:solidFill>
              <a:latin typeface="Helvetica Light"/>
              <a:cs typeface="Helvetica Light"/>
            </a:endParaRPr>
          </a:p>
        </p:txBody>
      </p:sp>
      <p:pic>
        <p:nvPicPr>
          <p:cNvPr id="16" name="Picture 15"/>
          <p:cNvPicPr>
            <a:picLocks noChangeAspect="1"/>
          </p:cNvPicPr>
          <p:nvPr/>
        </p:nvPicPr>
        <p:blipFill>
          <a:blip r:embed="rId4"/>
          <a:stretch>
            <a:fillRect/>
          </a:stretch>
        </p:blipFill>
        <p:spPr>
          <a:xfrm>
            <a:off x="6307501" y="5454650"/>
            <a:ext cx="2836498" cy="1041400"/>
          </a:xfrm>
          <a:prstGeom prst="rect">
            <a:avLst/>
          </a:prstGeom>
        </p:spPr>
      </p:pic>
      <p:sp>
        <p:nvSpPr>
          <p:cNvPr id="2" name="Rectangle 1"/>
          <p:cNvSpPr/>
          <p:nvPr/>
        </p:nvSpPr>
        <p:spPr>
          <a:xfrm>
            <a:off x="3460750" y="3859299"/>
            <a:ext cx="4572000" cy="1343445"/>
          </a:xfrm>
          <a:prstGeom prst="rect">
            <a:avLst/>
          </a:prstGeom>
        </p:spPr>
        <p:txBody>
          <a:bodyPr>
            <a:spAutoFit/>
          </a:bodyPr>
          <a:lstStyle/>
          <a:p>
            <a:pPr marL="228600" lvl="0" indent="-228600">
              <a:lnSpc>
                <a:spcPct val="90000"/>
              </a:lnSpc>
              <a:buClr>
                <a:schemeClr val="dk1"/>
              </a:buClr>
              <a:buSzPts val="1800"/>
              <a:buFont typeface="Arial"/>
              <a:buChar char="•"/>
            </a:pPr>
            <a:r>
              <a:rPr lang="en-US" sz="1800" dirty="0">
                <a:solidFill>
                  <a:schemeClr val="bg1"/>
                </a:solidFill>
                <a:latin typeface="Calibri"/>
                <a:ea typeface="Calibri"/>
                <a:cs typeface="Calibri"/>
                <a:sym typeface="Calibri"/>
              </a:rPr>
              <a:t>Other contributors to 16: </a:t>
            </a:r>
            <a:r>
              <a:rPr lang="en-US" sz="1800" dirty="0" err="1">
                <a:solidFill>
                  <a:schemeClr val="bg1"/>
                </a:solidFill>
                <a:latin typeface="Calibri"/>
                <a:ea typeface="Calibri"/>
                <a:cs typeface="Calibri"/>
                <a:sym typeface="Calibri"/>
              </a:rPr>
              <a:t>Elad</a:t>
            </a:r>
            <a:r>
              <a:rPr lang="en-US" sz="1800" dirty="0">
                <a:solidFill>
                  <a:schemeClr val="bg1"/>
                </a:solidFill>
                <a:latin typeface="Calibri"/>
                <a:ea typeface="Calibri"/>
                <a:cs typeface="Calibri"/>
                <a:sym typeface="Calibri"/>
              </a:rPr>
              <a:t> </a:t>
            </a:r>
            <a:r>
              <a:rPr lang="en-US" sz="1800" dirty="0" err="1">
                <a:solidFill>
                  <a:schemeClr val="bg1"/>
                </a:solidFill>
                <a:latin typeface="Calibri"/>
                <a:ea typeface="Calibri"/>
                <a:cs typeface="Calibri"/>
                <a:sym typeface="Calibri"/>
              </a:rPr>
              <a:t>Alon</a:t>
            </a:r>
            <a:r>
              <a:rPr lang="en-US" sz="1800" dirty="0">
                <a:solidFill>
                  <a:schemeClr val="bg1"/>
                </a:solidFill>
                <a:latin typeface="Calibri"/>
                <a:ea typeface="Calibri"/>
                <a:cs typeface="Calibri"/>
                <a:sym typeface="Calibri"/>
              </a:rPr>
              <a:t>, </a:t>
            </a:r>
            <a:r>
              <a:rPr lang="en-US" sz="1800" dirty="0" err="1">
                <a:solidFill>
                  <a:schemeClr val="bg1"/>
                </a:solidFill>
                <a:latin typeface="Calibri"/>
                <a:ea typeface="Calibri"/>
                <a:cs typeface="Calibri"/>
                <a:sym typeface="Calibri"/>
              </a:rPr>
              <a:t>Anant</a:t>
            </a:r>
            <a:r>
              <a:rPr lang="en-US" sz="1800" dirty="0">
                <a:solidFill>
                  <a:schemeClr val="bg1"/>
                </a:solidFill>
                <a:latin typeface="Calibri"/>
                <a:ea typeface="Calibri"/>
                <a:cs typeface="Calibri"/>
                <a:sym typeface="Calibri"/>
              </a:rPr>
              <a:t> </a:t>
            </a:r>
            <a:r>
              <a:rPr lang="en-US" sz="1800" dirty="0" err="1">
                <a:solidFill>
                  <a:schemeClr val="bg1"/>
                </a:solidFill>
                <a:latin typeface="Calibri"/>
                <a:ea typeface="Calibri"/>
                <a:cs typeface="Calibri"/>
                <a:sym typeface="Calibri"/>
              </a:rPr>
              <a:t>Sahai</a:t>
            </a:r>
            <a:r>
              <a:rPr lang="en-US" sz="1800" dirty="0">
                <a:solidFill>
                  <a:schemeClr val="bg1"/>
                </a:solidFill>
                <a:latin typeface="Calibri"/>
                <a:ea typeface="Calibri"/>
                <a:cs typeface="Calibri"/>
                <a:sym typeface="Calibri"/>
              </a:rPr>
              <a:t>, </a:t>
            </a:r>
            <a:r>
              <a:rPr lang="en-US" sz="1800" dirty="0">
                <a:solidFill>
                  <a:schemeClr val="bg1"/>
                </a:solidFill>
              </a:rPr>
              <a:t>Laura Waller</a:t>
            </a:r>
            <a:r>
              <a:rPr lang="en-US" sz="1800" dirty="0">
                <a:solidFill>
                  <a:schemeClr val="bg1"/>
                </a:solidFill>
                <a:latin typeface="Calibri"/>
                <a:ea typeface="Calibri"/>
                <a:cs typeface="Calibri"/>
                <a:sym typeface="Calibri"/>
              </a:rPr>
              <a:t>, Ali </a:t>
            </a:r>
            <a:r>
              <a:rPr lang="en-US" sz="1800" dirty="0" err="1">
                <a:solidFill>
                  <a:schemeClr val="bg1"/>
                </a:solidFill>
                <a:latin typeface="Calibri"/>
                <a:ea typeface="Calibri"/>
                <a:cs typeface="Calibri"/>
                <a:sym typeface="Calibri"/>
              </a:rPr>
              <a:t>Niknejad</a:t>
            </a:r>
            <a:r>
              <a:rPr lang="en-US" sz="1800" dirty="0">
                <a:solidFill>
                  <a:schemeClr val="bg1"/>
                </a:solidFill>
                <a:latin typeface="Calibri"/>
                <a:ea typeface="Calibri"/>
                <a:cs typeface="Calibri"/>
                <a:sym typeface="Calibri"/>
              </a:rPr>
              <a:t>, Claire Tomlin, Michel </a:t>
            </a:r>
            <a:r>
              <a:rPr lang="en-US" sz="1800" dirty="0" err="1">
                <a:solidFill>
                  <a:schemeClr val="bg1"/>
                </a:solidFill>
                <a:latin typeface="Calibri"/>
                <a:ea typeface="Calibri"/>
                <a:cs typeface="Calibri"/>
                <a:sym typeface="Calibri"/>
              </a:rPr>
              <a:t>Maharbiz</a:t>
            </a:r>
            <a:r>
              <a:rPr lang="en-US" sz="1800" dirty="0">
                <a:solidFill>
                  <a:schemeClr val="bg1"/>
                </a:solidFill>
                <a:latin typeface="Calibri"/>
                <a:ea typeface="Calibri"/>
                <a:cs typeface="Calibri"/>
                <a:sym typeface="Calibri"/>
              </a:rPr>
              <a:t>, Miki </a:t>
            </a:r>
            <a:r>
              <a:rPr lang="en-US" sz="1800" dirty="0" err="1">
                <a:solidFill>
                  <a:schemeClr val="bg1"/>
                </a:solidFill>
                <a:latin typeface="Calibri"/>
                <a:ea typeface="Calibri"/>
                <a:cs typeface="Calibri"/>
                <a:sym typeface="Calibri"/>
              </a:rPr>
              <a:t>Lustig</a:t>
            </a:r>
            <a:r>
              <a:rPr lang="en-US" sz="1800" dirty="0">
                <a:solidFill>
                  <a:schemeClr val="bg1"/>
                </a:solidFill>
                <a:latin typeface="Calibri"/>
                <a:ea typeface="Calibri"/>
                <a:cs typeface="Calibri"/>
                <a:sym typeface="Calibri"/>
              </a:rPr>
              <a:t>, </a:t>
            </a:r>
            <a:r>
              <a:rPr lang="en-US" sz="1800" dirty="0" err="1">
                <a:solidFill>
                  <a:schemeClr val="bg1"/>
                </a:solidFill>
                <a:latin typeface="Calibri"/>
                <a:ea typeface="Calibri"/>
                <a:cs typeface="Calibri"/>
                <a:sym typeface="Calibri"/>
              </a:rPr>
              <a:t>Vivek</a:t>
            </a:r>
            <a:r>
              <a:rPr lang="en-US" sz="1800" dirty="0">
                <a:solidFill>
                  <a:schemeClr val="bg1"/>
                </a:solidFill>
                <a:latin typeface="Calibri"/>
                <a:ea typeface="Calibri"/>
                <a:cs typeface="Calibri"/>
                <a:sym typeface="Calibri"/>
              </a:rPr>
              <a:t> Subramanian, Thomas </a:t>
            </a:r>
            <a:r>
              <a:rPr lang="en-US" sz="1800" dirty="0" err="1">
                <a:solidFill>
                  <a:schemeClr val="bg1"/>
                </a:solidFill>
                <a:latin typeface="Calibri"/>
                <a:ea typeface="Calibri"/>
                <a:cs typeface="Calibri"/>
                <a:sym typeface="Calibri"/>
              </a:rPr>
              <a:t>Courtade</a:t>
            </a:r>
            <a:r>
              <a:rPr lang="en-US" sz="1800" dirty="0">
                <a:solidFill>
                  <a:schemeClr val="bg1"/>
                </a:solidFill>
                <a:latin typeface="Calibri"/>
                <a:ea typeface="Calibri"/>
                <a:cs typeface="Calibri"/>
                <a:sym typeface="Calibri"/>
              </a:rPr>
              <a:t>, </a:t>
            </a:r>
            <a:r>
              <a:rPr lang="en-US" sz="1800" dirty="0" err="1">
                <a:solidFill>
                  <a:schemeClr val="bg1"/>
                </a:solidFill>
                <a:latin typeface="Calibri"/>
                <a:ea typeface="Calibri"/>
                <a:cs typeface="Calibri"/>
                <a:sym typeface="Calibri"/>
              </a:rPr>
              <a:t>Babak</a:t>
            </a:r>
            <a:r>
              <a:rPr lang="en-US" sz="1800" dirty="0">
                <a:solidFill>
                  <a:schemeClr val="bg1"/>
                </a:solidFill>
                <a:latin typeface="Calibri"/>
                <a:ea typeface="Calibri"/>
                <a:cs typeface="Calibri"/>
                <a:sym typeface="Calibri"/>
              </a:rPr>
              <a:t> </a:t>
            </a:r>
            <a:r>
              <a:rPr lang="en-US" sz="1800" dirty="0" err="1">
                <a:solidFill>
                  <a:schemeClr val="bg1"/>
                </a:solidFill>
                <a:latin typeface="Calibri"/>
                <a:ea typeface="Calibri"/>
                <a:cs typeface="Calibri"/>
                <a:sym typeface="Calibri"/>
              </a:rPr>
              <a:t>Ayazifar</a:t>
            </a:r>
            <a:endParaRPr lang="en-US" sz="18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36519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59"/>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1" i="0" u="none" strike="noStrike" cap="none">
              <a:solidFill>
                <a:schemeClr val="dk1"/>
              </a:solidFill>
              <a:latin typeface="Calibri"/>
              <a:ea typeface="Calibri"/>
              <a:cs typeface="Calibri"/>
              <a:sym typeface="Calibri"/>
            </a:endParaRPr>
          </a:p>
        </p:txBody>
      </p:sp>
      <p:sp>
        <p:nvSpPr>
          <p:cNvPr id="628" name="Google Shape;628;p5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50</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solidFill>
                  <a:srgbClr val="4285D5"/>
                </a:solidFill>
                <a:sym typeface="Calibri"/>
              </a:rPr>
              <a:t>GSIs and </a:t>
            </a:r>
            <a:r>
              <a:rPr lang="en-US" sz="4400" b="0" i="0" u="none" strike="noStrike" cap="none" dirty="0" err="1">
                <a:solidFill>
                  <a:srgbClr val="4285D5"/>
                </a:solidFill>
                <a:sym typeface="Calibri"/>
              </a:rPr>
              <a:t>uGSIs</a:t>
            </a:r>
            <a:endParaRPr b="0" dirty="0">
              <a:solidFill>
                <a:srgbClr val="4285D5"/>
              </a:solidFill>
            </a:endParaRPr>
          </a:p>
        </p:txBody>
      </p:sp>
      <p:sp>
        <p:nvSpPr>
          <p:cNvPr id="192" name="Google Shape;192;p28"/>
          <p:cNvSpPr txBox="1"/>
          <p:nvPr/>
        </p:nvSpPr>
        <p:spPr>
          <a:xfrm>
            <a:off x="413815" y="6171511"/>
            <a:ext cx="2743200"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Grace Zhang</a:t>
            </a:r>
            <a:endParaRPr dirty="0"/>
          </a:p>
        </p:txBody>
      </p:sp>
      <p:sp>
        <p:nvSpPr>
          <p:cNvPr id="193" name="Google Shape;193;p28"/>
          <p:cNvSpPr txBox="1"/>
          <p:nvPr/>
        </p:nvSpPr>
        <p:spPr>
          <a:xfrm>
            <a:off x="3157015" y="6190877"/>
            <a:ext cx="2743200" cy="44962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err="1">
                <a:solidFill>
                  <a:schemeClr val="dk1"/>
                </a:solidFill>
                <a:latin typeface="Calibri"/>
                <a:ea typeface="Calibri"/>
                <a:cs typeface="Calibri"/>
                <a:sym typeface="Calibri"/>
              </a:rPr>
              <a:t>Rohan</a:t>
            </a:r>
            <a:r>
              <a:rPr lang="en-US" sz="1800" dirty="0">
                <a:solidFill>
                  <a:schemeClr val="dk1"/>
                </a:solidFill>
                <a:latin typeface="Calibri"/>
                <a:ea typeface="Calibri"/>
                <a:cs typeface="Calibri"/>
                <a:sym typeface="Calibri"/>
              </a:rPr>
              <a:t> </a:t>
            </a:r>
            <a:r>
              <a:rPr lang="en-US" sz="1800" dirty="0" err="1">
                <a:solidFill>
                  <a:schemeClr val="dk1"/>
                </a:solidFill>
                <a:latin typeface="Calibri"/>
                <a:ea typeface="Calibri"/>
                <a:cs typeface="Calibri"/>
                <a:sym typeface="Calibri"/>
              </a:rPr>
              <a:t>Lageweg</a:t>
            </a:r>
            <a:endParaRPr dirty="0"/>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 </a:t>
            </a:r>
            <a:endParaRPr dirty="0"/>
          </a:p>
        </p:txBody>
      </p:sp>
      <p:sp>
        <p:nvSpPr>
          <p:cNvPr id="194" name="Google Shape;194;p28"/>
          <p:cNvSpPr txBox="1"/>
          <p:nvPr/>
        </p:nvSpPr>
        <p:spPr>
          <a:xfrm>
            <a:off x="1884947" y="1312972"/>
            <a:ext cx="4902000" cy="2247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000" dirty="0">
                <a:solidFill>
                  <a:schemeClr val="dk1"/>
                </a:solidFill>
                <a:latin typeface="Calibri"/>
                <a:ea typeface="Calibri"/>
                <a:cs typeface="Calibri"/>
                <a:sym typeface="Calibri"/>
              </a:rPr>
              <a:t>Head GSIs:</a:t>
            </a:r>
            <a:endParaRPr sz="2000" b="1" dirty="0">
              <a:solidFill>
                <a:srgbClr val="0000FF"/>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US" sz="2000" b="1" dirty="0">
                <a:solidFill>
                  <a:srgbClr val="0000FF"/>
                </a:solidFill>
                <a:latin typeface="Calibri"/>
                <a:ea typeface="Calibri"/>
                <a:cs typeface="Calibri"/>
                <a:sym typeface="Calibri"/>
              </a:rPr>
              <a:t>ee16a.staff@gmail.com</a:t>
            </a:r>
            <a:endParaRPr sz="20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000" dirty="0">
                <a:solidFill>
                  <a:schemeClr val="dk1"/>
                </a:solidFill>
                <a:latin typeface="Calibri"/>
                <a:ea typeface="Calibri"/>
                <a:cs typeface="Calibri"/>
                <a:sym typeface="Calibri"/>
              </a:rPr>
              <a:t>Email with:</a:t>
            </a:r>
            <a:endParaRPr sz="2000" dirty="0"/>
          </a:p>
          <a:p>
            <a:pPr marL="214313" marR="0" lvl="0" indent="-214313" algn="ctr" rtl="0">
              <a:spcBef>
                <a:spcPts val="0"/>
              </a:spcBef>
              <a:spcAft>
                <a:spcPts val="0"/>
              </a:spcAft>
              <a:buClr>
                <a:schemeClr val="dk1"/>
              </a:buClr>
              <a:buSzPts val="1800"/>
              <a:buFont typeface="Calibri"/>
              <a:buChar char="-"/>
            </a:pPr>
            <a:r>
              <a:rPr lang="en-US" sz="2000" dirty="0">
                <a:solidFill>
                  <a:schemeClr val="dk1"/>
                </a:solidFill>
                <a:latin typeface="Calibri"/>
                <a:ea typeface="Calibri"/>
                <a:cs typeface="Calibri"/>
                <a:sym typeface="Calibri"/>
              </a:rPr>
              <a:t>Questions not for Piazza</a:t>
            </a:r>
            <a:endParaRPr sz="2000" dirty="0"/>
          </a:p>
          <a:p>
            <a:pPr marL="214313" marR="0" lvl="0" indent="-214313" algn="ctr" rtl="0">
              <a:spcBef>
                <a:spcPts val="0"/>
              </a:spcBef>
              <a:spcAft>
                <a:spcPts val="0"/>
              </a:spcAft>
              <a:buClr>
                <a:schemeClr val="dk1"/>
              </a:buClr>
              <a:buSzPts val="1800"/>
              <a:buFont typeface="Calibri"/>
              <a:buChar char="-"/>
            </a:pPr>
            <a:r>
              <a:rPr lang="en-US" sz="2000" dirty="0">
                <a:solidFill>
                  <a:schemeClr val="dk1"/>
                </a:solidFill>
                <a:latin typeface="Calibri"/>
                <a:ea typeface="Calibri"/>
                <a:cs typeface="Calibri"/>
                <a:sym typeface="Calibri"/>
              </a:rPr>
              <a:t>All conflicts</a:t>
            </a:r>
            <a:endParaRPr sz="2000" dirty="0"/>
          </a:p>
          <a:p>
            <a:pPr marL="214313" marR="0" lvl="0" indent="-214313" algn="ctr" rtl="0">
              <a:spcBef>
                <a:spcPts val="0"/>
              </a:spcBef>
              <a:spcAft>
                <a:spcPts val="0"/>
              </a:spcAft>
              <a:buClr>
                <a:schemeClr val="dk1"/>
              </a:buClr>
              <a:buSzPts val="1800"/>
              <a:buFont typeface="Calibri"/>
              <a:buChar char="-"/>
            </a:pPr>
            <a:r>
              <a:rPr lang="en-US" sz="2000" dirty="0">
                <a:solidFill>
                  <a:schemeClr val="dk1"/>
                </a:solidFill>
                <a:latin typeface="Calibri"/>
                <a:ea typeface="Calibri"/>
                <a:cs typeface="Calibri"/>
                <a:sym typeface="Calibri"/>
              </a:rPr>
              <a:t>Any emergencies</a:t>
            </a:r>
            <a:endParaRPr sz="2000" dirty="0"/>
          </a:p>
          <a:p>
            <a:pPr marL="214313" marR="0" lvl="0" indent="-214313" algn="ctr" rtl="0">
              <a:spcBef>
                <a:spcPts val="0"/>
              </a:spcBef>
              <a:spcAft>
                <a:spcPts val="0"/>
              </a:spcAft>
              <a:buClr>
                <a:schemeClr val="dk1"/>
              </a:buClr>
              <a:buSzPts val="1800"/>
              <a:buFont typeface="Calibri"/>
              <a:buChar char="-"/>
            </a:pPr>
            <a:r>
              <a:rPr lang="en-US" sz="2000" dirty="0">
                <a:solidFill>
                  <a:schemeClr val="dk1"/>
                </a:solidFill>
                <a:latin typeface="Calibri"/>
                <a:ea typeface="Calibri"/>
                <a:cs typeface="Calibri"/>
                <a:sym typeface="Calibri"/>
              </a:rPr>
              <a:t>Administrative questions</a:t>
            </a:r>
            <a:endParaRPr sz="2000" dirty="0"/>
          </a:p>
        </p:txBody>
      </p:sp>
      <p:pic>
        <p:nvPicPr>
          <p:cNvPr id="195" name="Google Shape;195;p28" descr="https://inst.eecs.berkeley.edu/~ee16a/fa17/gsi-photos/grace.jpg"/>
          <p:cNvPicPr preferRelativeResize="0"/>
          <p:nvPr/>
        </p:nvPicPr>
        <p:blipFill rotWithShape="1">
          <a:blip r:embed="rId3">
            <a:alphaModFix/>
          </a:blip>
          <a:srcRect/>
          <a:stretch/>
        </p:blipFill>
        <p:spPr>
          <a:xfrm>
            <a:off x="569888" y="3958657"/>
            <a:ext cx="2322669" cy="2238336"/>
          </a:xfrm>
          <a:prstGeom prst="rect">
            <a:avLst/>
          </a:prstGeom>
          <a:noFill/>
          <a:ln>
            <a:noFill/>
          </a:ln>
        </p:spPr>
      </p:pic>
      <p:sp>
        <p:nvSpPr>
          <p:cNvPr id="196" name="Google Shape;196;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6</a:t>
            </a:fld>
            <a:endParaRPr sz="1200">
              <a:solidFill>
                <a:srgbClr val="888888"/>
              </a:solidFill>
              <a:latin typeface="Calibri"/>
              <a:ea typeface="Calibri"/>
              <a:cs typeface="Calibri"/>
              <a:sym typeface="Calibri"/>
            </a:endParaRPr>
          </a:p>
        </p:txBody>
      </p:sp>
      <p:pic>
        <p:nvPicPr>
          <p:cNvPr id="2" name="Picture 1" descr="rohan_lageweg.jpg"/>
          <p:cNvPicPr>
            <a:picLocks noChangeAspect="1"/>
          </p:cNvPicPr>
          <p:nvPr/>
        </p:nvPicPr>
        <p:blipFill rotWithShape="1">
          <a:blip r:embed="rId4">
            <a:extLst>
              <a:ext uri="{28A0092B-C50C-407E-A947-70E740481C1C}">
                <a14:useLocalDpi xmlns:a14="http://schemas.microsoft.com/office/drawing/2010/main" val="0"/>
              </a:ext>
            </a:extLst>
          </a:blip>
          <a:srcRect l="8791" t="10566" r="13508" b="13243"/>
          <a:stretch/>
        </p:blipFill>
        <p:spPr>
          <a:xfrm>
            <a:off x="3416968" y="3958657"/>
            <a:ext cx="2258015" cy="2212854"/>
          </a:xfrm>
          <a:prstGeom prst="rect">
            <a:avLst/>
          </a:prstGeom>
        </p:spPr>
      </p:pic>
      <p:pic>
        <p:nvPicPr>
          <p:cNvPr id="4098" name="Picture 2" descr="https://inst.eecs.berkeley.edu/~ee16a/fa18/gsi-photos/Sam%20Weismann.jpg">
            <a:extLst>
              <a:ext uri="{FF2B5EF4-FFF2-40B4-BE49-F238E27FC236}">
                <a16:creationId xmlns:a16="http://schemas.microsoft.com/office/drawing/2014/main" id="{307561D9-AD18-4BE1-B591-60337293A1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720" t="12121" r="11273" b="17909"/>
          <a:stretch/>
        </p:blipFill>
        <p:spPr bwMode="auto">
          <a:xfrm>
            <a:off x="6177252" y="3869530"/>
            <a:ext cx="2361943" cy="2327463"/>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93;p28">
            <a:extLst>
              <a:ext uri="{FF2B5EF4-FFF2-40B4-BE49-F238E27FC236}">
                <a16:creationId xmlns:a16="http://schemas.microsoft.com/office/drawing/2014/main" id="{DC750960-F34C-4E76-A9AD-A613012F0C72}"/>
              </a:ext>
            </a:extLst>
          </p:cNvPr>
          <p:cNvSpPr txBox="1"/>
          <p:nvPr/>
        </p:nvSpPr>
        <p:spPr>
          <a:xfrm>
            <a:off x="6052615" y="6190636"/>
            <a:ext cx="2743200" cy="44962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Sam Weismann</a:t>
            </a:r>
            <a:endParaRPr dirty="0"/>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 </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solidFill>
                  <a:srgbClr val="4285D5"/>
                </a:solidFill>
                <a:sym typeface="Calibri"/>
              </a:rPr>
              <a:t>Lots of you, but lots of us too!</a:t>
            </a:r>
            <a:endParaRPr b="0" dirty="0">
              <a:solidFill>
                <a:srgbClr val="4285D5"/>
              </a:solidFill>
            </a:endParaRPr>
          </a:p>
        </p:txBody>
      </p:sp>
      <p:sp>
        <p:nvSpPr>
          <p:cNvPr id="202" name="Google Shape;202;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7</a:t>
            </a:fld>
            <a:endParaRPr sz="1200">
              <a:solidFill>
                <a:srgbClr val="888888"/>
              </a:solidFill>
              <a:latin typeface="Calibri"/>
              <a:ea typeface="Calibri"/>
              <a:cs typeface="Calibri"/>
              <a:sym typeface="Calibri"/>
            </a:endParaRPr>
          </a:p>
        </p:txBody>
      </p:sp>
      <p:sp>
        <p:nvSpPr>
          <p:cNvPr id="203" name="Google Shape;203;p2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Many many Academic Student Employees…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Former 16A students just like you …</a:t>
            </a:r>
            <a:endParaRPr dirty="0"/>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The path to being on 16A staff</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Do great in 16A</a:t>
            </a:r>
            <a:endParaRPr dirty="0"/>
          </a:p>
          <a:p>
            <a:pPr marL="685800" marR="0" lvl="1" indent="-228600" algn="l" rtl="0">
              <a:lnSpc>
                <a:spcPct val="90000"/>
              </a:lnSpc>
              <a:spcBef>
                <a:spcPts val="500"/>
              </a:spcBef>
              <a:spcAft>
                <a:spcPts val="0"/>
              </a:spcAft>
              <a:buClr>
                <a:schemeClr val="dk1"/>
              </a:buClr>
              <a:buSzPts val="2400"/>
              <a:buFont typeface="Arial"/>
              <a:buChar char="•"/>
            </a:pPr>
            <a:r>
              <a:rPr lang="en-US" b="0" i="0" u="none" strike="noStrike" cap="none" dirty="0">
                <a:solidFill>
                  <a:schemeClr val="dk1"/>
                </a:solidFill>
                <a:sym typeface="Calibri"/>
              </a:rPr>
              <a:t>Become an Academic Student Employee</a:t>
            </a:r>
            <a:endParaRPr dirty="0"/>
          </a:p>
          <a:p>
            <a:pPr marL="1143000" marR="0" lvl="2" indent="-228600" algn="l" rtl="0">
              <a:lnSpc>
                <a:spcPct val="90000"/>
              </a:lnSpc>
              <a:spcBef>
                <a:spcPts val="500"/>
              </a:spcBef>
              <a:spcAft>
                <a:spcPts val="0"/>
              </a:spcAft>
              <a:buClr>
                <a:schemeClr val="dk1"/>
              </a:buClr>
              <a:buSzPts val="2000"/>
              <a:buFont typeface="Arial"/>
              <a:buChar char="•"/>
            </a:pPr>
            <a:r>
              <a:rPr lang="en-US" sz="2400" b="0" i="0" u="none" strike="noStrike" cap="none" dirty="0">
                <a:solidFill>
                  <a:schemeClr val="dk1"/>
                </a:solidFill>
                <a:sym typeface="Calibri"/>
              </a:rPr>
              <a:t>Grade </a:t>
            </a:r>
            <a:r>
              <a:rPr lang="en-US" sz="2400" b="0" i="0" u="none" strike="noStrike" cap="none" dirty="0" err="1">
                <a:solidFill>
                  <a:schemeClr val="dk1"/>
                </a:solidFill>
                <a:sym typeface="Calibri"/>
              </a:rPr>
              <a:t>homeworks</a:t>
            </a:r>
            <a:r>
              <a:rPr lang="en-US" sz="2400" b="0" i="0" u="none" strike="noStrike" cap="none" dirty="0">
                <a:solidFill>
                  <a:schemeClr val="dk1"/>
                </a:solidFill>
                <a:sym typeface="Calibri"/>
              </a:rPr>
              <a:t>, assist in labs, tutor and help out in OH, work on improving the notes </a:t>
            </a:r>
            <a:r>
              <a:rPr lang="mr-IN" sz="2400" b="0" i="0" u="none" strike="noStrike" cap="none" dirty="0">
                <a:solidFill>
                  <a:schemeClr val="dk1"/>
                </a:solidFill>
                <a:sym typeface="Calibri"/>
              </a:rPr>
              <a:t>…</a:t>
            </a:r>
            <a:endParaRPr lang="en-US" sz="2400" b="0" i="0" u="none" strike="noStrike" cap="none" dirty="0">
              <a:solidFill>
                <a:schemeClr val="dk1"/>
              </a:solidFill>
              <a:sym typeface="Calibri"/>
            </a:endParaRPr>
          </a:p>
          <a:p>
            <a:pPr marL="1143000" marR="0" lvl="2" indent="-228600" algn="l" rtl="0">
              <a:lnSpc>
                <a:spcPct val="90000"/>
              </a:lnSpc>
              <a:spcBef>
                <a:spcPts val="500"/>
              </a:spcBef>
              <a:spcAft>
                <a:spcPts val="0"/>
              </a:spcAft>
              <a:buClr>
                <a:schemeClr val="dk1"/>
              </a:buClr>
              <a:buSzPts val="2000"/>
              <a:buFont typeface="Arial"/>
              <a:buChar char="•"/>
            </a:pPr>
            <a:r>
              <a:rPr lang="en-US" sz="2400" dirty="0"/>
              <a:t>Become a </a:t>
            </a:r>
            <a:r>
              <a:rPr lang="en-US" sz="2400" dirty="0" err="1"/>
              <a:t>uGSI</a:t>
            </a:r>
            <a:endParaRPr lang="en-US" sz="2400" dirty="0"/>
          </a:p>
          <a:p>
            <a:pPr marL="1143000" marR="0" lvl="2" indent="-228600" algn="l" rtl="0">
              <a:lnSpc>
                <a:spcPct val="90000"/>
              </a:lnSpc>
              <a:spcBef>
                <a:spcPts val="500"/>
              </a:spcBef>
              <a:spcAft>
                <a:spcPts val="0"/>
              </a:spcAft>
              <a:buClr>
                <a:schemeClr val="dk1"/>
              </a:buClr>
              <a:buSzPts val="2000"/>
              <a:buFont typeface="Arial"/>
              <a:buChar char="•"/>
            </a:pPr>
            <a:r>
              <a:rPr lang="en-US" sz="2400" b="0" i="0" u="none" strike="noStrike" cap="none" dirty="0">
                <a:solidFill>
                  <a:schemeClr val="dk1"/>
                </a:solidFill>
                <a:sym typeface="Calibri"/>
              </a:rPr>
              <a:t>Become faculty!</a:t>
            </a:r>
            <a:endParaRPr sz="2400" b="0" i="0" u="none" strike="noStrike" cap="none" dirty="0">
              <a:solidFill>
                <a:schemeClr val="dk1"/>
              </a:solidFill>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solidFill>
                  <a:srgbClr val="4285D5"/>
                </a:solidFill>
                <a:sym typeface="Calibri"/>
              </a:rPr>
              <a:t>Some logistics</a:t>
            </a:r>
            <a:endParaRPr b="0" dirty="0">
              <a:solidFill>
                <a:srgbClr val="4285D5"/>
              </a:solidFill>
            </a:endParaRPr>
          </a:p>
        </p:txBody>
      </p:sp>
      <p:sp>
        <p:nvSpPr>
          <p:cNvPr id="209" name="Google Shape;209;p3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EECS 16A</a:t>
            </a:r>
            <a:endParaRPr dirty="0"/>
          </a:p>
          <a:p>
            <a:pPr marL="0" marR="0" lvl="0" indent="0" algn="l" rtl="0">
              <a:lnSpc>
                <a:spcPct val="90000"/>
              </a:lnSpc>
              <a:spcBef>
                <a:spcPts val="1000"/>
              </a:spcBef>
              <a:spcAft>
                <a:spcPts val="0"/>
              </a:spcAft>
              <a:buClr>
                <a:schemeClr val="dk1"/>
              </a:buClr>
              <a:buSzPts val="2800"/>
              <a:buFont typeface="Arial"/>
              <a:buNone/>
            </a:pPr>
            <a:r>
              <a:rPr lang="en-US" sz="2800" b="0" i="0" u="sng" strike="noStrike" cap="none" dirty="0">
                <a:solidFill>
                  <a:schemeClr val="hlink"/>
                </a:solidFill>
                <a:latin typeface="Calibri"/>
                <a:ea typeface="Calibri"/>
                <a:cs typeface="Calibri"/>
                <a:sym typeface="Calibri"/>
                <a:hlinkClick r:id="rId3"/>
              </a:rPr>
              <a:t>http://inst.eecs.berkeley.edu/~ee16a/sp19/</a:t>
            </a:r>
            <a:endParaRPr sz="2800" b="0" i="0" u="none" strike="noStrike" cap="none" dirty="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Piazza</a:t>
            </a:r>
            <a:endParaRPr dirty="0"/>
          </a:p>
          <a:p>
            <a:pPr marL="0" marR="0" lvl="0" indent="0" algn="l" rtl="0">
              <a:lnSpc>
                <a:spcPct val="90000"/>
              </a:lnSpc>
              <a:spcBef>
                <a:spcPts val="1000"/>
              </a:spcBef>
              <a:spcAft>
                <a:spcPts val="0"/>
              </a:spcAft>
              <a:buClr>
                <a:schemeClr val="dk1"/>
              </a:buClr>
              <a:buSzPts val="2800"/>
              <a:buFont typeface="Arial"/>
              <a:buNone/>
            </a:pPr>
            <a:r>
              <a:rPr lang="en-US" sz="2800" b="0" i="0" u="sng" strike="noStrike" cap="none" dirty="0">
                <a:solidFill>
                  <a:schemeClr val="hlink"/>
                </a:solidFill>
                <a:latin typeface="Calibri"/>
                <a:ea typeface="Calibri"/>
                <a:cs typeface="Calibri"/>
                <a:sym typeface="Calibri"/>
                <a:hlinkClick r:id="rId4"/>
              </a:rPr>
              <a:t>http://piazza.com/</a:t>
            </a:r>
            <a:endParaRPr sz="2800" b="0" i="0" u="none" strike="noStrike" cap="none" dirty="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p:txBody>
      </p:sp>
      <p:sp>
        <p:nvSpPr>
          <p:cNvPr id="210" name="Google Shape;210;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8</a:t>
            </a:fld>
            <a:endParaRPr sz="1200">
              <a:solidFill>
                <a:srgbClr val="888888"/>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1"/>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solidFill>
                  <a:srgbClr val="4285D5"/>
                </a:solidFill>
                <a:sym typeface="Calibri"/>
              </a:rPr>
              <a:t>Course policies</a:t>
            </a:r>
            <a:endParaRPr b="0" dirty="0">
              <a:solidFill>
                <a:srgbClr val="4285D5"/>
              </a:solidFill>
            </a:endParaRPr>
          </a:p>
        </p:txBody>
      </p:sp>
      <p:sp>
        <p:nvSpPr>
          <p:cNvPr id="217" name="Google Shape;217;p3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800"/>
              <a:buFont typeface="Arial"/>
              <a:buChar char="•"/>
            </a:pPr>
            <a:r>
              <a:rPr lang="en-US" b="0" i="0" u="none" strike="noStrike" cap="none" dirty="0">
                <a:solidFill>
                  <a:schemeClr val="dk1"/>
                </a:solidFill>
                <a:sym typeface="Calibri"/>
              </a:rPr>
              <a:t>Syllabus is on course website</a:t>
            </a:r>
            <a:endParaRPr dirty="0"/>
          </a:p>
          <a:p>
            <a:pPr marL="685800" marR="0" lvl="1" indent="-228600" algn="l" rtl="0">
              <a:lnSpc>
                <a:spcPct val="100000"/>
              </a:lnSpc>
              <a:spcBef>
                <a:spcPts val="500"/>
              </a:spcBef>
              <a:spcAft>
                <a:spcPts val="0"/>
              </a:spcAft>
              <a:buClr>
                <a:schemeClr val="dk1"/>
              </a:buClr>
              <a:buSzPts val="2400"/>
              <a:buFont typeface="Arial"/>
              <a:buChar char="•"/>
            </a:pPr>
            <a:r>
              <a:rPr lang="en-US" sz="2800" b="0" i="0" u="none" strike="noStrike" cap="none" dirty="0">
                <a:solidFill>
                  <a:schemeClr val="dk1"/>
                </a:solidFill>
                <a:sym typeface="Calibri"/>
              </a:rPr>
              <a:t>Please read and follow all course policies listed. You are responsible for this.</a:t>
            </a:r>
            <a:endParaRPr sz="2800" dirty="0"/>
          </a:p>
          <a:p>
            <a:pPr marL="228600" marR="0" lvl="0" indent="-50800" algn="l" rtl="0">
              <a:lnSpc>
                <a:spcPct val="100000"/>
              </a:lnSpc>
              <a:spcBef>
                <a:spcPts val="1000"/>
              </a:spcBef>
              <a:spcAft>
                <a:spcPts val="0"/>
              </a:spcAft>
              <a:buClr>
                <a:schemeClr val="dk1"/>
              </a:buClr>
              <a:buSzPts val="2800"/>
              <a:buFont typeface="Arial"/>
              <a:buNone/>
            </a:pPr>
            <a:endParaRPr b="0" i="0" u="none" strike="noStrike" cap="none" dirty="0">
              <a:solidFill>
                <a:schemeClr val="dk1"/>
              </a:solidFill>
              <a:sym typeface="Calibri"/>
            </a:endParaRPr>
          </a:p>
          <a:p>
            <a:pPr marL="228600" marR="0" lvl="0" indent="-228600" algn="l" rtl="0">
              <a:lnSpc>
                <a:spcPct val="100000"/>
              </a:lnSpc>
              <a:spcBef>
                <a:spcPts val="1000"/>
              </a:spcBef>
              <a:spcAft>
                <a:spcPts val="0"/>
              </a:spcAft>
              <a:buClr>
                <a:schemeClr val="dk1"/>
              </a:buClr>
              <a:buSzPts val="2800"/>
              <a:buFont typeface="Arial"/>
              <a:buChar char="•"/>
            </a:pPr>
            <a:r>
              <a:rPr lang="en-US" b="0" i="0" u="none" strike="noStrike" cap="none" dirty="0">
                <a:solidFill>
                  <a:schemeClr val="dk1"/>
                </a:solidFill>
                <a:sym typeface="Calibri"/>
              </a:rPr>
              <a:t>Grading is absolute (no curve)</a:t>
            </a:r>
          </a:p>
          <a:p>
            <a:pPr marL="685800" lvl="1" indent="-228600">
              <a:lnSpc>
                <a:spcPct val="100000"/>
              </a:lnSpc>
              <a:spcBef>
                <a:spcPts val="1000"/>
              </a:spcBef>
              <a:buSzPts val="2800"/>
            </a:pPr>
            <a:r>
              <a:rPr lang="en-US" sz="2800" dirty="0"/>
              <a:t>You are not competing against one another</a:t>
            </a:r>
            <a:endParaRPr sz="2800" dirty="0"/>
          </a:p>
          <a:p>
            <a:pPr marL="228600" marR="0" lvl="0" indent="-50800" algn="l" rtl="0">
              <a:lnSpc>
                <a:spcPct val="100000"/>
              </a:lnSpc>
              <a:spcBef>
                <a:spcPts val="1000"/>
              </a:spcBef>
              <a:spcAft>
                <a:spcPts val="0"/>
              </a:spcAft>
              <a:buClr>
                <a:schemeClr val="dk1"/>
              </a:buClr>
              <a:buSzPts val="2800"/>
              <a:buFont typeface="Arial"/>
              <a:buNone/>
            </a:pPr>
            <a:endParaRPr b="0" i="0" u="none" strike="noStrike" cap="none" dirty="0">
              <a:solidFill>
                <a:schemeClr val="dk1"/>
              </a:solidFill>
              <a:sym typeface="Calibri"/>
            </a:endParaRPr>
          </a:p>
          <a:p>
            <a:pPr marL="228600" marR="0" lvl="0" indent="-228600" algn="l" rtl="0">
              <a:lnSpc>
                <a:spcPct val="100000"/>
              </a:lnSpc>
              <a:spcBef>
                <a:spcPts val="1000"/>
              </a:spcBef>
              <a:spcAft>
                <a:spcPts val="0"/>
              </a:spcAft>
              <a:buClr>
                <a:schemeClr val="dk1"/>
              </a:buClr>
              <a:buSzPts val="2800"/>
              <a:buFont typeface="Arial"/>
              <a:buChar char="•"/>
            </a:pPr>
            <a:r>
              <a:rPr lang="en-US" b="0" i="0" u="none" strike="noStrike" cap="none" dirty="0">
                <a:solidFill>
                  <a:schemeClr val="dk1"/>
                </a:solidFill>
                <a:sym typeface="Calibri"/>
              </a:rPr>
              <a:t>No technology (usage) during lecture!</a:t>
            </a:r>
          </a:p>
          <a:p>
            <a:pPr marL="685800" lvl="1" indent="-228600">
              <a:lnSpc>
                <a:spcPct val="100000"/>
              </a:lnSpc>
              <a:spcBef>
                <a:spcPts val="1000"/>
              </a:spcBef>
              <a:buSzPts val="2800"/>
            </a:pPr>
            <a:r>
              <a:rPr lang="en-US" dirty="0"/>
              <a:t>Sleeping is OK</a:t>
            </a:r>
            <a:endParaRPr dirty="0"/>
          </a:p>
        </p:txBody>
      </p:sp>
      <p:pic>
        <p:nvPicPr>
          <p:cNvPr id="218" name="Google Shape;218;p31"/>
          <p:cNvPicPr preferRelativeResize="0"/>
          <p:nvPr/>
        </p:nvPicPr>
        <p:blipFill rotWithShape="1">
          <a:blip r:embed="rId3">
            <a:alphaModFix/>
          </a:blip>
          <a:srcRect/>
          <a:stretch/>
        </p:blipFill>
        <p:spPr>
          <a:xfrm>
            <a:off x="7755999" y="4984919"/>
            <a:ext cx="1146075" cy="1146075"/>
          </a:xfrm>
          <a:prstGeom prst="rect">
            <a:avLst/>
          </a:prstGeom>
          <a:noFill/>
          <a:ln>
            <a:noFill/>
          </a:ln>
        </p:spPr>
      </p:pic>
      <p:pic>
        <p:nvPicPr>
          <p:cNvPr id="219" name="Google Shape;219;p31"/>
          <p:cNvPicPr preferRelativeResize="0"/>
          <p:nvPr/>
        </p:nvPicPr>
        <p:blipFill rotWithShape="1">
          <a:blip r:embed="rId4">
            <a:alphaModFix/>
          </a:blip>
          <a:srcRect/>
          <a:stretch/>
        </p:blipFill>
        <p:spPr>
          <a:xfrm>
            <a:off x="6534482" y="4984919"/>
            <a:ext cx="1146075" cy="1146075"/>
          </a:xfrm>
          <a:prstGeom prst="rect">
            <a:avLst/>
          </a:prstGeom>
          <a:noFill/>
          <a:ln>
            <a:noFill/>
          </a:ln>
        </p:spPr>
      </p:pic>
      <p:sp>
        <p:nvSpPr>
          <p:cNvPr id="220" name="Google Shape;220;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9</a:t>
            </a:fld>
            <a:endParaRPr sz="1200">
              <a:solidFill>
                <a:srgbClr val="888888"/>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1021</TotalTime>
  <Words>2432</Words>
  <Application>Microsoft Macintosh PowerPoint</Application>
  <PresentationFormat>On-screen Show (4:3)</PresentationFormat>
  <Paragraphs>437</Paragraphs>
  <Slides>50</Slides>
  <Notes>45</Notes>
  <HiddenSlides>2</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50</vt:i4>
      </vt:variant>
    </vt:vector>
  </HeadingPairs>
  <TitlesOfParts>
    <vt:vector size="60" baseType="lpstr">
      <vt:lpstr>Helvetica Light</vt:lpstr>
      <vt:lpstr>Times New Roman</vt:lpstr>
      <vt:lpstr>Calibri</vt:lpstr>
      <vt:lpstr>Palatino Linotype</vt:lpstr>
      <vt:lpstr>Cambria Math</vt:lpstr>
      <vt:lpstr>Corbel</vt:lpstr>
      <vt:lpstr>Arial</vt:lpstr>
      <vt:lpstr>Helvetica Neue Light</vt:lpstr>
      <vt:lpstr>Office Theme</vt:lpstr>
      <vt:lpstr>Office Theme</vt:lpstr>
      <vt:lpstr>EE16A Designing Information Devices and Systems I</vt:lpstr>
      <vt:lpstr>PowerPoint Presentation</vt:lpstr>
      <vt:lpstr>First Lecture Plan</vt:lpstr>
      <vt:lpstr>Instructors</vt:lpstr>
      <vt:lpstr>PowerPoint Presentation</vt:lpstr>
      <vt:lpstr>GSIs and uGSIs</vt:lpstr>
      <vt:lpstr>Lots of you, but lots of us too!</vt:lpstr>
      <vt:lpstr>Some logistics</vt:lpstr>
      <vt:lpstr>Course policies</vt:lpstr>
      <vt:lpstr>Course audience</vt:lpstr>
      <vt:lpstr>Discussions</vt:lpstr>
      <vt:lpstr>Homeworks</vt:lpstr>
      <vt:lpstr>Homework Submission</vt:lpstr>
      <vt:lpstr>How to succeed in this 16A Marathon, not a sprint</vt:lpstr>
      <vt:lpstr>You are here to learn!</vt:lpstr>
      <vt:lpstr>EE16A Playlist</vt:lpstr>
      <vt:lpstr>Extra credit</vt:lpstr>
      <vt:lpstr>PowerPoint Presentation</vt:lpstr>
      <vt:lpstr>PowerPoint Presentation</vt:lpstr>
      <vt:lpstr>Topics</vt:lpstr>
      <vt:lpstr>Related courses</vt:lpstr>
      <vt:lpstr>PowerPoint Presentation</vt:lpstr>
      <vt:lpstr>PowerPoint Presentation</vt:lpstr>
      <vt:lpstr>PowerPoint Presentation</vt:lpstr>
      <vt:lpstr>PowerPoint Presentation</vt:lpstr>
      <vt:lpstr>Sense of Scale</vt:lpstr>
      <vt:lpstr>Completing the puzzle …</vt:lpstr>
      <vt:lpstr>Design of Information Devices and Systems</vt:lpstr>
      <vt:lpstr>16a Examples</vt:lpstr>
      <vt:lpstr>Module 1: Imaging</vt:lpstr>
      <vt:lpstr>The Case of Einstein’s Brain</vt:lpstr>
      <vt:lpstr>Seeing inside bodies: sans surgery…</vt:lpstr>
      <vt:lpstr>“Decode Dreams”: Visual Imagery During Sleep</vt:lpstr>
      <vt:lpstr>Tomography </vt:lpstr>
      <vt:lpstr>Tomography </vt:lpstr>
      <vt:lpstr>What Is A “Digital Image”?</vt:lpstr>
      <vt:lpstr>Example: Tomography</vt:lpstr>
      <vt:lpstr>Example: Tomography</vt:lpstr>
      <vt:lpstr>Example: Tomography</vt:lpstr>
      <vt:lpstr>Example: Tomography</vt:lpstr>
      <vt:lpstr>PowerPoint Presentation</vt:lpstr>
      <vt:lpstr>All our measurements are linear</vt:lpstr>
      <vt:lpstr>Imaging in general</vt:lpstr>
      <vt:lpstr>PowerPoint Presentation</vt:lpstr>
      <vt:lpstr>Single-pixel camera</vt:lpstr>
      <vt:lpstr>Single-pixel camera</vt:lpstr>
      <vt:lpstr>Imaging Lab #1 Setup</vt:lpstr>
      <vt:lpstr>Imaging Lab #1</vt:lpstr>
      <vt:lpstr>Single-pixel camera</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EE16A Designing Information Devices and Systems I</dc:title>
  <dc:creator>Vladimir Stojanovic</dc:creator>
  <cp:lastModifiedBy>Microsoft Office User</cp:lastModifiedBy>
  <cp:revision>94</cp:revision>
  <dcterms:modified xsi:type="dcterms:W3CDTF">2019-01-22T21:57:59Z</dcterms:modified>
</cp:coreProperties>
</file>