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 id="311" r:id="rId13"/>
    <p:sldId id="287" r:id="rId14"/>
    <p:sldId id="317" r:id="rId15"/>
    <p:sldId id="318" r:id="rId16"/>
    <p:sldId id="312" r:id="rId17"/>
    <p:sldId id="320" r:id="rId18"/>
    <p:sldId id="316" r:id="rId19"/>
    <p:sldId id="313" r:id="rId20"/>
    <p:sldId id="321" r:id="rId21"/>
    <p:sldId id="323" r:id="rId22"/>
    <p:sldId id="322" r:id="rId23"/>
    <p:sldId id="324" r:id="rId24"/>
    <p:sldId id="314" r:id="rId25"/>
    <p:sldId id="315" r:id="rId26"/>
    <p:sldId id="319" r:id="rId27"/>
    <p:sldId id="288" r:id="rId28"/>
    <p:sldId id="299" r:id="rId29"/>
    <p:sldId id="301" r:id="rId30"/>
    <p:sldId id="267" r:id="rId31"/>
    <p:sldId id="289" r:id="rId32"/>
    <p:sldId id="302" r:id="rId33"/>
    <p:sldId id="290" r:id="rId34"/>
    <p:sldId id="303" r:id="rId35"/>
    <p:sldId id="291" r:id="rId36"/>
    <p:sldId id="305" r:id="rId37"/>
    <p:sldId id="304" r:id="rId38"/>
    <p:sldId id="292" r:id="rId39"/>
    <p:sldId id="306" r:id="rId40"/>
    <p:sldId id="307" r:id="rId41"/>
    <p:sldId id="308" r:id="rId42"/>
    <p:sldId id="293" r:id="rId43"/>
    <p:sldId id="294" r:id="rId44"/>
    <p:sldId id="309" r:id="rId45"/>
    <p:sldId id="310" r:id="rId46"/>
    <p:sldId id="298" r:id="rId47"/>
    <p:sldId id="268" r:id="rId48"/>
    <p:sldId id="269" r:id="rId49"/>
    <p:sldId id="270" r:id="rId50"/>
    <p:sldId id="273" r:id="rId51"/>
    <p:sldId id="271" r:id="rId52"/>
    <p:sldId id="272" r:id="rId53"/>
    <p:sldId id="274" r:id="rId54"/>
    <p:sldId id="275" r:id="rId55"/>
    <p:sldId id="276" r:id="rId56"/>
    <p:sldId id="277" r:id="rId57"/>
    <p:sldId id="282" r:id="rId58"/>
    <p:sldId id="283" r:id="rId59"/>
    <p:sldId id="284" r:id="rId60"/>
    <p:sldId id="280" r:id="rId61"/>
    <p:sldId id="286" r:id="rId62"/>
    <p:sldId id="285" r:id="rId63"/>
    <p:sldId id="27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ar Mesri" initials="SM" lastIdx="1" clrIdx="0">
    <p:extLst>
      <p:ext uri="{19B8F6BF-5375-455C-9EA6-DF929625EA0E}">
        <p15:presenceInfo xmlns:p15="http://schemas.microsoft.com/office/powerpoint/2012/main" userId="ab4a790efe8406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4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1180CF-7C95-40C9-A497-4C1AB18B8089}"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332654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180CF-7C95-40C9-A497-4C1AB18B8089}"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198888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180CF-7C95-40C9-A497-4C1AB18B8089}"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289659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180CF-7C95-40C9-A497-4C1AB18B8089}"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128925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1180CF-7C95-40C9-A497-4C1AB18B8089}"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14850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1180CF-7C95-40C9-A497-4C1AB18B8089}"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163045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1180CF-7C95-40C9-A497-4C1AB18B8089}"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208932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1180CF-7C95-40C9-A497-4C1AB18B8089}"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160287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180CF-7C95-40C9-A497-4C1AB18B8089}"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161079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180CF-7C95-40C9-A497-4C1AB18B8089}"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41789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180CF-7C95-40C9-A497-4C1AB18B8089}"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553EF-4A4B-4A31-B68C-94FCAA623534}" type="slidenum">
              <a:rPr lang="en-US" smtClean="0"/>
              <a:t>‹#›</a:t>
            </a:fld>
            <a:endParaRPr lang="en-US"/>
          </a:p>
        </p:txBody>
      </p:sp>
    </p:spTree>
    <p:extLst>
      <p:ext uri="{BB962C8B-B14F-4D97-AF65-F5344CB8AC3E}">
        <p14:creationId xmlns:p14="http://schemas.microsoft.com/office/powerpoint/2010/main" val="16821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180CF-7C95-40C9-A497-4C1AB18B8089}" type="datetimeFigureOut">
              <a:rPr lang="en-US" smtClean="0"/>
              <a:t>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53EF-4A4B-4A31-B68C-94FCAA623534}" type="slidenum">
              <a:rPr lang="en-US" smtClean="0"/>
              <a:t>‹#›</a:t>
            </a:fld>
            <a:endParaRPr lang="en-US"/>
          </a:p>
        </p:txBody>
      </p:sp>
    </p:spTree>
    <p:extLst>
      <p:ext uri="{BB962C8B-B14F-4D97-AF65-F5344CB8AC3E}">
        <p14:creationId xmlns:p14="http://schemas.microsoft.com/office/powerpoint/2010/main" val="524185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967" y="1122363"/>
            <a:ext cx="10778067" cy="2387600"/>
          </a:xfrm>
        </p:spPr>
        <p:txBody>
          <a:bodyPr/>
          <a:lstStyle/>
          <a:p>
            <a:r>
              <a:rPr lang="en-US" dirty="0" smtClean="0"/>
              <a:t>How I Made A Radio…Controller</a:t>
            </a:r>
            <a:endParaRPr lang="en-US" dirty="0"/>
          </a:p>
        </p:txBody>
      </p:sp>
      <p:sp>
        <p:nvSpPr>
          <p:cNvPr id="3" name="Subtitle 2"/>
          <p:cNvSpPr>
            <a:spLocks noGrp="1"/>
          </p:cNvSpPr>
          <p:nvPr>
            <p:ph type="subTitle" idx="1"/>
          </p:nvPr>
        </p:nvSpPr>
        <p:spPr/>
        <p:txBody>
          <a:bodyPr/>
          <a:lstStyle/>
          <a:p>
            <a:r>
              <a:rPr lang="en-US" dirty="0" smtClean="0"/>
              <a:t>And Other Digital Things</a:t>
            </a:r>
          </a:p>
          <a:p>
            <a:endParaRPr lang="en-US" dirty="0"/>
          </a:p>
          <a:p>
            <a:r>
              <a:rPr lang="en-US" dirty="0" smtClean="0"/>
              <a:t>By Sahar Mesri</a:t>
            </a:r>
            <a:endParaRPr lang="en-US" dirty="0"/>
          </a:p>
        </p:txBody>
      </p:sp>
    </p:spTree>
    <p:extLst>
      <p:ext uri="{BB962C8B-B14F-4D97-AF65-F5344CB8AC3E}">
        <p14:creationId xmlns:p14="http://schemas.microsoft.com/office/powerpoint/2010/main" val="3152968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Design DO’s and DON’T’s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t>DON’T</a:t>
            </a:r>
            <a:r>
              <a:rPr lang="en-US" dirty="0" smtClean="0"/>
              <a:t> wait until the end to make </a:t>
            </a:r>
            <a:r>
              <a:rPr lang="en-US" dirty="0" err="1" smtClean="0"/>
              <a:t>testbenches</a:t>
            </a:r>
            <a:endParaRPr lang="en-US" dirty="0" smtClean="0"/>
          </a:p>
          <a:p>
            <a:pPr marL="5372100"/>
            <a:r>
              <a:rPr lang="en-US" dirty="0" smtClean="0"/>
              <a:t>Do I even have to explain?</a:t>
            </a:r>
          </a:p>
          <a:p>
            <a:pPr marL="5372100"/>
            <a:r>
              <a:rPr lang="en-US" dirty="0" smtClean="0"/>
              <a:t>Make tests for each level of</a:t>
            </a:r>
            <a:br>
              <a:rPr lang="en-US" dirty="0" smtClean="0"/>
            </a:br>
            <a:r>
              <a:rPr lang="en-US" dirty="0" smtClean="0"/>
              <a:t>hierarchy</a:t>
            </a:r>
          </a:p>
          <a:p>
            <a:pPr marL="5372100"/>
            <a:r>
              <a:rPr lang="en-US" dirty="0" smtClean="0"/>
              <a:t>After design changes, re-run</a:t>
            </a:r>
            <a:br>
              <a:rPr lang="en-US" dirty="0" smtClean="0"/>
            </a:br>
            <a:r>
              <a:rPr lang="en-US" dirty="0" err="1" smtClean="0"/>
              <a:t>testbenches</a:t>
            </a:r>
            <a:r>
              <a:rPr lang="en-US" dirty="0"/>
              <a:t> </a:t>
            </a:r>
            <a:r>
              <a:rPr lang="en-US" dirty="0" smtClean="0"/>
              <a:t>to make sure</a:t>
            </a:r>
            <a:br>
              <a:rPr lang="en-US" dirty="0" smtClean="0"/>
            </a:br>
            <a:r>
              <a:rPr lang="en-US" dirty="0" smtClean="0"/>
              <a:t>nothing broke</a:t>
            </a:r>
          </a:p>
          <a:p>
            <a:pPr marL="5372100"/>
            <a:r>
              <a:rPr lang="en-US" dirty="0" smtClean="0"/>
              <a:t>Update </a:t>
            </a:r>
            <a:r>
              <a:rPr lang="en-US" dirty="0" err="1" smtClean="0"/>
              <a:t>testbenches</a:t>
            </a:r>
            <a:r>
              <a:rPr lang="en-US" dirty="0" smtClean="0"/>
              <a:t> alongside</a:t>
            </a:r>
            <a:br>
              <a:rPr lang="en-US" dirty="0" smtClean="0"/>
            </a:br>
            <a:r>
              <a:rPr lang="en-US" dirty="0" smtClean="0"/>
              <a:t>the design</a:t>
            </a:r>
          </a:p>
        </p:txBody>
      </p:sp>
      <p:pic>
        <p:nvPicPr>
          <p:cNvPr id="8194" name="Picture 2" descr="Image result for testbench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197" y="236696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3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Design DO’s and DON’T’s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t>DON’T</a:t>
            </a:r>
            <a:r>
              <a:rPr lang="en-US" dirty="0" smtClean="0"/>
              <a:t> wait until the end to document your design</a:t>
            </a:r>
          </a:p>
          <a:p>
            <a:r>
              <a:rPr lang="en-US" dirty="0" smtClean="0"/>
              <a:t>Your spec is just the beginning</a:t>
            </a:r>
          </a:p>
          <a:p>
            <a:r>
              <a:rPr lang="en-US" dirty="0" smtClean="0"/>
              <a:t>Add helpful comments while</a:t>
            </a:r>
            <a:br>
              <a:rPr lang="en-US" dirty="0" smtClean="0"/>
            </a:br>
            <a:r>
              <a:rPr lang="en-US" dirty="0" smtClean="0"/>
              <a:t>you are writing your code</a:t>
            </a:r>
          </a:p>
          <a:p>
            <a:r>
              <a:rPr lang="en-US" b="1" dirty="0" smtClean="0"/>
              <a:t>DOCUMENT ALL ASSUMPTIONS</a:t>
            </a:r>
            <a:br>
              <a:rPr lang="en-US" b="1" dirty="0" smtClean="0"/>
            </a:br>
            <a:r>
              <a:rPr lang="en-US" b="1" dirty="0" smtClean="0"/>
              <a:t>IN THE SPEC AND IN </a:t>
            </a:r>
            <a:r>
              <a:rPr lang="en-US" b="1" smtClean="0"/>
              <a:t>THE CODE </a:t>
            </a:r>
            <a:br>
              <a:rPr lang="en-US" b="1" smtClean="0"/>
            </a:br>
            <a:r>
              <a:rPr lang="en-US" b="1" smtClean="0"/>
              <a:t>COMMENTS</a:t>
            </a:r>
            <a:endParaRPr lang="en-US" b="1" dirty="0" smtClean="0"/>
          </a:p>
        </p:txBody>
      </p:sp>
      <p:pic>
        <p:nvPicPr>
          <p:cNvPr id="10242" name="Picture 2" descr="Image result for documentation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6" y="2747352"/>
            <a:ext cx="43243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72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Single Chip Micro Mote v2</a:t>
            </a:r>
            <a:endParaRPr lang="en-US" dirty="0"/>
          </a:p>
        </p:txBody>
      </p:sp>
      <p:sp>
        <p:nvSpPr>
          <p:cNvPr id="5" name="Text Placeholder 4"/>
          <p:cNvSpPr>
            <a:spLocks noGrp="1"/>
          </p:cNvSpPr>
          <p:nvPr>
            <p:ph type="body" idx="1"/>
          </p:nvPr>
        </p:nvSpPr>
        <p:spPr/>
        <p:txBody>
          <a:bodyPr/>
          <a:lstStyle/>
          <a:p>
            <a:r>
              <a:rPr lang="en-US" dirty="0" smtClean="0"/>
              <a:t>Architecture Overview</a:t>
            </a:r>
            <a:endParaRPr lang="en-US" dirty="0"/>
          </a:p>
        </p:txBody>
      </p:sp>
    </p:spTree>
    <p:extLst>
      <p:ext uri="{BB962C8B-B14F-4D97-AF65-F5344CB8AC3E}">
        <p14:creationId xmlns:p14="http://schemas.microsoft.com/office/powerpoint/2010/main" val="1479923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831677" y="1184998"/>
            <a:ext cx="8528645" cy="5673002"/>
          </a:xfrm>
          <a:prstGeom prst="rect">
            <a:avLst/>
          </a:prstGeom>
        </p:spPr>
      </p:pic>
      <p:sp>
        <p:nvSpPr>
          <p:cNvPr id="4" name="Title 3"/>
          <p:cNvSpPr>
            <a:spLocks noGrp="1"/>
          </p:cNvSpPr>
          <p:nvPr>
            <p:ph type="title"/>
          </p:nvPr>
        </p:nvSpPr>
        <p:spPr/>
        <p:txBody>
          <a:bodyPr/>
          <a:lstStyle/>
          <a:p>
            <a:r>
              <a:rPr lang="en-US" dirty="0" smtClean="0"/>
              <a:t>Block Diagram</a:t>
            </a:r>
            <a:endParaRPr lang="en-US" dirty="0"/>
          </a:p>
        </p:txBody>
      </p:sp>
    </p:spTree>
    <p:extLst>
      <p:ext uri="{BB962C8B-B14F-4D97-AF65-F5344CB8AC3E}">
        <p14:creationId xmlns:p14="http://schemas.microsoft.com/office/powerpoint/2010/main" val="271009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Cortex-M0 </a:t>
            </a:r>
            <a:r>
              <a:rPr lang="en-US" dirty="0" err="1" smtClean="0"/>
              <a:t>DesignStart</a:t>
            </a:r>
            <a:r>
              <a:rPr lang="en-US" dirty="0" smtClean="0"/>
              <a:t> Processor</a:t>
            </a:r>
            <a:endParaRPr lang="en-US" dirty="0"/>
          </a:p>
        </p:txBody>
      </p:sp>
      <p:sp>
        <p:nvSpPr>
          <p:cNvPr id="3" name="Content Placeholder 2"/>
          <p:cNvSpPr>
            <a:spLocks noGrp="1"/>
          </p:cNvSpPr>
          <p:nvPr>
            <p:ph idx="1"/>
          </p:nvPr>
        </p:nvSpPr>
        <p:spPr/>
        <p:txBody>
          <a:bodyPr/>
          <a:lstStyle/>
          <a:p>
            <a:r>
              <a:rPr lang="en-US" dirty="0" smtClean="0"/>
              <a:t>This microprocessor is actually an educational version of the ARM Cortex-M0 with a slightly reduced feature set</a:t>
            </a:r>
          </a:p>
          <a:p>
            <a:r>
              <a:rPr lang="en-US" dirty="0" smtClean="0"/>
              <a:t>It has 16 interrupts (the real product is configurable to have 1 to 32)</a:t>
            </a:r>
          </a:p>
          <a:p>
            <a:r>
              <a:rPr lang="en-US" dirty="0" smtClean="0"/>
              <a:t>NO JTAG or debug options</a:t>
            </a:r>
          </a:p>
          <a:p>
            <a:r>
              <a:rPr lang="en-US" dirty="0" smtClean="0"/>
              <a:t>No power management</a:t>
            </a:r>
          </a:p>
          <a:p>
            <a:r>
              <a:rPr lang="en-US" dirty="0" smtClean="0"/>
              <a:t>No system timer</a:t>
            </a:r>
          </a:p>
          <a:p>
            <a:r>
              <a:rPr lang="en-US" dirty="0" smtClean="0"/>
              <a:t>No fast multiplier</a:t>
            </a:r>
          </a:p>
          <a:p>
            <a:r>
              <a:rPr lang="en-US" dirty="0" smtClean="0"/>
              <a:t>Comes with some basic peripherals for demonstration purposes (like UART)</a:t>
            </a:r>
          </a:p>
          <a:p>
            <a:endParaRPr lang="en-US" dirty="0"/>
          </a:p>
        </p:txBody>
      </p:sp>
    </p:spTree>
    <p:extLst>
      <p:ext uri="{BB962C8B-B14F-4D97-AF65-F5344CB8AC3E}">
        <p14:creationId xmlns:p14="http://schemas.microsoft.com/office/powerpoint/2010/main" val="2501878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Memories</a:t>
            </a:r>
            <a:endParaRPr lang="en-US" dirty="0"/>
          </a:p>
        </p:txBody>
      </p:sp>
      <p:sp>
        <p:nvSpPr>
          <p:cNvPr id="3" name="Content Placeholder 2"/>
          <p:cNvSpPr>
            <a:spLocks noGrp="1"/>
          </p:cNvSpPr>
          <p:nvPr>
            <p:ph idx="1"/>
          </p:nvPr>
        </p:nvSpPr>
        <p:spPr>
          <a:xfrm>
            <a:off x="838200" y="1825625"/>
            <a:ext cx="10515600" cy="4786190"/>
          </a:xfrm>
        </p:spPr>
        <p:txBody>
          <a:bodyPr>
            <a:normAutofit lnSpcReduction="10000"/>
          </a:bodyPr>
          <a:lstStyle/>
          <a:p>
            <a:r>
              <a:rPr lang="en-US" dirty="0" smtClean="0"/>
              <a:t>A basic embedded system will have instruction memory (to hold the code) and data memory (to store data generated when running the code)</a:t>
            </a:r>
          </a:p>
          <a:p>
            <a:r>
              <a:rPr lang="en-US" dirty="0" err="1" smtClean="0"/>
              <a:t>SCuM</a:t>
            </a:r>
            <a:r>
              <a:rPr lang="en-US" dirty="0" smtClean="0"/>
              <a:t> v2 has two separate SRAM blocks for instructions and data</a:t>
            </a:r>
          </a:p>
          <a:p>
            <a:r>
              <a:rPr lang="en-US" dirty="0" smtClean="0"/>
              <a:t>There’s also some basic code stored in ROM that is used when the chip is first powered on</a:t>
            </a:r>
          </a:p>
          <a:p>
            <a:pPr lvl="1"/>
            <a:r>
              <a:rPr lang="en-US" dirty="0" smtClean="0"/>
              <a:t>This code referred to as a bootloader, and its purpose is to start some basic software that then tries to get the rest of the code from the outside world and copied into the instruction SRAM</a:t>
            </a:r>
          </a:p>
          <a:p>
            <a:pPr lvl="1"/>
            <a:r>
              <a:rPr lang="en-US" dirty="0" smtClean="0"/>
              <a:t>The rest of the code could come over the radio, over UART, or in the case of </a:t>
            </a:r>
            <a:r>
              <a:rPr lang="en-US" dirty="0" err="1" smtClean="0"/>
              <a:t>SCuM</a:t>
            </a:r>
            <a:r>
              <a:rPr lang="en-US" dirty="0" smtClean="0"/>
              <a:t> v2, over a special bus that can write directly into the instruction SRAM</a:t>
            </a:r>
          </a:p>
          <a:p>
            <a:pPr lvl="1"/>
            <a:r>
              <a:rPr lang="en-US" dirty="0" smtClean="0"/>
              <a:t>Once the bootloader is done, the Cortex is rebooted, and it starts executing code from the instruction SRAM</a:t>
            </a:r>
            <a:endParaRPr lang="en-US" dirty="0"/>
          </a:p>
        </p:txBody>
      </p:sp>
    </p:spTree>
    <p:extLst>
      <p:ext uri="{BB962C8B-B14F-4D97-AF65-F5344CB8AC3E}">
        <p14:creationId xmlns:p14="http://schemas.microsoft.com/office/powerpoint/2010/main" val="3487025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Architecture</a:t>
            </a:r>
            <a:endParaRPr lang="en-US" dirty="0"/>
          </a:p>
        </p:txBody>
      </p:sp>
      <p:sp>
        <p:nvSpPr>
          <p:cNvPr id="3" name="Content Placeholder 2"/>
          <p:cNvSpPr>
            <a:spLocks noGrp="1"/>
          </p:cNvSpPr>
          <p:nvPr>
            <p:ph idx="1"/>
          </p:nvPr>
        </p:nvSpPr>
        <p:spPr/>
        <p:txBody>
          <a:bodyPr>
            <a:normAutofit lnSpcReduction="10000"/>
          </a:bodyPr>
          <a:lstStyle/>
          <a:p>
            <a:r>
              <a:rPr lang="en-US" dirty="0" smtClean="0"/>
              <a:t>The ARM Cortex-M0 has only one bus, which is shared with instruction memory, data memory, and all peripherals</a:t>
            </a:r>
          </a:p>
          <a:p>
            <a:r>
              <a:rPr lang="en-US" dirty="0" smtClean="0"/>
              <a:t>This bus uses a protocol called </a:t>
            </a:r>
            <a:r>
              <a:rPr lang="en-US" dirty="0" err="1" smtClean="0"/>
              <a:t>AHBlite</a:t>
            </a:r>
            <a:r>
              <a:rPr lang="en-US" dirty="0" smtClean="0"/>
              <a:t>. It supports 32-bit addresses and 32-bit data</a:t>
            </a:r>
          </a:p>
          <a:p>
            <a:r>
              <a:rPr lang="en-US" dirty="0" smtClean="0"/>
              <a:t>The AHB supports only one master (in this case, the Cortex), all other devices on the bus are slaves</a:t>
            </a:r>
          </a:p>
          <a:p>
            <a:r>
              <a:rPr lang="en-US" dirty="0" smtClean="0"/>
              <a:t>Only bus masters can initiate a read or a write, the slaves respond to the masters according to the protocol</a:t>
            </a:r>
          </a:p>
          <a:p>
            <a:r>
              <a:rPr lang="en-US" dirty="0" smtClean="0"/>
              <a:t>To support multiple masters, and arbiter is required to provide control of the bus to one master at a time (all others are stalled)</a:t>
            </a:r>
            <a:endParaRPr lang="en-US" dirty="0"/>
          </a:p>
        </p:txBody>
      </p:sp>
    </p:spTree>
    <p:extLst>
      <p:ext uri="{BB962C8B-B14F-4D97-AF65-F5344CB8AC3E}">
        <p14:creationId xmlns:p14="http://schemas.microsoft.com/office/powerpoint/2010/main" val="1255713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ChangeAspect="1"/>
          </p:cNvPicPr>
          <p:nvPr/>
        </p:nvPicPr>
        <p:blipFill>
          <a:blip r:embed="rId2"/>
          <a:stretch>
            <a:fillRect/>
          </a:stretch>
        </p:blipFill>
        <p:spPr>
          <a:xfrm>
            <a:off x="3663355" y="1184998"/>
            <a:ext cx="8528645" cy="5673002"/>
          </a:xfrm>
          <a:prstGeom prst="rect">
            <a:avLst/>
          </a:prstGeom>
        </p:spPr>
      </p:pic>
      <p:sp>
        <p:nvSpPr>
          <p:cNvPr id="2" name="Title 1"/>
          <p:cNvSpPr>
            <a:spLocks noGrp="1"/>
          </p:cNvSpPr>
          <p:nvPr>
            <p:ph type="title"/>
          </p:nvPr>
        </p:nvSpPr>
        <p:spPr/>
        <p:txBody>
          <a:bodyPr/>
          <a:lstStyle/>
          <a:p>
            <a:r>
              <a:rPr lang="en-US" dirty="0" smtClean="0"/>
              <a:t>Bus Architecture (cont.)</a:t>
            </a:r>
            <a:endParaRPr lang="en-US" dirty="0"/>
          </a:p>
        </p:txBody>
      </p:sp>
      <p:sp>
        <p:nvSpPr>
          <p:cNvPr id="3" name="Content Placeholder 2"/>
          <p:cNvSpPr>
            <a:spLocks noGrp="1"/>
          </p:cNvSpPr>
          <p:nvPr>
            <p:ph idx="1"/>
          </p:nvPr>
        </p:nvSpPr>
        <p:spPr/>
        <p:txBody>
          <a:bodyPr>
            <a:normAutofit/>
          </a:bodyPr>
          <a:lstStyle/>
          <a:p>
            <a:r>
              <a:rPr lang="en-US" sz="1800" dirty="0" smtClean="0"/>
              <a:t>Off of the main AHB bus is</a:t>
            </a:r>
            <a:br>
              <a:rPr lang="en-US" sz="1800" dirty="0" smtClean="0"/>
            </a:br>
            <a:r>
              <a:rPr lang="en-US" sz="1800" dirty="0" smtClean="0"/>
              <a:t>another AHB bus. This is done to</a:t>
            </a:r>
            <a:br>
              <a:rPr lang="en-US" sz="1800" dirty="0" smtClean="0"/>
            </a:br>
            <a:r>
              <a:rPr lang="en-US" sz="1800" dirty="0" smtClean="0"/>
              <a:t>allow for two masters (the Cortex</a:t>
            </a:r>
            <a:br>
              <a:rPr lang="en-US" sz="1800" dirty="0" smtClean="0"/>
            </a:br>
            <a:r>
              <a:rPr lang="en-US" sz="1800" dirty="0" smtClean="0"/>
              <a:t>and DMA) to control the data</a:t>
            </a:r>
            <a:br>
              <a:rPr lang="en-US" sz="1800" dirty="0" smtClean="0"/>
            </a:br>
            <a:r>
              <a:rPr lang="en-US" sz="1800" dirty="0" smtClean="0"/>
              <a:t>memory and RF controller</a:t>
            </a:r>
          </a:p>
          <a:p>
            <a:r>
              <a:rPr lang="en-US" sz="1800" dirty="0" smtClean="0"/>
              <a:t>Off the main AHB bus is another</a:t>
            </a:r>
            <a:br>
              <a:rPr lang="en-US" sz="1800" dirty="0" smtClean="0"/>
            </a:br>
            <a:r>
              <a:rPr lang="en-US" sz="1800" dirty="0" smtClean="0"/>
              <a:t>bus called the APB</a:t>
            </a:r>
          </a:p>
          <a:p>
            <a:r>
              <a:rPr lang="en-US" sz="1800" dirty="0" smtClean="0"/>
              <a:t>The APB supports 16-bit data (instead</a:t>
            </a:r>
            <a:br>
              <a:rPr lang="en-US" sz="1800" dirty="0" smtClean="0"/>
            </a:br>
            <a:r>
              <a:rPr lang="en-US" sz="1800" dirty="0" smtClean="0"/>
              <a:t>of 32-bits in the AHB), and therefore</a:t>
            </a:r>
            <a:br>
              <a:rPr lang="en-US" sz="1800" dirty="0" smtClean="0"/>
            </a:br>
            <a:r>
              <a:rPr lang="en-US" sz="1800" dirty="0" smtClean="0"/>
              <a:t>saves area when use with small</a:t>
            </a:r>
            <a:br>
              <a:rPr lang="en-US" sz="1800" dirty="0" smtClean="0"/>
            </a:br>
            <a:r>
              <a:rPr lang="en-US" sz="1800" dirty="0" smtClean="0"/>
              <a:t>or simple peripherals</a:t>
            </a:r>
          </a:p>
          <a:p>
            <a:r>
              <a:rPr lang="en-US" sz="1800" dirty="0" smtClean="0"/>
              <a:t>There is some latency when using</a:t>
            </a:r>
            <a:br>
              <a:rPr lang="en-US" sz="1800" dirty="0" smtClean="0"/>
            </a:br>
            <a:r>
              <a:rPr lang="en-US" sz="1800" dirty="0" smtClean="0"/>
              <a:t>the APB, and should only be used</a:t>
            </a:r>
            <a:br>
              <a:rPr lang="en-US" sz="1800" dirty="0" smtClean="0"/>
            </a:br>
            <a:r>
              <a:rPr lang="en-US" sz="1800" dirty="0" smtClean="0"/>
              <a:t>for peripherals that do not need</a:t>
            </a:r>
            <a:br>
              <a:rPr lang="en-US" sz="1800" dirty="0" smtClean="0"/>
            </a:br>
            <a:r>
              <a:rPr lang="en-US" sz="1800" dirty="0" smtClean="0"/>
              <a:t>to be accessed quickly or often</a:t>
            </a:r>
            <a:endParaRPr lang="en-US" sz="1800" dirty="0"/>
          </a:p>
        </p:txBody>
      </p:sp>
    </p:spTree>
    <p:extLst>
      <p:ext uri="{BB962C8B-B14F-4D97-AF65-F5344CB8AC3E}">
        <p14:creationId xmlns:p14="http://schemas.microsoft.com/office/powerpoint/2010/main" val="742502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AHB and APB Protocols</a:t>
            </a:r>
            <a:endParaRPr lang="en-US" dirty="0"/>
          </a:p>
        </p:txBody>
      </p:sp>
      <p:sp>
        <p:nvSpPr>
          <p:cNvPr id="3" name="Content Placeholder 2"/>
          <p:cNvSpPr>
            <a:spLocks noGrp="1"/>
          </p:cNvSpPr>
          <p:nvPr>
            <p:ph idx="1"/>
          </p:nvPr>
        </p:nvSpPr>
        <p:spPr/>
        <p:txBody>
          <a:bodyPr/>
          <a:lstStyle/>
          <a:p>
            <a:r>
              <a:rPr lang="en-US" dirty="0" smtClean="0"/>
              <a:t>A spec for these protocols can be found online (there are also references to them in my MS report)</a:t>
            </a:r>
          </a:p>
          <a:p>
            <a:r>
              <a:rPr lang="en-US" dirty="0" smtClean="0"/>
              <a:t>They both have an address bus, read data bus, write data bus, write enable bit, and a ready bit from both the master to the slave, and from the slaves back to the master</a:t>
            </a:r>
          </a:p>
          <a:p>
            <a:r>
              <a:rPr lang="en-US" dirty="0" smtClean="0"/>
              <a:t>Both have an address phase, where the master specifies the address for the read/write, and a data phase, where either the master provides the write data or the slave provides the read data</a:t>
            </a:r>
          </a:p>
          <a:p>
            <a:r>
              <a:rPr lang="en-US" dirty="0" smtClean="0"/>
              <a:t>The AHB allows for overlapping address/data phases between two subsequent accesses, the APB does not</a:t>
            </a:r>
            <a:endParaRPr lang="en-US" dirty="0"/>
          </a:p>
        </p:txBody>
      </p:sp>
    </p:spTree>
    <p:extLst>
      <p:ext uri="{BB962C8B-B14F-4D97-AF65-F5344CB8AC3E}">
        <p14:creationId xmlns:p14="http://schemas.microsoft.com/office/powerpoint/2010/main" val="2758950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Space</a:t>
            </a:r>
            <a:endParaRPr lang="en-US" dirty="0"/>
          </a:p>
        </p:txBody>
      </p:sp>
      <p:sp>
        <p:nvSpPr>
          <p:cNvPr id="3" name="Content Placeholder 2"/>
          <p:cNvSpPr>
            <a:spLocks noGrp="1"/>
          </p:cNvSpPr>
          <p:nvPr>
            <p:ph sz="half" idx="1"/>
          </p:nvPr>
        </p:nvSpPr>
        <p:spPr/>
        <p:txBody>
          <a:bodyPr>
            <a:noAutofit/>
          </a:bodyPr>
          <a:lstStyle/>
          <a:p>
            <a:r>
              <a:rPr lang="en-US" dirty="0" smtClean="0"/>
              <a:t>The ARM Cortex-M0 has a 32-bit address space, that is split up into sections for different purposes</a:t>
            </a:r>
          </a:p>
          <a:p>
            <a:r>
              <a:rPr lang="en-US" dirty="0" smtClean="0"/>
              <a:t>Instruction memory can use 0x00000000-0x1FFFFFFF</a:t>
            </a:r>
          </a:p>
          <a:p>
            <a:r>
              <a:rPr lang="en-US" dirty="0" smtClean="0"/>
              <a:t>Data Memory can use 0x20000000-0x3FFFFFFF</a:t>
            </a:r>
          </a:p>
          <a:p>
            <a:r>
              <a:rPr lang="en-US" dirty="0" smtClean="0"/>
              <a:t>Peripherals can use</a:t>
            </a:r>
            <a:br>
              <a:rPr lang="en-US" dirty="0" smtClean="0"/>
            </a:br>
            <a:r>
              <a:rPr lang="en-US" dirty="0" smtClean="0"/>
              <a:t>0x40000000-0x5FFFFFFF</a:t>
            </a:r>
            <a:endParaRPr lang="en-US" dirty="0"/>
          </a:p>
        </p:txBody>
      </p:sp>
      <p:grpSp>
        <p:nvGrpSpPr>
          <p:cNvPr id="6" name="Group 5"/>
          <p:cNvGrpSpPr/>
          <p:nvPr/>
        </p:nvGrpSpPr>
        <p:grpSpPr>
          <a:xfrm>
            <a:off x="5469296" y="2360556"/>
            <a:ext cx="6546376" cy="3281475"/>
            <a:chOff x="2822812" y="2643300"/>
            <a:chExt cx="6546376" cy="3281475"/>
          </a:xfrm>
        </p:grpSpPr>
        <p:pic>
          <p:nvPicPr>
            <p:cNvPr id="4" name="Picture 3"/>
            <p:cNvPicPr>
              <a:picLocks noChangeAspect="1"/>
            </p:cNvPicPr>
            <p:nvPr/>
          </p:nvPicPr>
          <p:blipFill>
            <a:blip r:embed="rId2"/>
            <a:stretch>
              <a:fillRect/>
            </a:stretch>
          </p:blipFill>
          <p:spPr>
            <a:xfrm>
              <a:off x="2822812" y="2643300"/>
              <a:ext cx="6546376" cy="1571400"/>
            </a:xfrm>
            <a:prstGeom prst="rect">
              <a:avLst/>
            </a:prstGeom>
          </p:spPr>
        </p:pic>
        <p:pic>
          <p:nvPicPr>
            <p:cNvPr id="5" name="Picture 4"/>
            <p:cNvPicPr>
              <a:picLocks noChangeAspect="1"/>
            </p:cNvPicPr>
            <p:nvPr/>
          </p:nvPicPr>
          <p:blipFill>
            <a:blip r:embed="rId3"/>
            <a:stretch>
              <a:fillRect/>
            </a:stretch>
          </p:blipFill>
          <p:spPr>
            <a:xfrm>
              <a:off x="2861624" y="4139975"/>
              <a:ext cx="6468751" cy="1784800"/>
            </a:xfrm>
            <a:prstGeom prst="rect">
              <a:avLst/>
            </a:prstGeom>
          </p:spPr>
        </p:pic>
      </p:grpSp>
    </p:spTree>
    <p:extLst>
      <p:ext uri="{BB962C8B-B14F-4D97-AF65-F5344CB8AC3E}">
        <p14:creationId xmlns:p14="http://schemas.microsoft.com/office/powerpoint/2010/main" val="148670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sz="half" idx="1"/>
          </p:nvPr>
        </p:nvSpPr>
        <p:spPr/>
        <p:txBody>
          <a:bodyPr/>
          <a:lstStyle/>
          <a:p>
            <a:r>
              <a:rPr lang="en-US" dirty="0" smtClean="0"/>
              <a:t>Engineer at Qualcomm (6 </a:t>
            </a:r>
            <a:r>
              <a:rPr lang="en-US" dirty="0" err="1" smtClean="0"/>
              <a:t>mos</a:t>
            </a:r>
            <a:r>
              <a:rPr lang="en-US" dirty="0" smtClean="0"/>
              <a:t>)</a:t>
            </a:r>
          </a:p>
          <a:p>
            <a:pPr lvl="1"/>
            <a:r>
              <a:rPr lang="en-US" dirty="0" smtClean="0"/>
              <a:t>PMIC Digital Team</a:t>
            </a:r>
          </a:p>
          <a:p>
            <a:pPr lvl="2"/>
            <a:r>
              <a:rPr lang="en-US" dirty="0" smtClean="0"/>
              <a:t>LDO controller</a:t>
            </a:r>
          </a:p>
          <a:p>
            <a:pPr lvl="2"/>
            <a:r>
              <a:rPr lang="en-US" dirty="0" smtClean="0"/>
              <a:t>Interrupt controller</a:t>
            </a:r>
          </a:p>
          <a:p>
            <a:r>
              <a:rPr lang="en-US" dirty="0" smtClean="0"/>
              <a:t>Former 5</a:t>
            </a:r>
            <a:r>
              <a:rPr lang="en-US" baseline="30000" dirty="0" smtClean="0"/>
              <a:t>th</a:t>
            </a:r>
            <a:r>
              <a:rPr lang="en-US" dirty="0" smtClean="0"/>
              <a:t> Year MS Student at UC Berkeley (Aug 2015 – May 2016)</a:t>
            </a:r>
          </a:p>
          <a:p>
            <a:pPr lvl="1"/>
            <a:r>
              <a:rPr lang="en-US" dirty="0" smtClean="0"/>
              <a:t>Helped design </a:t>
            </a:r>
            <a:r>
              <a:rPr lang="en-US" dirty="0" err="1" smtClean="0"/>
              <a:t>SCuM</a:t>
            </a:r>
            <a:r>
              <a:rPr lang="en-US" dirty="0" smtClean="0"/>
              <a:t> v2</a:t>
            </a:r>
          </a:p>
          <a:p>
            <a:pPr lvl="1"/>
            <a:r>
              <a:rPr lang="en-US" dirty="0" smtClean="0"/>
              <a:t>Wrote the longest and most boring MS report in EECS history</a:t>
            </a:r>
            <a:endParaRPr lang="en-US" dirty="0"/>
          </a:p>
        </p:txBody>
      </p:sp>
      <p:pic>
        <p:nvPicPr>
          <p:cNvPr id="1026" name="Picture 2" descr="Image result for existential mem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146086"/>
            <a:ext cx="5181600" cy="371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37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Space (cont.)</a:t>
            </a:r>
            <a:endParaRPr lang="en-US" dirty="0"/>
          </a:p>
        </p:txBody>
      </p:sp>
      <p:sp>
        <p:nvSpPr>
          <p:cNvPr id="3" name="Content Placeholder 2"/>
          <p:cNvSpPr>
            <a:spLocks noGrp="1"/>
          </p:cNvSpPr>
          <p:nvPr>
            <p:ph idx="1"/>
          </p:nvPr>
        </p:nvSpPr>
        <p:spPr/>
        <p:txBody>
          <a:bodyPr>
            <a:noAutofit/>
          </a:bodyPr>
          <a:lstStyle/>
          <a:p>
            <a:r>
              <a:rPr lang="en-US" dirty="0" smtClean="0"/>
              <a:t>If you try to use a particular address incorrectly (like try to execute code from an address set aside for peripherals) it will cause an exception in the CPU</a:t>
            </a:r>
          </a:p>
          <a:p>
            <a:r>
              <a:rPr lang="en-US" dirty="0" smtClean="0"/>
              <a:t>Each address corresponds to one byte, but reads and writes must be word-aligned, where each word is 4 bytes</a:t>
            </a:r>
          </a:p>
          <a:p>
            <a:pPr lvl="1"/>
            <a:r>
              <a:rPr lang="en-US" dirty="0" smtClean="0"/>
              <a:t>So you can read or write to addresses 0x20000000, 0x20000004, but not 0x20000001</a:t>
            </a:r>
          </a:p>
          <a:p>
            <a:r>
              <a:rPr lang="en-US" dirty="0" smtClean="0"/>
              <a:t>When you put your memories and peripherals onto the AHB, you assign it a set of addresses</a:t>
            </a:r>
          </a:p>
          <a:p>
            <a:pPr lvl="1"/>
            <a:r>
              <a:rPr lang="en-US" dirty="0" smtClean="0"/>
              <a:t>So if you assign the data memory to addresses 0x20000000-0x3FFFFFFF, then any transfer on the bus that has an address in that range will be ‘routed’ to the data memory block, and no other peripheral will see anything happening</a:t>
            </a:r>
          </a:p>
        </p:txBody>
      </p:sp>
    </p:spTree>
    <p:extLst>
      <p:ext uri="{BB962C8B-B14F-4D97-AF65-F5344CB8AC3E}">
        <p14:creationId xmlns:p14="http://schemas.microsoft.com/office/powerpoint/2010/main" val="4203538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Peripheral Address Space 0x40000000-0x5FFFFFFF </a:t>
            </a:r>
            <a:endParaRPr lang="en-US" sz="4000" dirty="0"/>
          </a:p>
        </p:txBody>
      </p:sp>
      <p:sp>
        <p:nvSpPr>
          <p:cNvPr id="3" name="Content Placeholder 2"/>
          <p:cNvSpPr>
            <a:spLocks noGrp="1"/>
          </p:cNvSpPr>
          <p:nvPr>
            <p:ph idx="1"/>
          </p:nvPr>
        </p:nvSpPr>
        <p:spPr>
          <a:xfrm>
            <a:off x="838200" y="1825624"/>
            <a:ext cx="11353800" cy="4758055"/>
          </a:xfrm>
        </p:spPr>
        <p:txBody>
          <a:bodyPr>
            <a:normAutofit fontScale="92500" lnSpcReduction="20000"/>
          </a:bodyPr>
          <a:lstStyle/>
          <a:p>
            <a:r>
              <a:rPr lang="en-US" dirty="0" smtClean="0"/>
              <a:t>Addresses are split up amongst the peripherals using the first 8 bits of the address. This means each peripheral has 2^24 addresses</a:t>
            </a:r>
          </a:p>
          <a:p>
            <a:pPr lvl="1"/>
            <a:r>
              <a:rPr lang="en-US" dirty="0" smtClean="0"/>
              <a:t>The radio controller ‘owns’ all addresses in the range of    0x40000000-0x40FFFFFF</a:t>
            </a:r>
          </a:p>
          <a:p>
            <a:pPr lvl="1"/>
            <a:r>
              <a:rPr lang="en-US" dirty="0" smtClean="0"/>
              <a:t>The DMA ‘owns’ all addresses in the range of                       0x41000000-0x41FFFFFF</a:t>
            </a:r>
          </a:p>
          <a:p>
            <a:pPr lvl="1"/>
            <a:r>
              <a:rPr lang="en-US" dirty="0" smtClean="0"/>
              <a:t>The RFTIMER ‘owns’ all addresses in the range of                0x42000000-0x42FFFFFF</a:t>
            </a:r>
          </a:p>
          <a:p>
            <a:pPr lvl="1"/>
            <a:r>
              <a:rPr lang="en-US" dirty="0" smtClean="0"/>
              <a:t>The ADC ‘owns’ all addresses in the range of                        0x50000000-0x50FFFFFF</a:t>
            </a:r>
          </a:p>
          <a:p>
            <a:pPr lvl="1"/>
            <a:r>
              <a:rPr lang="en-US" dirty="0" smtClean="0"/>
              <a:t>The UART </a:t>
            </a:r>
            <a:r>
              <a:rPr lang="en-US" dirty="0"/>
              <a:t>‘owns’ all addresses in the range </a:t>
            </a:r>
            <a:r>
              <a:rPr lang="en-US" dirty="0" smtClean="0"/>
              <a:t>of                      0x51000000-0x51FFFFFF</a:t>
            </a:r>
          </a:p>
          <a:p>
            <a:pPr lvl="1"/>
            <a:r>
              <a:rPr lang="en-US" dirty="0" smtClean="0"/>
              <a:t>The analog </a:t>
            </a:r>
            <a:r>
              <a:rPr lang="en-US" dirty="0" err="1" smtClean="0"/>
              <a:t>config</a:t>
            </a:r>
            <a:r>
              <a:rPr lang="en-US" dirty="0" smtClean="0"/>
              <a:t> bits </a:t>
            </a:r>
            <a:r>
              <a:rPr lang="en-US" dirty="0"/>
              <a:t>‘owns’ all addresses in the range of </a:t>
            </a:r>
            <a:r>
              <a:rPr lang="en-US" dirty="0" smtClean="0"/>
              <a:t>0x52000000-0x52FFFFFF</a:t>
            </a:r>
          </a:p>
          <a:p>
            <a:pPr lvl="1"/>
            <a:r>
              <a:rPr lang="en-US" dirty="0" smtClean="0"/>
              <a:t>The GPIO </a:t>
            </a:r>
            <a:r>
              <a:rPr lang="en-US" dirty="0"/>
              <a:t>‘owns’ all addresses in the range </a:t>
            </a:r>
            <a:r>
              <a:rPr lang="en-US" dirty="0" smtClean="0"/>
              <a:t>of                       0x53000000-0x53FFFFFF</a:t>
            </a:r>
          </a:p>
          <a:p>
            <a:r>
              <a:rPr lang="en-US" dirty="0" smtClean="0"/>
              <a:t>For logic simplification, all peripherals on the AHB have the first 4 bits of their addresses set to 0x4. All peripherals on the APB have the first 4 bits of their addresses set to 0x50</a:t>
            </a:r>
          </a:p>
          <a:p>
            <a:r>
              <a:rPr lang="en-US" dirty="0" smtClean="0"/>
              <a:t>Since the APB is a 16-bit bus, it only uses the upper 16-bits of the address, it ignores the lower 16-bits of the address. This also means it really only has 2^12 useful addresses</a:t>
            </a:r>
          </a:p>
          <a:p>
            <a:pPr lvl="1"/>
            <a:endParaRPr lang="en-US" dirty="0"/>
          </a:p>
          <a:p>
            <a:pPr lvl="1"/>
            <a:endParaRPr lang="en-US" dirty="0"/>
          </a:p>
        </p:txBody>
      </p:sp>
    </p:spTree>
    <p:extLst>
      <p:ext uri="{BB962C8B-B14F-4D97-AF65-F5344CB8AC3E}">
        <p14:creationId xmlns:p14="http://schemas.microsoft.com/office/powerpoint/2010/main" val="3478849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‘own’ and address?</a:t>
            </a:r>
            <a:endParaRPr lang="en-US" dirty="0"/>
          </a:p>
        </p:txBody>
      </p:sp>
      <p:sp>
        <p:nvSpPr>
          <p:cNvPr id="3" name="Content Placeholder 2"/>
          <p:cNvSpPr>
            <a:spLocks noGrp="1"/>
          </p:cNvSpPr>
          <p:nvPr>
            <p:ph idx="1"/>
          </p:nvPr>
        </p:nvSpPr>
        <p:spPr>
          <a:xfrm>
            <a:off x="838200" y="1825624"/>
            <a:ext cx="10515600" cy="4856529"/>
          </a:xfrm>
        </p:spPr>
        <p:txBody>
          <a:bodyPr>
            <a:normAutofit fontScale="92500"/>
          </a:bodyPr>
          <a:lstStyle/>
          <a:p>
            <a:r>
              <a:rPr lang="en-US" dirty="0" smtClean="0"/>
              <a:t>Any bus transfers (reads or writes) to a particular address are routed to a particular peripheral</a:t>
            </a:r>
          </a:p>
          <a:p>
            <a:r>
              <a:rPr lang="en-US" dirty="0" smtClean="0"/>
              <a:t>The peripheral can choose to respond to a transfer in many ways</a:t>
            </a:r>
          </a:p>
          <a:p>
            <a:pPr lvl="1"/>
            <a:r>
              <a:rPr lang="en-US" dirty="0" smtClean="0"/>
              <a:t>A write to address 0x40123454 might be writing to a physical register. Reading from that address might mean reading the value stored in the register</a:t>
            </a:r>
          </a:p>
          <a:p>
            <a:pPr lvl="1"/>
            <a:r>
              <a:rPr lang="en-US" dirty="0" smtClean="0"/>
              <a:t>A write to address 0x50000008 might mean triggering an FSM to read data from the ADC. Reading from that address might show the current state in the FSM</a:t>
            </a:r>
          </a:p>
          <a:p>
            <a:pPr lvl="1"/>
            <a:r>
              <a:rPr lang="en-US" dirty="0" smtClean="0"/>
              <a:t>Some addresses may respond only to a write, and just return some constant for a read</a:t>
            </a:r>
          </a:p>
          <a:p>
            <a:pPr lvl="1"/>
            <a:r>
              <a:rPr lang="en-US" dirty="0" smtClean="0"/>
              <a:t>Some addresses may only return a value to a read, and do nothing on a write</a:t>
            </a:r>
          </a:p>
          <a:p>
            <a:r>
              <a:rPr lang="en-US" dirty="0" smtClean="0"/>
              <a:t>BOTTOM LINE: JUST BECAUSE A PERIPHERAL HAS 2^24 ADDRESSES ASSIGNED TO IT DOESN’T MEAN THAT THERE ARE 2^24 BYTES OF PHYSICAL MEMORY IN THE PERIPHERAL</a:t>
            </a:r>
            <a:endParaRPr lang="en-US" dirty="0"/>
          </a:p>
        </p:txBody>
      </p:sp>
    </p:spTree>
    <p:extLst>
      <p:ext uri="{BB962C8B-B14F-4D97-AF65-F5344CB8AC3E}">
        <p14:creationId xmlns:p14="http://schemas.microsoft.com/office/powerpoint/2010/main" val="3962639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Peripherals in Software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Peripherals are controlled using bus transfers (reads and writes)</a:t>
            </a:r>
          </a:p>
          <a:p>
            <a:r>
              <a:rPr lang="en-US" dirty="0" smtClean="0"/>
              <a:t>In C code, it looks like you are writing or reading certain registers</a:t>
            </a:r>
          </a:p>
          <a:p>
            <a:r>
              <a:rPr lang="en-US" dirty="0" smtClean="0"/>
              <a:t>But the spec will define what those writes and reads are supposed to do</a:t>
            </a:r>
          </a:p>
          <a:p>
            <a:r>
              <a:rPr lang="en-US" dirty="0" smtClean="0"/>
              <a:t>Peripherals can also have interrupts to the Cortex</a:t>
            </a:r>
          </a:p>
          <a:p>
            <a:pPr lvl="1"/>
            <a:r>
              <a:rPr lang="en-US" dirty="0" smtClean="0"/>
              <a:t>This is just a one-bit signal that triggers the software to jump execution to the interrupt handler</a:t>
            </a:r>
          </a:p>
          <a:p>
            <a:pPr lvl="1"/>
            <a:r>
              <a:rPr lang="en-US" dirty="0" smtClean="0"/>
              <a:t>Each interrupt has a different handler, and that handler usually has to read some status registers from the peripheral to determine what caused the interrupt</a:t>
            </a:r>
          </a:p>
          <a:p>
            <a:pPr lvl="1"/>
            <a:r>
              <a:rPr lang="en-US" dirty="0" smtClean="0"/>
              <a:t>For example, the RF controller has one interrupt that triggers whenever it is done sending or receiving a packet. The interrupt handler needs to read a status register to determine if it was </a:t>
            </a:r>
            <a:r>
              <a:rPr lang="en-US" dirty="0" err="1" smtClean="0"/>
              <a:t>Tx</a:t>
            </a:r>
            <a:r>
              <a:rPr lang="en-US" dirty="0" smtClean="0"/>
              <a:t> or Rx that triggered the interrupt and also check to see if there were any errors</a:t>
            </a:r>
          </a:p>
          <a:p>
            <a:pPr lvl="1"/>
            <a:r>
              <a:rPr lang="en-US" dirty="0" smtClean="0"/>
              <a:t>Once the interrupt handler is done, execution will return to the last place it was before the interrupt</a:t>
            </a:r>
            <a:endParaRPr lang="en-US" dirty="0"/>
          </a:p>
        </p:txBody>
      </p:sp>
    </p:spTree>
    <p:extLst>
      <p:ext uri="{BB962C8B-B14F-4D97-AF65-F5344CB8AC3E}">
        <p14:creationId xmlns:p14="http://schemas.microsoft.com/office/powerpoint/2010/main" val="494121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Sub-blocks: Overview</a:t>
            </a:r>
            <a:endParaRPr lang="en-US" dirty="0"/>
          </a:p>
        </p:txBody>
      </p:sp>
      <p:sp>
        <p:nvSpPr>
          <p:cNvPr id="3" name="Content Placeholder 2"/>
          <p:cNvSpPr>
            <a:spLocks noGrp="1"/>
          </p:cNvSpPr>
          <p:nvPr>
            <p:ph idx="1"/>
          </p:nvPr>
        </p:nvSpPr>
        <p:spPr>
          <a:xfrm>
            <a:off x="838200" y="1825625"/>
            <a:ext cx="10515600" cy="4774680"/>
          </a:xfrm>
        </p:spPr>
        <p:txBody>
          <a:bodyPr>
            <a:normAutofit fontScale="77500" lnSpcReduction="20000"/>
          </a:bodyPr>
          <a:lstStyle/>
          <a:p>
            <a:r>
              <a:rPr lang="en-US" dirty="0" smtClean="0"/>
              <a:t>IMEM/BOOTLOADER: Contains the instruction memory and special code to load the instruction memory from the outside world</a:t>
            </a:r>
          </a:p>
          <a:p>
            <a:r>
              <a:rPr lang="en-US" dirty="0" smtClean="0"/>
              <a:t>DMEM: Data memory</a:t>
            </a:r>
          </a:p>
          <a:p>
            <a:r>
              <a:rPr lang="en-US" dirty="0" smtClean="0"/>
              <a:t>RFCONTROLLER: Controls the RF transceiver to send/receive packets (compliant with the 802.15.4 standard)</a:t>
            </a:r>
          </a:p>
          <a:p>
            <a:r>
              <a:rPr lang="en-US" dirty="0" smtClean="0"/>
              <a:t>DMA: Used to transfer packet data between the data memory and the RFCONTROLLER</a:t>
            </a:r>
          </a:p>
          <a:p>
            <a:r>
              <a:rPr lang="en-US" dirty="0" smtClean="0"/>
              <a:t>RFTIMER: Special timer used to trigger sending/receiving packets and recording when the packets were sent/received</a:t>
            </a:r>
          </a:p>
          <a:p>
            <a:r>
              <a:rPr lang="en-US" dirty="0" smtClean="0"/>
              <a:t>AHB2APB: Connects the AHB to the APB</a:t>
            </a:r>
          </a:p>
          <a:p>
            <a:r>
              <a:rPr lang="en-US" dirty="0" smtClean="0"/>
              <a:t>ADC: Controller for a SAR-ADC designed by David Burnett</a:t>
            </a:r>
          </a:p>
          <a:p>
            <a:r>
              <a:rPr lang="en-US" dirty="0" smtClean="0"/>
              <a:t>UART: Serial communication</a:t>
            </a:r>
          </a:p>
          <a:p>
            <a:r>
              <a:rPr lang="en-US" dirty="0" smtClean="0"/>
              <a:t>ANALOG_CFG: Configuration registers used for the analog/RF circuits on </a:t>
            </a:r>
            <a:r>
              <a:rPr lang="en-US" dirty="0" err="1" smtClean="0"/>
              <a:t>SCuM</a:t>
            </a:r>
            <a:r>
              <a:rPr lang="en-US" dirty="0" smtClean="0"/>
              <a:t> v2</a:t>
            </a:r>
          </a:p>
          <a:p>
            <a:r>
              <a:rPr lang="en-US" dirty="0" smtClean="0"/>
              <a:t>GPIO: General-purpose input/output bits</a:t>
            </a:r>
            <a:endParaRPr lang="en-US" dirty="0"/>
          </a:p>
        </p:txBody>
      </p:sp>
    </p:spTree>
    <p:extLst>
      <p:ext uri="{BB962C8B-B14F-4D97-AF65-F5344CB8AC3E}">
        <p14:creationId xmlns:p14="http://schemas.microsoft.com/office/powerpoint/2010/main" val="88297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System Overview</a:t>
            </a:r>
            <a:endParaRPr lang="en-US" dirty="0"/>
          </a:p>
        </p:txBody>
      </p:sp>
      <p:sp>
        <p:nvSpPr>
          <p:cNvPr id="3" name="Content Placeholder 2"/>
          <p:cNvSpPr>
            <a:spLocks noGrp="1"/>
          </p:cNvSpPr>
          <p:nvPr>
            <p:ph idx="1"/>
          </p:nvPr>
        </p:nvSpPr>
        <p:spPr/>
        <p:txBody>
          <a:bodyPr/>
          <a:lstStyle/>
          <a:p>
            <a:r>
              <a:rPr lang="en-US" dirty="0" smtClean="0"/>
              <a:t>This system includes everything needed to send data to the RF circuit and an interface for the software to control when and what to send/receive</a:t>
            </a:r>
            <a:endParaRPr lang="en-US" dirty="0"/>
          </a:p>
          <a:p>
            <a:r>
              <a:rPr lang="en-US" dirty="0" smtClean="0"/>
              <a:t>This system doesn’t include the hardware needed to tune and change channels on the radio</a:t>
            </a:r>
          </a:p>
          <a:p>
            <a:r>
              <a:rPr lang="en-US" dirty="0" smtClean="0"/>
              <a:t>Composed of:</a:t>
            </a:r>
          </a:p>
          <a:p>
            <a:pPr lvl="1"/>
            <a:r>
              <a:rPr lang="en-US" dirty="0" smtClean="0"/>
              <a:t>RF controller</a:t>
            </a:r>
          </a:p>
          <a:p>
            <a:pPr lvl="1"/>
            <a:r>
              <a:rPr lang="en-US" dirty="0" smtClean="0"/>
              <a:t>DMA</a:t>
            </a:r>
          </a:p>
          <a:p>
            <a:pPr lvl="1"/>
            <a:r>
              <a:rPr lang="en-US" dirty="0" smtClean="0"/>
              <a:t>RFTIMER</a:t>
            </a:r>
            <a:endParaRPr lang="en-US" dirty="0"/>
          </a:p>
        </p:txBody>
      </p:sp>
    </p:spTree>
    <p:extLst>
      <p:ext uri="{BB962C8B-B14F-4D97-AF65-F5344CB8AC3E}">
        <p14:creationId xmlns:p14="http://schemas.microsoft.com/office/powerpoint/2010/main" val="3019623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Controller</a:t>
            </a:r>
            <a:endParaRPr lang="en-US" dirty="0"/>
          </a:p>
        </p:txBody>
      </p:sp>
      <p:sp>
        <p:nvSpPr>
          <p:cNvPr id="3" name="Content Placeholder 2"/>
          <p:cNvSpPr>
            <a:spLocks noGrp="1"/>
          </p:cNvSpPr>
          <p:nvPr>
            <p:ph idx="1"/>
          </p:nvPr>
        </p:nvSpPr>
        <p:spPr/>
        <p:txBody>
          <a:bodyPr/>
          <a:lstStyle/>
          <a:p>
            <a:r>
              <a:rPr lang="en-US" dirty="0" smtClean="0"/>
              <a:t>For transmitting: Converts the packet data stored in memory into a </a:t>
            </a:r>
            <a:r>
              <a:rPr lang="en-US" dirty="0" err="1" smtClean="0"/>
              <a:t>bitstream</a:t>
            </a:r>
            <a:r>
              <a:rPr lang="en-US" dirty="0" smtClean="0"/>
              <a:t> compliant with the 15.4 standard that goes to the radio</a:t>
            </a:r>
          </a:p>
          <a:p>
            <a:r>
              <a:rPr lang="en-US" dirty="0" smtClean="0"/>
              <a:t>For receiving: Scans a </a:t>
            </a:r>
            <a:r>
              <a:rPr lang="en-US" dirty="0" err="1" smtClean="0"/>
              <a:t>bitstream</a:t>
            </a:r>
            <a:r>
              <a:rPr lang="en-US" dirty="0" smtClean="0"/>
              <a:t> from the radio for the beginning of a packet, and then converts that packet into data than can be read from the software, and stores that data in memory</a:t>
            </a:r>
            <a:endParaRPr lang="en-US" dirty="0"/>
          </a:p>
        </p:txBody>
      </p:sp>
    </p:spTree>
    <p:extLst>
      <p:ext uri="{BB962C8B-B14F-4D97-AF65-F5344CB8AC3E}">
        <p14:creationId xmlns:p14="http://schemas.microsoft.com/office/powerpoint/2010/main" val="3803593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a:t>
            </a:r>
            <a:endParaRPr lang="en-US" dirty="0"/>
          </a:p>
        </p:txBody>
      </p:sp>
      <p:sp>
        <p:nvSpPr>
          <p:cNvPr id="3" name="Content Placeholder 2"/>
          <p:cNvSpPr>
            <a:spLocks noGrp="1"/>
          </p:cNvSpPr>
          <p:nvPr>
            <p:ph idx="1"/>
          </p:nvPr>
        </p:nvSpPr>
        <p:spPr/>
        <p:txBody>
          <a:bodyPr>
            <a:normAutofit/>
          </a:bodyPr>
          <a:lstStyle/>
          <a:p>
            <a:r>
              <a:rPr lang="en-US" dirty="0" smtClean="0"/>
              <a:t>Direct Memory Access (DMA) is a special hardware block that allows other peripherals to access the data memory without using the CPU</a:t>
            </a:r>
          </a:p>
          <a:p>
            <a:r>
              <a:rPr lang="en-US" dirty="0" smtClean="0"/>
              <a:t>The DMA in </a:t>
            </a:r>
            <a:r>
              <a:rPr lang="en-US" dirty="0" err="1" smtClean="0"/>
              <a:t>SCuM</a:t>
            </a:r>
            <a:r>
              <a:rPr lang="en-US" dirty="0" smtClean="0"/>
              <a:t> v2 is used to copy </a:t>
            </a:r>
            <a:r>
              <a:rPr lang="en-US" dirty="0" err="1" smtClean="0"/>
              <a:t>Tx</a:t>
            </a:r>
            <a:r>
              <a:rPr lang="en-US" dirty="0" smtClean="0"/>
              <a:t> packet data from the memory to the RF controller, and copy Rx packet data from the RF controller to the memory</a:t>
            </a:r>
            <a:endParaRPr lang="en-US" dirty="0"/>
          </a:p>
          <a:p>
            <a:r>
              <a:rPr lang="en-US" dirty="0" smtClean="0"/>
              <a:t>For this to work, the DMA needs to act as a bus master to the data memory and the RF controller</a:t>
            </a:r>
          </a:p>
          <a:p>
            <a:r>
              <a:rPr lang="en-US" dirty="0" smtClean="0"/>
              <a:t>The RF controller has signals  going directly to the DMA to indicate when it needs more data for </a:t>
            </a:r>
            <a:r>
              <a:rPr lang="en-US" dirty="0" err="1" smtClean="0"/>
              <a:t>Tx</a:t>
            </a:r>
            <a:r>
              <a:rPr lang="en-US" dirty="0" smtClean="0"/>
              <a:t>, or when it has more data for Rx</a:t>
            </a:r>
            <a:endParaRPr lang="en-US" dirty="0"/>
          </a:p>
        </p:txBody>
      </p:sp>
    </p:spTree>
    <p:extLst>
      <p:ext uri="{BB962C8B-B14F-4D97-AF65-F5344CB8AC3E}">
        <p14:creationId xmlns:p14="http://schemas.microsoft.com/office/powerpoint/2010/main" val="2594239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RFTIMER</a:t>
            </a:r>
            <a:endParaRPr lang="en-US" dirty="0"/>
          </a:p>
        </p:txBody>
      </p:sp>
      <p:sp>
        <p:nvSpPr>
          <p:cNvPr id="3" name="Content Placeholder 2"/>
          <p:cNvSpPr>
            <a:spLocks noGrp="1"/>
          </p:cNvSpPr>
          <p:nvPr>
            <p:ph idx="1"/>
          </p:nvPr>
        </p:nvSpPr>
        <p:spPr/>
        <p:txBody>
          <a:bodyPr/>
          <a:lstStyle/>
          <a:p>
            <a:r>
              <a:rPr lang="en-US" dirty="0" err="1" smtClean="0"/>
              <a:t>SCuM</a:t>
            </a:r>
            <a:r>
              <a:rPr lang="en-US" dirty="0" smtClean="0"/>
              <a:t> v2 was designed to be used with a higher-level standard called </a:t>
            </a:r>
            <a:r>
              <a:rPr lang="en-US" dirty="0" err="1" smtClean="0"/>
              <a:t>OpenWSN</a:t>
            </a:r>
            <a:endParaRPr lang="en-US" dirty="0" smtClean="0"/>
          </a:p>
          <a:p>
            <a:r>
              <a:rPr lang="en-US" dirty="0" smtClean="0"/>
              <a:t>This standard defines how </a:t>
            </a:r>
            <a:r>
              <a:rPr lang="en-US" dirty="0" err="1" smtClean="0"/>
              <a:t>IoT</a:t>
            </a:r>
            <a:r>
              <a:rPr lang="en-US" dirty="0" smtClean="0"/>
              <a:t> devices form networks and talk with one another (in this case using 802.15.4 radios)</a:t>
            </a:r>
          </a:p>
          <a:p>
            <a:r>
              <a:rPr lang="en-US" dirty="0" smtClean="0"/>
              <a:t>This standard uses time-synchronized channel hopping (TCSH), which requires that devices synchronize their clocks to one another, and talk to one another during assigned time slots on assigned frequencies</a:t>
            </a:r>
          </a:p>
          <a:p>
            <a:r>
              <a:rPr lang="en-US" dirty="0" err="1" smtClean="0"/>
              <a:t>SCuM</a:t>
            </a:r>
            <a:r>
              <a:rPr lang="en-US" dirty="0" smtClean="0"/>
              <a:t> v2 has a special RFTIMER block, which contains timers (counters) that can directly control the radio, allowing for more precise control over when packets are sent and received</a:t>
            </a:r>
            <a:endParaRPr lang="en-US" dirty="0"/>
          </a:p>
        </p:txBody>
      </p:sp>
    </p:spTree>
    <p:extLst>
      <p:ext uri="{BB962C8B-B14F-4D97-AF65-F5344CB8AC3E}">
        <p14:creationId xmlns:p14="http://schemas.microsoft.com/office/powerpoint/2010/main" val="1882780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663355" y="1184998"/>
            <a:ext cx="8528645" cy="5673002"/>
          </a:xfrm>
          <a:prstGeom prst="rect">
            <a:avLst/>
          </a:prstGeom>
        </p:spPr>
      </p:pic>
      <p:sp>
        <p:nvSpPr>
          <p:cNvPr id="4" name="Title 3"/>
          <p:cNvSpPr>
            <a:spLocks noGrp="1"/>
          </p:cNvSpPr>
          <p:nvPr>
            <p:ph type="title"/>
          </p:nvPr>
        </p:nvSpPr>
        <p:spPr/>
        <p:txBody>
          <a:bodyPr/>
          <a:lstStyle/>
          <a:p>
            <a:r>
              <a:rPr lang="en-US" dirty="0" smtClean="0"/>
              <a:t>Radio System Architecture</a:t>
            </a:r>
            <a:endParaRPr lang="en-US" dirty="0"/>
          </a:p>
        </p:txBody>
      </p:sp>
      <p:sp>
        <p:nvSpPr>
          <p:cNvPr id="3" name="TextBox 2"/>
          <p:cNvSpPr txBox="1"/>
          <p:nvPr/>
        </p:nvSpPr>
        <p:spPr>
          <a:xfrm>
            <a:off x="465989" y="1902438"/>
            <a:ext cx="3297119" cy="646331"/>
          </a:xfrm>
          <a:prstGeom prst="rect">
            <a:avLst/>
          </a:prstGeom>
          <a:noFill/>
        </p:spPr>
        <p:txBody>
          <a:bodyPr wrap="square" rtlCol="0">
            <a:spAutoFit/>
          </a:bodyPr>
          <a:lstStyle/>
          <a:p>
            <a:r>
              <a:rPr lang="en-US" dirty="0" smtClean="0"/>
              <a:t>This bus provides access the data memory and the RF controller</a:t>
            </a:r>
            <a:endParaRPr lang="en-US" dirty="0"/>
          </a:p>
        </p:txBody>
      </p:sp>
      <p:sp>
        <p:nvSpPr>
          <p:cNvPr id="5" name="TextBox 4"/>
          <p:cNvSpPr txBox="1"/>
          <p:nvPr/>
        </p:nvSpPr>
        <p:spPr>
          <a:xfrm>
            <a:off x="565745" y="3098555"/>
            <a:ext cx="3197363" cy="923330"/>
          </a:xfrm>
          <a:prstGeom prst="rect">
            <a:avLst/>
          </a:prstGeom>
          <a:noFill/>
        </p:spPr>
        <p:txBody>
          <a:bodyPr wrap="square" rtlCol="0">
            <a:spAutoFit/>
          </a:bodyPr>
          <a:lstStyle/>
          <a:p>
            <a:r>
              <a:rPr lang="en-US" dirty="0" smtClean="0"/>
              <a:t>This arbiter is used to allow the Cortex-M0 and the DMA to both be the master of the bus</a:t>
            </a:r>
            <a:endParaRPr lang="en-US" dirty="0"/>
          </a:p>
        </p:txBody>
      </p:sp>
      <p:cxnSp>
        <p:nvCxnSpPr>
          <p:cNvPr id="7" name="Straight Arrow Connector 6"/>
          <p:cNvCxnSpPr>
            <a:stCxn id="3" idx="3"/>
          </p:cNvCxnSpPr>
          <p:nvPr/>
        </p:nvCxnSpPr>
        <p:spPr>
          <a:xfrm>
            <a:off x="3763108" y="2225604"/>
            <a:ext cx="1647092" cy="19463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3763108" y="3560220"/>
            <a:ext cx="2066192" cy="2204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5745" y="4205012"/>
            <a:ext cx="3197363" cy="923330"/>
          </a:xfrm>
          <a:prstGeom prst="rect">
            <a:avLst/>
          </a:prstGeom>
          <a:noFill/>
        </p:spPr>
        <p:txBody>
          <a:bodyPr wrap="square" rtlCol="0">
            <a:spAutoFit/>
          </a:bodyPr>
          <a:lstStyle/>
          <a:p>
            <a:r>
              <a:rPr lang="en-US" dirty="0" smtClean="0"/>
              <a:t>The RF controller has special connections directly to the DMA to request a data transfer</a:t>
            </a:r>
            <a:endParaRPr lang="en-US" dirty="0"/>
          </a:p>
        </p:txBody>
      </p:sp>
      <p:sp>
        <p:nvSpPr>
          <p:cNvPr id="20" name="TextBox 19"/>
          <p:cNvSpPr txBox="1"/>
          <p:nvPr/>
        </p:nvSpPr>
        <p:spPr>
          <a:xfrm>
            <a:off x="565744" y="5356501"/>
            <a:ext cx="3672881" cy="923330"/>
          </a:xfrm>
          <a:prstGeom prst="rect">
            <a:avLst/>
          </a:prstGeom>
          <a:noFill/>
        </p:spPr>
        <p:txBody>
          <a:bodyPr wrap="square" rtlCol="0">
            <a:spAutoFit/>
          </a:bodyPr>
          <a:lstStyle/>
          <a:p>
            <a:r>
              <a:rPr lang="en-US" dirty="0" smtClean="0"/>
              <a:t>The RF controller has special connections directly to the RFTIMER for triggering and capturing events</a:t>
            </a:r>
            <a:endParaRPr lang="en-US" dirty="0"/>
          </a:p>
        </p:txBody>
      </p:sp>
      <p:cxnSp>
        <p:nvCxnSpPr>
          <p:cNvPr id="22" name="Straight Arrow Connector 21"/>
          <p:cNvCxnSpPr/>
          <p:nvPr/>
        </p:nvCxnSpPr>
        <p:spPr>
          <a:xfrm flipV="1">
            <a:off x="7867650" y="4650535"/>
            <a:ext cx="0" cy="7691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0" idx="3"/>
          </p:cNvCxnSpPr>
          <p:nvPr/>
        </p:nvCxnSpPr>
        <p:spPr>
          <a:xfrm>
            <a:off x="3763108" y="4666677"/>
            <a:ext cx="4104542" cy="762573"/>
          </a:xfrm>
          <a:prstGeom prst="bentConnector3">
            <a:avLst>
              <a:gd name="adj1" fmla="val 3422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39100" y="4657725"/>
            <a:ext cx="0" cy="11604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38625" y="5818166"/>
            <a:ext cx="37909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5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Am I Talking About?</a:t>
            </a:r>
            <a:endParaRPr lang="en-US" dirty="0"/>
          </a:p>
        </p:txBody>
      </p:sp>
      <p:sp>
        <p:nvSpPr>
          <p:cNvPr id="6" name="Content Placeholder 5"/>
          <p:cNvSpPr>
            <a:spLocks noGrp="1"/>
          </p:cNvSpPr>
          <p:nvPr>
            <p:ph idx="1"/>
          </p:nvPr>
        </p:nvSpPr>
        <p:spPr/>
        <p:txBody>
          <a:bodyPr/>
          <a:lstStyle/>
          <a:p>
            <a:r>
              <a:rPr lang="en-US" dirty="0" smtClean="0"/>
              <a:t>Good practices for digital </a:t>
            </a:r>
            <a:r>
              <a:rPr lang="en-US" dirty="0" smtClean="0"/>
              <a:t>design</a:t>
            </a:r>
          </a:p>
          <a:p>
            <a:r>
              <a:rPr lang="en-US" dirty="0" smtClean="0"/>
              <a:t>Single Chip Micro Mote v2 Architecture</a:t>
            </a:r>
            <a:endParaRPr lang="en-US" dirty="0" smtClean="0"/>
          </a:p>
          <a:p>
            <a:r>
              <a:rPr lang="en-US" dirty="0" smtClean="0"/>
              <a:t>How I made a radio controller</a:t>
            </a:r>
          </a:p>
          <a:p>
            <a:r>
              <a:rPr lang="en-US" dirty="0" smtClean="0"/>
              <a:t>Bluetooth 5.0 LE</a:t>
            </a:r>
            <a:endParaRPr lang="en-US" dirty="0"/>
          </a:p>
        </p:txBody>
      </p:sp>
      <p:pic>
        <p:nvPicPr>
          <p:cNvPr id="2050" name="Picture 2" descr="Image result for bluetooth me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37" y="3666718"/>
            <a:ext cx="3810126" cy="276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68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 Made a Radio Controller</a:t>
            </a:r>
            <a:endParaRPr lang="en-US" dirty="0"/>
          </a:p>
        </p:txBody>
      </p:sp>
      <p:sp>
        <p:nvSpPr>
          <p:cNvPr id="5" name="Text Placeholder 4"/>
          <p:cNvSpPr>
            <a:spLocks noGrp="1"/>
          </p:cNvSpPr>
          <p:nvPr>
            <p:ph type="body" idx="1"/>
          </p:nvPr>
        </p:nvSpPr>
        <p:spPr/>
        <p:txBody>
          <a:bodyPr/>
          <a:lstStyle/>
          <a:p>
            <a:r>
              <a:rPr lang="en-US" dirty="0" smtClean="0"/>
              <a:t>And what you can do better!</a:t>
            </a:r>
            <a:endParaRPr lang="en-US" dirty="0"/>
          </a:p>
        </p:txBody>
      </p:sp>
    </p:spTree>
    <p:extLst>
      <p:ext uri="{BB962C8B-B14F-4D97-AF65-F5344CB8AC3E}">
        <p14:creationId xmlns:p14="http://schemas.microsoft.com/office/powerpoint/2010/main" val="2391595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t>
            </a:r>
            <a:r>
              <a:rPr lang="en-US" dirty="0" err="1" smtClean="0"/>
              <a:t>Tx</a:t>
            </a:r>
            <a:r>
              <a:rPr lang="en-US" dirty="0" smtClean="0"/>
              <a:t>: Fetching Packet Data</a:t>
            </a:r>
            <a:endParaRPr lang="en-US" dirty="0"/>
          </a:p>
        </p:txBody>
      </p:sp>
      <p:sp>
        <p:nvSpPr>
          <p:cNvPr id="3" name="Content Placeholder 2"/>
          <p:cNvSpPr>
            <a:spLocks noGrp="1"/>
          </p:cNvSpPr>
          <p:nvPr>
            <p:ph idx="1"/>
          </p:nvPr>
        </p:nvSpPr>
        <p:spPr/>
        <p:txBody>
          <a:bodyPr/>
          <a:lstStyle/>
          <a:p>
            <a:r>
              <a:rPr lang="en-US" dirty="0" smtClean="0"/>
              <a:t>The first main requirement of this controller is that the software can provide a pointer to a place in memory with contiguous packet data (along with the length of the data), and that data should be automatically copied and stored into some kind of buffer</a:t>
            </a:r>
          </a:p>
          <a:p>
            <a:r>
              <a:rPr lang="en-US" dirty="0" smtClean="0"/>
              <a:t>That way, the software can “preload” the packet data, and then at a precise time later, choose to send the packet</a:t>
            </a:r>
          </a:p>
          <a:p>
            <a:r>
              <a:rPr lang="en-US" dirty="0" smtClean="0"/>
              <a:t>This can be done using a FIFO designed to store </a:t>
            </a:r>
            <a:r>
              <a:rPr lang="en-US" dirty="0" err="1" smtClean="0"/>
              <a:t>Tx</a:t>
            </a:r>
            <a:r>
              <a:rPr lang="en-US" dirty="0" smtClean="0"/>
              <a:t> data</a:t>
            </a:r>
          </a:p>
          <a:p>
            <a:r>
              <a:rPr lang="en-US" dirty="0" smtClean="0"/>
              <a:t>Note that the packet data comes in units of bytes, but the DMA will fetch 32-bits (4 bytes) at a time. Therefore, not all the data fetched may need to go into the FIFO</a:t>
            </a:r>
            <a:endParaRPr lang="en-US" dirty="0"/>
          </a:p>
        </p:txBody>
      </p:sp>
    </p:spTree>
    <p:extLst>
      <p:ext uri="{BB962C8B-B14F-4D97-AF65-F5344CB8AC3E}">
        <p14:creationId xmlns:p14="http://schemas.microsoft.com/office/powerpoint/2010/main" val="2992364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63" y="366044"/>
            <a:ext cx="10515600" cy="1325563"/>
          </a:xfrm>
        </p:spPr>
        <p:txBody>
          <a:bodyPr/>
          <a:lstStyle/>
          <a:p>
            <a:r>
              <a:rPr lang="en-US" dirty="0" smtClean="0"/>
              <a:t>Simple </a:t>
            </a:r>
            <a:r>
              <a:rPr lang="en-US" dirty="0" err="1" smtClean="0"/>
              <a:t>Tx</a:t>
            </a:r>
            <a:r>
              <a:rPr lang="en-US" dirty="0" smtClean="0"/>
              <a:t>: Fetching Packet Data</a:t>
            </a:r>
            <a:endParaRPr lang="en-US" dirty="0"/>
          </a:p>
        </p:txBody>
      </p:sp>
      <p:sp>
        <p:nvSpPr>
          <p:cNvPr id="5" name="Oval 4"/>
          <p:cNvSpPr/>
          <p:nvPr/>
        </p:nvSpPr>
        <p:spPr>
          <a:xfrm>
            <a:off x="1415994" y="1875320"/>
            <a:ext cx="1356513"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TX_SLEEP</a:t>
            </a:r>
          </a:p>
        </p:txBody>
      </p:sp>
      <p:sp>
        <p:nvSpPr>
          <p:cNvPr id="6" name="Oval 5"/>
          <p:cNvSpPr/>
          <p:nvPr/>
        </p:nvSpPr>
        <p:spPr>
          <a:xfrm>
            <a:off x="5402106" y="1875320"/>
            <a:ext cx="1827404"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TX_INIT_WAIT</a:t>
            </a:r>
          </a:p>
        </p:txBody>
      </p:sp>
      <p:sp>
        <p:nvSpPr>
          <p:cNvPr id="7" name="Oval 6"/>
          <p:cNvSpPr/>
          <p:nvPr/>
        </p:nvSpPr>
        <p:spPr>
          <a:xfrm>
            <a:off x="3419068" y="1875320"/>
            <a:ext cx="1280160"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TX_INIT</a:t>
            </a:r>
          </a:p>
        </p:txBody>
      </p:sp>
      <p:sp>
        <p:nvSpPr>
          <p:cNvPr id="8" name="Oval 7"/>
          <p:cNvSpPr/>
          <p:nvPr/>
        </p:nvSpPr>
        <p:spPr>
          <a:xfrm>
            <a:off x="8488806" y="1875320"/>
            <a:ext cx="1961199"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TX_LOAD_BYTE0</a:t>
            </a:r>
          </a:p>
        </p:txBody>
      </p:sp>
      <p:sp>
        <p:nvSpPr>
          <p:cNvPr id="9" name="Oval 8"/>
          <p:cNvSpPr/>
          <p:nvPr/>
        </p:nvSpPr>
        <p:spPr>
          <a:xfrm>
            <a:off x="8495157" y="2845305"/>
            <a:ext cx="1954847"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TX_LOAD_BYTE1</a:t>
            </a:r>
          </a:p>
        </p:txBody>
      </p:sp>
      <p:sp>
        <p:nvSpPr>
          <p:cNvPr id="10" name="Oval 9"/>
          <p:cNvSpPr/>
          <p:nvPr/>
        </p:nvSpPr>
        <p:spPr>
          <a:xfrm>
            <a:off x="8507600" y="3822478"/>
            <a:ext cx="2033644"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TX_LOAD_BYTE2</a:t>
            </a:r>
          </a:p>
        </p:txBody>
      </p:sp>
      <p:sp>
        <p:nvSpPr>
          <p:cNvPr id="11" name="Oval 10"/>
          <p:cNvSpPr/>
          <p:nvPr/>
        </p:nvSpPr>
        <p:spPr>
          <a:xfrm>
            <a:off x="8495158" y="4799652"/>
            <a:ext cx="195484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TX_LOAD_BYTE3</a:t>
            </a:r>
          </a:p>
        </p:txBody>
      </p:sp>
      <p:sp>
        <p:nvSpPr>
          <p:cNvPr id="12" name="Oval 11"/>
          <p:cNvSpPr/>
          <p:nvPr/>
        </p:nvSpPr>
        <p:spPr>
          <a:xfrm>
            <a:off x="8596085" y="5840428"/>
            <a:ext cx="1738781"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TX_DMA_WAIT</a:t>
            </a:r>
          </a:p>
        </p:txBody>
      </p:sp>
      <p:sp>
        <p:nvSpPr>
          <p:cNvPr id="13" name="Oval 12"/>
          <p:cNvSpPr/>
          <p:nvPr/>
        </p:nvSpPr>
        <p:spPr>
          <a:xfrm>
            <a:off x="1180447" y="3867857"/>
            <a:ext cx="1827605"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TX_LOAD_DONE</a:t>
            </a:r>
          </a:p>
        </p:txBody>
      </p:sp>
      <p:cxnSp>
        <p:nvCxnSpPr>
          <p:cNvPr id="15" name="Curved Connector 14"/>
          <p:cNvCxnSpPr>
            <a:stCxn id="5" idx="1"/>
            <a:endCxn id="5" idx="0"/>
          </p:cNvCxnSpPr>
          <p:nvPr/>
        </p:nvCxnSpPr>
        <p:spPr>
          <a:xfrm rot="5400000" flipH="1" flipV="1">
            <a:off x="1805613" y="1684358"/>
            <a:ext cx="97676" cy="479600"/>
          </a:xfrm>
          <a:prstGeom prst="curvedConnector3">
            <a:avLst>
              <a:gd name="adj1" fmla="val 3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5" idx="6"/>
            <a:endCxn id="7" idx="2"/>
          </p:cNvCxnSpPr>
          <p:nvPr/>
        </p:nvCxnSpPr>
        <p:spPr>
          <a:xfrm>
            <a:off x="2772507" y="2208807"/>
            <a:ext cx="646561" cy="1270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7" idx="6"/>
            <a:endCxn id="6" idx="2"/>
          </p:cNvCxnSpPr>
          <p:nvPr/>
        </p:nvCxnSpPr>
        <p:spPr>
          <a:xfrm>
            <a:off x="4699228" y="2208807"/>
            <a:ext cx="702878" cy="1270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6" idx="0"/>
            <a:endCxn id="6" idx="7"/>
          </p:cNvCxnSpPr>
          <p:nvPr/>
        </p:nvCxnSpPr>
        <p:spPr>
          <a:xfrm rot="16200000" flipH="1">
            <a:off x="6590012" y="1601116"/>
            <a:ext cx="97676" cy="646085"/>
          </a:xfrm>
          <a:prstGeom prst="curvedConnector3">
            <a:avLst>
              <a:gd name="adj1" fmla="val -2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6" idx="6"/>
            <a:endCxn id="8" idx="2"/>
          </p:cNvCxnSpPr>
          <p:nvPr/>
        </p:nvCxnSpPr>
        <p:spPr>
          <a:xfrm>
            <a:off x="7229510" y="2208807"/>
            <a:ext cx="1259296" cy="1270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8" idx="6"/>
            <a:endCxn id="9" idx="6"/>
          </p:cNvCxnSpPr>
          <p:nvPr/>
        </p:nvCxnSpPr>
        <p:spPr>
          <a:xfrm flipH="1">
            <a:off x="10450004" y="2208807"/>
            <a:ext cx="1" cy="969985"/>
          </a:xfrm>
          <a:prstGeom prst="curvedConnector3">
            <a:avLst>
              <a:gd name="adj1" fmla="val -228600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9" idx="6"/>
            <a:endCxn id="10" idx="6"/>
          </p:cNvCxnSpPr>
          <p:nvPr/>
        </p:nvCxnSpPr>
        <p:spPr>
          <a:xfrm>
            <a:off x="10450004" y="3178792"/>
            <a:ext cx="91240" cy="977173"/>
          </a:xfrm>
          <a:prstGeom prst="curvedConnector3">
            <a:avLst>
              <a:gd name="adj1" fmla="val 3505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10" idx="6"/>
            <a:endCxn id="11" idx="6"/>
          </p:cNvCxnSpPr>
          <p:nvPr/>
        </p:nvCxnSpPr>
        <p:spPr>
          <a:xfrm flipH="1">
            <a:off x="10450004" y="4155965"/>
            <a:ext cx="91240" cy="977174"/>
          </a:xfrm>
          <a:prstGeom prst="curvedConnector3">
            <a:avLst>
              <a:gd name="adj1" fmla="val -25054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1" idx="6"/>
            <a:endCxn id="12" idx="6"/>
          </p:cNvCxnSpPr>
          <p:nvPr/>
        </p:nvCxnSpPr>
        <p:spPr>
          <a:xfrm flipH="1">
            <a:off x="10334866" y="5133139"/>
            <a:ext cx="115138" cy="1040776"/>
          </a:xfrm>
          <a:prstGeom prst="curvedConnector3">
            <a:avLst>
              <a:gd name="adj1" fmla="val -19854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2" idx="3"/>
            <a:endCxn id="12" idx="2"/>
          </p:cNvCxnSpPr>
          <p:nvPr/>
        </p:nvCxnSpPr>
        <p:spPr>
          <a:xfrm rot="5400000" flipH="1">
            <a:off x="8605499" y="6164502"/>
            <a:ext cx="235811" cy="254639"/>
          </a:xfrm>
          <a:prstGeom prst="curvedConnector4">
            <a:avLst>
              <a:gd name="adj1" fmla="val -138363"/>
              <a:gd name="adj2" fmla="val 1897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2" idx="5"/>
            <a:endCxn id="8" idx="7"/>
          </p:cNvCxnSpPr>
          <p:nvPr/>
        </p:nvCxnSpPr>
        <p:spPr>
          <a:xfrm rot="5400000" flipH="1" flipV="1">
            <a:off x="7903145" y="4150077"/>
            <a:ext cx="4436730" cy="82567"/>
          </a:xfrm>
          <a:prstGeom prst="curvedConnector5">
            <a:avLst>
              <a:gd name="adj1" fmla="val -5152"/>
              <a:gd name="adj2" fmla="val 2353968"/>
              <a:gd name="adj3" fmla="val 10515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3" idx="1"/>
            <a:endCxn id="5" idx="3"/>
          </p:cNvCxnSpPr>
          <p:nvPr/>
        </p:nvCxnSpPr>
        <p:spPr>
          <a:xfrm rot="5400000" flipH="1" flipV="1">
            <a:off x="770915" y="3121798"/>
            <a:ext cx="1520915" cy="166557"/>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p:cNvCxnSpPr>
            <a:endCxn id="5" idx="2"/>
          </p:cNvCxnSpPr>
          <p:nvPr/>
        </p:nvCxnSpPr>
        <p:spPr>
          <a:xfrm flipV="1">
            <a:off x="355098" y="2208807"/>
            <a:ext cx="1060896" cy="235811"/>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1" idx="2"/>
            <a:endCxn id="13" idx="6"/>
          </p:cNvCxnSpPr>
          <p:nvPr/>
        </p:nvCxnSpPr>
        <p:spPr>
          <a:xfrm rot="10800000">
            <a:off x="3008052" y="4201345"/>
            <a:ext cx="5487106" cy="931795"/>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9" idx="2"/>
            <a:endCxn id="13" idx="6"/>
          </p:cNvCxnSpPr>
          <p:nvPr/>
        </p:nvCxnSpPr>
        <p:spPr>
          <a:xfrm rot="10800000" flipV="1">
            <a:off x="3008053" y="3178792"/>
            <a:ext cx="5487105" cy="1022552"/>
          </a:xfrm>
          <a:prstGeom prst="curvedConnector3">
            <a:avLst>
              <a:gd name="adj1" fmla="val 609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8" idx="3"/>
            <a:endCxn id="13" idx="6"/>
          </p:cNvCxnSpPr>
          <p:nvPr/>
        </p:nvCxnSpPr>
        <p:spPr>
          <a:xfrm rot="5400000">
            <a:off x="5013672" y="438999"/>
            <a:ext cx="1756726" cy="5767965"/>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10" idx="2"/>
            <a:endCxn id="13" idx="6"/>
          </p:cNvCxnSpPr>
          <p:nvPr/>
        </p:nvCxnSpPr>
        <p:spPr>
          <a:xfrm rot="10800000" flipV="1">
            <a:off x="3008052" y="4155964"/>
            <a:ext cx="5499548" cy="45379"/>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42662" y="1376899"/>
            <a:ext cx="1103174" cy="307777"/>
          </a:xfrm>
          <a:prstGeom prst="rect">
            <a:avLst/>
          </a:prstGeom>
          <a:noFill/>
        </p:spPr>
        <p:txBody>
          <a:bodyPr wrap="square" rtlCol="0">
            <a:spAutoFit/>
          </a:bodyPr>
          <a:lstStyle/>
          <a:p>
            <a:r>
              <a:rPr lang="en-US" sz="1400" dirty="0" smtClean="0"/>
              <a:t>!start</a:t>
            </a:r>
            <a:endParaRPr lang="en-US" sz="1400" dirty="0"/>
          </a:p>
        </p:txBody>
      </p:sp>
      <p:sp>
        <p:nvSpPr>
          <p:cNvPr id="60" name="TextBox 59"/>
          <p:cNvSpPr txBox="1"/>
          <p:nvPr/>
        </p:nvSpPr>
        <p:spPr>
          <a:xfrm>
            <a:off x="465642" y="1962603"/>
            <a:ext cx="1103174" cy="307777"/>
          </a:xfrm>
          <a:prstGeom prst="rect">
            <a:avLst/>
          </a:prstGeom>
          <a:noFill/>
        </p:spPr>
        <p:txBody>
          <a:bodyPr wrap="square" rtlCol="0">
            <a:spAutoFit/>
          </a:bodyPr>
          <a:lstStyle/>
          <a:p>
            <a:r>
              <a:rPr lang="en-US" sz="1400" dirty="0" smtClean="0"/>
              <a:t>reset</a:t>
            </a:r>
            <a:endParaRPr lang="en-US" sz="1400" dirty="0"/>
          </a:p>
        </p:txBody>
      </p:sp>
      <p:sp>
        <p:nvSpPr>
          <p:cNvPr id="61" name="TextBox 60"/>
          <p:cNvSpPr txBox="1"/>
          <p:nvPr/>
        </p:nvSpPr>
        <p:spPr>
          <a:xfrm>
            <a:off x="2861000" y="1913799"/>
            <a:ext cx="1103174" cy="307777"/>
          </a:xfrm>
          <a:prstGeom prst="rect">
            <a:avLst/>
          </a:prstGeom>
          <a:noFill/>
        </p:spPr>
        <p:txBody>
          <a:bodyPr wrap="square" rtlCol="0">
            <a:spAutoFit/>
          </a:bodyPr>
          <a:lstStyle/>
          <a:p>
            <a:r>
              <a:rPr lang="en-US" sz="1400" dirty="0" smtClean="0"/>
              <a:t>start</a:t>
            </a:r>
            <a:endParaRPr lang="en-US" sz="1400" dirty="0"/>
          </a:p>
        </p:txBody>
      </p:sp>
      <p:sp>
        <p:nvSpPr>
          <p:cNvPr id="62" name="TextBox 61"/>
          <p:cNvSpPr txBox="1"/>
          <p:nvPr/>
        </p:nvSpPr>
        <p:spPr>
          <a:xfrm>
            <a:off x="6087263" y="1364980"/>
            <a:ext cx="1103174" cy="307777"/>
          </a:xfrm>
          <a:prstGeom prst="rect">
            <a:avLst/>
          </a:prstGeom>
          <a:noFill/>
        </p:spPr>
        <p:txBody>
          <a:bodyPr wrap="square" rtlCol="0">
            <a:spAutoFit/>
          </a:bodyPr>
          <a:lstStyle/>
          <a:p>
            <a:r>
              <a:rPr lang="en-US" sz="1400" dirty="0" smtClean="0"/>
              <a:t>!</a:t>
            </a:r>
            <a:r>
              <a:rPr lang="en-US" sz="1400" dirty="0" err="1" smtClean="0"/>
              <a:t>dma_done</a:t>
            </a:r>
            <a:endParaRPr lang="en-US" sz="1400" dirty="0"/>
          </a:p>
        </p:txBody>
      </p:sp>
      <p:sp>
        <p:nvSpPr>
          <p:cNvPr id="63" name="TextBox 62"/>
          <p:cNvSpPr txBox="1"/>
          <p:nvPr/>
        </p:nvSpPr>
        <p:spPr>
          <a:xfrm>
            <a:off x="10289122" y="6289269"/>
            <a:ext cx="1103174" cy="307777"/>
          </a:xfrm>
          <a:prstGeom prst="rect">
            <a:avLst/>
          </a:prstGeom>
          <a:noFill/>
        </p:spPr>
        <p:txBody>
          <a:bodyPr wrap="square" rtlCol="0">
            <a:spAutoFit/>
          </a:bodyPr>
          <a:lstStyle/>
          <a:p>
            <a:r>
              <a:rPr lang="en-US" sz="1400" dirty="0" err="1" smtClean="0"/>
              <a:t>dma_done</a:t>
            </a:r>
            <a:endParaRPr lang="en-US" sz="1400" dirty="0"/>
          </a:p>
        </p:txBody>
      </p:sp>
      <p:sp>
        <p:nvSpPr>
          <p:cNvPr id="64" name="TextBox 63"/>
          <p:cNvSpPr txBox="1"/>
          <p:nvPr/>
        </p:nvSpPr>
        <p:spPr>
          <a:xfrm>
            <a:off x="7409887" y="1897436"/>
            <a:ext cx="1103174" cy="307777"/>
          </a:xfrm>
          <a:prstGeom prst="rect">
            <a:avLst/>
          </a:prstGeom>
          <a:noFill/>
        </p:spPr>
        <p:txBody>
          <a:bodyPr wrap="square" rtlCol="0">
            <a:spAutoFit/>
          </a:bodyPr>
          <a:lstStyle/>
          <a:p>
            <a:r>
              <a:rPr lang="en-US" sz="1400" dirty="0" err="1" smtClean="0"/>
              <a:t>dma_done</a:t>
            </a:r>
            <a:endParaRPr lang="en-US" sz="1400" dirty="0"/>
          </a:p>
        </p:txBody>
      </p:sp>
      <p:sp>
        <p:nvSpPr>
          <p:cNvPr id="65" name="TextBox 64"/>
          <p:cNvSpPr txBox="1"/>
          <p:nvPr/>
        </p:nvSpPr>
        <p:spPr>
          <a:xfrm>
            <a:off x="7302428" y="6299046"/>
            <a:ext cx="1103174" cy="307777"/>
          </a:xfrm>
          <a:prstGeom prst="rect">
            <a:avLst/>
          </a:prstGeom>
          <a:noFill/>
        </p:spPr>
        <p:txBody>
          <a:bodyPr wrap="square" rtlCol="0">
            <a:spAutoFit/>
          </a:bodyPr>
          <a:lstStyle/>
          <a:p>
            <a:r>
              <a:rPr lang="en-US" sz="1400" dirty="0" smtClean="0"/>
              <a:t>!</a:t>
            </a:r>
            <a:r>
              <a:rPr lang="en-US" sz="1400" dirty="0" err="1" smtClean="0"/>
              <a:t>dma_done</a:t>
            </a:r>
            <a:endParaRPr lang="en-US" sz="1400" dirty="0"/>
          </a:p>
        </p:txBody>
      </p:sp>
      <p:sp>
        <p:nvSpPr>
          <p:cNvPr id="66" name="TextBox 65"/>
          <p:cNvSpPr txBox="1"/>
          <p:nvPr/>
        </p:nvSpPr>
        <p:spPr>
          <a:xfrm>
            <a:off x="7229510" y="2690844"/>
            <a:ext cx="1395641" cy="307777"/>
          </a:xfrm>
          <a:prstGeom prst="rect">
            <a:avLst/>
          </a:prstGeom>
          <a:noFill/>
        </p:spPr>
        <p:txBody>
          <a:bodyPr wrap="square" rtlCol="0">
            <a:spAutoFit/>
          </a:bodyPr>
          <a:lstStyle/>
          <a:p>
            <a:r>
              <a:rPr lang="en-US" sz="1400" dirty="0" err="1"/>
              <a:t>b</a:t>
            </a:r>
            <a:r>
              <a:rPr lang="en-US" sz="1400" dirty="0" err="1" smtClean="0"/>
              <a:t>ytes_left</a:t>
            </a:r>
            <a:r>
              <a:rPr lang="en-US" sz="1400" dirty="0" smtClean="0"/>
              <a:t>==0</a:t>
            </a:r>
            <a:endParaRPr lang="en-US" sz="1400" dirty="0"/>
          </a:p>
        </p:txBody>
      </p:sp>
      <p:sp>
        <p:nvSpPr>
          <p:cNvPr id="67" name="TextBox 66"/>
          <p:cNvSpPr txBox="1"/>
          <p:nvPr/>
        </p:nvSpPr>
        <p:spPr>
          <a:xfrm>
            <a:off x="7111959" y="4148776"/>
            <a:ext cx="1395641" cy="307777"/>
          </a:xfrm>
          <a:prstGeom prst="rect">
            <a:avLst/>
          </a:prstGeom>
          <a:noFill/>
        </p:spPr>
        <p:txBody>
          <a:bodyPr wrap="square" rtlCol="0">
            <a:spAutoFit/>
          </a:bodyPr>
          <a:lstStyle/>
          <a:p>
            <a:r>
              <a:rPr lang="en-US" sz="1400" dirty="0" err="1"/>
              <a:t>b</a:t>
            </a:r>
            <a:r>
              <a:rPr lang="en-US" sz="1400" dirty="0" err="1" smtClean="0"/>
              <a:t>ytes_left</a:t>
            </a:r>
            <a:r>
              <a:rPr lang="en-US" sz="1400" dirty="0" smtClean="0"/>
              <a:t>==0</a:t>
            </a:r>
            <a:endParaRPr lang="en-US" sz="1400" dirty="0"/>
          </a:p>
        </p:txBody>
      </p:sp>
      <p:sp>
        <p:nvSpPr>
          <p:cNvPr id="68" name="TextBox 67"/>
          <p:cNvSpPr txBox="1"/>
          <p:nvPr/>
        </p:nvSpPr>
        <p:spPr>
          <a:xfrm>
            <a:off x="6968354" y="3529937"/>
            <a:ext cx="1395641" cy="307777"/>
          </a:xfrm>
          <a:prstGeom prst="rect">
            <a:avLst/>
          </a:prstGeom>
          <a:noFill/>
        </p:spPr>
        <p:txBody>
          <a:bodyPr wrap="square" rtlCol="0">
            <a:spAutoFit/>
          </a:bodyPr>
          <a:lstStyle/>
          <a:p>
            <a:r>
              <a:rPr lang="en-US" sz="1400" dirty="0" err="1"/>
              <a:t>b</a:t>
            </a:r>
            <a:r>
              <a:rPr lang="en-US" sz="1400" dirty="0" err="1" smtClean="0"/>
              <a:t>ytes_left</a:t>
            </a:r>
            <a:r>
              <a:rPr lang="en-US" sz="1400" dirty="0" smtClean="0"/>
              <a:t>==0</a:t>
            </a:r>
            <a:endParaRPr lang="en-US" sz="1400" dirty="0"/>
          </a:p>
        </p:txBody>
      </p:sp>
      <p:sp>
        <p:nvSpPr>
          <p:cNvPr id="69" name="TextBox 68"/>
          <p:cNvSpPr txBox="1"/>
          <p:nvPr/>
        </p:nvSpPr>
        <p:spPr>
          <a:xfrm>
            <a:off x="7258397" y="4731728"/>
            <a:ext cx="1395641" cy="307777"/>
          </a:xfrm>
          <a:prstGeom prst="rect">
            <a:avLst/>
          </a:prstGeom>
          <a:noFill/>
        </p:spPr>
        <p:txBody>
          <a:bodyPr wrap="square" rtlCol="0">
            <a:spAutoFit/>
          </a:bodyPr>
          <a:lstStyle/>
          <a:p>
            <a:r>
              <a:rPr lang="en-US" sz="1400" dirty="0" err="1"/>
              <a:t>b</a:t>
            </a:r>
            <a:r>
              <a:rPr lang="en-US" sz="1400" dirty="0" err="1" smtClean="0"/>
              <a:t>ytes_left</a:t>
            </a:r>
            <a:r>
              <a:rPr lang="en-US" sz="1400" dirty="0" smtClean="0"/>
              <a:t>==0</a:t>
            </a:r>
            <a:endParaRPr lang="en-US" sz="1400" dirty="0"/>
          </a:p>
        </p:txBody>
      </p:sp>
      <p:sp>
        <p:nvSpPr>
          <p:cNvPr id="71" name="TextBox 70"/>
          <p:cNvSpPr txBox="1"/>
          <p:nvPr/>
        </p:nvSpPr>
        <p:spPr>
          <a:xfrm>
            <a:off x="10633821" y="2462120"/>
            <a:ext cx="1395641" cy="307777"/>
          </a:xfrm>
          <a:prstGeom prst="rect">
            <a:avLst/>
          </a:prstGeom>
          <a:noFill/>
        </p:spPr>
        <p:txBody>
          <a:bodyPr wrap="square" rtlCol="0">
            <a:spAutoFit/>
          </a:bodyPr>
          <a:lstStyle/>
          <a:p>
            <a:r>
              <a:rPr lang="en-US" sz="1400" dirty="0" err="1" smtClean="0"/>
              <a:t>bytes_left</a:t>
            </a:r>
            <a:r>
              <a:rPr lang="en-US" sz="1400" dirty="0"/>
              <a:t>!</a:t>
            </a:r>
            <a:r>
              <a:rPr lang="en-US" sz="1400" dirty="0" smtClean="0"/>
              <a:t>=0</a:t>
            </a:r>
            <a:endParaRPr lang="en-US" sz="1400" dirty="0"/>
          </a:p>
        </p:txBody>
      </p:sp>
      <p:sp>
        <p:nvSpPr>
          <p:cNvPr id="72" name="TextBox 71"/>
          <p:cNvSpPr txBox="1"/>
          <p:nvPr/>
        </p:nvSpPr>
        <p:spPr>
          <a:xfrm>
            <a:off x="10628012" y="5444942"/>
            <a:ext cx="1395641" cy="307777"/>
          </a:xfrm>
          <a:prstGeom prst="rect">
            <a:avLst/>
          </a:prstGeom>
          <a:noFill/>
        </p:spPr>
        <p:txBody>
          <a:bodyPr wrap="square" rtlCol="0">
            <a:spAutoFit/>
          </a:bodyPr>
          <a:lstStyle/>
          <a:p>
            <a:r>
              <a:rPr lang="en-US" sz="1400" dirty="0" err="1" smtClean="0"/>
              <a:t>bytes_left</a:t>
            </a:r>
            <a:r>
              <a:rPr lang="en-US" sz="1400" dirty="0"/>
              <a:t>!</a:t>
            </a:r>
            <a:r>
              <a:rPr lang="en-US" sz="1400" dirty="0" smtClean="0"/>
              <a:t>=0</a:t>
            </a:r>
            <a:endParaRPr lang="en-US" sz="1400" dirty="0"/>
          </a:p>
        </p:txBody>
      </p:sp>
      <p:sp>
        <p:nvSpPr>
          <p:cNvPr id="73" name="TextBox 72"/>
          <p:cNvSpPr txBox="1"/>
          <p:nvPr/>
        </p:nvSpPr>
        <p:spPr>
          <a:xfrm>
            <a:off x="10763306" y="3491424"/>
            <a:ext cx="1395641" cy="307777"/>
          </a:xfrm>
          <a:prstGeom prst="rect">
            <a:avLst/>
          </a:prstGeom>
          <a:noFill/>
        </p:spPr>
        <p:txBody>
          <a:bodyPr wrap="square" rtlCol="0">
            <a:spAutoFit/>
          </a:bodyPr>
          <a:lstStyle/>
          <a:p>
            <a:r>
              <a:rPr lang="en-US" sz="1400" dirty="0" err="1" smtClean="0"/>
              <a:t>bytes_left</a:t>
            </a:r>
            <a:r>
              <a:rPr lang="en-US" sz="1400" dirty="0"/>
              <a:t>!</a:t>
            </a:r>
            <a:r>
              <a:rPr lang="en-US" sz="1400" dirty="0" smtClean="0"/>
              <a:t>=0</a:t>
            </a:r>
            <a:endParaRPr lang="en-US" sz="1400" dirty="0"/>
          </a:p>
        </p:txBody>
      </p:sp>
      <p:sp>
        <p:nvSpPr>
          <p:cNvPr id="74" name="TextBox 73"/>
          <p:cNvSpPr txBox="1"/>
          <p:nvPr/>
        </p:nvSpPr>
        <p:spPr>
          <a:xfrm>
            <a:off x="10730671" y="4401112"/>
            <a:ext cx="1395641" cy="307777"/>
          </a:xfrm>
          <a:prstGeom prst="rect">
            <a:avLst/>
          </a:prstGeom>
          <a:noFill/>
        </p:spPr>
        <p:txBody>
          <a:bodyPr wrap="square" rtlCol="0">
            <a:spAutoFit/>
          </a:bodyPr>
          <a:lstStyle/>
          <a:p>
            <a:r>
              <a:rPr lang="en-US" sz="1400" dirty="0" err="1" smtClean="0"/>
              <a:t>bytes_left</a:t>
            </a:r>
            <a:r>
              <a:rPr lang="en-US" sz="1400" dirty="0"/>
              <a:t>!</a:t>
            </a:r>
            <a:r>
              <a:rPr lang="en-US" sz="1400" dirty="0" smtClean="0"/>
              <a:t>=0</a:t>
            </a:r>
            <a:endParaRPr lang="en-US" sz="1400" dirty="0"/>
          </a:p>
        </p:txBody>
      </p:sp>
    </p:spTree>
    <p:extLst>
      <p:ext uri="{BB962C8B-B14F-4D97-AF65-F5344CB8AC3E}">
        <p14:creationId xmlns:p14="http://schemas.microsoft.com/office/powerpoint/2010/main" val="2022873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Rx: Storing Packet Data</a:t>
            </a:r>
            <a:endParaRPr lang="en-US" dirty="0"/>
          </a:p>
        </p:txBody>
      </p:sp>
      <p:sp>
        <p:nvSpPr>
          <p:cNvPr id="3" name="Content Placeholder 2"/>
          <p:cNvSpPr>
            <a:spLocks noGrp="1"/>
          </p:cNvSpPr>
          <p:nvPr>
            <p:ph idx="1"/>
          </p:nvPr>
        </p:nvSpPr>
        <p:spPr/>
        <p:txBody>
          <a:bodyPr/>
          <a:lstStyle/>
          <a:p>
            <a:r>
              <a:rPr lang="en-US" dirty="0" smtClean="0"/>
              <a:t>Another requirement for this controller is that software can provide a pointer to a place in memory with space allocated for received packet data, and the controller will automatically store the data there</a:t>
            </a:r>
          </a:p>
          <a:p>
            <a:r>
              <a:rPr lang="en-US" dirty="0" smtClean="0"/>
              <a:t>This requires the DMA to copy data as it comes in from the radio</a:t>
            </a:r>
          </a:p>
          <a:p>
            <a:r>
              <a:rPr lang="en-US" dirty="0" smtClean="0"/>
              <a:t>However, the rate at which the data comes in fro the radio may be different from the rate at which the DMA can store the data</a:t>
            </a:r>
          </a:p>
          <a:p>
            <a:r>
              <a:rPr lang="en-US" dirty="0" smtClean="0"/>
              <a:t>Therefore, a FIFO (large enough to hold one packet) can be used to continuously store the incoming data, and the DMA can copy the data at its own rate</a:t>
            </a:r>
            <a:endParaRPr lang="en-US" dirty="0" smtClean="0"/>
          </a:p>
          <a:p>
            <a:endParaRPr lang="en-US" dirty="0"/>
          </a:p>
        </p:txBody>
      </p:sp>
    </p:spTree>
    <p:extLst>
      <p:ext uri="{BB962C8B-B14F-4D97-AF65-F5344CB8AC3E}">
        <p14:creationId xmlns:p14="http://schemas.microsoft.com/office/powerpoint/2010/main" val="2879751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Rx: Storing Packet Data</a:t>
            </a:r>
          </a:p>
        </p:txBody>
      </p:sp>
      <p:sp>
        <p:nvSpPr>
          <p:cNvPr id="4" name="Oval 3"/>
          <p:cNvSpPr/>
          <p:nvPr/>
        </p:nvSpPr>
        <p:spPr>
          <a:xfrm>
            <a:off x="1247740" y="2137654"/>
            <a:ext cx="140580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RX_SLEEP</a:t>
            </a:r>
          </a:p>
        </p:txBody>
      </p:sp>
      <p:sp>
        <p:nvSpPr>
          <p:cNvPr id="5" name="Oval 4"/>
          <p:cNvSpPr/>
          <p:nvPr/>
        </p:nvSpPr>
        <p:spPr>
          <a:xfrm>
            <a:off x="4694305" y="2137654"/>
            <a:ext cx="1280160"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RX_INIT</a:t>
            </a:r>
          </a:p>
        </p:txBody>
      </p:sp>
      <p:sp>
        <p:nvSpPr>
          <p:cNvPr id="6" name="Oval 5"/>
          <p:cNvSpPr/>
          <p:nvPr/>
        </p:nvSpPr>
        <p:spPr>
          <a:xfrm>
            <a:off x="7127428" y="2137654"/>
            <a:ext cx="1834721"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RX_GET_BYTE0</a:t>
            </a:r>
          </a:p>
        </p:txBody>
      </p:sp>
      <p:sp>
        <p:nvSpPr>
          <p:cNvPr id="7" name="Oval 6"/>
          <p:cNvSpPr/>
          <p:nvPr/>
        </p:nvSpPr>
        <p:spPr>
          <a:xfrm>
            <a:off x="7105452" y="2979029"/>
            <a:ext cx="1856697"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RX_GET_BYTE1</a:t>
            </a:r>
          </a:p>
        </p:txBody>
      </p:sp>
      <p:sp>
        <p:nvSpPr>
          <p:cNvPr id="8" name="Oval 7"/>
          <p:cNvSpPr/>
          <p:nvPr/>
        </p:nvSpPr>
        <p:spPr>
          <a:xfrm>
            <a:off x="7082904" y="3821676"/>
            <a:ext cx="1834680"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RX_GET_BYTE2</a:t>
            </a:r>
          </a:p>
        </p:txBody>
      </p:sp>
      <p:sp>
        <p:nvSpPr>
          <p:cNvPr id="9" name="Oval 8"/>
          <p:cNvSpPr/>
          <p:nvPr/>
        </p:nvSpPr>
        <p:spPr>
          <a:xfrm>
            <a:off x="7049501" y="4661779"/>
            <a:ext cx="190148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RX_GET_BYTE3</a:t>
            </a:r>
          </a:p>
        </p:txBody>
      </p:sp>
      <p:sp>
        <p:nvSpPr>
          <p:cNvPr id="10" name="Oval 9"/>
          <p:cNvSpPr/>
          <p:nvPr/>
        </p:nvSpPr>
        <p:spPr>
          <a:xfrm>
            <a:off x="7049501" y="5501882"/>
            <a:ext cx="1854740"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RX_DMA_WAIT</a:t>
            </a:r>
          </a:p>
        </p:txBody>
      </p:sp>
      <p:sp>
        <p:nvSpPr>
          <p:cNvPr id="11" name="Oval 10"/>
          <p:cNvSpPr/>
          <p:nvPr/>
        </p:nvSpPr>
        <p:spPr>
          <a:xfrm>
            <a:off x="670482" y="3640169"/>
            <a:ext cx="1280160"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RX_DONE</a:t>
            </a:r>
          </a:p>
        </p:txBody>
      </p:sp>
      <p:cxnSp>
        <p:nvCxnSpPr>
          <p:cNvPr id="13" name="Curved Connector 12"/>
          <p:cNvCxnSpPr>
            <a:stCxn id="4" idx="6"/>
            <a:endCxn id="5" idx="2"/>
          </p:cNvCxnSpPr>
          <p:nvPr/>
        </p:nvCxnSpPr>
        <p:spPr>
          <a:xfrm>
            <a:off x="2653546" y="2471141"/>
            <a:ext cx="2040759" cy="1270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4" idx="0"/>
            <a:endCxn id="4" idx="7"/>
          </p:cNvCxnSpPr>
          <p:nvPr/>
        </p:nvCxnSpPr>
        <p:spPr>
          <a:xfrm rot="16200000" flipH="1">
            <a:off x="2150318" y="1937979"/>
            <a:ext cx="97676" cy="497027"/>
          </a:xfrm>
          <a:prstGeom prst="curvedConnector3">
            <a:avLst>
              <a:gd name="adj1" fmla="val -2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4" idx="2"/>
          </p:cNvCxnSpPr>
          <p:nvPr/>
        </p:nvCxnSpPr>
        <p:spPr>
          <a:xfrm>
            <a:off x="425930" y="2422302"/>
            <a:ext cx="821810" cy="48839"/>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5" idx="6"/>
            <a:endCxn id="6" idx="2"/>
          </p:cNvCxnSpPr>
          <p:nvPr/>
        </p:nvCxnSpPr>
        <p:spPr>
          <a:xfrm>
            <a:off x="5974465" y="2471141"/>
            <a:ext cx="1152963" cy="1270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6" idx="6"/>
            <a:endCxn id="7" idx="6"/>
          </p:cNvCxnSpPr>
          <p:nvPr/>
        </p:nvCxnSpPr>
        <p:spPr>
          <a:xfrm>
            <a:off x="8962149" y="2471141"/>
            <a:ext cx="12700" cy="841375"/>
          </a:xfrm>
          <a:prstGeom prst="curved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7" idx="6"/>
            <a:endCxn id="8" idx="6"/>
          </p:cNvCxnSpPr>
          <p:nvPr/>
        </p:nvCxnSpPr>
        <p:spPr>
          <a:xfrm flipH="1">
            <a:off x="8917584" y="3312516"/>
            <a:ext cx="44565" cy="842647"/>
          </a:xfrm>
          <a:prstGeom prst="curvedConnector3">
            <a:avLst>
              <a:gd name="adj1" fmla="val -51295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8" idx="6"/>
            <a:endCxn id="9" idx="6"/>
          </p:cNvCxnSpPr>
          <p:nvPr/>
        </p:nvCxnSpPr>
        <p:spPr>
          <a:xfrm>
            <a:off x="8917584" y="4155163"/>
            <a:ext cx="33403" cy="840103"/>
          </a:xfrm>
          <a:prstGeom prst="curvedConnector3">
            <a:avLst>
              <a:gd name="adj1" fmla="val 78437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6" idx="6"/>
            <a:endCxn id="10" idx="6"/>
          </p:cNvCxnSpPr>
          <p:nvPr/>
        </p:nvCxnSpPr>
        <p:spPr>
          <a:xfrm flipH="1">
            <a:off x="8904241" y="2471141"/>
            <a:ext cx="57908" cy="3364228"/>
          </a:xfrm>
          <a:prstGeom prst="curvedConnector3">
            <a:avLst>
              <a:gd name="adj1" fmla="val -499528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7" idx="6"/>
            <a:endCxn id="10" idx="6"/>
          </p:cNvCxnSpPr>
          <p:nvPr/>
        </p:nvCxnSpPr>
        <p:spPr>
          <a:xfrm flipH="1">
            <a:off x="8904241" y="3312516"/>
            <a:ext cx="57908" cy="2522853"/>
          </a:xfrm>
          <a:prstGeom prst="curvedConnector3">
            <a:avLst>
              <a:gd name="adj1" fmla="val -402355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9" idx="6"/>
            <a:endCxn id="10" idx="6"/>
          </p:cNvCxnSpPr>
          <p:nvPr/>
        </p:nvCxnSpPr>
        <p:spPr>
          <a:xfrm flipH="1">
            <a:off x="8904241" y="4995266"/>
            <a:ext cx="46746" cy="840103"/>
          </a:xfrm>
          <a:prstGeom prst="curvedConnector3">
            <a:avLst>
              <a:gd name="adj1" fmla="val -48902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8" idx="6"/>
            <a:endCxn id="10" idx="6"/>
          </p:cNvCxnSpPr>
          <p:nvPr/>
        </p:nvCxnSpPr>
        <p:spPr>
          <a:xfrm flipH="1">
            <a:off x="8904241" y="4155163"/>
            <a:ext cx="13343" cy="1680206"/>
          </a:xfrm>
          <a:prstGeom prst="curvedConnector3">
            <a:avLst>
              <a:gd name="adj1" fmla="val -1390374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188126" y="5435279"/>
            <a:ext cx="1981605"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RX_DATA_STORE</a:t>
            </a:r>
          </a:p>
        </p:txBody>
      </p:sp>
      <p:cxnSp>
        <p:nvCxnSpPr>
          <p:cNvPr id="42" name="Curved Connector 41"/>
          <p:cNvCxnSpPr>
            <a:stCxn id="10" idx="2"/>
            <a:endCxn id="40" idx="6"/>
          </p:cNvCxnSpPr>
          <p:nvPr/>
        </p:nvCxnSpPr>
        <p:spPr>
          <a:xfrm rot="10800000">
            <a:off x="6169731" y="5768767"/>
            <a:ext cx="879770" cy="6660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0" idx="5"/>
            <a:endCxn id="10" idx="4"/>
          </p:cNvCxnSpPr>
          <p:nvPr/>
        </p:nvCxnSpPr>
        <p:spPr>
          <a:xfrm rot="5400000">
            <a:off x="8255908" y="5792143"/>
            <a:ext cx="97676" cy="655750"/>
          </a:xfrm>
          <a:prstGeom prst="curvedConnector3">
            <a:avLst>
              <a:gd name="adj1" fmla="val 3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40" idx="0"/>
            <a:endCxn id="6" idx="2"/>
          </p:cNvCxnSpPr>
          <p:nvPr/>
        </p:nvCxnSpPr>
        <p:spPr>
          <a:xfrm rot="5400000" flipH="1" flipV="1">
            <a:off x="4671109" y="2978961"/>
            <a:ext cx="2964138" cy="194849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775746" y="5081830"/>
            <a:ext cx="1944653"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latin typeface="Courier New" panose="02070309020205020404" pitchFamily="49" charset="0"/>
                <a:cs typeface="Courier New" panose="02070309020205020404" pitchFamily="49" charset="0"/>
              </a:rPr>
              <a:t>RX_DMA_WAIT2</a:t>
            </a:r>
          </a:p>
        </p:txBody>
      </p:sp>
      <p:cxnSp>
        <p:nvCxnSpPr>
          <p:cNvPr id="49" name="Curved Connector 48"/>
          <p:cNvCxnSpPr>
            <a:stCxn id="40" idx="2"/>
            <a:endCxn id="47" idx="5"/>
          </p:cNvCxnSpPr>
          <p:nvPr/>
        </p:nvCxnSpPr>
        <p:spPr>
          <a:xfrm rot="10800000">
            <a:off x="2435612" y="5651128"/>
            <a:ext cx="1752515" cy="117638"/>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47" idx="1"/>
            <a:endCxn id="11" idx="3"/>
          </p:cNvCxnSpPr>
          <p:nvPr/>
        </p:nvCxnSpPr>
        <p:spPr>
          <a:xfrm rot="16200000" flipV="1">
            <a:off x="474227" y="4593198"/>
            <a:ext cx="970039" cy="202577"/>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11" idx="1"/>
            <a:endCxn id="4" idx="3"/>
          </p:cNvCxnSpPr>
          <p:nvPr/>
        </p:nvCxnSpPr>
        <p:spPr>
          <a:xfrm rot="5400000" flipH="1" flipV="1">
            <a:off x="640340" y="2924570"/>
            <a:ext cx="1030893" cy="595659"/>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919071" y="2138944"/>
            <a:ext cx="1569358" cy="307777"/>
          </a:xfrm>
          <a:prstGeom prst="rect">
            <a:avLst/>
          </a:prstGeom>
          <a:noFill/>
        </p:spPr>
        <p:txBody>
          <a:bodyPr wrap="square" rtlCol="0">
            <a:spAutoFit/>
          </a:bodyPr>
          <a:lstStyle/>
          <a:p>
            <a:r>
              <a:rPr lang="en-US" sz="1400" dirty="0" err="1" smtClean="0"/>
              <a:t>packet_detected</a:t>
            </a:r>
            <a:endParaRPr lang="en-US" sz="1400" dirty="0"/>
          </a:p>
        </p:txBody>
      </p:sp>
      <p:sp>
        <p:nvSpPr>
          <p:cNvPr id="55" name="TextBox 54"/>
          <p:cNvSpPr txBox="1"/>
          <p:nvPr/>
        </p:nvSpPr>
        <p:spPr>
          <a:xfrm>
            <a:off x="1522433" y="1594066"/>
            <a:ext cx="1569358" cy="307777"/>
          </a:xfrm>
          <a:prstGeom prst="rect">
            <a:avLst/>
          </a:prstGeom>
          <a:noFill/>
        </p:spPr>
        <p:txBody>
          <a:bodyPr wrap="square" rtlCol="0">
            <a:spAutoFit/>
          </a:bodyPr>
          <a:lstStyle/>
          <a:p>
            <a:r>
              <a:rPr lang="en-US" sz="1400" dirty="0" smtClean="0"/>
              <a:t>!</a:t>
            </a:r>
            <a:r>
              <a:rPr lang="en-US" sz="1400" dirty="0" err="1" smtClean="0"/>
              <a:t>packet_detected</a:t>
            </a:r>
            <a:endParaRPr lang="en-US" sz="1400" dirty="0"/>
          </a:p>
        </p:txBody>
      </p:sp>
      <p:sp>
        <p:nvSpPr>
          <p:cNvPr id="58" name="TextBox 57"/>
          <p:cNvSpPr txBox="1"/>
          <p:nvPr/>
        </p:nvSpPr>
        <p:spPr>
          <a:xfrm>
            <a:off x="9883019" y="2249365"/>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59" name="TextBox 58"/>
          <p:cNvSpPr txBox="1"/>
          <p:nvPr/>
        </p:nvSpPr>
        <p:spPr>
          <a:xfrm>
            <a:off x="9882432" y="3158627"/>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60" name="TextBox 59"/>
          <p:cNvSpPr txBox="1"/>
          <p:nvPr/>
        </p:nvSpPr>
        <p:spPr>
          <a:xfrm>
            <a:off x="9779944" y="3999366"/>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61" name="TextBox 60"/>
          <p:cNvSpPr txBox="1"/>
          <p:nvPr/>
        </p:nvSpPr>
        <p:spPr>
          <a:xfrm>
            <a:off x="2810906" y="5415317"/>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66" name="TextBox 65"/>
          <p:cNvSpPr txBox="1"/>
          <p:nvPr/>
        </p:nvSpPr>
        <p:spPr>
          <a:xfrm>
            <a:off x="4329021" y="3733839"/>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67" name="TextBox 66"/>
          <p:cNvSpPr txBox="1"/>
          <p:nvPr/>
        </p:nvSpPr>
        <p:spPr>
          <a:xfrm>
            <a:off x="9169603" y="2717404"/>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68" name="TextBox 67"/>
          <p:cNvSpPr txBox="1"/>
          <p:nvPr/>
        </p:nvSpPr>
        <p:spPr>
          <a:xfrm>
            <a:off x="9167034" y="3598104"/>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69" name="TextBox 68"/>
          <p:cNvSpPr txBox="1"/>
          <p:nvPr/>
        </p:nvSpPr>
        <p:spPr>
          <a:xfrm>
            <a:off x="9124251" y="4438843"/>
            <a:ext cx="1569358" cy="307777"/>
          </a:xfrm>
          <a:prstGeom prst="rect">
            <a:avLst/>
          </a:prstGeom>
          <a:noFill/>
        </p:spPr>
        <p:txBody>
          <a:bodyPr wrap="square" rtlCol="0">
            <a:spAutoFit/>
          </a:bodyPr>
          <a:lstStyle/>
          <a:p>
            <a:r>
              <a:rPr lang="en-US" sz="1400" dirty="0" err="1" smtClean="0"/>
              <a:t>bytes_left</a:t>
            </a:r>
            <a:r>
              <a:rPr lang="en-US" sz="1400" dirty="0" smtClean="0"/>
              <a:t>!=0</a:t>
            </a:r>
            <a:endParaRPr lang="en-US" sz="1400" dirty="0"/>
          </a:p>
        </p:txBody>
      </p:sp>
      <p:sp>
        <p:nvSpPr>
          <p:cNvPr id="71" name="TextBox 70"/>
          <p:cNvSpPr txBox="1"/>
          <p:nvPr/>
        </p:nvSpPr>
        <p:spPr>
          <a:xfrm>
            <a:off x="7733807" y="6362851"/>
            <a:ext cx="1569358" cy="307777"/>
          </a:xfrm>
          <a:prstGeom prst="rect">
            <a:avLst/>
          </a:prstGeom>
          <a:noFill/>
        </p:spPr>
        <p:txBody>
          <a:bodyPr wrap="square" rtlCol="0">
            <a:spAutoFit/>
          </a:bodyPr>
          <a:lstStyle/>
          <a:p>
            <a:r>
              <a:rPr lang="en-US" sz="1400" dirty="0" smtClean="0"/>
              <a:t>!</a:t>
            </a:r>
            <a:r>
              <a:rPr lang="en-US" sz="1400" dirty="0" err="1" smtClean="0"/>
              <a:t>dma_done</a:t>
            </a:r>
            <a:endParaRPr lang="en-US" sz="1400" dirty="0"/>
          </a:p>
        </p:txBody>
      </p:sp>
      <p:sp>
        <p:nvSpPr>
          <p:cNvPr id="79" name="TextBox 78"/>
          <p:cNvSpPr txBox="1"/>
          <p:nvPr/>
        </p:nvSpPr>
        <p:spPr>
          <a:xfrm>
            <a:off x="6169729" y="5460989"/>
            <a:ext cx="1569358" cy="307777"/>
          </a:xfrm>
          <a:prstGeom prst="rect">
            <a:avLst/>
          </a:prstGeom>
          <a:noFill/>
        </p:spPr>
        <p:txBody>
          <a:bodyPr wrap="square" rtlCol="0">
            <a:spAutoFit/>
          </a:bodyPr>
          <a:lstStyle/>
          <a:p>
            <a:r>
              <a:rPr lang="en-US" sz="1400" dirty="0" err="1" smtClean="0"/>
              <a:t>dma_done</a:t>
            </a:r>
            <a:endParaRPr lang="en-US" sz="1400" dirty="0"/>
          </a:p>
        </p:txBody>
      </p:sp>
      <p:sp>
        <p:nvSpPr>
          <p:cNvPr id="80" name="TextBox 79"/>
          <p:cNvSpPr txBox="1"/>
          <p:nvPr/>
        </p:nvSpPr>
        <p:spPr>
          <a:xfrm>
            <a:off x="1060535" y="4499832"/>
            <a:ext cx="1569358" cy="307777"/>
          </a:xfrm>
          <a:prstGeom prst="rect">
            <a:avLst/>
          </a:prstGeom>
          <a:noFill/>
        </p:spPr>
        <p:txBody>
          <a:bodyPr wrap="square" rtlCol="0">
            <a:spAutoFit/>
          </a:bodyPr>
          <a:lstStyle/>
          <a:p>
            <a:r>
              <a:rPr lang="en-US" sz="1400" dirty="0" err="1" smtClean="0"/>
              <a:t>dma_done</a:t>
            </a:r>
            <a:endParaRPr lang="en-US" sz="1400" dirty="0"/>
          </a:p>
        </p:txBody>
      </p:sp>
      <p:sp>
        <p:nvSpPr>
          <p:cNvPr id="81" name="TextBox 80"/>
          <p:cNvSpPr txBox="1"/>
          <p:nvPr/>
        </p:nvSpPr>
        <p:spPr>
          <a:xfrm>
            <a:off x="827270" y="5966129"/>
            <a:ext cx="1569358" cy="307777"/>
          </a:xfrm>
          <a:prstGeom prst="rect">
            <a:avLst/>
          </a:prstGeom>
          <a:noFill/>
        </p:spPr>
        <p:txBody>
          <a:bodyPr wrap="square" rtlCol="0">
            <a:spAutoFit/>
          </a:bodyPr>
          <a:lstStyle/>
          <a:p>
            <a:r>
              <a:rPr lang="en-US" sz="1400" dirty="0" smtClean="0"/>
              <a:t>!</a:t>
            </a:r>
            <a:r>
              <a:rPr lang="en-US" sz="1400" dirty="0" err="1" smtClean="0"/>
              <a:t>dma_done</a:t>
            </a:r>
            <a:endParaRPr lang="en-US" sz="1400" dirty="0"/>
          </a:p>
        </p:txBody>
      </p:sp>
      <p:cxnSp>
        <p:nvCxnSpPr>
          <p:cNvPr id="82" name="Curved Connector 81"/>
          <p:cNvCxnSpPr>
            <a:stCxn id="47" idx="4"/>
            <a:endCxn id="47" idx="3"/>
          </p:cNvCxnSpPr>
          <p:nvPr/>
        </p:nvCxnSpPr>
        <p:spPr>
          <a:xfrm rot="5400000" flipH="1">
            <a:off x="1355466" y="5356197"/>
            <a:ext cx="97676" cy="687539"/>
          </a:xfrm>
          <a:prstGeom prst="curvedConnector3">
            <a:avLst>
              <a:gd name="adj1" fmla="val -2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8185" y="2102811"/>
            <a:ext cx="1103174" cy="307777"/>
          </a:xfrm>
          <a:prstGeom prst="rect">
            <a:avLst/>
          </a:prstGeom>
          <a:noFill/>
        </p:spPr>
        <p:txBody>
          <a:bodyPr wrap="square" rtlCol="0">
            <a:spAutoFit/>
          </a:bodyPr>
          <a:lstStyle/>
          <a:p>
            <a:r>
              <a:rPr lang="en-US" sz="1400" dirty="0" smtClean="0"/>
              <a:t>reset</a:t>
            </a:r>
            <a:endParaRPr lang="en-US" sz="1400" dirty="0"/>
          </a:p>
        </p:txBody>
      </p:sp>
    </p:spTree>
    <p:extLst>
      <p:ext uri="{BB962C8B-B14F-4D97-AF65-F5344CB8AC3E}">
        <p14:creationId xmlns:p14="http://schemas.microsoft.com/office/powerpoint/2010/main" val="281227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t>
            </a:r>
            <a:r>
              <a:rPr lang="en-US" dirty="0" err="1" smtClean="0"/>
              <a:t>Tx</a:t>
            </a:r>
            <a:r>
              <a:rPr lang="en-US" dirty="0" smtClean="0"/>
              <a:t>: Packet Composition</a:t>
            </a:r>
            <a:endParaRPr lang="en-US" dirty="0"/>
          </a:p>
        </p:txBody>
      </p:sp>
      <p:sp>
        <p:nvSpPr>
          <p:cNvPr id="3" name="Content Placeholder 2"/>
          <p:cNvSpPr>
            <a:spLocks noGrp="1"/>
          </p:cNvSpPr>
          <p:nvPr>
            <p:ph idx="1"/>
          </p:nvPr>
        </p:nvSpPr>
        <p:spPr/>
        <p:txBody>
          <a:bodyPr>
            <a:noAutofit/>
          </a:bodyPr>
          <a:lstStyle/>
          <a:p>
            <a:r>
              <a:rPr lang="en-US" dirty="0" smtClean="0"/>
              <a:t>Sending a packet involves more than just the data</a:t>
            </a:r>
          </a:p>
          <a:p>
            <a:r>
              <a:rPr lang="en-US" dirty="0" smtClean="0"/>
              <a:t>The 802.15.4 standard defines other fields that are required for the packet</a:t>
            </a:r>
          </a:p>
          <a:p>
            <a:pPr lvl="1"/>
            <a:r>
              <a:rPr lang="en-US" dirty="0" smtClean="0"/>
              <a:t>Preamble: 4 bytes of 0’s</a:t>
            </a:r>
          </a:p>
          <a:p>
            <a:pPr lvl="1"/>
            <a:r>
              <a:rPr lang="en-US" dirty="0" smtClean="0"/>
              <a:t>Start Symbol: 1 byte that is the same in every packet</a:t>
            </a:r>
          </a:p>
          <a:p>
            <a:pPr lvl="1"/>
            <a:r>
              <a:rPr lang="en-US" dirty="0" smtClean="0"/>
              <a:t>Length: 1 byte (7 bits are the length, 1 bit is reserved)</a:t>
            </a:r>
          </a:p>
          <a:p>
            <a:pPr lvl="1"/>
            <a:r>
              <a:rPr lang="en-US" dirty="0" smtClean="0"/>
              <a:t>Packet Data: Up-to 127 bytes</a:t>
            </a:r>
          </a:p>
          <a:p>
            <a:pPr lvl="1"/>
            <a:r>
              <a:rPr lang="en-US" dirty="0" smtClean="0"/>
              <a:t>CRC: 2 bytes, calculated over the packet data</a:t>
            </a:r>
          </a:p>
          <a:p>
            <a:r>
              <a:rPr lang="en-US" dirty="0" smtClean="0"/>
              <a:t>In </a:t>
            </a:r>
            <a:r>
              <a:rPr lang="en-US" dirty="0" err="1" smtClean="0"/>
              <a:t>SCuM</a:t>
            </a:r>
            <a:r>
              <a:rPr lang="en-US" dirty="0" smtClean="0"/>
              <a:t> v2, the preamble, start symbol, length, and CRC are also put into the FIFO with the packet data (in the order in which they are sent)</a:t>
            </a:r>
            <a:endParaRPr lang="en-US" dirty="0"/>
          </a:p>
        </p:txBody>
      </p:sp>
      <p:sp>
        <p:nvSpPr>
          <p:cNvPr id="5" name="Right Brace 4"/>
          <p:cNvSpPr/>
          <p:nvPr/>
        </p:nvSpPr>
        <p:spPr>
          <a:xfrm>
            <a:off x="8106508" y="3217985"/>
            <a:ext cx="334107" cy="70338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625254" y="3226777"/>
            <a:ext cx="2954215" cy="646331"/>
          </a:xfrm>
          <a:prstGeom prst="rect">
            <a:avLst/>
          </a:prstGeom>
          <a:noFill/>
        </p:spPr>
        <p:txBody>
          <a:bodyPr wrap="square" rtlCol="0">
            <a:spAutoFit/>
          </a:bodyPr>
          <a:lstStyle/>
          <a:p>
            <a:r>
              <a:rPr lang="en-US" dirty="0" smtClean="0">
                <a:solidFill>
                  <a:srgbClr val="FF0000"/>
                </a:solidFill>
              </a:rPr>
              <a:t>Used by the receiver to detect an incoming packet</a:t>
            </a:r>
            <a:endParaRPr lang="en-US" dirty="0">
              <a:solidFill>
                <a:srgbClr val="FF0000"/>
              </a:solidFill>
            </a:endParaRPr>
          </a:p>
        </p:txBody>
      </p:sp>
      <p:sp>
        <p:nvSpPr>
          <p:cNvPr id="7" name="Right Brace 6"/>
          <p:cNvSpPr/>
          <p:nvPr/>
        </p:nvSpPr>
        <p:spPr>
          <a:xfrm>
            <a:off x="8273561" y="3994090"/>
            <a:ext cx="334107" cy="34931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7142284" y="4779537"/>
            <a:ext cx="334107" cy="34931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625254" y="3845579"/>
            <a:ext cx="2954215" cy="646331"/>
          </a:xfrm>
          <a:prstGeom prst="rect">
            <a:avLst/>
          </a:prstGeom>
          <a:noFill/>
        </p:spPr>
        <p:txBody>
          <a:bodyPr wrap="square" rtlCol="0">
            <a:spAutoFit/>
          </a:bodyPr>
          <a:lstStyle/>
          <a:p>
            <a:r>
              <a:rPr lang="en-US" dirty="0" smtClean="0">
                <a:solidFill>
                  <a:srgbClr val="FF0000"/>
                </a:solidFill>
              </a:rPr>
              <a:t>Used by the receiver to know how much data to expect</a:t>
            </a:r>
            <a:endParaRPr lang="en-US" dirty="0">
              <a:solidFill>
                <a:srgbClr val="FF0000"/>
              </a:solidFill>
            </a:endParaRPr>
          </a:p>
        </p:txBody>
      </p:sp>
      <p:sp>
        <p:nvSpPr>
          <p:cNvPr id="10" name="TextBox 9"/>
          <p:cNvSpPr txBox="1"/>
          <p:nvPr/>
        </p:nvSpPr>
        <p:spPr>
          <a:xfrm>
            <a:off x="7570177" y="4626847"/>
            <a:ext cx="2954215" cy="646331"/>
          </a:xfrm>
          <a:prstGeom prst="rect">
            <a:avLst/>
          </a:prstGeom>
          <a:noFill/>
        </p:spPr>
        <p:txBody>
          <a:bodyPr wrap="square" rtlCol="0">
            <a:spAutoFit/>
          </a:bodyPr>
          <a:lstStyle/>
          <a:p>
            <a:r>
              <a:rPr lang="en-US" dirty="0" smtClean="0">
                <a:solidFill>
                  <a:srgbClr val="FF0000"/>
                </a:solidFill>
              </a:rPr>
              <a:t>Used by the receiver for error detection</a:t>
            </a:r>
            <a:endParaRPr lang="en-US" dirty="0">
              <a:solidFill>
                <a:srgbClr val="FF0000"/>
              </a:solidFill>
            </a:endParaRPr>
          </a:p>
        </p:txBody>
      </p:sp>
    </p:spTree>
    <p:extLst>
      <p:ext uri="{BB962C8B-B14F-4D97-AF65-F5344CB8AC3E}">
        <p14:creationId xmlns:p14="http://schemas.microsoft.com/office/powerpoint/2010/main" val="2923993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t>
            </a:r>
            <a:r>
              <a:rPr lang="en-US" dirty="0" err="1" smtClean="0"/>
              <a:t>Tx</a:t>
            </a:r>
            <a:r>
              <a:rPr lang="en-US" dirty="0" smtClean="0"/>
              <a:t>: Sending FIFO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initial tests for the RF controller, it was assumed that our ‘radio’ was just two wires sending clock and data (serially) to the other ‘radio’</a:t>
            </a:r>
          </a:p>
          <a:p>
            <a:r>
              <a:rPr lang="en-US" dirty="0" smtClean="0"/>
              <a:t>Each byte of data is sent in the order in which it was put into the FIFO, and when serialized, the LSB is sent first</a:t>
            </a:r>
          </a:p>
          <a:p>
            <a:r>
              <a:rPr lang="en-US" dirty="0" smtClean="0"/>
              <a:t>These two ‘radios’ run at a different clock frequency than the main system</a:t>
            </a:r>
          </a:p>
          <a:p>
            <a:r>
              <a:rPr lang="en-US" dirty="0" smtClean="0"/>
              <a:t>Therefore, the FIFO needs to be:</a:t>
            </a:r>
          </a:p>
          <a:p>
            <a:pPr lvl="1"/>
            <a:r>
              <a:rPr lang="en-US" dirty="0" smtClean="0"/>
              <a:t>Asynchronous (different clock domains for read/write)</a:t>
            </a:r>
          </a:p>
          <a:p>
            <a:pPr lvl="1"/>
            <a:r>
              <a:rPr lang="en-US" dirty="0" smtClean="0"/>
              <a:t>Asymmetric (8 bits going in, 1 bit going out)</a:t>
            </a:r>
          </a:p>
          <a:p>
            <a:r>
              <a:rPr lang="en-US" dirty="0" smtClean="0"/>
              <a:t>A simple FSM is required on the other side of the FIFO to read out each bit one at a time, and then indicate to the main </a:t>
            </a:r>
            <a:r>
              <a:rPr lang="en-US" dirty="0" err="1" smtClean="0"/>
              <a:t>Tx</a:t>
            </a:r>
            <a:r>
              <a:rPr lang="en-US" dirty="0" smtClean="0"/>
              <a:t> FSM when transmission is finished</a:t>
            </a:r>
          </a:p>
          <a:p>
            <a:endParaRPr lang="en-US" dirty="0"/>
          </a:p>
        </p:txBody>
      </p:sp>
    </p:spTree>
    <p:extLst>
      <p:ext uri="{BB962C8B-B14F-4D97-AF65-F5344CB8AC3E}">
        <p14:creationId xmlns:p14="http://schemas.microsoft.com/office/powerpoint/2010/main" val="2685197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a:blip r:embed="rId2"/>
          <a:stretch>
            <a:fillRect/>
          </a:stretch>
        </p:blipFill>
        <p:spPr>
          <a:xfrm>
            <a:off x="4651132" y="0"/>
            <a:ext cx="5114192" cy="6892657"/>
          </a:xfrm>
          <a:prstGeom prst="rect">
            <a:avLst/>
          </a:prstGeom>
        </p:spPr>
      </p:pic>
      <p:sp>
        <p:nvSpPr>
          <p:cNvPr id="72" name="Title 71"/>
          <p:cNvSpPr>
            <a:spLocks noGrp="1"/>
          </p:cNvSpPr>
          <p:nvPr>
            <p:ph type="title"/>
          </p:nvPr>
        </p:nvSpPr>
        <p:spPr/>
        <p:txBody>
          <a:bodyPr/>
          <a:lstStyle/>
          <a:p>
            <a:r>
              <a:rPr lang="en-US" dirty="0" smtClean="0"/>
              <a:t>Simple </a:t>
            </a:r>
            <a:r>
              <a:rPr lang="en-US" dirty="0" err="1" smtClean="0"/>
              <a:t>Tx</a:t>
            </a:r>
            <a:r>
              <a:rPr lang="en-US" dirty="0" smtClean="0"/>
              <a:t>:</a:t>
            </a:r>
            <a:br>
              <a:rPr lang="en-US" dirty="0" smtClean="0"/>
            </a:br>
            <a:r>
              <a:rPr lang="en-US" dirty="0" smtClean="0"/>
              <a:t>Final FSM</a:t>
            </a:r>
            <a:endParaRPr lang="en-US" dirty="0"/>
          </a:p>
        </p:txBody>
      </p:sp>
    </p:spTree>
    <p:extLst>
      <p:ext uri="{BB962C8B-B14F-4D97-AF65-F5344CB8AC3E}">
        <p14:creationId xmlns:p14="http://schemas.microsoft.com/office/powerpoint/2010/main" val="971860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Rx: Packet </a:t>
            </a:r>
            <a:r>
              <a:rPr lang="en-US" dirty="0" smtClean="0"/>
              <a:t>Detection</a:t>
            </a:r>
            <a:endParaRPr lang="en-US" dirty="0"/>
          </a:p>
        </p:txBody>
      </p:sp>
      <p:sp>
        <p:nvSpPr>
          <p:cNvPr id="3" name="Content Placeholder 2"/>
          <p:cNvSpPr>
            <a:spLocks noGrp="1"/>
          </p:cNvSpPr>
          <p:nvPr>
            <p:ph idx="1"/>
          </p:nvPr>
        </p:nvSpPr>
        <p:spPr/>
        <p:txBody>
          <a:bodyPr/>
          <a:lstStyle/>
          <a:p>
            <a:r>
              <a:rPr lang="en-US" dirty="0" smtClean="0"/>
              <a:t>The data received by this ‘radio’ is a serial stream of bits, where the LSB of the first byte is received first</a:t>
            </a:r>
          </a:p>
          <a:p>
            <a:r>
              <a:rPr lang="en-US" dirty="0" smtClean="0"/>
              <a:t>Packets are detected by looking for part of the preamble (a long string of 0’s) followed by the start symbol</a:t>
            </a:r>
          </a:p>
          <a:p>
            <a:r>
              <a:rPr lang="en-US" dirty="0" smtClean="0"/>
              <a:t>In real life, it would be very unlikely that a random noisy signal would happen to be a long string of 0’s followed by the start symbol, which means false positives are unlikely</a:t>
            </a:r>
          </a:p>
          <a:p>
            <a:r>
              <a:rPr lang="en-US" dirty="0" smtClean="0"/>
              <a:t>Finding the start symbol also indicates the ‘alignment’ of the data (where is the LSB and where is the MSB of each byte)</a:t>
            </a:r>
          </a:p>
          <a:p>
            <a:endParaRPr lang="en-US" dirty="0"/>
          </a:p>
        </p:txBody>
      </p:sp>
    </p:spTree>
    <p:extLst>
      <p:ext uri="{BB962C8B-B14F-4D97-AF65-F5344CB8AC3E}">
        <p14:creationId xmlns:p14="http://schemas.microsoft.com/office/powerpoint/2010/main" val="1406647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Rx: Packet </a:t>
            </a:r>
            <a:r>
              <a:rPr lang="en-US" dirty="0" smtClean="0"/>
              <a:t>Decomposition</a:t>
            </a:r>
            <a:endParaRPr lang="en-US" dirty="0"/>
          </a:p>
        </p:txBody>
      </p:sp>
      <p:sp>
        <p:nvSpPr>
          <p:cNvPr id="3" name="Content Placeholder 2"/>
          <p:cNvSpPr>
            <a:spLocks noGrp="1"/>
          </p:cNvSpPr>
          <p:nvPr>
            <p:ph idx="1"/>
          </p:nvPr>
        </p:nvSpPr>
        <p:spPr/>
        <p:txBody>
          <a:bodyPr>
            <a:normAutofit lnSpcReduction="10000"/>
          </a:bodyPr>
          <a:lstStyle/>
          <a:p>
            <a:r>
              <a:rPr lang="en-US" dirty="0" smtClean="0"/>
              <a:t>Another state machine is required to detect the preamble and start symbol</a:t>
            </a:r>
          </a:p>
          <a:p>
            <a:pPr lvl="1"/>
            <a:r>
              <a:rPr lang="en-US" dirty="0" smtClean="0"/>
              <a:t>From there it will need to capture the packe</a:t>
            </a:r>
            <a:r>
              <a:rPr lang="en-US" dirty="0" smtClean="0"/>
              <a:t>t length and send that to the main Rx FSM</a:t>
            </a:r>
          </a:p>
          <a:p>
            <a:pPr lvl="1"/>
            <a:r>
              <a:rPr lang="en-US" dirty="0" smtClean="0"/>
              <a:t>It will also need to load each bit into the FIFO (which is emptied by the Rx FSM)</a:t>
            </a:r>
          </a:p>
          <a:p>
            <a:r>
              <a:rPr lang="en-US" dirty="0" smtClean="0"/>
              <a:t>The ‘radio’, and thus this new FSM, run at a different clock frequency than the main system</a:t>
            </a:r>
          </a:p>
          <a:p>
            <a:r>
              <a:rPr lang="en-US" dirty="0"/>
              <a:t>Therefore, the FIFO needs to be:</a:t>
            </a:r>
          </a:p>
          <a:p>
            <a:pPr lvl="1"/>
            <a:r>
              <a:rPr lang="en-US" dirty="0"/>
              <a:t>Asynchronous (different clock domains for read/write)</a:t>
            </a:r>
          </a:p>
          <a:p>
            <a:pPr lvl="1"/>
            <a:r>
              <a:rPr lang="en-US" dirty="0"/>
              <a:t>Asymmetric </a:t>
            </a:r>
            <a:r>
              <a:rPr lang="en-US" dirty="0" smtClean="0"/>
              <a:t>(1 bit </a:t>
            </a:r>
            <a:r>
              <a:rPr lang="en-US" dirty="0"/>
              <a:t>going in, </a:t>
            </a:r>
            <a:r>
              <a:rPr lang="en-US" dirty="0" smtClean="0"/>
              <a:t>8 </a:t>
            </a:r>
            <a:r>
              <a:rPr lang="en-US" dirty="0"/>
              <a:t>bit going out)</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279604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Verilog DO’s and DON’T’s</a:t>
            </a:r>
            <a:endParaRPr lang="en-US" dirty="0"/>
          </a:p>
        </p:txBody>
      </p:sp>
      <p:sp>
        <p:nvSpPr>
          <p:cNvPr id="5" name="Text Placeholder 4"/>
          <p:cNvSpPr>
            <a:spLocks noGrp="1"/>
          </p:cNvSpPr>
          <p:nvPr>
            <p:ph type="body" idx="1"/>
          </p:nvPr>
        </p:nvSpPr>
        <p:spPr/>
        <p:txBody>
          <a:bodyPr/>
          <a:lstStyle/>
          <a:p>
            <a:r>
              <a:rPr lang="en-US" dirty="0" smtClean="0"/>
              <a:t>This is for your own good!</a:t>
            </a:r>
            <a:endParaRPr lang="en-US" dirty="0"/>
          </a:p>
        </p:txBody>
      </p:sp>
    </p:spTree>
    <p:extLst>
      <p:ext uri="{BB962C8B-B14F-4D97-AF65-F5344CB8AC3E}">
        <p14:creationId xmlns:p14="http://schemas.microsoft.com/office/powerpoint/2010/main" val="2262175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Rx: Packet Detection FSM</a:t>
            </a:r>
            <a:endParaRPr lang="en-US" dirty="0"/>
          </a:p>
        </p:txBody>
      </p:sp>
      <p:sp>
        <p:nvSpPr>
          <p:cNvPr id="4" name="Oval 3"/>
          <p:cNvSpPr/>
          <p:nvPr/>
        </p:nvSpPr>
        <p:spPr>
          <a:xfrm>
            <a:off x="1219165" y="2280529"/>
            <a:ext cx="140580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ourier New" panose="02070309020205020404" pitchFamily="49" charset="0"/>
                <a:cs typeface="Courier New" panose="02070309020205020404" pitchFamily="49" charset="0"/>
              </a:rPr>
              <a:t>IDLE</a:t>
            </a:r>
            <a:endParaRPr lang="en-US" sz="1200" dirty="0">
              <a:latin typeface="Courier New" panose="02070309020205020404" pitchFamily="49" charset="0"/>
              <a:cs typeface="Courier New" panose="02070309020205020404" pitchFamily="49" charset="0"/>
            </a:endParaRPr>
          </a:p>
        </p:txBody>
      </p:sp>
      <p:sp>
        <p:nvSpPr>
          <p:cNvPr id="5" name="Oval 4"/>
          <p:cNvSpPr/>
          <p:nvPr/>
        </p:nvSpPr>
        <p:spPr>
          <a:xfrm>
            <a:off x="3569642" y="2280529"/>
            <a:ext cx="140580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ourier New" panose="02070309020205020404" pitchFamily="49" charset="0"/>
                <a:cs typeface="Courier New" panose="02070309020205020404" pitchFamily="49" charset="0"/>
              </a:rPr>
              <a:t>PREAMBLE_MATCH0</a:t>
            </a:r>
            <a:endParaRPr lang="en-US" sz="1200" dirty="0">
              <a:latin typeface="Courier New" panose="02070309020205020404" pitchFamily="49" charset="0"/>
              <a:cs typeface="Courier New" panose="02070309020205020404" pitchFamily="49" charset="0"/>
            </a:endParaRPr>
          </a:p>
        </p:txBody>
      </p:sp>
      <p:sp>
        <p:nvSpPr>
          <p:cNvPr id="6" name="Oval 5"/>
          <p:cNvSpPr/>
          <p:nvPr/>
        </p:nvSpPr>
        <p:spPr>
          <a:xfrm>
            <a:off x="6644740" y="2248666"/>
            <a:ext cx="140580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ourier New" panose="02070309020205020404" pitchFamily="49" charset="0"/>
                <a:cs typeface="Courier New" panose="02070309020205020404" pitchFamily="49" charset="0"/>
              </a:rPr>
              <a:t>PREAMBLE_MATCH1</a:t>
            </a:r>
            <a:endParaRPr lang="en-US" sz="1200" dirty="0">
              <a:latin typeface="Courier New" panose="02070309020205020404" pitchFamily="49" charset="0"/>
              <a:cs typeface="Courier New" panose="02070309020205020404" pitchFamily="49" charset="0"/>
            </a:endParaRPr>
          </a:p>
        </p:txBody>
      </p:sp>
      <p:sp>
        <p:nvSpPr>
          <p:cNvPr id="7" name="Oval 6"/>
          <p:cNvSpPr/>
          <p:nvPr/>
        </p:nvSpPr>
        <p:spPr>
          <a:xfrm>
            <a:off x="9633402" y="2245872"/>
            <a:ext cx="182077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ourier New" panose="02070309020205020404" pitchFamily="49" charset="0"/>
                <a:cs typeface="Courier New" panose="02070309020205020404" pitchFamily="49" charset="0"/>
              </a:rPr>
              <a:t>STARTSYMBOL_MATCH</a:t>
            </a:r>
            <a:endParaRPr lang="en-US" sz="1200" dirty="0">
              <a:latin typeface="Courier New" panose="02070309020205020404" pitchFamily="49" charset="0"/>
              <a:cs typeface="Courier New" panose="02070309020205020404" pitchFamily="49" charset="0"/>
            </a:endParaRPr>
          </a:p>
        </p:txBody>
      </p:sp>
      <p:sp>
        <p:nvSpPr>
          <p:cNvPr id="8" name="Oval 7"/>
          <p:cNvSpPr/>
          <p:nvPr/>
        </p:nvSpPr>
        <p:spPr>
          <a:xfrm>
            <a:off x="8509765" y="5184922"/>
            <a:ext cx="1755531"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ourier New" panose="02070309020205020404" pitchFamily="49" charset="0"/>
                <a:cs typeface="Courier New" panose="02070309020205020404" pitchFamily="49" charset="0"/>
              </a:rPr>
              <a:t>LEN_CAPTURE</a:t>
            </a:r>
            <a:endParaRPr lang="en-US" sz="1200" dirty="0">
              <a:latin typeface="Courier New" panose="02070309020205020404" pitchFamily="49" charset="0"/>
              <a:cs typeface="Courier New" panose="02070309020205020404" pitchFamily="49" charset="0"/>
            </a:endParaRPr>
          </a:p>
        </p:txBody>
      </p:sp>
      <p:sp>
        <p:nvSpPr>
          <p:cNvPr id="9" name="Oval 8"/>
          <p:cNvSpPr/>
          <p:nvPr/>
        </p:nvSpPr>
        <p:spPr>
          <a:xfrm>
            <a:off x="4133238" y="5186775"/>
            <a:ext cx="140580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ourier New" panose="02070309020205020404" pitchFamily="49" charset="0"/>
                <a:cs typeface="Courier New" panose="02070309020205020404" pitchFamily="49" charset="0"/>
              </a:rPr>
              <a:t>PAYLOAD_CAPTURE</a:t>
            </a:r>
            <a:endParaRPr lang="en-US" sz="1200" dirty="0">
              <a:latin typeface="Courier New" panose="02070309020205020404" pitchFamily="49" charset="0"/>
              <a:cs typeface="Courier New" panose="02070309020205020404" pitchFamily="49" charset="0"/>
            </a:endParaRPr>
          </a:p>
        </p:txBody>
      </p:sp>
      <p:sp>
        <p:nvSpPr>
          <p:cNvPr id="10" name="Oval 9"/>
          <p:cNvSpPr/>
          <p:nvPr/>
        </p:nvSpPr>
        <p:spPr>
          <a:xfrm>
            <a:off x="1512242" y="3901244"/>
            <a:ext cx="1405806" cy="666974"/>
          </a:xfrm>
          <a:prstGeom prst="ellipse">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ourier New" panose="02070309020205020404" pitchFamily="49" charset="0"/>
                <a:cs typeface="Courier New" panose="02070309020205020404" pitchFamily="49" charset="0"/>
              </a:rPr>
              <a:t>DONE</a:t>
            </a:r>
            <a:endParaRPr lang="en-US" sz="1200" dirty="0">
              <a:latin typeface="Courier New" panose="02070309020205020404" pitchFamily="49" charset="0"/>
              <a:cs typeface="Courier New" panose="02070309020205020404" pitchFamily="49" charset="0"/>
            </a:endParaRPr>
          </a:p>
        </p:txBody>
      </p:sp>
      <p:cxnSp>
        <p:nvCxnSpPr>
          <p:cNvPr id="12" name="Curved Connector 11"/>
          <p:cNvCxnSpPr>
            <a:stCxn id="4" idx="0"/>
            <a:endCxn id="4" idx="7"/>
          </p:cNvCxnSpPr>
          <p:nvPr/>
        </p:nvCxnSpPr>
        <p:spPr>
          <a:xfrm rot="16200000" flipH="1">
            <a:off x="2121743" y="2080854"/>
            <a:ext cx="97676" cy="497027"/>
          </a:xfrm>
          <a:prstGeom prst="curvedConnector3">
            <a:avLst>
              <a:gd name="adj1" fmla="val -2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4" idx="6"/>
            <a:endCxn id="5" idx="2"/>
          </p:cNvCxnSpPr>
          <p:nvPr/>
        </p:nvCxnSpPr>
        <p:spPr>
          <a:xfrm>
            <a:off x="2624971" y="2614016"/>
            <a:ext cx="944671" cy="1270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5" idx="0"/>
            <a:endCxn id="5" idx="7"/>
          </p:cNvCxnSpPr>
          <p:nvPr/>
        </p:nvCxnSpPr>
        <p:spPr>
          <a:xfrm rot="16200000" flipH="1">
            <a:off x="4472220" y="2080854"/>
            <a:ext cx="97676" cy="497027"/>
          </a:xfrm>
          <a:prstGeom prst="curvedConnector3">
            <a:avLst>
              <a:gd name="adj1" fmla="val -2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6"/>
            <a:endCxn id="6" idx="2"/>
          </p:cNvCxnSpPr>
          <p:nvPr/>
        </p:nvCxnSpPr>
        <p:spPr>
          <a:xfrm flipV="1">
            <a:off x="4975448" y="2582153"/>
            <a:ext cx="1669292" cy="3186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6" idx="0"/>
            <a:endCxn id="6" idx="7"/>
          </p:cNvCxnSpPr>
          <p:nvPr/>
        </p:nvCxnSpPr>
        <p:spPr>
          <a:xfrm rot="16200000" flipH="1">
            <a:off x="7547318" y="2048991"/>
            <a:ext cx="97676" cy="497027"/>
          </a:xfrm>
          <a:prstGeom prst="curvedConnector3">
            <a:avLst>
              <a:gd name="adj1" fmla="val -2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6" idx="4"/>
            <a:endCxn id="5" idx="4"/>
          </p:cNvCxnSpPr>
          <p:nvPr/>
        </p:nvCxnSpPr>
        <p:spPr>
          <a:xfrm rot="5400000">
            <a:off x="5794163" y="1394022"/>
            <a:ext cx="31863" cy="3075098"/>
          </a:xfrm>
          <a:prstGeom prst="curvedConnector3">
            <a:avLst>
              <a:gd name="adj1" fmla="val 81744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6" idx="6"/>
            <a:endCxn id="7" idx="2"/>
          </p:cNvCxnSpPr>
          <p:nvPr/>
        </p:nvCxnSpPr>
        <p:spPr>
          <a:xfrm flipV="1">
            <a:off x="8050546" y="2579359"/>
            <a:ext cx="1582856" cy="2794"/>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40292" y="1744790"/>
            <a:ext cx="1569358" cy="307777"/>
          </a:xfrm>
          <a:prstGeom prst="rect">
            <a:avLst/>
          </a:prstGeom>
          <a:noFill/>
        </p:spPr>
        <p:txBody>
          <a:bodyPr wrap="square" rtlCol="0">
            <a:spAutoFit/>
          </a:bodyPr>
          <a:lstStyle/>
          <a:p>
            <a:r>
              <a:rPr lang="en-US" sz="1400" dirty="0" smtClean="0"/>
              <a:t>!start</a:t>
            </a:r>
            <a:endParaRPr lang="en-US" sz="1400" dirty="0"/>
          </a:p>
        </p:txBody>
      </p:sp>
      <p:sp>
        <p:nvSpPr>
          <p:cNvPr id="26" name="TextBox 25"/>
          <p:cNvSpPr txBox="1"/>
          <p:nvPr/>
        </p:nvSpPr>
        <p:spPr>
          <a:xfrm>
            <a:off x="2809128" y="2310394"/>
            <a:ext cx="1569358" cy="307777"/>
          </a:xfrm>
          <a:prstGeom prst="rect">
            <a:avLst/>
          </a:prstGeom>
          <a:noFill/>
        </p:spPr>
        <p:txBody>
          <a:bodyPr wrap="square" rtlCol="0">
            <a:spAutoFit/>
          </a:bodyPr>
          <a:lstStyle/>
          <a:p>
            <a:r>
              <a:rPr lang="en-US" sz="1400" dirty="0" smtClean="0"/>
              <a:t>start</a:t>
            </a:r>
            <a:endParaRPr lang="en-US" sz="1400" dirty="0"/>
          </a:p>
        </p:txBody>
      </p:sp>
      <p:sp>
        <p:nvSpPr>
          <p:cNvPr id="27" name="TextBox 26"/>
          <p:cNvSpPr txBox="1"/>
          <p:nvPr/>
        </p:nvSpPr>
        <p:spPr>
          <a:xfrm>
            <a:off x="3878425" y="1721143"/>
            <a:ext cx="1569358" cy="307777"/>
          </a:xfrm>
          <a:prstGeom prst="rect">
            <a:avLst/>
          </a:prstGeom>
          <a:noFill/>
        </p:spPr>
        <p:txBody>
          <a:bodyPr wrap="square" rtlCol="0">
            <a:spAutoFit/>
          </a:bodyPr>
          <a:lstStyle/>
          <a:p>
            <a:r>
              <a:rPr lang="en-US" sz="1400" dirty="0" smtClean="0"/>
              <a:t>last_8_bits!=0</a:t>
            </a:r>
            <a:endParaRPr lang="en-US" sz="1400" dirty="0"/>
          </a:p>
        </p:txBody>
      </p:sp>
      <p:sp>
        <p:nvSpPr>
          <p:cNvPr id="32" name="TextBox 31"/>
          <p:cNvSpPr txBox="1"/>
          <p:nvPr/>
        </p:nvSpPr>
        <p:spPr>
          <a:xfrm>
            <a:off x="5178320" y="2269210"/>
            <a:ext cx="1569358" cy="307777"/>
          </a:xfrm>
          <a:prstGeom prst="rect">
            <a:avLst/>
          </a:prstGeom>
          <a:noFill/>
        </p:spPr>
        <p:txBody>
          <a:bodyPr wrap="square" rtlCol="0">
            <a:spAutoFit/>
          </a:bodyPr>
          <a:lstStyle/>
          <a:p>
            <a:r>
              <a:rPr lang="en-US" sz="1400" dirty="0" smtClean="0"/>
              <a:t>last_8_bits==0</a:t>
            </a:r>
            <a:endParaRPr lang="en-US" sz="1400" dirty="0"/>
          </a:p>
        </p:txBody>
      </p:sp>
      <p:sp>
        <p:nvSpPr>
          <p:cNvPr id="33" name="TextBox 32"/>
          <p:cNvSpPr txBox="1"/>
          <p:nvPr/>
        </p:nvSpPr>
        <p:spPr>
          <a:xfrm>
            <a:off x="6940407" y="1483180"/>
            <a:ext cx="1569358" cy="523220"/>
          </a:xfrm>
          <a:prstGeom prst="rect">
            <a:avLst/>
          </a:prstGeom>
          <a:noFill/>
        </p:spPr>
        <p:txBody>
          <a:bodyPr wrap="square" rtlCol="0">
            <a:spAutoFit/>
          </a:bodyPr>
          <a:lstStyle/>
          <a:p>
            <a:r>
              <a:rPr lang="en-US" sz="1400" dirty="0" smtClean="0"/>
              <a:t>last_8_bits==0 &amp;&amp;</a:t>
            </a:r>
          </a:p>
          <a:p>
            <a:r>
              <a:rPr lang="en-US" sz="1400" dirty="0" smtClean="0"/>
              <a:t>last_16_bits != 0</a:t>
            </a:r>
            <a:endParaRPr lang="en-US" sz="1400" dirty="0"/>
          </a:p>
        </p:txBody>
      </p:sp>
      <p:sp>
        <p:nvSpPr>
          <p:cNvPr id="35" name="TextBox 34"/>
          <p:cNvSpPr txBox="1"/>
          <p:nvPr/>
        </p:nvSpPr>
        <p:spPr>
          <a:xfrm>
            <a:off x="5282746" y="2871078"/>
            <a:ext cx="1569358" cy="307777"/>
          </a:xfrm>
          <a:prstGeom prst="rect">
            <a:avLst/>
          </a:prstGeom>
          <a:noFill/>
        </p:spPr>
        <p:txBody>
          <a:bodyPr wrap="square" rtlCol="0">
            <a:spAutoFit/>
          </a:bodyPr>
          <a:lstStyle/>
          <a:p>
            <a:r>
              <a:rPr lang="en-US" sz="1400" dirty="0" smtClean="0"/>
              <a:t>last_8_bits!=0</a:t>
            </a:r>
            <a:endParaRPr lang="en-US" sz="1400" dirty="0"/>
          </a:p>
        </p:txBody>
      </p:sp>
      <p:sp>
        <p:nvSpPr>
          <p:cNvPr id="36" name="TextBox 35"/>
          <p:cNvSpPr txBox="1"/>
          <p:nvPr/>
        </p:nvSpPr>
        <p:spPr>
          <a:xfrm>
            <a:off x="8227596" y="2281018"/>
            <a:ext cx="1569358" cy="307777"/>
          </a:xfrm>
          <a:prstGeom prst="rect">
            <a:avLst/>
          </a:prstGeom>
          <a:noFill/>
        </p:spPr>
        <p:txBody>
          <a:bodyPr wrap="square" rtlCol="0">
            <a:spAutoFit/>
          </a:bodyPr>
          <a:lstStyle/>
          <a:p>
            <a:r>
              <a:rPr lang="en-US" sz="1400" dirty="0" smtClean="0"/>
              <a:t>last_16_bits==0</a:t>
            </a:r>
            <a:endParaRPr lang="en-US" sz="1400" dirty="0"/>
          </a:p>
        </p:txBody>
      </p:sp>
      <p:cxnSp>
        <p:nvCxnSpPr>
          <p:cNvPr id="38" name="Curved Connector 37"/>
          <p:cNvCxnSpPr>
            <a:stCxn id="7" idx="4"/>
            <a:endCxn id="5" idx="4"/>
          </p:cNvCxnSpPr>
          <p:nvPr/>
        </p:nvCxnSpPr>
        <p:spPr>
          <a:xfrm rot="5400000">
            <a:off x="7390840" y="-205448"/>
            <a:ext cx="34657" cy="6271245"/>
          </a:xfrm>
          <a:prstGeom prst="curvedConnector3">
            <a:avLst>
              <a:gd name="adj1" fmla="val 2586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7" idx="0"/>
            <a:endCxn id="7" idx="7"/>
          </p:cNvCxnSpPr>
          <p:nvPr/>
        </p:nvCxnSpPr>
        <p:spPr>
          <a:xfrm rot="16200000" flipH="1">
            <a:off x="10816823" y="1972839"/>
            <a:ext cx="97676" cy="643742"/>
          </a:xfrm>
          <a:prstGeom prst="curvedConnector3">
            <a:avLst>
              <a:gd name="adj1" fmla="val -2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265296" y="1483180"/>
            <a:ext cx="1569358" cy="523220"/>
          </a:xfrm>
          <a:prstGeom prst="rect">
            <a:avLst/>
          </a:prstGeom>
          <a:noFill/>
        </p:spPr>
        <p:txBody>
          <a:bodyPr wrap="square" rtlCol="0">
            <a:spAutoFit/>
          </a:bodyPr>
          <a:lstStyle/>
          <a:p>
            <a:r>
              <a:rPr lang="en-US" sz="1400" dirty="0" smtClean="0"/>
              <a:t>last_8_bits==0 ||</a:t>
            </a:r>
          </a:p>
          <a:p>
            <a:r>
              <a:rPr lang="en-US" sz="1400" dirty="0" err="1" smtClean="0"/>
              <a:t>partial_match</a:t>
            </a:r>
            <a:endParaRPr lang="en-US" sz="1400" dirty="0"/>
          </a:p>
        </p:txBody>
      </p:sp>
      <p:sp>
        <p:nvSpPr>
          <p:cNvPr id="45" name="TextBox 44"/>
          <p:cNvSpPr txBox="1"/>
          <p:nvPr/>
        </p:nvSpPr>
        <p:spPr>
          <a:xfrm>
            <a:off x="7059991" y="3252975"/>
            <a:ext cx="1569358" cy="523220"/>
          </a:xfrm>
          <a:prstGeom prst="rect">
            <a:avLst/>
          </a:prstGeom>
          <a:noFill/>
        </p:spPr>
        <p:txBody>
          <a:bodyPr wrap="square" rtlCol="0">
            <a:spAutoFit/>
          </a:bodyPr>
          <a:lstStyle/>
          <a:p>
            <a:r>
              <a:rPr lang="en-US" sz="1400" dirty="0" smtClean="0"/>
              <a:t>last_8_bits!=0 &amp;&amp;</a:t>
            </a:r>
          </a:p>
          <a:p>
            <a:r>
              <a:rPr lang="en-US" sz="1400" dirty="0" smtClean="0"/>
              <a:t>!</a:t>
            </a:r>
            <a:r>
              <a:rPr lang="en-US" sz="1400" dirty="0" err="1" smtClean="0"/>
              <a:t>partial_match</a:t>
            </a:r>
            <a:endParaRPr lang="en-US" sz="1400" dirty="0"/>
          </a:p>
        </p:txBody>
      </p:sp>
      <p:sp>
        <p:nvSpPr>
          <p:cNvPr id="46" name="TextBox 45"/>
          <p:cNvSpPr txBox="1"/>
          <p:nvPr/>
        </p:nvSpPr>
        <p:spPr>
          <a:xfrm>
            <a:off x="11063323" y="4023914"/>
            <a:ext cx="1569358" cy="307777"/>
          </a:xfrm>
          <a:prstGeom prst="rect">
            <a:avLst/>
          </a:prstGeom>
          <a:noFill/>
        </p:spPr>
        <p:txBody>
          <a:bodyPr wrap="square" rtlCol="0">
            <a:spAutoFit/>
          </a:bodyPr>
          <a:lstStyle/>
          <a:p>
            <a:r>
              <a:rPr lang="en-US" sz="1400" dirty="0" err="1"/>
              <a:t>f</a:t>
            </a:r>
            <a:r>
              <a:rPr lang="en-US" sz="1400" dirty="0" err="1" smtClean="0"/>
              <a:t>ull_match</a:t>
            </a:r>
            <a:endParaRPr lang="en-US" sz="1400" dirty="0"/>
          </a:p>
        </p:txBody>
      </p:sp>
      <p:cxnSp>
        <p:nvCxnSpPr>
          <p:cNvPr id="48" name="Curved Connector 47"/>
          <p:cNvCxnSpPr>
            <a:stCxn id="7" idx="5"/>
            <a:endCxn id="8" idx="6"/>
          </p:cNvCxnSpPr>
          <p:nvPr/>
        </p:nvCxnSpPr>
        <p:spPr>
          <a:xfrm rot="5400000">
            <a:off x="9374795" y="3705671"/>
            <a:ext cx="2703239" cy="922236"/>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8" idx="5"/>
            <a:endCxn id="8" idx="4"/>
          </p:cNvCxnSpPr>
          <p:nvPr/>
        </p:nvCxnSpPr>
        <p:spPr>
          <a:xfrm rot="5400000">
            <a:off x="9649030" y="5492722"/>
            <a:ext cx="97676" cy="620673"/>
          </a:xfrm>
          <a:prstGeom prst="curvedConnector3">
            <a:avLst>
              <a:gd name="adj1" fmla="val 3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452433" y="5177210"/>
            <a:ext cx="1569358" cy="307777"/>
          </a:xfrm>
          <a:prstGeom prst="rect">
            <a:avLst/>
          </a:prstGeom>
          <a:noFill/>
        </p:spPr>
        <p:txBody>
          <a:bodyPr wrap="square" rtlCol="0">
            <a:spAutoFit/>
          </a:bodyPr>
          <a:lstStyle/>
          <a:p>
            <a:r>
              <a:rPr lang="en-US" sz="1400" dirty="0" err="1" smtClean="0"/>
              <a:t>bits_left</a:t>
            </a:r>
            <a:r>
              <a:rPr lang="en-US" sz="1400" dirty="0" smtClean="0"/>
              <a:t>==0</a:t>
            </a:r>
            <a:endParaRPr lang="en-US" sz="1400" dirty="0"/>
          </a:p>
        </p:txBody>
      </p:sp>
      <p:sp>
        <p:nvSpPr>
          <p:cNvPr id="52" name="TextBox 51"/>
          <p:cNvSpPr txBox="1"/>
          <p:nvPr/>
        </p:nvSpPr>
        <p:spPr>
          <a:xfrm>
            <a:off x="9223526" y="6082577"/>
            <a:ext cx="1569358" cy="307777"/>
          </a:xfrm>
          <a:prstGeom prst="rect">
            <a:avLst/>
          </a:prstGeom>
          <a:noFill/>
        </p:spPr>
        <p:txBody>
          <a:bodyPr wrap="square" rtlCol="0">
            <a:spAutoFit/>
          </a:bodyPr>
          <a:lstStyle/>
          <a:p>
            <a:r>
              <a:rPr lang="en-US" sz="1400" dirty="0" err="1" smtClean="0"/>
              <a:t>bits_left</a:t>
            </a:r>
            <a:r>
              <a:rPr lang="en-US" sz="1400" dirty="0"/>
              <a:t>!</a:t>
            </a:r>
            <a:r>
              <a:rPr lang="en-US" sz="1400" dirty="0" smtClean="0"/>
              <a:t>=0</a:t>
            </a:r>
            <a:endParaRPr lang="en-US" sz="1400" dirty="0"/>
          </a:p>
        </p:txBody>
      </p:sp>
      <p:cxnSp>
        <p:nvCxnSpPr>
          <p:cNvPr id="54" name="Curved Connector 53"/>
          <p:cNvCxnSpPr>
            <a:stCxn id="8" idx="2"/>
            <a:endCxn id="9" idx="6"/>
          </p:cNvCxnSpPr>
          <p:nvPr/>
        </p:nvCxnSpPr>
        <p:spPr>
          <a:xfrm rot="10800000" flipV="1">
            <a:off x="5539045" y="5518408"/>
            <a:ext cx="2970721" cy="185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9" idx="5"/>
            <a:endCxn id="9" idx="4"/>
          </p:cNvCxnSpPr>
          <p:nvPr/>
        </p:nvCxnSpPr>
        <p:spPr>
          <a:xfrm rot="5400000">
            <a:off x="5035817" y="5556398"/>
            <a:ext cx="97676" cy="497027"/>
          </a:xfrm>
          <a:prstGeom prst="curvedConnector3">
            <a:avLst>
              <a:gd name="adj1" fmla="val 33403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521058" y="6089560"/>
            <a:ext cx="1569358" cy="523220"/>
          </a:xfrm>
          <a:prstGeom prst="rect">
            <a:avLst/>
          </a:prstGeom>
          <a:noFill/>
        </p:spPr>
        <p:txBody>
          <a:bodyPr wrap="square" rtlCol="0">
            <a:spAutoFit/>
          </a:bodyPr>
          <a:lstStyle/>
          <a:p>
            <a:r>
              <a:rPr lang="en-US" sz="1400" dirty="0" err="1" smtClean="0"/>
              <a:t>bits_left</a:t>
            </a:r>
            <a:r>
              <a:rPr lang="en-US" sz="1400" dirty="0"/>
              <a:t>!</a:t>
            </a:r>
            <a:r>
              <a:rPr lang="en-US" sz="1400" dirty="0" smtClean="0"/>
              <a:t>=0 || </a:t>
            </a:r>
            <a:r>
              <a:rPr lang="en-US" sz="1400" dirty="0" err="1" smtClean="0"/>
              <a:t>bytes_left</a:t>
            </a:r>
            <a:r>
              <a:rPr lang="en-US" sz="1400" dirty="0" smtClean="0"/>
              <a:t>!=0</a:t>
            </a:r>
            <a:endParaRPr lang="en-US" sz="1400" dirty="0"/>
          </a:p>
        </p:txBody>
      </p:sp>
      <p:cxnSp>
        <p:nvCxnSpPr>
          <p:cNvPr id="60" name="Curved Connector 59"/>
          <p:cNvCxnSpPr>
            <a:stCxn id="9" idx="2"/>
            <a:endCxn id="10" idx="4"/>
          </p:cNvCxnSpPr>
          <p:nvPr/>
        </p:nvCxnSpPr>
        <p:spPr>
          <a:xfrm rot="10800000">
            <a:off x="2215146" y="4568218"/>
            <a:ext cx="1918093" cy="952044"/>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728388" y="4689354"/>
            <a:ext cx="1569358" cy="523220"/>
          </a:xfrm>
          <a:prstGeom prst="rect">
            <a:avLst/>
          </a:prstGeom>
          <a:noFill/>
        </p:spPr>
        <p:txBody>
          <a:bodyPr wrap="square" rtlCol="0">
            <a:spAutoFit/>
          </a:bodyPr>
          <a:lstStyle/>
          <a:p>
            <a:r>
              <a:rPr lang="en-US" sz="1400" dirty="0" err="1" smtClean="0"/>
              <a:t>bits_left</a:t>
            </a:r>
            <a:r>
              <a:rPr lang="en-US" sz="1400" dirty="0" smtClean="0"/>
              <a:t>==0 &amp;&amp; </a:t>
            </a:r>
            <a:r>
              <a:rPr lang="en-US" sz="1400" dirty="0" err="1" smtClean="0"/>
              <a:t>bytes_left</a:t>
            </a:r>
            <a:r>
              <a:rPr lang="en-US" sz="1400" dirty="0"/>
              <a:t>=</a:t>
            </a:r>
            <a:r>
              <a:rPr lang="en-US" sz="1400" dirty="0" smtClean="0"/>
              <a:t>=0</a:t>
            </a:r>
            <a:endParaRPr lang="en-US" sz="1400" dirty="0"/>
          </a:p>
        </p:txBody>
      </p:sp>
      <p:cxnSp>
        <p:nvCxnSpPr>
          <p:cNvPr id="65" name="Curved Connector 64"/>
          <p:cNvCxnSpPr>
            <a:stCxn id="10" idx="1"/>
            <a:endCxn id="4" idx="3"/>
          </p:cNvCxnSpPr>
          <p:nvPr/>
        </p:nvCxnSpPr>
        <p:spPr>
          <a:xfrm rot="16200000" flipV="1">
            <a:off x="997034" y="3277835"/>
            <a:ext cx="1149093" cy="293077"/>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p:cNvCxnSpPr>
            <a:endCxn id="4" idx="2"/>
          </p:cNvCxnSpPr>
          <p:nvPr/>
        </p:nvCxnSpPr>
        <p:spPr>
          <a:xfrm>
            <a:off x="352425" y="2434906"/>
            <a:ext cx="866740" cy="17911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52351" y="2158487"/>
            <a:ext cx="1569358" cy="307777"/>
          </a:xfrm>
          <a:prstGeom prst="rect">
            <a:avLst/>
          </a:prstGeom>
          <a:noFill/>
        </p:spPr>
        <p:txBody>
          <a:bodyPr wrap="square" rtlCol="0">
            <a:spAutoFit/>
          </a:bodyPr>
          <a:lstStyle/>
          <a:p>
            <a:r>
              <a:rPr lang="en-US" sz="1400" dirty="0" smtClean="0"/>
              <a:t>reset</a:t>
            </a:r>
            <a:endParaRPr lang="en-US" sz="1400" dirty="0"/>
          </a:p>
        </p:txBody>
      </p:sp>
    </p:spTree>
    <p:extLst>
      <p:ext uri="{BB962C8B-B14F-4D97-AF65-F5344CB8AC3E}">
        <p14:creationId xmlns:p14="http://schemas.microsoft.com/office/powerpoint/2010/main" val="219684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Rx:</a:t>
            </a:r>
            <a:br>
              <a:rPr lang="en-US" dirty="0" smtClean="0"/>
            </a:br>
            <a:r>
              <a:rPr lang="en-US" dirty="0" smtClean="0"/>
              <a:t>Final FSM</a:t>
            </a:r>
            <a:endParaRPr lang="en-US" dirty="0"/>
          </a:p>
        </p:txBody>
      </p:sp>
      <p:pic>
        <p:nvPicPr>
          <p:cNvPr id="4" name="Picture 3"/>
          <p:cNvPicPr>
            <a:picLocks noChangeAspect="1"/>
          </p:cNvPicPr>
          <p:nvPr/>
        </p:nvPicPr>
        <p:blipFill>
          <a:blip r:embed="rId2"/>
          <a:stretch>
            <a:fillRect/>
          </a:stretch>
        </p:blipFill>
        <p:spPr>
          <a:xfrm>
            <a:off x="4444152" y="0"/>
            <a:ext cx="5210909" cy="6962775"/>
          </a:xfrm>
          <a:prstGeom prst="rect">
            <a:avLst/>
          </a:prstGeom>
        </p:spPr>
      </p:pic>
    </p:spTree>
    <p:extLst>
      <p:ext uri="{BB962C8B-B14F-4D97-AF65-F5344CB8AC3E}">
        <p14:creationId xmlns:p14="http://schemas.microsoft.com/office/powerpoint/2010/main" val="2984706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 Simple </a:t>
            </a:r>
            <a:r>
              <a:rPr lang="en-US" dirty="0" err="1" smtClean="0"/>
              <a:t>Tx</a:t>
            </a:r>
            <a:r>
              <a:rPr lang="en-US" dirty="0" smtClean="0"/>
              <a:t>/Rx</a:t>
            </a:r>
            <a:endParaRPr lang="en-US" dirty="0"/>
          </a:p>
        </p:txBody>
      </p:sp>
      <p:sp>
        <p:nvSpPr>
          <p:cNvPr id="4" name="Rectangle 3"/>
          <p:cNvSpPr/>
          <p:nvPr/>
        </p:nvSpPr>
        <p:spPr>
          <a:xfrm>
            <a:off x="942975" y="1971675"/>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TX FSM</a:t>
            </a:r>
            <a:endParaRPr lang="en-US" dirty="0"/>
          </a:p>
        </p:txBody>
      </p:sp>
      <p:sp>
        <p:nvSpPr>
          <p:cNvPr id="5" name="Rectangle 4"/>
          <p:cNvSpPr/>
          <p:nvPr/>
        </p:nvSpPr>
        <p:spPr>
          <a:xfrm>
            <a:off x="3371850" y="1971675"/>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TX FIFO</a:t>
            </a:r>
            <a:endParaRPr lang="en-US" dirty="0"/>
          </a:p>
        </p:txBody>
      </p:sp>
      <p:sp>
        <p:nvSpPr>
          <p:cNvPr id="6" name="Rectangle 5"/>
          <p:cNvSpPr/>
          <p:nvPr/>
        </p:nvSpPr>
        <p:spPr>
          <a:xfrm>
            <a:off x="5800725" y="1971675"/>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Send Bits FSM</a:t>
            </a:r>
            <a:endParaRPr lang="en-US" dirty="0"/>
          </a:p>
        </p:txBody>
      </p:sp>
      <p:sp>
        <p:nvSpPr>
          <p:cNvPr id="7" name="Rectangle 6"/>
          <p:cNvSpPr/>
          <p:nvPr/>
        </p:nvSpPr>
        <p:spPr>
          <a:xfrm>
            <a:off x="942975" y="4000500"/>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a:t>
            </a:r>
            <a:r>
              <a:rPr lang="en-US" dirty="0" smtClean="0"/>
              <a:t>X FSM</a:t>
            </a:r>
            <a:endParaRPr lang="en-US" dirty="0"/>
          </a:p>
        </p:txBody>
      </p:sp>
      <p:sp>
        <p:nvSpPr>
          <p:cNvPr id="8" name="Rectangle 7"/>
          <p:cNvSpPr/>
          <p:nvPr/>
        </p:nvSpPr>
        <p:spPr>
          <a:xfrm>
            <a:off x="3371850" y="4000500"/>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a:t>
            </a:r>
            <a:r>
              <a:rPr lang="en-US" dirty="0" smtClean="0"/>
              <a:t>X FIFO</a:t>
            </a:r>
            <a:endParaRPr lang="en-US" dirty="0"/>
          </a:p>
        </p:txBody>
      </p:sp>
      <p:sp>
        <p:nvSpPr>
          <p:cNvPr id="9" name="Rectangle 8"/>
          <p:cNvSpPr/>
          <p:nvPr/>
        </p:nvSpPr>
        <p:spPr>
          <a:xfrm>
            <a:off x="5800725" y="4000500"/>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Packet Detection FSM</a:t>
            </a:r>
            <a:endParaRPr lang="en-US" dirty="0"/>
          </a:p>
        </p:txBody>
      </p:sp>
      <p:cxnSp>
        <p:nvCxnSpPr>
          <p:cNvPr id="11" name="Straight Connector 10"/>
          <p:cNvCxnSpPr/>
          <p:nvPr/>
        </p:nvCxnSpPr>
        <p:spPr>
          <a:xfrm>
            <a:off x="0" y="3400425"/>
            <a:ext cx="12192000" cy="0"/>
          </a:xfrm>
          <a:prstGeom prst="line">
            <a:avLst/>
          </a:prstGeom>
          <a:ln w="571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81475" y="1419225"/>
            <a:ext cx="0" cy="3962400"/>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71675" y="1419225"/>
            <a:ext cx="4933950" cy="369332"/>
          </a:xfrm>
          <a:prstGeom prst="rect">
            <a:avLst/>
          </a:prstGeom>
          <a:noFill/>
        </p:spPr>
        <p:txBody>
          <a:bodyPr wrap="square" rtlCol="0">
            <a:spAutoFit/>
          </a:bodyPr>
          <a:lstStyle/>
          <a:p>
            <a:r>
              <a:rPr lang="en-US" dirty="0" smtClean="0"/>
              <a:t>System Clock Domain     Radio Clock Domain</a:t>
            </a:r>
            <a:endParaRPr lang="en-US" dirty="0"/>
          </a:p>
        </p:txBody>
      </p:sp>
      <p:sp>
        <p:nvSpPr>
          <p:cNvPr id="15" name="TextBox 14"/>
          <p:cNvSpPr txBox="1"/>
          <p:nvPr/>
        </p:nvSpPr>
        <p:spPr>
          <a:xfrm>
            <a:off x="10267950" y="3077259"/>
            <a:ext cx="2333625" cy="646331"/>
          </a:xfrm>
          <a:prstGeom prst="rect">
            <a:avLst/>
          </a:prstGeom>
          <a:noFill/>
        </p:spPr>
        <p:txBody>
          <a:bodyPr wrap="square" rtlCol="0">
            <a:spAutoFit/>
          </a:bodyPr>
          <a:lstStyle/>
          <a:p>
            <a:r>
              <a:rPr lang="en-US" dirty="0" smtClean="0"/>
              <a:t>Transmitting Radio</a:t>
            </a:r>
          </a:p>
          <a:p>
            <a:r>
              <a:rPr lang="en-US" dirty="0" smtClean="0"/>
              <a:t>Receiving Radio</a:t>
            </a:r>
            <a:endParaRPr lang="en-US" dirty="0"/>
          </a:p>
        </p:txBody>
      </p:sp>
      <p:cxnSp>
        <p:nvCxnSpPr>
          <p:cNvPr id="17" name="Straight Arrow Connector 16"/>
          <p:cNvCxnSpPr>
            <a:stCxn id="4" idx="3"/>
            <a:endCxn id="5" idx="1"/>
          </p:cNvCxnSpPr>
          <p:nvPr/>
        </p:nvCxnSpPr>
        <p:spPr>
          <a:xfrm>
            <a:off x="2762250" y="2390775"/>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6" idx="1"/>
          </p:cNvCxnSpPr>
          <p:nvPr/>
        </p:nvCxnSpPr>
        <p:spPr>
          <a:xfrm>
            <a:off x="5191125" y="2390775"/>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8" idx="3"/>
          </p:cNvCxnSpPr>
          <p:nvPr/>
        </p:nvCxnSpPr>
        <p:spPr>
          <a:xfrm flipH="1">
            <a:off x="5191125" y="4419600"/>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a:endCxn id="7" idx="3"/>
          </p:cNvCxnSpPr>
          <p:nvPr/>
        </p:nvCxnSpPr>
        <p:spPr>
          <a:xfrm flipH="1">
            <a:off x="2762250" y="4419600"/>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5775" y="5564743"/>
            <a:ext cx="10868025" cy="1200329"/>
          </a:xfrm>
          <a:prstGeom prst="rect">
            <a:avLst/>
          </a:prstGeom>
          <a:noFill/>
        </p:spPr>
        <p:txBody>
          <a:bodyPr wrap="square" rtlCol="0">
            <a:spAutoFit/>
          </a:bodyPr>
          <a:lstStyle/>
          <a:p>
            <a:r>
              <a:rPr lang="en-US" dirty="0" smtClean="0"/>
              <a:t>Our model for the radio is a clock and data line connecting the two digital systems. In real life, the TX data is sent to the transmitter which goes through the amplification and modulation needed to send the packet over the air. When receiving the packet, the receiver circuit demodulates the signal and provides “clock and data recovery”. This process supplies the digital the actual </a:t>
            </a:r>
            <a:r>
              <a:rPr lang="en-US" dirty="0" err="1" smtClean="0"/>
              <a:t>bitstream</a:t>
            </a:r>
            <a:r>
              <a:rPr lang="en-US" dirty="0" smtClean="0"/>
              <a:t>, along with a clock aligned to the data</a:t>
            </a:r>
            <a:endParaRPr lang="en-US" dirty="0"/>
          </a:p>
        </p:txBody>
      </p:sp>
      <p:cxnSp>
        <p:nvCxnSpPr>
          <p:cNvPr id="26" name="Straight Connector 25"/>
          <p:cNvCxnSpPr/>
          <p:nvPr/>
        </p:nvCxnSpPr>
        <p:spPr>
          <a:xfrm>
            <a:off x="7620000" y="2124075"/>
            <a:ext cx="190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525000" y="2105025"/>
            <a:ext cx="0" cy="2590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620000" y="4705350"/>
            <a:ext cx="1905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20000" y="2552700"/>
            <a:ext cx="1581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210675" y="2562225"/>
            <a:ext cx="0" cy="1581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620000" y="4143375"/>
            <a:ext cx="15811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12461" y="1820942"/>
            <a:ext cx="758028" cy="738664"/>
          </a:xfrm>
          <a:prstGeom prst="rect">
            <a:avLst/>
          </a:prstGeom>
          <a:noFill/>
        </p:spPr>
        <p:txBody>
          <a:bodyPr wrap="none" rtlCol="0">
            <a:spAutoFit/>
          </a:bodyPr>
          <a:lstStyle/>
          <a:p>
            <a:r>
              <a:rPr lang="en-US" sz="1400" dirty="0" err="1" smtClean="0"/>
              <a:t>Tx_clk</a:t>
            </a:r>
            <a:endParaRPr lang="en-US" sz="1400" dirty="0" smtClean="0"/>
          </a:p>
          <a:p>
            <a:endParaRPr lang="en-US" sz="1400" dirty="0"/>
          </a:p>
          <a:p>
            <a:r>
              <a:rPr lang="en-US" sz="1400" dirty="0" err="1" smtClean="0"/>
              <a:t>Tx_data</a:t>
            </a:r>
            <a:endParaRPr lang="en-US" sz="1400" dirty="0"/>
          </a:p>
        </p:txBody>
      </p:sp>
      <p:sp>
        <p:nvSpPr>
          <p:cNvPr id="40" name="TextBox 39"/>
          <p:cNvSpPr txBox="1"/>
          <p:nvPr/>
        </p:nvSpPr>
        <p:spPr>
          <a:xfrm>
            <a:off x="7712253" y="3792289"/>
            <a:ext cx="775533" cy="954107"/>
          </a:xfrm>
          <a:prstGeom prst="rect">
            <a:avLst/>
          </a:prstGeom>
          <a:noFill/>
        </p:spPr>
        <p:txBody>
          <a:bodyPr wrap="none" rtlCol="0">
            <a:spAutoFit/>
          </a:bodyPr>
          <a:lstStyle/>
          <a:p>
            <a:r>
              <a:rPr lang="en-US" sz="1400" dirty="0" err="1" smtClean="0"/>
              <a:t>Rx_data</a:t>
            </a:r>
            <a:endParaRPr lang="en-US" sz="1400" dirty="0" smtClean="0"/>
          </a:p>
          <a:p>
            <a:endParaRPr lang="en-US" sz="1400" dirty="0"/>
          </a:p>
          <a:p>
            <a:endParaRPr lang="en-US" sz="1400" dirty="0" smtClean="0"/>
          </a:p>
          <a:p>
            <a:r>
              <a:rPr lang="en-US" sz="1400" dirty="0" err="1" smtClean="0"/>
              <a:t>Rx_clk</a:t>
            </a:r>
            <a:endParaRPr lang="en-US" sz="1400" dirty="0"/>
          </a:p>
        </p:txBody>
      </p:sp>
    </p:spTree>
    <p:extLst>
      <p:ext uri="{BB962C8B-B14F-4D97-AF65-F5344CB8AC3E}">
        <p14:creationId xmlns:p14="http://schemas.microsoft.com/office/powerpoint/2010/main" val="694954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 </a:t>
            </a:r>
            <a:r>
              <a:rPr lang="en-US" dirty="0" smtClean="0"/>
              <a:t>Spreading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802.15.4 standard has an additional requirement to provide robustness against error</a:t>
            </a:r>
          </a:p>
          <a:p>
            <a:r>
              <a:rPr lang="en-US" dirty="0" smtClean="0"/>
              <a:t>Every 4 bits in the packet (this includes the preamble, start symbol, length, data, and CRC) are ‘spread’ or mapped to a particular 32-bit code, where each of those 32 bits are called chips</a:t>
            </a:r>
          </a:p>
          <a:p>
            <a:r>
              <a:rPr lang="en-US" dirty="0" smtClean="0"/>
              <a:t>The chips are transmitted, not the original bits</a:t>
            </a:r>
          </a:p>
          <a:p>
            <a:r>
              <a:rPr lang="en-US" dirty="0"/>
              <a:t>When transmitting, that simple FSM that reads data from the FIFO now has to convert that data (4 bits at a time) to a 32-bit code, and then send the chips </a:t>
            </a:r>
            <a:r>
              <a:rPr lang="en-US" dirty="0" smtClean="0"/>
              <a:t>serially</a:t>
            </a:r>
          </a:p>
          <a:p>
            <a:r>
              <a:rPr lang="en-US" dirty="0" smtClean="0"/>
              <a:t>This means that the FIFO needs to be 8-bits-in and 4-bits-out</a:t>
            </a:r>
          </a:p>
        </p:txBody>
      </p:sp>
    </p:spTree>
    <p:extLst>
      <p:ext uri="{BB962C8B-B14F-4D97-AF65-F5344CB8AC3E}">
        <p14:creationId xmlns:p14="http://schemas.microsoft.com/office/powerpoint/2010/main" val="2153787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 Correlation</a:t>
            </a:r>
            <a:endParaRPr lang="en-US" dirty="0"/>
          </a:p>
        </p:txBody>
      </p:sp>
      <p:sp>
        <p:nvSpPr>
          <p:cNvPr id="3" name="Content Placeholder 2"/>
          <p:cNvSpPr>
            <a:spLocks noGrp="1"/>
          </p:cNvSpPr>
          <p:nvPr>
            <p:ph idx="1"/>
          </p:nvPr>
        </p:nvSpPr>
        <p:spPr/>
        <p:txBody>
          <a:bodyPr>
            <a:normAutofit/>
          </a:bodyPr>
          <a:lstStyle/>
          <a:p>
            <a:r>
              <a:rPr lang="en-US" dirty="0" smtClean="0"/>
              <a:t>The receiver looks at the last set of 32 chips, and sees if they match one of the 16 possible codes. This process is called correlation</a:t>
            </a:r>
          </a:p>
          <a:p>
            <a:r>
              <a:rPr lang="en-US" dirty="0" smtClean="0"/>
              <a:t>Note that if there are any errors in the signal, then the chips will not exactly match one of the codes</a:t>
            </a:r>
          </a:p>
          <a:p>
            <a:pPr lvl="1"/>
            <a:r>
              <a:rPr lang="en-US" dirty="0" smtClean="0"/>
              <a:t>However, there is a way to find the closest possible match, called the Hamming Distance</a:t>
            </a:r>
          </a:p>
          <a:p>
            <a:pPr lvl="1"/>
            <a:r>
              <a:rPr lang="en-US" dirty="0" smtClean="0"/>
              <a:t>A threshold can be used, in which a true match must have a Hamming distance within that threshold</a:t>
            </a:r>
          </a:p>
        </p:txBody>
      </p:sp>
    </p:spTree>
    <p:extLst>
      <p:ext uri="{BB962C8B-B14F-4D97-AF65-F5344CB8AC3E}">
        <p14:creationId xmlns:p14="http://schemas.microsoft.com/office/powerpoint/2010/main" val="22545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 Packet Detection and </a:t>
            </a:r>
            <a:r>
              <a:rPr lang="en-US" dirty="0" err="1" smtClean="0"/>
              <a:t>Despreading</a:t>
            </a:r>
            <a:endParaRPr lang="en-US" dirty="0"/>
          </a:p>
        </p:txBody>
      </p:sp>
      <p:sp>
        <p:nvSpPr>
          <p:cNvPr id="3" name="Content Placeholder 2"/>
          <p:cNvSpPr>
            <a:spLocks noGrp="1"/>
          </p:cNvSpPr>
          <p:nvPr>
            <p:ph idx="1"/>
          </p:nvPr>
        </p:nvSpPr>
        <p:spPr>
          <a:xfrm>
            <a:off x="838200" y="1825624"/>
            <a:ext cx="10515600" cy="4727575"/>
          </a:xfrm>
        </p:spPr>
        <p:txBody>
          <a:bodyPr>
            <a:normAutofit fontScale="92500" lnSpcReduction="10000"/>
          </a:bodyPr>
          <a:lstStyle/>
          <a:p>
            <a:r>
              <a:rPr lang="en-US" dirty="0" smtClean="0"/>
              <a:t>The actual packet detection FSM in </a:t>
            </a:r>
            <a:r>
              <a:rPr lang="en-US" dirty="0" err="1" smtClean="0"/>
              <a:t>SCuM</a:t>
            </a:r>
            <a:r>
              <a:rPr lang="en-US" dirty="0" smtClean="0"/>
              <a:t> v2 goes through the following steps</a:t>
            </a:r>
          </a:p>
          <a:p>
            <a:pPr lvl="1"/>
            <a:r>
              <a:rPr lang="en-US" dirty="0" smtClean="0"/>
              <a:t>Check during each cycle to see if the last 32 chips match code 0</a:t>
            </a:r>
          </a:p>
          <a:p>
            <a:pPr lvl="1"/>
            <a:r>
              <a:rPr lang="en-US" dirty="0" smtClean="0"/>
              <a:t>If there’s a match, wait for the next 32 chips, and make sure they match code 0. If true, then the input is probably the preamble of a packet</a:t>
            </a:r>
          </a:p>
          <a:p>
            <a:pPr lvl="1"/>
            <a:r>
              <a:rPr lang="en-US" dirty="0" smtClean="0"/>
              <a:t>If that’s true, then keep checking the next 32 chips. If they continue to match 0, then that means this could be the packet preamble. If they then match the first half of the start symbol, wait for the next 32 chips. If those match the second half of the start symbol, then the packet is considered detected</a:t>
            </a:r>
          </a:p>
          <a:p>
            <a:r>
              <a:rPr lang="en-US" dirty="0" smtClean="0"/>
              <a:t>Once a packet is detected, the state machine continues to wait every 32 cycles for a new set of chips. These chips are then converted to their closest matching code, and that code is put into the FIFO. This process is called </a:t>
            </a:r>
            <a:r>
              <a:rPr lang="en-US" dirty="0" err="1" smtClean="0"/>
              <a:t>despreading</a:t>
            </a:r>
            <a:endParaRPr lang="en-US" dirty="0" smtClean="0"/>
          </a:p>
          <a:p>
            <a:r>
              <a:rPr lang="en-US" dirty="0"/>
              <a:t>This means that the FIFO needs to be </a:t>
            </a:r>
            <a:r>
              <a:rPr lang="en-US" dirty="0" smtClean="0"/>
              <a:t>4-bits-in </a:t>
            </a:r>
            <a:r>
              <a:rPr lang="en-US" dirty="0"/>
              <a:t>and </a:t>
            </a:r>
            <a:r>
              <a:rPr lang="en-US" dirty="0" smtClean="0"/>
              <a:t>8-bits-out</a:t>
            </a:r>
            <a:endParaRPr lang="en-US" dirty="0"/>
          </a:p>
          <a:p>
            <a:endParaRPr lang="en-US" dirty="0"/>
          </a:p>
        </p:txBody>
      </p:sp>
    </p:spTree>
    <p:extLst>
      <p:ext uri="{BB962C8B-B14F-4D97-AF65-F5344CB8AC3E}">
        <p14:creationId xmlns:p14="http://schemas.microsoft.com/office/powerpoint/2010/main" val="3372656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732314" y="4252912"/>
            <a:ext cx="2778524" cy="1438275"/>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Receiver</a:t>
            </a:r>
            <a:endParaRPr lang="en-US" dirty="0"/>
          </a:p>
        </p:txBody>
      </p:sp>
      <p:sp>
        <p:nvSpPr>
          <p:cNvPr id="2" name="Title 1"/>
          <p:cNvSpPr>
            <a:spLocks noGrp="1"/>
          </p:cNvSpPr>
          <p:nvPr>
            <p:ph type="title"/>
          </p:nvPr>
        </p:nvSpPr>
        <p:spPr/>
        <p:txBody>
          <a:bodyPr/>
          <a:lstStyle/>
          <a:p>
            <a:r>
              <a:rPr lang="en-US" dirty="0" smtClean="0"/>
              <a:t>Putting It All Together: 15.4 </a:t>
            </a:r>
            <a:r>
              <a:rPr lang="en-US" dirty="0" err="1" smtClean="0"/>
              <a:t>Tx</a:t>
            </a:r>
            <a:r>
              <a:rPr lang="en-US" dirty="0" smtClean="0"/>
              <a:t>/Rx</a:t>
            </a:r>
            <a:endParaRPr lang="en-US" dirty="0"/>
          </a:p>
        </p:txBody>
      </p:sp>
      <p:sp>
        <p:nvSpPr>
          <p:cNvPr id="4" name="Rectangle 3"/>
          <p:cNvSpPr/>
          <p:nvPr/>
        </p:nvSpPr>
        <p:spPr>
          <a:xfrm>
            <a:off x="95250" y="2524125"/>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TX FSM</a:t>
            </a:r>
            <a:endParaRPr lang="en-US" dirty="0"/>
          </a:p>
        </p:txBody>
      </p:sp>
      <p:sp>
        <p:nvSpPr>
          <p:cNvPr id="5" name="Rectangle 4"/>
          <p:cNvSpPr/>
          <p:nvPr/>
        </p:nvSpPr>
        <p:spPr>
          <a:xfrm>
            <a:off x="2524125" y="2524125"/>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TX FIFO</a:t>
            </a:r>
            <a:endParaRPr lang="en-US" dirty="0"/>
          </a:p>
        </p:txBody>
      </p:sp>
      <p:sp>
        <p:nvSpPr>
          <p:cNvPr id="6" name="Rectangle 5"/>
          <p:cNvSpPr/>
          <p:nvPr/>
        </p:nvSpPr>
        <p:spPr>
          <a:xfrm>
            <a:off x="4953000" y="2524125"/>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Spreading FSM</a:t>
            </a:r>
            <a:endParaRPr lang="en-US" dirty="0"/>
          </a:p>
        </p:txBody>
      </p:sp>
      <p:sp>
        <p:nvSpPr>
          <p:cNvPr id="7" name="Rectangle 6"/>
          <p:cNvSpPr/>
          <p:nvPr/>
        </p:nvSpPr>
        <p:spPr>
          <a:xfrm>
            <a:off x="95250" y="4552950"/>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a:t>
            </a:r>
            <a:r>
              <a:rPr lang="en-US" dirty="0" smtClean="0"/>
              <a:t>X FSM</a:t>
            </a:r>
            <a:endParaRPr lang="en-US" dirty="0"/>
          </a:p>
        </p:txBody>
      </p:sp>
      <p:sp>
        <p:nvSpPr>
          <p:cNvPr id="8" name="Rectangle 7"/>
          <p:cNvSpPr/>
          <p:nvPr/>
        </p:nvSpPr>
        <p:spPr>
          <a:xfrm>
            <a:off x="2524125" y="4552950"/>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a:t>
            </a:r>
            <a:r>
              <a:rPr lang="en-US" dirty="0" smtClean="0"/>
              <a:t>X FIFO</a:t>
            </a:r>
            <a:endParaRPr lang="en-US" dirty="0"/>
          </a:p>
        </p:txBody>
      </p:sp>
      <p:sp>
        <p:nvSpPr>
          <p:cNvPr id="9" name="Rectangle 8"/>
          <p:cNvSpPr/>
          <p:nvPr/>
        </p:nvSpPr>
        <p:spPr>
          <a:xfrm>
            <a:off x="4953000" y="4552950"/>
            <a:ext cx="1819275" cy="838200"/>
          </a:xfrm>
          <a:prstGeom prst="rect">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Correlation Packet Detection FSM</a:t>
            </a:r>
            <a:endParaRPr lang="en-US" dirty="0"/>
          </a:p>
        </p:txBody>
      </p:sp>
      <p:cxnSp>
        <p:nvCxnSpPr>
          <p:cNvPr id="10" name="Straight Connector 9"/>
          <p:cNvCxnSpPr/>
          <p:nvPr/>
        </p:nvCxnSpPr>
        <p:spPr>
          <a:xfrm>
            <a:off x="0" y="3952875"/>
            <a:ext cx="12192000" cy="0"/>
          </a:xfrm>
          <a:prstGeom prst="line">
            <a:avLst/>
          </a:prstGeom>
          <a:ln w="57150">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333750" y="1971675"/>
            <a:ext cx="0" cy="3962400"/>
          </a:xfrm>
          <a:prstGeom prst="line">
            <a:avLst/>
          </a:prstGeom>
          <a:ln w="571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3950" y="1971675"/>
            <a:ext cx="4933950" cy="369332"/>
          </a:xfrm>
          <a:prstGeom prst="rect">
            <a:avLst/>
          </a:prstGeom>
          <a:noFill/>
        </p:spPr>
        <p:txBody>
          <a:bodyPr wrap="square" rtlCol="0">
            <a:spAutoFit/>
          </a:bodyPr>
          <a:lstStyle/>
          <a:p>
            <a:r>
              <a:rPr lang="en-US" dirty="0" smtClean="0"/>
              <a:t>System Clock Domain     Radio Clock Domain</a:t>
            </a:r>
            <a:endParaRPr lang="en-US" dirty="0"/>
          </a:p>
        </p:txBody>
      </p:sp>
      <p:sp>
        <p:nvSpPr>
          <p:cNvPr id="13" name="TextBox 12"/>
          <p:cNvSpPr txBox="1"/>
          <p:nvPr/>
        </p:nvSpPr>
        <p:spPr>
          <a:xfrm>
            <a:off x="10267950" y="3629709"/>
            <a:ext cx="2333625" cy="646331"/>
          </a:xfrm>
          <a:prstGeom prst="rect">
            <a:avLst/>
          </a:prstGeom>
          <a:noFill/>
        </p:spPr>
        <p:txBody>
          <a:bodyPr wrap="square" rtlCol="0">
            <a:spAutoFit/>
          </a:bodyPr>
          <a:lstStyle/>
          <a:p>
            <a:r>
              <a:rPr lang="en-US" dirty="0" smtClean="0"/>
              <a:t>Transmitting Radio</a:t>
            </a:r>
          </a:p>
          <a:p>
            <a:r>
              <a:rPr lang="en-US" dirty="0" smtClean="0"/>
              <a:t>Receiving Radio</a:t>
            </a:r>
            <a:endParaRPr lang="en-US" dirty="0"/>
          </a:p>
        </p:txBody>
      </p:sp>
      <p:cxnSp>
        <p:nvCxnSpPr>
          <p:cNvPr id="14" name="Straight Arrow Connector 13"/>
          <p:cNvCxnSpPr>
            <a:stCxn id="4" idx="3"/>
            <a:endCxn id="5" idx="1"/>
          </p:cNvCxnSpPr>
          <p:nvPr/>
        </p:nvCxnSpPr>
        <p:spPr>
          <a:xfrm>
            <a:off x="1914525" y="2943225"/>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6" idx="1"/>
          </p:cNvCxnSpPr>
          <p:nvPr/>
        </p:nvCxnSpPr>
        <p:spPr>
          <a:xfrm>
            <a:off x="4343400" y="2943225"/>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a:endCxn id="8" idx="3"/>
          </p:cNvCxnSpPr>
          <p:nvPr/>
        </p:nvCxnSpPr>
        <p:spPr>
          <a:xfrm flipH="1">
            <a:off x="4343400" y="4972050"/>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1"/>
            <a:endCxn id="7" idx="3"/>
          </p:cNvCxnSpPr>
          <p:nvPr/>
        </p:nvCxnSpPr>
        <p:spPr>
          <a:xfrm flipH="1">
            <a:off x="1914525" y="4972050"/>
            <a:ext cx="609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72275" y="5257800"/>
            <a:ext cx="1905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3"/>
            <a:endCxn id="26" idx="1"/>
          </p:cNvCxnSpPr>
          <p:nvPr/>
        </p:nvCxnSpPr>
        <p:spPr>
          <a:xfrm>
            <a:off x="6772275" y="2943225"/>
            <a:ext cx="1581150" cy="6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772275" y="4695825"/>
            <a:ext cx="15811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64785" y="2647951"/>
            <a:ext cx="758028" cy="307777"/>
          </a:xfrm>
          <a:prstGeom prst="rect">
            <a:avLst/>
          </a:prstGeom>
          <a:noFill/>
        </p:spPr>
        <p:txBody>
          <a:bodyPr wrap="none" rtlCol="0">
            <a:spAutoFit/>
          </a:bodyPr>
          <a:lstStyle/>
          <a:p>
            <a:r>
              <a:rPr lang="en-US" sz="1400" dirty="0" err="1" smtClean="0"/>
              <a:t>Tx_data</a:t>
            </a:r>
            <a:endParaRPr lang="en-US" sz="1400" dirty="0"/>
          </a:p>
        </p:txBody>
      </p:sp>
      <p:sp>
        <p:nvSpPr>
          <p:cNvPr id="25" name="TextBox 24"/>
          <p:cNvSpPr txBox="1"/>
          <p:nvPr/>
        </p:nvSpPr>
        <p:spPr>
          <a:xfrm>
            <a:off x="6864528" y="4344739"/>
            <a:ext cx="775533" cy="954107"/>
          </a:xfrm>
          <a:prstGeom prst="rect">
            <a:avLst/>
          </a:prstGeom>
          <a:noFill/>
        </p:spPr>
        <p:txBody>
          <a:bodyPr wrap="none" rtlCol="0">
            <a:spAutoFit/>
          </a:bodyPr>
          <a:lstStyle/>
          <a:p>
            <a:r>
              <a:rPr lang="en-US" sz="1400" dirty="0" err="1" smtClean="0"/>
              <a:t>Rx_data</a:t>
            </a:r>
            <a:endParaRPr lang="en-US" sz="1400" dirty="0" smtClean="0"/>
          </a:p>
          <a:p>
            <a:endParaRPr lang="en-US" sz="1400" dirty="0"/>
          </a:p>
          <a:p>
            <a:endParaRPr lang="en-US" sz="1400" dirty="0" smtClean="0"/>
          </a:p>
          <a:p>
            <a:r>
              <a:rPr lang="en-US" sz="1400" dirty="0" err="1" smtClean="0"/>
              <a:t>Rx_clk</a:t>
            </a:r>
            <a:endParaRPr lang="en-US" sz="1400" dirty="0"/>
          </a:p>
        </p:txBody>
      </p:sp>
      <p:sp>
        <p:nvSpPr>
          <p:cNvPr id="26" name="Rectangle 25"/>
          <p:cNvSpPr/>
          <p:nvPr/>
        </p:nvSpPr>
        <p:spPr>
          <a:xfrm>
            <a:off x="8353425" y="2524810"/>
            <a:ext cx="1819275" cy="838200"/>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Transmitter</a:t>
            </a:r>
            <a:endParaRPr lang="en-US" dirty="0"/>
          </a:p>
        </p:txBody>
      </p:sp>
      <p:sp>
        <p:nvSpPr>
          <p:cNvPr id="30" name="Rectangle 29"/>
          <p:cNvSpPr/>
          <p:nvPr/>
        </p:nvSpPr>
        <p:spPr>
          <a:xfrm>
            <a:off x="7874177" y="4530923"/>
            <a:ext cx="1069798" cy="838200"/>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Clock</a:t>
            </a:r>
          </a:p>
          <a:p>
            <a:pPr algn="ctr"/>
            <a:r>
              <a:rPr lang="en-US" dirty="0" smtClean="0"/>
              <a:t>Data</a:t>
            </a:r>
          </a:p>
          <a:p>
            <a:pPr algn="ctr"/>
            <a:r>
              <a:rPr lang="en-US" dirty="0" smtClean="0"/>
              <a:t>Recovery</a:t>
            </a:r>
            <a:endParaRPr lang="en-US" dirty="0"/>
          </a:p>
        </p:txBody>
      </p:sp>
      <p:cxnSp>
        <p:nvCxnSpPr>
          <p:cNvPr id="32" name="Straight Connector 31"/>
          <p:cNvCxnSpPr>
            <a:stCxn id="26" idx="3"/>
          </p:cNvCxnSpPr>
          <p:nvPr/>
        </p:nvCxnSpPr>
        <p:spPr>
          <a:xfrm flipV="1">
            <a:off x="10172700" y="2943225"/>
            <a:ext cx="438150" cy="6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603312" y="2291730"/>
            <a:ext cx="0" cy="641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Isosceles Triangle 34"/>
          <p:cNvSpPr/>
          <p:nvPr/>
        </p:nvSpPr>
        <p:spPr>
          <a:xfrm rot="10800000">
            <a:off x="10440339" y="2015847"/>
            <a:ext cx="325945" cy="28098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V="1">
            <a:off x="10509109" y="5378647"/>
            <a:ext cx="438150" cy="6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939721" y="4727152"/>
            <a:ext cx="0" cy="641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Isosceles Triangle 40"/>
          <p:cNvSpPr/>
          <p:nvPr/>
        </p:nvSpPr>
        <p:spPr>
          <a:xfrm rot="10800000">
            <a:off x="10776748" y="4451269"/>
            <a:ext cx="325945" cy="28098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765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5.0 LE</a:t>
            </a:r>
            <a:endParaRPr lang="en-US" dirty="0"/>
          </a:p>
        </p:txBody>
      </p:sp>
      <p:sp>
        <p:nvSpPr>
          <p:cNvPr id="3" name="Text Placeholder 2"/>
          <p:cNvSpPr>
            <a:spLocks noGrp="1"/>
          </p:cNvSpPr>
          <p:nvPr>
            <p:ph type="body" idx="1"/>
          </p:nvPr>
        </p:nvSpPr>
        <p:spPr/>
        <p:txBody>
          <a:bodyPr/>
          <a:lstStyle/>
          <a:p>
            <a:r>
              <a:rPr lang="en-US" dirty="0" smtClean="0"/>
              <a:t>From the perspective of a digital designer</a:t>
            </a:r>
            <a:endParaRPr lang="en-US" dirty="0"/>
          </a:p>
        </p:txBody>
      </p:sp>
    </p:spTree>
    <p:extLst>
      <p:ext uri="{BB962C8B-B14F-4D97-AF65-F5344CB8AC3E}">
        <p14:creationId xmlns:p14="http://schemas.microsoft.com/office/powerpoint/2010/main" val="997469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Standards</a:t>
            </a:r>
            <a:endParaRPr lang="en-US" dirty="0"/>
          </a:p>
        </p:txBody>
      </p:sp>
      <p:sp>
        <p:nvSpPr>
          <p:cNvPr id="5" name="Content Placeholder 4"/>
          <p:cNvSpPr>
            <a:spLocks noGrp="1"/>
          </p:cNvSpPr>
          <p:nvPr>
            <p:ph idx="1"/>
          </p:nvPr>
        </p:nvSpPr>
        <p:spPr/>
        <p:txBody>
          <a:bodyPr/>
          <a:lstStyle/>
          <a:p>
            <a:r>
              <a:rPr lang="en-US" dirty="0" smtClean="0"/>
              <a:t>Standards contain everything you would ever need to know to implement something and ensure it is compliant</a:t>
            </a:r>
          </a:p>
          <a:p>
            <a:r>
              <a:rPr lang="en-US" dirty="0" smtClean="0"/>
              <a:t>They usually don’t tell you how to actually implement your design, but they have suggestions and a recommended architecture</a:t>
            </a:r>
          </a:p>
          <a:p>
            <a:r>
              <a:rPr lang="en-US" dirty="0" smtClean="0"/>
              <a:t>They can be thousands of pages long</a:t>
            </a:r>
          </a:p>
          <a:p>
            <a:r>
              <a:rPr lang="en-US" dirty="0" smtClean="0"/>
              <a:t>You don’t need to read all of it</a:t>
            </a:r>
          </a:p>
          <a:p>
            <a:pPr lvl="1"/>
            <a:r>
              <a:rPr lang="en-US" dirty="0" smtClean="0"/>
              <a:t>This standard specifies everything form the physical properties of the RF signal to the applications that send data over Bluetooth</a:t>
            </a:r>
          </a:p>
          <a:p>
            <a:pPr lvl="1"/>
            <a:r>
              <a:rPr lang="en-US" dirty="0" smtClean="0"/>
              <a:t>It’s important to pick out the parts related to your level of abstraction</a:t>
            </a:r>
          </a:p>
          <a:p>
            <a:pPr lvl="1"/>
            <a:r>
              <a:rPr lang="en-US" dirty="0" smtClean="0"/>
              <a:t>Understanding the levels above and below also help guide your design</a:t>
            </a:r>
            <a:endParaRPr lang="en-US" dirty="0"/>
          </a:p>
        </p:txBody>
      </p:sp>
    </p:spTree>
    <p:extLst>
      <p:ext uri="{BB962C8B-B14F-4D97-AF65-F5344CB8AC3E}">
        <p14:creationId xmlns:p14="http://schemas.microsoft.com/office/powerpoint/2010/main" val="202884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 1: Architecture and Terminology Overview</a:t>
            </a:r>
            <a:endParaRPr lang="en-US" dirty="0"/>
          </a:p>
        </p:txBody>
      </p:sp>
      <p:sp>
        <p:nvSpPr>
          <p:cNvPr id="18" name="Content Placeholder 17"/>
          <p:cNvSpPr>
            <a:spLocks noGrp="1"/>
          </p:cNvSpPr>
          <p:nvPr>
            <p:ph idx="1"/>
          </p:nvPr>
        </p:nvSpPr>
        <p:spPr/>
        <p:txBody>
          <a:bodyPr/>
          <a:lstStyle/>
          <a:p>
            <a:r>
              <a:rPr lang="en-US" dirty="0" smtClean="0"/>
              <a:t>Don’t need to worry about BR/EDR (Basic Rate/Enhanced Data Rate)</a:t>
            </a:r>
          </a:p>
          <a:p>
            <a:r>
              <a:rPr lang="en-US" dirty="0" smtClean="0"/>
              <a:t>Focus on the sections about LE (Low Energy)</a:t>
            </a:r>
          </a:p>
          <a:p>
            <a:r>
              <a:rPr lang="en-US" dirty="0" smtClean="0"/>
              <a:t>Focus on the sections about the physical layer and try to understand the logical layer</a:t>
            </a:r>
            <a:endParaRPr lang="en-US" dirty="0"/>
          </a:p>
        </p:txBody>
      </p:sp>
      <p:pic>
        <p:nvPicPr>
          <p:cNvPr id="19" name="Content Placeholder 3"/>
          <p:cNvPicPr>
            <a:picLocks noChangeAspect="1"/>
          </p:cNvPicPr>
          <p:nvPr/>
        </p:nvPicPr>
        <p:blipFill>
          <a:blip r:embed="rId2"/>
          <a:stretch>
            <a:fillRect/>
          </a:stretch>
        </p:blipFill>
        <p:spPr>
          <a:xfrm>
            <a:off x="5304328" y="3547538"/>
            <a:ext cx="5873626" cy="3246267"/>
          </a:xfrm>
          <a:prstGeom prst="rect">
            <a:avLst/>
          </a:prstGeom>
        </p:spPr>
      </p:pic>
      <p:cxnSp>
        <p:nvCxnSpPr>
          <p:cNvPr id="20" name="Straight Arrow Connector 19"/>
          <p:cNvCxnSpPr>
            <a:stCxn id="21" idx="3"/>
          </p:cNvCxnSpPr>
          <p:nvPr/>
        </p:nvCxnSpPr>
        <p:spPr>
          <a:xfrm flipV="1">
            <a:off x="3938954" y="5776548"/>
            <a:ext cx="2839915" cy="3516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905243" y="5627050"/>
            <a:ext cx="3033711" cy="369332"/>
          </a:xfrm>
          <a:prstGeom prst="rect">
            <a:avLst/>
          </a:prstGeom>
          <a:noFill/>
        </p:spPr>
        <p:txBody>
          <a:bodyPr wrap="square" rtlCol="0">
            <a:spAutoFit/>
          </a:bodyPr>
          <a:lstStyle/>
          <a:p>
            <a:r>
              <a:rPr lang="en-US" dirty="0" smtClean="0"/>
              <a:t>Hardware (both RF and digital)</a:t>
            </a:r>
            <a:endParaRPr lang="en-US" dirty="0"/>
          </a:p>
        </p:txBody>
      </p:sp>
      <p:sp>
        <p:nvSpPr>
          <p:cNvPr id="22" name="TextBox 21"/>
          <p:cNvSpPr txBox="1"/>
          <p:nvPr/>
        </p:nvSpPr>
        <p:spPr>
          <a:xfrm>
            <a:off x="1503120" y="4631592"/>
            <a:ext cx="2154480" cy="646331"/>
          </a:xfrm>
          <a:prstGeom prst="rect">
            <a:avLst/>
          </a:prstGeom>
          <a:noFill/>
        </p:spPr>
        <p:txBody>
          <a:bodyPr wrap="square" rtlCol="0">
            <a:spAutoFit/>
          </a:bodyPr>
          <a:lstStyle/>
          <a:p>
            <a:r>
              <a:rPr lang="en-US" dirty="0" smtClean="0"/>
              <a:t>Lower-level software</a:t>
            </a:r>
          </a:p>
          <a:p>
            <a:r>
              <a:rPr lang="en-US" dirty="0" smtClean="0"/>
              <a:t>(drivers, OS)</a:t>
            </a:r>
            <a:endParaRPr lang="en-US" dirty="0"/>
          </a:p>
        </p:txBody>
      </p:sp>
      <p:sp>
        <p:nvSpPr>
          <p:cNvPr id="23" name="TextBox 22"/>
          <p:cNvSpPr txBox="1"/>
          <p:nvPr/>
        </p:nvSpPr>
        <p:spPr>
          <a:xfrm>
            <a:off x="1600937" y="3810697"/>
            <a:ext cx="2013803" cy="646331"/>
          </a:xfrm>
          <a:prstGeom prst="rect">
            <a:avLst/>
          </a:prstGeom>
          <a:noFill/>
        </p:spPr>
        <p:txBody>
          <a:bodyPr wrap="square" rtlCol="0">
            <a:spAutoFit/>
          </a:bodyPr>
          <a:lstStyle/>
          <a:p>
            <a:r>
              <a:rPr lang="en-US" dirty="0" smtClean="0"/>
              <a:t>High-level software</a:t>
            </a:r>
          </a:p>
          <a:p>
            <a:r>
              <a:rPr lang="en-US" dirty="0" smtClean="0"/>
              <a:t>(applications)</a:t>
            </a:r>
            <a:endParaRPr lang="en-US" dirty="0"/>
          </a:p>
        </p:txBody>
      </p:sp>
      <p:cxnSp>
        <p:nvCxnSpPr>
          <p:cNvPr id="24" name="Straight Arrow Connector 23"/>
          <p:cNvCxnSpPr>
            <a:stCxn id="22" idx="3"/>
          </p:cNvCxnSpPr>
          <p:nvPr/>
        </p:nvCxnSpPr>
        <p:spPr>
          <a:xfrm flipV="1">
            <a:off x="3657600" y="4761050"/>
            <a:ext cx="2980592" cy="19370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23" idx="3"/>
          </p:cNvCxnSpPr>
          <p:nvPr/>
        </p:nvCxnSpPr>
        <p:spPr>
          <a:xfrm flipV="1">
            <a:off x="3614740" y="3991708"/>
            <a:ext cx="3023452" cy="14215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5804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Design DO’s and DON’T’s</a:t>
            </a:r>
            <a:endParaRPr lang="en-US" dirty="0"/>
          </a:p>
        </p:txBody>
      </p:sp>
      <p:sp>
        <p:nvSpPr>
          <p:cNvPr id="3" name="Content Placeholder 2"/>
          <p:cNvSpPr>
            <a:spLocks noGrp="1"/>
          </p:cNvSpPr>
          <p:nvPr>
            <p:ph idx="1"/>
          </p:nvPr>
        </p:nvSpPr>
        <p:spPr/>
        <p:txBody>
          <a:bodyPr/>
          <a:lstStyle/>
          <a:p>
            <a:pPr marL="0" indent="0">
              <a:buNone/>
            </a:pPr>
            <a:r>
              <a:rPr lang="en-US" b="1" dirty="0" smtClean="0"/>
              <a:t>DO</a:t>
            </a:r>
            <a:r>
              <a:rPr lang="en-US" dirty="0" smtClean="0"/>
              <a:t> make sure you have a </a:t>
            </a:r>
            <a:r>
              <a:rPr lang="en-US" b="1" dirty="0" smtClean="0"/>
              <a:t>well-defined spec before </a:t>
            </a:r>
            <a:r>
              <a:rPr lang="en-US" dirty="0" smtClean="0"/>
              <a:t>you write </a:t>
            </a:r>
            <a:r>
              <a:rPr lang="en-US" b="1" dirty="0" smtClean="0"/>
              <a:t>ANY</a:t>
            </a:r>
            <a:r>
              <a:rPr lang="en-US" dirty="0" smtClean="0"/>
              <a:t> code</a:t>
            </a:r>
          </a:p>
          <a:p>
            <a:r>
              <a:rPr lang="en-US" dirty="0" smtClean="0"/>
              <a:t>Avoids wasted time</a:t>
            </a:r>
          </a:p>
          <a:p>
            <a:r>
              <a:rPr lang="en-US" dirty="0" smtClean="0"/>
              <a:t>Avoids re-doing work</a:t>
            </a:r>
          </a:p>
          <a:p>
            <a:r>
              <a:rPr lang="en-US" dirty="0" smtClean="0"/>
              <a:t>Makes your design easier to implement</a:t>
            </a:r>
          </a:p>
          <a:p>
            <a:r>
              <a:rPr lang="en-US" dirty="0" smtClean="0"/>
              <a:t>A well-planned design reduces</a:t>
            </a:r>
            <a:br>
              <a:rPr lang="en-US" dirty="0" smtClean="0"/>
            </a:br>
            <a:r>
              <a:rPr lang="en-US" dirty="0" smtClean="0"/>
              <a:t>unnecessary churn</a:t>
            </a:r>
            <a:endParaRPr lang="en-US" dirty="0"/>
          </a:p>
        </p:txBody>
      </p:sp>
      <p:pic>
        <p:nvPicPr>
          <p:cNvPr id="3074" name="Picture 2" descr="Image result for verilog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133" y="25019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88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365125"/>
            <a:ext cx="5292970" cy="1325563"/>
          </a:xfrm>
        </p:spPr>
        <p:txBody>
          <a:bodyPr>
            <a:normAutofit fontScale="90000"/>
          </a:bodyPr>
          <a:lstStyle/>
          <a:p>
            <a:r>
              <a:rPr lang="en-US" dirty="0" smtClean="0"/>
              <a:t>Vol 1: Architecture and Terminology Overview</a:t>
            </a:r>
            <a:endParaRPr lang="en-US" dirty="0"/>
          </a:p>
        </p:txBody>
      </p:sp>
      <p:pic>
        <p:nvPicPr>
          <p:cNvPr id="4" name="Content Placeholder 3"/>
          <p:cNvPicPr>
            <a:picLocks noGrp="1" noChangeAspect="1"/>
          </p:cNvPicPr>
          <p:nvPr>
            <p:ph idx="1"/>
          </p:nvPr>
        </p:nvPicPr>
        <p:blipFill>
          <a:blip r:embed="rId2"/>
          <a:stretch>
            <a:fillRect/>
          </a:stretch>
        </p:blipFill>
        <p:spPr>
          <a:xfrm>
            <a:off x="6866793" y="134474"/>
            <a:ext cx="5199591" cy="6594052"/>
          </a:xfrm>
          <a:prstGeom prst="rect">
            <a:avLst/>
          </a:prstGeom>
        </p:spPr>
      </p:pic>
      <p:sp>
        <p:nvSpPr>
          <p:cNvPr id="5" name="Rectangle 4"/>
          <p:cNvSpPr/>
          <p:nvPr/>
        </p:nvSpPr>
        <p:spPr>
          <a:xfrm>
            <a:off x="6866794" y="3481754"/>
            <a:ext cx="3604844" cy="24442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57826" y="2225737"/>
            <a:ext cx="5640751" cy="3918801"/>
          </a:xfrm>
          <a:prstGeom prst="rect">
            <a:avLst/>
          </a:prstGeom>
          <a:ln w="38100">
            <a:solidFill>
              <a:srgbClr val="FF0000"/>
            </a:solidFill>
          </a:ln>
        </p:spPr>
      </p:pic>
      <p:cxnSp>
        <p:nvCxnSpPr>
          <p:cNvPr id="8" name="Straight Connector 7"/>
          <p:cNvCxnSpPr/>
          <p:nvPr/>
        </p:nvCxnSpPr>
        <p:spPr>
          <a:xfrm>
            <a:off x="6198577" y="2225737"/>
            <a:ext cx="668215" cy="12560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198577" y="5926015"/>
            <a:ext cx="668215" cy="2185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531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 1: Architecture and Terminology Overview</a:t>
            </a:r>
            <a:endParaRPr lang="en-US" dirty="0"/>
          </a:p>
        </p:txBody>
      </p:sp>
      <p:sp>
        <p:nvSpPr>
          <p:cNvPr id="3" name="Content Placeholder 2"/>
          <p:cNvSpPr>
            <a:spLocks noGrp="1"/>
          </p:cNvSpPr>
          <p:nvPr>
            <p:ph idx="1"/>
          </p:nvPr>
        </p:nvSpPr>
        <p:spPr/>
        <p:txBody>
          <a:bodyPr>
            <a:normAutofit fontScale="92500"/>
          </a:bodyPr>
          <a:lstStyle/>
          <a:p>
            <a:r>
              <a:rPr lang="en-US" dirty="0" smtClean="0"/>
              <a:t>Standard defines two main variations on the physical layer: LE 1M PHY and LE 2M PHY, where LE 1M PHY has 2 optional error coding schemes</a:t>
            </a:r>
          </a:p>
          <a:p>
            <a:r>
              <a:rPr lang="en-US" dirty="0" smtClean="0"/>
              <a:t>In this class you are implementing the basic LE 1M PHY so ignore the rest</a:t>
            </a:r>
          </a:p>
          <a:p>
            <a:r>
              <a:rPr lang="en-US" dirty="0" smtClean="0"/>
              <a:t>LE also uses frequency division multiple access (FDMA) and time division multiple access (TDMA)</a:t>
            </a:r>
          </a:p>
          <a:p>
            <a:r>
              <a:rPr lang="en-US" dirty="0" smtClean="0"/>
              <a:t>This means that each device can only send messages during certain time slots, and on certain frequencies. Master-slave pairs also hop between channels</a:t>
            </a:r>
          </a:p>
          <a:p>
            <a:r>
              <a:rPr lang="en-US" dirty="0" smtClean="0"/>
              <a:t>TDMA, FDMA, and channel hopping are handled more at the logical layer, but you still should add special hardware to assist with that!</a:t>
            </a:r>
            <a:endParaRPr lang="en-US" dirty="0"/>
          </a:p>
        </p:txBody>
      </p:sp>
    </p:spTree>
    <p:extLst>
      <p:ext uri="{BB962C8B-B14F-4D97-AF65-F5344CB8AC3E}">
        <p14:creationId xmlns:p14="http://schemas.microsoft.com/office/powerpoint/2010/main" val="801853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 6: Core System Package [Low Energy Controller]</a:t>
            </a:r>
            <a:endParaRPr lang="en-US" dirty="0"/>
          </a:p>
        </p:txBody>
      </p:sp>
      <p:sp>
        <p:nvSpPr>
          <p:cNvPr id="3" name="Content Placeholder 2"/>
          <p:cNvSpPr>
            <a:spLocks noGrp="1"/>
          </p:cNvSpPr>
          <p:nvPr>
            <p:ph idx="1"/>
          </p:nvPr>
        </p:nvSpPr>
        <p:spPr/>
        <p:txBody>
          <a:bodyPr/>
          <a:lstStyle/>
          <a:p>
            <a:r>
              <a:rPr lang="en-US" dirty="0" smtClean="0"/>
              <a:t>This volume contains the real details on what you want to implement</a:t>
            </a:r>
          </a:p>
          <a:p>
            <a:r>
              <a:rPr lang="en-US" dirty="0" smtClean="0"/>
              <a:t>“Part A: Physical Layer Specification” has everything the RF engineer would need</a:t>
            </a:r>
          </a:p>
          <a:p>
            <a:r>
              <a:rPr lang="en-US" dirty="0" smtClean="0"/>
              <a:t>“Part B: Link Layer Specification” has everything the digital designer and low-level software developer would need</a:t>
            </a:r>
          </a:p>
          <a:p>
            <a:pPr lvl="1"/>
            <a:r>
              <a:rPr lang="en-US" dirty="0" smtClean="0"/>
              <a:t>Parts of the link layer are better implemented in software, some are better in hardware, and where to draw that line can get rather blurry and differs between designs</a:t>
            </a:r>
          </a:p>
          <a:p>
            <a:endParaRPr lang="en-US" dirty="0"/>
          </a:p>
        </p:txBody>
      </p:sp>
    </p:spTree>
    <p:extLst>
      <p:ext uri="{BB962C8B-B14F-4D97-AF65-F5344CB8AC3E}">
        <p14:creationId xmlns:p14="http://schemas.microsoft.com/office/powerpoint/2010/main" val="1098290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Layer Specification: HW/SW Line</a:t>
            </a:r>
            <a:endParaRPr lang="en-US" dirty="0"/>
          </a:p>
        </p:txBody>
      </p:sp>
      <p:sp>
        <p:nvSpPr>
          <p:cNvPr id="3" name="Content Placeholder 2"/>
          <p:cNvSpPr>
            <a:spLocks noGrp="1"/>
          </p:cNvSpPr>
          <p:nvPr>
            <p:ph idx="1"/>
          </p:nvPr>
        </p:nvSpPr>
        <p:spPr/>
        <p:txBody>
          <a:bodyPr/>
          <a:lstStyle/>
          <a:p>
            <a:pPr marL="0" indent="0">
              <a:buNone/>
            </a:pPr>
            <a:r>
              <a:rPr lang="en-US" dirty="0" smtClean="0"/>
              <a:t>The first part of the Link Layer Specification is the link layer state machine</a:t>
            </a:r>
          </a:p>
          <a:p>
            <a:pPr lvl="1"/>
            <a:r>
              <a:rPr lang="en-US" dirty="0" smtClean="0"/>
              <a:t>State machines sound like</a:t>
            </a:r>
            <a:br>
              <a:rPr lang="en-US" dirty="0" smtClean="0"/>
            </a:br>
            <a:r>
              <a:rPr lang="en-US" dirty="0" smtClean="0"/>
              <a:t>something in hardware</a:t>
            </a:r>
          </a:p>
          <a:p>
            <a:pPr lvl="1"/>
            <a:r>
              <a:rPr lang="en-US" dirty="0" smtClean="0"/>
              <a:t>But this state machine is not</a:t>
            </a:r>
            <a:br>
              <a:rPr lang="en-US" dirty="0" smtClean="0"/>
            </a:br>
            <a:r>
              <a:rPr lang="en-US" dirty="0" smtClean="0"/>
              <a:t>used to control the RF circuit,</a:t>
            </a:r>
            <a:br>
              <a:rPr lang="en-US" dirty="0" smtClean="0"/>
            </a:br>
            <a:r>
              <a:rPr lang="en-US" dirty="0" smtClean="0"/>
              <a:t>it’s to manage the connections</a:t>
            </a:r>
            <a:br>
              <a:rPr lang="en-US" dirty="0" smtClean="0"/>
            </a:br>
            <a:r>
              <a:rPr lang="en-US" dirty="0" smtClean="0"/>
              <a:t>between devices</a:t>
            </a:r>
          </a:p>
          <a:p>
            <a:pPr lvl="1"/>
            <a:r>
              <a:rPr lang="en-US" dirty="0" smtClean="0"/>
              <a:t>High-level control usually goes</a:t>
            </a:r>
            <a:br>
              <a:rPr lang="en-US" dirty="0" smtClean="0"/>
            </a:br>
            <a:r>
              <a:rPr lang="en-US" dirty="0" smtClean="0"/>
              <a:t>in software since it’s more</a:t>
            </a:r>
            <a:br>
              <a:rPr lang="en-US" dirty="0" smtClean="0"/>
            </a:br>
            <a:r>
              <a:rPr lang="en-US" dirty="0" smtClean="0"/>
              <a:t>flexible</a:t>
            </a:r>
            <a:endParaRPr lang="en-US" dirty="0"/>
          </a:p>
        </p:txBody>
      </p:sp>
      <p:pic>
        <p:nvPicPr>
          <p:cNvPr id="4" name="Picture 3"/>
          <p:cNvPicPr>
            <a:picLocks noChangeAspect="1"/>
          </p:cNvPicPr>
          <p:nvPr/>
        </p:nvPicPr>
        <p:blipFill>
          <a:blip r:embed="rId2"/>
          <a:stretch>
            <a:fillRect/>
          </a:stretch>
        </p:blipFill>
        <p:spPr>
          <a:xfrm>
            <a:off x="5783941" y="2341794"/>
            <a:ext cx="5899501" cy="4319734"/>
          </a:xfrm>
          <a:prstGeom prst="rect">
            <a:avLst/>
          </a:prstGeom>
        </p:spPr>
      </p:pic>
    </p:spTree>
    <p:extLst>
      <p:ext uri="{BB962C8B-B14F-4D97-AF65-F5344CB8AC3E}">
        <p14:creationId xmlns:p14="http://schemas.microsoft.com/office/powerpoint/2010/main" val="2050662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Layer Specification: HW/SW Line</a:t>
            </a:r>
            <a:endParaRPr lang="en-US" dirty="0"/>
          </a:p>
        </p:txBody>
      </p:sp>
      <p:sp>
        <p:nvSpPr>
          <p:cNvPr id="3" name="Content Placeholder 2"/>
          <p:cNvSpPr>
            <a:spLocks noGrp="1"/>
          </p:cNvSpPr>
          <p:nvPr>
            <p:ph idx="1"/>
          </p:nvPr>
        </p:nvSpPr>
        <p:spPr/>
        <p:txBody>
          <a:bodyPr/>
          <a:lstStyle/>
          <a:p>
            <a:r>
              <a:rPr lang="en-US" dirty="0" smtClean="0"/>
              <a:t>The next few sections talk about bit ordering (during transmission), address generation, address resolution</a:t>
            </a:r>
          </a:p>
          <a:p>
            <a:r>
              <a:rPr lang="en-US" dirty="0" smtClean="0"/>
              <a:t>This should be addressed in hardware (or assisted by hardware)</a:t>
            </a:r>
          </a:p>
          <a:p>
            <a:r>
              <a:rPr lang="en-US" dirty="0" smtClean="0"/>
              <a:t>After that is the packet format. Some parts of the packet should be automatically added in HW, the rest from SW</a:t>
            </a:r>
            <a:endParaRPr lang="en-US" dirty="0"/>
          </a:p>
        </p:txBody>
      </p:sp>
      <p:pic>
        <p:nvPicPr>
          <p:cNvPr id="4" name="Picture 3"/>
          <p:cNvPicPr>
            <a:picLocks noChangeAspect="1"/>
          </p:cNvPicPr>
          <p:nvPr/>
        </p:nvPicPr>
        <p:blipFill>
          <a:blip r:embed="rId2"/>
          <a:stretch>
            <a:fillRect/>
          </a:stretch>
        </p:blipFill>
        <p:spPr>
          <a:xfrm>
            <a:off x="3133312" y="4440846"/>
            <a:ext cx="5925376" cy="1299800"/>
          </a:xfrm>
          <a:prstGeom prst="rect">
            <a:avLst/>
          </a:prstGeom>
        </p:spPr>
      </p:pic>
    </p:spTree>
    <p:extLst>
      <p:ext uri="{BB962C8B-B14F-4D97-AF65-F5344CB8AC3E}">
        <p14:creationId xmlns:p14="http://schemas.microsoft.com/office/powerpoint/2010/main" val="314834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Format</a:t>
            </a:r>
            <a:endParaRPr lang="en-US" dirty="0"/>
          </a:p>
        </p:txBody>
      </p:sp>
      <p:sp>
        <p:nvSpPr>
          <p:cNvPr id="3" name="Content Placeholder 2"/>
          <p:cNvSpPr>
            <a:spLocks noGrp="1"/>
          </p:cNvSpPr>
          <p:nvPr>
            <p:ph idx="1"/>
          </p:nvPr>
        </p:nvSpPr>
        <p:spPr>
          <a:xfrm>
            <a:off x="838200" y="1825625"/>
            <a:ext cx="10515600" cy="4715852"/>
          </a:xfrm>
        </p:spPr>
        <p:txBody>
          <a:bodyPr>
            <a:normAutofit lnSpcReduction="10000"/>
          </a:bodyPr>
          <a:lstStyle/>
          <a:p>
            <a:pPr marL="0" indent="0">
              <a:buNone/>
            </a:pPr>
            <a:endParaRPr lang="en-US" dirty="0"/>
          </a:p>
          <a:p>
            <a:pPr marL="0" indent="0">
              <a:buNone/>
            </a:pPr>
            <a:endParaRPr lang="en-US" dirty="0" smtClean="0"/>
          </a:p>
          <a:p>
            <a:r>
              <a:rPr lang="en-US" sz="2000" dirty="0" smtClean="0"/>
              <a:t>The preamble is used in the receiver to perform frequency synchronization, symbol timing estimation, and Automatic Gain Control training. This should be automatically appended to the beginning of the packet by the HW</a:t>
            </a:r>
          </a:p>
          <a:p>
            <a:r>
              <a:rPr lang="en-US" sz="2000" dirty="0" smtClean="0"/>
              <a:t>The access address is unique to each link layer connection, and is generated randomly (but subject to certain rules). The SW needs to keep track of each connection and its address, and provide the appropriate address to the HW when sending a packet. A HW accelerator can be used to assist in generating the addresses</a:t>
            </a:r>
          </a:p>
          <a:p>
            <a:r>
              <a:rPr lang="en-US" sz="2000" dirty="0" smtClean="0"/>
              <a:t>The PDU (protocol data unit) is the data that is being sent. The PDU itself has its own header and data (which is different for advertising vs. data channels)</a:t>
            </a:r>
          </a:p>
          <a:p>
            <a:r>
              <a:rPr lang="en-US" sz="2000" dirty="0" smtClean="0"/>
              <a:t>The CRC (cyclic redundancy check) is a special function that is run on the data in the PDU. The output of this function is appended to the end of the packet and it is used by the receiver to make sure the data wasn’t corrupted during transmission. This should be automatically calculated and appended to the end of the packet by HW</a:t>
            </a:r>
          </a:p>
        </p:txBody>
      </p:sp>
      <p:pic>
        <p:nvPicPr>
          <p:cNvPr id="4" name="Picture 3"/>
          <p:cNvPicPr>
            <a:picLocks noChangeAspect="1"/>
          </p:cNvPicPr>
          <p:nvPr/>
        </p:nvPicPr>
        <p:blipFill>
          <a:blip r:embed="rId2"/>
          <a:stretch>
            <a:fillRect/>
          </a:stretch>
        </p:blipFill>
        <p:spPr>
          <a:xfrm>
            <a:off x="3133312" y="1303826"/>
            <a:ext cx="5925376" cy="1299800"/>
          </a:xfrm>
          <a:prstGeom prst="rect">
            <a:avLst/>
          </a:prstGeom>
        </p:spPr>
      </p:pic>
    </p:spTree>
    <p:extLst>
      <p:ext uri="{BB962C8B-B14F-4D97-AF65-F5344CB8AC3E}">
        <p14:creationId xmlns:p14="http://schemas.microsoft.com/office/powerpoint/2010/main" val="1684485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PDU Formats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Both the advertising PDU and data PDU have their own headers and payloads, and even those payloads vary based on PDU “subtype”</a:t>
            </a:r>
          </a:p>
          <a:p>
            <a:r>
              <a:rPr lang="en-US" dirty="0" smtClean="0"/>
              <a:t>This level of detail should probably be handled in SW and not in HW, due to the many different types of packets that can be sent</a:t>
            </a:r>
            <a:endParaRPr lang="en-US" dirty="0"/>
          </a:p>
        </p:txBody>
      </p:sp>
      <p:pic>
        <p:nvPicPr>
          <p:cNvPr id="4" name="Picture 3"/>
          <p:cNvPicPr>
            <a:picLocks noChangeAspect="1"/>
          </p:cNvPicPr>
          <p:nvPr/>
        </p:nvPicPr>
        <p:blipFill>
          <a:blip r:embed="rId2"/>
          <a:stretch>
            <a:fillRect/>
          </a:stretch>
        </p:blipFill>
        <p:spPr>
          <a:xfrm>
            <a:off x="315373" y="1368523"/>
            <a:ext cx="5925376" cy="2800067"/>
          </a:xfrm>
          <a:prstGeom prst="rect">
            <a:avLst/>
          </a:prstGeom>
        </p:spPr>
      </p:pic>
      <p:pic>
        <p:nvPicPr>
          <p:cNvPr id="5" name="Picture 4"/>
          <p:cNvPicPr>
            <a:picLocks noChangeAspect="1"/>
          </p:cNvPicPr>
          <p:nvPr/>
        </p:nvPicPr>
        <p:blipFill>
          <a:blip r:embed="rId3"/>
          <a:stretch>
            <a:fillRect/>
          </a:stretch>
        </p:blipFill>
        <p:spPr>
          <a:xfrm>
            <a:off x="6240749" y="1265056"/>
            <a:ext cx="5951251" cy="2903534"/>
          </a:xfrm>
          <a:prstGeom prst="rect">
            <a:avLst/>
          </a:prstGeom>
        </p:spPr>
      </p:pic>
    </p:spTree>
    <p:extLst>
      <p:ext uri="{BB962C8B-B14F-4D97-AF65-F5344CB8AC3E}">
        <p14:creationId xmlns:p14="http://schemas.microsoft.com/office/powerpoint/2010/main" val="2381644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Generation</a:t>
            </a:r>
            <a:endParaRPr lang="en-US" dirty="0"/>
          </a:p>
        </p:txBody>
      </p:sp>
      <p:sp>
        <p:nvSpPr>
          <p:cNvPr id="3" name="Content Placeholder 2"/>
          <p:cNvSpPr>
            <a:spLocks noGrp="1"/>
          </p:cNvSpPr>
          <p:nvPr>
            <p:ph idx="1"/>
          </p:nvPr>
        </p:nvSpPr>
        <p:spPr/>
        <p:txBody>
          <a:bodyPr>
            <a:normAutofit/>
          </a:bodyPr>
          <a:lstStyle/>
          <a:p>
            <a:r>
              <a:rPr lang="en-US" dirty="0" smtClean="0"/>
              <a:t>CRC is basically a special function calculated over the PDU, and the result (appended to the end of the packet) is used by the receiver for error detection</a:t>
            </a:r>
          </a:p>
          <a:p>
            <a:r>
              <a:rPr lang="en-US" dirty="0" smtClean="0"/>
              <a:t>CRC is a recursive function where its output is a function of its input (part of the packet data) and its last output</a:t>
            </a:r>
          </a:p>
          <a:p>
            <a:r>
              <a:rPr lang="en-US" dirty="0" smtClean="0"/>
              <a:t>The final CRC value depends on the initial preset</a:t>
            </a:r>
          </a:p>
          <a:p>
            <a:pPr lvl="1"/>
            <a:r>
              <a:rPr lang="en-US" dirty="0" smtClean="0"/>
              <a:t>So if you are calculating an 8-bit CRC, then the output will be different depending on if the preset value is 00000000 or 00000001</a:t>
            </a:r>
          </a:p>
          <a:p>
            <a:r>
              <a:rPr lang="en-US" dirty="0" smtClean="0"/>
              <a:t>Typical examples calculate the CRC serially (one bit each cycle), but in </a:t>
            </a:r>
            <a:r>
              <a:rPr lang="en-US" dirty="0" err="1" smtClean="0"/>
              <a:t>SCuM</a:t>
            </a:r>
            <a:r>
              <a:rPr lang="en-US" dirty="0" smtClean="0"/>
              <a:t> v2 the 16-bit CRC is calculated using 8 bits each cycle</a:t>
            </a:r>
            <a:endParaRPr lang="en-US" dirty="0"/>
          </a:p>
        </p:txBody>
      </p:sp>
    </p:spTree>
    <p:extLst>
      <p:ext uri="{BB962C8B-B14F-4D97-AF65-F5344CB8AC3E}">
        <p14:creationId xmlns:p14="http://schemas.microsoft.com/office/powerpoint/2010/main" val="2623871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Generation: Example</a:t>
            </a:r>
            <a:endParaRPr lang="en-US" dirty="0"/>
          </a:p>
        </p:txBody>
      </p:sp>
      <p:sp>
        <p:nvSpPr>
          <p:cNvPr id="3" name="Content Placeholder 2"/>
          <p:cNvSpPr>
            <a:spLocks noGrp="1"/>
          </p:cNvSpPr>
          <p:nvPr>
            <p:ph idx="1"/>
          </p:nvPr>
        </p:nvSpPr>
        <p:spPr/>
        <p:txBody>
          <a:bodyPr/>
          <a:lstStyle/>
          <a:p>
            <a:r>
              <a:rPr lang="en-US" dirty="0" smtClean="0"/>
              <a:t>Calculating the CRC serially just means using a linear feedback shift register (LFSR) that matches the CRC polynomial</a:t>
            </a:r>
          </a:p>
          <a:p>
            <a:endParaRPr lang="en-US" dirty="0"/>
          </a:p>
          <a:p>
            <a:endParaRPr lang="en-US" dirty="0" smtClean="0"/>
          </a:p>
          <a:p>
            <a:endParaRPr lang="en-US" dirty="0"/>
          </a:p>
          <a:p>
            <a:r>
              <a:rPr lang="en-US" dirty="0" smtClean="0"/>
              <a:t>The LSB is on the left, and the input to the CRC is the LSB of the PDU</a:t>
            </a:r>
          </a:p>
          <a:p>
            <a:r>
              <a:rPr lang="en-US" dirty="0" smtClean="0"/>
              <a:t>The preset value is just the initial/reset value of the flip-flops</a:t>
            </a:r>
          </a:p>
          <a:p>
            <a:r>
              <a:rPr lang="en-US" dirty="0" smtClean="0"/>
              <a:t>A new bit is shifted in each cycle. The CRC value is the final value of the flip-flops after the last bit of the PDU has been shifted in</a:t>
            </a:r>
            <a:endParaRPr lang="en-US" dirty="0"/>
          </a:p>
        </p:txBody>
      </p:sp>
      <p:pic>
        <p:nvPicPr>
          <p:cNvPr id="4" name="Picture 3"/>
          <p:cNvPicPr>
            <a:picLocks noChangeAspect="1"/>
          </p:cNvPicPr>
          <p:nvPr/>
        </p:nvPicPr>
        <p:blipFill>
          <a:blip r:embed="rId2"/>
          <a:stretch>
            <a:fillRect/>
          </a:stretch>
        </p:blipFill>
        <p:spPr>
          <a:xfrm>
            <a:off x="2566254" y="2874682"/>
            <a:ext cx="7059492" cy="1301665"/>
          </a:xfrm>
          <a:prstGeom prst="rect">
            <a:avLst/>
          </a:prstGeom>
        </p:spPr>
      </p:pic>
    </p:spTree>
    <p:extLst>
      <p:ext uri="{BB962C8B-B14F-4D97-AF65-F5344CB8AC3E}">
        <p14:creationId xmlns:p14="http://schemas.microsoft.com/office/powerpoint/2010/main" val="1316893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Whitening</a:t>
            </a:r>
            <a:endParaRPr lang="en-US" dirty="0"/>
          </a:p>
        </p:txBody>
      </p:sp>
      <p:sp>
        <p:nvSpPr>
          <p:cNvPr id="3" name="Content Placeholder 2"/>
          <p:cNvSpPr>
            <a:spLocks noGrp="1"/>
          </p:cNvSpPr>
          <p:nvPr>
            <p:ph idx="1"/>
          </p:nvPr>
        </p:nvSpPr>
        <p:spPr/>
        <p:txBody>
          <a:bodyPr/>
          <a:lstStyle/>
          <a:p>
            <a:r>
              <a:rPr lang="en-US" dirty="0" smtClean="0"/>
              <a:t>This is an extra step performed on the PDU+CRC that isn’t shown in the packet format</a:t>
            </a:r>
          </a:p>
          <a:p>
            <a:r>
              <a:rPr lang="en-US" dirty="0" smtClean="0"/>
              <a:t>Data whitening ‘transforms’ the data in such a way that it avoids long sequences of 0’s or 1’s (why is this bad? Ask your RF engineer!)</a:t>
            </a:r>
          </a:p>
          <a:p>
            <a:r>
              <a:rPr lang="en-US" dirty="0" smtClean="0"/>
              <a:t>The standard defines this step using a 7-bit LFSR</a:t>
            </a:r>
          </a:p>
          <a:p>
            <a:r>
              <a:rPr lang="en-US" dirty="0" smtClean="0"/>
              <a:t>The preset value of this LFSR depends on the channel index (so your radio controller needs to know which channel it’s using)</a:t>
            </a:r>
            <a:endParaRPr lang="en-US" dirty="0"/>
          </a:p>
        </p:txBody>
      </p:sp>
      <p:pic>
        <p:nvPicPr>
          <p:cNvPr id="4" name="Picture 3"/>
          <p:cNvPicPr>
            <a:picLocks noChangeAspect="1"/>
          </p:cNvPicPr>
          <p:nvPr/>
        </p:nvPicPr>
        <p:blipFill>
          <a:blip r:embed="rId2"/>
          <a:stretch>
            <a:fillRect/>
          </a:stretch>
        </p:blipFill>
        <p:spPr>
          <a:xfrm>
            <a:off x="3172124" y="5017846"/>
            <a:ext cx="5847751" cy="1746000"/>
          </a:xfrm>
          <a:prstGeom prst="rect">
            <a:avLst/>
          </a:prstGeom>
        </p:spPr>
      </p:pic>
    </p:spTree>
    <p:extLst>
      <p:ext uri="{BB962C8B-B14F-4D97-AF65-F5344CB8AC3E}">
        <p14:creationId xmlns:p14="http://schemas.microsoft.com/office/powerpoint/2010/main" val="283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Design DO’s and DON’T’s</a:t>
            </a:r>
            <a:endParaRPr lang="en-US" dirty="0"/>
          </a:p>
        </p:txBody>
      </p:sp>
      <p:sp>
        <p:nvSpPr>
          <p:cNvPr id="3" name="Content Placeholder 2"/>
          <p:cNvSpPr>
            <a:spLocks noGrp="1"/>
          </p:cNvSpPr>
          <p:nvPr>
            <p:ph idx="1"/>
          </p:nvPr>
        </p:nvSpPr>
        <p:spPr>
          <a:xfrm>
            <a:off x="838200" y="1825625"/>
            <a:ext cx="10776438" cy="4351338"/>
          </a:xfrm>
        </p:spPr>
        <p:txBody>
          <a:bodyPr>
            <a:noAutofit/>
          </a:bodyPr>
          <a:lstStyle/>
          <a:p>
            <a:pPr marL="0" indent="0">
              <a:buNone/>
            </a:pPr>
            <a:r>
              <a:rPr lang="en-US" b="1" dirty="0" smtClean="0"/>
              <a:t>DO</a:t>
            </a:r>
            <a:r>
              <a:rPr lang="en-US" dirty="0" smtClean="0"/>
              <a:t> compile and synthesize your RTL </a:t>
            </a:r>
            <a:r>
              <a:rPr lang="en-US" b="1" dirty="0" smtClean="0"/>
              <a:t>early</a:t>
            </a:r>
            <a:r>
              <a:rPr lang="en-US" dirty="0" smtClean="0"/>
              <a:t> and </a:t>
            </a:r>
            <a:r>
              <a:rPr lang="en-US" b="1" dirty="0" smtClean="0"/>
              <a:t>often</a:t>
            </a:r>
          </a:p>
          <a:p>
            <a:pPr marL="5257800"/>
            <a:r>
              <a:rPr lang="en-US" dirty="0" smtClean="0"/>
              <a:t>Compile = starting your simulator</a:t>
            </a:r>
          </a:p>
          <a:p>
            <a:pPr marL="5257800"/>
            <a:r>
              <a:rPr lang="en-US" dirty="0" smtClean="0"/>
              <a:t>Synthesize = run design compiler</a:t>
            </a:r>
          </a:p>
          <a:p>
            <a:pPr marL="5257800"/>
            <a:r>
              <a:rPr lang="en-US" dirty="0" smtClean="0"/>
              <a:t>Both will help you find small bugs</a:t>
            </a:r>
            <a:br>
              <a:rPr lang="en-US" dirty="0" smtClean="0"/>
            </a:br>
            <a:r>
              <a:rPr lang="en-US" dirty="0" smtClean="0"/>
              <a:t>like forgetting to connect a port</a:t>
            </a:r>
          </a:p>
          <a:p>
            <a:pPr marL="5257800"/>
            <a:r>
              <a:rPr lang="en-US" dirty="0" smtClean="0"/>
              <a:t>It’s harder to deal with all the errors</a:t>
            </a:r>
            <a:br>
              <a:rPr lang="en-US" dirty="0" smtClean="0"/>
            </a:br>
            <a:r>
              <a:rPr lang="en-US" dirty="0" smtClean="0"/>
              <a:t>at the end since they accumulate</a:t>
            </a:r>
            <a:br>
              <a:rPr lang="en-US" dirty="0" smtClean="0"/>
            </a:br>
            <a:r>
              <a:rPr lang="en-US" dirty="0" smtClean="0"/>
              <a:t>throughout the design process</a:t>
            </a:r>
          </a:p>
          <a:p>
            <a:pPr marL="5257800"/>
            <a:r>
              <a:rPr lang="en-US" dirty="0" smtClean="0"/>
              <a:t>May run into situations that require</a:t>
            </a:r>
            <a:br>
              <a:rPr lang="en-US" dirty="0" smtClean="0"/>
            </a:br>
            <a:r>
              <a:rPr lang="en-US" dirty="0" smtClean="0"/>
              <a:t>big design changes</a:t>
            </a:r>
          </a:p>
        </p:txBody>
      </p:sp>
      <p:pic>
        <p:nvPicPr>
          <p:cNvPr id="4098" name="Picture 2" descr="Image result for verilog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25" y="2565766"/>
            <a:ext cx="4827813"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83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Format Bottom Line</a:t>
            </a:r>
            <a:endParaRPr lang="en-US" dirty="0"/>
          </a:p>
        </p:txBody>
      </p:sp>
      <p:sp>
        <p:nvSpPr>
          <p:cNvPr id="3" name="Content Placeholder 2"/>
          <p:cNvSpPr>
            <a:spLocks noGrp="1"/>
          </p:cNvSpPr>
          <p:nvPr>
            <p:ph idx="1"/>
          </p:nvPr>
        </p:nvSpPr>
        <p:spPr/>
        <p:txBody>
          <a:bodyPr/>
          <a:lstStyle/>
          <a:p>
            <a:r>
              <a:rPr lang="en-US" dirty="0" smtClean="0"/>
              <a:t>HW generates preamble automatically</a:t>
            </a:r>
          </a:p>
          <a:p>
            <a:r>
              <a:rPr lang="en-US" dirty="0" smtClean="0"/>
              <a:t>SW gives HW the address, HW appends to packet automatically</a:t>
            </a:r>
          </a:p>
          <a:p>
            <a:r>
              <a:rPr lang="en-US" dirty="0" smtClean="0"/>
              <a:t>SW provides PDU, HW doesn’t care</a:t>
            </a:r>
          </a:p>
          <a:p>
            <a:r>
              <a:rPr lang="en-US" dirty="0" smtClean="0"/>
              <a:t>HW automatically calculates CRC and appends to the end of packet</a:t>
            </a:r>
          </a:p>
          <a:p>
            <a:r>
              <a:rPr lang="en-US" dirty="0" smtClean="0"/>
              <a:t>HW automatically applies data whitening to the PDU+CRC</a:t>
            </a:r>
            <a:endParaRPr lang="en-US" dirty="0"/>
          </a:p>
        </p:txBody>
      </p:sp>
      <p:pic>
        <p:nvPicPr>
          <p:cNvPr id="4" name="Picture 3"/>
          <p:cNvPicPr>
            <a:picLocks noChangeAspect="1"/>
          </p:cNvPicPr>
          <p:nvPr/>
        </p:nvPicPr>
        <p:blipFill>
          <a:blip r:embed="rId2"/>
          <a:stretch>
            <a:fillRect/>
          </a:stretch>
        </p:blipFill>
        <p:spPr>
          <a:xfrm>
            <a:off x="3133312" y="4750895"/>
            <a:ext cx="5925376" cy="1299800"/>
          </a:xfrm>
          <a:prstGeom prst="rect">
            <a:avLst/>
          </a:prstGeom>
        </p:spPr>
      </p:pic>
    </p:spTree>
    <p:extLst>
      <p:ext uri="{BB962C8B-B14F-4D97-AF65-F5344CB8AC3E}">
        <p14:creationId xmlns:p14="http://schemas.microsoft.com/office/powerpoint/2010/main" val="369715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Bitstream</a:t>
            </a:r>
            <a:r>
              <a:rPr lang="en-US" dirty="0" smtClean="0"/>
              <a:t> Processing</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In </a:t>
            </a:r>
            <a:r>
              <a:rPr lang="en-US" dirty="0" err="1" smtClean="0"/>
              <a:t>SCuM</a:t>
            </a:r>
            <a:r>
              <a:rPr lang="en-US" dirty="0" smtClean="0"/>
              <a:t> v2, whitening/</a:t>
            </a:r>
            <a:r>
              <a:rPr lang="en-US" dirty="0" err="1" smtClean="0"/>
              <a:t>dewhitening</a:t>
            </a:r>
            <a:r>
              <a:rPr lang="en-US" dirty="0" smtClean="0"/>
              <a:t> was spreading/de-spreading</a:t>
            </a:r>
          </a:p>
          <a:p>
            <a:r>
              <a:rPr lang="en-US" dirty="0" smtClean="0"/>
              <a:t>The encryption/decryption is for the PDU only, and this can be done in SW or with a HW accelerator</a:t>
            </a:r>
            <a:endParaRPr lang="en-US" dirty="0"/>
          </a:p>
        </p:txBody>
      </p:sp>
      <p:pic>
        <p:nvPicPr>
          <p:cNvPr id="6" name="Picture 5"/>
          <p:cNvPicPr>
            <a:picLocks noChangeAspect="1"/>
          </p:cNvPicPr>
          <p:nvPr/>
        </p:nvPicPr>
        <p:blipFill>
          <a:blip r:embed="rId2"/>
          <a:stretch>
            <a:fillRect/>
          </a:stretch>
        </p:blipFill>
        <p:spPr>
          <a:xfrm>
            <a:off x="1662448" y="1690688"/>
            <a:ext cx="8867104" cy="2604845"/>
          </a:xfrm>
          <a:prstGeom prst="rect">
            <a:avLst/>
          </a:prstGeom>
        </p:spPr>
      </p:pic>
    </p:spTree>
    <p:extLst>
      <p:ext uri="{BB962C8B-B14F-4D97-AF65-F5344CB8AC3E}">
        <p14:creationId xmlns:p14="http://schemas.microsoft.com/office/powerpoint/2010/main" val="714211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a:t>
            </a:r>
            <a:endParaRPr lang="en-US" dirty="0"/>
          </a:p>
        </p:txBody>
      </p:sp>
      <p:sp>
        <p:nvSpPr>
          <p:cNvPr id="3" name="Content Placeholder 2"/>
          <p:cNvSpPr>
            <a:spLocks noGrp="1"/>
          </p:cNvSpPr>
          <p:nvPr>
            <p:ph idx="1"/>
          </p:nvPr>
        </p:nvSpPr>
        <p:spPr/>
        <p:txBody>
          <a:bodyPr/>
          <a:lstStyle/>
          <a:p>
            <a:r>
              <a:rPr lang="en-US" dirty="0" smtClean="0"/>
              <a:t>The SW can handle the actual scheduling for TDMA and FDMA</a:t>
            </a:r>
          </a:p>
          <a:p>
            <a:r>
              <a:rPr lang="en-US" dirty="0" smtClean="0"/>
              <a:t>It is up to the HW to ensure it can send packets at the appropriate rate</a:t>
            </a:r>
          </a:p>
          <a:p>
            <a:pPr lvl="1"/>
            <a:r>
              <a:rPr lang="en-US" dirty="0" smtClean="0"/>
              <a:t>It should be able to meet the requirement for the minimum time between packets. This is mostly up to the digital designer</a:t>
            </a:r>
          </a:p>
          <a:p>
            <a:pPr lvl="1"/>
            <a:r>
              <a:rPr lang="en-US" dirty="0" smtClean="0"/>
              <a:t>It should provide timers that are accurate enough (in terms of resolution, drift, and uncertainty) to meet the requirements for the standard. This is mostly a collaboration between the analog designer and the digital designer</a:t>
            </a:r>
          </a:p>
          <a:p>
            <a:r>
              <a:rPr lang="en-US" dirty="0" err="1" smtClean="0"/>
              <a:t>SCuM</a:t>
            </a:r>
            <a:r>
              <a:rPr lang="en-US" dirty="0" smtClean="0"/>
              <a:t> v2 has timers tied-in directly to the radio controller, to provide more temporal precision</a:t>
            </a:r>
          </a:p>
        </p:txBody>
      </p:sp>
    </p:spTree>
    <p:extLst>
      <p:ext uri="{BB962C8B-B14F-4D97-AF65-F5344CB8AC3E}">
        <p14:creationId xmlns:p14="http://schemas.microsoft.com/office/powerpoint/2010/main" val="2809360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Anything else?</a:t>
            </a:r>
            <a:endParaRPr lang="en-US" dirty="0"/>
          </a:p>
        </p:txBody>
      </p:sp>
      <p:sp>
        <p:nvSpPr>
          <p:cNvPr id="5" name="Content Placeholder 4"/>
          <p:cNvSpPr>
            <a:spLocks noGrp="1"/>
          </p:cNvSpPr>
          <p:nvPr>
            <p:ph idx="1"/>
          </p:nvPr>
        </p:nvSpPr>
        <p:spPr/>
        <p:txBody>
          <a:bodyPr/>
          <a:lstStyle/>
          <a:p>
            <a:r>
              <a:rPr lang="en-US" dirty="0" smtClean="0"/>
              <a:t>The </a:t>
            </a:r>
            <a:r>
              <a:rPr lang="en-US" dirty="0" err="1" smtClean="0"/>
              <a:t>SCuM</a:t>
            </a:r>
            <a:r>
              <a:rPr lang="en-US" dirty="0" smtClean="0"/>
              <a:t> v2 radio controller does not have any hardware used to tune and change the channels on the RF transceiver</a:t>
            </a:r>
          </a:p>
          <a:p>
            <a:r>
              <a:rPr lang="en-US" dirty="0" smtClean="0"/>
              <a:t>This is also not covered by any standards because this spec is between the digital designer and the RF engineer</a:t>
            </a:r>
          </a:p>
          <a:p>
            <a:r>
              <a:rPr lang="en-US" dirty="0" smtClean="0"/>
              <a:t>Just as the </a:t>
            </a:r>
            <a:r>
              <a:rPr lang="en-US" dirty="0" err="1" smtClean="0"/>
              <a:t>SCuM</a:t>
            </a:r>
            <a:r>
              <a:rPr lang="en-US" dirty="0" smtClean="0"/>
              <a:t> v2 has a timer tied-in and specifically designed for the radio controller, it might be necessary to create a special timer just for the frequency tuning hardware, to assist with TDMA/FDMA</a:t>
            </a:r>
          </a:p>
          <a:p>
            <a:endParaRPr lang="en-US" dirty="0"/>
          </a:p>
        </p:txBody>
      </p:sp>
    </p:spTree>
    <p:extLst>
      <p:ext uri="{BB962C8B-B14F-4D97-AF65-F5344CB8AC3E}">
        <p14:creationId xmlns:p14="http://schemas.microsoft.com/office/powerpoint/2010/main" val="210400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Design DO’s and DON’T’s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t>DO</a:t>
            </a:r>
            <a:r>
              <a:rPr lang="en-US" dirty="0" smtClean="0"/>
              <a:t> make sure you speak the same language as the analog/RF designer</a:t>
            </a:r>
            <a:endParaRPr lang="en-US" b="1" dirty="0" smtClean="0"/>
          </a:p>
          <a:p>
            <a:r>
              <a:rPr lang="en-US" dirty="0" smtClean="0"/>
              <a:t>I’m not talking about English</a:t>
            </a:r>
          </a:p>
          <a:p>
            <a:r>
              <a:rPr lang="en-US" dirty="0" smtClean="0"/>
              <a:t>Define terminology</a:t>
            </a:r>
          </a:p>
          <a:p>
            <a:r>
              <a:rPr lang="en-US" dirty="0" smtClean="0"/>
              <a:t>“Explain like I’m five”</a:t>
            </a:r>
          </a:p>
          <a:p>
            <a:r>
              <a:rPr lang="en-US" dirty="0" smtClean="0"/>
              <a:t>Don’t continue designing until</a:t>
            </a:r>
            <a:br>
              <a:rPr lang="en-US" dirty="0" smtClean="0"/>
            </a:br>
            <a:r>
              <a:rPr lang="en-US" dirty="0" smtClean="0"/>
              <a:t>you are all on the same page</a:t>
            </a:r>
          </a:p>
        </p:txBody>
      </p:sp>
      <p:pic>
        <p:nvPicPr>
          <p:cNvPr id="6146" name="Picture 2" descr="Image result for analog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584" y="2545292"/>
            <a:ext cx="4118158" cy="376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2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Design DO’s and DON’T’s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t>DO</a:t>
            </a:r>
            <a:r>
              <a:rPr lang="en-US" dirty="0" smtClean="0"/>
              <a:t> learn some scripting languages</a:t>
            </a:r>
            <a:endParaRPr lang="en-US" b="1" dirty="0" smtClean="0"/>
          </a:p>
          <a:p>
            <a:pPr marL="5257800"/>
            <a:r>
              <a:rPr lang="en-US" dirty="0" smtClean="0"/>
              <a:t>Shell scripting</a:t>
            </a:r>
          </a:p>
          <a:p>
            <a:pPr marL="5257800"/>
            <a:r>
              <a:rPr lang="en-US" dirty="0" smtClean="0"/>
              <a:t>Perl</a:t>
            </a:r>
          </a:p>
          <a:p>
            <a:pPr marL="5257800"/>
            <a:r>
              <a:rPr lang="en-US" dirty="0" smtClean="0"/>
              <a:t>Python</a:t>
            </a:r>
          </a:p>
          <a:p>
            <a:pPr marL="5257800"/>
            <a:r>
              <a:rPr lang="en-US" dirty="0" err="1" smtClean="0"/>
              <a:t>tcl</a:t>
            </a:r>
            <a:endParaRPr lang="en-US" dirty="0" smtClean="0"/>
          </a:p>
          <a:p>
            <a:pPr marL="5257800"/>
            <a:r>
              <a:rPr lang="en-US" dirty="0" smtClean="0"/>
              <a:t>Helps automate tedious,</a:t>
            </a:r>
            <a:br>
              <a:rPr lang="en-US" dirty="0" smtClean="0"/>
            </a:br>
            <a:r>
              <a:rPr lang="en-US" dirty="0" smtClean="0"/>
              <a:t>repetitive processes</a:t>
            </a:r>
          </a:p>
        </p:txBody>
      </p:sp>
      <p:pic>
        <p:nvPicPr>
          <p:cNvPr id="5124" name="Picture 4" descr="newspaper cat realization - I should learn Pyth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07436"/>
            <a:ext cx="4762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46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Design DO’s and DON’T’s</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t>DON’T</a:t>
            </a:r>
            <a:r>
              <a:rPr lang="en-US" dirty="0" smtClean="0"/>
              <a:t> use tasks or functions in RTL you want to synthesize</a:t>
            </a:r>
          </a:p>
          <a:p>
            <a:r>
              <a:rPr lang="en-US" dirty="0" smtClean="0"/>
              <a:t>More like programming</a:t>
            </a:r>
            <a:br>
              <a:rPr lang="en-US" dirty="0" smtClean="0"/>
            </a:br>
            <a:r>
              <a:rPr lang="en-US" dirty="0" smtClean="0"/>
              <a:t>than like hardware</a:t>
            </a:r>
          </a:p>
          <a:p>
            <a:r>
              <a:rPr lang="en-US" dirty="0" smtClean="0"/>
              <a:t>Typically </a:t>
            </a:r>
            <a:r>
              <a:rPr lang="en-US" dirty="0" err="1" smtClean="0"/>
              <a:t>unsynthesizable</a:t>
            </a:r>
            <a:endParaRPr lang="en-US" dirty="0" smtClean="0"/>
          </a:p>
          <a:p>
            <a:r>
              <a:rPr lang="en-US" dirty="0" smtClean="0"/>
              <a:t>Should only be used in</a:t>
            </a:r>
            <a:br>
              <a:rPr lang="en-US" dirty="0" smtClean="0"/>
            </a:br>
            <a:r>
              <a:rPr lang="en-US" dirty="0" err="1" smtClean="0"/>
              <a:t>testbenches</a:t>
            </a:r>
            <a:endParaRPr lang="en-US" dirty="0" smtClean="0"/>
          </a:p>
          <a:p>
            <a:r>
              <a:rPr lang="en-US" dirty="0" smtClean="0"/>
              <a:t>The only exception:</a:t>
            </a:r>
            <a:br>
              <a:rPr lang="en-US" dirty="0" smtClean="0"/>
            </a:br>
            <a:r>
              <a:rPr lang="en-US" dirty="0" smtClean="0"/>
              <a:t>a function to calculate</a:t>
            </a:r>
            <a:br>
              <a:rPr lang="en-US" dirty="0" smtClean="0"/>
            </a:br>
            <a:r>
              <a:rPr lang="en-US" dirty="0" smtClean="0"/>
              <a:t>log2</a:t>
            </a:r>
          </a:p>
        </p:txBody>
      </p:sp>
      <p:pic>
        <p:nvPicPr>
          <p:cNvPr id="7170" name="Picture 2" descr="https://i.imgflip.com/1iizi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442" y="2902478"/>
            <a:ext cx="3800475"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75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4646</Words>
  <Application>Microsoft Office PowerPoint</Application>
  <PresentationFormat>Widescreen</PresentationFormat>
  <Paragraphs>450</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Courier New</vt:lpstr>
      <vt:lpstr>Office Theme</vt:lpstr>
      <vt:lpstr>How I Made A Radio…Controller</vt:lpstr>
      <vt:lpstr>Who Am I?</vt:lpstr>
      <vt:lpstr>What Am I Talking About?</vt:lpstr>
      <vt:lpstr>Verilog DO’s and DON’T’s</vt:lpstr>
      <vt:lpstr>Digital Design DO’s and DON’T’s</vt:lpstr>
      <vt:lpstr>Digital Design DO’s and DON’T’s</vt:lpstr>
      <vt:lpstr>Digital Design DO’s and DON’T’s</vt:lpstr>
      <vt:lpstr>Digital Design DO’s and DON’T’s</vt:lpstr>
      <vt:lpstr>Digital Design DO’s and DON’T’s</vt:lpstr>
      <vt:lpstr>Digital Design DO’s and DON’T’s</vt:lpstr>
      <vt:lpstr>Digital Design DO’s and DON’T’s</vt:lpstr>
      <vt:lpstr>Single Chip Micro Mote v2</vt:lpstr>
      <vt:lpstr>Block Diagram</vt:lpstr>
      <vt:lpstr>ARM Cortex-M0 DesignStart Processor</vt:lpstr>
      <vt:lpstr>Memories</vt:lpstr>
      <vt:lpstr>Bus Architecture</vt:lpstr>
      <vt:lpstr>Bus Architecture (cont.)</vt:lpstr>
      <vt:lpstr>AHB and APB Protocols</vt:lpstr>
      <vt:lpstr>Address Space</vt:lpstr>
      <vt:lpstr>Address Space (cont.)</vt:lpstr>
      <vt:lpstr>Peripheral Address Space 0x40000000-0x5FFFFFFF </vt:lpstr>
      <vt:lpstr>What does it mean to ‘own’ and address?</vt:lpstr>
      <vt:lpstr>Controlling Peripherals in Software</vt:lpstr>
      <vt:lpstr>Sub-blocks: Overview</vt:lpstr>
      <vt:lpstr>Radio System Overview</vt:lpstr>
      <vt:lpstr>RF Controller</vt:lpstr>
      <vt:lpstr>DMA</vt:lpstr>
      <vt:lpstr>RFTIMER</vt:lpstr>
      <vt:lpstr>Radio System Architecture</vt:lpstr>
      <vt:lpstr>How I Made a Radio Controller</vt:lpstr>
      <vt:lpstr>Simple Tx: Fetching Packet Data</vt:lpstr>
      <vt:lpstr>Simple Tx: Fetching Packet Data</vt:lpstr>
      <vt:lpstr>Simple Rx: Storing Packet Data</vt:lpstr>
      <vt:lpstr>Simple Rx: Storing Packet Data</vt:lpstr>
      <vt:lpstr>Simple Tx: Packet Composition</vt:lpstr>
      <vt:lpstr>Simple Tx: Sending FIFO Data</vt:lpstr>
      <vt:lpstr>Simple Tx: Final FSM</vt:lpstr>
      <vt:lpstr>Simple Rx: Packet Detection</vt:lpstr>
      <vt:lpstr>Simple Rx: Packet Decomposition</vt:lpstr>
      <vt:lpstr>Simple Rx: Packet Detection FSM</vt:lpstr>
      <vt:lpstr>Simple Rx: Final FSM</vt:lpstr>
      <vt:lpstr>Putting It Together: Simple Tx/Rx</vt:lpstr>
      <vt:lpstr>15.4 Spreading</vt:lpstr>
      <vt:lpstr>15.4 Correlation</vt:lpstr>
      <vt:lpstr>15.4 Packet Detection and Despreading</vt:lpstr>
      <vt:lpstr>Putting It All Together: 15.4 Tx/Rx</vt:lpstr>
      <vt:lpstr>Bluetooth 5.0 LE</vt:lpstr>
      <vt:lpstr>Reading Standards</vt:lpstr>
      <vt:lpstr>Vol 1: Architecture and Terminology Overview</vt:lpstr>
      <vt:lpstr>Vol 1: Architecture and Terminology Overview</vt:lpstr>
      <vt:lpstr>Vol 1: Architecture and Terminology Overview</vt:lpstr>
      <vt:lpstr>Vol 6: Core System Package [Low Energy Controller]</vt:lpstr>
      <vt:lpstr>Link Layer Specification: HW/SW Line</vt:lpstr>
      <vt:lpstr>Link Layer Specification: HW/SW Line</vt:lpstr>
      <vt:lpstr>Packet Format</vt:lpstr>
      <vt:lpstr>PDU Formats</vt:lpstr>
      <vt:lpstr>CRC Generation</vt:lpstr>
      <vt:lpstr>CRC Generation: Example</vt:lpstr>
      <vt:lpstr>Data Whitening</vt:lpstr>
      <vt:lpstr>Packet Format Bottom Line</vt:lpstr>
      <vt:lpstr>Bitstream Processing</vt:lpstr>
      <vt:lpstr>Timing</vt:lpstr>
      <vt:lpstr>Anything else?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 Made A Radio</dc:title>
  <dc:creator>Sahar Mesri</dc:creator>
  <cp:lastModifiedBy>Sahar Mesri</cp:lastModifiedBy>
  <cp:revision>64</cp:revision>
  <dcterms:created xsi:type="dcterms:W3CDTF">2017-01-28T17:08:08Z</dcterms:created>
  <dcterms:modified xsi:type="dcterms:W3CDTF">2017-01-29T23:52:22Z</dcterms:modified>
</cp:coreProperties>
</file>