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666" r:id="rId2"/>
    <p:sldId id="645" r:id="rId3"/>
    <p:sldId id="635" r:id="rId4"/>
    <p:sldId id="646" r:id="rId5"/>
    <p:sldId id="647" r:id="rId6"/>
    <p:sldId id="637" r:id="rId7"/>
    <p:sldId id="636" r:id="rId8"/>
    <p:sldId id="648" r:id="rId9"/>
    <p:sldId id="649" r:id="rId10"/>
    <p:sldId id="650" r:id="rId11"/>
    <p:sldId id="651" r:id="rId12"/>
    <p:sldId id="652" r:id="rId13"/>
    <p:sldId id="644" r:id="rId14"/>
    <p:sldId id="653" r:id="rId15"/>
    <p:sldId id="659" r:id="rId16"/>
    <p:sldId id="661" r:id="rId17"/>
    <p:sldId id="660" r:id="rId18"/>
    <p:sldId id="662" r:id="rId19"/>
    <p:sldId id="665" r:id="rId20"/>
    <p:sldId id="664" r:id="rId21"/>
    <p:sldId id="663" r:id="rId22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99FF"/>
    <a:srgbClr val="333333"/>
    <a:srgbClr val="4D4D4D"/>
    <a:srgbClr val="FF0000"/>
    <a:srgbClr val="FF6600"/>
    <a:srgbClr val="CCFF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1" autoAdjust="0"/>
  </p:normalViewPr>
  <p:slideViewPr>
    <p:cSldViewPr snapToGrid="0">
      <p:cViewPr varScale="1">
        <p:scale>
          <a:sx n="103" d="100"/>
          <a:sy n="103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78E802E-B51E-4174-9C59-EB9067D42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AFD8C4D-29A0-40B2-920B-EE241C018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600200"/>
            <a:ext cx="68580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381000"/>
            <a:ext cx="18097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381000"/>
            <a:ext cx="52768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52600" y="1981200"/>
            <a:ext cx="7162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9812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981200"/>
            <a:ext cx="7162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278" y="1524000"/>
            <a:ext cx="8988649" cy="305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037" y="-210111"/>
            <a:ext cx="7239000" cy="1143000"/>
          </a:xfrm>
        </p:spPr>
        <p:txBody>
          <a:bodyPr/>
          <a:lstStyle/>
          <a:p>
            <a:r>
              <a:rPr lang="en-US" sz="3200" dirty="0" smtClean="0"/>
              <a:t>Evaluation on Real images</a:t>
            </a:r>
            <a:endParaRPr lang="en-US" sz="32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429" y="720769"/>
            <a:ext cx="4224626" cy="292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4944" y="3594856"/>
            <a:ext cx="8363815" cy="248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5709" y="5874328"/>
            <a:ext cx="81227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/>
              <a:t>Results shown for the cube of Figure 11.2 </a:t>
            </a:r>
            <a:r>
              <a:rPr lang="en-US" sz="1800" b="0" dirty="0" smtClean="0">
                <a:sym typeface="Wingdings" pitchFamily="2" charset="2"/>
              </a:rPr>
              <a:t> </a:t>
            </a:r>
            <a:r>
              <a:rPr lang="en-US" sz="1800" b="0" dirty="0" err="1" smtClean="0">
                <a:sym typeface="Wingdings" pitchFamily="2" charset="2"/>
              </a:rPr>
              <a:t>epipole</a:t>
            </a:r>
            <a:r>
              <a:rPr lang="en-US" sz="1800" b="0" dirty="0" smtClean="0">
                <a:sym typeface="Wingdings" pitchFamily="2" charset="2"/>
              </a:rPr>
              <a:t> distant from image</a:t>
            </a:r>
            <a:endParaRPr lang="en-US" sz="1800" b="0" dirty="0" smtClean="0"/>
          </a:p>
          <a:p>
            <a:pPr algn="l"/>
            <a:r>
              <a:rPr lang="en-US" sz="1800" b="0" dirty="0" smtClean="0"/>
              <a:t>Improvement of non-iterative method over iterative is more pronounced when </a:t>
            </a:r>
          </a:p>
          <a:p>
            <a:pPr algn="l"/>
            <a:r>
              <a:rPr lang="en-US" sz="1800" b="0" dirty="0" smtClean="0"/>
              <a:t>  </a:t>
            </a:r>
            <a:r>
              <a:rPr lang="en-US" sz="1800" b="0" dirty="0" err="1" smtClean="0"/>
              <a:t>epipole</a:t>
            </a:r>
            <a:r>
              <a:rPr lang="en-US" sz="1800" b="0" dirty="0" smtClean="0"/>
              <a:t> is closer to image </a:t>
            </a:r>
            <a:endParaRPr lang="en-US" sz="1800" b="0" dirty="0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1382" y="1356879"/>
            <a:ext cx="2743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073" y="297872"/>
            <a:ext cx="7239000" cy="1143000"/>
          </a:xfrm>
        </p:spPr>
        <p:txBody>
          <a:bodyPr/>
          <a:lstStyle/>
          <a:p>
            <a:r>
              <a:rPr lang="en-US" dirty="0" smtClean="0"/>
              <a:t>Reconstruction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2803218"/>
            <a:ext cx="8750011" cy="34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035175" y="0"/>
            <a:ext cx="710882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de-DE" sz="3200" b="0" dirty="0">
                <a:solidFill>
                  <a:schemeClr val="tx2"/>
                </a:solidFill>
                <a:latin typeface="Tahoma" pitchFamily="34" charset="0"/>
              </a:rPr>
              <a:t>Line reconstruction</a:t>
            </a:r>
            <a:endParaRPr lang="en-GB" sz="3200" b="0" dirty="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9220" name="Picture 5" descr="fig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735" y="567459"/>
            <a:ext cx="50292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222536" y="4992109"/>
            <a:ext cx="8921463" cy="16927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lang="en-GB" b="0" dirty="0" smtClean="0"/>
              <a:t>For correspoinding points, the pre-image ,i.e. the point in 3 space that </a:t>
            </a:r>
            <a:r>
              <a:rPr lang="en-GB" b="0" dirty="0" smtClean="0"/>
              <a:t>   projects </a:t>
            </a:r>
            <a:r>
              <a:rPr lang="en-GB" b="0" dirty="0" smtClean="0"/>
              <a:t>to the impage points is over determined, since there are 4 measurements on 3 degrees of freedom of the 3 space point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lang="en-GB" b="0" dirty="0" smtClean="0"/>
              <a:t>For lines , preimage is exactly determined because a line in 3 space has four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</a:pPr>
            <a:r>
              <a:rPr lang="en-GB" b="0" dirty="0" smtClean="0"/>
              <a:t>  d</a:t>
            </a:r>
            <a:r>
              <a:rPr lang="en-GB" b="0" dirty="0" smtClean="0"/>
              <a:t>egrees </a:t>
            </a:r>
            <a:r>
              <a:rPr lang="en-GB" b="0" dirty="0" smtClean="0"/>
              <a:t>of freedom, and the image line provides two measurements in each </a:t>
            </a:r>
            <a:r>
              <a:rPr lang="en-GB" b="0" dirty="0" smtClean="0"/>
              <a:t>  view </a:t>
            </a:r>
            <a:endParaRPr lang="en-GB" b="0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19555"/>
            <a:ext cx="9023927" cy="120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fig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2161" y="962458"/>
            <a:ext cx="45434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1538720" y="122381"/>
            <a:ext cx="710882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de-DE" sz="3200" b="0" dirty="0">
                <a:solidFill>
                  <a:schemeClr val="tx2"/>
                </a:solidFill>
                <a:latin typeface="Tahoma" pitchFamily="34" charset="0"/>
              </a:rPr>
              <a:t>Scene planes and homographies</a:t>
            </a:r>
            <a:endParaRPr lang="en-GB" sz="3200" b="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1834429" y="6192838"/>
            <a:ext cx="5435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plane induces homography between two views</a:t>
            </a:r>
            <a:endParaRPr lang="en-US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88509"/>
            <a:ext cx="8768177" cy="158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Homography</a:t>
            </a:r>
            <a:r>
              <a:rPr lang="en-US" dirty="0" smtClean="0"/>
              <a:t> given the Plane</a:t>
            </a:r>
            <a:endParaRPr lang="en-US" dirty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9700" y="1740891"/>
            <a:ext cx="9921010" cy="2655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273" y="4793673"/>
            <a:ext cx="7301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/>
              <a:t>Example: Calibrated stereo rig with the world origin at the first camera</a:t>
            </a:r>
            <a:endParaRPr lang="en-US" sz="1800" b="0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164" y="5450754"/>
            <a:ext cx="3345514" cy="543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1248" y="6112450"/>
            <a:ext cx="1606264" cy="45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42384" y="5442095"/>
            <a:ext cx="3573822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728" y="-249372"/>
            <a:ext cx="7239000" cy="1143000"/>
          </a:xfrm>
        </p:spPr>
        <p:txBody>
          <a:bodyPr/>
          <a:lstStyle/>
          <a:p>
            <a:r>
              <a:rPr lang="en-US" sz="2800" dirty="0" err="1" smtClean="0"/>
              <a:t>Epipolar</a:t>
            </a:r>
            <a:r>
              <a:rPr lang="en-US" sz="2800" dirty="0" smtClean="0"/>
              <a:t> Geometry and </a:t>
            </a:r>
            <a:r>
              <a:rPr lang="en-US" sz="2800" dirty="0" err="1" smtClean="0"/>
              <a:t>Homography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694221"/>
            <a:ext cx="9273309" cy="603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529" y="-200875"/>
            <a:ext cx="9518073" cy="1142999"/>
          </a:xfrm>
        </p:spPr>
        <p:txBody>
          <a:bodyPr/>
          <a:lstStyle/>
          <a:p>
            <a:r>
              <a:rPr lang="en-US" dirty="0" err="1" smtClean="0"/>
              <a:t>Homographies</a:t>
            </a:r>
            <a:r>
              <a:rPr lang="en-US" dirty="0" smtClean="0"/>
              <a:t> and </a:t>
            </a:r>
            <a:r>
              <a:rPr lang="en-US" dirty="0" err="1" smtClean="0"/>
              <a:t>Epipolar</a:t>
            </a:r>
            <a:r>
              <a:rPr lang="en-US" dirty="0" smtClean="0"/>
              <a:t> Geometry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2981"/>
            <a:ext cx="9144000" cy="112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17845"/>
            <a:ext cx="9014691" cy="105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71272"/>
            <a:ext cx="8883640" cy="127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19029"/>
            <a:ext cx="8836890" cy="2676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328" y="0"/>
            <a:ext cx="7239000" cy="1143000"/>
          </a:xfrm>
        </p:spPr>
        <p:txBody>
          <a:bodyPr/>
          <a:lstStyle/>
          <a:p>
            <a:r>
              <a:rPr lang="en-US" dirty="0" smtClean="0"/>
              <a:t>Plane Induced Parallax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21421" y="784989"/>
            <a:ext cx="9194365" cy="462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63782" y="6317673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/>
              <a:t>Can compute F once H is known</a:t>
            </a:r>
            <a:endParaRPr 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004" y="-311700"/>
            <a:ext cx="7239000" cy="1143000"/>
          </a:xfrm>
        </p:spPr>
        <p:txBody>
          <a:bodyPr/>
          <a:lstStyle/>
          <a:p>
            <a:r>
              <a:rPr lang="en-US" dirty="0" smtClean="0"/>
              <a:t>Plane induced parallax</a:t>
            </a:r>
            <a:endParaRPr lang="en-US" dirty="0"/>
          </a:p>
        </p:txBody>
      </p:sp>
      <p:pic>
        <p:nvPicPr>
          <p:cNvPr id="6" name="Picture 9" descr="fig1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5144" y="970570"/>
            <a:ext cx="7162800" cy="323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97" y="3908328"/>
            <a:ext cx="7745558" cy="83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487613" y="5540536"/>
          <a:ext cx="3540125" cy="511175"/>
        </p:xfrm>
        <a:graphic>
          <a:graphicData uri="http://schemas.openxmlformats.org/presentationml/2006/ole">
            <p:oleObj spid="_x0000_s24578" name="Equation" r:id="rId5" imgW="1587240" imgH="228600" progId="Equation.3">
              <p:embed/>
            </p:oleObj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39963" y="4559461"/>
            <a:ext cx="50847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95300" indent="-495300" algn="l"/>
            <a:r>
              <a:rPr lang="en-US" sz="2400" b="0" dirty="0"/>
              <a:t>x</a:t>
            </a:r>
            <a:r>
              <a:rPr lang="en-US" sz="2400" b="0" baseline="-25000" dirty="0"/>
              <a:t>1</a:t>
            </a:r>
            <a:r>
              <a:rPr lang="en-US" sz="2400" b="0" dirty="0"/>
              <a:t>,x</a:t>
            </a:r>
            <a:r>
              <a:rPr lang="en-US" sz="2400" b="0" baseline="-25000" dirty="0"/>
              <a:t>2</a:t>
            </a:r>
            <a:r>
              <a:rPr lang="en-US" sz="2400" b="0" dirty="0"/>
              <a:t>,x</a:t>
            </a:r>
            <a:r>
              <a:rPr lang="en-US" sz="2400" b="0" baseline="-25000" dirty="0"/>
              <a:t>3</a:t>
            </a:r>
            <a:r>
              <a:rPr lang="en-US" sz="2400" b="0" dirty="0"/>
              <a:t>,x</a:t>
            </a:r>
            <a:r>
              <a:rPr lang="en-US" sz="2400" b="0" baseline="-25000" dirty="0"/>
              <a:t>4</a:t>
            </a:r>
            <a:r>
              <a:rPr lang="en-US" sz="2400" b="0" dirty="0"/>
              <a:t> in plane, x</a:t>
            </a:r>
            <a:r>
              <a:rPr lang="en-US" sz="2400" b="0" baseline="-25000" dirty="0"/>
              <a:t>5</a:t>
            </a:r>
            <a:r>
              <a:rPr lang="en-US" sz="2400" b="0" dirty="0"/>
              <a:t>,x</a:t>
            </a:r>
            <a:r>
              <a:rPr lang="en-US" sz="2400" b="0" baseline="-25000" dirty="0"/>
              <a:t>6 </a:t>
            </a:r>
            <a:r>
              <a:rPr lang="en-US" sz="2400" b="0" dirty="0"/>
              <a:t>out of plane</a:t>
            </a:r>
            <a:endParaRPr lang="en-US" sz="2400" dirty="0"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430463" y="5107149"/>
            <a:ext cx="38179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95300" indent="-495300" algn="l"/>
            <a:r>
              <a:rPr lang="en-US" sz="2400" b="0" dirty="0"/>
              <a:t>Compute H from x</a:t>
            </a:r>
            <a:r>
              <a:rPr lang="en-US" sz="2400" b="0" baseline="-25000" dirty="0"/>
              <a:t>1</a:t>
            </a:r>
            <a:r>
              <a:rPr lang="en-US" sz="2400" b="0" dirty="0"/>
              <a:t>,x</a:t>
            </a:r>
            <a:r>
              <a:rPr lang="en-US" sz="2400" b="0" baseline="-25000" dirty="0"/>
              <a:t>2</a:t>
            </a:r>
            <a:r>
              <a:rPr lang="en-US" sz="2400" b="0" dirty="0"/>
              <a:t>,x</a:t>
            </a:r>
            <a:r>
              <a:rPr lang="en-US" sz="2400" b="0" baseline="-25000" dirty="0"/>
              <a:t>3</a:t>
            </a:r>
            <a:r>
              <a:rPr lang="en-US" sz="2400" b="0" dirty="0"/>
              <a:t>,x</a:t>
            </a:r>
            <a:r>
              <a:rPr lang="en-US" sz="2400" b="0" baseline="-25000" dirty="0"/>
              <a:t>4</a:t>
            </a:r>
            <a:endParaRPr lang="en-US" sz="2400" dirty="0">
              <a:cs typeface="Arial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30475" y="6088224"/>
          <a:ext cx="1387475" cy="482600"/>
        </p:xfrm>
        <a:graphic>
          <a:graphicData uri="http://schemas.openxmlformats.org/presentationml/2006/ole">
            <p:oleObj spid="_x0000_s24579" name="Equation" r:id="rId6" imgW="622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382" y="0"/>
            <a:ext cx="7239000" cy="1143000"/>
          </a:xfrm>
        </p:spPr>
        <p:txBody>
          <a:bodyPr/>
          <a:lstStyle/>
          <a:p>
            <a:r>
              <a:rPr lang="en-US" dirty="0" smtClean="0"/>
              <a:t>Structure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709" y="1842654"/>
            <a:ext cx="7162800" cy="4648200"/>
          </a:xfrm>
        </p:spPr>
        <p:txBody>
          <a:bodyPr/>
          <a:lstStyle/>
          <a:p>
            <a:r>
              <a:rPr lang="en-US" sz="2400" dirty="0" smtClean="0"/>
              <a:t>How to compute the position of a point in 3-space given its image in two views and the camera matrices of those two views</a:t>
            </a:r>
          </a:p>
          <a:p>
            <a:r>
              <a:rPr lang="en-US" sz="2400" dirty="0" smtClean="0"/>
              <a:t>Use image correspondence to compute F; then find a pair of consistent camera matrices. </a:t>
            </a:r>
          </a:p>
          <a:p>
            <a:r>
              <a:rPr lang="en-US" sz="2400" dirty="0" smtClean="0"/>
              <a:t>Assume these matrices are known exactly or with great accuracy as compared to the matching points in the two images.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400" y="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Plane induced </a:t>
            </a:r>
            <a:r>
              <a:rPr lang="en-US" dirty="0" err="1" smtClean="0"/>
              <a:t>Homography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621" y="1014836"/>
            <a:ext cx="9633239" cy="385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7600" y="5227782"/>
            <a:ext cx="7156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/>
              <a:t>Images of four co-planar points define </a:t>
            </a:r>
            <a:r>
              <a:rPr lang="en-US" sz="1800" b="0" dirty="0" err="1" smtClean="0"/>
              <a:t>homography</a:t>
            </a:r>
            <a:endParaRPr lang="en-US" sz="1800" b="0" dirty="0" smtClean="0"/>
          </a:p>
          <a:p>
            <a:pPr algn="l"/>
            <a:r>
              <a:rPr lang="en-US" sz="1800" b="0" dirty="0" smtClean="0"/>
              <a:t>Two points off the plane provide constraints to determine the </a:t>
            </a:r>
            <a:r>
              <a:rPr lang="en-US" sz="1800" b="0" dirty="0" err="1" smtClean="0"/>
              <a:t>epipole</a:t>
            </a:r>
            <a:endParaRPr 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Plane Induced Parallax</a:t>
            </a:r>
            <a:endParaRPr lang="en-US" dirty="0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1164"/>
            <a:ext cx="8638757" cy="334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4684" y="0"/>
            <a:ext cx="73437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dirty="0"/>
              <a:t>Point reconstruction</a:t>
            </a:r>
          </a:p>
        </p:txBody>
      </p:sp>
      <p:pic>
        <p:nvPicPr>
          <p:cNvPr id="4101" name="Picture 5" descr="fig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659" y="175532"/>
            <a:ext cx="45529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fig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1422" y="3568020"/>
            <a:ext cx="56769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7431" name="Object 7"/>
          <p:cNvGraphicFramePr>
            <a:graphicFrameLocks noChangeAspect="1"/>
          </p:cNvGraphicFramePr>
          <p:nvPr/>
        </p:nvGraphicFramePr>
        <p:xfrm>
          <a:off x="3427947" y="2745695"/>
          <a:ext cx="838200" cy="287337"/>
        </p:xfrm>
        <a:graphic>
          <a:graphicData uri="http://schemas.openxmlformats.org/presentationml/2006/ole">
            <p:oleObj spid="_x0000_s4098" name="Equation" r:id="rId5" imgW="482400" imgH="164880" progId="Equation.3">
              <p:embed/>
            </p:oleObj>
          </a:graphicData>
        </a:graphic>
      </p:graphicFrame>
      <p:graphicFrame>
        <p:nvGraphicFramePr>
          <p:cNvPr id="487432" name="Object 8"/>
          <p:cNvGraphicFramePr>
            <a:graphicFrameLocks noChangeAspect="1"/>
          </p:cNvGraphicFramePr>
          <p:nvPr/>
        </p:nvGraphicFramePr>
        <p:xfrm>
          <a:off x="8034872" y="2752045"/>
          <a:ext cx="925512" cy="287337"/>
        </p:xfrm>
        <a:graphic>
          <a:graphicData uri="http://schemas.openxmlformats.org/presentationml/2006/ole">
            <p:oleObj spid="_x0000_s4099" name="Equation" r:id="rId6" imgW="533160" imgH="16488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785091"/>
            <a:ext cx="3251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800" b="0" dirty="0" smtClean="0"/>
              <a:t>Error in measured points, x and x’: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b="0" dirty="0"/>
              <a:t>Rays back-projected from the points are skew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b="0" dirty="0"/>
              <a:t>There is no point X which exactly satisfies: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b="0" dirty="0"/>
              <a:t>    x = P X       </a:t>
            </a:r>
            <a:r>
              <a:rPr lang="en-US" sz="1600" b="0" dirty="0" err="1"/>
              <a:t>x</a:t>
            </a:r>
            <a:r>
              <a:rPr lang="en-US" sz="1600" b="0" dirty="0"/>
              <a:t>’ = P’X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b="0" dirty="0"/>
              <a:t>The image points do not satisfy the </a:t>
            </a:r>
            <a:r>
              <a:rPr lang="en-US" sz="1600" b="0" dirty="0" err="1"/>
              <a:t>epipolar</a:t>
            </a:r>
            <a:r>
              <a:rPr lang="en-US" sz="1600" b="0" dirty="0"/>
              <a:t> constraint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b="0" dirty="0"/>
              <a:t>      </a:t>
            </a:r>
            <a:r>
              <a:rPr lang="en-US" sz="1600" b="0" dirty="0" err="1"/>
              <a:t>x’</a:t>
            </a:r>
            <a:r>
              <a:rPr lang="en-US" sz="1600" b="0" baseline="30000" dirty="0" err="1"/>
              <a:t>T</a:t>
            </a:r>
            <a:r>
              <a:rPr lang="en-US" sz="1600" b="0" dirty="0"/>
              <a:t> F x = 0 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83535" y="5514110"/>
            <a:ext cx="9227535" cy="104688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757035" y="3195782"/>
            <a:ext cx="51168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0"/>
            <a:ext cx="7239000" cy="1143000"/>
          </a:xfrm>
        </p:spPr>
        <p:txBody>
          <a:bodyPr/>
          <a:lstStyle/>
          <a:p>
            <a:r>
              <a:rPr lang="en-US" sz="3200" dirty="0" smtClean="0"/>
              <a:t>Invariance Under Transformation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836" y="895927"/>
            <a:ext cx="8906164" cy="4735945"/>
          </a:xfrm>
        </p:spPr>
        <p:txBody>
          <a:bodyPr/>
          <a:lstStyle/>
          <a:p>
            <a:r>
              <a:rPr lang="en-US" dirty="0" smtClean="0"/>
              <a:t>Desirable triangulation: invariant under transformations for reconstruction:</a:t>
            </a:r>
          </a:p>
          <a:p>
            <a:pPr lvl="1"/>
            <a:r>
              <a:rPr lang="en-US" dirty="0" smtClean="0"/>
              <a:t>If camera matrices known only up to affine (projective) transformation, use a affine (projective) invariant triangulation method to find 3D space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What is an invariant triangulation method?</a:t>
            </a:r>
            <a:endParaRPr lang="en-US" dirty="0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525" y="4313382"/>
            <a:ext cx="8709799" cy="184294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12543" y="6225309"/>
            <a:ext cx="3110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dirty="0" smtClean="0"/>
              <a:t>Τ</a:t>
            </a:r>
            <a:r>
              <a:rPr lang="en-US" dirty="0" smtClean="0"/>
              <a:t>= triangulation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218" y="0"/>
            <a:ext cx="7239000" cy="1143000"/>
          </a:xfrm>
        </p:spPr>
        <p:txBody>
          <a:bodyPr/>
          <a:lstStyle/>
          <a:p>
            <a:r>
              <a:rPr lang="en-US" dirty="0" smtClean="0"/>
              <a:t>Projective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454" y="1200727"/>
            <a:ext cx="8490527" cy="4652819"/>
          </a:xfrm>
        </p:spPr>
        <p:txBody>
          <a:bodyPr/>
          <a:lstStyle/>
          <a:p>
            <a:r>
              <a:rPr lang="en-US" sz="2400" dirty="0" smtClean="0"/>
              <a:t>Inappropriate to minimize error in the 3D projective space P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Bad idea: find midpoint of the common perpendicular to the two rays in space:</a:t>
            </a:r>
          </a:p>
          <a:p>
            <a:pPr lvl="1"/>
            <a:r>
              <a:rPr lang="en-US" sz="2000" dirty="0" smtClean="0"/>
              <a:t>Distance and perpendicularity not valid in projective geometry</a:t>
            </a:r>
          </a:p>
          <a:p>
            <a:pPr lvl="1"/>
            <a:r>
              <a:rPr lang="en-US" sz="2000" dirty="0" smtClean="0"/>
              <a:t>Gives different results depending on which projective reconstruction is considered </a:t>
            </a:r>
          </a:p>
          <a:p>
            <a:pPr lvl="1"/>
            <a:r>
              <a:rPr lang="en-US" sz="2000" dirty="0" smtClean="0"/>
              <a:t>Not projective invariant</a:t>
            </a:r>
          </a:p>
          <a:p>
            <a:r>
              <a:rPr lang="en-US" sz="2400" dirty="0" smtClean="0"/>
              <a:t>Need to design a projective invariant approach</a:t>
            </a:r>
          </a:p>
          <a:p>
            <a:r>
              <a:rPr lang="en-US" sz="2400" dirty="0" smtClean="0"/>
              <a:t>Better idea: minimize the re-projection error </a:t>
            </a:r>
          </a:p>
          <a:p>
            <a:pPr lvl="1"/>
            <a:r>
              <a:rPr lang="en-US" sz="2000" dirty="0" smtClean="0"/>
              <a:t>Find 3D point X so that the sum squared distance between the projection of X and measured image points x, and x’  is minimized</a:t>
            </a:r>
          </a:p>
          <a:p>
            <a:pPr lvl="1"/>
            <a:endParaRPr lang="en-US" sz="2000" dirty="0"/>
          </a:p>
          <a:p>
            <a:endParaRPr lang="en-US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Text Box 4"/>
          <p:cNvSpPr txBox="1">
            <a:spLocks noChangeArrowheads="1"/>
          </p:cNvSpPr>
          <p:nvPr/>
        </p:nvSpPr>
        <p:spPr bwMode="auto">
          <a:xfrm>
            <a:off x="2450674" y="-46180"/>
            <a:ext cx="73437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dirty="0"/>
              <a:t>L</a:t>
            </a:r>
            <a:r>
              <a:rPr lang="en-US" sz="2400" dirty="0" smtClean="0"/>
              <a:t>inear </a:t>
            </a:r>
            <a:r>
              <a:rPr lang="en-US" sz="2400" dirty="0"/>
              <a:t>T</a:t>
            </a:r>
            <a:r>
              <a:rPr lang="en-US" sz="2400" dirty="0" smtClean="0"/>
              <a:t>riangulation</a:t>
            </a:r>
            <a:endParaRPr lang="en-US" sz="2400" dirty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3376613" y="329331"/>
          <a:ext cx="925512" cy="287337"/>
        </p:xfrm>
        <a:graphic>
          <a:graphicData uri="http://schemas.openxmlformats.org/presentationml/2006/ole">
            <p:oleObj spid="_x0000_s5122" name="Equation" r:id="rId3" imgW="533160" imgH="16488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2303463" y="334093"/>
          <a:ext cx="838200" cy="287338"/>
        </p:xfrm>
        <a:graphic>
          <a:graphicData uri="http://schemas.openxmlformats.org/presentationml/2006/ole">
            <p:oleObj spid="_x0000_s5123" name="Equation" r:id="rId4" imgW="482400" imgH="164880" progId="Equation.3">
              <p:embed/>
            </p:oleObj>
          </a:graphicData>
        </a:graphic>
      </p:graphicFrame>
      <p:graphicFrame>
        <p:nvGraphicFramePr>
          <p:cNvPr id="489479" name="Object 7"/>
          <p:cNvGraphicFramePr>
            <a:graphicFrameLocks noChangeAspect="1"/>
          </p:cNvGraphicFramePr>
          <p:nvPr/>
        </p:nvGraphicFramePr>
        <p:xfrm>
          <a:off x="4594947" y="325001"/>
          <a:ext cx="1255712" cy="309562"/>
        </p:xfrm>
        <a:graphic>
          <a:graphicData uri="http://schemas.openxmlformats.org/presentationml/2006/ole">
            <p:oleObj spid="_x0000_s5124" name="Equation" r:id="rId5" imgW="723600" imgH="177480" progId="Equation.3">
              <p:embed/>
            </p:oleObj>
          </a:graphicData>
        </a:graphic>
      </p:graphicFrame>
      <p:graphicFrame>
        <p:nvGraphicFramePr>
          <p:cNvPr id="489480" name="Object 8"/>
          <p:cNvGraphicFramePr>
            <a:graphicFrameLocks noChangeAspect="1"/>
          </p:cNvGraphicFramePr>
          <p:nvPr/>
        </p:nvGraphicFramePr>
        <p:xfrm>
          <a:off x="1761404" y="1578853"/>
          <a:ext cx="2312987" cy="1017588"/>
        </p:xfrm>
        <a:graphic>
          <a:graphicData uri="http://schemas.openxmlformats.org/presentationml/2006/ole">
            <p:oleObj spid="_x0000_s5125" name="Equation" r:id="rId6" imgW="1333440" imgH="583920" progId="Equation.3">
              <p:embed/>
            </p:oleObj>
          </a:graphicData>
        </a:graphic>
      </p:graphicFrame>
      <p:graphicFrame>
        <p:nvGraphicFramePr>
          <p:cNvPr id="489481" name="Object 9"/>
          <p:cNvGraphicFramePr>
            <a:graphicFrameLocks noChangeAspect="1"/>
          </p:cNvGraphicFramePr>
          <p:nvPr/>
        </p:nvGraphicFramePr>
        <p:xfrm>
          <a:off x="4929477" y="1565287"/>
          <a:ext cx="1938337" cy="1371600"/>
        </p:xfrm>
        <a:graphic>
          <a:graphicData uri="http://schemas.openxmlformats.org/presentationml/2006/ole">
            <p:oleObj spid="_x0000_s5126" name="Equation" r:id="rId7" imgW="1117440" imgH="787320" progId="Equation.3">
              <p:embed/>
            </p:oleObj>
          </a:graphicData>
        </a:graphic>
      </p:graphicFrame>
      <p:graphicFrame>
        <p:nvGraphicFramePr>
          <p:cNvPr id="489482" name="Object 10"/>
          <p:cNvGraphicFramePr>
            <a:graphicFrameLocks noChangeAspect="1"/>
          </p:cNvGraphicFramePr>
          <p:nvPr/>
        </p:nvGraphicFramePr>
        <p:xfrm>
          <a:off x="7527204" y="2183675"/>
          <a:ext cx="858837" cy="309563"/>
        </p:xfrm>
        <a:graphic>
          <a:graphicData uri="http://schemas.openxmlformats.org/presentationml/2006/ole">
            <p:oleObj spid="_x0000_s5127" name="Equation" r:id="rId8" imgW="495000" imgH="177480" progId="Equation.3">
              <p:embed/>
            </p:oleObj>
          </a:graphicData>
        </a:graphic>
      </p:graphicFrame>
      <p:graphicFrame>
        <p:nvGraphicFramePr>
          <p:cNvPr id="489484" name="Object 12"/>
          <p:cNvGraphicFramePr>
            <a:graphicFrameLocks noChangeAspect="1"/>
          </p:cNvGraphicFramePr>
          <p:nvPr/>
        </p:nvGraphicFramePr>
        <p:xfrm>
          <a:off x="768206" y="3832526"/>
          <a:ext cx="771525" cy="442913"/>
        </p:xfrm>
        <a:graphic>
          <a:graphicData uri="http://schemas.openxmlformats.org/presentationml/2006/ole">
            <p:oleObj spid="_x0000_s5128" name="Equation" r:id="rId9" imgW="444240" imgH="2538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747015"/>
            <a:ext cx="8978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Eliminate the homogeneous scale factor by a cross product to give three equations for each image point of which two are linearly independent</a:t>
            </a:r>
            <a:endParaRPr lang="en-US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129311" y="2890995"/>
            <a:ext cx="90146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b="0" dirty="0" err="1" smtClean="0"/>
              <a:t>p</a:t>
            </a:r>
            <a:r>
              <a:rPr lang="en-US" b="0" baseline="30000" dirty="0" err="1" smtClean="0"/>
              <a:t>iT</a:t>
            </a:r>
            <a:r>
              <a:rPr lang="en-US" b="0" dirty="0" smtClean="0"/>
              <a:t>  rows of P                                             </a:t>
            </a:r>
            <a:r>
              <a:rPr lang="en-US" b="0" dirty="0" err="1" smtClean="0"/>
              <a:t>Soln</a:t>
            </a:r>
            <a:r>
              <a:rPr lang="en-US" b="0" dirty="0" smtClean="0"/>
              <a:t> up to scale </a:t>
            </a:r>
            <a:r>
              <a:rPr lang="en-US" b="0" dirty="0" smtClean="0">
                <a:sym typeface="Wingdings" pitchFamily="2" charset="2"/>
              </a:rPr>
              <a:t> redundant </a:t>
            </a:r>
            <a:r>
              <a:rPr lang="en-US" b="0" dirty="0" err="1" smtClean="0">
                <a:sym typeface="Wingdings" pitchFamily="2" charset="2"/>
              </a:rPr>
              <a:t>Eqn</a:t>
            </a:r>
            <a:endParaRPr lang="en-US" b="0" dirty="0" smtClean="0"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en-US" b="0" dirty="0" smtClean="0">
                <a:sym typeface="Wingdings" pitchFamily="2" charset="2"/>
              </a:rPr>
              <a:t>Two approaches: homogeneous and inhomogeneous</a:t>
            </a:r>
          </a:p>
          <a:p>
            <a:pPr algn="l">
              <a:buFont typeface="Arial" pitchFamily="34" charset="0"/>
              <a:buChar char="•"/>
            </a:pPr>
            <a:r>
              <a:rPr lang="en-US" b="0" dirty="0" smtClean="0">
                <a:sym typeface="Wingdings" pitchFamily="2" charset="2"/>
              </a:rPr>
              <a:t>Homogeneous: unit singular vector </a:t>
            </a:r>
            <a:r>
              <a:rPr lang="en-US" b="0" dirty="0" err="1" smtClean="0">
                <a:sym typeface="Wingdings" pitchFamily="2" charset="2"/>
              </a:rPr>
              <a:t>corresp</a:t>
            </a:r>
            <a:r>
              <a:rPr lang="en-US" b="0" dirty="0" smtClean="0">
                <a:sym typeface="Wingdings" pitchFamily="2" charset="2"/>
              </a:rPr>
              <a:t>. To smallest sing. value of A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0" dirty="0" smtClean="0">
                <a:sym typeface="Wingdings" pitchFamily="2" charset="2"/>
              </a:rPr>
              <a:t> 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0" dirty="0" smtClean="0">
                <a:sym typeface="Wingdings" pitchFamily="2" charset="2"/>
              </a:rPr>
              <a:t>Not projective invariant</a:t>
            </a:r>
          </a:p>
          <a:p>
            <a:pPr algn="l">
              <a:buFont typeface="Arial" pitchFamily="34" charset="0"/>
              <a:buChar char="•"/>
            </a:pPr>
            <a:r>
              <a:rPr lang="en-US" b="0" dirty="0" smtClean="0">
                <a:sym typeface="Wingdings" pitchFamily="2" charset="2"/>
              </a:rPr>
              <a:t>Inhomogeneous: Set X = ( </a:t>
            </a:r>
            <a:r>
              <a:rPr lang="en-US" b="0" i="1" dirty="0" smtClean="0">
                <a:sym typeface="Wingdings" pitchFamily="2" charset="2"/>
              </a:rPr>
              <a:t>X,Y,Z,1)  </a:t>
            </a:r>
            <a:r>
              <a:rPr lang="en-US" b="0" dirty="0" smtClean="0">
                <a:sym typeface="Wingdings" pitchFamily="2" charset="2"/>
              </a:rPr>
              <a:t>get four inhomogeneous equations in </a:t>
            </a:r>
          </a:p>
          <a:p>
            <a:pPr algn="l"/>
            <a:r>
              <a:rPr lang="en-US" b="0" dirty="0" smtClean="0">
                <a:sym typeface="Wingdings" pitchFamily="2" charset="2"/>
              </a:rPr>
              <a:t>  three unknowns  Least squares solution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0" dirty="0" smtClean="0">
                <a:sym typeface="Wingdings" pitchFamily="2" charset="2"/>
              </a:rPr>
              <a:t>Not projective invariant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0" dirty="0" smtClean="0">
                <a:sym typeface="Wingdings" pitchFamily="2" charset="2"/>
              </a:rPr>
              <a:t>Implicitly assumes the solution X is not at infinity by assuming 4</a:t>
            </a:r>
            <a:r>
              <a:rPr lang="en-US" b="0" baseline="30000" dirty="0" smtClean="0">
                <a:sym typeface="Wingdings" pitchFamily="2" charset="2"/>
              </a:rPr>
              <a:t>th</a:t>
            </a:r>
            <a:r>
              <a:rPr lang="en-US" b="0" dirty="0" smtClean="0">
                <a:sym typeface="Wingdings" pitchFamily="2" charset="2"/>
              </a:rPr>
              <a:t> </a:t>
            </a:r>
            <a:r>
              <a:rPr lang="en-US" b="0" dirty="0" smtClean="0">
                <a:sym typeface="Wingdings" pitchFamily="2" charset="2"/>
              </a:rPr>
              <a:t>coordinate  </a:t>
            </a:r>
            <a:r>
              <a:rPr lang="en-US" b="0" dirty="0" smtClean="0">
                <a:sym typeface="Wingdings" pitchFamily="2" charset="2"/>
              </a:rPr>
              <a:t>to be 1  problematic </a:t>
            </a:r>
            <a:r>
              <a:rPr lang="en-US" b="0" dirty="0" smtClean="0">
                <a:sym typeface="Wingdings" pitchFamily="2" charset="2"/>
              </a:rPr>
              <a:t>if</a:t>
            </a:r>
            <a:r>
              <a:rPr lang="en-US" b="0" dirty="0" smtClean="0">
                <a:sym typeface="Wingdings" pitchFamily="2" charset="2"/>
              </a:rPr>
              <a:t> </a:t>
            </a:r>
            <a:r>
              <a:rPr lang="en-US" b="0" dirty="0" smtClean="0">
                <a:sym typeface="Wingdings" pitchFamily="2" charset="2"/>
              </a:rPr>
              <a:t>4</a:t>
            </a:r>
            <a:r>
              <a:rPr lang="en-US" b="0" baseline="30000" dirty="0" smtClean="0">
                <a:sym typeface="Wingdings" pitchFamily="2" charset="2"/>
              </a:rPr>
              <a:t>th</a:t>
            </a:r>
            <a:r>
              <a:rPr lang="en-US" b="0" dirty="0" smtClean="0">
                <a:sym typeface="Wingdings" pitchFamily="2" charset="2"/>
              </a:rPr>
              <a:t> coordinate is close to zero  numerical instabilities</a:t>
            </a:r>
          </a:p>
          <a:p>
            <a:pPr algn="l">
              <a:buFont typeface="Arial" pitchFamily="34" charset="0"/>
              <a:buChar char="•"/>
            </a:pPr>
            <a:r>
              <a:rPr lang="en-US" b="0" dirty="0" smtClean="0">
                <a:sym typeface="Wingdings" pitchFamily="2" charset="2"/>
              </a:rPr>
              <a:t>For affine transformation, homogeneous solution is not affine invariant, inhomogeneous solution is affine invariant</a:t>
            </a:r>
          </a:p>
          <a:p>
            <a:pPr lvl="1" algn="l"/>
            <a:r>
              <a:rPr lang="en-US" b="0" dirty="0" smtClean="0">
                <a:sym typeface="Wingdings" pitchFamily="2" charset="2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34977" y="2078194"/>
            <a:ext cx="45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47268" y="2161321"/>
            <a:ext cx="45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96152" y="0"/>
            <a:ext cx="73437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dirty="0"/>
              <a:t>G</a:t>
            </a:r>
            <a:r>
              <a:rPr lang="en-US" sz="2400" dirty="0" smtClean="0"/>
              <a:t>eometric </a:t>
            </a:r>
            <a:r>
              <a:rPr lang="en-US" sz="2400" dirty="0"/>
              <a:t>E</a:t>
            </a:r>
            <a:r>
              <a:rPr lang="en-US" sz="2400" dirty="0" smtClean="0"/>
              <a:t>rror</a:t>
            </a:r>
            <a:endParaRPr lang="en-US" sz="2400" dirty="0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3967956" y="1079068"/>
          <a:ext cx="4256087" cy="398462"/>
        </p:xfrm>
        <a:graphic>
          <a:graphicData uri="http://schemas.openxmlformats.org/presentationml/2006/ole">
            <p:oleObj spid="_x0000_s6146" name="Equation" r:id="rId3" imgW="2450880" imgH="228600" progId="Equation.3">
              <p:embed/>
            </p:oleObj>
          </a:graphicData>
        </a:graphic>
      </p:graphicFrame>
      <p:pic>
        <p:nvPicPr>
          <p:cNvPr id="6149" name="Picture 6" descr="fig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0504" y="1845974"/>
            <a:ext cx="45529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4122738" y="1435100"/>
          <a:ext cx="3570287" cy="420688"/>
        </p:xfrm>
        <a:graphic>
          <a:graphicData uri="http://schemas.openxmlformats.org/presentationml/2006/ole">
            <p:oleObj spid="_x0000_s6147" name="Equation" r:id="rId5" imgW="2057400" imgH="241200" progId="Equation.3">
              <p:embed/>
            </p:oleObj>
          </a:graphicData>
        </a:graphic>
      </p:graphicFrame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319" y="4775200"/>
            <a:ext cx="9034752" cy="99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69454" y="397163"/>
            <a:ext cx="8986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Noisy point correspondence  (</a:t>
            </a:r>
            <a:r>
              <a:rPr lang="en-US" b="0" dirty="0" err="1" smtClean="0"/>
              <a:t>x,x</a:t>
            </a:r>
            <a:r>
              <a:rPr lang="en-US" b="0" dirty="0" smtClean="0"/>
              <a:t>’) dies not satisfy </a:t>
            </a:r>
            <a:r>
              <a:rPr lang="en-US" b="0" dirty="0" err="1" smtClean="0"/>
              <a:t>epipolar</a:t>
            </a:r>
            <a:r>
              <a:rPr lang="en-US" b="0" dirty="0" smtClean="0"/>
              <a:t> constraint, but points near x and x’ do, i.e. (x</a:t>
            </a:r>
            <a:r>
              <a:rPr lang="en-US" b="0" baseline="30000" dirty="0" smtClean="0"/>
              <a:t>^</a:t>
            </a:r>
            <a:r>
              <a:rPr lang="en-US" b="0" dirty="0" smtClean="0"/>
              <a:t>  , x</a:t>
            </a:r>
            <a:r>
              <a:rPr lang="en-US" b="0" baseline="30000" dirty="0" smtClean="0"/>
              <a:t>^’</a:t>
            </a:r>
            <a:r>
              <a:rPr lang="en-US" b="0" dirty="0" smtClean="0"/>
              <a:t>  ).   </a:t>
            </a:r>
          </a:p>
          <a:p>
            <a:pPr algn="l"/>
            <a:r>
              <a:rPr lang="en-US" b="0" dirty="0" smtClean="0"/>
              <a:t>Minimize over x</a:t>
            </a:r>
            <a:r>
              <a:rPr lang="en-US" b="0" baseline="30000" dirty="0" smtClean="0"/>
              <a:t>^</a:t>
            </a:r>
            <a:r>
              <a:rPr lang="en-US" b="0" dirty="0" smtClean="0"/>
              <a:t> and x</a:t>
            </a:r>
            <a:r>
              <a:rPr lang="en-US" b="0" baseline="30000" dirty="0" smtClean="0"/>
              <a:t>^’: </a:t>
            </a:r>
            <a:endParaRPr lang="en-US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-24555" y="5643418"/>
            <a:ext cx="9297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600" b="0" dirty="0" smtClean="0"/>
              <a:t>If error in x and x’ is Gaussian, x</a:t>
            </a:r>
            <a:r>
              <a:rPr lang="en-US" sz="1600" b="0" baseline="30000" dirty="0" smtClean="0"/>
              <a:t>^</a:t>
            </a:r>
            <a:r>
              <a:rPr lang="en-US" sz="1600" b="0" dirty="0" smtClean="0"/>
              <a:t> and  x</a:t>
            </a:r>
            <a:r>
              <a:rPr lang="en-US" sz="1600" b="0" baseline="30000" dirty="0" smtClean="0"/>
              <a:t>^’ </a:t>
            </a:r>
            <a:r>
              <a:rPr lang="en-US" sz="1600" b="0" dirty="0" smtClean="0"/>
              <a:t> are maximum likelihood estimates for x and x’ 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b="0" dirty="0" smtClean="0"/>
              <a:t>First find x</a:t>
            </a:r>
            <a:r>
              <a:rPr lang="en-US" sz="1600" b="0" baseline="30000" dirty="0" smtClean="0"/>
              <a:t>^</a:t>
            </a:r>
            <a:r>
              <a:rPr lang="en-US" sz="1600" b="0" dirty="0" smtClean="0"/>
              <a:t> and x</a:t>
            </a:r>
            <a:r>
              <a:rPr lang="en-US" sz="1600" b="0" baseline="30000" dirty="0" smtClean="0"/>
              <a:t>^’</a:t>
            </a:r>
            <a:r>
              <a:rPr lang="en-US" sz="1600" b="0" dirty="0" smtClean="0"/>
              <a:t> , then find X by any triangulation method: x</a:t>
            </a:r>
            <a:r>
              <a:rPr lang="en-US" sz="1600" b="0" baseline="30000" dirty="0" smtClean="0"/>
              <a:t>^</a:t>
            </a:r>
            <a:r>
              <a:rPr lang="en-US" sz="1600" b="0" dirty="0" smtClean="0"/>
              <a:t> and x</a:t>
            </a:r>
            <a:r>
              <a:rPr lang="en-US" sz="1600" b="0" baseline="30000" dirty="0" smtClean="0"/>
              <a:t>^’</a:t>
            </a:r>
            <a:r>
              <a:rPr lang="en-US" sz="1600" b="0" dirty="0" smtClean="0"/>
              <a:t>  rays meet in space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b="0" baseline="30000" dirty="0" smtClean="0"/>
              <a:t> </a:t>
            </a:r>
            <a:r>
              <a:rPr lang="en-US" sz="1600" b="0" dirty="0" smtClean="0"/>
              <a:t>Use </a:t>
            </a:r>
            <a:r>
              <a:rPr lang="en-US" sz="1600" b="0" dirty="0" err="1" smtClean="0"/>
              <a:t>Levenberg</a:t>
            </a:r>
            <a:r>
              <a:rPr lang="en-US" sz="1600" b="0" dirty="0" smtClean="0"/>
              <a:t> Marquardt numerical minimization to find x</a:t>
            </a:r>
            <a:r>
              <a:rPr lang="en-US" sz="1600" b="0" baseline="30000" dirty="0" smtClean="0"/>
              <a:t>^</a:t>
            </a:r>
            <a:r>
              <a:rPr lang="en-US" sz="1600" b="0" dirty="0" smtClean="0"/>
              <a:t> and x</a:t>
            </a:r>
            <a:r>
              <a:rPr lang="en-US" sz="1600" b="0" baseline="30000" dirty="0" smtClean="0"/>
              <a:t>^’ 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b="0" baseline="30000" dirty="0" smtClean="0"/>
              <a:t> </a:t>
            </a:r>
            <a:r>
              <a:rPr lang="en-US" sz="1600" b="0" dirty="0" smtClean="0"/>
              <a:t>Minimum </a:t>
            </a:r>
            <a:r>
              <a:rPr lang="en-US" sz="1600" b="0" dirty="0" smtClean="0"/>
              <a:t>can also be found non-iteratively by a solution of a 6</a:t>
            </a:r>
            <a:r>
              <a:rPr lang="en-US" sz="1600" b="0" baseline="30000" dirty="0" smtClean="0"/>
              <a:t>th</a:t>
            </a:r>
            <a:r>
              <a:rPr lang="en-US" sz="1600" b="0" dirty="0" smtClean="0"/>
              <a:t> degree polynomial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28" y="-163935"/>
            <a:ext cx="7239000" cy="1143000"/>
          </a:xfrm>
        </p:spPr>
        <p:txBody>
          <a:bodyPr/>
          <a:lstStyle/>
          <a:p>
            <a:r>
              <a:rPr lang="en-US" dirty="0" smtClean="0"/>
              <a:t>Non-Iterative, Optimal Solution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8732" y="1246909"/>
            <a:ext cx="6783984" cy="183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4655127"/>
            <a:ext cx="89223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800" b="0" dirty="0" smtClean="0"/>
              <a:t>Observation: x</a:t>
            </a:r>
            <a:r>
              <a:rPr lang="en-US" sz="1800" b="0" baseline="30000" dirty="0" smtClean="0"/>
              <a:t>^ </a:t>
            </a:r>
            <a:r>
              <a:rPr lang="en-US" sz="1800" b="0" dirty="0" smtClean="0"/>
              <a:t> and x</a:t>
            </a:r>
            <a:r>
              <a:rPr lang="en-US" sz="1800" b="0" baseline="30000" dirty="0" smtClean="0"/>
              <a:t>^’ </a:t>
            </a:r>
            <a:r>
              <a:rPr lang="en-US" sz="1800" b="0" dirty="0" smtClean="0"/>
              <a:t> lying on the “true” </a:t>
            </a:r>
            <a:r>
              <a:rPr lang="en-US" sz="1800" b="0" dirty="0" err="1" smtClean="0"/>
              <a:t>epipolar</a:t>
            </a:r>
            <a:r>
              <a:rPr lang="en-US" sz="1800" b="0" dirty="0" smtClean="0"/>
              <a:t> lines, are obtained by dropping a    perpendicular line from x to l and x’ to l’; 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0" dirty="0" smtClean="0"/>
              <a:t>Minimize d</a:t>
            </a:r>
            <a:r>
              <a:rPr lang="en-US" sz="1800" b="0" baseline="30000" dirty="0" smtClean="0"/>
              <a:t>2</a:t>
            </a:r>
            <a:r>
              <a:rPr lang="en-US" sz="1800" b="0" dirty="0" smtClean="0"/>
              <a:t>  + d’</a:t>
            </a:r>
            <a:r>
              <a:rPr lang="en-US" sz="1800" b="0" baseline="30000" dirty="0" smtClean="0"/>
              <a:t>2 </a:t>
            </a:r>
          </a:p>
          <a:p>
            <a:pPr algn="l"/>
            <a:r>
              <a:rPr lang="en-US" sz="1800" b="0" baseline="30000" dirty="0" smtClean="0"/>
              <a:t> </a:t>
            </a:r>
            <a:r>
              <a:rPr lang="en-US" sz="1800" b="0" dirty="0" smtClean="0"/>
              <a:t> </a:t>
            </a:r>
            <a:endParaRPr lang="en-US" sz="1800" b="0" dirty="0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0827" y="5283200"/>
            <a:ext cx="2218432" cy="44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23492"/>
            <a:ext cx="9242222" cy="145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763" y="0"/>
            <a:ext cx="7239000" cy="1143000"/>
          </a:xfrm>
        </p:spPr>
        <p:txBody>
          <a:bodyPr/>
          <a:lstStyle/>
          <a:p>
            <a:r>
              <a:rPr lang="en-US" dirty="0" smtClean="0"/>
              <a:t>Details of non-iterative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4969" y="817716"/>
            <a:ext cx="9178059" cy="347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556" y="4631203"/>
            <a:ext cx="20669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6611" y="4700332"/>
            <a:ext cx="298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1736" y="4487462"/>
            <a:ext cx="236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0922" y="5412252"/>
            <a:ext cx="37719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5430984"/>
            <a:ext cx="55515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800" b="0" dirty="0" smtClean="0"/>
              <a:t>g (t) is the derivative of the cost function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0" dirty="0" smtClean="0"/>
              <a:t>Roots </a:t>
            </a:r>
            <a:r>
              <a:rPr lang="en-US" sz="1800" b="0" dirty="0" smtClean="0"/>
              <a:t>of g(t) are minimum of cost function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0" dirty="0" smtClean="0"/>
              <a:t>g (t) is 6</a:t>
            </a:r>
            <a:r>
              <a:rPr lang="en-US" sz="1800" b="0" baseline="30000" dirty="0" smtClean="0"/>
              <a:t>th</a:t>
            </a:r>
            <a:r>
              <a:rPr lang="en-US" sz="1800" b="0" dirty="0" smtClean="0"/>
              <a:t> order polynomial </a:t>
            </a:r>
            <a:r>
              <a:rPr lang="en-US" sz="1800" b="0" dirty="0" smtClean="0">
                <a:sym typeface="Wingdings" pitchFamily="2" charset="2"/>
              </a:rPr>
              <a:t> as many as 3 minima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800" b="0" dirty="0" smtClean="0">
                <a:sym typeface="Wingdings" pitchFamily="2" charset="2"/>
              </a:rPr>
              <a:t>some local, one  global; maybe at ∞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0" dirty="0" smtClean="0">
                <a:sym typeface="Wingdings" pitchFamily="2" charset="2"/>
              </a:rPr>
              <a:t>Iterative algorithms can get stock in local minima</a:t>
            </a:r>
            <a:endParaRPr 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rse01">
  <a:themeElements>
    <a:clrScheme name="course01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B2B2B2"/>
      </a:folHlink>
    </a:clrScheme>
    <a:fontScheme name="course0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urse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e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rse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e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e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e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e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e01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course01</Template>
  <TotalTime>7887</TotalTime>
  <Words>797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course01</vt:lpstr>
      <vt:lpstr>Equation</vt:lpstr>
      <vt:lpstr>Microsoft Equation 3.0</vt:lpstr>
      <vt:lpstr>Structure Computation</vt:lpstr>
      <vt:lpstr>Structure Computation</vt:lpstr>
      <vt:lpstr>Slide 3</vt:lpstr>
      <vt:lpstr>Invariance Under Transformation</vt:lpstr>
      <vt:lpstr>Projective Reconstruction</vt:lpstr>
      <vt:lpstr>Slide 6</vt:lpstr>
      <vt:lpstr>Slide 7</vt:lpstr>
      <vt:lpstr>Non-Iterative, Optimal Solution</vt:lpstr>
      <vt:lpstr>Details of non-iterative solution</vt:lpstr>
      <vt:lpstr>Slide 10</vt:lpstr>
      <vt:lpstr>Evaluation on Real images</vt:lpstr>
      <vt:lpstr>Reconstruction Uncertainty</vt:lpstr>
      <vt:lpstr>Slide 13</vt:lpstr>
      <vt:lpstr>Slide 14</vt:lpstr>
      <vt:lpstr>Homography given the Plane</vt:lpstr>
      <vt:lpstr>Epipolar Geometry and Homography</vt:lpstr>
      <vt:lpstr>Homographies and Epipolar Geometry</vt:lpstr>
      <vt:lpstr>Plane Induced Parallax</vt:lpstr>
      <vt:lpstr>Plane induced parallax</vt:lpstr>
      <vt:lpstr>Plane induced Homography</vt:lpstr>
      <vt:lpstr>Example of Plane Induced Parallax</vt:lpstr>
    </vt:vector>
  </TitlesOfParts>
  <Company>UNC-CH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View Geometry in Computer Vision</dc:title>
  <dc:creator>pollefey</dc:creator>
  <cp:lastModifiedBy>avz</cp:lastModifiedBy>
  <cp:revision>175</cp:revision>
  <dcterms:created xsi:type="dcterms:W3CDTF">2003-01-07T14:47:06Z</dcterms:created>
  <dcterms:modified xsi:type="dcterms:W3CDTF">2011-11-28T19:28:27Z</dcterms:modified>
</cp:coreProperties>
</file>