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409" r:id="rId3"/>
    <p:sldId id="482" r:id="rId4"/>
    <p:sldId id="481" r:id="rId5"/>
    <p:sldId id="483" r:id="rId6"/>
    <p:sldId id="484" r:id="rId7"/>
    <p:sldId id="485" r:id="rId8"/>
    <p:sldId id="486" r:id="rId9"/>
    <p:sldId id="487" r:id="rId10"/>
    <p:sldId id="489" r:id="rId11"/>
    <p:sldId id="490" r:id="rId12"/>
    <p:sldId id="491" r:id="rId13"/>
    <p:sldId id="492" r:id="rId14"/>
    <p:sldId id="493" r:id="rId15"/>
    <p:sldId id="495" r:id="rId16"/>
    <p:sldId id="494" r:id="rId17"/>
    <p:sldId id="508" r:id="rId18"/>
    <p:sldId id="497" r:id="rId19"/>
    <p:sldId id="498" r:id="rId20"/>
    <p:sldId id="499" r:id="rId21"/>
    <p:sldId id="500" r:id="rId22"/>
    <p:sldId id="501" r:id="rId23"/>
    <p:sldId id="502" r:id="rId24"/>
    <p:sldId id="503" r:id="rId25"/>
    <p:sldId id="505" r:id="rId26"/>
    <p:sldId id="510" r:id="rId27"/>
    <p:sldId id="504" r:id="rId28"/>
    <p:sldId id="506" r:id="rId29"/>
    <p:sldId id="511" r:id="rId30"/>
    <p:sldId id="509" r:id="rId31"/>
  </p:sldIdLst>
  <p:sldSz cx="9144000" cy="6858000" type="screen4x3"/>
  <p:notesSz cx="6997700" cy="9271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99FF"/>
    <a:srgbClr val="333333"/>
    <a:srgbClr val="4D4D4D"/>
    <a:srgbClr val="FF0000"/>
    <a:srgbClr val="FF6600"/>
    <a:srgbClr val="CC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81" autoAdjust="0"/>
  </p:normalViewPr>
  <p:slideViewPr>
    <p:cSldViewPr snapToGrid="0"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8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9D94319F-61AD-43C4-AA3D-B118B7706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26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CD76B4D8-6159-425C-BD11-4FD4E19FC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91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676400" cy="68580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6" descr="mv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12033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600200"/>
            <a:ext cx="6858000" cy="1447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381000"/>
            <a:ext cx="18097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81000"/>
            <a:ext cx="52768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1981200"/>
            <a:ext cx="71628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812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810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716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8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3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2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39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11" Type="http://schemas.openxmlformats.org/officeDocument/2006/relationships/image" Target="../media/image40.png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45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wmf"/><Relationship Id="rId11" Type="http://schemas.openxmlformats.org/officeDocument/2006/relationships/image" Target="../media/image44.wmf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25.wmf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51.pn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wmf"/><Relationship Id="rId11" Type="http://schemas.openxmlformats.org/officeDocument/2006/relationships/image" Target="../media/image55.png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54.png"/><Relationship Id="rId4" Type="http://schemas.openxmlformats.org/officeDocument/2006/relationships/image" Target="../media/image52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oleObject" Target="../embeddings/oleObject38.bin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1.wmf"/><Relationship Id="rId9" Type="http://schemas.openxmlformats.org/officeDocument/2006/relationships/image" Target="../media/image6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Camera Calibration</a:t>
            </a:r>
            <a:br>
              <a:rPr lang="en-US" sz="3600" dirty="0" smtClean="0"/>
            </a:br>
            <a:endParaRPr lang="en-US" sz="24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Gold Standard algorithm</a:t>
            </a: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176934" y="1563976"/>
            <a:ext cx="8967066" cy="50783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95300" indent="-495300" algn="l">
              <a:spcBef>
                <a:spcPct val="20000"/>
              </a:spcBef>
              <a:buClr>
                <a:srgbClr val="FF6600"/>
              </a:buClr>
            </a:pPr>
            <a:r>
              <a:rPr lang="en-US" b="0" u="sng" dirty="0">
                <a:latin typeface="Tahoma" pitchFamily="34" charset="0"/>
              </a:rPr>
              <a:t>Objective</a:t>
            </a:r>
          </a:p>
          <a:p>
            <a:pPr marL="495300" indent="-495300" algn="l">
              <a:spcBef>
                <a:spcPct val="20000"/>
              </a:spcBef>
              <a:buClr>
                <a:srgbClr val="FF6600"/>
              </a:buClr>
            </a:pPr>
            <a:r>
              <a:rPr lang="en-US" b="0" dirty="0">
                <a:latin typeface="Tahoma" pitchFamily="34" charset="0"/>
              </a:rPr>
              <a:t>	Given n≥6 3D to 2D point correspondences {</a:t>
            </a:r>
            <a:r>
              <a:rPr lang="en-US" b="0" dirty="0" err="1">
                <a:latin typeface="Tahoma" pitchFamily="34" charset="0"/>
              </a:rPr>
              <a:t>X</a:t>
            </a:r>
            <a:r>
              <a:rPr lang="en-US" b="0" baseline="-25000" dirty="0" err="1">
                <a:latin typeface="Tahoma" pitchFamily="34" charset="0"/>
              </a:rPr>
              <a:t>i</a:t>
            </a:r>
            <a:r>
              <a:rPr lang="en-US" b="0" dirty="0" err="1"/>
              <a:t>↔x</a:t>
            </a:r>
            <a:r>
              <a:rPr lang="en-US" b="0" baseline="-25000" dirty="0" err="1"/>
              <a:t>i</a:t>
            </a:r>
            <a:r>
              <a:rPr lang="en-US" b="0" dirty="0"/>
              <a:t>’}, determine the Maximum </a:t>
            </a:r>
            <a:r>
              <a:rPr lang="en-US" b="0" dirty="0" err="1"/>
              <a:t>Likelyhood</a:t>
            </a:r>
            <a:r>
              <a:rPr lang="en-US" b="0" dirty="0"/>
              <a:t> Estimation of P</a:t>
            </a:r>
          </a:p>
          <a:p>
            <a:pPr marL="495300" indent="-495300" algn="l">
              <a:spcBef>
                <a:spcPct val="20000"/>
              </a:spcBef>
              <a:buClr>
                <a:srgbClr val="FF6600"/>
              </a:buClr>
            </a:pPr>
            <a:r>
              <a:rPr lang="en-US" b="0" u="sng" dirty="0"/>
              <a:t>Algorithm</a:t>
            </a:r>
            <a:endParaRPr lang="en-US" b="0" dirty="0"/>
          </a:p>
          <a:p>
            <a:pPr marL="495300" indent="-495300" algn="l">
              <a:spcBef>
                <a:spcPct val="20000"/>
              </a:spcBef>
              <a:buClr>
                <a:srgbClr val="FF6600"/>
              </a:buClr>
              <a:buFontTx/>
              <a:buAutoNum type="romanLcParenBoth"/>
            </a:pPr>
            <a:r>
              <a:rPr lang="en-US" dirty="0"/>
              <a:t>Linear solution:</a:t>
            </a:r>
            <a:r>
              <a:rPr lang="en-US" b="0" dirty="0"/>
              <a:t> </a:t>
            </a:r>
          </a:p>
          <a:p>
            <a:pPr marL="952500" lvl="1" indent="-495300" algn="l">
              <a:spcBef>
                <a:spcPct val="20000"/>
              </a:spcBef>
              <a:buClr>
                <a:srgbClr val="FF6600"/>
              </a:buClr>
              <a:buFontTx/>
              <a:buAutoNum type="alphaLcParenBoth"/>
            </a:pPr>
            <a:r>
              <a:rPr lang="en-US" b="0" dirty="0"/>
              <a:t>Normalization: </a:t>
            </a:r>
          </a:p>
          <a:p>
            <a:pPr marL="952500" lvl="1" indent="-495300" algn="l">
              <a:spcBef>
                <a:spcPct val="20000"/>
              </a:spcBef>
              <a:buClr>
                <a:srgbClr val="FF6600"/>
              </a:buClr>
              <a:buFontTx/>
              <a:buAutoNum type="alphaLcParenBoth"/>
            </a:pPr>
            <a:r>
              <a:rPr lang="en-US" b="0" dirty="0"/>
              <a:t>DLT: </a:t>
            </a:r>
            <a:r>
              <a:rPr lang="en-US" b="0" dirty="0" smtClean="0"/>
              <a:t>form 2n x 12 matrix A by stacking correspondence </a:t>
            </a:r>
            <a:r>
              <a:rPr lang="en-US" b="0" dirty="0" err="1" smtClean="0"/>
              <a:t>Ap</a:t>
            </a:r>
            <a:r>
              <a:rPr lang="en-US" b="0" dirty="0" smtClean="0"/>
              <a:t> = 0 subj. </a:t>
            </a:r>
          </a:p>
          <a:p>
            <a:pPr marL="952500" lvl="1" indent="-495300" algn="l">
              <a:spcBef>
                <a:spcPct val="20000"/>
              </a:spcBef>
              <a:buClr>
                <a:srgbClr val="FF6600"/>
              </a:buClr>
            </a:pPr>
            <a:r>
              <a:rPr lang="en-US" b="0" dirty="0"/>
              <a:t> </a:t>
            </a:r>
            <a:r>
              <a:rPr lang="en-US" b="0" dirty="0" smtClean="0"/>
              <a:t>      to ||p|| = 1 </a:t>
            </a:r>
            <a:r>
              <a:rPr lang="en-US" b="0" dirty="0" smtClean="0">
                <a:sym typeface="Wingdings" pitchFamily="2" charset="2"/>
              </a:rPr>
              <a:t> unit singular vector of A corresponding to smallest </a:t>
            </a:r>
          </a:p>
          <a:p>
            <a:pPr marL="952500" lvl="1" indent="-495300" algn="l">
              <a:spcBef>
                <a:spcPct val="20000"/>
              </a:spcBef>
              <a:buClr>
                <a:srgbClr val="FF6600"/>
              </a:buClr>
            </a:pPr>
            <a:r>
              <a:rPr lang="en-US" b="0" dirty="0">
                <a:sym typeface="Wingdings" pitchFamily="2" charset="2"/>
              </a:rPr>
              <a:t> </a:t>
            </a:r>
            <a:r>
              <a:rPr lang="en-US" b="0" dirty="0" smtClean="0">
                <a:sym typeface="Wingdings" pitchFamily="2" charset="2"/>
              </a:rPr>
              <a:t>      singular value</a:t>
            </a:r>
            <a:endParaRPr lang="en-US" b="0" dirty="0"/>
          </a:p>
          <a:p>
            <a:pPr marL="495300" indent="-495300" algn="l">
              <a:spcBef>
                <a:spcPct val="20000"/>
              </a:spcBef>
              <a:buClr>
                <a:srgbClr val="FF6600"/>
              </a:buClr>
              <a:buFontTx/>
              <a:buAutoNum type="romanLcParenBoth"/>
            </a:pPr>
            <a:r>
              <a:rPr lang="en-US" dirty="0"/>
              <a:t>Minimization of  geometric error: </a:t>
            </a:r>
            <a:r>
              <a:rPr lang="en-US" b="0" dirty="0"/>
              <a:t>using the linear estimate as a starting point minimize the geometric error:</a:t>
            </a:r>
          </a:p>
          <a:p>
            <a:pPr marL="495300" indent="-495300" algn="l">
              <a:spcBef>
                <a:spcPct val="20000"/>
              </a:spcBef>
              <a:buClr>
                <a:srgbClr val="FF6600"/>
              </a:buClr>
              <a:buFontTx/>
              <a:buAutoNum type="romanLcParenBoth"/>
            </a:pPr>
            <a:endParaRPr lang="en-US" b="0" dirty="0"/>
          </a:p>
          <a:p>
            <a:pPr marL="495300" indent="-495300" algn="l">
              <a:spcBef>
                <a:spcPct val="20000"/>
              </a:spcBef>
              <a:buClr>
                <a:srgbClr val="FF6600"/>
              </a:buClr>
              <a:buFontTx/>
              <a:buAutoNum type="romanLcParenBoth"/>
            </a:pPr>
            <a:endParaRPr lang="en-US" dirty="0"/>
          </a:p>
          <a:p>
            <a:pPr marL="495300" indent="-495300" algn="l">
              <a:spcBef>
                <a:spcPct val="20000"/>
              </a:spcBef>
              <a:buClr>
                <a:srgbClr val="FF6600"/>
              </a:buClr>
              <a:buFontTx/>
              <a:buAutoNum type="romanLcParenBoth"/>
            </a:pPr>
            <a:r>
              <a:rPr lang="en-US" dirty="0" err="1"/>
              <a:t>Denormalization</a:t>
            </a:r>
            <a:r>
              <a:rPr lang="en-US" dirty="0"/>
              <a:t>:</a:t>
            </a:r>
            <a:endParaRPr lang="en-US" b="0" dirty="0"/>
          </a:p>
        </p:txBody>
      </p:sp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516" t="55981" r="2878" b="1747"/>
          <a:stretch>
            <a:fillRect/>
          </a:stretch>
        </p:blipFill>
        <p:spPr bwMode="auto">
          <a:xfrm>
            <a:off x="2984500" y="5380456"/>
            <a:ext cx="2503488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4710113" y="3373438"/>
          <a:ext cx="90805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4" imgW="622080" imgH="253800" progId="Equation.3">
                  <p:embed/>
                </p:oleObj>
              </mc:Choice>
              <mc:Fallback>
                <p:oleObj name="Equation" r:id="rId4" imgW="62208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3373438"/>
                        <a:ext cx="908050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5737225" y="3398838"/>
          <a:ext cx="7207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6" imgW="545760" imgH="228600" progId="Equation.3">
                  <p:embed/>
                </p:oleObj>
              </mc:Choice>
              <mc:Fallback>
                <p:oleObj name="Equation" r:id="rId6" imgW="54576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3398838"/>
                        <a:ext cx="72072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8"/>
          <p:cNvGraphicFramePr>
            <a:graphicFrameLocks noChangeAspect="1"/>
          </p:cNvGraphicFramePr>
          <p:nvPr/>
        </p:nvGraphicFramePr>
        <p:xfrm>
          <a:off x="4685002" y="6409147"/>
          <a:ext cx="115093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8" imgW="660240" imgH="215640" progId="Equation.3">
                  <p:embed/>
                </p:oleObj>
              </mc:Choice>
              <mc:Fallback>
                <p:oleObj name="Equation" r:id="rId8" imgW="66024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5002" y="6409147"/>
                        <a:ext cx="1150937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4627563" y="5252293"/>
            <a:ext cx="3159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~</a:t>
            </a:r>
          </a:p>
        </p:txBody>
      </p:sp>
      <p:sp>
        <p:nvSpPr>
          <p:cNvPr id="6153" name="Rectangle 12"/>
          <p:cNvSpPr>
            <a:spLocks noChangeArrowheads="1"/>
          </p:cNvSpPr>
          <p:nvPr/>
        </p:nvSpPr>
        <p:spPr bwMode="auto">
          <a:xfrm>
            <a:off x="4810125" y="5252293"/>
            <a:ext cx="3159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~</a:t>
            </a:r>
          </a:p>
        </p:txBody>
      </p:sp>
      <p:sp>
        <p:nvSpPr>
          <p:cNvPr id="6154" name="Rectangle 13"/>
          <p:cNvSpPr>
            <a:spLocks noChangeArrowheads="1"/>
          </p:cNvSpPr>
          <p:nvPr/>
        </p:nvSpPr>
        <p:spPr bwMode="auto">
          <a:xfrm>
            <a:off x="4235450" y="5303093"/>
            <a:ext cx="3159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~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41818" y="548640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smtClean="0"/>
              <a:t>use </a:t>
            </a:r>
            <a:r>
              <a:rPr lang="en-US" sz="1800" b="0" dirty="0" err="1" smtClean="0"/>
              <a:t>Levenson</a:t>
            </a:r>
            <a:r>
              <a:rPr lang="en-US" sz="1800" b="0" dirty="0" smtClean="0"/>
              <a:t> Marquardt</a:t>
            </a:r>
            <a:endParaRPr lang="en-US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fi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1213" y="3141663"/>
            <a:ext cx="3386137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751879" y="0"/>
            <a:ext cx="6804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dirty="0"/>
              <a:t>Calibration example</a:t>
            </a:r>
            <a:endParaRPr lang="en-US" sz="2800" baseline="-25000" dirty="0">
              <a:cs typeface="Arial" charset="0"/>
            </a:endParaRPr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187702" y="635722"/>
            <a:ext cx="9084538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95300" indent="-495300" algn="l">
              <a:buFontTx/>
              <a:buAutoNum type="romanLcParenBoth"/>
            </a:pPr>
            <a:r>
              <a:rPr lang="en-US" b="0" dirty="0"/>
              <a:t>Canny edge detection</a:t>
            </a:r>
          </a:p>
          <a:p>
            <a:pPr marL="495300" indent="-495300" algn="l">
              <a:buFontTx/>
              <a:buAutoNum type="romanLcParenBoth"/>
            </a:pPr>
            <a:r>
              <a:rPr lang="en-US" b="0" dirty="0"/>
              <a:t>Straight line fitting to the detected edges</a:t>
            </a:r>
          </a:p>
          <a:p>
            <a:pPr marL="495300" indent="-495300" algn="l">
              <a:buFontTx/>
              <a:buAutoNum type="romanLcParenBoth"/>
            </a:pPr>
            <a:r>
              <a:rPr lang="en-US" b="0" dirty="0"/>
              <a:t>Intersecting the lines to obtain the images corners</a:t>
            </a:r>
          </a:p>
          <a:p>
            <a:pPr marL="495300" indent="-495300" algn="l">
              <a:buFontTx/>
              <a:buAutoNum type="romanLcParenBoth"/>
            </a:pPr>
            <a:endParaRPr lang="en-US" b="0" dirty="0"/>
          </a:p>
          <a:p>
            <a:pPr marL="495300" indent="-495300" algn="l"/>
            <a:r>
              <a:rPr lang="en-US" b="0" dirty="0"/>
              <a:t>typically precision </a:t>
            </a:r>
            <a:r>
              <a:rPr lang="en-US" b="0" dirty="0" smtClean="0"/>
              <a:t> of x</a:t>
            </a:r>
            <a:r>
              <a:rPr lang="en-US" b="0" baseline="-25000" dirty="0" smtClean="0"/>
              <a:t>i   </a:t>
            </a:r>
            <a:r>
              <a:rPr lang="en-US" b="0" dirty="0" smtClean="0"/>
              <a:t>  &lt;1/10  pixel</a:t>
            </a:r>
            <a:endParaRPr lang="en-US" b="0" dirty="0"/>
          </a:p>
          <a:p>
            <a:pPr marL="495300" indent="-495300" algn="l"/>
            <a:r>
              <a:rPr lang="en-US" b="0" dirty="0"/>
              <a:t>(HZ rule of thumb: 5</a:t>
            </a:r>
            <a:r>
              <a:rPr lang="en-US" sz="2400" b="0" i="1" dirty="0">
                <a:latin typeface="Times New Roman" pitchFamily="18" charset="0"/>
              </a:rPr>
              <a:t>n</a:t>
            </a:r>
            <a:r>
              <a:rPr lang="en-US" b="0" dirty="0"/>
              <a:t> constraints for </a:t>
            </a:r>
            <a:r>
              <a:rPr lang="en-US" sz="2400" b="0" i="1" dirty="0">
                <a:latin typeface="Times New Roman" pitchFamily="18" charset="0"/>
              </a:rPr>
              <a:t>n</a:t>
            </a:r>
            <a:r>
              <a:rPr lang="en-US" b="0" dirty="0"/>
              <a:t> </a:t>
            </a:r>
            <a:r>
              <a:rPr lang="en-US" b="0" dirty="0" smtClean="0"/>
              <a:t>unknowns </a:t>
            </a:r>
            <a:r>
              <a:rPr lang="en-US" b="0" dirty="0" smtClean="0">
                <a:sym typeface="Wingdings" pitchFamily="2" charset="2"/>
              </a:rPr>
              <a:t> 28 points = 56 constraints</a:t>
            </a:r>
          </a:p>
          <a:p>
            <a:pPr marL="495300" indent="-495300" algn="l"/>
            <a:r>
              <a:rPr lang="en-US" b="0" dirty="0">
                <a:sym typeface="Wingdings" pitchFamily="2" charset="2"/>
              </a:rPr>
              <a:t> </a:t>
            </a:r>
            <a:r>
              <a:rPr lang="en-US" b="0" dirty="0" smtClean="0">
                <a:sym typeface="Wingdings" pitchFamily="2" charset="2"/>
              </a:rPr>
              <a:t>                                                                                     for 11 unknowns</a:t>
            </a:r>
            <a:endParaRPr lang="en-US" b="0" dirty="0"/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7675" y="5816600"/>
            <a:ext cx="6567488" cy="104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96452" y="6150114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DLT</a:t>
            </a:r>
          </a:p>
          <a:p>
            <a:r>
              <a:rPr lang="en-US" sz="1800" b="0" dirty="0" smtClean="0"/>
              <a:t>Gold standard</a:t>
            </a:r>
            <a:endParaRPr lang="en-US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881188" y="450850"/>
            <a:ext cx="6804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dirty="0"/>
              <a:t>Errors in the </a:t>
            </a:r>
            <a:r>
              <a:rPr lang="en-US" sz="2800" dirty="0" smtClean="0"/>
              <a:t>world</a:t>
            </a:r>
            <a:endParaRPr lang="en-US" sz="2800" baseline="-25000" dirty="0">
              <a:cs typeface="Arial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185863"/>
            <a:ext cx="2962275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5175" y="3648773"/>
            <a:ext cx="6562725" cy="1343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916113" y="2983610"/>
            <a:ext cx="6804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/>
              <a:t>Errors in the image and in the world</a:t>
            </a:r>
            <a:endParaRPr lang="en-US" sz="2800" baseline="-25000">
              <a:cs typeface="Arial" charset="0"/>
            </a:endParaRPr>
          </a:p>
        </p:txBody>
      </p:sp>
      <p:graphicFrame>
        <p:nvGraphicFramePr>
          <p:cNvPr id="3072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776978"/>
              </p:ext>
            </p:extLst>
          </p:nvPr>
        </p:nvGraphicFramePr>
        <p:xfrm>
          <a:off x="6975475" y="1619250"/>
          <a:ext cx="12684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5" imgW="571320" imgH="241200" progId="Equation.3">
                  <p:embed/>
                </p:oleObj>
              </mc:Choice>
              <mc:Fallback>
                <p:oleObj name="Equation" r:id="rId5" imgW="57132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475" y="1619250"/>
                        <a:ext cx="12684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328245"/>
              </p:ext>
            </p:extLst>
          </p:nvPr>
        </p:nvGraphicFramePr>
        <p:xfrm>
          <a:off x="1812925" y="2254142"/>
          <a:ext cx="4445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7" imgW="190440" imgH="241200" progId="Equation.3">
                  <p:embed/>
                </p:oleObj>
              </mc:Choice>
              <mc:Fallback>
                <p:oleObj name="Equation" r:id="rId7" imgW="19044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2254142"/>
                        <a:ext cx="444500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54964" y="2338388"/>
            <a:ext cx="6494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s closest point in space to X</a:t>
            </a:r>
            <a:r>
              <a:rPr lang="en-US" baseline="-25000" dirty="0" smtClean="0"/>
              <a:t>i</a:t>
            </a:r>
            <a:r>
              <a:rPr lang="en-US" dirty="0" smtClean="0"/>
              <a:t> that maps exactly to x</a:t>
            </a:r>
            <a:r>
              <a:rPr lang="en-US" baseline="-25000" dirty="0" smtClean="0"/>
              <a:t>i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548134"/>
              </p:ext>
            </p:extLst>
          </p:nvPr>
        </p:nvGraphicFramePr>
        <p:xfrm>
          <a:off x="6662159" y="5239528"/>
          <a:ext cx="430667" cy="54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tion" r:id="rId9" imgW="190440" imgH="241200" progId="Equation.3">
                  <p:embed/>
                </p:oleObj>
              </mc:Choice>
              <mc:Fallback>
                <p:oleObj name="Equation" r:id="rId9" imgW="1904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62159" y="5239528"/>
                        <a:ext cx="430667" cy="54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2481" y="5312229"/>
            <a:ext cx="5849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Must  augment set of parameters by including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7057" y="5965371"/>
            <a:ext cx="7930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Mhanobolis</a:t>
            </a:r>
            <a:r>
              <a:rPr lang="en-US" dirty="0" smtClean="0"/>
              <a:t> distance w.r.t. known error covariance matrices for </a:t>
            </a:r>
          </a:p>
          <a:p>
            <a:pPr algn="l"/>
            <a:r>
              <a:rPr lang="en-US" dirty="0" smtClean="0"/>
              <a:t>Each measurement x</a:t>
            </a:r>
            <a:r>
              <a:rPr lang="en-US" baseline="-25000" dirty="0" smtClean="0"/>
              <a:t>i</a:t>
            </a:r>
            <a:r>
              <a:rPr lang="en-US" dirty="0" smtClean="0"/>
              <a:t>  and X</a:t>
            </a:r>
            <a:r>
              <a:rPr lang="en-US" baseline="-25000" dirty="0" smtClean="0"/>
              <a:t>i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1881188" y="450850"/>
            <a:ext cx="680402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/>
              <a:t>Geometric interpretation </a:t>
            </a:r>
          </a:p>
          <a:p>
            <a:pPr algn="l"/>
            <a:r>
              <a:rPr lang="en-US" sz="2800"/>
              <a:t>of algebraic error</a:t>
            </a:r>
            <a:endParaRPr lang="en-US" sz="2800" baseline="-25000">
              <a:cs typeface="Arial" charset="0"/>
            </a:endParaRPr>
          </a:p>
        </p:txBody>
      </p:sp>
      <p:graphicFrame>
        <p:nvGraphicFramePr>
          <p:cNvPr id="308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274539"/>
              </p:ext>
            </p:extLst>
          </p:nvPr>
        </p:nvGraphicFramePr>
        <p:xfrm>
          <a:off x="2208213" y="1658938"/>
          <a:ext cx="2282825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Equation" r:id="rId3" imgW="1028520" imgH="368280" progId="Equation.3">
                  <p:embed/>
                </p:oleObj>
              </mc:Choice>
              <mc:Fallback>
                <p:oleObj name="Equation" r:id="rId3" imgW="1028520" imgH="368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1658938"/>
                        <a:ext cx="2282825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0" name="Object 6"/>
          <p:cNvGraphicFramePr>
            <a:graphicFrameLocks noChangeAspect="1"/>
          </p:cNvGraphicFramePr>
          <p:nvPr/>
        </p:nvGraphicFramePr>
        <p:xfrm>
          <a:off x="2282825" y="2566988"/>
          <a:ext cx="23383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Equation" r:id="rId5" imgW="1054080" imgH="228600" progId="Equation.3">
                  <p:embed/>
                </p:oleObj>
              </mc:Choice>
              <mc:Fallback>
                <p:oleObj name="Equation" r:id="rId5" imgW="10540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825" y="2566988"/>
                        <a:ext cx="2338388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1" name="Object 7"/>
          <p:cNvGraphicFramePr>
            <a:graphicFrameLocks noChangeAspect="1"/>
          </p:cNvGraphicFramePr>
          <p:nvPr/>
        </p:nvGraphicFramePr>
        <p:xfrm>
          <a:off x="4999038" y="2484438"/>
          <a:ext cx="2986087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Equation" r:id="rId7" imgW="1346040" imgH="279360" progId="Equation.3">
                  <p:embed/>
                </p:oleObj>
              </mc:Choice>
              <mc:Fallback>
                <p:oleObj name="Equation" r:id="rId7" imgW="1346040" imgH="2793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2484438"/>
                        <a:ext cx="2986087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2" name="Object 8"/>
          <p:cNvGraphicFramePr>
            <a:graphicFrameLocks noChangeAspect="1"/>
          </p:cNvGraphicFramePr>
          <p:nvPr/>
        </p:nvGraphicFramePr>
        <p:xfrm>
          <a:off x="3282950" y="3771900"/>
          <a:ext cx="33543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Equation" r:id="rId9" imgW="1511280" imgH="253800" progId="Equation.3">
                  <p:embed/>
                </p:oleObj>
              </mc:Choice>
              <mc:Fallback>
                <p:oleObj name="Equation" r:id="rId9" imgW="1511280" imgH="253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3771900"/>
                        <a:ext cx="335438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0" name="Picture 9" descr="fig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40050" y="4295775"/>
            <a:ext cx="41814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8235" name="Object 11"/>
          <p:cNvGraphicFramePr>
            <a:graphicFrameLocks noChangeAspect="1"/>
          </p:cNvGraphicFramePr>
          <p:nvPr/>
        </p:nvGraphicFramePr>
        <p:xfrm>
          <a:off x="2967038" y="3157538"/>
          <a:ext cx="33813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Equation" r:id="rId12" imgW="1523880" imgH="279360" progId="Equation.3">
                  <p:embed/>
                </p:oleObj>
              </mc:Choice>
              <mc:Fallback>
                <p:oleObj name="Equation" r:id="rId12" imgW="1523880" imgH="2793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3157538"/>
                        <a:ext cx="3381375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1924050" y="6149975"/>
            <a:ext cx="68040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/>
              <a:t>note invariance to 2D and 3D similarities </a:t>
            </a:r>
          </a:p>
          <a:p>
            <a:pPr algn="l"/>
            <a:r>
              <a:rPr lang="en-US" b="0"/>
              <a:t>given proper normalization</a:t>
            </a:r>
            <a:endParaRPr lang="en-US" b="0" baseline="-25000"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881188" y="450850"/>
            <a:ext cx="6804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/>
              <a:t>Estimation of affine camera</a:t>
            </a:r>
            <a:endParaRPr lang="en-US" sz="2800" baseline="-25000">
              <a:cs typeface="Arial" charset="0"/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2413" y="2614613"/>
            <a:ext cx="5380037" cy="1000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7525" y="3911600"/>
            <a:ext cx="7145338" cy="81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858963" y="5064125"/>
            <a:ext cx="68040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/>
              <a:t>note that in this case algebraic error = geometric error</a:t>
            </a:r>
            <a:endParaRPr lang="en-US" b="0" baseline="-25000">
              <a:cs typeface="Arial" charset="0"/>
            </a:endParaRPr>
          </a:p>
        </p:txBody>
      </p:sp>
      <p:pic>
        <p:nvPicPr>
          <p:cNvPr id="3092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6188" y="1189038"/>
            <a:ext cx="5645150" cy="1093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7239000" cy="652463"/>
          </a:xfrm>
        </p:spPr>
        <p:txBody>
          <a:bodyPr/>
          <a:lstStyle/>
          <a:p>
            <a:pPr eaLnBrk="1" hangingPunct="1"/>
            <a:r>
              <a:rPr lang="en-US" sz="3600" smtClean="0"/>
              <a:t>Gold Standard algorithm</a:t>
            </a:r>
          </a:p>
        </p:txBody>
      </p: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1852613" y="1238250"/>
            <a:ext cx="7175500" cy="5092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 algn="l">
              <a:spcBef>
                <a:spcPct val="20000"/>
              </a:spcBef>
              <a:buClr>
                <a:srgbClr val="FF6600"/>
              </a:buClr>
            </a:pPr>
            <a:r>
              <a:rPr lang="en-US" b="0" u="sng">
                <a:latin typeface="Tahoma" pitchFamily="34" charset="0"/>
              </a:rPr>
              <a:t>Objective</a:t>
            </a:r>
          </a:p>
          <a:p>
            <a:pPr marL="495300" indent="-495300" algn="l">
              <a:spcBef>
                <a:spcPct val="20000"/>
              </a:spcBef>
              <a:buClr>
                <a:srgbClr val="FF6600"/>
              </a:buClr>
            </a:pPr>
            <a:r>
              <a:rPr lang="en-US" b="0">
                <a:latin typeface="Tahoma" pitchFamily="34" charset="0"/>
              </a:rPr>
              <a:t>	Given n≥4 3D to 2D point correspondences {X</a:t>
            </a:r>
            <a:r>
              <a:rPr lang="en-US" b="0" baseline="-25000">
                <a:latin typeface="Tahoma" pitchFamily="34" charset="0"/>
              </a:rPr>
              <a:t>i</a:t>
            </a:r>
            <a:r>
              <a:rPr lang="en-US" b="0"/>
              <a:t>↔x</a:t>
            </a:r>
            <a:r>
              <a:rPr lang="en-US" b="0" baseline="-25000"/>
              <a:t>i</a:t>
            </a:r>
            <a:r>
              <a:rPr lang="en-US" b="0"/>
              <a:t>’}, determine the Maximum Likelyhood Estimation of P</a:t>
            </a:r>
          </a:p>
          <a:p>
            <a:pPr marL="495300" indent="-495300" algn="l">
              <a:spcBef>
                <a:spcPct val="20000"/>
              </a:spcBef>
              <a:buClr>
                <a:srgbClr val="FF6600"/>
              </a:buClr>
            </a:pPr>
            <a:r>
              <a:rPr lang="en-US" b="0"/>
              <a:t>	(remember P</a:t>
            </a:r>
            <a:r>
              <a:rPr lang="en-US" b="0" baseline="30000"/>
              <a:t>3T</a:t>
            </a:r>
            <a:r>
              <a:rPr lang="en-US" b="0"/>
              <a:t>=(0,0,0,1))</a:t>
            </a:r>
          </a:p>
          <a:p>
            <a:pPr marL="495300" indent="-495300" algn="l">
              <a:spcBef>
                <a:spcPct val="20000"/>
              </a:spcBef>
              <a:buClr>
                <a:srgbClr val="FF6600"/>
              </a:buClr>
            </a:pPr>
            <a:r>
              <a:rPr lang="en-US" b="0" u="sng"/>
              <a:t>Algorithm</a:t>
            </a:r>
            <a:endParaRPr lang="en-US" b="0"/>
          </a:p>
          <a:p>
            <a:pPr marL="495300" indent="-495300" algn="l">
              <a:spcBef>
                <a:spcPct val="20000"/>
              </a:spcBef>
              <a:buClr>
                <a:srgbClr val="FF6600"/>
              </a:buClr>
              <a:buFontTx/>
              <a:buAutoNum type="romanLcParenBoth"/>
            </a:pPr>
            <a:r>
              <a:rPr lang="en-US"/>
              <a:t>Normalization:</a:t>
            </a:r>
            <a:endParaRPr lang="en-US" b="0"/>
          </a:p>
          <a:p>
            <a:pPr marL="495300" indent="-495300" algn="l">
              <a:spcBef>
                <a:spcPct val="20000"/>
              </a:spcBef>
              <a:buClr>
                <a:srgbClr val="FF6600"/>
              </a:buClr>
              <a:buFontTx/>
              <a:buAutoNum type="romanLcParenBoth"/>
            </a:pPr>
            <a:r>
              <a:rPr lang="en-US" b="0"/>
              <a:t>For each correspondence</a:t>
            </a:r>
            <a:endParaRPr lang="en-US"/>
          </a:p>
          <a:p>
            <a:pPr marL="495300" indent="-495300" algn="l">
              <a:spcBef>
                <a:spcPct val="20000"/>
              </a:spcBef>
              <a:buClr>
                <a:srgbClr val="FF6600"/>
              </a:buClr>
              <a:buFontTx/>
              <a:buAutoNum type="romanLcParenBoth"/>
            </a:pPr>
            <a:endParaRPr lang="en-US"/>
          </a:p>
          <a:p>
            <a:pPr marL="495300" indent="-495300" algn="l">
              <a:spcBef>
                <a:spcPct val="20000"/>
              </a:spcBef>
              <a:buClr>
                <a:srgbClr val="FF6600"/>
              </a:buClr>
              <a:buFontTx/>
              <a:buAutoNum type="romanLcParenBoth"/>
            </a:pPr>
            <a:endParaRPr lang="en-US"/>
          </a:p>
          <a:p>
            <a:pPr marL="495300" indent="-495300" algn="l">
              <a:spcBef>
                <a:spcPct val="20000"/>
              </a:spcBef>
              <a:buClr>
                <a:srgbClr val="FF6600"/>
              </a:buClr>
              <a:buFontTx/>
              <a:buAutoNum type="romanLcParenBoth"/>
            </a:pPr>
            <a:endParaRPr lang="en-US" b="0"/>
          </a:p>
          <a:p>
            <a:pPr marL="495300" indent="-495300" algn="l">
              <a:spcBef>
                <a:spcPct val="20000"/>
              </a:spcBef>
              <a:buClr>
                <a:srgbClr val="FF6600"/>
              </a:buClr>
              <a:buFontTx/>
              <a:buAutoNum type="romanLcParenBoth"/>
            </a:pPr>
            <a:r>
              <a:rPr lang="en-US" b="0"/>
              <a:t>solution is</a:t>
            </a:r>
          </a:p>
          <a:p>
            <a:pPr marL="495300" indent="-495300" algn="l">
              <a:spcBef>
                <a:spcPct val="20000"/>
              </a:spcBef>
              <a:buClr>
                <a:srgbClr val="FF6600"/>
              </a:buClr>
              <a:buFontTx/>
              <a:buAutoNum type="romanLcParenBoth"/>
            </a:pPr>
            <a:endParaRPr lang="en-US" b="0"/>
          </a:p>
          <a:p>
            <a:pPr marL="495300" indent="-495300" algn="l">
              <a:spcBef>
                <a:spcPct val="20000"/>
              </a:spcBef>
              <a:buClr>
                <a:srgbClr val="FF6600"/>
              </a:buClr>
              <a:buFontTx/>
              <a:buAutoNum type="romanLcParenBoth"/>
            </a:pPr>
            <a:endParaRPr lang="en-US" b="0"/>
          </a:p>
          <a:p>
            <a:pPr marL="495300" indent="-495300" algn="l">
              <a:spcBef>
                <a:spcPct val="20000"/>
              </a:spcBef>
              <a:buClr>
                <a:srgbClr val="FF6600"/>
              </a:buClr>
              <a:buFontTx/>
              <a:buAutoNum type="romanLcParenBoth"/>
            </a:pPr>
            <a:r>
              <a:rPr lang="en-US"/>
              <a:t>Denormalization:</a:t>
            </a:r>
            <a:endParaRPr lang="en-US" b="0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4367213" y="3046413"/>
          <a:ext cx="90805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Equation" r:id="rId3" imgW="622080" imgH="253800" progId="Equation.3">
                  <p:embed/>
                </p:oleObj>
              </mc:Choice>
              <mc:Fallback>
                <p:oleObj name="Equation" r:id="rId3" imgW="6220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3" y="3046413"/>
                        <a:ext cx="908050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5394325" y="3071813"/>
          <a:ext cx="7207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Equation" r:id="rId5" imgW="545760" imgH="228600" progId="Equation.3">
                  <p:embed/>
                </p:oleObj>
              </mc:Choice>
              <mc:Fallback>
                <p:oleObj name="Equation" r:id="rId5" imgW="54576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5" y="3071813"/>
                        <a:ext cx="72072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7"/>
          <p:cNvGraphicFramePr>
            <a:graphicFrameLocks noChangeAspect="1"/>
          </p:cNvGraphicFramePr>
          <p:nvPr/>
        </p:nvGraphicFramePr>
        <p:xfrm>
          <a:off x="4686300" y="5849938"/>
          <a:ext cx="115093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Equation" r:id="rId7" imgW="660240" imgH="215640" progId="Equation.3">
                  <p:embed/>
                </p:oleObj>
              </mc:Choice>
              <mc:Fallback>
                <p:oleObj name="Equation" r:id="rId7" imgW="66024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5849938"/>
                        <a:ext cx="1150938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06725" y="3725863"/>
            <a:ext cx="4940300" cy="919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311308" name="Object 12"/>
          <p:cNvGraphicFramePr>
            <a:graphicFrameLocks noChangeAspect="1"/>
          </p:cNvGraphicFramePr>
          <p:nvPr/>
        </p:nvGraphicFramePr>
        <p:xfrm>
          <a:off x="4159250" y="4510088"/>
          <a:ext cx="115728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Equation" r:id="rId10" imgW="583920" imgH="228600" progId="Equation.3">
                  <p:embed/>
                </p:oleObj>
              </mc:Choice>
              <mc:Fallback>
                <p:oleObj name="Equation" r:id="rId10" imgW="58392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0" y="4510088"/>
                        <a:ext cx="1157288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9" name="Object 13"/>
          <p:cNvGraphicFramePr>
            <a:graphicFrameLocks noChangeAspect="1"/>
          </p:cNvGraphicFramePr>
          <p:nvPr/>
        </p:nvGraphicFramePr>
        <p:xfrm>
          <a:off x="4116388" y="5100638"/>
          <a:ext cx="12827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Equation" r:id="rId12" imgW="647640" imgH="253800" progId="Equation.3">
                  <p:embed/>
                </p:oleObj>
              </mc:Choice>
              <mc:Fallback>
                <p:oleObj name="Equation" r:id="rId12" imgW="647640" imgH="253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5100638"/>
                        <a:ext cx="128270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315131" y="191293"/>
            <a:ext cx="6804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dirty="0"/>
              <a:t>Restricted camera estimation</a:t>
            </a:r>
            <a:endParaRPr lang="en-US" sz="2800" baseline="-25000" dirty="0">
              <a:cs typeface="Arial" charset="0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97744" y="4169003"/>
            <a:ext cx="8959170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0" dirty="0"/>
              <a:t>Minimize geometric error </a:t>
            </a:r>
          </a:p>
          <a:p>
            <a:pPr algn="l">
              <a:buFont typeface="Symbol" pitchFamily="18" charset="2"/>
              <a:buChar char="®"/>
            </a:pPr>
            <a:r>
              <a:rPr lang="en-US" b="0" dirty="0" smtClean="0">
                <a:sym typeface="Symbol" pitchFamily="18" charset="2"/>
              </a:rPr>
              <a:t>Impose </a:t>
            </a:r>
            <a:r>
              <a:rPr lang="en-US" b="0" dirty="0">
                <a:sym typeface="Symbol" pitchFamily="18" charset="2"/>
              </a:rPr>
              <a:t>constraint through </a:t>
            </a:r>
            <a:r>
              <a:rPr lang="en-US" b="0" dirty="0" err="1" smtClean="0">
                <a:sym typeface="Symbol" pitchFamily="18" charset="2"/>
              </a:rPr>
              <a:t>parametrization</a:t>
            </a:r>
            <a:endParaRPr lang="en-US" b="0" dirty="0" smtClean="0">
              <a:sym typeface="Symbol" pitchFamily="18" charset="2"/>
            </a:endParaRPr>
          </a:p>
          <a:p>
            <a:pPr algn="l">
              <a:buFont typeface="Symbol" pitchFamily="18" charset="2"/>
              <a:buChar char="®"/>
            </a:pPr>
            <a:r>
              <a:rPr lang="en-US" b="0" dirty="0" smtClean="0">
                <a:sym typeface="Symbol" pitchFamily="18" charset="2"/>
              </a:rPr>
              <a:t>Assume square pixels and zero skew </a:t>
            </a:r>
            <a:r>
              <a:rPr lang="en-US" b="0" dirty="0" smtClean="0">
                <a:sym typeface="Wingdings" pitchFamily="2" charset="2"/>
              </a:rPr>
              <a:t> 9 parameters</a:t>
            </a:r>
          </a:p>
          <a:p>
            <a:pPr algn="l">
              <a:buFont typeface="Symbol" pitchFamily="18" charset="2"/>
              <a:buChar char="®"/>
            </a:pPr>
            <a:r>
              <a:rPr lang="en-US" b="0" dirty="0" smtClean="0">
                <a:sym typeface="Wingdings" pitchFamily="2" charset="2"/>
              </a:rPr>
              <a:t>Apply Levinson-Marquardt</a:t>
            </a:r>
            <a:endParaRPr lang="en-US" b="0" dirty="0">
              <a:sym typeface="Symbol" pitchFamily="18" charset="2"/>
            </a:endParaRPr>
          </a:p>
          <a:p>
            <a:pPr algn="l">
              <a:buFont typeface="Symbol" pitchFamily="18" charset="2"/>
              <a:buChar char="®"/>
            </a:pPr>
            <a:r>
              <a:rPr lang="en-US" b="0" dirty="0" smtClean="0">
                <a:sym typeface="Symbol" pitchFamily="18" charset="2"/>
              </a:rPr>
              <a:t> Minimizing image only error f:  </a:t>
            </a:r>
            <a:r>
              <a:rPr lang="en-US" b="0" dirty="0">
                <a:sym typeface="Math5" pitchFamily="2" charset="2"/>
              </a:rPr>
              <a:t></a:t>
            </a:r>
            <a:r>
              <a:rPr lang="en-US" b="0" baseline="30000" dirty="0">
                <a:sym typeface="Math5" pitchFamily="2" charset="2"/>
              </a:rPr>
              <a:t>9 </a:t>
            </a:r>
            <a:r>
              <a:rPr lang="en-US" b="0" dirty="0">
                <a:sym typeface="Symbol" pitchFamily="18" charset="2"/>
              </a:rPr>
              <a:t> </a:t>
            </a:r>
            <a:r>
              <a:rPr lang="en-US" b="0" dirty="0">
                <a:sym typeface="Math5" pitchFamily="2" charset="2"/>
              </a:rPr>
              <a:t></a:t>
            </a:r>
            <a:r>
              <a:rPr lang="en-US" b="0" baseline="30000" dirty="0">
                <a:sym typeface="Math5" pitchFamily="2" charset="2"/>
              </a:rPr>
              <a:t>2n</a:t>
            </a:r>
            <a:r>
              <a:rPr lang="en-US" b="0" dirty="0">
                <a:sym typeface="Math5" pitchFamily="2" charset="2"/>
              </a:rPr>
              <a:t>, </a:t>
            </a:r>
            <a:endParaRPr lang="en-US" b="0" dirty="0" smtClean="0">
              <a:sym typeface="Math5" pitchFamily="2" charset="2"/>
            </a:endParaRPr>
          </a:p>
          <a:p>
            <a:pPr algn="l">
              <a:buFont typeface="Symbol" pitchFamily="18" charset="2"/>
              <a:buChar char="®"/>
            </a:pPr>
            <a:r>
              <a:rPr lang="en-US" b="0" dirty="0" smtClean="0">
                <a:sym typeface="Math5" pitchFamily="2" charset="2"/>
              </a:rPr>
              <a:t>But minimizing 3D and 2D error, f:  </a:t>
            </a:r>
            <a:r>
              <a:rPr lang="en-US" b="0" dirty="0">
                <a:sym typeface="Math5" pitchFamily="2" charset="2"/>
              </a:rPr>
              <a:t></a:t>
            </a:r>
            <a:r>
              <a:rPr lang="en-US" b="0" baseline="30000" dirty="0">
                <a:sym typeface="Math5" pitchFamily="2" charset="2"/>
              </a:rPr>
              <a:t>3n+9</a:t>
            </a:r>
            <a:r>
              <a:rPr lang="en-US" b="0" dirty="0">
                <a:sym typeface="Math5" pitchFamily="2" charset="2"/>
              </a:rPr>
              <a:t> </a:t>
            </a:r>
            <a:r>
              <a:rPr lang="en-US" b="0" dirty="0">
                <a:sym typeface="Symbol" pitchFamily="18" charset="2"/>
              </a:rPr>
              <a:t> </a:t>
            </a:r>
            <a:r>
              <a:rPr lang="en-US" b="0" dirty="0">
                <a:sym typeface="Math5" pitchFamily="2" charset="2"/>
              </a:rPr>
              <a:t></a:t>
            </a:r>
            <a:r>
              <a:rPr lang="en-US" b="0" baseline="30000" dirty="0" smtClean="0">
                <a:sym typeface="Math5" pitchFamily="2" charset="2"/>
              </a:rPr>
              <a:t>5n</a:t>
            </a:r>
          </a:p>
          <a:p>
            <a:pPr lvl="1" algn="l">
              <a:buFont typeface="Symbol" pitchFamily="18" charset="2"/>
              <a:buChar char="®"/>
            </a:pPr>
            <a:r>
              <a:rPr lang="en-US" b="0" baseline="30000" dirty="0">
                <a:sym typeface="Math5" pitchFamily="2" charset="2"/>
              </a:rPr>
              <a:t> </a:t>
            </a:r>
            <a:r>
              <a:rPr lang="en-US" b="0" dirty="0" smtClean="0">
                <a:sym typeface="Math5" pitchFamily="2" charset="2"/>
              </a:rPr>
              <a:t> 3D points must be included among the measurements</a:t>
            </a:r>
          </a:p>
          <a:p>
            <a:pPr lvl="1" algn="l">
              <a:buFont typeface="Symbol" pitchFamily="18" charset="2"/>
              <a:buChar char="®"/>
            </a:pPr>
            <a:r>
              <a:rPr lang="en-US" b="0" baseline="30000" dirty="0">
                <a:sym typeface="Math5" pitchFamily="2" charset="2"/>
              </a:rPr>
              <a:t> </a:t>
            </a:r>
            <a:r>
              <a:rPr lang="en-US" b="0" dirty="0" smtClean="0">
                <a:sym typeface="Math5" pitchFamily="2" charset="2"/>
              </a:rPr>
              <a:t> Minimization also includes estimation of the true position of 3D points</a:t>
            </a:r>
            <a:endParaRPr lang="en-US" b="0" baseline="30000" dirty="0">
              <a:sym typeface="Math5" pitchFamily="2" charset="2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9338" y="2774950"/>
            <a:ext cx="3514725" cy="149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0280" name="Text Box 8"/>
          <p:cNvSpPr txBox="1">
            <a:spLocks noChangeArrowheads="1"/>
          </p:cNvSpPr>
          <p:nvPr/>
        </p:nvSpPr>
        <p:spPr bwMode="auto">
          <a:xfrm>
            <a:off x="2111375" y="1116013"/>
            <a:ext cx="4684713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95300" indent="-495300" algn="l"/>
            <a:r>
              <a:rPr lang="en-US" b="0"/>
              <a:t>Find best fit that satisfies</a:t>
            </a:r>
          </a:p>
          <a:p>
            <a:pPr marL="495300" indent="-495300" algn="l">
              <a:buFontTx/>
              <a:buChar char="•"/>
            </a:pPr>
            <a:r>
              <a:rPr lang="en-US" b="0"/>
              <a:t>skew s is zero</a:t>
            </a:r>
          </a:p>
          <a:p>
            <a:pPr marL="495300" indent="-495300" algn="l">
              <a:buFontTx/>
              <a:buChar char="•"/>
            </a:pPr>
            <a:r>
              <a:rPr lang="en-US" b="0"/>
              <a:t>pixels are square </a:t>
            </a:r>
          </a:p>
          <a:p>
            <a:pPr marL="495300" indent="-495300" algn="l">
              <a:buFontTx/>
              <a:buChar char="•"/>
            </a:pPr>
            <a:r>
              <a:rPr lang="en-US" b="0"/>
              <a:t>principal point is known</a:t>
            </a:r>
          </a:p>
          <a:p>
            <a:pPr marL="495300" indent="-495300" algn="l">
              <a:buFontTx/>
              <a:buChar char="•"/>
            </a:pPr>
            <a:r>
              <a:rPr lang="en-US" b="0"/>
              <a:t>complete camera matrix K is known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817341"/>
              </p:ext>
            </p:extLst>
          </p:nvPr>
        </p:nvGraphicFramePr>
        <p:xfrm>
          <a:off x="6597650" y="200818"/>
          <a:ext cx="21685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4" imgW="977900" imgH="457200" progId="Equation.3">
                  <p:embed/>
                </p:oleObj>
              </mc:Choice>
              <mc:Fallback>
                <p:oleObj name="Equation" r:id="rId4" imgW="9779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200818"/>
                        <a:ext cx="2168525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859" y="-261264"/>
            <a:ext cx="7239000" cy="1143000"/>
          </a:xfrm>
        </p:spPr>
        <p:txBody>
          <a:bodyPr/>
          <a:lstStyle/>
          <a:p>
            <a:r>
              <a:rPr lang="en-US" dirty="0" smtClean="0"/>
              <a:t>Minimizing Alg. Error.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4" y="370084"/>
            <a:ext cx="8686802" cy="4833257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>
              <a:buFont typeface="Symbol" pitchFamily="18" charset="2"/>
              <a:buChar char="®"/>
            </a:pPr>
            <a:r>
              <a:rPr lang="en-US" sz="2000" dirty="0">
                <a:sym typeface="Symbol" pitchFamily="18" charset="2"/>
              </a:rPr>
              <a:t>assume map from </a:t>
            </a:r>
            <a:r>
              <a:rPr lang="en-US" sz="2000" dirty="0" smtClean="0">
                <a:sym typeface="Symbol" pitchFamily="18" charset="2"/>
              </a:rPr>
              <a:t>parameters </a:t>
            </a:r>
            <a:r>
              <a:rPr lang="en-US" sz="2000" dirty="0">
                <a:sym typeface="Symbol" pitchFamily="18" charset="2"/>
              </a:rPr>
              <a:t>q  P=K[R|-RC], i.e. p=g(q</a:t>
            </a:r>
            <a:r>
              <a:rPr lang="en-US" sz="2000" dirty="0" smtClean="0">
                <a:sym typeface="Symbol" pitchFamily="18" charset="2"/>
              </a:rPr>
              <a:t>)</a:t>
            </a:r>
          </a:p>
          <a:p>
            <a:pPr>
              <a:buFont typeface="Symbol" pitchFamily="18" charset="2"/>
              <a:buChar char="®"/>
            </a:pPr>
            <a:r>
              <a:rPr lang="en-US" sz="2000" dirty="0" smtClean="0">
                <a:sym typeface="Symbol" pitchFamily="18" charset="2"/>
              </a:rPr>
              <a:t>Parameters are principal point, size of square pixels and 6 for rotation and translation</a:t>
            </a:r>
            <a:endParaRPr lang="en-US" sz="2000" dirty="0">
              <a:sym typeface="Symbol" pitchFamily="18" charset="2"/>
            </a:endParaRPr>
          </a:p>
          <a:p>
            <a:pPr>
              <a:buFont typeface="Symbol" pitchFamily="18" charset="2"/>
              <a:buChar char="®"/>
            </a:pPr>
            <a:r>
              <a:rPr lang="en-US" sz="2000" dirty="0">
                <a:sym typeface="Symbol" pitchFamily="18" charset="2"/>
              </a:rPr>
              <a:t>minimize ||Ag(q</a:t>
            </a:r>
            <a:r>
              <a:rPr lang="en-US" sz="2000" dirty="0" smtClean="0">
                <a:sym typeface="Symbol" pitchFamily="18" charset="2"/>
              </a:rPr>
              <a:t>)||</a:t>
            </a:r>
          </a:p>
          <a:p>
            <a:pPr>
              <a:buFont typeface="Symbol" pitchFamily="18" charset="2"/>
              <a:buChar char="®"/>
            </a:pPr>
            <a:r>
              <a:rPr lang="en-US" sz="2000" dirty="0" smtClean="0">
                <a:sym typeface="Symbol" pitchFamily="18" charset="2"/>
              </a:rPr>
              <a:t>A is 2n x 12; reduce A to a square 12x12 matrix     independent of n such that </a:t>
            </a:r>
          </a:p>
          <a:p>
            <a:pPr marL="0" indent="0">
              <a:buNone/>
            </a:pPr>
            <a:r>
              <a:rPr lang="en-US" dirty="0" smtClean="0">
                <a:sym typeface="Symbol" pitchFamily="18" charset="2"/>
              </a:rPr>
              <a:t>                               </a:t>
            </a:r>
            <a:r>
              <a:rPr lang="en-US" sz="2000" dirty="0" smtClean="0">
                <a:sym typeface="Symbol" pitchFamily="18" charset="2"/>
              </a:rPr>
              <a:t>for any vector p</a:t>
            </a:r>
          </a:p>
          <a:p>
            <a:pPr marL="0" indent="0">
              <a:buNone/>
            </a:pPr>
            <a:endParaRPr lang="en-US" sz="2000" dirty="0">
              <a:sym typeface="Symbol" pitchFamily="18" charset="2"/>
            </a:endParaRPr>
          </a:p>
          <a:p>
            <a:pPr marL="0" indent="0">
              <a:buNone/>
            </a:pPr>
            <a:endParaRPr lang="en-US" sz="2000" dirty="0" smtClean="0">
              <a:sym typeface="Symbol" pitchFamily="18" charset="2"/>
            </a:endParaRPr>
          </a:p>
          <a:p>
            <a:pPr marL="0" indent="0">
              <a:buNone/>
            </a:pPr>
            <a:endParaRPr lang="en-US" sz="2000" dirty="0">
              <a:sym typeface="Symbol" pitchFamily="18" charset="2"/>
            </a:endParaRPr>
          </a:p>
          <a:p>
            <a:pPr marL="0" indent="0">
              <a:buNone/>
            </a:pPr>
            <a:endParaRPr lang="en-US" sz="2000" dirty="0" smtClean="0">
              <a:sym typeface="Symbol" pitchFamily="18" charset="2"/>
            </a:endParaRPr>
          </a:p>
          <a:p>
            <a:pPr marL="0" indent="0">
              <a:buNone/>
            </a:pPr>
            <a:endParaRPr lang="en-US" sz="2000" dirty="0">
              <a:sym typeface="Symbol" pitchFamily="18" charset="2"/>
            </a:endParaRPr>
          </a:p>
          <a:p>
            <a:pPr marL="0" indent="0">
              <a:buNone/>
            </a:pPr>
            <a:r>
              <a:rPr lang="en-US" sz="2000" dirty="0" smtClean="0">
                <a:sym typeface="Symbol" pitchFamily="18" charset="2"/>
              </a:rPr>
              <a:t>Mapping                       is from R</a:t>
            </a:r>
            <a:r>
              <a:rPr lang="en-US" sz="2000" baseline="30000" dirty="0" smtClean="0">
                <a:sym typeface="Symbol" pitchFamily="18" charset="2"/>
              </a:rPr>
              <a:t>9</a:t>
            </a:r>
            <a:r>
              <a:rPr lang="en-US" sz="2000" dirty="0" smtClean="0">
                <a:sym typeface="Symbol" pitchFamily="18" charset="2"/>
              </a:rPr>
              <a:t>  </a:t>
            </a:r>
            <a:r>
              <a:rPr lang="en-US" sz="2000" dirty="0" smtClean="0">
                <a:sym typeface="Wingdings" pitchFamily="2" charset="2"/>
              </a:rPr>
              <a:t> R</a:t>
            </a:r>
            <a:r>
              <a:rPr lang="en-US" sz="2000" baseline="30000" dirty="0" smtClean="0">
                <a:sym typeface="Wingdings" pitchFamily="2" charset="2"/>
              </a:rPr>
              <a:t>12</a:t>
            </a:r>
            <a:endParaRPr lang="en-US" sz="1800" dirty="0">
              <a:sym typeface="Symbol" pitchFamily="18" charset="2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85" y="3918827"/>
            <a:ext cx="1753533" cy="56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910" y="4009314"/>
            <a:ext cx="2008898" cy="3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762343"/>
              </p:ext>
            </p:extLst>
          </p:nvPr>
        </p:nvGraphicFramePr>
        <p:xfrm>
          <a:off x="1589768" y="2805310"/>
          <a:ext cx="264001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Equation" r:id="rId5" imgW="1396800" imgH="304560" progId="Equation.3">
                  <p:embed/>
                </p:oleObj>
              </mc:Choice>
              <mc:Fallback>
                <p:oleObj name="Equation" r:id="rId5" imgW="1396800" imgH="304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768" y="2805310"/>
                        <a:ext cx="2640013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555641"/>
              </p:ext>
            </p:extLst>
          </p:nvPr>
        </p:nvGraphicFramePr>
        <p:xfrm>
          <a:off x="6525078" y="2040624"/>
          <a:ext cx="343807" cy="423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Equation" r:id="rId7" imgW="164880" imgH="203040" progId="Equation.3">
                  <p:embed/>
                </p:oleObj>
              </mc:Choice>
              <mc:Fallback>
                <p:oleObj name="Equation" r:id="rId7" imgW="1648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25078" y="2040624"/>
                        <a:ext cx="343807" cy="423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36185" y="4483524"/>
            <a:ext cx="5980113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335" y="5135986"/>
            <a:ext cx="1215736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8802"/>
            <a:ext cx="10395857" cy="138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4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881188" y="450850"/>
            <a:ext cx="6804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/>
              <a:t>Restricted camera estimation</a:t>
            </a:r>
            <a:endParaRPr lang="en-US" sz="2800" baseline="-25000">
              <a:cs typeface="Arial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0200" y="596900"/>
            <a:ext cx="2287588" cy="973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3349" name="Text Box 5"/>
          <p:cNvSpPr txBox="1">
            <a:spLocks noChangeArrowheads="1"/>
          </p:cNvSpPr>
          <p:nvPr/>
        </p:nvSpPr>
        <p:spPr bwMode="auto">
          <a:xfrm>
            <a:off x="696232" y="1464356"/>
            <a:ext cx="8271556" cy="5324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95300" indent="-495300" algn="l"/>
            <a:r>
              <a:rPr lang="en-US" b="0" dirty="0"/>
              <a:t>Initialization </a:t>
            </a:r>
          </a:p>
          <a:p>
            <a:pPr marL="495300" indent="-495300" algn="l">
              <a:buFontTx/>
              <a:buChar char="•"/>
            </a:pPr>
            <a:r>
              <a:rPr lang="en-US" b="0" dirty="0"/>
              <a:t>Use general </a:t>
            </a:r>
            <a:r>
              <a:rPr lang="en-US" b="0" dirty="0" smtClean="0"/>
              <a:t>DLT to get an initial camera matrix</a:t>
            </a:r>
            <a:endParaRPr lang="en-US" b="0" dirty="0"/>
          </a:p>
          <a:p>
            <a:pPr marL="495300" indent="-495300" algn="l">
              <a:buFontTx/>
              <a:buChar char="•"/>
            </a:pPr>
            <a:r>
              <a:rPr lang="en-US" b="0" dirty="0"/>
              <a:t>Clamp values to desired values, e.g. s=0, </a:t>
            </a:r>
            <a:r>
              <a:rPr lang="en-US" b="0" dirty="0">
                <a:sym typeface="Symbol" pitchFamily="18" charset="2"/>
              </a:rPr>
              <a:t></a:t>
            </a:r>
            <a:r>
              <a:rPr lang="en-US" b="0" baseline="-25000" dirty="0">
                <a:sym typeface="Symbol" pitchFamily="18" charset="2"/>
              </a:rPr>
              <a:t>x</a:t>
            </a:r>
            <a:r>
              <a:rPr lang="en-US" b="0" dirty="0">
                <a:sym typeface="Symbol" pitchFamily="18" charset="2"/>
              </a:rPr>
              <a:t>= </a:t>
            </a:r>
            <a:r>
              <a:rPr lang="en-US" b="0" baseline="-25000" dirty="0" smtClean="0">
                <a:sym typeface="Symbol" pitchFamily="18" charset="2"/>
              </a:rPr>
              <a:t>y</a:t>
            </a:r>
          </a:p>
          <a:p>
            <a:pPr marL="495300" indent="-495300" algn="l">
              <a:buFontTx/>
              <a:buChar char="•"/>
            </a:pPr>
            <a:r>
              <a:rPr lang="en-US" b="0" baseline="-25000" dirty="0">
                <a:sym typeface="Symbol" pitchFamily="18" charset="2"/>
              </a:rPr>
              <a:t> </a:t>
            </a:r>
            <a:r>
              <a:rPr lang="en-US" b="0" dirty="0" smtClean="0">
                <a:sym typeface="Symbol" pitchFamily="18" charset="2"/>
              </a:rPr>
              <a:t> Use the remaining values as initial condition for iteration</a:t>
            </a:r>
          </a:p>
          <a:p>
            <a:pPr marL="495300" indent="-495300" algn="l"/>
            <a:r>
              <a:rPr lang="en-US" b="0" dirty="0" smtClean="0"/>
              <a:t>Hopefully DLT answer close to “known” parameters and clamping doesn’t move things too much; Not always the case </a:t>
            </a:r>
            <a:r>
              <a:rPr lang="en-US" b="0" dirty="0" smtClean="0">
                <a:sym typeface="Wingdings" pitchFamily="2" charset="2"/>
              </a:rPr>
              <a:t> in practice </a:t>
            </a:r>
            <a:r>
              <a:rPr lang="en-US" b="0" dirty="0" smtClean="0"/>
              <a:t> clamping leads to large error and lack of convergence.</a:t>
            </a:r>
            <a:endParaRPr lang="en-US" b="0" dirty="0"/>
          </a:p>
          <a:p>
            <a:pPr marL="495300" indent="-495300" algn="l"/>
            <a:endParaRPr lang="en-US" b="0" dirty="0"/>
          </a:p>
          <a:p>
            <a:pPr marL="495300" indent="-495300" algn="l"/>
            <a:r>
              <a:rPr lang="en-US" b="0" dirty="0"/>
              <a:t>Alternative initialization</a:t>
            </a:r>
          </a:p>
          <a:p>
            <a:pPr marL="495300" indent="-495300" algn="l">
              <a:buFontTx/>
              <a:buChar char="•"/>
            </a:pPr>
            <a:r>
              <a:rPr lang="en-US" b="0" dirty="0"/>
              <a:t>Use general </a:t>
            </a:r>
            <a:r>
              <a:rPr lang="en-US" b="0" dirty="0" smtClean="0"/>
              <a:t>DLT for all parameters</a:t>
            </a:r>
            <a:endParaRPr lang="en-US" b="0" dirty="0"/>
          </a:p>
          <a:p>
            <a:pPr marL="495300" indent="-495300" algn="l">
              <a:buFontTx/>
              <a:buChar char="•"/>
            </a:pPr>
            <a:r>
              <a:rPr lang="en-US" b="0" dirty="0"/>
              <a:t>Impose soft constraints</a:t>
            </a:r>
          </a:p>
          <a:p>
            <a:pPr marL="495300" indent="-495300" algn="l">
              <a:buFontTx/>
              <a:buChar char="•"/>
            </a:pPr>
            <a:endParaRPr lang="en-US" b="0" dirty="0"/>
          </a:p>
          <a:p>
            <a:pPr marL="495300" indent="-495300" algn="l">
              <a:buFontTx/>
              <a:buChar char="•"/>
            </a:pPr>
            <a:endParaRPr lang="en-US" b="0" dirty="0"/>
          </a:p>
          <a:p>
            <a:pPr marL="495300" indent="-495300" algn="l">
              <a:buFontTx/>
              <a:buChar char="•"/>
            </a:pPr>
            <a:endParaRPr lang="en-US" b="0" dirty="0"/>
          </a:p>
          <a:p>
            <a:pPr marL="495300" indent="-495300" algn="l">
              <a:buFontTx/>
              <a:buChar char="•"/>
            </a:pPr>
            <a:r>
              <a:rPr lang="en-US" b="0" dirty="0" smtClean="0"/>
              <a:t>Start with low values of weights and then gradually </a:t>
            </a:r>
            <a:r>
              <a:rPr lang="en-US" b="0" dirty="0"/>
              <a:t>increase </a:t>
            </a:r>
            <a:r>
              <a:rPr lang="en-US" b="0" dirty="0" smtClean="0"/>
              <a:t>them as iterations go on. </a:t>
            </a:r>
            <a:endParaRPr lang="en-US" b="0" dirty="0"/>
          </a:p>
          <a:p>
            <a:pPr marL="495300" indent="-495300" algn="l"/>
            <a:endParaRPr lang="en-US" b="0" dirty="0"/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5176" y="4916600"/>
            <a:ext cx="5380037" cy="912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881188" y="450850"/>
            <a:ext cx="6804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/>
              <a:t>Exterior orientation</a:t>
            </a:r>
            <a:endParaRPr lang="en-US" sz="2800" baseline="-25000">
              <a:cs typeface="Arial" charset="0"/>
            </a:endParaRPr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2111375" y="1360488"/>
            <a:ext cx="6865982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95300" indent="-495300" algn="l"/>
            <a:r>
              <a:rPr lang="en-US" b="0" dirty="0"/>
              <a:t>Calibrated camera, position and orientation </a:t>
            </a:r>
            <a:r>
              <a:rPr lang="en-US" b="0" dirty="0" err="1"/>
              <a:t>unkown</a:t>
            </a:r>
            <a:endParaRPr lang="en-US" b="0" dirty="0"/>
          </a:p>
          <a:p>
            <a:pPr marL="495300" indent="-495300" algn="l"/>
            <a:endParaRPr lang="en-US" b="0" dirty="0"/>
          </a:p>
          <a:p>
            <a:pPr marL="495300" indent="-495300" algn="l"/>
            <a:r>
              <a:rPr lang="en-US" b="0" dirty="0">
                <a:sym typeface="Symbol" pitchFamily="18" charset="2"/>
              </a:rPr>
              <a:t> Pose estimation</a:t>
            </a:r>
          </a:p>
          <a:p>
            <a:pPr marL="495300" indent="-495300" algn="l"/>
            <a:endParaRPr lang="en-US" b="0" dirty="0">
              <a:sym typeface="Symbol" pitchFamily="18" charset="2"/>
            </a:endParaRPr>
          </a:p>
          <a:p>
            <a:pPr marL="495300" indent="-495300" algn="l"/>
            <a:r>
              <a:rPr lang="en-US" b="0" dirty="0">
                <a:sym typeface="Symbol" pitchFamily="18" charset="2"/>
              </a:rPr>
              <a:t>	6 </a:t>
            </a:r>
            <a:r>
              <a:rPr lang="en-US" b="0" dirty="0" err="1">
                <a:sym typeface="Symbol" pitchFamily="18" charset="2"/>
              </a:rPr>
              <a:t>dof</a:t>
            </a:r>
            <a:r>
              <a:rPr lang="en-US" b="0" dirty="0">
                <a:sym typeface="Symbol" pitchFamily="18" charset="2"/>
              </a:rPr>
              <a:t>  3 points minimal  </a:t>
            </a:r>
            <a:endParaRPr lang="en-US" b="0" dirty="0" smtClean="0">
              <a:sym typeface="Symbol" pitchFamily="18" charset="2"/>
            </a:endParaRPr>
          </a:p>
          <a:p>
            <a:pPr marL="495300" indent="-495300" algn="l"/>
            <a:r>
              <a:rPr lang="en-US" b="0" dirty="0">
                <a:sym typeface="Symbol" pitchFamily="18" charset="2"/>
              </a:rPr>
              <a:t> </a:t>
            </a:r>
            <a:r>
              <a:rPr lang="en-US" b="0" dirty="0" smtClean="0">
                <a:sym typeface="Symbol" pitchFamily="18" charset="2"/>
              </a:rPr>
              <a:t>Can be shown that the resulting non linear equations have</a:t>
            </a:r>
          </a:p>
          <a:p>
            <a:pPr marL="495300" indent="-495300" algn="l"/>
            <a:r>
              <a:rPr lang="en-US" b="0" dirty="0" smtClean="0">
                <a:sym typeface="Symbol" pitchFamily="18" charset="2"/>
              </a:rPr>
              <a:t>Four solutions in general </a:t>
            </a:r>
            <a:endParaRPr lang="en-US" b="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Camera calibration</a:t>
            </a:r>
          </a:p>
        </p:txBody>
      </p:sp>
      <p:pic>
        <p:nvPicPr>
          <p:cNvPr id="16387" name="Picture 6" descr="red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38" y="1684338"/>
            <a:ext cx="11906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fi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788" y="2084388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5961" y="4021138"/>
            <a:ext cx="7321550" cy="1217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0455" y="5544458"/>
            <a:ext cx="6567487" cy="104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580" name="Picture 6" descr="fig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3667" y="202520"/>
            <a:ext cx="3386138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4798" y="2876175"/>
            <a:ext cx="8649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Restricted camera parameters; algebraic R</a:t>
            </a:r>
            <a:r>
              <a:rPr lang="en-US" baseline="30000" dirty="0" smtClean="0"/>
              <a:t>9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 R</a:t>
            </a:r>
            <a:r>
              <a:rPr lang="en-US" baseline="30000" dirty="0" smtClean="0">
                <a:sym typeface="Wingdings" pitchFamily="2" charset="2"/>
              </a:rPr>
              <a:t>12 </a:t>
            </a:r>
            <a:r>
              <a:rPr lang="en-US" dirty="0" smtClean="0">
                <a:sym typeface="Wingdings" pitchFamily="2" charset="2"/>
              </a:rPr>
              <a:t>  super fast</a:t>
            </a:r>
          </a:p>
          <a:p>
            <a:pPr algn="l"/>
            <a:r>
              <a:rPr lang="en-US" dirty="0" smtClean="0">
                <a:sym typeface="Wingdings" pitchFamily="2" charset="2"/>
              </a:rPr>
              <a:t>Geometric: R</a:t>
            </a:r>
            <a:r>
              <a:rPr lang="en-US" baseline="30000" dirty="0" smtClean="0">
                <a:sym typeface="Wingdings" pitchFamily="2" charset="2"/>
              </a:rPr>
              <a:t>9</a:t>
            </a:r>
            <a:r>
              <a:rPr lang="en-US" dirty="0" smtClean="0">
                <a:sym typeface="Wingdings" pitchFamily="2" charset="2"/>
              </a:rPr>
              <a:t>    R</a:t>
            </a:r>
            <a:r>
              <a:rPr lang="en-US" baseline="30000" dirty="0" smtClean="0">
                <a:sym typeface="Wingdings" pitchFamily="2" charset="2"/>
              </a:rPr>
              <a:t>2n</a:t>
            </a:r>
            <a:r>
              <a:rPr lang="en-US" dirty="0" smtClean="0">
                <a:sym typeface="Wingdings" pitchFamily="2" charset="2"/>
              </a:rPr>
              <a:t>   2n = 396 in this case; super slow</a:t>
            </a:r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751" y="5238750"/>
            <a:ext cx="643156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Same problem with no restriction on camera matrix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Note: solutions are different!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881188" y="450850"/>
            <a:ext cx="6804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/>
              <a:t>Covariance estimation</a:t>
            </a:r>
            <a:endParaRPr lang="en-US" sz="2800" baseline="-25000">
              <a:cs typeface="Arial" charset="0"/>
            </a:endParaRP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3975" y="1995488"/>
            <a:ext cx="3810000" cy="85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2486025" y="1589088"/>
            <a:ext cx="21018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ML residual error</a:t>
            </a:r>
          </a:p>
        </p:txBody>
      </p:sp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3" cstate="print"/>
          <a:srcRect r="78876"/>
          <a:stretch>
            <a:fillRect/>
          </a:stretch>
        </p:blipFill>
        <p:spPr bwMode="auto">
          <a:xfrm>
            <a:off x="2652713" y="2995613"/>
            <a:ext cx="804862" cy="85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5606" name="Picture 9"/>
          <p:cNvPicPr>
            <a:picLocks noChangeAspect="1" noChangeArrowheads="1"/>
          </p:cNvPicPr>
          <p:nvPr/>
        </p:nvPicPr>
        <p:blipFill>
          <a:blip r:embed="rId3" cstate="print"/>
          <a:srcRect l="31291" r="60001"/>
          <a:stretch>
            <a:fillRect/>
          </a:stretch>
        </p:blipFill>
        <p:spPr bwMode="auto">
          <a:xfrm>
            <a:off x="4073525" y="3074988"/>
            <a:ext cx="331788" cy="85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607" name="Line 10"/>
          <p:cNvSpPr>
            <a:spLocks noChangeShapeType="1"/>
          </p:cNvSpPr>
          <p:nvPr/>
        </p:nvSpPr>
        <p:spPr bwMode="auto">
          <a:xfrm>
            <a:off x="3519488" y="3519488"/>
            <a:ext cx="366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2157413" y="4311650"/>
            <a:ext cx="46370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/>
              <a:t>Example: n=197,          =0.365,     =0.37</a:t>
            </a:r>
          </a:p>
        </p:txBody>
      </p:sp>
      <p:pic>
        <p:nvPicPr>
          <p:cNvPr id="25609" name="Picture 12" descr="fig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3488" y="4824413"/>
            <a:ext cx="2284412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1291" r="60001"/>
          <a:stretch>
            <a:fillRect/>
          </a:stretch>
        </p:blipFill>
        <p:spPr bwMode="auto">
          <a:xfrm>
            <a:off x="5792788" y="4075113"/>
            <a:ext cx="331787" cy="85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5611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8876"/>
          <a:stretch>
            <a:fillRect/>
          </a:stretch>
        </p:blipFill>
        <p:spPr bwMode="auto">
          <a:xfrm>
            <a:off x="4060825" y="4035425"/>
            <a:ext cx="804863" cy="85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1881188" y="450850"/>
            <a:ext cx="6804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/>
              <a:t>Covariance for estimated camera</a:t>
            </a:r>
            <a:endParaRPr lang="en-US" sz="2800" baseline="-25000">
              <a:cs typeface="Arial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2328863" y="1303338"/>
            <a:ext cx="4584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Compute Jacobian at ML solution, then</a:t>
            </a:r>
          </a:p>
        </p:txBody>
      </p:sp>
      <p:graphicFrame>
        <p:nvGraphicFramePr>
          <p:cNvPr id="11266" name="Object 12"/>
          <p:cNvGraphicFramePr>
            <a:graphicFrameLocks noChangeAspect="1"/>
          </p:cNvGraphicFramePr>
          <p:nvPr/>
        </p:nvGraphicFramePr>
        <p:xfrm>
          <a:off x="2733675" y="1876425"/>
          <a:ext cx="24558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3" imgW="888840" imgH="266400" progId="Equation.3">
                  <p:embed/>
                </p:oleObj>
              </mc:Choice>
              <mc:Fallback>
                <p:oleObj name="Equation" r:id="rId3" imgW="888840" imgH="266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1876425"/>
                        <a:ext cx="245586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13"/>
          <p:cNvSpPr>
            <a:spLocks noChangeArrowheads="1"/>
          </p:cNvSpPr>
          <p:nvPr/>
        </p:nvSpPr>
        <p:spPr bwMode="auto">
          <a:xfrm>
            <a:off x="2541588" y="3035300"/>
            <a:ext cx="58959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(variance per parameter can be found on diagonal)</a:t>
            </a:r>
          </a:p>
        </p:txBody>
      </p:sp>
      <p:pic>
        <p:nvPicPr>
          <p:cNvPr id="11271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3013" y="3970338"/>
            <a:ext cx="48387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72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3275" y="4960938"/>
            <a:ext cx="2451100" cy="1582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73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3170"/>
          <a:stretch>
            <a:fillRect/>
          </a:stretch>
        </p:blipFill>
        <p:spPr bwMode="auto">
          <a:xfrm>
            <a:off x="4124325" y="4830763"/>
            <a:ext cx="622300" cy="582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11267" name="Object 17"/>
          <p:cNvGraphicFramePr>
            <a:graphicFrameLocks noChangeAspect="1"/>
          </p:cNvGraphicFramePr>
          <p:nvPr/>
        </p:nvGraphicFramePr>
        <p:xfrm>
          <a:off x="3000375" y="5581650"/>
          <a:ext cx="4921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8" imgW="177480" imgH="228600" progId="Equation.3">
                  <p:embed/>
                </p:oleObj>
              </mc:Choice>
              <mc:Fallback>
                <p:oleObj name="Equation" r:id="rId8" imgW="17748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5581650"/>
                        <a:ext cx="49212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18"/>
          <p:cNvSpPr>
            <a:spLocks noChangeArrowheads="1"/>
          </p:cNvSpPr>
          <p:nvPr/>
        </p:nvSpPr>
        <p:spPr bwMode="auto">
          <a:xfrm>
            <a:off x="1755775" y="6216650"/>
            <a:ext cx="34417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(chi-square distribution</a:t>
            </a:r>
          </a:p>
          <a:p>
            <a:pPr algn="l"/>
            <a:r>
              <a:rPr lang="en-US" sz="1800" b="0"/>
              <a:t> =distribution of sum of squares)</a:t>
            </a:r>
          </a:p>
        </p:txBody>
      </p:sp>
      <p:sp>
        <p:nvSpPr>
          <p:cNvPr id="11275" name="Rectangle 19"/>
          <p:cNvSpPr>
            <a:spLocks noChangeArrowheads="1"/>
          </p:cNvSpPr>
          <p:nvPr/>
        </p:nvSpPr>
        <p:spPr bwMode="auto">
          <a:xfrm>
            <a:off x="5138738" y="5337175"/>
            <a:ext cx="14112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cumulative</a:t>
            </a:r>
            <a:r>
              <a:rPr lang="en-US" sz="1800" b="0" baseline="30000"/>
              <a:t>-1</a:t>
            </a:r>
            <a:endParaRPr lang="en-US" sz="1800" b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fig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63" y="1906588"/>
            <a:ext cx="72294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fi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8863" y="449263"/>
            <a:ext cx="1468437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fig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2063" y="449263"/>
            <a:ext cx="1468437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fig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0900" y="441325"/>
            <a:ext cx="1468438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fig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4525" y="441325"/>
            <a:ext cx="1468438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9" descr="fig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8150" y="433388"/>
            <a:ext cx="1468438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3" descr="fi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7774" y="663338"/>
            <a:ext cx="29813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4" descr="fi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187" y="663338"/>
            <a:ext cx="300196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15"/>
          <p:cNvSpPr>
            <a:spLocks noChangeArrowheads="1"/>
          </p:cNvSpPr>
          <p:nvPr/>
        </p:nvSpPr>
        <p:spPr bwMode="auto">
          <a:xfrm>
            <a:off x="2060317" y="3688444"/>
            <a:ext cx="576632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/>
              <a:t>short </a:t>
            </a:r>
            <a:r>
              <a:rPr lang="en-US" b="0" dirty="0" smtClean="0"/>
              <a:t>focal length                       long </a:t>
            </a:r>
            <a:r>
              <a:rPr lang="en-US" b="0" dirty="0"/>
              <a:t>focal </a:t>
            </a:r>
            <a:r>
              <a:rPr lang="en-US" b="0" dirty="0" smtClean="0"/>
              <a:t>length;</a:t>
            </a:r>
          </a:p>
          <a:p>
            <a:r>
              <a:rPr lang="en-US" b="0" dirty="0" smtClean="0"/>
              <a:t>Distortion worse for short focal length</a:t>
            </a:r>
            <a:endParaRPr lang="en-US" b="0" dirty="0"/>
          </a:p>
        </p:txBody>
      </p:sp>
      <p:sp>
        <p:nvSpPr>
          <p:cNvPr id="27653" name="Text Box 16"/>
          <p:cNvSpPr txBox="1">
            <a:spLocks noChangeArrowheads="1"/>
          </p:cNvSpPr>
          <p:nvPr/>
        </p:nvSpPr>
        <p:spPr bwMode="auto">
          <a:xfrm>
            <a:off x="1881187" y="144225"/>
            <a:ext cx="6804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/>
              <a:t>Radial distortion</a:t>
            </a:r>
            <a:endParaRPr lang="en-US" sz="2800" baseline="-25000">
              <a:cs typeface="Arial" charset="0"/>
            </a:endParaRPr>
          </a:p>
        </p:txBody>
      </p:sp>
      <p:pic>
        <p:nvPicPr>
          <p:cNvPr id="27654" name="Picture 17" descr="fig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8288" y="4808538"/>
            <a:ext cx="47053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2813157"/>
            <a:ext cx="9350835" cy="8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fi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3325" y="1244600"/>
            <a:ext cx="55054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40" name="Picture 4" descr="fi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0775" y="1270000"/>
            <a:ext cx="5691188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fi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300" y="5341002"/>
            <a:ext cx="47053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fi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6789" y="1106915"/>
            <a:ext cx="2314575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fig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0512" y="953154"/>
            <a:ext cx="2392363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50" y="2784131"/>
            <a:ext cx="9927779" cy="143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07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132195"/>
            <a:ext cx="8415338" cy="182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43" y="2133827"/>
            <a:ext cx="973455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1990725" y="819150"/>
            <a:ext cx="27368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Correction of distortion</a:t>
            </a: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719" y="1427162"/>
            <a:ext cx="6802437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079902" y="3750378"/>
            <a:ext cx="630974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/>
              <a:t>Choice of the distortion function and </a:t>
            </a:r>
            <a:r>
              <a:rPr lang="en-US" b="0" dirty="0" smtClean="0"/>
              <a:t>center: x</a:t>
            </a:r>
            <a:r>
              <a:rPr lang="en-US" b="0" baseline="-25000" dirty="0" smtClean="0"/>
              <a:t>c </a:t>
            </a:r>
            <a:r>
              <a:rPr lang="en-US" b="0" dirty="0" smtClean="0"/>
              <a:t>  and </a:t>
            </a:r>
            <a:r>
              <a:rPr lang="en-US" b="0" dirty="0" err="1" smtClean="0"/>
              <a:t>y</a:t>
            </a:r>
            <a:r>
              <a:rPr lang="en-US" b="0" baseline="-25000" dirty="0" err="1" smtClean="0"/>
              <a:t>c</a:t>
            </a:r>
            <a:endParaRPr lang="en-US" b="0" dirty="0"/>
          </a:p>
        </p:txBody>
      </p:sp>
      <p:sp>
        <p:nvSpPr>
          <p:cNvPr id="30727" name="Rectangle 10"/>
          <p:cNvSpPr>
            <a:spLocks noChangeArrowheads="1"/>
          </p:cNvSpPr>
          <p:nvPr/>
        </p:nvSpPr>
        <p:spPr bwMode="auto">
          <a:xfrm>
            <a:off x="124507" y="4245225"/>
            <a:ext cx="8618193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95300" indent="-495300" algn="l"/>
            <a:r>
              <a:rPr lang="en-US" b="0" dirty="0"/>
              <a:t>Computing the parameters of the distortion function</a:t>
            </a:r>
          </a:p>
          <a:p>
            <a:pPr marL="495300" indent="-495300" algn="l">
              <a:buFontTx/>
              <a:buAutoNum type="romanLcParenBoth"/>
            </a:pPr>
            <a:r>
              <a:rPr lang="en-US" b="0" dirty="0"/>
              <a:t>Minimize with additional </a:t>
            </a:r>
            <a:r>
              <a:rPr lang="en-US" b="0" dirty="0" smtClean="0"/>
              <a:t>unknowns: i.e. estimate kappa, center and P</a:t>
            </a:r>
          </a:p>
          <a:p>
            <a:pPr algn="l"/>
            <a:r>
              <a:rPr lang="en-US" b="0" dirty="0"/>
              <a:t> </a:t>
            </a:r>
            <a:r>
              <a:rPr lang="en-US" b="0" dirty="0" smtClean="0"/>
              <a:t>      simultaneously</a:t>
            </a:r>
            <a:endParaRPr lang="en-US" b="0" dirty="0"/>
          </a:p>
          <a:p>
            <a:pPr marL="495300" indent="-495300" algn="l">
              <a:buFontTx/>
              <a:buAutoNum type="romanLcParenBoth"/>
            </a:pPr>
            <a:r>
              <a:rPr lang="en-US" b="0" dirty="0"/>
              <a:t>Straighten </a:t>
            </a:r>
            <a:r>
              <a:rPr lang="en-US" b="0" dirty="0" smtClean="0"/>
              <a:t>lines: determine L (r) so that images of straight scene lines </a:t>
            </a:r>
          </a:p>
          <a:p>
            <a:pPr algn="l"/>
            <a:r>
              <a:rPr lang="en-US" b="0" dirty="0" smtClean="0"/>
              <a:t>       should be straight; then solve for P</a:t>
            </a:r>
            <a:endParaRPr lang="en-US" b="0" dirty="0"/>
          </a:p>
          <a:p>
            <a:pPr marL="495300" indent="-495300" algn="l">
              <a:buFontTx/>
              <a:buAutoNum type="romanLcParenBoth"/>
            </a:pPr>
            <a:endParaRPr lang="en-US" b="0" dirty="0"/>
          </a:p>
        </p:txBody>
      </p:sp>
      <p:sp>
        <p:nvSpPr>
          <p:cNvPr id="2" name="TextBox 1"/>
          <p:cNvSpPr txBox="1"/>
          <p:nvPr/>
        </p:nvSpPr>
        <p:spPr>
          <a:xfrm>
            <a:off x="366294" y="2220686"/>
            <a:ext cx="4940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x</a:t>
            </a:r>
            <a:r>
              <a:rPr lang="en-US" dirty="0" smtClean="0"/>
              <a:t> and y are the measured coordinates; </a:t>
            </a:r>
          </a:p>
          <a:p>
            <a:pPr algn="l"/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2747597"/>
            <a:ext cx="30099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3248025"/>
            <a:ext cx="42386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fi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3325" y="1244600"/>
            <a:ext cx="55054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40" name="Picture 4" descr="fi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0775" y="1270000"/>
            <a:ext cx="5691188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4624" y="5823852"/>
            <a:ext cx="9074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K1 = 0.103689; k2 = .00487908; k3 = .0016894; k4 = .00841614</a:t>
            </a:r>
          </a:p>
          <a:p>
            <a:pPr algn="l"/>
            <a:r>
              <a:rPr lang="en-US" dirty="0" err="1" smtClean="0"/>
              <a:t>X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  </a:t>
            </a:r>
            <a:r>
              <a:rPr lang="en-US" dirty="0" smtClean="0"/>
              <a:t>  = 321.87;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c</a:t>
            </a:r>
            <a:r>
              <a:rPr lang="en-US" dirty="0" smtClean="0"/>
              <a:t>  = 241.18   ; original image: 640 x </a:t>
            </a:r>
            <a:r>
              <a:rPr lang="en-US" dirty="0" smtClean="0"/>
              <a:t>480; periphery of image</a:t>
            </a:r>
          </a:p>
          <a:p>
            <a:pPr algn="l"/>
            <a:r>
              <a:rPr lang="en-US" dirty="0" smtClean="0"/>
              <a:t>Moved by 30 pixels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3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586038" y="1328738"/>
          <a:ext cx="110648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558720" imgH="228600" progId="Equation.3">
                  <p:embed/>
                </p:oleObj>
              </mc:Choice>
              <mc:Fallback>
                <p:oleObj name="Equation" r:id="rId3" imgW="5587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1328738"/>
                        <a:ext cx="1106487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4276725" y="1296988"/>
          <a:ext cx="5905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5" imgW="228600" imgH="177480" progId="Equation.3">
                  <p:embed/>
                </p:oleObj>
              </mc:Choice>
              <mc:Fallback>
                <p:oleObj name="Equation" r:id="rId5" imgW="22860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5" y="1296988"/>
                        <a:ext cx="590550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1881188" y="450850"/>
            <a:ext cx="6804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cs typeface="Arial" charset="0"/>
              </a:rPr>
              <a:t>Resectioning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 rot="-1550857">
            <a:off x="4568825" y="3317875"/>
            <a:ext cx="831850" cy="1584325"/>
            <a:chOff x="2607" y="1605"/>
            <a:chExt cx="524" cy="998"/>
          </a:xfrm>
        </p:grpSpPr>
        <p:sp>
          <p:nvSpPr>
            <p:cNvPr id="1054" name="AutoShape 7"/>
            <p:cNvSpPr>
              <a:spLocks noChangeArrowheads="1"/>
            </p:cNvSpPr>
            <p:nvPr/>
          </p:nvSpPr>
          <p:spPr bwMode="auto">
            <a:xfrm rot="-5400000">
              <a:off x="2370" y="1842"/>
              <a:ext cx="998" cy="524"/>
            </a:xfrm>
            <a:prstGeom prst="parallelogram">
              <a:avLst>
                <a:gd name="adj" fmla="val 47615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8"/>
            <p:cNvSpPr>
              <a:spLocks noChangeArrowheads="1"/>
            </p:cNvSpPr>
            <p:nvPr/>
          </p:nvSpPr>
          <p:spPr bwMode="auto">
            <a:xfrm>
              <a:off x="2710" y="1821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9"/>
            <p:cNvSpPr>
              <a:spLocks noChangeArrowheads="1"/>
            </p:cNvSpPr>
            <p:nvPr/>
          </p:nvSpPr>
          <p:spPr bwMode="auto">
            <a:xfrm>
              <a:off x="2876" y="1890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10"/>
            <p:cNvSpPr>
              <a:spLocks noChangeArrowheads="1"/>
            </p:cNvSpPr>
            <p:nvPr/>
          </p:nvSpPr>
          <p:spPr bwMode="auto">
            <a:xfrm>
              <a:off x="2986" y="2051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11"/>
            <p:cNvSpPr>
              <a:spLocks noChangeArrowheads="1"/>
            </p:cNvSpPr>
            <p:nvPr/>
          </p:nvSpPr>
          <p:spPr bwMode="auto">
            <a:xfrm>
              <a:off x="2828" y="2028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12"/>
            <p:cNvSpPr>
              <a:spLocks noChangeArrowheads="1"/>
            </p:cNvSpPr>
            <p:nvPr/>
          </p:nvSpPr>
          <p:spPr bwMode="auto">
            <a:xfrm>
              <a:off x="2716" y="2200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13"/>
            <p:cNvSpPr>
              <a:spLocks noChangeArrowheads="1"/>
            </p:cNvSpPr>
            <p:nvPr/>
          </p:nvSpPr>
          <p:spPr bwMode="auto">
            <a:xfrm>
              <a:off x="2971" y="2304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0" name="Group 28"/>
          <p:cNvGrpSpPr>
            <a:grpSpLocks/>
          </p:cNvGrpSpPr>
          <p:nvPr/>
        </p:nvGrpSpPr>
        <p:grpSpPr bwMode="auto">
          <a:xfrm rot="-1544759">
            <a:off x="5335588" y="2800350"/>
            <a:ext cx="852487" cy="1511300"/>
            <a:chOff x="2976" y="1610"/>
            <a:chExt cx="537" cy="952"/>
          </a:xfrm>
        </p:grpSpPr>
        <p:sp>
          <p:nvSpPr>
            <p:cNvPr id="1048" name="Oval 15"/>
            <p:cNvSpPr>
              <a:spLocks noChangeArrowheads="1"/>
            </p:cNvSpPr>
            <p:nvPr/>
          </p:nvSpPr>
          <p:spPr bwMode="auto">
            <a:xfrm>
              <a:off x="3050" y="1610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3"/>
            <p:cNvSpPr>
              <a:spLocks noChangeArrowheads="1"/>
            </p:cNvSpPr>
            <p:nvPr/>
          </p:nvSpPr>
          <p:spPr bwMode="auto">
            <a:xfrm>
              <a:off x="3145" y="1802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4"/>
            <p:cNvSpPr>
              <a:spLocks noChangeArrowheads="1"/>
            </p:cNvSpPr>
            <p:nvPr/>
          </p:nvSpPr>
          <p:spPr bwMode="auto">
            <a:xfrm>
              <a:off x="3016" y="2050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5"/>
            <p:cNvSpPr>
              <a:spLocks noChangeArrowheads="1"/>
            </p:cNvSpPr>
            <p:nvPr/>
          </p:nvSpPr>
          <p:spPr bwMode="auto">
            <a:xfrm>
              <a:off x="3362" y="2078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6"/>
            <p:cNvSpPr>
              <a:spLocks noChangeArrowheads="1"/>
            </p:cNvSpPr>
            <p:nvPr/>
          </p:nvSpPr>
          <p:spPr bwMode="auto">
            <a:xfrm>
              <a:off x="2976" y="2328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7"/>
            <p:cNvSpPr>
              <a:spLocks noChangeArrowheads="1"/>
            </p:cNvSpPr>
            <p:nvPr/>
          </p:nvSpPr>
          <p:spPr bwMode="auto">
            <a:xfrm>
              <a:off x="3484" y="2533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 rot="-1550348">
            <a:off x="3702050" y="3206750"/>
            <a:ext cx="2555875" cy="1452563"/>
            <a:chOff x="1896" y="1625"/>
            <a:chExt cx="1610" cy="915"/>
          </a:xfrm>
        </p:grpSpPr>
        <p:grpSp>
          <p:nvGrpSpPr>
            <p:cNvPr id="1040" name="Group 29"/>
            <p:cNvGrpSpPr>
              <a:grpSpLocks/>
            </p:cNvGrpSpPr>
            <p:nvPr/>
          </p:nvGrpSpPr>
          <p:grpSpPr bwMode="auto">
            <a:xfrm>
              <a:off x="1903" y="1625"/>
              <a:ext cx="1603" cy="915"/>
              <a:chOff x="1903" y="1625"/>
              <a:chExt cx="1603" cy="915"/>
            </a:xfrm>
          </p:grpSpPr>
          <p:sp>
            <p:nvSpPr>
              <p:cNvPr id="1042" name="Line 17"/>
              <p:cNvSpPr>
                <a:spLocks noChangeShapeType="1"/>
              </p:cNvSpPr>
              <p:nvPr/>
            </p:nvSpPr>
            <p:spPr bwMode="auto">
              <a:xfrm flipV="1">
                <a:off x="1908" y="1625"/>
                <a:ext cx="1147" cy="6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Line 18"/>
              <p:cNvSpPr>
                <a:spLocks noChangeShapeType="1"/>
              </p:cNvSpPr>
              <p:nvPr/>
            </p:nvSpPr>
            <p:spPr bwMode="auto">
              <a:xfrm flipV="1">
                <a:off x="1925" y="1822"/>
                <a:ext cx="1235" cy="4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Line 19"/>
              <p:cNvSpPr>
                <a:spLocks noChangeShapeType="1"/>
              </p:cNvSpPr>
              <p:nvPr/>
            </p:nvSpPr>
            <p:spPr bwMode="auto">
              <a:xfrm flipV="1">
                <a:off x="1912" y="2091"/>
                <a:ext cx="1461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Line 20"/>
              <p:cNvSpPr>
                <a:spLocks noChangeShapeType="1"/>
              </p:cNvSpPr>
              <p:nvPr/>
            </p:nvSpPr>
            <p:spPr bwMode="auto">
              <a:xfrm flipV="1">
                <a:off x="1903" y="2062"/>
                <a:ext cx="1132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Line 21"/>
              <p:cNvSpPr>
                <a:spLocks noChangeShapeType="1"/>
              </p:cNvSpPr>
              <p:nvPr/>
            </p:nvSpPr>
            <p:spPr bwMode="auto">
              <a:xfrm>
                <a:off x="1905" y="2239"/>
                <a:ext cx="1085" cy="1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Line 22"/>
              <p:cNvSpPr>
                <a:spLocks noChangeShapeType="1"/>
              </p:cNvSpPr>
              <p:nvPr/>
            </p:nvSpPr>
            <p:spPr bwMode="auto">
              <a:xfrm>
                <a:off x="1912" y="2246"/>
                <a:ext cx="1594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1" name="Oval 31"/>
            <p:cNvSpPr>
              <a:spLocks noChangeArrowheads="1"/>
            </p:cNvSpPr>
            <p:nvPr/>
          </p:nvSpPr>
          <p:spPr bwMode="auto">
            <a:xfrm>
              <a:off x="1896" y="2223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449638" y="2789238"/>
            <a:ext cx="831850" cy="1584325"/>
            <a:chOff x="2607" y="1605"/>
            <a:chExt cx="524" cy="998"/>
          </a:xfrm>
        </p:grpSpPr>
        <p:sp>
          <p:nvSpPr>
            <p:cNvPr id="1033" name="AutoShape 39"/>
            <p:cNvSpPr>
              <a:spLocks noChangeArrowheads="1"/>
            </p:cNvSpPr>
            <p:nvPr/>
          </p:nvSpPr>
          <p:spPr bwMode="auto">
            <a:xfrm rot="-5400000">
              <a:off x="2370" y="1842"/>
              <a:ext cx="998" cy="524"/>
            </a:xfrm>
            <a:prstGeom prst="parallelogram">
              <a:avLst>
                <a:gd name="adj" fmla="val 47615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Oval 40"/>
            <p:cNvSpPr>
              <a:spLocks noChangeArrowheads="1"/>
            </p:cNvSpPr>
            <p:nvPr/>
          </p:nvSpPr>
          <p:spPr bwMode="auto">
            <a:xfrm>
              <a:off x="2710" y="1821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41"/>
            <p:cNvSpPr>
              <a:spLocks noChangeArrowheads="1"/>
            </p:cNvSpPr>
            <p:nvPr/>
          </p:nvSpPr>
          <p:spPr bwMode="auto">
            <a:xfrm>
              <a:off x="2876" y="1890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42"/>
            <p:cNvSpPr>
              <a:spLocks noChangeArrowheads="1"/>
            </p:cNvSpPr>
            <p:nvPr/>
          </p:nvSpPr>
          <p:spPr bwMode="auto">
            <a:xfrm>
              <a:off x="2986" y="2051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43"/>
            <p:cNvSpPr>
              <a:spLocks noChangeArrowheads="1"/>
            </p:cNvSpPr>
            <p:nvPr/>
          </p:nvSpPr>
          <p:spPr bwMode="auto">
            <a:xfrm>
              <a:off x="2828" y="2028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44"/>
            <p:cNvSpPr>
              <a:spLocks noChangeArrowheads="1"/>
            </p:cNvSpPr>
            <p:nvPr/>
          </p:nvSpPr>
          <p:spPr bwMode="auto">
            <a:xfrm>
              <a:off x="2716" y="2200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45"/>
            <p:cNvSpPr>
              <a:spLocks noChangeArrowheads="1"/>
            </p:cNvSpPr>
            <p:nvPr/>
          </p:nvSpPr>
          <p:spPr bwMode="auto">
            <a:xfrm>
              <a:off x="2971" y="2304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3538" y="1404256"/>
            <a:ext cx="10600131" cy="436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6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881188" y="450850"/>
            <a:ext cx="6804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/>
              <a:t>Basic equations</a:t>
            </a:r>
            <a:endParaRPr lang="en-US" sz="2800" baseline="-25000">
              <a:cs typeface="Arial" charset="0"/>
            </a:endParaRPr>
          </a:p>
        </p:txBody>
      </p:sp>
      <p:pic>
        <p:nvPicPr>
          <p:cNvPr id="2969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7963" y="2690813"/>
            <a:ext cx="5400675" cy="1036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696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4300" y="4284663"/>
            <a:ext cx="5645150" cy="1093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96971" name="Object 11"/>
          <p:cNvGraphicFramePr>
            <a:graphicFrameLocks noChangeAspect="1"/>
          </p:cNvGraphicFramePr>
          <p:nvPr/>
        </p:nvGraphicFramePr>
        <p:xfrm>
          <a:off x="2795588" y="1450975"/>
          <a:ext cx="113188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5" imgW="571320" imgH="228600" progId="Equation.3">
                  <p:embed/>
                </p:oleObj>
              </mc:Choice>
              <mc:Fallback>
                <p:oleObj name="Equation" r:id="rId5" imgW="57132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1450975"/>
                        <a:ext cx="1131887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72" name="Object 12"/>
          <p:cNvGraphicFramePr>
            <a:graphicFrameLocks noChangeAspect="1"/>
          </p:cNvGraphicFramePr>
          <p:nvPr/>
        </p:nvGraphicFramePr>
        <p:xfrm>
          <a:off x="2786063" y="2000250"/>
          <a:ext cx="110648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7" imgW="558720" imgH="228600" progId="Equation.3">
                  <p:embed/>
                </p:oleObj>
              </mc:Choice>
              <mc:Fallback>
                <p:oleObj name="Equation" r:id="rId7" imgW="55872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2000250"/>
                        <a:ext cx="1106487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73" name="Object 13"/>
          <p:cNvGraphicFramePr>
            <a:graphicFrameLocks noChangeAspect="1"/>
          </p:cNvGraphicFramePr>
          <p:nvPr/>
        </p:nvGraphicFramePr>
        <p:xfrm>
          <a:off x="2733675" y="5684838"/>
          <a:ext cx="9048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9" imgW="457200" imgH="203040" progId="Equation.3">
                  <p:embed/>
                </p:oleObj>
              </mc:Choice>
              <mc:Fallback>
                <p:oleObj name="Equation" r:id="rId9" imgW="457200" imgH="203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5684838"/>
                        <a:ext cx="90487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6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6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1881188" y="450850"/>
            <a:ext cx="6804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/>
              <a:t>Basic equations</a:t>
            </a:r>
            <a:endParaRPr lang="en-US" sz="2800" baseline="-25000">
              <a:cs typeface="Arial" charset="0"/>
            </a:endParaRPr>
          </a:p>
        </p:txBody>
      </p:sp>
      <p:graphicFrame>
        <p:nvGraphicFramePr>
          <p:cNvPr id="299013" name="Object 5"/>
          <p:cNvGraphicFramePr>
            <a:graphicFrameLocks noChangeAspect="1"/>
          </p:cNvGraphicFramePr>
          <p:nvPr/>
        </p:nvGraphicFramePr>
        <p:xfrm>
          <a:off x="2497138" y="1219200"/>
          <a:ext cx="9048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3" imgW="457200" imgH="203040" progId="Equation.3">
                  <p:embed/>
                </p:oleObj>
              </mc:Choice>
              <mc:Fallback>
                <p:oleObj name="Equation" r:id="rId3" imgW="45720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1219200"/>
                        <a:ext cx="90487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2625725" y="1992313"/>
            <a:ext cx="21986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minimal solution</a:t>
            </a:r>
          </a:p>
        </p:txBody>
      </p:sp>
      <p:sp>
        <p:nvSpPr>
          <p:cNvPr id="299015" name="Text Box 7"/>
          <p:cNvSpPr txBox="1">
            <a:spLocks noChangeArrowheads="1"/>
          </p:cNvSpPr>
          <p:nvPr/>
        </p:nvSpPr>
        <p:spPr bwMode="auto">
          <a:xfrm>
            <a:off x="2619375" y="3708400"/>
            <a:ext cx="32718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Over-determined solution</a:t>
            </a:r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2987675" y="3006725"/>
            <a:ext cx="47069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Symbol" pitchFamily="18" charset="2"/>
              <a:buChar char="Þ"/>
            </a:pPr>
            <a:r>
              <a:rPr lang="en-US" b="0"/>
              <a:t> 5½ correspondences needed (say 6) </a:t>
            </a:r>
          </a:p>
        </p:txBody>
      </p:sp>
      <p:sp>
        <p:nvSpPr>
          <p:cNvPr id="299017" name="Text Box 9"/>
          <p:cNvSpPr txBox="1">
            <a:spLocks noChangeArrowheads="1"/>
          </p:cNvSpPr>
          <p:nvPr/>
        </p:nvSpPr>
        <p:spPr bwMode="auto">
          <a:xfrm>
            <a:off x="2967038" y="2617788"/>
            <a:ext cx="45275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/>
              <a:t>P has 11 dof, 2 independent eq./points</a:t>
            </a:r>
          </a:p>
        </p:txBody>
      </p:sp>
      <p:sp>
        <p:nvSpPr>
          <p:cNvPr id="299019" name="Text Box 11"/>
          <p:cNvSpPr txBox="1">
            <a:spLocks noChangeArrowheads="1"/>
          </p:cNvSpPr>
          <p:nvPr/>
        </p:nvSpPr>
        <p:spPr bwMode="auto">
          <a:xfrm>
            <a:off x="2955925" y="4097338"/>
            <a:ext cx="1511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0" i="1">
                <a:latin typeface="Times New Roman" pitchFamily="18" charset="0"/>
              </a:rPr>
              <a:t>n </a:t>
            </a:r>
            <a:r>
              <a:rPr lang="en-US" b="0">
                <a:sym typeface="Symbol" pitchFamily="18" charset="2"/>
              </a:rPr>
              <a:t> 6 points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951163" y="4668838"/>
            <a:ext cx="4211637" cy="503237"/>
            <a:chOff x="1859" y="2941"/>
            <a:chExt cx="2653" cy="317"/>
          </a:xfrm>
        </p:grpSpPr>
        <p:graphicFrame>
          <p:nvGraphicFramePr>
            <p:cNvPr id="3079" name="Object 12"/>
            <p:cNvGraphicFramePr>
              <a:graphicFrameLocks noChangeAspect="1"/>
            </p:cNvGraphicFramePr>
            <p:nvPr/>
          </p:nvGraphicFramePr>
          <p:xfrm>
            <a:off x="2577" y="2941"/>
            <a:ext cx="396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7" name="Equation" r:id="rId5" imgW="317160" imgH="253800" progId="Equation.3">
                    <p:embed/>
                  </p:oleObj>
                </mc:Choice>
                <mc:Fallback>
                  <p:oleObj name="Equation" r:id="rId5" imgW="317160" imgH="2538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7" y="2941"/>
                          <a:ext cx="396" cy="3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1" name="Text Box 13"/>
            <p:cNvSpPr txBox="1">
              <a:spLocks noChangeArrowheads="1"/>
            </p:cNvSpPr>
            <p:nvPr/>
          </p:nvSpPr>
          <p:spPr bwMode="auto">
            <a:xfrm>
              <a:off x="1859" y="2971"/>
              <a:ext cx="2653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sym typeface="Symbol" pitchFamily="18" charset="2"/>
                </a:rPr>
                <a:t>minimize          subject to constraint </a:t>
              </a:r>
            </a:p>
          </p:txBody>
        </p:sp>
      </p:grpSp>
      <p:graphicFrame>
        <p:nvGraphicFramePr>
          <p:cNvPr id="299022" name="Object 14"/>
          <p:cNvGraphicFramePr>
            <a:graphicFrameLocks noChangeAspect="1"/>
          </p:cNvGraphicFramePr>
          <p:nvPr/>
        </p:nvGraphicFramePr>
        <p:xfrm>
          <a:off x="3149600" y="5168900"/>
          <a:ext cx="8064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7" imgW="406080" imgH="253800" progId="Equation.3">
                  <p:embed/>
                </p:oleObj>
              </mc:Choice>
              <mc:Fallback>
                <p:oleObj name="Equation" r:id="rId7" imgW="406080" imgH="253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5168900"/>
                        <a:ext cx="80645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23" name="Object 15"/>
          <p:cNvGraphicFramePr>
            <a:graphicFrameLocks noChangeAspect="1"/>
          </p:cNvGraphicFramePr>
          <p:nvPr/>
        </p:nvGraphicFramePr>
        <p:xfrm>
          <a:off x="3148013" y="5702300"/>
          <a:ext cx="93186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9" imgW="469800" imgH="279360" progId="Equation.3">
                  <p:embed/>
                </p:oleObj>
              </mc:Choice>
              <mc:Fallback>
                <p:oleObj name="Equation" r:id="rId9" imgW="469800" imgH="2793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5702300"/>
                        <a:ext cx="931862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225925" y="5681663"/>
            <a:ext cx="1847850" cy="976312"/>
            <a:chOff x="2662" y="3579"/>
            <a:chExt cx="1164" cy="615"/>
          </a:xfrm>
        </p:grpSpPr>
        <p:grpSp>
          <p:nvGrpSpPr>
            <p:cNvPr id="3088" name="Group 19"/>
            <p:cNvGrpSpPr>
              <a:grpSpLocks/>
            </p:cNvGrpSpPr>
            <p:nvPr/>
          </p:nvGrpSpPr>
          <p:grpSpPr bwMode="auto">
            <a:xfrm>
              <a:off x="2983" y="3579"/>
              <a:ext cx="843" cy="615"/>
              <a:chOff x="2983" y="3579"/>
              <a:chExt cx="843" cy="615"/>
            </a:xfrm>
          </p:grpSpPr>
          <p:sp>
            <p:nvSpPr>
              <p:cNvPr id="3089" name="Rectangle 16"/>
              <p:cNvSpPr>
                <a:spLocks noChangeArrowheads="1"/>
              </p:cNvSpPr>
              <p:nvPr/>
            </p:nvSpPr>
            <p:spPr bwMode="auto">
              <a:xfrm>
                <a:off x="2983" y="3579"/>
                <a:ext cx="843" cy="602"/>
              </a:xfrm>
              <a:prstGeom prst="rect">
                <a:avLst/>
              </a:prstGeom>
              <a:solidFill>
                <a:srgbClr val="99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Rectangle 17"/>
              <p:cNvSpPr>
                <a:spLocks noChangeArrowheads="1"/>
              </p:cNvSpPr>
              <p:nvPr/>
            </p:nvSpPr>
            <p:spPr bwMode="auto">
              <a:xfrm>
                <a:off x="2988" y="3991"/>
                <a:ext cx="602" cy="190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3078" name="Object 18"/>
              <p:cNvGraphicFramePr>
                <a:graphicFrameLocks noChangeAspect="1"/>
              </p:cNvGraphicFramePr>
              <p:nvPr/>
            </p:nvGraphicFramePr>
            <p:xfrm>
              <a:off x="3200" y="3960"/>
              <a:ext cx="182" cy="2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0" name="Equation" r:id="rId11" imgW="177480" imgH="228600" progId="Equation.3">
                      <p:embed/>
                    </p:oleObj>
                  </mc:Choice>
                  <mc:Fallback>
                    <p:oleObj name="Equation" r:id="rId11" imgW="177480" imgH="228600" progId="Equation.3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0" y="3960"/>
                            <a:ext cx="182" cy="23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077" name="Object 20"/>
            <p:cNvGraphicFramePr>
              <a:graphicFrameLocks noChangeAspect="1"/>
            </p:cNvGraphicFramePr>
            <p:nvPr/>
          </p:nvGraphicFramePr>
          <p:xfrm>
            <a:off x="2662" y="3786"/>
            <a:ext cx="317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1" name="Equation" r:id="rId13" imgW="253800" imgH="164880" progId="Equation.3">
                    <p:embed/>
                  </p:oleObj>
                </mc:Choice>
                <mc:Fallback>
                  <p:oleObj name="Equation" r:id="rId13" imgW="253800" imgH="16488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2" y="3786"/>
                          <a:ext cx="317" cy="2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9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9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9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4" grpId="0"/>
      <p:bldP spid="299015" grpId="0"/>
      <p:bldP spid="299016" grpId="0"/>
      <p:bldP spid="299017" grpId="0"/>
      <p:bldP spid="2990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881188" y="450850"/>
            <a:ext cx="6804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/>
              <a:t>Degenerate configurations</a:t>
            </a:r>
            <a:endParaRPr lang="en-US" sz="2800" baseline="-25000">
              <a:cs typeface="Arial" charset="0"/>
            </a:endParaRPr>
          </a:p>
        </p:txBody>
      </p:sp>
      <p:sp>
        <p:nvSpPr>
          <p:cNvPr id="300038" name="Text Box 6"/>
          <p:cNvSpPr txBox="1">
            <a:spLocks noChangeArrowheads="1"/>
          </p:cNvSpPr>
          <p:nvPr/>
        </p:nvSpPr>
        <p:spPr bwMode="auto">
          <a:xfrm>
            <a:off x="2355850" y="1298575"/>
            <a:ext cx="6370655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95300" indent="-495300" algn="l"/>
            <a:r>
              <a:rPr lang="en-US" dirty="0"/>
              <a:t>More complicate than 2D case (see Ch.21)</a:t>
            </a:r>
          </a:p>
          <a:p>
            <a:pPr marL="495300" indent="-495300" algn="l"/>
            <a:endParaRPr lang="en-US" dirty="0"/>
          </a:p>
          <a:p>
            <a:pPr marL="952500" lvl="1" indent="-495300" algn="l">
              <a:buFontTx/>
              <a:buAutoNum type="romanLcParenBoth"/>
            </a:pPr>
            <a:r>
              <a:rPr lang="en-US" dirty="0"/>
              <a:t>Camera and points on a twisted cubic</a:t>
            </a:r>
          </a:p>
          <a:p>
            <a:pPr marL="952500" lvl="1" indent="-495300" algn="l">
              <a:buFontTx/>
              <a:buAutoNum type="romanLcParenBoth"/>
            </a:pPr>
            <a:endParaRPr lang="en-US" dirty="0"/>
          </a:p>
          <a:p>
            <a:pPr marL="952500" lvl="1" indent="-495300" algn="l">
              <a:buFontTx/>
              <a:buAutoNum type="romanLcParenBoth"/>
            </a:pPr>
            <a:endParaRPr lang="en-US" dirty="0"/>
          </a:p>
          <a:p>
            <a:pPr marL="952500" lvl="1" indent="-495300" algn="l">
              <a:buFontTx/>
              <a:buAutoNum type="romanLcParenBoth"/>
            </a:pPr>
            <a:endParaRPr lang="en-US" dirty="0"/>
          </a:p>
          <a:p>
            <a:pPr marL="952500" lvl="1" indent="-495300" algn="l">
              <a:buFontTx/>
              <a:buAutoNum type="romanLcParenBoth"/>
            </a:pPr>
            <a:endParaRPr lang="en-US" dirty="0"/>
          </a:p>
          <a:p>
            <a:pPr marL="952500" lvl="1" indent="-495300" algn="l">
              <a:buFontTx/>
              <a:buAutoNum type="romanLcParenBoth"/>
            </a:pPr>
            <a:r>
              <a:rPr lang="en-US" dirty="0"/>
              <a:t>Points lie on plane </a:t>
            </a:r>
            <a:r>
              <a:rPr lang="en-US" dirty="0" smtClean="0"/>
              <a:t>and </a:t>
            </a:r>
            <a:r>
              <a:rPr lang="en-US" dirty="0"/>
              <a:t>single line passing </a:t>
            </a:r>
          </a:p>
          <a:p>
            <a:pPr marL="952500" lvl="1" indent="-495300" algn="l"/>
            <a:r>
              <a:rPr lang="en-US" dirty="0"/>
              <a:t>	through projection center</a:t>
            </a:r>
          </a:p>
        </p:txBody>
      </p:sp>
      <p:pic>
        <p:nvPicPr>
          <p:cNvPr id="17412" name="Picture 10" descr="fig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7325" y="2076450"/>
            <a:ext cx="1716088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AutoShape 13"/>
          <p:cNvSpPr>
            <a:spLocks noChangeArrowheads="1"/>
          </p:cNvSpPr>
          <p:nvPr/>
        </p:nvSpPr>
        <p:spPr bwMode="auto">
          <a:xfrm rot="3115292">
            <a:off x="3885406" y="4547394"/>
            <a:ext cx="1665288" cy="1143000"/>
          </a:xfrm>
          <a:prstGeom prst="parallelogram">
            <a:avLst>
              <a:gd name="adj" fmla="val 36424"/>
            </a:avLst>
          </a:prstGeom>
          <a:solidFill>
            <a:srgbClr val="99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14"/>
          <p:cNvSpPr>
            <a:spLocks noChangeShapeType="1"/>
          </p:cNvSpPr>
          <p:nvPr/>
        </p:nvSpPr>
        <p:spPr bwMode="auto">
          <a:xfrm flipV="1">
            <a:off x="4678363" y="4302125"/>
            <a:ext cx="2220912" cy="768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Oval 19"/>
          <p:cNvSpPr>
            <a:spLocks noChangeArrowheads="1"/>
          </p:cNvSpPr>
          <p:nvPr/>
        </p:nvSpPr>
        <p:spPr bwMode="auto">
          <a:xfrm>
            <a:off x="5519738" y="4746625"/>
            <a:ext cx="46037" cy="460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Oval 23"/>
          <p:cNvSpPr>
            <a:spLocks noChangeArrowheads="1"/>
          </p:cNvSpPr>
          <p:nvPr/>
        </p:nvSpPr>
        <p:spPr bwMode="auto">
          <a:xfrm>
            <a:off x="6657975" y="4359275"/>
            <a:ext cx="46038" cy="460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Oval 24"/>
          <p:cNvSpPr>
            <a:spLocks noChangeArrowheads="1"/>
          </p:cNvSpPr>
          <p:nvPr/>
        </p:nvSpPr>
        <p:spPr bwMode="auto">
          <a:xfrm>
            <a:off x="4513263" y="4818063"/>
            <a:ext cx="46037" cy="460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Oval 25"/>
          <p:cNvSpPr>
            <a:spLocks noChangeArrowheads="1"/>
          </p:cNvSpPr>
          <p:nvPr/>
        </p:nvSpPr>
        <p:spPr bwMode="auto">
          <a:xfrm>
            <a:off x="4548188" y="5268913"/>
            <a:ext cx="46037" cy="460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Oval 26"/>
          <p:cNvSpPr>
            <a:spLocks noChangeArrowheads="1"/>
          </p:cNvSpPr>
          <p:nvPr/>
        </p:nvSpPr>
        <p:spPr bwMode="auto">
          <a:xfrm>
            <a:off x="6396038" y="4440238"/>
            <a:ext cx="46037" cy="46037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Oval 27"/>
          <p:cNvSpPr>
            <a:spLocks noChangeArrowheads="1"/>
          </p:cNvSpPr>
          <p:nvPr/>
        </p:nvSpPr>
        <p:spPr bwMode="auto">
          <a:xfrm>
            <a:off x="4730750" y="5451475"/>
            <a:ext cx="46038" cy="460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Oval 28"/>
          <p:cNvSpPr>
            <a:spLocks noChangeArrowheads="1"/>
          </p:cNvSpPr>
          <p:nvPr/>
        </p:nvSpPr>
        <p:spPr bwMode="auto">
          <a:xfrm>
            <a:off x="5102225" y="5233988"/>
            <a:ext cx="46038" cy="460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Oval 29"/>
          <p:cNvSpPr>
            <a:spLocks noChangeArrowheads="1"/>
          </p:cNvSpPr>
          <p:nvPr/>
        </p:nvSpPr>
        <p:spPr bwMode="auto">
          <a:xfrm>
            <a:off x="4926013" y="4835525"/>
            <a:ext cx="46037" cy="460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Oval 30"/>
          <p:cNvSpPr>
            <a:spLocks noChangeArrowheads="1"/>
          </p:cNvSpPr>
          <p:nvPr/>
        </p:nvSpPr>
        <p:spPr bwMode="auto">
          <a:xfrm>
            <a:off x="5284788" y="5416550"/>
            <a:ext cx="46037" cy="460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Oval 31"/>
          <p:cNvSpPr>
            <a:spLocks noChangeArrowheads="1"/>
          </p:cNvSpPr>
          <p:nvPr/>
        </p:nvSpPr>
        <p:spPr bwMode="auto">
          <a:xfrm>
            <a:off x="4300538" y="4960938"/>
            <a:ext cx="46037" cy="460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Oval 32"/>
          <p:cNvSpPr>
            <a:spLocks noChangeArrowheads="1"/>
          </p:cNvSpPr>
          <p:nvPr/>
        </p:nvSpPr>
        <p:spPr bwMode="auto">
          <a:xfrm>
            <a:off x="4849813" y="4589463"/>
            <a:ext cx="46037" cy="460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Oval 33"/>
          <p:cNvSpPr>
            <a:spLocks noChangeArrowheads="1"/>
          </p:cNvSpPr>
          <p:nvPr/>
        </p:nvSpPr>
        <p:spPr bwMode="auto">
          <a:xfrm>
            <a:off x="5032375" y="4772025"/>
            <a:ext cx="46038" cy="460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Oval 34"/>
          <p:cNvSpPr>
            <a:spLocks noChangeArrowheads="1"/>
          </p:cNvSpPr>
          <p:nvPr/>
        </p:nvSpPr>
        <p:spPr bwMode="auto">
          <a:xfrm>
            <a:off x="5008563" y="2640013"/>
            <a:ext cx="87312" cy="1111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Oval 36"/>
          <p:cNvSpPr>
            <a:spLocks noChangeArrowheads="1"/>
          </p:cNvSpPr>
          <p:nvPr/>
        </p:nvSpPr>
        <p:spPr bwMode="auto">
          <a:xfrm>
            <a:off x="4860925" y="2840038"/>
            <a:ext cx="85725" cy="10318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Oval 37"/>
          <p:cNvSpPr>
            <a:spLocks noChangeArrowheads="1"/>
          </p:cNvSpPr>
          <p:nvPr/>
        </p:nvSpPr>
        <p:spPr bwMode="auto">
          <a:xfrm>
            <a:off x="4487863" y="2703513"/>
            <a:ext cx="85725" cy="10318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Oval 38"/>
          <p:cNvSpPr>
            <a:spLocks noChangeArrowheads="1"/>
          </p:cNvSpPr>
          <p:nvPr/>
        </p:nvSpPr>
        <p:spPr bwMode="auto">
          <a:xfrm>
            <a:off x="4402138" y="2828925"/>
            <a:ext cx="85725" cy="1031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Oval 39"/>
          <p:cNvSpPr>
            <a:spLocks noChangeArrowheads="1"/>
          </p:cNvSpPr>
          <p:nvPr/>
        </p:nvSpPr>
        <p:spPr bwMode="auto">
          <a:xfrm>
            <a:off x="4994275" y="2900363"/>
            <a:ext cx="85725" cy="10318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Oval 40"/>
          <p:cNvSpPr>
            <a:spLocks noChangeArrowheads="1"/>
          </p:cNvSpPr>
          <p:nvPr/>
        </p:nvSpPr>
        <p:spPr bwMode="auto">
          <a:xfrm>
            <a:off x="5194300" y="2535238"/>
            <a:ext cx="85725" cy="10318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Oval 41"/>
          <p:cNvSpPr>
            <a:spLocks noChangeArrowheads="1"/>
          </p:cNvSpPr>
          <p:nvPr/>
        </p:nvSpPr>
        <p:spPr bwMode="auto">
          <a:xfrm>
            <a:off x="4838700" y="2709863"/>
            <a:ext cx="85725" cy="10318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Oval 42"/>
          <p:cNvSpPr>
            <a:spLocks noChangeArrowheads="1"/>
          </p:cNvSpPr>
          <p:nvPr/>
        </p:nvSpPr>
        <p:spPr bwMode="auto">
          <a:xfrm>
            <a:off x="4195763" y="2778125"/>
            <a:ext cx="85725" cy="1031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-32703" y="5994400"/>
            <a:ext cx="8994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No unique solution; camera solution moves arbitrarily along the twisted </a:t>
            </a:r>
          </a:p>
          <a:p>
            <a:pPr algn="l"/>
            <a:r>
              <a:rPr lang="en-US" dirty="0" smtClean="0"/>
              <a:t>Cube or straight line.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94" name="Text Box 38"/>
          <p:cNvSpPr txBox="1">
            <a:spLocks noChangeArrowheads="1"/>
          </p:cNvSpPr>
          <p:nvPr/>
        </p:nvSpPr>
        <p:spPr bwMode="auto">
          <a:xfrm>
            <a:off x="776494" y="725943"/>
            <a:ext cx="8007288" cy="507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95300" indent="-495300" algn="l"/>
            <a:r>
              <a:rPr lang="en-US" dirty="0"/>
              <a:t>Less obvious</a:t>
            </a:r>
          </a:p>
          <a:p>
            <a:pPr marL="495300" indent="-495300" algn="l"/>
            <a:endParaRPr lang="en-US" dirty="0"/>
          </a:p>
          <a:p>
            <a:pPr marL="495300" indent="-495300" algn="l"/>
            <a:r>
              <a:rPr lang="en-US" dirty="0"/>
              <a:t>	(</a:t>
            </a:r>
            <a:r>
              <a:rPr lang="en-US" dirty="0" err="1"/>
              <a:t>i</a:t>
            </a:r>
            <a:r>
              <a:rPr lang="en-US" dirty="0"/>
              <a:t>) Simple, as </a:t>
            </a:r>
            <a:r>
              <a:rPr lang="en-US" dirty="0" smtClean="0"/>
              <a:t>before </a:t>
            </a:r>
          </a:p>
          <a:p>
            <a:pPr marL="495300" indent="-495300" algn="l"/>
            <a:endParaRPr lang="en-US" dirty="0"/>
          </a:p>
          <a:p>
            <a:pPr marL="495300" indent="-495300" algn="l"/>
            <a:r>
              <a:rPr lang="en-US" sz="1800" dirty="0" smtClean="0"/>
              <a:t>                                                                 RMS distance from origin </a:t>
            </a:r>
          </a:p>
          <a:p>
            <a:pPr marL="495300" indent="-495300" algn="l"/>
            <a:r>
              <a:rPr lang="en-US" sz="1800" dirty="0"/>
              <a:t> </a:t>
            </a:r>
            <a:r>
              <a:rPr lang="en-US" sz="1800" dirty="0" smtClean="0"/>
              <a:t>                                                                 is √ 3 so that “average”                                           					point has coordinate </a:t>
            </a:r>
            <a:r>
              <a:rPr lang="en-US" sz="1800" dirty="0" err="1" smtClean="0"/>
              <a:t>mag</a:t>
            </a:r>
            <a:r>
              <a:rPr lang="en-US" sz="1800" dirty="0" smtClean="0"/>
              <a:t> 					of (1,1,1,1)</a:t>
            </a:r>
            <a:r>
              <a:rPr lang="en-US" sz="1800" baseline="30000" dirty="0" smtClean="0"/>
              <a:t>T</a:t>
            </a:r>
            <a:r>
              <a:rPr lang="en-US" sz="1800" dirty="0" smtClean="0"/>
              <a:t>. Works when  </a:t>
            </a:r>
            <a:r>
              <a:rPr lang="en-US" sz="1800" baseline="30000" dirty="0" smtClean="0"/>
              <a:t> </a:t>
            </a:r>
          </a:p>
          <a:p>
            <a:pPr marL="495300" indent="-495300" algn="l"/>
            <a:r>
              <a:rPr lang="en-US" sz="1800" baseline="30000" dirty="0"/>
              <a:t> </a:t>
            </a:r>
            <a:r>
              <a:rPr lang="en-US" sz="1800" dirty="0" smtClean="0"/>
              <a:t>                                                                 variation in depth of the </a:t>
            </a:r>
          </a:p>
          <a:p>
            <a:pPr marL="495300" indent="-495300" algn="l"/>
            <a:r>
              <a:rPr lang="en-US" sz="1800" dirty="0"/>
              <a:t> </a:t>
            </a:r>
            <a:r>
              <a:rPr lang="en-US" sz="1800" dirty="0" smtClean="0"/>
              <a:t>                                                          points is relatively small, i.e. </a:t>
            </a:r>
            <a:endParaRPr lang="en-US" sz="1800" dirty="0"/>
          </a:p>
          <a:p>
            <a:pPr marL="495300" indent="-495300" algn="l"/>
            <a:r>
              <a:rPr lang="en-US" sz="1800" dirty="0" smtClean="0"/>
              <a:t>                                                            compact distribution of points</a:t>
            </a:r>
          </a:p>
          <a:p>
            <a:pPr marL="495300" indent="-495300" algn="l"/>
            <a:endParaRPr lang="en-US" dirty="0" smtClean="0"/>
          </a:p>
          <a:p>
            <a:pPr marL="495300" indent="-495300" algn="l"/>
            <a:r>
              <a:rPr lang="en-US" dirty="0" smtClean="0"/>
              <a:t>(</a:t>
            </a:r>
            <a:r>
              <a:rPr lang="en-US" dirty="0"/>
              <a:t>ii) Anisotropic </a:t>
            </a:r>
            <a:r>
              <a:rPr lang="en-US" dirty="0" smtClean="0"/>
              <a:t>scaling</a:t>
            </a:r>
          </a:p>
          <a:p>
            <a:pPr marL="495300" indent="-495300" algn="l"/>
            <a:r>
              <a:rPr lang="en-US" dirty="0"/>
              <a:t>	</a:t>
            </a:r>
            <a:r>
              <a:rPr lang="en-US" sz="1800" dirty="0" smtClean="0"/>
              <a:t>some points are close to camera, some at infinity; </a:t>
            </a:r>
          </a:p>
          <a:p>
            <a:pPr marL="495300" indent="-495300" algn="l"/>
            <a:r>
              <a:rPr lang="en-US" sz="1800" dirty="0"/>
              <a:t> </a:t>
            </a:r>
            <a:r>
              <a:rPr lang="en-US" sz="1800" dirty="0" smtClean="0"/>
              <a:t>        simple normalization doesn’t work.</a:t>
            </a:r>
            <a:endParaRPr lang="en-US" dirty="0" smtClean="0"/>
          </a:p>
          <a:p>
            <a:pPr marL="495300" indent="-495300" algn="l"/>
            <a:endParaRPr lang="en-US" dirty="0"/>
          </a:p>
          <a:p>
            <a:pPr marL="495300" indent="-495300" algn="l"/>
            <a:endParaRPr lang="en-US" sz="1800" dirty="0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419370" y="118340"/>
            <a:ext cx="6804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dirty="0"/>
              <a:t>Data normalization</a:t>
            </a:r>
            <a:endParaRPr lang="en-US" sz="2800" baseline="-25000" dirty="0">
              <a:cs typeface="Arial" charset="0"/>
            </a:endParaRPr>
          </a:p>
        </p:txBody>
      </p:sp>
      <p:grpSp>
        <p:nvGrpSpPr>
          <p:cNvPr id="4102" name="Group 5"/>
          <p:cNvGrpSpPr>
            <a:grpSpLocks/>
          </p:cNvGrpSpPr>
          <p:nvPr/>
        </p:nvGrpSpPr>
        <p:grpSpPr bwMode="auto">
          <a:xfrm>
            <a:off x="1478169" y="2208668"/>
            <a:ext cx="831850" cy="1584325"/>
            <a:chOff x="2607" y="1605"/>
            <a:chExt cx="524" cy="998"/>
          </a:xfrm>
        </p:grpSpPr>
        <p:sp>
          <p:nvSpPr>
            <p:cNvPr id="4120" name="AutoShape 6"/>
            <p:cNvSpPr>
              <a:spLocks noChangeArrowheads="1"/>
            </p:cNvSpPr>
            <p:nvPr/>
          </p:nvSpPr>
          <p:spPr bwMode="auto">
            <a:xfrm rot="-5400000">
              <a:off x="2370" y="1842"/>
              <a:ext cx="998" cy="524"/>
            </a:xfrm>
            <a:prstGeom prst="parallelogram">
              <a:avLst>
                <a:gd name="adj" fmla="val 47615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Oval 7"/>
            <p:cNvSpPr>
              <a:spLocks noChangeArrowheads="1"/>
            </p:cNvSpPr>
            <p:nvPr/>
          </p:nvSpPr>
          <p:spPr bwMode="auto">
            <a:xfrm>
              <a:off x="2710" y="1821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Oval 8"/>
            <p:cNvSpPr>
              <a:spLocks noChangeArrowheads="1"/>
            </p:cNvSpPr>
            <p:nvPr/>
          </p:nvSpPr>
          <p:spPr bwMode="auto">
            <a:xfrm>
              <a:off x="2876" y="1890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Oval 9"/>
            <p:cNvSpPr>
              <a:spLocks noChangeArrowheads="1"/>
            </p:cNvSpPr>
            <p:nvPr/>
          </p:nvSpPr>
          <p:spPr bwMode="auto">
            <a:xfrm>
              <a:off x="2986" y="2051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Oval 10"/>
            <p:cNvSpPr>
              <a:spLocks noChangeArrowheads="1"/>
            </p:cNvSpPr>
            <p:nvPr/>
          </p:nvSpPr>
          <p:spPr bwMode="auto">
            <a:xfrm>
              <a:off x="2828" y="2028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Oval 11"/>
            <p:cNvSpPr>
              <a:spLocks noChangeArrowheads="1"/>
            </p:cNvSpPr>
            <p:nvPr/>
          </p:nvSpPr>
          <p:spPr bwMode="auto">
            <a:xfrm>
              <a:off x="2716" y="2200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Oval 12"/>
            <p:cNvSpPr>
              <a:spLocks noChangeArrowheads="1"/>
            </p:cNvSpPr>
            <p:nvPr/>
          </p:nvSpPr>
          <p:spPr bwMode="auto">
            <a:xfrm>
              <a:off x="2971" y="2304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3" name="Group 13"/>
          <p:cNvGrpSpPr>
            <a:grpSpLocks/>
          </p:cNvGrpSpPr>
          <p:nvPr/>
        </p:nvGrpSpPr>
        <p:grpSpPr bwMode="auto">
          <a:xfrm>
            <a:off x="3241882" y="2097543"/>
            <a:ext cx="852487" cy="1511300"/>
            <a:chOff x="2976" y="1610"/>
            <a:chExt cx="537" cy="952"/>
          </a:xfrm>
        </p:grpSpPr>
        <p:sp>
          <p:nvSpPr>
            <p:cNvPr id="4114" name="Oval 14"/>
            <p:cNvSpPr>
              <a:spLocks noChangeArrowheads="1"/>
            </p:cNvSpPr>
            <p:nvPr/>
          </p:nvSpPr>
          <p:spPr bwMode="auto">
            <a:xfrm>
              <a:off x="3050" y="1610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5" name="Oval 15"/>
            <p:cNvSpPr>
              <a:spLocks noChangeArrowheads="1"/>
            </p:cNvSpPr>
            <p:nvPr/>
          </p:nvSpPr>
          <p:spPr bwMode="auto">
            <a:xfrm>
              <a:off x="3145" y="1802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Oval 16"/>
            <p:cNvSpPr>
              <a:spLocks noChangeArrowheads="1"/>
            </p:cNvSpPr>
            <p:nvPr/>
          </p:nvSpPr>
          <p:spPr bwMode="auto">
            <a:xfrm>
              <a:off x="3016" y="2050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Oval 17"/>
            <p:cNvSpPr>
              <a:spLocks noChangeArrowheads="1"/>
            </p:cNvSpPr>
            <p:nvPr/>
          </p:nvSpPr>
          <p:spPr bwMode="auto">
            <a:xfrm>
              <a:off x="3362" y="2078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Oval 18"/>
            <p:cNvSpPr>
              <a:spLocks noChangeArrowheads="1"/>
            </p:cNvSpPr>
            <p:nvPr/>
          </p:nvSpPr>
          <p:spPr bwMode="auto">
            <a:xfrm>
              <a:off x="2976" y="2328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Oval 19"/>
            <p:cNvSpPr>
              <a:spLocks noChangeArrowheads="1"/>
            </p:cNvSpPr>
            <p:nvPr/>
          </p:nvSpPr>
          <p:spPr bwMode="auto">
            <a:xfrm>
              <a:off x="3484" y="2533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886282" y="2186443"/>
            <a:ext cx="1462087" cy="1338263"/>
            <a:chOff x="2813" y="1738"/>
            <a:chExt cx="921" cy="843"/>
          </a:xfrm>
        </p:grpSpPr>
        <p:graphicFrame>
          <p:nvGraphicFramePr>
            <p:cNvPr id="4099" name="Object 24"/>
            <p:cNvGraphicFramePr>
              <a:graphicFrameLocks noChangeAspect="1"/>
            </p:cNvGraphicFramePr>
            <p:nvPr/>
          </p:nvGraphicFramePr>
          <p:xfrm>
            <a:off x="3328" y="2257"/>
            <a:ext cx="158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2" name="Equation" r:id="rId3" imgW="228600" imgH="228600" progId="Equation.3">
                    <p:embed/>
                  </p:oleObj>
                </mc:Choice>
                <mc:Fallback>
                  <p:oleObj name="Equation" r:id="rId3" imgW="228600" imgH="22860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8" y="2257"/>
                          <a:ext cx="158" cy="1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0" name="Line 25"/>
            <p:cNvSpPr>
              <a:spLocks noChangeShapeType="1"/>
            </p:cNvSpPr>
            <p:nvPr/>
          </p:nvSpPr>
          <p:spPr bwMode="auto">
            <a:xfrm>
              <a:off x="3252" y="2198"/>
              <a:ext cx="83" cy="3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11" name="Group 35"/>
            <p:cNvGrpSpPr>
              <a:grpSpLocks/>
            </p:cNvGrpSpPr>
            <p:nvPr/>
          </p:nvGrpSpPr>
          <p:grpSpPr bwMode="auto">
            <a:xfrm>
              <a:off x="2813" y="1738"/>
              <a:ext cx="921" cy="843"/>
              <a:chOff x="2813" y="1738"/>
              <a:chExt cx="921" cy="843"/>
            </a:xfrm>
          </p:grpSpPr>
          <p:sp>
            <p:nvSpPr>
              <p:cNvPr id="4112" name="Oval 23"/>
              <p:cNvSpPr>
                <a:spLocks noChangeArrowheads="1"/>
              </p:cNvSpPr>
              <p:nvPr/>
            </p:nvSpPr>
            <p:spPr bwMode="auto">
              <a:xfrm>
                <a:off x="2813" y="1738"/>
                <a:ext cx="921" cy="843"/>
              </a:xfrm>
              <a:prstGeom prst="ellipse">
                <a:avLst/>
              </a:prstGeom>
              <a:noFill/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Oval 32"/>
              <p:cNvSpPr>
                <a:spLocks noChangeArrowheads="1"/>
              </p:cNvSpPr>
              <p:nvPr/>
            </p:nvSpPr>
            <p:spPr bwMode="auto">
              <a:xfrm>
                <a:off x="3238" y="2185"/>
                <a:ext cx="29" cy="29"/>
              </a:xfrm>
              <a:prstGeom prst="ellipse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636919" y="2529343"/>
            <a:ext cx="485775" cy="890588"/>
            <a:chOff x="2026" y="1954"/>
            <a:chExt cx="306" cy="561"/>
          </a:xfrm>
        </p:grpSpPr>
        <p:sp>
          <p:nvSpPr>
            <p:cNvPr id="4106" name="Line 21"/>
            <p:cNvSpPr>
              <a:spLocks noChangeShapeType="1"/>
            </p:cNvSpPr>
            <p:nvPr/>
          </p:nvSpPr>
          <p:spPr bwMode="auto">
            <a:xfrm>
              <a:off x="2170" y="2258"/>
              <a:ext cx="42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098" name="Object 22"/>
            <p:cNvGraphicFramePr>
              <a:graphicFrameLocks noChangeAspect="1"/>
            </p:cNvGraphicFramePr>
            <p:nvPr/>
          </p:nvGraphicFramePr>
          <p:xfrm>
            <a:off x="2165" y="2269"/>
            <a:ext cx="167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3" name="Equation" r:id="rId5" imgW="241200" imgH="215640" progId="Equation.3">
                    <p:embed/>
                  </p:oleObj>
                </mc:Choice>
                <mc:Fallback>
                  <p:oleObj name="Equation" r:id="rId5" imgW="241200" imgH="21564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5" y="2269"/>
                          <a:ext cx="167" cy="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07" name="Group 34"/>
            <p:cNvGrpSpPr>
              <a:grpSpLocks/>
            </p:cNvGrpSpPr>
            <p:nvPr/>
          </p:nvGrpSpPr>
          <p:grpSpPr bwMode="auto">
            <a:xfrm>
              <a:off x="2026" y="1954"/>
              <a:ext cx="283" cy="561"/>
              <a:chOff x="2026" y="1954"/>
              <a:chExt cx="283" cy="561"/>
            </a:xfrm>
          </p:grpSpPr>
          <p:sp>
            <p:nvSpPr>
              <p:cNvPr id="4108" name="Oval 20"/>
              <p:cNvSpPr>
                <a:spLocks noChangeArrowheads="1"/>
              </p:cNvSpPr>
              <p:nvPr/>
            </p:nvSpPr>
            <p:spPr bwMode="auto">
              <a:xfrm rot="-563524">
                <a:off x="2026" y="1954"/>
                <a:ext cx="283" cy="561"/>
              </a:xfrm>
              <a:prstGeom prst="ellipse">
                <a:avLst/>
              </a:prstGeom>
              <a:noFill/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" name="Oval 33"/>
              <p:cNvSpPr>
                <a:spLocks noChangeArrowheads="1"/>
              </p:cNvSpPr>
              <p:nvPr/>
            </p:nvSpPr>
            <p:spPr bwMode="auto">
              <a:xfrm>
                <a:off x="2155" y="2239"/>
                <a:ext cx="29" cy="29"/>
              </a:xfrm>
              <a:prstGeom prst="ellipse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reeform 23"/>
          <p:cNvSpPr>
            <a:spLocks/>
          </p:cNvSpPr>
          <p:nvPr/>
        </p:nvSpPr>
        <p:spPr bwMode="auto">
          <a:xfrm>
            <a:off x="3698875" y="3330575"/>
            <a:ext cx="2759075" cy="1576388"/>
          </a:xfrm>
          <a:custGeom>
            <a:avLst/>
            <a:gdLst>
              <a:gd name="T0" fmla="*/ 1379538 w 1738"/>
              <a:gd name="T1" fmla="*/ 0 h 993"/>
              <a:gd name="T2" fmla="*/ 0 w 1738"/>
              <a:gd name="T3" fmla="*/ 1379538 h 993"/>
              <a:gd name="T4" fmla="*/ 2759075 w 1738"/>
              <a:gd name="T5" fmla="*/ 1576388 h 993"/>
              <a:gd name="T6" fmla="*/ 1379538 w 1738"/>
              <a:gd name="T7" fmla="*/ 0 h 993"/>
              <a:gd name="T8" fmla="*/ 0 60000 65536"/>
              <a:gd name="T9" fmla="*/ 0 60000 65536"/>
              <a:gd name="T10" fmla="*/ 0 60000 65536"/>
              <a:gd name="T11" fmla="*/ 0 60000 65536"/>
              <a:gd name="T12" fmla="*/ 0 w 1738"/>
              <a:gd name="T13" fmla="*/ 0 h 993"/>
              <a:gd name="T14" fmla="*/ 1738 w 1738"/>
              <a:gd name="T15" fmla="*/ 993 h 9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8" h="993">
                <a:moveTo>
                  <a:pt x="869" y="0"/>
                </a:moveTo>
                <a:lnTo>
                  <a:pt x="0" y="869"/>
                </a:lnTo>
                <a:lnTo>
                  <a:pt x="1738" y="993"/>
                </a:lnTo>
                <a:lnTo>
                  <a:pt x="869" y="0"/>
                </a:lnTo>
                <a:close/>
              </a:path>
            </a:pathLst>
          </a:custGeom>
          <a:solidFill>
            <a:srgbClr val="99FFCC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AutoShape 13"/>
          <p:cNvSpPr>
            <a:spLocks noChangeArrowheads="1"/>
          </p:cNvSpPr>
          <p:nvPr/>
        </p:nvSpPr>
        <p:spPr bwMode="auto">
          <a:xfrm rot="-5400000">
            <a:off x="3881437" y="4105276"/>
            <a:ext cx="1584325" cy="831850"/>
          </a:xfrm>
          <a:prstGeom prst="parallelogram">
            <a:avLst>
              <a:gd name="adj" fmla="val 47615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798061" y="155287"/>
            <a:ext cx="6804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dirty="0"/>
              <a:t>Line correspondences</a:t>
            </a:r>
            <a:endParaRPr lang="en-US" sz="2800" baseline="-25000" dirty="0">
              <a:cs typeface="Arial" charset="0"/>
            </a:endParaRPr>
          </a:p>
        </p:txBody>
      </p:sp>
      <p:sp>
        <p:nvSpPr>
          <p:cNvPr id="302086" name="Text Box 6"/>
          <p:cNvSpPr txBox="1">
            <a:spLocks noChangeArrowheads="1"/>
          </p:cNvSpPr>
          <p:nvPr/>
        </p:nvSpPr>
        <p:spPr bwMode="auto">
          <a:xfrm>
            <a:off x="2355850" y="836775"/>
            <a:ext cx="2554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95300" indent="-495300" algn="l"/>
            <a:r>
              <a:rPr lang="en-US"/>
              <a:t>Extend DLT to lines</a:t>
            </a:r>
          </a:p>
        </p:txBody>
      </p:sp>
      <p:graphicFrame>
        <p:nvGraphicFramePr>
          <p:cNvPr id="302087" name="Object 7"/>
          <p:cNvGraphicFramePr>
            <a:graphicFrameLocks noChangeAspect="1"/>
          </p:cNvGraphicFramePr>
          <p:nvPr/>
        </p:nvGraphicFramePr>
        <p:xfrm>
          <a:off x="2847975" y="1500350"/>
          <a:ext cx="11064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3" imgW="558720" imgH="241200" progId="Equation.3">
                  <p:embed/>
                </p:oleObj>
              </mc:Choice>
              <mc:Fallback>
                <p:oleObj name="Equation" r:id="rId3" imgW="55872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75" y="1500350"/>
                        <a:ext cx="1106488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088" name="Object 8"/>
          <p:cNvGraphicFramePr>
            <a:graphicFrameLocks noChangeAspect="1"/>
          </p:cNvGraphicFramePr>
          <p:nvPr/>
        </p:nvGraphicFramePr>
        <p:xfrm>
          <a:off x="2730500" y="2573338"/>
          <a:ext cx="138271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5" imgW="698400" imgH="253800" progId="Equation.3">
                  <p:embed/>
                </p:oleObj>
              </mc:Choice>
              <mc:Fallback>
                <p:oleObj name="Equation" r:id="rId5" imgW="698400" imgH="253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2573338"/>
                        <a:ext cx="1382713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089" name="Text Box 9"/>
          <p:cNvSpPr txBox="1">
            <a:spLocks noChangeArrowheads="1"/>
          </p:cNvSpPr>
          <p:nvPr/>
        </p:nvSpPr>
        <p:spPr bwMode="auto">
          <a:xfrm>
            <a:off x="4229100" y="1549563"/>
            <a:ext cx="370165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95300" indent="-495300" algn="l"/>
            <a:r>
              <a:rPr lang="en-US" b="0" dirty="0"/>
              <a:t>(back-project </a:t>
            </a:r>
            <a:r>
              <a:rPr lang="en-US" b="0" dirty="0" smtClean="0"/>
              <a:t>line </a:t>
            </a:r>
            <a:r>
              <a:rPr lang="en-US" b="0" dirty="0" err="1" smtClean="0"/>
              <a:t>l</a:t>
            </a:r>
            <a:r>
              <a:rPr lang="en-US" b="0" baseline="-25000" dirty="0" err="1" smtClean="0"/>
              <a:t>i</a:t>
            </a:r>
            <a:r>
              <a:rPr lang="en-US" b="0" baseline="-25000" dirty="0" smtClean="0"/>
              <a:t> </a:t>
            </a:r>
            <a:r>
              <a:rPr lang="en-US" b="0" dirty="0" smtClean="0"/>
              <a:t>to plane     )</a:t>
            </a:r>
            <a:endParaRPr lang="en-US" b="0" dirty="0"/>
          </a:p>
        </p:txBody>
      </p:sp>
      <p:graphicFrame>
        <p:nvGraphicFramePr>
          <p:cNvPr id="302090" name="Object 10"/>
          <p:cNvGraphicFramePr>
            <a:graphicFrameLocks noChangeAspect="1"/>
          </p:cNvGraphicFramePr>
          <p:nvPr/>
        </p:nvGraphicFramePr>
        <p:xfrm>
          <a:off x="4941888" y="2554288"/>
          <a:ext cx="14081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7" imgW="711000" imgH="253800" progId="Equation.3">
                  <p:embed/>
                </p:oleObj>
              </mc:Choice>
              <mc:Fallback>
                <p:oleObj name="Equation" r:id="rId7" imgW="711000" imgH="253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8" y="2554288"/>
                        <a:ext cx="140811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091" name="Text Box 11"/>
          <p:cNvSpPr txBox="1">
            <a:spLocks noChangeArrowheads="1"/>
          </p:cNvSpPr>
          <p:nvPr/>
        </p:nvSpPr>
        <p:spPr bwMode="auto">
          <a:xfrm>
            <a:off x="6759575" y="2654300"/>
            <a:ext cx="23844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95300" indent="-495300" algn="l"/>
            <a:r>
              <a:rPr lang="en-US" b="0"/>
              <a:t>(2 independent eq.)</a:t>
            </a:r>
          </a:p>
        </p:txBody>
      </p:sp>
      <p:sp>
        <p:nvSpPr>
          <p:cNvPr id="5131" name="Oval 14"/>
          <p:cNvSpPr>
            <a:spLocks noChangeArrowheads="1"/>
          </p:cNvSpPr>
          <p:nvPr/>
        </p:nvSpPr>
        <p:spPr bwMode="auto">
          <a:xfrm>
            <a:off x="5287963" y="3573463"/>
            <a:ext cx="46037" cy="460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Oval 18"/>
          <p:cNvSpPr>
            <a:spLocks noChangeArrowheads="1"/>
          </p:cNvSpPr>
          <p:nvPr/>
        </p:nvSpPr>
        <p:spPr bwMode="auto">
          <a:xfrm>
            <a:off x="6088063" y="4494213"/>
            <a:ext cx="46037" cy="460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Freeform 25"/>
          <p:cNvSpPr>
            <a:spLocks/>
          </p:cNvSpPr>
          <p:nvPr/>
        </p:nvSpPr>
        <p:spPr bwMode="auto">
          <a:xfrm>
            <a:off x="3727450" y="4051300"/>
            <a:ext cx="1279525" cy="736600"/>
          </a:xfrm>
          <a:custGeom>
            <a:avLst/>
            <a:gdLst>
              <a:gd name="T0" fmla="*/ 639763 w 1738"/>
              <a:gd name="T1" fmla="*/ 0 h 993"/>
              <a:gd name="T2" fmla="*/ 0 w 1738"/>
              <a:gd name="T3" fmla="*/ 644618 h 993"/>
              <a:gd name="T4" fmla="*/ 1279525 w 1738"/>
              <a:gd name="T5" fmla="*/ 736600 h 993"/>
              <a:gd name="T6" fmla="*/ 639763 w 1738"/>
              <a:gd name="T7" fmla="*/ 0 h 993"/>
              <a:gd name="T8" fmla="*/ 0 60000 65536"/>
              <a:gd name="T9" fmla="*/ 0 60000 65536"/>
              <a:gd name="T10" fmla="*/ 0 60000 65536"/>
              <a:gd name="T11" fmla="*/ 0 60000 65536"/>
              <a:gd name="T12" fmla="*/ 0 w 1738"/>
              <a:gd name="T13" fmla="*/ 0 h 993"/>
              <a:gd name="T14" fmla="*/ 1738 w 1738"/>
              <a:gd name="T15" fmla="*/ 993 h 9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8" h="993">
                <a:moveTo>
                  <a:pt x="869" y="0"/>
                </a:moveTo>
                <a:lnTo>
                  <a:pt x="0" y="869"/>
                </a:lnTo>
                <a:lnTo>
                  <a:pt x="1738" y="993"/>
                </a:lnTo>
                <a:lnTo>
                  <a:pt x="869" y="0"/>
                </a:lnTo>
                <a:close/>
              </a:path>
            </a:pathLst>
          </a:custGeom>
          <a:solidFill>
            <a:srgbClr val="99FFCC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Line 26"/>
          <p:cNvSpPr>
            <a:spLocks noChangeShapeType="1"/>
          </p:cNvSpPr>
          <p:nvPr/>
        </p:nvSpPr>
        <p:spPr bwMode="auto">
          <a:xfrm>
            <a:off x="4262438" y="4156075"/>
            <a:ext cx="823912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Oval 27"/>
          <p:cNvSpPr>
            <a:spLocks noChangeArrowheads="1"/>
          </p:cNvSpPr>
          <p:nvPr/>
        </p:nvSpPr>
        <p:spPr bwMode="auto">
          <a:xfrm>
            <a:off x="3675063" y="4686300"/>
            <a:ext cx="46037" cy="460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38" name="Object 18"/>
          <p:cNvGraphicFramePr>
            <a:graphicFrameLocks noChangeAspect="1"/>
          </p:cNvGraphicFramePr>
          <p:nvPr/>
        </p:nvGraphicFramePr>
        <p:xfrm>
          <a:off x="7482032" y="1625618"/>
          <a:ext cx="255154" cy="235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9" imgW="164880" imgH="152280" progId="Equation.3">
                  <p:embed/>
                </p:oleObj>
              </mc:Choice>
              <mc:Fallback>
                <p:oleObj name="Equation" r:id="rId9" imgW="164880" imgH="1522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2032" y="1625618"/>
                        <a:ext cx="255154" cy="235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97055" y="3325091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21600" y="4198763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X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668072" y="5417963"/>
            <a:ext cx="14093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X</a:t>
            </a:r>
            <a:r>
              <a:rPr lang="en-US" baseline="-25000" dirty="0" smtClean="0"/>
              <a:t>1 </a:t>
            </a:r>
            <a:r>
              <a:rPr lang="en-US" dirty="0" smtClean="0"/>
              <a:t> and X</a:t>
            </a:r>
            <a:r>
              <a:rPr lang="en-US" baseline="-25000" dirty="0" smtClean="0"/>
              <a:t>2</a:t>
            </a:r>
          </a:p>
          <a:p>
            <a:pPr algn="l"/>
            <a:r>
              <a:rPr lang="en-US" dirty="0" smtClean="0"/>
              <a:t>are points</a:t>
            </a:r>
          </a:p>
          <a:p>
            <a:pPr algn="l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2290618"/>
            <a:ext cx="5028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For each 3D to 2D line correspondence: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6" grpId="0"/>
      <p:bldP spid="302089" grpId="0"/>
      <p:bldP spid="3020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881188" y="450850"/>
            <a:ext cx="6804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/>
              <a:t>Geometric error</a:t>
            </a:r>
            <a:endParaRPr lang="en-US" sz="2800" baseline="-25000">
              <a:cs typeface="Arial" charset="0"/>
            </a:endParaRP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955" y="4173827"/>
            <a:ext cx="3695700" cy="236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 rot="-1550857">
            <a:off x="4495800" y="1585913"/>
            <a:ext cx="831850" cy="1584325"/>
            <a:chOff x="2607" y="1605"/>
            <a:chExt cx="524" cy="998"/>
          </a:xfrm>
        </p:grpSpPr>
        <p:sp>
          <p:nvSpPr>
            <p:cNvPr id="18459" name="AutoShape 7"/>
            <p:cNvSpPr>
              <a:spLocks noChangeArrowheads="1"/>
            </p:cNvSpPr>
            <p:nvPr/>
          </p:nvSpPr>
          <p:spPr bwMode="auto">
            <a:xfrm rot="-5400000">
              <a:off x="2370" y="1842"/>
              <a:ext cx="998" cy="524"/>
            </a:xfrm>
            <a:prstGeom prst="parallelogram">
              <a:avLst>
                <a:gd name="adj" fmla="val 47615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Oval 8"/>
            <p:cNvSpPr>
              <a:spLocks noChangeArrowheads="1"/>
            </p:cNvSpPr>
            <p:nvPr/>
          </p:nvSpPr>
          <p:spPr bwMode="auto">
            <a:xfrm>
              <a:off x="2710" y="1821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Oval 9"/>
            <p:cNvSpPr>
              <a:spLocks noChangeArrowheads="1"/>
            </p:cNvSpPr>
            <p:nvPr/>
          </p:nvSpPr>
          <p:spPr bwMode="auto">
            <a:xfrm>
              <a:off x="2876" y="1890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Oval 10"/>
            <p:cNvSpPr>
              <a:spLocks noChangeArrowheads="1"/>
            </p:cNvSpPr>
            <p:nvPr/>
          </p:nvSpPr>
          <p:spPr bwMode="auto">
            <a:xfrm>
              <a:off x="2986" y="2051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3" name="Oval 11"/>
            <p:cNvSpPr>
              <a:spLocks noChangeArrowheads="1"/>
            </p:cNvSpPr>
            <p:nvPr/>
          </p:nvSpPr>
          <p:spPr bwMode="auto">
            <a:xfrm>
              <a:off x="2828" y="2028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Oval 12"/>
            <p:cNvSpPr>
              <a:spLocks noChangeArrowheads="1"/>
            </p:cNvSpPr>
            <p:nvPr/>
          </p:nvSpPr>
          <p:spPr bwMode="auto">
            <a:xfrm>
              <a:off x="2716" y="2200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Oval 13"/>
            <p:cNvSpPr>
              <a:spLocks noChangeArrowheads="1"/>
            </p:cNvSpPr>
            <p:nvPr/>
          </p:nvSpPr>
          <p:spPr bwMode="auto">
            <a:xfrm>
              <a:off x="2971" y="2304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37" name="Group 14"/>
          <p:cNvGrpSpPr>
            <a:grpSpLocks/>
          </p:cNvGrpSpPr>
          <p:nvPr/>
        </p:nvGrpSpPr>
        <p:grpSpPr bwMode="auto">
          <a:xfrm rot="-1544759">
            <a:off x="5262563" y="1068388"/>
            <a:ext cx="852487" cy="1511300"/>
            <a:chOff x="2976" y="1610"/>
            <a:chExt cx="537" cy="952"/>
          </a:xfrm>
        </p:grpSpPr>
        <p:sp>
          <p:nvSpPr>
            <p:cNvPr id="18453" name="Oval 15"/>
            <p:cNvSpPr>
              <a:spLocks noChangeArrowheads="1"/>
            </p:cNvSpPr>
            <p:nvPr/>
          </p:nvSpPr>
          <p:spPr bwMode="auto">
            <a:xfrm>
              <a:off x="3050" y="1610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Oval 16"/>
            <p:cNvSpPr>
              <a:spLocks noChangeArrowheads="1"/>
            </p:cNvSpPr>
            <p:nvPr/>
          </p:nvSpPr>
          <p:spPr bwMode="auto">
            <a:xfrm>
              <a:off x="3145" y="1802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Oval 17"/>
            <p:cNvSpPr>
              <a:spLocks noChangeArrowheads="1"/>
            </p:cNvSpPr>
            <p:nvPr/>
          </p:nvSpPr>
          <p:spPr bwMode="auto">
            <a:xfrm>
              <a:off x="3016" y="2050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Oval 18"/>
            <p:cNvSpPr>
              <a:spLocks noChangeArrowheads="1"/>
            </p:cNvSpPr>
            <p:nvPr/>
          </p:nvSpPr>
          <p:spPr bwMode="auto">
            <a:xfrm>
              <a:off x="3362" y="2078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Oval 19"/>
            <p:cNvSpPr>
              <a:spLocks noChangeArrowheads="1"/>
            </p:cNvSpPr>
            <p:nvPr/>
          </p:nvSpPr>
          <p:spPr bwMode="auto">
            <a:xfrm>
              <a:off x="2976" y="2328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Oval 20"/>
            <p:cNvSpPr>
              <a:spLocks noChangeArrowheads="1"/>
            </p:cNvSpPr>
            <p:nvPr/>
          </p:nvSpPr>
          <p:spPr bwMode="auto">
            <a:xfrm>
              <a:off x="3484" y="2533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 rot="-1550348">
            <a:off x="3629025" y="1474788"/>
            <a:ext cx="2555875" cy="1452562"/>
            <a:chOff x="1896" y="1625"/>
            <a:chExt cx="1610" cy="915"/>
          </a:xfrm>
        </p:grpSpPr>
        <p:grpSp>
          <p:nvGrpSpPr>
            <p:cNvPr id="18445" name="Group 22"/>
            <p:cNvGrpSpPr>
              <a:grpSpLocks/>
            </p:cNvGrpSpPr>
            <p:nvPr/>
          </p:nvGrpSpPr>
          <p:grpSpPr bwMode="auto">
            <a:xfrm>
              <a:off x="1903" y="1625"/>
              <a:ext cx="1603" cy="915"/>
              <a:chOff x="1903" y="1625"/>
              <a:chExt cx="1603" cy="915"/>
            </a:xfrm>
          </p:grpSpPr>
          <p:sp>
            <p:nvSpPr>
              <p:cNvPr id="18447" name="Line 23"/>
              <p:cNvSpPr>
                <a:spLocks noChangeShapeType="1"/>
              </p:cNvSpPr>
              <p:nvPr/>
            </p:nvSpPr>
            <p:spPr bwMode="auto">
              <a:xfrm flipV="1">
                <a:off x="1908" y="1625"/>
                <a:ext cx="1147" cy="6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8" name="Line 24"/>
              <p:cNvSpPr>
                <a:spLocks noChangeShapeType="1"/>
              </p:cNvSpPr>
              <p:nvPr/>
            </p:nvSpPr>
            <p:spPr bwMode="auto">
              <a:xfrm flipV="1">
                <a:off x="1925" y="1822"/>
                <a:ext cx="1235" cy="4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9" name="Line 25"/>
              <p:cNvSpPr>
                <a:spLocks noChangeShapeType="1"/>
              </p:cNvSpPr>
              <p:nvPr/>
            </p:nvSpPr>
            <p:spPr bwMode="auto">
              <a:xfrm flipV="1">
                <a:off x="1912" y="2091"/>
                <a:ext cx="1461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0" name="Line 26"/>
              <p:cNvSpPr>
                <a:spLocks noChangeShapeType="1"/>
              </p:cNvSpPr>
              <p:nvPr/>
            </p:nvSpPr>
            <p:spPr bwMode="auto">
              <a:xfrm flipV="1">
                <a:off x="1903" y="2062"/>
                <a:ext cx="1132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1" name="Line 27"/>
              <p:cNvSpPr>
                <a:spLocks noChangeShapeType="1"/>
              </p:cNvSpPr>
              <p:nvPr/>
            </p:nvSpPr>
            <p:spPr bwMode="auto">
              <a:xfrm>
                <a:off x="1905" y="2239"/>
                <a:ext cx="1085" cy="1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2" name="Line 28"/>
              <p:cNvSpPr>
                <a:spLocks noChangeShapeType="1"/>
              </p:cNvSpPr>
              <p:nvPr/>
            </p:nvSpPr>
            <p:spPr bwMode="auto">
              <a:xfrm>
                <a:off x="1912" y="2246"/>
                <a:ext cx="1594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46" name="Oval 29"/>
            <p:cNvSpPr>
              <a:spLocks noChangeArrowheads="1"/>
            </p:cNvSpPr>
            <p:nvPr/>
          </p:nvSpPr>
          <p:spPr bwMode="auto">
            <a:xfrm>
              <a:off x="1896" y="2223"/>
              <a:ext cx="29" cy="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9" name="Oval 32"/>
          <p:cNvSpPr>
            <a:spLocks noChangeArrowheads="1"/>
          </p:cNvSpPr>
          <p:nvPr/>
        </p:nvSpPr>
        <p:spPr bwMode="auto">
          <a:xfrm rot="-1550857">
            <a:off x="4449763" y="2070100"/>
            <a:ext cx="46037" cy="460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Oval 33"/>
          <p:cNvSpPr>
            <a:spLocks noChangeArrowheads="1"/>
          </p:cNvSpPr>
          <p:nvPr/>
        </p:nvSpPr>
        <p:spPr bwMode="auto">
          <a:xfrm rot="-1550857">
            <a:off x="4857750" y="2046288"/>
            <a:ext cx="46038" cy="4603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Oval 34"/>
          <p:cNvSpPr>
            <a:spLocks noChangeArrowheads="1"/>
          </p:cNvSpPr>
          <p:nvPr/>
        </p:nvSpPr>
        <p:spPr bwMode="auto">
          <a:xfrm rot="-1550857">
            <a:off x="5068888" y="2232025"/>
            <a:ext cx="46037" cy="460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Oval 35"/>
          <p:cNvSpPr>
            <a:spLocks noChangeArrowheads="1"/>
          </p:cNvSpPr>
          <p:nvPr/>
        </p:nvSpPr>
        <p:spPr bwMode="auto">
          <a:xfrm rot="-1550857">
            <a:off x="4752975" y="2292350"/>
            <a:ext cx="46038" cy="460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Oval 36"/>
          <p:cNvSpPr>
            <a:spLocks noChangeArrowheads="1"/>
          </p:cNvSpPr>
          <p:nvPr/>
        </p:nvSpPr>
        <p:spPr bwMode="auto">
          <a:xfrm rot="-1550857">
            <a:off x="4786313" y="2576513"/>
            <a:ext cx="46037" cy="4603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Oval 37"/>
          <p:cNvSpPr>
            <a:spLocks noChangeArrowheads="1"/>
          </p:cNvSpPr>
          <p:nvPr/>
        </p:nvSpPr>
        <p:spPr bwMode="auto">
          <a:xfrm rot="-1550857">
            <a:off x="5189538" y="2627313"/>
            <a:ext cx="46037" cy="4603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74757" y="3629891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X</a:t>
            </a:r>
            <a:r>
              <a:rPr lang="en-US" baseline="-25000" dirty="0" smtClean="0"/>
              <a:t>i</a:t>
            </a:r>
            <a:r>
              <a:rPr lang="en-US" dirty="0" smtClean="0"/>
              <a:t>  =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230255" y="4433455"/>
            <a:ext cx="48910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Assumes  no error in 3D point X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e.g. accurately </a:t>
            </a:r>
          </a:p>
          <a:p>
            <a:pPr algn="l"/>
            <a:r>
              <a:rPr lang="en-US" sz="1600" dirty="0" smtClean="0"/>
              <a:t>Machined calibration object;</a:t>
            </a:r>
          </a:p>
          <a:p>
            <a:pPr algn="l"/>
            <a:r>
              <a:rPr lang="en-US" sz="1600" dirty="0"/>
              <a:t>x</a:t>
            </a:r>
            <a:r>
              <a:rPr lang="en-US" sz="1600" baseline="-25000" dirty="0" smtClean="0"/>
              <a:t>i </a:t>
            </a:r>
            <a:r>
              <a:rPr lang="en-US" sz="1600" baseline="-25000" dirty="0"/>
              <a:t>   </a:t>
            </a:r>
            <a:r>
              <a:rPr lang="en-US" sz="1600" dirty="0" smtClean="0"/>
              <a:t> is measured point and has error</a:t>
            </a:r>
          </a:p>
          <a:p>
            <a:pPr algn="l"/>
            <a:endParaRPr lang="en-US" sz="1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69550"/>
              </p:ext>
            </p:extLst>
          </p:nvPr>
        </p:nvGraphicFramePr>
        <p:xfrm>
          <a:off x="2102097" y="3672143"/>
          <a:ext cx="258453" cy="357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Equation" r:id="rId4" imgW="164880" imgH="228600" progId="Equation.3">
                  <p:embed/>
                </p:oleObj>
              </mc:Choice>
              <mc:Fallback>
                <p:oleObj name="Equation" r:id="rId4" imgW="164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2097" y="3672143"/>
                        <a:ext cx="258453" cy="357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urse01">
  <a:themeElements>
    <a:clrScheme name="course01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B2B2B2"/>
      </a:folHlink>
    </a:clrScheme>
    <a:fontScheme name="course0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urse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rse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course01</Template>
  <TotalTime>6243</TotalTime>
  <Words>761</Words>
  <Application>Microsoft Office PowerPoint</Application>
  <PresentationFormat>On-screen Show (4:3)</PresentationFormat>
  <Paragraphs>183</Paragraphs>
  <Slides>30</Slides>
  <Notes>0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course01</vt:lpstr>
      <vt:lpstr>Equation</vt:lpstr>
      <vt:lpstr>Camera Calibration </vt:lpstr>
      <vt:lpstr>Camera calibration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Gold Standard algorithm</vt:lpstr>
      <vt:lpstr>PowerPoint Presentation</vt:lpstr>
      <vt:lpstr>PowerPoint Presentation</vt:lpstr>
      <vt:lpstr>PowerPoint Presentation</vt:lpstr>
      <vt:lpstr>PowerPoint Presentation</vt:lpstr>
      <vt:lpstr>Gold Standard algorithm</vt:lpstr>
      <vt:lpstr>PowerPoint Presentation</vt:lpstr>
      <vt:lpstr>Minimizing Alg. Error.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UNC-CH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View Geometry in Computer Vision</dc:title>
  <dc:creator>pollefey</dc:creator>
  <cp:lastModifiedBy>Avideh Zakhor</cp:lastModifiedBy>
  <cp:revision>240</cp:revision>
  <dcterms:created xsi:type="dcterms:W3CDTF">2003-01-07T14:47:06Z</dcterms:created>
  <dcterms:modified xsi:type="dcterms:W3CDTF">2011-10-11T06:23:51Z</dcterms:modified>
</cp:coreProperties>
</file>