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90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505" r:id="rId10"/>
    <p:sldId id="422" r:id="rId11"/>
    <p:sldId id="506" r:id="rId12"/>
    <p:sldId id="507" r:id="rId13"/>
    <p:sldId id="493" r:id="rId14"/>
    <p:sldId id="492" r:id="rId15"/>
    <p:sldId id="491" r:id="rId16"/>
    <p:sldId id="495" r:id="rId17"/>
    <p:sldId id="435" r:id="rId18"/>
    <p:sldId id="496" r:id="rId19"/>
    <p:sldId id="497" r:id="rId20"/>
    <p:sldId id="499" r:id="rId21"/>
    <p:sldId id="500" r:id="rId2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D4D4D"/>
    <a:srgbClr val="FF0000"/>
    <a:srgbClr val="FF66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30" y="-102"/>
      </p:cViewPr>
      <p:guideLst>
        <p:guide orient="horz" pos="24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FA8A7AA-FCB7-4355-8F51-4689FFF41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E4B0D7D-BBC1-4236-A0EE-9935B845F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EDD3A-CA2D-4B72-BE5A-73A2DE68BFAC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3BAF9C-2EFA-48CE-B219-1E2BC8A48DD7}" type="slidenum">
              <a:rPr lang="en-US" smtClean="0">
                <a:ea typeface="ＭＳ Ｐゴシック" pitchFamily="34" charset="-128"/>
              </a:rPr>
              <a:pPr>
                <a:defRPr/>
              </a:pPr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9E6ED-CAB0-40DD-A247-BD4F33238A5A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3EDC4-BEAB-4586-BD6B-C0B7085D6590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FC52A2-98F7-4D35-9326-0FF01A77B3E2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4595C-35BD-4AC7-9271-CE7DEB76B9A7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8F32D-144C-4902-B72E-9A2E9047BFCC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BB62E-BF11-40D0-9AD8-B51930EBFC91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4D2FF-931E-4A24-8F10-8D6DE3C92A57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680C4-40A2-4CEA-8FE9-3871B8D5B281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AAFFC-9B5D-49ED-8F56-BB171F3E304A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14BBA-CCF7-417C-91EA-DFB307217D5C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C36E6-E373-4D8F-9DAC-29D1BBB9911F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FEBF8-CB50-44FF-9C7F-EAE27B2C6AA8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CA208-C41D-44F1-B1B5-55E227439DD4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04055-1867-45C2-B181-44907748C2C5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FC1AF-F2A3-4AFA-BFEB-67EAB0E97116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EA2230-4057-43E6-BCCF-0191D0871FBB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B6FC9-F656-439C-97C7-F13F107E0E47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81000"/>
            <a:ext cx="1809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5276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981200"/>
            <a:ext cx="7162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40.pn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oleObject" Target="../embeddings/oleObject31.bin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oleObject" Target="../embeddings/oleObject30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2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7.png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png"/><Relationship Id="rId11" Type="http://schemas.openxmlformats.org/officeDocument/2006/relationships/image" Target="../media/image68.png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22.xml"/><Relationship Id="rId7" Type="http://schemas.openxmlformats.org/officeDocument/2006/relationships/image" Target="../media/image69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72.png"/><Relationship Id="rId4" Type="http://schemas.openxmlformats.org/officeDocument/2006/relationships/tags" Target="../tags/tag23.xml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model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Relation between pixels and rays in space</a:t>
            </a:r>
          </a:p>
        </p:txBody>
      </p:sp>
      <p:pic>
        <p:nvPicPr>
          <p:cNvPr id="163843" name="Picture 4" descr="przekro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5250" y="3732213"/>
            <a:ext cx="21510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5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8488" y="3402013"/>
            <a:ext cx="25304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5" name="Oval 6"/>
          <p:cNvSpPr>
            <a:spLocks noChangeAspect="1" noChangeArrowheads="1"/>
          </p:cNvSpPr>
          <p:nvPr/>
        </p:nvSpPr>
        <p:spPr bwMode="auto">
          <a:xfrm>
            <a:off x="2462213" y="3770313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6" name="Line 7"/>
          <p:cNvSpPr>
            <a:spLocks noChangeShapeType="1"/>
          </p:cNvSpPr>
          <p:nvPr/>
        </p:nvSpPr>
        <p:spPr bwMode="auto">
          <a:xfrm flipV="1">
            <a:off x="7051675" y="4308475"/>
            <a:ext cx="1746250" cy="338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47" name="AutoShape 9"/>
          <p:cNvSpPr>
            <a:spLocks noChangeArrowheads="1"/>
          </p:cNvSpPr>
          <p:nvPr/>
        </p:nvSpPr>
        <p:spPr bwMode="auto">
          <a:xfrm>
            <a:off x="4572000" y="4564063"/>
            <a:ext cx="509588" cy="82550"/>
          </a:xfrm>
          <a:prstGeom prst="leftRightArrow">
            <a:avLst>
              <a:gd name="adj1" fmla="val 50000"/>
              <a:gd name="adj2" fmla="val 12346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48" name="Text Box 10"/>
          <p:cNvSpPr txBox="1">
            <a:spLocks noChangeArrowheads="1"/>
          </p:cNvSpPr>
          <p:nvPr/>
        </p:nvSpPr>
        <p:spPr bwMode="auto">
          <a:xfrm>
            <a:off x="4654550" y="407352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 Unicode MS" pitchFamily="34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59547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General projective camera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1784350" y="1273175"/>
          <a:ext cx="2701925" cy="1585913"/>
        </p:xfrm>
        <a:graphic>
          <a:graphicData uri="http://schemas.openxmlformats.org/presentationml/2006/ole">
            <p:oleObj spid="_x0000_s37890" name="Equation" r:id="rId4" imgW="1218960" imgH="711000" progId="Equation.3">
              <p:embed/>
            </p:oleObj>
          </a:graphicData>
        </a:graphic>
      </p:graphicFrame>
      <p:graphicFrame>
        <p:nvGraphicFramePr>
          <p:cNvPr id="37891" name="Object 4"/>
          <p:cNvGraphicFramePr>
            <a:graphicFrameLocks noChangeAspect="1"/>
          </p:cNvGraphicFramePr>
          <p:nvPr/>
        </p:nvGraphicFramePr>
        <p:xfrm>
          <a:off x="1785938" y="1273175"/>
          <a:ext cx="2701925" cy="1585913"/>
        </p:xfrm>
        <a:graphic>
          <a:graphicData uri="http://schemas.openxmlformats.org/presentationml/2006/ole">
            <p:oleObj spid="_x0000_s37891" name="Equation" r:id="rId5" imgW="1218960" imgH="711000" progId="Equation.3">
              <p:embed/>
            </p:oleObj>
          </a:graphicData>
        </a:graphic>
      </p:graphicFrame>
      <p:graphicFrame>
        <p:nvGraphicFramePr>
          <p:cNvPr id="37892" name="Object 5"/>
          <p:cNvGraphicFramePr>
            <a:graphicFrameLocks noChangeAspect="1"/>
          </p:cNvGraphicFramePr>
          <p:nvPr/>
        </p:nvGraphicFramePr>
        <p:xfrm>
          <a:off x="1746250" y="2462213"/>
          <a:ext cx="2000250" cy="1019175"/>
        </p:xfrm>
        <a:graphic>
          <a:graphicData uri="http://schemas.openxmlformats.org/presentationml/2006/ole">
            <p:oleObj spid="_x0000_s37892" name="Equation" r:id="rId6" imgW="901440" imgH="45720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98613" y="3408363"/>
            <a:ext cx="2154237" cy="688975"/>
            <a:chOff x="1423" y="2377"/>
            <a:chExt cx="1357" cy="434"/>
          </a:xfrm>
        </p:grpSpPr>
        <p:sp>
          <p:nvSpPr>
            <p:cNvPr id="37901" name="Text Box 7"/>
            <p:cNvSpPr txBox="1">
              <a:spLocks noChangeArrowheads="1"/>
            </p:cNvSpPr>
            <p:nvPr/>
          </p:nvSpPr>
          <p:spPr bwMode="auto">
            <a:xfrm>
              <a:off x="1423" y="2523"/>
              <a:ext cx="1357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non-singular</a:t>
              </a:r>
            </a:p>
          </p:txBody>
        </p:sp>
        <p:sp>
          <p:nvSpPr>
            <p:cNvPr id="37902" name="AutoShape 8"/>
            <p:cNvSpPr>
              <a:spLocks/>
            </p:cNvSpPr>
            <p:nvPr/>
          </p:nvSpPr>
          <p:spPr bwMode="auto">
            <a:xfrm rot="5400000">
              <a:off x="1954" y="2302"/>
              <a:ext cx="114" cy="264"/>
            </a:xfrm>
            <a:prstGeom prst="rightBrace">
              <a:avLst>
                <a:gd name="adj1" fmla="val 1929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4110038" y="2986088"/>
            <a:ext cx="2740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11 dof (5+3+3)</a:t>
            </a:r>
          </a:p>
        </p:txBody>
      </p:sp>
      <p:graphicFrame>
        <p:nvGraphicFramePr>
          <p:cNvPr id="205840" name="Object 16"/>
          <p:cNvGraphicFramePr>
            <a:graphicFrameLocks noChangeAspect="1"/>
          </p:cNvGraphicFramePr>
          <p:nvPr/>
        </p:nvGraphicFramePr>
        <p:xfrm>
          <a:off x="1598613" y="4667250"/>
          <a:ext cx="1604962" cy="481013"/>
        </p:xfrm>
        <a:graphic>
          <a:graphicData uri="http://schemas.openxmlformats.org/presentationml/2006/ole">
            <p:oleObj spid="_x0000_s37893" name="Equation" r:id="rId7" imgW="723600" imgH="215640" progId="Equation.3">
              <p:embed/>
            </p:oleObj>
          </a:graphicData>
        </a:graphic>
      </p:graphicFrame>
      <p:sp>
        <p:nvSpPr>
          <p:cNvPr id="205842" name="Text Box 18"/>
          <p:cNvSpPr txBox="1">
            <a:spLocks noChangeArrowheads="1"/>
          </p:cNvSpPr>
          <p:nvPr/>
        </p:nvSpPr>
        <p:spPr bwMode="auto">
          <a:xfrm>
            <a:off x="2919413" y="5402263"/>
            <a:ext cx="43656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intrinsic camera parameters</a:t>
            </a:r>
          </a:p>
          <a:p>
            <a:r>
              <a:rPr lang="en-US">
                <a:latin typeface="Arial" charset="0"/>
              </a:rPr>
              <a:t>extrinsic camera parameters</a:t>
            </a:r>
          </a:p>
        </p:txBody>
      </p:sp>
      <p:sp>
        <p:nvSpPr>
          <p:cNvPr id="205844" name="Freeform 20"/>
          <p:cNvSpPr>
            <a:spLocks/>
          </p:cNvSpPr>
          <p:nvPr/>
        </p:nvSpPr>
        <p:spPr bwMode="auto">
          <a:xfrm>
            <a:off x="2238375" y="5124450"/>
            <a:ext cx="536575" cy="542925"/>
          </a:xfrm>
          <a:custGeom>
            <a:avLst/>
            <a:gdLst>
              <a:gd name="T0" fmla="*/ 2147483647 w 281"/>
              <a:gd name="T1" fmla="*/ 0 h 321"/>
              <a:gd name="T2" fmla="*/ 2147483647 w 281"/>
              <a:gd name="T3" fmla="*/ 2147483647 h 321"/>
              <a:gd name="T4" fmla="*/ 2147483647 w 281"/>
              <a:gd name="T5" fmla="*/ 2147483647 h 321"/>
              <a:gd name="T6" fmla="*/ 0 60000 65536"/>
              <a:gd name="T7" fmla="*/ 0 60000 65536"/>
              <a:gd name="T8" fmla="*/ 0 60000 65536"/>
              <a:gd name="T9" fmla="*/ 0 w 281"/>
              <a:gd name="T10" fmla="*/ 0 h 321"/>
              <a:gd name="T11" fmla="*/ 281 w 281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1" h="321">
                <a:moveTo>
                  <a:pt x="22" y="0"/>
                </a:moveTo>
                <a:cubicBezTo>
                  <a:pt x="11" y="103"/>
                  <a:pt x="0" y="206"/>
                  <a:pt x="43" y="259"/>
                </a:cubicBezTo>
                <a:cubicBezTo>
                  <a:pt x="86" y="312"/>
                  <a:pt x="183" y="316"/>
                  <a:pt x="281" y="32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45" name="Freeform 21"/>
          <p:cNvSpPr>
            <a:spLocks/>
          </p:cNvSpPr>
          <p:nvPr/>
        </p:nvSpPr>
        <p:spPr bwMode="auto">
          <a:xfrm>
            <a:off x="2452688" y="5154613"/>
            <a:ext cx="311150" cy="893762"/>
          </a:xfrm>
          <a:custGeom>
            <a:avLst/>
            <a:gdLst>
              <a:gd name="T0" fmla="*/ 2147483647 w 196"/>
              <a:gd name="T1" fmla="*/ 0 h 563"/>
              <a:gd name="T2" fmla="*/ 2147483647 w 196"/>
              <a:gd name="T3" fmla="*/ 2147483647 h 563"/>
              <a:gd name="T4" fmla="*/ 2147483647 w 196"/>
              <a:gd name="T5" fmla="*/ 2147483647 h 563"/>
              <a:gd name="T6" fmla="*/ 0 60000 65536"/>
              <a:gd name="T7" fmla="*/ 0 60000 65536"/>
              <a:gd name="T8" fmla="*/ 0 60000 65536"/>
              <a:gd name="T9" fmla="*/ 0 w 196"/>
              <a:gd name="T10" fmla="*/ 0 h 563"/>
              <a:gd name="T11" fmla="*/ 196 w 196"/>
              <a:gd name="T12" fmla="*/ 563 h 5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563">
                <a:moveTo>
                  <a:pt x="132" y="0"/>
                </a:moveTo>
                <a:cubicBezTo>
                  <a:pt x="112" y="79"/>
                  <a:pt x="0" y="385"/>
                  <a:pt x="11" y="474"/>
                </a:cubicBezTo>
                <a:cubicBezTo>
                  <a:pt x="22" y="563"/>
                  <a:pt x="158" y="521"/>
                  <a:pt x="196" y="533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46" name="AutoShape 22"/>
          <p:cNvSpPr>
            <a:spLocks/>
          </p:cNvSpPr>
          <p:nvPr/>
        </p:nvSpPr>
        <p:spPr bwMode="auto">
          <a:xfrm rot="5400000">
            <a:off x="2701925" y="4851400"/>
            <a:ext cx="144463" cy="544513"/>
          </a:xfrm>
          <a:prstGeom prst="rightBrace">
            <a:avLst>
              <a:gd name="adj1" fmla="val 31410"/>
              <a:gd name="adj2" fmla="val 70843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3" grpId="0"/>
      <p:bldP spid="205842" grpId="0"/>
      <p:bldP spid="205844" grpId="0" animBg="1"/>
      <p:bldP spid="205845" grpId="0" animBg="1"/>
      <p:bldP spid="2058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685800" y="2514600"/>
            <a:ext cx="8153400" cy="3606801"/>
            <a:chOff x="432" y="1584"/>
            <a:chExt cx="5136" cy="2272"/>
          </a:xfrm>
        </p:grpSpPr>
        <p:sp>
          <p:nvSpPr>
            <p:cNvPr id="205840" name="Rectangle 103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2" y="1680"/>
              <a:ext cx="513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400" b="0"/>
                <a:t>Projection equation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400" b="0"/>
            </a:p>
            <a:p>
              <a:pPr marL="342900" indent="-342900">
                <a:spcBef>
                  <a:spcPct val="20000"/>
                </a:spcBef>
              </a:pPr>
              <a:endParaRPr lang="en-US" sz="1400" b="0"/>
            </a:p>
            <a:p>
              <a:pPr marL="342900" indent="-342900">
                <a:spcBef>
                  <a:spcPct val="20000"/>
                </a:spcBef>
              </a:pPr>
              <a:endParaRPr lang="en-US" sz="1400" b="0"/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1600" b="0"/>
                <a:t>The projection matrix models the cumulative effect of all parameters</a:t>
              </a:r>
            </a:p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1600" b="0"/>
                <a:t>Useful to decompose into a series of operations</a:t>
              </a:r>
            </a:p>
          </p:txBody>
        </p:sp>
        <p:graphicFrame>
          <p:nvGraphicFramePr>
            <p:cNvPr id="205826" name="Object 1028"/>
            <p:cNvGraphicFramePr>
              <a:graphicFrameLocks noChangeAspect="1"/>
            </p:cNvGraphicFramePr>
            <p:nvPr/>
          </p:nvGraphicFramePr>
          <p:xfrm>
            <a:off x="1584" y="1584"/>
            <a:ext cx="1914" cy="749"/>
          </p:xfrm>
          <a:graphic>
            <a:graphicData uri="http://schemas.openxmlformats.org/presentationml/2006/ole">
              <p:oleObj spid="_x0000_s229378" name="Equation" r:id="rId23" imgW="2336760" imgH="914400" progId="Equation.3">
                <p:embed/>
              </p:oleObj>
            </a:graphicData>
          </a:graphic>
        </p:graphicFrame>
        <p:graphicFrame>
          <p:nvGraphicFramePr>
            <p:cNvPr id="205827" name="Object 1032"/>
            <p:cNvGraphicFramePr>
              <a:graphicFrameLocks noChangeAspect="1"/>
            </p:cNvGraphicFramePr>
            <p:nvPr/>
          </p:nvGraphicFramePr>
          <p:xfrm>
            <a:off x="1214" y="3140"/>
            <a:ext cx="3079" cy="542"/>
          </p:xfrm>
          <a:graphic>
            <a:graphicData uri="http://schemas.openxmlformats.org/presentationml/2006/ole">
              <p:oleObj spid="_x0000_s229379" name="Equation" r:id="rId24" imgW="3759200" imgH="660400" progId="Equation.3">
                <p:embed/>
              </p:oleObj>
            </a:graphicData>
          </a:graphic>
        </p:graphicFrame>
        <p:sp>
          <p:nvSpPr>
            <p:cNvPr id="205841" name="Text Box 103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69" y="3696"/>
              <a:ext cx="45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50" b="0"/>
                <a:t>projection</a:t>
              </a:r>
            </a:p>
          </p:txBody>
        </p:sp>
        <p:sp>
          <p:nvSpPr>
            <p:cNvPr id="205842" name="Text Box 103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49" y="3696"/>
              <a:ext cx="42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50" b="0">
                  <a:solidFill>
                    <a:srgbClr val="FF0000"/>
                  </a:solidFill>
                </a:rPr>
                <a:t>intrinsics</a:t>
              </a:r>
            </a:p>
          </p:txBody>
        </p:sp>
        <p:sp>
          <p:nvSpPr>
            <p:cNvPr id="205843" name="Text Box 103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072" y="3696"/>
              <a:ext cx="379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50" b="0">
                  <a:solidFill>
                    <a:schemeClr val="folHlink"/>
                  </a:solidFill>
                </a:rPr>
                <a:t>rotation</a:t>
              </a:r>
            </a:p>
          </p:txBody>
        </p:sp>
        <p:sp>
          <p:nvSpPr>
            <p:cNvPr id="205844" name="Text Box 103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09" y="3696"/>
              <a:ext cx="47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50" b="0">
                  <a:solidFill>
                    <a:schemeClr val="folHlink"/>
                  </a:solidFill>
                </a:rPr>
                <a:t>translation</a:t>
              </a:r>
            </a:p>
          </p:txBody>
        </p:sp>
        <p:sp>
          <p:nvSpPr>
            <p:cNvPr id="205845" name="Text Box 104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410" y="2928"/>
              <a:ext cx="6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100" b="0"/>
                <a:t>identity matrix</a:t>
              </a:r>
            </a:p>
          </p:txBody>
        </p:sp>
        <p:sp>
          <p:nvSpPr>
            <p:cNvPr id="205846" name="Line 104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3840" y="307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</p:grpSp>
      <p:pic>
        <p:nvPicPr>
          <p:cNvPr id="205829" name="Picture 106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235825" y="3198100"/>
            <a:ext cx="6127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30" name="Rectangle 102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676400" y="-90036"/>
            <a:ext cx="7239000" cy="11430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Camera parameters</a:t>
            </a:r>
          </a:p>
        </p:txBody>
      </p:sp>
      <p:sp>
        <p:nvSpPr>
          <p:cNvPr id="205831" name="Rectangle 103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914400"/>
            <a:ext cx="815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400" b="0"/>
              <a:t>A camera is described by several parameters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600" b="0"/>
              <a:t>Translation </a:t>
            </a:r>
            <a:r>
              <a:rPr lang="en-US" sz="1600" b="0">
                <a:solidFill>
                  <a:schemeClr val="folHlink"/>
                </a:solidFill>
              </a:rPr>
              <a:t>T</a:t>
            </a:r>
            <a:r>
              <a:rPr lang="en-US" sz="1600" b="0"/>
              <a:t> of the optical center from the origin of world coords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600" b="0"/>
              <a:t>Rotation </a:t>
            </a:r>
            <a:r>
              <a:rPr lang="en-US" sz="1600" b="0">
                <a:solidFill>
                  <a:schemeClr val="folHlink"/>
                </a:solidFill>
              </a:rPr>
              <a:t>R</a:t>
            </a:r>
            <a:r>
              <a:rPr lang="en-US" sz="1600" b="0"/>
              <a:t> of the image plane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600" b="0"/>
              <a:t>focal length </a:t>
            </a:r>
            <a:r>
              <a:rPr lang="en-US" sz="1600" b="0">
                <a:solidFill>
                  <a:srgbClr val="FF0000"/>
                </a:solidFill>
              </a:rPr>
              <a:t>f</a:t>
            </a:r>
            <a:r>
              <a:rPr lang="en-US" sz="1600" b="0"/>
              <a:t>, principle point </a:t>
            </a:r>
            <a:r>
              <a:rPr lang="en-US" sz="1600" b="0">
                <a:solidFill>
                  <a:srgbClr val="FF0000"/>
                </a:solidFill>
              </a:rPr>
              <a:t>(x’</a:t>
            </a:r>
            <a:r>
              <a:rPr lang="en-US" sz="1600" b="0" baseline="-25000">
                <a:solidFill>
                  <a:srgbClr val="FF0000"/>
                </a:solidFill>
              </a:rPr>
              <a:t>c</a:t>
            </a:r>
            <a:r>
              <a:rPr lang="en-US" sz="1600" b="0">
                <a:solidFill>
                  <a:srgbClr val="FF0000"/>
                </a:solidFill>
              </a:rPr>
              <a:t>, y’</a:t>
            </a:r>
            <a:r>
              <a:rPr lang="en-US" sz="1600" b="0" baseline="-25000">
                <a:solidFill>
                  <a:srgbClr val="FF0000"/>
                </a:solidFill>
              </a:rPr>
              <a:t>c</a:t>
            </a:r>
            <a:r>
              <a:rPr lang="en-US" sz="1600" b="0">
                <a:solidFill>
                  <a:srgbClr val="FF0000"/>
                </a:solidFill>
              </a:rPr>
              <a:t>)</a:t>
            </a:r>
            <a:r>
              <a:rPr lang="en-US" sz="1600" b="0"/>
              <a:t>, pixel size </a:t>
            </a:r>
            <a:r>
              <a:rPr lang="en-US" sz="1600" b="0">
                <a:solidFill>
                  <a:srgbClr val="FF0000"/>
                </a:solidFill>
              </a:rPr>
              <a:t>(s</a:t>
            </a:r>
            <a:r>
              <a:rPr lang="en-US" sz="1600" b="0" baseline="-25000">
                <a:solidFill>
                  <a:srgbClr val="FF0000"/>
                </a:solidFill>
              </a:rPr>
              <a:t>x</a:t>
            </a:r>
            <a:r>
              <a:rPr lang="en-US" sz="1600" b="0">
                <a:solidFill>
                  <a:srgbClr val="FF0000"/>
                </a:solidFill>
              </a:rPr>
              <a:t>, s</a:t>
            </a:r>
            <a:r>
              <a:rPr lang="en-US" sz="1600" b="0" baseline="-25000">
                <a:solidFill>
                  <a:srgbClr val="FF0000"/>
                </a:solidFill>
              </a:rPr>
              <a:t>y</a:t>
            </a:r>
            <a:r>
              <a:rPr lang="en-US" sz="1600" b="0">
                <a:solidFill>
                  <a:srgbClr val="FF0000"/>
                </a:solidFill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600" b="0"/>
              <a:t>blue parameters are called “</a:t>
            </a:r>
            <a:r>
              <a:rPr lang="en-US" sz="1600" b="0">
                <a:solidFill>
                  <a:schemeClr val="folHlink"/>
                </a:solidFill>
              </a:rPr>
              <a:t>extrinsics</a:t>
            </a:r>
            <a:r>
              <a:rPr lang="en-US" sz="1600" b="0"/>
              <a:t>,”  red are “</a:t>
            </a:r>
            <a:r>
              <a:rPr lang="en-US" sz="1600" b="0">
                <a:solidFill>
                  <a:srgbClr val="FF0000"/>
                </a:solidFill>
              </a:rPr>
              <a:t>intrinsics</a:t>
            </a:r>
            <a:r>
              <a:rPr lang="en-US" sz="1600" b="0"/>
              <a:t>”</a:t>
            </a:r>
          </a:p>
        </p:txBody>
      </p:sp>
      <p:sp>
        <p:nvSpPr>
          <p:cNvPr id="205832" name="Rectangle 104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61722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600" b="0"/>
              <a:t>The definitions of these parameters are not completely standardized</a:t>
            </a:r>
          </a:p>
          <a:p>
            <a:pPr marL="1143000" lvl="2" indent="-228600">
              <a:spcBef>
                <a:spcPct val="20000"/>
              </a:spcBef>
              <a:buFontTx/>
              <a:buChar char="–"/>
            </a:pPr>
            <a:r>
              <a:rPr lang="en-US" sz="1100" b="0"/>
              <a:t>especially intrinsics—varies from one book to another</a:t>
            </a:r>
          </a:p>
        </p:txBody>
      </p:sp>
      <p:sp>
        <p:nvSpPr>
          <p:cNvPr id="205833" name="Rectangle 10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81800" y="2512300"/>
            <a:ext cx="1447800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0"/>
          </a:p>
        </p:txBody>
      </p:sp>
      <p:sp>
        <p:nvSpPr>
          <p:cNvPr id="205834" name="Line 104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7467600" y="25123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05835" name="Line 104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rot="5400000" flipV="1">
            <a:off x="7772400" y="2817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05836" name="Line 105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699250" y="30457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05837" name="Line 105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rot="5400000" flipV="1">
            <a:off x="7086600" y="34267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205838" name="Oval 106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24738" y="30790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 b="0"/>
          </a:p>
        </p:txBody>
      </p:sp>
      <p:sp>
        <p:nvSpPr>
          <p:cNvPr id="205839" name="Freeform 1063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40300" y="1466138"/>
            <a:ext cx="3136900" cy="1612900"/>
          </a:xfrm>
          <a:custGeom>
            <a:avLst/>
            <a:gdLst>
              <a:gd name="T0" fmla="*/ 0 w 1976"/>
              <a:gd name="T1" fmla="*/ 2147483647 h 1016"/>
              <a:gd name="T2" fmla="*/ 2147483647 w 1976"/>
              <a:gd name="T3" fmla="*/ 2147483647 h 1016"/>
              <a:gd name="T4" fmla="*/ 2147483647 w 1976"/>
              <a:gd name="T5" fmla="*/ 2147483647 h 1016"/>
              <a:gd name="T6" fmla="*/ 2147483647 w 1976"/>
              <a:gd name="T7" fmla="*/ 2147483647 h 1016"/>
              <a:gd name="T8" fmla="*/ 2147483647 w 1976"/>
              <a:gd name="T9" fmla="*/ 2147483647 h 10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6"/>
              <a:gd name="T16" fmla="*/ 0 h 1016"/>
              <a:gd name="T17" fmla="*/ 1976 w 1976"/>
              <a:gd name="T18" fmla="*/ 1016 h 10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6" h="1016">
                <a:moveTo>
                  <a:pt x="0" y="152"/>
                </a:moveTo>
                <a:cubicBezTo>
                  <a:pt x="328" y="76"/>
                  <a:pt x="656" y="0"/>
                  <a:pt x="912" y="8"/>
                </a:cubicBezTo>
                <a:cubicBezTo>
                  <a:pt x="1168" y="16"/>
                  <a:pt x="1360" y="96"/>
                  <a:pt x="1536" y="200"/>
                </a:cubicBezTo>
                <a:cubicBezTo>
                  <a:pt x="1712" y="304"/>
                  <a:pt x="1960" y="496"/>
                  <a:pt x="1968" y="632"/>
                </a:cubicBezTo>
                <a:cubicBezTo>
                  <a:pt x="1976" y="768"/>
                  <a:pt x="1780" y="892"/>
                  <a:pt x="1584" y="1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Projection matrices for </a:t>
            </a:r>
            <a:r>
              <a:rPr lang="en-US" sz="2400" dirty="0" err="1" smtClean="0"/>
              <a:t>Orhographic</a:t>
            </a:r>
            <a:r>
              <a:rPr lang="en-US" sz="2400" dirty="0" smtClean="0"/>
              <a:t> and scaled orthographic projections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09750" y="2543175"/>
            <a:ext cx="36195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2400" b="0"/>
              <a:t>Orthographic projection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81188" y="4433888"/>
            <a:ext cx="52276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2400" b="0"/>
              <a:t>Scaled orthographic projection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2274888" y="2968625"/>
          <a:ext cx="1827212" cy="1398588"/>
        </p:xfrm>
        <a:graphic>
          <a:graphicData uri="http://schemas.openxmlformats.org/presentationml/2006/ole">
            <p:oleObj spid="_x0000_s230402" name="Equation" r:id="rId3" imgW="901440" imgH="685800" progId="Equation.3">
              <p:embed/>
            </p:oleObj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2270125" y="4881563"/>
          <a:ext cx="2058988" cy="1398587"/>
        </p:xfrm>
        <a:graphic>
          <a:graphicData uri="http://schemas.openxmlformats.org/presentationml/2006/ole">
            <p:oleObj spid="_x0000_s230403" name="Equation" r:id="rId4" imgW="1015920" imgH="685800" progId="Equation.3">
              <p:embed/>
            </p:oleObj>
          </a:graphicData>
        </a:graphic>
      </p:graphicFrame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587875" y="3411538"/>
            <a:ext cx="1593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2400" b="0"/>
              <a:t>(5dof)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648200" y="5334000"/>
            <a:ext cx="1593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2400" b="0"/>
              <a:t>(6dof)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Radial distortion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Due to spherical lenses (cheap)</a:t>
            </a:r>
          </a:p>
          <a:p>
            <a:pPr eaLnBrk="1" hangingPunct="1"/>
            <a:r>
              <a:rPr lang="en-US" sz="2400" smtClean="0"/>
              <a:t>Model:</a:t>
            </a:r>
          </a:p>
        </p:txBody>
      </p:sp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4" cstate="print"/>
          <a:srcRect l="40175"/>
          <a:stretch>
            <a:fillRect/>
          </a:stretch>
        </p:blipFill>
        <p:spPr bwMode="auto">
          <a:xfrm>
            <a:off x="4803775" y="2854325"/>
            <a:ext cx="37068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5" cstate="print"/>
          <a:srcRect r="59416"/>
          <a:stretch>
            <a:fillRect/>
          </a:stretch>
        </p:blipFill>
        <p:spPr bwMode="auto">
          <a:xfrm>
            <a:off x="1933575" y="2854325"/>
            <a:ext cx="25146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4387850" y="3132138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ITC Zapf Chancery"/>
              </a:rPr>
              <a:t>R</a:t>
            </a:r>
          </a:p>
        </p:txBody>
      </p:sp>
      <p:sp>
        <p:nvSpPr>
          <p:cNvPr id="38920" name="AutoShape 7"/>
          <p:cNvSpPr>
            <a:spLocks/>
          </p:cNvSpPr>
          <p:nvPr/>
        </p:nvSpPr>
        <p:spPr bwMode="auto">
          <a:xfrm>
            <a:off x="4803775" y="3005138"/>
            <a:ext cx="88900" cy="881062"/>
          </a:xfrm>
          <a:prstGeom prst="leftBracket">
            <a:avLst>
              <a:gd name="adj" fmla="val 82589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AutoShape 8"/>
          <p:cNvSpPr>
            <a:spLocks/>
          </p:cNvSpPr>
          <p:nvPr/>
        </p:nvSpPr>
        <p:spPr bwMode="auto">
          <a:xfrm flipH="1">
            <a:off x="8510588" y="3005138"/>
            <a:ext cx="88900" cy="881062"/>
          </a:xfrm>
          <a:prstGeom prst="leftBracket">
            <a:avLst>
              <a:gd name="adj" fmla="val 82589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8914" name="Object 11"/>
          <p:cNvGraphicFramePr>
            <a:graphicFrameLocks noChangeAspect="1"/>
          </p:cNvGraphicFramePr>
          <p:nvPr/>
        </p:nvGraphicFramePr>
        <p:xfrm>
          <a:off x="3332163" y="4049713"/>
          <a:ext cx="2844800" cy="457200"/>
        </p:xfrm>
        <a:graphic>
          <a:graphicData uri="http://schemas.openxmlformats.org/presentationml/2006/ole">
            <p:oleObj spid="_x0000_s38914" name="Equation" r:id="rId6" imgW="2844720" imgH="457200" progId="Equation.3">
              <p:embed/>
            </p:oleObj>
          </a:graphicData>
        </a:graphic>
      </p:graphicFrame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2392363" y="4029075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ITC Zapf Chancery"/>
              </a:rPr>
              <a:t>R</a:t>
            </a:r>
          </a:p>
        </p:txBody>
      </p:sp>
      <p:pic>
        <p:nvPicPr>
          <p:cNvPr id="38923" name="Picture 14" descr="The image “http://foto.hut.fi/opetus/260/luennot/11/atkinson_6-11_radial_distortion_zoom_lenses.jpg” cannot be displayed, because it contains errors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616450"/>
            <a:ext cx="1862138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Rectangle 15"/>
          <p:cNvSpPr>
            <a:spLocks noChangeArrowheads="1"/>
          </p:cNvSpPr>
          <p:nvPr/>
        </p:nvSpPr>
        <p:spPr bwMode="auto">
          <a:xfrm>
            <a:off x="4400550" y="6629400"/>
            <a:ext cx="4743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http://foto.hut.fi/opetus/260/luennot/11/atkinson_6-11_radial_distortion_zoom_lenses.jpg</a:t>
            </a:r>
          </a:p>
        </p:txBody>
      </p:sp>
      <p:pic>
        <p:nvPicPr>
          <p:cNvPr id="38925" name="Picture 16" descr="castled3"/>
          <p:cNvPicPr>
            <a:picLocks noChangeAspect="1" noChangeArrowheads="1"/>
          </p:cNvPicPr>
          <p:nvPr/>
        </p:nvPicPr>
        <p:blipFill>
          <a:blip r:embed="rId8" cstate="print"/>
          <a:srcRect l="8601" t="8502" r="8838" b="8696"/>
          <a:stretch>
            <a:fillRect/>
          </a:stretch>
        </p:blipFill>
        <p:spPr bwMode="auto">
          <a:xfrm>
            <a:off x="1957388" y="4486275"/>
            <a:ext cx="261461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Rectangle 18"/>
          <p:cNvSpPr>
            <a:spLocks noChangeArrowheads="1"/>
          </p:cNvSpPr>
          <p:nvPr/>
        </p:nvSpPr>
        <p:spPr bwMode="auto">
          <a:xfrm>
            <a:off x="1671638" y="6430963"/>
            <a:ext cx="3586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 Unicode MS" pitchFamily="34" charset="-128"/>
              </a:rPr>
              <a:t>straight lines are not straight anymore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Camera model</a:t>
            </a:r>
          </a:p>
        </p:txBody>
      </p:sp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Relation between pixels and rays in space</a:t>
            </a:r>
          </a:p>
        </p:txBody>
      </p:sp>
      <p:pic>
        <p:nvPicPr>
          <p:cNvPr id="218115" name="Picture 4" descr="przekro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5250" y="3732213"/>
            <a:ext cx="21510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6" name="Picture 5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8488" y="3402013"/>
            <a:ext cx="25304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7" name="Oval 6"/>
          <p:cNvSpPr>
            <a:spLocks noChangeAspect="1" noChangeArrowheads="1"/>
          </p:cNvSpPr>
          <p:nvPr/>
        </p:nvSpPr>
        <p:spPr bwMode="auto">
          <a:xfrm>
            <a:off x="2462213" y="3770313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Line 7"/>
          <p:cNvSpPr>
            <a:spLocks noChangeShapeType="1"/>
          </p:cNvSpPr>
          <p:nvPr/>
        </p:nvSpPr>
        <p:spPr bwMode="auto">
          <a:xfrm flipV="1">
            <a:off x="7051675" y="4308475"/>
            <a:ext cx="1746250" cy="338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19" name="AutoShape 8"/>
          <p:cNvSpPr>
            <a:spLocks noChangeArrowheads="1"/>
          </p:cNvSpPr>
          <p:nvPr/>
        </p:nvSpPr>
        <p:spPr bwMode="auto">
          <a:xfrm>
            <a:off x="4572000" y="4564063"/>
            <a:ext cx="509588" cy="82550"/>
          </a:xfrm>
          <a:prstGeom prst="leftRightArrow">
            <a:avLst>
              <a:gd name="adj1" fmla="val 50000"/>
              <a:gd name="adj2" fmla="val 12346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20" name="Text Box 9"/>
          <p:cNvSpPr txBox="1">
            <a:spLocks noChangeArrowheads="1"/>
          </p:cNvSpPr>
          <p:nvPr/>
        </p:nvSpPr>
        <p:spPr bwMode="auto">
          <a:xfrm>
            <a:off x="4654550" y="407352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 Unicode MS" pitchFamily="34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Projector model</a:t>
            </a:r>
          </a:p>
        </p:txBody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Relation between pixels and rays in space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(dual of camera)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pic>
        <p:nvPicPr>
          <p:cNvPr id="220163" name="Picture 4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488" y="3402013"/>
            <a:ext cx="25304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4" name="Oval 5"/>
          <p:cNvSpPr>
            <a:spLocks noChangeAspect="1" noChangeArrowheads="1"/>
          </p:cNvSpPr>
          <p:nvPr/>
        </p:nvSpPr>
        <p:spPr bwMode="auto">
          <a:xfrm>
            <a:off x="2462213" y="3770313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65" name="AutoShape 6"/>
          <p:cNvSpPr>
            <a:spLocks noChangeArrowheads="1"/>
          </p:cNvSpPr>
          <p:nvPr/>
        </p:nvSpPr>
        <p:spPr bwMode="auto">
          <a:xfrm>
            <a:off x="4572000" y="4564063"/>
            <a:ext cx="509588" cy="82550"/>
          </a:xfrm>
          <a:prstGeom prst="leftRightArrow">
            <a:avLst>
              <a:gd name="adj1" fmla="val 50000"/>
              <a:gd name="adj2" fmla="val 123462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66" name="Text Box 7"/>
          <p:cNvSpPr txBox="1">
            <a:spLocks noChangeArrowheads="1"/>
          </p:cNvSpPr>
          <p:nvPr/>
        </p:nvSpPr>
        <p:spPr bwMode="auto">
          <a:xfrm>
            <a:off x="4654550" y="407352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 Unicode MS" pitchFamily="34" charset="-128"/>
              </a:rPr>
              <a:t>?</a:t>
            </a:r>
          </a:p>
        </p:txBody>
      </p:sp>
      <p:pic>
        <p:nvPicPr>
          <p:cNvPr id="220167" name="Picture 8" descr="The image “http://www.unitedvisual.com/jpeg/bsure_ws.jpg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1588" y="3611563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8" name="Line 9"/>
          <p:cNvSpPr>
            <a:spLocks noChangeShapeType="1"/>
          </p:cNvSpPr>
          <p:nvPr/>
        </p:nvSpPr>
        <p:spPr bwMode="auto">
          <a:xfrm>
            <a:off x="7058025" y="4806950"/>
            <a:ext cx="1857375" cy="7096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Meydenbauer camera</a:t>
            </a:r>
          </a:p>
        </p:txBody>
      </p:sp>
      <p:pic>
        <p:nvPicPr>
          <p:cNvPr id="222210" name="Picture 3" descr="tr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763" y="2400300"/>
            <a:ext cx="3028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1" name="Picture 4" descr="ka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25" y="2390775"/>
            <a:ext cx="31051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Line 5"/>
          <p:cNvSpPr>
            <a:spLocks noChangeShapeType="1"/>
          </p:cNvSpPr>
          <p:nvPr/>
        </p:nvSpPr>
        <p:spPr bwMode="auto">
          <a:xfrm>
            <a:off x="2182813" y="2932113"/>
            <a:ext cx="17462" cy="213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13" name="Text Box 6"/>
          <p:cNvSpPr txBox="1">
            <a:spLocks noChangeArrowheads="1"/>
          </p:cNvSpPr>
          <p:nvPr/>
        </p:nvSpPr>
        <p:spPr bwMode="auto">
          <a:xfrm>
            <a:off x="2200275" y="5881688"/>
            <a:ext cx="20510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 Unicode MS" pitchFamily="34" charset="-128"/>
              </a:rPr>
              <a:t>vertical lens shift</a:t>
            </a:r>
          </a:p>
          <a:p>
            <a:r>
              <a:rPr lang="en-US" sz="1800">
                <a:latin typeface="Arial Unicode MS" pitchFamily="34" charset="-128"/>
              </a:rPr>
              <a:t>to allow direct </a:t>
            </a:r>
          </a:p>
          <a:p>
            <a:r>
              <a:rPr lang="en-US" sz="1800">
                <a:latin typeface="Arial Unicode MS" pitchFamily="34" charset="-128"/>
              </a:rPr>
              <a:t>ortho-photographs</a:t>
            </a:r>
          </a:p>
        </p:txBody>
      </p:sp>
      <p:pic>
        <p:nvPicPr>
          <p:cNvPr id="222214" name="Picture 7" descr="Mey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38" y="1447800"/>
            <a:ext cx="1192212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ext Box 2"/>
          <p:cNvSpPr txBox="1">
            <a:spLocks noChangeArrowheads="1"/>
          </p:cNvSpPr>
          <p:nvPr/>
        </p:nvSpPr>
        <p:spPr bwMode="auto">
          <a:xfrm>
            <a:off x="1671637" y="191293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Arial" charset="0"/>
              </a:rPr>
              <a:t>Affine cameras</a:t>
            </a:r>
          </a:p>
        </p:txBody>
      </p:sp>
      <p:pic>
        <p:nvPicPr>
          <p:cNvPr id="224258" name="Picture 3" descr="fi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962" y="429895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59" name="Picture 4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3163" y="941388"/>
            <a:ext cx="528955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0" name="Picture 5" descr="fi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0837" y="4302125"/>
            <a:ext cx="28416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5275" y="6391275"/>
            <a:ext cx="5057775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171660"/>
            <a:ext cx="2900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Track back while zooming in</a:t>
            </a:r>
          </a:p>
          <a:p>
            <a:r>
              <a:rPr lang="en-US" sz="1600" dirty="0" smtClean="0"/>
              <a:t>Keep object of interest same size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691356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Action of projective camera on points and lines</a:t>
            </a:r>
          </a:p>
        </p:txBody>
      </p:sp>
      <p:sp>
        <p:nvSpPr>
          <p:cNvPr id="39944" name="Text Box 3"/>
          <p:cNvSpPr txBox="1">
            <a:spLocks noChangeArrowheads="1"/>
          </p:cNvSpPr>
          <p:nvPr/>
        </p:nvSpPr>
        <p:spPr bwMode="auto">
          <a:xfrm>
            <a:off x="1830388" y="3054350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forward projection of line</a:t>
            </a:r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2476500" y="3690938"/>
          <a:ext cx="5667375" cy="520700"/>
        </p:xfrm>
        <a:graphic>
          <a:graphicData uri="http://schemas.openxmlformats.org/presentationml/2006/ole">
            <p:oleObj spid="_x0000_s39938" name="Equation" r:id="rId4" imgW="2374560" imgH="215640" progId="Equation.3">
              <p:embed/>
            </p:oleObj>
          </a:graphicData>
        </a:graphic>
      </p:graphicFrame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1839913" y="4594225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back-projection of line</a:t>
            </a:r>
          </a:p>
        </p:txBody>
      </p:sp>
      <p:graphicFrame>
        <p:nvGraphicFramePr>
          <p:cNvPr id="39939" name="Object 6"/>
          <p:cNvGraphicFramePr>
            <a:graphicFrameLocks noChangeAspect="1"/>
          </p:cNvGraphicFramePr>
          <p:nvPr/>
        </p:nvGraphicFramePr>
        <p:xfrm>
          <a:off x="2443163" y="5162550"/>
          <a:ext cx="1244600" cy="458788"/>
        </p:xfrm>
        <a:graphic>
          <a:graphicData uri="http://schemas.openxmlformats.org/presentationml/2006/ole">
            <p:oleObj spid="_x0000_s39939" name="Equation" r:id="rId5" imgW="520560" imgH="190440" progId="Equation.3">
              <p:embed/>
            </p:oleObj>
          </a:graphicData>
        </a:graphic>
      </p:graphicFrame>
      <p:graphicFrame>
        <p:nvGraphicFramePr>
          <p:cNvPr id="335879" name="Object 7"/>
          <p:cNvGraphicFramePr>
            <a:graphicFrameLocks noChangeAspect="1"/>
          </p:cNvGraphicFramePr>
          <p:nvPr/>
        </p:nvGraphicFramePr>
        <p:xfrm>
          <a:off x="2439988" y="5859463"/>
          <a:ext cx="1938337" cy="458787"/>
        </p:xfrm>
        <a:graphic>
          <a:graphicData uri="http://schemas.openxmlformats.org/presentationml/2006/ole">
            <p:oleObj spid="_x0000_s39940" name="Equation" r:id="rId6" imgW="812520" imgH="190440" progId="Equation.3">
              <p:embed/>
            </p:oleObj>
          </a:graphicData>
        </a:graphic>
      </p:graphicFrame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5414963" y="5843588"/>
          <a:ext cx="2170112" cy="469900"/>
        </p:xfrm>
        <a:graphic>
          <a:graphicData uri="http://schemas.openxmlformats.org/presentationml/2006/ole">
            <p:oleObj spid="_x0000_s39941" name="Equation" r:id="rId7" imgW="1066680" imgH="228600" progId="Equation.3">
              <p:embed/>
            </p:oleObj>
          </a:graphicData>
        </a:graphic>
      </p:graphicFrame>
      <p:graphicFrame>
        <p:nvGraphicFramePr>
          <p:cNvPr id="39942" name="Object 9"/>
          <p:cNvGraphicFramePr>
            <a:graphicFrameLocks noChangeAspect="1"/>
          </p:cNvGraphicFramePr>
          <p:nvPr/>
        </p:nvGraphicFramePr>
        <p:xfrm>
          <a:off x="2651125" y="2486025"/>
          <a:ext cx="781050" cy="263525"/>
        </p:xfrm>
        <a:graphic>
          <a:graphicData uri="http://schemas.openxmlformats.org/presentationml/2006/ole">
            <p:oleObj spid="_x0000_s39942" name="Equation" r:id="rId8" imgW="495000" imgH="164880" progId="Equation.3">
              <p:embed/>
            </p:oleObj>
          </a:graphicData>
        </a:graphic>
      </p:graphicFrame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830388" y="1863725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projection of 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691356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Action of projective camera on conics and quadrics</a:t>
            </a:r>
          </a:p>
        </p:txBody>
      </p:sp>
      <p:sp>
        <p:nvSpPr>
          <p:cNvPr id="40969" name="Text Box 3"/>
          <p:cNvSpPr txBox="1">
            <a:spLocks noChangeArrowheads="1"/>
          </p:cNvSpPr>
          <p:nvPr/>
        </p:nvSpPr>
        <p:spPr bwMode="auto">
          <a:xfrm>
            <a:off x="1830388" y="1389063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back-projection to cone</a:t>
            </a:r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2228850" y="1792288"/>
          <a:ext cx="1819275" cy="581025"/>
        </p:xfrm>
        <a:graphic>
          <a:graphicData uri="http://schemas.openxmlformats.org/presentationml/2006/ole">
            <p:oleObj spid="_x0000_s40962" name="Equation" r:id="rId4" imgW="761760" imgH="241200" progId="Equation.3">
              <p:embed/>
            </p:oleObj>
          </a:graphicData>
        </a:graphic>
      </p:graphicFrame>
      <p:graphicFrame>
        <p:nvGraphicFramePr>
          <p:cNvPr id="337925" name="Object 5"/>
          <p:cNvGraphicFramePr>
            <a:graphicFrameLocks noChangeAspect="1"/>
          </p:cNvGraphicFramePr>
          <p:nvPr/>
        </p:nvGraphicFramePr>
        <p:xfrm>
          <a:off x="5151438" y="1768475"/>
          <a:ext cx="3365500" cy="488950"/>
        </p:xfrm>
        <a:graphic>
          <a:graphicData uri="http://schemas.openxmlformats.org/presentationml/2006/ole">
            <p:oleObj spid="_x0000_s40963" name="Equation" r:id="rId5" imgW="1409400" imgH="203040" progId="Equation.3">
              <p:embed/>
            </p:oleObj>
          </a:graphicData>
        </a:graphic>
      </p:graphicFrame>
      <p:grpSp>
        <p:nvGrpSpPr>
          <p:cNvPr id="40970" name="Group 6"/>
          <p:cNvGrpSpPr>
            <a:grpSpLocks/>
          </p:cNvGrpSpPr>
          <p:nvPr/>
        </p:nvGrpSpPr>
        <p:grpSpPr bwMode="auto">
          <a:xfrm>
            <a:off x="4162425" y="2224088"/>
            <a:ext cx="1444625" cy="1585912"/>
            <a:chOff x="2123" y="2272"/>
            <a:chExt cx="1200" cy="1264"/>
          </a:xfrm>
        </p:grpSpPr>
        <p:pic>
          <p:nvPicPr>
            <p:cNvPr id="4097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400000">
              <a:off x="2117" y="2303"/>
              <a:ext cx="1212" cy="1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0974" name="AutoShape 8"/>
            <p:cNvSpPr>
              <a:spLocks noChangeArrowheads="1"/>
            </p:cNvSpPr>
            <p:nvPr/>
          </p:nvSpPr>
          <p:spPr bwMode="auto">
            <a:xfrm rot="-5400000">
              <a:off x="1937" y="2764"/>
              <a:ext cx="1264" cy="279"/>
            </a:xfrm>
            <a:prstGeom prst="parallelogram">
              <a:avLst>
                <a:gd name="adj" fmla="val 113262"/>
              </a:avLst>
            </a:prstGeom>
            <a:solidFill>
              <a:srgbClr val="99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975" name="Picture 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5400000">
              <a:off x="2154" y="2669"/>
              <a:ext cx="481" cy="4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aphicFrame>
        <p:nvGraphicFramePr>
          <p:cNvPr id="337930" name="Object 10"/>
          <p:cNvGraphicFramePr>
            <a:graphicFrameLocks noChangeAspect="1"/>
          </p:cNvGraphicFramePr>
          <p:nvPr/>
        </p:nvGraphicFramePr>
        <p:xfrm>
          <a:off x="7345363" y="2476500"/>
          <a:ext cx="922337" cy="323850"/>
        </p:xfrm>
        <a:graphic>
          <a:graphicData uri="http://schemas.openxmlformats.org/presentationml/2006/ole">
            <p:oleObj spid="_x0000_s40964" name="Equation" r:id="rId8" imgW="583920" imgH="203040" progId="Equation.3">
              <p:embed/>
            </p:oleObj>
          </a:graphicData>
        </a:graphic>
      </p:graphicFrame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830388" y="3810000"/>
            <a:ext cx="6913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</a:rPr>
              <a:t>projection of quadric</a:t>
            </a:r>
          </a:p>
        </p:txBody>
      </p:sp>
      <p:graphicFrame>
        <p:nvGraphicFramePr>
          <p:cNvPr id="40965" name="Object 12"/>
          <p:cNvGraphicFramePr>
            <a:graphicFrameLocks noChangeAspect="1"/>
          </p:cNvGraphicFramePr>
          <p:nvPr/>
        </p:nvGraphicFramePr>
        <p:xfrm>
          <a:off x="2152650" y="4525963"/>
          <a:ext cx="1819275" cy="549275"/>
        </p:xfrm>
        <a:graphic>
          <a:graphicData uri="http://schemas.openxmlformats.org/presentationml/2006/ole">
            <p:oleObj spid="_x0000_s40965" name="Equation" r:id="rId9" imgW="761760" imgH="228600" progId="Equation.3">
              <p:embed/>
            </p:oleObj>
          </a:graphicData>
        </a:graphic>
      </p:graphicFrame>
      <p:graphicFrame>
        <p:nvGraphicFramePr>
          <p:cNvPr id="337933" name="Object 13"/>
          <p:cNvGraphicFramePr>
            <a:graphicFrameLocks noChangeAspect="1"/>
          </p:cNvGraphicFramePr>
          <p:nvPr/>
        </p:nvGraphicFramePr>
        <p:xfrm>
          <a:off x="5032375" y="4456113"/>
          <a:ext cx="3454400" cy="549275"/>
        </p:xfrm>
        <a:graphic>
          <a:graphicData uri="http://schemas.openxmlformats.org/presentationml/2006/ole">
            <p:oleObj spid="_x0000_s40966" name="Equation" r:id="rId10" imgW="1447560" imgH="228600" progId="Equation.3">
              <p:embed/>
            </p:oleObj>
          </a:graphicData>
        </a:graphic>
      </p:graphicFrame>
      <p:pic>
        <p:nvPicPr>
          <p:cNvPr id="40972" name="Picture 14" descr="fig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44938" y="5005388"/>
            <a:ext cx="217487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35" name="Object 15"/>
          <p:cNvGraphicFramePr>
            <a:graphicFrameLocks noChangeAspect="1"/>
          </p:cNvGraphicFramePr>
          <p:nvPr/>
        </p:nvGraphicFramePr>
        <p:xfrm>
          <a:off x="7418388" y="5249863"/>
          <a:ext cx="941387" cy="344487"/>
        </p:xfrm>
        <a:graphic>
          <a:graphicData uri="http://schemas.openxmlformats.org/presentationml/2006/ole">
            <p:oleObj spid="_x0000_s40967" name="Equation" r:id="rId12" imgW="596880" imgH="215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2" descr="CAM_OBS_LOUVAIN_1544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263" y="1570038"/>
            <a:ext cx="6216650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0" name="Text Box 3"/>
          <p:cNvSpPr txBox="1">
            <a:spLocks noChangeArrowheads="1"/>
          </p:cNvSpPr>
          <p:nvPr/>
        </p:nvSpPr>
        <p:spPr bwMode="auto">
          <a:xfrm>
            <a:off x="2025650" y="400050"/>
            <a:ext cx="4413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Pinhole camera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of absolute conic</a:t>
            </a:r>
          </a:p>
        </p:txBody>
      </p:sp>
      <p:sp>
        <p:nvSpPr>
          <p:cNvPr id="2314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142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070225"/>
            <a:ext cx="21558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78088" y="4362450"/>
            <a:ext cx="12779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9950" y="5146675"/>
            <a:ext cx="2257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0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3429000"/>
            <a:ext cx="52292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A simple calibration device</a:t>
            </a:r>
          </a:p>
        </p:txBody>
      </p:sp>
      <p:pic>
        <p:nvPicPr>
          <p:cNvPr id="233474" name="Picture 3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8075"/>
            <a:ext cx="35845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2392363" y="4306888"/>
            <a:ext cx="6751637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>
              <a:buFontTx/>
              <a:buAutoNum type="romanLcParenBoth"/>
            </a:pPr>
            <a:r>
              <a:rPr lang="en-US" sz="2000" b="1">
                <a:latin typeface="Arial" charset="0"/>
                <a:sym typeface="Symbol" pitchFamily="18" charset="2"/>
              </a:rPr>
              <a:t>compute H for each square </a:t>
            </a:r>
          </a:p>
          <a:p>
            <a:pPr marL="495300" indent="-495300"/>
            <a:r>
              <a:rPr lang="en-US" sz="2000" b="1">
                <a:latin typeface="Arial" charset="0"/>
                <a:sym typeface="Symbol" pitchFamily="18" charset="2"/>
              </a:rPr>
              <a:t>	(corners </a:t>
            </a:r>
            <a:r>
              <a:rPr lang="en-US" sz="2000" b="1">
                <a:latin typeface="Arial" charset="0"/>
                <a:sym typeface="Math4"/>
              </a:rPr>
              <a:t>@ (0,0),(1,0),(0,1),(1,1))</a:t>
            </a:r>
          </a:p>
          <a:p>
            <a:pPr marL="495300" indent="-495300">
              <a:buFontTx/>
              <a:buAutoNum type="romanLcParenBoth" startAt="2"/>
            </a:pPr>
            <a:r>
              <a:rPr lang="en-US" sz="2000" b="1">
                <a:latin typeface="Arial" charset="0"/>
                <a:sym typeface="Math4"/>
              </a:rPr>
              <a:t>compute the imaged circular points H(1,±i,0)</a:t>
            </a:r>
            <a:r>
              <a:rPr lang="en-US" sz="2000" b="1" baseline="30000">
                <a:latin typeface="Arial" charset="0"/>
                <a:sym typeface="Math4"/>
              </a:rPr>
              <a:t>T</a:t>
            </a:r>
          </a:p>
          <a:p>
            <a:pPr marL="495300" indent="-495300">
              <a:buFontTx/>
              <a:buAutoNum type="romanLcParenBoth" startAt="2"/>
            </a:pPr>
            <a:r>
              <a:rPr lang="en-US" sz="2000" b="1">
                <a:latin typeface="Arial" charset="0"/>
                <a:sym typeface="Math4"/>
              </a:rPr>
              <a:t>fit a conic to 6 circular points</a:t>
            </a:r>
          </a:p>
          <a:p>
            <a:pPr marL="495300" indent="-495300">
              <a:buFontTx/>
              <a:buAutoNum type="romanLcParenBoth" startAt="2"/>
            </a:pPr>
            <a:r>
              <a:rPr lang="en-US" sz="2000" b="1">
                <a:latin typeface="Arial" charset="0"/>
                <a:sym typeface="Math4"/>
              </a:rPr>
              <a:t>compute K from </a:t>
            </a:r>
            <a:r>
              <a:rPr lang="en-US" sz="2000" b="1">
                <a:latin typeface="Symbol" pitchFamily="18" charset="2"/>
                <a:sym typeface="Math4"/>
              </a:rPr>
              <a:t>w</a:t>
            </a:r>
            <a:r>
              <a:rPr lang="en-US" sz="2000" b="1">
                <a:latin typeface="Arial" charset="0"/>
                <a:sym typeface="Math4"/>
              </a:rPr>
              <a:t> through cholesky factorization</a:t>
            </a:r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975100" y="6199188"/>
            <a:ext cx="42465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sz="2000" b="1">
                <a:latin typeface="Arial" charset="0"/>
                <a:sym typeface="Math4"/>
              </a:rPr>
              <a:t>(≈ Zhang’s calibration method)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2" grpId="0"/>
      <p:bldP spid="3502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5925" y="1182688"/>
            <a:ext cx="74580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877868" y="-27708"/>
            <a:ext cx="4413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charset="0"/>
              </a:rPr>
              <a:t>Pinhole camera model</a:t>
            </a:r>
            <a:endParaRPr lang="en-US" sz="2800" b="1" dirty="0">
              <a:latin typeface="Arial" charset="0"/>
            </a:endParaRPr>
          </a:p>
        </p:txBody>
      </p:sp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2635250" y="3444875"/>
          <a:ext cx="4946650" cy="609600"/>
        </p:xfrm>
        <a:graphic>
          <a:graphicData uri="http://schemas.openxmlformats.org/presentationml/2006/ole">
            <p:oleObj spid="_x0000_s31746" name="Equation" r:id="rId5" imgW="1866600" imgH="228600" progId="Equation.3">
              <p:embed/>
            </p:oleObj>
          </a:graphicData>
        </a:graphic>
      </p:graphicFrame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2647950" y="4365625"/>
          <a:ext cx="4922838" cy="2039938"/>
        </p:xfrm>
        <a:graphic>
          <a:graphicData uri="http://schemas.openxmlformats.org/presentationml/2006/ole">
            <p:oleObj spid="_x0000_s31747" name="Equation" r:id="rId6" imgW="2222280" imgH="914400" progId="Equation.3">
              <p:embed/>
            </p:oleObj>
          </a:graphicData>
        </a:graphic>
      </p:graphicFrame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733550" y="6299200"/>
            <a:ext cx="67373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linear projection in homogeneous coordinates!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082" y="323165"/>
            <a:ext cx="8335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Camera is a mapping between 3D world (object space) and 2D image;</a:t>
            </a:r>
          </a:p>
          <a:p>
            <a:r>
              <a:rPr lang="en-US" sz="1800" dirty="0" smtClean="0"/>
              <a:t>Camera model: matrix representing camera mapping;   interested in central projection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3588328" y="9694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P = Intersection of principle axis</a:t>
            </a:r>
          </a:p>
          <a:p>
            <a:r>
              <a:rPr lang="en-US" sz="1200" dirty="0" smtClean="0"/>
              <a:t>With image plane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4742873" y="2828836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Line from camera</a:t>
            </a:r>
          </a:p>
          <a:p>
            <a:r>
              <a:rPr lang="en-US" sz="1050" dirty="0" smtClean="0"/>
              <a:t>Center perp. To image</a:t>
            </a:r>
          </a:p>
          <a:p>
            <a:r>
              <a:rPr lang="en-US" sz="1050" dirty="0" smtClean="0"/>
              <a:t>plane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3782291" y="30135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Focal plane </a:t>
            </a:r>
          </a:p>
          <a:p>
            <a:r>
              <a:rPr lang="en-US" sz="1200" dirty="0" smtClean="0"/>
              <a:t>Z=f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170873" y="1182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Plane through camera</a:t>
            </a:r>
          </a:p>
          <a:p>
            <a:r>
              <a:rPr lang="en-US" sz="1200" dirty="0" smtClean="0"/>
              <a:t>Center C, parallel to image</a:t>
            </a:r>
          </a:p>
          <a:p>
            <a:r>
              <a:rPr lang="en-US" sz="1200" dirty="0" smtClean="0"/>
              <a:t>Plane is called principle</a:t>
            </a:r>
          </a:p>
          <a:p>
            <a:r>
              <a:rPr lang="en-US" sz="1200" dirty="0" smtClean="0"/>
              <a:t>Plane of the camera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3386635"/>
            <a:ext cx="9134475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2413578" y="0"/>
            <a:ext cx="4413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Arial" charset="0"/>
              </a:rPr>
              <a:t>Pinhole camera model</a:t>
            </a:r>
          </a:p>
        </p:txBody>
      </p:sp>
      <p:pic>
        <p:nvPicPr>
          <p:cNvPr id="32775" name="Picture 3" descr="fig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5925" y="1182688"/>
            <a:ext cx="7458075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0708" name="Object 4"/>
          <p:cNvGraphicFramePr>
            <a:graphicFrameLocks noChangeAspect="1"/>
          </p:cNvGraphicFramePr>
          <p:nvPr/>
        </p:nvGraphicFramePr>
        <p:xfrm>
          <a:off x="3786188" y="3870325"/>
          <a:ext cx="3824287" cy="2038350"/>
        </p:xfrm>
        <a:graphic>
          <a:graphicData uri="http://schemas.openxmlformats.org/presentationml/2006/ole">
            <p:oleObj spid="_x0000_s32770" name="Equation" r:id="rId6" imgW="1726920" imgH="914400" progId="Equation.3">
              <p:embed/>
            </p:oleObj>
          </a:graphicData>
        </a:graphic>
      </p:graphicFrame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3786188" y="3870325"/>
          <a:ext cx="5203825" cy="2038350"/>
        </p:xfrm>
        <a:graphic>
          <a:graphicData uri="http://schemas.openxmlformats.org/presentationml/2006/ole">
            <p:oleObj spid="_x0000_s32771" name="Equation" r:id="rId7" imgW="2349360" imgH="914400" progId="Equation.3">
              <p:embed/>
            </p:oleObj>
          </a:graphicData>
        </a:graphic>
      </p:graphicFrame>
      <p:graphicFrame>
        <p:nvGraphicFramePr>
          <p:cNvPr id="200710" name="Object 6"/>
          <p:cNvGraphicFramePr>
            <a:graphicFrameLocks noChangeAspect="1"/>
          </p:cNvGraphicFramePr>
          <p:nvPr/>
        </p:nvGraphicFramePr>
        <p:xfrm>
          <a:off x="4333875" y="4676775"/>
          <a:ext cx="1071563" cy="368300"/>
        </p:xfrm>
        <a:graphic>
          <a:graphicData uri="http://schemas.openxmlformats.org/presentationml/2006/ole">
            <p:oleObj spid="_x0000_s32772" name="Equation" r:id="rId8" imgW="482400" imgH="164880" progId="Equation.3">
              <p:embed/>
            </p:oleObj>
          </a:graphicData>
        </a:graphic>
      </p:graphicFrame>
      <p:graphicFrame>
        <p:nvGraphicFramePr>
          <p:cNvPr id="200711" name="Object 7"/>
          <p:cNvGraphicFramePr>
            <a:graphicFrameLocks noChangeAspect="1"/>
          </p:cNvGraphicFramePr>
          <p:nvPr/>
        </p:nvGraphicFramePr>
        <p:xfrm>
          <a:off x="3678238" y="5851525"/>
          <a:ext cx="2871787" cy="479425"/>
        </p:xfrm>
        <a:graphic>
          <a:graphicData uri="http://schemas.openxmlformats.org/presentationml/2006/ole">
            <p:oleObj spid="_x0000_s32773" name="Equation" r:id="rId9" imgW="12952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2025650" y="140493"/>
            <a:ext cx="4413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Arial" charset="0"/>
              </a:rPr>
              <a:t>Principal point offset</a:t>
            </a:r>
          </a:p>
        </p:txBody>
      </p:sp>
      <p:pic>
        <p:nvPicPr>
          <p:cNvPr id="33798" name="Picture 3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738" y="1323975"/>
            <a:ext cx="22383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1732" name="Object 4"/>
          <p:cNvGraphicFramePr>
            <a:graphicFrameLocks noChangeAspect="1"/>
          </p:cNvGraphicFramePr>
          <p:nvPr/>
        </p:nvGraphicFramePr>
        <p:xfrm>
          <a:off x="2181225" y="3165475"/>
          <a:ext cx="6561138" cy="676275"/>
        </p:xfrm>
        <a:graphic>
          <a:graphicData uri="http://schemas.openxmlformats.org/presentationml/2006/ole">
            <p:oleObj spid="_x0000_s33794" name="Equation" r:id="rId5" imgW="2476440" imgH="253800" progId="Equation.3">
              <p:embed/>
            </p:oleObj>
          </a:graphicData>
        </a:graphic>
      </p:graphicFrame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5278438" y="3965575"/>
            <a:ext cx="20875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principal point</a:t>
            </a:r>
          </a:p>
        </p:txBody>
      </p:sp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3625850" y="3846513"/>
          <a:ext cx="1581150" cy="676275"/>
        </p:xfrm>
        <a:graphic>
          <a:graphicData uri="http://schemas.openxmlformats.org/presentationml/2006/ole">
            <p:oleObj spid="_x0000_s33795" name="Equation" r:id="rId6" imgW="596880" imgH="253800" progId="Equation.3">
              <p:embed/>
            </p:oleObj>
          </a:graphicData>
        </a:graphic>
      </p:graphicFrame>
      <p:graphicFrame>
        <p:nvGraphicFramePr>
          <p:cNvPr id="201735" name="Object 7"/>
          <p:cNvGraphicFramePr>
            <a:graphicFrameLocks noChangeAspect="1"/>
          </p:cNvGraphicFramePr>
          <p:nvPr/>
        </p:nvGraphicFramePr>
        <p:xfrm>
          <a:off x="2286000" y="4589463"/>
          <a:ext cx="5937250" cy="2038350"/>
        </p:xfrm>
        <a:graphic>
          <a:graphicData uri="http://schemas.openxmlformats.org/presentationml/2006/ole">
            <p:oleObj spid="_x0000_s33796" name="Equation" r:id="rId7" imgW="2679480" imgH="9144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9084" y="508137"/>
            <a:ext cx="6046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 far, assumed the origin of the coordinate in the image </a:t>
            </a:r>
          </a:p>
          <a:p>
            <a:r>
              <a:rPr lang="en-US" sz="2000" dirty="0" smtClean="0"/>
              <a:t>plane is the Same as the principal point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2025650" y="400050"/>
            <a:ext cx="44132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Principal point offset</a:t>
            </a:r>
          </a:p>
        </p:txBody>
      </p:sp>
      <p:pic>
        <p:nvPicPr>
          <p:cNvPr id="34822" name="Picture 3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1738" y="1323975"/>
            <a:ext cx="22383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2756" name="Object 4"/>
          <p:cNvGraphicFramePr>
            <a:graphicFrameLocks noChangeAspect="1"/>
          </p:cNvGraphicFramePr>
          <p:nvPr/>
        </p:nvGraphicFramePr>
        <p:xfrm>
          <a:off x="2884488" y="3308350"/>
          <a:ext cx="4838700" cy="2038350"/>
        </p:xfrm>
        <a:graphic>
          <a:graphicData uri="http://schemas.openxmlformats.org/presentationml/2006/ole">
            <p:oleObj spid="_x0000_s34818" name="Equation" r:id="rId5" imgW="2184120" imgH="914400" progId="Equation.3">
              <p:embed/>
            </p:oleObj>
          </a:graphicData>
        </a:graphic>
      </p:graphicFrame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4249738" y="4070350"/>
          <a:ext cx="2139950" cy="509588"/>
        </p:xfrm>
        <a:graphic>
          <a:graphicData uri="http://schemas.openxmlformats.org/presentationml/2006/ole">
            <p:oleObj spid="_x0000_s34819" name="Equation" r:id="rId6" imgW="965160" imgH="228600" progId="Equation.3">
              <p:embed/>
            </p:oleObj>
          </a:graphicData>
        </a:graphic>
      </p:graphicFrame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3149600" y="5100638"/>
          <a:ext cx="2476500" cy="1585912"/>
        </p:xfrm>
        <a:graphic>
          <a:graphicData uri="http://schemas.openxmlformats.org/presentationml/2006/ole">
            <p:oleObj spid="_x0000_s34820" name="Equation" r:id="rId7" imgW="1117440" imgH="711000" progId="Equation.3">
              <p:embed/>
            </p:oleObj>
          </a:graphicData>
        </a:graphic>
      </p:graphicFrame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5724525" y="5481638"/>
            <a:ext cx="2740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calibration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Text Box 2"/>
          <p:cNvSpPr txBox="1">
            <a:spLocks noChangeArrowheads="1"/>
          </p:cNvSpPr>
          <p:nvPr/>
        </p:nvSpPr>
        <p:spPr bwMode="auto">
          <a:xfrm>
            <a:off x="1887104" y="0"/>
            <a:ext cx="59547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Arial" charset="0"/>
              </a:rPr>
              <a:t>Camera rotation and translation</a:t>
            </a:r>
          </a:p>
        </p:txBody>
      </p:sp>
      <p:pic>
        <p:nvPicPr>
          <p:cNvPr id="35850" name="Picture 3" descr="fig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275" y="1181100"/>
            <a:ext cx="46577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3780" name="Object 4"/>
          <p:cNvGraphicFramePr>
            <a:graphicFrameLocks noChangeAspect="1"/>
          </p:cNvGraphicFramePr>
          <p:nvPr/>
        </p:nvGraphicFramePr>
        <p:xfrm>
          <a:off x="2227263" y="3571875"/>
          <a:ext cx="2168525" cy="566738"/>
        </p:xfrm>
        <a:graphic>
          <a:graphicData uri="http://schemas.openxmlformats.org/presentationml/2006/ole">
            <p:oleObj spid="_x0000_s35842" name="Equation" r:id="rId5" imgW="977760" imgH="253800" progId="Equation.3">
              <p:embed/>
            </p:oleObj>
          </a:graphicData>
        </a:graphic>
      </p:graphicFrame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2324100" y="3776663"/>
          <a:ext cx="5207000" cy="2038350"/>
        </p:xfrm>
        <a:graphic>
          <a:graphicData uri="http://schemas.openxmlformats.org/presentationml/2006/ole">
            <p:oleObj spid="_x0000_s35843" name="Equation" r:id="rId6" imgW="2349360" imgH="914400" progId="Equation.3">
              <p:embed/>
            </p:oleObj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/>
        </p:nvGraphicFramePr>
        <p:xfrm>
          <a:off x="817129" y="5543551"/>
          <a:ext cx="2139950" cy="509587"/>
        </p:xfrm>
        <a:graphic>
          <a:graphicData uri="http://schemas.openxmlformats.org/presentationml/2006/ole">
            <p:oleObj spid="_x0000_s35844" name="Equation" r:id="rId7" imgW="965160" imgH="228600" progId="Equation.3">
              <p:embed/>
            </p:oleObj>
          </a:graphicData>
        </a:graphic>
      </p:graphicFrame>
      <p:graphicFrame>
        <p:nvGraphicFramePr>
          <p:cNvPr id="203783" name="Object 7"/>
          <p:cNvGraphicFramePr>
            <a:graphicFrameLocks noChangeAspect="1"/>
          </p:cNvGraphicFramePr>
          <p:nvPr/>
        </p:nvGraphicFramePr>
        <p:xfrm>
          <a:off x="6446837" y="5148263"/>
          <a:ext cx="2168525" cy="1019175"/>
        </p:xfrm>
        <a:graphic>
          <a:graphicData uri="http://schemas.openxmlformats.org/presentationml/2006/ole">
            <p:oleObj spid="_x0000_s35845" name="Equation" r:id="rId8" imgW="977760" imgH="457200" progId="Equation.3">
              <p:embed/>
            </p:oleObj>
          </a:graphicData>
        </a:graphic>
      </p:graphicFrame>
      <p:graphicFrame>
        <p:nvGraphicFramePr>
          <p:cNvPr id="203784" name="Object 8"/>
          <p:cNvGraphicFramePr>
            <a:graphicFrameLocks noChangeAspect="1"/>
          </p:cNvGraphicFramePr>
          <p:nvPr/>
        </p:nvGraphicFramePr>
        <p:xfrm>
          <a:off x="3976688" y="6167438"/>
          <a:ext cx="1604962" cy="481012"/>
        </p:xfrm>
        <a:graphic>
          <a:graphicData uri="http://schemas.openxmlformats.org/presentationml/2006/ole">
            <p:oleObj spid="_x0000_s35846" name="Equation" r:id="rId9" imgW="723600" imgH="215640" progId="Equation.3">
              <p:embed/>
            </p:oleObj>
          </a:graphicData>
        </a:graphic>
      </p:graphicFrame>
      <p:graphicFrame>
        <p:nvGraphicFramePr>
          <p:cNvPr id="203785" name="Object 9"/>
          <p:cNvGraphicFramePr>
            <a:graphicFrameLocks noChangeAspect="1"/>
          </p:cNvGraphicFramePr>
          <p:nvPr/>
        </p:nvGraphicFramePr>
        <p:xfrm>
          <a:off x="6108700" y="6115050"/>
          <a:ext cx="1125538" cy="481013"/>
        </p:xfrm>
        <a:graphic>
          <a:graphicData uri="http://schemas.openxmlformats.org/presentationml/2006/ole">
            <p:oleObj spid="_x0000_s35847" name="Equation" r:id="rId10" imgW="507960" imgH="215640" progId="Equation.3">
              <p:embed/>
            </p:oleObj>
          </a:graphicData>
        </a:graphic>
      </p:graphicFrame>
      <p:graphicFrame>
        <p:nvGraphicFramePr>
          <p:cNvPr id="203786" name="Object 10"/>
          <p:cNvGraphicFramePr>
            <a:graphicFrameLocks noChangeAspect="1"/>
          </p:cNvGraphicFramePr>
          <p:nvPr/>
        </p:nvGraphicFramePr>
        <p:xfrm>
          <a:off x="2270125" y="6159500"/>
          <a:ext cx="1098550" cy="368300"/>
        </p:xfrm>
        <a:graphic>
          <a:graphicData uri="http://schemas.openxmlformats.org/presentationml/2006/ole">
            <p:oleObj spid="_x0000_s35848" name="Equation" r:id="rId11" imgW="495000" imgH="164880" progId="Equation.3">
              <p:embed/>
            </p:oleObj>
          </a:graphicData>
        </a:graphic>
      </p:graphicFrame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6880225" y="409892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~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6473" y="519113"/>
            <a:ext cx="7436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Points in space are usually expressed in terms of world coordinate frame, i.e. Euclidean </a:t>
            </a:r>
            <a:endParaRPr lang="en-US" sz="1600" dirty="0"/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5702041" y="873323"/>
          <a:ext cx="165100" cy="203200"/>
        </p:xfrm>
        <a:graphic>
          <a:graphicData uri="http://schemas.openxmlformats.org/presentationml/2006/ole">
            <p:oleObj spid="_x0000_s35849" name="Equation" r:id="rId12" imgW="164880" imgH="2030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67141" y="873323"/>
            <a:ext cx="33970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Inhomogeneous vector in world coordinate</a:t>
            </a:r>
          </a:p>
          <a:p>
            <a:r>
              <a:rPr lang="en-US" sz="1400" dirty="0" smtClean="0"/>
              <a:t>Coordinates of camera center in world </a:t>
            </a:r>
            <a:r>
              <a:rPr lang="en-US" sz="1400" dirty="0" err="1" smtClean="0"/>
              <a:t>coord</a:t>
            </a:r>
            <a:endParaRPr lang="en-US" sz="1400" dirty="0" smtClean="0"/>
          </a:p>
          <a:p>
            <a:r>
              <a:rPr lang="en-US" sz="1400" dirty="0" smtClean="0"/>
              <a:t>Inhomogeneous 3 vector in camera </a:t>
            </a:r>
            <a:r>
              <a:rPr lang="en-US" sz="1400" dirty="0" err="1" smtClean="0"/>
              <a:t>coord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5702041" y="1181100"/>
          <a:ext cx="152400" cy="215900"/>
        </p:xfrm>
        <a:graphic>
          <a:graphicData uri="http://schemas.openxmlformats.org/presentationml/2006/ole">
            <p:oleObj spid="_x0000_s35850" name="Equation" r:id="rId13" imgW="152280" imgH="215640" progId="Equation.3">
              <p:embed/>
            </p:oleObj>
          </a:graphicData>
        </a:graphic>
      </p:graphicFrame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5695691" y="1397000"/>
          <a:ext cx="317500" cy="228600"/>
        </p:xfrm>
        <a:graphic>
          <a:graphicData uri="http://schemas.openxmlformats.org/presentationml/2006/ole">
            <p:oleObj spid="_x0000_s35851" name="Equation" r:id="rId14" imgW="317160" imgH="22860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6446837" y="5543551"/>
            <a:ext cx="2318472" cy="623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67141" y="5206287"/>
            <a:ext cx="3212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General mapping for pinhole camera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873746" y="6527800"/>
            <a:ext cx="3415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 deg of freedom: f, px,py,3 rot, 3 trans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2" descr="przekro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68525" y="1427163"/>
            <a:ext cx="21510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ccd-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1390650"/>
            <a:ext cx="2151062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2025650" y="0"/>
            <a:ext cx="59547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Arial" charset="0"/>
              </a:rPr>
              <a:t>CCD camera</a:t>
            </a:r>
          </a:p>
        </p:txBody>
      </p:sp>
      <p:graphicFrame>
        <p:nvGraphicFramePr>
          <p:cNvPr id="204805" name="Object 5"/>
          <p:cNvGraphicFramePr>
            <a:graphicFrameLocks noChangeAspect="1"/>
          </p:cNvGraphicFramePr>
          <p:nvPr/>
        </p:nvGraphicFramePr>
        <p:xfrm>
          <a:off x="2895600" y="3690938"/>
          <a:ext cx="2732088" cy="1587500"/>
        </p:xfrm>
        <a:graphic>
          <a:graphicData uri="http://schemas.openxmlformats.org/presentationml/2006/ole">
            <p:oleObj spid="_x0000_s36866" name="Equation" r:id="rId6" imgW="1231560" imgH="711000" progId="Equation.3">
              <p:embed/>
            </p:oleObj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3005138" y="3690938"/>
          <a:ext cx="4333875" cy="1587500"/>
        </p:xfrm>
        <a:graphic>
          <a:graphicData uri="http://schemas.openxmlformats.org/presentationml/2006/ole">
            <p:oleObj spid="_x0000_s36867" name="Equation" r:id="rId7" imgW="1955520" imgH="7110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9890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Pinhole camera model assumes image coordinates are Euclidean coordinates with equal scales in both axial directions;   CCD cameras does not have square pixels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20073" y="5458691"/>
            <a:ext cx="90669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m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 is the number of pixels per unit distance in image coordinates in the x direction</a:t>
            </a:r>
          </a:p>
          <a:p>
            <a:r>
              <a:rPr lang="en-US" sz="1600" dirty="0" smtClean="0"/>
              <a:t>m</a:t>
            </a:r>
            <a:r>
              <a:rPr lang="en-US" sz="1600" baseline="-25000" dirty="0" smtClean="0"/>
              <a:t>y</a:t>
            </a:r>
            <a:r>
              <a:rPr lang="en-US" sz="1600" dirty="0" smtClean="0"/>
              <a:t> is the number of pixels per unit distance in image coordinates in the y direction</a:t>
            </a:r>
          </a:p>
          <a:p>
            <a:r>
              <a:rPr lang="en-US" sz="1600" dirty="0" err="1" smtClean="0"/>
              <a:t>α</a:t>
            </a:r>
            <a:r>
              <a:rPr lang="en-US" sz="1600" baseline="-25000" dirty="0" err="1" smtClean="0"/>
              <a:t>x</a:t>
            </a:r>
            <a:r>
              <a:rPr lang="en-US" sz="1600" baseline="-25000" dirty="0" smtClean="0"/>
              <a:t>  </a:t>
            </a:r>
            <a:r>
              <a:rPr lang="en-US" sz="1600" dirty="0" smtClean="0"/>
              <a:t>  = f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   and </a:t>
            </a:r>
            <a:r>
              <a:rPr lang="el-GR" sz="1600" dirty="0" smtClean="0"/>
              <a:t>α</a:t>
            </a:r>
            <a:r>
              <a:rPr lang="en-US" sz="1600" baseline="-25000" dirty="0" smtClean="0"/>
              <a:t>y </a:t>
            </a:r>
            <a:r>
              <a:rPr lang="en-US" sz="1600" dirty="0" smtClean="0"/>
              <a:t> = f m</a:t>
            </a:r>
            <a:r>
              <a:rPr lang="en-US" sz="1600" baseline="-25000" dirty="0" smtClean="0"/>
              <a:t>y</a:t>
            </a:r>
            <a:r>
              <a:rPr lang="en-US" sz="1600" dirty="0" smtClean="0"/>
              <a:t> : focal length of the camera in terms of the pixel dimensions in x and y directions</a:t>
            </a:r>
          </a:p>
          <a:p>
            <a:r>
              <a:rPr lang="en-US" sz="1600" dirty="0" smtClean="0"/>
              <a:t>10 degrees of freedom for CCD camera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4024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68040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</a:rPr>
              <a:t>When is skew non-zero?</a:t>
            </a:r>
          </a:p>
        </p:txBody>
      </p:sp>
      <p:graphicFrame>
        <p:nvGraphicFramePr>
          <p:cNvPr id="214022" name="Object 5"/>
          <p:cNvGraphicFramePr>
            <a:graphicFrameLocks noChangeAspect="1"/>
          </p:cNvGraphicFramePr>
          <p:nvPr/>
        </p:nvGraphicFramePr>
        <p:xfrm>
          <a:off x="2416175" y="1273175"/>
          <a:ext cx="2701925" cy="1585913"/>
        </p:xfrm>
        <a:graphic>
          <a:graphicData uri="http://schemas.openxmlformats.org/presentationml/2006/ole">
            <p:oleObj spid="_x0000_s214022" name="Equation" r:id="rId3" imgW="1218960" imgH="711000" progId="Equation.3">
              <p:embed/>
            </p:oleObj>
          </a:graphicData>
        </a:graphic>
      </p:graphicFrame>
      <p:sp>
        <p:nvSpPr>
          <p:cNvPr id="214025" name="AutoShape 6"/>
          <p:cNvSpPr>
            <a:spLocks noChangeArrowheads="1"/>
          </p:cNvSpPr>
          <p:nvPr/>
        </p:nvSpPr>
        <p:spPr bwMode="auto">
          <a:xfrm>
            <a:off x="5664200" y="1260475"/>
            <a:ext cx="3238500" cy="1752600"/>
          </a:xfrm>
          <a:prstGeom prst="parallelogram">
            <a:avLst>
              <a:gd name="adj" fmla="val 46196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latin typeface="Arial" charset="0"/>
            </a:endParaRPr>
          </a:p>
        </p:txBody>
      </p:sp>
      <p:sp>
        <p:nvSpPr>
          <p:cNvPr id="214026" name="Line 7"/>
          <p:cNvSpPr>
            <a:spLocks noChangeShapeType="1"/>
          </p:cNvSpPr>
          <p:nvPr/>
        </p:nvSpPr>
        <p:spPr bwMode="auto">
          <a:xfrm flipV="1">
            <a:off x="5783263" y="2060575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7" name="Line 8"/>
          <p:cNvSpPr>
            <a:spLocks noChangeShapeType="1"/>
          </p:cNvSpPr>
          <p:nvPr/>
        </p:nvSpPr>
        <p:spPr bwMode="auto">
          <a:xfrm flipV="1">
            <a:off x="6570663" y="1247775"/>
            <a:ext cx="774700" cy="176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8" name="Line 9"/>
          <p:cNvSpPr>
            <a:spLocks noChangeShapeType="1"/>
          </p:cNvSpPr>
          <p:nvPr/>
        </p:nvSpPr>
        <p:spPr bwMode="auto">
          <a:xfrm>
            <a:off x="6176963" y="2047875"/>
            <a:ext cx="0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9" name="Line 10"/>
          <p:cNvSpPr>
            <a:spLocks noChangeShapeType="1"/>
          </p:cNvSpPr>
          <p:nvPr/>
        </p:nvSpPr>
        <p:spPr bwMode="auto">
          <a:xfrm flipV="1">
            <a:off x="6088063" y="1946275"/>
            <a:ext cx="1651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30" name="Line 11"/>
          <p:cNvSpPr>
            <a:spLocks noChangeShapeType="1"/>
          </p:cNvSpPr>
          <p:nvPr/>
        </p:nvSpPr>
        <p:spPr bwMode="auto">
          <a:xfrm flipV="1">
            <a:off x="6100763" y="2911475"/>
            <a:ext cx="1651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31" name="Line 12"/>
          <p:cNvSpPr>
            <a:spLocks noChangeShapeType="1"/>
          </p:cNvSpPr>
          <p:nvPr/>
        </p:nvSpPr>
        <p:spPr bwMode="auto">
          <a:xfrm>
            <a:off x="6900863" y="2263775"/>
            <a:ext cx="1231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32" name="Line 13"/>
          <p:cNvSpPr>
            <a:spLocks noChangeShapeType="1"/>
          </p:cNvSpPr>
          <p:nvPr/>
        </p:nvSpPr>
        <p:spPr bwMode="auto">
          <a:xfrm>
            <a:off x="6824663" y="2187575"/>
            <a:ext cx="1524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33" name="Line 14"/>
          <p:cNvSpPr>
            <a:spLocks noChangeShapeType="1"/>
          </p:cNvSpPr>
          <p:nvPr/>
        </p:nvSpPr>
        <p:spPr bwMode="auto">
          <a:xfrm>
            <a:off x="8056563" y="2200275"/>
            <a:ext cx="127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34" name="Freeform 15"/>
          <p:cNvSpPr>
            <a:spLocks/>
          </p:cNvSpPr>
          <p:nvPr/>
        </p:nvSpPr>
        <p:spPr bwMode="auto">
          <a:xfrm>
            <a:off x="7091363" y="1806575"/>
            <a:ext cx="203200" cy="241300"/>
          </a:xfrm>
          <a:custGeom>
            <a:avLst/>
            <a:gdLst>
              <a:gd name="T0" fmla="*/ 0 w 128"/>
              <a:gd name="T1" fmla="*/ 0 h 152"/>
              <a:gd name="T2" fmla="*/ 2147483647 w 128"/>
              <a:gd name="T3" fmla="*/ 2147483647 h 152"/>
              <a:gd name="T4" fmla="*/ 2147483647 w 128"/>
              <a:gd name="T5" fmla="*/ 2147483647 h 152"/>
              <a:gd name="T6" fmla="*/ 0 60000 65536"/>
              <a:gd name="T7" fmla="*/ 0 60000 65536"/>
              <a:gd name="T8" fmla="*/ 0 60000 65536"/>
              <a:gd name="T9" fmla="*/ 0 w 128"/>
              <a:gd name="T10" fmla="*/ 0 h 152"/>
              <a:gd name="T11" fmla="*/ 128 w 128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" h="152">
                <a:moveTo>
                  <a:pt x="0" y="0"/>
                </a:moveTo>
                <a:cubicBezTo>
                  <a:pt x="41" y="19"/>
                  <a:pt x="83" y="39"/>
                  <a:pt x="104" y="64"/>
                </a:cubicBezTo>
                <a:cubicBezTo>
                  <a:pt x="125" y="89"/>
                  <a:pt x="126" y="120"/>
                  <a:pt x="128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35" name="Text Box 16"/>
          <p:cNvSpPr txBox="1">
            <a:spLocks noChangeArrowheads="1"/>
          </p:cNvSpPr>
          <p:nvPr/>
        </p:nvSpPr>
        <p:spPr bwMode="auto">
          <a:xfrm>
            <a:off x="6151563" y="227647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2000" b="1">
                <a:latin typeface="Arial" charset="0"/>
              </a:rPr>
              <a:t>1</a:t>
            </a:r>
            <a:endParaRPr lang="en-GB" sz="2000" b="1">
              <a:latin typeface="Arial" charset="0"/>
            </a:endParaRPr>
          </a:p>
        </p:txBody>
      </p:sp>
      <p:sp>
        <p:nvSpPr>
          <p:cNvPr id="214036" name="Rectangle 17"/>
          <p:cNvSpPr>
            <a:spLocks noChangeArrowheads="1"/>
          </p:cNvSpPr>
          <p:nvPr/>
        </p:nvSpPr>
        <p:spPr bwMode="auto">
          <a:xfrm>
            <a:off x="7373938" y="2214563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b="1">
                <a:latin typeface="Symbol" pitchFamily="18" charset="2"/>
              </a:rPr>
              <a:t>g</a:t>
            </a:r>
            <a:endParaRPr lang="en-GB" sz="2000" b="1">
              <a:latin typeface="Arial" charset="0"/>
            </a:endParaRPr>
          </a:p>
        </p:txBody>
      </p:sp>
      <p:sp>
        <p:nvSpPr>
          <p:cNvPr id="214037" name="Rectangle 18"/>
          <p:cNvSpPr>
            <a:spLocks noChangeArrowheads="1"/>
          </p:cNvSpPr>
          <p:nvPr/>
        </p:nvSpPr>
        <p:spPr bwMode="auto">
          <a:xfrm>
            <a:off x="7208838" y="1506538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sv-SE" sz="2000" b="1">
                <a:latin typeface="Arial" charset="0"/>
              </a:rPr>
              <a:t>arctan(1/s)</a:t>
            </a:r>
            <a:endParaRPr lang="en-GB" sz="2000" b="1">
              <a:latin typeface="Arial" charset="0"/>
            </a:endParaRPr>
          </a:p>
        </p:txBody>
      </p:sp>
      <p:sp>
        <p:nvSpPr>
          <p:cNvPr id="214038" name="Rectangle 20"/>
          <p:cNvSpPr>
            <a:spLocks noChangeArrowheads="1"/>
          </p:cNvSpPr>
          <p:nvPr/>
        </p:nvSpPr>
        <p:spPr bwMode="auto">
          <a:xfrm>
            <a:off x="2860675" y="4462463"/>
            <a:ext cx="47540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 CCD/CMOS, always </a:t>
            </a:r>
            <a:r>
              <a:rPr lang="en-US" dirty="0" smtClean="0"/>
              <a:t>s=0</a:t>
            </a:r>
          </a:p>
          <a:p>
            <a:r>
              <a:rPr lang="en-US" dirty="0" smtClean="0"/>
              <a:t>Example of skew: negative enlarging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'_c, y'_c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39.375"/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^*={\bf P}\Omega^* {\bf P}^\to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7"/>
  <p:tag name="PICTUREFILESIZE" val="499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={\bf K}{\bf K}^\top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4"/>
  <p:tag name="PICTUREFILESIZE" val="19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={\bf K}^{-1}{\bf K}^{-\top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33"/>
  <p:tag name="PICTUREFILESIZE" val="415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={\bf K}&#10;\left[\begin{array}{cc} {\bf R} &amp; {\tt t} \end{array}\right]&#10;\left[\begin{array}{cc} {\bf I} &amp; 0 \\&#10;0 &amp; 0\end{array}\right]&#10;\left[\begin{array}{c} {\bf R}^\top \\ {\tt t}^\top   \end{array}\right]&#10; {\bf K}^\top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76"/>
  <p:tag name="BOXHEIGHT" val="380"/>
  <p:tag name="BOXFONT" val="10"/>
  <p:tag name="BOXWRAP" val="False"/>
  <p:tag name="WORKAROUNDTRANSPARENCYBUG" val="False"/>
  <p:tag name="ALLOWFONTSUBSTITUTION" val="False"/>
  <p:tag name="BITMAPFORMAT" val="pngmono"/>
  <p:tag name="ORIGWIDTH" val="309"/>
  <p:tag name="PICTUREFILESIZE" val="121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ourse01">
  <a:themeElements>
    <a:clrScheme name="course0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urse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rs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e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course01</Template>
  <TotalTime>2593</TotalTime>
  <Words>560</Words>
  <Application>Microsoft Office PowerPoint</Application>
  <PresentationFormat>On-screen Show (4:3)</PresentationFormat>
  <Paragraphs>135</Paragraphs>
  <Slides>21</Slides>
  <Notes>19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course01</vt:lpstr>
      <vt:lpstr>Equation</vt:lpstr>
      <vt:lpstr>Camera model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Camera parameters</vt:lpstr>
      <vt:lpstr>Projection matrices for Orhographic and scaled orthographic projections</vt:lpstr>
      <vt:lpstr>Radial distortion</vt:lpstr>
      <vt:lpstr>Camera model</vt:lpstr>
      <vt:lpstr>Projector model</vt:lpstr>
      <vt:lpstr>Meydenbauer camera</vt:lpstr>
      <vt:lpstr>Slide 17</vt:lpstr>
      <vt:lpstr>Slide 18</vt:lpstr>
      <vt:lpstr>Slide 19</vt:lpstr>
      <vt:lpstr>Image of absolute conic</vt:lpstr>
      <vt:lpstr>Slide 21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in Computer Vision</dc:title>
  <dc:creator>pollefey</dc:creator>
  <cp:lastModifiedBy>avz</cp:lastModifiedBy>
  <cp:revision>70</cp:revision>
  <dcterms:created xsi:type="dcterms:W3CDTF">2003-01-07T14:47:06Z</dcterms:created>
  <dcterms:modified xsi:type="dcterms:W3CDTF">2011-09-20T00:55:14Z</dcterms:modified>
</cp:coreProperties>
</file>