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87"/>
  </p:notesMasterIdLst>
  <p:handoutMasterIdLst>
    <p:handoutMasterId r:id="rId88"/>
  </p:handoutMasterIdLst>
  <p:sldIdLst>
    <p:sldId id="849" r:id="rId3"/>
    <p:sldId id="852" r:id="rId4"/>
    <p:sldId id="941" r:id="rId5"/>
    <p:sldId id="940" r:id="rId6"/>
    <p:sldId id="930" r:id="rId7"/>
    <p:sldId id="931" r:id="rId8"/>
    <p:sldId id="943" r:id="rId9"/>
    <p:sldId id="932" r:id="rId10"/>
    <p:sldId id="944" r:id="rId11"/>
    <p:sldId id="933" r:id="rId12"/>
    <p:sldId id="960" r:id="rId13"/>
    <p:sldId id="853" r:id="rId14"/>
    <p:sldId id="936" r:id="rId15"/>
    <p:sldId id="859" r:id="rId16"/>
    <p:sldId id="860" r:id="rId17"/>
    <p:sldId id="947" r:id="rId18"/>
    <p:sldId id="823" r:id="rId19"/>
    <p:sldId id="958" r:id="rId20"/>
    <p:sldId id="908" r:id="rId21"/>
    <p:sldId id="977" r:id="rId22"/>
    <p:sldId id="965" r:id="rId23"/>
    <p:sldId id="326" r:id="rId24"/>
    <p:sldId id="938" r:id="rId25"/>
    <p:sldId id="962" r:id="rId26"/>
    <p:sldId id="864" r:id="rId27"/>
    <p:sldId id="956" r:id="rId28"/>
    <p:sldId id="957" r:id="rId29"/>
    <p:sldId id="948" r:id="rId30"/>
    <p:sldId id="949" r:id="rId31"/>
    <p:sldId id="950" r:id="rId32"/>
    <p:sldId id="951" r:id="rId33"/>
    <p:sldId id="963" r:id="rId34"/>
    <p:sldId id="952" r:id="rId35"/>
    <p:sldId id="937" r:id="rId36"/>
    <p:sldId id="348" r:id="rId37"/>
    <p:sldId id="874" r:id="rId38"/>
    <p:sldId id="909" r:id="rId39"/>
    <p:sldId id="926" r:id="rId40"/>
    <p:sldId id="867" r:id="rId41"/>
    <p:sldId id="870" r:id="rId42"/>
    <p:sldId id="868" r:id="rId43"/>
    <p:sldId id="871" r:id="rId44"/>
    <p:sldId id="872" r:id="rId45"/>
    <p:sldId id="873" r:id="rId46"/>
    <p:sldId id="876" r:id="rId47"/>
    <p:sldId id="966" r:id="rId48"/>
    <p:sldId id="878" r:id="rId49"/>
    <p:sldId id="879" r:id="rId50"/>
    <p:sldId id="881" r:id="rId51"/>
    <p:sldId id="886" r:id="rId52"/>
    <p:sldId id="887" r:id="rId53"/>
    <p:sldId id="888" r:id="rId54"/>
    <p:sldId id="923" r:id="rId55"/>
    <p:sldId id="964" r:id="rId56"/>
    <p:sldId id="883" r:id="rId57"/>
    <p:sldId id="889" r:id="rId58"/>
    <p:sldId id="894" r:id="rId59"/>
    <p:sldId id="892" r:id="rId60"/>
    <p:sldId id="895" r:id="rId61"/>
    <p:sldId id="910" r:id="rId62"/>
    <p:sldId id="913" r:id="rId63"/>
    <p:sldId id="901" r:id="rId64"/>
    <p:sldId id="972" r:id="rId65"/>
    <p:sldId id="914" r:id="rId66"/>
    <p:sldId id="969" r:id="rId67"/>
    <p:sldId id="912" r:id="rId68"/>
    <p:sldId id="915" r:id="rId69"/>
    <p:sldId id="918" r:id="rId70"/>
    <p:sldId id="919" r:id="rId71"/>
    <p:sldId id="955" r:id="rId72"/>
    <p:sldId id="903" r:id="rId73"/>
    <p:sldId id="973" r:id="rId74"/>
    <p:sldId id="967" r:id="rId75"/>
    <p:sldId id="974" r:id="rId76"/>
    <p:sldId id="924" r:id="rId77"/>
    <p:sldId id="975" r:id="rId78"/>
    <p:sldId id="920" r:id="rId79"/>
    <p:sldId id="976" r:id="rId80"/>
    <p:sldId id="980" r:id="rId81"/>
    <p:sldId id="927" r:id="rId82"/>
    <p:sldId id="946" r:id="rId83"/>
    <p:sldId id="954" r:id="rId84"/>
    <p:sldId id="978" r:id="rId85"/>
    <p:sldId id="979" r:id="rId86"/>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CC"/>
    <a:srgbClr val="3333CC"/>
    <a:srgbClr val="FFFF66"/>
    <a:srgbClr val="CC0099"/>
    <a:srgbClr val="009900"/>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8929" autoAdjust="0"/>
  </p:normalViewPr>
  <p:slideViewPr>
    <p:cSldViewPr snapToGrid="0">
      <p:cViewPr varScale="1">
        <p:scale>
          <a:sx n="63" d="100"/>
          <a:sy n="63" d="100"/>
        </p:scale>
        <p:origin x="-102" y="-108"/>
      </p:cViewPr>
      <p:guideLst>
        <p:guide orient="horz" pos="2160"/>
        <p:guide pos="2899"/>
      </p:guideLst>
    </p:cSldViewPr>
  </p:slideViewPr>
  <p:outlineViewPr>
    <p:cViewPr>
      <p:scale>
        <a:sx n="33" d="100"/>
        <a:sy n="33" d="100"/>
      </p:scale>
      <p:origin x="48" y="5516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1788"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defTabSz="944563">
              <a:defRPr sz="1200" smtClean="0"/>
            </a:lvl1pPr>
          </a:lstStyle>
          <a:p>
            <a:pPr>
              <a:defRPr/>
            </a:pPr>
            <a:endParaRPr lang="en-US"/>
          </a:p>
        </p:txBody>
      </p:sp>
      <p:sp>
        <p:nvSpPr>
          <p:cNvPr id="16793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algn="r" defTabSz="944563">
              <a:defRPr sz="1200" smtClean="0"/>
            </a:lvl1pPr>
          </a:lstStyle>
          <a:p>
            <a:pPr>
              <a:defRPr/>
            </a:pPr>
            <a:endParaRPr lang="en-US"/>
          </a:p>
        </p:txBody>
      </p:sp>
      <p:sp>
        <p:nvSpPr>
          <p:cNvPr id="16794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defTabSz="944563">
              <a:defRPr sz="1200" smtClean="0"/>
            </a:lvl1pPr>
          </a:lstStyle>
          <a:p>
            <a:pPr>
              <a:defRPr/>
            </a:pPr>
            <a:endParaRPr lang="en-US"/>
          </a:p>
        </p:txBody>
      </p:sp>
      <p:sp>
        <p:nvSpPr>
          <p:cNvPr id="16794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algn="r" defTabSz="944563">
              <a:defRPr sz="1200" smtClean="0"/>
            </a:lvl1pPr>
          </a:lstStyle>
          <a:p>
            <a:pPr>
              <a:defRPr/>
            </a:pPr>
            <a:fld id="{868D43E4-A231-4F3F-8141-303E1FB569E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defTabSz="944563">
              <a:defRPr sz="1200" smtClean="0"/>
            </a:lvl1pPr>
          </a:lstStyle>
          <a:p>
            <a:pPr>
              <a:defRPr/>
            </a:pPr>
            <a:endParaRPr lang="en-US"/>
          </a:p>
        </p:txBody>
      </p:sp>
      <p:sp>
        <p:nvSpPr>
          <p:cNvPr id="921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lvl1pPr algn="r" defTabSz="944563">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4304" tIns="47152" rIns="94304" bIns="471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514350" y="9121775"/>
            <a:ext cx="3170238" cy="47942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defTabSz="944563">
              <a:defRPr sz="1200" smtClean="0"/>
            </a:lvl1pPr>
          </a:lstStyle>
          <a:p>
            <a:pPr>
              <a:defRPr/>
            </a:pPr>
            <a:r>
              <a:rPr lang="en-US"/>
              <a:t>EE40, Fall 2004     Prof. White</a:t>
            </a:r>
          </a:p>
        </p:txBody>
      </p:sp>
      <p:sp>
        <p:nvSpPr>
          <p:cNvPr id="922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4304" tIns="47152" rIns="94304" bIns="47152" numCol="1" anchor="b" anchorCtr="0" compatLnSpc="1">
            <a:prstTxWarp prst="textNoShape">
              <a:avLst/>
            </a:prstTxWarp>
          </a:bodyPr>
          <a:lstStyle>
            <a:lvl1pPr algn="r" defTabSz="944563">
              <a:defRPr sz="1200" smtClean="0"/>
            </a:lvl1pPr>
          </a:lstStyle>
          <a:p>
            <a:pPr>
              <a:defRPr/>
            </a:pPr>
            <a:fld id="{4FED3358-886A-4E7C-A4B5-98798299742F}"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68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76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78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Footer Placeholder 3"/>
          <p:cNvSpPr>
            <a:spLocks noGrp="1"/>
          </p:cNvSpPr>
          <p:nvPr>
            <p:ph type="ftr" sz="quarter" idx="4"/>
          </p:nvPr>
        </p:nvSpPr>
        <p:spPr>
          <a:noFill/>
        </p:spPr>
        <p:txBody>
          <a:bodyPr/>
          <a:lstStyle/>
          <a:p>
            <a:r>
              <a:rPr lang="en-US"/>
              <a:t>EE40, Fall 2004     Prof. White</a:t>
            </a:r>
          </a:p>
        </p:txBody>
      </p:sp>
      <p:sp>
        <p:nvSpPr>
          <p:cNvPr id="26629" name="Slide Number Placeholder 4"/>
          <p:cNvSpPr>
            <a:spLocks noGrp="1"/>
          </p:cNvSpPr>
          <p:nvPr>
            <p:ph type="sldNum" sz="quarter" idx="5"/>
          </p:nvPr>
        </p:nvSpPr>
        <p:spPr>
          <a:noFill/>
        </p:spPr>
        <p:txBody>
          <a:bodyPr/>
          <a:lstStyle/>
          <a:p>
            <a:fld id="{F25138C6-2C07-432C-887C-594249964CAF}" type="slidenum">
              <a:rPr lang="en-US"/>
              <a:pPr/>
              <a:t>84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1965</a:t>
            </a:r>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Footer Placeholder 3"/>
          <p:cNvSpPr>
            <a:spLocks noGrp="1"/>
          </p:cNvSpPr>
          <p:nvPr>
            <p:ph type="ftr" sz="quarter" idx="4"/>
          </p:nvPr>
        </p:nvSpPr>
        <p:spPr>
          <a:noFill/>
        </p:spPr>
        <p:txBody>
          <a:bodyPr/>
          <a:lstStyle/>
          <a:p>
            <a:r>
              <a:rPr lang="en-US"/>
              <a:t>EE40, Fall 2004     Prof. White</a:t>
            </a:r>
          </a:p>
        </p:txBody>
      </p:sp>
      <p:sp>
        <p:nvSpPr>
          <p:cNvPr id="26629" name="Slide Number Placeholder 4"/>
          <p:cNvSpPr>
            <a:spLocks noGrp="1"/>
          </p:cNvSpPr>
          <p:nvPr>
            <p:ph type="sldNum" sz="quarter" idx="5"/>
          </p:nvPr>
        </p:nvSpPr>
        <p:spPr>
          <a:noFill/>
        </p:spPr>
        <p:txBody>
          <a:bodyPr/>
          <a:lstStyle/>
          <a:p>
            <a:fld id="{F25138C6-2C07-432C-887C-594249964CAF}"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smtClean="0"/>
          </a:p>
        </p:txBody>
      </p:sp>
      <p:sp>
        <p:nvSpPr>
          <p:cNvPr id="28676" name="Footer Placeholder 3"/>
          <p:cNvSpPr>
            <a:spLocks noGrp="1"/>
          </p:cNvSpPr>
          <p:nvPr>
            <p:ph type="ftr" sz="quarter" idx="4"/>
          </p:nvPr>
        </p:nvSpPr>
        <p:spPr>
          <a:noFill/>
        </p:spPr>
        <p:txBody>
          <a:bodyPr/>
          <a:lstStyle/>
          <a:p>
            <a:r>
              <a:rPr lang="en-US"/>
              <a:t>EE40, Fall 2004     Prof. White</a:t>
            </a:r>
          </a:p>
        </p:txBody>
      </p:sp>
      <p:sp>
        <p:nvSpPr>
          <p:cNvPr id="28677" name="Slide Number Placeholder 4"/>
          <p:cNvSpPr>
            <a:spLocks noGrp="1"/>
          </p:cNvSpPr>
          <p:nvPr>
            <p:ph type="sldNum" sz="quarter" idx="5"/>
          </p:nvPr>
        </p:nvSpPr>
        <p:spPr>
          <a:noFill/>
        </p:spPr>
        <p:txBody>
          <a:bodyPr/>
          <a:lstStyle/>
          <a:p>
            <a:fld id="{5107BE86-4AAD-45C5-A8BE-CD1FE849FD11}"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Footer Placeholder 3"/>
          <p:cNvSpPr>
            <a:spLocks noGrp="1"/>
          </p:cNvSpPr>
          <p:nvPr>
            <p:ph type="ftr" sz="quarter" idx="4"/>
          </p:nvPr>
        </p:nvSpPr>
        <p:spPr>
          <a:noFill/>
        </p:spPr>
        <p:txBody>
          <a:bodyPr/>
          <a:lstStyle/>
          <a:p>
            <a:r>
              <a:rPr lang="en-US"/>
              <a:t>EE40, Fall 2004     Prof. White</a:t>
            </a:r>
          </a:p>
        </p:txBody>
      </p:sp>
      <p:sp>
        <p:nvSpPr>
          <p:cNvPr id="30725" name="Slide Number Placeholder 4"/>
          <p:cNvSpPr>
            <a:spLocks noGrp="1"/>
          </p:cNvSpPr>
          <p:nvPr>
            <p:ph type="sldNum" sz="quarter" idx="5"/>
          </p:nvPr>
        </p:nvSpPr>
        <p:spPr>
          <a:noFill/>
        </p:spPr>
        <p:txBody>
          <a:bodyPr/>
          <a:lstStyle/>
          <a:p>
            <a:fld id="{6114A8CD-445E-45FB-A1E5-DEDB278626B7}" type="slidenum">
              <a:rPr lang="en-US"/>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p:spPr>
        <p:txBody>
          <a:bodyPr/>
          <a:lstStyle/>
          <a:p>
            <a:r>
              <a:rPr lang="en-US"/>
              <a:t>EE40, Fall 2004     Prof. White</a:t>
            </a:r>
          </a:p>
        </p:txBody>
      </p:sp>
      <p:sp>
        <p:nvSpPr>
          <p:cNvPr id="31747" name="Rectangle 7"/>
          <p:cNvSpPr>
            <a:spLocks noGrp="1" noChangeArrowheads="1"/>
          </p:cNvSpPr>
          <p:nvPr>
            <p:ph type="sldNum" sz="quarter" idx="5"/>
          </p:nvPr>
        </p:nvSpPr>
        <p:spPr>
          <a:noFill/>
        </p:spPr>
        <p:txBody>
          <a:bodyPr/>
          <a:lstStyle/>
          <a:p>
            <a:fld id="{D65A3810-439D-4F91-A21D-85891430A4EB}" type="slidenum">
              <a:rPr lang="en-US"/>
              <a:pPr/>
              <a:t>35</a:t>
            </a:fld>
            <a:endParaRPr lang="en-US"/>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a:t>EE40, Fall 2004     Prof. White</a:t>
            </a:r>
          </a:p>
        </p:txBody>
      </p:sp>
      <p:sp>
        <p:nvSpPr>
          <p:cNvPr id="34819" name="Rectangle 7"/>
          <p:cNvSpPr>
            <a:spLocks noGrp="1" noChangeArrowheads="1"/>
          </p:cNvSpPr>
          <p:nvPr>
            <p:ph type="sldNum" sz="quarter" idx="5"/>
          </p:nvPr>
        </p:nvSpPr>
        <p:spPr>
          <a:noFill/>
        </p:spPr>
        <p:txBody>
          <a:bodyPr/>
          <a:lstStyle/>
          <a:p>
            <a:fld id="{6D5EAAE6-075D-48D6-8F7B-74143B8EA1EC}" type="slidenum">
              <a:rPr lang="en-US"/>
              <a:pPr/>
              <a:t>52</a:t>
            </a:fld>
            <a:endParaRPr lang="en-US"/>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r>
              <a:rPr lang="en-US" dirty="0" smtClean="0"/>
              <a:t>The discovery of the battery was an important discovery and also gave rise to a famous debate between Volta and Luigi Galvani 1737-1798.  Galvani while dissecting a frog discovered that when a knife was in contact with the frog’s nerve center and at the same time a spark was produced by nearby electrical machine, the muscles of the frog’s legs contracted violently as if in a convulsion.  </a:t>
            </a:r>
          </a:p>
          <a:p>
            <a:pPr eaLnBrk="1" hangingPunct="1"/>
            <a:r>
              <a:rPr lang="en-US" dirty="0" smtClean="0"/>
              <a:t>Galvani proceeded to investigate further and could reproduce this effect by other means: when a copper or brass hook was pressed into the frog’s flesh and then hung from an iron trellis which touched the frog, the muscle again twitched.  Galvani believed the contractions were due to electricity – and the source of the electric charge was in the frog muscle or nerve itself, the wire merely transmitted the charge to the probe points.  He published a paper called animal electricity.  Many, including Galvani, wondered if he had discovered the long-sought “life force”.</a:t>
            </a:r>
          </a:p>
          <a:p>
            <a:pPr eaLnBrk="1" hangingPunct="1"/>
            <a:r>
              <a:rPr lang="en-US" dirty="0" smtClean="0"/>
              <a:t>Volta rushed to confirm the experiments and soon came to a different conclusion: put two dissimilar metals in contact on one end and their other ends are placed on the opposite side of the tongue – tongue feels a tingling sensation.</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EE40, Fall 2004     Prof. White</a:t>
            </a:r>
            <a:endParaRPr lang="en-US"/>
          </a:p>
        </p:txBody>
      </p:sp>
      <p:sp>
        <p:nvSpPr>
          <p:cNvPr id="5" name="Slide Number Placeholder 4"/>
          <p:cNvSpPr>
            <a:spLocks noGrp="1"/>
          </p:cNvSpPr>
          <p:nvPr>
            <p:ph type="sldNum" sz="quarter" idx="11"/>
          </p:nvPr>
        </p:nvSpPr>
        <p:spPr/>
        <p:txBody>
          <a:bodyPr/>
          <a:lstStyle/>
          <a:p>
            <a:pPr>
              <a:defRPr/>
            </a:pPr>
            <a:fld id="{4FED3358-886A-4E7C-A4B5-98798299742F}" type="slidenum">
              <a:rPr lang="en-US" smtClean="0"/>
              <a:pPr>
                <a:defRPr/>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20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20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52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52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8229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595688"/>
            <a:ext cx="8229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6" name="Rectangle 6"/>
          <p:cNvSpPr>
            <a:spLocks noGrp="1" noChangeArrowheads="1"/>
          </p:cNvSpPr>
          <p:nvPr>
            <p:ph type="sldNum" sz="quarter" idx="12"/>
          </p:nvPr>
        </p:nvSpPr>
        <p:spPr>
          <a:ln/>
        </p:spPr>
        <p:txBody>
          <a:bodyPr/>
          <a:lstStyle>
            <a:lvl1pPr>
              <a:defRPr/>
            </a:lvl1pPr>
          </a:lstStyle>
          <a:p>
            <a:pPr>
              <a:defRPr/>
            </a:pPr>
            <a:fld id="{31DE2A7E-2AF1-47C8-B5EE-F1A789FF56C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6" name="Rectangle 6"/>
          <p:cNvSpPr>
            <a:spLocks noGrp="1" noChangeArrowheads="1"/>
          </p:cNvSpPr>
          <p:nvPr>
            <p:ph type="sldNum" sz="quarter" idx="12"/>
          </p:nvPr>
        </p:nvSpPr>
        <p:spPr>
          <a:ln/>
        </p:spPr>
        <p:txBody>
          <a:bodyPr/>
          <a:lstStyle>
            <a:lvl1pPr>
              <a:defRPr/>
            </a:lvl1pPr>
          </a:lstStyle>
          <a:p>
            <a:pPr>
              <a:defRPr/>
            </a:pPr>
            <a:fld id="{CDD0D3B0-E26C-4B47-8153-D0B246266CF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6" name="Rectangle 6"/>
          <p:cNvSpPr>
            <a:spLocks noGrp="1" noChangeArrowheads="1"/>
          </p:cNvSpPr>
          <p:nvPr>
            <p:ph type="sldNum" sz="quarter" idx="12"/>
          </p:nvPr>
        </p:nvSpPr>
        <p:spPr>
          <a:ln/>
        </p:spPr>
        <p:txBody>
          <a:bodyPr/>
          <a:lstStyle>
            <a:lvl1pPr>
              <a:defRPr/>
            </a:lvl1pPr>
          </a:lstStyle>
          <a:p>
            <a:pPr>
              <a:defRPr/>
            </a:pPr>
            <a:fld id="{AC2B9CF1-0370-46AF-8759-0505420F30E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7" name="Rectangle 6"/>
          <p:cNvSpPr>
            <a:spLocks noGrp="1" noChangeArrowheads="1"/>
          </p:cNvSpPr>
          <p:nvPr>
            <p:ph type="sldNum" sz="quarter" idx="12"/>
          </p:nvPr>
        </p:nvSpPr>
        <p:spPr>
          <a:ln/>
        </p:spPr>
        <p:txBody>
          <a:bodyPr/>
          <a:lstStyle>
            <a:lvl1pPr>
              <a:defRPr/>
            </a:lvl1pPr>
          </a:lstStyle>
          <a:p>
            <a:pPr>
              <a:defRPr/>
            </a:pPr>
            <a:fld id="{C361C6C6-F049-4476-B973-298BAD19A46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9" name="Rectangle 6"/>
          <p:cNvSpPr>
            <a:spLocks noGrp="1" noChangeArrowheads="1"/>
          </p:cNvSpPr>
          <p:nvPr>
            <p:ph type="sldNum" sz="quarter" idx="12"/>
          </p:nvPr>
        </p:nvSpPr>
        <p:spPr>
          <a:ln/>
        </p:spPr>
        <p:txBody>
          <a:bodyPr/>
          <a:lstStyle>
            <a:lvl1pPr>
              <a:defRPr/>
            </a:lvl1pPr>
          </a:lstStyle>
          <a:p>
            <a:pPr>
              <a:defRPr/>
            </a:pPr>
            <a:fld id="{AD71E0EC-129A-4ABB-A8B4-4145BD54BF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5" name="Rectangle 6"/>
          <p:cNvSpPr>
            <a:spLocks noGrp="1" noChangeArrowheads="1"/>
          </p:cNvSpPr>
          <p:nvPr>
            <p:ph type="sldNum" sz="quarter" idx="12"/>
          </p:nvPr>
        </p:nvSpPr>
        <p:spPr>
          <a:ln/>
        </p:spPr>
        <p:txBody>
          <a:bodyPr/>
          <a:lstStyle>
            <a:lvl1pPr>
              <a:defRPr/>
            </a:lvl1pPr>
          </a:lstStyle>
          <a:p>
            <a:pPr>
              <a:defRPr/>
            </a:pPr>
            <a:fld id="{13B66218-9A72-4682-853F-F0E931F98FE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4" name="Rectangle 6"/>
          <p:cNvSpPr>
            <a:spLocks noGrp="1" noChangeArrowheads="1"/>
          </p:cNvSpPr>
          <p:nvPr>
            <p:ph type="sldNum" sz="quarter" idx="12"/>
          </p:nvPr>
        </p:nvSpPr>
        <p:spPr>
          <a:ln/>
        </p:spPr>
        <p:txBody>
          <a:bodyPr/>
          <a:lstStyle>
            <a:lvl1pPr>
              <a:defRPr/>
            </a:lvl1pPr>
          </a:lstStyle>
          <a:p>
            <a:pPr>
              <a:defRPr/>
            </a:pPr>
            <a:fld id="{C36155ED-B6B2-4630-8687-3CFA8607E1B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7" name="Rectangle 6"/>
          <p:cNvSpPr>
            <a:spLocks noGrp="1" noChangeArrowheads="1"/>
          </p:cNvSpPr>
          <p:nvPr>
            <p:ph type="sldNum" sz="quarter" idx="12"/>
          </p:nvPr>
        </p:nvSpPr>
        <p:spPr>
          <a:ln/>
        </p:spPr>
        <p:txBody>
          <a:bodyPr/>
          <a:lstStyle>
            <a:lvl1pPr>
              <a:defRPr/>
            </a:lvl1pPr>
          </a:lstStyle>
          <a:p>
            <a:pPr>
              <a:defRPr/>
            </a:pPr>
            <a:fld id="{A64BD5BA-6314-4B4D-87AD-6BA85673FB9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7" name="Rectangle 6"/>
          <p:cNvSpPr>
            <a:spLocks noGrp="1" noChangeArrowheads="1"/>
          </p:cNvSpPr>
          <p:nvPr>
            <p:ph type="sldNum" sz="quarter" idx="12"/>
          </p:nvPr>
        </p:nvSpPr>
        <p:spPr>
          <a:ln/>
        </p:spPr>
        <p:txBody>
          <a:bodyPr/>
          <a:lstStyle>
            <a:lvl1pPr>
              <a:defRPr/>
            </a:lvl1pPr>
          </a:lstStyle>
          <a:p>
            <a:pPr>
              <a:defRPr/>
            </a:pPr>
            <a:fld id="{7366B4F5-514A-4418-97DD-AB7513AC7E0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6" name="Rectangle 6"/>
          <p:cNvSpPr>
            <a:spLocks noGrp="1" noChangeArrowheads="1"/>
          </p:cNvSpPr>
          <p:nvPr>
            <p:ph type="sldNum" sz="quarter" idx="12"/>
          </p:nvPr>
        </p:nvSpPr>
        <p:spPr>
          <a:ln/>
        </p:spPr>
        <p:txBody>
          <a:bodyPr/>
          <a:lstStyle>
            <a:lvl1pPr>
              <a:defRPr/>
            </a:lvl1pPr>
          </a:lstStyle>
          <a:p>
            <a:pPr>
              <a:defRPr/>
            </a:pPr>
            <a:fld id="{FA6698FA-DDAF-46BA-81C4-AB70AB60F46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EE40,Fall 2006     Prof. Chang-Hasnain</a:t>
            </a:r>
          </a:p>
        </p:txBody>
      </p:sp>
      <p:sp>
        <p:nvSpPr>
          <p:cNvPr id="6" name="Rectangle 6"/>
          <p:cNvSpPr>
            <a:spLocks noGrp="1" noChangeArrowheads="1"/>
          </p:cNvSpPr>
          <p:nvPr>
            <p:ph type="sldNum" sz="quarter" idx="12"/>
          </p:nvPr>
        </p:nvSpPr>
        <p:spPr>
          <a:ln/>
        </p:spPr>
        <p:txBody>
          <a:bodyPr/>
          <a:lstStyle>
            <a:lvl1pPr>
              <a:defRPr/>
            </a:lvl1pPr>
          </a:lstStyle>
          <a:p>
            <a:pPr>
              <a:defRPr/>
            </a:pPr>
            <a:fld id="{A129373A-921B-4B2F-AEC6-CD4DF11BA5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Line 11"/>
          <p:cNvSpPr>
            <a:spLocks noChangeShapeType="1"/>
          </p:cNvSpPr>
          <p:nvPr userDrawn="1"/>
        </p:nvSpPr>
        <p:spPr bwMode="auto">
          <a:xfrm>
            <a:off x="533400" y="838200"/>
            <a:ext cx="8128000" cy="0"/>
          </a:xfrm>
          <a:prstGeom prst="line">
            <a:avLst/>
          </a:prstGeom>
          <a:noFill/>
          <a:ln w="57150">
            <a:solidFill>
              <a:srgbClr val="008000"/>
            </a:solidFill>
            <a:round/>
            <a:headEnd type="none" w="sm" len="sm"/>
            <a:tailEnd type="none" w="sm" len="sm"/>
          </a:ln>
          <a:effectLst/>
        </p:spPr>
        <p:txBody>
          <a:bodyPr wrap="none" anchor="ctr"/>
          <a:lstStyle/>
          <a:p>
            <a:pPr>
              <a:defRPr/>
            </a:pPr>
            <a:endParaRPr lang="en-US"/>
          </a:p>
        </p:txBody>
      </p:sp>
      <p:sp>
        <p:nvSpPr>
          <p:cNvPr id="1037" name="Text Box 13"/>
          <p:cNvSpPr txBox="1">
            <a:spLocks noChangeArrowheads="1"/>
          </p:cNvSpPr>
          <p:nvPr userDrawn="1"/>
        </p:nvSpPr>
        <p:spPr bwMode="auto">
          <a:xfrm>
            <a:off x="8680450" y="6551613"/>
            <a:ext cx="463550" cy="306387"/>
          </a:xfrm>
          <a:prstGeom prst="rect">
            <a:avLst/>
          </a:prstGeom>
          <a:noFill/>
          <a:ln w="9525">
            <a:noFill/>
            <a:miter lim="800000"/>
            <a:headEnd/>
            <a:tailEnd/>
          </a:ln>
          <a:effectLst/>
        </p:spPr>
        <p:txBody>
          <a:bodyPr lIns="92075" tIns="46038" rIns="92075" bIns="46038" anchor="ctr">
            <a:spAutoFit/>
          </a:bodyPr>
          <a:lstStyle/>
          <a:p>
            <a:pPr algn="ctr">
              <a:spcBef>
                <a:spcPct val="50000"/>
              </a:spcBef>
              <a:defRPr/>
            </a:pPr>
            <a:fld id="{0E5EC2D3-8BD5-4E31-9677-C207DA4DE46B}" type="slidenum">
              <a:rPr lang="en-US" sz="1400">
                <a:solidFill>
                  <a:schemeClr val="accent2">
                    <a:lumMod val="50000"/>
                  </a:schemeClr>
                </a:solidFill>
                <a:latin typeface="Arial" charset="0"/>
              </a:rPr>
              <a:pPr algn="ctr">
                <a:spcBef>
                  <a:spcPct val="50000"/>
                </a:spcBef>
                <a:defRPr/>
              </a:pPr>
              <a:t>‹#›</a:t>
            </a:fld>
            <a:endParaRPr lang="en-US" sz="1400" dirty="0">
              <a:solidFill>
                <a:schemeClr val="accent2">
                  <a:lumMod val="50000"/>
                </a:schemeClr>
              </a:solidFill>
              <a:latin typeface="Arial" charset="0"/>
            </a:endParaRPr>
          </a:p>
        </p:txBody>
      </p:sp>
      <p:sp>
        <p:nvSpPr>
          <p:cNvPr id="1028" name="Rectangle 15"/>
          <p:cNvSpPr>
            <a:spLocks noGrp="1" noChangeArrowheads="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6"/>
          <p:cNvSpPr>
            <a:spLocks noGrp="1" noChangeArrowheads="1"/>
          </p:cNvSpPr>
          <p:nvPr>
            <p:ph type="body" idx="1"/>
          </p:nvPr>
        </p:nvSpPr>
        <p:spPr bwMode="auto">
          <a:xfrm>
            <a:off x="457200" y="914400"/>
            <a:ext cx="8229600" cy="552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3" name="Text Box 19"/>
          <p:cNvSpPr txBox="1">
            <a:spLocks noChangeArrowheads="1"/>
          </p:cNvSpPr>
          <p:nvPr userDrawn="1"/>
        </p:nvSpPr>
        <p:spPr bwMode="auto">
          <a:xfrm>
            <a:off x="430213" y="6605588"/>
            <a:ext cx="1333500" cy="246062"/>
          </a:xfrm>
          <a:prstGeom prst="rect">
            <a:avLst/>
          </a:prstGeom>
          <a:noFill/>
          <a:ln w="9525">
            <a:noFill/>
            <a:miter lim="800000"/>
            <a:headEnd/>
            <a:tailEnd/>
          </a:ln>
          <a:effectLst/>
        </p:spPr>
        <p:txBody>
          <a:bodyPr wrap="none">
            <a:spAutoFit/>
          </a:bodyPr>
          <a:lstStyle/>
          <a:p>
            <a:pPr>
              <a:defRPr/>
            </a:pPr>
            <a:r>
              <a:rPr lang="en-US" sz="1000" dirty="0">
                <a:solidFill>
                  <a:schemeClr val="accent2">
                    <a:lumMod val="50000"/>
                  </a:schemeClr>
                </a:solidFill>
                <a:latin typeface="Arial" charset="0"/>
              </a:rPr>
              <a:t>EE40 Summer 2010</a:t>
            </a:r>
          </a:p>
        </p:txBody>
      </p:sp>
      <p:sp>
        <p:nvSpPr>
          <p:cNvPr id="1044" name="Text Box 20"/>
          <p:cNvSpPr txBox="1">
            <a:spLocks noChangeArrowheads="1"/>
          </p:cNvSpPr>
          <p:nvPr userDrawn="1"/>
        </p:nvSpPr>
        <p:spPr bwMode="auto">
          <a:xfrm>
            <a:off x="8112125" y="6592888"/>
            <a:ext cx="419100" cy="246062"/>
          </a:xfrm>
          <a:prstGeom prst="rect">
            <a:avLst/>
          </a:prstGeom>
          <a:noFill/>
          <a:ln w="9525">
            <a:noFill/>
            <a:miter lim="800000"/>
            <a:headEnd/>
            <a:tailEnd/>
          </a:ln>
          <a:effectLst/>
        </p:spPr>
        <p:txBody>
          <a:bodyPr wrap="none">
            <a:spAutoFit/>
          </a:bodyPr>
          <a:lstStyle/>
          <a:p>
            <a:pPr>
              <a:defRPr/>
            </a:pPr>
            <a:r>
              <a:rPr lang="en-US" sz="1000" dirty="0">
                <a:solidFill>
                  <a:schemeClr val="accent2">
                    <a:lumMod val="50000"/>
                  </a:schemeClr>
                </a:solidFill>
                <a:latin typeface="Arial" charset="0"/>
              </a:rPr>
              <a:t>Hug</a:t>
            </a:r>
          </a:p>
        </p:txBody>
      </p:sp>
      <p:sp>
        <p:nvSpPr>
          <p:cNvPr id="1046" name="Rectangle 22"/>
          <p:cNvSpPr>
            <a:spLocks noChangeArrowheads="1"/>
          </p:cNvSpPr>
          <p:nvPr userDrawn="1"/>
        </p:nvSpPr>
        <p:spPr bwMode="auto">
          <a:xfrm>
            <a:off x="0" y="0"/>
            <a:ext cx="9144000" cy="6858000"/>
          </a:xfrm>
          <a:prstGeom prst="rect">
            <a:avLst/>
          </a:prstGeom>
          <a:noFill/>
          <a:ln w="2857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3" r:id="rId13"/>
    <p:sldLayoutId id="2147483674" r:id="rId14"/>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defRPr>
      </a:lvl2pPr>
      <a:lvl3pPr algn="ctr" rtl="0" eaLnBrk="0" fontAlgn="base" hangingPunct="0">
        <a:spcBef>
          <a:spcPct val="0"/>
        </a:spcBef>
        <a:spcAft>
          <a:spcPct val="0"/>
        </a:spcAft>
        <a:defRPr sz="3200" b="1">
          <a:solidFill>
            <a:schemeClr val="accent2"/>
          </a:solidFill>
          <a:latin typeface="Arial" charset="0"/>
        </a:defRPr>
      </a:lvl3pPr>
      <a:lvl4pPr algn="ctr" rtl="0" eaLnBrk="0" fontAlgn="base" hangingPunct="0">
        <a:spcBef>
          <a:spcPct val="0"/>
        </a:spcBef>
        <a:spcAft>
          <a:spcPct val="0"/>
        </a:spcAft>
        <a:defRPr sz="3200" b="1">
          <a:solidFill>
            <a:schemeClr val="accent2"/>
          </a:solidFill>
          <a:latin typeface="Arial" charset="0"/>
        </a:defRPr>
      </a:lvl4pPr>
      <a:lvl5pPr algn="ctr" rtl="0" eaLnBrk="0" fontAlgn="base" hangingPunct="0">
        <a:spcBef>
          <a:spcPct val="0"/>
        </a:spcBef>
        <a:spcAft>
          <a:spcPct val="0"/>
        </a:spcAft>
        <a:defRPr sz="3200" b="1">
          <a:solidFill>
            <a:schemeClr val="accent2"/>
          </a:solidFill>
          <a:latin typeface="Arial" charset="0"/>
        </a:defRPr>
      </a:lvl5pPr>
      <a:lvl6pPr marL="457200" algn="ctr" rtl="0" eaLnBrk="0" fontAlgn="base" hangingPunct="0">
        <a:spcBef>
          <a:spcPct val="0"/>
        </a:spcBef>
        <a:spcAft>
          <a:spcPct val="0"/>
        </a:spcAft>
        <a:defRPr sz="3200" b="1">
          <a:solidFill>
            <a:schemeClr val="accent2"/>
          </a:solidFill>
          <a:latin typeface="Arial" charset="0"/>
        </a:defRPr>
      </a:lvl6pPr>
      <a:lvl7pPr marL="914400" algn="ctr" rtl="0" eaLnBrk="0" fontAlgn="base" hangingPunct="0">
        <a:spcBef>
          <a:spcPct val="0"/>
        </a:spcBef>
        <a:spcAft>
          <a:spcPct val="0"/>
        </a:spcAft>
        <a:defRPr sz="3200" b="1">
          <a:solidFill>
            <a:schemeClr val="accent2"/>
          </a:solidFill>
          <a:latin typeface="Arial" charset="0"/>
        </a:defRPr>
      </a:lvl7pPr>
      <a:lvl8pPr marL="1371600" algn="ctr" rtl="0" eaLnBrk="0" fontAlgn="base" hangingPunct="0">
        <a:spcBef>
          <a:spcPct val="0"/>
        </a:spcBef>
        <a:spcAft>
          <a:spcPct val="0"/>
        </a:spcAft>
        <a:defRPr sz="3200" b="1">
          <a:solidFill>
            <a:schemeClr val="accent2"/>
          </a:solidFill>
          <a:latin typeface="Arial" charset="0"/>
        </a:defRPr>
      </a:lvl8pPr>
      <a:lvl9pPr marL="1828800" algn="ctr" rtl="0" eaLnBrk="0" fontAlgn="base" hangingPunct="0">
        <a:spcBef>
          <a:spcPct val="0"/>
        </a:spcBef>
        <a:spcAft>
          <a:spcPct val="0"/>
        </a:spcAft>
        <a:defRPr sz="32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18789" name="Rectangle 5"/>
          <p:cNvSpPr>
            <a:spLocks noGrp="1" noChangeArrowheads="1"/>
          </p:cNvSpPr>
          <p:nvPr>
            <p:ph type="ftr" sz="quarter" idx="3"/>
          </p:nvPr>
        </p:nvSpPr>
        <p:spPr bwMode="auto">
          <a:xfrm>
            <a:off x="3124200" y="6419850"/>
            <a:ext cx="49958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EE40,Fall 2006     Prof. Chang-Hasnain</a:t>
            </a:r>
          </a:p>
        </p:txBody>
      </p:sp>
      <p:sp>
        <p:nvSpPr>
          <p:cNvPr id="118790" name="Rectangle 6"/>
          <p:cNvSpPr>
            <a:spLocks noGrp="1" noChangeArrowheads="1"/>
          </p:cNvSpPr>
          <p:nvPr>
            <p:ph type="sldNum" sz="quarter" idx="4"/>
          </p:nvPr>
        </p:nvSpPr>
        <p:spPr bwMode="auto">
          <a:xfrm>
            <a:off x="6553200" y="6419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B8241EA-9945-466D-8B39-DA0F5B3811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inst.eecs.berkeley.edu/~ee40/su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q.poquoson.org/6sci/atoms/neonA.gif"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8160" y="1320800"/>
            <a:ext cx="8153400" cy="2279650"/>
          </a:xfrm>
        </p:spPr>
        <p:txBody>
          <a:bodyPr/>
          <a:lstStyle/>
          <a:p>
            <a:r>
              <a:rPr lang="en-US" dirty="0" smtClean="0"/>
              <a:t>Introduction to Microelectronic Circuits</a:t>
            </a:r>
            <a:br>
              <a:rPr lang="en-US" dirty="0" smtClean="0"/>
            </a:br>
            <a:r>
              <a:rPr lang="en-US" dirty="0" smtClean="0"/>
              <a:t>EE40</a:t>
            </a:r>
            <a:br>
              <a:rPr lang="en-US" dirty="0" smtClean="0"/>
            </a:br>
            <a:r>
              <a:rPr lang="en-US" dirty="0" smtClean="0"/>
              <a:t>Lecture 1</a:t>
            </a:r>
            <a:br>
              <a:rPr lang="en-US" dirty="0" smtClean="0"/>
            </a:br>
            <a:r>
              <a:rPr lang="en-US" dirty="0" smtClean="0"/>
              <a:t>Josh Hug</a:t>
            </a:r>
          </a:p>
        </p:txBody>
      </p:sp>
      <p:sp>
        <p:nvSpPr>
          <p:cNvPr id="3075" name="Rectangle 3"/>
          <p:cNvSpPr>
            <a:spLocks noGrp="1" noChangeArrowheads="1"/>
          </p:cNvSpPr>
          <p:nvPr>
            <p:ph type="subTitle" idx="1"/>
          </p:nvPr>
        </p:nvSpPr>
        <p:spPr/>
        <p:txBody>
          <a:bodyPr/>
          <a:lstStyle/>
          <a:p>
            <a:r>
              <a:rPr lang="en-US" smtClean="0"/>
              <a:t>6/21/2010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r>
              <a:rPr lang="en-US" smtClean="0"/>
              <a:t>EE 40 Course Overview</a:t>
            </a:r>
          </a:p>
        </p:txBody>
      </p:sp>
      <p:sp>
        <p:nvSpPr>
          <p:cNvPr id="9219" name="Text Box 2"/>
          <p:cNvSpPr txBox="1">
            <a:spLocks noChangeArrowheads="1"/>
          </p:cNvSpPr>
          <p:nvPr/>
        </p:nvSpPr>
        <p:spPr bwMode="auto">
          <a:xfrm>
            <a:off x="762000" y="944563"/>
            <a:ext cx="7620000" cy="5909310"/>
          </a:xfrm>
          <a:prstGeom prst="rect">
            <a:avLst/>
          </a:prstGeom>
          <a:noFill/>
          <a:ln w="9525">
            <a:noFill/>
            <a:miter lim="800000"/>
            <a:headEnd/>
            <a:tailEnd/>
          </a:ln>
        </p:spPr>
        <p:txBody>
          <a:bodyPr>
            <a:spAutoFit/>
          </a:bodyPr>
          <a:lstStyle/>
          <a:p>
            <a:pPr marL="457200" indent="-457200">
              <a:spcAft>
                <a:spcPts val="400"/>
              </a:spcAft>
            </a:pPr>
            <a:r>
              <a:rPr lang="en-US" b="1" dirty="0">
                <a:latin typeface="Arial" charset="0"/>
              </a:rPr>
              <a:t>EECS 40:</a:t>
            </a:r>
          </a:p>
          <a:p>
            <a:pPr marL="974725" lvl="1" indent="-342900">
              <a:spcAft>
                <a:spcPts val="400"/>
              </a:spcAft>
              <a:buFontTx/>
              <a:buChar char="•"/>
            </a:pPr>
            <a:r>
              <a:rPr lang="en-US" b="1" dirty="0">
                <a:latin typeface="Arial" charset="0"/>
              </a:rPr>
              <a:t>One of five EECS core courses (with 20, 61A, 61B, and 61C)</a:t>
            </a:r>
          </a:p>
          <a:p>
            <a:pPr marL="1139825" lvl="2">
              <a:spcAft>
                <a:spcPts val="400"/>
              </a:spcAft>
              <a:buFont typeface="Wingdings" pitchFamily="2" charset="2"/>
              <a:buChar char="§"/>
            </a:pPr>
            <a:r>
              <a:rPr lang="en-US" sz="2000" b="1" dirty="0">
                <a:latin typeface="Arial" charset="0"/>
              </a:rPr>
              <a:t> </a:t>
            </a:r>
            <a:r>
              <a:rPr lang="en-US" sz="2000" dirty="0">
                <a:latin typeface="Arial" charset="0"/>
              </a:rPr>
              <a:t>introduces “hardware” side of EECS</a:t>
            </a:r>
          </a:p>
          <a:p>
            <a:pPr marL="1139825" lvl="2">
              <a:spcAft>
                <a:spcPts val="400"/>
              </a:spcAft>
              <a:buFont typeface="Wingdings" pitchFamily="2" charset="2"/>
              <a:buChar char="§"/>
            </a:pPr>
            <a:r>
              <a:rPr lang="en-US" sz="2000" dirty="0">
                <a:latin typeface="Arial" charset="0"/>
              </a:rPr>
              <a:t> prerequisite for EE105, EE130, EE141, EE150</a:t>
            </a:r>
          </a:p>
          <a:p>
            <a:pPr marL="974725" lvl="1" indent="-342900">
              <a:spcAft>
                <a:spcPts val="400"/>
              </a:spcAft>
              <a:buFontTx/>
              <a:buChar char="•"/>
            </a:pPr>
            <a:r>
              <a:rPr lang="en-US" b="1" dirty="0">
                <a:latin typeface="Arial" charset="0"/>
              </a:rPr>
              <a:t>Prerequisites: Math 1B, </a:t>
            </a:r>
            <a:r>
              <a:rPr lang="en-US" dirty="0">
                <a:latin typeface="Arial" charset="0"/>
              </a:rPr>
              <a:t>Physics 7B</a:t>
            </a:r>
          </a:p>
          <a:p>
            <a:pPr marL="974725" lvl="1" indent="-342900">
              <a:spcAft>
                <a:spcPts val="400"/>
              </a:spcAft>
            </a:pPr>
            <a:endParaRPr lang="en-US" b="1" dirty="0">
              <a:latin typeface="Arial" charset="0"/>
            </a:endParaRPr>
          </a:p>
          <a:p>
            <a:pPr marL="457200" indent="-457200">
              <a:spcAft>
                <a:spcPts val="400"/>
              </a:spcAft>
            </a:pPr>
            <a:r>
              <a:rPr lang="en-US" b="1" dirty="0">
                <a:latin typeface="Arial" charset="0"/>
              </a:rPr>
              <a:t>Course content:  </a:t>
            </a:r>
          </a:p>
          <a:p>
            <a:pPr marL="974725" lvl="1" indent="-342900">
              <a:spcAft>
                <a:spcPts val="400"/>
              </a:spcAft>
              <a:buFontTx/>
              <a:buChar char="•"/>
            </a:pPr>
            <a:r>
              <a:rPr lang="en-US" b="1" dirty="0" smtClean="0">
                <a:latin typeface="Arial" charset="0"/>
              </a:rPr>
              <a:t>Electronic circuits</a:t>
            </a:r>
          </a:p>
          <a:p>
            <a:pPr marL="974725" lvl="1" indent="-342900">
              <a:spcAft>
                <a:spcPts val="400"/>
              </a:spcAft>
              <a:buFontTx/>
              <a:buChar char="•"/>
            </a:pPr>
            <a:r>
              <a:rPr lang="en-US" b="1" dirty="0" smtClean="0">
                <a:latin typeface="Arial" charset="0"/>
              </a:rPr>
              <a:t>Some very basic semiconductor physics</a:t>
            </a:r>
            <a:endParaRPr lang="en-US" b="1" dirty="0">
              <a:latin typeface="Arial" charset="0"/>
            </a:endParaRPr>
          </a:p>
          <a:p>
            <a:pPr marL="974725" lvl="1" indent="-342900">
              <a:spcAft>
                <a:spcPts val="400"/>
              </a:spcAft>
              <a:buFontTx/>
              <a:buChar char="•"/>
            </a:pPr>
            <a:r>
              <a:rPr lang="en-US" b="1" dirty="0">
                <a:latin typeface="Arial" charset="0"/>
              </a:rPr>
              <a:t>Integrated-circuit devices and </a:t>
            </a:r>
            <a:r>
              <a:rPr lang="en-US" b="1" dirty="0" smtClean="0">
                <a:latin typeface="Arial" charset="0"/>
              </a:rPr>
              <a:t>technology</a:t>
            </a:r>
            <a:endParaRPr lang="en-US" b="1"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533400"/>
          </a:xfrm>
        </p:spPr>
        <p:txBody>
          <a:bodyPr/>
          <a:lstStyle/>
          <a:p>
            <a:r>
              <a:rPr lang="en-US" dirty="0" smtClean="0"/>
              <a:t>EE40</a:t>
            </a:r>
          </a:p>
        </p:txBody>
      </p:sp>
      <p:sp>
        <p:nvSpPr>
          <p:cNvPr id="5124" name="Rectangle 10"/>
          <p:cNvSpPr>
            <a:spLocks noChangeArrowheads="1"/>
          </p:cNvSpPr>
          <p:nvPr/>
        </p:nvSpPr>
        <p:spPr bwMode="auto">
          <a:xfrm>
            <a:off x="3336925" y="2438083"/>
            <a:ext cx="2865438" cy="625475"/>
          </a:xfrm>
          <a:prstGeom prst="rect">
            <a:avLst/>
          </a:prstGeom>
          <a:solidFill>
            <a:schemeClr val="accent1"/>
          </a:solidFill>
          <a:ln w="9525" algn="ctr">
            <a:solidFill>
              <a:schemeClr val="tx1"/>
            </a:solidFill>
            <a:round/>
            <a:headEnd/>
            <a:tailEnd/>
          </a:ln>
        </p:spPr>
        <p:txBody>
          <a:bodyPr/>
          <a:lstStyle/>
          <a:p>
            <a:pPr algn="ctr"/>
            <a:r>
              <a:rPr lang="en-US" b="1" dirty="0"/>
              <a:t>Circuit Modeling</a:t>
            </a:r>
          </a:p>
        </p:txBody>
      </p:sp>
      <p:sp>
        <p:nvSpPr>
          <p:cNvPr id="29" name="Rectangle 28"/>
          <p:cNvSpPr/>
          <p:nvPr/>
        </p:nvSpPr>
        <p:spPr bwMode="auto">
          <a:xfrm>
            <a:off x="7056438" y="3795395"/>
            <a:ext cx="1676082" cy="102044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b="1" dirty="0" smtClean="0"/>
              <a:t>Device Response</a:t>
            </a:r>
            <a:endParaRPr lang="en-US" b="1" dirty="0"/>
          </a:p>
        </p:txBody>
      </p:sp>
      <p:cxnSp>
        <p:nvCxnSpPr>
          <p:cNvPr id="5134" name="Straight Connector 30"/>
          <p:cNvCxnSpPr>
            <a:cxnSpLocks noChangeShapeType="1"/>
          </p:cNvCxnSpPr>
          <p:nvPr/>
        </p:nvCxnSpPr>
        <p:spPr bwMode="auto">
          <a:xfrm rot="5400000" flipH="1" flipV="1">
            <a:off x="7353300" y="3147695"/>
            <a:ext cx="731838" cy="14288"/>
          </a:xfrm>
          <a:prstGeom prst="line">
            <a:avLst/>
          </a:prstGeom>
          <a:noFill/>
          <a:ln w="25400" algn="ctr">
            <a:solidFill>
              <a:schemeClr val="tx1"/>
            </a:solidFill>
            <a:round/>
            <a:headEnd/>
            <a:tailEnd/>
          </a:ln>
        </p:spPr>
      </p:cxnSp>
      <p:cxnSp>
        <p:nvCxnSpPr>
          <p:cNvPr id="5135" name="Straight Arrow Connector 32"/>
          <p:cNvCxnSpPr>
            <a:cxnSpLocks noChangeShapeType="1"/>
          </p:cNvCxnSpPr>
          <p:nvPr/>
        </p:nvCxnSpPr>
        <p:spPr bwMode="auto">
          <a:xfrm rot="10800000">
            <a:off x="6477000" y="2773045"/>
            <a:ext cx="1249363" cy="1588"/>
          </a:xfrm>
          <a:prstGeom prst="straightConnector1">
            <a:avLst/>
          </a:prstGeom>
          <a:noFill/>
          <a:ln w="25400" algn="ctr">
            <a:solidFill>
              <a:schemeClr val="tx1"/>
            </a:solidFill>
            <a:round/>
            <a:headEnd/>
            <a:tailEnd type="arrow" w="med" len="med"/>
          </a:ln>
        </p:spPr>
      </p:cxnSp>
      <p:cxnSp>
        <p:nvCxnSpPr>
          <p:cNvPr id="5136" name="Straight Arrow Connector 36"/>
          <p:cNvCxnSpPr>
            <a:cxnSpLocks noChangeShapeType="1"/>
          </p:cNvCxnSpPr>
          <p:nvPr/>
        </p:nvCxnSpPr>
        <p:spPr bwMode="auto">
          <a:xfrm rot="10800000">
            <a:off x="2651125" y="2758758"/>
            <a:ext cx="442913" cy="1587"/>
          </a:xfrm>
          <a:prstGeom prst="straightConnector1">
            <a:avLst/>
          </a:prstGeom>
          <a:noFill/>
          <a:ln w="25400" algn="ctr">
            <a:solidFill>
              <a:schemeClr val="tx1"/>
            </a:solidFill>
            <a:round/>
            <a:headEnd/>
            <a:tailEnd type="arrow" w="med" len="med"/>
          </a:ln>
        </p:spPr>
      </p:cxnSp>
      <p:sp>
        <p:nvSpPr>
          <p:cNvPr id="38" name="Rectangle 37"/>
          <p:cNvSpPr/>
          <p:nvPr/>
        </p:nvSpPr>
        <p:spPr bwMode="auto">
          <a:xfrm>
            <a:off x="170482" y="1798320"/>
            <a:ext cx="2371240" cy="131127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b="1" dirty="0"/>
              <a:t>Circuit </a:t>
            </a:r>
            <a:r>
              <a:rPr lang="en-US" b="1" dirty="0" err="1"/>
              <a:t>Input/Output</a:t>
            </a:r>
            <a:r>
              <a:rPr lang="en-US" b="1" dirty="0"/>
              <a:t> Response</a:t>
            </a:r>
          </a:p>
        </p:txBody>
      </p:sp>
      <p:sp>
        <p:nvSpPr>
          <p:cNvPr id="36" name="TextBox 35"/>
          <p:cNvSpPr txBox="1"/>
          <p:nvPr/>
        </p:nvSpPr>
        <p:spPr>
          <a:xfrm>
            <a:off x="4243177" y="1864189"/>
            <a:ext cx="1493520" cy="523220"/>
          </a:xfrm>
          <a:prstGeom prst="rect">
            <a:avLst/>
          </a:prstGeom>
          <a:noFill/>
        </p:spPr>
        <p:txBody>
          <a:bodyPr wrap="square" rtlCol="0">
            <a:spAutoFit/>
          </a:bodyPr>
          <a:lstStyle/>
          <a:p>
            <a:r>
              <a:rPr lang="en-US" b="1" dirty="0" smtClean="0"/>
              <a:t>EE40</a:t>
            </a:r>
            <a:endParaRPr lang="en-US" b="1" dirty="0"/>
          </a:p>
        </p:txBody>
      </p:sp>
      <p:sp>
        <p:nvSpPr>
          <p:cNvPr id="5125" name="Rectangle 12"/>
          <p:cNvSpPr>
            <a:spLocks noChangeArrowheads="1"/>
          </p:cNvSpPr>
          <p:nvPr/>
        </p:nvSpPr>
        <p:spPr bwMode="auto">
          <a:xfrm>
            <a:off x="3352800" y="3885883"/>
            <a:ext cx="2865438" cy="625475"/>
          </a:xfrm>
          <a:prstGeom prst="rect">
            <a:avLst/>
          </a:prstGeom>
          <a:solidFill>
            <a:schemeClr val="accent1"/>
          </a:solidFill>
          <a:ln w="9525" algn="ctr">
            <a:solidFill>
              <a:schemeClr val="tx1"/>
            </a:solidFill>
            <a:round/>
            <a:headEnd/>
            <a:tailEnd/>
          </a:ln>
        </p:spPr>
        <p:txBody>
          <a:bodyPr/>
          <a:lstStyle/>
          <a:p>
            <a:pPr algn="ctr"/>
            <a:r>
              <a:rPr lang="en-US" dirty="0"/>
              <a:t>Device </a:t>
            </a:r>
            <a:r>
              <a:rPr lang="en-US" dirty="0" smtClean="0"/>
              <a:t>Modeling</a:t>
            </a:r>
            <a:endParaRPr lang="en-US" dirty="0"/>
          </a:p>
        </p:txBody>
      </p:sp>
      <p:sp>
        <p:nvSpPr>
          <p:cNvPr id="14" name="Rectangle 13"/>
          <p:cNvSpPr/>
          <p:nvPr/>
        </p:nvSpPr>
        <p:spPr bwMode="auto">
          <a:xfrm>
            <a:off x="1020763" y="3596958"/>
            <a:ext cx="1401762"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a:t>Silicon</a:t>
            </a:r>
          </a:p>
        </p:txBody>
      </p:sp>
      <p:sp>
        <p:nvSpPr>
          <p:cNvPr id="15" name="Rectangle 14"/>
          <p:cNvSpPr/>
          <p:nvPr/>
        </p:nvSpPr>
        <p:spPr bwMode="auto">
          <a:xfrm>
            <a:off x="1020763" y="4328795"/>
            <a:ext cx="1401762"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a:t>Copper</a:t>
            </a:r>
          </a:p>
        </p:txBody>
      </p:sp>
      <p:cxnSp>
        <p:nvCxnSpPr>
          <p:cNvPr id="5128" name="Straight Connector 18"/>
          <p:cNvCxnSpPr>
            <a:cxnSpLocks noChangeShapeType="1"/>
          </p:cNvCxnSpPr>
          <p:nvPr/>
        </p:nvCxnSpPr>
        <p:spPr bwMode="auto">
          <a:xfrm rot="5400000" flipH="1" flipV="1">
            <a:off x="2484438" y="4236720"/>
            <a:ext cx="593725" cy="15875"/>
          </a:xfrm>
          <a:prstGeom prst="line">
            <a:avLst/>
          </a:prstGeom>
          <a:noFill/>
          <a:ln w="9525" algn="ctr">
            <a:solidFill>
              <a:schemeClr val="tx1"/>
            </a:solidFill>
            <a:round/>
            <a:headEnd/>
            <a:tailEnd/>
          </a:ln>
        </p:spPr>
      </p:cxnSp>
      <p:cxnSp>
        <p:nvCxnSpPr>
          <p:cNvPr id="5129" name="Straight Connector 22"/>
          <p:cNvCxnSpPr>
            <a:cxnSpLocks noChangeShapeType="1"/>
          </p:cNvCxnSpPr>
          <p:nvPr/>
        </p:nvCxnSpPr>
        <p:spPr bwMode="auto">
          <a:xfrm rot="10800000">
            <a:off x="2574925" y="3947795"/>
            <a:ext cx="214313" cy="0"/>
          </a:xfrm>
          <a:prstGeom prst="line">
            <a:avLst/>
          </a:prstGeom>
          <a:noFill/>
          <a:ln w="9525" algn="ctr">
            <a:solidFill>
              <a:schemeClr val="tx1"/>
            </a:solidFill>
            <a:round/>
            <a:headEnd/>
            <a:tailEnd/>
          </a:ln>
        </p:spPr>
      </p:cxnSp>
      <p:cxnSp>
        <p:nvCxnSpPr>
          <p:cNvPr id="5130" name="Straight Connector 23"/>
          <p:cNvCxnSpPr>
            <a:cxnSpLocks noChangeShapeType="1"/>
          </p:cNvCxnSpPr>
          <p:nvPr/>
        </p:nvCxnSpPr>
        <p:spPr bwMode="auto">
          <a:xfrm rot="10800000">
            <a:off x="2544763" y="4541520"/>
            <a:ext cx="214312" cy="0"/>
          </a:xfrm>
          <a:prstGeom prst="line">
            <a:avLst/>
          </a:prstGeom>
          <a:noFill/>
          <a:ln w="9525" algn="ctr">
            <a:solidFill>
              <a:schemeClr val="tx1"/>
            </a:solidFill>
            <a:round/>
            <a:headEnd/>
            <a:tailEnd/>
          </a:ln>
        </p:spPr>
      </p:cxnSp>
      <p:cxnSp>
        <p:nvCxnSpPr>
          <p:cNvPr id="5131" name="Straight Arrow Connector 25"/>
          <p:cNvCxnSpPr>
            <a:cxnSpLocks noChangeShapeType="1"/>
          </p:cNvCxnSpPr>
          <p:nvPr/>
        </p:nvCxnSpPr>
        <p:spPr bwMode="auto">
          <a:xfrm>
            <a:off x="2773363" y="4252595"/>
            <a:ext cx="396875" cy="1588"/>
          </a:xfrm>
          <a:prstGeom prst="straightConnector1">
            <a:avLst/>
          </a:prstGeom>
          <a:noFill/>
          <a:ln w="9525" algn="ctr">
            <a:solidFill>
              <a:schemeClr val="tx1"/>
            </a:solidFill>
            <a:round/>
            <a:headEnd/>
            <a:tailEnd type="arrow" w="med" len="med"/>
          </a:ln>
        </p:spPr>
      </p:cxnSp>
      <p:cxnSp>
        <p:nvCxnSpPr>
          <p:cNvPr id="5132" name="Straight Arrow Connector 27"/>
          <p:cNvCxnSpPr>
            <a:cxnSpLocks noChangeShapeType="1"/>
          </p:cNvCxnSpPr>
          <p:nvPr/>
        </p:nvCxnSpPr>
        <p:spPr bwMode="auto">
          <a:xfrm>
            <a:off x="6324600" y="4220845"/>
            <a:ext cx="579438" cy="1588"/>
          </a:xfrm>
          <a:prstGeom prst="straightConnector1">
            <a:avLst/>
          </a:prstGeom>
          <a:noFill/>
          <a:ln w="9525" algn="ctr">
            <a:solidFill>
              <a:schemeClr val="tx1"/>
            </a:solidFill>
            <a:round/>
            <a:headEnd/>
            <a:tailEnd type="arrow" w="med" len="med"/>
          </a:ln>
        </p:spPr>
      </p:cxnSp>
      <p:sp>
        <p:nvSpPr>
          <p:cNvPr id="37" name="Rectangle 36"/>
          <p:cNvSpPr/>
          <p:nvPr/>
        </p:nvSpPr>
        <p:spPr bwMode="auto">
          <a:xfrm>
            <a:off x="2651442" y="4785995"/>
            <a:ext cx="2606358"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smtClean="0"/>
              <a:t>Other Materials</a:t>
            </a:r>
            <a:endParaRPr lang="en-US" dirty="0"/>
          </a:p>
        </p:txBody>
      </p:sp>
      <p:cxnSp>
        <p:nvCxnSpPr>
          <p:cNvPr id="40" name="Straight Connector 39"/>
          <p:cNvCxnSpPr/>
          <p:nvPr/>
        </p:nvCxnSpPr>
        <p:spPr bwMode="auto">
          <a:xfrm rot="5400000">
            <a:off x="2659380" y="4503420"/>
            <a:ext cx="5029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p:cNvSpPr txBox="1"/>
          <p:nvPr/>
        </p:nvSpPr>
        <p:spPr>
          <a:xfrm>
            <a:off x="3558664" y="3411436"/>
            <a:ext cx="2826633" cy="523220"/>
          </a:xfrm>
          <a:prstGeom prst="rect">
            <a:avLst/>
          </a:prstGeom>
          <a:noFill/>
        </p:spPr>
        <p:txBody>
          <a:bodyPr wrap="square" rtlCol="0">
            <a:spAutoFit/>
          </a:bodyPr>
          <a:lstStyle/>
          <a:p>
            <a:r>
              <a:rPr lang="en-US" b="1" dirty="0" smtClean="0"/>
              <a:t>EE105, EE130</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144000" cy="533400"/>
          </a:xfrm>
        </p:spPr>
        <p:txBody>
          <a:bodyPr/>
          <a:lstStyle/>
          <a:p>
            <a:r>
              <a:rPr lang="en-US" smtClean="0"/>
              <a:t>Core EECS Courses (Computer Centric View)</a:t>
            </a:r>
          </a:p>
        </p:txBody>
      </p:sp>
      <p:sp>
        <p:nvSpPr>
          <p:cNvPr id="7171" name="Rectangle 4"/>
          <p:cNvSpPr>
            <a:spLocks noChangeArrowheads="1"/>
          </p:cNvSpPr>
          <p:nvPr/>
        </p:nvSpPr>
        <p:spPr bwMode="auto">
          <a:xfrm>
            <a:off x="2346643" y="3428742"/>
            <a:ext cx="3216275" cy="1006475"/>
          </a:xfrm>
          <a:prstGeom prst="rect">
            <a:avLst/>
          </a:prstGeom>
          <a:solidFill>
            <a:schemeClr val="accent1"/>
          </a:solidFill>
          <a:ln w="9525" algn="ctr">
            <a:solidFill>
              <a:schemeClr val="tx1"/>
            </a:solidFill>
            <a:round/>
            <a:headEnd/>
            <a:tailEnd/>
          </a:ln>
        </p:spPr>
        <p:txBody>
          <a:bodyPr/>
          <a:lstStyle/>
          <a:p>
            <a:pPr algn="ctr"/>
            <a:r>
              <a:rPr lang="en-US" dirty="0"/>
              <a:t>Combinational and Sequential Logic</a:t>
            </a:r>
          </a:p>
        </p:txBody>
      </p:sp>
      <p:sp>
        <p:nvSpPr>
          <p:cNvPr id="7172" name="Rectangle 5"/>
          <p:cNvSpPr>
            <a:spLocks noChangeArrowheads="1"/>
          </p:cNvSpPr>
          <p:nvPr/>
        </p:nvSpPr>
        <p:spPr bwMode="auto">
          <a:xfrm>
            <a:off x="2294255" y="2620645"/>
            <a:ext cx="3321050" cy="579438"/>
          </a:xfrm>
          <a:prstGeom prst="rect">
            <a:avLst/>
          </a:prstGeom>
          <a:solidFill>
            <a:schemeClr val="accent1"/>
          </a:solidFill>
          <a:ln w="9525" algn="ctr">
            <a:solidFill>
              <a:schemeClr val="tx1"/>
            </a:solidFill>
            <a:round/>
            <a:headEnd/>
            <a:tailEnd/>
          </a:ln>
        </p:spPr>
        <p:txBody>
          <a:bodyPr/>
          <a:lstStyle/>
          <a:p>
            <a:pPr algn="ctr"/>
            <a:r>
              <a:rPr lang="en-US" dirty="0"/>
              <a:t>Integrated Circuits</a:t>
            </a:r>
          </a:p>
        </p:txBody>
      </p:sp>
      <p:sp>
        <p:nvSpPr>
          <p:cNvPr id="7173" name="Rectangle 6"/>
          <p:cNvSpPr>
            <a:spLocks noChangeArrowheads="1"/>
          </p:cNvSpPr>
          <p:nvPr/>
        </p:nvSpPr>
        <p:spPr bwMode="auto">
          <a:xfrm>
            <a:off x="2278380" y="974725"/>
            <a:ext cx="3322638" cy="579438"/>
          </a:xfrm>
          <a:prstGeom prst="rect">
            <a:avLst/>
          </a:prstGeom>
          <a:solidFill>
            <a:schemeClr val="accent1"/>
          </a:solidFill>
          <a:ln w="9525" algn="ctr">
            <a:solidFill>
              <a:schemeClr val="tx1"/>
            </a:solidFill>
            <a:round/>
            <a:headEnd/>
            <a:tailEnd/>
          </a:ln>
        </p:spPr>
        <p:txBody>
          <a:bodyPr/>
          <a:lstStyle/>
          <a:p>
            <a:pPr algn="ctr"/>
            <a:r>
              <a:rPr lang="en-US"/>
              <a:t>Computer Programs</a:t>
            </a:r>
          </a:p>
        </p:txBody>
      </p:sp>
      <p:sp>
        <p:nvSpPr>
          <p:cNvPr id="7174" name="Rectangle 7"/>
          <p:cNvSpPr>
            <a:spLocks noChangeArrowheads="1"/>
          </p:cNvSpPr>
          <p:nvPr/>
        </p:nvSpPr>
        <p:spPr bwMode="auto">
          <a:xfrm>
            <a:off x="2499360" y="4632960"/>
            <a:ext cx="2926080" cy="914400"/>
          </a:xfrm>
          <a:prstGeom prst="rect">
            <a:avLst/>
          </a:prstGeom>
          <a:solidFill>
            <a:schemeClr val="accent1"/>
          </a:solidFill>
          <a:ln w="9525" algn="ctr">
            <a:solidFill>
              <a:schemeClr val="tx1"/>
            </a:solidFill>
            <a:round/>
            <a:headEnd/>
            <a:tailEnd/>
          </a:ln>
        </p:spPr>
        <p:txBody>
          <a:bodyPr/>
          <a:lstStyle/>
          <a:p>
            <a:pPr algn="ctr"/>
            <a:r>
              <a:rPr lang="en-US" dirty="0" smtClean="0"/>
              <a:t>Transistors and other devices</a:t>
            </a:r>
            <a:endParaRPr lang="en-US" dirty="0"/>
          </a:p>
        </p:txBody>
      </p:sp>
      <p:sp>
        <p:nvSpPr>
          <p:cNvPr id="7175" name="Rectangle 8"/>
          <p:cNvSpPr>
            <a:spLocks noChangeArrowheads="1"/>
          </p:cNvSpPr>
          <p:nvPr/>
        </p:nvSpPr>
        <p:spPr bwMode="auto">
          <a:xfrm>
            <a:off x="2438400" y="5715000"/>
            <a:ext cx="3002279" cy="929640"/>
          </a:xfrm>
          <a:prstGeom prst="rect">
            <a:avLst/>
          </a:prstGeom>
          <a:solidFill>
            <a:schemeClr val="accent1"/>
          </a:solidFill>
          <a:ln w="9525" algn="ctr">
            <a:solidFill>
              <a:schemeClr val="tx1"/>
            </a:solidFill>
            <a:round/>
            <a:headEnd/>
            <a:tailEnd/>
          </a:ln>
        </p:spPr>
        <p:txBody>
          <a:bodyPr/>
          <a:lstStyle/>
          <a:p>
            <a:pPr algn="ctr"/>
            <a:r>
              <a:rPr lang="en-US" dirty="0" smtClean="0"/>
              <a:t>Silicon and other materials</a:t>
            </a:r>
            <a:endParaRPr lang="en-US" dirty="0"/>
          </a:p>
        </p:txBody>
      </p:sp>
      <p:sp>
        <p:nvSpPr>
          <p:cNvPr id="7176" name="Rectangle 9"/>
          <p:cNvSpPr>
            <a:spLocks noChangeArrowheads="1"/>
          </p:cNvSpPr>
          <p:nvPr/>
        </p:nvSpPr>
        <p:spPr bwMode="auto">
          <a:xfrm>
            <a:off x="2278380" y="1752600"/>
            <a:ext cx="3322638" cy="579438"/>
          </a:xfrm>
          <a:prstGeom prst="rect">
            <a:avLst/>
          </a:prstGeom>
          <a:solidFill>
            <a:schemeClr val="accent1"/>
          </a:solidFill>
          <a:ln w="9525" algn="ctr">
            <a:solidFill>
              <a:schemeClr val="tx1"/>
            </a:solidFill>
            <a:round/>
            <a:headEnd/>
            <a:tailEnd/>
          </a:ln>
        </p:spPr>
        <p:txBody>
          <a:bodyPr/>
          <a:lstStyle/>
          <a:p>
            <a:pPr algn="ctr"/>
            <a:r>
              <a:rPr lang="en-US"/>
              <a:t>Computers</a:t>
            </a:r>
          </a:p>
        </p:txBody>
      </p:sp>
      <p:sp>
        <p:nvSpPr>
          <p:cNvPr id="7177" name="Rectangle 10"/>
          <p:cNvSpPr>
            <a:spLocks noChangeArrowheads="1"/>
          </p:cNvSpPr>
          <p:nvPr/>
        </p:nvSpPr>
        <p:spPr bwMode="auto">
          <a:xfrm>
            <a:off x="6324600" y="2615080"/>
            <a:ext cx="2819400" cy="579438"/>
          </a:xfrm>
          <a:prstGeom prst="rect">
            <a:avLst/>
          </a:prstGeom>
          <a:solidFill>
            <a:schemeClr val="accent1"/>
          </a:solidFill>
          <a:ln w="9525" algn="ctr">
            <a:solidFill>
              <a:schemeClr val="tx1"/>
            </a:solidFill>
            <a:round/>
            <a:headEnd/>
            <a:tailEnd/>
          </a:ln>
        </p:spPr>
        <p:txBody>
          <a:bodyPr/>
          <a:lstStyle/>
          <a:p>
            <a:pPr algn="ctr"/>
            <a:r>
              <a:rPr lang="en-US" dirty="0" smtClean="0"/>
              <a:t>Circuit models</a:t>
            </a:r>
            <a:endParaRPr lang="en-US" dirty="0"/>
          </a:p>
        </p:txBody>
      </p:sp>
      <p:sp>
        <p:nvSpPr>
          <p:cNvPr id="10" name="Left Brace 9"/>
          <p:cNvSpPr/>
          <p:nvPr/>
        </p:nvSpPr>
        <p:spPr bwMode="auto">
          <a:xfrm rot="10800000">
            <a:off x="5775960" y="990600"/>
            <a:ext cx="716280" cy="59436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6644640" y="1036320"/>
            <a:ext cx="1203960" cy="523220"/>
          </a:xfrm>
          <a:prstGeom prst="rect">
            <a:avLst/>
          </a:prstGeom>
          <a:noFill/>
        </p:spPr>
        <p:txBody>
          <a:bodyPr wrap="square" rtlCol="0">
            <a:spAutoFit/>
          </a:bodyPr>
          <a:lstStyle/>
          <a:p>
            <a:r>
              <a:rPr lang="en-US" dirty="0" smtClean="0"/>
              <a:t>61A/B</a:t>
            </a:r>
            <a:endParaRPr lang="en-US" dirty="0"/>
          </a:p>
        </p:txBody>
      </p:sp>
      <p:sp>
        <p:nvSpPr>
          <p:cNvPr id="17" name="Rectangle 7"/>
          <p:cNvSpPr>
            <a:spLocks noChangeArrowheads="1"/>
          </p:cNvSpPr>
          <p:nvPr/>
        </p:nvSpPr>
        <p:spPr bwMode="auto">
          <a:xfrm>
            <a:off x="6438264" y="3688715"/>
            <a:ext cx="2553335" cy="577850"/>
          </a:xfrm>
          <a:prstGeom prst="rect">
            <a:avLst/>
          </a:prstGeom>
          <a:solidFill>
            <a:schemeClr val="accent1"/>
          </a:solidFill>
          <a:ln w="9525" algn="ctr">
            <a:solidFill>
              <a:schemeClr val="tx1"/>
            </a:solidFill>
            <a:round/>
            <a:headEnd/>
            <a:tailEnd/>
          </a:ln>
        </p:spPr>
        <p:txBody>
          <a:bodyPr/>
          <a:lstStyle/>
          <a:p>
            <a:pPr algn="ctr"/>
            <a:r>
              <a:rPr lang="en-US" dirty="0" smtClean="0"/>
              <a:t>State machines</a:t>
            </a:r>
            <a:endParaRPr lang="en-US" dirty="0"/>
          </a:p>
        </p:txBody>
      </p:sp>
      <p:sp>
        <p:nvSpPr>
          <p:cNvPr id="24" name="Left Brace 23"/>
          <p:cNvSpPr/>
          <p:nvPr/>
        </p:nvSpPr>
        <p:spPr bwMode="auto">
          <a:xfrm rot="16200000">
            <a:off x="7940040" y="4036919"/>
            <a:ext cx="434340" cy="116586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6" name="Left Brace 25"/>
          <p:cNvSpPr/>
          <p:nvPr/>
        </p:nvSpPr>
        <p:spPr bwMode="auto">
          <a:xfrm rot="5400000">
            <a:off x="7343871" y="1493003"/>
            <a:ext cx="571500" cy="130302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7617675" y="1622156"/>
            <a:ext cx="1264920" cy="523220"/>
          </a:xfrm>
          <a:prstGeom prst="rect">
            <a:avLst/>
          </a:prstGeom>
          <a:noFill/>
        </p:spPr>
        <p:txBody>
          <a:bodyPr wrap="square" rtlCol="0">
            <a:spAutoFit/>
          </a:bodyPr>
          <a:lstStyle/>
          <a:p>
            <a:r>
              <a:rPr lang="en-US" dirty="0" smtClean="0"/>
              <a:t>EE40</a:t>
            </a:r>
            <a:endParaRPr lang="en-US" dirty="0"/>
          </a:p>
        </p:txBody>
      </p:sp>
      <p:sp>
        <p:nvSpPr>
          <p:cNvPr id="28" name="Left Brace 27"/>
          <p:cNvSpPr/>
          <p:nvPr/>
        </p:nvSpPr>
        <p:spPr bwMode="auto">
          <a:xfrm>
            <a:off x="1493520" y="3017520"/>
            <a:ext cx="571500" cy="56388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9" name="Left Brace 28"/>
          <p:cNvSpPr/>
          <p:nvPr/>
        </p:nvSpPr>
        <p:spPr bwMode="auto">
          <a:xfrm>
            <a:off x="1584960" y="1386840"/>
            <a:ext cx="579120" cy="9296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31" name="Left Brace 30"/>
          <p:cNvSpPr/>
          <p:nvPr/>
        </p:nvSpPr>
        <p:spPr bwMode="auto">
          <a:xfrm rot="16200000">
            <a:off x="6545838" y="4425000"/>
            <a:ext cx="434340" cy="3581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32" name="TextBox 31"/>
          <p:cNvSpPr txBox="1"/>
          <p:nvPr/>
        </p:nvSpPr>
        <p:spPr>
          <a:xfrm>
            <a:off x="6125705" y="4744289"/>
            <a:ext cx="1280160" cy="523220"/>
          </a:xfrm>
          <a:prstGeom prst="rect">
            <a:avLst/>
          </a:prstGeom>
          <a:noFill/>
        </p:spPr>
        <p:txBody>
          <a:bodyPr wrap="square" rtlCol="0">
            <a:spAutoFit/>
          </a:bodyPr>
          <a:lstStyle/>
          <a:p>
            <a:r>
              <a:rPr lang="en-US" dirty="0" smtClean="0"/>
              <a:t>CS61C</a:t>
            </a:r>
            <a:endParaRPr lang="en-US" dirty="0"/>
          </a:p>
        </p:txBody>
      </p:sp>
      <p:sp>
        <p:nvSpPr>
          <p:cNvPr id="33" name="Left Brace 32"/>
          <p:cNvSpPr/>
          <p:nvPr/>
        </p:nvSpPr>
        <p:spPr bwMode="auto">
          <a:xfrm>
            <a:off x="1592580" y="4023360"/>
            <a:ext cx="434340" cy="3581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259080" y="3931920"/>
            <a:ext cx="1341120" cy="523220"/>
          </a:xfrm>
          <a:prstGeom prst="rect">
            <a:avLst/>
          </a:prstGeom>
          <a:noFill/>
        </p:spPr>
        <p:txBody>
          <a:bodyPr wrap="square" rtlCol="0">
            <a:spAutoFit/>
          </a:bodyPr>
          <a:lstStyle/>
          <a:p>
            <a:r>
              <a:rPr lang="en-US" dirty="0" smtClean="0"/>
              <a:t>CS61C</a:t>
            </a:r>
            <a:endParaRPr lang="en-US" dirty="0"/>
          </a:p>
        </p:txBody>
      </p:sp>
      <p:sp>
        <p:nvSpPr>
          <p:cNvPr id="35" name="TextBox 34"/>
          <p:cNvSpPr txBox="1"/>
          <p:nvPr/>
        </p:nvSpPr>
        <p:spPr>
          <a:xfrm>
            <a:off x="518160" y="2987040"/>
            <a:ext cx="1188720" cy="523220"/>
          </a:xfrm>
          <a:prstGeom prst="rect">
            <a:avLst/>
          </a:prstGeom>
          <a:noFill/>
        </p:spPr>
        <p:txBody>
          <a:bodyPr wrap="square" rtlCol="0">
            <a:spAutoFit/>
          </a:bodyPr>
          <a:lstStyle/>
          <a:p>
            <a:r>
              <a:rPr lang="en-US" dirty="0" smtClean="0"/>
              <a:t>EE40</a:t>
            </a:r>
            <a:endParaRPr lang="en-US" dirty="0"/>
          </a:p>
        </p:txBody>
      </p:sp>
      <p:cxnSp>
        <p:nvCxnSpPr>
          <p:cNvPr id="39" name="Straight Arrow Connector 38"/>
          <p:cNvCxnSpPr/>
          <p:nvPr/>
        </p:nvCxnSpPr>
        <p:spPr bwMode="auto">
          <a:xfrm>
            <a:off x="5715000" y="4024948"/>
            <a:ext cx="62484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655589" y="2937225"/>
            <a:ext cx="528235"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TextBox 43"/>
          <p:cNvSpPr txBox="1"/>
          <p:nvPr/>
        </p:nvSpPr>
        <p:spPr>
          <a:xfrm>
            <a:off x="5943600" y="6228100"/>
            <a:ext cx="3200400" cy="523220"/>
          </a:xfrm>
          <a:prstGeom prst="rect">
            <a:avLst/>
          </a:prstGeom>
          <a:noFill/>
        </p:spPr>
        <p:txBody>
          <a:bodyPr wrap="square" rtlCol="0">
            <a:spAutoFit/>
          </a:bodyPr>
          <a:lstStyle/>
          <a:p>
            <a:r>
              <a:rPr lang="en-US" b="1" dirty="0" smtClean="0"/>
              <a:t> </a:t>
            </a:r>
            <a:r>
              <a:rPr lang="en-US" b="1" dirty="0" smtClean="0">
                <a:solidFill>
                  <a:srgbClr val="00B0F0"/>
                </a:solidFill>
              </a:rPr>
              <a:t>Network</a:t>
            </a:r>
            <a:r>
              <a:rPr lang="en-US" b="1" dirty="0" smtClean="0"/>
              <a:t> </a:t>
            </a:r>
            <a:r>
              <a:rPr lang="en-US" b="1" dirty="0" smtClean="0">
                <a:solidFill>
                  <a:srgbClr val="00B0F0"/>
                </a:solidFill>
              </a:rPr>
              <a:t>Models</a:t>
            </a:r>
            <a:endParaRPr lang="en-US" b="1" dirty="0">
              <a:solidFill>
                <a:srgbClr val="00B0F0"/>
              </a:solidFill>
            </a:endParaRPr>
          </a:p>
        </p:txBody>
      </p:sp>
      <p:sp>
        <p:nvSpPr>
          <p:cNvPr id="45" name="TextBox 44"/>
          <p:cNvSpPr txBox="1"/>
          <p:nvPr/>
        </p:nvSpPr>
        <p:spPr>
          <a:xfrm>
            <a:off x="259080" y="1569720"/>
            <a:ext cx="1280160" cy="523220"/>
          </a:xfrm>
          <a:prstGeom prst="rect">
            <a:avLst/>
          </a:prstGeom>
          <a:noFill/>
        </p:spPr>
        <p:txBody>
          <a:bodyPr wrap="square" rtlCol="0">
            <a:spAutoFit/>
          </a:bodyPr>
          <a:lstStyle/>
          <a:p>
            <a:r>
              <a:rPr lang="en-US" dirty="0" smtClean="0"/>
              <a:t>CS61C</a:t>
            </a:r>
            <a:endParaRPr lang="en-US" dirty="0"/>
          </a:p>
        </p:txBody>
      </p:sp>
      <p:sp>
        <p:nvSpPr>
          <p:cNvPr id="48" name="TextBox 47"/>
          <p:cNvSpPr txBox="1"/>
          <p:nvPr/>
        </p:nvSpPr>
        <p:spPr>
          <a:xfrm>
            <a:off x="0" y="5623560"/>
            <a:ext cx="1874520" cy="954107"/>
          </a:xfrm>
          <a:prstGeom prst="rect">
            <a:avLst/>
          </a:prstGeom>
          <a:noFill/>
        </p:spPr>
        <p:txBody>
          <a:bodyPr wrap="square" rtlCol="0">
            <a:spAutoFit/>
          </a:bodyPr>
          <a:lstStyle/>
          <a:p>
            <a:r>
              <a:rPr lang="en-US" b="1" dirty="0" smtClean="0">
                <a:solidFill>
                  <a:srgbClr val="00B0F0"/>
                </a:solidFill>
              </a:rPr>
              <a:t>Buildable</a:t>
            </a:r>
          </a:p>
          <a:p>
            <a:r>
              <a:rPr lang="en-US" b="1" dirty="0" smtClean="0">
                <a:solidFill>
                  <a:srgbClr val="00B0F0"/>
                </a:solidFill>
              </a:rPr>
              <a:t>Artifacts </a:t>
            </a:r>
            <a:endParaRPr lang="en-US" b="1" dirty="0">
              <a:solidFill>
                <a:srgbClr val="00B0F0"/>
              </a:solidFill>
            </a:endParaRPr>
          </a:p>
        </p:txBody>
      </p:sp>
      <p:cxnSp>
        <p:nvCxnSpPr>
          <p:cNvPr id="52" name="Straight Connector 51"/>
          <p:cNvCxnSpPr/>
          <p:nvPr/>
        </p:nvCxnSpPr>
        <p:spPr bwMode="auto">
          <a:xfrm rot="5400000" flipH="1" flipV="1">
            <a:off x="2987040" y="3870960"/>
            <a:ext cx="5974080" cy="0"/>
          </a:xfrm>
          <a:prstGeom prst="line">
            <a:avLst/>
          </a:prstGeom>
          <a:solidFill>
            <a:schemeClr val="accent1"/>
          </a:solidFill>
          <a:ln w="9525" cap="flat" cmpd="sng" algn="ctr">
            <a:solidFill>
              <a:srgbClr val="00B0F0"/>
            </a:solidFill>
            <a:prstDash val="dash"/>
            <a:round/>
            <a:headEnd type="none" w="med" len="med"/>
            <a:tailEnd type="none" w="med" len="med"/>
          </a:ln>
          <a:effectLst/>
        </p:spPr>
      </p:cxnSp>
      <p:sp>
        <p:nvSpPr>
          <p:cNvPr id="53" name="TextBox 52"/>
          <p:cNvSpPr txBox="1"/>
          <p:nvPr/>
        </p:nvSpPr>
        <p:spPr>
          <a:xfrm>
            <a:off x="7848600" y="4744032"/>
            <a:ext cx="1295400" cy="523220"/>
          </a:xfrm>
          <a:prstGeom prst="rect">
            <a:avLst/>
          </a:prstGeom>
          <a:noFill/>
        </p:spPr>
        <p:txBody>
          <a:bodyPr wrap="square" rtlCol="0">
            <a:spAutoFit/>
          </a:bodyPr>
          <a:lstStyle/>
          <a:p>
            <a:r>
              <a:rPr lang="en-US" dirty="0" smtClean="0"/>
              <a:t>EE20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Course Logistics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Important Dates</a:t>
            </a:r>
          </a:p>
        </p:txBody>
      </p:sp>
      <p:sp>
        <p:nvSpPr>
          <p:cNvPr id="12291" name="Content Placeholder 2"/>
          <p:cNvSpPr>
            <a:spLocks noGrp="1"/>
          </p:cNvSpPr>
          <p:nvPr>
            <p:ph idx="1"/>
          </p:nvPr>
        </p:nvSpPr>
        <p:spPr/>
        <p:txBody>
          <a:bodyPr/>
          <a:lstStyle/>
          <a:p>
            <a:r>
              <a:rPr lang="en-US" smtClean="0"/>
              <a:t>Two or three in-class midterms</a:t>
            </a:r>
          </a:p>
          <a:p>
            <a:pPr lvl="1"/>
            <a:r>
              <a:rPr lang="en-US" smtClean="0"/>
              <a:t>July 9</a:t>
            </a:r>
            <a:r>
              <a:rPr lang="en-US" baseline="30000" smtClean="0"/>
              <a:t>th</a:t>
            </a:r>
            <a:r>
              <a:rPr lang="en-US" smtClean="0"/>
              <a:t> (18 days from now)</a:t>
            </a:r>
          </a:p>
          <a:p>
            <a:pPr lvl="1"/>
            <a:r>
              <a:rPr lang="en-US" smtClean="0"/>
              <a:t>July 28</a:t>
            </a:r>
            <a:r>
              <a:rPr lang="en-US" baseline="30000" smtClean="0"/>
              <a:t>th</a:t>
            </a:r>
            <a:r>
              <a:rPr lang="en-US" smtClean="0"/>
              <a:t> </a:t>
            </a:r>
          </a:p>
          <a:p>
            <a:pPr lvl="1"/>
            <a:r>
              <a:rPr lang="en-US" smtClean="0"/>
              <a:t>August 11</a:t>
            </a:r>
            <a:r>
              <a:rPr lang="en-US" baseline="30000" smtClean="0"/>
              <a:t>th</a:t>
            </a:r>
            <a:r>
              <a:rPr lang="en-US" smtClean="0"/>
              <a:t> (if you guys vote to do this)</a:t>
            </a:r>
          </a:p>
          <a:p>
            <a:r>
              <a:rPr lang="en-US" smtClean="0"/>
              <a:t>One comprehensive final</a:t>
            </a:r>
          </a:p>
          <a:p>
            <a:pPr lvl="1"/>
            <a:r>
              <a:rPr lang="en-US" smtClean="0"/>
              <a:t>August 13</a:t>
            </a:r>
            <a:r>
              <a:rPr lang="en-US" baseline="30000" smtClean="0"/>
              <a:t>th</a:t>
            </a:r>
            <a:r>
              <a:rPr lang="en-US" smtClean="0"/>
              <a:t> </a:t>
            </a:r>
          </a:p>
          <a:p>
            <a:r>
              <a:rPr lang="en-US" smtClean="0"/>
              <a:t>July 2 – must be registered for course</a:t>
            </a:r>
          </a:p>
          <a:p>
            <a:r>
              <a:rPr lang="en-US" smtClean="0"/>
              <a:t>June 25</a:t>
            </a:r>
            <a:r>
              <a:rPr lang="en-US" baseline="30000" smtClean="0"/>
              <a:t>th</a:t>
            </a:r>
            <a:r>
              <a:rPr lang="en-US" smtClean="0"/>
              <a:t> – last day to drop for a refund</a:t>
            </a:r>
          </a:p>
          <a:p>
            <a:r>
              <a:rPr lang="en-US" smtClean="0"/>
              <a:t>July 30</a:t>
            </a:r>
            <a:r>
              <a:rPr lang="en-US" baseline="30000" smtClean="0"/>
              <a:t>th</a:t>
            </a:r>
            <a:r>
              <a:rPr lang="en-US" smtClean="0"/>
              <a:t> – last day to drop for no refund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Grades</a:t>
            </a:r>
          </a:p>
        </p:txBody>
      </p:sp>
      <p:sp>
        <p:nvSpPr>
          <p:cNvPr id="13315" name="Content Placeholder 2"/>
          <p:cNvSpPr>
            <a:spLocks noGrp="1"/>
          </p:cNvSpPr>
          <p:nvPr>
            <p:ph idx="1"/>
          </p:nvPr>
        </p:nvSpPr>
        <p:spPr/>
        <p:txBody>
          <a:bodyPr/>
          <a:lstStyle/>
          <a:p>
            <a:r>
              <a:rPr lang="en-US" dirty="0" smtClean="0"/>
              <a:t>Reading Assignments (5%)</a:t>
            </a:r>
          </a:p>
          <a:p>
            <a:r>
              <a:rPr lang="en-US" dirty="0" smtClean="0"/>
              <a:t>HW (20%)</a:t>
            </a:r>
          </a:p>
          <a:p>
            <a:pPr lvl="1"/>
            <a:r>
              <a:rPr lang="en-US" dirty="0" smtClean="0"/>
              <a:t>Lowest HW dropped</a:t>
            </a:r>
          </a:p>
          <a:p>
            <a:pPr lvl="1"/>
            <a:r>
              <a:rPr lang="en-US" dirty="0" smtClean="0"/>
              <a:t>One late homework allowed</a:t>
            </a:r>
          </a:p>
          <a:p>
            <a:r>
              <a:rPr lang="en-US" dirty="0" smtClean="0"/>
              <a:t>Midterm and Final (20%, 20%, 20%)</a:t>
            </a:r>
          </a:p>
          <a:p>
            <a:pPr lvl="1"/>
            <a:r>
              <a:rPr lang="en-US" dirty="0" smtClean="0"/>
              <a:t>If we do 3 midterms, lowest dropped</a:t>
            </a:r>
          </a:p>
          <a:p>
            <a:r>
              <a:rPr lang="en-US" dirty="0" smtClean="0"/>
              <a:t>Labs (15%)</a:t>
            </a:r>
          </a:p>
          <a:p>
            <a:pPr lvl="1"/>
            <a:r>
              <a:rPr lang="en-US" dirty="0" smtClean="0"/>
              <a:t>Six labs</a:t>
            </a:r>
          </a:p>
          <a:p>
            <a:pPr lvl="1"/>
            <a:r>
              <a:rPr lang="en-US" dirty="0" smtClean="0"/>
              <a:t>Two lab projects</a:t>
            </a:r>
          </a:p>
          <a:p>
            <a:pPr lvl="2"/>
            <a:r>
              <a:rPr lang="en-US" dirty="0" smtClean="0"/>
              <a:t>2</a:t>
            </a:r>
            <a:r>
              <a:rPr lang="en-US" baseline="30000" dirty="0" smtClean="0"/>
              <a:t>nd</a:t>
            </a:r>
            <a:r>
              <a:rPr lang="en-US" dirty="0" smtClean="0"/>
              <a:t> project is open ended, get started early if you want to do something crazy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Assignments</a:t>
            </a:r>
            <a:endParaRPr lang="en-US" dirty="0"/>
          </a:p>
        </p:txBody>
      </p:sp>
      <p:sp>
        <p:nvSpPr>
          <p:cNvPr id="3" name="Content Placeholder 2"/>
          <p:cNvSpPr>
            <a:spLocks noGrp="1"/>
          </p:cNvSpPr>
          <p:nvPr>
            <p:ph idx="1"/>
          </p:nvPr>
        </p:nvSpPr>
        <p:spPr/>
        <p:txBody>
          <a:bodyPr/>
          <a:lstStyle/>
          <a:p>
            <a:r>
              <a:rPr lang="en-US" dirty="0" smtClean="0"/>
              <a:t>Reading assignments due before class</a:t>
            </a:r>
          </a:p>
          <a:p>
            <a:pPr lvl="1"/>
            <a:r>
              <a:rPr lang="en-US" dirty="0" smtClean="0"/>
              <a:t>Easy problems to make sure you got at least something out of the reading</a:t>
            </a:r>
          </a:p>
          <a:p>
            <a:pPr lvl="1"/>
            <a:r>
              <a:rPr lang="en-US" dirty="0" smtClean="0"/>
              <a:t>Credit/No Credit grading</a:t>
            </a:r>
          </a:p>
          <a:p>
            <a:pPr lvl="1"/>
            <a:r>
              <a:rPr lang="en-US" dirty="0" smtClean="0"/>
              <a:t>No late submissions allowed</a:t>
            </a:r>
          </a:p>
          <a:p>
            <a:pPr lvl="1"/>
            <a:r>
              <a:rPr lang="en-US" dirty="0" smtClean="0"/>
              <a:t>Lowest two dropped</a:t>
            </a:r>
          </a:p>
          <a:p>
            <a:pPr lvl="1"/>
            <a:r>
              <a:rPr lang="en-US" dirty="0" smtClean="0"/>
              <a:t>Submit on </a:t>
            </a:r>
            <a:r>
              <a:rPr lang="en-US" dirty="0" err="1" smtClean="0"/>
              <a:t>bspace</a:t>
            </a:r>
            <a:r>
              <a:rPr lang="en-US" dirty="0" smtClean="0"/>
              <a:t> (bspace.berkeley.edu)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r>
              <a:rPr lang="en-US" dirty="0" err="1" smtClean="0"/>
              <a:t>Homeworks</a:t>
            </a:r>
            <a:endParaRPr lang="en-US" dirty="0" smtClean="0"/>
          </a:p>
        </p:txBody>
      </p:sp>
      <p:sp>
        <p:nvSpPr>
          <p:cNvPr id="14339" name="Rectangle 9"/>
          <p:cNvSpPr>
            <a:spLocks noGrp="1" noChangeArrowheads="1"/>
          </p:cNvSpPr>
          <p:nvPr>
            <p:ph type="body" idx="1"/>
          </p:nvPr>
        </p:nvSpPr>
        <p:spPr>
          <a:xfrm>
            <a:off x="457200" y="914400"/>
            <a:ext cx="8351520" cy="5521325"/>
          </a:xfrm>
        </p:spPr>
        <p:txBody>
          <a:bodyPr/>
          <a:lstStyle/>
          <a:p>
            <a:pPr>
              <a:lnSpc>
                <a:spcPct val="80000"/>
              </a:lnSpc>
            </a:pPr>
            <a:r>
              <a:rPr lang="en-US" sz="3100" b="1" dirty="0" err="1" smtClean="0"/>
              <a:t>Homeworks</a:t>
            </a:r>
            <a:r>
              <a:rPr lang="en-US" sz="3100" b="1" dirty="0" smtClean="0"/>
              <a:t> due on either Tuesdays or Fridays</a:t>
            </a:r>
          </a:p>
          <a:p>
            <a:pPr>
              <a:lnSpc>
                <a:spcPct val="80000"/>
              </a:lnSpc>
            </a:pPr>
            <a:r>
              <a:rPr lang="en-US" sz="3100" dirty="0" smtClean="0"/>
              <a:t>Must be in the HW box, 240 Cory by 5 PM</a:t>
            </a:r>
          </a:p>
          <a:p>
            <a:pPr>
              <a:lnSpc>
                <a:spcPct val="80000"/>
              </a:lnSpc>
            </a:pPr>
            <a:r>
              <a:rPr lang="en-US" sz="3100" dirty="0" smtClean="0"/>
              <a:t>Problems graded on a 0,1,2,3 basis</a:t>
            </a:r>
          </a:p>
          <a:p>
            <a:pPr lvl="1">
              <a:lnSpc>
                <a:spcPct val="80000"/>
              </a:lnSpc>
            </a:pPr>
            <a:r>
              <a:rPr lang="en-US" dirty="0" smtClean="0"/>
              <a:t>You do not get 1 point for writing the problem down</a:t>
            </a:r>
          </a:p>
          <a:p>
            <a:pPr>
              <a:lnSpc>
                <a:spcPct val="80000"/>
              </a:lnSpc>
            </a:pPr>
            <a:r>
              <a:rPr lang="en-US" sz="3100" dirty="0" smtClean="0"/>
              <a:t>Will be returned in lecture</a:t>
            </a:r>
          </a:p>
          <a:p>
            <a:pPr lvl="1">
              <a:lnSpc>
                <a:spcPct val="80000"/>
              </a:lnSpc>
            </a:pPr>
            <a:r>
              <a:rPr lang="en-US" sz="2700" dirty="0" smtClean="0"/>
              <a:t>Also available during my office hours</a:t>
            </a:r>
          </a:p>
          <a:p>
            <a:pPr>
              <a:lnSpc>
                <a:spcPct val="80000"/>
              </a:lnSpc>
            </a:pPr>
            <a:r>
              <a:rPr lang="en-US" sz="3100" dirty="0" smtClean="0"/>
              <a:t>On the top page, right top corner, write your name (in the form: Last Name, First Name)</a:t>
            </a:r>
          </a:p>
          <a:p>
            <a:pPr>
              <a:lnSpc>
                <a:spcPct val="80000"/>
              </a:lnSpc>
            </a:pPr>
            <a:r>
              <a:rPr lang="en-US" sz="3100" dirty="0" smtClean="0"/>
              <a:t>Fine to discuss problems with others but </a:t>
            </a:r>
            <a:r>
              <a:rPr lang="en-US" sz="3100" b="1" dirty="0" smtClean="0"/>
              <a:t>ALL WORK SHOULD BE YOUR 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Philosophy</a:t>
            </a:r>
            <a:endParaRPr lang="en-US" dirty="0"/>
          </a:p>
        </p:txBody>
      </p:sp>
      <p:sp>
        <p:nvSpPr>
          <p:cNvPr id="3" name="Content Placeholder 2"/>
          <p:cNvSpPr>
            <a:spLocks noGrp="1"/>
          </p:cNvSpPr>
          <p:nvPr>
            <p:ph idx="1"/>
          </p:nvPr>
        </p:nvSpPr>
        <p:spPr/>
        <p:txBody>
          <a:bodyPr/>
          <a:lstStyle/>
          <a:p>
            <a:r>
              <a:rPr lang="en-US" sz="3000" dirty="0" smtClean="0"/>
              <a:t>Homework is where the real learning happens, similar to practicing a musical instrument</a:t>
            </a:r>
          </a:p>
          <a:p>
            <a:r>
              <a:rPr lang="en-US" sz="3000" dirty="0" smtClean="0"/>
              <a:t>My </a:t>
            </a:r>
            <a:r>
              <a:rPr lang="en-US" sz="3000" dirty="0" err="1" smtClean="0"/>
              <a:t>homeworks</a:t>
            </a:r>
            <a:r>
              <a:rPr lang="en-US" sz="3000" dirty="0" smtClean="0"/>
              <a:t> are for a grade so that if you perform poorly on midterms, it is evidence of what you’ve accomplished outside of a testing environment</a:t>
            </a:r>
          </a:p>
          <a:p>
            <a:r>
              <a:rPr lang="en-US" sz="3000" dirty="0" smtClean="0"/>
              <a:t>Copying homework answers is tempting, but:</a:t>
            </a:r>
          </a:p>
          <a:p>
            <a:pPr lvl="1"/>
            <a:r>
              <a:rPr lang="en-US" dirty="0" smtClean="0"/>
              <a:t>It is an unfair representation of your accomplishments</a:t>
            </a:r>
          </a:p>
          <a:p>
            <a:pPr lvl="1"/>
            <a:r>
              <a:rPr lang="en-US" dirty="0" smtClean="0"/>
              <a:t>You will be unprepared for midterms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r>
              <a:rPr lang="en-US" dirty="0" smtClean="0"/>
              <a:t>Labs</a:t>
            </a:r>
          </a:p>
        </p:txBody>
      </p:sp>
      <p:sp>
        <p:nvSpPr>
          <p:cNvPr id="14339" name="Rectangle 9"/>
          <p:cNvSpPr>
            <a:spLocks noGrp="1" noChangeArrowheads="1"/>
          </p:cNvSpPr>
          <p:nvPr>
            <p:ph type="body" idx="1"/>
          </p:nvPr>
        </p:nvSpPr>
        <p:spPr/>
        <p:txBody>
          <a:bodyPr/>
          <a:lstStyle/>
          <a:p>
            <a:pPr>
              <a:lnSpc>
                <a:spcPct val="80000"/>
              </a:lnSpc>
            </a:pPr>
            <a:r>
              <a:rPr lang="en-US" dirty="0" smtClean="0"/>
              <a:t>Labs start NEXT </a:t>
            </a:r>
            <a:r>
              <a:rPr lang="en-US" dirty="0" smtClean="0"/>
              <a:t>week</a:t>
            </a:r>
          </a:p>
          <a:p>
            <a:pPr>
              <a:lnSpc>
                <a:spcPct val="80000"/>
              </a:lnSpc>
            </a:pPr>
            <a:r>
              <a:rPr lang="en-US" smtClean="0"/>
              <a:t>2 labs per week, 3 hours each</a:t>
            </a:r>
            <a:endParaRPr lang="en-US" dirty="0" smtClean="0"/>
          </a:p>
          <a:p>
            <a:pPr>
              <a:lnSpc>
                <a:spcPct val="80000"/>
              </a:lnSpc>
            </a:pPr>
            <a:r>
              <a:rPr lang="en-US" dirty="0" smtClean="0"/>
              <a:t>Labs</a:t>
            </a:r>
          </a:p>
          <a:p>
            <a:pPr lvl="1">
              <a:lnSpc>
                <a:spcPct val="80000"/>
              </a:lnSpc>
            </a:pPr>
            <a:r>
              <a:rPr lang="en-US" sz="2600" dirty="0" smtClean="0"/>
              <a:t>50% on </a:t>
            </a:r>
            <a:r>
              <a:rPr lang="en-US" sz="2600" dirty="0" err="1" smtClean="0"/>
              <a:t>Prelab</a:t>
            </a:r>
            <a:r>
              <a:rPr lang="en-US" sz="2600" dirty="0" smtClean="0"/>
              <a:t> and 50% on Report</a:t>
            </a:r>
          </a:p>
          <a:p>
            <a:pPr lvl="2">
              <a:lnSpc>
                <a:spcPct val="80000"/>
              </a:lnSpc>
            </a:pPr>
            <a:r>
              <a:rPr lang="en-US" sz="2200" dirty="0" smtClean="0"/>
              <a:t>Do </a:t>
            </a:r>
            <a:r>
              <a:rPr lang="en-US" sz="2200" dirty="0" err="1" smtClean="0"/>
              <a:t>prelabs</a:t>
            </a:r>
            <a:r>
              <a:rPr lang="en-US" sz="2200" dirty="0" smtClean="0"/>
              <a:t> BEFORE the lab</a:t>
            </a:r>
          </a:p>
          <a:p>
            <a:pPr lvl="1">
              <a:lnSpc>
                <a:spcPct val="80000"/>
              </a:lnSpc>
            </a:pPr>
            <a:r>
              <a:rPr lang="en-US" sz="2600" b="1" dirty="0" smtClean="0"/>
              <a:t>You must complete the </a:t>
            </a:r>
            <a:r>
              <a:rPr lang="en-US" sz="2600" b="1" dirty="0" err="1" smtClean="0"/>
              <a:t>prelab</a:t>
            </a:r>
            <a:r>
              <a:rPr lang="en-US" sz="2600" b="1" dirty="0" smtClean="0"/>
              <a:t> section before going to the lab.</a:t>
            </a:r>
            <a:r>
              <a:rPr lang="en-US" sz="2600" dirty="0" smtClean="0"/>
              <a:t>  The </a:t>
            </a:r>
            <a:r>
              <a:rPr lang="en-US" sz="2600" dirty="0" err="1" smtClean="0"/>
              <a:t>prelabs</a:t>
            </a:r>
            <a:r>
              <a:rPr lang="en-US" sz="2600" dirty="0" smtClean="0"/>
              <a:t> are checked by the GSIs at the beginning of each session.  If </a:t>
            </a:r>
            <a:r>
              <a:rPr lang="en-US" sz="2600" dirty="0" err="1" smtClean="0"/>
              <a:t>prelabs</a:t>
            </a:r>
            <a:r>
              <a:rPr lang="en-US" sz="2600" dirty="0" smtClean="0"/>
              <a:t> are completed during the lab sessions, it is considered late and 50% will be deducted</a:t>
            </a:r>
          </a:p>
          <a:p>
            <a:pPr>
              <a:lnSpc>
                <a:spcPct val="80000"/>
              </a:lnSpc>
            </a:pPr>
            <a:r>
              <a:rPr lang="en-US" sz="3000" dirty="0" smtClean="0"/>
              <a:t>Lab reports are due exactly one week after your lab is completed</a:t>
            </a:r>
          </a:p>
          <a:p>
            <a:pPr>
              <a:lnSpc>
                <a:spcPct val="80000"/>
              </a:lnSpc>
            </a:pPr>
            <a:r>
              <a:rPr lang="en-US" sz="3000" dirty="0" smtClean="0"/>
              <a:t>Some make up labs will be scheduled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 Story</a:t>
            </a:r>
          </a:p>
        </p:txBody>
      </p:sp>
      <p:pic>
        <p:nvPicPr>
          <p:cNvPr id="103428" name="Picture 4" descr="http://www.socwel.ku.edu/candagrant/images/Gallery%20photos%202007,%204-22/Confucianism/Korea/Taedong%20Center%20for%20Study%20of%20Chinese%20Confucian%20Classics,%20Gangweon%20Province/Rice%20Paddy,%2006.jpg"/>
          <p:cNvPicPr>
            <a:picLocks noChangeAspect="1" noChangeArrowheads="1"/>
          </p:cNvPicPr>
          <p:nvPr/>
        </p:nvPicPr>
        <p:blipFill>
          <a:blip r:embed="rId2" cstate="print"/>
          <a:srcRect/>
          <a:stretch>
            <a:fillRect/>
          </a:stretch>
        </p:blipFill>
        <p:spPr bwMode="auto">
          <a:xfrm>
            <a:off x="659978" y="1011194"/>
            <a:ext cx="7803979" cy="52676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Sections and Office Hours</a:t>
            </a:r>
            <a:endParaRPr lang="en-US" dirty="0"/>
          </a:p>
        </p:txBody>
      </p:sp>
      <p:sp>
        <p:nvSpPr>
          <p:cNvPr id="3" name="Content Placeholder 2"/>
          <p:cNvSpPr>
            <a:spLocks noGrp="1"/>
          </p:cNvSpPr>
          <p:nvPr>
            <p:ph idx="1"/>
          </p:nvPr>
        </p:nvSpPr>
        <p:spPr/>
        <p:txBody>
          <a:bodyPr/>
          <a:lstStyle/>
          <a:p>
            <a:r>
              <a:rPr lang="en-US" dirty="0" smtClean="0"/>
              <a:t>Note that discussion section times have changed, now only one hour:</a:t>
            </a:r>
          </a:p>
          <a:p>
            <a:pPr lvl="1"/>
            <a:r>
              <a:rPr lang="en-US" dirty="0" smtClean="0"/>
              <a:t>Tuesday: 1-2 PM</a:t>
            </a:r>
          </a:p>
          <a:p>
            <a:pPr lvl="1"/>
            <a:r>
              <a:rPr lang="en-US" dirty="0" smtClean="0"/>
              <a:t>Friday: 2-3 PM</a:t>
            </a:r>
          </a:p>
          <a:p>
            <a:pPr lvl="1"/>
            <a:r>
              <a:rPr lang="en-US" dirty="0" smtClean="0"/>
              <a:t>Held in 293 Cory</a:t>
            </a:r>
          </a:p>
          <a:p>
            <a:endParaRPr lang="en-US" dirty="0" smtClean="0"/>
          </a:p>
          <a:p>
            <a:r>
              <a:rPr lang="en-US" dirty="0" smtClean="0"/>
              <a:t>Office Hours will be posted later today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and </a:t>
            </a:r>
            <a:r>
              <a:rPr lang="en-US" dirty="0" err="1" smtClean="0"/>
              <a:t>i</a:t>
            </a:r>
            <a:r>
              <a:rPr lang="en-US" dirty="0" smtClean="0"/>
              <a:t>&gt;Clicker</a:t>
            </a:r>
            <a:endParaRPr lang="en-US" dirty="0"/>
          </a:p>
        </p:txBody>
      </p:sp>
      <p:sp>
        <p:nvSpPr>
          <p:cNvPr id="3" name="Content Placeholder 2"/>
          <p:cNvSpPr>
            <a:spLocks noGrp="1"/>
          </p:cNvSpPr>
          <p:nvPr>
            <p:ph idx="1"/>
          </p:nvPr>
        </p:nvSpPr>
        <p:spPr/>
        <p:txBody>
          <a:bodyPr/>
          <a:lstStyle/>
          <a:p>
            <a:r>
              <a:rPr lang="en-US" dirty="0" smtClean="0"/>
              <a:t>Our textbook is “Foundations of Analog and Digital Electronic Circuits”, 1</a:t>
            </a:r>
            <a:r>
              <a:rPr lang="en-US" baseline="30000" dirty="0" smtClean="0"/>
              <a:t>st</a:t>
            </a:r>
            <a:r>
              <a:rPr lang="en-US" dirty="0" smtClean="0"/>
              <a:t> edition by </a:t>
            </a:r>
            <a:r>
              <a:rPr lang="en-US" dirty="0" err="1" smtClean="0"/>
              <a:t>Anant</a:t>
            </a:r>
            <a:r>
              <a:rPr lang="en-US" dirty="0" smtClean="0"/>
              <a:t> </a:t>
            </a:r>
            <a:r>
              <a:rPr lang="en-US" dirty="0" err="1" smtClean="0"/>
              <a:t>Agarwal</a:t>
            </a:r>
            <a:r>
              <a:rPr lang="en-US" dirty="0" smtClean="0"/>
              <a:t> and </a:t>
            </a:r>
            <a:r>
              <a:rPr lang="en-US" dirty="0" smtClean="0"/>
              <a:t>J</a:t>
            </a:r>
            <a:r>
              <a:rPr lang="en-US" dirty="0" smtClean="0"/>
              <a:t>effrey </a:t>
            </a:r>
            <a:r>
              <a:rPr lang="en-US" dirty="0" smtClean="0"/>
              <a:t>Lang</a:t>
            </a:r>
          </a:p>
          <a:p>
            <a:endParaRPr lang="en-US" dirty="0" smtClean="0"/>
          </a:p>
          <a:p>
            <a:r>
              <a:rPr lang="en-US" dirty="0" smtClean="0"/>
              <a:t>Also required is an </a:t>
            </a:r>
            <a:r>
              <a:rPr lang="en-US" dirty="0" err="1" smtClean="0"/>
              <a:t>i</a:t>
            </a:r>
            <a:r>
              <a:rPr lang="en-US" dirty="0" smtClean="0"/>
              <a:t>&gt;Clicker</a:t>
            </a:r>
          </a:p>
          <a:p>
            <a:pPr lvl="1"/>
            <a:r>
              <a:rPr lang="en-US" dirty="0" smtClean="0"/>
              <a:t>For submitting answers in class</a:t>
            </a:r>
          </a:p>
          <a:p>
            <a:pPr lvl="1"/>
            <a:r>
              <a:rPr lang="en-US" dirty="0" smtClean="0"/>
              <a:t>Available at ASUC bookstore or online</a:t>
            </a:r>
          </a:p>
          <a:p>
            <a:pPr lvl="1"/>
            <a:r>
              <a:rPr lang="en-US" dirty="0" smtClean="0"/>
              <a:t>ASUC will buy them for $30 (as of last semester)</a:t>
            </a:r>
          </a:p>
          <a:p>
            <a:pPr lvl="1"/>
            <a:r>
              <a:rPr lang="en-US" dirty="0" smtClean="0"/>
              <a:t>Will register them by serial # to your name online (details on website soon)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r>
              <a:rPr lang="en-US" dirty="0" smtClean="0"/>
              <a:t>Lectures</a:t>
            </a:r>
          </a:p>
        </p:txBody>
      </p:sp>
      <p:sp>
        <p:nvSpPr>
          <p:cNvPr id="125958" name="Rectangle 6"/>
          <p:cNvSpPr>
            <a:spLocks noGrp="1" noChangeArrowheads="1"/>
          </p:cNvSpPr>
          <p:nvPr>
            <p:ph type="body" idx="1"/>
          </p:nvPr>
        </p:nvSpPr>
        <p:spPr/>
        <p:txBody>
          <a:bodyPr/>
          <a:lstStyle/>
          <a:p>
            <a:r>
              <a:rPr lang="en-US" dirty="0" smtClean="0"/>
              <a:t>We have a 2 hour lecture</a:t>
            </a:r>
          </a:p>
          <a:p>
            <a:r>
              <a:rPr lang="en-US" dirty="0" smtClean="0"/>
              <a:t>Nobody on this earth is that entertaining</a:t>
            </a:r>
          </a:p>
          <a:p>
            <a:r>
              <a:rPr lang="en-US" dirty="0" smtClean="0"/>
              <a:t>End of each hour – peer instruction</a:t>
            </a:r>
          </a:p>
          <a:p>
            <a:pPr lvl="1"/>
            <a:r>
              <a:rPr lang="en-US" dirty="0" smtClean="0"/>
              <a:t>Work on small problem in groups</a:t>
            </a:r>
          </a:p>
          <a:p>
            <a:pPr lvl="1"/>
            <a:r>
              <a:rPr lang="en-US" dirty="0" smtClean="0"/>
              <a:t>Submit answer via </a:t>
            </a:r>
            <a:r>
              <a:rPr lang="en-US" b="1" dirty="0" err="1" smtClean="0"/>
              <a:t>i</a:t>
            </a:r>
            <a:r>
              <a:rPr lang="en-US" b="1" dirty="0" smtClean="0"/>
              <a:t>&gt;Clicker</a:t>
            </a:r>
          </a:p>
          <a:p>
            <a:pPr lvl="1"/>
            <a:r>
              <a:rPr lang="en-US" dirty="0" smtClean="0"/>
              <a:t>Go over problem</a:t>
            </a:r>
          </a:p>
          <a:p>
            <a:pPr lvl="1"/>
            <a:r>
              <a:rPr lang="en-US" dirty="0" smtClean="0"/>
              <a:t>Take a break</a:t>
            </a:r>
          </a:p>
          <a:p>
            <a:r>
              <a:rPr lang="en-US" dirty="0" smtClean="0"/>
              <a:t>Attendance isn’t required, but reading assignments for lecture ARE required</a:t>
            </a:r>
          </a:p>
          <a:p>
            <a:r>
              <a:rPr lang="en-US" dirty="0" smtClean="0"/>
              <a:t>Lectures will be posted online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38200" y="2331720"/>
            <a:ext cx="1386840" cy="1203960"/>
          </a:xfrm>
          <a:prstGeom prst="rect">
            <a:avLst/>
          </a:prstGeom>
          <a:solidFill>
            <a:schemeClr val="bg1">
              <a:lumMod val="85000"/>
              <a:alpha val="31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err="1" smtClean="0"/>
              <a:t>i</a:t>
            </a:r>
            <a:r>
              <a:rPr lang="en-US" dirty="0" smtClean="0"/>
              <a:t>&gt;Clicker Test</a:t>
            </a:r>
            <a:endParaRPr lang="en-US" dirty="0"/>
          </a:p>
        </p:txBody>
      </p:sp>
      <p:sp>
        <p:nvSpPr>
          <p:cNvPr id="3" name="Content Placeholder 2"/>
          <p:cNvSpPr>
            <a:spLocks noGrp="1"/>
          </p:cNvSpPr>
          <p:nvPr>
            <p:ph idx="1"/>
          </p:nvPr>
        </p:nvSpPr>
        <p:spPr/>
        <p:txBody>
          <a:bodyPr/>
          <a:lstStyle/>
          <a:p>
            <a:r>
              <a:rPr lang="en-US" dirty="0" smtClean="0"/>
              <a:t>Let’s test those </a:t>
            </a:r>
            <a:r>
              <a:rPr lang="en-US" dirty="0" err="1" smtClean="0"/>
              <a:t>i</a:t>
            </a:r>
            <a:r>
              <a:rPr lang="en-US" dirty="0" smtClean="0"/>
              <a:t>&gt;Clickers</a:t>
            </a:r>
          </a:p>
          <a:p>
            <a:r>
              <a:rPr lang="en-US" dirty="0" smtClean="0"/>
              <a:t>Question: Does your </a:t>
            </a:r>
            <a:r>
              <a:rPr lang="en-US" dirty="0" err="1" smtClean="0"/>
              <a:t>i</a:t>
            </a:r>
            <a:r>
              <a:rPr lang="en-US" dirty="0" smtClean="0"/>
              <a:t>&gt;Clicker work?</a:t>
            </a:r>
            <a:endParaRPr lang="en-US" dirty="0"/>
          </a:p>
        </p:txBody>
      </p:sp>
      <p:sp>
        <p:nvSpPr>
          <p:cNvPr id="4" name="TextBox 3"/>
          <p:cNvSpPr txBox="1"/>
          <p:nvPr/>
        </p:nvSpPr>
        <p:spPr>
          <a:xfrm>
            <a:off x="899160" y="2346961"/>
            <a:ext cx="3200400" cy="1077218"/>
          </a:xfrm>
          <a:prstGeom prst="rect">
            <a:avLst/>
          </a:prstGeom>
          <a:noFill/>
        </p:spPr>
        <p:txBody>
          <a:bodyPr wrap="square" rtlCol="0">
            <a:spAutoFit/>
          </a:bodyPr>
          <a:lstStyle/>
          <a:p>
            <a:pPr marL="457200" indent="-457200"/>
            <a:r>
              <a:rPr lang="en-US" sz="3200" b="1" dirty="0" smtClean="0">
                <a:solidFill>
                  <a:srgbClr val="7030A0"/>
                </a:solidFill>
              </a:rPr>
              <a:t>A. Yes</a:t>
            </a:r>
            <a:endParaRPr lang="en-US" sz="3200" b="1" dirty="0" smtClean="0">
              <a:solidFill>
                <a:srgbClr val="7030A0"/>
              </a:solidFill>
            </a:endParaRPr>
          </a:p>
          <a:p>
            <a:pPr marL="457200" indent="-457200"/>
            <a:r>
              <a:rPr lang="en-US" sz="3200" b="1" dirty="0" smtClean="0">
                <a:solidFill>
                  <a:srgbClr val="7030A0"/>
                </a:solidFill>
              </a:rPr>
              <a:t>B. No</a:t>
            </a:r>
            <a:endParaRPr lang="en-US" sz="3200" b="1" dirty="0" smtClean="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Website</a:t>
            </a:r>
            <a:endParaRPr lang="en-US" dirty="0"/>
          </a:p>
        </p:txBody>
      </p:sp>
      <p:sp>
        <p:nvSpPr>
          <p:cNvPr id="3" name="Content Placeholder 2"/>
          <p:cNvSpPr>
            <a:spLocks noGrp="1"/>
          </p:cNvSpPr>
          <p:nvPr>
            <p:ph idx="1"/>
          </p:nvPr>
        </p:nvSpPr>
        <p:spPr/>
        <p:txBody>
          <a:bodyPr/>
          <a:lstStyle/>
          <a:p>
            <a:r>
              <a:rPr lang="en-US" dirty="0" smtClean="0"/>
              <a:t>Course website is </a:t>
            </a:r>
            <a:r>
              <a:rPr lang="en-US" dirty="0" smtClean="0"/>
              <a:t>at </a:t>
            </a:r>
            <a:r>
              <a:rPr lang="en-US" dirty="0" smtClean="0">
                <a:hlinkClick r:id="rId2"/>
              </a:rPr>
              <a:t>http://www-inst.eecs.berkeley.edu/~ee40/su10/</a:t>
            </a:r>
            <a:endParaRPr lang="en-US" dirty="0" smtClean="0"/>
          </a:p>
          <a:p>
            <a:r>
              <a:rPr lang="en-US" dirty="0" err="1" smtClean="0"/>
              <a:t>Homeworks</a:t>
            </a:r>
            <a:r>
              <a:rPr lang="en-US" dirty="0" smtClean="0"/>
              <a:t>, midterm solutions, labs, and anything else we want you to know will be posted there</a:t>
            </a:r>
          </a:p>
          <a:p>
            <a:r>
              <a:rPr lang="en-US" dirty="0" err="1" smtClean="0"/>
              <a:t>Bspace</a:t>
            </a:r>
            <a:r>
              <a:rPr lang="en-US" dirty="0" smtClean="0"/>
              <a:t> will be used for</a:t>
            </a:r>
          </a:p>
          <a:p>
            <a:pPr lvl="1"/>
            <a:r>
              <a:rPr lang="en-US" dirty="0" smtClean="0"/>
              <a:t>Submitting reading assignments</a:t>
            </a:r>
          </a:p>
          <a:p>
            <a:pPr lvl="1"/>
            <a:r>
              <a:rPr lang="en-US" dirty="0" smtClean="0"/>
              <a:t>Discussion board</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HW0</a:t>
            </a:r>
          </a:p>
        </p:txBody>
      </p:sp>
      <p:sp>
        <p:nvSpPr>
          <p:cNvPr id="17411" name="Content Placeholder 2"/>
          <p:cNvSpPr>
            <a:spLocks noGrp="1"/>
          </p:cNvSpPr>
          <p:nvPr>
            <p:ph idx="1"/>
          </p:nvPr>
        </p:nvSpPr>
        <p:spPr/>
        <p:txBody>
          <a:bodyPr/>
          <a:lstStyle/>
          <a:p>
            <a:r>
              <a:rPr lang="en-US" dirty="0" smtClean="0"/>
              <a:t>Mini-biography assignment</a:t>
            </a:r>
          </a:p>
          <a:p>
            <a:r>
              <a:rPr lang="en-US" dirty="0" smtClean="0"/>
              <a:t>Due Wednesday</a:t>
            </a:r>
          </a:p>
          <a:p>
            <a:r>
              <a:rPr lang="en-US" dirty="0" smtClean="0"/>
              <a:t>May submit either:</a:t>
            </a:r>
          </a:p>
          <a:p>
            <a:pPr lvl="1"/>
            <a:r>
              <a:rPr lang="en-US" dirty="0" smtClean="0"/>
              <a:t>Online on </a:t>
            </a:r>
            <a:r>
              <a:rPr lang="en-US" dirty="0" err="1" smtClean="0"/>
              <a:t>bSpace</a:t>
            </a:r>
            <a:r>
              <a:rPr lang="en-US" dirty="0" smtClean="0"/>
              <a:t> (due at midnight)</a:t>
            </a:r>
          </a:p>
          <a:p>
            <a:pPr lvl="1"/>
            <a:r>
              <a:rPr lang="en-US" dirty="0" smtClean="0"/>
              <a:t>In class (at beginning of class)</a:t>
            </a:r>
          </a:p>
          <a:p>
            <a:pPr lvl="1"/>
            <a:endParaRPr lang="en-US" dirty="0" smtClean="0"/>
          </a:p>
          <a:p>
            <a:r>
              <a:rPr lang="en-US" dirty="0" smtClean="0"/>
              <a:t>Our HW0 is available on the web under our pictures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Groups</a:t>
            </a:r>
            <a:endParaRPr lang="en-US" dirty="0"/>
          </a:p>
        </p:txBody>
      </p:sp>
      <p:sp>
        <p:nvSpPr>
          <p:cNvPr id="3" name="Content Placeholder 2"/>
          <p:cNvSpPr>
            <a:spLocks noGrp="1"/>
          </p:cNvSpPr>
          <p:nvPr>
            <p:ph idx="1"/>
          </p:nvPr>
        </p:nvSpPr>
        <p:spPr/>
        <p:txBody>
          <a:bodyPr/>
          <a:lstStyle/>
          <a:p>
            <a:r>
              <a:rPr lang="en-US" dirty="0" smtClean="0"/>
              <a:t>Learning or working in a team works better than alone</a:t>
            </a:r>
          </a:p>
          <a:p>
            <a:pPr lvl="1"/>
            <a:r>
              <a:rPr lang="en-US" dirty="0" smtClean="0"/>
              <a:t>Reduces chance that you get stuck on something minor</a:t>
            </a:r>
          </a:p>
          <a:p>
            <a:pPr lvl="1"/>
            <a:r>
              <a:rPr lang="en-US" dirty="0" smtClean="0"/>
              <a:t>Helping someone else requires very deep well organized knowledge of a topic</a:t>
            </a:r>
          </a:p>
          <a:p>
            <a:pPr lvl="2"/>
            <a:r>
              <a:rPr lang="en-US" dirty="0" smtClean="0"/>
              <a:t>You learn best by teaching</a:t>
            </a:r>
          </a:p>
          <a:p>
            <a:pPr lvl="1"/>
            <a:r>
              <a:rPr lang="en-US" dirty="0" smtClean="0"/>
              <a:t>Provides a chance to learn how to solve problems more efficiently and with higher accuracy</a:t>
            </a:r>
          </a:p>
          <a:p>
            <a:pPr lvl="1"/>
            <a:r>
              <a:rPr lang="en-US" dirty="0" smtClean="0"/>
              <a:t>Gives immediate feedback on how you stand on coursework comprehension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Groups</a:t>
            </a:r>
            <a:endParaRPr lang="en-US" dirty="0"/>
          </a:p>
        </p:txBody>
      </p:sp>
      <p:sp>
        <p:nvSpPr>
          <p:cNvPr id="3" name="Content Placeholder 2"/>
          <p:cNvSpPr>
            <a:spLocks noGrp="1"/>
          </p:cNvSpPr>
          <p:nvPr>
            <p:ph idx="1"/>
          </p:nvPr>
        </p:nvSpPr>
        <p:spPr/>
        <p:txBody>
          <a:bodyPr/>
          <a:lstStyle/>
          <a:p>
            <a:r>
              <a:rPr lang="en-US" dirty="0" smtClean="0"/>
              <a:t>In my obscenely difficult Graduate Probability and Statistics Class, we’d:</a:t>
            </a:r>
          </a:p>
          <a:p>
            <a:pPr lvl="1"/>
            <a:r>
              <a:rPr lang="en-US" dirty="0" smtClean="0"/>
              <a:t>Start the homework early (like the day it came out), and attempt all of the problems alone.</a:t>
            </a:r>
          </a:p>
          <a:p>
            <a:pPr lvl="1"/>
            <a:r>
              <a:rPr lang="en-US" dirty="0" smtClean="0"/>
              <a:t>Meet a day or two before it was due</a:t>
            </a:r>
          </a:p>
          <a:p>
            <a:pPr lvl="2"/>
            <a:r>
              <a:rPr lang="en-US" dirty="0" smtClean="0"/>
              <a:t>Go over every homework problem</a:t>
            </a:r>
          </a:p>
          <a:p>
            <a:pPr lvl="2"/>
            <a:r>
              <a:rPr lang="en-US" dirty="0" smtClean="0"/>
              <a:t>Discuss our approach to each</a:t>
            </a:r>
          </a:p>
          <a:p>
            <a:pPr lvl="2"/>
            <a:r>
              <a:rPr lang="en-US" dirty="0" smtClean="0"/>
              <a:t>Different person led on each problem</a:t>
            </a:r>
          </a:p>
          <a:p>
            <a:pPr lvl="2"/>
            <a:endParaRPr lang="en-US" dirty="0" smtClean="0"/>
          </a:p>
          <a:p>
            <a:r>
              <a:rPr lang="en-US" dirty="0" smtClean="0"/>
              <a:t>This is fine, but ALL WORK MUST BE YOUR OWN. Do not copy.</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52400"/>
            <a:ext cx="5882640" cy="474663"/>
          </a:xfrm>
        </p:spPr>
        <p:txBody>
          <a:bodyPr/>
          <a:lstStyle/>
          <a:p>
            <a:r>
              <a:rPr lang="en-US" dirty="0" smtClean="0"/>
              <a:t>Extra Credit: EPA!</a:t>
            </a:r>
          </a:p>
        </p:txBody>
      </p:sp>
      <p:sp>
        <p:nvSpPr>
          <p:cNvPr id="23555" name="Rectangle 3"/>
          <p:cNvSpPr>
            <a:spLocks noGrp="1" noChangeArrowheads="1"/>
          </p:cNvSpPr>
          <p:nvPr>
            <p:ph type="body" idx="1"/>
          </p:nvPr>
        </p:nvSpPr>
        <p:spPr>
          <a:xfrm>
            <a:off x="685800" y="914400"/>
            <a:ext cx="7848600" cy="5853113"/>
          </a:xfrm>
        </p:spPr>
        <p:txBody>
          <a:bodyPr/>
          <a:lstStyle/>
          <a:p>
            <a:pPr marL="285750" indent="-285750">
              <a:lnSpc>
                <a:spcPct val="80000"/>
              </a:lnSpc>
            </a:pPr>
            <a:r>
              <a:rPr lang="en-US" sz="2800" dirty="0" smtClean="0">
                <a:solidFill>
                  <a:srgbClr val="0000FF"/>
                </a:solidFill>
              </a:rPr>
              <a:t>E</a:t>
            </a:r>
            <a:r>
              <a:rPr lang="en-US" sz="2800" dirty="0" smtClean="0"/>
              <a:t>ffort</a:t>
            </a:r>
          </a:p>
          <a:p>
            <a:pPr lvl="1" indent="-228600">
              <a:lnSpc>
                <a:spcPct val="80000"/>
              </a:lnSpc>
            </a:pPr>
            <a:r>
              <a:rPr lang="en-US" sz="2400" dirty="0" smtClean="0"/>
              <a:t>Attending office hours, completing all assignments, turning in HW0</a:t>
            </a:r>
          </a:p>
          <a:p>
            <a:pPr marL="285750" indent="-285750">
              <a:lnSpc>
                <a:spcPct val="80000"/>
              </a:lnSpc>
            </a:pPr>
            <a:r>
              <a:rPr lang="en-US" sz="2800" dirty="0" smtClean="0">
                <a:solidFill>
                  <a:srgbClr val="0000FF"/>
                </a:solidFill>
              </a:rPr>
              <a:t>P</a:t>
            </a:r>
            <a:r>
              <a:rPr lang="en-US" sz="2800" dirty="0" smtClean="0"/>
              <a:t>articipation</a:t>
            </a:r>
          </a:p>
          <a:p>
            <a:pPr lvl="1" indent="-228600">
              <a:lnSpc>
                <a:spcPct val="80000"/>
              </a:lnSpc>
            </a:pPr>
            <a:r>
              <a:rPr lang="en-US" sz="2400" dirty="0" smtClean="0"/>
              <a:t>Attending lecture and voting using </a:t>
            </a:r>
            <a:r>
              <a:rPr lang="en-US" sz="2400" dirty="0" err="1" smtClean="0"/>
              <a:t>i</a:t>
            </a:r>
            <a:r>
              <a:rPr lang="en-US" sz="2400" dirty="0" smtClean="0"/>
              <a:t>&gt;Clickers</a:t>
            </a:r>
          </a:p>
          <a:p>
            <a:pPr lvl="1" indent="-228600">
              <a:lnSpc>
                <a:spcPct val="80000"/>
              </a:lnSpc>
            </a:pPr>
            <a:r>
              <a:rPr lang="en-US" sz="2400" dirty="0" smtClean="0"/>
              <a:t>Asking great questions in discussion, lab, and lecture and making things generally more interactive</a:t>
            </a:r>
          </a:p>
          <a:p>
            <a:pPr marL="285750" indent="-285750">
              <a:lnSpc>
                <a:spcPct val="80000"/>
              </a:lnSpc>
            </a:pPr>
            <a:r>
              <a:rPr lang="en-US" sz="2800" dirty="0" smtClean="0">
                <a:solidFill>
                  <a:srgbClr val="0000FF"/>
                </a:solidFill>
              </a:rPr>
              <a:t>A</a:t>
            </a:r>
            <a:r>
              <a:rPr lang="en-US" sz="2800" dirty="0" smtClean="0"/>
              <a:t>ltruism</a:t>
            </a:r>
          </a:p>
          <a:p>
            <a:pPr lvl="1" indent="-228600">
              <a:lnSpc>
                <a:spcPct val="80000"/>
              </a:lnSpc>
            </a:pPr>
            <a:r>
              <a:rPr lang="en-US" sz="2400" dirty="0" smtClean="0"/>
              <a:t>Helping others in lab or on the discussion board</a:t>
            </a:r>
          </a:p>
          <a:p>
            <a:pPr marL="285750" indent="-285750">
              <a:lnSpc>
                <a:spcPct val="80000"/>
              </a:lnSpc>
            </a:pPr>
            <a:r>
              <a:rPr lang="en-US" sz="2800" dirty="0" smtClean="0">
                <a:solidFill>
                  <a:srgbClr val="800080"/>
                </a:solidFill>
              </a:rPr>
              <a:t>EPA! extra credit points have the potential to bump students up to the next grade level! </a:t>
            </a:r>
            <a:r>
              <a:rPr lang="en-US" sz="2800" dirty="0" smtClean="0"/>
              <a:t>(but actual EPA! scores are internal)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0100" y="152400"/>
            <a:ext cx="6896100" cy="474663"/>
          </a:xfrm>
          <a:noFill/>
        </p:spPr>
        <p:txBody>
          <a:bodyPr/>
          <a:lstStyle/>
          <a:p>
            <a:r>
              <a:rPr lang="en-US" dirty="0" smtClean="0"/>
              <a:t>Course Problems…Cheating</a:t>
            </a:r>
          </a:p>
        </p:txBody>
      </p:sp>
      <p:sp>
        <p:nvSpPr>
          <p:cNvPr id="24579" name="Rectangle 3"/>
          <p:cNvSpPr>
            <a:spLocks noGrp="1" noChangeArrowheads="1"/>
          </p:cNvSpPr>
          <p:nvPr>
            <p:ph type="body" idx="1"/>
          </p:nvPr>
        </p:nvSpPr>
        <p:spPr>
          <a:xfrm>
            <a:off x="914400" y="914400"/>
            <a:ext cx="7772400" cy="5297488"/>
          </a:xfrm>
          <a:noFill/>
        </p:spPr>
        <p:txBody>
          <a:bodyPr/>
          <a:lstStyle/>
          <a:p>
            <a:r>
              <a:rPr lang="en-US" sz="2400" dirty="0" smtClean="0"/>
              <a:t>What is cheating?</a:t>
            </a:r>
          </a:p>
          <a:p>
            <a:pPr lvl="1"/>
            <a:r>
              <a:rPr lang="en-US" sz="2000" u="sng" dirty="0" smtClean="0"/>
              <a:t>Studying</a:t>
            </a:r>
            <a:r>
              <a:rPr lang="en-US" sz="2000" dirty="0" smtClean="0"/>
              <a:t> together in groups is </a:t>
            </a:r>
            <a:r>
              <a:rPr lang="en-US" sz="2000" u="sng" dirty="0" smtClean="0"/>
              <a:t>encouraged.</a:t>
            </a:r>
            <a:endParaRPr lang="en-US" sz="2000" dirty="0" smtClean="0"/>
          </a:p>
          <a:p>
            <a:pPr lvl="1"/>
            <a:r>
              <a:rPr lang="en-US" sz="2000" dirty="0" smtClean="0"/>
              <a:t>Turned-in work must be </a:t>
            </a:r>
            <a:r>
              <a:rPr lang="en-US" sz="2000" i="1" u="sng" dirty="0" smtClean="0"/>
              <a:t>completely</a:t>
            </a:r>
            <a:r>
              <a:rPr lang="en-US" sz="2000" dirty="0" smtClean="0"/>
              <a:t> your own.</a:t>
            </a:r>
          </a:p>
          <a:p>
            <a:pPr lvl="1"/>
            <a:r>
              <a:rPr lang="en-US" sz="2000" dirty="0" smtClean="0"/>
              <a:t>Common examples of cheating: running out of time on a assignment and then copying an answer from a friend, taking homework from box and copying, asking to borrow a solution “just to take a look”, copying an exam question, …</a:t>
            </a:r>
          </a:p>
          <a:p>
            <a:pPr lvl="1"/>
            <a:r>
              <a:rPr lang="en-US" sz="2000" u="sng" dirty="0" smtClean="0"/>
              <a:t>Both “giver” and “receiver” are equally culpable</a:t>
            </a:r>
            <a:endParaRPr lang="en-US" sz="2000" dirty="0" smtClean="0"/>
          </a:p>
          <a:p>
            <a:pPr>
              <a:lnSpc>
                <a:spcPct val="85000"/>
              </a:lnSpc>
            </a:pPr>
            <a:r>
              <a:rPr lang="en-US" sz="2400" dirty="0" smtClean="0"/>
              <a:t>Cheating points:</a:t>
            </a:r>
            <a:r>
              <a:rPr lang="en-US" sz="2400" dirty="0" smtClean="0">
                <a:solidFill>
                  <a:schemeClr val="accent1"/>
                </a:solidFill>
              </a:rPr>
              <a:t> </a:t>
            </a:r>
            <a:r>
              <a:rPr lang="en-US" sz="2400" dirty="0" smtClean="0">
                <a:solidFill>
                  <a:srgbClr val="FF0000"/>
                </a:solidFill>
              </a:rPr>
              <a:t>0 EPA, negative points for that assignment / lab / exam </a:t>
            </a:r>
            <a:r>
              <a:rPr lang="en-US" sz="2400" dirty="0" smtClean="0"/>
              <a:t>(e.g., if it’s worth 10 pts, you get -10) </a:t>
            </a:r>
            <a:r>
              <a:rPr lang="en-US" sz="2400" dirty="0" smtClean="0">
                <a:solidFill>
                  <a:srgbClr val="FF0000"/>
                </a:solidFill>
              </a:rPr>
              <a:t>In most cases, F in the course. </a:t>
            </a:r>
          </a:p>
          <a:p>
            <a:pPr>
              <a:lnSpc>
                <a:spcPct val="85000"/>
              </a:lnSpc>
            </a:pPr>
            <a:r>
              <a:rPr lang="en-US" sz="2400" u="sng" dirty="0" smtClean="0"/>
              <a:t>Every offense</a:t>
            </a:r>
            <a:r>
              <a:rPr lang="en-US" sz="2400" dirty="0" smtClean="0"/>
              <a:t> will be referred to the</a:t>
            </a:r>
            <a:br>
              <a:rPr lang="en-US" sz="2400" dirty="0" smtClean="0"/>
            </a:br>
            <a:r>
              <a:rPr lang="en-US" sz="2400" dirty="0" smtClean="0"/>
              <a:t>Office of Student Judicial Affairs.</a:t>
            </a:r>
          </a:p>
        </p:txBody>
      </p:sp>
      <p:sp>
        <p:nvSpPr>
          <p:cNvPr id="24580" name="Rectangle 4"/>
          <p:cNvSpPr>
            <a:spLocks noChangeArrowheads="1"/>
          </p:cNvSpPr>
          <p:nvPr/>
        </p:nvSpPr>
        <p:spPr bwMode="auto">
          <a:xfrm>
            <a:off x="1600200" y="6248400"/>
            <a:ext cx="6357938" cy="366713"/>
          </a:xfrm>
          <a:prstGeom prst="rect">
            <a:avLst/>
          </a:prstGeom>
          <a:noFill/>
          <a:ln w="12700">
            <a:noFill/>
            <a:miter lim="800000"/>
            <a:headEnd/>
            <a:tailEnd/>
          </a:ln>
        </p:spPr>
        <p:txBody>
          <a:bodyPr wrap="none">
            <a:spAutoFit/>
          </a:bodyPr>
          <a:lstStyle/>
          <a:p>
            <a:pPr algn="l"/>
            <a:r>
              <a:rPr lang="en-US" sz="1800" b="1">
                <a:solidFill>
                  <a:schemeClr val="tx1"/>
                </a:solidFill>
                <a:latin typeface="Courier New" charset="0"/>
              </a:rPr>
              <a:t>www.eecs.berkeley.edu/Policies/acad.dis.shtml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Circuit (Core i7 processor)</a:t>
            </a:r>
            <a:endParaRPr lang="en-US" dirty="0"/>
          </a:p>
        </p:txBody>
      </p:sp>
      <p:pic>
        <p:nvPicPr>
          <p:cNvPr id="6" name="Content Placeholder 5" descr="Nehalem_Die_Shot_3.jpg"/>
          <p:cNvPicPr>
            <a:picLocks noGrp="1" noChangeAspect="1"/>
          </p:cNvPicPr>
          <p:nvPr>
            <p:ph idx="1"/>
          </p:nvPr>
        </p:nvPicPr>
        <p:blipFill>
          <a:blip r:embed="rId2" cstate="print"/>
          <a:stretch>
            <a:fillRect/>
          </a:stretch>
        </p:blipFill>
        <p:spPr>
          <a:xfrm>
            <a:off x="588824" y="914400"/>
            <a:ext cx="7966351" cy="5521325"/>
          </a:xfrm>
        </p:spPr>
      </p:pic>
      <p:sp>
        <p:nvSpPr>
          <p:cNvPr id="100354" name="AutoShape 2" descr="http://download.intel.com/pressroom/kits/corei7/images/Nehalem_Die_Shot_3.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575560" y="6370320"/>
            <a:ext cx="3916680" cy="523220"/>
          </a:xfrm>
          <a:prstGeom prst="rect">
            <a:avLst/>
          </a:prstGeom>
          <a:noFill/>
        </p:spPr>
        <p:txBody>
          <a:bodyPr wrap="square" rtlCol="0">
            <a:spAutoFit/>
          </a:bodyPr>
          <a:lstStyle/>
          <a:p>
            <a:r>
              <a:rPr lang="en-US" dirty="0" smtClean="0"/>
              <a:t>Courtesy of Intel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About Me (Josh Hug)</a:t>
            </a:r>
          </a:p>
        </p:txBody>
      </p:sp>
      <p:sp>
        <p:nvSpPr>
          <p:cNvPr id="11267" name="Content Placeholder 2"/>
          <p:cNvSpPr>
            <a:spLocks noGrp="1"/>
          </p:cNvSpPr>
          <p:nvPr>
            <p:ph idx="1"/>
          </p:nvPr>
        </p:nvSpPr>
        <p:spPr/>
        <p:txBody>
          <a:bodyPr/>
          <a:lstStyle/>
          <a:p>
            <a:r>
              <a:rPr lang="en-US" dirty="0" smtClean="0"/>
              <a:t>6</a:t>
            </a:r>
            <a:r>
              <a:rPr lang="en-US" baseline="30000" dirty="0" smtClean="0"/>
              <a:t>th</a:t>
            </a:r>
            <a:r>
              <a:rPr lang="en-US" dirty="0" smtClean="0"/>
              <a:t> year graduate student</a:t>
            </a:r>
          </a:p>
          <a:p>
            <a:r>
              <a:rPr lang="en-US" dirty="0" smtClean="0"/>
              <a:t>Research on Biological Systems</a:t>
            </a:r>
          </a:p>
          <a:p>
            <a:pPr lvl="1"/>
            <a:r>
              <a:rPr lang="en-US" dirty="0" smtClean="0"/>
              <a:t>How </a:t>
            </a:r>
            <a:r>
              <a:rPr lang="en-US" i="1" dirty="0" smtClean="0"/>
              <a:t>Bacillus </a:t>
            </a:r>
            <a:r>
              <a:rPr lang="en-US" i="1" dirty="0" err="1" smtClean="0"/>
              <a:t>subtilis</a:t>
            </a:r>
            <a:r>
              <a:rPr lang="en-US" i="1" dirty="0" smtClean="0"/>
              <a:t> </a:t>
            </a:r>
            <a:r>
              <a:rPr lang="en-US" dirty="0" smtClean="0"/>
              <a:t>makes decisions</a:t>
            </a:r>
          </a:p>
          <a:p>
            <a:pPr lvl="1"/>
            <a:r>
              <a:rPr lang="en-US" dirty="0" smtClean="0"/>
              <a:t>Math is the same as we’ll use in this class</a:t>
            </a:r>
          </a:p>
          <a:p>
            <a:r>
              <a:rPr lang="en-US" dirty="0" smtClean="0"/>
              <a:t>One day, maybe a Teaching Professor</a:t>
            </a:r>
          </a:p>
          <a:p>
            <a:r>
              <a:rPr lang="en-US" dirty="0" smtClean="0"/>
              <a:t>My HW0 is available online!</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Goal as an Instructor</a:t>
            </a:r>
            <a:endParaRPr lang="en-US" dirty="0"/>
          </a:p>
        </p:txBody>
      </p:sp>
      <p:sp>
        <p:nvSpPr>
          <p:cNvPr id="3" name="Content Placeholder 2"/>
          <p:cNvSpPr>
            <a:spLocks noGrp="1"/>
          </p:cNvSpPr>
          <p:nvPr>
            <p:ph idx="1"/>
          </p:nvPr>
        </p:nvSpPr>
        <p:spPr>
          <a:xfrm>
            <a:off x="457200" y="914400"/>
            <a:ext cx="5684520" cy="5521325"/>
          </a:xfrm>
        </p:spPr>
        <p:txBody>
          <a:bodyPr/>
          <a:lstStyle/>
          <a:p>
            <a:r>
              <a:rPr lang="en-US" sz="2800" dirty="0" smtClean="0"/>
              <a:t>To make your time in EE40 as fun and informative as I can</a:t>
            </a:r>
          </a:p>
          <a:p>
            <a:pPr lvl="1"/>
            <a:r>
              <a:rPr lang="en-US" sz="2400" dirty="0" smtClean="0"/>
              <a:t>Make lectures interesting and timely</a:t>
            </a:r>
          </a:p>
          <a:p>
            <a:pPr lvl="1"/>
            <a:r>
              <a:rPr lang="en-US" sz="2400" dirty="0" smtClean="0"/>
              <a:t>Bring out the beauty and make clear the usefulness of the material</a:t>
            </a:r>
          </a:p>
          <a:p>
            <a:pPr lvl="1"/>
            <a:r>
              <a:rPr lang="en-US" sz="2400" dirty="0" smtClean="0"/>
              <a:t>Give secrets to getting good grades</a:t>
            </a:r>
          </a:p>
          <a:p>
            <a:r>
              <a:rPr lang="en-US" sz="2800" dirty="0" smtClean="0"/>
              <a:t>To get a 7.0 with HKN</a:t>
            </a:r>
          </a:p>
          <a:p>
            <a:pPr lvl="1"/>
            <a:r>
              <a:rPr lang="en-US" sz="2400" dirty="0" smtClean="0"/>
              <a:t>This is my first class, be gentle</a:t>
            </a:r>
          </a:p>
          <a:p>
            <a:pPr lvl="1"/>
            <a:r>
              <a:rPr lang="en-US" sz="2400" dirty="0" smtClean="0"/>
              <a:t>I’ll need your feedback as much as possible</a:t>
            </a:r>
          </a:p>
          <a:p>
            <a:pPr lvl="1"/>
            <a:endParaRPr lang="en-US" dirty="0" smtClean="0"/>
          </a:p>
          <a:p>
            <a:pPr lvl="1"/>
            <a:endParaRPr lang="en-US" dirty="0"/>
          </a:p>
        </p:txBody>
      </p:sp>
      <p:pic>
        <p:nvPicPr>
          <p:cNvPr id="82945" name="Picture 1" descr="C:\temp\lottabeard.jpg"/>
          <p:cNvPicPr>
            <a:picLocks noChangeAspect="1" noChangeArrowheads="1"/>
          </p:cNvPicPr>
          <p:nvPr/>
        </p:nvPicPr>
        <p:blipFill>
          <a:blip r:embed="rId2" cstate="print"/>
          <a:srcRect/>
          <a:stretch>
            <a:fillRect/>
          </a:stretch>
        </p:blipFill>
        <p:spPr bwMode="auto">
          <a:xfrm>
            <a:off x="6187440" y="1079794"/>
            <a:ext cx="2871470" cy="385764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Lunch</a:t>
            </a:r>
            <a:endParaRPr lang="en-US" dirty="0"/>
          </a:p>
        </p:txBody>
      </p:sp>
      <p:sp>
        <p:nvSpPr>
          <p:cNvPr id="3" name="Content Placeholder 2"/>
          <p:cNvSpPr>
            <a:spLocks noGrp="1"/>
          </p:cNvSpPr>
          <p:nvPr>
            <p:ph idx="1"/>
          </p:nvPr>
        </p:nvSpPr>
        <p:spPr/>
        <p:txBody>
          <a:bodyPr/>
          <a:lstStyle/>
          <a:p>
            <a:r>
              <a:rPr lang="en-US" dirty="0" smtClean="0"/>
              <a:t>Every Friday after class</a:t>
            </a:r>
          </a:p>
          <a:p>
            <a:r>
              <a:rPr lang="en-US" dirty="0" smtClean="0"/>
              <a:t>Email me at least a day in advance so that I am not overbooked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Staff</a:t>
            </a:r>
            <a:endParaRPr lang="en-US" dirty="0"/>
          </a:p>
        </p:txBody>
      </p:sp>
      <p:sp>
        <p:nvSpPr>
          <p:cNvPr id="3" name="Content Placeholder 2"/>
          <p:cNvSpPr>
            <a:spLocks noGrp="1"/>
          </p:cNvSpPr>
          <p:nvPr>
            <p:ph idx="1"/>
          </p:nvPr>
        </p:nvSpPr>
        <p:spPr/>
        <p:txBody>
          <a:bodyPr/>
          <a:lstStyle/>
          <a:p>
            <a:r>
              <a:rPr lang="en-US" dirty="0" smtClean="0"/>
              <a:t>GSI/TAs:</a:t>
            </a:r>
          </a:p>
          <a:p>
            <a:pPr lvl="1"/>
            <a:r>
              <a:rPr lang="en-US" dirty="0" err="1" smtClean="0"/>
              <a:t>Onur</a:t>
            </a:r>
            <a:r>
              <a:rPr lang="en-US" dirty="0" smtClean="0"/>
              <a:t> </a:t>
            </a:r>
            <a:r>
              <a:rPr lang="en-US" dirty="0" err="1" smtClean="0"/>
              <a:t>Ergen</a:t>
            </a:r>
            <a:endParaRPr lang="en-US" dirty="0" smtClean="0"/>
          </a:p>
          <a:p>
            <a:pPr lvl="1"/>
            <a:r>
              <a:rPr lang="en-US" dirty="0" smtClean="0"/>
              <a:t>Cooper Levy</a:t>
            </a:r>
          </a:p>
          <a:p>
            <a:r>
              <a:rPr lang="en-US" dirty="0" smtClean="0"/>
              <a:t>Readers/Lab Assistants:</a:t>
            </a:r>
          </a:p>
          <a:p>
            <a:pPr lvl="1"/>
            <a:r>
              <a:rPr lang="en-US" dirty="0" smtClean="0"/>
              <a:t>Jonathan </a:t>
            </a:r>
            <a:r>
              <a:rPr lang="en-US" dirty="0" smtClean="0"/>
              <a:t>Lin</a:t>
            </a:r>
            <a:endParaRPr lang="en-US" dirty="0" smtClean="0"/>
          </a:p>
          <a:p>
            <a:pPr lvl="1"/>
            <a:r>
              <a:rPr lang="en-US" dirty="0" smtClean="0"/>
              <a:t>Tony Dear</a:t>
            </a:r>
            <a:endParaRPr lang="en-US" dirty="0"/>
          </a:p>
        </p:txBody>
      </p:sp>
      <p:pic>
        <p:nvPicPr>
          <p:cNvPr id="80898" name="Picture 2" descr="http://inst.eecs.berkeley.edu/~ee40/su10/img/cooper.jpg"/>
          <p:cNvPicPr>
            <a:picLocks noChangeAspect="1" noChangeArrowheads="1"/>
          </p:cNvPicPr>
          <p:nvPr/>
        </p:nvPicPr>
        <p:blipFill>
          <a:blip r:embed="rId2" cstate="print"/>
          <a:srcRect/>
          <a:stretch>
            <a:fillRect/>
          </a:stretch>
        </p:blipFill>
        <p:spPr bwMode="auto">
          <a:xfrm>
            <a:off x="5489575" y="976312"/>
            <a:ext cx="3419475" cy="2743201"/>
          </a:xfrm>
          <a:prstGeom prst="rect">
            <a:avLst/>
          </a:prstGeom>
          <a:noFill/>
        </p:spPr>
      </p:pic>
      <p:pic>
        <p:nvPicPr>
          <p:cNvPr id="80900" name="Picture 4" descr="http://inst.eecs.berkeley.edu/~ee40/su10/img/jonathan.jpg"/>
          <p:cNvPicPr>
            <a:picLocks noChangeAspect="1" noChangeArrowheads="1"/>
          </p:cNvPicPr>
          <p:nvPr/>
        </p:nvPicPr>
        <p:blipFill>
          <a:blip r:embed="rId3" cstate="print"/>
          <a:srcRect/>
          <a:stretch>
            <a:fillRect/>
          </a:stretch>
        </p:blipFill>
        <p:spPr bwMode="auto">
          <a:xfrm>
            <a:off x="4922519" y="3931760"/>
            <a:ext cx="3901651" cy="2926239"/>
          </a:xfrm>
          <a:prstGeom prst="rect">
            <a:avLst/>
          </a:prstGeom>
          <a:noFill/>
        </p:spPr>
      </p:pic>
      <p:pic>
        <p:nvPicPr>
          <p:cNvPr id="80902" name="Picture 6" descr="http://inst.eecs.berkeley.edu/~ee40/su10/img/tony.jpg"/>
          <p:cNvPicPr>
            <a:picLocks noChangeAspect="1" noChangeArrowheads="1"/>
          </p:cNvPicPr>
          <p:nvPr/>
        </p:nvPicPr>
        <p:blipFill>
          <a:blip r:embed="rId4" cstate="print"/>
          <a:srcRect/>
          <a:stretch>
            <a:fillRect/>
          </a:stretch>
        </p:blipFill>
        <p:spPr bwMode="auto">
          <a:xfrm>
            <a:off x="1" y="4149088"/>
            <a:ext cx="3611880" cy="2708911"/>
          </a:xfrm>
          <a:prstGeom prst="rect">
            <a:avLst/>
          </a:prstGeom>
          <a:noFill/>
        </p:spPr>
      </p:pic>
      <p:cxnSp>
        <p:nvCxnSpPr>
          <p:cNvPr id="8" name="Straight Arrow Connector 7"/>
          <p:cNvCxnSpPr/>
          <p:nvPr/>
        </p:nvCxnSpPr>
        <p:spPr bwMode="auto">
          <a:xfrm>
            <a:off x="3505200" y="2286000"/>
            <a:ext cx="2362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520440" y="3368040"/>
            <a:ext cx="1356360" cy="4114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3063240" y="3886200"/>
            <a:ext cx="198120" cy="1676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Topic 1</a:t>
            </a:r>
            <a:endParaRPr lang="en-US" dirty="0"/>
          </a:p>
        </p:txBody>
      </p:sp>
      <p:sp>
        <p:nvSpPr>
          <p:cNvPr id="5" name="Subtitle 4"/>
          <p:cNvSpPr>
            <a:spLocks noGrp="1"/>
          </p:cNvSpPr>
          <p:nvPr>
            <p:ph type="subTitle" idx="1"/>
          </p:nvPr>
        </p:nvSpPr>
        <p:spPr/>
        <p:txBody>
          <a:bodyPr/>
          <a:lstStyle/>
          <a:p>
            <a:r>
              <a:rPr lang="en-US" dirty="0" smtClean="0"/>
              <a:t>Fundamentals of Electronic Circuits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dirty="0" smtClean="0"/>
              <a:t>Topic 1</a:t>
            </a:r>
          </a:p>
        </p:txBody>
      </p:sp>
      <p:sp>
        <p:nvSpPr>
          <p:cNvPr id="18435" name="Rectangle 5"/>
          <p:cNvSpPr>
            <a:spLocks noGrp="1" noChangeArrowheads="1"/>
          </p:cNvSpPr>
          <p:nvPr>
            <p:ph type="body" idx="1"/>
          </p:nvPr>
        </p:nvSpPr>
        <p:spPr/>
        <p:txBody>
          <a:bodyPr/>
          <a:lstStyle/>
          <a:p>
            <a:r>
              <a:rPr lang="en-US" dirty="0" smtClean="0"/>
              <a:t>Outline</a:t>
            </a:r>
          </a:p>
          <a:p>
            <a:pPr lvl="1"/>
            <a:r>
              <a:rPr lang="en-US" b="1" dirty="0" smtClean="0"/>
              <a:t>Electrical quantities</a:t>
            </a:r>
          </a:p>
          <a:p>
            <a:pPr lvl="2"/>
            <a:r>
              <a:rPr lang="en-US" b="1" dirty="0" smtClean="0"/>
              <a:t>Charge, Current, Voltage, Power</a:t>
            </a:r>
          </a:p>
          <a:p>
            <a:pPr lvl="1"/>
            <a:r>
              <a:rPr lang="en-US" b="1" dirty="0" smtClean="0"/>
              <a:t>The ideal basic circuit </a:t>
            </a:r>
            <a:r>
              <a:rPr lang="en-US" b="1" dirty="0" smtClean="0"/>
              <a:t>element</a:t>
            </a:r>
          </a:p>
          <a:p>
            <a:pPr lvl="1"/>
            <a:r>
              <a:rPr lang="en-US" b="1" dirty="0" smtClean="0"/>
              <a:t>Circuit schematics</a:t>
            </a:r>
            <a:endParaRPr lang="en-US" b="1" dirty="0" smtClean="0"/>
          </a:p>
          <a:p>
            <a:pPr lvl="1"/>
            <a:r>
              <a:rPr lang="en-US" b="1" dirty="0" smtClean="0"/>
              <a:t>Sign </a:t>
            </a:r>
            <a:r>
              <a:rPr lang="en-US" b="1" dirty="0" smtClean="0"/>
              <a:t>conventions</a:t>
            </a:r>
            <a:endParaRPr lang="en-US" b="1" dirty="0" smtClean="0"/>
          </a:p>
          <a:p>
            <a:r>
              <a:rPr lang="en-US" dirty="0" smtClean="0"/>
              <a:t>Mostly </a:t>
            </a:r>
            <a:r>
              <a:rPr lang="en-US" dirty="0" smtClean="0"/>
              <a:t>a review of Physics 7B</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Etymology</a:t>
            </a:r>
          </a:p>
        </p:txBody>
      </p:sp>
      <p:sp>
        <p:nvSpPr>
          <p:cNvPr id="20483" name="Rectangle 3"/>
          <p:cNvSpPr>
            <a:spLocks noGrp="1" noChangeArrowheads="1"/>
          </p:cNvSpPr>
          <p:nvPr>
            <p:ph type="body" idx="1"/>
          </p:nvPr>
        </p:nvSpPr>
        <p:spPr/>
        <p:txBody>
          <a:bodyPr/>
          <a:lstStyle/>
          <a:p>
            <a:r>
              <a:rPr lang="en-US" smtClean="0"/>
              <a:t>The word </a:t>
            </a:r>
            <a:r>
              <a:rPr lang="en-US" smtClean="0">
                <a:solidFill>
                  <a:srgbClr val="FF0000"/>
                </a:solidFill>
              </a:rPr>
              <a:t>electric</a:t>
            </a:r>
            <a:r>
              <a:rPr lang="en-US" smtClean="0"/>
              <a:t> is derived from the Greek </a:t>
            </a:r>
            <a:r>
              <a:rPr lang="en-US" smtClean="0">
                <a:solidFill>
                  <a:srgbClr val="FF0000"/>
                </a:solidFill>
              </a:rPr>
              <a:t>elektron</a:t>
            </a:r>
            <a:r>
              <a:rPr lang="en-US" smtClean="0"/>
              <a:t> (Latin </a:t>
            </a:r>
            <a:r>
              <a:rPr lang="en-US" smtClean="0">
                <a:solidFill>
                  <a:srgbClr val="FF0000"/>
                </a:solidFill>
              </a:rPr>
              <a:t>electrum</a:t>
            </a:r>
            <a:r>
              <a:rPr lang="en-US" smtClean="0"/>
              <a:t>) denoting amber.</a:t>
            </a:r>
          </a:p>
          <a:p>
            <a:r>
              <a:rPr lang="en-US" smtClean="0"/>
              <a:t>It was discovered in ancient times that when amber is rubbed it attracts feathers, dried leaves, etc.</a:t>
            </a:r>
          </a:p>
          <a:p>
            <a:r>
              <a:rPr lang="en-US" smtClean="0"/>
              <a:t>This is due to the amber becoming charged (discovered much later).</a:t>
            </a:r>
          </a:p>
          <a:p>
            <a:r>
              <a:rPr lang="en-US" smtClean="0"/>
              <a:t>These are the roots of our subject.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a:t>
            </a:r>
            <a:endParaRPr lang="en-US" dirty="0"/>
          </a:p>
        </p:txBody>
      </p:sp>
      <p:sp>
        <p:nvSpPr>
          <p:cNvPr id="3" name="Content Placeholder 2"/>
          <p:cNvSpPr>
            <a:spLocks noGrp="1"/>
          </p:cNvSpPr>
          <p:nvPr>
            <p:ph idx="1"/>
          </p:nvPr>
        </p:nvSpPr>
        <p:spPr/>
        <p:txBody>
          <a:bodyPr/>
          <a:lstStyle/>
          <a:p>
            <a:r>
              <a:rPr lang="en-US" dirty="0" smtClean="0"/>
              <a:t>If we take a AA battery and a paperclip and connect the two terminals, it heats up</a:t>
            </a:r>
          </a:p>
          <a:p>
            <a:r>
              <a:rPr lang="en-US" dirty="0" smtClean="0"/>
              <a:t>If we stick the same paperclip into the wall outlet and get it to actually stay there, it will heat up much more (and then melt)</a:t>
            </a:r>
          </a:p>
          <a:p>
            <a:r>
              <a:rPr lang="en-US" dirty="0" smtClean="0"/>
              <a:t>This heat is due to the flow of electrical </a:t>
            </a:r>
            <a:r>
              <a:rPr lang="en-US" b="1" dirty="0" smtClean="0"/>
              <a:t>current</a:t>
            </a:r>
            <a:r>
              <a:rPr lang="en-US" dirty="0" smtClean="0"/>
              <a:t> driven by the </a:t>
            </a:r>
            <a:r>
              <a:rPr lang="en-US" b="1" dirty="0" smtClean="0"/>
              <a:t>voltage</a:t>
            </a:r>
            <a:r>
              <a:rPr lang="en-US" dirty="0" smtClean="0"/>
              <a:t> provided by the source</a:t>
            </a:r>
          </a:p>
          <a:p>
            <a:pPr lvl="1"/>
            <a:r>
              <a:rPr lang="en-US" dirty="0" smtClean="0"/>
              <a:t>As electrons bump into neighboring electrons, they get jostled around. This is exactly what heat is</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 y="5486400"/>
            <a:ext cx="8763000" cy="990600"/>
          </a:xfrm>
          <a:prstGeom prst="rect">
            <a:avLst/>
          </a:prstGeom>
          <a:solidFill>
            <a:schemeClr val="bg1">
              <a:lumMod val="85000"/>
              <a:alpha val="31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Intuition Test and a break</a:t>
            </a:r>
            <a:endParaRPr lang="en-US" dirty="0"/>
          </a:p>
        </p:txBody>
      </p:sp>
      <p:sp>
        <p:nvSpPr>
          <p:cNvPr id="3" name="Content Placeholder 2"/>
          <p:cNvSpPr>
            <a:spLocks noGrp="1"/>
          </p:cNvSpPr>
          <p:nvPr>
            <p:ph idx="1"/>
          </p:nvPr>
        </p:nvSpPr>
        <p:spPr>
          <a:xfrm>
            <a:off x="457200" y="914401"/>
            <a:ext cx="8229600" cy="4831080"/>
          </a:xfrm>
        </p:spPr>
        <p:txBody>
          <a:bodyPr/>
          <a:lstStyle/>
          <a:p>
            <a:r>
              <a:rPr lang="en-US" sz="2800" dirty="0" smtClean="0"/>
              <a:t>We decide to stick a piece of wire in a nearby electrical outlet to heat our room.</a:t>
            </a:r>
          </a:p>
          <a:p>
            <a:r>
              <a:rPr lang="en-US" sz="2800" dirty="0" smtClean="0"/>
              <a:t>We have a choice of many different thicknesses of wire to use. Assume that resistance scales inversely with diameter of the wire, i.e. </a:t>
            </a:r>
            <a:r>
              <a:rPr lang="en-US" sz="2800" dirty="0" err="1" smtClean="0"/>
              <a:t>R</a:t>
            </a:r>
            <a:r>
              <a:rPr lang="en-US" sz="2800" baseline="-25000" dirty="0" err="1" smtClean="0"/>
              <a:t>wire</a:t>
            </a:r>
            <a:r>
              <a:rPr lang="en-US" sz="2800" dirty="0" smtClean="0"/>
              <a:t>=constant/diameter</a:t>
            </a:r>
          </a:p>
          <a:p>
            <a:r>
              <a:rPr lang="en-US" sz="2800" dirty="0" smtClean="0"/>
              <a:t>Assuming our wire won’t melt, if we wish to maximize the amount of heat generated, which wire should we choose:</a:t>
            </a:r>
          </a:p>
        </p:txBody>
      </p:sp>
      <p:sp>
        <p:nvSpPr>
          <p:cNvPr id="4" name="TextBox 3"/>
          <p:cNvSpPr txBox="1"/>
          <p:nvPr/>
        </p:nvSpPr>
        <p:spPr>
          <a:xfrm>
            <a:off x="182880" y="5768341"/>
            <a:ext cx="3200400" cy="461665"/>
          </a:xfrm>
          <a:prstGeom prst="rect">
            <a:avLst/>
          </a:prstGeom>
          <a:noFill/>
        </p:spPr>
        <p:txBody>
          <a:bodyPr wrap="square" rtlCol="0">
            <a:spAutoFit/>
          </a:bodyPr>
          <a:lstStyle/>
          <a:p>
            <a:pPr marL="457200" indent="-457200"/>
            <a:r>
              <a:rPr lang="en-US" sz="2400" b="1" dirty="0" smtClean="0">
                <a:solidFill>
                  <a:srgbClr val="7030A0"/>
                </a:solidFill>
              </a:rPr>
              <a:t>A.</a:t>
            </a:r>
            <a:r>
              <a:rPr lang="en-US" sz="2400" b="1" dirty="0" smtClean="0">
                <a:solidFill>
                  <a:srgbClr val="7030A0"/>
                </a:solidFill>
              </a:rPr>
              <a:t> </a:t>
            </a:r>
            <a:r>
              <a:rPr lang="en-US" sz="2400" b="1" dirty="0" smtClean="0">
                <a:solidFill>
                  <a:srgbClr val="7030A0"/>
                </a:solidFill>
              </a:rPr>
              <a:t>The thinnest wire </a:t>
            </a:r>
          </a:p>
        </p:txBody>
      </p:sp>
      <p:sp>
        <p:nvSpPr>
          <p:cNvPr id="5" name="TextBox 4"/>
          <p:cNvSpPr txBox="1"/>
          <p:nvPr/>
        </p:nvSpPr>
        <p:spPr>
          <a:xfrm>
            <a:off x="3048000" y="5768341"/>
            <a:ext cx="3200400" cy="461665"/>
          </a:xfrm>
          <a:prstGeom prst="rect">
            <a:avLst/>
          </a:prstGeom>
          <a:noFill/>
        </p:spPr>
        <p:txBody>
          <a:bodyPr wrap="square" rtlCol="0">
            <a:spAutoFit/>
          </a:bodyPr>
          <a:lstStyle/>
          <a:p>
            <a:pPr marL="457200" indent="-457200"/>
            <a:r>
              <a:rPr lang="en-US" sz="2400" b="1" dirty="0" smtClean="0">
                <a:solidFill>
                  <a:srgbClr val="7030A0"/>
                </a:solidFill>
              </a:rPr>
              <a:t>B.</a:t>
            </a:r>
            <a:r>
              <a:rPr lang="en-US" sz="2400" b="1" dirty="0" smtClean="0">
                <a:solidFill>
                  <a:srgbClr val="7030A0"/>
                </a:solidFill>
              </a:rPr>
              <a:t> </a:t>
            </a:r>
            <a:r>
              <a:rPr lang="en-US" sz="2400" b="1" dirty="0" smtClean="0">
                <a:solidFill>
                  <a:srgbClr val="7030A0"/>
                </a:solidFill>
              </a:rPr>
              <a:t>The thickest wire</a:t>
            </a:r>
          </a:p>
        </p:txBody>
      </p:sp>
      <p:sp>
        <p:nvSpPr>
          <p:cNvPr id="6" name="TextBox 5"/>
          <p:cNvSpPr txBox="1"/>
          <p:nvPr/>
        </p:nvSpPr>
        <p:spPr>
          <a:xfrm>
            <a:off x="5943600" y="5768341"/>
            <a:ext cx="3200400" cy="461665"/>
          </a:xfrm>
          <a:prstGeom prst="rect">
            <a:avLst/>
          </a:prstGeom>
          <a:noFill/>
        </p:spPr>
        <p:txBody>
          <a:bodyPr wrap="square" rtlCol="0">
            <a:spAutoFit/>
          </a:bodyPr>
          <a:lstStyle/>
          <a:p>
            <a:pPr marL="457200" indent="-457200"/>
            <a:r>
              <a:rPr lang="en-US" sz="2400" b="1" dirty="0" smtClean="0">
                <a:solidFill>
                  <a:srgbClr val="7030A0"/>
                </a:solidFill>
              </a:rPr>
              <a:t>C.</a:t>
            </a:r>
            <a:r>
              <a:rPr lang="en-US" sz="2400" b="1" dirty="0" smtClean="0">
                <a:solidFill>
                  <a:srgbClr val="7030A0"/>
                </a:solidFill>
              </a:rPr>
              <a:t> </a:t>
            </a:r>
            <a:r>
              <a:rPr lang="en-US" sz="2400" b="1" dirty="0" smtClean="0">
                <a:solidFill>
                  <a:srgbClr val="7030A0"/>
                </a:solidFill>
              </a:rPr>
              <a:t>Some medium wire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Universe</a:t>
            </a:r>
            <a:endParaRPr lang="en-US" dirty="0"/>
          </a:p>
        </p:txBody>
      </p:sp>
      <p:sp>
        <p:nvSpPr>
          <p:cNvPr id="3" name="Content Placeholder 2"/>
          <p:cNvSpPr>
            <a:spLocks noGrp="1"/>
          </p:cNvSpPr>
          <p:nvPr>
            <p:ph idx="1"/>
          </p:nvPr>
        </p:nvSpPr>
        <p:spPr/>
        <p:txBody>
          <a:bodyPr/>
          <a:lstStyle/>
          <a:p>
            <a:r>
              <a:rPr lang="en-US" dirty="0" smtClean="0"/>
              <a:t>Electric charges exert forces on other electric charges, according to Coulomb’s Law:</a:t>
            </a:r>
          </a:p>
          <a:p>
            <a:endParaRPr lang="en-US" dirty="0" smtClean="0"/>
          </a:p>
          <a:p>
            <a:endParaRPr lang="en-US" dirty="0" smtClean="0"/>
          </a:p>
          <a:p>
            <a:r>
              <a:rPr lang="en-US" dirty="0" smtClean="0"/>
              <a:t>The part of the universe we care about is made up of atoms composed of these charges</a:t>
            </a:r>
          </a:p>
          <a:p>
            <a:pPr lvl="1"/>
            <a:r>
              <a:rPr lang="en-US" dirty="0" smtClean="0"/>
              <a:t>Negative charges (electrons) orbiting a positively charged nucleus in discrete (i.e. quantum) orbits</a:t>
            </a:r>
          </a:p>
          <a:p>
            <a:pPr lvl="1"/>
            <a:endParaRPr lang="en-US" dirty="0" smtClean="0"/>
          </a:p>
        </p:txBody>
      </p:sp>
      <p:pic>
        <p:nvPicPr>
          <p:cNvPr id="60419" name="Picture 3"/>
          <p:cNvPicPr>
            <a:picLocks noChangeAspect="1" noChangeArrowheads="1"/>
          </p:cNvPicPr>
          <p:nvPr/>
        </p:nvPicPr>
        <p:blipFill>
          <a:blip r:embed="rId2" cstate="print"/>
          <a:srcRect/>
          <a:stretch>
            <a:fillRect/>
          </a:stretch>
        </p:blipFill>
        <p:spPr bwMode="auto">
          <a:xfrm>
            <a:off x="3180399" y="2264624"/>
            <a:ext cx="2366962" cy="935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pload.wikimedia.org/wikipedia/commons/b/be/United_States_dime,_obverse,_2002.jpg"/>
          <p:cNvPicPr>
            <a:picLocks noChangeAspect="1" noChangeArrowheads="1"/>
          </p:cNvPicPr>
          <p:nvPr/>
        </p:nvPicPr>
        <p:blipFill>
          <a:blip r:embed="rId2" cstate="print"/>
          <a:srcRect/>
          <a:stretch>
            <a:fillRect/>
          </a:stretch>
        </p:blipFill>
        <p:spPr bwMode="auto">
          <a:xfrm>
            <a:off x="716281" y="1105097"/>
            <a:ext cx="2484120" cy="2503506"/>
          </a:xfrm>
          <a:prstGeom prst="rect">
            <a:avLst/>
          </a:prstGeom>
          <a:noFill/>
        </p:spPr>
      </p:pic>
      <p:pic>
        <p:nvPicPr>
          <p:cNvPr id="5" name="Content Placeholder 5" descr="Nehalem_Die_Shot_3.jpg"/>
          <p:cNvPicPr>
            <a:picLocks noChangeAspect="1"/>
          </p:cNvPicPr>
          <p:nvPr/>
        </p:nvPicPr>
        <p:blipFill>
          <a:blip r:embed="rId3" cstate="print"/>
          <a:stretch>
            <a:fillRect/>
          </a:stretch>
        </p:blipFill>
        <p:spPr bwMode="auto">
          <a:xfrm>
            <a:off x="4693920" y="1295400"/>
            <a:ext cx="2901135" cy="2010721"/>
          </a:xfrm>
          <a:prstGeom prst="rect">
            <a:avLst/>
          </a:prstGeom>
          <a:noFill/>
          <a:ln w="9525">
            <a:noFill/>
            <a:miter lim="800000"/>
            <a:headEnd/>
            <a:tailEnd/>
          </a:ln>
        </p:spPr>
      </p:pic>
      <p:sp>
        <p:nvSpPr>
          <p:cNvPr id="6" name="Title 1"/>
          <p:cNvSpPr>
            <a:spLocks noGrp="1"/>
          </p:cNvSpPr>
          <p:nvPr>
            <p:ph type="title"/>
          </p:nvPr>
        </p:nvSpPr>
        <p:spPr>
          <a:xfrm>
            <a:off x="457200" y="228600"/>
            <a:ext cx="8229600" cy="533400"/>
          </a:xfrm>
        </p:spPr>
        <p:txBody>
          <a:bodyPr/>
          <a:lstStyle/>
          <a:p>
            <a:r>
              <a:rPr lang="en-US" dirty="0" smtClean="0"/>
              <a:t>Integrated Circuits (Core i7 processor)</a:t>
            </a:r>
            <a:endParaRPr lang="en-US" dirty="0"/>
          </a:p>
        </p:txBody>
      </p:sp>
      <p:sp>
        <p:nvSpPr>
          <p:cNvPr id="7" name="TextBox 6"/>
          <p:cNvSpPr txBox="1"/>
          <p:nvPr/>
        </p:nvSpPr>
        <p:spPr>
          <a:xfrm>
            <a:off x="4008120" y="3657600"/>
            <a:ext cx="5669280" cy="954107"/>
          </a:xfrm>
          <a:prstGeom prst="rect">
            <a:avLst/>
          </a:prstGeom>
          <a:noFill/>
        </p:spPr>
        <p:txBody>
          <a:bodyPr wrap="square" rtlCol="0">
            <a:spAutoFit/>
          </a:bodyPr>
          <a:lstStyle/>
          <a:p>
            <a:r>
              <a:rPr lang="en-US" dirty="0" smtClean="0"/>
              <a:t>Almost 1,000,000,000 transistors</a:t>
            </a:r>
          </a:p>
          <a:p>
            <a:r>
              <a:rPr lang="en-US" dirty="0" smtClean="0"/>
              <a:t>Features as small as a nanometer</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Structure</a:t>
            </a:r>
            <a:endParaRPr lang="en-US" dirty="0"/>
          </a:p>
        </p:txBody>
      </p:sp>
      <p:sp>
        <p:nvSpPr>
          <p:cNvPr id="3" name="Content Placeholder 2"/>
          <p:cNvSpPr>
            <a:spLocks noGrp="1"/>
          </p:cNvSpPr>
          <p:nvPr>
            <p:ph idx="1"/>
          </p:nvPr>
        </p:nvSpPr>
        <p:spPr>
          <a:xfrm>
            <a:off x="457200" y="914401"/>
            <a:ext cx="8229600" cy="2727959"/>
          </a:xfrm>
        </p:spPr>
        <p:txBody>
          <a:bodyPr/>
          <a:lstStyle/>
          <a:p>
            <a:r>
              <a:rPr lang="en-US" sz="3000" dirty="0" smtClean="0"/>
              <a:t>Electrons are organized into </a:t>
            </a:r>
            <a:r>
              <a:rPr lang="en-US" sz="3000" dirty="0" err="1" smtClean="0"/>
              <a:t>orbitals</a:t>
            </a:r>
            <a:r>
              <a:rPr lang="en-US" sz="3000" dirty="0" smtClean="0"/>
              <a:t>, basically a nested set of shells</a:t>
            </a:r>
          </a:p>
          <a:p>
            <a:r>
              <a:rPr lang="en-US" sz="3000" dirty="0" smtClean="0"/>
              <a:t>If you </a:t>
            </a:r>
            <a:r>
              <a:rPr lang="en-US" sz="3000" dirty="0" err="1" smtClean="0"/>
              <a:t>rememeber</a:t>
            </a:r>
            <a:r>
              <a:rPr lang="en-US" sz="3000" smtClean="0"/>
              <a:t> high </a:t>
            </a:r>
            <a:r>
              <a:rPr lang="en-US" sz="3000" dirty="0" smtClean="0"/>
              <a:t>school chemistry:</a:t>
            </a:r>
          </a:p>
          <a:p>
            <a:pPr lvl="1"/>
            <a:r>
              <a:rPr lang="en-US" sz="2400" dirty="0" smtClean="0"/>
              <a:t>Neon’s electronic </a:t>
            </a:r>
            <a:r>
              <a:rPr lang="en-US" sz="2400" dirty="0" err="1" smtClean="0"/>
              <a:t>subshells</a:t>
            </a:r>
            <a:r>
              <a:rPr lang="en-US" sz="2400" dirty="0" smtClean="0"/>
              <a:t>: 1s</a:t>
            </a:r>
            <a:r>
              <a:rPr lang="en-US" sz="2400" baseline="30000" dirty="0" smtClean="0"/>
              <a:t>2</a:t>
            </a:r>
            <a:r>
              <a:rPr lang="en-US" sz="2400" dirty="0" smtClean="0"/>
              <a:t>2s</a:t>
            </a:r>
            <a:r>
              <a:rPr lang="en-US" sz="2400" baseline="30000" dirty="0" smtClean="0"/>
              <a:t>2</a:t>
            </a:r>
            <a:r>
              <a:rPr lang="en-US" sz="2400" dirty="0" smtClean="0"/>
              <a:t>2p</a:t>
            </a:r>
            <a:r>
              <a:rPr lang="en-US" sz="2400" baseline="30000" dirty="0" smtClean="0"/>
              <a:t>6</a:t>
            </a:r>
            <a:endParaRPr lang="en-US" sz="2400" dirty="0" smtClean="0"/>
          </a:p>
        </p:txBody>
      </p:sp>
      <p:sp>
        <p:nvSpPr>
          <p:cNvPr id="4" name="Content Placeholder 2"/>
          <p:cNvSpPr txBox="1">
            <a:spLocks/>
          </p:cNvSpPr>
          <p:nvPr/>
        </p:nvSpPr>
        <p:spPr bwMode="auto">
          <a:xfrm>
            <a:off x="563880" y="4998720"/>
            <a:ext cx="8275320" cy="1493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The existence of these shells plays a key role in conductivity. It is hard to give an electron to someone with no room to hold it.</a:t>
            </a:r>
            <a:endParaRPr kumimoji="0" lang="en-US" b="0" i="0" u="none" strike="noStrike" kern="0" cap="none" spc="0" normalizeH="0" baseline="0" noProof="0" dirty="0">
              <a:ln>
                <a:noFill/>
              </a:ln>
              <a:solidFill>
                <a:schemeClr val="tx1"/>
              </a:solidFill>
              <a:effectLst/>
              <a:uLnTx/>
              <a:uFillTx/>
              <a:latin typeface="+mn-lt"/>
            </a:endParaRPr>
          </a:p>
        </p:txBody>
      </p:sp>
      <p:pic>
        <p:nvPicPr>
          <p:cNvPr id="70658" name="Picture 2" descr="http://www.iq.poquoson.org/6sci/atoms/neonA.gif"/>
          <p:cNvPicPr>
            <a:picLocks noChangeAspect="1" noChangeArrowheads="1"/>
          </p:cNvPicPr>
          <p:nvPr/>
        </p:nvPicPr>
        <p:blipFill>
          <a:blip r:embed="rId2" cstate="print"/>
          <a:srcRect/>
          <a:stretch>
            <a:fillRect/>
          </a:stretch>
        </p:blipFill>
        <p:spPr bwMode="auto">
          <a:xfrm>
            <a:off x="3368040" y="2922905"/>
            <a:ext cx="1812925" cy="1812925"/>
          </a:xfrm>
          <a:prstGeom prst="rect">
            <a:avLst/>
          </a:prstGeom>
          <a:noFill/>
        </p:spPr>
      </p:pic>
      <p:sp>
        <p:nvSpPr>
          <p:cNvPr id="6" name="TextBox 5"/>
          <p:cNvSpPr txBox="1"/>
          <p:nvPr/>
        </p:nvSpPr>
        <p:spPr>
          <a:xfrm>
            <a:off x="2316480" y="6507480"/>
            <a:ext cx="4907280" cy="307777"/>
          </a:xfrm>
          <a:prstGeom prst="rect">
            <a:avLst/>
          </a:prstGeom>
          <a:noFill/>
        </p:spPr>
        <p:txBody>
          <a:bodyPr wrap="square" rtlCol="0">
            <a:spAutoFit/>
          </a:bodyPr>
          <a:lstStyle/>
          <a:p>
            <a:r>
              <a:rPr lang="en-US" sz="1400" dirty="0" smtClean="0">
                <a:hlinkClick r:id="rId3"/>
              </a:rPr>
              <a:t>http://www.iq.poquoson.org/6sci/atoms/neonA.gif</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a:t>
            </a:r>
            <a:endParaRPr lang="en-US" dirty="0"/>
          </a:p>
        </p:txBody>
      </p:sp>
      <p:sp>
        <p:nvSpPr>
          <p:cNvPr id="3" name="Content Placeholder 2"/>
          <p:cNvSpPr>
            <a:spLocks noGrp="1"/>
          </p:cNvSpPr>
          <p:nvPr>
            <p:ph idx="1"/>
          </p:nvPr>
        </p:nvSpPr>
        <p:spPr/>
        <p:txBody>
          <a:bodyPr/>
          <a:lstStyle/>
          <a:p>
            <a:r>
              <a:rPr lang="en-US" dirty="0" smtClean="0"/>
              <a:t>Atoms agglomerate into solids, liquids, and gases</a:t>
            </a:r>
          </a:p>
          <a:p>
            <a:r>
              <a:rPr lang="en-US" dirty="0" smtClean="0"/>
              <a:t>Typically, most objects in the world are neutrally charged</a:t>
            </a:r>
          </a:p>
          <a:p>
            <a:pPr marL="742950" lvl="2" indent="-342900"/>
            <a:r>
              <a:rPr lang="en-US" sz="2000" u="sng" dirty="0" smtClean="0">
                <a:latin typeface="Arial" charset="0"/>
              </a:rPr>
              <a:t>Exceptions</a:t>
            </a:r>
            <a:r>
              <a:rPr lang="en-US" sz="2000" dirty="0" smtClean="0">
                <a:latin typeface="Arial" charset="0"/>
              </a:rPr>
              <a:t>: clouds in a thunderstorm, people on carpets in dry weather, rubbed amber, plates of a charged capacitor, </a:t>
            </a:r>
            <a:r>
              <a:rPr lang="en-US" sz="2000" i="1" dirty="0" smtClean="0">
                <a:latin typeface="Arial" charset="0"/>
              </a:rPr>
              <a:t>etc.</a:t>
            </a:r>
          </a:p>
          <a:p>
            <a:r>
              <a:rPr lang="en-US" dirty="0" smtClean="0"/>
              <a:t>When there is an imbalance of charge, there are forces (Coulomb’s Law)</a:t>
            </a:r>
          </a:p>
          <a:p>
            <a:pPr lvl="1"/>
            <a:r>
              <a:rPr lang="en-US" dirty="0" smtClean="0"/>
              <a:t>Static cling</a:t>
            </a:r>
          </a:p>
          <a:p>
            <a:pPr lvl="1"/>
            <a:r>
              <a:rPr lang="en-US" dirty="0" smtClean="0"/>
              <a:t>Current through a wire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Materials: Insulators</a:t>
            </a:r>
            <a:endParaRPr lang="en-US" dirty="0"/>
          </a:p>
        </p:txBody>
      </p:sp>
      <p:sp>
        <p:nvSpPr>
          <p:cNvPr id="3" name="Content Placeholder 2"/>
          <p:cNvSpPr>
            <a:spLocks noGrp="1"/>
          </p:cNvSpPr>
          <p:nvPr>
            <p:ph idx="1"/>
          </p:nvPr>
        </p:nvSpPr>
        <p:spPr>
          <a:xfrm>
            <a:off x="243840" y="731520"/>
            <a:ext cx="8229600" cy="5521325"/>
          </a:xfrm>
        </p:spPr>
        <p:txBody>
          <a:bodyPr/>
          <a:lstStyle/>
          <a:p>
            <a:r>
              <a:rPr lang="en-US" dirty="0" smtClean="0"/>
              <a:t>Solids in which all electrons are tightly bound to atoms are </a:t>
            </a:r>
            <a:r>
              <a:rPr lang="en-US" b="1" dirty="0" smtClean="0"/>
              <a:t>insulators</a:t>
            </a:r>
            <a:r>
              <a:rPr lang="en-US" dirty="0" smtClean="0"/>
              <a:t>.</a:t>
            </a:r>
          </a:p>
          <a:p>
            <a:pPr lvl="1"/>
            <a:r>
              <a:rPr lang="en-US" dirty="0" smtClean="0"/>
              <a:t>e.g. </a:t>
            </a:r>
            <a:r>
              <a:rPr lang="en-US" b="1" dirty="0" smtClean="0"/>
              <a:t>Neon</a:t>
            </a:r>
            <a:r>
              <a:rPr lang="en-US" dirty="0" smtClean="0"/>
              <a:t>: applying an electric field will tend to do little, because it is hard for an electron to move in to your neighbors valence shell.</a:t>
            </a:r>
          </a:p>
          <a:p>
            <a:endParaRPr lang="en-US" dirty="0"/>
          </a:p>
        </p:txBody>
      </p:sp>
      <p:pic>
        <p:nvPicPr>
          <p:cNvPr id="68610" name="Picture 2"/>
          <p:cNvPicPr>
            <a:picLocks noChangeAspect="1" noChangeArrowheads="1"/>
          </p:cNvPicPr>
          <p:nvPr/>
        </p:nvPicPr>
        <p:blipFill>
          <a:blip r:embed="rId2" cstate="print"/>
          <a:srcRect/>
          <a:stretch>
            <a:fillRect/>
          </a:stretch>
        </p:blipFill>
        <p:spPr bwMode="auto">
          <a:xfrm>
            <a:off x="2470784" y="3103245"/>
            <a:ext cx="4829175" cy="3653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a:t>
            </a:r>
            <a:r>
              <a:rPr lang="en-US" dirty="0" smtClean="0"/>
              <a:t> : Metals and Semiconductors</a:t>
            </a:r>
            <a:endParaRPr lang="en-US" dirty="0"/>
          </a:p>
        </p:txBody>
      </p:sp>
      <p:sp>
        <p:nvSpPr>
          <p:cNvPr id="3" name="Content Placeholder 2"/>
          <p:cNvSpPr>
            <a:spLocks noGrp="1"/>
          </p:cNvSpPr>
          <p:nvPr>
            <p:ph idx="1"/>
          </p:nvPr>
        </p:nvSpPr>
        <p:spPr>
          <a:xfrm>
            <a:off x="457200" y="914401"/>
            <a:ext cx="8229600" cy="4709159"/>
          </a:xfrm>
        </p:spPr>
        <p:txBody>
          <a:bodyPr/>
          <a:lstStyle/>
          <a:p>
            <a:r>
              <a:rPr lang="en-US" sz="2800" dirty="0" smtClean="0"/>
              <a:t>Solids in which the outermost atomic electrons are free to move around are metals</a:t>
            </a:r>
          </a:p>
          <a:p>
            <a:pPr lvl="1"/>
            <a:r>
              <a:rPr lang="en-US" dirty="0" smtClean="0"/>
              <a:t> </a:t>
            </a:r>
            <a:r>
              <a:rPr lang="en-US" sz="2400" dirty="0" smtClean="0"/>
              <a:t>Metals typically have ~1 “free electron” per atom</a:t>
            </a:r>
          </a:p>
          <a:p>
            <a:pPr lvl="1"/>
            <a:r>
              <a:rPr lang="en-US" sz="2400" dirty="0" smtClean="0"/>
              <a:t> ~5 ×10</a:t>
            </a:r>
            <a:r>
              <a:rPr lang="en-US" sz="2400" baseline="30000" dirty="0" smtClean="0"/>
              <a:t>22</a:t>
            </a:r>
            <a:r>
              <a:rPr lang="en-US" sz="2400" dirty="0" smtClean="0"/>
              <a:t> free electrons per cubic cm</a:t>
            </a:r>
          </a:p>
          <a:p>
            <a:r>
              <a:rPr lang="en-US" sz="2800" dirty="0" smtClean="0"/>
              <a:t>Electrons in semiconductors are not tightly bound, nor are they free, but can be easily “promoted” to a free state</a:t>
            </a:r>
          </a:p>
          <a:p>
            <a:endParaRPr lang="en-US" dirty="0"/>
          </a:p>
        </p:txBody>
      </p:sp>
      <p:sp>
        <p:nvSpPr>
          <p:cNvPr id="12" name="AutoShape 7"/>
          <p:cNvSpPr>
            <a:spLocks noChangeArrowheads="1"/>
          </p:cNvSpPr>
          <p:nvPr/>
        </p:nvSpPr>
        <p:spPr bwMode="auto">
          <a:xfrm>
            <a:off x="838200" y="5111750"/>
            <a:ext cx="2057400" cy="739775"/>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000" b="1">
                <a:latin typeface="Arial" charset="0"/>
              </a:rPr>
              <a:t>Quartz, SiO</a:t>
            </a:r>
            <a:r>
              <a:rPr lang="en-US" sz="2000" b="1" baseline="-25000">
                <a:latin typeface="Arial" charset="0"/>
              </a:rPr>
              <a:t>2</a:t>
            </a:r>
          </a:p>
        </p:txBody>
      </p:sp>
      <p:sp>
        <p:nvSpPr>
          <p:cNvPr id="13" name="Text Box 14"/>
          <p:cNvSpPr txBox="1">
            <a:spLocks noChangeArrowheads="1"/>
          </p:cNvSpPr>
          <p:nvPr/>
        </p:nvSpPr>
        <p:spPr bwMode="auto">
          <a:xfrm>
            <a:off x="1193800" y="4692650"/>
            <a:ext cx="1397000" cy="396875"/>
          </a:xfrm>
          <a:prstGeom prst="rect">
            <a:avLst/>
          </a:prstGeom>
          <a:noFill/>
          <a:ln w="9525">
            <a:noFill/>
            <a:miter lim="800000"/>
            <a:headEnd/>
            <a:tailEnd/>
          </a:ln>
          <a:effectLst/>
        </p:spPr>
        <p:txBody>
          <a:bodyPr wrap="none">
            <a:spAutoFit/>
          </a:bodyPr>
          <a:lstStyle/>
          <a:p>
            <a:r>
              <a:rPr lang="en-US" sz="2000" b="1" u="sng">
                <a:latin typeface="Arial" charset="0"/>
              </a:rPr>
              <a:t>insulators</a:t>
            </a:r>
          </a:p>
        </p:txBody>
      </p:sp>
      <p:sp>
        <p:nvSpPr>
          <p:cNvPr id="14" name="Text Box 15"/>
          <p:cNvSpPr txBox="1">
            <a:spLocks noChangeArrowheads="1"/>
          </p:cNvSpPr>
          <p:nvPr/>
        </p:nvSpPr>
        <p:spPr bwMode="auto">
          <a:xfrm>
            <a:off x="6705600" y="4665663"/>
            <a:ext cx="987425" cy="396875"/>
          </a:xfrm>
          <a:prstGeom prst="rect">
            <a:avLst/>
          </a:prstGeom>
          <a:noFill/>
          <a:ln w="9525">
            <a:noFill/>
            <a:miter lim="800000"/>
            <a:headEnd/>
            <a:tailEnd/>
          </a:ln>
          <a:effectLst/>
        </p:spPr>
        <p:txBody>
          <a:bodyPr wrap="none">
            <a:spAutoFit/>
          </a:bodyPr>
          <a:lstStyle/>
          <a:p>
            <a:r>
              <a:rPr lang="en-US" sz="2000" b="1" u="sng">
                <a:latin typeface="Arial" charset="0"/>
              </a:rPr>
              <a:t>metals</a:t>
            </a:r>
          </a:p>
        </p:txBody>
      </p:sp>
      <p:sp>
        <p:nvSpPr>
          <p:cNvPr id="15" name="Text Box 16"/>
          <p:cNvSpPr txBox="1">
            <a:spLocks noChangeArrowheads="1"/>
          </p:cNvSpPr>
          <p:nvPr/>
        </p:nvSpPr>
        <p:spPr bwMode="auto">
          <a:xfrm>
            <a:off x="3429000" y="4681538"/>
            <a:ext cx="2146300" cy="396875"/>
          </a:xfrm>
          <a:prstGeom prst="rect">
            <a:avLst/>
          </a:prstGeom>
          <a:noFill/>
          <a:ln w="9525">
            <a:noFill/>
            <a:miter lim="800000"/>
            <a:headEnd/>
            <a:tailEnd/>
          </a:ln>
          <a:effectLst/>
        </p:spPr>
        <p:txBody>
          <a:bodyPr wrap="none">
            <a:spAutoFit/>
          </a:bodyPr>
          <a:lstStyle/>
          <a:p>
            <a:r>
              <a:rPr lang="en-US" sz="2000" b="1" u="sng">
                <a:latin typeface="Arial" charset="0"/>
              </a:rPr>
              <a:t>semiconductors</a:t>
            </a:r>
          </a:p>
        </p:txBody>
      </p:sp>
      <p:sp>
        <p:nvSpPr>
          <p:cNvPr id="16" name="AutoShape 17"/>
          <p:cNvSpPr>
            <a:spLocks noChangeArrowheads="1"/>
          </p:cNvSpPr>
          <p:nvPr/>
        </p:nvSpPr>
        <p:spPr bwMode="auto">
          <a:xfrm>
            <a:off x="3505200" y="5138738"/>
            <a:ext cx="2057400" cy="712787"/>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000" b="1">
                <a:latin typeface="Arial" charset="0"/>
              </a:rPr>
              <a:t>Si, GaAs</a:t>
            </a:r>
            <a:endParaRPr lang="en-US" sz="2000" b="1" baseline="-25000">
              <a:latin typeface="Arial" charset="0"/>
            </a:endParaRPr>
          </a:p>
        </p:txBody>
      </p:sp>
      <p:sp>
        <p:nvSpPr>
          <p:cNvPr id="17" name="AutoShape 18"/>
          <p:cNvSpPr>
            <a:spLocks noChangeArrowheads="1"/>
          </p:cNvSpPr>
          <p:nvPr/>
        </p:nvSpPr>
        <p:spPr bwMode="auto">
          <a:xfrm>
            <a:off x="6172200" y="5138738"/>
            <a:ext cx="2057400" cy="712787"/>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000" b="1">
                <a:latin typeface="Arial" charset="0"/>
              </a:rPr>
              <a:t>Al, Cu</a:t>
            </a:r>
            <a:endParaRPr lang="en-US" sz="2000" b="1" baseline="-25000">
              <a:latin typeface="Arial" charset="0"/>
            </a:endParaRPr>
          </a:p>
        </p:txBody>
      </p:sp>
      <p:sp>
        <p:nvSpPr>
          <p:cNvPr id="18" name="Text Box 20"/>
          <p:cNvSpPr txBox="1">
            <a:spLocks noChangeArrowheads="1"/>
          </p:cNvSpPr>
          <p:nvPr/>
        </p:nvSpPr>
        <p:spPr bwMode="auto">
          <a:xfrm>
            <a:off x="853440" y="5927725"/>
            <a:ext cx="2021707" cy="400110"/>
          </a:xfrm>
          <a:prstGeom prst="rect">
            <a:avLst/>
          </a:prstGeom>
          <a:noFill/>
          <a:ln w="9525">
            <a:noFill/>
            <a:miter lim="800000"/>
            <a:headEnd/>
            <a:tailEnd/>
          </a:ln>
          <a:effectLst/>
        </p:spPr>
        <p:txBody>
          <a:bodyPr wrap="none">
            <a:spAutoFit/>
          </a:bodyPr>
          <a:lstStyle/>
          <a:p>
            <a:r>
              <a:rPr lang="en-US" sz="2000" dirty="0" smtClean="0">
                <a:latin typeface="Arial" charset="0"/>
              </a:rPr>
              <a:t>poor conductors</a:t>
            </a:r>
            <a:endParaRPr lang="en-US" sz="2000" dirty="0">
              <a:latin typeface="Arial" charset="0"/>
            </a:endParaRPr>
          </a:p>
        </p:txBody>
      </p:sp>
      <p:sp>
        <p:nvSpPr>
          <p:cNvPr id="19" name="Text Box 21"/>
          <p:cNvSpPr txBox="1">
            <a:spLocks noChangeArrowheads="1"/>
          </p:cNvSpPr>
          <p:nvPr/>
        </p:nvSpPr>
        <p:spPr bwMode="auto">
          <a:xfrm>
            <a:off x="5943600" y="5911850"/>
            <a:ext cx="2498725" cy="396875"/>
          </a:xfrm>
          <a:prstGeom prst="rect">
            <a:avLst/>
          </a:prstGeom>
          <a:noFill/>
          <a:ln w="9525">
            <a:noFill/>
            <a:miter lim="800000"/>
            <a:headEnd/>
            <a:tailEnd/>
          </a:ln>
          <a:effectLst/>
        </p:spPr>
        <p:txBody>
          <a:bodyPr wrap="none">
            <a:spAutoFit/>
          </a:bodyPr>
          <a:lstStyle/>
          <a:p>
            <a:r>
              <a:rPr lang="en-US" sz="2000">
                <a:latin typeface="Arial" charset="0"/>
              </a:rPr>
              <a:t>excellent conductors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a:t>
            </a:r>
            <a:endParaRPr lang="en-US" dirty="0"/>
          </a:p>
        </p:txBody>
      </p:sp>
      <p:sp>
        <p:nvSpPr>
          <p:cNvPr id="3" name="Content Placeholder 2"/>
          <p:cNvSpPr>
            <a:spLocks noGrp="1"/>
          </p:cNvSpPr>
          <p:nvPr>
            <p:ph idx="1"/>
          </p:nvPr>
        </p:nvSpPr>
        <p:spPr/>
        <p:txBody>
          <a:bodyPr/>
          <a:lstStyle/>
          <a:p>
            <a:r>
              <a:rPr lang="en-US" dirty="0" smtClean="0"/>
              <a:t>Though a detailed quantum mechanical formulation would be the most accurate choice, it would be hard to use</a:t>
            </a:r>
          </a:p>
          <a:p>
            <a:r>
              <a:rPr lang="en-US" dirty="0" smtClean="0"/>
              <a:t>Thinking of 10</a:t>
            </a:r>
            <a:r>
              <a:rPr lang="en-US" baseline="30000" dirty="0" smtClean="0"/>
              <a:t>23+ </a:t>
            </a:r>
            <a:r>
              <a:rPr lang="en-US" dirty="0" smtClean="0"/>
              <a:t>atoms composed of charged subatomic particles each with their own individual state is too much</a:t>
            </a:r>
          </a:p>
          <a:p>
            <a:r>
              <a:rPr lang="en-US" dirty="0" smtClean="0"/>
              <a:t>We’ll instead lump large objects like a battery into more abstract pieces</a:t>
            </a:r>
          </a:p>
          <a:p>
            <a:r>
              <a:rPr lang="en-US" dirty="0" smtClean="0"/>
              <a:t>Likewise, we will treat current as a bulk flow of charges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a:t>
            </a:r>
            <a:endParaRPr lang="en-US" dirty="0"/>
          </a:p>
        </p:txBody>
      </p:sp>
      <p:sp>
        <p:nvSpPr>
          <p:cNvPr id="3" name="Content Placeholder 2"/>
          <p:cNvSpPr>
            <a:spLocks noGrp="1"/>
          </p:cNvSpPr>
          <p:nvPr>
            <p:ph idx="1"/>
          </p:nvPr>
        </p:nvSpPr>
        <p:spPr>
          <a:xfrm>
            <a:off x="457200" y="792481"/>
            <a:ext cx="8458200" cy="2682240"/>
          </a:xfrm>
        </p:spPr>
        <p:txBody>
          <a:bodyPr/>
          <a:lstStyle/>
          <a:p>
            <a:r>
              <a:rPr lang="en-US" sz="2800" b="1" dirty="0" smtClean="0"/>
              <a:t>Electrical Current</a:t>
            </a:r>
            <a:r>
              <a:rPr lang="en-US" sz="2800" dirty="0" smtClean="0"/>
              <a:t> is simply a measure of the net amount of positive charge that passes a</a:t>
            </a:r>
            <a:r>
              <a:rPr lang="en-US" sz="2800" dirty="0" smtClean="0"/>
              <a:t> plane in space per </a:t>
            </a:r>
            <a:r>
              <a:rPr lang="en-US" sz="2800" dirty="0" smtClean="0"/>
              <a:t>second in a reference direction</a:t>
            </a:r>
          </a:p>
          <a:p>
            <a:r>
              <a:rPr lang="en-US" sz="2800" dirty="0" smtClean="0"/>
              <a:t>For convenience, the base unit is 1 </a:t>
            </a:r>
            <a:r>
              <a:rPr lang="en-US" sz="2800" b="1" dirty="0" smtClean="0"/>
              <a:t>Ampere</a:t>
            </a:r>
            <a:r>
              <a:rPr lang="en-US" sz="2800" dirty="0" smtClean="0"/>
              <a:t>, which is 1.6x10</a:t>
            </a:r>
            <a:r>
              <a:rPr lang="en-US" sz="2800" baseline="30000" dirty="0" smtClean="0"/>
              <a:t>19</a:t>
            </a:r>
            <a:r>
              <a:rPr lang="en-US" sz="2800" dirty="0" smtClean="0"/>
              <a:t> charges/sec or 1 </a:t>
            </a:r>
            <a:r>
              <a:rPr lang="en-US" sz="2800" b="1" dirty="0" smtClean="0"/>
              <a:t>Coulomb</a:t>
            </a:r>
            <a:r>
              <a:rPr lang="en-US" sz="2800" dirty="0" smtClean="0"/>
              <a:t>/sec</a:t>
            </a:r>
          </a:p>
        </p:txBody>
      </p:sp>
      <p:pic>
        <p:nvPicPr>
          <p:cNvPr id="65537" name="Picture 1"/>
          <p:cNvPicPr>
            <a:picLocks noChangeAspect="1" noChangeArrowheads="1"/>
          </p:cNvPicPr>
          <p:nvPr/>
        </p:nvPicPr>
        <p:blipFill>
          <a:blip r:embed="rId2" cstate="print"/>
          <a:srcRect/>
          <a:stretch>
            <a:fillRect/>
          </a:stretch>
        </p:blipFill>
        <p:spPr bwMode="auto">
          <a:xfrm>
            <a:off x="1112520" y="3173285"/>
            <a:ext cx="6797040" cy="3334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Plane in Space?</a:t>
            </a:r>
            <a:endParaRPr lang="en-US" dirty="0"/>
          </a:p>
        </p:txBody>
      </p:sp>
      <p:sp>
        <p:nvSpPr>
          <p:cNvPr id="3" name="Content Placeholder 2"/>
          <p:cNvSpPr>
            <a:spLocks noGrp="1"/>
          </p:cNvSpPr>
          <p:nvPr>
            <p:ph idx="1"/>
          </p:nvPr>
        </p:nvSpPr>
        <p:spPr/>
        <p:txBody>
          <a:bodyPr/>
          <a:lstStyle/>
          <a:p>
            <a:r>
              <a:rPr lang="en-US" dirty="0" smtClean="0"/>
              <a:t>Net amount of positive charge passing a plane in space in a reference direction</a:t>
            </a:r>
            <a:endParaRPr lang="en-US" dirty="0"/>
          </a:p>
        </p:txBody>
      </p:sp>
      <p:pic>
        <p:nvPicPr>
          <p:cNvPr id="147458" name="Picture 2" descr="http://upload.wikimedia.org/wikipedia/commons/7/73/Xenu_space_plane.jpg"/>
          <p:cNvPicPr>
            <a:picLocks noChangeAspect="1" noChangeArrowheads="1"/>
          </p:cNvPicPr>
          <p:nvPr/>
        </p:nvPicPr>
        <p:blipFill>
          <a:blip r:embed="rId2" cstate="print"/>
          <a:srcRect/>
          <a:stretch>
            <a:fillRect/>
          </a:stretch>
        </p:blipFill>
        <p:spPr bwMode="auto">
          <a:xfrm>
            <a:off x="899160" y="1981199"/>
            <a:ext cx="4876800" cy="4876801"/>
          </a:xfrm>
          <a:prstGeom prst="rect">
            <a:avLst/>
          </a:prstGeom>
          <a:noFill/>
        </p:spPr>
      </p:pic>
      <p:sp>
        <p:nvSpPr>
          <p:cNvPr id="5" name="TextBox 4"/>
          <p:cNvSpPr txBox="1"/>
          <p:nvPr/>
        </p:nvSpPr>
        <p:spPr>
          <a:xfrm>
            <a:off x="6553200" y="3688080"/>
            <a:ext cx="2362200" cy="954107"/>
          </a:xfrm>
          <a:prstGeom prst="rect">
            <a:avLst/>
          </a:prstGeom>
          <a:noFill/>
        </p:spPr>
        <p:txBody>
          <a:bodyPr wrap="square" rtlCol="0">
            <a:spAutoFit/>
          </a:bodyPr>
          <a:lstStyle/>
          <a:p>
            <a:r>
              <a:rPr lang="en-US" sz="5600" dirty="0" smtClean="0"/>
              <a:t>?</a:t>
            </a:r>
            <a:endParaRPr lang="en-US" sz="5600" dirty="0"/>
          </a:p>
        </p:txBody>
      </p:sp>
      <p:sp>
        <p:nvSpPr>
          <p:cNvPr id="6" name="Content Placeholder 2"/>
          <p:cNvSpPr txBox="1">
            <a:spLocks/>
          </p:cNvSpPr>
          <p:nvPr/>
        </p:nvSpPr>
        <p:spPr bwMode="auto">
          <a:xfrm>
            <a:off x="457200" y="1981200"/>
            <a:ext cx="8229600" cy="552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Analogous to measuring river flow</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Don’t care how much total water is moving throughout the entire length of a river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Do care about how much water is passing a given point on the shore per second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Current = speed of water * cross section of river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Cross section is the “plane in space</a:t>
            </a:r>
            <a:r>
              <a:rPr kumimoji="0" lang="en-US" sz="2800" b="0" i="0" u="none" strike="noStrike" kern="0" cap="none" spc="0" normalizeH="0" baseline="0" noProof="0" dirty="0" smtClean="0">
                <a:ln>
                  <a:noFill/>
                </a:ln>
                <a:solidFill>
                  <a:schemeClr val="tx1"/>
                </a:solidFill>
                <a:effectLst/>
                <a:uLnTx/>
                <a:uFillTx/>
                <a:latin typeface="+mn-lt"/>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kern="0" noProof="0" dirty="0" smtClean="0">
                <a:latin typeface="+mn-lt"/>
              </a:rPr>
              <a:t>We care about the plane perpendicular to flow</a:t>
            </a: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745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Rectangle 9"/>
          <p:cNvSpPr>
            <a:spLocks noGrp="1" noChangeArrowheads="1"/>
          </p:cNvSpPr>
          <p:nvPr>
            <p:ph type="body" idx="1"/>
          </p:nvPr>
        </p:nvSpPr>
        <p:spPr>
          <a:xfrm>
            <a:off x="685800" y="914400"/>
            <a:ext cx="7772400" cy="5211763"/>
          </a:xfrm>
        </p:spPr>
        <p:txBody>
          <a:bodyPr/>
          <a:lstStyle/>
          <a:p>
            <a:pPr marL="609600" indent="-609600">
              <a:buFontTx/>
              <a:buAutoNum type="arabicPeriod"/>
            </a:pPr>
            <a:r>
              <a:rPr lang="en-US" sz="2400" dirty="0"/>
              <a:t>10</a:t>
            </a:r>
            <a:r>
              <a:rPr lang="en-US" sz="2400" baseline="30000" dirty="0"/>
              <a:t>5</a:t>
            </a:r>
            <a:r>
              <a:rPr lang="en-US" sz="2400" dirty="0"/>
              <a:t> positively charged </a:t>
            </a:r>
            <a:r>
              <a:rPr lang="en-US" sz="2400" dirty="0" smtClean="0"/>
              <a:t>hydrogen ions (each </a:t>
            </a:r>
            <a:r>
              <a:rPr lang="en-US" sz="2400" dirty="0"/>
              <a:t>with charge 1.6</a:t>
            </a:r>
            <a:r>
              <a:rPr lang="en-US" sz="2400" dirty="0">
                <a:cs typeface="Arial" charset="0"/>
              </a:rPr>
              <a:t>×</a:t>
            </a:r>
            <a:r>
              <a:rPr lang="en-US" sz="2400" dirty="0"/>
              <a:t>10</a:t>
            </a:r>
            <a:r>
              <a:rPr lang="en-US" sz="2400" baseline="30000" dirty="0"/>
              <a:t>-19 </a:t>
            </a:r>
            <a:r>
              <a:rPr lang="en-US" sz="2400" dirty="0"/>
              <a:t>C) </a:t>
            </a:r>
            <a:r>
              <a:rPr lang="en-US" sz="2400" dirty="0" smtClean="0"/>
              <a:t>pass </a:t>
            </a:r>
            <a:r>
              <a:rPr lang="en-US" sz="2400" dirty="0" smtClean="0"/>
              <a:t>the</a:t>
            </a:r>
            <a:r>
              <a:rPr lang="en-US" sz="2400" dirty="0" smtClean="0"/>
              <a:t> perpendicular plane </a:t>
            </a:r>
            <a:r>
              <a:rPr lang="en-US" sz="2400" dirty="0" smtClean="0"/>
              <a:t>in space </a:t>
            </a:r>
            <a:r>
              <a:rPr lang="en-US" sz="2400" dirty="0"/>
              <a:t>to the right (</a:t>
            </a:r>
            <a:r>
              <a:rPr lang="en-US" sz="2400" i="1" dirty="0">
                <a:latin typeface="Times New Roman" pitchFamily="18" charset="0"/>
              </a:rPr>
              <a:t>+x</a:t>
            </a:r>
            <a:r>
              <a:rPr lang="en-US" sz="2400" dirty="0"/>
              <a:t> direction) every </a:t>
            </a:r>
            <a:r>
              <a:rPr lang="en-US" sz="2400" dirty="0" smtClean="0"/>
              <a:t>nanosecond. What is the current to the right?</a:t>
            </a:r>
            <a:endParaRPr lang="en-US" sz="2400" dirty="0"/>
          </a:p>
          <a:p>
            <a:pPr marL="609600" indent="-609600">
              <a:buFontTx/>
              <a:buAutoNum type="arabicPeriod"/>
            </a:pPr>
            <a:endParaRPr lang="en-US" sz="2400" dirty="0"/>
          </a:p>
          <a:p>
            <a:pPr marL="609600" indent="-609600">
              <a:buFontTx/>
              <a:buAutoNum type="arabicPeriod"/>
            </a:pPr>
            <a:endParaRPr lang="en-US" sz="2400" dirty="0"/>
          </a:p>
          <a:p>
            <a:pPr marL="609600" indent="-609600">
              <a:buFontTx/>
              <a:buAutoNum type="arabicPeriod"/>
            </a:pPr>
            <a:endParaRPr lang="en-US" sz="2400" dirty="0"/>
          </a:p>
          <a:p>
            <a:pPr marL="609600" indent="-609600">
              <a:buFontTx/>
              <a:buAutoNum type="arabicPeriod"/>
            </a:pPr>
            <a:endParaRPr lang="en-US" sz="2400" dirty="0"/>
          </a:p>
          <a:p>
            <a:pPr marL="609600" indent="-609600">
              <a:buFontTx/>
              <a:buAutoNum type="arabicPeriod"/>
            </a:pPr>
            <a:r>
              <a:rPr lang="en-US" sz="2400" dirty="0"/>
              <a:t>10</a:t>
            </a:r>
            <a:r>
              <a:rPr lang="en-US" sz="2400" baseline="30000" dirty="0"/>
              <a:t>5</a:t>
            </a:r>
            <a:r>
              <a:rPr lang="en-US" sz="2400" dirty="0"/>
              <a:t> electrons </a:t>
            </a:r>
            <a:r>
              <a:rPr lang="en-US" sz="2400" dirty="0" smtClean="0"/>
              <a:t>(each with charge -1.6</a:t>
            </a:r>
            <a:r>
              <a:rPr lang="en-US" sz="2400" dirty="0" smtClean="0">
                <a:cs typeface="Arial" charset="0"/>
              </a:rPr>
              <a:t>×</a:t>
            </a:r>
            <a:r>
              <a:rPr lang="en-US" sz="2400" dirty="0" smtClean="0"/>
              <a:t>10</a:t>
            </a:r>
            <a:r>
              <a:rPr lang="en-US" sz="2400" baseline="30000" dirty="0" smtClean="0"/>
              <a:t>-19 </a:t>
            </a:r>
            <a:r>
              <a:rPr lang="en-US" sz="2400" dirty="0" smtClean="0"/>
              <a:t>C) pass </a:t>
            </a:r>
            <a:r>
              <a:rPr lang="en-US" sz="2400" dirty="0" smtClean="0"/>
              <a:t>the perpendicular plane </a:t>
            </a:r>
            <a:r>
              <a:rPr lang="en-US" sz="2400" dirty="0" smtClean="0"/>
              <a:t>in </a:t>
            </a:r>
            <a:r>
              <a:rPr lang="en-US" sz="2400" dirty="0" smtClean="0"/>
              <a:t>space </a:t>
            </a:r>
            <a:r>
              <a:rPr lang="en-US" sz="2400" dirty="0"/>
              <a:t>to the right (</a:t>
            </a:r>
            <a:r>
              <a:rPr lang="en-US" sz="2400" i="1" dirty="0">
                <a:latin typeface="Times New Roman" pitchFamily="18" charset="0"/>
              </a:rPr>
              <a:t>+x</a:t>
            </a:r>
            <a:r>
              <a:rPr lang="en-US" sz="2400" dirty="0"/>
              <a:t> direction) every </a:t>
            </a:r>
            <a:r>
              <a:rPr lang="en-US" sz="2400" dirty="0" smtClean="0"/>
              <a:t>nanosecond. What is the current to the right?</a:t>
            </a:r>
            <a:endParaRPr lang="en-US" sz="2400" dirty="0"/>
          </a:p>
        </p:txBody>
      </p:sp>
      <p:sp>
        <p:nvSpPr>
          <p:cNvPr id="117765" name="Text Box 5"/>
          <p:cNvSpPr txBox="1">
            <a:spLocks noChangeArrowheads="1"/>
          </p:cNvSpPr>
          <p:nvPr/>
        </p:nvSpPr>
        <p:spPr bwMode="auto">
          <a:xfrm>
            <a:off x="484188" y="3700463"/>
            <a:ext cx="8534400" cy="366712"/>
          </a:xfrm>
          <a:prstGeom prst="rect">
            <a:avLst/>
          </a:prstGeom>
          <a:noFill/>
          <a:ln w="9525">
            <a:noFill/>
            <a:miter lim="800000"/>
            <a:headEnd/>
            <a:tailEnd/>
          </a:ln>
          <a:effectLst/>
        </p:spPr>
        <p:txBody>
          <a:bodyPr>
            <a:spAutoFit/>
          </a:bodyPr>
          <a:lstStyle/>
          <a:p>
            <a:pPr>
              <a:spcBef>
                <a:spcPct val="50000"/>
              </a:spcBef>
            </a:pPr>
            <a:endParaRPr lang="en-US" sz="1800">
              <a:latin typeface="Arial" charset="0"/>
            </a:endParaRPr>
          </a:p>
        </p:txBody>
      </p:sp>
      <p:sp>
        <p:nvSpPr>
          <p:cNvPr id="117768" name="Rectangle 8"/>
          <p:cNvSpPr>
            <a:spLocks noGrp="1" noChangeArrowheads="1"/>
          </p:cNvSpPr>
          <p:nvPr>
            <p:ph type="title"/>
          </p:nvPr>
        </p:nvSpPr>
        <p:spPr/>
        <p:txBody>
          <a:bodyPr/>
          <a:lstStyle/>
          <a:p>
            <a:r>
              <a:rPr lang="en-US"/>
              <a:t>Electric Current Examples</a:t>
            </a:r>
          </a:p>
        </p:txBody>
      </p:sp>
      <p:sp>
        <p:nvSpPr>
          <p:cNvPr id="12" name="TextBox 11"/>
          <p:cNvSpPr txBox="1"/>
          <p:nvPr/>
        </p:nvSpPr>
        <p:spPr>
          <a:xfrm>
            <a:off x="1298754" y="5654040"/>
            <a:ext cx="7256310" cy="523220"/>
          </a:xfrm>
          <a:prstGeom prst="rect">
            <a:avLst/>
          </a:prstGeom>
          <a:noFill/>
        </p:spPr>
        <p:txBody>
          <a:bodyPr wrap="square" rtlCol="0">
            <a:spAutoFit/>
          </a:bodyPr>
          <a:lstStyle/>
          <a:p>
            <a:r>
              <a:rPr lang="en-US" dirty="0" smtClean="0"/>
              <a:t>Current is net positive charges to the right, so…</a:t>
            </a:r>
            <a:endParaRPr lang="en-US" dirty="0"/>
          </a:p>
        </p:txBody>
      </p:sp>
      <p:pic>
        <p:nvPicPr>
          <p:cNvPr id="3" name="Picture 4"/>
          <p:cNvPicPr>
            <a:picLocks noChangeAspect="1" noChangeArrowheads="1"/>
          </p:cNvPicPr>
          <p:nvPr/>
        </p:nvPicPr>
        <p:blipFill>
          <a:blip r:embed="rId2" cstate="print"/>
          <a:srcRect/>
          <a:stretch>
            <a:fillRect/>
          </a:stretch>
        </p:blipFill>
        <p:spPr bwMode="auto">
          <a:xfrm>
            <a:off x="192405" y="2550795"/>
            <a:ext cx="5619750" cy="781050"/>
          </a:xfrm>
          <a:prstGeom prst="rect">
            <a:avLst/>
          </a:prstGeom>
          <a:noFill/>
          <a:ln w="9525">
            <a:noFill/>
            <a:miter lim="800000"/>
            <a:headEnd/>
            <a:tailEnd/>
          </a:ln>
        </p:spPr>
      </p:pic>
      <p:pic>
        <p:nvPicPr>
          <p:cNvPr id="64517" name="Picture 5"/>
          <p:cNvPicPr>
            <a:picLocks noChangeAspect="1" noChangeArrowheads="1"/>
          </p:cNvPicPr>
          <p:nvPr/>
        </p:nvPicPr>
        <p:blipFill>
          <a:blip r:embed="rId3" cstate="print"/>
          <a:srcRect/>
          <a:stretch>
            <a:fillRect/>
          </a:stretch>
        </p:blipFill>
        <p:spPr bwMode="auto">
          <a:xfrm>
            <a:off x="5891213" y="2593658"/>
            <a:ext cx="3000375" cy="695325"/>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a:stretch>
            <a:fillRect/>
          </a:stretch>
        </p:blipFill>
        <p:spPr bwMode="auto">
          <a:xfrm>
            <a:off x="5912168" y="2550795"/>
            <a:ext cx="2714625" cy="781050"/>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3501390" y="2672715"/>
            <a:ext cx="2171700" cy="476250"/>
          </a:xfrm>
          <a:prstGeom prst="rect">
            <a:avLst/>
          </a:prstGeom>
          <a:noFill/>
          <a:ln w="9525">
            <a:noFill/>
            <a:miter lim="800000"/>
            <a:headEnd/>
            <a:tailEnd/>
          </a:ln>
        </p:spPr>
      </p:pic>
      <p:pic>
        <p:nvPicPr>
          <p:cNvPr id="64520" name="Picture 8"/>
          <p:cNvPicPr>
            <a:picLocks noChangeAspect="1" noChangeArrowheads="1"/>
          </p:cNvPicPr>
          <p:nvPr/>
        </p:nvPicPr>
        <p:blipFill>
          <a:blip r:embed="rId6" cstate="print"/>
          <a:srcRect/>
          <a:stretch>
            <a:fillRect/>
          </a:stretch>
        </p:blipFill>
        <p:spPr bwMode="auto">
          <a:xfrm>
            <a:off x="3210878" y="6181725"/>
            <a:ext cx="2295525"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45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Current Summary</a:t>
            </a:r>
            <a:endParaRPr lang="en-US" dirty="0"/>
          </a:p>
        </p:txBody>
      </p:sp>
      <p:sp>
        <p:nvSpPr>
          <p:cNvPr id="3" name="Content Placeholder 2"/>
          <p:cNvSpPr>
            <a:spLocks noGrp="1"/>
          </p:cNvSpPr>
          <p:nvPr>
            <p:ph idx="1"/>
          </p:nvPr>
        </p:nvSpPr>
        <p:spPr/>
        <p:txBody>
          <a:bodyPr/>
          <a:lstStyle/>
          <a:p>
            <a:r>
              <a:rPr lang="en-US" b="1" u="sng" dirty="0" smtClean="0"/>
              <a:t>Definition</a:t>
            </a:r>
            <a:r>
              <a:rPr lang="en-US" b="1" dirty="0" smtClean="0"/>
              <a:t>: </a:t>
            </a:r>
            <a:r>
              <a:rPr lang="en-US" dirty="0" smtClean="0"/>
              <a:t>Rate of positive charge flow in a reference direction</a:t>
            </a:r>
          </a:p>
          <a:p>
            <a:r>
              <a:rPr lang="en-US" b="1" u="sng" dirty="0" smtClean="0"/>
              <a:t>Symbol</a:t>
            </a:r>
            <a:r>
              <a:rPr lang="en-US" b="1" dirty="0" smtClean="0"/>
              <a:t>: </a:t>
            </a:r>
            <a:r>
              <a:rPr lang="en-US" dirty="0" smtClean="0">
                <a:latin typeface="Times New Roman" pitchFamily="18" charset="0"/>
                <a:cs typeface="Times New Roman" pitchFamily="18" charset="0"/>
              </a:rPr>
              <a:t>I</a:t>
            </a:r>
          </a:p>
          <a:p>
            <a:r>
              <a:rPr lang="en-US" b="1" u="sng" dirty="0" smtClean="0">
                <a:latin typeface="Times New Roman" pitchFamily="18" charset="0"/>
                <a:cs typeface="Times New Roman" pitchFamily="18" charset="0"/>
              </a:rPr>
              <a:t>Units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Ampere (A) = 1 Coulomb/second</a:t>
            </a:r>
          </a:p>
          <a:p>
            <a:endParaRPr lang="en-US" dirty="0" smtClean="0">
              <a:latin typeface="Times New Roman" pitchFamily="18" charset="0"/>
              <a:cs typeface="Times New Roman" pitchFamily="18" charset="0"/>
            </a:endParaRPr>
          </a:p>
          <a:p>
            <a:r>
              <a:rPr lang="en-US" dirty="0" smtClean="0"/>
              <a:t>Simply the net amount of </a:t>
            </a:r>
            <a:r>
              <a:rPr lang="en-US" dirty="0" smtClean="0"/>
              <a:t>charge/second passing through a plane perpendicular to the direction of flow</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3" cstate="print"/>
          <a:srcRect/>
          <a:stretch>
            <a:fillRect/>
          </a:stretch>
        </p:blipFill>
        <p:spPr bwMode="auto">
          <a:xfrm>
            <a:off x="1474470" y="3041333"/>
            <a:ext cx="5067300" cy="1781175"/>
          </a:xfrm>
          <a:prstGeom prst="rect">
            <a:avLst/>
          </a:prstGeom>
          <a:noFill/>
          <a:ln w="9525">
            <a:noFill/>
            <a:miter lim="800000"/>
            <a:headEnd/>
            <a:tailEnd/>
          </a:ln>
        </p:spPr>
      </p:pic>
      <p:sp>
        <p:nvSpPr>
          <p:cNvPr id="94213" name="Text Box 5"/>
          <p:cNvSpPr txBox="1">
            <a:spLocks noChangeArrowheads="1"/>
          </p:cNvSpPr>
          <p:nvPr/>
        </p:nvSpPr>
        <p:spPr bwMode="auto">
          <a:xfrm>
            <a:off x="457200" y="2459038"/>
            <a:ext cx="8534400" cy="2246769"/>
          </a:xfrm>
          <a:prstGeom prst="rect">
            <a:avLst/>
          </a:prstGeom>
          <a:noFill/>
          <a:ln w="9525">
            <a:noFill/>
            <a:miter lim="800000"/>
            <a:headEnd/>
            <a:tailEnd/>
          </a:ln>
          <a:effectLst/>
        </p:spPr>
        <p:txBody>
          <a:bodyPr wrap="square">
            <a:spAutoFit/>
          </a:bodyPr>
          <a:lstStyle/>
          <a:p>
            <a:r>
              <a:rPr lang="en-US" b="1" u="sng" dirty="0">
                <a:latin typeface="Arial" charset="0"/>
              </a:rPr>
              <a:t>Example 1</a:t>
            </a:r>
            <a:r>
              <a:rPr lang="en-US" b="1" dirty="0">
                <a:latin typeface="Arial" charset="0"/>
              </a:rPr>
              <a:t>:</a:t>
            </a:r>
          </a:p>
          <a:p>
            <a:endParaRPr lang="en-US" b="1" dirty="0">
              <a:latin typeface="Arial" charset="0"/>
            </a:endParaRPr>
          </a:p>
          <a:p>
            <a:endParaRPr lang="en-US" b="1" dirty="0">
              <a:latin typeface="Arial" charset="0"/>
            </a:endParaRPr>
          </a:p>
          <a:p>
            <a:endParaRPr lang="en-US" b="1" dirty="0">
              <a:latin typeface="Arial" charset="0"/>
            </a:endParaRPr>
          </a:p>
          <a:p>
            <a:endParaRPr lang="en-US" b="1" dirty="0">
              <a:latin typeface="Arial" charset="0"/>
            </a:endParaRPr>
          </a:p>
        </p:txBody>
      </p:sp>
      <p:sp>
        <p:nvSpPr>
          <p:cNvPr id="94211" name="Rectangle 3"/>
          <p:cNvSpPr>
            <a:spLocks noGrp="1" noChangeArrowheads="1"/>
          </p:cNvSpPr>
          <p:nvPr>
            <p:ph type="title"/>
          </p:nvPr>
        </p:nvSpPr>
        <p:spPr>
          <a:noFill/>
          <a:ln/>
        </p:spPr>
        <p:txBody>
          <a:bodyPr/>
          <a:lstStyle/>
          <a:p>
            <a:r>
              <a:rPr lang="en-US"/>
              <a:t>Current Density</a:t>
            </a:r>
          </a:p>
        </p:txBody>
      </p:sp>
      <p:graphicFrame>
        <p:nvGraphicFramePr>
          <p:cNvPr id="94216" name="Rectangle 8"/>
          <p:cNvGraphicFramePr>
            <a:graphicFrameLocks/>
          </p:cNvGraphicFramePr>
          <p:nvPr/>
        </p:nvGraphicFramePr>
        <p:xfrm>
          <a:off x="1524000" y="1397000"/>
          <a:ext cx="6096000" cy="4064000"/>
        </p:xfrm>
        <a:graphic>
          <a:graphicData uri="http://schemas.openxmlformats.org/presentationml/2006/ole">
            <p:oleObj spid="_x0000_s62467" name="Equation" r:id="rId4" imgW="0" imgH="0" progId="Equation.3">
              <p:embed/>
            </p:oleObj>
          </a:graphicData>
        </a:graphic>
      </p:graphicFrame>
      <p:sp>
        <p:nvSpPr>
          <p:cNvPr id="94223" name="Line 15"/>
          <p:cNvSpPr>
            <a:spLocks noChangeShapeType="1"/>
          </p:cNvSpPr>
          <p:nvPr/>
        </p:nvSpPr>
        <p:spPr bwMode="auto">
          <a:xfrm>
            <a:off x="1535113" y="3506788"/>
            <a:ext cx="552450" cy="303212"/>
          </a:xfrm>
          <a:prstGeom prst="line">
            <a:avLst/>
          </a:prstGeom>
          <a:noFill/>
          <a:ln w="9525">
            <a:solidFill>
              <a:schemeClr val="tx1"/>
            </a:solidFill>
            <a:round/>
            <a:headEnd/>
            <a:tailEnd type="triangle" w="med" len="med"/>
          </a:ln>
          <a:effectLst/>
        </p:spPr>
        <p:txBody>
          <a:bodyPr wrap="none" anchor="ctr"/>
          <a:lstStyle/>
          <a:p>
            <a:endParaRPr lang="en-US"/>
          </a:p>
        </p:txBody>
      </p:sp>
      <p:sp>
        <p:nvSpPr>
          <p:cNvPr id="94224" name="Text Box 16"/>
          <p:cNvSpPr txBox="1">
            <a:spLocks noChangeArrowheads="1"/>
          </p:cNvSpPr>
          <p:nvPr/>
        </p:nvSpPr>
        <p:spPr bwMode="auto">
          <a:xfrm>
            <a:off x="762000" y="2970213"/>
            <a:ext cx="2316163" cy="701675"/>
          </a:xfrm>
          <a:prstGeom prst="rect">
            <a:avLst/>
          </a:prstGeom>
          <a:noFill/>
          <a:ln w="9525">
            <a:noFill/>
            <a:miter lim="800000"/>
            <a:headEnd/>
            <a:tailEnd/>
          </a:ln>
          <a:effectLst/>
        </p:spPr>
        <p:txBody>
          <a:bodyPr>
            <a:spAutoFit/>
          </a:bodyPr>
          <a:lstStyle/>
          <a:p>
            <a:pPr>
              <a:spcBef>
                <a:spcPct val="50000"/>
              </a:spcBef>
            </a:pPr>
            <a:r>
              <a:rPr lang="en-US" sz="2000" b="1">
                <a:latin typeface="Arial Narrow" pitchFamily="34" charset="0"/>
              </a:rPr>
              <a:t>Wire attached </a:t>
            </a:r>
          </a:p>
          <a:p>
            <a:r>
              <a:rPr lang="en-US" sz="2000" b="1">
                <a:latin typeface="Arial Narrow" pitchFamily="34" charset="0"/>
              </a:rPr>
              <a:t>to end</a:t>
            </a:r>
          </a:p>
        </p:txBody>
      </p:sp>
      <p:sp>
        <p:nvSpPr>
          <p:cNvPr id="94225" name="Text Box 17"/>
          <p:cNvSpPr txBox="1">
            <a:spLocks noChangeArrowheads="1"/>
          </p:cNvSpPr>
          <p:nvPr/>
        </p:nvSpPr>
        <p:spPr bwMode="auto">
          <a:xfrm>
            <a:off x="457200" y="912813"/>
            <a:ext cx="7866256" cy="1292662"/>
          </a:xfrm>
          <a:prstGeom prst="rect">
            <a:avLst/>
          </a:prstGeom>
          <a:noFill/>
          <a:ln w="9525">
            <a:noFill/>
            <a:miter lim="800000"/>
            <a:headEnd/>
            <a:tailEnd/>
          </a:ln>
          <a:effectLst/>
        </p:spPr>
        <p:txBody>
          <a:bodyPr wrap="none">
            <a:spAutoFit/>
          </a:bodyPr>
          <a:lstStyle/>
          <a:p>
            <a:r>
              <a:rPr lang="en-US" sz="2600" b="1" u="sng" dirty="0">
                <a:latin typeface="Arial" charset="0"/>
                <a:sym typeface="ZapfDingbats" pitchFamily="82" charset="2"/>
              </a:rPr>
              <a:t>Definition</a:t>
            </a:r>
            <a:r>
              <a:rPr lang="en-US" sz="2600" b="1" dirty="0">
                <a:latin typeface="Arial" charset="0"/>
                <a:sym typeface="ZapfDingbats" pitchFamily="82" charset="2"/>
              </a:rPr>
              <a:t>:</a:t>
            </a:r>
            <a:r>
              <a:rPr lang="en-US" sz="2600" dirty="0">
                <a:latin typeface="Arial" charset="0"/>
                <a:sym typeface="ZapfDingbats" pitchFamily="82" charset="2"/>
              </a:rPr>
              <a:t> rate of positive charge flow per unit area</a:t>
            </a:r>
          </a:p>
          <a:p>
            <a:r>
              <a:rPr lang="en-US" sz="2600" b="1" u="sng" dirty="0">
                <a:latin typeface="Arial" charset="0"/>
                <a:sym typeface="ZapfDingbats" pitchFamily="82" charset="2"/>
              </a:rPr>
              <a:t>Symbol</a:t>
            </a:r>
            <a:r>
              <a:rPr lang="en-US" sz="2600" b="1" dirty="0">
                <a:latin typeface="Arial" charset="0"/>
                <a:sym typeface="ZapfDingbats" pitchFamily="82" charset="2"/>
              </a:rPr>
              <a:t>: </a:t>
            </a:r>
            <a:r>
              <a:rPr lang="en-US" sz="2600" dirty="0">
                <a:latin typeface="Arial" charset="0"/>
                <a:sym typeface="ZapfDingbats" pitchFamily="82" charset="2"/>
              </a:rPr>
              <a:t> </a:t>
            </a:r>
            <a:r>
              <a:rPr lang="en-US" sz="2600" i="1" dirty="0">
                <a:sym typeface="ZapfDingbats" pitchFamily="82" charset="2"/>
              </a:rPr>
              <a:t>J</a:t>
            </a:r>
          </a:p>
          <a:p>
            <a:r>
              <a:rPr lang="en-US" sz="2600" b="1" u="sng" dirty="0">
                <a:latin typeface="Arial" charset="0"/>
                <a:sym typeface="ZapfDingbats" pitchFamily="82" charset="2"/>
              </a:rPr>
              <a:t>Units</a:t>
            </a:r>
            <a:r>
              <a:rPr lang="en-US" sz="2600" b="1" dirty="0">
                <a:latin typeface="Arial" charset="0"/>
                <a:sym typeface="ZapfDingbats" pitchFamily="82" charset="2"/>
              </a:rPr>
              <a:t>:</a:t>
            </a:r>
            <a:r>
              <a:rPr lang="en-US" sz="2600" i="1" dirty="0">
                <a:latin typeface="Arial" charset="0"/>
                <a:sym typeface="ZapfDingbats" pitchFamily="82" charset="2"/>
              </a:rPr>
              <a:t> </a:t>
            </a:r>
            <a:r>
              <a:rPr lang="en-US" sz="2600" dirty="0">
                <a:latin typeface="Arial" charset="0"/>
                <a:sym typeface="ZapfDingbats" pitchFamily="82" charset="2"/>
              </a:rPr>
              <a:t>A / cm</a:t>
            </a:r>
            <a:r>
              <a:rPr lang="en-US" sz="2600" baseline="30000" dirty="0">
                <a:latin typeface="Arial" charset="0"/>
                <a:sym typeface="ZapfDingbats" pitchFamily="82" charset="2"/>
              </a:rPr>
              <a:t>2</a:t>
            </a:r>
            <a:endParaRPr lang="en-US" sz="2600" dirty="0">
              <a:latin typeface="Arial" charset="0"/>
              <a:sym typeface="ZapfDingbats" pitchFamily="82" charset="2"/>
            </a:endParaRPr>
          </a:p>
        </p:txBody>
      </p:sp>
      <p:sp>
        <p:nvSpPr>
          <p:cNvPr id="12" name="Rectangle 11"/>
          <p:cNvSpPr/>
          <p:nvPr/>
        </p:nvSpPr>
        <p:spPr>
          <a:xfrm>
            <a:off x="381000" y="4716167"/>
            <a:ext cx="8549640" cy="1988237"/>
          </a:xfrm>
          <a:prstGeom prst="rect">
            <a:avLst/>
          </a:prstGeom>
        </p:spPr>
        <p:txBody>
          <a:bodyPr wrap="square">
            <a:spAutoFit/>
          </a:bodyPr>
          <a:lstStyle/>
          <a:p>
            <a:pPr>
              <a:spcBef>
                <a:spcPct val="100000"/>
              </a:spcBef>
            </a:pPr>
            <a:r>
              <a:rPr lang="en-US" b="1" dirty="0" smtClean="0">
                <a:latin typeface="Arial" charset="0"/>
              </a:rPr>
              <a:t>Suppose we force a electron current of 1 A to flow from C1 to C2, what is the current density:</a:t>
            </a:r>
          </a:p>
          <a:p>
            <a:pPr>
              <a:spcBef>
                <a:spcPct val="20000"/>
              </a:spcBef>
              <a:buFontTx/>
              <a:buChar char="•"/>
            </a:pPr>
            <a:r>
              <a:rPr lang="en-US" dirty="0" smtClean="0">
                <a:latin typeface="Arial" charset="0"/>
              </a:rPr>
              <a:t> </a:t>
            </a:r>
            <a:r>
              <a:rPr lang="en-US" sz="2400" dirty="0" smtClean="0">
                <a:latin typeface="Arial" charset="0"/>
              </a:rPr>
              <a:t>Electron flow is in </a:t>
            </a:r>
            <a:r>
              <a:rPr lang="en-US" sz="2400" dirty="0" smtClean="0"/>
              <a:t>-</a:t>
            </a:r>
            <a:r>
              <a:rPr lang="en-US" sz="2400" i="1" dirty="0" smtClean="0"/>
              <a:t>x</a:t>
            </a:r>
            <a:r>
              <a:rPr lang="en-US" sz="2400" dirty="0" smtClean="0"/>
              <a:t> </a:t>
            </a:r>
            <a:r>
              <a:rPr lang="en-US" sz="2400" dirty="0" smtClean="0">
                <a:latin typeface="Arial" charset="0"/>
              </a:rPr>
              <a:t>direction through 2cm</a:t>
            </a:r>
            <a:r>
              <a:rPr lang="en-US" sz="2400" baseline="30000" dirty="0" smtClean="0">
                <a:latin typeface="Arial" charset="0"/>
              </a:rPr>
              <a:t>2</a:t>
            </a:r>
            <a:r>
              <a:rPr lang="en-US" sz="2400" dirty="0" smtClean="0">
                <a:latin typeface="Arial" charset="0"/>
              </a:rPr>
              <a:t> cross section:</a:t>
            </a:r>
          </a:p>
          <a:p>
            <a:pPr lvl="3">
              <a:spcBef>
                <a:spcPct val="20000"/>
              </a:spcBef>
            </a:pPr>
            <a:r>
              <a:rPr lang="en-US" dirty="0" smtClean="0">
                <a:latin typeface="Arial" charset="0"/>
              </a:rPr>
              <a:t>	</a:t>
            </a:r>
            <a:r>
              <a:rPr lang="en-US" sz="2400" dirty="0" smtClean="0">
                <a:latin typeface="Arial" charset="0"/>
              </a:rPr>
              <a:t>-0.5 A/cm</a:t>
            </a:r>
            <a:r>
              <a:rPr lang="en-US" sz="2400" baseline="30000" dirty="0" smtClean="0">
                <a:latin typeface="Arial" charset="0"/>
              </a:rPr>
              <a:t>2</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23" grpId="0" animBg="1"/>
      <p:bldP spid="94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(C64, 1983) and Now (</a:t>
            </a:r>
            <a:r>
              <a:rPr lang="en-US" dirty="0" err="1" smtClean="0"/>
              <a:t>iPhone</a:t>
            </a:r>
            <a:r>
              <a:rPr lang="en-US" dirty="0" smtClean="0"/>
              <a:t>, 2010)</a:t>
            </a:r>
            <a:endParaRPr lang="en-US" dirty="0"/>
          </a:p>
        </p:txBody>
      </p:sp>
      <p:sp>
        <p:nvSpPr>
          <p:cNvPr id="8" name="Content Placeholder 5"/>
          <p:cNvSpPr txBox="1">
            <a:spLocks/>
          </p:cNvSpPr>
          <p:nvPr/>
        </p:nvSpPr>
        <p:spPr bwMode="auto">
          <a:xfrm>
            <a:off x="228600" y="3749039"/>
            <a:ext cx="4038600" cy="24231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5</a:t>
            </a:r>
            <a:r>
              <a:rPr lang="en-US" sz="2400" kern="0" noProof="0" dirty="0" smtClean="0">
                <a:latin typeface="+mn-lt"/>
              </a:rPr>
              <a:t>000 nanometer process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dirty="0" smtClean="0">
                <a:ln>
                  <a:noFill/>
                </a:ln>
                <a:solidFill>
                  <a:schemeClr val="tx1"/>
                </a:solidFill>
                <a:effectLst/>
                <a:uLnTx/>
                <a:uFillTx/>
                <a:latin typeface="+mn-lt"/>
                <a:ea typeface="+mn-ea"/>
                <a:cs typeface="+mn-cs"/>
              </a:rPr>
              <a:t>1.023 MHz (CPU)</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10,000s of transistors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dirty="0" smtClean="0">
                <a:ln>
                  <a:noFill/>
                </a:ln>
                <a:solidFill>
                  <a:schemeClr val="tx1"/>
                </a:solidFill>
                <a:effectLst/>
                <a:uLnTx/>
                <a:uFillTx/>
                <a:latin typeface="+mn-lt"/>
                <a:ea typeface="+mn-ea"/>
                <a:cs typeface="+mn-cs"/>
              </a:rPr>
              <a:t>160 x 200 x 16 color display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$1300 dollars at release (adjusted for inflation)</a:t>
            </a:r>
            <a:endParaRPr kumimoji="0" lang="en-US" sz="2400" b="0" i="0" u="none" strike="noStrike" kern="0" cap="none" spc="0" normalizeH="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99332" name="Picture 4" descr="http://upload.wikimedia.org/wikipedia/en/3/3f/C64_IKPlus.png"/>
          <p:cNvPicPr>
            <a:picLocks noChangeAspect="1" noChangeArrowheads="1"/>
          </p:cNvPicPr>
          <p:nvPr/>
        </p:nvPicPr>
        <p:blipFill>
          <a:blip r:embed="rId3" cstate="print"/>
          <a:srcRect/>
          <a:stretch>
            <a:fillRect/>
          </a:stretch>
        </p:blipFill>
        <p:spPr bwMode="auto">
          <a:xfrm>
            <a:off x="173863" y="975360"/>
            <a:ext cx="4291584" cy="2682240"/>
          </a:xfrm>
          <a:prstGeom prst="rect">
            <a:avLst/>
          </a:prstGeom>
          <a:noFill/>
        </p:spPr>
      </p:pic>
      <p:sp>
        <p:nvSpPr>
          <p:cNvPr id="12" name="Content Placeholder 5"/>
          <p:cNvSpPr txBox="1">
            <a:spLocks/>
          </p:cNvSpPr>
          <p:nvPr/>
        </p:nvSpPr>
        <p:spPr bwMode="auto">
          <a:xfrm>
            <a:off x="4648200" y="3779519"/>
            <a:ext cx="4038600" cy="24231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45 </a:t>
            </a:r>
            <a:r>
              <a:rPr lang="en-US" sz="2400" kern="0" noProof="0" dirty="0" smtClean="0">
                <a:latin typeface="+mn-lt"/>
              </a:rPr>
              <a:t>nanometer process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dirty="0" smtClean="0">
                <a:ln>
                  <a:noFill/>
                </a:ln>
                <a:solidFill>
                  <a:schemeClr val="tx1"/>
                </a:solidFill>
                <a:effectLst/>
                <a:uLnTx/>
                <a:uFillTx/>
                <a:latin typeface="+mn-lt"/>
                <a:ea typeface="+mn-ea"/>
                <a:cs typeface="+mn-cs"/>
              </a:rPr>
              <a:t>1,000 MHz</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100,000,000 transistors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320</a:t>
            </a:r>
            <a:r>
              <a:rPr kumimoji="0" lang="en-US" sz="2400" b="0" i="0" u="none" strike="noStrike" kern="0" cap="none" spc="0" normalizeH="0" noProof="0" dirty="0" smtClean="0">
                <a:ln>
                  <a:noFill/>
                </a:ln>
                <a:solidFill>
                  <a:schemeClr val="tx1"/>
                </a:solidFill>
                <a:effectLst/>
                <a:uLnTx/>
                <a:uFillTx/>
                <a:latin typeface="+mn-lt"/>
                <a:ea typeface="+mn-ea"/>
                <a:cs typeface="+mn-cs"/>
              </a:rPr>
              <a:t> x 480 x 262,144 color display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$6</a:t>
            </a:r>
            <a:r>
              <a:rPr lang="en-US" sz="2400" kern="0" baseline="0" dirty="0" smtClean="0">
                <a:latin typeface="+mn-lt"/>
              </a:rPr>
              <a:t>00 dollars at release</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99337" name="Picture 9" descr="File:IPhone Image Viewer.jpg"/>
          <p:cNvPicPr>
            <a:picLocks noGrp="1" noChangeAspect="1" noChangeArrowheads="1"/>
          </p:cNvPicPr>
          <p:nvPr>
            <p:ph sz="half" idx="2"/>
          </p:nvPr>
        </p:nvPicPr>
        <p:blipFill>
          <a:blip r:embed="rId4" cstate="print"/>
          <a:srcRect/>
          <a:stretch>
            <a:fillRect/>
          </a:stretch>
        </p:blipFill>
        <p:spPr bwMode="auto">
          <a:xfrm>
            <a:off x="4770120" y="1162177"/>
            <a:ext cx="4038600" cy="2160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3"/>
          <p:cNvPicPr>
            <a:picLocks noChangeAspect="1" noChangeArrowheads="1"/>
          </p:cNvPicPr>
          <p:nvPr/>
        </p:nvPicPr>
        <p:blipFill>
          <a:blip r:embed="rId2" cstate="print"/>
          <a:srcRect/>
          <a:stretch>
            <a:fillRect/>
          </a:stretch>
        </p:blipFill>
        <p:spPr bwMode="auto">
          <a:xfrm>
            <a:off x="2054543" y="5916930"/>
            <a:ext cx="5248275" cy="876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Voltage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voltage between two points</a:t>
            </a:r>
            <a:r>
              <a:rPr lang="en-US" dirty="0" smtClean="0"/>
              <a:t> in space is simply the amount of energy (in Joules) that it would take to move 1 Coulomb of charge between those two points</a:t>
            </a:r>
          </a:p>
          <a:p>
            <a:r>
              <a:rPr lang="en-US" dirty="0" smtClean="0"/>
              <a:t>Example: There is a uniform electric field pulling electrons to the left at 9.8 </a:t>
            </a:r>
            <a:r>
              <a:rPr lang="en-US" dirty="0" err="1" smtClean="0"/>
              <a:t>Newtons</a:t>
            </a:r>
            <a:r>
              <a:rPr lang="en-US" dirty="0" smtClean="0"/>
              <a:t>/Coulomb. How much energy would it take to move this charge 2 meters to the right?</a:t>
            </a:r>
            <a:endParaRPr lang="en-US" dirty="0"/>
          </a:p>
        </p:txBody>
      </p:sp>
      <p:sp>
        <p:nvSpPr>
          <p:cNvPr id="4" name="TextBox 3"/>
          <p:cNvSpPr txBox="1"/>
          <p:nvPr/>
        </p:nvSpPr>
        <p:spPr>
          <a:xfrm>
            <a:off x="3505200" y="5867400"/>
            <a:ext cx="3810000" cy="523220"/>
          </a:xfrm>
          <a:prstGeom prst="rect">
            <a:avLst/>
          </a:prstGeom>
          <a:noFill/>
        </p:spPr>
        <p:txBody>
          <a:bodyPr wrap="square" rtlCol="0">
            <a:spAutoFit/>
          </a:bodyPr>
          <a:lstStyle/>
          <a:p>
            <a:r>
              <a:rPr lang="en-US" dirty="0" smtClean="0"/>
              <a:t>Energy=Force*Distance</a:t>
            </a:r>
            <a:endParaRPr lang="en-US" dirty="0"/>
          </a:p>
        </p:txBody>
      </p:sp>
      <p:pic>
        <p:nvPicPr>
          <p:cNvPr id="10" name="Picture 4"/>
          <p:cNvPicPr>
            <a:picLocks noChangeAspect="1" noChangeArrowheads="1"/>
          </p:cNvPicPr>
          <p:nvPr/>
        </p:nvPicPr>
        <p:blipFill>
          <a:blip r:embed="rId3" cstate="print"/>
          <a:srcRect/>
          <a:stretch>
            <a:fillRect/>
          </a:stretch>
        </p:blipFill>
        <p:spPr bwMode="auto">
          <a:xfrm>
            <a:off x="2058352" y="5995035"/>
            <a:ext cx="4762500" cy="77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7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7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 to Gravity</a:t>
            </a:r>
            <a:endParaRPr lang="en-US" dirty="0"/>
          </a:p>
        </p:txBody>
      </p:sp>
      <p:sp>
        <p:nvSpPr>
          <p:cNvPr id="3" name="Content Placeholder 2"/>
          <p:cNvSpPr>
            <a:spLocks noGrp="1"/>
          </p:cNvSpPr>
          <p:nvPr>
            <p:ph idx="1"/>
          </p:nvPr>
        </p:nvSpPr>
        <p:spPr>
          <a:xfrm>
            <a:off x="457200" y="914401"/>
            <a:ext cx="8229600" cy="2499360"/>
          </a:xfrm>
        </p:spPr>
        <p:txBody>
          <a:bodyPr/>
          <a:lstStyle/>
          <a:p>
            <a:r>
              <a:rPr lang="en-US" dirty="0" smtClean="0"/>
              <a:t>Example: There is a uniform gravitational field pulling some matter downwards at 9.8 </a:t>
            </a:r>
            <a:r>
              <a:rPr lang="en-US" dirty="0" err="1" smtClean="0"/>
              <a:t>Newtons</a:t>
            </a:r>
            <a:r>
              <a:rPr lang="en-US" dirty="0" smtClean="0"/>
              <a:t>/kg. How much energy/kg would it take to move this matter 2 meters upwards?</a:t>
            </a:r>
          </a:p>
          <a:p>
            <a:endParaRPr lang="en-US" dirty="0"/>
          </a:p>
        </p:txBody>
      </p:sp>
      <p:pic>
        <p:nvPicPr>
          <p:cNvPr id="176129" name="Picture 1"/>
          <p:cNvPicPr>
            <a:picLocks noChangeAspect="1" noChangeArrowheads="1"/>
          </p:cNvPicPr>
          <p:nvPr/>
        </p:nvPicPr>
        <p:blipFill>
          <a:blip r:embed="rId2" cstate="print"/>
          <a:srcRect/>
          <a:stretch>
            <a:fillRect/>
          </a:stretch>
        </p:blipFill>
        <p:spPr bwMode="auto">
          <a:xfrm>
            <a:off x="2137410" y="3569018"/>
            <a:ext cx="48387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Electric Potential (Voltage)</a:t>
            </a:r>
          </a:p>
        </p:txBody>
      </p:sp>
      <p:sp>
        <p:nvSpPr>
          <p:cNvPr id="22531" name="Rectangle 3"/>
          <p:cNvSpPr>
            <a:spLocks noGrp="1" noChangeArrowheads="1"/>
          </p:cNvSpPr>
          <p:nvPr>
            <p:ph type="body" idx="1"/>
          </p:nvPr>
        </p:nvSpPr>
        <p:spPr>
          <a:xfrm>
            <a:off x="533400" y="914400"/>
            <a:ext cx="8229600" cy="5211763"/>
          </a:xfrm>
        </p:spPr>
        <p:txBody>
          <a:bodyPr/>
          <a:lstStyle/>
          <a:p>
            <a:r>
              <a:rPr lang="en-US" sz="2800" b="1" u="sng" smtClean="0">
                <a:sym typeface="ZapfDingbats" pitchFamily="82" charset="2"/>
              </a:rPr>
              <a:t>Definition</a:t>
            </a:r>
            <a:r>
              <a:rPr lang="en-US" sz="2800" b="1" smtClean="0">
                <a:sym typeface="ZapfDingbats" pitchFamily="82" charset="2"/>
              </a:rPr>
              <a:t>:</a:t>
            </a:r>
            <a:r>
              <a:rPr lang="en-US" sz="2800" smtClean="0">
                <a:sym typeface="ZapfDingbats" pitchFamily="82" charset="2"/>
              </a:rPr>
              <a:t> energy per unit charge</a:t>
            </a:r>
          </a:p>
          <a:p>
            <a:r>
              <a:rPr lang="en-US" sz="2800" b="1" u="sng" smtClean="0">
                <a:sym typeface="ZapfDingbats" pitchFamily="82" charset="2"/>
              </a:rPr>
              <a:t>Symbol</a:t>
            </a:r>
            <a:r>
              <a:rPr lang="en-US" sz="2800" b="1" smtClean="0">
                <a:sym typeface="ZapfDingbats" pitchFamily="82" charset="2"/>
              </a:rPr>
              <a:t>: </a:t>
            </a:r>
            <a:r>
              <a:rPr lang="en-US" sz="2800" smtClean="0">
                <a:sym typeface="ZapfDingbats" pitchFamily="82" charset="2"/>
              </a:rPr>
              <a:t> </a:t>
            </a:r>
            <a:r>
              <a:rPr lang="en-US" sz="2800" i="1" smtClean="0">
                <a:latin typeface="Times New Roman" pitchFamily="18" charset="0"/>
                <a:sym typeface="ZapfDingbats" pitchFamily="82" charset="2"/>
              </a:rPr>
              <a:t>v</a:t>
            </a:r>
          </a:p>
          <a:p>
            <a:r>
              <a:rPr lang="en-US" sz="2800" b="1" u="sng" smtClean="0">
                <a:sym typeface="ZapfDingbats" pitchFamily="82" charset="2"/>
              </a:rPr>
              <a:t>Units</a:t>
            </a:r>
            <a:r>
              <a:rPr lang="en-US" sz="2800" b="1" smtClean="0">
                <a:sym typeface="ZapfDingbats" pitchFamily="82" charset="2"/>
              </a:rPr>
              <a:t>:</a:t>
            </a:r>
            <a:r>
              <a:rPr lang="en-US" sz="2800" i="1" smtClean="0">
                <a:sym typeface="ZapfDingbats" pitchFamily="82" charset="2"/>
              </a:rPr>
              <a:t> </a:t>
            </a:r>
            <a:r>
              <a:rPr lang="en-US" sz="2800" smtClean="0">
                <a:sym typeface="ZapfDingbats" pitchFamily="82" charset="2"/>
              </a:rPr>
              <a:t>Joules/Coulomb</a:t>
            </a:r>
            <a:r>
              <a:rPr lang="en-US" sz="2800" i="1" smtClean="0">
                <a:sym typeface="ZapfDingbats" pitchFamily="82" charset="2"/>
              </a:rPr>
              <a:t> </a:t>
            </a:r>
            <a:r>
              <a:rPr lang="en-US" sz="2800" smtClean="0">
                <a:cs typeface="Arial" charset="0"/>
                <a:sym typeface="ZapfDingbats" pitchFamily="82" charset="2"/>
              </a:rPr>
              <a:t>≡</a:t>
            </a:r>
            <a:r>
              <a:rPr lang="en-US" sz="2800" i="1" smtClean="0">
                <a:sym typeface="ZapfDingbats" pitchFamily="82" charset="2"/>
              </a:rPr>
              <a:t> </a:t>
            </a:r>
            <a:r>
              <a:rPr lang="en-US" sz="2800" smtClean="0">
                <a:sym typeface="ZapfDingbats" pitchFamily="82" charset="2"/>
              </a:rPr>
              <a:t>Volts (V)</a:t>
            </a:r>
          </a:p>
          <a:p>
            <a:pPr algn="ctr">
              <a:spcBef>
                <a:spcPct val="50000"/>
              </a:spcBef>
              <a:buClr>
                <a:schemeClr val="tx1"/>
              </a:buClr>
              <a:buFontTx/>
              <a:buNone/>
            </a:pPr>
            <a:r>
              <a:rPr lang="en-US" sz="2800" i="1" smtClean="0">
                <a:latin typeface="Times New Roman" pitchFamily="18" charset="0"/>
                <a:sym typeface="ZapfDingbats" pitchFamily="82" charset="2"/>
              </a:rPr>
              <a:t>v = dw/dq</a:t>
            </a:r>
          </a:p>
          <a:p>
            <a:pPr>
              <a:spcBef>
                <a:spcPct val="50000"/>
              </a:spcBef>
              <a:buClr>
                <a:schemeClr val="tx1"/>
              </a:buClr>
              <a:buFontTx/>
              <a:buNone/>
            </a:pPr>
            <a:r>
              <a:rPr lang="en-US" sz="2800" smtClean="0">
                <a:latin typeface="Times New Roman" pitchFamily="18" charset="0"/>
                <a:sym typeface="ZapfDingbats" pitchFamily="82" charset="2"/>
              </a:rPr>
              <a:t>where </a:t>
            </a:r>
            <a:r>
              <a:rPr lang="en-US" sz="2800" i="1" smtClean="0">
                <a:latin typeface="Times New Roman" pitchFamily="18" charset="0"/>
                <a:sym typeface="ZapfDingbats" pitchFamily="82" charset="2"/>
              </a:rPr>
              <a:t>w</a:t>
            </a:r>
            <a:r>
              <a:rPr lang="en-US" sz="2800" smtClean="0">
                <a:latin typeface="Times New Roman" pitchFamily="18" charset="0"/>
                <a:sym typeface="ZapfDingbats" pitchFamily="82" charset="2"/>
              </a:rPr>
              <a:t> = energy (in Joules), </a:t>
            </a:r>
            <a:r>
              <a:rPr lang="en-US" sz="2800" i="1" smtClean="0">
                <a:latin typeface="Times New Roman" pitchFamily="18" charset="0"/>
                <a:sym typeface="ZapfDingbats" pitchFamily="82" charset="2"/>
              </a:rPr>
              <a:t>q</a:t>
            </a:r>
            <a:r>
              <a:rPr lang="en-US" sz="2800" smtClean="0">
                <a:latin typeface="Times New Roman" pitchFamily="18" charset="0"/>
                <a:sym typeface="ZapfDingbats" pitchFamily="82" charset="2"/>
              </a:rPr>
              <a:t> = charge (in Coulombs)</a:t>
            </a:r>
          </a:p>
          <a:p>
            <a:pPr algn="ctr">
              <a:spcBef>
                <a:spcPct val="100000"/>
              </a:spcBef>
              <a:buClr>
                <a:schemeClr val="tx1"/>
              </a:buClr>
              <a:buFontTx/>
              <a:buNone/>
            </a:pPr>
            <a:r>
              <a:rPr lang="en-US" sz="2600" b="1" smtClean="0">
                <a:solidFill>
                  <a:srgbClr val="FF0000"/>
                </a:solidFill>
              </a:rPr>
              <a:t>Note: Potential is always referenced to some point.</a:t>
            </a:r>
          </a:p>
        </p:txBody>
      </p:sp>
      <p:sp>
        <p:nvSpPr>
          <p:cNvPr id="202756" name="Text Box 4"/>
          <p:cNvSpPr txBox="1">
            <a:spLocks noChangeArrowheads="1"/>
          </p:cNvSpPr>
          <p:nvPr/>
        </p:nvSpPr>
        <p:spPr bwMode="auto">
          <a:xfrm>
            <a:off x="4724400" y="4724400"/>
            <a:ext cx="3938588" cy="1260475"/>
          </a:xfrm>
          <a:prstGeom prst="rect">
            <a:avLst/>
          </a:prstGeom>
          <a:noFill/>
          <a:ln w="9525">
            <a:noFill/>
            <a:miter lim="800000"/>
            <a:headEnd/>
            <a:tailEnd/>
          </a:ln>
        </p:spPr>
        <p:txBody>
          <a:bodyPr>
            <a:spAutoFit/>
          </a:bodyPr>
          <a:lstStyle/>
          <a:p>
            <a:pPr>
              <a:spcBef>
                <a:spcPct val="50000"/>
              </a:spcBef>
            </a:pPr>
            <a:r>
              <a:rPr lang="en-US" sz="2400" u="sng">
                <a:latin typeface="Arial" charset="0"/>
              </a:rPr>
              <a:t>Subscript convention</a:t>
            </a:r>
            <a:r>
              <a:rPr lang="en-US" sz="2400">
                <a:latin typeface="Arial" charset="0"/>
              </a:rPr>
              <a:t>:</a:t>
            </a:r>
          </a:p>
          <a:p>
            <a:pPr>
              <a:spcBef>
                <a:spcPct val="20000"/>
              </a:spcBef>
            </a:pPr>
            <a:r>
              <a:rPr lang="en-US" sz="2400" b="1" i="1"/>
              <a:t>v</a:t>
            </a:r>
            <a:r>
              <a:rPr lang="en-US" sz="2400" b="1" i="1" baseline="-25000"/>
              <a:t>ab</a:t>
            </a:r>
            <a:r>
              <a:rPr lang="en-US" sz="2400">
                <a:latin typeface="Arial" charset="0"/>
              </a:rPr>
              <a:t> means the potential at </a:t>
            </a:r>
            <a:r>
              <a:rPr lang="en-US" sz="2400" b="1" i="1"/>
              <a:t>a</a:t>
            </a:r>
            <a:r>
              <a:rPr lang="en-US" sz="2400">
                <a:latin typeface="Arial" charset="0"/>
              </a:rPr>
              <a:t> minus the potential at </a:t>
            </a:r>
            <a:r>
              <a:rPr lang="en-US" sz="2400" b="1" i="1"/>
              <a:t>b</a:t>
            </a:r>
            <a:r>
              <a:rPr lang="en-US" sz="2400">
                <a:latin typeface="Arial" charset="0"/>
              </a:rPr>
              <a:t>.</a:t>
            </a:r>
          </a:p>
        </p:txBody>
      </p:sp>
      <p:sp>
        <p:nvSpPr>
          <p:cNvPr id="202757" name="Rectangle 5"/>
          <p:cNvSpPr>
            <a:spLocks noChangeArrowheads="1"/>
          </p:cNvSpPr>
          <p:nvPr/>
        </p:nvSpPr>
        <p:spPr bwMode="auto">
          <a:xfrm>
            <a:off x="3657600" y="5181600"/>
            <a:ext cx="381000" cy="7620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2758" name="Line 6"/>
          <p:cNvSpPr>
            <a:spLocks noChangeShapeType="1"/>
          </p:cNvSpPr>
          <p:nvPr/>
        </p:nvSpPr>
        <p:spPr bwMode="auto">
          <a:xfrm>
            <a:off x="3124200" y="4876800"/>
            <a:ext cx="762000" cy="0"/>
          </a:xfrm>
          <a:prstGeom prst="line">
            <a:avLst/>
          </a:prstGeom>
          <a:noFill/>
          <a:ln w="28575">
            <a:solidFill>
              <a:schemeClr val="tx1"/>
            </a:solidFill>
            <a:round/>
            <a:headEnd/>
            <a:tailEnd/>
          </a:ln>
        </p:spPr>
        <p:txBody>
          <a:bodyPr/>
          <a:lstStyle/>
          <a:p>
            <a:endParaRPr lang="en-US"/>
          </a:p>
        </p:txBody>
      </p:sp>
      <p:sp>
        <p:nvSpPr>
          <p:cNvPr id="202759" name="Line 7"/>
          <p:cNvSpPr>
            <a:spLocks noChangeShapeType="1"/>
          </p:cNvSpPr>
          <p:nvPr/>
        </p:nvSpPr>
        <p:spPr bwMode="auto">
          <a:xfrm>
            <a:off x="3886200" y="4876800"/>
            <a:ext cx="0" cy="304800"/>
          </a:xfrm>
          <a:prstGeom prst="line">
            <a:avLst/>
          </a:prstGeom>
          <a:noFill/>
          <a:ln w="28575">
            <a:solidFill>
              <a:schemeClr val="tx1"/>
            </a:solidFill>
            <a:round/>
            <a:headEnd/>
            <a:tailEnd/>
          </a:ln>
        </p:spPr>
        <p:txBody>
          <a:bodyPr/>
          <a:lstStyle/>
          <a:p>
            <a:endParaRPr lang="en-US"/>
          </a:p>
        </p:txBody>
      </p:sp>
      <p:sp>
        <p:nvSpPr>
          <p:cNvPr id="202760" name="Line 8"/>
          <p:cNvSpPr>
            <a:spLocks noChangeShapeType="1"/>
          </p:cNvSpPr>
          <p:nvPr/>
        </p:nvSpPr>
        <p:spPr bwMode="auto">
          <a:xfrm>
            <a:off x="3886200" y="5943600"/>
            <a:ext cx="0" cy="304800"/>
          </a:xfrm>
          <a:prstGeom prst="line">
            <a:avLst/>
          </a:prstGeom>
          <a:noFill/>
          <a:ln w="28575">
            <a:solidFill>
              <a:schemeClr val="tx1"/>
            </a:solidFill>
            <a:round/>
            <a:headEnd/>
            <a:tailEnd/>
          </a:ln>
        </p:spPr>
        <p:txBody>
          <a:bodyPr/>
          <a:lstStyle/>
          <a:p>
            <a:endParaRPr lang="en-US"/>
          </a:p>
        </p:txBody>
      </p:sp>
      <p:sp>
        <p:nvSpPr>
          <p:cNvPr id="202761" name="Oval 9"/>
          <p:cNvSpPr>
            <a:spLocks noChangeArrowheads="1"/>
          </p:cNvSpPr>
          <p:nvPr/>
        </p:nvSpPr>
        <p:spPr bwMode="auto">
          <a:xfrm>
            <a:off x="3048000" y="4800600"/>
            <a:ext cx="152400" cy="1524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02762" name="Oval 10"/>
          <p:cNvSpPr>
            <a:spLocks noChangeArrowheads="1"/>
          </p:cNvSpPr>
          <p:nvPr/>
        </p:nvSpPr>
        <p:spPr bwMode="auto">
          <a:xfrm>
            <a:off x="3048000" y="6172200"/>
            <a:ext cx="152400" cy="1524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02763" name="Line 11"/>
          <p:cNvSpPr>
            <a:spLocks noChangeShapeType="1"/>
          </p:cNvSpPr>
          <p:nvPr/>
        </p:nvSpPr>
        <p:spPr bwMode="auto">
          <a:xfrm>
            <a:off x="3124200" y="6248400"/>
            <a:ext cx="762000" cy="0"/>
          </a:xfrm>
          <a:prstGeom prst="line">
            <a:avLst/>
          </a:prstGeom>
          <a:noFill/>
          <a:ln w="28575">
            <a:solidFill>
              <a:schemeClr val="tx1"/>
            </a:solidFill>
            <a:round/>
            <a:headEnd/>
            <a:tailEnd/>
          </a:ln>
        </p:spPr>
        <p:txBody>
          <a:bodyPr/>
          <a:lstStyle/>
          <a:p>
            <a:endParaRPr lang="en-US"/>
          </a:p>
        </p:txBody>
      </p:sp>
      <p:sp>
        <p:nvSpPr>
          <p:cNvPr id="202764" name="Text Box 12"/>
          <p:cNvSpPr txBox="1">
            <a:spLocks noChangeArrowheads="1"/>
          </p:cNvSpPr>
          <p:nvPr/>
        </p:nvSpPr>
        <p:spPr bwMode="auto">
          <a:xfrm>
            <a:off x="2667000" y="4648200"/>
            <a:ext cx="311150" cy="396875"/>
          </a:xfrm>
          <a:prstGeom prst="rect">
            <a:avLst/>
          </a:prstGeom>
          <a:noFill/>
          <a:ln w="9525">
            <a:noFill/>
            <a:miter lim="800000"/>
            <a:headEnd/>
            <a:tailEnd/>
          </a:ln>
        </p:spPr>
        <p:txBody>
          <a:bodyPr wrap="none">
            <a:spAutoFit/>
          </a:bodyPr>
          <a:lstStyle/>
          <a:p>
            <a:r>
              <a:rPr lang="en-US" sz="2000" b="1" i="1"/>
              <a:t>a</a:t>
            </a:r>
            <a:endParaRPr lang="en-US" sz="2000" b="1"/>
          </a:p>
        </p:txBody>
      </p:sp>
      <p:sp>
        <p:nvSpPr>
          <p:cNvPr id="202765" name="Text Box 13"/>
          <p:cNvSpPr txBox="1">
            <a:spLocks noChangeArrowheads="1"/>
          </p:cNvSpPr>
          <p:nvPr/>
        </p:nvSpPr>
        <p:spPr bwMode="auto">
          <a:xfrm>
            <a:off x="2667000" y="6019800"/>
            <a:ext cx="311150" cy="396875"/>
          </a:xfrm>
          <a:prstGeom prst="rect">
            <a:avLst/>
          </a:prstGeom>
          <a:noFill/>
          <a:ln w="9525">
            <a:noFill/>
            <a:miter lim="800000"/>
            <a:headEnd/>
            <a:tailEnd/>
          </a:ln>
        </p:spPr>
        <p:txBody>
          <a:bodyPr wrap="none">
            <a:spAutoFit/>
          </a:bodyPr>
          <a:lstStyle/>
          <a:p>
            <a:r>
              <a:rPr lang="en-US" sz="2000" b="1" i="1"/>
              <a:t>b</a:t>
            </a:r>
            <a:endParaRPr lang="en-US" sz="2000" b="1"/>
          </a:p>
        </p:txBody>
      </p:sp>
      <p:sp>
        <p:nvSpPr>
          <p:cNvPr id="202766" name="Text Box 14"/>
          <p:cNvSpPr txBox="1">
            <a:spLocks noChangeArrowheads="1"/>
          </p:cNvSpPr>
          <p:nvPr/>
        </p:nvSpPr>
        <p:spPr bwMode="auto">
          <a:xfrm>
            <a:off x="5715000" y="5943600"/>
            <a:ext cx="1574800" cy="457200"/>
          </a:xfrm>
          <a:prstGeom prst="rect">
            <a:avLst/>
          </a:prstGeom>
          <a:noFill/>
          <a:ln w="9525">
            <a:noFill/>
            <a:miter lim="800000"/>
            <a:headEnd/>
            <a:tailEnd/>
          </a:ln>
        </p:spPr>
        <p:txBody>
          <a:bodyPr wrap="none">
            <a:spAutoFit/>
          </a:bodyPr>
          <a:lstStyle/>
          <a:p>
            <a:r>
              <a:rPr lang="en-US" sz="2400" b="1" i="1"/>
              <a:t>v</a:t>
            </a:r>
            <a:r>
              <a:rPr lang="en-US" sz="2400" b="1" i="1" baseline="-25000"/>
              <a:t>ab</a:t>
            </a:r>
            <a:r>
              <a:rPr lang="en-US" sz="2400" b="1" i="1"/>
              <a:t> </a:t>
            </a:r>
            <a:r>
              <a:rPr lang="en-US" sz="2400" b="1" i="1">
                <a:cs typeface="Times New Roman" pitchFamily="18" charset="0"/>
              </a:rPr>
              <a:t>≡</a:t>
            </a:r>
            <a:r>
              <a:rPr lang="en-US" sz="2400" b="1" i="1"/>
              <a:t> v</a:t>
            </a:r>
            <a:r>
              <a:rPr lang="en-US" sz="2400" b="1" i="1" baseline="-25000"/>
              <a:t>a</a:t>
            </a:r>
            <a:r>
              <a:rPr lang="en-US" sz="2400" b="1" i="1"/>
              <a:t> - v</a:t>
            </a:r>
            <a:r>
              <a:rPr lang="en-US" sz="2400" b="1" i="1" baseline="-25000"/>
              <a:t>b</a:t>
            </a:r>
          </a:p>
        </p:txBody>
      </p:sp>
      <p:sp>
        <p:nvSpPr>
          <p:cNvPr id="22543" name="Rectangle 15"/>
          <p:cNvSpPr>
            <a:spLocks noChangeArrowheads="1"/>
          </p:cNvSpPr>
          <p:nvPr/>
        </p:nvSpPr>
        <p:spPr bwMode="auto">
          <a:xfrm>
            <a:off x="6532563" y="2466975"/>
            <a:ext cx="2611437" cy="701675"/>
          </a:xfrm>
          <a:prstGeom prst="rect">
            <a:avLst/>
          </a:prstGeom>
          <a:noFill/>
          <a:ln w="9525">
            <a:noFill/>
            <a:miter lim="800000"/>
            <a:headEnd/>
            <a:tailEnd/>
          </a:ln>
        </p:spPr>
        <p:txBody>
          <a:bodyPr anchor="ctr">
            <a:spAutoFit/>
          </a:bodyPr>
          <a:lstStyle/>
          <a:p>
            <a:pPr algn="ctr"/>
            <a:r>
              <a:rPr lang="en-US" sz="2000">
                <a:solidFill>
                  <a:schemeClr val="accent2"/>
                </a:solidFill>
                <a:latin typeface="Arial" charset="0"/>
              </a:rPr>
              <a:t>Alessandro Volta (</a:t>
            </a:r>
            <a:r>
              <a:rPr lang="en-US" sz="2000" i="1">
                <a:solidFill>
                  <a:schemeClr val="accent2"/>
                </a:solidFill>
                <a:latin typeface="Arial" charset="0"/>
              </a:rPr>
              <a:t>1745–1827</a:t>
            </a:r>
            <a:r>
              <a:rPr lang="en-US" sz="2000">
                <a:solidFill>
                  <a:schemeClr val="accent2"/>
                </a:solidFill>
                <a:latin typeface="Arial" charset="0"/>
              </a:rPr>
              <a:t>) </a:t>
            </a:r>
          </a:p>
        </p:txBody>
      </p:sp>
      <p:pic>
        <p:nvPicPr>
          <p:cNvPr id="22544" name="Picture 16" descr="volta"/>
          <p:cNvPicPr>
            <a:picLocks noChangeAspect="1" noChangeArrowheads="1"/>
          </p:cNvPicPr>
          <p:nvPr/>
        </p:nvPicPr>
        <p:blipFill>
          <a:blip r:embed="rId3" cstate="print"/>
          <a:srcRect/>
          <a:stretch>
            <a:fillRect/>
          </a:stretch>
        </p:blipFill>
        <p:spPr bwMode="auto">
          <a:xfrm>
            <a:off x="6921500" y="950913"/>
            <a:ext cx="1428750"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27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7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7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27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2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27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27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p:bldP spid="202757" grpId="0" animBg="1"/>
      <p:bldP spid="202758" grpId="0" animBg="1"/>
      <p:bldP spid="202759" grpId="0" animBg="1"/>
      <p:bldP spid="202760" grpId="0" animBg="1"/>
      <p:bldP spid="202761" grpId="0" animBg="1"/>
      <p:bldP spid="202762" grpId="0" animBg="1"/>
      <p:bldP spid="202763" grpId="0" animBg="1"/>
      <p:bldP spid="202764" grpId="0"/>
      <p:bldP spid="202765" grpId="0"/>
      <p:bldP spid="2027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Electric Power</a:t>
            </a:r>
          </a:p>
        </p:txBody>
      </p:sp>
      <p:sp>
        <p:nvSpPr>
          <p:cNvPr id="125955" name="Rectangle 3"/>
          <p:cNvSpPr>
            <a:spLocks noChangeArrowheads="1"/>
          </p:cNvSpPr>
          <p:nvPr/>
        </p:nvSpPr>
        <p:spPr bwMode="auto">
          <a:xfrm>
            <a:off x="685800" y="960438"/>
            <a:ext cx="7620000" cy="5211762"/>
          </a:xfrm>
          <a:prstGeom prst="rect">
            <a:avLst/>
          </a:prstGeom>
          <a:noFill/>
          <a:ln w="9525">
            <a:noFill/>
            <a:miter lim="800000"/>
            <a:headEnd/>
            <a:tailEnd/>
          </a:ln>
          <a:effectLst/>
        </p:spPr>
        <p:txBody>
          <a:bodyPr/>
          <a:lstStyle/>
          <a:p>
            <a:pPr marL="342900" indent="-342900">
              <a:spcBef>
                <a:spcPct val="20000"/>
              </a:spcBef>
              <a:buFontTx/>
              <a:buChar char="•"/>
            </a:pPr>
            <a:r>
              <a:rPr lang="en-US" sz="2800" b="1" u="sng" dirty="0">
                <a:latin typeface="Arial" charset="0"/>
                <a:sym typeface="ZapfDingbats" pitchFamily="82" charset="2"/>
              </a:rPr>
              <a:t>Definition</a:t>
            </a:r>
            <a:r>
              <a:rPr lang="en-US" sz="2800" b="1" dirty="0">
                <a:latin typeface="Arial" charset="0"/>
                <a:sym typeface="ZapfDingbats" pitchFamily="82" charset="2"/>
              </a:rPr>
              <a:t>:</a:t>
            </a:r>
            <a:r>
              <a:rPr lang="en-US" sz="2800" dirty="0">
                <a:latin typeface="Arial" charset="0"/>
                <a:sym typeface="ZapfDingbats" pitchFamily="82" charset="2"/>
              </a:rPr>
              <a:t> transfer of energy per unit time</a:t>
            </a:r>
          </a:p>
          <a:p>
            <a:pPr marL="342900" indent="-342900">
              <a:spcBef>
                <a:spcPct val="20000"/>
              </a:spcBef>
              <a:buFontTx/>
              <a:buChar char="•"/>
            </a:pPr>
            <a:r>
              <a:rPr lang="en-US" sz="2800" b="1" u="sng" dirty="0">
                <a:latin typeface="Arial" charset="0"/>
                <a:sym typeface="ZapfDingbats" pitchFamily="82" charset="2"/>
              </a:rPr>
              <a:t>Symbol</a:t>
            </a:r>
            <a:r>
              <a:rPr lang="en-US" sz="2800" b="1" dirty="0">
                <a:latin typeface="Arial" charset="0"/>
                <a:sym typeface="ZapfDingbats" pitchFamily="82" charset="2"/>
              </a:rPr>
              <a:t>: </a:t>
            </a:r>
            <a:r>
              <a:rPr lang="en-US" sz="2800" dirty="0">
                <a:latin typeface="Arial" charset="0"/>
                <a:sym typeface="ZapfDingbats" pitchFamily="82" charset="2"/>
              </a:rPr>
              <a:t> </a:t>
            </a:r>
            <a:r>
              <a:rPr lang="en-US" sz="2800" i="1" dirty="0">
                <a:sym typeface="ZapfDingbats" pitchFamily="82" charset="2"/>
              </a:rPr>
              <a:t>p</a:t>
            </a:r>
          </a:p>
          <a:p>
            <a:pPr marL="342900" indent="-342900">
              <a:spcBef>
                <a:spcPct val="20000"/>
              </a:spcBef>
              <a:buFontTx/>
              <a:buChar char="•"/>
            </a:pPr>
            <a:r>
              <a:rPr lang="en-US" sz="2800" b="1" u="sng" dirty="0">
                <a:latin typeface="Arial" charset="0"/>
                <a:sym typeface="ZapfDingbats" pitchFamily="82" charset="2"/>
              </a:rPr>
              <a:t>Units</a:t>
            </a:r>
            <a:r>
              <a:rPr lang="en-US" sz="2800" b="1" dirty="0">
                <a:latin typeface="Arial" charset="0"/>
                <a:sym typeface="ZapfDingbats" pitchFamily="82" charset="2"/>
              </a:rPr>
              <a:t>:</a:t>
            </a:r>
            <a:r>
              <a:rPr lang="en-US" sz="2800" i="1" dirty="0">
                <a:latin typeface="Arial" charset="0"/>
                <a:sym typeface="ZapfDingbats" pitchFamily="82" charset="2"/>
              </a:rPr>
              <a:t> </a:t>
            </a:r>
            <a:r>
              <a:rPr lang="en-US" sz="2800" dirty="0">
                <a:latin typeface="Arial" charset="0"/>
                <a:sym typeface="ZapfDingbats" pitchFamily="82" charset="2"/>
              </a:rPr>
              <a:t>Joules per second </a:t>
            </a:r>
            <a:r>
              <a:rPr lang="en-US" sz="2800" dirty="0">
                <a:latin typeface="Arial" charset="0"/>
                <a:cs typeface="Arial" charset="0"/>
                <a:sym typeface="ZapfDingbats" pitchFamily="82" charset="2"/>
              </a:rPr>
              <a:t>≡</a:t>
            </a:r>
            <a:r>
              <a:rPr lang="en-US" sz="2800" dirty="0">
                <a:latin typeface="Arial" charset="0"/>
                <a:cs typeface="Times New Roman" charset="0"/>
                <a:sym typeface="ZapfDingbats" pitchFamily="82" charset="2"/>
              </a:rPr>
              <a:t> Watts (W)</a:t>
            </a:r>
          </a:p>
          <a:p>
            <a:pPr marL="342900" indent="-342900" algn="ctr">
              <a:spcBef>
                <a:spcPct val="75000"/>
              </a:spcBef>
            </a:pPr>
            <a:r>
              <a:rPr lang="en-US" sz="2800" i="1" dirty="0">
                <a:sym typeface="ZapfDingbats" pitchFamily="82" charset="2"/>
              </a:rPr>
              <a:t>p = </a:t>
            </a:r>
            <a:r>
              <a:rPr lang="en-US" sz="2800" i="1" dirty="0" err="1">
                <a:sym typeface="ZapfDingbats" pitchFamily="82" charset="2"/>
              </a:rPr>
              <a:t>dw</a:t>
            </a:r>
            <a:r>
              <a:rPr lang="en-US" sz="2800" i="1" dirty="0">
                <a:sym typeface="ZapfDingbats" pitchFamily="82" charset="2"/>
              </a:rPr>
              <a:t>/</a:t>
            </a:r>
            <a:r>
              <a:rPr lang="en-US" sz="2800" i="1" dirty="0" err="1">
                <a:sym typeface="ZapfDingbats" pitchFamily="82" charset="2"/>
              </a:rPr>
              <a:t>dt</a:t>
            </a:r>
            <a:r>
              <a:rPr lang="en-US" sz="2800" i="1" dirty="0">
                <a:sym typeface="ZapfDingbats" pitchFamily="82" charset="2"/>
              </a:rPr>
              <a:t> = (</a:t>
            </a:r>
            <a:r>
              <a:rPr lang="en-US" sz="2800" i="1" dirty="0" err="1">
                <a:sym typeface="ZapfDingbats" pitchFamily="82" charset="2"/>
              </a:rPr>
              <a:t>dw</a:t>
            </a:r>
            <a:r>
              <a:rPr lang="en-US" sz="2800" i="1" dirty="0">
                <a:sym typeface="ZapfDingbats" pitchFamily="82" charset="2"/>
              </a:rPr>
              <a:t>/</a:t>
            </a:r>
            <a:r>
              <a:rPr lang="en-US" sz="2800" i="1" dirty="0" err="1">
                <a:sym typeface="ZapfDingbats" pitchFamily="82" charset="2"/>
              </a:rPr>
              <a:t>dq</a:t>
            </a:r>
            <a:r>
              <a:rPr lang="en-US" sz="2800" i="1" dirty="0">
                <a:sym typeface="ZapfDingbats" pitchFamily="82" charset="2"/>
              </a:rPr>
              <a:t>)(</a:t>
            </a:r>
            <a:r>
              <a:rPr lang="en-US" sz="2800" i="1" dirty="0" err="1">
                <a:sym typeface="ZapfDingbats" pitchFamily="82" charset="2"/>
              </a:rPr>
              <a:t>dq</a:t>
            </a:r>
            <a:r>
              <a:rPr lang="en-US" sz="2800" i="1" dirty="0">
                <a:sym typeface="ZapfDingbats" pitchFamily="82" charset="2"/>
              </a:rPr>
              <a:t>/</a:t>
            </a:r>
            <a:r>
              <a:rPr lang="en-US" sz="2800" i="1" dirty="0" err="1">
                <a:sym typeface="ZapfDingbats" pitchFamily="82" charset="2"/>
              </a:rPr>
              <a:t>dt</a:t>
            </a:r>
            <a:r>
              <a:rPr lang="en-US" sz="2800" i="1" dirty="0">
                <a:sym typeface="ZapfDingbats" pitchFamily="82" charset="2"/>
              </a:rPr>
              <a:t>) = vi</a:t>
            </a:r>
            <a:endParaRPr lang="en-US" sz="2800" dirty="0">
              <a:latin typeface="Arial" charset="0"/>
              <a:sym typeface="ZapfDingbats" pitchFamily="82" charset="2"/>
            </a:endParaRPr>
          </a:p>
          <a:p>
            <a:pPr marL="342900" indent="-342900">
              <a:spcBef>
                <a:spcPct val="75000"/>
              </a:spcBef>
              <a:buFontTx/>
              <a:buChar char="•"/>
            </a:pPr>
            <a:r>
              <a:rPr lang="en-US" sz="2800" b="1" u="sng" dirty="0">
                <a:latin typeface="Arial" charset="0"/>
                <a:sym typeface="ZapfDingbats" pitchFamily="82" charset="2"/>
              </a:rPr>
              <a:t>Concept</a:t>
            </a:r>
            <a:r>
              <a:rPr lang="en-US" sz="2800" b="1" dirty="0">
                <a:latin typeface="Arial" charset="0"/>
                <a:sym typeface="ZapfDingbats" pitchFamily="82" charset="2"/>
              </a:rPr>
              <a:t>:</a:t>
            </a:r>
          </a:p>
          <a:p>
            <a:pPr marL="742950" lvl="1" indent="-285750">
              <a:spcBef>
                <a:spcPct val="20000"/>
              </a:spcBef>
            </a:pPr>
            <a:r>
              <a:rPr lang="en-US" sz="2800" dirty="0">
                <a:latin typeface="Arial" charset="0"/>
              </a:rPr>
              <a:t>As a positive charge </a:t>
            </a:r>
            <a:r>
              <a:rPr lang="en-US" sz="2800" i="1" dirty="0"/>
              <a:t>q</a:t>
            </a:r>
            <a:r>
              <a:rPr lang="en-US" sz="2800" dirty="0">
                <a:latin typeface="Arial" charset="0"/>
              </a:rPr>
              <a:t> moves through a </a:t>
            </a:r>
          </a:p>
          <a:p>
            <a:pPr marL="742950" lvl="1" indent="-285750"/>
            <a:r>
              <a:rPr lang="en-US" sz="2800" dirty="0">
                <a:latin typeface="Arial" charset="0"/>
              </a:rPr>
              <a:t>drop in voltage </a:t>
            </a:r>
            <a:r>
              <a:rPr lang="en-US" sz="2800" i="1" dirty="0"/>
              <a:t>v</a:t>
            </a:r>
            <a:r>
              <a:rPr lang="en-US" sz="2800" dirty="0">
                <a:latin typeface="Arial" charset="0"/>
              </a:rPr>
              <a:t>, it loses </a:t>
            </a:r>
            <a:r>
              <a:rPr lang="en-US" sz="2800" dirty="0" smtClean="0">
                <a:latin typeface="Arial" charset="0"/>
              </a:rPr>
              <a:t>potential energy</a:t>
            </a:r>
            <a:endParaRPr lang="en-US" sz="2800" dirty="0">
              <a:latin typeface="Arial" charset="0"/>
            </a:endParaRPr>
          </a:p>
          <a:p>
            <a:pPr marL="742950" lvl="1" indent="-285750">
              <a:spcBef>
                <a:spcPct val="20000"/>
              </a:spcBef>
              <a:buFont typeface="Wingdings" pitchFamily="2" charset="2"/>
              <a:buChar char="§"/>
            </a:pPr>
            <a:r>
              <a:rPr lang="en-US" dirty="0" smtClean="0">
                <a:latin typeface="Arial" charset="0"/>
              </a:rPr>
              <a:t>Voltage is Joules/Coulomb</a:t>
            </a:r>
            <a:endParaRPr lang="en-US" dirty="0">
              <a:latin typeface="Arial" charset="0"/>
            </a:endParaRPr>
          </a:p>
          <a:p>
            <a:pPr marL="742950" lvl="1" indent="-285750">
              <a:spcBef>
                <a:spcPct val="20000"/>
              </a:spcBef>
              <a:buFont typeface="Wingdings" pitchFamily="2" charset="2"/>
              <a:buChar char="§"/>
            </a:pPr>
            <a:r>
              <a:rPr lang="en-US" dirty="0" smtClean="0">
                <a:latin typeface="Arial" charset="0"/>
              </a:rPr>
              <a:t>Current is Coulombs/second</a:t>
            </a:r>
          </a:p>
          <a:p>
            <a:pPr marL="742950" lvl="1" indent="-285750">
              <a:spcBef>
                <a:spcPct val="20000"/>
              </a:spcBef>
              <a:buFont typeface="Wingdings" pitchFamily="2" charset="2"/>
              <a:buChar char="§"/>
            </a:pPr>
            <a:r>
              <a:rPr lang="en-US" dirty="0" smtClean="0">
                <a:latin typeface="Arial" charset="0"/>
              </a:rPr>
              <a:t>Power is the product of these</a:t>
            </a:r>
          </a:p>
          <a:p>
            <a:pPr marL="742950" lvl="1" indent="-285750">
              <a:spcBef>
                <a:spcPct val="20000"/>
              </a:spcBef>
            </a:pPr>
            <a:endParaRPr lang="en-US" dirty="0" smtClean="0">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So far:</a:t>
            </a:r>
          </a:p>
          <a:p>
            <a:pPr lvl="1"/>
            <a:r>
              <a:rPr lang="en-US" dirty="0" smtClean="0"/>
              <a:t>Current: Number of positive charges per second passing a plane in a particular direction</a:t>
            </a:r>
          </a:p>
          <a:p>
            <a:pPr lvl="1"/>
            <a:r>
              <a:rPr lang="en-US" dirty="0" smtClean="0"/>
              <a:t>Current density: Current per unit area</a:t>
            </a:r>
          </a:p>
          <a:p>
            <a:pPr lvl="1"/>
            <a:r>
              <a:rPr lang="en-US" dirty="0" smtClean="0"/>
              <a:t>Voltage: Amount of energy per Coulomb to move a charge between two points</a:t>
            </a:r>
          </a:p>
          <a:p>
            <a:pPr lvl="1"/>
            <a:r>
              <a:rPr lang="en-US" dirty="0" smtClean="0"/>
              <a:t>Power: Amount of energy per second</a:t>
            </a:r>
          </a:p>
        </p:txBody>
      </p:sp>
      <p:sp>
        <p:nvSpPr>
          <p:cNvPr id="4" name="Content Placeholder 2"/>
          <p:cNvSpPr txBox="1">
            <a:spLocks/>
          </p:cNvSpPr>
          <p:nvPr/>
        </p:nvSpPr>
        <p:spPr bwMode="auto">
          <a:xfrm>
            <a:off x="274320" y="4953000"/>
            <a:ext cx="822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Where do these quantities arise?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When we build networks of electrical components</a:t>
            </a: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Sources</a:t>
            </a:r>
            <a:endParaRPr lang="en-US" dirty="0"/>
          </a:p>
        </p:txBody>
      </p:sp>
      <p:sp>
        <p:nvSpPr>
          <p:cNvPr id="3" name="Content Placeholder 2"/>
          <p:cNvSpPr>
            <a:spLocks noGrp="1"/>
          </p:cNvSpPr>
          <p:nvPr>
            <p:ph idx="1"/>
          </p:nvPr>
        </p:nvSpPr>
        <p:spPr/>
        <p:txBody>
          <a:bodyPr/>
          <a:lstStyle/>
          <a:p>
            <a:r>
              <a:rPr lang="en-US" dirty="0" smtClean="0"/>
              <a:t>We want to get charges moving in a controlled fashion</a:t>
            </a:r>
          </a:p>
          <a:p>
            <a:pPr lvl="1"/>
            <a:r>
              <a:rPr lang="en-US" dirty="0" smtClean="0"/>
              <a:t>Generate heat</a:t>
            </a:r>
          </a:p>
          <a:p>
            <a:pPr lvl="1"/>
            <a:r>
              <a:rPr lang="en-US" dirty="0" smtClean="0"/>
              <a:t>Turn motors</a:t>
            </a:r>
          </a:p>
          <a:p>
            <a:pPr lvl="1"/>
            <a:r>
              <a:rPr lang="en-US" dirty="0" smtClean="0"/>
              <a:t>Perform computation</a:t>
            </a:r>
          </a:p>
          <a:p>
            <a:pPr lvl="1"/>
            <a:r>
              <a:rPr lang="en-US" dirty="0" smtClean="0"/>
              <a:t>Store entire corpus of written human work in easily transmittable format</a:t>
            </a:r>
          </a:p>
          <a:p>
            <a:r>
              <a:rPr lang="en-US" dirty="0" smtClean="0"/>
              <a:t>It is easier to build a source which provides an almost constant voltage as opposed to an almost constant current (more on this later)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Sources</a:t>
            </a:r>
            <a:endParaRPr lang="en-US" dirty="0"/>
          </a:p>
        </p:txBody>
      </p:sp>
      <p:sp>
        <p:nvSpPr>
          <p:cNvPr id="3" name="Content Placeholder 2"/>
          <p:cNvSpPr>
            <a:spLocks noGrp="1"/>
          </p:cNvSpPr>
          <p:nvPr>
            <p:ph idx="1"/>
          </p:nvPr>
        </p:nvSpPr>
        <p:spPr/>
        <p:txBody>
          <a:bodyPr/>
          <a:lstStyle/>
          <a:p>
            <a:r>
              <a:rPr lang="en-US" dirty="0" smtClean="0"/>
              <a:t>One of the fundamental devices in electrical engineering is the voltage source</a:t>
            </a:r>
          </a:p>
          <a:p>
            <a:pPr lvl="1"/>
            <a:r>
              <a:rPr lang="en-US" dirty="0" smtClean="0"/>
              <a:t>Batteries</a:t>
            </a:r>
          </a:p>
          <a:p>
            <a:pPr lvl="1"/>
            <a:r>
              <a:rPr lang="en-US" dirty="0" smtClean="0"/>
              <a:t>Generators</a:t>
            </a:r>
          </a:p>
          <a:p>
            <a:r>
              <a:rPr lang="en-US" dirty="0" smtClean="0"/>
              <a:t>Provide a consistent voltage difference between two points in space</a:t>
            </a:r>
          </a:p>
          <a:p>
            <a:r>
              <a:rPr lang="en-US" dirty="0" smtClean="0"/>
              <a:t>If a charge is at the “top” of the voltage, a force will try to move it towards the “bottom”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Sources</a:t>
            </a:r>
            <a:endParaRPr lang="en-US" dirty="0"/>
          </a:p>
        </p:txBody>
      </p:sp>
      <p:sp>
        <p:nvSpPr>
          <p:cNvPr id="3" name="Content Placeholder 2"/>
          <p:cNvSpPr>
            <a:spLocks noGrp="1"/>
          </p:cNvSpPr>
          <p:nvPr>
            <p:ph idx="1"/>
          </p:nvPr>
        </p:nvSpPr>
        <p:spPr/>
        <p:txBody>
          <a:bodyPr/>
          <a:lstStyle/>
          <a:p>
            <a:r>
              <a:rPr lang="en-US" dirty="0" smtClean="0"/>
              <a:t>Positive and negative charges will move in opposite directions given the same voltage</a:t>
            </a:r>
          </a:p>
          <a:p>
            <a:r>
              <a:rPr lang="en-US" dirty="0" smtClean="0"/>
              <a:t>“Positive” terminal of a voltage source</a:t>
            </a:r>
          </a:p>
          <a:p>
            <a:pPr lvl="1"/>
            <a:r>
              <a:rPr lang="en-US" dirty="0" smtClean="0"/>
              <a:t>High potential for a positive charge</a:t>
            </a:r>
          </a:p>
          <a:p>
            <a:pPr lvl="1"/>
            <a:r>
              <a:rPr lang="en-US" dirty="0" smtClean="0"/>
              <a:t>Low potential for a negative charge</a:t>
            </a:r>
          </a:p>
          <a:p>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Circuit</a:t>
            </a:r>
            <a:endParaRPr lang="en-US" dirty="0"/>
          </a:p>
        </p:txBody>
      </p:sp>
      <p:sp>
        <p:nvSpPr>
          <p:cNvPr id="3" name="Content Placeholder 2"/>
          <p:cNvSpPr>
            <a:spLocks noGrp="1"/>
          </p:cNvSpPr>
          <p:nvPr>
            <p:ph idx="1"/>
          </p:nvPr>
        </p:nvSpPr>
        <p:spPr/>
        <p:txBody>
          <a:bodyPr/>
          <a:lstStyle/>
          <a:p>
            <a:r>
              <a:rPr lang="en-US" dirty="0" smtClean="0"/>
              <a:t>Imagine that we have an ideal voltage source connected to a piece of metal. What happens?</a:t>
            </a:r>
          </a:p>
          <a:p>
            <a:pPr lvl="1"/>
            <a:r>
              <a:rPr lang="en-US" dirty="0" smtClean="0"/>
              <a:t>Electrons at the negative terminal travel towards the positive terminal</a:t>
            </a:r>
          </a:p>
          <a:p>
            <a:pPr lvl="1"/>
            <a:r>
              <a:rPr lang="en-US" dirty="0" smtClean="0"/>
              <a:t>These electrons will encounter some resistance as they travel generating heat</a:t>
            </a:r>
          </a:p>
          <a:p>
            <a:pPr lvl="1"/>
            <a:r>
              <a:rPr lang="en-US" dirty="0" smtClean="0"/>
              <a:t>The current of the electrons will be a function of this resistance and the original voltage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Ohm’s Law</a:t>
            </a:r>
            <a:endParaRPr lang="en-US" dirty="0"/>
          </a:p>
        </p:txBody>
      </p:sp>
      <p:sp>
        <p:nvSpPr>
          <p:cNvPr id="3" name="Content Placeholder 2"/>
          <p:cNvSpPr>
            <a:spLocks noGrp="1"/>
          </p:cNvSpPr>
          <p:nvPr>
            <p:ph idx="1"/>
          </p:nvPr>
        </p:nvSpPr>
        <p:spPr/>
        <p:txBody>
          <a:bodyPr/>
          <a:lstStyle/>
          <a:p>
            <a:r>
              <a:rPr lang="en-US" dirty="0" smtClean="0"/>
              <a:t>Ohm</a:t>
            </a:r>
            <a:r>
              <a:rPr lang="en-US" baseline="30000" dirty="0" smtClean="0"/>
              <a:t>*</a:t>
            </a:r>
            <a:r>
              <a:rPr lang="en-US" dirty="0" smtClean="0"/>
              <a:t> discovered in 1825 that for many materials, voltage and current are related by a simple linear relationship: V=IR</a:t>
            </a:r>
          </a:p>
          <a:p>
            <a:r>
              <a:rPr lang="en-US" dirty="0" smtClean="0"/>
              <a:t>Here the “resistance” is a bulk property of the object connecting the two terminals of a voltage source and is empirically derived</a:t>
            </a:r>
          </a:p>
          <a:p>
            <a:pPr lvl="1"/>
            <a:r>
              <a:rPr lang="en-US" dirty="0" smtClean="0"/>
              <a:t>Measured in Ohms</a:t>
            </a:r>
          </a:p>
          <a:p>
            <a:r>
              <a:rPr lang="en-US" dirty="0" smtClean="0"/>
              <a:t>Any material which obeys Ohm’s Law is called a “resistor”</a:t>
            </a:r>
          </a:p>
          <a:p>
            <a:endParaRPr lang="en-US" dirty="0" smtClean="0"/>
          </a:p>
          <a:p>
            <a:pPr>
              <a:buNone/>
            </a:pPr>
            <a:r>
              <a:rPr lang="en-US" sz="2200" dirty="0" smtClean="0"/>
              <a:t>*: Cavendish was first in 1781, but didn’t publish. Take note.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pic>
        <p:nvPicPr>
          <p:cNvPr id="98305" name="Picture 1"/>
          <p:cNvPicPr>
            <a:picLocks noChangeAspect="1" noChangeArrowheads="1"/>
          </p:cNvPicPr>
          <p:nvPr/>
        </p:nvPicPr>
        <p:blipFill>
          <a:blip r:embed="rId3" cstate="print"/>
          <a:srcRect/>
          <a:stretch>
            <a:fillRect/>
          </a:stretch>
        </p:blipFill>
        <p:spPr bwMode="auto">
          <a:xfrm>
            <a:off x="628650" y="90488"/>
            <a:ext cx="7886700" cy="667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Ohm’s Law</a:t>
            </a:r>
            <a:endParaRPr lang="en-US" dirty="0"/>
          </a:p>
        </p:txBody>
      </p:sp>
      <p:sp>
        <p:nvSpPr>
          <p:cNvPr id="3" name="Content Placeholder 2"/>
          <p:cNvSpPr>
            <a:spLocks noGrp="1"/>
          </p:cNvSpPr>
          <p:nvPr>
            <p:ph idx="1"/>
          </p:nvPr>
        </p:nvSpPr>
        <p:spPr/>
        <p:txBody>
          <a:bodyPr/>
          <a:lstStyle/>
          <a:p>
            <a:r>
              <a:rPr lang="en-US" dirty="0" smtClean="0"/>
              <a:t>Ohm’s law doesn’t always work</a:t>
            </a:r>
          </a:p>
          <a:p>
            <a:r>
              <a:rPr lang="en-US" dirty="0" smtClean="0"/>
              <a:t>Consider your wall outlet with terminals connected by a gaseous mixture of mostly nitrogen and oxygen</a:t>
            </a:r>
          </a:p>
          <a:p>
            <a:pPr lvl="1"/>
            <a:r>
              <a:rPr lang="en-US" dirty="0" smtClean="0"/>
              <a:t>There is no current flow</a:t>
            </a:r>
          </a:p>
          <a:p>
            <a:pPr lvl="1"/>
            <a:r>
              <a:rPr lang="en-US" dirty="0" smtClean="0"/>
              <a:t>With a high enough voltage, called the breakdown voltage, current will eventually flow (via a spark, a.k.a. lightning)</a:t>
            </a:r>
          </a:p>
          <a:p>
            <a:pPr lvl="1"/>
            <a:r>
              <a:rPr lang="en-US" dirty="0" smtClean="0"/>
              <a:t>Such phenomena are beyond the scope of this course</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Schematics</a:t>
            </a:r>
            <a:endParaRPr lang="en-US" dirty="0"/>
          </a:p>
        </p:txBody>
      </p:sp>
      <p:sp>
        <p:nvSpPr>
          <p:cNvPr id="3" name="Content Placeholder 2"/>
          <p:cNvSpPr>
            <a:spLocks noGrp="1"/>
          </p:cNvSpPr>
          <p:nvPr>
            <p:ph idx="1"/>
          </p:nvPr>
        </p:nvSpPr>
        <p:spPr/>
        <p:txBody>
          <a:bodyPr/>
          <a:lstStyle/>
          <a:p>
            <a:r>
              <a:rPr lang="en-US" dirty="0" smtClean="0"/>
              <a:t>Ohm’s law paved the way for simple circuit schematics</a:t>
            </a:r>
          </a:p>
          <a:p>
            <a:r>
              <a:rPr lang="en-US" dirty="0" smtClean="0"/>
              <a:t>We can model circuits as a series of interconnected discrete components or </a:t>
            </a:r>
            <a:r>
              <a:rPr lang="en-US" b="1" dirty="0" smtClean="0"/>
              <a:t>ideal basic circuit elements</a:t>
            </a:r>
          </a:p>
          <a:p>
            <a:pPr lvl="1"/>
            <a:r>
              <a:rPr lang="en-US" dirty="0" smtClean="0"/>
              <a:t>For now, each component can be characterized with a single physical parameter</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The Ideal Basic Circuit Element</a:t>
            </a:r>
          </a:p>
        </p:txBody>
      </p:sp>
      <p:sp>
        <p:nvSpPr>
          <p:cNvPr id="121859" name="Rectangle 3"/>
          <p:cNvSpPr>
            <a:spLocks noGrp="1" noChangeArrowheads="1"/>
          </p:cNvSpPr>
          <p:nvPr>
            <p:ph type="body" idx="1"/>
          </p:nvPr>
        </p:nvSpPr>
        <p:spPr>
          <a:xfrm>
            <a:off x="762000" y="3429000"/>
            <a:ext cx="7543800" cy="2697163"/>
          </a:xfrm>
        </p:spPr>
        <p:txBody>
          <a:bodyPr/>
          <a:lstStyle/>
          <a:p>
            <a:pPr>
              <a:buFontTx/>
              <a:buNone/>
            </a:pPr>
            <a:r>
              <a:rPr lang="en-US" sz="2800" b="1" u="sng" dirty="0"/>
              <a:t>Attributes</a:t>
            </a:r>
            <a:r>
              <a:rPr lang="en-US" sz="2800" b="1" dirty="0"/>
              <a:t>:</a:t>
            </a:r>
          </a:p>
          <a:p>
            <a:r>
              <a:rPr lang="en-US" sz="2800" dirty="0"/>
              <a:t>Two terminals (points of connection)</a:t>
            </a:r>
          </a:p>
          <a:p>
            <a:r>
              <a:rPr lang="en-US" sz="2800" dirty="0" smtClean="0"/>
              <a:t>Device model gives us current/voltage relationship (I-V Characteristic)</a:t>
            </a:r>
            <a:endParaRPr lang="en-US" sz="2800" dirty="0"/>
          </a:p>
          <a:p>
            <a:r>
              <a:rPr lang="en-US" sz="2800" dirty="0"/>
              <a:t>Cannot be subdivided into other elements</a:t>
            </a:r>
          </a:p>
        </p:txBody>
      </p:sp>
      <p:sp>
        <p:nvSpPr>
          <p:cNvPr id="121860" name="Rectangle 4"/>
          <p:cNvSpPr>
            <a:spLocks noChangeArrowheads="1"/>
          </p:cNvSpPr>
          <p:nvPr/>
        </p:nvSpPr>
        <p:spPr bwMode="auto">
          <a:xfrm>
            <a:off x="3886200" y="1905000"/>
            <a:ext cx="381000" cy="762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1863" name="Line 7"/>
          <p:cNvSpPr>
            <a:spLocks noChangeShapeType="1"/>
          </p:cNvSpPr>
          <p:nvPr/>
        </p:nvSpPr>
        <p:spPr bwMode="auto">
          <a:xfrm>
            <a:off x="3352800" y="1600200"/>
            <a:ext cx="762000" cy="0"/>
          </a:xfrm>
          <a:prstGeom prst="line">
            <a:avLst/>
          </a:prstGeom>
          <a:noFill/>
          <a:ln w="28575">
            <a:solidFill>
              <a:schemeClr val="tx1"/>
            </a:solidFill>
            <a:round/>
            <a:headEnd/>
            <a:tailEnd/>
          </a:ln>
          <a:effectLst/>
        </p:spPr>
        <p:txBody>
          <a:bodyPr/>
          <a:lstStyle/>
          <a:p>
            <a:endParaRPr lang="en-US"/>
          </a:p>
        </p:txBody>
      </p:sp>
      <p:sp>
        <p:nvSpPr>
          <p:cNvPr id="121865" name="Line 9"/>
          <p:cNvSpPr>
            <a:spLocks noChangeShapeType="1"/>
          </p:cNvSpPr>
          <p:nvPr/>
        </p:nvSpPr>
        <p:spPr bwMode="auto">
          <a:xfrm>
            <a:off x="4114800" y="1600200"/>
            <a:ext cx="0" cy="304800"/>
          </a:xfrm>
          <a:prstGeom prst="line">
            <a:avLst/>
          </a:prstGeom>
          <a:noFill/>
          <a:ln w="28575">
            <a:solidFill>
              <a:schemeClr val="tx1"/>
            </a:solidFill>
            <a:round/>
            <a:headEnd/>
            <a:tailEnd/>
          </a:ln>
          <a:effectLst/>
        </p:spPr>
        <p:txBody>
          <a:bodyPr/>
          <a:lstStyle/>
          <a:p>
            <a:endParaRPr lang="en-US"/>
          </a:p>
        </p:txBody>
      </p:sp>
      <p:sp>
        <p:nvSpPr>
          <p:cNvPr id="121866" name="Line 10"/>
          <p:cNvSpPr>
            <a:spLocks noChangeShapeType="1"/>
          </p:cNvSpPr>
          <p:nvPr/>
        </p:nvSpPr>
        <p:spPr bwMode="auto">
          <a:xfrm>
            <a:off x="4114800" y="2667000"/>
            <a:ext cx="0" cy="304800"/>
          </a:xfrm>
          <a:prstGeom prst="line">
            <a:avLst/>
          </a:prstGeom>
          <a:noFill/>
          <a:ln w="28575">
            <a:solidFill>
              <a:schemeClr val="tx1"/>
            </a:solidFill>
            <a:round/>
            <a:headEnd/>
            <a:tailEnd/>
          </a:ln>
          <a:effectLst/>
        </p:spPr>
        <p:txBody>
          <a:bodyPr/>
          <a:lstStyle/>
          <a:p>
            <a:endParaRPr lang="en-US"/>
          </a:p>
        </p:txBody>
      </p:sp>
      <p:sp>
        <p:nvSpPr>
          <p:cNvPr id="121867" name="Oval 11"/>
          <p:cNvSpPr>
            <a:spLocks noChangeArrowheads="1"/>
          </p:cNvSpPr>
          <p:nvPr/>
        </p:nvSpPr>
        <p:spPr bwMode="auto">
          <a:xfrm>
            <a:off x="3276600" y="15240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1868" name="Oval 12"/>
          <p:cNvSpPr>
            <a:spLocks noChangeArrowheads="1"/>
          </p:cNvSpPr>
          <p:nvPr/>
        </p:nvSpPr>
        <p:spPr bwMode="auto">
          <a:xfrm>
            <a:off x="3276600" y="28956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1869" name="Line 13"/>
          <p:cNvSpPr>
            <a:spLocks noChangeShapeType="1"/>
          </p:cNvSpPr>
          <p:nvPr/>
        </p:nvSpPr>
        <p:spPr bwMode="auto">
          <a:xfrm>
            <a:off x="3352800" y="2971800"/>
            <a:ext cx="762000" cy="0"/>
          </a:xfrm>
          <a:prstGeom prst="line">
            <a:avLst/>
          </a:prstGeom>
          <a:noFill/>
          <a:ln w="28575">
            <a:solidFill>
              <a:schemeClr val="tx1"/>
            </a:solidFill>
            <a:round/>
            <a:headEnd/>
            <a:tailEnd/>
          </a:ln>
          <a:effectLst/>
        </p:spPr>
        <p:txBody>
          <a:bodyPr/>
          <a:lstStyle/>
          <a:p>
            <a:endParaRPr lang="en-US"/>
          </a:p>
        </p:txBody>
      </p:sp>
      <p:sp>
        <p:nvSpPr>
          <p:cNvPr id="121870" name="Text Box 14"/>
          <p:cNvSpPr txBox="1">
            <a:spLocks noChangeArrowheads="1"/>
          </p:cNvSpPr>
          <p:nvPr/>
        </p:nvSpPr>
        <p:spPr bwMode="auto">
          <a:xfrm>
            <a:off x="2997200" y="1631950"/>
            <a:ext cx="355600" cy="1187450"/>
          </a:xfrm>
          <a:prstGeom prst="rect">
            <a:avLst/>
          </a:prstGeom>
          <a:noFill/>
          <a:ln w="9525">
            <a:noFill/>
            <a:miter lim="800000"/>
            <a:headEnd/>
            <a:tailEnd/>
          </a:ln>
          <a:effectLst/>
        </p:spPr>
        <p:txBody>
          <a:bodyPr wrap="none">
            <a:spAutoFit/>
          </a:bodyPr>
          <a:lstStyle/>
          <a:p>
            <a:r>
              <a:rPr lang="en-US"/>
              <a:t>+</a:t>
            </a:r>
          </a:p>
          <a:p>
            <a:r>
              <a:rPr lang="en-US" i="1"/>
              <a:t>v</a:t>
            </a:r>
          </a:p>
          <a:p>
            <a:r>
              <a:rPr lang="en-US"/>
              <a:t>_</a:t>
            </a:r>
          </a:p>
        </p:txBody>
      </p:sp>
      <p:sp>
        <p:nvSpPr>
          <p:cNvPr id="121872" name="Line 16"/>
          <p:cNvSpPr>
            <a:spLocks noChangeShapeType="1"/>
          </p:cNvSpPr>
          <p:nvPr/>
        </p:nvSpPr>
        <p:spPr bwMode="auto">
          <a:xfrm>
            <a:off x="3581400" y="1371600"/>
            <a:ext cx="381000" cy="0"/>
          </a:xfrm>
          <a:prstGeom prst="line">
            <a:avLst/>
          </a:prstGeom>
          <a:noFill/>
          <a:ln w="19050">
            <a:solidFill>
              <a:schemeClr val="tx1"/>
            </a:solidFill>
            <a:round/>
            <a:headEnd/>
            <a:tailEnd type="triangle" w="med" len="lg"/>
          </a:ln>
          <a:effectLst/>
        </p:spPr>
        <p:txBody>
          <a:bodyPr/>
          <a:lstStyle/>
          <a:p>
            <a:endParaRPr lang="en-US"/>
          </a:p>
        </p:txBody>
      </p:sp>
      <p:sp>
        <p:nvSpPr>
          <p:cNvPr id="121873" name="Text Box 17"/>
          <p:cNvSpPr txBox="1">
            <a:spLocks noChangeArrowheads="1"/>
          </p:cNvSpPr>
          <p:nvPr/>
        </p:nvSpPr>
        <p:spPr bwMode="auto">
          <a:xfrm>
            <a:off x="3581400" y="914400"/>
            <a:ext cx="268288" cy="457200"/>
          </a:xfrm>
          <a:prstGeom prst="rect">
            <a:avLst/>
          </a:prstGeom>
          <a:noFill/>
          <a:ln w="9525">
            <a:noFill/>
            <a:miter lim="800000"/>
            <a:headEnd/>
            <a:tailEnd/>
          </a:ln>
          <a:effectLst/>
        </p:spPr>
        <p:txBody>
          <a:bodyPr wrap="none">
            <a:spAutoFit/>
          </a:bodyPr>
          <a:lstStyle/>
          <a:p>
            <a:r>
              <a:rPr lang="en-US" i="1"/>
              <a:t>i</a:t>
            </a:r>
          </a:p>
        </p:txBody>
      </p:sp>
      <p:sp>
        <p:nvSpPr>
          <p:cNvPr id="121874" name="Text Box 18"/>
          <p:cNvSpPr txBox="1">
            <a:spLocks noChangeArrowheads="1"/>
          </p:cNvSpPr>
          <p:nvPr/>
        </p:nvSpPr>
        <p:spPr bwMode="auto">
          <a:xfrm>
            <a:off x="4876800" y="1524000"/>
            <a:ext cx="3910013" cy="1463675"/>
          </a:xfrm>
          <a:prstGeom prst="rect">
            <a:avLst/>
          </a:prstGeom>
          <a:noFill/>
          <a:ln w="9525">
            <a:noFill/>
            <a:miter lim="800000"/>
            <a:headEnd/>
            <a:tailEnd/>
          </a:ln>
          <a:effectLst/>
        </p:spPr>
        <p:txBody>
          <a:bodyPr wrap="none">
            <a:spAutoFit/>
          </a:bodyPr>
          <a:lstStyle/>
          <a:p>
            <a:pPr>
              <a:buFontTx/>
              <a:buChar char="•"/>
            </a:pPr>
            <a:r>
              <a:rPr lang="en-US" sz="2000" b="1" dirty="0">
                <a:latin typeface="Arial Narrow" pitchFamily="34" charset="0"/>
              </a:rPr>
              <a:t> Polarity reference for voltage can be</a:t>
            </a:r>
          </a:p>
          <a:p>
            <a:r>
              <a:rPr lang="en-US" sz="2000" b="1" dirty="0">
                <a:latin typeface="Arial Narrow" pitchFamily="34" charset="0"/>
              </a:rPr>
              <a:t>  indicated by plus and minus signs</a:t>
            </a:r>
          </a:p>
          <a:p>
            <a:pPr>
              <a:spcBef>
                <a:spcPct val="50000"/>
              </a:spcBef>
              <a:buFontTx/>
              <a:buChar char="•"/>
            </a:pPr>
            <a:r>
              <a:rPr lang="en-US" sz="2000" b="1" dirty="0">
                <a:latin typeface="Arial Narrow" pitchFamily="34" charset="0"/>
              </a:rPr>
              <a:t> Reference direction for the current</a:t>
            </a:r>
          </a:p>
          <a:p>
            <a:r>
              <a:rPr lang="en-US" sz="2000" b="1" dirty="0">
                <a:latin typeface="Arial Narrow" pitchFamily="34" charset="0"/>
              </a:rPr>
              <a:t>  is indicated by an arrow</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Circuit Element: Resistor</a:t>
            </a:r>
            <a:endParaRPr lang="en-US" dirty="0"/>
          </a:p>
        </p:txBody>
      </p:sp>
      <p:sp>
        <p:nvSpPr>
          <p:cNvPr id="3" name="Content Placeholder 2"/>
          <p:cNvSpPr>
            <a:spLocks noGrp="1"/>
          </p:cNvSpPr>
          <p:nvPr>
            <p:ph idx="1"/>
          </p:nvPr>
        </p:nvSpPr>
        <p:spPr/>
        <p:txBody>
          <a:bodyPr/>
          <a:lstStyle/>
          <a:p>
            <a:r>
              <a:rPr lang="en-US" sz="2800" b="1" dirty="0" smtClean="0">
                <a:sym typeface="ZapfDingbats" pitchFamily="82" charset="2"/>
              </a:rPr>
              <a:t>Resistor: </a:t>
            </a:r>
            <a:r>
              <a:rPr lang="en-US" sz="2800" dirty="0" smtClean="0">
                <a:sym typeface="ZapfDingbats" pitchFamily="82" charset="2"/>
              </a:rPr>
              <a:t>Circuit element where the voltage across the element is linearly proportional to the amount of current flowing through the device</a:t>
            </a:r>
          </a:p>
          <a:p>
            <a:endParaRPr lang="en-US" dirty="0" smtClean="0">
              <a:sym typeface="ZapfDingbats" pitchFamily="82" charset="2"/>
            </a:endParaRPr>
          </a:p>
          <a:p>
            <a:endParaRPr lang="en-US" dirty="0"/>
          </a:p>
        </p:txBody>
      </p:sp>
      <p:sp>
        <p:nvSpPr>
          <p:cNvPr id="4" name="Line 6"/>
          <p:cNvSpPr>
            <a:spLocks noChangeShapeType="1"/>
          </p:cNvSpPr>
          <p:nvPr/>
        </p:nvSpPr>
        <p:spPr bwMode="auto">
          <a:xfrm>
            <a:off x="1981200" y="3265805"/>
            <a:ext cx="0" cy="304800"/>
          </a:xfrm>
          <a:prstGeom prst="line">
            <a:avLst/>
          </a:prstGeom>
          <a:noFill/>
          <a:ln w="28575">
            <a:solidFill>
              <a:schemeClr val="tx1"/>
            </a:solidFill>
            <a:round/>
            <a:headEnd/>
            <a:tailEnd/>
          </a:ln>
          <a:effectLst/>
        </p:spPr>
        <p:txBody>
          <a:bodyPr/>
          <a:lstStyle/>
          <a:p>
            <a:endParaRPr lang="en-US"/>
          </a:p>
        </p:txBody>
      </p:sp>
      <p:sp>
        <p:nvSpPr>
          <p:cNvPr id="5" name="Oval 8"/>
          <p:cNvSpPr>
            <a:spLocks noChangeArrowheads="1"/>
          </p:cNvSpPr>
          <p:nvPr/>
        </p:nvSpPr>
        <p:spPr bwMode="auto">
          <a:xfrm>
            <a:off x="1143000" y="3189605"/>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6" name="Oval 9"/>
          <p:cNvSpPr>
            <a:spLocks noChangeArrowheads="1"/>
          </p:cNvSpPr>
          <p:nvPr/>
        </p:nvSpPr>
        <p:spPr bwMode="auto">
          <a:xfrm>
            <a:off x="1143000" y="4561205"/>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7" name="Line 12"/>
          <p:cNvSpPr>
            <a:spLocks noChangeShapeType="1"/>
          </p:cNvSpPr>
          <p:nvPr/>
        </p:nvSpPr>
        <p:spPr bwMode="auto">
          <a:xfrm>
            <a:off x="1447800" y="3037205"/>
            <a:ext cx="381000" cy="0"/>
          </a:xfrm>
          <a:prstGeom prst="line">
            <a:avLst/>
          </a:prstGeom>
          <a:noFill/>
          <a:ln w="19050">
            <a:solidFill>
              <a:schemeClr val="tx1"/>
            </a:solidFill>
            <a:round/>
            <a:headEnd/>
            <a:tailEnd type="triangle" w="med" len="lg"/>
          </a:ln>
          <a:effectLst/>
        </p:spPr>
        <p:txBody>
          <a:bodyPr/>
          <a:lstStyle/>
          <a:p>
            <a:endParaRPr lang="en-US"/>
          </a:p>
        </p:txBody>
      </p:sp>
      <p:grpSp>
        <p:nvGrpSpPr>
          <p:cNvPr id="8" name="Group 29"/>
          <p:cNvGrpSpPr>
            <a:grpSpLocks/>
          </p:cNvGrpSpPr>
          <p:nvPr/>
        </p:nvGrpSpPr>
        <p:grpSpPr bwMode="auto">
          <a:xfrm>
            <a:off x="863600" y="2580005"/>
            <a:ext cx="1270000" cy="2057400"/>
            <a:chOff x="544" y="1510"/>
            <a:chExt cx="800" cy="1296"/>
          </a:xfrm>
        </p:grpSpPr>
        <p:sp>
          <p:nvSpPr>
            <p:cNvPr id="9" name="Line 7"/>
            <p:cNvSpPr>
              <a:spLocks noChangeShapeType="1"/>
            </p:cNvSpPr>
            <p:nvPr/>
          </p:nvSpPr>
          <p:spPr bwMode="auto">
            <a:xfrm>
              <a:off x="1248" y="2614"/>
              <a:ext cx="0" cy="192"/>
            </a:xfrm>
            <a:prstGeom prst="line">
              <a:avLst/>
            </a:prstGeom>
            <a:noFill/>
            <a:ln w="28575">
              <a:solidFill>
                <a:schemeClr val="tx1"/>
              </a:solidFill>
              <a:round/>
              <a:headEnd/>
              <a:tailEnd/>
            </a:ln>
            <a:effectLst/>
          </p:spPr>
          <p:txBody>
            <a:bodyPr/>
            <a:lstStyle/>
            <a:p>
              <a:endParaRPr lang="en-US"/>
            </a:p>
          </p:txBody>
        </p:sp>
        <p:grpSp>
          <p:nvGrpSpPr>
            <p:cNvPr id="10" name="Group 28"/>
            <p:cNvGrpSpPr>
              <a:grpSpLocks/>
            </p:cNvGrpSpPr>
            <p:nvPr/>
          </p:nvGrpSpPr>
          <p:grpSpPr bwMode="auto">
            <a:xfrm>
              <a:off x="544" y="1510"/>
              <a:ext cx="800" cy="1296"/>
              <a:chOff x="544" y="1510"/>
              <a:chExt cx="800" cy="1296"/>
            </a:xfrm>
          </p:grpSpPr>
          <p:sp>
            <p:nvSpPr>
              <p:cNvPr id="11" name="Rectangle 4"/>
              <p:cNvSpPr>
                <a:spLocks noChangeArrowheads="1"/>
              </p:cNvSpPr>
              <p:nvPr/>
            </p:nvSpPr>
            <p:spPr bwMode="auto">
              <a:xfrm>
                <a:off x="1104" y="2134"/>
                <a:ext cx="240" cy="480"/>
              </a:xfrm>
              <a:prstGeom prst="rect">
                <a:avLst/>
              </a:prstGeom>
              <a:solidFill>
                <a:srgbClr val="C0C0C0"/>
              </a:solidFill>
              <a:ln w="9525">
                <a:solidFill>
                  <a:schemeClr val="tx1"/>
                </a:solidFill>
                <a:miter lim="800000"/>
                <a:headEnd/>
                <a:tailEnd/>
              </a:ln>
              <a:effectLst/>
            </p:spPr>
            <p:txBody>
              <a:bodyPr wrap="none" anchor="ctr"/>
              <a:lstStyle/>
              <a:p>
                <a:endParaRPr lang="en-US"/>
              </a:p>
            </p:txBody>
          </p:sp>
          <p:grpSp>
            <p:nvGrpSpPr>
              <p:cNvPr id="12" name="Group 27"/>
              <p:cNvGrpSpPr>
                <a:grpSpLocks/>
              </p:cNvGrpSpPr>
              <p:nvPr/>
            </p:nvGrpSpPr>
            <p:grpSpPr bwMode="auto">
              <a:xfrm>
                <a:off x="544" y="1510"/>
                <a:ext cx="704" cy="1296"/>
                <a:chOff x="544" y="1510"/>
                <a:chExt cx="704" cy="1296"/>
              </a:xfrm>
            </p:grpSpPr>
            <p:sp>
              <p:nvSpPr>
                <p:cNvPr id="13" name="Line 5"/>
                <p:cNvSpPr>
                  <a:spLocks noChangeShapeType="1"/>
                </p:cNvSpPr>
                <p:nvPr/>
              </p:nvSpPr>
              <p:spPr bwMode="auto">
                <a:xfrm>
                  <a:off x="768" y="1942"/>
                  <a:ext cx="480" cy="0"/>
                </a:xfrm>
                <a:prstGeom prst="line">
                  <a:avLst/>
                </a:prstGeom>
                <a:noFill/>
                <a:ln w="28575">
                  <a:solidFill>
                    <a:schemeClr val="tx1"/>
                  </a:solidFill>
                  <a:round/>
                  <a:headEnd/>
                  <a:tailEnd/>
                </a:ln>
                <a:effectLst/>
              </p:spPr>
              <p:txBody>
                <a:bodyPr/>
                <a:lstStyle/>
                <a:p>
                  <a:endParaRPr lang="en-US"/>
                </a:p>
              </p:txBody>
            </p:sp>
            <p:sp>
              <p:nvSpPr>
                <p:cNvPr id="14" name="Line 10"/>
                <p:cNvSpPr>
                  <a:spLocks noChangeShapeType="1"/>
                </p:cNvSpPr>
                <p:nvPr/>
              </p:nvSpPr>
              <p:spPr bwMode="auto">
                <a:xfrm>
                  <a:off x="768" y="2806"/>
                  <a:ext cx="480" cy="0"/>
                </a:xfrm>
                <a:prstGeom prst="line">
                  <a:avLst/>
                </a:prstGeom>
                <a:noFill/>
                <a:ln w="28575">
                  <a:solidFill>
                    <a:schemeClr val="tx1"/>
                  </a:solidFill>
                  <a:round/>
                  <a:headEnd/>
                  <a:tailEnd/>
                </a:ln>
                <a:effectLst/>
              </p:spPr>
              <p:txBody>
                <a:bodyPr/>
                <a:lstStyle/>
                <a:p>
                  <a:endParaRPr lang="en-US"/>
                </a:p>
              </p:txBody>
            </p:sp>
            <p:sp>
              <p:nvSpPr>
                <p:cNvPr id="15" name="Text Box 11"/>
                <p:cNvSpPr txBox="1">
                  <a:spLocks noChangeArrowheads="1"/>
                </p:cNvSpPr>
                <p:nvPr/>
              </p:nvSpPr>
              <p:spPr bwMode="auto">
                <a:xfrm>
                  <a:off x="544" y="1962"/>
                  <a:ext cx="224" cy="748"/>
                </a:xfrm>
                <a:prstGeom prst="rect">
                  <a:avLst/>
                </a:prstGeom>
                <a:noFill/>
                <a:ln w="9525">
                  <a:noFill/>
                  <a:miter lim="800000"/>
                  <a:headEnd/>
                  <a:tailEnd/>
                </a:ln>
                <a:effectLst/>
              </p:spPr>
              <p:txBody>
                <a:bodyPr wrap="none">
                  <a:spAutoFit/>
                </a:bodyPr>
                <a:lstStyle/>
                <a:p>
                  <a:r>
                    <a:rPr lang="en-US" sz="2400" b="1"/>
                    <a:t>+</a:t>
                  </a:r>
                </a:p>
                <a:p>
                  <a:r>
                    <a:rPr lang="en-US" sz="2400" b="1" i="1"/>
                    <a:t>v</a:t>
                  </a:r>
                </a:p>
                <a:p>
                  <a:r>
                    <a:rPr lang="en-US" sz="2400" b="1"/>
                    <a:t>_</a:t>
                  </a:r>
                </a:p>
              </p:txBody>
            </p:sp>
            <p:sp>
              <p:nvSpPr>
                <p:cNvPr id="16" name="Text Box 13"/>
                <p:cNvSpPr txBox="1">
                  <a:spLocks noChangeArrowheads="1"/>
                </p:cNvSpPr>
                <p:nvPr/>
              </p:nvSpPr>
              <p:spPr bwMode="auto">
                <a:xfrm>
                  <a:off x="912" y="1510"/>
                  <a:ext cx="169" cy="288"/>
                </a:xfrm>
                <a:prstGeom prst="rect">
                  <a:avLst/>
                </a:prstGeom>
                <a:noFill/>
                <a:ln w="9525">
                  <a:noFill/>
                  <a:miter lim="800000"/>
                  <a:headEnd/>
                  <a:tailEnd/>
                </a:ln>
                <a:effectLst/>
              </p:spPr>
              <p:txBody>
                <a:bodyPr wrap="none">
                  <a:spAutoFit/>
                </a:bodyPr>
                <a:lstStyle/>
                <a:p>
                  <a:r>
                    <a:rPr lang="en-US" sz="2400" b="1" i="1"/>
                    <a:t>i</a:t>
                  </a:r>
                </a:p>
              </p:txBody>
            </p:sp>
          </p:grpSp>
        </p:grpSp>
      </p:grpSp>
      <p:sp>
        <p:nvSpPr>
          <p:cNvPr id="17" name="Line 16"/>
          <p:cNvSpPr>
            <a:spLocks noChangeShapeType="1"/>
          </p:cNvSpPr>
          <p:nvPr/>
        </p:nvSpPr>
        <p:spPr bwMode="auto">
          <a:xfrm>
            <a:off x="5992813" y="2270443"/>
            <a:ext cx="0" cy="3200400"/>
          </a:xfrm>
          <a:prstGeom prst="line">
            <a:avLst/>
          </a:prstGeom>
          <a:noFill/>
          <a:ln w="19050">
            <a:solidFill>
              <a:schemeClr val="tx1"/>
            </a:solidFill>
            <a:round/>
            <a:headEnd type="arrow" w="lg" len="sm"/>
            <a:tailEnd/>
          </a:ln>
          <a:effectLst/>
        </p:spPr>
        <p:txBody>
          <a:bodyPr/>
          <a:lstStyle/>
          <a:p>
            <a:endParaRPr lang="en-US"/>
          </a:p>
        </p:txBody>
      </p:sp>
      <p:sp>
        <p:nvSpPr>
          <p:cNvPr id="18" name="Line 17"/>
          <p:cNvSpPr>
            <a:spLocks noChangeShapeType="1"/>
          </p:cNvSpPr>
          <p:nvPr/>
        </p:nvSpPr>
        <p:spPr bwMode="auto">
          <a:xfrm rot="5400000">
            <a:off x="5992813" y="2346643"/>
            <a:ext cx="0" cy="3200400"/>
          </a:xfrm>
          <a:prstGeom prst="line">
            <a:avLst/>
          </a:prstGeom>
          <a:noFill/>
          <a:ln w="19050">
            <a:solidFill>
              <a:schemeClr val="tx1"/>
            </a:solidFill>
            <a:round/>
            <a:headEnd type="arrow" w="lg" len="sm"/>
            <a:tailEnd/>
          </a:ln>
          <a:effectLst/>
        </p:spPr>
        <p:txBody>
          <a:bodyPr/>
          <a:lstStyle/>
          <a:p>
            <a:endParaRPr lang="en-US"/>
          </a:p>
        </p:txBody>
      </p:sp>
      <p:sp>
        <p:nvSpPr>
          <p:cNvPr id="19" name="Text Box 18"/>
          <p:cNvSpPr txBox="1">
            <a:spLocks noChangeArrowheads="1"/>
          </p:cNvSpPr>
          <p:nvPr/>
        </p:nvSpPr>
        <p:spPr bwMode="auto">
          <a:xfrm>
            <a:off x="6044565" y="5089843"/>
            <a:ext cx="268288" cy="457200"/>
          </a:xfrm>
          <a:prstGeom prst="rect">
            <a:avLst/>
          </a:prstGeom>
          <a:noFill/>
          <a:ln w="9525">
            <a:noFill/>
            <a:miter lim="800000"/>
            <a:headEnd/>
            <a:tailEnd/>
          </a:ln>
          <a:effectLst/>
        </p:spPr>
        <p:txBody>
          <a:bodyPr wrap="none">
            <a:spAutoFit/>
          </a:bodyPr>
          <a:lstStyle/>
          <a:p>
            <a:r>
              <a:rPr lang="en-US" sz="2400" b="1" i="1" dirty="0" err="1"/>
              <a:t>i</a:t>
            </a:r>
            <a:endParaRPr lang="en-US" sz="2400" b="1" i="1" dirty="0"/>
          </a:p>
        </p:txBody>
      </p:sp>
      <p:sp>
        <p:nvSpPr>
          <p:cNvPr id="20" name="Text Box 19"/>
          <p:cNvSpPr txBox="1">
            <a:spLocks noChangeArrowheads="1"/>
          </p:cNvSpPr>
          <p:nvPr/>
        </p:nvSpPr>
        <p:spPr bwMode="auto">
          <a:xfrm>
            <a:off x="7593013" y="3718243"/>
            <a:ext cx="319087" cy="457200"/>
          </a:xfrm>
          <a:prstGeom prst="rect">
            <a:avLst/>
          </a:prstGeom>
          <a:noFill/>
          <a:ln w="9525">
            <a:noFill/>
            <a:miter lim="800000"/>
            <a:headEnd/>
            <a:tailEnd/>
          </a:ln>
          <a:effectLst/>
        </p:spPr>
        <p:txBody>
          <a:bodyPr wrap="none">
            <a:spAutoFit/>
          </a:bodyPr>
          <a:lstStyle/>
          <a:p>
            <a:r>
              <a:rPr lang="en-US" sz="2400" b="1" i="1"/>
              <a:t>v</a:t>
            </a:r>
          </a:p>
        </p:txBody>
      </p:sp>
      <p:sp>
        <p:nvSpPr>
          <p:cNvPr id="21" name="Line 21"/>
          <p:cNvSpPr>
            <a:spLocks noChangeShapeType="1"/>
          </p:cNvSpPr>
          <p:nvPr/>
        </p:nvSpPr>
        <p:spPr bwMode="auto">
          <a:xfrm flipV="1">
            <a:off x="4494213" y="3116580"/>
            <a:ext cx="3098800" cy="1574800"/>
          </a:xfrm>
          <a:prstGeom prst="line">
            <a:avLst/>
          </a:prstGeom>
          <a:noFill/>
          <a:ln w="19050">
            <a:solidFill>
              <a:schemeClr val="accent2"/>
            </a:solidFill>
            <a:round/>
            <a:headEnd/>
            <a:tailEnd/>
          </a:ln>
          <a:effectLst/>
        </p:spPr>
        <p:txBody>
          <a:bodyPr/>
          <a:lstStyle/>
          <a:p>
            <a:endParaRPr lang="en-US"/>
          </a:p>
        </p:txBody>
      </p:sp>
      <p:sp>
        <p:nvSpPr>
          <p:cNvPr id="22" name="Text Box 30"/>
          <p:cNvSpPr txBox="1">
            <a:spLocks noChangeArrowheads="1"/>
          </p:cNvSpPr>
          <p:nvPr/>
        </p:nvSpPr>
        <p:spPr bwMode="auto">
          <a:xfrm>
            <a:off x="1225550" y="5667693"/>
            <a:ext cx="7196138" cy="946150"/>
          </a:xfrm>
          <a:prstGeom prst="rect">
            <a:avLst/>
          </a:prstGeom>
          <a:noFill/>
          <a:ln w="9525">
            <a:noFill/>
            <a:miter lim="800000"/>
            <a:headEnd/>
            <a:tailEnd/>
          </a:ln>
          <a:effectLst/>
        </p:spPr>
        <p:txBody>
          <a:bodyPr>
            <a:spAutoFit/>
          </a:bodyPr>
          <a:lstStyle/>
          <a:p>
            <a:pPr>
              <a:spcBef>
                <a:spcPct val="50000"/>
              </a:spcBef>
            </a:pPr>
            <a:r>
              <a:rPr lang="en-US">
                <a:latin typeface="Arial Unicode MS" pitchFamily="34" charset="-122"/>
              </a:rPr>
              <a:t>The slope must be positive and the characteristic must go through the origin.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Circuit Element: Voltage Source</a:t>
            </a:r>
            <a:endParaRPr lang="en-US" dirty="0"/>
          </a:p>
        </p:txBody>
      </p:sp>
      <p:sp>
        <p:nvSpPr>
          <p:cNvPr id="3" name="Content Placeholder 2"/>
          <p:cNvSpPr>
            <a:spLocks noGrp="1"/>
          </p:cNvSpPr>
          <p:nvPr>
            <p:ph idx="1"/>
          </p:nvPr>
        </p:nvSpPr>
        <p:spPr/>
        <p:txBody>
          <a:bodyPr/>
          <a:lstStyle/>
          <a:p>
            <a:r>
              <a:rPr lang="en-US" sz="2800" b="1" dirty="0" smtClean="0">
                <a:sym typeface="ZapfDingbats" pitchFamily="82" charset="2"/>
              </a:rPr>
              <a:t>Voltage Source: </a:t>
            </a:r>
            <a:r>
              <a:rPr lang="en-US" sz="2800" dirty="0" smtClean="0">
                <a:sym typeface="ZapfDingbats" pitchFamily="82" charset="2"/>
              </a:rPr>
              <a:t>Circuit element that maintains a prescribed voltage across its terminals, </a:t>
            </a:r>
            <a:r>
              <a:rPr lang="en-US" sz="2800" b="1" dirty="0" smtClean="0">
                <a:sym typeface="ZapfDingbats" pitchFamily="82" charset="2"/>
              </a:rPr>
              <a:t>regardless of the current flowing in those terminals</a:t>
            </a:r>
            <a:endParaRPr lang="en-US" sz="2800" dirty="0" smtClean="0">
              <a:sym typeface="ZapfDingbats" pitchFamily="82" charset="2"/>
            </a:endParaRPr>
          </a:p>
          <a:p>
            <a:pPr lvl="1"/>
            <a:r>
              <a:rPr lang="en-US" sz="2400" dirty="0" smtClean="0">
                <a:sym typeface="ZapfDingbats" pitchFamily="82" charset="2"/>
              </a:rPr>
              <a:t>Voltage is known, but current is determined by the circuit to which the source is connected</a:t>
            </a:r>
          </a:p>
          <a:p>
            <a:pPr lvl="1"/>
            <a:r>
              <a:rPr lang="en-US" sz="2400" dirty="0" smtClean="0">
                <a:sym typeface="ZapfDingbats" pitchFamily="82" charset="2"/>
              </a:rPr>
              <a:t>A battery can be approximated by a voltage source</a:t>
            </a:r>
            <a:endParaRPr lang="en-US" dirty="0" smtClean="0">
              <a:sym typeface="ZapfDingbats" pitchFamily="82" charset="2"/>
            </a:endParaRP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noFill/>
          <a:ln/>
        </p:spPr>
        <p:txBody>
          <a:bodyPr/>
          <a:lstStyle/>
          <a:p>
            <a:r>
              <a:rPr lang="en-US" i="1"/>
              <a:t>I-V</a:t>
            </a:r>
            <a:r>
              <a:rPr lang="en-US"/>
              <a:t> Characteristic of Ideal </a:t>
            </a:r>
            <a:r>
              <a:rPr lang="en-US">
                <a:solidFill>
                  <a:srgbClr val="FF0000"/>
                </a:solidFill>
              </a:rPr>
              <a:t>Voltage</a:t>
            </a:r>
            <a:r>
              <a:rPr lang="en-US"/>
              <a:t> Source</a:t>
            </a:r>
          </a:p>
        </p:txBody>
      </p:sp>
      <p:sp>
        <p:nvSpPr>
          <p:cNvPr id="987140" name="Rectangle 4"/>
          <p:cNvSpPr>
            <a:spLocks noChangeArrowheads="1"/>
          </p:cNvSpPr>
          <p:nvPr/>
        </p:nvSpPr>
        <p:spPr bwMode="auto">
          <a:xfrm>
            <a:off x="2535238" y="3508375"/>
            <a:ext cx="17462" cy="1588"/>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987141" name="Rectangle 5"/>
          <p:cNvSpPr>
            <a:spLocks noChangeArrowheads="1"/>
          </p:cNvSpPr>
          <p:nvPr/>
        </p:nvSpPr>
        <p:spPr bwMode="auto">
          <a:xfrm>
            <a:off x="2535238" y="5441950"/>
            <a:ext cx="17462" cy="1588"/>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987142" name="Oval 6"/>
          <p:cNvSpPr>
            <a:spLocks noChangeArrowheads="1"/>
          </p:cNvSpPr>
          <p:nvPr/>
        </p:nvSpPr>
        <p:spPr bwMode="auto">
          <a:xfrm>
            <a:off x="1473200" y="1981200"/>
            <a:ext cx="457200" cy="457200"/>
          </a:xfrm>
          <a:prstGeom prst="ellipse">
            <a:avLst/>
          </a:prstGeom>
          <a:noFill/>
          <a:ln w="38100">
            <a:solidFill>
              <a:schemeClr val="tx1"/>
            </a:solidFill>
            <a:round/>
            <a:headEnd/>
            <a:tailEnd/>
          </a:ln>
          <a:effectLst/>
        </p:spPr>
        <p:txBody>
          <a:bodyPr wrap="none" anchor="ctr"/>
          <a:lstStyle/>
          <a:p>
            <a:endParaRPr lang="en-US"/>
          </a:p>
        </p:txBody>
      </p:sp>
      <p:sp>
        <p:nvSpPr>
          <p:cNvPr id="987143" name="Line 7"/>
          <p:cNvSpPr>
            <a:spLocks noChangeShapeType="1"/>
          </p:cNvSpPr>
          <p:nvPr/>
        </p:nvSpPr>
        <p:spPr bwMode="auto">
          <a:xfrm flipV="1">
            <a:off x="1701800" y="1600200"/>
            <a:ext cx="0" cy="381000"/>
          </a:xfrm>
          <a:prstGeom prst="line">
            <a:avLst/>
          </a:prstGeom>
          <a:noFill/>
          <a:ln w="38100">
            <a:solidFill>
              <a:schemeClr val="tx1"/>
            </a:solidFill>
            <a:round/>
            <a:headEnd/>
            <a:tailEnd/>
          </a:ln>
          <a:effectLst/>
        </p:spPr>
        <p:txBody>
          <a:bodyPr/>
          <a:lstStyle/>
          <a:p>
            <a:endParaRPr lang="en-US"/>
          </a:p>
        </p:txBody>
      </p:sp>
      <p:sp>
        <p:nvSpPr>
          <p:cNvPr id="987144" name="Line 8"/>
          <p:cNvSpPr>
            <a:spLocks noChangeShapeType="1"/>
          </p:cNvSpPr>
          <p:nvPr/>
        </p:nvSpPr>
        <p:spPr bwMode="auto">
          <a:xfrm flipV="1">
            <a:off x="1701800" y="2438400"/>
            <a:ext cx="0" cy="381000"/>
          </a:xfrm>
          <a:prstGeom prst="line">
            <a:avLst/>
          </a:prstGeom>
          <a:noFill/>
          <a:ln w="38100">
            <a:solidFill>
              <a:schemeClr val="tx1"/>
            </a:solidFill>
            <a:round/>
            <a:headEnd/>
            <a:tailEnd/>
          </a:ln>
          <a:effectLst/>
        </p:spPr>
        <p:txBody>
          <a:bodyPr/>
          <a:lstStyle/>
          <a:p>
            <a:endParaRPr lang="en-US"/>
          </a:p>
        </p:txBody>
      </p:sp>
      <p:sp>
        <p:nvSpPr>
          <p:cNvPr id="987145" name="Text Box 9"/>
          <p:cNvSpPr txBox="1">
            <a:spLocks noChangeArrowheads="1"/>
          </p:cNvSpPr>
          <p:nvPr/>
        </p:nvSpPr>
        <p:spPr bwMode="auto">
          <a:xfrm>
            <a:off x="1549400" y="1981200"/>
            <a:ext cx="357188" cy="320675"/>
          </a:xfrm>
          <a:prstGeom prst="rect">
            <a:avLst/>
          </a:prstGeom>
          <a:noFill/>
          <a:ln w="9525">
            <a:noFill/>
            <a:miter lim="800000"/>
            <a:headEnd/>
            <a:tailEnd/>
          </a:ln>
          <a:effectLst/>
        </p:spPr>
        <p:txBody>
          <a:bodyPr>
            <a:spAutoFit/>
          </a:bodyPr>
          <a:lstStyle/>
          <a:p>
            <a:pPr>
              <a:lnSpc>
                <a:spcPct val="75000"/>
              </a:lnSpc>
            </a:pPr>
            <a:r>
              <a:rPr lang="en-US" sz="2000" b="1"/>
              <a:t>+</a:t>
            </a:r>
          </a:p>
        </p:txBody>
      </p:sp>
      <p:sp>
        <p:nvSpPr>
          <p:cNvPr id="987146" name="Text Box 10"/>
          <p:cNvSpPr txBox="1">
            <a:spLocks noChangeArrowheads="1"/>
          </p:cNvSpPr>
          <p:nvPr/>
        </p:nvSpPr>
        <p:spPr bwMode="auto">
          <a:xfrm>
            <a:off x="1549400" y="2041525"/>
            <a:ext cx="357188" cy="320675"/>
          </a:xfrm>
          <a:prstGeom prst="rect">
            <a:avLst/>
          </a:prstGeom>
          <a:noFill/>
          <a:ln w="9525">
            <a:noFill/>
            <a:miter lim="800000"/>
            <a:headEnd/>
            <a:tailEnd/>
          </a:ln>
          <a:effectLst/>
        </p:spPr>
        <p:txBody>
          <a:bodyPr>
            <a:spAutoFit/>
          </a:bodyPr>
          <a:lstStyle/>
          <a:p>
            <a:pPr>
              <a:lnSpc>
                <a:spcPct val="75000"/>
              </a:lnSpc>
            </a:pPr>
            <a:r>
              <a:rPr lang="en-US" sz="2000" b="1"/>
              <a:t>_</a:t>
            </a:r>
          </a:p>
        </p:txBody>
      </p:sp>
      <p:sp>
        <p:nvSpPr>
          <p:cNvPr id="987147" name="Text Box 11"/>
          <p:cNvSpPr txBox="1">
            <a:spLocks noChangeArrowheads="1"/>
          </p:cNvSpPr>
          <p:nvPr/>
        </p:nvSpPr>
        <p:spPr bwMode="auto">
          <a:xfrm>
            <a:off x="1930400" y="1981200"/>
            <a:ext cx="398463" cy="457200"/>
          </a:xfrm>
          <a:prstGeom prst="rect">
            <a:avLst/>
          </a:prstGeom>
          <a:noFill/>
          <a:ln w="9525">
            <a:noFill/>
            <a:miter lim="800000"/>
            <a:headEnd/>
            <a:tailEnd/>
          </a:ln>
          <a:effectLst/>
        </p:spPr>
        <p:txBody>
          <a:bodyPr wrap="none">
            <a:spAutoFit/>
          </a:bodyPr>
          <a:lstStyle/>
          <a:p>
            <a:r>
              <a:rPr lang="en-US" sz="2400" b="1" i="1"/>
              <a:t>v</a:t>
            </a:r>
            <a:r>
              <a:rPr lang="en-US" sz="2400" b="1" i="1" baseline="-25000"/>
              <a:t>s</a:t>
            </a:r>
          </a:p>
        </p:txBody>
      </p:sp>
      <p:sp>
        <p:nvSpPr>
          <p:cNvPr id="987148" name="Line 12"/>
          <p:cNvSpPr>
            <a:spLocks noChangeShapeType="1"/>
          </p:cNvSpPr>
          <p:nvPr/>
        </p:nvSpPr>
        <p:spPr bwMode="auto">
          <a:xfrm>
            <a:off x="1031875" y="1600200"/>
            <a:ext cx="685800" cy="0"/>
          </a:xfrm>
          <a:prstGeom prst="line">
            <a:avLst/>
          </a:prstGeom>
          <a:noFill/>
          <a:ln w="28575">
            <a:solidFill>
              <a:schemeClr val="tx1"/>
            </a:solidFill>
            <a:round/>
            <a:headEnd/>
            <a:tailEnd/>
          </a:ln>
          <a:effectLst/>
        </p:spPr>
        <p:txBody>
          <a:bodyPr/>
          <a:lstStyle/>
          <a:p>
            <a:endParaRPr lang="en-US"/>
          </a:p>
        </p:txBody>
      </p:sp>
      <p:sp>
        <p:nvSpPr>
          <p:cNvPr id="987149" name="Oval 13"/>
          <p:cNvSpPr>
            <a:spLocks noChangeArrowheads="1"/>
          </p:cNvSpPr>
          <p:nvPr/>
        </p:nvSpPr>
        <p:spPr bwMode="auto">
          <a:xfrm>
            <a:off x="973138" y="15240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987150" name="Line 14"/>
          <p:cNvSpPr>
            <a:spLocks noChangeShapeType="1"/>
          </p:cNvSpPr>
          <p:nvPr/>
        </p:nvSpPr>
        <p:spPr bwMode="auto">
          <a:xfrm>
            <a:off x="1031875" y="2819400"/>
            <a:ext cx="685800" cy="0"/>
          </a:xfrm>
          <a:prstGeom prst="line">
            <a:avLst/>
          </a:prstGeom>
          <a:noFill/>
          <a:ln w="28575">
            <a:solidFill>
              <a:schemeClr val="tx1"/>
            </a:solidFill>
            <a:round/>
            <a:headEnd/>
            <a:tailEnd/>
          </a:ln>
          <a:effectLst/>
        </p:spPr>
        <p:txBody>
          <a:bodyPr/>
          <a:lstStyle/>
          <a:p>
            <a:endParaRPr lang="en-US"/>
          </a:p>
        </p:txBody>
      </p:sp>
      <p:sp>
        <p:nvSpPr>
          <p:cNvPr id="987151" name="Oval 15"/>
          <p:cNvSpPr>
            <a:spLocks noChangeArrowheads="1"/>
          </p:cNvSpPr>
          <p:nvPr/>
        </p:nvSpPr>
        <p:spPr bwMode="auto">
          <a:xfrm>
            <a:off x="973138" y="27432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987152" name="Line 16"/>
          <p:cNvSpPr>
            <a:spLocks noChangeShapeType="1"/>
          </p:cNvSpPr>
          <p:nvPr/>
        </p:nvSpPr>
        <p:spPr bwMode="auto">
          <a:xfrm>
            <a:off x="1277938" y="1447800"/>
            <a:ext cx="381000" cy="0"/>
          </a:xfrm>
          <a:prstGeom prst="line">
            <a:avLst/>
          </a:prstGeom>
          <a:noFill/>
          <a:ln w="19050">
            <a:solidFill>
              <a:schemeClr val="tx1"/>
            </a:solidFill>
            <a:round/>
            <a:headEnd/>
            <a:tailEnd type="triangle" w="med" len="lg"/>
          </a:ln>
          <a:effectLst/>
        </p:spPr>
        <p:txBody>
          <a:bodyPr/>
          <a:lstStyle/>
          <a:p>
            <a:endParaRPr lang="en-US"/>
          </a:p>
        </p:txBody>
      </p:sp>
      <p:sp>
        <p:nvSpPr>
          <p:cNvPr id="987153" name="Text Box 17"/>
          <p:cNvSpPr txBox="1">
            <a:spLocks noChangeArrowheads="1"/>
          </p:cNvSpPr>
          <p:nvPr/>
        </p:nvSpPr>
        <p:spPr bwMode="auto">
          <a:xfrm>
            <a:off x="1277938" y="990600"/>
            <a:ext cx="268287" cy="457200"/>
          </a:xfrm>
          <a:prstGeom prst="rect">
            <a:avLst/>
          </a:prstGeom>
          <a:noFill/>
          <a:ln w="9525">
            <a:noFill/>
            <a:miter lim="800000"/>
            <a:headEnd/>
            <a:tailEnd/>
          </a:ln>
          <a:effectLst/>
        </p:spPr>
        <p:txBody>
          <a:bodyPr wrap="none">
            <a:spAutoFit/>
          </a:bodyPr>
          <a:lstStyle/>
          <a:p>
            <a:r>
              <a:rPr lang="en-US" sz="2400" b="1" i="1"/>
              <a:t>i</a:t>
            </a:r>
          </a:p>
        </p:txBody>
      </p:sp>
      <p:sp>
        <p:nvSpPr>
          <p:cNvPr id="987154" name="Line 18"/>
          <p:cNvSpPr>
            <a:spLocks noChangeShapeType="1"/>
          </p:cNvSpPr>
          <p:nvPr/>
        </p:nvSpPr>
        <p:spPr bwMode="auto">
          <a:xfrm>
            <a:off x="5167313" y="1295400"/>
            <a:ext cx="0" cy="3200400"/>
          </a:xfrm>
          <a:prstGeom prst="line">
            <a:avLst/>
          </a:prstGeom>
          <a:noFill/>
          <a:ln w="19050">
            <a:solidFill>
              <a:schemeClr val="tx1"/>
            </a:solidFill>
            <a:round/>
            <a:headEnd type="arrow" w="lg" len="sm"/>
            <a:tailEnd/>
          </a:ln>
          <a:effectLst/>
        </p:spPr>
        <p:txBody>
          <a:bodyPr/>
          <a:lstStyle/>
          <a:p>
            <a:endParaRPr lang="en-US"/>
          </a:p>
        </p:txBody>
      </p:sp>
      <p:sp>
        <p:nvSpPr>
          <p:cNvPr id="987155" name="Line 19"/>
          <p:cNvSpPr>
            <a:spLocks noChangeShapeType="1"/>
          </p:cNvSpPr>
          <p:nvPr/>
        </p:nvSpPr>
        <p:spPr bwMode="auto">
          <a:xfrm rot="5400000">
            <a:off x="5167313" y="1371600"/>
            <a:ext cx="0" cy="3200400"/>
          </a:xfrm>
          <a:prstGeom prst="line">
            <a:avLst/>
          </a:prstGeom>
          <a:noFill/>
          <a:ln w="19050">
            <a:solidFill>
              <a:schemeClr val="tx1"/>
            </a:solidFill>
            <a:round/>
            <a:headEnd type="arrow" w="lg" len="sm"/>
            <a:tailEnd/>
          </a:ln>
          <a:effectLst/>
        </p:spPr>
        <p:txBody>
          <a:bodyPr/>
          <a:lstStyle/>
          <a:p>
            <a:endParaRPr lang="en-US"/>
          </a:p>
        </p:txBody>
      </p:sp>
      <p:sp>
        <p:nvSpPr>
          <p:cNvPr id="987156" name="Text Box 20"/>
          <p:cNvSpPr txBox="1">
            <a:spLocks noChangeArrowheads="1"/>
          </p:cNvSpPr>
          <p:nvPr/>
        </p:nvSpPr>
        <p:spPr bwMode="auto">
          <a:xfrm>
            <a:off x="5051425" y="838200"/>
            <a:ext cx="268288" cy="457200"/>
          </a:xfrm>
          <a:prstGeom prst="rect">
            <a:avLst/>
          </a:prstGeom>
          <a:noFill/>
          <a:ln w="9525">
            <a:noFill/>
            <a:miter lim="800000"/>
            <a:headEnd/>
            <a:tailEnd/>
          </a:ln>
          <a:effectLst/>
        </p:spPr>
        <p:txBody>
          <a:bodyPr wrap="none">
            <a:spAutoFit/>
          </a:bodyPr>
          <a:lstStyle/>
          <a:p>
            <a:r>
              <a:rPr lang="en-US" sz="2400" b="1" i="1"/>
              <a:t>i</a:t>
            </a:r>
          </a:p>
        </p:txBody>
      </p:sp>
      <p:sp>
        <p:nvSpPr>
          <p:cNvPr id="987157" name="Text Box 21"/>
          <p:cNvSpPr txBox="1">
            <a:spLocks noChangeArrowheads="1"/>
          </p:cNvSpPr>
          <p:nvPr/>
        </p:nvSpPr>
        <p:spPr bwMode="auto">
          <a:xfrm>
            <a:off x="693738" y="1555750"/>
            <a:ext cx="590550" cy="1187450"/>
          </a:xfrm>
          <a:prstGeom prst="rect">
            <a:avLst/>
          </a:prstGeom>
          <a:noFill/>
          <a:ln w="9525">
            <a:noFill/>
            <a:miter lim="800000"/>
            <a:headEnd/>
            <a:tailEnd/>
          </a:ln>
          <a:effectLst/>
        </p:spPr>
        <p:txBody>
          <a:bodyPr wrap="none">
            <a:spAutoFit/>
          </a:bodyPr>
          <a:lstStyle/>
          <a:p>
            <a:r>
              <a:rPr lang="en-US" sz="2400" b="1"/>
              <a:t>+</a:t>
            </a:r>
          </a:p>
          <a:p>
            <a:r>
              <a:rPr lang="en-US" sz="2400" b="1" i="1"/>
              <a:t>V</a:t>
            </a:r>
            <a:r>
              <a:rPr lang="en-US" sz="2400" b="1" i="1" baseline="-25000"/>
              <a:t>ab</a:t>
            </a:r>
          </a:p>
          <a:p>
            <a:r>
              <a:rPr lang="en-US" sz="2400" b="1"/>
              <a:t>_</a:t>
            </a:r>
          </a:p>
        </p:txBody>
      </p:sp>
      <p:sp>
        <p:nvSpPr>
          <p:cNvPr id="987158" name="Text Box 22"/>
          <p:cNvSpPr txBox="1">
            <a:spLocks noChangeArrowheads="1"/>
          </p:cNvSpPr>
          <p:nvPr/>
        </p:nvSpPr>
        <p:spPr bwMode="auto">
          <a:xfrm>
            <a:off x="6767513" y="2743200"/>
            <a:ext cx="319087" cy="457200"/>
          </a:xfrm>
          <a:prstGeom prst="rect">
            <a:avLst/>
          </a:prstGeom>
          <a:noFill/>
          <a:ln w="9525">
            <a:noFill/>
            <a:miter lim="800000"/>
            <a:headEnd/>
            <a:tailEnd/>
          </a:ln>
          <a:effectLst/>
        </p:spPr>
        <p:txBody>
          <a:bodyPr wrap="none">
            <a:spAutoFit/>
          </a:bodyPr>
          <a:lstStyle/>
          <a:p>
            <a:r>
              <a:rPr lang="en-US" sz="2400" b="1" i="1"/>
              <a:t>v</a:t>
            </a:r>
          </a:p>
        </p:txBody>
      </p:sp>
      <p:sp>
        <p:nvSpPr>
          <p:cNvPr id="987159" name="Text Box 23"/>
          <p:cNvSpPr txBox="1">
            <a:spLocks noChangeArrowheads="1"/>
          </p:cNvSpPr>
          <p:nvPr/>
        </p:nvSpPr>
        <p:spPr bwMode="auto">
          <a:xfrm>
            <a:off x="742950" y="1125538"/>
            <a:ext cx="354013" cy="457200"/>
          </a:xfrm>
          <a:prstGeom prst="rect">
            <a:avLst/>
          </a:prstGeom>
          <a:noFill/>
          <a:ln w="9525">
            <a:noFill/>
            <a:miter lim="800000"/>
            <a:headEnd/>
            <a:tailEnd/>
          </a:ln>
          <a:effectLst/>
        </p:spPr>
        <p:txBody>
          <a:bodyPr wrap="none">
            <a:spAutoFit/>
          </a:bodyPr>
          <a:lstStyle/>
          <a:p>
            <a:r>
              <a:rPr lang="en-US" sz="2400">
                <a:latin typeface="Arial" charset="0"/>
              </a:rPr>
              <a:t>a</a:t>
            </a:r>
          </a:p>
        </p:txBody>
      </p:sp>
      <p:sp>
        <p:nvSpPr>
          <p:cNvPr id="987160" name="Text Box 24"/>
          <p:cNvSpPr txBox="1">
            <a:spLocks noChangeArrowheads="1"/>
          </p:cNvSpPr>
          <p:nvPr/>
        </p:nvSpPr>
        <p:spPr bwMode="auto">
          <a:xfrm>
            <a:off x="722313" y="2822575"/>
            <a:ext cx="354012" cy="457200"/>
          </a:xfrm>
          <a:prstGeom prst="rect">
            <a:avLst/>
          </a:prstGeom>
          <a:noFill/>
          <a:ln w="9525">
            <a:noFill/>
            <a:miter lim="800000"/>
            <a:headEnd/>
            <a:tailEnd/>
          </a:ln>
          <a:effectLst/>
        </p:spPr>
        <p:txBody>
          <a:bodyPr wrap="none">
            <a:spAutoFit/>
          </a:bodyPr>
          <a:lstStyle/>
          <a:p>
            <a:r>
              <a:rPr lang="en-US" sz="2400">
                <a:latin typeface="Arial" charset="0"/>
              </a:rPr>
              <a:t>b</a:t>
            </a:r>
          </a:p>
        </p:txBody>
      </p:sp>
      <p:sp>
        <p:nvSpPr>
          <p:cNvPr id="987162" name="Text Box 26"/>
          <p:cNvSpPr txBox="1">
            <a:spLocks noChangeArrowheads="1"/>
          </p:cNvSpPr>
          <p:nvPr/>
        </p:nvSpPr>
        <p:spPr bwMode="auto">
          <a:xfrm>
            <a:off x="4559300" y="2530475"/>
            <a:ext cx="592138" cy="457200"/>
          </a:xfrm>
          <a:prstGeom prst="rect">
            <a:avLst/>
          </a:prstGeom>
          <a:noFill/>
          <a:ln w="9525">
            <a:noFill/>
            <a:miter lim="800000"/>
            <a:headEnd/>
            <a:tailEnd/>
          </a:ln>
          <a:effectLst/>
        </p:spPr>
        <p:txBody>
          <a:bodyPr wrap="none">
            <a:spAutoFit/>
          </a:bodyPr>
          <a:lstStyle/>
          <a:p>
            <a:r>
              <a:rPr lang="en-US" sz="2400"/>
              <a:t>i=0</a:t>
            </a:r>
          </a:p>
        </p:txBody>
      </p:sp>
      <p:grpSp>
        <p:nvGrpSpPr>
          <p:cNvPr id="2" name="Group 27"/>
          <p:cNvGrpSpPr>
            <a:grpSpLocks/>
          </p:cNvGrpSpPr>
          <p:nvPr/>
        </p:nvGrpSpPr>
        <p:grpSpPr bwMode="auto">
          <a:xfrm>
            <a:off x="5895975" y="1450975"/>
            <a:ext cx="868363" cy="2884488"/>
            <a:chOff x="3714" y="914"/>
            <a:chExt cx="547" cy="1817"/>
          </a:xfrm>
        </p:grpSpPr>
        <p:sp>
          <p:nvSpPr>
            <p:cNvPr id="987164" name="Line 28"/>
            <p:cNvSpPr>
              <a:spLocks noChangeShapeType="1"/>
            </p:cNvSpPr>
            <p:nvPr/>
          </p:nvSpPr>
          <p:spPr bwMode="auto">
            <a:xfrm>
              <a:off x="3714" y="914"/>
              <a:ext cx="0" cy="1817"/>
            </a:xfrm>
            <a:prstGeom prst="line">
              <a:avLst/>
            </a:prstGeom>
            <a:noFill/>
            <a:ln w="19050">
              <a:solidFill>
                <a:srgbClr val="FF0000"/>
              </a:solidFill>
              <a:round/>
              <a:headEnd type="arrow" w="med" len="med"/>
              <a:tailEnd type="arrow" w="med" len="med"/>
            </a:ln>
            <a:effectLst/>
          </p:spPr>
          <p:txBody>
            <a:bodyPr/>
            <a:lstStyle/>
            <a:p>
              <a:endParaRPr lang="en-US"/>
            </a:p>
          </p:txBody>
        </p:sp>
        <p:sp>
          <p:nvSpPr>
            <p:cNvPr id="987165" name="Text Box 29"/>
            <p:cNvSpPr txBox="1">
              <a:spLocks noChangeArrowheads="1"/>
            </p:cNvSpPr>
            <p:nvPr/>
          </p:nvSpPr>
          <p:spPr bwMode="auto">
            <a:xfrm>
              <a:off x="3752" y="1967"/>
              <a:ext cx="509" cy="288"/>
            </a:xfrm>
            <a:prstGeom prst="rect">
              <a:avLst/>
            </a:prstGeom>
            <a:noFill/>
            <a:ln w="9525">
              <a:noFill/>
              <a:miter lim="800000"/>
              <a:headEnd/>
              <a:tailEnd/>
            </a:ln>
            <a:effectLst/>
          </p:spPr>
          <p:txBody>
            <a:bodyPr wrap="none">
              <a:spAutoFit/>
            </a:bodyPr>
            <a:lstStyle/>
            <a:p>
              <a:r>
                <a:rPr lang="en-US" sz="2400">
                  <a:solidFill>
                    <a:srgbClr val="FF0000"/>
                  </a:solidFill>
                </a:rPr>
                <a:t>V</a:t>
              </a:r>
              <a:r>
                <a:rPr lang="en-US" sz="2400" baseline="-25000">
                  <a:solidFill>
                    <a:srgbClr val="FF0000"/>
                  </a:solidFill>
                </a:rPr>
                <a:t>s</a:t>
              </a:r>
              <a:r>
                <a:rPr lang="en-US" sz="2400">
                  <a:solidFill>
                    <a:srgbClr val="FF0000"/>
                  </a:solidFill>
                </a:rPr>
                <a:t>&gt;0</a:t>
              </a:r>
            </a:p>
          </p:txBody>
        </p:sp>
      </p:grpSp>
      <p:sp>
        <p:nvSpPr>
          <p:cNvPr id="32" name="Content Placeholder 2"/>
          <p:cNvSpPr>
            <a:spLocks noGrp="1"/>
          </p:cNvSpPr>
          <p:nvPr>
            <p:ph idx="1"/>
          </p:nvPr>
        </p:nvSpPr>
        <p:spPr>
          <a:xfrm>
            <a:off x="457200" y="4846320"/>
            <a:ext cx="8229600" cy="1589405"/>
          </a:xfrm>
        </p:spPr>
        <p:txBody>
          <a:bodyPr/>
          <a:lstStyle/>
          <a:p>
            <a:r>
              <a:rPr lang="en-US" dirty="0" smtClean="0">
                <a:sym typeface="ZapfDingbats" pitchFamily="82" charset="2"/>
              </a:rPr>
              <a:t>Voltage is known, but current is determined by the circuit to which the source is connected</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Schematics</a:t>
            </a:r>
            <a:endParaRPr lang="en-US" dirty="0"/>
          </a:p>
        </p:txBody>
      </p:sp>
      <p:sp>
        <p:nvSpPr>
          <p:cNvPr id="3" name="Content Placeholder 2"/>
          <p:cNvSpPr>
            <a:spLocks noGrp="1"/>
          </p:cNvSpPr>
          <p:nvPr>
            <p:ph idx="1"/>
          </p:nvPr>
        </p:nvSpPr>
        <p:spPr>
          <a:xfrm>
            <a:off x="457200" y="914400"/>
            <a:ext cx="8454325" cy="5521325"/>
          </a:xfrm>
        </p:spPr>
        <p:txBody>
          <a:bodyPr/>
          <a:lstStyle/>
          <a:p>
            <a:r>
              <a:rPr lang="en-US" dirty="0" smtClean="0"/>
              <a:t>Combinations of ideal basic circuit elements</a:t>
            </a:r>
          </a:p>
          <a:p>
            <a:r>
              <a:rPr lang="en-US" dirty="0" smtClean="0"/>
              <a:t>A (high resistance) </a:t>
            </a:r>
            <a:r>
              <a:rPr lang="en-US" b="1" dirty="0" smtClean="0"/>
              <a:t>paperclip</a:t>
            </a:r>
            <a:r>
              <a:rPr lang="en-US" dirty="0" smtClean="0"/>
              <a:t> connecting the terminals of a 10 volt battery can be schematically represented as shown below</a:t>
            </a:r>
          </a:p>
          <a:p>
            <a:endParaRPr lang="en-US" dirty="0" smtClean="0"/>
          </a:p>
          <a:p>
            <a:endParaRPr lang="en-US" dirty="0" smtClean="0"/>
          </a:p>
          <a:p>
            <a:endParaRPr lang="en-US" dirty="0" smtClean="0"/>
          </a:p>
          <a:p>
            <a:endParaRPr lang="en-US" dirty="0"/>
          </a:p>
        </p:txBody>
      </p:sp>
      <p:pic>
        <p:nvPicPr>
          <p:cNvPr id="132098" name="Picture 2"/>
          <p:cNvPicPr>
            <a:picLocks noChangeAspect="1" noChangeArrowheads="1"/>
          </p:cNvPicPr>
          <p:nvPr/>
        </p:nvPicPr>
        <p:blipFill>
          <a:blip r:embed="rId2" cstate="print"/>
          <a:srcRect/>
          <a:stretch>
            <a:fillRect/>
          </a:stretch>
        </p:blipFill>
        <p:spPr bwMode="auto">
          <a:xfrm>
            <a:off x="2080110" y="3054212"/>
            <a:ext cx="6514204" cy="3380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p:cNvPicPr>
            <a:picLocks noChangeAspect="1" noChangeArrowheads="1"/>
          </p:cNvPicPr>
          <p:nvPr/>
        </p:nvPicPr>
        <p:blipFill>
          <a:blip r:embed="rId2" cstate="print"/>
          <a:srcRect/>
          <a:stretch>
            <a:fillRect/>
          </a:stretch>
        </p:blipFill>
        <p:spPr bwMode="auto">
          <a:xfrm>
            <a:off x="3290473" y="1227067"/>
            <a:ext cx="3806483" cy="316602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Larger Circuit Schematics</a:t>
            </a:r>
            <a:endParaRPr lang="en-US" dirty="0"/>
          </a:p>
        </p:txBody>
      </p:sp>
      <p:sp>
        <p:nvSpPr>
          <p:cNvPr id="3" name="Content Placeholder 2"/>
          <p:cNvSpPr>
            <a:spLocks noGrp="1"/>
          </p:cNvSpPr>
          <p:nvPr>
            <p:ph idx="1"/>
          </p:nvPr>
        </p:nvSpPr>
        <p:spPr/>
        <p:txBody>
          <a:bodyPr/>
          <a:lstStyle/>
          <a:p>
            <a:r>
              <a:rPr lang="en-US" sz="2600" dirty="0" smtClean="0"/>
              <a:t>We can compose these components into an arbitrary network</a:t>
            </a:r>
          </a:p>
          <a:p>
            <a:pPr lvl="1"/>
            <a:endParaRPr lang="en-US" dirty="0" smtClean="0"/>
          </a:p>
          <a:p>
            <a:pPr lvl="1"/>
            <a:endParaRPr lang="en-US" dirty="0" smtClean="0"/>
          </a:p>
          <a:p>
            <a:pPr lvl="1"/>
            <a:endParaRPr lang="en-US" dirty="0" smtClean="0"/>
          </a:p>
          <a:p>
            <a:pPr lvl="1"/>
            <a:endParaRPr lang="en-US" dirty="0" smtClean="0"/>
          </a:p>
          <a:p>
            <a:endParaRPr lang="en-US" sz="2600" dirty="0" smtClean="0"/>
          </a:p>
          <a:p>
            <a:r>
              <a:rPr lang="en-US" sz="2600" dirty="0" smtClean="0"/>
              <a:t>For much of the semester we will discuss how to convert these networks into a system of algebraic (and later differential) equations</a:t>
            </a:r>
          </a:p>
          <a:p>
            <a:r>
              <a:rPr lang="en-US" sz="2600" dirty="0" smtClean="0"/>
              <a:t>The solution will give us the current and voltage between any two terminals in an arbitrary network</a:t>
            </a:r>
          </a:p>
          <a:p>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1906036" y="1401213"/>
            <a:ext cx="5389286" cy="282445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Problem Structure</a:t>
            </a:r>
            <a:endParaRPr lang="en-US" dirty="0"/>
          </a:p>
        </p:txBody>
      </p:sp>
      <p:sp>
        <p:nvSpPr>
          <p:cNvPr id="3" name="Content Placeholder 2"/>
          <p:cNvSpPr>
            <a:spLocks noGrp="1"/>
          </p:cNvSpPr>
          <p:nvPr>
            <p:ph idx="1"/>
          </p:nvPr>
        </p:nvSpPr>
        <p:spPr/>
        <p:txBody>
          <a:bodyPr/>
          <a:lstStyle/>
          <a:p>
            <a:r>
              <a:rPr lang="en-US" sz="3000" dirty="0" smtClean="0"/>
              <a:t>Find the voltage V</a:t>
            </a:r>
            <a:r>
              <a:rPr lang="en-US" sz="3000" baseline="-25000" dirty="0" smtClean="0"/>
              <a:t>1 </a:t>
            </a:r>
            <a:r>
              <a:rPr lang="en-US" sz="3000" dirty="0" smtClean="0"/>
              <a:t>and current </a:t>
            </a:r>
            <a:r>
              <a:rPr lang="en-US" sz="3000" dirty="0" smtClean="0">
                <a:latin typeface="Times New Roman" pitchFamily="18" charset="0"/>
                <a:cs typeface="Times New Roman" pitchFamily="18" charset="0"/>
              </a:rPr>
              <a:t>I</a:t>
            </a:r>
            <a:r>
              <a:rPr lang="en-US" sz="3000" baseline="-25000" dirty="0" smtClean="0"/>
              <a:t>2</a:t>
            </a:r>
          </a:p>
          <a:p>
            <a:endParaRPr lang="en-US" sz="3000" dirty="0" smtClean="0"/>
          </a:p>
          <a:p>
            <a:endParaRPr lang="en-US" sz="3000" dirty="0" smtClean="0"/>
          </a:p>
          <a:p>
            <a:endParaRPr lang="en-US" sz="3000" dirty="0" smtClean="0"/>
          </a:p>
          <a:p>
            <a:endParaRPr lang="en-US" sz="3000" dirty="0" smtClean="0"/>
          </a:p>
          <a:p>
            <a:endParaRPr lang="en-US" sz="3000" dirty="0" smtClean="0"/>
          </a:p>
          <a:p>
            <a:r>
              <a:rPr lang="en-US" sz="3000" dirty="0" smtClean="0"/>
              <a:t>Note that the problem statement assumes a certain reference direction for currents and voltages</a:t>
            </a:r>
          </a:p>
          <a:p>
            <a:r>
              <a:rPr lang="en-US" sz="3000" dirty="0" smtClean="0"/>
              <a:t>If you find that the reference direction is wrong, just note your answer as negative</a:t>
            </a:r>
          </a:p>
        </p:txBody>
      </p:sp>
      <p:cxnSp>
        <p:nvCxnSpPr>
          <p:cNvPr id="12" name="Straight Arrow Connector 11"/>
          <p:cNvCxnSpPr/>
          <p:nvPr/>
        </p:nvCxnSpPr>
        <p:spPr bwMode="auto">
          <a:xfrm rot="5400000" flipH="1" flipV="1">
            <a:off x="4035287" y="2961861"/>
            <a:ext cx="755374" cy="1588"/>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638150" y="1359218"/>
            <a:ext cx="6514204" cy="338042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Reference Example</a:t>
            </a:r>
            <a:endParaRPr lang="en-US" dirty="0"/>
          </a:p>
        </p:txBody>
      </p:sp>
      <p:sp>
        <p:nvSpPr>
          <p:cNvPr id="3" name="Content Placeholder 2"/>
          <p:cNvSpPr>
            <a:spLocks noGrp="1"/>
          </p:cNvSpPr>
          <p:nvPr>
            <p:ph idx="1"/>
          </p:nvPr>
        </p:nvSpPr>
        <p:spPr/>
        <p:txBody>
          <a:bodyPr/>
          <a:lstStyle/>
          <a:p>
            <a:r>
              <a:rPr lang="en-US" dirty="0" smtClean="0"/>
              <a:t>Find the current </a:t>
            </a:r>
            <a:r>
              <a:rPr lang="en-US" dirty="0" smtClean="0">
                <a:latin typeface="Times New Roman" pitchFamily="18" charset="0"/>
                <a:cs typeface="Times New Roman" pitchFamily="18" charset="0"/>
              </a:rPr>
              <a:t>I</a:t>
            </a:r>
            <a:r>
              <a:rPr lang="en-US" baseline="-25000" dirty="0" smtClean="0"/>
              <a:t>1</a:t>
            </a:r>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r>
              <a:rPr lang="en-US" sz="2600" dirty="0" smtClean="0"/>
              <a:t>Magnitude of the current is obviously 10V/100</a:t>
            </a:r>
            <a:r>
              <a:rPr lang="el-GR" sz="2600" dirty="0" smtClean="0"/>
              <a:t>Ω</a:t>
            </a:r>
            <a:r>
              <a:rPr lang="en-US" sz="2600" dirty="0" smtClean="0"/>
              <a:t> or 0.1 Amps.</a:t>
            </a:r>
          </a:p>
          <a:p>
            <a:r>
              <a:rPr lang="en-US" sz="2600" dirty="0" smtClean="0"/>
              <a:t>Current flows from positive to negative, so “reference” current is wrong. Answer is -0.1 Amps</a:t>
            </a:r>
            <a:endParaRPr lang="en-US" sz="2600" dirty="0"/>
          </a:p>
        </p:txBody>
      </p:sp>
      <p:cxnSp>
        <p:nvCxnSpPr>
          <p:cNvPr id="6" name="Straight Arrow Connector 5"/>
          <p:cNvCxnSpPr/>
          <p:nvPr/>
        </p:nvCxnSpPr>
        <p:spPr bwMode="auto">
          <a:xfrm rot="5400000" flipH="1" flipV="1">
            <a:off x="6888877" y="3048397"/>
            <a:ext cx="1585754"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 name="Rectangle 7"/>
          <p:cNvSpPr/>
          <p:nvPr/>
        </p:nvSpPr>
        <p:spPr>
          <a:xfrm>
            <a:off x="7773202" y="2862590"/>
            <a:ext cx="425116" cy="523220"/>
          </a:xfrm>
          <a:prstGeom prst="rect">
            <a:avLst/>
          </a:prstGeom>
        </p:spPr>
        <p:txBody>
          <a:bodyPr wrap="none">
            <a:spAutoFit/>
          </a:bodyPr>
          <a:lstStyle/>
          <a:p>
            <a:r>
              <a:rPr lang="en-US" dirty="0" smtClean="0">
                <a:cs typeface="Times New Roman" pitchFamily="18" charset="0"/>
              </a:rPr>
              <a:t>I</a:t>
            </a:r>
            <a:r>
              <a:rPr lang="en-US" baseline="-25000" dirty="0" smtClean="0"/>
              <a:t>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Electron Microscope view of </a:t>
            </a:r>
            <a:r>
              <a:rPr lang="en-US" sz="2800" dirty="0" smtClean="0"/>
              <a:t>MOS Transistor</a:t>
            </a:r>
            <a:endParaRPr lang="en-US" sz="2800" dirty="0"/>
          </a:p>
        </p:txBody>
      </p:sp>
      <p:pic>
        <p:nvPicPr>
          <p:cNvPr id="182276" name="Picture 4" descr="http://media.bestofmicro.com/Photograph-of-an-actual-transistor-In-the-current-65-nm-processor-generation-the-gate-is-about-35-nm-wide-the-gate-oxide-insulator-located-between-the-gate-electrode-and-the-silicon-substrate-is-just-12-nm-thin-With-each-new-generation-the-insulator-layer,8-E-92318-13.jpg"/>
          <p:cNvPicPr>
            <a:picLocks noChangeAspect="1" noChangeArrowheads="1"/>
          </p:cNvPicPr>
          <p:nvPr/>
        </p:nvPicPr>
        <p:blipFill>
          <a:blip r:embed="rId2" cstate="print"/>
          <a:srcRect/>
          <a:stretch>
            <a:fillRect/>
          </a:stretch>
        </p:blipFill>
        <p:spPr bwMode="auto">
          <a:xfrm>
            <a:off x="414655" y="944880"/>
            <a:ext cx="4944110" cy="3489960"/>
          </a:xfrm>
          <a:prstGeom prst="rect">
            <a:avLst/>
          </a:prstGeom>
          <a:noFill/>
        </p:spPr>
      </p:pic>
      <p:cxnSp>
        <p:nvCxnSpPr>
          <p:cNvPr id="8" name="Straight Connector 7"/>
          <p:cNvCxnSpPr/>
          <p:nvPr/>
        </p:nvCxnSpPr>
        <p:spPr bwMode="auto">
          <a:xfrm flipV="1">
            <a:off x="3535680" y="1965960"/>
            <a:ext cx="199644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505200" y="3108960"/>
            <a:ext cx="2209800" cy="1981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5775960" y="1706880"/>
            <a:ext cx="2956560" cy="1384995"/>
          </a:xfrm>
          <a:prstGeom prst="rect">
            <a:avLst/>
          </a:prstGeom>
          <a:noFill/>
        </p:spPr>
        <p:txBody>
          <a:bodyPr wrap="square" rtlCol="0">
            <a:spAutoFit/>
          </a:bodyPr>
          <a:lstStyle/>
          <a:p>
            <a:r>
              <a:rPr lang="en-US" dirty="0" smtClean="0"/>
              <a:t>Insulating Layer (gate oxide) now just 1.2 nm thick</a:t>
            </a:r>
          </a:p>
        </p:txBody>
      </p:sp>
      <p:sp>
        <p:nvSpPr>
          <p:cNvPr id="12" name="Left Brace 11"/>
          <p:cNvSpPr/>
          <p:nvPr/>
        </p:nvSpPr>
        <p:spPr bwMode="auto">
          <a:xfrm rot="16200000">
            <a:off x="2602230" y="4263390"/>
            <a:ext cx="525780" cy="10668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2026920" y="5135880"/>
            <a:ext cx="1889760" cy="523220"/>
          </a:xfrm>
          <a:prstGeom prst="rect">
            <a:avLst/>
          </a:prstGeom>
          <a:noFill/>
        </p:spPr>
        <p:txBody>
          <a:bodyPr wrap="square" rtlCol="0">
            <a:spAutoFit/>
          </a:bodyPr>
          <a:lstStyle/>
          <a:p>
            <a:r>
              <a:rPr lang="en-US" dirty="0" smtClean="0"/>
              <a:t>35 nm wide</a:t>
            </a:r>
            <a:endParaRPr lang="en-US" dirty="0"/>
          </a:p>
        </p:txBody>
      </p:sp>
      <p:sp>
        <p:nvSpPr>
          <p:cNvPr id="14" name="TextBox 13"/>
          <p:cNvSpPr txBox="1"/>
          <p:nvPr/>
        </p:nvSpPr>
        <p:spPr>
          <a:xfrm>
            <a:off x="1905000" y="6431280"/>
            <a:ext cx="7239000" cy="400110"/>
          </a:xfrm>
          <a:prstGeom prst="rect">
            <a:avLst/>
          </a:prstGeom>
          <a:noFill/>
        </p:spPr>
        <p:txBody>
          <a:bodyPr wrap="square" rtlCol="0">
            <a:spAutoFit/>
          </a:bodyPr>
          <a:lstStyle/>
          <a:p>
            <a:r>
              <a:rPr lang="en-US" sz="2000" dirty="0" smtClean="0"/>
              <a:t>Courtesy: Tom’s Hardware, June 11 2006 (65 nm process)</a:t>
            </a:r>
            <a:endParaRPr lang="en-US" sz="2000" dirty="0"/>
          </a:p>
        </p:txBody>
      </p:sp>
      <p:sp>
        <p:nvSpPr>
          <p:cNvPr id="15" name="TextBox 14"/>
          <p:cNvSpPr txBox="1"/>
          <p:nvPr/>
        </p:nvSpPr>
        <p:spPr>
          <a:xfrm>
            <a:off x="5029200" y="3627120"/>
            <a:ext cx="4358640" cy="1384995"/>
          </a:xfrm>
          <a:prstGeom prst="rect">
            <a:avLst/>
          </a:prstGeom>
          <a:noFill/>
        </p:spPr>
        <p:txBody>
          <a:bodyPr wrap="square" rtlCol="0">
            <a:spAutoFit/>
          </a:bodyPr>
          <a:lstStyle/>
          <a:p>
            <a:r>
              <a:rPr lang="en-US" dirty="0" smtClean="0"/>
              <a:t>For reference:</a:t>
            </a:r>
          </a:p>
          <a:p>
            <a:r>
              <a:rPr lang="en-US" dirty="0" smtClean="0"/>
              <a:t>   Human hair: 100,000 nm</a:t>
            </a:r>
          </a:p>
          <a:p>
            <a:r>
              <a:rPr lang="en-US" dirty="0" smtClean="0"/>
              <a:t>   Silicon atom: 0.1 nm </a:t>
            </a:r>
          </a:p>
        </p:txBody>
      </p:sp>
      <p:sp>
        <p:nvSpPr>
          <p:cNvPr id="16" name="TextBox 15"/>
          <p:cNvSpPr txBox="1"/>
          <p:nvPr/>
        </p:nvSpPr>
        <p:spPr>
          <a:xfrm>
            <a:off x="4358640" y="5547360"/>
            <a:ext cx="4785360" cy="523220"/>
          </a:xfrm>
          <a:prstGeom prst="rect">
            <a:avLst/>
          </a:prstGeom>
          <a:noFill/>
        </p:spPr>
        <p:txBody>
          <a:bodyPr wrap="square" rtlCol="0">
            <a:spAutoFit/>
          </a:bodyPr>
          <a:lstStyle/>
          <a:p>
            <a:r>
              <a:rPr lang="en-US" dirty="0" smtClean="0"/>
              <a:t>In 10 years, we </a:t>
            </a:r>
            <a:r>
              <a:rPr lang="en-US" b="1" dirty="0" smtClean="0"/>
              <a:t>will</a:t>
            </a:r>
            <a:r>
              <a:rPr lang="en-US" dirty="0" smtClean="0"/>
              <a:t> hit a wall.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0" y="228600"/>
            <a:ext cx="8686800" cy="533400"/>
          </a:xfrm>
        </p:spPr>
        <p:txBody>
          <a:bodyPr/>
          <a:lstStyle/>
          <a:p>
            <a:r>
              <a:rPr lang="en-US" dirty="0" smtClean="0"/>
              <a:t>Reference Directions and Sign Conventions</a:t>
            </a:r>
            <a:endParaRPr lang="en-US" dirty="0"/>
          </a:p>
        </p:txBody>
      </p:sp>
      <p:sp>
        <p:nvSpPr>
          <p:cNvPr id="3" name="Content Placeholder 2"/>
          <p:cNvSpPr>
            <a:spLocks noGrp="1"/>
          </p:cNvSpPr>
          <p:nvPr>
            <p:ph idx="1"/>
          </p:nvPr>
        </p:nvSpPr>
        <p:spPr/>
        <p:txBody>
          <a:bodyPr/>
          <a:lstStyle/>
          <a:p>
            <a:r>
              <a:rPr lang="en-US" dirty="0" smtClean="0"/>
              <a:t>The minus sign is just shorthand for “it’s going the other way than the one you asked for”</a:t>
            </a:r>
          </a:p>
          <a:p>
            <a:r>
              <a:rPr lang="en-US" dirty="0" smtClean="0"/>
              <a:t>Like asking “how fast is your plane moving in the direction of New York?” when you’re flying away from New York</a:t>
            </a:r>
          </a:p>
          <a:p>
            <a:pPr lvl="1"/>
            <a:r>
              <a:rPr lang="en-US" dirty="0" smtClean="0"/>
              <a:t>Could say “500 mph, but the other direction”</a:t>
            </a:r>
          </a:p>
          <a:p>
            <a:pPr lvl="1"/>
            <a:r>
              <a:rPr lang="en-US" dirty="0" smtClean="0"/>
              <a:t>Or just “minus 500 mph”</a:t>
            </a:r>
          </a:p>
          <a:p>
            <a:r>
              <a:rPr lang="en-US" dirty="0" smtClean="0"/>
              <a:t>If you get confused on sign conventions at any point in the course, just step back and think about what is reasonable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57200" y="919163"/>
            <a:ext cx="83058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Suppose you have an unlabelled battery and you measure its voltage with a digital voltmeter (DVM).  It will tell you the </a:t>
            </a:r>
            <a:r>
              <a:rPr lang="en-US" b="1">
                <a:latin typeface="Arial" charset="0"/>
              </a:rPr>
              <a:t>magnitude and sign</a:t>
            </a:r>
            <a:r>
              <a:rPr lang="en-US">
                <a:latin typeface="Arial" charset="0"/>
              </a:rPr>
              <a:t> of the voltage.</a:t>
            </a:r>
          </a:p>
        </p:txBody>
      </p:sp>
      <p:sp>
        <p:nvSpPr>
          <p:cNvPr id="123908" name="Rectangle 4"/>
          <p:cNvSpPr>
            <a:spLocks noGrp="1" noChangeArrowheads="1"/>
          </p:cNvSpPr>
          <p:nvPr>
            <p:ph type="body" sz="half" idx="3"/>
          </p:nvPr>
        </p:nvSpPr>
        <p:spPr>
          <a:xfrm>
            <a:off x="4495800" y="2362200"/>
            <a:ext cx="4419600" cy="2971800"/>
          </a:xfrm>
        </p:spPr>
        <p:txBody>
          <a:bodyPr/>
          <a:lstStyle/>
          <a:p>
            <a:pPr marL="0" indent="0">
              <a:lnSpc>
                <a:spcPct val="105000"/>
              </a:lnSpc>
              <a:buFontTx/>
              <a:buNone/>
            </a:pPr>
            <a:r>
              <a:rPr lang="en-US" sz="2400"/>
              <a:t>With this circuit, you are measuring </a:t>
            </a:r>
            <a:r>
              <a:rPr lang="en-US" sz="2400" i="1">
                <a:latin typeface="Times New Roman" pitchFamily="18" charset="0"/>
              </a:rPr>
              <a:t>v</a:t>
            </a:r>
            <a:r>
              <a:rPr lang="en-US" sz="2400" baseline="-25000">
                <a:latin typeface="Times New Roman" pitchFamily="18" charset="0"/>
              </a:rPr>
              <a:t>ab</a:t>
            </a:r>
            <a:r>
              <a:rPr lang="en-US" sz="2400"/>
              <a:t>.  </a:t>
            </a:r>
          </a:p>
          <a:p>
            <a:pPr marL="0" indent="0">
              <a:lnSpc>
                <a:spcPct val="105000"/>
              </a:lnSpc>
              <a:buFontTx/>
              <a:buNone/>
            </a:pPr>
            <a:r>
              <a:rPr lang="en-US" sz="2400"/>
              <a:t>The DVM indicates </a:t>
            </a:r>
            <a:r>
              <a:rPr lang="en-US" sz="2400">
                <a:sym typeface="Symbol" pitchFamily="18" charset="2"/>
              </a:rPr>
              <a:t>1</a:t>
            </a:r>
            <a:r>
              <a:rPr lang="en-US" sz="2400"/>
              <a:t>.401, so </a:t>
            </a:r>
            <a:r>
              <a:rPr lang="en-US" sz="2400" i="1">
                <a:latin typeface="Times New Roman" pitchFamily="18" charset="0"/>
              </a:rPr>
              <a:t>v</a:t>
            </a:r>
            <a:r>
              <a:rPr lang="en-US" sz="2400" baseline="-25000">
                <a:latin typeface="Times New Roman" pitchFamily="18" charset="0"/>
              </a:rPr>
              <a:t>a</a:t>
            </a:r>
            <a:r>
              <a:rPr lang="en-US" sz="2400"/>
              <a:t> is lower than </a:t>
            </a:r>
            <a:r>
              <a:rPr lang="en-US" sz="2400" i="1">
                <a:latin typeface="Times New Roman" pitchFamily="18" charset="0"/>
              </a:rPr>
              <a:t>v</a:t>
            </a:r>
            <a:r>
              <a:rPr lang="en-US" sz="2400" baseline="-25000">
                <a:latin typeface="Times New Roman" pitchFamily="18" charset="0"/>
              </a:rPr>
              <a:t>b</a:t>
            </a:r>
            <a:r>
              <a:rPr lang="en-US" sz="2400"/>
              <a:t> by 1.401 V. </a:t>
            </a:r>
          </a:p>
          <a:p>
            <a:pPr marL="0" indent="0">
              <a:lnSpc>
                <a:spcPct val="105000"/>
              </a:lnSpc>
              <a:spcBef>
                <a:spcPct val="75000"/>
              </a:spcBef>
              <a:buFontTx/>
              <a:buNone/>
            </a:pPr>
            <a:r>
              <a:rPr lang="en-US" sz="2400" i="1"/>
              <a:t>Which is the positive battery terminal?</a:t>
            </a:r>
          </a:p>
        </p:txBody>
      </p:sp>
      <p:sp>
        <p:nvSpPr>
          <p:cNvPr id="123910" name="Oval 6"/>
          <p:cNvSpPr>
            <a:spLocks noChangeArrowheads="1"/>
          </p:cNvSpPr>
          <p:nvPr/>
        </p:nvSpPr>
        <p:spPr bwMode="auto">
          <a:xfrm>
            <a:off x="3359150" y="4251325"/>
            <a:ext cx="92075" cy="9207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3911" name="Oval 7"/>
          <p:cNvSpPr>
            <a:spLocks noChangeArrowheads="1"/>
          </p:cNvSpPr>
          <p:nvPr/>
        </p:nvSpPr>
        <p:spPr bwMode="auto">
          <a:xfrm>
            <a:off x="2590800" y="4251325"/>
            <a:ext cx="92075" cy="9207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3924" name="Rectangle 20"/>
          <p:cNvSpPr>
            <a:spLocks noGrp="1" noChangeArrowheads="1"/>
          </p:cNvSpPr>
          <p:nvPr>
            <p:ph type="title"/>
          </p:nvPr>
        </p:nvSpPr>
        <p:spPr/>
        <p:txBody>
          <a:bodyPr/>
          <a:lstStyle/>
          <a:p>
            <a:r>
              <a:rPr lang="en-US"/>
              <a:t>Sign Convention Example</a:t>
            </a:r>
          </a:p>
        </p:txBody>
      </p:sp>
      <p:pic>
        <p:nvPicPr>
          <p:cNvPr id="159745" name="Picture 1"/>
          <p:cNvPicPr>
            <a:picLocks noChangeAspect="1" noChangeArrowheads="1"/>
          </p:cNvPicPr>
          <p:nvPr/>
        </p:nvPicPr>
        <p:blipFill>
          <a:blip r:embed="rId2" cstate="print"/>
          <a:srcRect/>
          <a:stretch>
            <a:fillRect/>
          </a:stretch>
        </p:blipFill>
        <p:spPr bwMode="auto">
          <a:xfrm>
            <a:off x="493395" y="2745105"/>
            <a:ext cx="3676650" cy="2343150"/>
          </a:xfrm>
          <a:prstGeom prst="rect">
            <a:avLst/>
          </a:prstGeom>
          <a:noFill/>
          <a:ln w="9525">
            <a:noFill/>
            <a:miter lim="800000"/>
            <a:headEnd/>
            <a:tailEnd/>
          </a:ln>
        </p:spPr>
      </p:pic>
      <p:sp>
        <p:nvSpPr>
          <p:cNvPr id="12" name="TextBox 11"/>
          <p:cNvSpPr txBox="1"/>
          <p:nvPr/>
        </p:nvSpPr>
        <p:spPr>
          <a:xfrm>
            <a:off x="944880" y="4312920"/>
            <a:ext cx="1341120" cy="646331"/>
          </a:xfrm>
          <a:prstGeom prst="rect">
            <a:avLst/>
          </a:prstGeom>
          <a:noFill/>
        </p:spPr>
        <p:txBody>
          <a:bodyPr wrap="square" rtlCol="0">
            <a:spAutoFit/>
          </a:bodyPr>
          <a:lstStyle/>
          <a:p>
            <a:r>
              <a:rPr lang="en-US" sz="3600" b="1" dirty="0" smtClean="0">
                <a:solidFill>
                  <a:srgbClr val="FF0000"/>
                </a:solidFill>
                <a:latin typeface="Impact" pitchFamily="34" charset="0"/>
              </a:rPr>
              <a:t>+</a:t>
            </a:r>
            <a:endParaRPr lang="en-US" sz="3600" b="1" dirty="0">
              <a:solidFill>
                <a:srgbClr val="FF0000"/>
              </a:solidFill>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Sign Convention for Power</a:t>
            </a:r>
          </a:p>
        </p:txBody>
      </p:sp>
      <p:sp>
        <p:nvSpPr>
          <p:cNvPr id="51" name="Content Placeholder 2"/>
          <p:cNvSpPr>
            <a:spLocks noGrp="1"/>
          </p:cNvSpPr>
          <p:nvPr>
            <p:ph idx="1"/>
          </p:nvPr>
        </p:nvSpPr>
        <p:spPr>
          <a:xfrm>
            <a:off x="457200" y="914400"/>
            <a:ext cx="8229600" cy="5521325"/>
          </a:xfrm>
        </p:spPr>
        <p:txBody>
          <a:bodyPr/>
          <a:lstStyle/>
          <a:p>
            <a:r>
              <a:rPr lang="en-US" dirty="0" smtClean="0"/>
              <a:t>If P &gt; 0 for a circuit element</a:t>
            </a:r>
          </a:p>
          <a:p>
            <a:pPr lvl="1"/>
            <a:r>
              <a:rPr lang="en-US" dirty="0" smtClean="0"/>
              <a:t>Consuming power (as heat, light, motion, etc)</a:t>
            </a:r>
          </a:p>
          <a:p>
            <a:r>
              <a:rPr lang="en-US" dirty="0" smtClean="0"/>
              <a:t>If P &lt; 0 for a circuit element</a:t>
            </a:r>
          </a:p>
          <a:p>
            <a:pPr lvl="1"/>
            <a:r>
              <a:rPr lang="en-US" dirty="0" smtClean="0"/>
              <a:t>Providing power</a:t>
            </a:r>
          </a:p>
          <a:p>
            <a:r>
              <a:rPr lang="en-US" dirty="0" smtClean="0"/>
              <a:t>Resistors always consume power</a:t>
            </a:r>
          </a:p>
          <a:p>
            <a:r>
              <a:rPr lang="en-US" dirty="0" smtClean="0"/>
              <a:t>Voltage sources may consume or provide power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Sign Convention for Power</a:t>
            </a:r>
          </a:p>
        </p:txBody>
      </p:sp>
      <p:sp>
        <p:nvSpPr>
          <p:cNvPr id="51" name="Content Placeholder 2"/>
          <p:cNvSpPr>
            <a:spLocks noGrp="1"/>
          </p:cNvSpPr>
          <p:nvPr>
            <p:ph idx="1"/>
          </p:nvPr>
        </p:nvSpPr>
        <p:spPr>
          <a:xfrm>
            <a:off x="457200" y="914400"/>
            <a:ext cx="8229600" cy="5521325"/>
          </a:xfrm>
        </p:spPr>
        <p:txBody>
          <a:bodyPr/>
          <a:lstStyle/>
          <a:p>
            <a:r>
              <a:rPr lang="en-US" dirty="0" smtClean="0"/>
              <a:t>Remember earlier that we said P=VI</a:t>
            </a:r>
          </a:p>
          <a:p>
            <a:r>
              <a:rPr lang="en-US" dirty="0" smtClean="0"/>
              <a:t>This can be problematic depending on the chosen reference directions</a:t>
            </a:r>
          </a:p>
        </p:txBody>
      </p:sp>
      <p:pic>
        <p:nvPicPr>
          <p:cNvPr id="55" name="Picture 2"/>
          <p:cNvPicPr>
            <a:picLocks noChangeAspect="1" noChangeArrowheads="1"/>
          </p:cNvPicPr>
          <p:nvPr/>
        </p:nvPicPr>
        <p:blipFill>
          <a:blip r:embed="rId2" cstate="print"/>
          <a:srcRect/>
          <a:stretch>
            <a:fillRect/>
          </a:stretch>
        </p:blipFill>
        <p:spPr bwMode="auto">
          <a:xfrm>
            <a:off x="1577190" y="2486978"/>
            <a:ext cx="6514204" cy="3380422"/>
          </a:xfrm>
          <a:prstGeom prst="rect">
            <a:avLst/>
          </a:prstGeom>
          <a:noFill/>
          <a:ln w="9525">
            <a:noFill/>
            <a:miter lim="800000"/>
            <a:headEnd/>
            <a:tailEnd/>
          </a:ln>
        </p:spPr>
      </p:pic>
      <p:cxnSp>
        <p:nvCxnSpPr>
          <p:cNvPr id="56" name="Straight Arrow Connector 55"/>
          <p:cNvCxnSpPr/>
          <p:nvPr/>
        </p:nvCxnSpPr>
        <p:spPr bwMode="auto">
          <a:xfrm rot="5400000" flipH="1" flipV="1">
            <a:off x="6827917" y="4176157"/>
            <a:ext cx="1585754"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7" name="Rectangle 56"/>
          <p:cNvSpPr/>
          <p:nvPr/>
        </p:nvSpPr>
        <p:spPr>
          <a:xfrm>
            <a:off x="7712242" y="3990350"/>
            <a:ext cx="425116" cy="523220"/>
          </a:xfrm>
          <a:prstGeom prst="rect">
            <a:avLst/>
          </a:prstGeom>
        </p:spPr>
        <p:txBody>
          <a:bodyPr wrap="none">
            <a:spAutoFit/>
          </a:bodyPr>
          <a:lstStyle/>
          <a:p>
            <a:r>
              <a:rPr lang="en-US" dirty="0" smtClean="0">
                <a:cs typeface="Times New Roman" pitchFamily="18" charset="0"/>
              </a:rPr>
              <a:t>I</a:t>
            </a:r>
            <a:r>
              <a:rPr lang="en-US" baseline="-25000" dirty="0" smtClean="0"/>
              <a:t>1</a:t>
            </a:r>
            <a:endParaRPr lang="en-US" dirty="0"/>
          </a:p>
        </p:txBody>
      </p:sp>
      <p:sp>
        <p:nvSpPr>
          <p:cNvPr id="58" name="TextBox 57"/>
          <p:cNvSpPr txBox="1"/>
          <p:nvPr/>
        </p:nvSpPr>
        <p:spPr>
          <a:xfrm>
            <a:off x="6172200" y="3169920"/>
            <a:ext cx="426720"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
        <p:nvSpPr>
          <p:cNvPr id="62" name="Rectangle 61"/>
          <p:cNvSpPr/>
          <p:nvPr/>
        </p:nvSpPr>
        <p:spPr>
          <a:xfrm>
            <a:off x="6144915" y="4462790"/>
            <a:ext cx="389850" cy="584775"/>
          </a:xfrm>
          <a:prstGeom prst="rect">
            <a:avLst/>
          </a:prstGeom>
        </p:spPr>
        <p:txBody>
          <a:bodyPr wrap="none">
            <a:spAutoFit/>
          </a:bodyPr>
          <a:lstStyle/>
          <a:p>
            <a:r>
              <a:rPr lang="en-US" sz="3200" b="1" dirty="0" smtClean="0">
                <a:solidFill>
                  <a:srgbClr val="FF0000"/>
                </a:solidFill>
              </a:rPr>
              <a:t>–</a:t>
            </a:r>
            <a:endParaRPr lang="en-US" sz="3200" b="1" dirty="0">
              <a:solidFill>
                <a:srgbClr val="FF0000"/>
              </a:solidFill>
            </a:endParaRPr>
          </a:p>
        </p:txBody>
      </p:sp>
      <p:sp>
        <p:nvSpPr>
          <p:cNvPr id="63" name="TextBox 62"/>
          <p:cNvSpPr txBox="1"/>
          <p:nvPr/>
        </p:nvSpPr>
        <p:spPr>
          <a:xfrm>
            <a:off x="5638800" y="3870960"/>
            <a:ext cx="472440" cy="523220"/>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64" name="TextBox 63"/>
          <p:cNvSpPr txBox="1"/>
          <p:nvPr/>
        </p:nvSpPr>
        <p:spPr>
          <a:xfrm>
            <a:off x="5836920" y="4023360"/>
            <a:ext cx="411480" cy="523220"/>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65" name="TextBox 64"/>
          <p:cNvSpPr txBox="1"/>
          <p:nvPr/>
        </p:nvSpPr>
        <p:spPr>
          <a:xfrm>
            <a:off x="487680" y="5882640"/>
            <a:ext cx="5516880" cy="523220"/>
          </a:xfrm>
          <a:prstGeom prst="rect">
            <a:avLst/>
          </a:prstGeom>
          <a:noFill/>
        </p:spPr>
        <p:txBody>
          <a:bodyPr wrap="square" rtlCol="0">
            <a:spAutoFit/>
          </a:bodyPr>
          <a:lstStyle/>
          <a:p>
            <a:r>
              <a:rPr lang="en-US" dirty="0" smtClean="0"/>
              <a:t>P=VI=10 V * (-0.1 Amps) = </a:t>
            </a:r>
            <a:r>
              <a:rPr lang="en-US" dirty="0" smtClean="0">
                <a:solidFill>
                  <a:srgbClr val="FF0000"/>
                </a:solidFill>
              </a:rPr>
              <a:t>-1 Watt</a:t>
            </a:r>
            <a:endParaRPr lang="en-US" dirty="0">
              <a:solidFill>
                <a:srgbClr val="FF0000"/>
              </a:solidFill>
            </a:endParaRPr>
          </a:p>
        </p:txBody>
      </p:sp>
      <p:sp>
        <p:nvSpPr>
          <p:cNvPr id="66" name="TextBox 65"/>
          <p:cNvSpPr txBox="1"/>
          <p:nvPr/>
        </p:nvSpPr>
        <p:spPr>
          <a:xfrm>
            <a:off x="6137329" y="5689977"/>
            <a:ext cx="3006671" cy="954107"/>
          </a:xfrm>
          <a:prstGeom prst="rect">
            <a:avLst/>
          </a:prstGeom>
          <a:noFill/>
        </p:spPr>
        <p:txBody>
          <a:bodyPr wrap="square" rtlCol="0">
            <a:spAutoFit/>
          </a:bodyPr>
          <a:lstStyle/>
          <a:p>
            <a:r>
              <a:rPr lang="en-US" dirty="0" smtClean="0"/>
              <a:t>Resistor providing power??</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Sign Convention for Power</a:t>
            </a:r>
          </a:p>
        </p:txBody>
      </p:sp>
      <p:sp>
        <p:nvSpPr>
          <p:cNvPr id="51" name="Content Placeholder 2"/>
          <p:cNvSpPr>
            <a:spLocks noGrp="1"/>
          </p:cNvSpPr>
          <p:nvPr>
            <p:ph idx="1"/>
          </p:nvPr>
        </p:nvSpPr>
        <p:spPr>
          <a:xfrm>
            <a:off x="457200" y="914400"/>
            <a:ext cx="8229600" cy="5521325"/>
          </a:xfrm>
        </p:spPr>
        <p:txBody>
          <a:bodyPr/>
          <a:lstStyle/>
          <a:p>
            <a:r>
              <a:rPr lang="en-US" dirty="0" smtClean="0"/>
              <a:t>We’ll have to revise P=VI to take into account this reference direction problem</a:t>
            </a:r>
          </a:p>
        </p:txBody>
      </p:sp>
      <p:pic>
        <p:nvPicPr>
          <p:cNvPr id="55" name="Picture 2"/>
          <p:cNvPicPr>
            <a:picLocks noChangeAspect="1" noChangeArrowheads="1"/>
          </p:cNvPicPr>
          <p:nvPr/>
        </p:nvPicPr>
        <p:blipFill>
          <a:blip r:embed="rId2" cstate="print"/>
          <a:srcRect/>
          <a:stretch>
            <a:fillRect/>
          </a:stretch>
        </p:blipFill>
        <p:spPr bwMode="auto">
          <a:xfrm>
            <a:off x="1577190" y="2136458"/>
            <a:ext cx="6514204" cy="3380422"/>
          </a:xfrm>
          <a:prstGeom prst="rect">
            <a:avLst/>
          </a:prstGeom>
          <a:noFill/>
          <a:ln w="9525">
            <a:noFill/>
            <a:miter lim="800000"/>
            <a:headEnd/>
            <a:tailEnd/>
          </a:ln>
        </p:spPr>
      </p:pic>
      <p:cxnSp>
        <p:nvCxnSpPr>
          <p:cNvPr id="56" name="Straight Arrow Connector 55"/>
          <p:cNvCxnSpPr/>
          <p:nvPr/>
        </p:nvCxnSpPr>
        <p:spPr bwMode="auto">
          <a:xfrm rot="5400000" flipH="1" flipV="1">
            <a:off x="6827917" y="3825637"/>
            <a:ext cx="1585754"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7" name="Rectangle 56"/>
          <p:cNvSpPr/>
          <p:nvPr/>
        </p:nvSpPr>
        <p:spPr>
          <a:xfrm>
            <a:off x="7712242" y="3639830"/>
            <a:ext cx="425116" cy="523220"/>
          </a:xfrm>
          <a:prstGeom prst="rect">
            <a:avLst/>
          </a:prstGeom>
        </p:spPr>
        <p:txBody>
          <a:bodyPr wrap="none">
            <a:spAutoFit/>
          </a:bodyPr>
          <a:lstStyle/>
          <a:p>
            <a:r>
              <a:rPr lang="en-US" dirty="0" smtClean="0">
                <a:cs typeface="Times New Roman" pitchFamily="18" charset="0"/>
              </a:rPr>
              <a:t>I</a:t>
            </a:r>
            <a:r>
              <a:rPr lang="en-US" baseline="-25000" dirty="0" smtClean="0"/>
              <a:t>1</a:t>
            </a:r>
            <a:endParaRPr lang="en-US" dirty="0"/>
          </a:p>
        </p:txBody>
      </p:sp>
      <p:sp>
        <p:nvSpPr>
          <p:cNvPr id="58" name="TextBox 57"/>
          <p:cNvSpPr txBox="1"/>
          <p:nvPr/>
        </p:nvSpPr>
        <p:spPr>
          <a:xfrm>
            <a:off x="6172200" y="2819400"/>
            <a:ext cx="426720"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
        <p:nvSpPr>
          <p:cNvPr id="62" name="Rectangle 61"/>
          <p:cNvSpPr/>
          <p:nvPr/>
        </p:nvSpPr>
        <p:spPr>
          <a:xfrm>
            <a:off x="6144915" y="4112270"/>
            <a:ext cx="389850" cy="584775"/>
          </a:xfrm>
          <a:prstGeom prst="rect">
            <a:avLst/>
          </a:prstGeom>
        </p:spPr>
        <p:txBody>
          <a:bodyPr wrap="none">
            <a:spAutoFit/>
          </a:bodyPr>
          <a:lstStyle/>
          <a:p>
            <a:r>
              <a:rPr lang="en-US" sz="3200" b="1" dirty="0" smtClean="0">
                <a:solidFill>
                  <a:srgbClr val="FF0000"/>
                </a:solidFill>
              </a:rPr>
              <a:t>–</a:t>
            </a:r>
            <a:endParaRPr lang="en-US" sz="3200" b="1" dirty="0">
              <a:solidFill>
                <a:srgbClr val="FF0000"/>
              </a:solidFill>
            </a:endParaRPr>
          </a:p>
        </p:txBody>
      </p:sp>
      <p:sp>
        <p:nvSpPr>
          <p:cNvPr id="63" name="TextBox 62"/>
          <p:cNvSpPr txBox="1"/>
          <p:nvPr/>
        </p:nvSpPr>
        <p:spPr>
          <a:xfrm>
            <a:off x="5638800" y="3520440"/>
            <a:ext cx="472440" cy="523220"/>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64" name="TextBox 63"/>
          <p:cNvSpPr txBox="1"/>
          <p:nvPr/>
        </p:nvSpPr>
        <p:spPr>
          <a:xfrm>
            <a:off x="5836920" y="3672840"/>
            <a:ext cx="411480" cy="523220"/>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Sign Convention for Power</a:t>
            </a:r>
          </a:p>
        </p:txBody>
      </p:sp>
      <p:sp>
        <p:nvSpPr>
          <p:cNvPr id="124931" name="Rectangle 3"/>
          <p:cNvSpPr>
            <a:spLocks noGrp="1" noChangeArrowheads="1"/>
          </p:cNvSpPr>
          <p:nvPr>
            <p:ph type="body" idx="1"/>
          </p:nvPr>
        </p:nvSpPr>
        <p:spPr>
          <a:xfrm>
            <a:off x="457200" y="5334000"/>
            <a:ext cx="8458200" cy="1143000"/>
          </a:xfrm>
        </p:spPr>
        <p:txBody>
          <a:bodyPr/>
          <a:lstStyle/>
          <a:p>
            <a:r>
              <a:rPr lang="en-US" sz="2800" b="1"/>
              <a:t>If </a:t>
            </a:r>
            <a:r>
              <a:rPr lang="en-US" sz="2800" b="1" i="1">
                <a:latin typeface="Times New Roman" charset="0"/>
              </a:rPr>
              <a:t>p</a:t>
            </a:r>
            <a:r>
              <a:rPr lang="en-US" sz="2800" b="1"/>
              <a:t> &gt; 0, power is being delivered to the box.  </a:t>
            </a:r>
          </a:p>
          <a:p>
            <a:r>
              <a:rPr lang="en-US" sz="2800" b="1"/>
              <a:t>If </a:t>
            </a:r>
            <a:r>
              <a:rPr lang="en-US" sz="2800" b="1" i="1">
                <a:latin typeface="Times New Roman" charset="0"/>
              </a:rPr>
              <a:t>p</a:t>
            </a:r>
            <a:r>
              <a:rPr lang="en-US" sz="2800" b="1"/>
              <a:t> &lt; 0, power is being extracted from the box.</a:t>
            </a:r>
          </a:p>
        </p:txBody>
      </p:sp>
      <p:sp>
        <p:nvSpPr>
          <p:cNvPr id="124932" name="Rectangle 4"/>
          <p:cNvSpPr>
            <a:spLocks noChangeArrowheads="1"/>
          </p:cNvSpPr>
          <p:nvPr/>
        </p:nvSpPr>
        <p:spPr bwMode="auto">
          <a:xfrm>
            <a:off x="1498600" y="3124200"/>
            <a:ext cx="381000" cy="762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4933" name="Line 5"/>
          <p:cNvSpPr>
            <a:spLocks noChangeShapeType="1"/>
          </p:cNvSpPr>
          <p:nvPr/>
        </p:nvSpPr>
        <p:spPr bwMode="auto">
          <a:xfrm>
            <a:off x="965200" y="2819400"/>
            <a:ext cx="762000" cy="0"/>
          </a:xfrm>
          <a:prstGeom prst="line">
            <a:avLst/>
          </a:prstGeom>
          <a:noFill/>
          <a:ln w="28575">
            <a:solidFill>
              <a:schemeClr val="tx1"/>
            </a:solidFill>
            <a:round/>
            <a:headEnd/>
            <a:tailEnd/>
          </a:ln>
          <a:effectLst/>
        </p:spPr>
        <p:txBody>
          <a:bodyPr/>
          <a:lstStyle/>
          <a:p>
            <a:endParaRPr lang="en-US"/>
          </a:p>
        </p:txBody>
      </p:sp>
      <p:sp>
        <p:nvSpPr>
          <p:cNvPr id="124934" name="Line 6"/>
          <p:cNvSpPr>
            <a:spLocks noChangeShapeType="1"/>
          </p:cNvSpPr>
          <p:nvPr/>
        </p:nvSpPr>
        <p:spPr bwMode="auto">
          <a:xfrm>
            <a:off x="1727200" y="2819400"/>
            <a:ext cx="0" cy="304800"/>
          </a:xfrm>
          <a:prstGeom prst="line">
            <a:avLst/>
          </a:prstGeom>
          <a:noFill/>
          <a:ln w="28575">
            <a:solidFill>
              <a:schemeClr val="tx1"/>
            </a:solidFill>
            <a:round/>
            <a:headEnd/>
            <a:tailEnd/>
          </a:ln>
          <a:effectLst/>
        </p:spPr>
        <p:txBody>
          <a:bodyPr/>
          <a:lstStyle/>
          <a:p>
            <a:endParaRPr lang="en-US"/>
          </a:p>
        </p:txBody>
      </p:sp>
      <p:sp>
        <p:nvSpPr>
          <p:cNvPr id="124935" name="Line 7"/>
          <p:cNvSpPr>
            <a:spLocks noChangeShapeType="1"/>
          </p:cNvSpPr>
          <p:nvPr/>
        </p:nvSpPr>
        <p:spPr bwMode="auto">
          <a:xfrm>
            <a:off x="1727200" y="3886200"/>
            <a:ext cx="0" cy="304800"/>
          </a:xfrm>
          <a:prstGeom prst="line">
            <a:avLst/>
          </a:prstGeom>
          <a:noFill/>
          <a:ln w="28575">
            <a:solidFill>
              <a:schemeClr val="tx1"/>
            </a:solidFill>
            <a:round/>
            <a:headEnd/>
            <a:tailEnd/>
          </a:ln>
          <a:effectLst/>
        </p:spPr>
        <p:txBody>
          <a:bodyPr/>
          <a:lstStyle/>
          <a:p>
            <a:endParaRPr lang="en-US"/>
          </a:p>
        </p:txBody>
      </p:sp>
      <p:sp>
        <p:nvSpPr>
          <p:cNvPr id="124936" name="Oval 8"/>
          <p:cNvSpPr>
            <a:spLocks noChangeArrowheads="1"/>
          </p:cNvSpPr>
          <p:nvPr/>
        </p:nvSpPr>
        <p:spPr bwMode="auto">
          <a:xfrm>
            <a:off x="889000" y="27432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37" name="Oval 9"/>
          <p:cNvSpPr>
            <a:spLocks noChangeArrowheads="1"/>
          </p:cNvSpPr>
          <p:nvPr/>
        </p:nvSpPr>
        <p:spPr bwMode="auto">
          <a:xfrm>
            <a:off x="889000" y="41148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38" name="Line 10"/>
          <p:cNvSpPr>
            <a:spLocks noChangeShapeType="1"/>
          </p:cNvSpPr>
          <p:nvPr/>
        </p:nvSpPr>
        <p:spPr bwMode="auto">
          <a:xfrm>
            <a:off x="965200" y="4191000"/>
            <a:ext cx="762000" cy="0"/>
          </a:xfrm>
          <a:prstGeom prst="line">
            <a:avLst/>
          </a:prstGeom>
          <a:noFill/>
          <a:ln w="28575">
            <a:solidFill>
              <a:schemeClr val="tx1"/>
            </a:solidFill>
            <a:round/>
            <a:headEnd/>
            <a:tailEnd/>
          </a:ln>
          <a:effectLst/>
        </p:spPr>
        <p:txBody>
          <a:bodyPr/>
          <a:lstStyle/>
          <a:p>
            <a:endParaRPr lang="en-US"/>
          </a:p>
        </p:txBody>
      </p:sp>
      <p:sp>
        <p:nvSpPr>
          <p:cNvPr id="124939" name="Text Box 11"/>
          <p:cNvSpPr txBox="1">
            <a:spLocks noChangeArrowheads="1"/>
          </p:cNvSpPr>
          <p:nvPr/>
        </p:nvSpPr>
        <p:spPr bwMode="auto">
          <a:xfrm>
            <a:off x="609600" y="2851150"/>
            <a:ext cx="355600" cy="1187450"/>
          </a:xfrm>
          <a:prstGeom prst="rect">
            <a:avLst/>
          </a:prstGeom>
          <a:noFill/>
          <a:ln w="9525">
            <a:noFill/>
            <a:miter lim="800000"/>
            <a:headEnd/>
            <a:tailEnd/>
          </a:ln>
          <a:effectLst/>
        </p:spPr>
        <p:txBody>
          <a:bodyPr wrap="none">
            <a:spAutoFit/>
          </a:bodyPr>
          <a:lstStyle/>
          <a:p>
            <a:r>
              <a:rPr lang="en-US"/>
              <a:t>+</a:t>
            </a:r>
          </a:p>
          <a:p>
            <a:r>
              <a:rPr lang="en-US" i="1"/>
              <a:t>v</a:t>
            </a:r>
          </a:p>
          <a:p>
            <a:r>
              <a:rPr lang="en-US"/>
              <a:t>_</a:t>
            </a:r>
          </a:p>
        </p:txBody>
      </p:sp>
      <p:sp>
        <p:nvSpPr>
          <p:cNvPr id="124940" name="Line 12"/>
          <p:cNvSpPr>
            <a:spLocks noChangeShapeType="1"/>
          </p:cNvSpPr>
          <p:nvPr/>
        </p:nvSpPr>
        <p:spPr bwMode="auto">
          <a:xfrm>
            <a:off x="1193800" y="2590800"/>
            <a:ext cx="381000" cy="0"/>
          </a:xfrm>
          <a:prstGeom prst="line">
            <a:avLst/>
          </a:prstGeom>
          <a:noFill/>
          <a:ln w="19050">
            <a:solidFill>
              <a:schemeClr val="tx1"/>
            </a:solidFill>
            <a:round/>
            <a:headEnd/>
            <a:tailEnd type="triangle" w="med" len="lg"/>
          </a:ln>
          <a:effectLst/>
        </p:spPr>
        <p:txBody>
          <a:bodyPr/>
          <a:lstStyle/>
          <a:p>
            <a:endParaRPr lang="en-US"/>
          </a:p>
        </p:txBody>
      </p:sp>
      <p:sp>
        <p:nvSpPr>
          <p:cNvPr id="124941" name="Text Box 13"/>
          <p:cNvSpPr txBox="1">
            <a:spLocks noChangeArrowheads="1"/>
          </p:cNvSpPr>
          <p:nvPr/>
        </p:nvSpPr>
        <p:spPr bwMode="auto">
          <a:xfrm>
            <a:off x="1193800" y="2133600"/>
            <a:ext cx="268288" cy="457200"/>
          </a:xfrm>
          <a:prstGeom prst="rect">
            <a:avLst/>
          </a:prstGeom>
          <a:noFill/>
          <a:ln w="9525">
            <a:noFill/>
            <a:miter lim="800000"/>
            <a:headEnd/>
            <a:tailEnd/>
          </a:ln>
          <a:effectLst/>
        </p:spPr>
        <p:txBody>
          <a:bodyPr wrap="none">
            <a:spAutoFit/>
          </a:bodyPr>
          <a:lstStyle/>
          <a:p>
            <a:r>
              <a:rPr lang="en-US" i="1"/>
              <a:t>i</a:t>
            </a:r>
          </a:p>
        </p:txBody>
      </p:sp>
      <p:sp>
        <p:nvSpPr>
          <p:cNvPr id="124942" name="Text Box 14"/>
          <p:cNvSpPr txBox="1">
            <a:spLocks noChangeArrowheads="1"/>
          </p:cNvSpPr>
          <p:nvPr/>
        </p:nvSpPr>
        <p:spPr bwMode="auto">
          <a:xfrm>
            <a:off x="350520" y="990600"/>
            <a:ext cx="3738563" cy="457200"/>
          </a:xfrm>
          <a:prstGeom prst="rect">
            <a:avLst/>
          </a:prstGeom>
          <a:noFill/>
          <a:ln w="9525">
            <a:noFill/>
            <a:miter lim="800000"/>
            <a:headEnd/>
            <a:tailEnd/>
          </a:ln>
          <a:effectLst/>
        </p:spPr>
        <p:txBody>
          <a:bodyPr wrap="none">
            <a:spAutoFit/>
          </a:bodyPr>
          <a:lstStyle/>
          <a:p>
            <a:r>
              <a:rPr lang="en-US" b="1" u="sng" dirty="0">
                <a:latin typeface="Arial" charset="0"/>
              </a:rPr>
              <a:t>Passive sign convention</a:t>
            </a:r>
          </a:p>
        </p:txBody>
      </p:sp>
      <p:sp>
        <p:nvSpPr>
          <p:cNvPr id="124943" name="Rectangle 15"/>
          <p:cNvSpPr>
            <a:spLocks noChangeArrowheads="1"/>
          </p:cNvSpPr>
          <p:nvPr/>
        </p:nvSpPr>
        <p:spPr bwMode="auto">
          <a:xfrm>
            <a:off x="3556000" y="3124200"/>
            <a:ext cx="381000" cy="762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4944" name="Line 16"/>
          <p:cNvSpPr>
            <a:spLocks noChangeShapeType="1"/>
          </p:cNvSpPr>
          <p:nvPr/>
        </p:nvSpPr>
        <p:spPr bwMode="auto">
          <a:xfrm>
            <a:off x="3022600" y="2819400"/>
            <a:ext cx="762000" cy="0"/>
          </a:xfrm>
          <a:prstGeom prst="line">
            <a:avLst/>
          </a:prstGeom>
          <a:noFill/>
          <a:ln w="28575">
            <a:solidFill>
              <a:schemeClr val="tx1"/>
            </a:solidFill>
            <a:round/>
            <a:headEnd/>
            <a:tailEnd/>
          </a:ln>
          <a:effectLst/>
        </p:spPr>
        <p:txBody>
          <a:bodyPr/>
          <a:lstStyle/>
          <a:p>
            <a:endParaRPr lang="en-US"/>
          </a:p>
        </p:txBody>
      </p:sp>
      <p:sp>
        <p:nvSpPr>
          <p:cNvPr id="124945" name="Line 17"/>
          <p:cNvSpPr>
            <a:spLocks noChangeShapeType="1"/>
          </p:cNvSpPr>
          <p:nvPr/>
        </p:nvSpPr>
        <p:spPr bwMode="auto">
          <a:xfrm>
            <a:off x="3784600" y="2819400"/>
            <a:ext cx="0" cy="304800"/>
          </a:xfrm>
          <a:prstGeom prst="line">
            <a:avLst/>
          </a:prstGeom>
          <a:noFill/>
          <a:ln w="28575">
            <a:solidFill>
              <a:schemeClr val="tx1"/>
            </a:solidFill>
            <a:round/>
            <a:headEnd/>
            <a:tailEnd/>
          </a:ln>
          <a:effectLst/>
        </p:spPr>
        <p:txBody>
          <a:bodyPr/>
          <a:lstStyle/>
          <a:p>
            <a:endParaRPr lang="en-US"/>
          </a:p>
        </p:txBody>
      </p:sp>
      <p:sp>
        <p:nvSpPr>
          <p:cNvPr id="124946" name="Line 18"/>
          <p:cNvSpPr>
            <a:spLocks noChangeShapeType="1"/>
          </p:cNvSpPr>
          <p:nvPr/>
        </p:nvSpPr>
        <p:spPr bwMode="auto">
          <a:xfrm>
            <a:off x="3784600" y="3886200"/>
            <a:ext cx="0" cy="304800"/>
          </a:xfrm>
          <a:prstGeom prst="line">
            <a:avLst/>
          </a:prstGeom>
          <a:noFill/>
          <a:ln w="28575">
            <a:solidFill>
              <a:schemeClr val="tx1"/>
            </a:solidFill>
            <a:round/>
            <a:headEnd/>
            <a:tailEnd/>
          </a:ln>
          <a:effectLst/>
        </p:spPr>
        <p:txBody>
          <a:bodyPr/>
          <a:lstStyle/>
          <a:p>
            <a:endParaRPr lang="en-US"/>
          </a:p>
        </p:txBody>
      </p:sp>
      <p:sp>
        <p:nvSpPr>
          <p:cNvPr id="124947" name="Oval 19"/>
          <p:cNvSpPr>
            <a:spLocks noChangeArrowheads="1"/>
          </p:cNvSpPr>
          <p:nvPr/>
        </p:nvSpPr>
        <p:spPr bwMode="auto">
          <a:xfrm>
            <a:off x="2946400" y="27432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48" name="Oval 20"/>
          <p:cNvSpPr>
            <a:spLocks noChangeArrowheads="1"/>
          </p:cNvSpPr>
          <p:nvPr/>
        </p:nvSpPr>
        <p:spPr bwMode="auto">
          <a:xfrm>
            <a:off x="2946400" y="41148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49" name="Line 21"/>
          <p:cNvSpPr>
            <a:spLocks noChangeShapeType="1"/>
          </p:cNvSpPr>
          <p:nvPr/>
        </p:nvSpPr>
        <p:spPr bwMode="auto">
          <a:xfrm>
            <a:off x="3022600" y="4191000"/>
            <a:ext cx="762000" cy="0"/>
          </a:xfrm>
          <a:prstGeom prst="line">
            <a:avLst/>
          </a:prstGeom>
          <a:noFill/>
          <a:ln w="28575">
            <a:solidFill>
              <a:schemeClr val="tx1"/>
            </a:solidFill>
            <a:round/>
            <a:headEnd/>
            <a:tailEnd/>
          </a:ln>
          <a:effectLst/>
        </p:spPr>
        <p:txBody>
          <a:bodyPr/>
          <a:lstStyle/>
          <a:p>
            <a:endParaRPr lang="en-US"/>
          </a:p>
        </p:txBody>
      </p:sp>
      <p:sp>
        <p:nvSpPr>
          <p:cNvPr id="124950" name="Text Box 22"/>
          <p:cNvSpPr txBox="1">
            <a:spLocks noChangeArrowheads="1"/>
          </p:cNvSpPr>
          <p:nvPr/>
        </p:nvSpPr>
        <p:spPr bwMode="auto">
          <a:xfrm>
            <a:off x="2667000" y="2590800"/>
            <a:ext cx="355600" cy="1552575"/>
          </a:xfrm>
          <a:prstGeom prst="rect">
            <a:avLst/>
          </a:prstGeom>
          <a:noFill/>
          <a:ln w="9525">
            <a:noFill/>
            <a:miter lim="800000"/>
            <a:headEnd/>
            <a:tailEnd/>
          </a:ln>
          <a:effectLst/>
        </p:spPr>
        <p:txBody>
          <a:bodyPr wrap="none">
            <a:spAutoFit/>
          </a:bodyPr>
          <a:lstStyle/>
          <a:p>
            <a:r>
              <a:rPr lang="en-US"/>
              <a:t>_</a:t>
            </a:r>
          </a:p>
          <a:p>
            <a:endParaRPr lang="en-US"/>
          </a:p>
          <a:p>
            <a:r>
              <a:rPr lang="en-US" i="1"/>
              <a:t>v</a:t>
            </a:r>
          </a:p>
          <a:p>
            <a:r>
              <a:rPr lang="en-US"/>
              <a:t>+</a:t>
            </a:r>
          </a:p>
        </p:txBody>
      </p:sp>
      <p:sp>
        <p:nvSpPr>
          <p:cNvPr id="124951" name="Line 23"/>
          <p:cNvSpPr>
            <a:spLocks noChangeShapeType="1"/>
          </p:cNvSpPr>
          <p:nvPr/>
        </p:nvSpPr>
        <p:spPr bwMode="auto">
          <a:xfrm flipH="1">
            <a:off x="3251200" y="2590800"/>
            <a:ext cx="381000" cy="0"/>
          </a:xfrm>
          <a:prstGeom prst="line">
            <a:avLst/>
          </a:prstGeom>
          <a:noFill/>
          <a:ln w="19050">
            <a:solidFill>
              <a:schemeClr val="tx1"/>
            </a:solidFill>
            <a:round/>
            <a:headEnd/>
            <a:tailEnd type="triangle" w="med" len="lg"/>
          </a:ln>
          <a:effectLst/>
        </p:spPr>
        <p:txBody>
          <a:bodyPr/>
          <a:lstStyle/>
          <a:p>
            <a:endParaRPr lang="en-US"/>
          </a:p>
        </p:txBody>
      </p:sp>
      <p:sp>
        <p:nvSpPr>
          <p:cNvPr id="124952" name="Text Box 24"/>
          <p:cNvSpPr txBox="1">
            <a:spLocks noChangeArrowheads="1"/>
          </p:cNvSpPr>
          <p:nvPr/>
        </p:nvSpPr>
        <p:spPr bwMode="auto">
          <a:xfrm>
            <a:off x="3251200" y="2133600"/>
            <a:ext cx="268288" cy="457200"/>
          </a:xfrm>
          <a:prstGeom prst="rect">
            <a:avLst/>
          </a:prstGeom>
          <a:noFill/>
          <a:ln w="9525">
            <a:noFill/>
            <a:miter lim="800000"/>
            <a:headEnd/>
            <a:tailEnd/>
          </a:ln>
          <a:effectLst/>
        </p:spPr>
        <p:txBody>
          <a:bodyPr wrap="none">
            <a:spAutoFit/>
          </a:bodyPr>
          <a:lstStyle/>
          <a:p>
            <a:r>
              <a:rPr lang="en-US" i="1"/>
              <a:t>i</a:t>
            </a:r>
          </a:p>
        </p:txBody>
      </p:sp>
      <p:sp>
        <p:nvSpPr>
          <p:cNvPr id="124953" name="Text Box 25"/>
          <p:cNvSpPr txBox="1">
            <a:spLocks noChangeArrowheads="1"/>
          </p:cNvSpPr>
          <p:nvPr/>
        </p:nvSpPr>
        <p:spPr bwMode="auto">
          <a:xfrm>
            <a:off x="1676400" y="1524000"/>
            <a:ext cx="1219200" cy="579438"/>
          </a:xfrm>
          <a:prstGeom prst="rect">
            <a:avLst/>
          </a:prstGeom>
          <a:noFill/>
          <a:ln w="12700">
            <a:noFill/>
            <a:miter lim="800000"/>
            <a:headEnd/>
            <a:tailEnd/>
          </a:ln>
          <a:effectLst/>
        </p:spPr>
        <p:txBody>
          <a:bodyPr>
            <a:spAutoFit/>
          </a:bodyPr>
          <a:lstStyle/>
          <a:p>
            <a:pPr algn="ctr"/>
            <a:r>
              <a:rPr lang="en-US" sz="3200" b="1" i="1"/>
              <a:t>p</a:t>
            </a:r>
            <a:r>
              <a:rPr lang="en-US" sz="3200" b="1"/>
              <a:t> = </a:t>
            </a:r>
            <a:r>
              <a:rPr lang="en-US" sz="3200" b="1" i="1"/>
              <a:t>vi</a:t>
            </a:r>
          </a:p>
        </p:txBody>
      </p:sp>
      <p:sp>
        <p:nvSpPr>
          <p:cNvPr id="124954" name="Rectangle 26"/>
          <p:cNvSpPr>
            <a:spLocks noChangeArrowheads="1"/>
          </p:cNvSpPr>
          <p:nvPr/>
        </p:nvSpPr>
        <p:spPr bwMode="auto">
          <a:xfrm>
            <a:off x="6019800" y="3124200"/>
            <a:ext cx="381000" cy="762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4955" name="Line 27"/>
          <p:cNvSpPr>
            <a:spLocks noChangeShapeType="1"/>
          </p:cNvSpPr>
          <p:nvPr/>
        </p:nvSpPr>
        <p:spPr bwMode="auto">
          <a:xfrm>
            <a:off x="5486400" y="2819400"/>
            <a:ext cx="762000" cy="0"/>
          </a:xfrm>
          <a:prstGeom prst="line">
            <a:avLst/>
          </a:prstGeom>
          <a:noFill/>
          <a:ln w="28575">
            <a:solidFill>
              <a:schemeClr val="tx1"/>
            </a:solidFill>
            <a:round/>
            <a:headEnd/>
            <a:tailEnd/>
          </a:ln>
          <a:effectLst/>
        </p:spPr>
        <p:txBody>
          <a:bodyPr/>
          <a:lstStyle/>
          <a:p>
            <a:endParaRPr lang="en-US"/>
          </a:p>
        </p:txBody>
      </p:sp>
      <p:sp>
        <p:nvSpPr>
          <p:cNvPr id="124956" name="Line 28"/>
          <p:cNvSpPr>
            <a:spLocks noChangeShapeType="1"/>
          </p:cNvSpPr>
          <p:nvPr/>
        </p:nvSpPr>
        <p:spPr bwMode="auto">
          <a:xfrm>
            <a:off x="6248400" y="2819400"/>
            <a:ext cx="0" cy="304800"/>
          </a:xfrm>
          <a:prstGeom prst="line">
            <a:avLst/>
          </a:prstGeom>
          <a:noFill/>
          <a:ln w="28575">
            <a:solidFill>
              <a:schemeClr val="tx1"/>
            </a:solidFill>
            <a:round/>
            <a:headEnd/>
            <a:tailEnd/>
          </a:ln>
          <a:effectLst/>
        </p:spPr>
        <p:txBody>
          <a:bodyPr/>
          <a:lstStyle/>
          <a:p>
            <a:endParaRPr lang="en-US"/>
          </a:p>
        </p:txBody>
      </p:sp>
      <p:sp>
        <p:nvSpPr>
          <p:cNvPr id="124957" name="Line 29"/>
          <p:cNvSpPr>
            <a:spLocks noChangeShapeType="1"/>
          </p:cNvSpPr>
          <p:nvPr/>
        </p:nvSpPr>
        <p:spPr bwMode="auto">
          <a:xfrm>
            <a:off x="6248400" y="3886200"/>
            <a:ext cx="0" cy="304800"/>
          </a:xfrm>
          <a:prstGeom prst="line">
            <a:avLst/>
          </a:prstGeom>
          <a:noFill/>
          <a:ln w="28575">
            <a:solidFill>
              <a:schemeClr val="tx1"/>
            </a:solidFill>
            <a:round/>
            <a:headEnd/>
            <a:tailEnd/>
          </a:ln>
          <a:effectLst/>
        </p:spPr>
        <p:txBody>
          <a:bodyPr/>
          <a:lstStyle/>
          <a:p>
            <a:endParaRPr lang="en-US"/>
          </a:p>
        </p:txBody>
      </p:sp>
      <p:sp>
        <p:nvSpPr>
          <p:cNvPr id="124958" name="Oval 30"/>
          <p:cNvSpPr>
            <a:spLocks noChangeArrowheads="1"/>
          </p:cNvSpPr>
          <p:nvPr/>
        </p:nvSpPr>
        <p:spPr bwMode="auto">
          <a:xfrm>
            <a:off x="5410200" y="27432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59" name="Oval 31"/>
          <p:cNvSpPr>
            <a:spLocks noChangeArrowheads="1"/>
          </p:cNvSpPr>
          <p:nvPr/>
        </p:nvSpPr>
        <p:spPr bwMode="auto">
          <a:xfrm>
            <a:off x="5410200" y="41148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60" name="Line 32"/>
          <p:cNvSpPr>
            <a:spLocks noChangeShapeType="1"/>
          </p:cNvSpPr>
          <p:nvPr/>
        </p:nvSpPr>
        <p:spPr bwMode="auto">
          <a:xfrm>
            <a:off x="5486400" y="4191000"/>
            <a:ext cx="762000" cy="0"/>
          </a:xfrm>
          <a:prstGeom prst="line">
            <a:avLst/>
          </a:prstGeom>
          <a:noFill/>
          <a:ln w="28575">
            <a:solidFill>
              <a:schemeClr val="tx1"/>
            </a:solidFill>
            <a:round/>
            <a:headEnd/>
            <a:tailEnd/>
          </a:ln>
          <a:effectLst/>
        </p:spPr>
        <p:txBody>
          <a:bodyPr/>
          <a:lstStyle/>
          <a:p>
            <a:endParaRPr lang="en-US"/>
          </a:p>
        </p:txBody>
      </p:sp>
      <p:sp>
        <p:nvSpPr>
          <p:cNvPr id="124961" name="Text Box 33"/>
          <p:cNvSpPr txBox="1">
            <a:spLocks noChangeArrowheads="1"/>
          </p:cNvSpPr>
          <p:nvPr/>
        </p:nvSpPr>
        <p:spPr bwMode="auto">
          <a:xfrm>
            <a:off x="5130800" y="2851150"/>
            <a:ext cx="355600" cy="1187450"/>
          </a:xfrm>
          <a:prstGeom prst="rect">
            <a:avLst/>
          </a:prstGeom>
          <a:noFill/>
          <a:ln w="9525">
            <a:noFill/>
            <a:miter lim="800000"/>
            <a:headEnd/>
            <a:tailEnd/>
          </a:ln>
          <a:effectLst/>
        </p:spPr>
        <p:txBody>
          <a:bodyPr wrap="none">
            <a:spAutoFit/>
          </a:bodyPr>
          <a:lstStyle/>
          <a:p>
            <a:r>
              <a:rPr lang="en-US"/>
              <a:t>+</a:t>
            </a:r>
          </a:p>
          <a:p>
            <a:r>
              <a:rPr lang="en-US" i="1"/>
              <a:t>v</a:t>
            </a:r>
          </a:p>
          <a:p>
            <a:r>
              <a:rPr lang="en-US"/>
              <a:t>_</a:t>
            </a:r>
          </a:p>
        </p:txBody>
      </p:sp>
      <p:sp>
        <p:nvSpPr>
          <p:cNvPr id="124962" name="Line 34"/>
          <p:cNvSpPr>
            <a:spLocks noChangeShapeType="1"/>
          </p:cNvSpPr>
          <p:nvPr/>
        </p:nvSpPr>
        <p:spPr bwMode="auto">
          <a:xfrm flipH="1">
            <a:off x="5715000" y="2590800"/>
            <a:ext cx="381000" cy="0"/>
          </a:xfrm>
          <a:prstGeom prst="line">
            <a:avLst/>
          </a:prstGeom>
          <a:noFill/>
          <a:ln w="19050">
            <a:solidFill>
              <a:schemeClr val="tx1"/>
            </a:solidFill>
            <a:round/>
            <a:headEnd/>
            <a:tailEnd type="triangle" w="med" len="lg"/>
          </a:ln>
          <a:effectLst/>
        </p:spPr>
        <p:txBody>
          <a:bodyPr/>
          <a:lstStyle/>
          <a:p>
            <a:endParaRPr lang="en-US"/>
          </a:p>
        </p:txBody>
      </p:sp>
      <p:sp>
        <p:nvSpPr>
          <p:cNvPr id="124963" name="Text Box 35"/>
          <p:cNvSpPr txBox="1">
            <a:spLocks noChangeArrowheads="1"/>
          </p:cNvSpPr>
          <p:nvPr/>
        </p:nvSpPr>
        <p:spPr bwMode="auto">
          <a:xfrm>
            <a:off x="5715000" y="2133600"/>
            <a:ext cx="268288" cy="457200"/>
          </a:xfrm>
          <a:prstGeom prst="rect">
            <a:avLst/>
          </a:prstGeom>
          <a:noFill/>
          <a:ln w="9525">
            <a:noFill/>
            <a:miter lim="800000"/>
            <a:headEnd/>
            <a:tailEnd/>
          </a:ln>
          <a:effectLst/>
        </p:spPr>
        <p:txBody>
          <a:bodyPr wrap="none">
            <a:spAutoFit/>
          </a:bodyPr>
          <a:lstStyle/>
          <a:p>
            <a:r>
              <a:rPr lang="en-US" i="1"/>
              <a:t>i</a:t>
            </a:r>
          </a:p>
        </p:txBody>
      </p:sp>
      <p:sp>
        <p:nvSpPr>
          <p:cNvPr id="124964" name="Rectangle 36"/>
          <p:cNvSpPr>
            <a:spLocks noChangeArrowheads="1"/>
          </p:cNvSpPr>
          <p:nvPr/>
        </p:nvSpPr>
        <p:spPr bwMode="auto">
          <a:xfrm>
            <a:off x="8077200" y="3124200"/>
            <a:ext cx="381000" cy="7620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4965" name="Line 37"/>
          <p:cNvSpPr>
            <a:spLocks noChangeShapeType="1"/>
          </p:cNvSpPr>
          <p:nvPr/>
        </p:nvSpPr>
        <p:spPr bwMode="auto">
          <a:xfrm>
            <a:off x="7543800" y="2819400"/>
            <a:ext cx="762000" cy="0"/>
          </a:xfrm>
          <a:prstGeom prst="line">
            <a:avLst/>
          </a:prstGeom>
          <a:noFill/>
          <a:ln w="28575">
            <a:solidFill>
              <a:schemeClr val="tx1"/>
            </a:solidFill>
            <a:round/>
            <a:headEnd/>
            <a:tailEnd/>
          </a:ln>
          <a:effectLst/>
        </p:spPr>
        <p:txBody>
          <a:bodyPr/>
          <a:lstStyle/>
          <a:p>
            <a:endParaRPr lang="en-US"/>
          </a:p>
        </p:txBody>
      </p:sp>
      <p:sp>
        <p:nvSpPr>
          <p:cNvPr id="124966" name="Line 38"/>
          <p:cNvSpPr>
            <a:spLocks noChangeShapeType="1"/>
          </p:cNvSpPr>
          <p:nvPr/>
        </p:nvSpPr>
        <p:spPr bwMode="auto">
          <a:xfrm>
            <a:off x="8305800" y="2819400"/>
            <a:ext cx="0" cy="304800"/>
          </a:xfrm>
          <a:prstGeom prst="line">
            <a:avLst/>
          </a:prstGeom>
          <a:noFill/>
          <a:ln w="28575">
            <a:solidFill>
              <a:schemeClr val="tx1"/>
            </a:solidFill>
            <a:round/>
            <a:headEnd/>
            <a:tailEnd/>
          </a:ln>
          <a:effectLst/>
        </p:spPr>
        <p:txBody>
          <a:bodyPr/>
          <a:lstStyle/>
          <a:p>
            <a:endParaRPr lang="en-US"/>
          </a:p>
        </p:txBody>
      </p:sp>
      <p:sp>
        <p:nvSpPr>
          <p:cNvPr id="124967" name="Line 39"/>
          <p:cNvSpPr>
            <a:spLocks noChangeShapeType="1"/>
          </p:cNvSpPr>
          <p:nvPr/>
        </p:nvSpPr>
        <p:spPr bwMode="auto">
          <a:xfrm>
            <a:off x="8305800" y="3886200"/>
            <a:ext cx="0" cy="304800"/>
          </a:xfrm>
          <a:prstGeom prst="line">
            <a:avLst/>
          </a:prstGeom>
          <a:noFill/>
          <a:ln w="28575">
            <a:solidFill>
              <a:schemeClr val="tx1"/>
            </a:solidFill>
            <a:round/>
            <a:headEnd/>
            <a:tailEnd/>
          </a:ln>
          <a:effectLst/>
        </p:spPr>
        <p:txBody>
          <a:bodyPr/>
          <a:lstStyle/>
          <a:p>
            <a:endParaRPr lang="en-US"/>
          </a:p>
        </p:txBody>
      </p:sp>
      <p:sp>
        <p:nvSpPr>
          <p:cNvPr id="124968" name="Oval 40"/>
          <p:cNvSpPr>
            <a:spLocks noChangeArrowheads="1"/>
          </p:cNvSpPr>
          <p:nvPr/>
        </p:nvSpPr>
        <p:spPr bwMode="auto">
          <a:xfrm>
            <a:off x="7467600" y="27432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69" name="Oval 41"/>
          <p:cNvSpPr>
            <a:spLocks noChangeArrowheads="1"/>
          </p:cNvSpPr>
          <p:nvPr/>
        </p:nvSpPr>
        <p:spPr bwMode="auto">
          <a:xfrm>
            <a:off x="7467600" y="4114800"/>
            <a:ext cx="152400" cy="152400"/>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24970" name="Line 42"/>
          <p:cNvSpPr>
            <a:spLocks noChangeShapeType="1"/>
          </p:cNvSpPr>
          <p:nvPr/>
        </p:nvSpPr>
        <p:spPr bwMode="auto">
          <a:xfrm>
            <a:off x="7543800" y="4191000"/>
            <a:ext cx="762000" cy="0"/>
          </a:xfrm>
          <a:prstGeom prst="line">
            <a:avLst/>
          </a:prstGeom>
          <a:noFill/>
          <a:ln w="28575">
            <a:solidFill>
              <a:schemeClr val="tx1"/>
            </a:solidFill>
            <a:round/>
            <a:headEnd/>
            <a:tailEnd/>
          </a:ln>
          <a:effectLst/>
        </p:spPr>
        <p:txBody>
          <a:bodyPr/>
          <a:lstStyle/>
          <a:p>
            <a:endParaRPr lang="en-US"/>
          </a:p>
        </p:txBody>
      </p:sp>
      <p:sp>
        <p:nvSpPr>
          <p:cNvPr id="124971" name="Text Box 43"/>
          <p:cNvSpPr txBox="1">
            <a:spLocks noChangeArrowheads="1"/>
          </p:cNvSpPr>
          <p:nvPr/>
        </p:nvSpPr>
        <p:spPr bwMode="auto">
          <a:xfrm>
            <a:off x="7188200" y="2590800"/>
            <a:ext cx="355600" cy="1552575"/>
          </a:xfrm>
          <a:prstGeom prst="rect">
            <a:avLst/>
          </a:prstGeom>
          <a:noFill/>
          <a:ln w="9525">
            <a:noFill/>
            <a:miter lim="800000"/>
            <a:headEnd/>
            <a:tailEnd/>
          </a:ln>
          <a:effectLst/>
        </p:spPr>
        <p:txBody>
          <a:bodyPr wrap="none">
            <a:spAutoFit/>
          </a:bodyPr>
          <a:lstStyle/>
          <a:p>
            <a:r>
              <a:rPr lang="en-US"/>
              <a:t>_</a:t>
            </a:r>
          </a:p>
          <a:p>
            <a:endParaRPr lang="en-US"/>
          </a:p>
          <a:p>
            <a:r>
              <a:rPr lang="en-US" i="1"/>
              <a:t>v</a:t>
            </a:r>
          </a:p>
          <a:p>
            <a:r>
              <a:rPr lang="en-US"/>
              <a:t>+</a:t>
            </a:r>
          </a:p>
        </p:txBody>
      </p:sp>
      <p:sp>
        <p:nvSpPr>
          <p:cNvPr id="124972" name="Line 44"/>
          <p:cNvSpPr>
            <a:spLocks noChangeShapeType="1"/>
          </p:cNvSpPr>
          <p:nvPr/>
        </p:nvSpPr>
        <p:spPr bwMode="auto">
          <a:xfrm>
            <a:off x="7772400" y="2590800"/>
            <a:ext cx="381000" cy="0"/>
          </a:xfrm>
          <a:prstGeom prst="line">
            <a:avLst/>
          </a:prstGeom>
          <a:noFill/>
          <a:ln w="19050">
            <a:solidFill>
              <a:schemeClr val="tx1"/>
            </a:solidFill>
            <a:round/>
            <a:headEnd/>
            <a:tailEnd type="triangle" w="med" len="lg"/>
          </a:ln>
          <a:effectLst/>
        </p:spPr>
        <p:txBody>
          <a:bodyPr/>
          <a:lstStyle/>
          <a:p>
            <a:endParaRPr lang="en-US"/>
          </a:p>
        </p:txBody>
      </p:sp>
      <p:sp>
        <p:nvSpPr>
          <p:cNvPr id="124973" name="Text Box 45"/>
          <p:cNvSpPr txBox="1">
            <a:spLocks noChangeArrowheads="1"/>
          </p:cNvSpPr>
          <p:nvPr/>
        </p:nvSpPr>
        <p:spPr bwMode="auto">
          <a:xfrm>
            <a:off x="7772400" y="2133600"/>
            <a:ext cx="268288" cy="457200"/>
          </a:xfrm>
          <a:prstGeom prst="rect">
            <a:avLst/>
          </a:prstGeom>
          <a:noFill/>
          <a:ln w="9525">
            <a:noFill/>
            <a:miter lim="800000"/>
            <a:headEnd/>
            <a:tailEnd/>
          </a:ln>
          <a:effectLst/>
        </p:spPr>
        <p:txBody>
          <a:bodyPr wrap="none">
            <a:spAutoFit/>
          </a:bodyPr>
          <a:lstStyle/>
          <a:p>
            <a:r>
              <a:rPr lang="en-US" i="1"/>
              <a:t>i</a:t>
            </a:r>
          </a:p>
        </p:txBody>
      </p:sp>
      <p:sp>
        <p:nvSpPr>
          <p:cNvPr id="124974" name="Line 46"/>
          <p:cNvSpPr>
            <a:spLocks noChangeShapeType="1"/>
          </p:cNvSpPr>
          <p:nvPr/>
        </p:nvSpPr>
        <p:spPr bwMode="auto">
          <a:xfrm>
            <a:off x="4572000" y="914400"/>
            <a:ext cx="0" cy="4114800"/>
          </a:xfrm>
          <a:prstGeom prst="line">
            <a:avLst/>
          </a:prstGeom>
          <a:noFill/>
          <a:ln w="9525">
            <a:solidFill>
              <a:schemeClr val="tx1"/>
            </a:solidFill>
            <a:round/>
            <a:headEnd/>
            <a:tailEnd/>
          </a:ln>
          <a:effectLst/>
        </p:spPr>
        <p:txBody>
          <a:bodyPr/>
          <a:lstStyle/>
          <a:p>
            <a:endParaRPr lang="en-US"/>
          </a:p>
        </p:txBody>
      </p:sp>
      <p:sp>
        <p:nvSpPr>
          <p:cNvPr id="124975" name="Text Box 47"/>
          <p:cNvSpPr txBox="1">
            <a:spLocks noChangeArrowheads="1"/>
          </p:cNvSpPr>
          <p:nvPr/>
        </p:nvSpPr>
        <p:spPr bwMode="auto">
          <a:xfrm>
            <a:off x="6096000" y="1524000"/>
            <a:ext cx="1447800" cy="579438"/>
          </a:xfrm>
          <a:prstGeom prst="rect">
            <a:avLst/>
          </a:prstGeom>
          <a:noFill/>
          <a:ln w="12700">
            <a:noFill/>
            <a:miter lim="800000"/>
            <a:headEnd/>
            <a:tailEnd/>
          </a:ln>
          <a:effectLst/>
        </p:spPr>
        <p:txBody>
          <a:bodyPr>
            <a:spAutoFit/>
          </a:bodyPr>
          <a:lstStyle/>
          <a:p>
            <a:pPr algn="ctr"/>
            <a:r>
              <a:rPr lang="en-US" sz="3200" b="1" i="1"/>
              <a:t>p</a:t>
            </a:r>
            <a:r>
              <a:rPr lang="en-US" sz="3200" b="1"/>
              <a:t> = -</a:t>
            </a:r>
            <a:r>
              <a:rPr lang="en-US" sz="3200" b="1" i="1"/>
              <a:t>vi</a:t>
            </a:r>
          </a:p>
        </p:txBody>
      </p:sp>
      <p:sp>
        <p:nvSpPr>
          <p:cNvPr id="48" name="TextBox 47"/>
          <p:cNvSpPr txBox="1"/>
          <p:nvPr/>
        </p:nvSpPr>
        <p:spPr>
          <a:xfrm>
            <a:off x="563880" y="4617720"/>
            <a:ext cx="4053840" cy="518160"/>
          </a:xfrm>
          <a:prstGeom prst="rect">
            <a:avLst/>
          </a:prstGeom>
          <a:noFill/>
        </p:spPr>
        <p:txBody>
          <a:bodyPr wrap="square" rtlCol="0">
            <a:spAutoFit/>
          </a:bodyPr>
          <a:lstStyle/>
          <a:p>
            <a:r>
              <a:rPr lang="en-US" dirty="0" smtClean="0"/>
              <a:t>Current from + to –</a:t>
            </a:r>
            <a:endParaRPr lang="en-US" dirty="0"/>
          </a:p>
        </p:txBody>
      </p:sp>
      <p:sp>
        <p:nvSpPr>
          <p:cNvPr id="49" name="TextBox 48"/>
          <p:cNvSpPr txBox="1"/>
          <p:nvPr/>
        </p:nvSpPr>
        <p:spPr>
          <a:xfrm>
            <a:off x="5029200" y="4617720"/>
            <a:ext cx="4053840" cy="518160"/>
          </a:xfrm>
          <a:prstGeom prst="rect">
            <a:avLst/>
          </a:prstGeom>
          <a:noFill/>
        </p:spPr>
        <p:txBody>
          <a:bodyPr wrap="square" rtlCol="0">
            <a:spAutoFit/>
          </a:bodyPr>
          <a:lstStyle/>
          <a:p>
            <a:r>
              <a:rPr lang="en-US" dirty="0" smtClean="0"/>
              <a:t>Current from – to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Sign Convention for Power</a:t>
            </a:r>
          </a:p>
        </p:txBody>
      </p:sp>
      <p:sp>
        <p:nvSpPr>
          <p:cNvPr id="51" name="Content Placeholder 2"/>
          <p:cNvSpPr>
            <a:spLocks noGrp="1"/>
          </p:cNvSpPr>
          <p:nvPr>
            <p:ph idx="1"/>
          </p:nvPr>
        </p:nvSpPr>
        <p:spPr>
          <a:xfrm>
            <a:off x="457200" y="914400"/>
            <a:ext cx="8229600" cy="5521325"/>
          </a:xfrm>
        </p:spPr>
        <p:txBody>
          <a:bodyPr/>
          <a:lstStyle/>
          <a:p>
            <a:r>
              <a:rPr lang="en-US" dirty="0" smtClean="0"/>
              <a:t>For this circuit, since reference current is in the opposite direction of reference voltage in the resistor, then P=-VI</a:t>
            </a:r>
          </a:p>
        </p:txBody>
      </p:sp>
      <p:pic>
        <p:nvPicPr>
          <p:cNvPr id="55" name="Picture 2"/>
          <p:cNvPicPr>
            <a:picLocks noChangeAspect="1" noChangeArrowheads="1"/>
          </p:cNvPicPr>
          <p:nvPr/>
        </p:nvPicPr>
        <p:blipFill>
          <a:blip r:embed="rId3" cstate="print"/>
          <a:srcRect/>
          <a:stretch>
            <a:fillRect/>
          </a:stretch>
        </p:blipFill>
        <p:spPr bwMode="auto">
          <a:xfrm>
            <a:off x="1577190" y="2486978"/>
            <a:ext cx="6514204" cy="3380422"/>
          </a:xfrm>
          <a:prstGeom prst="rect">
            <a:avLst/>
          </a:prstGeom>
          <a:noFill/>
          <a:ln w="9525">
            <a:noFill/>
            <a:miter lim="800000"/>
            <a:headEnd/>
            <a:tailEnd/>
          </a:ln>
        </p:spPr>
      </p:pic>
      <p:cxnSp>
        <p:nvCxnSpPr>
          <p:cNvPr id="56" name="Straight Arrow Connector 55"/>
          <p:cNvCxnSpPr/>
          <p:nvPr/>
        </p:nvCxnSpPr>
        <p:spPr bwMode="auto">
          <a:xfrm rot="5400000" flipH="1" flipV="1">
            <a:off x="6827917" y="4176157"/>
            <a:ext cx="1585754"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7" name="Rectangle 56"/>
          <p:cNvSpPr/>
          <p:nvPr/>
        </p:nvSpPr>
        <p:spPr>
          <a:xfrm>
            <a:off x="7712242" y="3990350"/>
            <a:ext cx="425116" cy="523220"/>
          </a:xfrm>
          <a:prstGeom prst="rect">
            <a:avLst/>
          </a:prstGeom>
        </p:spPr>
        <p:txBody>
          <a:bodyPr wrap="none">
            <a:spAutoFit/>
          </a:bodyPr>
          <a:lstStyle/>
          <a:p>
            <a:r>
              <a:rPr lang="en-US" dirty="0" smtClean="0">
                <a:cs typeface="Times New Roman" pitchFamily="18" charset="0"/>
              </a:rPr>
              <a:t>I</a:t>
            </a:r>
            <a:r>
              <a:rPr lang="en-US" baseline="-25000" dirty="0" smtClean="0"/>
              <a:t>1</a:t>
            </a:r>
            <a:endParaRPr lang="en-US" dirty="0"/>
          </a:p>
        </p:txBody>
      </p:sp>
      <p:sp>
        <p:nvSpPr>
          <p:cNvPr id="58" name="TextBox 57"/>
          <p:cNvSpPr txBox="1"/>
          <p:nvPr/>
        </p:nvSpPr>
        <p:spPr>
          <a:xfrm>
            <a:off x="6172200" y="3169920"/>
            <a:ext cx="426720"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
        <p:nvSpPr>
          <p:cNvPr id="62" name="Rectangle 61"/>
          <p:cNvSpPr/>
          <p:nvPr/>
        </p:nvSpPr>
        <p:spPr>
          <a:xfrm>
            <a:off x="6144915" y="4462790"/>
            <a:ext cx="389850" cy="584775"/>
          </a:xfrm>
          <a:prstGeom prst="rect">
            <a:avLst/>
          </a:prstGeom>
        </p:spPr>
        <p:txBody>
          <a:bodyPr wrap="none">
            <a:spAutoFit/>
          </a:bodyPr>
          <a:lstStyle/>
          <a:p>
            <a:r>
              <a:rPr lang="en-US" sz="3200" b="1" dirty="0" smtClean="0">
                <a:solidFill>
                  <a:srgbClr val="FF0000"/>
                </a:solidFill>
              </a:rPr>
              <a:t>–</a:t>
            </a:r>
            <a:endParaRPr lang="en-US" sz="3200" b="1" dirty="0">
              <a:solidFill>
                <a:srgbClr val="FF0000"/>
              </a:solidFill>
            </a:endParaRPr>
          </a:p>
        </p:txBody>
      </p:sp>
      <p:sp>
        <p:nvSpPr>
          <p:cNvPr id="63" name="TextBox 62"/>
          <p:cNvSpPr txBox="1"/>
          <p:nvPr/>
        </p:nvSpPr>
        <p:spPr>
          <a:xfrm>
            <a:off x="5638800" y="3870960"/>
            <a:ext cx="472440" cy="523220"/>
          </a:xfrm>
          <a:prstGeom prst="rect">
            <a:avLst/>
          </a:prstGeom>
          <a:noFill/>
        </p:spPr>
        <p:txBody>
          <a:bodyPr wrap="square" rtlCol="0">
            <a:spAutoFit/>
          </a:bodyPr>
          <a:lstStyle/>
          <a:p>
            <a:r>
              <a:rPr lang="en-US" dirty="0" smtClean="0">
                <a:solidFill>
                  <a:srgbClr val="FF0000"/>
                </a:solidFill>
              </a:rPr>
              <a:t>V</a:t>
            </a:r>
            <a:endParaRPr lang="en-US" dirty="0">
              <a:solidFill>
                <a:srgbClr val="FF0000"/>
              </a:solidFill>
            </a:endParaRPr>
          </a:p>
        </p:txBody>
      </p:sp>
      <p:sp>
        <p:nvSpPr>
          <p:cNvPr id="64" name="TextBox 63"/>
          <p:cNvSpPr txBox="1"/>
          <p:nvPr/>
        </p:nvSpPr>
        <p:spPr>
          <a:xfrm>
            <a:off x="5836920" y="4023360"/>
            <a:ext cx="411480" cy="523220"/>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65" name="TextBox 64"/>
          <p:cNvSpPr txBox="1"/>
          <p:nvPr/>
        </p:nvSpPr>
        <p:spPr>
          <a:xfrm>
            <a:off x="487680" y="5882640"/>
            <a:ext cx="5516880" cy="523220"/>
          </a:xfrm>
          <a:prstGeom prst="rect">
            <a:avLst/>
          </a:prstGeom>
          <a:noFill/>
        </p:spPr>
        <p:txBody>
          <a:bodyPr wrap="square" rtlCol="0">
            <a:spAutoFit/>
          </a:bodyPr>
          <a:lstStyle/>
          <a:p>
            <a:r>
              <a:rPr lang="en-US" dirty="0" smtClean="0"/>
              <a:t>P=VI=-10 V * (-0.1 Amps) = </a:t>
            </a:r>
            <a:r>
              <a:rPr lang="en-US" b="1" dirty="0" smtClean="0"/>
              <a:t>1 Watt</a:t>
            </a:r>
            <a:endParaRPr lang="en-US" b="1" dirty="0"/>
          </a:p>
        </p:txBody>
      </p:sp>
      <p:sp>
        <p:nvSpPr>
          <p:cNvPr id="13" name="TextBox 12"/>
          <p:cNvSpPr txBox="1"/>
          <p:nvPr/>
        </p:nvSpPr>
        <p:spPr>
          <a:xfrm>
            <a:off x="6705600" y="5974080"/>
            <a:ext cx="2042160" cy="523220"/>
          </a:xfrm>
          <a:prstGeom prst="rect">
            <a:avLst/>
          </a:prstGeom>
          <a:noFill/>
        </p:spPr>
        <p:txBody>
          <a:bodyPr wrap="square" rtlCol="0">
            <a:spAutoFit/>
          </a:bodyPr>
          <a:lstStyle/>
          <a:p>
            <a:r>
              <a:rPr lang="en-US" dirty="0" smtClean="0"/>
              <a:t>All is well</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Summary</a:t>
            </a:r>
          </a:p>
        </p:txBody>
      </p:sp>
      <p:sp>
        <p:nvSpPr>
          <p:cNvPr id="87043" name="Rectangle 3"/>
          <p:cNvSpPr>
            <a:spLocks noGrp="1" noChangeArrowheads="1"/>
          </p:cNvSpPr>
          <p:nvPr>
            <p:ph type="body" idx="1"/>
          </p:nvPr>
        </p:nvSpPr>
        <p:spPr>
          <a:xfrm>
            <a:off x="457200" y="914400"/>
            <a:ext cx="8229600" cy="5486400"/>
          </a:xfrm>
        </p:spPr>
        <p:txBody>
          <a:bodyPr/>
          <a:lstStyle/>
          <a:p>
            <a:r>
              <a:rPr lang="en-US" sz="2800" b="1" i="1" dirty="0"/>
              <a:t>Current</a:t>
            </a:r>
            <a:r>
              <a:rPr lang="en-US" sz="2800" dirty="0"/>
              <a:t> = rate of charge flow</a:t>
            </a:r>
            <a:r>
              <a:rPr lang="en-US" sz="2800" b="1" i="1" dirty="0"/>
              <a:t> </a:t>
            </a:r>
          </a:p>
          <a:p>
            <a:r>
              <a:rPr lang="en-US" sz="2800" b="1" i="1" dirty="0"/>
              <a:t>Voltage</a:t>
            </a:r>
            <a:r>
              <a:rPr lang="en-US" sz="2800" dirty="0"/>
              <a:t> = energy per unit charge created by 		  charge </a:t>
            </a:r>
            <a:r>
              <a:rPr lang="en-US" sz="2800" dirty="0" smtClean="0"/>
              <a:t>separation</a:t>
            </a:r>
          </a:p>
          <a:p>
            <a:r>
              <a:rPr lang="en-US" sz="2800" b="1" i="1" dirty="0" smtClean="0"/>
              <a:t>Power</a:t>
            </a:r>
            <a:r>
              <a:rPr lang="en-US" sz="2800" dirty="0" smtClean="0"/>
              <a:t> = energy per unit time</a:t>
            </a:r>
          </a:p>
          <a:p>
            <a:r>
              <a:rPr lang="en-US" sz="2800" b="1" i="1" dirty="0" smtClean="0"/>
              <a:t>Ideal </a:t>
            </a:r>
            <a:r>
              <a:rPr lang="en-US" sz="2800" b="1" i="1" dirty="0"/>
              <a:t>Basic Circuit Element</a:t>
            </a:r>
            <a:endParaRPr lang="en-US" sz="2800" dirty="0"/>
          </a:p>
          <a:p>
            <a:pPr lvl="1"/>
            <a:r>
              <a:rPr lang="en-US" sz="2400" dirty="0"/>
              <a:t>2-terminal component that cannot be sub-divided</a:t>
            </a:r>
          </a:p>
          <a:p>
            <a:pPr lvl="1"/>
            <a:r>
              <a:rPr lang="en-US" sz="2400" dirty="0" smtClean="0"/>
              <a:t>Described </a:t>
            </a:r>
            <a:r>
              <a:rPr lang="en-US" sz="2400" dirty="0"/>
              <a:t>mathematically in terms of its terminal voltage and current</a:t>
            </a:r>
          </a:p>
          <a:p>
            <a:r>
              <a:rPr lang="en-US" sz="2800" b="1" i="1" dirty="0" smtClean="0"/>
              <a:t>Circuit Schematics</a:t>
            </a:r>
          </a:p>
          <a:p>
            <a:pPr lvl="1"/>
            <a:r>
              <a:rPr lang="en-US" sz="2400" dirty="0" smtClean="0"/>
              <a:t>Networks of ideal basic circuit elements</a:t>
            </a:r>
          </a:p>
          <a:p>
            <a:pPr lvl="1"/>
            <a:r>
              <a:rPr lang="en-US" sz="2400" dirty="0" smtClean="0"/>
              <a:t>Equivalent to a set of algebraic equations</a:t>
            </a:r>
          </a:p>
          <a:p>
            <a:pPr lvl="1"/>
            <a:r>
              <a:rPr lang="en-US" sz="2400" dirty="0" smtClean="0"/>
              <a:t>Solution provides voltage and current through all elements of the circuit</a:t>
            </a: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 y="5486400"/>
            <a:ext cx="8763000" cy="990600"/>
          </a:xfrm>
          <a:prstGeom prst="rect">
            <a:avLst/>
          </a:prstGeom>
          <a:solidFill>
            <a:schemeClr val="bg1">
              <a:lumMod val="85000"/>
              <a:alpha val="31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err="1" smtClean="0"/>
              <a:t>iClickers</a:t>
            </a:r>
            <a:r>
              <a:rPr lang="en-US" dirty="0" smtClean="0"/>
              <a:t> Once More</a:t>
            </a:r>
            <a:endParaRPr lang="en-US" dirty="0"/>
          </a:p>
        </p:txBody>
      </p:sp>
      <p:sp>
        <p:nvSpPr>
          <p:cNvPr id="3" name="Content Placeholder 2"/>
          <p:cNvSpPr>
            <a:spLocks noGrp="1"/>
          </p:cNvSpPr>
          <p:nvPr>
            <p:ph idx="1"/>
          </p:nvPr>
        </p:nvSpPr>
        <p:spPr>
          <a:xfrm>
            <a:off x="457200" y="914401"/>
            <a:ext cx="8229600" cy="4831080"/>
          </a:xfrm>
        </p:spPr>
        <p:txBody>
          <a:bodyPr/>
          <a:lstStyle/>
          <a:p>
            <a:r>
              <a:rPr lang="en-US" sz="2800" dirty="0" smtClean="0"/>
              <a:t>We decide to stick a piece of wire in a nearby electrical outlet to heat our room.</a:t>
            </a:r>
          </a:p>
          <a:p>
            <a:r>
              <a:rPr lang="en-US" sz="2800" dirty="0" smtClean="0"/>
              <a:t>We have a choice of many different thicknesses of wire to use. Assume that resistance scales inversely with diameter of the wire, i.e. </a:t>
            </a:r>
            <a:r>
              <a:rPr lang="en-US" sz="2800" dirty="0" err="1" smtClean="0"/>
              <a:t>R</a:t>
            </a:r>
            <a:r>
              <a:rPr lang="en-US" sz="2800" baseline="-25000" dirty="0" err="1" smtClean="0"/>
              <a:t>wire</a:t>
            </a:r>
            <a:r>
              <a:rPr lang="en-US" sz="2800" dirty="0" smtClean="0"/>
              <a:t>=constant/diameter</a:t>
            </a:r>
          </a:p>
          <a:p>
            <a:r>
              <a:rPr lang="en-US" sz="2800" dirty="0" smtClean="0"/>
              <a:t>Assuming our wire won’t melt, if we wish to maximize the amount of heat generated, which wire should we choose:</a:t>
            </a:r>
          </a:p>
        </p:txBody>
      </p:sp>
      <p:sp>
        <p:nvSpPr>
          <p:cNvPr id="4" name="TextBox 3"/>
          <p:cNvSpPr txBox="1"/>
          <p:nvPr/>
        </p:nvSpPr>
        <p:spPr>
          <a:xfrm>
            <a:off x="182880" y="5768341"/>
            <a:ext cx="3200400" cy="461665"/>
          </a:xfrm>
          <a:prstGeom prst="rect">
            <a:avLst/>
          </a:prstGeom>
          <a:noFill/>
        </p:spPr>
        <p:txBody>
          <a:bodyPr wrap="square" rtlCol="0">
            <a:spAutoFit/>
          </a:bodyPr>
          <a:lstStyle/>
          <a:p>
            <a:pPr marL="457200" indent="-457200"/>
            <a:r>
              <a:rPr lang="en-US" sz="2400" b="1" dirty="0" smtClean="0">
                <a:solidFill>
                  <a:srgbClr val="7030A0"/>
                </a:solidFill>
              </a:rPr>
              <a:t>A.</a:t>
            </a:r>
            <a:r>
              <a:rPr lang="en-US" sz="2400" b="1" dirty="0" smtClean="0">
                <a:solidFill>
                  <a:srgbClr val="7030A0"/>
                </a:solidFill>
              </a:rPr>
              <a:t> </a:t>
            </a:r>
            <a:r>
              <a:rPr lang="en-US" sz="2400" b="1" dirty="0" smtClean="0">
                <a:solidFill>
                  <a:srgbClr val="7030A0"/>
                </a:solidFill>
              </a:rPr>
              <a:t>The thinnest wire </a:t>
            </a:r>
          </a:p>
        </p:txBody>
      </p:sp>
      <p:sp>
        <p:nvSpPr>
          <p:cNvPr id="5" name="TextBox 4"/>
          <p:cNvSpPr txBox="1"/>
          <p:nvPr/>
        </p:nvSpPr>
        <p:spPr>
          <a:xfrm>
            <a:off x="3048000" y="5768341"/>
            <a:ext cx="3200400" cy="461665"/>
          </a:xfrm>
          <a:prstGeom prst="rect">
            <a:avLst/>
          </a:prstGeom>
          <a:noFill/>
        </p:spPr>
        <p:txBody>
          <a:bodyPr wrap="square" rtlCol="0">
            <a:spAutoFit/>
          </a:bodyPr>
          <a:lstStyle/>
          <a:p>
            <a:pPr marL="457200" indent="-457200"/>
            <a:r>
              <a:rPr lang="en-US" sz="2400" b="1" dirty="0" smtClean="0">
                <a:solidFill>
                  <a:srgbClr val="7030A0"/>
                </a:solidFill>
              </a:rPr>
              <a:t>B.</a:t>
            </a:r>
            <a:r>
              <a:rPr lang="en-US" sz="2400" b="1" dirty="0" smtClean="0">
                <a:solidFill>
                  <a:srgbClr val="7030A0"/>
                </a:solidFill>
              </a:rPr>
              <a:t> </a:t>
            </a:r>
            <a:r>
              <a:rPr lang="en-US" sz="2400" b="1" dirty="0" smtClean="0">
                <a:solidFill>
                  <a:srgbClr val="7030A0"/>
                </a:solidFill>
              </a:rPr>
              <a:t>The thickest wire</a:t>
            </a:r>
          </a:p>
        </p:txBody>
      </p:sp>
      <p:sp>
        <p:nvSpPr>
          <p:cNvPr id="6" name="TextBox 5"/>
          <p:cNvSpPr txBox="1"/>
          <p:nvPr/>
        </p:nvSpPr>
        <p:spPr>
          <a:xfrm>
            <a:off x="5943600" y="5768341"/>
            <a:ext cx="3200400" cy="461665"/>
          </a:xfrm>
          <a:prstGeom prst="rect">
            <a:avLst/>
          </a:prstGeom>
          <a:noFill/>
        </p:spPr>
        <p:txBody>
          <a:bodyPr wrap="square" rtlCol="0">
            <a:spAutoFit/>
          </a:bodyPr>
          <a:lstStyle/>
          <a:p>
            <a:pPr marL="457200" indent="-457200"/>
            <a:r>
              <a:rPr lang="en-US" sz="2400" b="1" dirty="0" smtClean="0">
                <a:solidFill>
                  <a:srgbClr val="7030A0"/>
                </a:solidFill>
              </a:rPr>
              <a:t>C.</a:t>
            </a:r>
            <a:r>
              <a:rPr lang="en-US" sz="2400" b="1" dirty="0" smtClean="0">
                <a:solidFill>
                  <a:srgbClr val="7030A0"/>
                </a:solidFill>
              </a:rPr>
              <a:t> </a:t>
            </a:r>
            <a:r>
              <a:rPr lang="en-US" sz="2400" b="1" dirty="0" smtClean="0">
                <a:solidFill>
                  <a:srgbClr val="7030A0"/>
                </a:solidFill>
              </a:rPr>
              <a:t>Some medium wire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Dan Garcia, </a:t>
            </a:r>
            <a:r>
              <a:rPr lang="en-US" dirty="0" err="1" smtClean="0"/>
              <a:t>Babak</a:t>
            </a:r>
            <a:r>
              <a:rPr lang="en-US" dirty="0" smtClean="0"/>
              <a:t> </a:t>
            </a:r>
            <a:r>
              <a:rPr lang="en-US" dirty="0" err="1" smtClean="0"/>
              <a:t>Ayazifar</a:t>
            </a:r>
            <a:r>
              <a:rPr lang="en-US" dirty="0" smtClean="0"/>
              <a:t>, Mike Clancy for help in CS302 (a course in course design)</a:t>
            </a:r>
          </a:p>
          <a:p>
            <a:r>
              <a:rPr lang="en-US" dirty="0" smtClean="0"/>
              <a:t>Slides and Course Organization:</a:t>
            </a:r>
          </a:p>
          <a:p>
            <a:pPr lvl="1"/>
            <a:r>
              <a:rPr lang="en-US" dirty="0" err="1" smtClean="0"/>
              <a:t>Tsu</a:t>
            </a:r>
            <a:r>
              <a:rPr lang="en-US" dirty="0" smtClean="0"/>
              <a:t> Jae </a:t>
            </a:r>
            <a:r>
              <a:rPr lang="en-US" dirty="0" smtClean="0"/>
              <a:t>King</a:t>
            </a:r>
          </a:p>
          <a:p>
            <a:pPr lvl="1"/>
            <a:r>
              <a:rPr lang="en-US" dirty="0" smtClean="0"/>
              <a:t>Connie Chang-</a:t>
            </a:r>
            <a:r>
              <a:rPr lang="en-US" dirty="0" err="1" smtClean="0"/>
              <a:t>Hasnain</a:t>
            </a:r>
            <a:endParaRPr lang="en-US" dirty="0" smtClean="0"/>
          </a:p>
          <a:p>
            <a:pPr lvl="1"/>
            <a:r>
              <a:rPr lang="en-US" dirty="0" smtClean="0"/>
              <a:t>Octavian </a:t>
            </a:r>
            <a:r>
              <a:rPr lang="en-US" dirty="0" err="1" smtClean="0"/>
              <a:t>Florescu</a:t>
            </a:r>
            <a:endParaRPr lang="en-US" dirty="0" smtClean="0"/>
          </a:p>
          <a:p>
            <a:pPr lvl="1"/>
            <a:r>
              <a:rPr lang="en-US" dirty="0" smtClean="0"/>
              <a:t>Brian </a:t>
            </a:r>
            <a:r>
              <a:rPr lang="en-US" dirty="0" err="1" smtClean="0"/>
              <a:t>Gawalt</a:t>
            </a:r>
            <a:endParaRPr lang="en-US" dirty="0" smtClean="0"/>
          </a:p>
          <a:p>
            <a:pPr lvl="1"/>
            <a:r>
              <a:rPr lang="en-US" dirty="0" smtClean="0"/>
              <a:t>Bernhard </a:t>
            </a:r>
            <a:r>
              <a:rPr lang="en-US" dirty="0" err="1" smtClean="0"/>
              <a:t>Boser</a:t>
            </a:r>
            <a:endParaRPr lang="en-US" dirty="0" smtClean="0"/>
          </a:p>
          <a:p>
            <a:r>
              <a:rPr lang="en-US" dirty="0" smtClean="0"/>
              <a:t>Labs</a:t>
            </a:r>
          </a:p>
          <a:p>
            <a:pPr lvl="1"/>
            <a:r>
              <a:rPr lang="en-US" dirty="0" smtClean="0"/>
              <a:t>Bernhard </a:t>
            </a:r>
            <a:r>
              <a:rPr lang="en-US" dirty="0" err="1" smtClean="0"/>
              <a:t>Boser</a:t>
            </a:r>
            <a:endParaRPr lang="en-US" dirty="0" smtClean="0"/>
          </a:p>
          <a:p>
            <a:pPr lvl="1"/>
            <a:r>
              <a:rPr lang="en-US" dirty="0" smtClean="0"/>
              <a:t>Electronics Lab Staff</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There’s (still) Plenty of Room at the Bottom</a:t>
            </a:r>
            <a:endParaRPr lang="en-US" sz="3000" dirty="0"/>
          </a:p>
        </p:txBody>
      </p:sp>
      <p:sp>
        <p:nvSpPr>
          <p:cNvPr id="3" name="Content Placeholder 2"/>
          <p:cNvSpPr>
            <a:spLocks noGrp="1"/>
          </p:cNvSpPr>
          <p:nvPr>
            <p:ph idx="1"/>
          </p:nvPr>
        </p:nvSpPr>
        <p:spPr>
          <a:xfrm>
            <a:off x="457200" y="914401"/>
            <a:ext cx="5394960" cy="1630680"/>
          </a:xfrm>
        </p:spPr>
        <p:txBody>
          <a:bodyPr/>
          <a:lstStyle/>
          <a:p>
            <a:r>
              <a:rPr lang="en-US" sz="2400" dirty="0" smtClean="0"/>
              <a:t>“There’s more than one way to build a </a:t>
            </a:r>
            <a:r>
              <a:rPr lang="en-US" sz="2400" dirty="0" err="1" smtClean="0"/>
              <a:t>nanoscale</a:t>
            </a:r>
            <a:r>
              <a:rPr lang="en-US" sz="2400" dirty="0" smtClean="0"/>
              <a:t> information processing unit” – Folklore</a:t>
            </a:r>
          </a:p>
          <a:p>
            <a:r>
              <a:rPr lang="en-US" i="1" dirty="0" smtClean="0"/>
              <a:t>E coli</a:t>
            </a:r>
            <a:r>
              <a:rPr lang="en-US" dirty="0" smtClean="0"/>
              <a:t> is a 2000 nm by 500 nm </a:t>
            </a:r>
            <a:r>
              <a:rPr lang="en-US" dirty="0" smtClean="0"/>
              <a:t>device by area (in 3D, 500 nm tall)</a:t>
            </a:r>
            <a:endParaRPr lang="en-US" baseline="30000" dirty="0" smtClean="0"/>
          </a:p>
        </p:txBody>
      </p:sp>
      <p:pic>
        <p:nvPicPr>
          <p:cNvPr id="97283" name="Picture 3" descr="http://asymptotia.com/wp-images/2008/08/e_coli.jpg"/>
          <p:cNvPicPr>
            <a:picLocks noChangeAspect="1" noChangeArrowheads="1"/>
          </p:cNvPicPr>
          <p:nvPr/>
        </p:nvPicPr>
        <p:blipFill>
          <a:blip r:embed="rId2" cstate="print"/>
          <a:srcRect/>
          <a:stretch>
            <a:fillRect/>
          </a:stretch>
        </p:blipFill>
        <p:spPr bwMode="auto">
          <a:xfrm>
            <a:off x="6023018" y="952817"/>
            <a:ext cx="2831422" cy="2826703"/>
          </a:xfrm>
          <a:prstGeom prst="rect">
            <a:avLst/>
          </a:prstGeom>
          <a:noFill/>
        </p:spPr>
      </p:pic>
      <p:sp>
        <p:nvSpPr>
          <p:cNvPr id="7" name="Content Placeholder 2"/>
          <p:cNvSpPr txBox="1">
            <a:spLocks/>
          </p:cNvSpPr>
          <p:nvPr/>
        </p:nvSpPr>
        <p:spPr bwMode="auto">
          <a:xfrm>
            <a:off x="381000" y="3688080"/>
            <a:ext cx="8031480" cy="2895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Self-replicating</a:t>
            </a:r>
            <a:r>
              <a:rPr kumimoji="0" lang="en-US" sz="2800" b="0" i="0" u="none" strike="noStrike" kern="0" cap="none" spc="0" normalizeH="0" baseline="0" noProof="0" dirty="0" smtClean="0">
                <a:ln>
                  <a:noFill/>
                </a:ln>
                <a:solidFill>
                  <a:schemeClr val="tx1"/>
                </a:solidFill>
                <a:effectLst/>
                <a:uLnTx/>
                <a:uFillTx/>
                <a:latin typeface="+mn-lt"/>
              </a:rPr>
              <a:t>, self-powered system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1 million interconnected </a:t>
            </a:r>
            <a:r>
              <a:rPr kumimoji="0" lang="en-US" sz="2800" b="0" i="0" u="none" strike="noStrike" kern="0" cap="none" spc="0" normalizeH="0" baseline="0" noProof="0" dirty="0" err="1" smtClean="0">
                <a:ln>
                  <a:noFill/>
                </a:ln>
                <a:solidFill>
                  <a:schemeClr val="tx1"/>
                </a:solidFill>
                <a:effectLst/>
                <a:uLnTx/>
                <a:uFillTx/>
                <a:latin typeface="+mn-lt"/>
              </a:rPr>
              <a:t>subdevices</a:t>
            </a:r>
            <a:r>
              <a:rPr kumimoji="0" lang="en-US" sz="2800" b="0" i="0" u="none" strike="noStrike" kern="0" cap="none" spc="0" normalizeH="0" baseline="0" noProof="0" dirty="0" smtClean="0">
                <a:ln>
                  <a:noFill/>
                </a:ln>
                <a:solidFill>
                  <a:schemeClr val="tx1"/>
                </a:solidFill>
                <a:effectLst/>
                <a:uLnTx/>
                <a:uFillTx/>
                <a:latin typeface="+mn-lt"/>
              </a:rPr>
              <a:t> of 4000 types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Stores 1 megabyte of genomic </a:t>
            </a:r>
            <a:r>
              <a:rPr kumimoji="0" lang="en-US" sz="2800" b="0" i="0" u="none" strike="noStrike" kern="0" cap="none" spc="0" normalizeH="0" baseline="0" noProof="0" dirty="0" smtClean="0">
                <a:ln>
                  <a:noFill/>
                </a:ln>
                <a:solidFill>
                  <a:schemeClr val="tx1"/>
                </a:solidFill>
                <a:effectLst/>
                <a:uLnTx/>
                <a:uFillTx/>
                <a:latin typeface="+mn-lt"/>
              </a:rPr>
              <a:t>data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Humans are capable of building only a 10 bit SRAM in the same area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ndParaRPr>
          </a:p>
        </p:txBody>
      </p:sp>
      <p:sp>
        <p:nvSpPr>
          <p:cNvPr id="8" name="TextBox 7"/>
          <p:cNvSpPr txBox="1"/>
          <p:nvPr/>
        </p:nvSpPr>
        <p:spPr>
          <a:xfrm>
            <a:off x="2194560" y="6583680"/>
            <a:ext cx="6659880" cy="307777"/>
          </a:xfrm>
          <a:prstGeom prst="rect">
            <a:avLst/>
          </a:prstGeom>
          <a:noFill/>
        </p:spPr>
        <p:txBody>
          <a:bodyPr wrap="square" rtlCol="0">
            <a:spAutoFit/>
          </a:bodyPr>
          <a:lstStyle/>
          <a:p>
            <a:r>
              <a:rPr lang="en-US" sz="1400" dirty="0" smtClean="0"/>
              <a:t>Painting of E. Coli courtesy of shardcore.org</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r>
              <a:rPr lang="en-US" dirty="0" smtClean="0"/>
              <a:t>Extra slides you’re responsible for knowing about, but which I won’t talk about in class for lack of time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EE40 Content (Detailed Version)</a:t>
            </a:r>
          </a:p>
        </p:txBody>
      </p:sp>
      <p:sp>
        <p:nvSpPr>
          <p:cNvPr id="10243" name="Content Placeholder 2"/>
          <p:cNvSpPr>
            <a:spLocks noGrp="1"/>
          </p:cNvSpPr>
          <p:nvPr>
            <p:ph idx="1"/>
          </p:nvPr>
        </p:nvSpPr>
        <p:spPr/>
        <p:txBody>
          <a:bodyPr/>
          <a:lstStyle/>
          <a:p>
            <a:pPr>
              <a:lnSpc>
                <a:spcPct val="80000"/>
              </a:lnSpc>
            </a:pPr>
            <a:r>
              <a:rPr lang="en-US" sz="2400" dirty="0" smtClean="0"/>
              <a:t>Fundamental Circuit Concepts and Analysis Techniques</a:t>
            </a:r>
            <a:endParaRPr lang="en-US" sz="2000" dirty="0" smtClean="0"/>
          </a:p>
          <a:p>
            <a:pPr lvl="1">
              <a:lnSpc>
                <a:spcPct val="80000"/>
              </a:lnSpc>
            </a:pPr>
            <a:r>
              <a:rPr lang="en-US" sz="2000" dirty="0" smtClean="0"/>
              <a:t>Networks of power sources and resistors</a:t>
            </a:r>
          </a:p>
          <a:p>
            <a:pPr lvl="1">
              <a:lnSpc>
                <a:spcPct val="80000"/>
              </a:lnSpc>
            </a:pPr>
            <a:r>
              <a:rPr lang="en-US" sz="2000" dirty="0" smtClean="0"/>
              <a:t>Op-amps</a:t>
            </a:r>
          </a:p>
          <a:p>
            <a:pPr lvl="1">
              <a:lnSpc>
                <a:spcPct val="80000"/>
              </a:lnSpc>
            </a:pPr>
            <a:r>
              <a:rPr lang="en-US" sz="2000" dirty="0" smtClean="0"/>
              <a:t>Signal amplification</a:t>
            </a:r>
          </a:p>
          <a:p>
            <a:pPr lvl="1">
              <a:lnSpc>
                <a:spcPct val="80000"/>
              </a:lnSpc>
            </a:pPr>
            <a:r>
              <a:rPr lang="en-US" sz="2000" dirty="0" smtClean="0"/>
              <a:t>Conversion of circuit schematics into algebraic equations</a:t>
            </a:r>
          </a:p>
          <a:p>
            <a:pPr>
              <a:lnSpc>
                <a:spcPct val="80000"/>
              </a:lnSpc>
            </a:pPr>
            <a:r>
              <a:rPr lang="en-US" sz="2400" dirty="0" smtClean="0"/>
              <a:t>Circuits with Energy Storage Elements</a:t>
            </a:r>
          </a:p>
          <a:p>
            <a:pPr lvl="1">
              <a:lnSpc>
                <a:spcPct val="80000"/>
              </a:lnSpc>
            </a:pPr>
            <a:r>
              <a:rPr lang="en-US" sz="2000" dirty="0" smtClean="0"/>
              <a:t>Capacitors</a:t>
            </a:r>
          </a:p>
          <a:p>
            <a:pPr lvl="1">
              <a:lnSpc>
                <a:spcPct val="80000"/>
              </a:lnSpc>
            </a:pPr>
            <a:r>
              <a:rPr lang="en-US" sz="2000" dirty="0" smtClean="0"/>
              <a:t>Inductors</a:t>
            </a:r>
          </a:p>
          <a:p>
            <a:pPr lvl="1">
              <a:lnSpc>
                <a:spcPct val="80000"/>
              </a:lnSpc>
            </a:pPr>
            <a:r>
              <a:rPr lang="en-US" sz="2000" dirty="0" smtClean="0"/>
              <a:t>Filtering</a:t>
            </a:r>
          </a:p>
          <a:p>
            <a:pPr lvl="1">
              <a:lnSpc>
                <a:spcPct val="80000"/>
              </a:lnSpc>
            </a:pPr>
            <a:r>
              <a:rPr lang="en-US" sz="2000" dirty="0" smtClean="0"/>
              <a:t>Conversion of circuit schematics into differential equations</a:t>
            </a:r>
          </a:p>
          <a:p>
            <a:pPr>
              <a:lnSpc>
                <a:spcPct val="80000"/>
              </a:lnSpc>
            </a:pPr>
            <a:r>
              <a:rPr lang="en-US" sz="2400" dirty="0" smtClean="0"/>
              <a:t>Semiconductors and Integrated Circuits</a:t>
            </a:r>
          </a:p>
          <a:p>
            <a:pPr lvl="1">
              <a:lnSpc>
                <a:spcPct val="80000"/>
              </a:lnSpc>
            </a:pPr>
            <a:r>
              <a:rPr lang="en-US" sz="2000" dirty="0" smtClean="0"/>
              <a:t>Basic semiconductor devices</a:t>
            </a:r>
          </a:p>
          <a:p>
            <a:pPr lvl="1">
              <a:lnSpc>
                <a:spcPct val="80000"/>
              </a:lnSpc>
            </a:pPr>
            <a:r>
              <a:rPr lang="en-US" sz="2000" dirty="0" smtClean="0"/>
              <a:t>Diodes</a:t>
            </a:r>
          </a:p>
          <a:p>
            <a:pPr lvl="1">
              <a:lnSpc>
                <a:spcPct val="80000"/>
              </a:lnSpc>
            </a:pPr>
            <a:r>
              <a:rPr lang="en-US" sz="2000" dirty="0" smtClean="0"/>
              <a:t>Transistors</a:t>
            </a:r>
          </a:p>
          <a:p>
            <a:pPr lvl="1">
              <a:lnSpc>
                <a:spcPct val="80000"/>
              </a:lnSpc>
            </a:pPr>
            <a:r>
              <a:rPr lang="en-US" sz="2000" dirty="0" smtClean="0"/>
              <a:t>Logic gates</a:t>
            </a:r>
          </a:p>
          <a:p>
            <a:pPr>
              <a:lnSpc>
                <a:spcPct val="80000"/>
              </a:lnSpc>
            </a:pPr>
            <a:r>
              <a:rPr lang="en-US" sz="2400" dirty="0" smtClean="0"/>
              <a:t>Textbook</a:t>
            </a:r>
          </a:p>
          <a:p>
            <a:pPr lvl="1">
              <a:lnSpc>
                <a:spcPct val="80000"/>
              </a:lnSpc>
            </a:pPr>
            <a:r>
              <a:rPr lang="en-US" sz="2000" dirty="0" smtClean="0"/>
              <a:t>Foundation of Analog and Digital Electronic Circuits, </a:t>
            </a:r>
            <a:r>
              <a:rPr lang="en-US" sz="2000" dirty="0" err="1" smtClean="0"/>
              <a:t>Anant</a:t>
            </a:r>
            <a:r>
              <a:rPr lang="en-US" sz="2000" dirty="0" smtClean="0"/>
              <a:t> </a:t>
            </a:r>
            <a:r>
              <a:rPr lang="en-US" sz="2000" dirty="0" err="1" smtClean="0"/>
              <a:t>Agarwal</a:t>
            </a:r>
            <a:r>
              <a:rPr lang="en-US" sz="2000" dirty="0" smtClean="0"/>
              <a:t> and Jeffrey Lang, Morgan Kaufman, 1st Edition</a:t>
            </a:r>
          </a:p>
          <a:p>
            <a:pPr lvl="1">
              <a:lnSpc>
                <a:spcPct val="80000"/>
              </a:lnSpc>
            </a:pP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229600" cy="533400"/>
          </a:xfrm>
        </p:spPr>
        <p:txBody>
          <a:bodyPr/>
          <a:lstStyle/>
          <a:p>
            <a:r>
              <a:rPr lang="en-US" sz="2800" dirty="0" smtClean="0"/>
              <a:t>Final Grade Distribution – subject to change before first midterm</a:t>
            </a:r>
            <a:endParaRPr lang="en-US" sz="2800" dirty="0"/>
          </a:p>
        </p:txBody>
      </p:sp>
      <p:sp>
        <p:nvSpPr>
          <p:cNvPr id="3" name="Content Placeholder 2"/>
          <p:cNvSpPr>
            <a:spLocks noGrp="1"/>
          </p:cNvSpPr>
          <p:nvPr>
            <p:ph idx="1"/>
          </p:nvPr>
        </p:nvSpPr>
        <p:spPr/>
        <p:txBody>
          <a:bodyPr/>
          <a:lstStyle/>
          <a:p>
            <a:r>
              <a:rPr lang="en-US" dirty="0" smtClean="0"/>
              <a:t>Grading: 800 pts total</a:t>
            </a:r>
          </a:p>
          <a:p>
            <a:pPr lvl="1"/>
            <a:r>
              <a:rPr lang="en-US" sz="2000" dirty="0" smtClean="0"/>
              <a:t>120pts = 15% Labs</a:t>
            </a:r>
          </a:p>
          <a:p>
            <a:pPr lvl="1"/>
            <a:r>
              <a:rPr lang="en-US" sz="2000" dirty="0" smtClean="0"/>
              <a:t>160pts = 20% Homework</a:t>
            </a:r>
          </a:p>
          <a:p>
            <a:pPr lvl="1"/>
            <a:r>
              <a:rPr lang="en-US" sz="2000" dirty="0" smtClean="0"/>
              <a:t>320pts = 40% Two midterms (each 20%)</a:t>
            </a:r>
          </a:p>
          <a:p>
            <a:pPr lvl="1"/>
            <a:r>
              <a:rPr lang="en-US" sz="2000" dirty="0" smtClean="0"/>
              <a:t>160 pts= 20% Final</a:t>
            </a:r>
          </a:p>
          <a:p>
            <a:pPr lvl="1"/>
            <a:r>
              <a:rPr lang="en-US" sz="2000" dirty="0" smtClean="0"/>
              <a:t>40 pts = 5% Reading Assignments</a:t>
            </a:r>
          </a:p>
          <a:p>
            <a:pPr lvl="1">
              <a:buNone/>
            </a:pPr>
            <a:r>
              <a:rPr lang="en-US" sz="2000" dirty="0" smtClean="0"/>
              <a:t>	+   Extra credit for EPA. What’s EPA?</a:t>
            </a:r>
          </a:p>
          <a:p>
            <a:r>
              <a:rPr lang="en-US" dirty="0" smtClean="0"/>
              <a:t>Grade distributions</a:t>
            </a:r>
          </a:p>
          <a:p>
            <a:pPr lvl="1"/>
            <a:r>
              <a:rPr lang="en-US" sz="2000" dirty="0" smtClean="0"/>
              <a:t>Pseudo-Absolute Scale</a:t>
            </a:r>
          </a:p>
          <a:p>
            <a:pPr lvl="1"/>
            <a:r>
              <a:rPr lang="en-US" sz="2000" dirty="0" smtClean="0"/>
              <a:t>Perfect score is 1000 points. 25-60-25 for A+, A, A-</a:t>
            </a:r>
          </a:p>
          <a:p>
            <a:pPr lvl="1"/>
            <a:r>
              <a:rPr lang="en-US" sz="2000" dirty="0" smtClean="0"/>
              <a:t>Similar for Bs and Cs (110 pts per letter-grade)</a:t>
            </a:r>
          </a:p>
          <a:p>
            <a:pPr lvl="1"/>
            <a:r>
              <a:rPr lang="en-US" sz="2000" dirty="0" smtClean="0"/>
              <a:t>C+, C, C-, D, F (No D+ or D- distinction)</a:t>
            </a:r>
          </a:p>
          <a:p>
            <a:pPr lvl="1"/>
            <a:r>
              <a:rPr lang="en-US" sz="2000" dirty="0" smtClean="0"/>
              <a:t>Exception: No F will be given if all but one hw and labs are completed and all exams taken</a:t>
            </a:r>
          </a:p>
          <a:p>
            <a:pPr lvl="1"/>
            <a:r>
              <a:rPr lang="en-US" sz="2000" dirty="0" smtClean="0"/>
              <a:t>We’ll “</a:t>
            </a:r>
            <a:r>
              <a:rPr lang="en-US" sz="2000" dirty="0" err="1" smtClean="0"/>
              <a:t>ooch</a:t>
            </a:r>
            <a:r>
              <a:rPr lang="en-US" sz="2000" dirty="0" smtClean="0"/>
              <a:t>” grades up but never down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May change before 1</a:t>
            </a:r>
            <a:r>
              <a:rPr lang="en-US" baseline="30000" dirty="0" smtClean="0"/>
              <a:t>st</a:t>
            </a:r>
            <a:r>
              <a:rPr lang="en-US" dirty="0" smtClean="0"/>
              <a:t> midterm!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Weekly Calendar</a:t>
            </a:r>
          </a:p>
        </p:txBody>
      </p:sp>
      <p:pic>
        <p:nvPicPr>
          <p:cNvPr id="91137" name="Picture 1"/>
          <p:cNvPicPr>
            <a:picLocks noChangeAspect="1" noChangeArrowheads="1"/>
          </p:cNvPicPr>
          <p:nvPr/>
        </p:nvPicPr>
        <p:blipFill>
          <a:blip r:embed="rId2" cstate="print"/>
          <a:srcRect/>
          <a:stretch>
            <a:fillRect/>
          </a:stretch>
        </p:blipFill>
        <p:spPr bwMode="auto">
          <a:xfrm>
            <a:off x="28210" y="899160"/>
            <a:ext cx="8934948" cy="4974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533400"/>
          </a:xfrm>
        </p:spPr>
        <p:txBody>
          <a:bodyPr/>
          <a:lstStyle/>
          <a:p>
            <a:r>
              <a:rPr lang="en-US" smtClean="0"/>
              <a:t>Core EE Courses</a:t>
            </a:r>
          </a:p>
        </p:txBody>
      </p:sp>
      <p:sp>
        <p:nvSpPr>
          <p:cNvPr id="5123" name="Rectangle 4"/>
          <p:cNvSpPr>
            <a:spLocks noChangeArrowheads="1"/>
          </p:cNvSpPr>
          <p:nvPr/>
        </p:nvSpPr>
        <p:spPr bwMode="auto">
          <a:xfrm>
            <a:off x="3352800" y="1553845"/>
            <a:ext cx="2865438" cy="625475"/>
          </a:xfrm>
          <a:prstGeom prst="rect">
            <a:avLst/>
          </a:prstGeom>
          <a:solidFill>
            <a:schemeClr val="accent1"/>
          </a:solidFill>
          <a:ln w="9525" algn="ctr">
            <a:solidFill>
              <a:schemeClr val="tx1"/>
            </a:solidFill>
            <a:round/>
            <a:headEnd/>
            <a:tailEnd/>
          </a:ln>
        </p:spPr>
        <p:txBody>
          <a:bodyPr/>
          <a:lstStyle/>
          <a:p>
            <a:pPr algn="ctr"/>
            <a:r>
              <a:rPr lang="en-US"/>
              <a:t>Systems Modeling</a:t>
            </a:r>
          </a:p>
        </p:txBody>
      </p:sp>
      <p:sp>
        <p:nvSpPr>
          <p:cNvPr id="5124" name="Rectangle 10"/>
          <p:cNvSpPr>
            <a:spLocks noChangeArrowheads="1"/>
          </p:cNvSpPr>
          <p:nvPr/>
        </p:nvSpPr>
        <p:spPr bwMode="auto">
          <a:xfrm>
            <a:off x="3336925" y="3992563"/>
            <a:ext cx="2865438" cy="625475"/>
          </a:xfrm>
          <a:prstGeom prst="rect">
            <a:avLst/>
          </a:prstGeom>
          <a:solidFill>
            <a:schemeClr val="accent1"/>
          </a:solidFill>
          <a:ln w="9525" algn="ctr">
            <a:solidFill>
              <a:schemeClr val="tx1"/>
            </a:solidFill>
            <a:round/>
            <a:headEnd/>
            <a:tailEnd/>
          </a:ln>
        </p:spPr>
        <p:txBody>
          <a:bodyPr/>
          <a:lstStyle/>
          <a:p>
            <a:pPr algn="ctr"/>
            <a:r>
              <a:rPr lang="en-US"/>
              <a:t>Circuit Modeling</a:t>
            </a:r>
          </a:p>
        </p:txBody>
      </p:sp>
      <p:sp>
        <p:nvSpPr>
          <p:cNvPr id="5125" name="Rectangle 12"/>
          <p:cNvSpPr>
            <a:spLocks noChangeArrowheads="1"/>
          </p:cNvSpPr>
          <p:nvPr/>
        </p:nvSpPr>
        <p:spPr bwMode="auto">
          <a:xfrm>
            <a:off x="3352800" y="5440363"/>
            <a:ext cx="2865438" cy="625475"/>
          </a:xfrm>
          <a:prstGeom prst="rect">
            <a:avLst/>
          </a:prstGeom>
          <a:solidFill>
            <a:schemeClr val="accent1"/>
          </a:solidFill>
          <a:ln w="9525" algn="ctr">
            <a:solidFill>
              <a:schemeClr val="tx1"/>
            </a:solidFill>
            <a:round/>
            <a:headEnd/>
            <a:tailEnd/>
          </a:ln>
        </p:spPr>
        <p:txBody>
          <a:bodyPr/>
          <a:lstStyle/>
          <a:p>
            <a:pPr algn="ctr"/>
            <a:r>
              <a:rPr lang="en-US" dirty="0"/>
              <a:t>Device </a:t>
            </a:r>
            <a:r>
              <a:rPr lang="en-US" dirty="0" smtClean="0"/>
              <a:t>Modeling</a:t>
            </a:r>
            <a:endParaRPr lang="en-US" dirty="0"/>
          </a:p>
        </p:txBody>
      </p:sp>
      <p:sp>
        <p:nvSpPr>
          <p:cNvPr id="14" name="Rectangle 13"/>
          <p:cNvSpPr/>
          <p:nvPr/>
        </p:nvSpPr>
        <p:spPr bwMode="auto">
          <a:xfrm>
            <a:off x="1020763" y="5151438"/>
            <a:ext cx="1401762"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a:t>Silicon</a:t>
            </a:r>
          </a:p>
        </p:txBody>
      </p:sp>
      <p:sp>
        <p:nvSpPr>
          <p:cNvPr id="15" name="Rectangle 14"/>
          <p:cNvSpPr/>
          <p:nvPr/>
        </p:nvSpPr>
        <p:spPr bwMode="auto">
          <a:xfrm>
            <a:off x="1020763" y="5883275"/>
            <a:ext cx="1401762"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a:t>Copper</a:t>
            </a:r>
          </a:p>
        </p:txBody>
      </p:sp>
      <p:cxnSp>
        <p:nvCxnSpPr>
          <p:cNvPr id="5128" name="Straight Connector 18"/>
          <p:cNvCxnSpPr>
            <a:cxnSpLocks noChangeShapeType="1"/>
          </p:cNvCxnSpPr>
          <p:nvPr/>
        </p:nvCxnSpPr>
        <p:spPr bwMode="auto">
          <a:xfrm rot="5400000" flipH="1" flipV="1">
            <a:off x="2484438" y="5791200"/>
            <a:ext cx="593725" cy="15875"/>
          </a:xfrm>
          <a:prstGeom prst="line">
            <a:avLst/>
          </a:prstGeom>
          <a:noFill/>
          <a:ln w="9525" algn="ctr">
            <a:solidFill>
              <a:schemeClr val="tx1"/>
            </a:solidFill>
            <a:round/>
            <a:headEnd/>
            <a:tailEnd/>
          </a:ln>
        </p:spPr>
      </p:cxnSp>
      <p:cxnSp>
        <p:nvCxnSpPr>
          <p:cNvPr id="5129" name="Straight Connector 22"/>
          <p:cNvCxnSpPr>
            <a:cxnSpLocks noChangeShapeType="1"/>
          </p:cNvCxnSpPr>
          <p:nvPr/>
        </p:nvCxnSpPr>
        <p:spPr bwMode="auto">
          <a:xfrm rot="10800000">
            <a:off x="2574925" y="5502275"/>
            <a:ext cx="214313" cy="0"/>
          </a:xfrm>
          <a:prstGeom prst="line">
            <a:avLst/>
          </a:prstGeom>
          <a:noFill/>
          <a:ln w="9525" algn="ctr">
            <a:solidFill>
              <a:schemeClr val="tx1"/>
            </a:solidFill>
            <a:round/>
            <a:headEnd/>
            <a:tailEnd/>
          </a:ln>
        </p:spPr>
      </p:cxnSp>
      <p:cxnSp>
        <p:nvCxnSpPr>
          <p:cNvPr id="5130" name="Straight Connector 23"/>
          <p:cNvCxnSpPr>
            <a:cxnSpLocks noChangeShapeType="1"/>
          </p:cNvCxnSpPr>
          <p:nvPr/>
        </p:nvCxnSpPr>
        <p:spPr bwMode="auto">
          <a:xfrm rot="10800000">
            <a:off x="2544763" y="6096000"/>
            <a:ext cx="214312" cy="0"/>
          </a:xfrm>
          <a:prstGeom prst="line">
            <a:avLst/>
          </a:prstGeom>
          <a:noFill/>
          <a:ln w="9525" algn="ctr">
            <a:solidFill>
              <a:schemeClr val="tx1"/>
            </a:solidFill>
            <a:round/>
            <a:headEnd/>
            <a:tailEnd/>
          </a:ln>
        </p:spPr>
      </p:cxnSp>
      <p:cxnSp>
        <p:nvCxnSpPr>
          <p:cNvPr id="5131" name="Straight Arrow Connector 25"/>
          <p:cNvCxnSpPr>
            <a:cxnSpLocks noChangeShapeType="1"/>
          </p:cNvCxnSpPr>
          <p:nvPr/>
        </p:nvCxnSpPr>
        <p:spPr bwMode="auto">
          <a:xfrm>
            <a:off x="2773363" y="5807075"/>
            <a:ext cx="396875" cy="1588"/>
          </a:xfrm>
          <a:prstGeom prst="straightConnector1">
            <a:avLst/>
          </a:prstGeom>
          <a:noFill/>
          <a:ln w="9525" algn="ctr">
            <a:solidFill>
              <a:schemeClr val="tx1"/>
            </a:solidFill>
            <a:round/>
            <a:headEnd/>
            <a:tailEnd type="arrow" w="med" len="med"/>
          </a:ln>
        </p:spPr>
      </p:cxnSp>
      <p:cxnSp>
        <p:nvCxnSpPr>
          <p:cNvPr id="5132" name="Straight Arrow Connector 27"/>
          <p:cNvCxnSpPr>
            <a:cxnSpLocks noChangeShapeType="1"/>
          </p:cNvCxnSpPr>
          <p:nvPr/>
        </p:nvCxnSpPr>
        <p:spPr bwMode="auto">
          <a:xfrm>
            <a:off x="6324600" y="5775325"/>
            <a:ext cx="579438" cy="1588"/>
          </a:xfrm>
          <a:prstGeom prst="straightConnector1">
            <a:avLst/>
          </a:prstGeom>
          <a:noFill/>
          <a:ln w="9525" algn="ctr">
            <a:solidFill>
              <a:schemeClr val="tx1"/>
            </a:solidFill>
            <a:round/>
            <a:headEnd/>
            <a:tailEnd type="arrow" w="med" len="med"/>
          </a:ln>
        </p:spPr>
      </p:cxnSp>
      <p:sp>
        <p:nvSpPr>
          <p:cNvPr id="29" name="Rectangle 28"/>
          <p:cNvSpPr/>
          <p:nvPr/>
        </p:nvSpPr>
        <p:spPr bwMode="auto">
          <a:xfrm>
            <a:off x="7056438" y="5349875"/>
            <a:ext cx="1676082" cy="102044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smtClean="0"/>
              <a:t>Device Response</a:t>
            </a:r>
            <a:endParaRPr lang="en-US" dirty="0"/>
          </a:p>
        </p:txBody>
      </p:sp>
      <p:cxnSp>
        <p:nvCxnSpPr>
          <p:cNvPr id="5134" name="Straight Connector 30"/>
          <p:cNvCxnSpPr>
            <a:cxnSpLocks noChangeShapeType="1"/>
          </p:cNvCxnSpPr>
          <p:nvPr/>
        </p:nvCxnSpPr>
        <p:spPr bwMode="auto">
          <a:xfrm rot="5400000" flipH="1" flipV="1">
            <a:off x="7353300" y="4702175"/>
            <a:ext cx="731838" cy="14288"/>
          </a:xfrm>
          <a:prstGeom prst="line">
            <a:avLst/>
          </a:prstGeom>
          <a:noFill/>
          <a:ln w="9525" algn="ctr">
            <a:solidFill>
              <a:schemeClr val="tx1"/>
            </a:solidFill>
            <a:round/>
            <a:headEnd/>
            <a:tailEnd/>
          </a:ln>
        </p:spPr>
      </p:cxnSp>
      <p:cxnSp>
        <p:nvCxnSpPr>
          <p:cNvPr id="5135" name="Straight Arrow Connector 32"/>
          <p:cNvCxnSpPr>
            <a:cxnSpLocks noChangeShapeType="1"/>
          </p:cNvCxnSpPr>
          <p:nvPr/>
        </p:nvCxnSpPr>
        <p:spPr bwMode="auto">
          <a:xfrm rot="10800000">
            <a:off x="6477000" y="4327525"/>
            <a:ext cx="1249363" cy="1588"/>
          </a:xfrm>
          <a:prstGeom prst="straightConnector1">
            <a:avLst/>
          </a:prstGeom>
          <a:noFill/>
          <a:ln w="9525" algn="ctr">
            <a:solidFill>
              <a:schemeClr val="tx1"/>
            </a:solidFill>
            <a:round/>
            <a:headEnd/>
            <a:tailEnd type="arrow" w="med" len="med"/>
          </a:ln>
        </p:spPr>
      </p:cxnSp>
      <p:cxnSp>
        <p:nvCxnSpPr>
          <p:cNvPr id="5136" name="Straight Arrow Connector 36"/>
          <p:cNvCxnSpPr>
            <a:cxnSpLocks noChangeShapeType="1"/>
          </p:cNvCxnSpPr>
          <p:nvPr/>
        </p:nvCxnSpPr>
        <p:spPr bwMode="auto">
          <a:xfrm rot="10800000">
            <a:off x="2651125" y="4313238"/>
            <a:ext cx="442913" cy="1587"/>
          </a:xfrm>
          <a:prstGeom prst="straightConnector1">
            <a:avLst/>
          </a:prstGeom>
          <a:noFill/>
          <a:ln w="9525" algn="ctr">
            <a:solidFill>
              <a:schemeClr val="tx1"/>
            </a:solidFill>
            <a:round/>
            <a:headEnd/>
            <a:tailEnd type="arrow" w="med" len="med"/>
          </a:ln>
        </p:spPr>
      </p:cxnSp>
      <p:sp>
        <p:nvSpPr>
          <p:cNvPr id="38" name="Rectangle 37"/>
          <p:cNvSpPr/>
          <p:nvPr/>
        </p:nvSpPr>
        <p:spPr bwMode="auto">
          <a:xfrm>
            <a:off x="304800" y="3352800"/>
            <a:ext cx="2117725" cy="131127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a:t>Circuit </a:t>
            </a:r>
            <a:r>
              <a:rPr lang="en-US" dirty="0" err="1"/>
              <a:t>Input/Output</a:t>
            </a:r>
            <a:r>
              <a:rPr lang="en-US" dirty="0"/>
              <a:t> Response</a:t>
            </a:r>
          </a:p>
        </p:txBody>
      </p:sp>
      <p:cxnSp>
        <p:nvCxnSpPr>
          <p:cNvPr id="19" name="Straight Connector 18"/>
          <p:cNvCxnSpPr>
            <a:cxnSpLocks noChangeShapeType="1"/>
          </p:cNvCxnSpPr>
          <p:nvPr/>
        </p:nvCxnSpPr>
        <p:spPr bwMode="auto">
          <a:xfrm rot="5400000" flipH="1" flipV="1">
            <a:off x="2453958" y="1828800"/>
            <a:ext cx="593725" cy="15875"/>
          </a:xfrm>
          <a:prstGeom prst="line">
            <a:avLst/>
          </a:prstGeom>
          <a:noFill/>
          <a:ln w="9525" algn="ctr">
            <a:solidFill>
              <a:schemeClr val="tx1"/>
            </a:solidFill>
            <a:round/>
            <a:headEnd/>
            <a:tailEnd/>
          </a:ln>
        </p:spPr>
      </p:cxnSp>
      <p:cxnSp>
        <p:nvCxnSpPr>
          <p:cNvPr id="20" name="Straight Connector 22"/>
          <p:cNvCxnSpPr>
            <a:cxnSpLocks noChangeShapeType="1"/>
          </p:cNvCxnSpPr>
          <p:nvPr/>
        </p:nvCxnSpPr>
        <p:spPr bwMode="auto">
          <a:xfrm rot="10800000">
            <a:off x="2544445" y="1539875"/>
            <a:ext cx="214313" cy="0"/>
          </a:xfrm>
          <a:prstGeom prst="line">
            <a:avLst/>
          </a:prstGeom>
          <a:noFill/>
          <a:ln w="9525" algn="ctr">
            <a:solidFill>
              <a:schemeClr val="tx1"/>
            </a:solidFill>
            <a:round/>
            <a:headEnd/>
            <a:tailEnd/>
          </a:ln>
        </p:spPr>
      </p:cxnSp>
      <p:cxnSp>
        <p:nvCxnSpPr>
          <p:cNvPr id="21" name="Straight Connector 23"/>
          <p:cNvCxnSpPr>
            <a:cxnSpLocks noChangeShapeType="1"/>
          </p:cNvCxnSpPr>
          <p:nvPr/>
        </p:nvCxnSpPr>
        <p:spPr bwMode="auto">
          <a:xfrm rot="10800000">
            <a:off x="2514283" y="2133600"/>
            <a:ext cx="214312" cy="0"/>
          </a:xfrm>
          <a:prstGeom prst="line">
            <a:avLst/>
          </a:prstGeom>
          <a:noFill/>
          <a:ln w="9525" algn="ctr">
            <a:solidFill>
              <a:schemeClr val="tx1"/>
            </a:solidFill>
            <a:round/>
            <a:headEnd/>
            <a:tailEnd/>
          </a:ln>
        </p:spPr>
      </p:cxnSp>
      <p:cxnSp>
        <p:nvCxnSpPr>
          <p:cNvPr id="22" name="Straight Arrow Connector 25"/>
          <p:cNvCxnSpPr>
            <a:cxnSpLocks noChangeShapeType="1"/>
          </p:cNvCxnSpPr>
          <p:nvPr/>
        </p:nvCxnSpPr>
        <p:spPr bwMode="auto">
          <a:xfrm>
            <a:off x="2742883" y="1844675"/>
            <a:ext cx="396875" cy="1588"/>
          </a:xfrm>
          <a:prstGeom prst="straightConnector1">
            <a:avLst/>
          </a:prstGeom>
          <a:noFill/>
          <a:ln w="9525" algn="ctr">
            <a:solidFill>
              <a:schemeClr val="tx1"/>
            </a:solidFill>
            <a:round/>
            <a:headEnd/>
            <a:tailEnd type="arrow" w="med" len="med"/>
          </a:ln>
        </p:spPr>
      </p:cxnSp>
      <p:sp>
        <p:nvSpPr>
          <p:cNvPr id="23" name="Rectangle 22"/>
          <p:cNvSpPr/>
          <p:nvPr/>
        </p:nvSpPr>
        <p:spPr bwMode="auto">
          <a:xfrm>
            <a:off x="213360" y="1189038"/>
            <a:ext cx="2072005"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smtClean="0"/>
              <a:t>Input Signals</a:t>
            </a:r>
            <a:endParaRPr lang="en-US" dirty="0"/>
          </a:p>
        </p:txBody>
      </p:sp>
      <p:sp>
        <p:nvSpPr>
          <p:cNvPr id="24" name="Rectangle 23"/>
          <p:cNvSpPr/>
          <p:nvPr/>
        </p:nvSpPr>
        <p:spPr bwMode="auto">
          <a:xfrm>
            <a:off x="213360" y="1920875"/>
            <a:ext cx="2178685" cy="91376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smtClean="0"/>
              <a:t>System Architecture</a:t>
            </a:r>
            <a:endParaRPr lang="en-US" dirty="0"/>
          </a:p>
        </p:txBody>
      </p:sp>
      <p:sp>
        <p:nvSpPr>
          <p:cNvPr id="25" name="Rectangle 24"/>
          <p:cNvSpPr/>
          <p:nvPr/>
        </p:nvSpPr>
        <p:spPr bwMode="auto">
          <a:xfrm>
            <a:off x="7543800" y="1371918"/>
            <a:ext cx="1386840" cy="975042"/>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smtClean="0"/>
              <a:t>Output Signals</a:t>
            </a:r>
            <a:endParaRPr lang="en-US" dirty="0"/>
          </a:p>
        </p:txBody>
      </p:sp>
      <p:cxnSp>
        <p:nvCxnSpPr>
          <p:cNvPr id="26" name="Straight Arrow Connector 27"/>
          <p:cNvCxnSpPr>
            <a:cxnSpLocks noChangeShapeType="1"/>
          </p:cNvCxnSpPr>
          <p:nvPr/>
        </p:nvCxnSpPr>
        <p:spPr bwMode="auto">
          <a:xfrm>
            <a:off x="6492240" y="1858645"/>
            <a:ext cx="853440" cy="1588"/>
          </a:xfrm>
          <a:prstGeom prst="straightConnector1">
            <a:avLst/>
          </a:prstGeom>
          <a:noFill/>
          <a:ln w="9525" algn="ctr">
            <a:solidFill>
              <a:schemeClr val="tx1"/>
            </a:solidFill>
            <a:round/>
            <a:headEnd/>
            <a:tailEnd type="arrow" w="med" len="med"/>
          </a:ln>
        </p:spPr>
      </p:cxnSp>
      <p:cxnSp>
        <p:nvCxnSpPr>
          <p:cNvPr id="34" name="Straight Connector 33"/>
          <p:cNvCxnSpPr/>
          <p:nvPr/>
        </p:nvCxnSpPr>
        <p:spPr bwMode="auto">
          <a:xfrm>
            <a:off x="0" y="3078480"/>
            <a:ext cx="9144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5" name="TextBox 34"/>
          <p:cNvSpPr txBox="1"/>
          <p:nvPr/>
        </p:nvSpPr>
        <p:spPr>
          <a:xfrm>
            <a:off x="7513320" y="2575560"/>
            <a:ext cx="1630680" cy="523220"/>
          </a:xfrm>
          <a:prstGeom prst="rect">
            <a:avLst/>
          </a:prstGeom>
          <a:noFill/>
        </p:spPr>
        <p:txBody>
          <a:bodyPr wrap="square" rtlCol="0">
            <a:spAutoFit/>
          </a:bodyPr>
          <a:lstStyle/>
          <a:p>
            <a:r>
              <a:rPr lang="en-US" b="1" dirty="0" smtClean="0"/>
              <a:t>EE20</a:t>
            </a:r>
            <a:endParaRPr lang="en-US" b="1" dirty="0"/>
          </a:p>
        </p:txBody>
      </p:sp>
      <p:sp>
        <p:nvSpPr>
          <p:cNvPr id="36" name="TextBox 35"/>
          <p:cNvSpPr txBox="1"/>
          <p:nvPr/>
        </p:nvSpPr>
        <p:spPr>
          <a:xfrm>
            <a:off x="7513320" y="3124200"/>
            <a:ext cx="1493520" cy="523220"/>
          </a:xfrm>
          <a:prstGeom prst="rect">
            <a:avLst/>
          </a:prstGeom>
          <a:noFill/>
        </p:spPr>
        <p:txBody>
          <a:bodyPr wrap="square" rtlCol="0">
            <a:spAutoFit/>
          </a:bodyPr>
          <a:lstStyle/>
          <a:p>
            <a:r>
              <a:rPr lang="en-US" b="1" dirty="0" smtClean="0"/>
              <a:t>EE40</a:t>
            </a:r>
            <a:endParaRPr lang="en-US" b="1" dirty="0"/>
          </a:p>
        </p:txBody>
      </p:sp>
      <p:sp>
        <p:nvSpPr>
          <p:cNvPr id="37" name="Rectangle 36"/>
          <p:cNvSpPr/>
          <p:nvPr/>
        </p:nvSpPr>
        <p:spPr bwMode="auto">
          <a:xfrm>
            <a:off x="2651442" y="6340475"/>
            <a:ext cx="2606358" cy="517525"/>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r>
              <a:rPr lang="en-US" dirty="0" smtClean="0"/>
              <a:t>Other Materials</a:t>
            </a:r>
            <a:endParaRPr lang="en-US" dirty="0"/>
          </a:p>
        </p:txBody>
      </p:sp>
      <p:cxnSp>
        <p:nvCxnSpPr>
          <p:cNvPr id="40" name="Straight Connector 39"/>
          <p:cNvCxnSpPr/>
          <p:nvPr/>
        </p:nvCxnSpPr>
        <p:spPr bwMode="auto">
          <a:xfrm rot="5400000">
            <a:off x="2659380" y="6057900"/>
            <a:ext cx="5029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if we switch from MOS transistors…</a:t>
            </a:r>
            <a:endParaRPr lang="en-US" dirty="0"/>
          </a:p>
        </p:txBody>
      </p:sp>
      <p:sp>
        <p:nvSpPr>
          <p:cNvPr id="3" name="Content Placeholder 2"/>
          <p:cNvSpPr>
            <a:spLocks noGrp="1"/>
          </p:cNvSpPr>
          <p:nvPr>
            <p:ph idx="1"/>
          </p:nvPr>
        </p:nvSpPr>
        <p:spPr/>
        <p:txBody>
          <a:bodyPr/>
          <a:lstStyle/>
          <a:p>
            <a:r>
              <a:rPr lang="en-US" dirty="0" smtClean="0"/>
              <a:t>Integrated Circuits will be an important technology for a long time</a:t>
            </a:r>
          </a:p>
          <a:p>
            <a:r>
              <a:rPr lang="en-US" dirty="0" smtClean="0"/>
              <a:t>Designing and building these circuits requires knowledge in many fields</a:t>
            </a:r>
          </a:p>
          <a:p>
            <a:pPr lvl="1"/>
            <a:r>
              <a:rPr lang="en-US" b="1" dirty="0" smtClean="0"/>
              <a:t>Circuit analysis</a:t>
            </a:r>
          </a:p>
          <a:p>
            <a:pPr lvl="1"/>
            <a:r>
              <a:rPr lang="en-US" dirty="0" smtClean="0"/>
              <a:t>Semiconductor physics</a:t>
            </a:r>
          </a:p>
          <a:p>
            <a:pPr lvl="1"/>
            <a:r>
              <a:rPr lang="en-US" dirty="0" smtClean="0"/>
              <a:t>Chemistry</a:t>
            </a:r>
          </a:p>
          <a:p>
            <a:pPr lvl="1"/>
            <a:r>
              <a:rPr lang="en-US" dirty="0" smtClean="0"/>
              <a:t>Computer </a:t>
            </a:r>
            <a:r>
              <a:rPr lang="en-US" dirty="0" err="1" smtClean="0"/>
              <a:t>microarchitecture</a:t>
            </a:r>
            <a:endParaRPr lang="en-US" dirty="0" smtClean="0"/>
          </a:p>
          <a:p>
            <a:pPr lvl="1"/>
            <a:r>
              <a:rPr lang="en-US" dirty="0" smtClean="0"/>
              <a:t>Signal processing</a:t>
            </a:r>
          </a:p>
          <a:p>
            <a:pPr lvl="1"/>
            <a:r>
              <a:rPr lang="en-US" dirty="0" smtClean="0"/>
              <a:t>And many </a:t>
            </a:r>
            <a:r>
              <a:rPr lang="en-US" dirty="0" err="1" smtClean="0"/>
              <a:t>many</a:t>
            </a:r>
            <a:r>
              <a:rPr lang="en-US" dirty="0" smtClean="0"/>
              <a:t> more…</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14911</TotalTime>
  <Words>4527</Words>
  <Application>Microsoft Office PowerPoint</Application>
  <PresentationFormat>On-screen Show (4:3)</PresentationFormat>
  <Paragraphs>689</Paragraphs>
  <Slides>84</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87" baseType="lpstr">
      <vt:lpstr>Default Design</vt:lpstr>
      <vt:lpstr>Custom Design</vt:lpstr>
      <vt:lpstr>Equation</vt:lpstr>
      <vt:lpstr>Introduction to Microelectronic Circuits EE40 Lecture 1 Josh Hug</vt:lpstr>
      <vt:lpstr>A Story</vt:lpstr>
      <vt:lpstr>Integrated Circuit (Core i7 processor)</vt:lpstr>
      <vt:lpstr>Integrated Circuits (Core i7 processor)</vt:lpstr>
      <vt:lpstr>Then (C64, 1983) and Now (iPhone, 2010)</vt:lpstr>
      <vt:lpstr>Moore’s Law</vt:lpstr>
      <vt:lpstr>Electron Microscope view of MOS Transistor</vt:lpstr>
      <vt:lpstr>There’s (still) Plenty of Room at the Bottom</vt:lpstr>
      <vt:lpstr>Even if we switch from MOS transistors…</vt:lpstr>
      <vt:lpstr>EE 40 Course Overview</vt:lpstr>
      <vt:lpstr>EE40</vt:lpstr>
      <vt:lpstr>Core EECS Courses (Computer Centric View)</vt:lpstr>
      <vt:lpstr>Course Logistics</vt:lpstr>
      <vt:lpstr>Important Dates</vt:lpstr>
      <vt:lpstr>Grades</vt:lpstr>
      <vt:lpstr>Reading Assignments</vt:lpstr>
      <vt:lpstr>Homeworks</vt:lpstr>
      <vt:lpstr>Homework Philosophy</vt:lpstr>
      <vt:lpstr>Labs</vt:lpstr>
      <vt:lpstr>Discussion Sections and Office Hours</vt:lpstr>
      <vt:lpstr>Textbook and i&gt;Clicker</vt:lpstr>
      <vt:lpstr>Lectures</vt:lpstr>
      <vt:lpstr>i&gt;Clicker Test</vt:lpstr>
      <vt:lpstr>Course Website</vt:lpstr>
      <vt:lpstr>HW0</vt:lpstr>
      <vt:lpstr>Study Groups</vt:lpstr>
      <vt:lpstr>Study Groups</vt:lpstr>
      <vt:lpstr>Extra Credit: EPA!</vt:lpstr>
      <vt:lpstr>Course Problems…Cheating</vt:lpstr>
      <vt:lpstr>About Me (Josh Hug)</vt:lpstr>
      <vt:lpstr>My Goal as an Instructor</vt:lpstr>
      <vt:lpstr>Friday Lunch</vt:lpstr>
      <vt:lpstr>Teaching Staff</vt:lpstr>
      <vt:lpstr>Topic 1</vt:lpstr>
      <vt:lpstr>Topic 1</vt:lpstr>
      <vt:lpstr>Etymology</vt:lpstr>
      <vt:lpstr>Common Sense</vt:lpstr>
      <vt:lpstr>Intuition Test and a break</vt:lpstr>
      <vt:lpstr>The Universe</vt:lpstr>
      <vt:lpstr>Atomic Structure</vt:lpstr>
      <vt:lpstr>Matter</vt:lpstr>
      <vt:lpstr>Classification of Materials: Insulators</vt:lpstr>
      <vt:lpstr>CoM : Metals and Semiconductors</vt:lpstr>
      <vt:lpstr>Abstraction</vt:lpstr>
      <vt:lpstr>Current</vt:lpstr>
      <vt:lpstr>A Plane in Space?</vt:lpstr>
      <vt:lpstr>Electric Current Examples</vt:lpstr>
      <vt:lpstr>Electric Current Summary</vt:lpstr>
      <vt:lpstr>Current Density</vt:lpstr>
      <vt:lpstr>Voltage</vt:lpstr>
      <vt:lpstr>Analogy to Gravity</vt:lpstr>
      <vt:lpstr>Electric Potential (Voltage)</vt:lpstr>
      <vt:lpstr>Electric Power</vt:lpstr>
      <vt:lpstr>Summary</vt:lpstr>
      <vt:lpstr>Power Sources</vt:lpstr>
      <vt:lpstr>Voltage Sources</vt:lpstr>
      <vt:lpstr>Voltage Sources</vt:lpstr>
      <vt:lpstr>Our First Circuit</vt:lpstr>
      <vt:lpstr>Ohm’s Law</vt:lpstr>
      <vt:lpstr>Ohm’s Law</vt:lpstr>
      <vt:lpstr>Circuit Schematics</vt:lpstr>
      <vt:lpstr>The Ideal Basic Circuit Element</vt:lpstr>
      <vt:lpstr>Example Circuit Element: Resistor</vt:lpstr>
      <vt:lpstr>Example Circuit Element: Voltage Source</vt:lpstr>
      <vt:lpstr>I-V Characteristic of Ideal Voltage Source</vt:lpstr>
      <vt:lpstr>Circuit Schematics</vt:lpstr>
      <vt:lpstr>Larger Circuit Schematics</vt:lpstr>
      <vt:lpstr>Example Problem Structure</vt:lpstr>
      <vt:lpstr>Reference Example</vt:lpstr>
      <vt:lpstr>Reference Directions and Sign Conventions</vt:lpstr>
      <vt:lpstr>Sign Convention Example</vt:lpstr>
      <vt:lpstr>Sign Convention for Power</vt:lpstr>
      <vt:lpstr>Sign Convention for Power</vt:lpstr>
      <vt:lpstr>Sign Convention for Power</vt:lpstr>
      <vt:lpstr>Sign Convention for Power</vt:lpstr>
      <vt:lpstr>Sign Convention for Power</vt:lpstr>
      <vt:lpstr>Summary</vt:lpstr>
      <vt:lpstr>iClickers Once More</vt:lpstr>
      <vt:lpstr>Acknowledgements</vt:lpstr>
      <vt:lpstr>Extra Slides</vt:lpstr>
      <vt:lpstr>EE40 Content (Detailed Version)</vt:lpstr>
      <vt:lpstr>Final Grade Distribution – subject to change before first midterm</vt:lpstr>
      <vt:lpstr>Weekly Calendar</vt:lpstr>
      <vt:lpstr>Core EE Courses</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40</dc:title>
  <dc:creator>chrisc</dc:creator>
  <cp:lastModifiedBy>Trube</cp:lastModifiedBy>
  <cp:revision>960</cp:revision>
  <cp:lastPrinted>2000-01-18T23:43:12Z</cp:lastPrinted>
  <dcterms:created xsi:type="dcterms:W3CDTF">1999-07-07T15:21:45Z</dcterms:created>
  <dcterms:modified xsi:type="dcterms:W3CDTF">2010-06-21T18:56:26Z</dcterms:modified>
</cp:coreProperties>
</file>