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256" r:id="rId2"/>
    <p:sldId id="502" r:id="rId3"/>
    <p:sldId id="515" r:id="rId4"/>
    <p:sldId id="559" r:id="rId5"/>
    <p:sldId id="488" r:id="rId6"/>
    <p:sldId id="518" r:id="rId7"/>
    <p:sldId id="519" r:id="rId8"/>
    <p:sldId id="520" r:id="rId9"/>
    <p:sldId id="521" r:id="rId10"/>
    <p:sldId id="522" r:id="rId11"/>
    <p:sldId id="523" r:id="rId12"/>
    <p:sldId id="524" r:id="rId13"/>
    <p:sldId id="525" r:id="rId14"/>
    <p:sldId id="526" r:id="rId15"/>
    <p:sldId id="527" r:id="rId16"/>
    <p:sldId id="528" r:id="rId17"/>
    <p:sldId id="536" r:id="rId18"/>
    <p:sldId id="537" r:id="rId19"/>
    <p:sldId id="529" r:id="rId20"/>
    <p:sldId id="532" r:id="rId21"/>
    <p:sldId id="533" r:id="rId22"/>
    <p:sldId id="560" r:id="rId23"/>
    <p:sldId id="535" r:id="rId24"/>
    <p:sldId id="539" r:id="rId25"/>
    <p:sldId id="540" r:id="rId26"/>
    <p:sldId id="541" r:id="rId27"/>
    <p:sldId id="543" r:id="rId28"/>
    <p:sldId id="544" r:id="rId29"/>
    <p:sldId id="545" r:id="rId30"/>
    <p:sldId id="546" r:id="rId31"/>
    <p:sldId id="547" r:id="rId32"/>
    <p:sldId id="548" r:id="rId33"/>
    <p:sldId id="549" r:id="rId34"/>
    <p:sldId id="554" r:id="rId35"/>
    <p:sldId id="430" r:id="rId36"/>
    <p:sldId id="516" r:id="rId37"/>
    <p:sldId id="517" r:id="rId38"/>
    <p:sldId id="458" r:id="rId39"/>
    <p:sldId id="503" r:id="rId40"/>
    <p:sldId id="558" r:id="rId41"/>
    <p:sldId id="469" r:id="rId42"/>
    <p:sldId id="468" r:id="rId43"/>
    <p:sldId id="470" r:id="rId44"/>
    <p:sldId id="471" r:id="rId45"/>
    <p:sldId id="505" r:id="rId46"/>
    <p:sldId id="472" r:id="rId47"/>
    <p:sldId id="474" r:id="rId48"/>
    <p:sldId id="475" r:id="rId49"/>
    <p:sldId id="414" r:id="rId50"/>
    <p:sldId id="555" r:id="rId51"/>
    <p:sldId id="556" r:id="rId52"/>
    <p:sldId id="557" r:id="rId53"/>
    <p:sldId id="409" r:id="rId54"/>
  </p:sldIdLst>
  <p:sldSz cx="9144000" cy="6858000" type="screen4x3"/>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30AB"/>
    <a:srgbClr val="E6E703"/>
    <a:srgbClr val="72AAAE"/>
    <a:srgbClr val="2A40E2"/>
    <a:srgbClr val="233AE1"/>
    <a:srgbClr val="1C31CA"/>
    <a:srgbClr val="7281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6"/>
    <p:restoredTop sz="85736" autoAdjust="0"/>
  </p:normalViewPr>
  <p:slideViewPr>
    <p:cSldViewPr>
      <p:cViewPr varScale="1">
        <p:scale>
          <a:sx n="100" d="100"/>
          <a:sy n="100" d="100"/>
        </p:scale>
        <p:origin x="2232"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5" d="100"/>
        <a:sy n="85" d="100"/>
      </p:scale>
      <p:origin x="0" y="4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430713" y="6956425"/>
            <a:ext cx="741362" cy="2778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315" tIns="46997" rIns="92315" bIns="46997">
            <a:spAutoFit/>
          </a:bodyPr>
          <a:lstStyle/>
          <a:p>
            <a:pPr algn="ctr" defTabSz="917575">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575">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315" tIns="46997" rIns="92315" bIns="46997">
            <a:spAutoFit/>
          </a:bodyPr>
          <a:lstStyle/>
          <a:p>
            <a:pPr algn="ctr" defTabSz="917575">
              <a:lnSpc>
                <a:spcPct val="90000"/>
              </a:lnSpc>
            </a:pPr>
            <a:r>
              <a:rPr lang="en-US" sz="1300" b="0"/>
              <a:t>Page </a:t>
            </a:r>
            <a:fld id="{6D259941-7246-4245-A40C-55C6F952DF9E}" type="slidenum">
              <a:rPr lang="en-US" sz="1300" b="0"/>
              <a:pPr algn="ctr" defTabSz="917575">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971800" y="547688"/>
            <a:ext cx="3659188"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3" y="3475038"/>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72" tIns="46997" rIns="95672" bIns="46997"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1282700" y="3475038"/>
            <a:ext cx="7035800" cy="3292475"/>
          </a:xfrm>
          <a:extLst>
            <a:ext uri="{FAA26D3D-D897-4be2-8F04-BA451C77F1D7}">
              <ma14:placeholderFlag xmlns:ma14="http://schemas.microsoft.com/office/mac/drawingml/2011/main" xmlns="" val="1"/>
            </a:ext>
            <a:ext uri="{91240B29-F687-4f45-9708-019B960494DF}">
              <a14:hiddenLine xmlns:a14="http://schemas.microsoft.com/office/drawing/2010/main" xmlns="" w="9525">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5670" tIns="46996" rIns="95670" bIns="46996"/>
          <a:lstStyle/>
          <a:p>
            <a:pPr>
              <a:defRPr/>
            </a:pPr>
            <a:endParaRPr lang="en-US">
              <a:latin typeface="Comic Sans MS"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en-US">
                <a:latin typeface="Comic Sans MS" charset="0"/>
                <a:ea typeface="+mn-ea"/>
                <a:cs typeface="+mn-cs"/>
              </a:rPr>
              <a:t>Distance 186 light secs to 21 light minutes one-way</a:t>
            </a:r>
          </a:p>
          <a:p>
            <a:pPr>
              <a:defRPr/>
            </a:pPr>
            <a:r>
              <a:rPr lang="en-US" altLang="en-US">
                <a:latin typeface="Comic Sans MS" charset="0"/>
                <a:ea typeface="+mn-ea"/>
                <a:cs typeface="+mn-cs"/>
              </a:rPr>
              <a:t>Nearly two earth years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200150" y="690563"/>
            <a:ext cx="4597400" cy="3448050"/>
          </a:xfrm>
          <a:ln/>
        </p:spPr>
      </p:sp>
      <p:sp>
        <p:nvSpPr>
          <p:cNvPr id="73731" name="Rectangle 3"/>
          <p:cNvSpPr>
            <a:spLocks noGrp="1" noChangeArrowheads="1"/>
          </p:cNvSpPr>
          <p:nvPr>
            <p:ph type="body" idx="1"/>
          </p:nvPr>
        </p:nvSpPr>
        <p:spPr>
          <a:xfrm>
            <a:off x="700088" y="4367213"/>
            <a:ext cx="5597525" cy="41370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Comic Sans MS" charset="0"/>
              </a:rPr>
              <a:t>Of the enormous variety of CITRIS projects going on at Berkeley, I will present one set that is tied together by this picture: the design, construction and use of MEMS devices, the sensor networks containing them, and making the information from these networks available to widely distributed users as scalable, reliable and secure services. </a:t>
            </a:r>
          </a:p>
          <a:p>
            <a:pPr>
              <a:defRPr/>
            </a:pPr>
            <a:r>
              <a:rPr lang="en-US">
                <a:latin typeface="Comic Sans MS" charset="0"/>
              </a:rPr>
              <a:t>The name we give to such an integrated system is a Societal Scale Information System, a name meant to evoke its scale – enormous -  and purpose – benefiting people and the economy.</a:t>
            </a:r>
          </a:p>
          <a:p>
            <a:pPr>
              <a:defRPr/>
            </a:pPr>
            <a:endParaRPr lang="en-US">
              <a:latin typeface="Comic Sans MS" charset="0"/>
            </a:endParaRPr>
          </a:p>
          <a:p>
            <a:pPr>
              <a:defRPr/>
            </a:pPr>
            <a:r>
              <a:rPr lang="en-US">
                <a:latin typeface="Comic Sans MS" charset="0"/>
              </a:rPr>
              <a:t>I will leave the details of all the specific applications that Ruzena mentioned, be it to energy efficiency or education or disaster response the social sciences, and indeed most details, to later talks and posters.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en-US">
                <a:latin typeface="Comic Sans MS" charset="0"/>
                <a:ea typeface="ＭＳ Ｐゴシック" charset="-128"/>
                <a:cs typeface="+mn-cs"/>
              </a:rPr>
              <a:t>In this course we are not focusing on a single node system but on the end-to-end system. The reason is very simple: today the majority of applications we use does not run on our system. Social networks, e-mail, google docs, online gamming, etc.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170" name="Notes Placeholder 2"/>
          <p:cNvSpPr>
            <a:spLocks noGrp="1"/>
          </p:cNvSpPr>
          <p:nvPr>
            <p:ph type="body" idx="1"/>
          </p:nvPr>
        </p:nvSpPr>
        <p:spPr>
          <a:noFill/>
        </p:spPr>
        <p:txBody>
          <a:bodyPr/>
          <a:lstStyle/>
          <a:p>
            <a:r>
              <a:rPr lang="en-US">
                <a:latin typeface="Comic Sans MS" charset="0"/>
              </a:rPr>
              <a:t>Mesos – Apple, Netflix, Twitter, Yelp, Airbnb, Groupon, Ebay, PayPal</a:t>
            </a:r>
          </a:p>
          <a:p>
            <a:r>
              <a:rPr lang="en-US">
                <a:latin typeface="Comic Sans MS" charset="0"/>
              </a:rPr>
              <a:t>Spark – Amazon, Baidu, Ebay, Groupon,Yahoo!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525463" y="4367213"/>
            <a:ext cx="6030912" cy="4137025"/>
          </a:xfrm>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5661" tIns="46992" rIns="95661" bIns="46992"/>
          <a:lstStyle/>
          <a:p>
            <a:pPr>
              <a:defRPr/>
            </a:pPr>
            <a:endParaRPr lang="en-US">
              <a:latin typeface="Comic Sans MS" charset="0"/>
            </a:endParaRPr>
          </a:p>
        </p:txBody>
      </p:sp>
      <p:sp>
        <p:nvSpPr>
          <p:cNvPr id="75779" name="Rectangle 3"/>
          <p:cNvSpPr>
            <a:spLocks noGrp="1" noRot="1" noChangeAspect="1" noChangeArrowheads="1" noTextEdit="1"/>
          </p:cNvSpPr>
          <p:nvPr>
            <p:ph type="sldImg"/>
          </p:nvPr>
        </p:nvSpPr>
        <p:spPr>
          <a:xfrm>
            <a:off x="1216025" y="588963"/>
            <a:ext cx="4579938" cy="3435350"/>
          </a:xfrm>
          <a:ln>
            <a:noFill/>
          </a:ln>
          <a:extLst>
            <a:ext uri="{91240B29-F687-4f45-9708-019B960494DF}">
              <a14:hiddenLine xmlns:a14="http://schemas.microsoft.com/office/drawing/2010/main" xmlns="" w="12700">
                <a:solidFill>
                  <a:schemeClr val="tx1"/>
                </a:solidFill>
                <a:miter lim="800000"/>
                <a:headEnd/>
                <a:tailEnd/>
              </a14:hiddenLine>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
        <p:nvSpPr>
          <p:cNvPr id="49155" name="Slide Number Placeholder 3"/>
          <p:cNvSpPr>
            <a:spLocks noGrp="1"/>
          </p:cNvSpPr>
          <p:nvPr>
            <p:ph type="sldNum" sz="quarter" idx="4294967295"/>
          </p:nvPr>
        </p:nvSpPr>
        <p:spPr bwMode="auto">
          <a:xfrm>
            <a:off x="3983038" y="8763000"/>
            <a:ext cx="3038475" cy="4095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fld id="{FCA468EE-B5DA-AC4E-AF81-7ECCEEA7E6F8}" type="slidenum">
              <a:rPr lang="en-US" sz="1800"/>
              <a:pPr/>
              <a:t>45</a:t>
            </a:fld>
            <a:endParaRPr lang="en-US" sz="1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
        <p:nvSpPr>
          <p:cNvPr id="10243" name="Slide Number Placeholder 3"/>
          <p:cNvSpPr>
            <a:spLocks noGrp="1"/>
          </p:cNvSpPr>
          <p:nvPr>
            <p:ph type="sldNum" sz="quarter" idx="4294967295"/>
          </p:nvPr>
        </p:nvSpPr>
        <p:spPr bwMode="auto">
          <a:xfrm>
            <a:off x="3983038" y="8763000"/>
            <a:ext cx="3038475" cy="4095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fld id="{6743A426-5B49-2041-8E0C-E0D369DD9A7F}" type="slidenum">
              <a:rPr lang="en-US" sz="1800"/>
              <a:pPr/>
              <a:t>5</a:t>
            </a:fld>
            <a:endParaRPr lang="en-US"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2971800" y="549275"/>
            <a:ext cx="3657600" cy="2743200"/>
          </a:xfrm>
          <a:ln/>
        </p:spPr>
      </p:sp>
      <p:sp>
        <p:nvSpPr>
          <p:cNvPr id="71683" name="Rectangle 3"/>
          <p:cNvSpPr>
            <a:spLocks noGrp="1" noChangeArrowheads="1"/>
          </p:cNvSpPr>
          <p:nvPr>
            <p:ph type="body" idx="1"/>
          </p:nvPr>
        </p:nvSpPr>
        <p:spPr>
          <a:xfrm>
            <a:off x="1279525" y="3475038"/>
            <a:ext cx="7042150" cy="3290887"/>
          </a:xfrm>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4"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Comic Sans M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1282700" y="3475038"/>
            <a:ext cx="7035800" cy="3292475"/>
          </a:xfrm>
          <a:extLst>
            <a:ext uri="{FAA26D3D-D897-4be2-8F04-BA451C77F1D7}">
              <ma14:placeholderFlag xmlns:ma14="http://schemas.microsoft.com/office/mac/drawingml/2011/main" xmlns="" val="1"/>
            </a:ext>
            <a:ext uri="{91240B29-F687-4f45-9708-019B960494DF}">
              <a14:hiddenLine xmlns:a14="http://schemas.microsoft.com/office/drawing/2010/main" xmlns="" w="9525">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5670" tIns="46996" rIns="95670" bIns="46996"/>
          <a:lstStyle/>
          <a:p>
            <a:pPr>
              <a:defRPr/>
            </a:pPr>
            <a:endParaRPr lang="en-US">
              <a:latin typeface="Comic Sans MS"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being hurt by Moore’s law as well, the SSD capacity</a:t>
            </a:r>
            <a:r>
              <a:rPr lang="en-US" baseline="0" dirty="0"/>
              <a:t> will continue to increase significantly (much faster than CPU computation power) due to the more effective use of 3D layering. So expect more storage capacity per core. </a:t>
            </a:r>
            <a:endParaRPr lang="en-US" dirty="0"/>
          </a:p>
        </p:txBody>
      </p:sp>
    </p:spTree>
    <p:extLst>
      <p:ext uri="{BB962C8B-B14F-4D97-AF65-F5344CB8AC3E}">
        <p14:creationId xmlns:p14="http://schemas.microsoft.com/office/powerpoint/2010/main" val="969175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bandwidth is</a:t>
            </a:r>
            <a:r>
              <a:rPr lang="en-US" baseline="0" dirty="0"/>
              <a:t> expected to also outpace the CPU power, so more bandwidth per core.  </a:t>
            </a:r>
            <a:endParaRPr lang="en-US" dirty="0"/>
          </a:p>
        </p:txBody>
      </p:sp>
    </p:spTree>
    <p:extLst>
      <p:ext uri="{BB962C8B-B14F-4D97-AF65-F5344CB8AC3E}">
        <p14:creationId xmlns:p14="http://schemas.microsoft.com/office/powerpoint/2010/main" val="121911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1981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5791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33400"/>
          </a:xfrm>
        </p:spPr>
        <p:txBody>
          <a:bodyPr/>
          <a:lstStyle/>
          <a:p>
            <a:r>
              <a:rPr lang="en-US"/>
              <a:t>Click to edit Master title style</a:t>
            </a:r>
          </a:p>
        </p:txBody>
      </p:sp>
      <p:sp>
        <p:nvSpPr>
          <p:cNvPr id="3" name="Text Placeholder 2"/>
          <p:cNvSpPr>
            <a:spLocks noGrp="1"/>
          </p:cNvSpPr>
          <p:nvPr>
            <p:ph type="body" sz="half" idx="1"/>
          </p:nvPr>
        </p:nvSpPr>
        <p:spPr>
          <a:xfrm>
            <a:off x="609600" y="914400"/>
            <a:ext cx="3886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86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609600" y="914400"/>
            <a:ext cx="79248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ChangeArrowheads="1"/>
          </p:cNvSpPr>
          <p:nvPr userDrawn="1"/>
        </p:nvSpPr>
        <p:spPr bwMode="auto">
          <a:xfrm>
            <a:off x="8016875" y="6551613"/>
            <a:ext cx="849313" cy="3048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p>
            <a:pPr algn="ctr"/>
            <a:r>
              <a:rPr lang="en-US" sz="1400" b="0">
                <a:solidFill>
                  <a:srgbClr val="2A40E2"/>
                </a:solidFill>
                <a:latin typeface="Gill Sans" charset="0"/>
                <a:cs typeface="Gill Sans" charset="0"/>
              </a:rPr>
              <a:t>Lec 1.</a:t>
            </a:r>
            <a:fld id="{8B82DB86-37F9-954E-8F10-00623E1FD261}" type="slidenum">
              <a:rPr lang="en-US" sz="1400" b="0">
                <a:solidFill>
                  <a:srgbClr val="2A40E2"/>
                </a:solidFill>
                <a:latin typeface="Gill Sans" charset="0"/>
                <a:cs typeface="Gill Sans" charset="0"/>
              </a:rPr>
              <a:pPr algn="ctr"/>
              <a:t>‹#›</a:t>
            </a:fld>
            <a:endParaRPr lang="en-US" sz="1400" b="0">
              <a:solidFill>
                <a:srgbClr val="2A40E2"/>
              </a:solidFill>
              <a:latin typeface="Gill Sans" charset="0"/>
              <a:cs typeface="Gill Sans" charset="0"/>
            </a:endParaRPr>
          </a:p>
        </p:txBody>
      </p:sp>
      <p:sp>
        <p:nvSpPr>
          <p:cNvPr id="1029" name="Text Box 5"/>
          <p:cNvSpPr txBox="1">
            <a:spLocks noChangeArrowheads="1"/>
          </p:cNvSpPr>
          <p:nvPr/>
        </p:nvSpPr>
        <p:spPr bwMode="auto">
          <a:xfrm>
            <a:off x="0" y="6550025"/>
            <a:ext cx="732871"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b="0" dirty="0">
                <a:solidFill>
                  <a:srgbClr val="2A40E2"/>
                </a:solidFill>
                <a:latin typeface="Gill Sans" charset="0"/>
                <a:ea typeface="Gill Sans" charset="0"/>
                <a:cs typeface="Gill Sans" charset="0"/>
              </a:rPr>
              <a:t>8/22/18</a:t>
            </a:r>
          </a:p>
        </p:txBody>
      </p:sp>
      <p:sp>
        <p:nvSpPr>
          <p:cNvPr id="1030" name="Line 6"/>
          <p:cNvSpPr>
            <a:spLocks noChangeShapeType="1"/>
          </p:cNvSpPr>
          <p:nvPr userDrawn="1"/>
        </p:nvSpPr>
        <p:spPr bwMode="auto">
          <a:xfrm>
            <a:off x="990600" y="685800"/>
            <a:ext cx="71628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
        <p:nvSpPr>
          <p:cNvPr id="1031" name="Text Box 7"/>
          <p:cNvSpPr txBox="1">
            <a:spLocks noChangeArrowheads="1"/>
          </p:cNvSpPr>
          <p:nvPr userDrawn="1"/>
        </p:nvSpPr>
        <p:spPr bwMode="auto">
          <a:xfrm>
            <a:off x="3429000" y="6550025"/>
            <a:ext cx="2435247"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charset="0"/>
                <a:ea typeface="ＭＳ Ｐゴシック" charset="0"/>
                <a:cs typeface="Arial" charset="0"/>
              </a:defRPr>
            </a:lvl1pPr>
            <a:lvl2pPr marL="742950" indent="-285750">
              <a:defRPr b="1">
                <a:solidFill>
                  <a:schemeClr val="tx1"/>
                </a:solidFill>
                <a:latin typeface="Comic Sans MS" charset="0"/>
                <a:ea typeface="Arial" charset="0"/>
                <a:cs typeface="Arial" charset="0"/>
              </a:defRPr>
            </a:lvl2pPr>
            <a:lvl3pPr marL="1143000" indent="-228600">
              <a:defRPr b="1">
                <a:solidFill>
                  <a:schemeClr val="tx1"/>
                </a:solidFill>
                <a:latin typeface="Comic Sans MS" charset="0"/>
                <a:ea typeface="Arial" charset="0"/>
                <a:cs typeface="Arial" charset="0"/>
              </a:defRPr>
            </a:lvl3pPr>
            <a:lvl4pPr marL="1600200" indent="-228600">
              <a:defRPr b="1">
                <a:solidFill>
                  <a:schemeClr val="tx1"/>
                </a:solidFill>
                <a:latin typeface="Comic Sans MS" charset="0"/>
                <a:ea typeface="Arial" charset="0"/>
                <a:cs typeface="Arial" charset="0"/>
              </a:defRPr>
            </a:lvl4pPr>
            <a:lvl5pPr marL="2057400" indent="-228600">
              <a:defRPr b="1">
                <a:solidFill>
                  <a:schemeClr val="tx1"/>
                </a:solidFill>
                <a:latin typeface="Comic Sans MS" charset="0"/>
                <a:ea typeface="Arial" charset="0"/>
                <a:cs typeface="Arial" charset="0"/>
              </a:defRPr>
            </a:lvl5pPr>
            <a:lvl6pPr marL="2514600" indent="-228600" eaLnBrk="0" fontAlgn="base" hangingPunct="0">
              <a:spcBef>
                <a:spcPct val="0"/>
              </a:spcBef>
              <a:spcAft>
                <a:spcPct val="0"/>
              </a:spcAft>
              <a:defRPr b="1">
                <a:solidFill>
                  <a:schemeClr val="tx1"/>
                </a:solidFill>
                <a:latin typeface="Comic Sans MS" charset="0"/>
                <a:ea typeface="Arial" charset="0"/>
                <a:cs typeface="Arial" charset="0"/>
              </a:defRPr>
            </a:lvl6pPr>
            <a:lvl7pPr marL="2971800" indent="-228600" eaLnBrk="0" fontAlgn="base" hangingPunct="0">
              <a:spcBef>
                <a:spcPct val="0"/>
              </a:spcBef>
              <a:spcAft>
                <a:spcPct val="0"/>
              </a:spcAft>
              <a:defRPr b="1">
                <a:solidFill>
                  <a:schemeClr val="tx1"/>
                </a:solidFill>
                <a:latin typeface="Comic Sans MS" charset="0"/>
                <a:ea typeface="Arial" charset="0"/>
                <a:cs typeface="Arial" charset="0"/>
              </a:defRPr>
            </a:lvl7pPr>
            <a:lvl8pPr marL="3429000" indent="-228600" eaLnBrk="0" fontAlgn="base" hangingPunct="0">
              <a:spcBef>
                <a:spcPct val="0"/>
              </a:spcBef>
              <a:spcAft>
                <a:spcPct val="0"/>
              </a:spcAft>
              <a:defRPr b="1">
                <a:solidFill>
                  <a:schemeClr val="tx1"/>
                </a:solidFill>
                <a:latin typeface="Comic Sans MS" charset="0"/>
                <a:ea typeface="Arial" charset="0"/>
                <a:cs typeface="Arial" charset="0"/>
              </a:defRPr>
            </a:lvl8pPr>
            <a:lvl9pPr marL="3886200" indent="-228600" eaLnBrk="0" fontAlgn="base" hangingPunct="0">
              <a:spcBef>
                <a:spcPct val="0"/>
              </a:spcBef>
              <a:spcAft>
                <a:spcPct val="0"/>
              </a:spcAft>
              <a:defRPr b="1">
                <a:solidFill>
                  <a:schemeClr val="tx1"/>
                </a:solidFill>
                <a:latin typeface="Comic Sans MS" charset="0"/>
                <a:ea typeface="Arial" charset="0"/>
                <a:cs typeface="Arial" charset="0"/>
              </a:defRPr>
            </a:lvl9pPr>
          </a:lstStyle>
          <a:p>
            <a:pPr>
              <a:defRPr/>
            </a:pPr>
            <a:r>
              <a:rPr lang="en-US" sz="1400" b="0" dirty="0">
                <a:solidFill>
                  <a:srgbClr val="2A40E2"/>
                </a:solidFill>
                <a:latin typeface="Gill Sans" charset="0"/>
                <a:cs typeface="Gill Sans" charset="0"/>
              </a:rPr>
              <a:t>Stoica CS162 © UCB Fall 2018</a:t>
            </a: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s.berkeley.edu/~istoi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files.shareholder.com/downloads/INTC/867590276x0xS50863-16-105/50863/filing.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etworkworld.com/article/3153244/data-center/solid-state-drives-are-now-larger-than-hard-disk-drives-the-impact-for-your-data-center.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ospmag.com/issue/article/Time-Is-Not-Always-On-Our-Sid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4.wmf"/><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www.w3.org/Protocols/HTTP/AsImplemented.html"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hyperlink" Target="http://www.internetworldstats.com/stats.htm"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3" Type="http://schemas.openxmlformats.org/officeDocument/2006/relationships/notesSlide" Target="../notesSlides/notesSlide18.xml"/><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slideLayout" Target="../slideLayouts/slideLayout2.xml"/><Relationship Id="rId16" Type="http://schemas.openxmlformats.org/officeDocument/2006/relationships/image" Target="../media/image49.png"/><Relationship Id="rId1" Type="http://schemas.openxmlformats.org/officeDocument/2006/relationships/vmlDrawing" Target="../drawings/vmlDrawing2.v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oleObject" Target="../embeddings/oleObject2.bin"/><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hyperlink" Target="https://calcentral.berkeley.edu/academics/teaching-semester/fall-2016/class/compsci-162" TargetMode="External"/><Relationship Id="rId2" Type="http://schemas.openxmlformats.org/officeDocument/2006/relationships/hyperlink" Target="https://piazza.com/berkeley/fall2016/cs162" TargetMode="Externa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295400"/>
            <a:ext cx="7848600" cy="2057400"/>
          </a:xfrm>
        </p:spPr>
        <p:txBody>
          <a:bodyPr/>
          <a:lstStyle/>
          <a:p>
            <a:pPr>
              <a:defRPr/>
            </a:pPr>
            <a:r>
              <a:rPr lang="en-US" sz="3000"/>
              <a:t>CS162</a:t>
            </a:r>
            <a:br>
              <a:rPr lang="en-US" sz="3000"/>
            </a:br>
            <a:r>
              <a:rPr lang="en-US" sz="3000"/>
              <a:t>Operating Systems and</a:t>
            </a:r>
            <a:br>
              <a:rPr lang="en-US" sz="3000"/>
            </a:br>
            <a:r>
              <a:rPr lang="en-US" sz="3000"/>
              <a:t>Systems Programming</a:t>
            </a:r>
            <a:br>
              <a:rPr lang="en-US" sz="3000"/>
            </a:br>
            <a:r>
              <a:rPr lang="en-US" sz="3000"/>
              <a:t>Lecture 1</a:t>
            </a:r>
            <a:br>
              <a:rPr lang="en-US" sz="3000"/>
            </a:br>
            <a:br>
              <a:rPr lang="en-US" sz="3000"/>
            </a:br>
            <a:r>
              <a:rPr lang="en-US" sz="3000"/>
              <a:t>What is an Operating System?</a:t>
            </a:r>
          </a:p>
        </p:txBody>
      </p:sp>
      <p:sp>
        <p:nvSpPr>
          <p:cNvPr id="3075" name="Rectangle 3"/>
          <p:cNvSpPr>
            <a:spLocks noGrp="1" noChangeArrowheads="1"/>
          </p:cNvSpPr>
          <p:nvPr>
            <p:ph type="subTitle" idx="1"/>
          </p:nvPr>
        </p:nvSpPr>
        <p:spPr>
          <a:xfrm>
            <a:off x="609600" y="4191000"/>
            <a:ext cx="8001000" cy="1447800"/>
          </a:xfrm>
        </p:spPr>
        <p:txBody>
          <a:bodyPr/>
          <a:lstStyle/>
          <a:p>
            <a:pPr marL="285750" indent="-285750">
              <a:defRPr/>
            </a:pPr>
            <a:r>
              <a:rPr lang="en-US" altLang="en-US" dirty="0">
                <a:ea typeface="Gill Sans" charset="0"/>
              </a:rPr>
              <a:t>August 22</a:t>
            </a:r>
            <a:r>
              <a:rPr lang="en-US" altLang="en-US" baseline="30000" dirty="0">
                <a:ea typeface="Gill Sans" charset="0"/>
              </a:rPr>
              <a:t>rd</a:t>
            </a:r>
            <a:r>
              <a:rPr lang="en-US" altLang="en-US" dirty="0">
                <a:ea typeface="Gill Sans" charset="0"/>
              </a:rPr>
              <a:t> , 2018</a:t>
            </a:r>
          </a:p>
          <a:p>
            <a:pPr marL="285750" indent="-285750">
              <a:defRPr/>
            </a:pPr>
            <a:r>
              <a:rPr lang="en-US" altLang="en-US" dirty="0">
                <a:ea typeface="Gill Sans" charset="0"/>
              </a:rPr>
              <a:t>Prof. David Culler </a:t>
            </a:r>
          </a:p>
          <a:p>
            <a:pPr marL="285750" indent="-285750">
              <a:defRPr/>
            </a:pPr>
            <a:r>
              <a:rPr lang="en-US" altLang="en-US" dirty="0">
                <a:ea typeface="Gill Sans" charset="0"/>
              </a:rPr>
              <a:t>http://cs162.eecs.Berkeley.edu</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pic>
        <p:nvPicPr>
          <p:cNvPr id="21506"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2171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Title 1"/>
          <p:cNvSpPr>
            <a:spLocks noGrp="1"/>
          </p:cNvSpPr>
          <p:nvPr>
            <p:ph type="title"/>
          </p:nvPr>
        </p:nvSpPr>
        <p:spPr>
          <a:xfrm>
            <a:off x="533400" y="101600"/>
            <a:ext cx="8001000" cy="736600"/>
          </a:xfrm>
        </p:spPr>
        <p:txBody>
          <a:bodyPr/>
          <a:lstStyle/>
          <a:p>
            <a:pPr>
              <a:defRPr/>
            </a:pPr>
            <a:r>
              <a:rPr lang="en-US" altLang="en-US">
                <a:latin typeface="Gill Sans Light" charset="0"/>
                <a:cs typeface="Gill Sans Light" charset="0"/>
              </a:rPr>
              <a:t>OS Basics: Program =&gt; Process</a:t>
            </a:r>
          </a:p>
        </p:txBody>
      </p:sp>
      <p:cxnSp>
        <p:nvCxnSpPr>
          <p:cNvPr id="21508" name="Straight Arrow Connector 9"/>
          <p:cNvCxnSpPr>
            <a:cxnSpLocks noChangeShapeType="1"/>
            <a:stCxn id="7" idx="3"/>
          </p:cNvCxnSpPr>
          <p:nvPr/>
        </p:nvCxnSpPr>
        <p:spPr bwMode="auto">
          <a:xfrm flipV="1">
            <a:off x="3810000" y="3379788"/>
            <a:ext cx="914400" cy="11112"/>
          </a:xfrm>
          <a:prstGeom prst="straightConnector1">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1509" name="Can 38"/>
          <p:cNvSpPr>
            <a:spLocks noChangeArrowheads="1"/>
          </p:cNvSpPr>
          <p:nvPr/>
        </p:nvSpPr>
        <p:spPr bwMode="auto">
          <a:xfrm>
            <a:off x="2362200" y="4343400"/>
            <a:ext cx="1143000" cy="1295400"/>
          </a:xfrm>
          <a:prstGeom prst="can">
            <a:avLst>
              <a:gd name="adj" fmla="val 25002"/>
            </a:avLst>
          </a:prstGeom>
          <a:solidFill>
            <a:schemeClr val="accent1"/>
          </a:solidFill>
          <a:ln w="12700">
            <a:solidFill>
              <a:schemeClr val="tx1"/>
            </a:solidFill>
            <a:round/>
            <a:headEnd type="none" w="sm" len="sm"/>
            <a:tailEnd type="none" w="sm" len="sm"/>
          </a:ln>
        </p:spPr>
        <p:txBody>
          <a:bodyPr/>
          <a:lstStyle/>
          <a:p>
            <a:r>
              <a:rPr lang="en-US" b="0">
                <a:latin typeface="Gill Sans" charset="0"/>
                <a:cs typeface="Gill Sans" charset="0"/>
              </a:rPr>
              <a:t>storage</a:t>
            </a:r>
          </a:p>
        </p:txBody>
      </p:sp>
      <p:pic>
        <p:nvPicPr>
          <p:cNvPr id="21510" name="Picture 4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5029200"/>
            <a:ext cx="1473200" cy="100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4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5105400"/>
            <a:ext cx="123825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4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29200" y="5943600"/>
            <a:ext cx="7239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3" name="Punched Tape 44"/>
          <p:cNvSpPr>
            <a:spLocks noChangeArrowheads="1"/>
          </p:cNvSpPr>
          <p:nvPr/>
        </p:nvSpPr>
        <p:spPr bwMode="auto">
          <a:xfrm rot="5400000">
            <a:off x="2400300" y="1028700"/>
            <a:ext cx="1219200" cy="838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a:lstStyle/>
          <a:p>
            <a:pPr algn="ctr">
              <a:defRPr/>
            </a:pPr>
            <a:r>
              <a:rPr lang="en-US" b="0" dirty="0">
                <a:latin typeface="Gill Sans" charset="0"/>
                <a:ea typeface="Gill Sans" charset="0"/>
                <a:cs typeface="Gill Sans" charset="0"/>
              </a:rPr>
              <a:t>Processor</a:t>
            </a:r>
          </a:p>
        </p:txBody>
      </p:sp>
      <p:sp>
        <p:nvSpPr>
          <p:cNvPr id="21515" name="Rectangle 2"/>
          <p:cNvSpPr>
            <a:spLocks noChangeArrowheads="1"/>
          </p:cNvSpPr>
          <p:nvPr/>
        </p:nvSpPr>
        <p:spPr bwMode="auto">
          <a:xfrm>
            <a:off x="3048000" y="1981200"/>
            <a:ext cx="4572000" cy="152400"/>
          </a:xfrm>
          <a:prstGeom prst="rect">
            <a:avLst/>
          </a:prstGeom>
          <a:solidFill>
            <a:schemeClr val="accent1"/>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1516" name="TextBox 8"/>
          <p:cNvSpPr txBox="1">
            <a:spLocks noChangeArrowheads="1"/>
          </p:cNvSpPr>
          <p:nvPr/>
        </p:nvSpPr>
        <p:spPr bwMode="auto">
          <a:xfrm>
            <a:off x="3886200" y="1676400"/>
            <a:ext cx="27511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OS Hardware Virtualization</a:t>
            </a:r>
          </a:p>
        </p:txBody>
      </p:sp>
      <p:sp>
        <p:nvSpPr>
          <p:cNvPr id="21517" name="Rectangle 10"/>
          <p:cNvSpPr>
            <a:spLocks noChangeArrowheads="1"/>
          </p:cNvSpPr>
          <p:nvPr/>
        </p:nvSpPr>
        <p:spPr bwMode="auto">
          <a:xfrm>
            <a:off x="1524000" y="2133600"/>
            <a:ext cx="1117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a:latin typeface="Gill Sans" charset="0"/>
                <a:cs typeface="Gill Sans" charset="0"/>
              </a:rPr>
              <a:t>Hardware</a:t>
            </a:r>
          </a:p>
        </p:txBody>
      </p:sp>
      <p:sp>
        <p:nvSpPr>
          <p:cNvPr id="21518" name="Rectangle 37"/>
          <p:cNvSpPr>
            <a:spLocks noChangeArrowheads="1"/>
          </p:cNvSpPr>
          <p:nvPr/>
        </p:nvSpPr>
        <p:spPr bwMode="auto">
          <a:xfrm>
            <a:off x="1524000" y="1752600"/>
            <a:ext cx="1012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a:latin typeface="Gill Sans" charset="0"/>
                <a:cs typeface="Gill Sans" charset="0"/>
              </a:rPr>
              <a:t>Software</a:t>
            </a:r>
          </a:p>
        </p:txBody>
      </p:sp>
      <p:sp>
        <p:nvSpPr>
          <p:cNvPr id="21519" name="Rectangle 7"/>
          <p:cNvSpPr>
            <a:spLocks noChangeArrowheads="1"/>
          </p:cNvSpPr>
          <p:nvPr/>
        </p:nvSpPr>
        <p:spPr bwMode="auto">
          <a:xfrm>
            <a:off x="4724400" y="2209800"/>
            <a:ext cx="1752600" cy="1676400"/>
          </a:xfrm>
          <a:prstGeom prst="rect">
            <a:avLst/>
          </a:prstGeom>
          <a:solidFill>
            <a:srgbClr val="C0D2FE"/>
          </a:solidFill>
          <a:ln w="12700">
            <a:solidFill>
              <a:schemeClr val="tx1"/>
            </a:solidFill>
            <a:round/>
            <a:headEnd type="none" w="sm" len="sm"/>
            <a:tailEnd type="none" w="sm" len="sm"/>
          </a:ln>
        </p:spPr>
        <p:txBody>
          <a:bodyPr/>
          <a:lstStyle/>
          <a:p>
            <a:pPr algn="ctr"/>
            <a:r>
              <a:rPr lang="en-US" b="0">
                <a:latin typeface="Gill Sans" charset="0"/>
                <a:cs typeface="Gill Sans" charset="0"/>
              </a:rPr>
              <a:t>Memory</a:t>
            </a:r>
          </a:p>
        </p:txBody>
      </p:sp>
      <p:sp>
        <p:nvSpPr>
          <p:cNvPr id="21520" name="TextBox 11"/>
          <p:cNvSpPr txBox="1">
            <a:spLocks noChangeArrowheads="1"/>
          </p:cNvSpPr>
          <p:nvPr/>
        </p:nvSpPr>
        <p:spPr bwMode="auto">
          <a:xfrm>
            <a:off x="6553200" y="4419600"/>
            <a:ext cx="1130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Networks</a:t>
            </a:r>
          </a:p>
        </p:txBody>
      </p:sp>
      <p:sp>
        <p:nvSpPr>
          <p:cNvPr id="21521" name="TextBox 41"/>
          <p:cNvSpPr txBox="1">
            <a:spLocks noChangeArrowheads="1"/>
          </p:cNvSpPr>
          <p:nvPr/>
        </p:nvSpPr>
        <p:spPr bwMode="auto">
          <a:xfrm>
            <a:off x="6629400" y="5943600"/>
            <a:ext cx="9413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Displays</a:t>
            </a:r>
          </a:p>
        </p:txBody>
      </p:sp>
      <p:sp>
        <p:nvSpPr>
          <p:cNvPr id="21522" name="TextBox 46"/>
          <p:cNvSpPr txBox="1">
            <a:spLocks noChangeArrowheads="1"/>
          </p:cNvSpPr>
          <p:nvPr/>
        </p:nvSpPr>
        <p:spPr bwMode="auto">
          <a:xfrm>
            <a:off x="5257800" y="6096000"/>
            <a:ext cx="7540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Inputs</a:t>
            </a:r>
          </a:p>
        </p:txBody>
      </p:sp>
      <p:sp>
        <p:nvSpPr>
          <p:cNvPr id="13" name="TextBox 12"/>
          <p:cNvSpPr txBox="1"/>
          <p:nvPr/>
        </p:nvSpPr>
        <p:spPr>
          <a:xfrm>
            <a:off x="3581400" y="1371600"/>
            <a:ext cx="900113"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Processes</a:t>
            </a:r>
          </a:p>
        </p:txBody>
      </p:sp>
      <p:sp>
        <p:nvSpPr>
          <p:cNvPr id="56" name="TextBox 55"/>
          <p:cNvSpPr txBox="1"/>
          <p:nvPr/>
        </p:nvSpPr>
        <p:spPr>
          <a:xfrm>
            <a:off x="4343400" y="1143000"/>
            <a:ext cx="13096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Address Spaces</a:t>
            </a:r>
          </a:p>
        </p:txBody>
      </p:sp>
      <p:sp>
        <p:nvSpPr>
          <p:cNvPr id="57" name="TextBox 56"/>
          <p:cNvSpPr txBox="1"/>
          <p:nvPr/>
        </p:nvSpPr>
        <p:spPr>
          <a:xfrm>
            <a:off x="5640388" y="1371600"/>
            <a:ext cx="50482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Files</a:t>
            </a:r>
          </a:p>
        </p:txBody>
      </p:sp>
      <p:sp>
        <p:nvSpPr>
          <p:cNvPr id="58" name="TextBox 57"/>
          <p:cNvSpPr txBox="1"/>
          <p:nvPr/>
        </p:nvSpPr>
        <p:spPr>
          <a:xfrm>
            <a:off x="2667000" y="2133600"/>
            <a:ext cx="4318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ISA</a:t>
            </a:r>
          </a:p>
        </p:txBody>
      </p:sp>
      <p:sp>
        <p:nvSpPr>
          <p:cNvPr id="59" name="TextBox 58"/>
          <p:cNvSpPr txBox="1"/>
          <p:nvPr/>
        </p:nvSpPr>
        <p:spPr>
          <a:xfrm>
            <a:off x="6172200" y="1143000"/>
            <a:ext cx="8905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Windows</a:t>
            </a:r>
          </a:p>
        </p:txBody>
      </p:sp>
      <p:sp>
        <p:nvSpPr>
          <p:cNvPr id="60" name="TextBox 59"/>
          <p:cNvSpPr txBox="1"/>
          <p:nvPr/>
        </p:nvSpPr>
        <p:spPr>
          <a:xfrm>
            <a:off x="6969125" y="1371600"/>
            <a:ext cx="73977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Sockets</a:t>
            </a:r>
          </a:p>
        </p:txBody>
      </p:sp>
      <p:grpSp>
        <p:nvGrpSpPr>
          <p:cNvPr id="16" name="Group 15"/>
          <p:cNvGrpSpPr>
            <a:grpSpLocks/>
          </p:cNvGrpSpPr>
          <p:nvPr/>
        </p:nvGrpSpPr>
        <p:grpSpPr bwMode="auto">
          <a:xfrm>
            <a:off x="3124200" y="3429000"/>
            <a:ext cx="533400" cy="304800"/>
            <a:chOff x="3124200" y="3657600"/>
            <a:chExt cx="533400" cy="304800"/>
          </a:xfrm>
        </p:grpSpPr>
        <p:sp>
          <p:nvSpPr>
            <p:cNvPr id="21535" name="Rectangle 51"/>
            <p:cNvSpPr>
              <a:spLocks noChangeArrowheads="1"/>
            </p:cNvSpPr>
            <p:nvPr/>
          </p:nvSpPr>
          <p:spPr bwMode="auto">
            <a:xfrm>
              <a:off x="3124200" y="3657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b="0">
                <a:latin typeface="Gill Sans" charset="0"/>
                <a:cs typeface="Gill Sans" charset="0"/>
              </a:endParaRPr>
            </a:p>
          </p:txBody>
        </p:sp>
        <p:sp>
          <p:nvSpPr>
            <p:cNvPr id="21536" name="Rectangle 52"/>
            <p:cNvSpPr>
              <a:spLocks noChangeArrowheads="1"/>
            </p:cNvSpPr>
            <p:nvPr/>
          </p:nvSpPr>
          <p:spPr bwMode="auto">
            <a:xfrm>
              <a:off x="3124200" y="3733800"/>
              <a:ext cx="533400" cy="152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b="0">
                <a:latin typeface="Gill Sans" charset="0"/>
                <a:cs typeface="Gill Sans"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a:lstStyle/>
          <a:p>
            <a:pPr algn="ctr">
              <a:defRPr/>
            </a:pPr>
            <a:r>
              <a:rPr lang="en-US" sz="1600" b="0" dirty="0">
                <a:latin typeface="Gill Sans" charset="0"/>
                <a:ea typeface="Gill Sans" charset="0"/>
                <a:cs typeface="Gill Sans" charset="0"/>
              </a:rPr>
              <a:t>OS</a:t>
            </a:r>
          </a:p>
        </p:txBody>
      </p:sp>
      <p:cxnSp>
        <p:nvCxnSpPr>
          <p:cNvPr id="55" name="Curved Connector 54"/>
          <p:cNvCxnSpPr>
            <a:cxnSpLocks noChangeShapeType="1"/>
            <a:stCxn id="21536" idx="0"/>
          </p:cNvCxnSpPr>
          <p:nvPr/>
        </p:nvCxnSpPr>
        <p:spPr bwMode="auto">
          <a:xfrm rot="5400000" flipH="1" flipV="1">
            <a:off x="3905250" y="2381250"/>
            <a:ext cx="609600" cy="1638300"/>
          </a:xfrm>
          <a:prstGeom prst="curvedConnector2">
            <a:avLst/>
          </a:prstGeom>
          <a:noFill/>
          <a:ln w="12700">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sp>
        <p:nvSpPr>
          <p:cNvPr id="61" name="TextBox 60"/>
          <p:cNvSpPr txBox="1"/>
          <p:nvPr/>
        </p:nvSpPr>
        <p:spPr>
          <a:xfrm>
            <a:off x="3810000" y="914400"/>
            <a:ext cx="7747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Threads</a:t>
            </a:r>
          </a:p>
        </p:txBody>
      </p:sp>
      <p:cxnSp>
        <p:nvCxnSpPr>
          <p:cNvPr id="15" name="Straight Arrow Connector 14"/>
          <p:cNvCxnSpPr>
            <a:cxnSpLocks noChangeShapeType="1"/>
          </p:cNvCxnSpPr>
          <p:nvPr/>
        </p:nvCxnSpPr>
        <p:spPr bwMode="auto">
          <a:xfrm>
            <a:off x="3352800" y="1676400"/>
            <a:ext cx="1524000" cy="1066800"/>
          </a:xfrm>
          <a:prstGeom prst="straightConnector1">
            <a:avLst/>
          </a:prstGeom>
          <a:noFill/>
          <a:ln w="12700">
            <a:solidFill>
              <a:schemeClr val="tx1"/>
            </a:solidFill>
            <a:prstDash val="dashDot"/>
            <a:round/>
            <a:headEnd type="none" w="sm" len="sm"/>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4270795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pic>
        <p:nvPicPr>
          <p:cNvPr id="22530"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2171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Title 1"/>
          <p:cNvSpPr>
            <a:spLocks noGrp="1"/>
          </p:cNvSpPr>
          <p:nvPr>
            <p:ph type="title"/>
          </p:nvPr>
        </p:nvSpPr>
        <p:spPr>
          <a:xfrm>
            <a:off x="533400" y="101600"/>
            <a:ext cx="8001000" cy="736600"/>
          </a:xfrm>
        </p:spPr>
        <p:txBody>
          <a:bodyPr/>
          <a:lstStyle/>
          <a:p>
            <a:pPr>
              <a:defRPr/>
            </a:pPr>
            <a:r>
              <a:rPr lang="en-US" altLang="en-US">
                <a:latin typeface="Gill Sans Light" charset="0"/>
                <a:cs typeface="Gill Sans Light" charset="0"/>
              </a:rPr>
              <a:t>OS Basics: Context Switch</a:t>
            </a:r>
          </a:p>
        </p:txBody>
      </p:sp>
      <p:cxnSp>
        <p:nvCxnSpPr>
          <p:cNvPr id="22532" name="Straight Arrow Connector 9"/>
          <p:cNvCxnSpPr>
            <a:cxnSpLocks noChangeShapeType="1"/>
            <a:stCxn id="7" idx="3"/>
          </p:cNvCxnSpPr>
          <p:nvPr/>
        </p:nvCxnSpPr>
        <p:spPr bwMode="auto">
          <a:xfrm flipV="1">
            <a:off x="3810000" y="3379788"/>
            <a:ext cx="914400" cy="11112"/>
          </a:xfrm>
          <a:prstGeom prst="straightConnector1">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2533" name="Can 38"/>
          <p:cNvSpPr>
            <a:spLocks noChangeArrowheads="1"/>
          </p:cNvSpPr>
          <p:nvPr/>
        </p:nvSpPr>
        <p:spPr bwMode="auto">
          <a:xfrm>
            <a:off x="2362200" y="4343400"/>
            <a:ext cx="1143000" cy="1295400"/>
          </a:xfrm>
          <a:prstGeom prst="can">
            <a:avLst>
              <a:gd name="adj" fmla="val 25002"/>
            </a:avLst>
          </a:prstGeom>
          <a:solidFill>
            <a:schemeClr val="accent1"/>
          </a:solidFill>
          <a:ln w="12700">
            <a:solidFill>
              <a:schemeClr val="tx1"/>
            </a:solidFill>
            <a:round/>
            <a:headEnd type="none" w="sm" len="sm"/>
            <a:tailEnd type="none" w="sm" len="sm"/>
          </a:ln>
        </p:spPr>
        <p:txBody>
          <a:bodyPr/>
          <a:lstStyle/>
          <a:p>
            <a:r>
              <a:rPr lang="en-US" b="0">
                <a:latin typeface="Gill Sans" charset="0"/>
                <a:cs typeface="Gill Sans" charset="0"/>
              </a:rPr>
              <a:t>storage</a:t>
            </a:r>
          </a:p>
        </p:txBody>
      </p:sp>
      <p:pic>
        <p:nvPicPr>
          <p:cNvPr id="22534" name="Picture 4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5029200"/>
            <a:ext cx="1473200" cy="100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4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5105400"/>
            <a:ext cx="123825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4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29200" y="5943600"/>
            <a:ext cx="7239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7" name="Punched Tape 44"/>
          <p:cNvSpPr>
            <a:spLocks noChangeArrowheads="1"/>
          </p:cNvSpPr>
          <p:nvPr/>
        </p:nvSpPr>
        <p:spPr bwMode="auto">
          <a:xfrm rot="5400000">
            <a:off x="2400300" y="1028700"/>
            <a:ext cx="1219200" cy="838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a:lstStyle/>
          <a:p>
            <a:pPr algn="ctr">
              <a:defRPr/>
            </a:pPr>
            <a:r>
              <a:rPr lang="en-US" b="0" dirty="0">
                <a:latin typeface="Gill Sans" charset="0"/>
                <a:ea typeface="Gill Sans" charset="0"/>
                <a:cs typeface="Gill Sans" charset="0"/>
              </a:rPr>
              <a:t>Processor</a:t>
            </a:r>
          </a:p>
        </p:txBody>
      </p:sp>
      <p:sp>
        <p:nvSpPr>
          <p:cNvPr id="22539" name="Rectangle 2"/>
          <p:cNvSpPr>
            <a:spLocks noChangeArrowheads="1"/>
          </p:cNvSpPr>
          <p:nvPr/>
        </p:nvSpPr>
        <p:spPr bwMode="auto">
          <a:xfrm>
            <a:off x="3048000" y="1981200"/>
            <a:ext cx="4572000" cy="152400"/>
          </a:xfrm>
          <a:prstGeom prst="rect">
            <a:avLst/>
          </a:prstGeom>
          <a:solidFill>
            <a:schemeClr val="accent1"/>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2540" name="TextBox 8"/>
          <p:cNvSpPr txBox="1">
            <a:spLocks noChangeArrowheads="1"/>
          </p:cNvSpPr>
          <p:nvPr/>
        </p:nvSpPr>
        <p:spPr bwMode="auto">
          <a:xfrm>
            <a:off x="3886200" y="1676400"/>
            <a:ext cx="27511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OS Hardware Virtualization</a:t>
            </a:r>
          </a:p>
        </p:txBody>
      </p:sp>
      <p:sp>
        <p:nvSpPr>
          <p:cNvPr id="22541" name="Rectangle 10"/>
          <p:cNvSpPr>
            <a:spLocks noChangeArrowheads="1"/>
          </p:cNvSpPr>
          <p:nvPr/>
        </p:nvSpPr>
        <p:spPr bwMode="auto">
          <a:xfrm>
            <a:off x="1524000" y="2133600"/>
            <a:ext cx="1117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a:latin typeface="Gill Sans" charset="0"/>
                <a:cs typeface="Gill Sans" charset="0"/>
              </a:rPr>
              <a:t>Hardware</a:t>
            </a:r>
          </a:p>
        </p:txBody>
      </p:sp>
      <p:sp>
        <p:nvSpPr>
          <p:cNvPr id="22542" name="Rectangle 37"/>
          <p:cNvSpPr>
            <a:spLocks noChangeArrowheads="1"/>
          </p:cNvSpPr>
          <p:nvPr/>
        </p:nvSpPr>
        <p:spPr bwMode="auto">
          <a:xfrm>
            <a:off x="1524000" y="1752600"/>
            <a:ext cx="1012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a:latin typeface="Gill Sans" charset="0"/>
                <a:cs typeface="Gill Sans" charset="0"/>
              </a:rPr>
              <a:t>Software</a:t>
            </a:r>
          </a:p>
        </p:txBody>
      </p:sp>
      <p:sp>
        <p:nvSpPr>
          <p:cNvPr id="22543" name="Rectangle 7"/>
          <p:cNvSpPr>
            <a:spLocks noChangeArrowheads="1"/>
          </p:cNvSpPr>
          <p:nvPr/>
        </p:nvSpPr>
        <p:spPr bwMode="auto">
          <a:xfrm>
            <a:off x="4724400" y="2209800"/>
            <a:ext cx="1752600" cy="1676400"/>
          </a:xfrm>
          <a:prstGeom prst="rect">
            <a:avLst/>
          </a:prstGeom>
          <a:solidFill>
            <a:srgbClr val="C0D2FE"/>
          </a:solidFill>
          <a:ln w="12700">
            <a:solidFill>
              <a:schemeClr val="tx1"/>
            </a:solidFill>
            <a:round/>
            <a:headEnd type="none" w="sm" len="sm"/>
            <a:tailEnd type="none" w="sm" len="sm"/>
          </a:ln>
        </p:spPr>
        <p:txBody>
          <a:bodyPr/>
          <a:lstStyle/>
          <a:p>
            <a:pPr algn="ctr"/>
            <a:r>
              <a:rPr lang="en-US" b="0">
                <a:latin typeface="Gill Sans" charset="0"/>
                <a:cs typeface="Gill Sans" charset="0"/>
              </a:rPr>
              <a:t>Memory</a:t>
            </a:r>
          </a:p>
        </p:txBody>
      </p:sp>
      <p:sp>
        <p:nvSpPr>
          <p:cNvPr id="22544" name="TextBox 11"/>
          <p:cNvSpPr txBox="1">
            <a:spLocks noChangeArrowheads="1"/>
          </p:cNvSpPr>
          <p:nvPr/>
        </p:nvSpPr>
        <p:spPr bwMode="auto">
          <a:xfrm>
            <a:off x="6553200" y="4419600"/>
            <a:ext cx="1130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Networks</a:t>
            </a:r>
          </a:p>
        </p:txBody>
      </p:sp>
      <p:sp>
        <p:nvSpPr>
          <p:cNvPr id="22545" name="TextBox 41"/>
          <p:cNvSpPr txBox="1">
            <a:spLocks noChangeArrowheads="1"/>
          </p:cNvSpPr>
          <p:nvPr/>
        </p:nvSpPr>
        <p:spPr bwMode="auto">
          <a:xfrm>
            <a:off x="6629400" y="5943600"/>
            <a:ext cx="9413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Displays</a:t>
            </a:r>
          </a:p>
        </p:txBody>
      </p:sp>
      <p:sp>
        <p:nvSpPr>
          <p:cNvPr id="22546" name="TextBox 46"/>
          <p:cNvSpPr txBox="1">
            <a:spLocks noChangeArrowheads="1"/>
          </p:cNvSpPr>
          <p:nvPr/>
        </p:nvSpPr>
        <p:spPr bwMode="auto">
          <a:xfrm>
            <a:off x="5257800" y="6096000"/>
            <a:ext cx="7540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Inputs</a:t>
            </a:r>
          </a:p>
        </p:txBody>
      </p:sp>
      <p:sp>
        <p:nvSpPr>
          <p:cNvPr id="13" name="TextBox 12"/>
          <p:cNvSpPr txBox="1"/>
          <p:nvPr/>
        </p:nvSpPr>
        <p:spPr>
          <a:xfrm>
            <a:off x="3581400" y="1371600"/>
            <a:ext cx="900113"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Processes</a:t>
            </a:r>
          </a:p>
        </p:txBody>
      </p:sp>
      <p:sp>
        <p:nvSpPr>
          <p:cNvPr id="56" name="TextBox 55"/>
          <p:cNvSpPr txBox="1"/>
          <p:nvPr/>
        </p:nvSpPr>
        <p:spPr>
          <a:xfrm>
            <a:off x="4343400" y="1143000"/>
            <a:ext cx="13096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Address Spaces</a:t>
            </a:r>
          </a:p>
        </p:txBody>
      </p:sp>
      <p:sp>
        <p:nvSpPr>
          <p:cNvPr id="57" name="TextBox 56"/>
          <p:cNvSpPr txBox="1"/>
          <p:nvPr/>
        </p:nvSpPr>
        <p:spPr>
          <a:xfrm>
            <a:off x="5640388" y="1371600"/>
            <a:ext cx="50482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Files</a:t>
            </a:r>
          </a:p>
        </p:txBody>
      </p:sp>
      <p:sp>
        <p:nvSpPr>
          <p:cNvPr id="58" name="TextBox 57"/>
          <p:cNvSpPr txBox="1"/>
          <p:nvPr/>
        </p:nvSpPr>
        <p:spPr>
          <a:xfrm>
            <a:off x="2667000" y="2133600"/>
            <a:ext cx="4318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ISA</a:t>
            </a:r>
          </a:p>
        </p:txBody>
      </p:sp>
      <p:sp>
        <p:nvSpPr>
          <p:cNvPr id="59" name="TextBox 58"/>
          <p:cNvSpPr txBox="1"/>
          <p:nvPr/>
        </p:nvSpPr>
        <p:spPr>
          <a:xfrm>
            <a:off x="6172200" y="1143000"/>
            <a:ext cx="8905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Windows</a:t>
            </a:r>
          </a:p>
        </p:txBody>
      </p:sp>
      <p:sp>
        <p:nvSpPr>
          <p:cNvPr id="60" name="TextBox 59"/>
          <p:cNvSpPr txBox="1"/>
          <p:nvPr/>
        </p:nvSpPr>
        <p:spPr>
          <a:xfrm>
            <a:off x="6969125" y="1371600"/>
            <a:ext cx="73977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Sockets</a:t>
            </a:r>
          </a:p>
        </p:txBody>
      </p:sp>
      <p:grpSp>
        <p:nvGrpSpPr>
          <p:cNvPr id="22553" name="Group 15"/>
          <p:cNvGrpSpPr>
            <a:grpSpLocks/>
          </p:cNvGrpSpPr>
          <p:nvPr/>
        </p:nvGrpSpPr>
        <p:grpSpPr bwMode="auto">
          <a:xfrm>
            <a:off x="3124200" y="3429000"/>
            <a:ext cx="533400" cy="304800"/>
            <a:chOff x="3124200" y="3657600"/>
            <a:chExt cx="533400" cy="304800"/>
          </a:xfrm>
        </p:grpSpPr>
        <p:sp>
          <p:nvSpPr>
            <p:cNvPr id="22562" name="Rectangle 51"/>
            <p:cNvSpPr>
              <a:spLocks noChangeArrowheads="1"/>
            </p:cNvSpPr>
            <p:nvPr/>
          </p:nvSpPr>
          <p:spPr bwMode="auto">
            <a:xfrm>
              <a:off x="3124200" y="3657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b="0">
                <a:latin typeface="Gill Sans" charset="0"/>
                <a:cs typeface="Gill Sans" charset="0"/>
              </a:endParaRPr>
            </a:p>
          </p:txBody>
        </p:sp>
        <p:sp>
          <p:nvSpPr>
            <p:cNvPr id="22563" name="Rectangle 52"/>
            <p:cNvSpPr>
              <a:spLocks noChangeArrowheads="1"/>
            </p:cNvSpPr>
            <p:nvPr/>
          </p:nvSpPr>
          <p:spPr bwMode="auto">
            <a:xfrm>
              <a:off x="3124200" y="3733800"/>
              <a:ext cx="533400" cy="152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b="0">
                <a:latin typeface="Gill Sans" charset="0"/>
                <a:cs typeface="Gill Sans"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a:lstStyle/>
          <a:p>
            <a:pPr algn="ctr">
              <a:defRPr/>
            </a:pPr>
            <a:r>
              <a:rPr lang="en-US" sz="1600" b="0" dirty="0">
                <a:latin typeface="Gill Sans" charset="0"/>
                <a:ea typeface="Gill Sans" charset="0"/>
                <a:cs typeface="Gill Sans" charset="0"/>
              </a:rPr>
              <a:t>OS</a:t>
            </a:r>
          </a:p>
        </p:txBody>
      </p:sp>
      <p:cxnSp>
        <p:nvCxnSpPr>
          <p:cNvPr id="55" name="Curved Connector 54"/>
          <p:cNvCxnSpPr>
            <a:cxnSpLocks noChangeShapeType="1"/>
          </p:cNvCxnSpPr>
          <p:nvPr/>
        </p:nvCxnSpPr>
        <p:spPr bwMode="auto">
          <a:xfrm rot="5400000" flipH="1" flipV="1">
            <a:off x="3867150" y="2457450"/>
            <a:ext cx="609600" cy="1638300"/>
          </a:xfrm>
          <a:prstGeom prst="curvedConnector2">
            <a:avLst/>
          </a:prstGeom>
          <a:noFill/>
          <a:ln w="12700">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sp>
        <p:nvSpPr>
          <p:cNvPr id="61" name="TextBox 60"/>
          <p:cNvSpPr txBox="1"/>
          <p:nvPr/>
        </p:nvSpPr>
        <p:spPr>
          <a:xfrm>
            <a:off x="3810000" y="914400"/>
            <a:ext cx="7747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Threads</a:t>
            </a:r>
          </a:p>
        </p:txBody>
      </p:sp>
      <p:grpSp>
        <p:nvGrpSpPr>
          <p:cNvPr id="48" name="Group 47"/>
          <p:cNvGrpSpPr/>
          <p:nvPr/>
        </p:nvGrpSpPr>
        <p:grpSpPr>
          <a:xfrm>
            <a:off x="3124200" y="3429000"/>
            <a:ext cx="533400" cy="304800"/>
            <a:chOff x="3124200" y="3657600"/>
            <a:chExt cx="533400" cy="304800"/>
          </a:xfrm>
          <a:solidFill>
            <a:schemeClr val="bg2"/>
          </a:solidFill>
        </p:grpSpPr>
        <p:sp>
          <p:nvSpPr>
            <p:cNvPr id="54" name="Rectangle 53"/>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ea typeface="Gill Sans" charset="0"/>
                <a:cs typeface="Gill Sans" charset="0"/>
              </a:endParaRPr>
            </a:p>
          </p:txBody>
        </p:sp>
        <p:sp>
          <p:nvSpPr>
            <p:cNvPr id="62" name="Rectangle 61"/>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ea typeface="Gill Sans" charset="0"/>
                <a:cs typeface="Gill Sans" charset="0"/>
              </a:endParaRPr>
            </a:p>
          </p:txBody>
        </p:sp>
      </p:grpSp>
      <p:cxnSp>
        <p:nvCxnSpPr>
          <p:cNvPr id="63" name="Curved Connector 62"/>
          <p:cNvCxnSpPr>
            <a:cxnSpLocks noChangeShapeType="1"/>
          </p:cNvCxnSpPr>
          <p:nvPr/>
        </p:nvCxnSpPr>
        <p:spPr bwMode="auto">
          <a:xfrm flipV="1">
            <a:off x="2743200" y="2819400"/>
            <a:ext cx="2209800" cy="838200"/>
          </a:xfrm>
          <a:prstGeom prst="curvedConnector3">
            <a:avLst>
              <a:gd name="adj1" fmla="val 22074"/>
            </a:avLst>
          </a:prstGeom>
          <a:noFill/>
          <a:ln w="12700">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cxnSp>
        <p:nvCxnSpPr>
          <p:cNvPr id="65" name="Curved Connector 64"/>
          <p:cNvCxnSpPr>
            <a:cxnSpLocks noChangeShapeType="1"/>
          </p:cNvCxnSpPr>
          <p:nvPr/>
        </p:nvCxnSpPr>
        <p:spPr bwMode="auto">
          <a:xfrm>
            <a:off x="3429000" y="3581400"/>
            <a:ext cx="1600200" cy="152400"/>
          </a:xfrm>
          <a:prstGeom prst="curvedConnector3">
            <a:avLst>
              <a:gd name="adj1" fmla="val 50000"/>
            </a:avLst>
          </a:prstGeom>
          <a:noFill/>
          <a:ln w="12700">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sp>
        <p:nvSpPr>
          <p:cNvPr id="19" name="Striped Right Arrow 18"/>
          <p:cNvSpPr/>
          <p:nvPr/>
        </p:nvSpPr>
        <p:spPr bwMode="auto">
          <a:xfrm rot="14973063">
            <a:off x="3435350" y="3967163"/>
            <a:ext cx="762000" cy="381000"/>
          </a:xfrm>
          <a:prstGeom prst="stripedRightArrow">
            <a:avLst>
              <a:gd name="adj1" fmla="val 54026"/>
              <a:gd name="adj2" fmla="val 50000"/>
            </a:avLst>
          </a:prstGeom>
          <a:solidFill>
            <a:srgbClr val="FBBA03"/>
          </a:solid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ea typeface="Gill Sans" charset="0"/>
              <a:cs typeface="Gill Sans" charset="0"/>
            </a:endParaRPr>
          </a:p>
        </p:txBody>
      </p:sp>
    </p:spTree>
    <p:extLst>
      <p:ext uri="{BB962C8B-B14F-4D97-AF65-F5344CB8AC3E}">
        <p14:creationId xmlns:p14="http://schemas.microsoft.com/office/powerpoint/2010/main" val="352701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par>
                          <p:cTn id="12" fill="hold" nodeType="afterGroup">
                            <p:stCondLst>
                              <p:cond delay="0"/>
                            </p:stCondLst>
                            <p:childTnLst>
                              <p:par>
                                <p:cTn id="13" presetID="0" presetClass="path" presetSubtype="0" accel="50000" decel="50000" fill="hold" nodeType="afterEffect">
                                  <p:stCondLst>
                                    <p:cond delay="0"/>
                                  </p:stCondLst>
                                  <p:childTnLst>
                                    <p:animMotion origin="layout" path="M -2.5356E-7 3.01551E-6 L -0.07503 3.01551E-6 " pathEditMode="relative" rAng="0" ptsTypes="AA">
                                      <p:cBhvr>
                                        <p:cTn id="14" dur="2000" fill="hold"/>
                                        <p:tgtEl>
                                          <p:spTgt spid="48"/>
                                        </p:tgtEl>
                                        <p:attrNameLst>
                                          <p:attrName>ppt_x</p:attrName>
                                          <p:attrName>ppt_y</p:attrName>
                                        </p:attrNameLst>
                                      </p:cBhvr>
                                      <p:rCtr x="-3751" y="0"/>
                                    </p:animMotion>
                                  </p:childTnLst>
                                </p:cTn>
                              </p:par>
                            </p:childTnLst>
                          </p:cTn>
                        </p:par>
                        <p:par>
                          <p:cTn id="15" fill="hold" nodeType="afterGroup">
                            <p:stCondLst>
                              <p:cond delay="2000"/>
                            </p:stCondLst>
                            <p:childTnLst>
                              <p:par>
                                <p:cTn id="16" presetID="1" presetClass="entr" presetSubtype="0"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xit" presetSubtype="0" fill="hold" nodeType="afterEffect">
                                  <p:stCondLst>
                                    <p:cond delay="0"/>
                                  </p:stCondLst>
                                  <p:childTnLst>
                                    <p:set>
                                      <p:cBhvr>
                                        <p:cTn id="20" dur="1" fill="hold">
                                          <p:stCondLst>
                                            <p:cond delay="0"/>
                                          </p:stCondLst>
                                        </p:cTn>
                                        <p:tgtEl>
                                          <p:spTgt spid="55"/>
                                        </p:tgtEl>
                                        <p:attrNameLst>
                                          <p:attrName>style.visibility</p:attrName>
                                        </p:attrNameLst>
                                      </p:cBhvr>
                                      <p:to>
                                        <p:strVal val="hidden"/>
                                      </p:to>
                                    </p:set>
                                  </p:childTnLst>
                                </p:cTn>
                              </p:par>
                            </p:childTnLst>
                          </p:cTn>
                        </p:par>
                        <p:par>
                          <p:cTn id="21" fill="hold" nodeType="afterGroup">
                            <p:stCondLst>
                              <p:cond delay="2000"/>
                            </p:stCondLst>
                            <p:childTnLst>
                              <p:par>
                                <p:cTn id="22" presetID="1"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childTnLst>
                                </p:cTn>
                              </p:par>
                            </p:childTnLst>
                          </p:cTn>
                        </p:par>
                        <p:par>
                          <p:cTn id="24" fill="hold" nodeType="afterGroup">
                            <p:stCondLst>
                              <p:cond delay="2000"/>
                            </p:stCondLst>
                            <p:childTnLst>
                              <p:par>
                                <p:cTn id="25" presetID="1" presetClass="exit" presetSubtype="0" fill="hold" nodeType="after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pic>
        <p:nvPicPr>
          <p:cNvPr id="23554"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2171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Title 1"/>
          <p:cNvSpPr>
            <a:spLocks noGrp="1"/>
          </p:cNvSpPr>
          <p:nvPr>
            <p:ph type="title"/>
          </p:nvPr>
        </p:nvSpPr>
        <p:spPr>
          <a:xfrm>
            <a:off x="533400" y="76200"/>
            <a:ext cx="8001000" cy="736600"/>
          </a:xfrm>
        </p:spPr>
        <p:txBody>
          <a:bodyPr/>
          <a:lstStyle/>
          <a:p>
            <a:pPr>
              <a:defRPr/>
            </a:pPr>
            <a:r>
              <a:rPr lang="en-US" altLang="en-US">
                <a:latin typeface="Gill Sans Light" charset="0"/>
                <a:cs typeface="Gill Sans Light" charset="0"/>
              </a:rPr>
              <a:t>OS Basics: Scheduling, Protection</a:t>
            </a:r>
          </a:p>
        </p:txBody>
      </p:sp>
      <p:cxnSp>
        <p:nvCxnSpPr>
          <p:cNvPr id="23556" name="Straight Arrow Connector 9"/>
          <p:cNvCxnSpPr>
            <a:cxnSpLocks noChangeShapeType="1"/>
            <a:stCxn id="7" idx="3"/>
          </p:cNvCxnSpPr>
          <p:nvPr/>
        </p:nvCxnSpPr>
        <p:spPr bwMode="auto">
          <a:xfrm flipV="1">
            <a:off x="3810000" y="3379788"/>
            <a:ext cx="914400" cy="11112"/>
          </a:xfrm>
          <a:prstGeom prst="straightConnector1">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3557" name="Can 38"/>
          <p:cNvSpPr>
            <a:spLocks noChangeArrowheads="1"/>
          </p:cNvSpPr>
          <p:nvPr/>
        </p:nvSpPr>
        <p:spPr bwMode="auto">
          <a:xfrm>
            <a:off x="2362200" y="4343400"/>
            <a:ext cx="1143000" cy="1295400"/>
          </a:xfrm>
          <a:prstGeom prst="can">
            <a:avLst>
              <a:gd name="adj" fmla="val 25002"/>
            </a:avLst>
          </a:prstGeom>
          <a:solidFill>
            <a:schemeClr val="accent1"/>
          </a:solidFill>
          <a:ln w="12700">
            <a:solidFill>
              <a:schemeClr val="tx1"/>
            </a:solidFill>
            <a:round/>
            <a:headEnd type="none" w="sm" len="sm"/>
            <a:tailEnd type="none" w="sm" len="sm"/>
          </a:ln>
        </p:spPr>
        <p:txBody>
          <a:bodyPr/>
          <a:lstStyle/>
          <a:p>
            <a:r>
              <a:rPr lang="en-US" b="0">
                <a:latin typeface="Gill Sans" charset="0"/>
                <a:cs typeface="Gill Sans" charset="0"/>
              </a:rPr>
              <a:t>storage</a:t>
            </a:r>
          </a:p>
        </p:txBody>
      </p:sp>
      <p:pic>
        <p:nvPicPr>
          <p:cNvPr id="23558" name="Picture 4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5029200"/>
            <a:ext cx="1473200" cy="100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4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5105400"/>
            <a:ext cx="123825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4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29200" y="5943600"/>
            <a:ext cx="7239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1" name="Punched Tape 44"/>
          <p:cNvSpPr>
            <a:spLocks noChangeArrowheads="1"/>
          </p:cNvSpPr>
          <p:nvPr/>
        </p:nvSpPr>
        <p:spPr bwMode="auto">
          <a:xfrm rot="5400000">
            <a:off x="2400300" y="1028700"/>
            <a:ext cx="1219200" cy="838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a:lstStyle/>
          <a:p>
            <a:pPr algn="ctr">
              <a:defRPr/>
            </a:pPr>
            <a:r>
              <a:rPr lang="en-US" b="0" dirty="0">
                <a:latin typeface="Gill Sans" charset="0"/>
                <a:ea typeface="Gill Sans" charset="0"/>
                <a:cs typeface="Gill Sans" charset="0"/>
              </a:rPr>
              <a:t>Processor</a:t>
            </a:r>
          </a:p>
        </p:txBody>
      </p:sp>
      <p:sp>
        <p:nvSpPr>
          <p:cNvPr id="23563" name="Rectangle 2"/>
          <p:cNvSpPr>
            <a:spLocks noChangeArrowheads="1"/>
          </p:cNvSpPr>
          <p:nvPr/>
        </p:nvSpPr>
        <p:spPr bwMode="auto">
          <a:xfrm>
            <a:off x="3048000" y="1981200"/>
            <a:ext cx="4572000" cy="152400"/>
          </a:xfrm>
          <a:prstGeom prst="rect">
            <a:avLst/>
          </a:prstGeom>
          <a:solidFill>
            <a:schemeClr val="accent1"/>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3564" name="TextBox 8"/>
          <p:cNvSpPr txBox="1">
            <a:spLocks noChangeArrowheads="1"/>
          </p:cNvSpPr>
          <p:nvPr/>
        </p:nvSpPr>
        <p:spPr bwMode="auto">
          <a:xfrm>
            <a:off x="3886200" y="1676400"/>
            <a:ext cx="27511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OS Hardware Virtualization</a:t>
            </a:r>
          </a:p>
        </p:txBody>
      </p:sp>
      <p:sp>
        <p:nvSpPr>
          <p:cNvPr id="23565" name="Rectangle 10"/>
          <p:cNvSpPr>
            <a:spLocks noChangeArrowheads="1"/>
          </p:cNvSpPr>
          <p:nvPr/>
        </p:nvSpPr>
        <p:spPr bwMode="auto">
          <a:xfrm>
            <a:off x="1524000" y="2133600"/>
            <a:ext cx="1117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a:latin typeface="Gill Sans" charset="0"/>
                <a:cs typeface="Gill Sans" charset="0"/>
              </a:rPr>
              <a:t>Hardware</a:t>
            </a:r>
          </a:p>
        </p:txBody>
      </p:sp>
      <p:sp>
        <p:nvSpPr>
          <p:cNvPr id="23566" name="Rectangle 37"/>
          <p:cNvSpPr>
            <a:spLocks noChangeArrowheads="1"/>
          </p:cNvSpPr>
          <p:nvPr/>
        </p:nvSpPr>
        <p:spPr bwMode="auto">
          <a:xfrm>
            <a:off x="1524000" y="1752600"/>
            <a:ext cx="1012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a:latin typeface="Gill Sans" charset="0"/>
                <a:cs typeface="Gill Sans" charset="0"/>
              </a:rPr>
              <a:t>Software</a:t>
            </a:r>
          </a:p>
        </p:txBody>
      </p:sp>
      <p:sp>
        <p:nvSpPr>
          <p:cNvPr id="23567" name="Rectangle 7"/>
          <p:cNvSpPr>
            <a:spLocks noChangeArrowheads="1"/>
          </p:cNvSpPr>
          <p:nvPr/>
        </p:nvSpPr>
        <p:spPr bwMode="auto">
          <a:xfrm>
            <a:off x="4724400" y="2209800"/>
            <a:ext cx="1752600" cy="1676400"/>
          </a:xfrm>
          <a:prstGeom prst="rect">
            <a:avLst/>
          </a:prstGeom>
          <a:solidFill>
            <a:srgbClr val="C0D2FE"/>
          </a:solidFill>
          <a:ln w="12700">
            <a:solidFill>
              <a:schemeClr val="tx1"/>
            </a:solidFill>
            <a:round/>
            <a:headEnd type="none" w="sm" len="sm"/>
            <a:tailEnd type="none" w="sm" len="sm"/>
          </a:ln>
        </p:spPr>
        <p:txBody>
          <a:bodyPr/>
          <a:lstStyle/>
          <a:p>
            <a:pPr algn="ctr"/>
            <a:r>
              <a:rPr lang="en-US" b="0">
                <a:latin typeface="Gill Sans" charset="0"/>
                <a:cs typeface="Gill Sans" charset="0"/>
              </a:rPr>
              <a:t>Memory</a:t>
            </a:r>
          </a:p>
        </p:txBody>
      </p:sp>
      <p:sp>
        <p:nvSpPr>
          <p:cNvPr id="23568" name="TextBox 11"/>
          <p:cNvSpPr txBox="1">
            <a:spLocks noChangeArrowheads="1"/>
          </p:cNvSpPr>
          <p:nvPr/>
        </p:nvSpPr>
        <p:spPr bwMode="auto">
          <a:xfrm>
            <a:off x="6553200" y="4419600"/>
            <a:ext cx="1130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Networks</a:t>
            </a:r>
          </a:p>
        </p:txBody>
      </p:sp>
      <p:sp>
        <p:nvSpPr>
          <p:cNvPr id="23569" name="TextBox 41"/>
          <p:cNvSpPr txBox="1">
            <a:spLocks noChangeArrowheads="1"/>
          </p:cNvSpPr>
          <p:nvPr/>
        </p:nvSpPr>
        <p:spPr bwMode="auto">
          <a:xfrm>
            <a:off x="6629400" y="5943600"/>
            <a:ext cx="9413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Displays</a:t>
            </a:r>
          </a:p>
        </p:txBody>
      </p:sp>
      <p:sp>
        <p:nvSpPr>
          <p:cNvPr id="23570" name="TextBox 46"/>
          <p:cNvSpPr txBox="1">
            <a:spLocks noChangeArrowheads="1"/>
          </p:cNvSpPr>
          <p:nvPr/>
        </p:nvSpPr>
        <p:spPr bwMode="auto">
          <a:xfrm>
            <a:off x="5257800" y="6096000"/>
            <a:ext cx="7540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Inputs</a:t>
            </a:r>
          </a:p>
        </p:txBody>
      </p:sp>
      <p:sp>
        <p:nvSpPr>
          <p:cNvPr id="13" name="TextBox 12"/>
          <p:cNvSpPr txBox="1"/>
          <p:nvPr/>
        </p:nvSpPr>
        <p:spPr>
          <a:xfrm>
            <a:off x="3581400" y="1371600"/>
            <a:ext cx="900113"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Processes</a:t>
            </a:r>
          </a:p>
        </p:txBody>
      </p:sp>
      <p:sp>
        <p:nvSpPr>
          <p:cNvPr id="56" name="TextBox 55"/>
          <p:cNvSpPr txBox="1"/>
          <p:nvPr/>
        </p:nvSpPr>
        <p:spPr>
          <a:xfrm>
            <a:off x="4343400" y="1143000"/>
            <a:ext cx="13096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Address Spaces</a:t>
            </a:r>
          </a:p>
        </p:txBody>
      </p:sp>
      <p:sp>
        <p:nvSpPr>
          <p:cNvPr id="57" name="TextBox 56"/>
          <p:cNvSpPr txBox="1"/>
          <p:nvPr/>
        </p:nvSpPr>
        <p:spPr>
          <a:xfrm>
            <a:off x="5640388" y="1371600"/>
            <a:ext cx="50482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Files</a:t>
            </a:r>
          </a:p>
        </p:txBody>
      </p:sp>
      <p:sp>
        <p:nvSpPr>
          <p:cNvPr id="58" name="TextBox 57"/>
          <p:cNvSpPr txBox="1"/>
          <p:nvPr/>
        </p:nvSpPr>
        <p:spPr>
          <a:xfrm>
            <a:off x="2667000" y="2133600"/>
            <a:ext cx="4318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ISA</a:t>
            </a:r>
          </a:p>
        </p:txBody>
      </p:sp>
      <p:sp>
        <p:nvSpPr>
          <p:cNvPr id="59" name="TextBox 58"/>
          <p:cNvSpPr txBox="1"/>
          <p:nvPr/>
        </p:nvSpPr>
        <p:spPr>
          <a:xfrm>
            <a:off x="6172200" y="1143000"/>
            <a:ext cx="8905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Windows</a:t>
            </a:r>
          </a:p>
        </p:txBody>
      </p:sp>
      <p:sp>
        <p:nvSpPr>
          <p:cNvPr id="60" name="TextBox 59"/>
          <p:cNvSpPr txBox="1"/>
          <p:nvPr/>
        </p:nvSpPr>
        <p:spPr>
          <a:xfrm>
            <a:off x="6969125" y="1371600"/>
            <a:ext cx="73977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Sockets</a:t>
            </a:r>
          </a:p>
        </p:txBody>
      </p:sp>
      <p:grpSp>
        <p:nvGrpSpPr>
          <p:cNvPr id="23577" name="Group 15"/>
          <p:cNvGrpSpPr>
            <a:grpSpLocks/>
          </p:cNvGrpSpPr>
          <p:nvPr/>
        </p:nvGrpSpPr>
        <p:grpSpPr bwMode="auto">
          <a:xfrm>
            <a:off x="3124200" y="3429000"/>
            <a:ext cx="533400" cy="304800"/>
            <a:chOff x="3124200" y="3657600"/>
            <a:chExt cx="533400" cy="304800"/>
          </a:xfrm>
        </p:grpSpPr>
        <p:sp>
          <p:nvSpPr>
            <p:cNvPr id="23587" name="Rectangle 51"/>
            <p:cNvSpPr>
              <a:spLocks noChangeArrowheads="1"/>
            </p:cNvSpPr>
            <p:nvPr/>
          </p:nvSpPr>
          <p:spPr bwMode="auto">
            <a:xfrm>
              <a:off x="3124200" y="3657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b="0">
                <a:latin typeface="Gill Sans" charset="0"/>
                <a:cs typeface="Gill Sans" charset="0"/>
              </a:endParaRPr>
            </a:p>
          </p:txBody>
        </p:sp>
        <p:sp>
          <p:nvSpPr>
            <p:cNvPr id="23588" name="Rectangle 52"/>
            <p:cNvSpPr>
              <a:spLocks noChangeArrowheads="1"/>
            </p:cNvSpPr>
            <p:nvPr/>
          </p:nvSpPr>
          <p:spPr bwMode="auto">
            <a:xfrm>
              <a:off x="3124200" y="3733800"/>
              <a:ext cx="533400" cy="152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b="0">
                <a:latin typeface="Gill Sans" charset="0"/>
                <a:cs typeface="Gill Sans"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a:lstStyle/>
          <a:p>
            <a:pPr algn="ctr">
              <a:defRPr/>
            </a:pPr>
            <a:r>
              <a:rPr lang="en-US" sz="1600" b="0" dirty="0">
                <a:latin typeface="Gill Sans" charset="0"/>
                <a:ea typeface="Gill Sans" charset="0"/>
                <a:cs typeface="Gill Sans" charset="0"/>
              </a:rPr>
              <a:t>OS</a:t>
            </a:r>
          </a:p>
        </p:txBody>
      </p:sp>
      <p:sp>
        <p:nvSpPr>
          <p:cNvPr id="51" name="Rectangle 50"/>
          <p:cNvSpPr>
            <a:spLocks noChangeArrowheads="1"/>
          </p:cNvSpPr>
          <p:nvPr/>
        </p:nvSpPr>
        <p:spPr bwMode="auto">
          <a:xfrm>
            <a:off x="5791200" y="2667000"/>
            <a:ext cx="609600" cy="381000"/>
          </a:xfrm>
          <a:prstGeom prst="rect">
            <a:avLst/>
          </a:prstGeom>
          <a:solidFill>
            <a:srgbClr val="FBBA03"/>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64" name="Rectangle 63"/>
          <p:cNvSpPr>
            <a:spLocks noChangeArrowheads="1"/>
          </p:cNvSpPr>
          <p:nvPr/>
        </p:nvSpPr>
        <p:spPr bwMode="auto">
          <a:xfrm>
            <a:off x="5715000" y="2895600"/>
            <a:ext cx="609600" cy="381000"/>
          </a:xfrm>
          <a:prstGeom prst="rect">
            <a:avLst/>
          </a:prstGeom>
          <a:solidFill>
            <a:srgbClr val="CC3333"/>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cxnSp>
        <p:nvCxnSpPr>
          <p:cNvPr id="23582" name="Curved Connector 54"/>
          <p:cNvCxnSpPr>
            <a:cxnSpLocks noChangeShapeType="1"/>
          </p:cNvCxnSpPr>
          <p:nvPr/>
        </p:nvCxnSpPr>
        <p:spPr bwMode="auto">
          <a:xfrm rot="5400000" flipH="1" flipV="1">
            <a:off x="3867150" y="2457450"/>
            <a:ext cx="609600" cy="1638300"/>
          </a:xfrm>
          <a:prstGeom prst="curvedConnector2">
            <a:avLst/>
          </a:prstGeom>
          <a:noFill/>
          <a:ln w="12700">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sp>
        <p:nvSpPr>
          <p:cNvPr id="61" name="TextBox 60"/>
          <p:cNvSpPr txBox="1"/>
          <p:nvPr/>
        </p:nvSpPr>
        <p:spPr>
          <a:xfrm>
            <a:off x="3810000" y="914400"/>
            <a:ext cx="7747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Threads</a:t>
            </a:r>
          </a:p>
        </p:txBody>
      </p:sp>
      <p:grpSp>
        <p:nvGrpSpPr>
          <p:cNvPr id="17" name="Group 16"/>
          <p:cNvGrpSpPr>
            <a:grpSpLocks/>
          </p:cNvGrpSpPr>
          <p:nvPr/>
        </p:nvGrpSpPr>
        <p:grpSpPr bwMode="auto">
          <a:xfrm>
            <a:off x="1708150" y="3048000"/>
            <a:ext cx="6292850" cy="1419225"/>
            <a:chOff x="1707395" y="3276600"/>
            <a:chExt cx="6293605" cy="1418553"/>
          </a:xfrm>
        </p:grpSpPr>
        <p:sp>
          <p:nvSpPr>
            <p:cNvPr id="14" name="Arc 13"/>
            <p:cNvSpPr/>
            <p:nvPr/>
          </p:nvSpPr>
          <p:spPr bwMode="auto">
            <a:xfrm rot="21036509">
              <a:off x="1707395" y="3819268"/>
              <a:ext cx="6033224" cy="875885"/>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a:lstStyle/>
            <a:p>
              <a:pPr>
                <a:defRPr/>
              </a:pPr>
              <a:endParaRPr lang="en-US" b="0">
                <a:latin typeface="Gill Sans" charset="0"/>
                <a:ea typeface="Gill Sans" charset="0"/>
                <a:cs typeface="Gill Sans" charset="0"/>
              </a:endParaRPr>
            </a:p>
          </p:txBody>
        </p:sp>
        <p:sp>
          <p:nvSpPr>
            <p:cNvPr id="23586" name="TextBox 14"/>
            <p:cNvSpPr txBox="1">
              <a:spLocks noChangeArrowheads="1"/>
            </p:cNvSpPr>
            <p:nvPr/>
          </p:nvSpPr>
          <p:spPr bwMode="auto">
            <a:xfrm>
              <a:off x="6553200" y="3276600"/>
              <a:ext cx="1447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Protection Boundary</a:t>
              </a:r>
            </a:p>
          </p:txBody>
        </p:sp>
      </p:grpSp>
    </p:spTree>
    <p:extLst>
      <p:ext uri="{BB962C8B-B14F-4D97-AF65-F5344CB8AC3E}">
        <p14:creationId xmlns:p14="http://schemas.microsoft.com/office/powerpoint/2010/main" val="26227335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checkerboard(across)">
                                      <p:cBhvr>
                                        <p:cTn id="12" dur="500"/>
                                        <p:tgtEl>
                                          <p:spTgt spid="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pic>
        <p:nvPicPr>
          <p:cNvPr id="24578"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2171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Title 1"/>
          <p:cNvSpPr>
            <a:spLocks noGrp="1"/>
          </p:cNvSpPr>
          <p:nvPr>
            <p:ph type="title"/>
          </p:nvPr>
        </p:nvSpPr>
        <p:spPr>
          <a:xfrm>
            <a:off x="533400" y="0"/>
            <a:ext cx="8001000" cy="736600"/>
          </a:xfrm>
        </p:spPr>
        <p:txBody>
          <a:bodyPr/>
          <a:lstStyle/>
          <a:p>
            <a:pPr>
              <a:defRPr/>
            </a:pPr>
            <a:r>
              <a:rPr lang="en-US" altLang="en-US">
                <a:latin typeface="Gill Sans Light" charset="0"/>
                <a:cs typeface="Gill Sans Light" charset="0"/>
              </a:rPr>
              <a:t>OS Basics: I/O</a:t>
            </a:r>
          </a:p>
        </p:txBody>
      </p:sp>
      <p:cxnSp>
        <p:nvCxnSpPr>
          <p:cNvPr id="24580" name="Straight Arrow Connector 9"/>
          <p:cNvCxnSpPr>
            <a:cxnSpLocks noChangeShapeType="1"/>
            <a:stCxn id="7" idx="3"/>
          </p:cNvCxnSpPr>
          <p:nvPr/>
        </p:nvCxnSpPr>
        <p:spPr bwMode="auto">
          <a:xfrm flipV="1">
            <a:off x="3810000" y="3379788"/>
            <a:ext cx="914400" cy="11112"/>
          </a:xfrm>
          <a:prstGeom prst="straightConnector1">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4581" name="Can 38"/>
          <p:cNvSpPr>
            <a:spLocks noChangeArrowheads="1"/>
          </p:cNvSpPr>
          <p:nvPr/>
        </p:nvSpPr>
        <p:spPr bwMode="auto">
          <a:xfrm>
            <a:off x="2362200" y="4343400"/>
            <a:ext cx="1143000" cy="1295400"/>
          </a:xfrm>
          <a:prstGeom prst="can">
            <a:avLst>
              <a:gd name="adj" fmla="val 25002"/>
            </a:avLst>
          </a:prstGeom>
          <a:solidFill>
            <a:schemeClr val="accent1"/>
          </a:solidFill>
          <a:ln w="12700">
            <a:solidFill>
              <a:schemeClr val="tx1"/>
            </a:solidFill>
            <a:round/>
            <a:headEnd type="none" w="sm" len="sm"/>
            <a:tailEnd type="none" w="sm" len="sm"/>
          </a:ln>
        </p:spPr>
        <p:txBody>
          <a:bodyPr/>
          <a:lstStyle/>
          <a:p>
            <a:r>
              <a:rPr lang="en-US" b="0">
                <a:latin typeface="Gill Sans" charset="0"/>
                <a:cs typeface="Gill Sans" charset="0"/>
              </a:rPr>
              <a:t>storage</a:t>
            </a:r>
          </a:p>
        </p:txBody>
      </p:sp>
      <p:pic>
        <p:nvPicPr>
          <p:cNvPr id="24582" name="Picture 4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5029200"/>
            <a:ext cx="1473200" cy="100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3" name="Picture 4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5105400"/>
            <a:ext cx="123825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4" name="Picture 4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29200" y="5943600"/>
            <a:ext cx="7239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5" name="Punched Tape 44"/>
          <p:cNvSpPr>
            <a:spLocks noChangeArrowheads="1"/>
          </p:cNvSpPr>
          <p:nvPr/>
        </p:nvSpPr>
        <p:spPr bwMode="auto">
          <a:xfrm rot="5400000">
            <a:off x="2400300" y="1028700"/>
            <a:ext cx="1219200" cy="838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a:lstStyle/>
          <a:p>
            <a:pPr algn="ctr">
              <a:defRPr/>
            </a:pPr>
            <a:r>
              <a:rPr lang="en-US" b="0" dirty="0">
                <a:latin typeface="Gill Sans" charset="0"/>
                <a:ea typeface="Gill Sans" charset="0"/>
                <a:cs typeface="Gill Sans" charset="0"/>
              </a:rPr>
              <a:t>Processor</a:t>
            </a:r>
          </a:p>
        </p:txBody>
      </p:sp>
      <p:sp>
        <p:nvSpPr>
          <p:cNvPr id="24587" name="Rectangle 2"/>
          <p:cNvSpPr>
            <a:spLocks noChangeArrowheads="1"/>
          </p:cNvSpPr>
          <p:nvPr/>
        </p:nvSpPr>
        <p:spPr bwMode="auto">
          <a:xfrm>
            <a:off x="3048000" y="1981200"/>
            <a:ext cx="4572000" cy="152400"/>
          </a:xfrm>
          <a:prstGeom prst="rect">
            <a:avLst/>
          </a:prstGeom>
          <a:solidFill>
            <a:schemeClr val="accent1"/>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4588" name="TextBox 8"/>
          <p:cNvSpPr txBox="1">
            <a:spLocks noChangeArrowheads="1"/>
          </p:cNvSpPr>
          <p:nvPr/>
        </p:nvSpPr>
        <p:spPr bwMode="auto">
          <a:xfrm>
            <a:off x="3886200" y="1676400"/>
            <a:ext cx="27511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OS Hardware Virtualization</a:t>
            </a:r>
          </a:p>
        </p:txBody>
      </p:sp>
      <p:sp>
        <p:nvSpPr>
          <p:cNvPr id="24589" name="Rectangle 10"/>
          <p:cNvSpPr>
            <a:spLocks noChangeArrowheads="1"/>
          </p:cNvSpPr>
          <p:nvPr/>
        </p:nvSpPr>
        <p:spPr bwMode="auto">
          <a:xfrm>
            <a:off x="1524000" y="2133600"/>
            <a:ext cx="1117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a:latin typeface="Gill Sans" charset="0"/>
                <a:cs typeface="Gill Sans" charset="0"/>
              </a:rPr>
              <a:t>Hardware</a:t>
            </a:r>
          </a:p>
        </p:txBody>
      </p:sp>
      <p:sp>
        <p:nvSpPr>
          <p:cNvPr id="24590" name="Rectangle 37"/>
          <p:cNvSpPr>
            <a:spLocks noChangeArrowheads="1"/>
          </p:cNvSpPr>
          <p:nvPr/>
        </p:nvSpPr>
        <p:spPr bwMode="auto">
          <a:xfrm>
            <a:off x="1524000" y="1752600"/>
            <a:ext cx="1012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a:latin typeface="Gill Sans" charset="0"/>
                <a:cs typeface="Gill Sans" charset="0"/>
              </a:rPr>
              <a:t>Software</a:t>
            </a:r>
          </a:p>
        </p:txBody>
      </p:sp>
      <p:sp>
        <p:nvSpPr>
          <p:cNvPr id="24591" name="Rectangle 7"/>
          <p:cNvSpPr>
            <a:spLocks noChangeArrowheads="1"/>
          </p:cNvSpPr>
          <p:nvPr/>
        </p:nvSpPr>
        <p:spPr bwMode="auto">
          <a:xfrm>
            <a:off x="4724400" y="2209800"/>
            <a:ext cx="1752600" cy="1676400"/>
          </a:xfrm>
          <a:prstGeom prst="rect">
            <a:avLst/>
          </a:prstGeom>
          <a:solidFill>
            <a:srgbClr val="C0D2FE"/>
          </a:solidFill>
          <a:ln w="12700">
            <a:solidFill>
              <a:schemeClr val="tx1"/>
            </a:solidFill>
            <a:round/>
            <a:headEnd type="none" w="sm" len="sm"/>
            <a:tailEnd type="none" w="sm" len="sm"/>
          </a:ln>
        </p:spPr>
        <p:txBody>
          <a:bodyPr/>
          <a:lstStyle/>
          <a:p>
            <a:pPr algn="ctr"/>
            <a:r>
              <a:rPr lang="en-US" b="0">
                <a:latin typeface="Gill Sans" charset="0"/>
                <a:cs typeface="Gill Sans" charset="0"/>
              </a:rPr>
              <a:t>Memory</a:t>
            </a:r>
          </a:p>
        </p:txBody>
      </p:sp>
      <p:sp>
        <p:nvSpPr>
          <p:cNvPr id="24592" name="TextBox 11"/>
          <p:cNvSpPr txBox="1">
            <a:spLocks noChangeArrowheads="1"/>
          </p:cNvSpPr>
          <p:nvPr/>
        </p:nvSpPr>
        <p:spPr bwMode="auto">
          <a:xfrm>
            <a:off x="6553200" y="4419600"/>
            <a:ext cx="1130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Networks</a:t>
            </a:r>
          </a:p>
        </p:txBody>
      </p:sp>
      <p:sp>
        <p:nvSpPr>
          <p:cNvPr id="24593" name="TextBox 41"/>
          <p:cNvSpPr txBox="1">
            <a:spLocks noChangeArrowheads="1"/>
          </p:cNvSpPr>
          <p:nvPr/>
        </p:nvSpPr>
        <p:spPr bwMode="auto">
          <a:xfrm>
            <a:off x="6629400" y="5943600"/>
            <a:ext cx="9413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Displays</a:t>
            </a:r>
          </a:p>
        </p:txBody>
      </p:sp>
      <p:sp>
        <p:nvSpPr>
          <p:cNvPr id="24594" name="TextBox 46"/>
          <p:cNvSpPr txBox="1">
            <a:spLocks noChangeArrowheads="1"/>
          </p:cNvSpPr>
          <p:nvPr/>
        </p:nvSpPr>
        <p:spPr bwMode="auto">
          <a:xfrm>
            <a:off x="5257800" y="6096000"/>
            <a:ext cx="7540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Inputs</a:t>
            </a:r>
          </a:p>
        </p:txBody>
      </p:sp>
      <p:sp>
        <p:nvSpPr>
          <p:cNvPr id="13" name="TextBox 12"/>
          <p:cNvSpPr txBox="1"/>
          <p:nvPr/>
        </p:nvSpPr>
        <p:spPr>
          <a:xfrm>
            <a:off x="3581400" y="1371600"/>
            <a:ext cx="900113"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Processes</a:t>
            </a:r>
          </a:p>
        </p:txBody>
      </p:sp>
      <p:sp>
        <p:nvSpPr>
          <p:cNvPr id="56" name="TextBox 55"/>
          <p:cNvSpPr txBox="1"/>
          <p:nvPr/>
        </p:nvSpPr>
        <p:spPr>
          <a:xfrm>
            <a:off x="4343400" y="1143000"/>
            <a:ext cx="13096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Address Spaces</a:t>
            </a:r>
          </a:p>
        </p:txBody>
      </p:sp>
      <p:sp>
        <p:nvSpPr>
          <p:cNvPr id="57" name="TextBox 56"/>
          <p:cNvSpPr txBox="1"/>
          <p:nvPr/>
        </p:nvSpPr>
        <p:spPr>
          <a:xfrm>
            <a:off x="5640388" y="1371600"/>
            <a:ext cx="50482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Files</a:t>
            </a:r>
          </a:p>
        </p:txBody>
      </p:sp>
      <p:sp>
        <p:nvSpPr>
          <p:cNvPr id="58" name="TextBox 57"/>
          <p:cNvSpPr txBox="1"/>
          <p:nvPr/>
        </p:nvSpPr>
        <p:spPr>
          <a:xfrm>
            <a:off x="2667000" y="2133600"/>
            <a:ext cx="4318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ISA</a:t>
            </a:r>
          </a:p>
        </p:txBody>
      </p:sp>
      <p:sp>
        <p:nvSpPr>
          <p:cNvPr id="59" name="TextBox 58"/>
          <p:cNvSpPr txBox="1"/>
          <p:nvPr/>
        </p:nvSpPr>
        <p:spPr>
          <a:xfrm>
            <a:off x="6172200" y="1143000"/>
            <a:ext cx="8905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Windows</a:t>
            </a:r>
          </a:p>
        </p:txBody>
      </p:sp>
      <p:sp>
        <p:nvSpPr>
          <p:cNvPr id="60" name="TextBox 59"/>
          <p:cNvSpPr txBox="1"/>
          <p:nvPr/>
        </p:nvSpPr>
        <p:spPr>
          <a:xfrm>
            <a:off x="6969125" y="1371600"/>
            <a:ext cx="73977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Sockets</a:t>
            </a:r>
          </a:p>
        </p:txBody>
      </p:sp>
      <p:grpSp>
        <p:nvGrpSpPr>
          <p:cNvPr id="24601" name="Group 15"/>
          <p:cNvGrpSpPr>
            <a:grpSpLocks/>
          </p:cNvGrpSpPr>
          <p:nvPr/>
        </p:nvGrpSpPr>
        <p:grpSpPr bwMode="auto">
          <a:xfrm>
            <a:off x="3124200" y="3429000"/>
            <a:ext cx="533400" cy="304800"/>
            <a:chOff x="3124200" y="3657600"/>
            <a:chExt cx="533400" cy="304800"/>
          </a:xfrm>
        </p:grpSpPr>
        <p:sp>
          <p:nvSpPr>
            <p:cNvPr id="24625" name="Rectangle 51"/>
            <p:cNvSpPr>
              <a:spLocks noChangeArrowheads="1"/>
            </p:cNvSpPr>
            <p:nvPr/>
          </p:nvSpPr>
          <p:spPr bwMode="auto">
            <a:xfrm>
              <a:off x="3124200" y="3657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b="0">
                <a:latin typeface="Gill Sans" charset="0"/>
                <a:cs typeface="Gill Sans" charset="0"/>
              </a:endParaRPr>
            </a:p>
          </p:txBody>
        </p:sp>
        <p:sp>
          <p:nvSpPr>
            <p:cNvPr id="24626" name="Rectangle 52"/>
            <p:cNvSpPr>
              <a:spLocks noChangeArrowheads="1"/>
            </p:cNvSpPr>
            <p:nvPr/>
          </p:nvSpPr>
          <p:spPr bwMode="auto">
            <a:xfrm>
              <a:off x="3124200" y="3733800"/>
              <a:ext cx="533400" cy="152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b="0">
                <a:latin typeface="Gill Sans" charset="0"/>
                <a:cs typeface="Gill Sans"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a:lstStyle/>
          <a:p>
            <a:pPr algn="ctr">
              <a:defRPr/>
            </a:pPr>
            <a:r>
              <a:rPr lang="en-US" sz="1600" b="0" dirty="0">
                <a:latin typeface="Gill Sans" charset="0"/>
                <a:ea typeface="Gill Sans" charset="0"/>
                <a:cs typeface="Gill Sans" charset="0"/>
              </a:rPr>
              <a:t>OS</a:t>
            </a:r>
          </a:p>
        </p:txBody>
      </p:sp>
      <p:sp>
        <p:nvSpPr>
          <p:cNvPr id="24604" name="Rectangle 50"/>
          <p:cNvSpPr>
            <a:spLocks noChangeArrowheads="1"/>
          </p:cNvSpPr>
          <p:nvPr/>
        </p:nvSpPr>
        <p:spPr bwMode="auto">
          <a:xfrm>
            <a:off x="5791200" y="2667000"/>
            <a:ext cx="609600" cy="381000"/>
          </a:xfrm>
          <a:prstGeom prst="rect">
            <a:avLst/>
          </a:prstGeom>
          <a:solidFill>
            <a:srgbClr val="FBBA03"/>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4605" name="Rectangle 63"/>
          <p:cNvSpPr>
            <a:spLocks noChangeArrowheads="1"/>
          </p:cNvSpPr>
          <p:nvPr/>
        </p:nvSpPr>
        <p:spPr bwMode="auto">
          <a:xfrm>
            <a:off x="5715000" y="2895600"/>
            <a:ext cx="609600" cy="381000"/>
          </a:xfrm>
          <a:prstGeom prst="rect">
            <a:avLst/>
          </a:prstGeom>
          <a:solidFill>
            <a:srgbClr val="CC3333"/>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cxnSp>
        <p:nvCxnSpPr>
          <p:cNvPr id="24606" name="Curved Connector 54"/>
          <p:cNvCxnSpPr>
            <a:cxnSpLocks noChangeShapeType="1"/>
          </p:cNvCxnSpPr>
          <p:nvPr/>
        </p:nvCxnSpPr>
        <p:spPr bwMode="auto">
          <a:xfrm rot="5400000" flipH="1" flipV="1">
            <a:off x="3867150" y="2457450"/>
            <a:ext cx="609600" cy="1638300"/>
          </a:xfrm>
          <a:prstGeom prst="curvedConnector2">
            <a:avLst/>
          </a:prstGeom>
          <a:noFill/>
          <a:ln w="12700">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sp>
        <p:nvSpPr>
          <p:cNvPr id="61" name="TextBox 60"/>
          <p:cNvSpPr txBox="1"/>
          <p:nvPr/>
        </p:nvSpPr>
        <p:spPr>
          <a:xfrm>
            <a:off x="3810000" y="914400"/>
            <a:ext cx="7747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Threads</a:t>
            </a:r>
          </a:p>
        </p:txBody>
      </p:sp>
      <p:grpSp>
        <p:nvGrpSpPr>
          <p:cNvPr id="24608" name="Group 16"/>
          <p:cNvGrpSpPr>
            <a:grpSpLocks/>
          </p:cNvGrpSpPr>
          <p:nvPr/>
        </p:nvGrpSpPr>
        <p:grpSpPr bwMode="auto">
          <a:xfrm>
            <a:off x="1708150" y="3048000"/>
            <a:ext cx="6292850" cy="1419225"/>
            <a:chOff x="1707395" y="3276600"/>
            <a:chExt cx="6293605" cy="1418553"/>
          </a:xfrm>
        </p:grpSpPr>
        <p:sp>
          <p:nvSpPr>
            <p:cNvPr id="14" name="Arc 13"/>
            <p:cNvSpPr/>
            <p:nvPr/>
          </p:nvSpPr>
          <p:spPr bwMode="auto">
            <a:xfrm rot="21036509">
              <a:off x="1707395" y="3819268"/>
              <a:ext cx="6033224" cy="875885"/>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a:lstStyle/>
            <a:p>
              <a:pPr>
                <a:defRPr/>
              </a:pPr>
              <a:endParaRPr lang="en-US" b="0">
                <a:latin typeface="Gill Sans" charset="0"/>
                <a:ea typeface="Gill Sans" charset="0"/>
                <a:cs typeface="Gill Sans" charset="0"/>
              </a:endParaRPr>
            </a:p>
          </p:txBody>
        </p:sp>
        <p:sp>
          <p:nvSpPr>
            <p:cNvPr id="24624" name="TextBox 14"/>
            <p:cNvSpPr txBox="1">
              <a:spLocks noChangeArrowheads="1"/>
            </p:cNvSpPr>
            <p:nvPr/>
          </p:nvSpPr>
          <p:spPr bwMode="auto">
            <a:xfrm>
              <a:off x="6553200" y="3276600"/>
              <a:ext cx="1447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Protection Boundary</a:t>
              </a:r>
            </a:p>
          </p:txBody>
        </p:sp>
      </p:grpSp>
      <p:cxnSp>
        <p:nvCxnSpPr>
          <p:cNvPr id="48" name="Curved Connector 47"/>
          <p:cNvCxnSpPr>
            <a:cxnSpLocks noChangeShapeType="1"/>
          </p:cNvCxnSpPr>
          <p:nvPr/>
        </p:nvCxnSpPr>
        <p:spPr bwMode="auto">
          <a:xfrm rot="10800000" flipV="1">
            <a:off x="2971800" y="3048000"/>
            <a:ext cx="1981200" cy="1752600"/>
          </a:xfrm>
          <a:prstGeom prst="curvedConnector3">
            <a:avLst>
              <a:gd name="adj1" fmla="val 50000"/>
            </a:avLst>
          </a:prstGeom>
          <a:noFill/>
          <a:ln w="31750">
            <a:solidFill>
              <a:srgbClr val="CC9966"/>
            </a:solidFill>
            <a:prstDash val="sysDash"/>
            <a:round/>
            <a:headEnd type="triangle" w="lg" len="sm"/>
            <a:tailEnd type="triangle" w="med" len="med"/>
          </a:ln>
          <a:extLst>
            <a:ext uri="{909E8E84-426E-40dd-AFC4-6F175D3DCCD1}">
              <a14:hiddenFill xmlns:a14="http://schemas.microsoft.com/office/drawing/2010/main" xmlns="">
                <a:noFill/>
              </a14:hiddenFill>
            </a:ext>
          </a:extLst>
        </p:spPr>
      </p:cxnSp>
      <p:sp>
        <p:nvSpPr>
          <p:cNvPr id="54" name="Freeform 53"/>
          <p:cNvSpPr>
            <a:spLocks/>
          </p:cNvSpPr>
          <p:nvPr/>
        </p:nvSpPr>
        <p:spPr bwMode="auto">
          <a:xfrm>
            <a:off x="4343400" y="3124200"/>
            <a:ext cx="1622425" cy="1379538"/>
          </a:xfrm>
          <a:custGeom>
            <a:avLst/>
            <a:gdLst>
              <a:gd name="T0" fmla="*/ 616924 w 1622677"/>
              <a:gd name="T1" fmla="*/ 0 h 1379014"/>
              <a:gd name="T2" fmla="*/ 52717 w 1622677"/>
              <a:gd name="T3" fmla="*/ 211900 h 1379014"/>
              <a:gd name="T4" fmla="*/ 26269 w 1622677"/>
              <a:gd name="T5" fmla="*/ 626874 h 1379014"/>
              <a:gd name="T6" fmla="*/ 70347 w 1622677"/>
              <a:gd name="T7" fmla="*/ 1209602 h 1379014"/>
              <a:gd name="T8" fmla="*/ 405346 w 1622677"/>
              <a:gd name="T9" fmla="*/ 1377358 h 1379014"/>
              <a:gd name="T10" fmla="*/ 1621921 w 1622677"/>
              <a:gd name="T11" fmla="*/ 1324383 h 13790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2677" h="1379014">
                <a:moveTo>
                  <a:pt x="617212" y="0"/>
                </a:moveTo>
                <a:cubicBezTo>
                  <a:pt x="384220" y="53650"/>
                  <a:pt x="151229" y="107300"/>
                  <a:pt x="52741" y="211660"/>
                </a:cubicBezTo>
                <a:cubicBezTo>
                  <a:pt x="-45747" y="316020"/>
                  <a:pt x="23341" y="460066"/>
                  <a:pt x="26281" y="626160"/>
                </a:cubicBezTo>
                <a:cubicBezTo>
                  <a:pt x="29221" y="792254"/>
                  <a:pt x="7171" y="1083287"/>
                  <a:pt x="70380" y="1208225"/>
                </a:cubicBezTo>
                <a:cubicBezTo>
                  <a:pt x="133589" y="1333163"/>
                  <a:pt x="146819" y="1356681"/>
                  <a:pt x="405535" y="1375789"/>
                </a:cubicBezTo>
                <a:cubicBezTo>
                  <a:pt x="664251" y="1394897"/>
                  <a:pt x="1622677" y="1322874"/>
                  <a:pt x="1622677" y="1322874"/>
                </a:cubicBezTo>
              </a:path>
            </a:pathLst>
          </a:custGeom>
          <a:noFill/>
          <a:ln w="38100" cmpd="sng">
            <a:solidFill>
              <a:srgbClr val="CC9966"/>
            </a:solidFill>
            <a:prstDash val="dash"/>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19" name="Group 18"/>
          <p:cNvGrpSpPr>
            <a:grpSpLocks/>
          </p:cNvGrpSpPr>
          <p:nvPr/>
        </p:nvGrpSpPr>
        <p:grpSpPr bwMode="auto">
          <a:xfrm>
            <a:off x="3505200" y="3352800"/>
            <a:ext cx="1371600" cy="2971800"/>
            <a:chOff x="3505200" y="3352800"/>
            <a:chExt cx="1371600" cy="2971800"/>
          </a:xfrm>
        </p:grpSpPr>
        <p:cxnSp>
          <p:nvCxnSpPr>
            <p:cNvPr id="24612" name="Straight Arrow Connector 19"/>
            <p:cNvCxnSpPr>
              <a:cxnSpLocks noChangeShapeType="1"/>
            </p:cNvCxnSpPr>
            <p:nvPr/>
          </p:nvCxnSpPr>
          <p:spPr bwMode="auto">
            <a:xfrm>
              <a:off x="4191000" y="3352800"/>
              <a:ext cx="0" cy="6858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grpSp>
          <p:nvGrpSpPr>
            <p:cNvPr id="24613" name="Group 17"/>
            <p:cNvGrpSpPr>
              <a:grpSpLocks/>
            </p:cNvGrpSpPr>
            <p:nvPr/>
          </p:nvGrpSpPr>
          <p:grpSpPr bwMode="auto">
            <a:xfrm>
              <a:off x="3505200" y="4038600"/>
              <a:ext cx="1371600" cy="2286000"/>
              <a:chOff x="3505200" y="4267200"/>
              <a:chExt cx="1371600" cy="2286000"/>
            </a:xfrm>
          </p:grpSpPr>
          <p:sp>
            <p:nvSpPr>
              <p:cNvPr id="24614" name="Rectangle 61"/>
              <p:cNvSpPr>
                <a:spLocks noChangeArrowheads="1"/>
              </p:cNvSpPr>
              <p:nvPr/>
            </p:nvSpPr>
            <p:spPr bwMode="auto">
              <a:xfrm>
                <a:off x="3810000" y="4267200"/>
                <a:ext cx="685800" cy="533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pPr algn="ctr"/>
                <a:r>
                  <a:rPr lang="en-US" b="0">
                    <a:latin typeface="Gill Sans" charset="0"/>
                    <a:cs typeface="Gill Sans" charset="0"/>
                  </a:rPr>
                  <a:t>Ctrlr</a:t>
                </a:r>
              </a:p>
            </p:txBody>
          </p:sp>
          <p:cxnSp>
            <p:nvCxnSpPr>
              <p:cNvPr id="24615" name="Straight Arrow Connector 62"/>
              <p:cNvCxnSpPr>
                <a:cxnSpLocks noChangeShapeType="1"/>
              </p:cNvCxnSpPr>
              <p:nvPr/>
            </p:nvCxnSpPr>
            <p:spPr bwMode="auto">
              <a:xfrm>
                <a:off x="4191000" y="4800600"/>
                <a:ext cx="0" cy="7620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4616" name="Straight Arrow Connector 64"/>
              <p:cNvCxnSpPr>
                <a:cxnSpLocks noChangeShapeType="1"/>
              </p:cNvCxnSpPr>
              <p:nvPr/>
            </p:nvCxnSpPr>
            <p:spPr bwMode="auto">
              <a:xfrm>
                <a:off x="4191000" y="50292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4617" name="Straight Arrow Connector 65"/>
              <p:cNvCxnSpPr>
                <a:cxnSpLocks noChangeShapeType="1"/>
              </p:cNvCxnSpPr>
              <p:nvPr/>
            </p:nvCxnSpPr>
            <p:spPr bwMode="auto">
              <a:xfrm>
                <a:off x="4191000" y="53340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4618" name="Straight Arrow Connector 66"/>
              <p:cNvCxnSpPr>
                <a:cxnSpLocks noChangeShapeType="1"/>
              </p:cNvCxnSpPr>
              <p:nvPr/>
            </p:nvCxnSpPr>
            <p:spPr bwMode="auto">
              <a:xfrm>
                <a:off x="3505200" y="51054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4619" name="Rectangle 67"/>
              <p:cNvSpPr>
                <a:spLocks noChangeArrowheads="1"/>
              </p:cNvSpPr>
              <p:nvPr/>
            </p:nvSpPr>
            <p:spPr bwMode="auto">
              <a:xfrm>
                <a:off x="3886200" y="5562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pPr algn="ctr"/>
                <a:endParaRPr lang="en-US" b="0">
                  <a:latin typeface="Gill Sans" charset="0"/>
                  <a:cs typeface="Gill Sans" charset="0"/>
                </a:endParaRPr>
              </a:p>
            </p:txBody>
          </p:sp>
          <p:cxnSp>
            <p:nvCxnSpPr>
              <p:cNvPr id="24620" name="Straight Arrow Connector 68"/>
              <p:cNvCxnSpPr>
                <a:cxnSpLocks noChangeShapeType="1"/>
              </p:cNvCxnSpPr>
              <p:nvPr/>
            </p:nvCxnSpPr>
            <p:spPr bwMode="auto">
              <a:xfrm>
                <a:off x="4191000" y="5867400"/>
                <a:ext cx="0" cy="6858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4621" name="Straight Arrow Connector 69"/>
              <p:cNvCxnSpPr>
                <a:cxnSpLocks noChangeShapeType="1"/>
              </p:cNvCxnSpPr>
              <p:nvPr/>
            </p:nvCxnSpPr>
            <p:spPr bwMode="auto">
              <a:xfrm>
                <a:off x="4191000" y="60960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4622" name="Straight Arrow Connector 70"/>
              <p:cNvCxnSpPr>
                <a:cxnSpLocks noChangeShapeType="1"/>
              </p:cNvCxnSpPr>
              <p:nvPr/>
            </p:nvCxnSpPr>
            <p:spPr bwMode="auto">
              <a:xfrm>
                <a:off x="4191000" y="62484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grpSp>
      </p:grpSp>
    </p:spTree>
    <p:extLst>
      <p:ext uri="{BB962C8B-B14F-4D97-AF65-F5344CB8AC3E}">
        <p14:creationId xmlns:p14="http://schemas.microsoft.com/office/powerpoint/2010/main" val="25041744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37"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Rectangle 45"/>
          <p:cNvSpPr/>
          <p:nvPr/>
        </p:nvSpPr>
        <p:spPr bwMode="auto">
          <a:xfrm>
            <a:off x="1524000" y="21336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pic>
        <p:nvPicPr>
          <p:cNvPr id="25602"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2171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Title 1"/>
          <p:cNvSpPr>
            <a:spLocks noGrp="1"/>
          </p:cNvSpPr>
          <p:nvPr>
            <p:ph type="title"/>
          </p:nvPr>
        </p:nvSpPr>
        <p:spPr>
          <a:xfrm>
            <a:off x="533400" y="0"/>
            <a:ext cx="8001000" cy="736600"/>
          </a:xfrm>
        </p:spPr>
        <p:txBody>
          <a:bodyPr/>
          <a:lstStyle/>
          <a:p>
            <a:pPr>
              <a:defRPr/>
            </a:pPr>
            <a:r>
              <a:rPr lang="en-US" altLang="en-US">
                <a:latin typeface="Gill Sans Light" charset="0"/>
                <a:cs typeface="Gill Sans Light" charset="0"/>
              </a:rPr>
              <a:t>OS Basics: Loading</a:t>
            </a:r>
          </a:p>
        </p:txBody>
      </p:sp>
      <p:cxnSp>
        <p:nvCxnSpPr>
          <p:cNvPr id="25604" name="Straight Arrow Connector 9"/>
          <p:cNvCxnSpPr>
            <a:cxnSpLocks noChangeShapeType="1"/>
            <a:stCxn id="7" idx="3"/>
          </p:cNvCxnSpPr>
          <p:nvPr/>
        </p:nvCxnSpPr>
        <p:spPr bwMode="auto">
          <a:xfrm flipV="1">
            <a:off x="3810000" y="3379788"/>
            <a:ext cx="914400" cy="11112"/>
          </a:xfrm>
          <a:prstGeom prst="straightConnector1">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25605" name="Straight Arrow Connector 19"/>
          <p:cNvCxnSpPr>
            <a:cxnSpLocks noChangeShapeType="1"/>
          </p:cNvCxnSpPr>
          <p:nvPr/>
        </p:nvCxnSpPr>
        <p:spPr bwMode="auto">
          <a:xfrm>
            <a:off x="4191000" y="3352800"/>
            <a:ext cx="0" cy="6858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5606" name="Can 38"/>
          <p:cNvSpPr>
            <a:spLocks noChangeArrowheads="1"/>
          </p:cNvSpPr>
          <p:nvPr/>
        </p:nvSpPr>
        <p:spPr bwMode="auto">
          <a:xfrm>
            <a:off x="2362200" y="4343400"/>
            <a:ext cx="1143000" cy="1295400"/>
          </a:xfrm>
          <a:prstGeom prst="can">
            <a:avLst>
              <a:gd name="adj" fmla="val 25002"/>
            </a:avLst>
          </a:prstGeom>
          <a:solidFill>
            <a:schemeClr val="accent1"/>
          </a:solidFill>
          <a:ln w="12700">
            <a:solidFill>
              <a:schemeClr val="tx1"/>
            </a:solidFill>
            <a:round/>
            <a:headEnd type="none" w="sm" len="sm"/>
            <a:tailEnd type="none" w="sm" len="sm"/>
          </a:ln>
        </p:spPr>
        <p:txBody>
          <a:bodyPr/>
          <a:lstStyle/>
          <a:p>
            <a:r>
              <a:rPr lang="en-US" b="0">
                <a:latin typeface="Gill Sans" charset="0"/>
                <a:cs typeface="Gill Sans" charset="0"/>
              </a:rPr>
              <a:t>storage</a:t>
            </a:r>
          </a:p>
        </p:txBody>
      </p:sp>
      <p:pic>
        <p:nvPicPr>
          <p:cNvPr id="25607" name="Picture 4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5029200"/>
            <a:ext cx="1473200" cy="100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8" name="Picture 4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5105400"/>
            <a:ext cx="123825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9" name="Picture 4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29200" y="5943600"/>
            <a:ext cx="7239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Punched Tape 44"/>
          <p:cNvSpPr>
            <a:spLocks noChangeArrowheads="1"/>
          </p:cNvSpPr>
          <p:nvPr/>
        </p:nvSpPr>
        <p:spPr bwMode="auto">
          <a:xfrm rot="5400000">
            <a:off x="2400300" y="1028700"/>
            <a:ext cx="1219200" cy="838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7" name="Rounded Rectangle 6"/>
          <p:cNvSpPr/>
          <p:nvPr/>
        </p:nvSpPr>
        <p:spPr bwMode="auto">
          <a:xfrm>
            <a:off x="2209800" y="29718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a:lstStyle/>
          <a:p>
            <a:pPr algn="ctr">
              <a:defRPr/>
            </a:pPr>
            <a:r>
              <a:rPr lang="en-US" b="0" dirty="0">
                <a:latin typeface="Gill Sans" charset="0"/>
                <a:ea typeface="Gill Sans" charset="0"/>
                <a:cs typeface="Gill Sans" charset="0"/>
              </a:rPr>
              <a:t>Processor</a:t>
            </a:r>
          </a:p>
        </p:txBody>
      </p:sp>
      <p:sp>
        <p:nvSpPr>
          <p:cNvPr id="25612" name="Rectangle 2"/>
          <p:cNvSpPr>
            <a:spLocks noChangeArrowheads="1"/>
          </p:cNvSpPr>
          <p:nvPr/>
        </p:nvSpPr>
        <p:spPr bwMode="auto">
          <a:xfrm>
            <a:off x="3048000" y="1981200"/>
            <a:ext cx="4572000" cy="152400"/>
          </a:xfrm>
          <a:prstGeom prst="rect">
            <a:avLst/>
          </a:prstGeom>
          <a:solidFill>
            <a:schemeClr val="accent1"/>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5613" name="TextBox 8"/>
          <p:cNvSpPr txBox="1">
            <a:spLocks noChangeArrowheads="1"/>
          </p:cNvSpPr>
          <p:nvPr/>
        </p:nvSpPr>
        <p:spPr bwMode="auto">
          <a:xfrm>
            <a:off x="3886200" y="1676400"/>
            <a:ext cx="27511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OS Hardware Virtualization</a:t>
            </a:r>
          </a:p>
        </p:txBody>
      </p:sp>
      <p:sp>
        <p:nvSpPr>
          <p:cNvPr id="25614" name="Rectangle 10"/>
          <p:cNvSpPr>
            <a:spLocks noChangeArrowheads="1"/>
          </p:cNvSpPr>
          <p:nvPr/>
        </p:nvSpPr>
        <p:spPr bwMode="auto">
          <a:xfrm>
            <a:off x="1524000" y="2133600"/>
            <a:ext cx="1117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a:latin typeface="Gill Sans" charset="0"/>
                <a:cs typeface="Gill Sans" charset="0"/>
              </a:rPr>
              <a:t>Hardware</a:t>
            </a:r>
          </a:p>
        </p:txBody>
      </p:sp>
      <p:sp>
        <p:nvSpPr>
          <p:cNvPr id="25615" name="Rectangle 37"/>
          <p:cNvSpPr>
            <a:spLocks noChangeArrowheads="1"/>
          </p:cNvSpPr>
          <p:nvPr/>
        </p:nvSpPr>
        <p:spPr bwMode="auto">
          <a:xfrm>
            <a:off x="1524000" y="1752600"/>
            <a:ext cx="1012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a:latin typeface="Gill Sans" charset="0"/>
                <a:cs typeface="Gill Sans" charset="0"/>
              </a:rPr>
              <a:t>Software</a:t>
            </a:r>
          </a:p>
        </p:txBody>
      </p:sp>
      <p:sp>
        <p:nvSpPr>
          <p:cNvPr id="25616" name="Rectangle 7"/>
          <p:cNvSpPr>
            <a:spLocks noChangeArrowheads="1"/>
          </p:cNvSpPr>
          <p:nvPr/>
        </p:nvSpPr>
        <p:spPr bwMode="auto">
          <a:xfrm>
            <a:off x="4724400" y="2209800"/>
            <a:ext cx="1752600" cy="1676400"/>
          </a:xfrm>
          <a:prstGeom prst="rect">
            <a:avLst/>
          </a:prstGeom>
          <a:solidFill>
            <a:srgbClr val="C0D2FE"/>
          </a:solidFill>
          <a:ln w="12700">
            <a:solidFill>
              <a:schemeClr val="tx1"/>
            </a:solidFill>
            <a:round/>
            <a:headEnd type="none" w="sm" len="sm"/>
            <a:tailEnd type="none" w="sm" len="sm"/>
          </a:ln>
        </p:spPr>
        <p:txBody>
          <a:bodyPr/>
          <a:lstStyle/>
          <a:p>
            <a:pPr algn="ctr"/>
            <a:r>
              <a:rPr lang="en-US" b="0">
                <a:latin typeface="Gill Sans" charset="0"/>
                <a:cs typeface="Gill Sans" charset="0"/>
              </a:rPr>
              <a:t>Memory</a:t>
            </a:r>
          </a:p>
        </p:txBody>
      </p:sp>
      <p:sp>
        <p:nvSpPr>
          <p:cNvPr id="25617" name="TextBox 11"/>
          <p:cNvSpPr txBox="1">
            <a:spLocks noChangeArrowheads="1"/>
          </p:cNvSpPr>
          <p:nvPr/>
        </p:nvSpPr>
        <p:spPr bwMode="auto">
          <a:xfrm>
            <a:off x="6553200" y="4419600"/>
            <a:ext cx="1130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Networks</a:t>
            </a:r>
          </a:p>
        </p:txBody>
      </p:sp>
      <p:sp>
        <p:nvSpPr>
          <p:cNvPr id="25618" name="TextBox 41"/>
          <p:cNvSpPr txBox="1">
            <a:spLocks noChangeArrowheads="1"/>
          </p:cNvSpPr>
          <p:nvPr/>
        </p:nvSpPr>
        <p:spPr bwMode="auto">
          <a:xfrm>
            <a:off x="6629400" y="5943600"/>
            <a:ext cx="9413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Displays</a:t>
            </a:r>
          </a:p>
        </p:txBody>
      </p:sp>
      <p:sp>
        <p:nvSpPr>
          <p:cNvPr id="25619" name="TextBox 46"/>
          <p:cNvSpPr txBox="1">
            <a:spLocks noChangeArrowheads="1"/>
          </p:cNvSpPr>
          <p:nvPr/>
        </p:nvSpPr>
        <p:spPr bwMode="auto">
          <a:xfrm>
            <a:off x="5257800" y="6096000"/>
            <a:ext cx="7540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Inputs</a:t>
            </a:r>
          </a:p>
        </p:txBody>
      </p:sp>
      <p:sp>
        <p:nvSpPr>
          <p:cNvPr id="13" name="TextBox 12"/>
          <p:cNvSpPr txBox="1"/>
          <p:nvPr/>
        </p:nvSpPr>
        <p:spPr>
          <a:xfrm>
            <a:off x="3581400" y="1371600"/>
            <a:ext cx="900113"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Processes</a:t>
            </a:r>
          </a:p>
        </p:txBody>
      </p:sp>
      <p:sp>
        <p:nvSpPr>
          <p:cNvPr id="56" name="TextBox 55"/>
          <p:cNvSpPr txBox="1"/>
          <p:nvPr/>
        </p:nvSpPr>
        <p:spPr>
          <a:xfrm>
            <a:off x="4343400" y="1143000"/>
            <a:ext cx="13096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Address Spaces</a:t>
            </a:r>
          </a:p>
        </p:txBody>
      </p:sp>
      <p:sp>
        <p:nvSpPr>
          <p:cNvPr id="57" name="TextBox 56"/>
          <p:cNvSpPr txBox="1"/>
          <p:nvPr/>
        </p:nvSpPr>
        <p:spPr>
          <a:xfrm>
            <a:off x="5640388" y="1371600"/>
            <a:ext cx="50482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Files</a:t>
            </a:r>
          </a:p>
        </p:txBody>
      </p:sp>
      <p:sp>
        <p:nvSpPr>
          <p:cNvPr id="58" name="TextBox 57"/>
          <p:cNvSpPr txBox="1"/>
          <p:nvPr/>
        </p:nvSpPr>
        <p:spPr>
          <a:xfrm>
            <a:off x="2667000" y="2133600"/>
            <a:ext cx="4318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ISA</a:t>
            </a:r>
          </a:p>
        </p:txBody>
      </p:sp>
      <p:sp>
        <p:nvSpPr>
          <p:cNvPr id="59" name="TextBox 58"/>
          <p:cNvSpPr txBox="1"/>
          <p:nvPr/>
        </p:nvSpPr>
        <p:spPr>
          <a:xfrm>
            <a:off x="6172200" y="1143000"/>
            <a:ext cx="8905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Windows</a:t>
            </a:r>
          </a:p>
        </p:txBody>
      </p:sp>
      <p:sp>
        <p:nvSpPr>
          <p:cNvPr id="60" name="TextBox 59"/>
          <p:cNvSpPr txBox="1"/>
          <p:nvPr/>
        </p:nvSpPr>
        <p:spPr>
          <a:xfrm>
            <a:off x="6969125" y="1371600"/>
            <a:ext cx="73977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Sockets</a:t>
            </a:r>
          </a:p>
        </p:txBody>
      </p:sp>
      <p:grpSp>
        <p:nvGrpSpPr>
          <p:cNvPr id="25626" name="Group 15"/>
          <p:cNvGrpSpPr>
            <a:grpSpLocks/>
          </p:cNvGrpSpPr>
          <p:nvPr/>
        </p:nvGrpSpPr>
        <p:grpSpPr bwMode="auto">
          <a:xfrm>
            <a:off x="3124200" y="3429000"/>
            <a:ext cx="533400" cy="304800"/>
            <a:chOff x="3124200" y="3657600"/>
            <a:chExt cx="533400" cy="304800"/>
          </a:xfrm>
        </p:grpSpPr>
        <p:sp>
          <p:nvSpPr>
            <p:cNvPr id="25648" name="Rectangle 51"/>
            <p:cNvSpPr>
              <a:spLocks noChangeArrowheads="1"/>
            </p:cNvSpPr>
            <p:nvPr/>
          </p:nvSpPr>
          <p:spPr bwMode="auto">
            <a:xfrm>
              <a:off x="3124200" y="3657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b="0">
                <a:latin typeface="Gill Sans" charset="0"/>
                <a:cs typeface="Gill Sans" charset="0"/>
              </a:endParaRPr>
            </a:p>
          </p:txBody>
        </p:sp>
        <p:sp>
          <p:nvSpPr>
            <p:cNvPr id="25649" name="Rectangle 52"/>
            <p:cNvSpPr>
              <a:spLocks noChangeArrowheads="1"/>
            </p:cNvSpPr>
            <p:nvPr/>
          </p:nvSpPr>
          <p:spPr bwMode="auto">
            <a:xfrm>
              <a:off x="3124200" y="3733800"/>
              <a:ext cx="533400" cy="152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b="0">
                <a:latin typeface="Gill Sans" charset="0"/>
                <a:cs typeface="Gill Sans" charset="0"/>
              </a:endParaRPr>
            </a:p>
          </p:txBody>
        </p:sp>
      </p:grpSp>
      <p:sp>
        <p:nvSpPr>
          <p:cNvPr id="49" name="Rectangle 48"/>
          <p:cNvSpPr/>
          <p:nvPr/>
        </p:nvSpPr>
        <p:spPr bwMode="auto">
          <a:xfrm>
            <a:off x="4800600" y="26670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a:lstStyle/>
          <a:p>
            <a:pPr>
              <a:defRPr/>
            </a:pPr>
            <a:endParaRPr lang="en-US" b="0">
              <a:latin typeface="Gill Sans" charset="0"/>
              <a:cs typeface="Gill Sans" charset="0"/>
            </a:endParaRPr>
          </a:p>
        </p:txBody>
      </p:sp>
      <p:sp>
        <p:nvSpPr>
          <p:cNvPr id="50" name="Rectangle 49"/>
          <p:cNvSpPr/>
          <p:nvPr/>
        </p:nvSpPr>
        <p:spPr bwMode="auto">
          <a:xfrm>
            <a:off x="4876800" y="35052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a:lstStyle/>
          <a:p>
            <a:pPr algn="ctr">
              <a:defRPr/>
            </a:pPr>
            <a:r>
              <a:rPr lang="en-US" sz="1600" b="0" dirty="0">
                <a:latin typeface="Gill Sans" charset="0"/>
                <a:ea typeface="Gill Sans" charset="0"/>
                <a:cs typeface="Gill Sans" charset="0"/>
              </a:rPr>
              <a:t>OS</a:t>
            </a:r>
          </a:p>
        </p:txBody>
      </p:sp>
      <p:sp>
        <p:nvSpPr>
          <p:cNvPr id="25629" name="Rectangle 50"/>
          <p:cNvSpPr>
            <a:spLocks noChangeArrowheads="1"/>
          </p:cNvSpPr>
          <p:nvPr/>
        </p:nvSpPr>
        <p:spPr bwMode="auto">
          <a:xfrm>
            <a:off x="5791200" y="2667000"/>
            <a:ext cx="609600" cy="381000"/>
          </a:xfrm>
          <a:prstGeom prst="rect">
            <a:avLst/>
          </a:prstGeom>
          <a:solidFill>
            <a:srgbClr val="FBBA03"/>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5630" name="Rectangle 63"/>
          <p:cNvSpPr>
            <a:spLocks noChangeArrowheads="1"/>
          </p:cNvSpPr>
          <p:nvPr/>
        </p:nvSpPr>
        <p:spPr bwMode="auto">
          <a:xfrm>
            <a:off x="5715000" y="2895600"/>
            <a:ext cx="609600" cy="381000"/>
          </a:xfrm>
          <a:prstGeom prst="rect">
            <a:avLst/>
          </a:prstGeom>
          <a:solidFill>
            <a:srgbClr val="CC3333"/>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cxnSp>
        <p:nvCxnSpPr>
          <p:cNvPr id="25631" name="Curved Connector 54"/>
          <p:cNvCxnSpPr>
            <a:cxnSpLocks noChangeShapeType="1"/>
          </p:cNvCxnSpPr>
          <p:nvPr/>
        </p:nvCxnSpPr>
        <p:spPr bwMode="auto">
          <a:xfrm rot="5400000" flipH="1" flipV="1">
            <a:off x="3867150" y="2457450"/>
            <a:ext cx="609600" cy="1638300"/>
          </a:xfrm>
          <a:prstGeom prst="curvedConnector2">
            <a:avLst/>
          </a:prstGeom>
          <a:noFill/>
          <a:ln w="12700">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sp>
        <p:nvSpPr>
          <p:cNvPr id="61" name="TextBox 60"/>
          <p:cNvSpPr txBox="1"/>
          <p:nvPr/>
        </p:nvSpPr>
        <p:spPr>
          <a:xfrm>
            <a:off x="3810000" y="914400"/>
            <a:ext cx="7747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Threads</a:t>
            </a:r>
          </a:p>
        </p:txBody>
      </p:sp>
      <p:grpSp>
        <p:nvGrpSpPr>
          <p:cNvPr id="25633" name="Group 16"/>
          <p:cNvGrpSpPr>
            <a:grpSpLocks/>
          </p:cNvGrpSpPr>
          <p:nvPr/>
        </p:nvGrpSpPr>
        <p:grpSpPr bwMode="auto">
          <a:xfrm>
            <a:off x="1708150" y="3048000"/>
            <a:ext cx="6292850" cy="1419225"/>
            <a:chOff x="1707395" y="3276600"/>
            <a:chExt cx="6293605" cy="1418553"/>
          </a:xfrm>
        </p:grpSpPr>
        <p:sp>
          <p:nvSpPr>
            <p:cNvPr id="14" name="Arc 13"/>
            <p:cNvSpPr/>
            <p:nvPr/>
          </p:nvSpPr>
          <p:spPr bwMode="auto">
            <a:xfrm rot="21036509">
              <a:off x="1707395" y="3819268"/>
              <a:ext cx="6033224" cy="875885"/>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a:lstStyle/>
            <a:p>
              <a:pPr>
                <a:defRPr/>
              </a:pPr>
              <a:endParaRPr lang="en-US" b="0">
                <a:latin typeface="Gill Sans" charset="0"/>
                <a:ea typeface="Gill Sans" charset="0"/>
                <a:cs typeface="Gill Sans" charset="0"/>
              </a:endParaRPr>
            </a:p>
          </p:txBody>
        </p:sp>
        <p:sp>
          <p:nvSpPr>
            <p:cNvPr id="25647" name="TextBox 14"/>
            <p:cNvSpPr txBox="1">
              <a:spLocks noChangeArrowheads="1"/>
            </p:cNvSpPr>
            <p:nvPr/>
          </p:nvSpPr>
          <p:spPr bwMode="auto">
            <a:xfrm>
              <a:off x="6553200" y="3276600"/>
              <a:ext cx="1447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Protection Boundary</a:t>
              </a:r>
            </a:p>
          </p:txBody>
        </p:sp>
      </p:grpSp>
      <p:grpSp>
        <p:nvGrpSpPr>
          <p:cNvPr id="25634" name="Group 17"/>
          <p:cNvGrpSpPr>
            <a:grpSpLocks/>
          </p:cNvGrpSpPr>
          <p:nvPr/>
        </p:nvGrpSpPr>
        <p:grpSpPr bwMode="auto">
          <a:xfrm>
            <a:off x="3505200" y="4038600"/>
            <a:ext cx="1371600" cy="2286000"/>
            <a:chOff x="3505200" y="4267200"/>
            <a:chExt cx="1371600" cy="2286000"/>
          </a:xfrm>
        </p:grpSpPr>
        <p:sp>
          <p:nvSpPr>
            <p:cNvPr id="25637" name="Rectangle 61"/>
            <p:cNvSpPr>
              <a:spLocks noChangeArrowheads="1"/>
            </p:cNvSpPr>
            <p:nvPr/>
          </p:nvSpPr>
          <p:spPr bwMode="auto">
            <a:xfrm>
              <a:off x="3810000" y="4267200"/>
              <a:ext cx="685800" cy="5334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pPr algn="ctr"/>
              <a:r>
                <a:rPr lang="en-US" b="0">
                  <a:latin typeface="Gill Sans" charset="0"/>
                  <a:cs typeface="Gill Sans" charset="0"/>
                </a:rPr>
                <a:t>Ctrlr</a:t>
              </a:r>
            </a:p>
          </p:txBody>
        </p:sp>
        <p:cxnSp>
          <p:nvCxnSpPr>
            <p:cNvPr id="25638" name="Straight Arrow Connector 62"/>
            <p:cNvCxnSpPr>
              <a:cxnSpLocks noChangeShapeType="1"/>
            </p:cNvCxnSpPr>
            <p:nvPr/>
          </p:nvCxnSpPr>
          <p:spPr bwMode="auto">
            <a:xfrm>
              <a:off x="4191000" y="4800600"/>
              <a:ext cx="0" cy="7620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5639" name="Straight Arrow Connector 64"/>
            <p:cNvCxnSpPr>
              <a:cxnSpLocks noChangeShapeType="1"/>
            </p:cNvCxnSpPr>
            <p:nvPr/>
          </p:nvCxnSpPr>
          <p:spPr bwMode="auto">
            <a:xfrm>
              <a:off x="4191000" y="50292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5640" name="Straight Arrow Connector 65"/>
            <p:cNvCxnSpPr>
              <a:cxnSpLocks noChangeShapeType="1"/>
            </p:cNvCxnSpPr>
            <p:nvPr/>
          </p:nvCxnSpPr>
          <p:spPr bwMode="auto">
            <a:xfrm>
              <a:off x="4191000" y="53340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5641" name="Straight Arrow Connector 66"/>
            <p:cNvCxnSpPr>
              <a:cxnSpLocks noChangeShapeType="1"/>
            </p:cNvCxnSpPr>
            <p:nvPr/>
          </p:nvCxnSpPr>
          <p:spPr bwMode="auto">
            <a:xfrm>
              <a:off x="3505200" y="51054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5642" name="Rectangle 67"/>
            <p:cNvSpPr>
              <a:spLocks noChangeArrowheads="1"/>
            </p:cNvSpPr>
            <p:nvPr/>
          </p:nvSpPr>
          <p:spPr bwMode="auto">
            <a:xfrm>
              <a:off x="3886200" y="5562600"/>
              <a:ext cx="533400" cy="3048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pPr algn="ctr"/>
              <a:endParaRPr lang="en-US" b="0">
                <a:latin typeface="Gill Sans" charset="0"/>
                <a:cs typeface="Gill Sans" charset="0"/>
              </a:endParaRPr>
            </a:p>
          </p:txBody>
        </p:sp>
        <p:cxnSp>
          <p:nvCxnSpPr>
            <p:cNvPr id="25643" name="Straight Arrow Connector 68"/>
            <p:cNvCxnSpPr>
              <a:cxnSpLocks noChangeShapeType="1"/>
            </p:cNvCxnSpPr>
            <p:nvPr/>
          </p:nvCxnSpPr>
          <p:spPr bwMode="auto">
            <a:xfrm>
              <a:off x="4191000" y="5867400"/>
              <a:ext cx="0" cy="68580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5644" name="Straight Arrow Connector 69"/>
            <p:cNvCxnSpPr>
              <a:cxnSpLocks noChangeShapeType="1"/>
            </p:cNvCxnSpPr>
            <p:nvPr/>
          </p:nvCxnSpPr>
          <p:spPr bwMode="auto">
            <a:xfrm>
              <a:off x="4191000" y="60960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5645" name="Straight Arrow Connector 70"/>
            <p:cNvCxnSpPr>
              <a:cxnSpLocks noChangeShapeType="1"/>
            </p:cNvCxnSpPr>
            <p:nvPr/>
          </p:nvCxnSpPr>
          <p:spPr bwMode="auto">
            <a:xfrm>
              <a:off x="4191000" y="6248400"/>
              <a:ext cx="6858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grpSp>
      <p:sp>
        <p:nvSpPr>
          <p:cNvPr id="72" name="Punched Tape 71"/>
          <p:cNvSpPr>
            <a:spLocks noChangeArrowheads="1"/>
          </p:cNvSpPr>
          <p:nvPr/>
        </p:nvSpPr>
        <p:spPr bwMode="auto">
          <a:xfrm rot="5400000">
            <a:off x="2705100" y="5067300"/>
            <a:ext cx="533400" cy="457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cxnSp>
        <p:nvCxnSpPr>
          <p:cNvPr id="73" name="Curved Connector 72"/>
          <p:cNvCxnSpPr>
            <a:cxnSpLocks noChangeShapeType="1"/>
          </p:cNvCxnSpPr>
          <p:nvPr/>
        </p:nvCxnSpPr>
        <p:spPr bwMode="auto">
          <a:xfrm rot="5400000">
            <a:off x="2933700" y="3162300"/>
            <a:ext cx="2133600" cy="1905000"/>
          </a:xfrm>
          <a:prstGeom prst="curvedConnector3">
            <a:avLst>
              <a:gd name="adj1" fmla="val 50000"/>
            </a:avLst>
          </a:prstGeom>
          <a:noFill/>
          <a:ln w="34925">
            <a:solidFill>
              <a:srgbClr val="CC9966"/>
            </a:solidFill>
            <a:prstDash val="sysDash"/>
            <a:round/>
            <a:headEnd type="triangle" w="lg" len="sm"/>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5745327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05000" y="2209800"/>
            <a:ext cx="5486400" cy="2286000"/>
          </a:xfrm>
        </p:spPr>
        <p:txBody>
          <a:bodyPr/>
          <a:lstStyle/>
          <a:p>
            <a:pPr>
              <a:defRPr/>
            </a:pPr>
            <a:r>
              <a:rPr lang="en-US" altLang="en-US">
                <a:latin typeface="Gill Sans Light" charset="0"/>
                <a:cs typeface="Gill Sans Light" charset="0"/>
              </a:rPr>
              <a:t>What makes Operating Systems Exciting and Challenging?</a:t>
            </a:r>
          </a:p>
        </p:txBody>
      </p:sp>
    </p:spTree>
    <p:extLst>
      <p:ext uri="{BB962C8B-B14F-4D97-AF65-F5344CB8AC3E}">
        <p14:creationId xmlns:p14="http://schemas.microsoft.com/office/powerpoint/2010/main" val="27240350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41300"/>
            <a:ext cx="8229600" cy="368300"/>
          </a:xfrm>
        </p:spPr>
        <p:txBody>
          <a:bodyPr lIns="90487" tIns="44450" rIns="90487" bIns="44450"/>
          <a:lstStyle/>
          <a:p>
            <a:pPr>
              <a:defRPr/>
            </a:pPr>
            <a:r>
              <a:rPr lang="en-US">
                <a:latin typeface="Gill Sans Light" charset="0"/>
                <a:ea typeface="ＭＳ Ｐゴシック" charset="0"/>
                <a:cs typeface="Gill Sans Light" charset="0"/>
              </a:rPr>
              <a:t>Technology Trends: Moore’s Law</a:t>
            </a:r>
          </a:p>
        </p:txBody>
      </p:sp>
      <p:grpSp>
        <p:nvGrpSpPr>
          <p:cNvPr id="27650" name="Group 3"/>
          <p:cNvGrpSpPr>
            <a:grpSpLocks/>
          </p:cNvGrpSpPr>
          <p:nvPr/>
        </p:nvGrpSpPr>
        <p:grpSpPr bwMode="auto">
          <a:xfrm>
            <a:off x="4724400" y="1676400"/>
            <a:ext cx="4419600" cy="4629150"/>
            <a:chOff x="0" y="1008"/>
            <a:chExt cx="2784" cy="2916"/>
          </a:xfrm>
        </p:grpSpPr>
        <p:sp>
          <p:nvSpPr>
            <p:cNvPr id="20488" name="Rectangle 4"/>
            <p:cNvSpPr>
              <a:spLocks noChangeArrowheads="1"/>
            </p:cNvSpPr>
            <p:nvPr/>
          </p:nvSpPr>
          <p:spPr bwMode="auto">
            <a:xfrm>
              <a:off x="144" y="2544"/>
              <a:ext cx="2640" cy="129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7" tIns="44450" rIns="90487" bIns="44450">
              <a:spAutoFit/>
            </a:bodyPr>
            <a:lstStyle/>
            <a:p>
              <a:pPr>
                <a:defRPr/>
              </a:pPr>
              <a:r>
                <a:rPr lang="en-US" b="0" dirty="0">
                  <a:latin typeface="Gill Sans Light"/>
                  <a:cs typeface="Gill Sans Light"/>
                </a:rPr>
                <a:t>2X transistors/Chip Every 1.5 years</a:t>
              </a:r>
            </a:p>
            <a:p>
              <a:pPr>
                <a:defRPr/>
              </a:pPr>
              <a:r>
                <a:rPr lang="en-US" sz="2400" b="0" dirty="0">
                  <a:latin typeface="Gill Sans Light"/>
                  <a:cs typeface="Gill Sans Light"/>
                </a:rPr>
                <a:t>Called “</a:t>
              </a:r>
              <a:r>
                <a:rPr lang="en-US" sz="2400" b="0" u="sng" dirty="0">
                  <a:solidFill>
                    <a:schemeClr val="hlink"/>
                  </a:solidFill>
                  <a:latin typeface="Gill Sans Light"/>
                  <a:cs typeface="Gill Sans Light"/>
                </a:rPr>
                <a:t>Moore’s Law</a:t>
              </a:r>
              <a:r>
                <a:rPr lang="en-US" sz="2400" b="0" dirty="0">
                  <a:latin typeface="Gill Sans Light"/>
                  <a:cs typeface="Gill Sans Light"/>
                </a:rPr>
                <a:t>”</a:t>
              </a:r>
            </a:p>
            <a:p>
              <a:pPr>
                <a:defRPr/>
              </a:pPr>
              <a:endParaRPr kumimoji="1" lang="en-US" sz="2000" b="0" dirty="0">
                <a:latin typeface="Gill Sans Light"/>
                <a:cs typeface="Gill Sans Light"/>
              </a:endParaRPr>
            </a:p>
            <a:p>
              <a:pPr>
                <a:defRPr/>
              </a:pPr>
              <a:endParaRPr lang="en-US" b="0" dirty="0">
                <a:latin typeface="Gill Sans Light"/>
                <a:cs typeface="Gill Sans Light"/>
              </a:endParaRPr>
            </a:p>
            <a:p>
              <a:pPr>
                <a:defRPr/>
              </a:pPr>
              <a:endParaRPr lang="en-US" sz="2400" b="0" dirty="0">
                <a:latin typeface="Gill Sans Light"/>
                <a:cs typeface="Gill Sans Light"/>
              </a:endParaRPr>
            </a:p>
            <a:p>
              <a:pPr>
                <a:defRPr/>
              </a:pPr>
              <a:r>
                <a:rPr lang="en-US" sz="2400" b="0" dirty="0">
                  <a:latin typeface="Gill Sans Light"/>
                  <a:cs typeface="Gill Sans Light"/>
                </a:rPr>
                <a:t> </a:t>
              </a:r>
            </a:p>
          </p:txBody>
        </p:sp>
        <p:sp>
          <p:nvSpPr>
            <p:cNvPr id="20489" name="Rectangle 5"/>
            <p:cNvSpPr>
              <a:spLocks noChangeArrowheads="1"/>
            </p:cNvSpPr>
            <p:nvPr/>
          </p:nvSpPr>
          <p:spPr bwMode="auto">
            <a:xfrm>
              <a:off x="1491" y="1690"/>
              <a:ext cx="858"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0">
                  <a:latin typeface="Gill Sans Light"/>
                  <a:cs typeface="Gill Sans Light"/>
                </a:rPr>
                <a:t>Moore’s Law</a:t>
              </a:r>
            </a:p>
          </p:txBody>
        </p:sp>
        <p:pic>
          <p:nvPicPr>
            <p:cNvPr id="27657" name="Picture 6" descr="moores-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8"/>
              <a:ext cx="2688" cy="1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1" name="Rectangle 7"/>
            <p:cNvSpPr>
              <a:spLocks noChangeArrowheads="1"/>
            </p:cNvSpPr>
            <p:nvPr/>
          </p:nvSpPr>
          <p:spPr bwMode="auto">
            <a:xfrm>
              <a:off x="288" y="3168"/>
              <a:ext cx="2408" cy="7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07763" dir="18900000" algn="ctr" rotWithShape="0">
                      <a:srgbClr val="868686">
                        <a:alpha val="74998"/>
                      </a:srgbClr>
                    </a:outerShdw>
                  </a:effectLst>
                </a14:hiddenEffects>
              </a:ext>
            </a:extLst>
          </p:spPr>
          <p:txBody>
            <a:bodyPr>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b="0" dirty="0">
                  <a:latin typeface="Gill Sans Light"/>
                  <a:ea typeface="Gill Sans" charset="0"/>
                  <a:cs typeface="Gill Sans Light"/>
                </a:rPr>
                <a:t>Microprocessors have become smaller, denser, and more powerful</a:t>
              </a:r>
            </a:p>
          </p:txBody>
        </p:sp>
      </p:grpSp>
      <p:grpSp>
        <p:nvGrpSpPr>
          <p:cNvPr id="27651" name="Group 8"/>
          <p:cNvGrpSpPr>
            <a:grpSpLocks/>
          </p:cNvGrpSpPr>
          <p:nvPr/>
        </p:nvGrpSpPr>
        <p:grpSpPr bwMode="auto">
          <a:xfrm>
            <a:off x="200025" y="809625"/>
            <a:ext cx="4600575" cy="5748338"/>
            <a:chOff x="2784" y="528"/>
            <a:chExt cx="2898" cy="3621"/>
          </a:xfrm>
        </p:grpSpPr>
        <p:sp>
          <p:nvSpPr>
            <p:cNvPr id="20485" name="Rectangle 9"/>
            <p:cNvSpPr>
              <a:spLocks noChangeArrowheads="1"/>
            </p:cNvSpPr>
            <p:nvPr/>
          </p:nvSpPr>
          <p:spPr bwMode="auto">
            <a:xfrm>
              <a:off x="2898" y="2928"/>
              <a:ext cx="2784" cy="12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07763" dir="18900000" algn="ctr" rotWithShape="0">
                      <a:srgbClr val="868686">
                        <a:alpha val="74998"/>
                      </a:srgbClr>
                    </a:outerShdw>
                  </a:effectLst>
                </a14:hiddenEffects>
              </a:ext>
            </a:extLst>
          </p:spPr>
          <p:txBody>
            <a:bodyPr>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kumimoji="1" lang="en-US" altLang="en-US" b="0" dirty="0">
                  <a:latin typeface="Gill Sans Light"/>
                  <a:ea typeface="Gill Sans" charset="0"/>
                  <a:cs typeface="Gill Sans Light"/>
                </a:rPr>
                <a:t>Gordon Moore (co-founder of Intel) predicted in 1965 that the transistor density of semiconductor chips would double roughly every 18 months</a:t>
              </a:r>
            </a:p>
          </p:txBody>
        </p:sp>
        <p:pic>
          <p:nvPicPr>
            <p:cNvPr id="27653" name="Picture 10" descr="moor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84" y="1632"/>
              <a:ext cx="1200" cy="1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11" descr="mo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528"/>
              <a:ext cx="1920" cy="1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4336875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21" name="Object 2"/>
          <p:cNvGraphicFramePr>
            <a:graphicFrameLocks noGrp="1" noChangeAspect="1"/>
          </p:cNvGraphicFramePr>
          <p:nvPr>
            <p:ph idx="1"/>
          </p:nvPr>
        </p:nvGraphicFramePr>
        <p:xfrm>
          <a:off x="6350" y="850900"/>
          <a:ext cx="9145588" cy="4964113"/>
        </p:xfrm>
        <a:graphic>
          <a:graphicData uri="http://schemas.openxmlformats.org/presentationml/2006/ole">
            <mc:AlternateContent xmlns:mc="http://schemas.openxmlformats.org/markup-compatibility/2006">
              <mc:Choice xmlns:v="urn:schemas-microsoft-com:vml" Requires="v">
                <p:oleObj spid="_x0000_s125973" name="Chart" r:id="rId4" imgW="8369300" imgH="4546600" progId="Excel.Chart.8">
                  <p:embed/>
                </p:oleObj>
              </mc:Choice>
              <mc:Fallback>
                <p:oleObj name="Chart" r:id="rId4" imgW="8369300" imgH="4546600"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850900"/>
                        <a:ext cx="9145588" cy="4964113"/>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Lst>
                    </p:spPr>
                  </p:pic>
                </p:oleObj>
              </mc:Fallback>
            </mc:AlternateContent>
          </a:graphicData>
        </a:graphic>
      </p:graphicFrame>
      <p:sp>
        <p:nvSpPr>
          <p:cNvPr id="22531" name="Rectangle 3"/>
          <p:cNvSpPr>
            <a:spLocks noGrp="1" noChangeArrowheads="1"/>
          </p:cNvSpPr>
          <p:nvPr>
            <p:ph type="title"/>
          </p:nvPr>
        </p:nvSpPr>
        <p:spPr>
          <a:xfrm>
            <a:off x="0" y="152400"/>
            <a:ext cx="9067800" cy="533400"/>
          </a:xfrm>
        </p:spPr>
        <p:txBody>
          <a:bodyPr/>
          <a:lstStyle/>
          <a:p>
            <a:pPr>
              <a:defRPr/>
            </a:pPr>
            <a:r>
              <a:rPr lang="en-US">
                <a:latin typeface="Gill Sans Light" charset="0"/>
                <a:ea typeface="ＭＳ Ｐゴシック" charset="0"/>
                <a:cs typeface="Gill Sans Light" charset="0"/>
              </a:rPr>
              <a:t>New Challenge: Slowdown in Joy’s law of Performance</a:t>
            </a:r>
          </a:p>
        </p:txBody>
      </p:sp>
      <p:sp>
        <p:nvSpPr>
          <p:cNvPr id="22532" name="Text Box 4"/>
          <p:cNvSpPr txBox="1">
            <a:spLocks noChangeArrowheads="1"/>
          </p:cNvSpPr>
          <p:nvPr/>
        </p:nvSpPr>
        <p:spPr bwMode="auto">
          <a:xfrm>
            <a:off x="152400" y="5622925"/>
            <a:ext cx="4326826"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eaLnBrk="1" hangingPunct="1">
              <a:lnSpc>
                <a:spcPct val="100000"/>
              </a:lnSpc>
              <a:spcBef>
                <a:spcPct val="0"/>
              </a:spcBef>
              <a:buSzTx/>
              <a:defRPr/>
            </a:pPr>
            <a:r>
              <a:rPr lang="en-US" altLang="en-US" sz="2000" b="0" dirty="0">
                <a:latin typeface="Gill Sans Light"/>
                <a:ea typeface="Gill Sans" charset="0"/>
                <a:cs typeface="Gill Sans Light"/>
              </a:rPr>
              <a:t> VAX	        : 25%/year 1978 to 1986</a:t>
            </a:r>
          </a:p>
          <a:p>
            <a:pPr eaLnBrk="1" hangingPunct="1">
              <a:lnSpc>
                <a:spcPct val="100000"/>
              </a:lnSpc>
              <a:spcBef>
                <a:spcPct val="0"/>
              </a:spcBef>
              <a:buSzTx/>
              <a:defRPr/>
            </a:pPr>
            <a:r>
              <a:rPr lang="en-US" altLang="en-US" sz="2000" b="0" dirty="0">
                <a:latin typeface="Gill Sans Light"/>
                <a:ea typeface="Gill Sans" charset="0"/>
                <a:cs typeface="Gill Sans Light"/>
              </a:rPr>
              <a:t> RISC + x86  : 52%/year 1986 to 2002</a:t>
            </a:r>
          </a:p>
          <a:p>
            <a:pPr eaLnBrk="1" hangingPunct="1">
              <a:lnSpc>
                <a:spcPct val="100000"/>
              </a:lnSpc>
              <a:spcBef>
                <a:spcPct val="0"/>
              </a:spcBef>
              <a:buSzTx/>
              <a:defRPr/>
            </a:pPr>
            <a:r>
              <a:rPr lang="en-US" altLang="en-US" sz="2000" b="0" dirty="0">
                <a:latin typeface="Gill Sans Light"/>
                <a:ea typeface="Gill Sans" charset="0"/>
                <a:cs typeface="Gill Sans Light"/>
              </a:rPr>
              <a:t> RISC + x86  : ??%/year 2002 to present</a:t>
            </a:r>
          </a:p>
        </p:txBody>
      </p:sp>
      <p:sp>
        <p:nvSpPr>
          <p:cNvPr id="22533" name="Text Box 5"/>
          <p:cNvSpPr txBox="1">
            <a:spLocks noChangeArrowheads="1"/>
          </p:cNvSpPr>
          <p:nvPr/>
        </p:nvSpPr>
        <p:spPr bwMode="auto">
          <a:xfrm>
            <a:off x="1143000" y="1143000"/>
            <a:ext cx="4979988"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600" b="0"/>
              <a:t>From Hennessy and Patterson, </a:t>
            </a:r>
            <a:r>
              <a:rPr lang="en-US" altLang="en-US" sz="1600" b="0" i="1"/>
              <a:t>Computer Architecture: A Quantitative Approach</a:t>
            </a:r>
            <a:r>
              <a:rPr lang="en-US" altLang="en-US" sz="1600" b="0"/>
              <a:t>, 4th edition, Sept. 15, 2006</a:t>
            </a:r>
          </a:p>
        </p:txBody>
      </p:sp>
      <p:sp>
        <p:nvSpPr>
          <p:cNvPr id="297990" name="Text Box 6"/>
          <p:cNvSpPr txBox="1">
            <a:spLocks noChangeArrowheads="1"/>
          </p:cNvSpPr>
          <p:nvPr/>
        </p:nvSpPr>
        <p:spPr bwMode="auto">
          <a:xfrm>
            <a:off x="4572000" y="3733800"/>
            <a:ext cx="4419600" cy="12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Gill Sans" charset="0"/>
                <a:ea typeface="ＭＳ Ｐゴシック" charset="0"/>
                <a:cs typeface="Gill Sans" charset="0"/>
              </a:defRPr>
            </a:lvl1pPr>
            <a:lvl2pPr marL="742950" indent="-285750">
              <a:defRPr sz="2200">
                <a:solidFill>
                  <a:schemeClr val="tx1"/>
                </a:solidFill>
                <a:latin typeface="Gill Sans" charset="0"/>
                <a:ea typeface="Gill Sans" charset="0"/>
                <a:cs typeface="Gill Sans" charset="0"/>
              </a:defRPr>
            </a:lvl2pPr>
            <a:lvl3pPr>
              <a:defRPr sz="2000">
                <a:solidFill>
                  <a:schemeClr val="tx1"/>
                </a:solidFill>
                <a:latin typeface="Gill Sans" charset="0"/>
                <a:ea typeface="Gill Sans" charset="0"/>
                <a:cs typeface="Gill Sans" charset="0"/>
              </a:defRPr>
            </a:lvl3pPr>
            <a:lvl4pPr marL="1600200" indent="-228600">
              <a:defRPr sz="2000">
                <a:solidFill>
                  <a:schemeClr val="tx1"/>
                </a:solidFill>
                <a:latin typeface="Gill Sans" charset="0"/>
                <a:ea typeface="Gill Sans" charset="0"/>
                <a:cs typeface="Gill Sans" charset="0"/>
              </a:defRPr>
            </a:lvl4pPr>
            <a:lvl5pPr marL="2057400" indent="-228600">
              <a:defRPr sz="2000">
                <a:solidFill>
                  <a:schemeClr val="tx1"/>
                </a:solidFill>
                <a:latin typeface="Gill Sans" charset="0"/>
                <a:ea typeface="Gill Sans" charset="0"/>
                <a:cs typeface="Gill Sans" charset="0"/>
              </a:defRPr>
            </a:lvl5pPr>
            <a:lvl6pPr marL="2514600" indent="-228600">
              <a:defRPr sz="2000">
                <a:solidFill>
                  <a:schemeClr val="tx1"/>
                </a:solidFill>
                <a:latin typeface="Gill Sans" charset="0"/>
                <a:ea typeface="Gill Sans" charset="0"/>
                <a:cs typeface="Gill Sans" charset="0"/>
              </a:defRPr>
            </a:lvl6pPr>
            <a:lvl7pPr marL="2971800" indent="-228600">
              <a:defRPr sz="2000">
                <a:solidFill>
                  <a:schemeClr val="tx1"/>
                </a:solidFill>
                <a:latin typeface="Gill Sans" charset="0"/>
                <a:ea typeface="Gill Sans" charset="0"/>
                <a:cs typeface="Gill Sans" charset="0"/>
              </a:defRPr>
            </a:lvl7pPr>
            <a:lvl8pPr marL="3429000" indent="-228600">
              <a:defRPr sz="2000">
                <a:solidFill>
                  <a:schemeClr val="tx1"/>
                </a:solidFill>
                <a:latin typeface="Gill Sans" charset="0"/>
                <a:ea typeface="Gill Sans" charset="0"/>
                <a:cs typeface="Gill Sans" charset="0"/>
              </a:defRPr>
            </a:lvl8pPr>
            <a:lvl9pPr marL="3886200" indent="-228600">
              <a:defRPr sz="2000">
                <a:solidFill>
                  <a:schemeClr val="tx1"/>
                </a:solidFill>
                <a:latin typeface="Gill Sans" charset="0"/>
                <a:ea typeface="Gill Sans" charset="0"/>
                <a:cs typeface="Gill Sans" charset="0"/>
              </a:defRPr>
            </a:lvl9pPr>
          </a:lstStyle>
          <a:p>
            <a:pPr>
              <a:defRPr/>
            </a:pPr>
            <a:r>
              <a:rPr lang="en-US" b="0">
                <a:solidFill>
                  <a:srgbClr val="FF0000"/>
                </a:solidFill>
                <a:sym typeface="Symbol" charset="0"/>
              </a:rPr>
              <a:t> </a:t>
            </a:r>
            <a:r>
              <a:rPr lang="en-US" b="0">
                <a:solidFill>
                  <a:srgbClr val="FF0000"/>
                </a:solidFill>
              </a:rPr>
              <a:t>Sea change in chip design: multiple “cores” or processors per chip</a:t>
            </a:r>
          </a:p>
        </p:txBody>
      </p:sp>
      <p:sp>
        <p:nvSpPr>
          <p:cNvPr id="22535" name="Text Box 7"/>
          <p:cNvSpPr txBox="1">
            <a:spLocks noChangeArrowheads="1"/>
          </p:cNvSpPr>
          <p:nvPr/>
        </p:nvSpPr>
        <p:spPr bwMode="auto">
          <a:xfrm>
            <a:off x="8686800" y="898525"/>
            <a:ext cx="4953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2000" b="0">
                <a:solidFill>
                  <a:srgbClr val="FF0000"/>
                </a:solidFill>
              </a:rPr>
              <a:t>3X</a:t>
            </a:r>
          </a:p>
        </p:txBody>
      </p:sp>
      <p:sp>
        <p:nvSpPr>
          <p:cNvPr id="22536" name="Line 8"/>
          <p:cNvSpPr>
            <a:spLocks noChangeShapeType="1"/>
          </p:cNvSpPr>
          <p:nvPr/>
        </p:nvSpPr>
        <p:spPr bwMode="auto">
          <a:xfrm>
            <a:off x="8763000" y="850900"/>
            <a:ext cx="0" cy="45720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extLst>
      <p:ext uri="{BB962C8B-B14F-4D97-AF65-F5344CB8AC3E}">
        <p14:creationId xmlns:p14="http://schemas.microsoft.com/office/powerpoint/2010/main" val="21322243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a:defRPr/>
            </a:pPr>
            <a:r>
              <a:rPr lang="en-US" altLang="en-US">
                <a:latin typeface="Gill Sans Light" charset="0"/>
                <a:cs typeface="Gill Sans Light" charset="0"/>
              </a:rPr>
              <a:t>Another Challenge: Power Density</a:t>
            </a:r>
          </a:p>
        </p:txBody>
      </p:sp>
      <p:sp>
        <p:nvSpPr>
          <p:cNvPr id="305158" name="Rectangle 6"/>
          <p:cNvSpPr>
            <a:spLocks noGrp="1" noChangeArrowheads="1"/>
          </p:cNvSpPr>
          <p:nvPr>
            <p:ph type="body" idx="1"/>
          </p:nvPr>
        </p:nvSpPr>
        <p:spPr>
          <a:xfrm>
            <a:off x="228600" y="4495800"/>
            <a:ext cx="8686800" cy="2133600"/>
          </a:xfrm>
        </p:spPr>
        <p:txBody>
          <a:bodyPr/>
          <a:lstStyle/>
          <a:p>
            <a:pPr>
              <a:defRPr/>
            </a:pPr>
            <a:r>
              <a:rPr lang="en-US" dirty="0">
                <a:ea typeface="ＭＳ Ｐゴシック" charset="0"/>
              </a:rPr>
              <a:t>Moore’s law extrapolation</a:t>
            </a:r>
          </a:p>
          <a:p>
            <a:pPr lvl="1">
              <a:defRPr/>
            </a:pPr>
            <a:r>
              <a:rPr lang="en-US" dirty="0">
                <a:ea typeface="ＭＳ Ｐゴシック" charset="0"/>
              </a:rPr>
              <a:t>Potential power density reaching amazing levels!</a:t>
            </a:r>
          </a:p>
          <a:p>
            <a:pPr>
              <a:defRPr/>
            </a:pPr>
            <a:r>
              <a:rPr lang="en-US" dirty="0">
                <a:ea typeface="ＭＳ Ｐゴシック" charset="0"/>
              </a:rPr>
              <a:t>Flip side: battery life very important</a:t>
            </a:r>
          </a:p>
          <a:p>
            <a:pPr lvl="1">
              <a:defRPr/>
            </a:pPr>
            <a:r>
              <a:rPr lang="en-US" dirty="0">
                <a:ea typeface="ＭＳ Ｐゴシック" charset="0"/>
              </a:rPr>
              <a:t>Moore’s law can yield more functionality at equivalent </a:t>
            </a:r>
            <a:br>
              <a:rPr lang="en-US" dirty="0">
                <a:ea typeface="ＭＳ Ｐゴシック" charset="0"/>
              </a:rPr>
            </a:br>
            <a:r>
              <a:rPr lang="en-US" dirty="0">
                <a:ea typeface="ＭＳ Ｐゴシック" charset="0"/>
              </a:rPr>
              <a:t>(or less) total energy consumption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800" y="731838"/>
            <a:ext cx="6248400" cy="382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22103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05158">
                                            <p:txEl>
                                              <p:pRg st="0" end="0"/>
                                            </p:txEl>
                                          </p:spTgt>
                                        </p:tgtEl>
                                        <p:attrNameLst>
                                          <p:attrName>style.visibility</p:attrName>
                                        </p:attrNameLst>
                                      </p:cBhvr>
                                      <p:to>
                                        <p:strVal val="visible"/>
                                      </p:to>
                                    </p:set>
                                    <p:anim calcmode="lin" valueType="num">
                                      <p:cBhvr additive="base">
                                        <p:cTn id="11" dur="500" fill="hold"/>
                                        <p:tgtEl>
                                          <p:spTgt spid="30515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0515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05158">
                                            <p:txEl>
                                              <p:pRg st="1" end="1"/>
                                            </p:txEl>
                                          </p:spTgt>
                                        </p:tgtEl>
                                        <p:attrNameLst>
                                          <p:attrName>style.visibility</p:attrName>
                                        </p:attrNameLst>
                                      </p:cBhvr>
                                      <p:to>
                                        <p:strVal val="visible"/>
                                      </p:to>
                                    </p:set>
                                    <p:anim calcmode="lin" valueType="num">
                                      <p:cBhvr additive="base">
                                        <p:cTn id="15" dur="500" fill="hold"/>
                                        <p:tgtEl>
                                          <p:spTgt spid="305158">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051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05158">
                                            <p:txEl>
                                              <p:pRg st="2" end="2"/>
                                            </p:txEl>
                                          </p:spTgt>
                                        </p:tgtEl>
                                        <p:attrNameLst>
                                          <p:attrName>style.visibility</p:attrName>
                                        </p:attrNameLst>
                                      </p:cBhvr>
                                      <p:to>
                                        <p:strVal val="visible"/>
                                      </p:to>
                                    </p:set>
                                    <p:anim calcmode="lin" valueType="num">
                                      <p:cBhvr additive="base">
                                        <p:cTn id="21" dur="500" fill="hold"/>
                                        <p:tgtEl>
                                          <p:spTgt spid="305158">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05158">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05158">
                                            <p:txEl>
                                              <p:pRg st="3" end="3"/>
                                            </p:txEl>
                                          </p:spTgt>
                                        </p:tgtEl>
                                        <p:attrNameLst>
                                          <p:attrName>style.visibility</p:attrName>
                                        </p:attrNameLst>
                                      </p:cBhvr>
                                      <p:to>
                                        <p:strVal val="visible"/>
                                      </p:to>
                                    </p:set>
                                    <p:anim calcmode="lin" valueType="num">
                                      <p:cBhvr additive="base">
                                        <p:cTn id="25" dur="500" fill="hold"/>
                                        <p:tgtEl>
                                          <p:spTgt spid="30515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515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8"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pPr>
              <a:defRPr/>
            </a:pPr>
            <a:r>
              <a:rPr lang="en-US" altLang="en-US">
                <a:latin typeface="Gill Sans Light" charset="0"/>
                <a:cs typeface="Gill Sans Light" charset="0"/>
              </a:rPr>
              <a:t>People-to-Computer Ratio Over Time</a:t>
            </a:r>
          </a:p>
        </p:txBody>
      </p:sp>
      <p:sp>
        <p:nvSpPr>
          <p:cNvPr id="21507" name="Rectangle 6"/>
          <p:cNvSpPr>
            <a:spLocks noGrp="1" noChangeArrowheads="1"/>
          </p:cNvSpPr>
          <p:nvPr>
            <p:ph type="body" idx="1"/>
          </p:nvPr>
        </p:nvSpPr>
        <p:spPr>
          <a:xfrm>
            <a:off x="685800" y="5638800"/>
            <a:ext cx="7924800" cy="838200"/>
          </a:xfrm>
        </p:spPr>
        <p:txBody>
          <a:bodyPr/>
          <a:lstStyle/>
          <a:p>
            <a:pPr>
              <a:defRPr/>
            </a:pPr>
            <a:r>
              <a:rPr lang="en-US" altLang="en-US" dirty="0">
                <a:solidFill>
                  <a:schemeClr val="hlink"/>
                </a:solidFill>
              </a:rPr>
              <a:t>Today: multiple CPUs/person!</a:t>
            </a:r>
          </a:p>
          <a:p>
            <a:pPr lvl="1">
              <a:defRPr/>
            </a:pPr>
            <a:r>
              <a:rPr lang="en-US" altLang="en-US" dirty="0">
                <a:solidFill>
                  <a:schemeClr val="hlink"/>
                </a:solidFill>
              </a:rPr>
              <a:t>Approaching 100s?</a:t>
            </a:r>
          </a:p>
        </p:txBody>
      </p:sp>
      <p:pic>
        <p:nvPicPr>
          <p:cNvPr id="21508" name="Content Placeholder 6" descr="Ratio - Culler.png"/>
          <p:cNvPicPr>
            <a:picLocks noGrp="1" noChangeAspect="1"/>
          </p:cNvPicPr>
          <p:nvPr>
            <p:ph idx="4294967295"/>
          </p:nvPr>
        </p:nvPicPr>
        <p:blipFill>
          <a:blip r:embed="rId3" cstate="email">
            <a:extLst>
              <a:ext uri="{28A0092B-C50C-407E-A947-70E740481C1C}">
                <a14:useLocalDpi xmlns:a14="http://schemas.microsoft.com/office/drawing/2010/main" val="0"/>
              </a:ext>
            </a:extLst>
          </a:blip>
          <a:srcRect l="3731" t="18130" r="6715" b="16199"/>
          <a:stretch>
            <a:fillRect/>
          </a:stretch>
        </p:blipFill>
        <p:spPr>
          <a:xfrm>
            <a:off x="304800" y="838200"/>
            <a:ext cx="8382000" cy="4749800"/>
          </a:xfrm>
        </p:spPr>
      </p:pic>
      <p:sp>
        <p:nvSpPr>
          <p:cNvPr id="28676" name="Rectangle 8"/>
          <p:cNvSpPr>
            <a:spLocks noChangeArrowheads="1"/>
          </p:cNvSpPr>
          <p:nvPr/>
        </p:nvSpPr>
        <p:spPr bwMode="auto">
          <a:xfrm>
            <a:off x="3886200" y="838200"/>
            <a:ext cx="1371600" cy="609600"/>
          </a:xfrm>
          <a:prstGeom prst="rect">
            <a:avLst/>
          </a:prstGeom>
          <a:solidFill>
            <a:schemeClr val="bg1"/>
          </a:solidFill>
          <a:ln w="57150">
            <a:solidFill>
              <a:schemeClr val="bg1"/>
            </a:solidFill>
            <a:round/>
            <a:headEnd/>
            <a:tailEnd/>
          </a:ln>
        </p:spPr>
        <p:txBody>
          <a:bodyPr/>
          <a:lstStyle/>
          <a:p>
            <a:endParaRPr lang="en-US">
              <a:latin typeface="Gill Sans"/>
              <a:cs typeface="Gill Sans"/>
            </a:endParaRPr>
          </a:p>
        </p:txBody>
      </p:sp>
      <p:sp>
        <p:nvSpPr>
          <p:cNvPr id="28677" name="TextBox 7"/>
          <p:cNvSpPr txBox="1">
            <a:spLocks noChangeArrowheads="1"/>
          </p:cNvSpPr>
          <p:nvPr/>
        </p:nvSpPr>
        <p:spPr bwMode="auto">
          <a:xfrm>
            <a:off x="3276600" y="1143000"/>
            <a:ext cx="19272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a:cs typeface="Gill Sans"/>
              </a:rPr>
              <a:t>From David Culler</a:t>
            </a:r>
          </a:p>
        </p:txBody>
      </p:sp>
    </p:spTree>
    <p:extLst>
      <p:ext uri="{BB962C8B-B14F-4D97-AF65-F5344CB8AC3E}">
        <p14:creationId xmlns:p14="http://schemas.microsoft.com/office/powerpoint/2010/main" val="27455536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defRPr/>
            </a:pPr>
            <a:r>
              <a:rPr lang="en-US" altLang="en-US" dirty="0">
                <a:latin typeface="Gill Sans Light" charset="0"/>
                <a:cs typeface="Gill Sans Light" charset="0"/>
              </a:rPr>
              <a:t>Instructor: Ion Stoica</a:t>
            </a:r>
          </a:p>
        </p:txBody>
      </p:sp>
      <p:sp>
        <p:nvSpPr>
          <p:cNvPr id="18435" name="Content Placeholder 2"/>
          <p:cNvSpPr>
            <a:spLocks noGrp="1"/>
          </p:cNvSpPr>
          <p:nvPr>
            <p:ph idx="1"/>
          </p:nvPr>
        </p:nvSpPr>
        <p:spPr>
          <a:xfrm>
            <a:off x="304800" y="990600"/>
            <a:ext cx="8763000" cy="5181600"/>
          </a:xfrm>
        </p:spPr>
        <p:txBody>
          <a:bodyPr/>
          <a:lstStyle/>
          <a:p>
            <a:pPr>
              <a:defRPr/>
            </a:pPr>
            <a:r>
              <a:rPr lang="en-US" dirty="0">
                <a:ea typeface="ＭＳ Ｐゴシック" charset="0"/>
              </a:rPr>
              <a:t>465 Soda Hall (RISE Lab)</a:t>
            </a:r>
          </a:p>
          <a:p>
            <a:pPr>
              <a:defRPr/>
            </a:pPr>
            <a:r>
              <a:rPr lang="en-US" dirty="0">
                <a:ea typeface="ＭＳ Ｐゴシック" charset="0"/>
              </a:rPr>
              <a:t>Web: </a:t>
            </a:r>
            <a:r>
              <a:rPr lang="en-US" dirty="0">
                <a:ea typeface="ＭＳ Ｐゴシック" charset="0"/>
                <a:hlinkClick r:id="rId3"/>
              </a:rPr>
              <a:t>http://www.cs.berkeley.edu/~istoica/</a:t>
            </a:r>
            <a:endParaRPr lang="en-US" dirty="0">
              <a:ea typeface="ＭＳ Ｐゴシック" charset="0"/>
            </a:endParaRPr>
          </a:p>
          <a:p>
            <a:pPr>
              <a:defRPr/>
            </a:pPr>
            <a:r>
              <a:rPr lang="en-US" dirty="0">
                <a:ea typeface="ＭＳ Ｐゴシック" charset="0"/>
              </a:rPr>
              <a:t>Office hours (tentative): </a:t>
            </a:r>
          </a:p>
          <a:p>
            <a:pPr lvl="1">
              <a:defRPr/>
            </a:pPr>
            <a:r>
              <a:rPr lang="en-US" dirty="0">
                <a:ea typeface="ＭＳ Ｐゴシック" charset="0"/>
              </a:rPr>
              <a:t>Mondays 1-2pm, and Thursdays 11-12pm in 465F Soda</a:t>
            </a:r>
          </a:p>
          <a:p>
            <a:pPr lvl="2">
              <a:defRPr/>
            </a:pPr>
            <a:endParaRPr lang="en-US" sz="800" dirty="0">
              <a:ea typeface="ＭＳ Ｐゴシック" charset="0"/>
            </a:endParaRPr>
          </a:p>
          <a:p>
            <a:pPr lvl="2">
              <a:defRPr/>
            </a:pPr>
            <a:endParaRPr lang="en-US" sz="800" dirty="0">
              <a:ea typeface="ＭＳ Ｐゴシック" charset="0"/>
            </a:endParaRPr>
          </a:p>
          <a:p>
            <a:pPr>
              <a:defRPr/>
            </a:pPr>
            <a:r>
              <a:rPr lang="en-US" dirty="0">
                <a:ea typeface="ＭＳ Ｐゴシック" charset="0"/>
              </a:rPr>
              <a:t>Research areas:</a:t>
            </a:r>
          </a:p>
          <a:p>
            <a:pPr lvl="1">
              <a:defRPr/>
            </a:pPr>
            <a:r>
              <a:rPr lang="en-US" dirty="0">
                <a:ea typeface="ＭＳ Ｐゴシック" charset="0"/>
              </a:rPr>
              <a:t>ML systems (Ray, </a:t>
            </a:r>
            <a:r>
              <a:rPr lang="en-US" dirty="0" err="1">
                <a:ea typeface="ＭＳ Ｐゴシック" charset="0"/>
              </a:rPr>
              <a:t>Pywren</a:t>
            </a:r>
            <a:r>
              <a:rPr lang="en-US" dirty="0">
                <a:ea typeface="ＭＳ Ｐゴシック" charset="0"/>
              </a:rPr>
              <a:t>, Clipper, </a:t>
            </a:r>
            <a:r>
              <a:rPr lang="mr-IN" dirty="0">
                <a:ea typeface="ＭＳ Ｐゴシック" charset="0"/>
              </a:rPr>
              <a:t>…</a:t>
            </a:r>
            <a:r>
              <a:rPr lang="en-US" dirty="0">
                <a:ea typeface="ＭＳ Ｐゴシック" charset="0"/>
              </a:rPr>
              <a:t>)</a:t>
            </a:r>
          </a:p>
          <a:p>
            <a:pPr lvl="1">
              <a:defRPr/>
            </a:pPr>
            <a:r>
              <a:rPr lang="en-US" dirty="0">
                <a:ea typeface="ＭＳ Ｐゴシック" charset="0"/>
              </a:rPr>
              <a:t>Big Data systems (Apache Spark, Succinct, </a:t>
            </a:r>
            <a:r>
              <a:rPr lang="mr-IN" dirty="0">
                <a:ea typeface="ＭＳ Ｐゴシック" charset="0"/>
              </a:rPr>
              <a:t>…</a:t>
            </a:r>
            <a:r>
              <a:rPr lang="en-US" dirty="0">
                <a:ea typeface="ＭＳ Ｐゴシック" charset="0"/>
              </a:rPr>
              <a:t>)</a:t>
            </a:r>
          </a:p>
          <a:p>
            <a:pPr lvl="1">
              <a:defRPr/>
            </a:pPr>
            <a:r>
              <a:rPr lang="en-US" dirty="0">
                <a:ea typeface="ＭＳ Ｐゴシック" charset="0"/>
              </a:rPr>
              <a:t>Previous: Cloud computing (Apache </a:t>
            </a:r>
            <a:r>
              <a:rPr lang="en-US" dirty="0" err="1">
                <a:ea typeface="ＭＳ Ｐゴシック" charset="0"/>
              </a:rPr>
              <a:t>Mesos</a:t>
            </a:r>
            <a:r>
              <a:rPr lang="en-US" dirty="0">
                <a:ea typeface="ＭＳ Ｐゴシック" charset="0"/>
              </a:rPr>
              <a:t>, </a:t>
            </a:r>
            <a:r>
              <a:rPr lang="en-US" dirty="0" err="1">
                <a:ea typeface="ＭＳ Ｐゴシック" charset="0"/>
              </a:rPr>
              <a:t>Alluxio</a:t>
            </a:r>
            <a:r>
              <a:rPr lang="en-US" dirty="0">
                <a:ea typeface="ＭＳ Ｐゴシック" charset="0"/>
              </a:rPr>
              <a:t>), Peer-to-Peer networking (Chord), Networking </a:t>
            </a:r>
            <a:r>
              <a:rPr lang="en-US" dirty="0" err="1">
                <a:ea typeface="ＭＳ Ｐゴシック" charset="0"/>
              </a:rPr>
              <a:t>QoS</a:t>
            </a:r>
            <a:endParaRPr lang="en-US" dirty="0">
              <a:ea typeface="ＭＳ Ｐゴシック" charset="0"/>
            </a:endParaRPr>
          </a:p>
          <a:p>
            <a:pPr lvl="2">
              <a:defRPr/>
            </a:pPr>
            <a:endParaRPr lang="en-US" sz="800" dirty="0">
              <a:ea typeface="ＭＳ Ｐゴシック" charset="0"/>
            </a:endParaRPr>
          </a:p>
          <a:p>
            <a:pPr marL="0" indent="0">
              <a:buFontTx/>
              <a:buNone/>
              <a:defRPr/>
            </a:pPr>
            <a:endParaRPr lang="en-US" dirty="0">
              <a:ea typeface="ＭＳ Ｐゴシック"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08819" y="59320"/>
            <a:ext cx="1239690" cy="186255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3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77800"/>
            <a:ext cx="7504113" cy="584200"/>
          </a:xfrm>
        </p:spPr>
        <p:txBody>
          <a:bodyPr/>
          <a:lstStyle/>
          <a:p>
            <a:pPr>
              <a:defRPr/>
            </a:pPr>
            <a:r>
              <a:rPr lang="en-US" altLang="en-US">
                <a:latin typeface="Gill Sans Light" charset="0"/>
                <a:cs typeface="Gill Sans Light" charset="0"/>
              </a:rPr>
              <a:t>ManyCore Chips: The future is here</a:t>
            </a:r>
          </a:p>
        </p:txBody>
      </p:sp>
      <p:sp>
        <p:nvSpPr>
          <p:cNvPr id="2960387" name="Rectangle 3"/>
          <p:cNvSpPr>
            <a:spLocks noGrp="1" noChangeArrowheads="1"/>
          </p:cNvSpPr>
          <p:nvPr>
            <p:ph type="body" idx="1"/>
          </p:nvPr>
        </p:nvSpPr>
        <p:spPr>
          <a:xfrm>
            <a:off x="228600" y="4267200"/>
            <a:ext cx="8915400" cy="2362200"/>
          </a:xfrm>
        </p:spPr>
        <p:txBody>
          <a:bodyPr>
            <a:normAutofit/>
          </a:bodyPr>
          <a:lstStyle/>
          <a:p>
            <a:pPr>
              <a:lnSpc>
                <a:spcPct val="70000"/>
              </a:lnSpc>
              <a:defRPr/>
            </a:pPr>
            <a:r>
              <a:rPr lang="en-US" altLang="ja-JP" sz="2200" dirty="0">
                <a:ea typeface="ＭＳ Ｐゴシック" charset="0"/>
              </a:rPr>
              <a:t>Amazon X1 instances (2016)</a:t>
            </a:r>
          </a:p>
          <a:p>
            <a:pPr lvl="1">
              <a:lnSpc>
                <a:spcPct val="70000"/>
              </a:lnSpc>
              <a:defRPr/>
            </a:pPr>
            <a:r>
              <a:rPr lang="en-US" sz="1800" dirty="0">
                <a:ea typeface="ＭＳ Ｐゴシック" charset="0"/>
              </a:rPr>
              <a:t>128 virtual cores, 2 TB RAM</a:t>
            </a:r>
          </a:p>
          <a:p>
            <a:pPr>
              <a:lnSpc>
                <a:spcPct val="70000"/>
              </a:lnSpc>
              <a:defRPr/>
            </a:pPr>
            <a:r>
              <a:rPr lang="en-US" sz="2200" dirty="0">
                <a:ea typeface="ＭＳ Ｐゴシック" charset="0"/>
              </a:rPr>
              <a:t>How to program these?</a:t>
            </a:r>
          </a:p>
          <a:p>
            <a:pPr lvl="1">
              <a:lnSpc>
                <a:spcPct val="70000"/>
              </a:lnSpc>
              <a:defRPr/>
            </a:pPr>
            <a:r>
              <a:rPr lang="en-US" sz="2000" dirty="0">
                <a:ea typeface="ＭＳ Ｐゴシック" charset="0"/>
              </a:rPr>
              <a:t>Use 2 CPUs for video/audio</a:t>
            </a:r>
          </a:p>
          <a:p>
            <a:pPr lvl="1">
              <a:lnSpc>
                <a:spcPct val="70000"/>
              </a:lnSpc>
              <a:defRPr/>
            </a:pPr>
            <a:r>
              <a:rPr lang="en-US" sz="2000" dirty="0">
                <a:ea typeface="ＭＳ Ｐゴシック" charset="0"/>
              </a:rPr>
              <a:t>Use 1 for word processor, 1 for browser</a:t>
            </a:r>
          </a:p>
          <a:p>
            <a:pPr lvl="1">
              <a:lnSpc>
                <a:spcPct val="70000"/>
              </a:lnSpc>
              <a:defRPr/>
            </a:pPr>
            <a:r>
              <a:rPr lang="en-US" sz="2000" dirty="0">
                <a:ea typeface="ＭＳ Ｐゴシック" charset="0"/>
              </a:rPr>
              <a:t>76 for virus checking???</a:t>
            </a:r>
          </a:p>
          <a:p>
            <a:pPr>
              <a:lnSpc>
                <a:spcPct val="70000"/>
              </a:lnSpc>
              <a:defRPr/>
            </a:pPr>
            <a:r>
              <a:rPr lang="en-US" sz="2200" dirty="0">
                <a:solidFill>
                  <a:schemeClr val="hlink"/>
                </a:solidFill>
                <a:ea typeface="ＭＳ Ｐゴシック" charset="0"/>
              </a:rPr>
              <a:t>Parallelism must be exploited at all levels</a:t>
            </a:r>
          </a:p>
        </p:txBody>
      </p:sp>
      <p:sp>
        <p:nvSpPr>
          <p:cNvPr id="16" name="Content Placeholder 2"/>
          <p:cNvSpPr txBox="1">
            <a:spLocks/>
          </p:cNvSpPr>
          <p:nvPr/>
        </p:nvSpPr>
        <p:spPr bwMode="auto">
          <a:xfrm>
            <a:off x="1828800" y="685800"/>
            <a:ext cx="6248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285750" indent="-285750">
              <a:defRPr sz="2400" b="1">
                <a:solidFill>
                  <a:schemeClr val="tx1"/>
                </a:solidFill>
                <a:latin typeface="Comic Sans MS" charset="0"/>
                <a:ea typeface="ＭＳ Ｐゴシック" charset="0"/>
                <a:cs typeface="ＭＳ Ｐゴシック" charset="0"/>
              </a:defRPr>
            </a:lvl1pPr>
            <a:lvl2pPr indent="-22860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nSpc>
                <a:spcPct val="85000"/>
              </a:lnSpc>
              <a:spcBef>
                <a:spcPts val="300"/>
              </a:spcBef>
              <a:buSzPct val="100000"/>
              <a:buFontTx/>
              <a:buChar char="•"/>
            </a:pPr>
            <a:r>
              <a:rPr lang="en-US" b="0" dirty="0">
                <a:latin typeface="Gill Sans Light" charset="0"/>
                <a:cs typeface="Gill Sans Light" charset="0"/>
              </a:rPr>
              <a:t>Intel 80-core multicore chip (Feb 2007)</a:t>
            </a:r>
          </a:p>
          <a:p>
            <a:pPr lvl="1">
              <a:lnSpc>
                <a:spcPct val="85000"/>
              </a:lnSpc>
              <a:spcBef>
                <a:spcPts val="300"/>
              </a:spcBef>
              <a:buSzPct val="100000"/>
              <a:buFontTx/>
              <a:buChar char="–"/>
            </a:pPr>
            <a:r>
              <a:rPr lang="en-US" sz="1800" b="0" dirty="0">
                <a:latin typeface="Gill Sans Light" charset="0"/>
                <a:cs typeface="Gill Sans Light" charset="0"/>
              </a:rPr>
              <a:t>80 simple cores</a:t>
            </a:r>
          </a:p>
          <a:p>
            <a:pPr lvl="1">
              <a:lnSpc>
                <a:spcPct val="85000"/>
              </a:lnSpc>
              <a:spcBef>
                <a:spcPts val="300"/>
              </a:spcBef>
              <a:buSzPct val="100000"/>
              <a:buFontTx/>
              <a:buChar char="–"/>
            </a:pPr>
            <a:r>
              <a:rPr lang="en-US" sz="1800" b="0" dirty="0">
                <a:latin typeface="Gill Sans Light" charset="0"/>
                <a:cs typeface="Gill Sans Light" charset="0"/>
              </a:rPr>
              <a:t>Two FP-engines / core</a:t>
            </a:r>
          </a:p>
          <a:p>
            <a:pPr lvl="1">
              <a:lnSpc>
                <a:spcPct val="85000"/>
              </a:lnSpc>
              <a:spcBef>
                <a:spcPts val="300"/>
              </a:spcBef>
              <a:buSzPct val="100000"/>
              <a:buFontTx/>
              <a:buChar char="–"/>
            </a:pPr>
            <a:r>
              <a:rPr lang="en-US" sz="1800" b="0" dirty="0">
                <a:latin typeface="Gill Sans Light" charset="0"/>
                <a:cs typeface="Gill Sans Light" charset="0"/>
              </a:rPr>
              <a:t>Mesh-like network</a:t>
            </a:r>
          </a:p>
          <a:p>
            <a:pPr lvl="1">
              <a:lnSpc>
                <a:spcPct val="85000"/>
              </a:lnSpc>
              <a:spcBef>
                <a:spcPts val="300"/>
              </a:spcBef>
              <a:buSzPct val="100000"/>
              <a:buFontTx/>
              <a:buChar char="–"/>
            </a:pPr>
            <a:r>
              <a:rPr lang="en-US" sz="1800" b="0" dirty="0">
                <a:latin typeface="Gill Sans Light" charset="0"/>
                <a:cs typeface="Gill Sans Light" charset="0"/>
              </a:rPr>
              <a:t>100 million transistors</a:t>
            </a:r>
          </a:p>
          <a:p>
            <a:pPr lvl="1">
              <a:lnSpc>
                <a:spcPct val="85000"/>
              </a:lnSpc>
              <a:spcBef>
                <a:spcPts val="300"/>
              </a:spcBef>
              <a:buSzPct val="100000"/>
              <a:buFontTx/>
              <a:buChar char="–"/>
            </a:pPr>
            <a:r>
              <a:rPr lang="en-US" sz="1800" b="0" dirty="0">
                <a:latin typeface="Gill Sans Light" charset="0"/>
                <a:cs typeface="Gill Sans Light" charset="0"/>
              </a:rPr>
              <a:t>65nm feature size</a:t>
            </a:r>
          </a:p>
          <a:p>
            <a:pPr>
              <a:lnSpc>
                <a:spcPct val="85000"/>
              </a:lnSpc>
              <a:spcBef>
                <a:spcPts val="300"/>
              </a:spcBef>
              <a:buSzPct val="100000"/>
              <a:buFontTx/>
              <a:buChar char="•"/>
            </a:pPr>
            <a:r>
              <a:rPr lang="en-US" sz="2200" b="0" dirty="0">
                <a:latin typeface="Gill Sans Light" charset="0"/>
                <a:cs typeface="Gill Sans Light" charset="0"/>
              </a:rPr>
              <a:t>Intel Single-Chip Cloud </a:t>
            </a:r>
            <a:br>
              <a:rPr lang="en-US" sz="2200" b="0" dirty="0">
                <a:latin typeface="Gill Sans Light" charset="0"/>
                <a:cs typeface="Gill Sans Light" charset="0"/>
              </a:rPr>
            </a:br>
            <a:r>
              <a:rPr lang="en-US" sz="2200" b="0" dirty="0">
                <a:latin typeface="Gill Sans Light" charset="0"/>
                <a:cs typeface="Gill Sans Light" charset="0"/>
              </a:rPr>
              <a:t>Computer  (August 2010)</a:t>
            </a:r>
          </a:p>
          <a:p>
            <a:pPr lvl="1">
              <a:lnSpc>
                <a:spcPct val="85000"/>
              </a:lnSpc>
              <a:spcBef>
                <a:spcPts val="300"/>
              </a:spcBef>
              <a:buSzPct val="100000"/>
              <a:buFontTx/>
              <a:buChar char="–"/>
            </a:pPr>
            <a:r>
              <a:rPr lang="en-US" sz="1800" b="0" dirty="0">
                <a:latin typeface="Gill Sans Light" charset="0"/>
                <a:cs typeface="Gill Sans Light" charset="0"/>
              </a:rPr>
              <a:t>24 “tiles” with two cores/tile </a:t>
            </a:r>
          </a:p>
          <a:p>
            <a:pPr lvl="1">
              <a:lnSpc>
                <a:spcPct val="85000"/>
              </a:lnSpc>
              <a:spcBef>
                <a:spcPts val="300"/>
              </a:spcBef>
              <a:buSzPct val="100000"/>
              <a:buFontTx/>
              <a:buChar char="–"/>
            </a:pPr>
            <a:r>
              <a:rPr lang="en-US" sz="1800" b="0" dirty="0">
                <a:latin typeface="Gill Sans Light" charset="0"/>
                <a:cs typeface="Gill Sans Light" charset="0"/>
              </a:rPr>
              <a:t>24-router mesh network </a:t>
            </a:r>
          </a:p>
          <a:p>
            <a:pPr lvl="1">
              <a:lnSpc>
                <a:spcPct val="85000"/>
              </a:lnSpc>
              <a:spcBef>
                <a:spcPts val="300"/>
              </a:spcBef>
              <a:buSzPct val="100000"/>
              <a:buFontTx/>
              <a:buChar char="–"/>
            </a:pPr>
            <a:r>
              <a:rPr lang="en-US" sz="1800" b="0" dirty="0">
                <a:latin typeface="Gill Sans Light" charset="0"/>
                <a:cs typeface="Gill Sans Light" charset="0"/>
              </a:rPr>
              <a:t>4 DDR3 memory controllers</a:t>
            </a:r>
          </a:p>
          <a:p>
            <a:pPr lvl="1">
              <a:lnSpc>
                <a:spcPct val="85000"/>
              </a:lnSpc>
              <a:spcBef>
                <a:spcPts val="300"/>
              </a:spcBef>
              <a:buSzPct val="100000"/>
              <a:buFontTx/>
              <a:buChar char="–"/>
            </a:pPr>
            <a:r>
              <a:rPr lang="en-US" sz="1800" b="0" dirty="0">
                <a:latin typeface="Gill Sans Light" charset="0"/>
                <a:cs typeface="Gill Sans Light" charset="0"/>
              </a:rPr>
              <a:t>Hardware support for message-passing </a:t>
            </a:r>
          </a:p>
          <a:p>
            <a:pPr>
              <a:lnSpc>
                <a:spcPct val="85000"/>
              </a:lnSpc>
              <a:spcBef>
                <a:spcPts val="300"/>
              </a:spcBef>
              <a:buSzPct val="100000"/>
              <a:buFontTx/>
              <a:buChar char="•"/>
            </a:pPr>
            <a:endParaRPr lang="en-US" b="0" dirty="0">
              <a:latin typeface="Gill Sans Light" charset="0"/>
              <a:cs typeface="Gill Sans Light" charset="0"/>
            </a:endParaRPr>
          </a:p>
          <a:p>
            <a:pPr lvl="1">
              <a:lnSpc>
                <a:spcPct val="85000"/>
              </a:lnSpc>
              <a:spcBef>
                <a:spcPts val="300"/>
              </a:spcBef>
              <a:buSzPct val="100000"/>
              <a:buFontTx/>
              <a:buChar char="–"/>
            </a:pPr>
            <a:endParaRPr lang="en-US" sz="1800" b="0" dirty="0">
              <a:latin typeface="Gill Sans Light" charset="0"/>
              <a:cs typeface="Gill Sans Light" charset="0"/>
            </a:endParaRPr>
          </a:p>
        </p:txBody>
      </p:sp>
      <p:grpSp>
        <p:nvGrpSpPr>
          <p:cNvPr id="19" name="Group 18"/>
          <p:cNvGrpSpPr>
            <a:grpSpLocks/>
          </p:cNvGrpSpPr>
          <p:nvPr/>
        </p:nvGrpSpPr>
        <p:grpSpPr bwMode="auto">
          <a:xfrm>
            <a:off x="131763" y="1273175"/>
            <a:ext cx="1979612" cy="2492375"/>
            <a:chOff x="132522" y="1146930"/>
            <a:chExt cx="1979302" cy="2491620"/>
          </a:xfrm>
        </p:grpSpPr>
        <p:pic>
          <p:nvPicPr>
            <p:cNvPr id="348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2" y="1600200"/>
              <a:ext cx="1772478"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34825" name="Left Arrow 16"/>
            <p:cNvSpPr>
              <a:spLocks noChangeArrowheads="1"/>
            </p:cNvSpPr>
            <p:nvPr/>
          </p:nvSpPr>
          <p:spPr bwMode="auto">
            <a:xfrm rot="-2552662">
              <a:off x="1197424" y="1146930"/>
              <a:ext cx="914400" cy="516975"/>
            </a:xfrm>
            <a:prstGeom prst="leftArrow">
              <a:avLst>
                <a:gd name="adj1" fmla="val 50000"/>
                <a:gd name="adj2" fmla="val 50000"/>
              </a:avLst>
            </a:prstGeom>
            <a:solidFill>
              <a:schemeClr val="accent1"/>
            </a:solidFill>
            <a:ln w="12700">
              <a:solidFill>
                <a:schemeClr val="tx1"/>
              </a:solidFill>
              <a:round/>
              <a:headEnd/>
              <a:tailEnd/>
            </a:ln>
          </p:spPr>
          <p:txBody>
            <a:bodyPr anchor="ctr"/>
            <a:lstStyle/>
            <a:p>
              <a:pPr algn="ctr">
                <a:spcBef>
                  <a:spcPct val="50000"/>
                </a:spcBef>
              </a:pPr>
              <a:endParaRPr lang="en-US" sz="2000" b="0">
                <a:latin typeface="Gill Sans Light" charset="0"/>
                <a:cs typeface="Gill Sans Light" charset="0"/>
              </a:endParaRPr>
            </a:p>
          </p:txBody>
        </p:sp>
      </p:grpSp>
      <p:grpSp>
        <p:nvGrpSpPr>
          <p:cNvPr id="20" name="Group 19"/>
          <p:cNvGrpSpPr>
            <a:grpSpLocks/>
          </p:cNvGrpSpPr>
          <p:nvPr/>
        </p:nvGrpSpPr>
        <p:grpSpPr bwMode="auto">
          <a:xfrm>
            <a:off x="5021263" y="1066800"/>
            <a:ext cx="4122737" cy="2605088"/>
            <a:chOff x="5020666" y="975827"/>
            <a:chExt cx="4123334" cy="2605573"/>
          </a:xfrm>
        </p:grpSpPr>
        <p:pic>
          <p:nvPicPr>
            <p:cNvPr id="348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975827"/>
              <a:ext cx="3505200" cy="2605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4823" name="Left Arrow 17"/>
            <p:cNvSpPr>
              <a:spLocks noChangeArrowheads="1"/>
            </p:cNvSpPr>
            <p:nvPr/>
          </p:nvSpPr>
          <p:spPr bwMode="auto">
            <a:xfrm rot="8906187">
              <a:off x="5020666" y="1725078"/>
              <a:ext cx="914400" cy="516975"/>
            </a:xfrm>
            <a:prstGeom prst="leftArrow">
              <a:avLst>
                <a:gd name="adj1" fmla="val 50000"/>
                <a:gd name="adj2" fmla="val 50000"/>
              </a:avLst>
            </a:prstGeom>
            <a:solidFill>
              <a:schemeClr val="accent1"/>
            </a:solidFill>
            <a:ln w="12700">
              <a:solidFill>
                <a:schemeClr val="tx1"/>
              </a:solidFill>
              <a:round/>
              <a:headEnd/>
              <a:tailEnd/>
            </a:ln>
          </p:spPr>
          <p:txBody>
            <a:bodyPr anchor="ctr"/>
            <a:lstStyle/>
            <a:p>
              <a:pPr algn="ctr">
                <a:spcBef>
                  <a:spcPct val="50000"/>
                </a:spcBef>
              </a:pPr>
              <a:endParaRPr lang="en-US" sz="2000" b="0">
                <a:latin typeface="Gill Sans Light" charset="0"/>
                <a:cs typeface="Gill Sans Light" charset="0"/>
              </a:endParaRPr>
            </a:p>
          </p:txBody>
        </p:sp>
      </p:grpSp>
    </p:spTree>
    <p:extLst>
      <p:ext uri="{BB962C8B-B14F-4D97-AF65-F5344CB8AC3E}">
        <p14:creationId xmlns:p14="http://schemas.microsoft.com/office/powerpoint/2010/main" val="21652988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par>
                          <p:cTn id="17" fill="hold" nodeType="afterGroup">
                            <p:stCondLst>
                              <p:cond delay="0"/>
                            </p:stCondLst>
                            <p:childTnLst>
                              <p:par>
                                <p:cTn id="18" presetID="22" presetClass="entr" presetSubtype="1"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0" end="10"/>
                                            </p:txEl>
                                          </p:spTgt>
                                        </p:tgtEl>
                                        <p:attrNameLst>
                                          <p:attrName>style.visibility</p:attrName>
                                        </p:attrNameLst>
                                      </p:cBhvr>
                                      <p:to>
                                        <p:strVal val="visible"/>
                                      </p:to>
                                    </p:set>
                                  </p:childTnLst>
                                </p:cTn>
                              </p:par>
                            </p:childTnLst>
                          </p:cTn>
                        </p:par>
                        <p:par>
                          <p:cTn id="33" fill="hold" nodeType="afterGroup">
                            <p:stCondLst>
                              <p:cond delay="0"/>
                            </p:stCondLst>
                            <p:childTnLst>
                              <p:par>
                                <p:cTn id="34" presetID="22" presetClass="entr" presetSubtype="8"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960387">
                                            <p:txEl>
                                              <p:pRg st="0" end="0"/>
                                            </p:txEl>
                                          </p:spTgt>
                                        </p:tgtEl>
                                        <p:attrNameLst>
                                          <p:attrName>style.visibility</p:attrName>
                                        </p:attrNameLst>
                                      </p:cBhvr>
                                      <p:to>
                                        <p:strVal val="visible"/>
                                      </p:to>
                                    </p:set>
                                    <p:anim calcmode="lin" valueType="num">
                                      <p:cBhvr additive="base">
                                        <p:cTn id="41" dur="500" fill="hold"/>
                                        <p:tgtEl>
                                          <p:spTgt spid="296038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960387">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960387">
                                            <p:txEl>
                                              <p:pRg st="1" end="1"/>
                                            </p:txEl>
                                          </p:spTgt>
                                        </p:tgtEl>
                                        <p:attrNameLst>
                                          <p:attrName>style.visibility</p:attrName>
                                        </p:attrNameLst>
                                      </p:cBhvr>
                                      <p:to>
                                        <p:strVal val="visible"/>
                                      </p:to>
                                    </p:set>
                                    <p:anim calcmode="lin" valueType="num">
                                      <p:cBhvr additive="base">
                                        <p:cTn id="45" dur="500" fill="hold"/>
                                        <p:tgtEl>
                                          <p:spTgt spid="2960387">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960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960387">
                                            <p:txEl>
                                              <p:pRg st="2" end="2"/>
                                            </p:txEl>
                                          </p:spTgt>
                                        </p:tgtEl>
                                        <p:attrNameLst>
                                          <p:attrName>style.visibility</p:attrName>
                                        </p:attrNameLst>
                                      </p:cBhvr>
                                      <p:to>
                                        <p:strVal val="visible"/>
                                      </p:to>
                                    </p:set>
                                    <p:anim calcmode="lin" valueType="num">
                                      <p:cBhvr additive="base">
                                        <p:cTn id="51" dur="500" fill="hold"/>
                                        <p:tgtEl>
                                          <p:spTgt spid="2960387">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960387">
                                            <p:txEl>
                                              <p:pRg st="2" end="2"/>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960387">
                                            <p:txEl>
                                              <p:pRg st="3" end="3"/>
                                            </p:txEl>
                                          </p:spTgt>
                                        </p:tgtEl>
                                        <p:attrNameLst>
                                          <p:attrName>style.visibility</p:attrName>
                                        </p:attrNameLst>
                                      </p:cBhvr>
                                      <p:to>
                                        <p:strVal val="visible"/>
                                      </p:to>
                                    </p:set>
                                    <p:anim calcmode="lin" valueType="num">
                                      <p:cBhvr additive="base">
                                        <p:cTn id="55" dur="500" fill="hold"/>
                                        <p:tgtEl>
                                          <p:spTgt spid="2960387">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960387">
                                            <p:txEl>
                                              <p:pRg st="3" end="3"/>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960387">
                                            <p:txEl>
                                              <p:pRg st="4" end="4"/>
                                            </p:txEl>
                                          </p:spTgt>
                                        </p:tgtEl>
                                        <p:attrNameLst>
                                          <p:attrName>style.visibility</p:attrName>
                                        </p:attrNameLst>
                                      </p:cBhvr>
                                      <p:to>
                                        <p:strVal val="visible"/>
                                      </p:to>
                                    </p:set>
                                    <p:anim calcmode="lin" valueType="num">
                                      <p:cBhvr additive="base">
                                        <p:cTn id="59" dur="500" fill="hold"/>
                                        <p:tgtEl>
                                          <p:spTgt spid="2960387">
                                            <p:txEl>
                                              <p:pRg st="4" end="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960387">
                                            <p:txEl>
                                              <p:pRg st="4" end="4"/>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960387">
                                            <p:txEl>
                                              <p:pRg st="5" end="5"/>
                                            </p:txEl>
                                          </p:spTgt>
                                        </p:tgtEl>
                                        <p:attrNameLst>
                                          <p:attrName>style.visibility</p:attrName>
                                        </p:attrNameLst>
                                      </p:cBhvr>
                                      <p:to>
                                        <p:strVal val="visible"/>
                                      </p:to>
                                    </p:set>
                                    <p:anim calcmode="lin" valueType="num">
                                      <p:cBhvr additive="base">
                                        <p:cTn id="63" dur="500" fill="hold"/>
                                        <p:tgtEl>
                                          <p:spTgt spid="2960387">
                                            <p:txEl>
                                              <p:pRg st="5" end="5"/>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960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2960387">
                                            <p:txEl>
                                              <p:pRg st="6" end="6"/>
                                            </p:txEl>
                                          </p:spTgt>
                                        </p:tgtEl>
                                        <p:attrNameLst>
                                          <p:attrName>style.visibility</p:attrName>
                                        </p:attrNameLst>
                                      </p:cBhvr>
                                      <p:to>
                                        <p:strVal val="visible"/>
                                      </p:to>
                                    </p:set>
                                    <p:anim calcmode="lin" valueType="num">
                                      <p:cBhvr additive="base">
                                        <p:cTn id="69" dur="500" fill="hold"/>
                                        <p:tgtEl>
                                          <p:spTgt spid="2960387">
                                            <p:txEl>
                                              <p:pRg st="6" end="6"/>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9603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0387" grpId="0" build="p"/>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ea typeface="ＭＳ Ｐゴシック" charset="0"/>
              </a:rPr>
              <a:t>The End of Moore</a:t>
            </a:r>
            <a:r>
              <a:rPr lang="ja-JP" altLang="en-US">
                <a:ea typeface="ＭＳ Ｐゴシック" charset="0"/>
              </a:rPr>
              <a:t>’</a:t>
            </a:r>
            <a:r>
              <a:rPr lang="en-US">
                <a:ea typeface="ＭＳ Ｐゴシック" charset="0"/>
              </a:rPr>
              <a:t>s Law…</a:t>
            </a:r>
          </a:p>
        </p:txBody>
      </p:sp>
      <p:sp>
        <p:nvSpPr>
          <p:cNvPr id="3" name="Content Placeholder 2"/>
          <p:cNvSpPr>
            <a:spLocks noGrp="1"/>
          </p:cNvSpPr>
          <p:nvPr>
            <p:ph idx="1"/>
          </p:nvPr>
        </p:nvSpPr>
        <p:spPr>
          <a:xfrm>
            <a:off x="609600" y="3200400"/>
            <a:ext cx="7924800" cy="2971800"/>
          </a:xfrm>
        </p:spPr>
        <p:txBody>
          <a:bodyPr/>
          <a:lstStyle/>
          <a:p>
            <a:pPr>
              <a:defRPr/>
            </a:pPr>
            <a:r>
              <a:rPr lang="en-US" dirty="0">
                <a:ea typeface="ＭＳ Ｐゴシック" charset="0"/>
              </a:rPr>
              <a:t>Moore</a:t>
            </a:r>
            <a:r>
              <a:rPr lang="ja-JP" altLang="en-US" dirty="0">
                <a:ea typeface="ＭＳ Ｐゴシック" charset="0"/>
              </a:rPr>
              <a:t>’</a:t>
            </a:r>
            <a:r>
              <a:rPr lang="en-US" dirty="0">
                <a:ea typeface="ＭＳ Ｐゴシック" charset="0"/>
              </a:rPr>
              <a:t>s Law has (officially) ended -- Feb 2016</a:t>
            </a:r>
          </a:p>
          <a:p>
            <a:pPr lvl="1">
              <a:defRPr/>
            </a:pPr>
            <a:r>
              <a:rPr lang="en-US" dirty="0">
                <a:ea typeface="ＭＳ Ｐゴシック" charset="0"/>
              </a:rPr>
              <a:t>No longer getting 2 x transistors/chip every 18 months…</a:t>
            </a:r>
          </a:p>
          <a:p>
            <a:pPr lvl="1">
              <a:defRPr/>
            </a:pPr>
            <a:r>
              <a:rPr lang="en-US" dirty="0">
                <a:ea typeface="ＭＳ Ｐゴシック" charset="0"/>
              </a:rPr>
              <a:t>or even every 24 months</a:t>
            </a:r>
          </a:p>
          <a:p>
            <a:pPr>
              <a:defRPr/>
            </a:pPr>
            <a:r>
              <a:rPr lang="en-US" dirty="0">
                <a:ea typeface="ＭＳ Ｐゴシック" charset="0"/>
              </a:rPr>
              <a:t>May have only 2-3 smallest geometry fabrication plants left:</a:t>
            </a:r>
          </a:p>
          <a:p>
            <a:pPr lvl="1">
              <a:defRPr/>
            </a:pPr>
            <a:r>
              <a:rPr lang="en-US" dirty="0">
                <a:ea typeface="ＭＳ Ｐゴシック" charset="0"/>
              </a:rPr>
              <a:t> Intel and Samsung and/or TSMC</a:t>
            </a:r>
          </a:p>
          <a:p>
            <a:pPr>
              <a:defRPr/>
            </a:pPr>
            <a:r>
              <a:rPr lang="en-US" dirty="0">
                <a:ea typeface="ＭＳ Ｐゴシック" charset="0"/>
              </a:rPr>
              <a:t>Vendors moving to 3D stacked chips</a:t>
            </a:r>
          </a:p>
          <a:p>
            <a:pPr lvl="1">
              <a:defRPr/>
            </a:pPr>
            <a:r>
              <a:rPr lang="en-US" dirty="0">
                <a:ea typeface="ＭＳ Ｐゴシック" charset="0"/>
              </a:rPr>
              <a:t>More layers in old geometries</a:t>
            </a:r>
          </a:p>
        </p:txBody>
      </p:sp>
      <p:sp>
        <p:nvSpPr>
          <p:cNvPr id="35843" name="TextBox 5"/>
          <p:cNvSpPr txBox="1">
            <a:spLocks noChangeArrowheads="1"/>
          </p:cNvSpPr>
          <p:nvPr/>
        </p:nvSpPr>
        <p:spPr bwMode="auto">
          <a:xfrm>
            <a:off x="373063" y="6064250"/>
            <a:ext cx="85423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hlinkClick r:id="rId2"/>
              </a:rPr>
              <a:t>http://files.shareholder.com/downloads/INTC/867590276x0xS50863-16-105/50863/filing.pdf</a:t>
            </a:r>
            <a:r>
              <a:rPr lang="en-US" sz="1800" b="0">
                <a:latin typeface="Gill Sans Light" charset="0"/>
                <a:cs typeface="Gill Sans Light" charset="0"/>
              </a:rPr>
              <a:t> </a:t>
            </a:r>
          </a:p>
        </p:txBody>
      </p:sp>
      <p:pic>
        <p:nvPicPr>
          <p:cNvPr id="3584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9787"/>
            <a:ext cx="8153400" cy="228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2156341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Capacity </a:t>
            </a:r>
          </a:p>
        </p:txBody>
      </p:sp>
      <p:pic>
        <p:nvPicPr>
          <p:cNvPr id="8" name="Picture 7"/>
          <p:cNvPicPr>
            <a:picLocks noChangeAspect="1"/>
          </p:cNvPicPr>
          <p:nvPr/>
        </p:nvPicPr>
        <p:blipFill>
          <a:blip r:embed="rId3"/>
          <a:stretch>
            <a:fillRect/>
          </a:stretch>
        </p:blipFill>
        <p:spPr>
          <a:xfrm>
            <a:off x="127000" y="723900"/>
            <a:ext cx="8890000" cy="5219700"/>
          </a:xfrm>
          <a:prstGeom prst="rect">
            <a:avLst/>
          </a:prstGeom>
        </p:spPr>
      </p:pic>
      <p:sp>
        <p:nvSpPr>
          <p:cNvPr id="9" name="Rectangle 4"/>
          <p:cNvSpPr>
            <a:spLocks noChangeArrowheads="1"/>
          </p:cNvSpPr>
          <p:nvPr/>
        </p:nvSpPr>
        <p:spPr bwMode="auto">
          <a:xfrm>
            <a:off x="228600" y="6019800"/>
            <a:ext cx="8763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600" b="0" dirty="0">
                <a:latin typeface="Gill Sans Light" charset="0"/>
                <a:cs typeface="Gill Sans Light" charset="0"/>
              </a:rPr>
              <a:t>(source: </a:t>
            </a:r>
            <a:r>
              <a:rPr lang="en-US" sz="1600" b="0" dirty="0">
                <a:latin typeface="Gill Sans Light" charset="0"/>
                <a:cs typeface="Gill Sans Light" charset="0"/>
                <a:hlinkClick r:id="rId4"/>
              </a:rPr>
              <a:t>https://www.networkworld.com/article/3153244/data-center/solid-state-drives-are-now-larger-than-hard-disk-drives-the-impact-for-your-data-center.html</a:t>
            </a:r>
            <a:r>
              <a:rPr lang="en-US" sz="1600" b="0" dirty="0">
                <a:latin typeface="Gill Sans Light" charset="0"/>
                <a:cs typeface="Gill Sans Light" charset="0"/>
              </a:rPr>
              <a:t>)</a:t>
            </a:r>
          </a:p>
        </p:txBody>
      </p:sp>
      <p:sp>
        <p:nvSpPr>
          <p:cNvPr id="10" name="Right Brace 9"/>
          <p:cNvSpPr/>
          <p:nvPr/>
        </p:nvSpPr>
        <p:spPr bwMode="auto">
          <a:xfrm>
            <a:off x="8214424" y="3810000"/>
            <a:ext cx="167576" cy="1371600"/>
          </a:xfrm>
          <a:prstGeom prst="rightBrace">
            <a:avLst>
              <a:gd name="adj1" fmla="val 8333"/>
              <a:gd name="adj2" fmla="val 52532"/>
            </a:avLst>
          </a:prstGeom>
          <a:noFill/>
          <a:ln w="38100" cap="flat" cmpd="sng" algn="ctr">
            <a:solidFill>
              <a:srgbClr val="F430A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Arial" charset="0"/>
              <a:cs typeface="Arial" charset="0"/>
            </a:endParaRPr>
          </a:p>
        </p:txBody>
      </p:sp>
      <p:sp>
        <p:nvSpPr>
          <p:cNvPr id="11" name="TextBox 10"/>
          <p:cNvSpPr txBox="1"/>
          <p:nvPr/>
        </p:nvSpPr>
        <p:spPr>
          <a:xfrm>
            <a:off x="8382000" y="4311134"/>
            <a:ext cx="696024" cy="369332"/>
          </a:xfrm>
          <a:prstGeom prst="rect">
            <a:avLst/>
          </a:prstGeom>
          <a:noFill/>
        </p:spPr>
        <p:txBody>
          <a:bodyPr wrap="none" rtlCol="0">
            <a:spAutoFit/>
          </a:bodyPr>
          <a:lstStyle/>
          <a:p>
            <a:r>
              <a:rPr lang="en-US" dirty="0">
                <a:solidFill>
                  <a:srgbClr val="F430AB"/>
                </a:solidFill>
                <a:latin typeface="Arial" charset="0"/>
                <a:ea typeface="Arial" charset="0"/>
                <a:cs typeface="Arial" charset="0"/>
              </a:rPr>
              <a:t>HDD</a:t>
            </a:r>
          </a:p>
        </p:txBody>
      </p:sp>
    </p:spTree>
    <p:extLst>
      <p:ext uri="{BB962C8B-B14F-4D97-AF65-F5344CB8AC3E}">
        <p14:creationId xmlns:p14="http://schemas.microsoft.com/office/powerpoint/2010/main" val="11025764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a:latin typeface="Gill Sans Light" charset="0"/>
                <a:ea typeface="ＭＳ Ｐゴシック" charset="-128"/>
                <a:cs typeface="Gill Sans Light" charset="0"/>
              </a:rPr>
              <a:t>Network Capacity</a:t>
            </a:r>
          </a:p>
        </p:txBody>
      </p:sp>
      <p:pic>
        <p:nvPicPr>
          <p:cNvPr id="378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69342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Rectangle 4"/>
          <p:cNvSpPr>
            <a:spLocks noChangeArrowheads="1"/>
          </p:cNvSpPr>
          <p:nvPr/>
        </p:nvSpPr>
        <p:spPr bwMode="auto">
          <a:xfrm>
            <a:off x="228600" y="6138863"/>
            <a:ext cx="8763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600" b="0">
                <a:latin typeface="Gill Sans Light" charset="0"/>
                <a:cs typeface="Gill Sans Light" charset="0"/>
              </a:rPr>
              <a:t>(source: </a:t>
            </a:r>
            <a:r>
              <a:rPr lang="en-US" sz="1600" b="0">
                <a:latin typeface="Gill Sans Light" charset="0"/>
                <a:cs typeface="Gill Sans Light" charset="0"/>
                <a:hlinkClick r:id="rId4"/>
              </a:rPr>
              <a:t>http://www.ospmag.com/issue/article/Time-Is-Not-Always-On-Our-Side</a:t>
            </a:r>
            <a:r>
              <a:rPr lang="en-US" sz="1600" b="0">
                <a:latin typeface="Gill Sans Light" charset="0"/>
                <a:cs typeface="Gill Sans Light" charset="0"/>
              </a:rPr>
              <a:t> )</a:t>
            </a:r>
          </a:p>
        </p:txBody>
      </p:sp>
    </p:spTree>
    <p:extLst>
      <p:ext uri="{BB962C8B-B14F-4D97-AF65-F5344CB8AC3E}">
        <p14:creationId xmlns:p14="http://schemas.microsoft.com/office/powerpoint/2010/main" val="35635597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defRPr/>
            </a:pPr>
            <a:r>
              <a:rPr lang="en-US" altLang="en-US">
                <a:latin typeface="Gill Sans Light" charset="0"/>
                <a:ea typeface="ＭＳ Ｐゴシック" charset="-128"/>
                <a:cs typeface="Gill Sans Light" charset="0"/>
              </a:rPr>
              <a:t>Challenge: Complexity</a:t>
            </a:r>
          </a:p>
        </p:txBody>
      </p:sp>
      <p:sp>
        <p:nvSpPr>
          <p:cNvPr id="3" name="Content Placeholder 2"/>
          <p:cNvSpPr>
            <a:spLocks noGrp="1"/>
          </p:cNvSpPr>
          <p:nvPr>
            <p:ph idx="1"/>
          </p:nvPr>
        </p:nvSpPr>
        <p:spPr>
          <a:xfrm>
            <a:off x="685800" y="914400"/>
            <a:ext cx="8153400" cy="5105400"/>
          </a:xfrm>
        </p:spPr>
        <p:txBody>
          <a:bodyPr/>
          <a:lstStyle/>
          <a:p>
            <a:pPr>
              <a:defRPr/>
            </a:pPr>
            <a:r>
              <a:rPr lang="en-US" dirty="0">
                <a:ea typeface="ＭＳ Ｐゴシック" charset="0"/>
              </a:rPr>
              <a:t>Applications consisting of…</a:t>
            </a:r>
          </a:p>
          <a:p>
            <a:pPr lvl="1">
              <a:defRPr/>
            </a:pPr>
            <a:r>
              <a:rPr lang="en-US" dirty="0">
                <a:ea typeface="ＭＳ Ｐゴシック" charset="0"/>
              </a:rPr>
              <a:t>… a variety of software modules that …</a:t>
            </a:r>
          </a:p>
          <a:p>
            <a:pPr lvl="1">
              <a:defRPr/>
            </a:pPr>
            <a:r>
              <a:rPr lang="en-US" dirty="0">
                <a:ea typeface="ＭＳ Ｐゴシック" charset="0"/>
              </a:rPr>
              <a:t>… run on a variety of devices (machines) that</a:t>
            </a:r>
          </a:p>
          <a:p>
            <a:pPr lvl="2">
              <a:defRPr/>
            </a:pPr>
            <a:r>
              <a:rPr lang="en-US" dirty="0">
                <a:ea typeface="ＭＳ Ｐゴシック" charset="0"/>
              </a:rPr>
              <a:t>… implement different hardware architectures</a:t>
            </a:r>
          </a:p>
          <a:p>
            <a:pPr lvl="2">
              <a:defRPr/>
            </a:pPr>
            <a:r>
              <a:rPr lang="en-US" dirty="0">
                <a:ea typeface="ＭＳ Ｐゴシック" charset="0"/>
              </a:rPr>
              <a:t>… run competing applications</a:t>
            </a:r>
          </a:p>
          <a:p>
            <a:pPr lvl="2">
              <a:defRPr/>
            </a:pPr>
            <a:r>
              <a:rPr lang="en-US" dirty="0">
                <a:ea typeface="ＭＳ Ｐゴシック" charset="0"/>
              </a:rPr>
              <a:t>… fail in unexpected ways</a:t>
            </a:r>
          </a:p>
          <a:p>
            <a:pPr lvl="2">
              <a:defRPr/>
            </a:pPr>
            <a:r>
              <a:rPr lang="en-US" dirty="0">
                <a:ea typeface="ＭＳ Ｐゴシック" charset="0"/>
              </a:rPr>
              <a:t>… can be under a variety of attacks</a:t>
            </a:r>
          </a:p>
          <a:p>
            <a:pPr>
              <a:defRPr/>
            </a:pPr>
            <a:endParaRPr lang="en-US" dirty="0">
              <a:ea typeface="ＭＳ Ｐゴシック" charset="0"/>
            </a:endParaRPr>
          </a:p>
          <a:p>
            <a:pPr>
              <a:defRPr/>
            </a:pPr>
            <a:r>
              <a:rPr lang="en-US" dirty="0">
                <a:ea typeface="ＭＳ Ｐゴシック" charset="0"/>
              </a:rPr>
              <a:t>Not feasible to test software for all possible environments and combinations of components and devices</a:t>
            </a:r>
          </a:p>
          <a:p>
            <a:pPr lvl="1">
              <a:defRPr/>
            </a:pPr>
            <a:r>
              <a:rPr lang="en-US" dirty="0">
                <a:ea typeface="ＭＳ Ｐゴシック" charset="0"/>
              </a:rPr>
              <a:t>The question is not whether there are bugs but how serious are the bugs! </a:t>
            </a:r>
          </a:p>
          <a:p>
            <a:pPr lvl="1">
              <a:defRPr/>
            </a:pPr>
            <a:endParaRPr lang="en-US" dirty="0">
              <a:ea typeface="ＭＳ Ｐゴシック" charset="0"/>
            </a:endParaRPr>
          </a:p>
        </p:txBody>
      </p:sp>
    </p:spTree>
    <p:extLst>
      <p:ext uri="{BB962C8B-B14F-4D97-AF65-F5344CB8AC3E}">
        <p14:creationId xmlns:p14="http://schemas.microsoft.com/office/powerpoint/2010/main" val="120656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defRPr/>
            </a:pPr>
            <a:r>
              <a:rPr lang="en-US" altLang="en-US">
                <a:latin typeface="Gill Sans Light" charset="0"/>
                <a:ea typeface="Gill Sans" charset="0"/>
                <a:cs typeface="Gill Sans Light" charset="0"/>
              </a:rPr>
              <a:t>A Modern Processor: Intel Sandy Bridge</a:t>
            </a:r>
          </a:p>
        </p:txBody>
      </p:sp>
      <p:sp>
        <p:nvSpPr>
          <p:cNvPr id="3" name="Content Placeholder 2"/>
          <p:cNvSpPr>
            <a:spLocks noGrp="1"/>
          </p:cNvSpPr>
          <p:nvPr>
            <p:ph sz="half" idx="1"/>
          </p:nvPr>
        </p:nvSpPr>
        <p:spPr>
          <a:xfrm>
            <a:off x="228600" y="4495800"/>
            <a:ext cx="4191000" cy="2362200"/>
          </a:xfrm>
        </p:spPr>
        <p:txBody>
          <a:bodyPr>
            <a:normAutofit/>
          </a:bodyPr>
          <a:lstStyle/>
          <a:p>
            <a:pPr>
              <a:lnSpc>
                <a:spcPct val="70000"/>
              </a:lnSpc>
              <a:defRPr/>
            </a:pPr>
            <a:r>
              <a:rPr lang="en-US" sz="2000" dirty="0">
                <a:latin typeface="Gill Sans Light" charset="0"/>
                <a:ea typeface="Gill Sans Light" charset="0"/>
                <a:cs typeface="Gill Sans Light" charset="0"/>
              </a:rPr>
              <a:t>Package: LGA 1155</a:t>
            </a:r>
          </a:p>
          <a:p>
            <a:pPr lvl="1">
              <a:lnSpc>
                <a:spcPct val="70000"/>
              </a:lnSpc>
              <a:defRPr/>
            </a:pPr>
            <a:r>
              <a:rPr lang="en-US" sz="1700" dirty="0">
                <a:latin typeface="Gill Sans Light" charset="0"/>
                <a:ea typeface="Gill Sans Light" charset="0"/>
                <a:cs typeface="Gill Sans Light" charset="0"/>
              </a:rPr>
              <a:t>1155 pins</a:t>
            </a:r>
          </a:p>
          <a:p>
            <a:pPr lvl="1">
              <a:lnSpc>
                <a:spcPct val="70000"/>
              </a:lnSpc>
              <a:defRPr/>
            </a:pPr>
            <a:r>
              <a:rPr lang="en-US" sz="1700" dirty="0">
                <a:latin typeface="Gill Sans Light" charset="0"/>
                <a:ea typeface="Gill Sans Light" charset="0"/>
                <a:cs typeface="Gill Sans Light" charset="0"/>
              </a:rPr>
              <a:t>95W design envelope</a:t>
            </a:r>
          </a:p>
          <a:p>
            <a:pPr>
              <a:lnSpc>
                <a:spcPct val="70000"/>
              </a:lnSpc>
              <a:defRPr/>
            </a:pPr>
            <a:r>
              <a:rPr lang="en-US" sz="2000" dirty="0">
                <a:latin typeface="Gill Sans Light" charset="0"/>
                <a:ea typeface="Gill Sans Light" charset="0"/>
                <a:cs typeface="Gill Sans Light" charset="0"/>
              </a:rPr>
              <a:t>Cache: </a:t>
            </a:r>
          </a:p>
          <a:p>
            <a:pPr lvl="1">
              <a:lnSpc>
                <a:spcPct val="70000"/>
              </a:lnSpc>
              <a:defRPr/>
            </a:pPr>
            <a:r>
              <a:rPr lang="en-US" sz="1700" dirty="0">
                <a:latin typeface="Gill Sans Light" charset="0"/>
                <a:ea typeface="Gill Sans Light" charset="0"/>
                <a:cs typeface="Gill Sans Light" charset="0"/>
              </a:rPr>
              <a:t>L1: 32K </a:t>
            </a:r>
            <a:r>
              <a:rPr lang="en-US" sz="1700" dirty="0" err="1">
                <a:latin typeface="Gill Sans Light" charset="0"/>
                <a:ea typeface="Gill Sans Light" charset="0"/>
                <a:cs typeface="Gill Sans Light" charset="0"/>
              </a:rPr>
              <a:t>Inst</a:t>
            </a:r>
            <a:r>
              <a:rPr lang="en-US" sz="1700" dirty="0">
                <a:latin typeface="Gill Sans Light" charset="0"/>
                <a:ea typeface="Gill Sans Light" charset="0"/>
                <a:cs typeface="Gill Sans Light" charset="0"/>
              </a:rPr>
              <a:t>, 32K Data </a:t>
            </a:r>
            <a:br>
              <a:rPr lang="en-US" sz="1700" dirty="0">
                <a:latin typeface="Gill Sans Light" charset="0"/>
                <a:ea typeface="Gill Sans Light" charset="0"/>
                <a:cs typeface="Gill Sans Light" charset="0"/>
              </a:rPr>
            </a:br>
            <a:r>
              <a:rPr lang="en-US" sz="1700" dirty="0">
                <a:latin typeface="Gill Sans Light" charset="0"/>
                <a:ea typeface="Gill Sans Light" charset="0"/>
                <a:cs typeface="Gill Sans Light" charset="0"/>
              </a:rPr>
              <a:t>(3 clock access)</a:t>
            </a:r>
          </a:p>
          <a:p>
            <a:pPr lvl="1">
              <a:lnSpc>
                <a:spcPct val="70000"/>
              </a:lnSpc>
              <a:defRPr/>
            </a:pPr>
            <a:r>
              <a:rPr lang="en-US" sz="1700" dirty="0">
                <a:latin typeface="Gill Sans Light" charset="0"/>
                <a:ea typeface="Gill Sans Light" charset="0"/>
                <a:cs typeface="Gill Sans Light" charset="0"/>
              </a:rPr>
              <a:t>L2: 256K (8 clock access)</a:t>
            </a:r>
          </a:p>
          <a:p>
            <a:pPr lvl="1">
              <a:lnSpc>
                <a:spcPct val="70000"/>
              </a:lnSpc>
              <a:defRPr/>
            </a:pPr>
            <a:r>
              <a:rPr lang="en-US" sz="1700" dirty="0">
                <a:latin typeface="Gill Sans Light" charset="0"/>
                <a:ea typeface="Gill Sans Light" charset="0"/>
                <a:cs typeface="Gill Sans Light" charset="0"/>
              </a:rPr>
              <a:t>Shared L3: 3MB – 20MB </a:t>
            </a:r>
          </a:p>
        </p:txBody>
      </p:sp>
      <p:sp>
        <p:nvSpPr>
          <p:cNvPr id="4" name="Content Placeholder 3"/>
          <p:cNvSpPr>
            <a:spLocks noGrp="1"/>
          </p:cNvSpPr>
          <p:nvPr>
            <p:ph sz="half" idx="2"/>
          </p:nvPr>
        </p:nvSpPr>
        <p:spPr>
          <a:xfrm>
            <a:off x="4305300" y="4495800"/>
            <a:ext cx="4838700" cy="2362200"/>
          </a:xfrm>
        </p:spPr>
        <p:txBody>
          <a:bodyPr>
            <a:normAutofit/>
          </a:bodyPr>
          <a:lstStyle/>
          <a:p>
            <a:pPr>
              <a:lnSpc>
                <a:spcPct val="70000"/>
              </a:lnSpc>
              <a:defRPr/>
            </a:pPr>
            <a:r>
              <a:rPr lang="en-US" sz="2000">
                <a:latin typeface="Gill Sans Light" charset="0"/>
                <a:ea typeface="Gill Sans Light" charset="0"/>
                <a:cs typeface="Gill Sans Light" charset="0"/>
              </a:rPr>
              <a:t>Transistor count:</a:t>
            </a:r>
          </a:p>
          <a:p>
            <a:pPr lvl="1">
              <a:lnSpc>
                <a:spcPct val="70000"/>
              </a:lnSpc>
              <a:defRPr/>
            </a:pPr>
            <a:r>
              <a:rPr lang="en-US" sz="1700">
                <a:latin typeface="Gill Sans Light" charset="0"/>
                <a:ea typeface="Gill Sans Light" charset="0"/>
                <a:cs typeface="Gill Sans Light" charset="0"/>
              </a:rPr>
              <a:t>504 Million (2 cores, 3MB L3)</a:t>
            </a:r>
          </a:p>
          <a:p>
            <a:pPr lvl="1">
              <a:lnSpc>
                <a:spcPct val="70000"/>
              </a:lnSpc>
              <a:defRPr/>
            </a:pPr>
            <a:r>
              <a:rPr lang="en-US" sz="1700">
                <a:latin typeface="Gill Sans Light" charset="0"/>
                <a:ea typeface="Gill Sans Light" charset="0"/>
                <a:cs typeface="Gill Sans Light" charset="0"/>
              </a:rPr>
              <a:t>2.27 Billion (8 cores, 20MB L3)</a:t>
            </a:r>
          </a:p>
          <a:p>
            <a:pPr>
              <a:lnSpc>
                <a:spcPct val="70000"/>
              </a:lnSpc>
              <a:defRPr/>
            </a:pPr>
            <a:r>
              <a:rPr lang="en-US" sz="2000">
                <a:latin typeface="Gill Sans Light" charset="0"/>
                <a:ea typeface="Gill Sans Light" charset="0"/>
                <a:cs typeface="Gill Sans Light" charset="0"/>
              </a:rPr>
              <a:t>Note that ring bus is on high metal layers – above the Shared L3 Cache</a:t>
            </a:r>
          </a:p>
          <a:p>
            <a:pPr>
              <a:lnSpc>
                <a:spcPct val="70000"/>
              </a:lnSpc>
              <a:defRPr/>
            </a:pPr>
            <a:endParaRPr lang="en-US" sz="2000">
              <a:latin typeface="Gill Sans Light" charset="0"/>
              <a:ea typeface="Gill Sans Light" charset="0"/>
              <a:cs typeface="Gill Sans Light" charset="0"/>
            </a:endParaRPr>
          </a:p>
        </p:txBody>
      </p:sp>
      <p:pic>
        <p:nvPicPr>
          <p:cNvPr id="460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239000" cy="359568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8439695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304800" y="228600"/>
            <a:ext cx="8458200" cy="503238"/>
          </a:xfrm>
        </p:spPr>
        <p:txBody>
          <a:bodyPr lIns="63493" tIns="25397" rIns="63493" bIns="25397" anchor="t">
            <a:spAutoFit/>
          </a:bodyPr>
          <a:lstStyle/>
          <a:p>
            <a:pPr>
              <a:defRPr/>
            </a:pPr>
            <a:r>
              <a:rPr lang="en-US" altLang="en-US">
                <a:latin typeface="Gill Sans Light" charset="0"/>
                <a:cs typeface="Gill Sans Light" charset="0"/>
              </a:rPr>
              <a:t>HW Functionality comes with great complexity!</a:t>
            </a:r>
          </a:p>
        </p:txBody>
      </p:sp>
      <p:grpSp>
        <p:nvGrpSpPr>
          <p:cNvPr id="59394" name="Group 4"/>
          <p:cNvGrpSpPr>
            <a:grpSpLocks/>
          </p:cNvGrpSpPr>
          <p:nvPr/>
        </p:nvGrpSpPr>
        <p:grpSpPr bwMode="auto">
          <a:xfrm>
            <a:off x="457200" y="2514600"/>
            <a:ext cx="5951538" cy="3863975"/>
            <a:chOff x="336" y="594"/>
            <a:chExt cx="3749" cy="2434"/>
          </a:xfrm>
        </p:grpSpPr>
        <p:sp>
          <p:nvSpPr>
            <p:cNvPr id="47110" name="Rectangle 5"/>
            <p:cNvSpPr>
              <a:spLocks noChangeArrowheads="1"/>
            </p:cNvSpPr>
            <p:nvPr/>
          </p:nvSpPr>
          <p:spPr bwMode="auto">
            <a:xfrm>
              <a:off x="384" y="672"/>
              <a:ext cx="37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Proc</a:t>
              </a:r>
            </a:p>
          </p:txBody>
        </p:sp>
        <p:sp>
          <p:nvSpPr>
            <p:cNvPr id="47111" name="Rectangle 6"/>
            <p:cNvSpPr>
              <a:spLocks noChangeArrowheads="1"/>
            </p:cNvSpPr>
            <p:nvPr/>
          </p:nvSpPr>
          <p:spPr bwMode="auto">
            <a:xfrm>
              <a:off x="336" y="1104"/>
              <a:ext cx="529"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Caches</a:t>
              </a:r>
            </a:p>
          </p:txBody>
        </p:sp>
        <p:sp>
          <p:nvSpPr>
            <p:cNvPr id="47112" name="Rectangle 7"/>
            <p:cNvSpPr>
              <a:spLocks noChangeArrowheads="1"/>
            </p:cNvSpPr>
            <p:nvPr/>
          </p:nvSpPr>
          <p:spPr bwMode="auto">
            <a:xfrm>
              <a:off x="1008" y="1248"/>
              <a:ext cx="48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Busses</a:t>
              </a:r>
            </a:p>
          </p:txBody>
        </p:sp>
        <p:sp>
          <p:nvSpPr>
            <p:cNvPr id="47113" name="Rectangle 8"/>
            <p:cNvSpPr>
              <a:spLocks noChangeArrowheads="1"/>
            </p:cNvSpPr>
            <p:nvPr/>
          </p:nvSpPr>
          <p:spPr bwMode="auto">
            <a:xfrm>
              <a:off x="336" y="1728"/>
              <a:ext cx="6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Memory</a:t>
              </a:r>
            </a:p>
          </p:txBody>
        </p:sp>
        <p:sp>
          <p:nvSpPr>
            <p:cNvPr id="47114" name="Rectangle 9"/>
            <p:cNvSpPr>
              <a:spLocks noChangeArrowheads="1"/>
            </p:cNvSpPr>
            <p:nvPr/>
          </p:nvSpPr>
          <p:spPr bwMode="auto">
            <a:xfrm>
              <a:off x="384" y="2544"/>
              <a:ext cx="82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I/O Devices:</a:t>
              </a:r>
            </a:p>
          </p:txBody>
        </p:sp>
        <p:sp>
          <p:nvSpPr>
            <p:cNvPr id="47115" name="Rectangle 10"/>
            <p:cNvSpPr>
              <a:spLocks noChangeArrowheads="1"/>
            </p:cNvSpPr>
            <p:nvPr/>
          </p:nvSpPr>
          <p:spPr bwMode="auto">
            <a:xfrm>
              <a:off x="349" y="594"/>
              <a:ext cx="520" cy="32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sp>
          <p:nvSpPr>
            <p:cNvPr id="47116" name="Line 11"/>
            <p:cNvSpPr>
              <a:spLocks noChangeShapeType="1"/>
            </p:cNvSpPr>
            <p:nvPr/>
          </p:nvSpPr>
          <p:spPr bwMode="auto">
            <a:xfrm>
              <a:off x="633" y="930"/>
              <a:ext cx="0" cy="136"/>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17" name="Rectangle 12"/>
            <p:cNvSpPr>
              <a:spLocks noChangeArrowheads="1"/>
            </p:cNvSpPr>
            <p:nvPr/>
          </p:nvSpPr>
          <p:spPr bwMode="auto">
            <a:xfrm>
              <a:off x="349" y="1074"/>
              <a:ext cx="520" cy="32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sp>
          <p:nvSpPr>
            <p:cNvPr id="47118" name="Rectangle 13"/>
            <p:cNvSpPr>
              <a:spLocks noChangeArrowheads="1"/>
            </p:cNvSpPr>
            <p:nvPr/>
          </p:nvSpPr>
          <p:spPr bwMode="auto">
            <a:xfrm>
              <a:off x="349" y="1698"/>
              <a:ext cx="664" cy="32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sp>
          <p:nvSpPr>
            <p:cNvPr id="47119" name="Line 14"/>
            <p:cNvSpPr>
              <a:spLocks noChangeShapeType="1"/>
            </p:cNvSpPr>
            <p:nvPr/>
          </p:nvSpPr>
          <p:spPr bwMode="auto">
            <a:xfrm>
              <a:off x="633" y="1410"/>
              <a:ext cx="0" cy="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20" name="Line 15"/>
            <p:cNvSpPr>
              <a:spLocks noChangeShapeType="1"/>
            </p:cNvSpPr>
            <p:nvPr/>
          </p:nvSpPr>
          <p:spPr bwMode="auto">
            <a:xfrm>
              <a:off x="507" y="1502"/>
              <a:ext cx="1500" cy="0"/>
            </a:xfrm>
            <a:prstGeom prst="line">
              <a:avLst/>
            </a:prstGeom>
            <a:noFill/>
            <a:ln w="57150" cmpd="thinThick">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21" name="Line 16"/>
            <p:cNvSpPr>
              <a:spLocks noChangeShapeType="1"/>
            </p:cNvSpPr>
            <p:nvPr/>
          </p:nvSpPr>
          <p:spPr bwMode="auto">
            <a:xfrm flipV="1">
              <a:off x="729" y="1498"/>
              <a:ext cx="0" cy="2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22" name="Rectangle 17"/>
            <p:cNvSpPr>
              <a:spLocks noChangeArrowheads="1"/>
            </p:cNvSpPr>
            <p:nvPr/>
          </p:nvSpPr>
          <p:spPr bwMode="auto">
            <a:xfrm>
              <a:off x="1440" y="2112"/>
              <a:ext cx="76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Controllers</a:t>
              </a:r>
            </a:p>
          </p:txBody>
        </p:sp>
        <p:sp>
          <p:nvSpPr>
            <p:cNvPr id="47123" name="Rectangle 18"/>
            <p:cNvSpPr>
              <a:spLocks noChangeArrowheads="1"/>
            </p:cNvSpPr>
            <p:nvPr/>
          </p:nvSpPr>
          <p:spPr bwMode="auto">
            <a:xfrm>
              <a:off x="1453" y="2082"/>
              <a:ext cx="808" cy="28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sp>
          <p:nvSpPr>
            <p:cNvPr id="47124" name="Rectangle 19"/>
            <p:cNvSpPr>
              <a:spLocks noChangeArrowheads="1"/>
            </p:cNvSpPr>
            <p:nvPr/>
          </p:nvSpPr>
          <p:spPr bwMode="auto">
            <a:xfrm>
              <a:off x="1597" y="1602"/>
              <a:ext cx="232" cy="184"/>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sp>
          <p:nvSpPr>
            <p:cNvPr id="47125" name="Line 20"/>
            <p:cNvSpPr>
              <a:spLocks noChangeShapeType="1"/>
            </p:cNvSpPr>
            <p:nvPr/>
          </p:nvSpPr>
          <p:spPr bwMode="auto">
            <a:xfrm>
              <a:off x="1689" y="1506"/>
              <a:ext cx="0" cy="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26" name="Line 21"/>
            <p:cNvSpPr>
              <a:spLocks noChangeShapeType="1"/>
            </p:cNvSpPr>
            <p:nvPr/>
          </p:nvSpPr>
          <p:spPr bwMode="auto">
            <a:xfrm>
              <a:off x="1689" y="1794"/>
              <a:ext cx="0" cy="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27" name="Rectangle 22"/>
            <p:cNvSpPr>
              <a:spLocks noChangeArrowheads="1"/>
            </p:cNvSpPr>
            <p:nvPr/>
          </p:nvSpPr>
          <p:spPr bwMode="auto">
            <a:xfrm>
              <a:off x="1872" y="1584"/>
              <a:ext cx="60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adapters</a:t>
              </a:r>
            </a:p>
          </p:txBody>
        </p:sp>
        <p:sp>
          <p:nvSpPr>
            <p:cNvPr id="47128" name="Line 23"/>
            <p:cNvSpPr>
              <a:spLocks noChangeShapeType="1"/>
            </p:cNvSpPr>
            <p:nvPr/>
          </p:nvSpPr>
          <p:spPr bwMode="auto">
            <a:xfrm>
              <a:off x="1785" y="1890"/>
              <a:ext cx="0" cy="18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29" name="Rectangle 24"/>
            <p:cNvSpPr>
              <a:spLocks noChangeArrowheads="1"/>
            </p:cNvSpPr>
            <p:nvPr/>
          </p:nvSpPr>
          <p:spPr bwMode="auto">
            <a:xfrm>
              <a:off x="1344" y="2448"/>
              <a:ext cx="712" cy="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Disks</a:t>
              </a:r>
            </a:p>
            <a:p>
              <a:pPr>
                <a:lnSpc>
                  <a:spcPct val="100000"/>
                </a:lnSpc>
                <a:spcBef>
                  <a:spcPct val="0"/>
                </a:spcBef>
                <a:buSzTx/>
                <a:buFontTx/>
                <a:buNone/>
                <a:defRPr/>
              </a:pPr>
              <a:r>
                <a:rPr lang="en-US" altLang="en-US" sz="1800" b="0">
                  <a:solidFill>
                    <a:srgbClr val="2A40E2"/>
                  </a:solidFill>
                </a:rPr>
                <a:t>Displays</a:t>
              </a:r>
            </a:p>
            <a:p>
              <a:pPr>
                <a:lnSpc>
                  <a:spcPct val="100000"/>
                </a:lnSpc>
                <a:spcBef>
                  <a:spcPct val="0"/>
                </a:spcBef>
                <a:buSzTx/>
                <a:buFontTx/>
                <a:buNone/>
                <a:defRPr/>
              </a:pPr>
              <a:r>
                <a:rPr lang="en-US" altLang="en-US" sz="1800" b="0">
                  <a:solidFill>
                    <a:srgbClr val="2A40E2"/>
                  </a:solidFill>
                </a:rPr>
                <a:t>Keyboards</a:t>
              </a:r>
            </a:p>
          </p:txBody>
        </p:sp>
        <p:sp>
          <p:nvSpPr>
            <p:cNvPr id="47130" name="AutoShape 25"/>
            <p:cNvSpPr>
              <a:spLocks noChangeArrowheads="1"/>
            </p:cNvSpPr>
            <p:nvPr/>
          </p:nvSpPr>
          <p:spPr bwMode="auto">
            <a:xfrm>
              <a:off x="2797" y="2610"/>
              <a:ext cx="1288" cy="376"/>
            </a:xfrm>
            <a:prstGeom prst="roundRect">
              <a:avLst>
                <a:gd name="adj" fmla="val 12495"/>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sp>
          <p:nvSpPr>
            <p:cNvPr id="47131" name="Rectangle 26"/>
            <p:cNvSpPr>
              <a:spLocks noChangeArrowheads="1"/>
            </p:cNvSpPr>
            <p:nvPr/>
          </p:nvSpPr>
          <p:spPr bwMode="auto">
            <a:xfrm>
              <a:off x="2976" y="2688"/>
              <a:ext cx="714" cy="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78" tIns="44445" rIns="90478" bIns="44445">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a:solidFill>
                    <a:srgbClr val="2A40E2"/>
                  </a:solidFill>
                </a:rPr>
                <a:t>Networks</a:t>
              </a:r>
            </a:p>
          </p:txBody>
        </p:sp>
        <p:sp>
          <p:nvSpPr>
            <p:cNvPr id="47132" name="Line 27"/>
            <p:cNvSpPr>
              <a:spLocks noChangeShapeType="1"/>
            </p:cNvSpPr>
            <p:nvPr/>
          </p:nvSpPr>
          <p:spPr bwMode="auto">
            <a:xfrm>
              <a:off x="2745" y="1890"/>
              <a:ext cx="0" cy="18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33" name="Line 28"/>
            <p:cNvSpPr>
              <a:spLocks noChangeShapeType="1"/>
            </p:cNvSpPr>
            <p:nvPr/>
          </p:nvSpPr>
          <p:spPr bwMode="auto">
            <a:xfrm>
              <a:off x="2937" y="2370"/>
              <a:ext cx="0" cy="23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34" name="Line 29"/>
            <p:cNvSpPr>
              <a:spLocks noChangeShapeType="1"/>
            </p:cNvSpPr>
            <p:nvPr/>
          </p:nvSpPr>
          <p:spPr bwMode="auto">
            <a:xfrm>
              <a:off x="3513" y="2370"/>
              <a:ext cx="0" cy="23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35" name="Line 30"/>
            <p:cNvSpPr>
              <a:spLocks noChangeShapeType="1"/>
            </p:cNvSpPr>
            <p:nvPr/>
          </p:nvSpPr>
          <p:spPr bwMode="auto">
            <a:xfrm>
              <a:off x="3705" y="2370"/>
              <a:ext cx="0" cy="23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36" name="Line 31"/>
            <p:cNvSpPr>
              <a:spLocks noChangeShapeType="1"/>
            </p:cNvSpPr>
            <p:nvPr/>
          </p:nvSpPr>
          <p:spPr bwMode="auto">
            <a:xfrm>
              <a:off x="3897" y="2370"/>
              <a:ext cx="0" cy="23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37" name="Line 32"/>
            <p:cNvSpPr>
              <a:spLocks noChangeShapeType="1"/>
            </p:cNvSpPr>
            <p:nvPr/>
          </p:nvSpPr>
          <p:spPr bwMode="auto">
            <a:xfrm>
              <a:off x="1467" y="1886"/>
              <a:ext cx="1596" cy="0"/>
            </a:xfrm>
            <a:prstGeom prst="line">
              <a:avLst/>
            </a:prstGeom>
            <a:noFill/>
            <a:ln w="57150" cmpd="thinThick">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ea typeface="Arial" charset="0"/>
                <a:cs typeface="Arial" charset="0"/>
              </a:endParaRPr>
            </a:p>
          </p:txBody>
        </p:sp>
        <p:sp>
          <p:nvSpPr>
            <p:cNvPr id="47138" name="Rectangle 33"/>
            <p:cNvSpPr>
              <a:spLocks noChangeArrowheads="1"/>
            </p:cNvSpPr>
            <p:nvPr/>
          </p:nvSpPr>
          <p:spPr bwMode="auto">
            <a:xfrm>
              <a:off x="2509" y="2082"/>
              <a:ext cx="616" cy="28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ill Sans Light" charset="0"/>
                <a:cs typeface="Gill Sans Light" charset="0"/>
              </a:endParaRPr>
            </a:p>
          </p:txBody>
        </p:sp>
      </p:grpSp>
      <p:sp>
        <p:nvSpPr>
          <p:cNvPr id="47108" name="Text Box 34"/>
          <p:cNvSpPr txBox="1">
            <a:spLocks noChangeArrowheads="1"/>
          </p:cNvSpPr>
          <p:nvPr/>
        </p:nvSpPr>
        <p:spPr bwMode="auto">
          <a:xfrm>
            <a:off x="752475" y="1047750"/>
            <a:ext cx="2921000"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9" tIns="45714" rIns="91429" bIns="45714">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gn="r">
              <a:lnSpc>
                <a:spcPct val="100000"/>
              </a:lnSpc>
              <a:spcBef>
                <a:spcPct val="0"/>
              </a:spcBef>
              <a:buSzTx/>
              <a:buFontTx/>
              <a:buNone/>
              <a:defRPr/>
            </a:pPr>
            <a:r>
              <a:rPr lang="en-US" altLang="en-US" b="0">
                <a:solidFill>
                  <a:srgbClr val="2A40E2"/>
                </a:solidFill>
                <a:latin typeface="Gill Sans" charset="0"/>
                <a:ea typeface="Gill Sans" charset="0"/>
                <a:cs typeface="Gill Sans" charset="0"/>
              </a:rPr>
              <a:t>Intel Sandy Bridge I/O</a:t>
            </a:r>
          </a:p>
          <a:p>
            <a:pPr algn="r">
              <a:lnSpc>
                <a:spcPct val="100000"/>
              </a:lnSpc>
              <a:spcBef>
                <a:spcPct val="0"/>
              </a:spcBef>
              <a:buSzTx/>
              <a:buFontTx/>
              <a:buNone/>
              <a:defRPr/>
            </a:pPr>
            <a:r>
              <a:rPr lang="en-US" altLang="en-US" b="0" dirty="0">
                <a:solidFill>
                  <a:srgbClr val="2A40E2"/>
                </a:solidFill>
                <a:latin typeface="Gill Sans" charset="0"/>
                <a:ea typeface="Gill Sans" charset="0"/>
                <a:cs typeface="Gill Sans" charset="0"/>
              </a:rPr>
              <a:t>Configuration</a:t>
            </a:r>
          </a:p>
        </p:txBody>
      </p:sp>
      <p:pic>
        <p:nvPicPr>
          <p:cNvPr id="47109"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99" t="5759" r="2972" b="16061"/>
          <a:stretch>
            <a:fillRect/>
          </a:stretch>
        </p:blipFill>
        <p:spPr bwMode="auto">
          <a:xfrm>
            <a:off x="3713163" y="784225"/>
            <a:ext cx="4987925" cy="36353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855223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Content Placeholder 6" descr="SW complexity - MIT.png"/>
          <p:cNvPicPr>
            <a:picLocks noGrp="1" noChangeAspect="1"/>
          </p:cNvPicPr>
          <p:nvPr>
            <p:ph idx="4294967295"/>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l="12688" t="25856" r="18655" b="27786"/>
          <a:stretch>
            <a:fillRect/>
          </a:stretch>
        </p:blipFill>
        <p:spPr>
          <a:xfrm>
            <a:off x="82550" y="762000"/>
            <a:ext cx="8909050" cy="4648200"/>
          </a:xfrm>
        </p:spPr>
      </p:pic>
      <p:sp>
        <p:nvSpPr>
          <p:cNvPr id="49155" name="Title 4"/>
          <p:cNvSpPr>
            <a:spLocks noGrp="1"/>
          </p:cNvSpPr>
          <p:nvPr>
            <p:ph type="title" idx="4294967295"/>
          </p:nvPr>
        </p:nvSpPr>
        <p:spPr/>
        <p:txBody>
          <a:bodyPr/>
          <a:lstStyle/>
          <a:p>
            <a:pPr>
              <a:defRPr/>
            </a:pPr>
            <a:r>
              <a:rPr lang="en-US" altLang="en-US">
                <a:latin typeface="Gill Sans Light" charset="0"/>
                <a:ea typeface="Gill Sans" charset="0"/>
                <a:cs typeface="Gill Sans Light" charset="0"/>
              </a:rPr>
              <a:t>Increasing Software Complexity</a:t>
            </a:r>
          </a:p>
        </p:txBody>
      </p:sp>
      <p:sp>
        <p:nvSpPr>
          <p:cNvPr id="61443" name="TextBox 7"/>
          <p:cNvSpPr txBox="1">
            <a:spLocks noChangeArrowheads="1"/>
          </p:cNvSpPr>
          <p:nvPr/>
        </p:nvSpPr>
        <p:spPr bwMode="auto">
          <a:xfrm>
            <a:off x="5715000" y="5867400"/>
            <a:ext cx="3124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From MIT’s 6.033 course</a:t>
            </a:r>
          </a:p>
        </p:txBody>
      </p:sp>
    </p:spTree>
    <p:extLst>
      <p:ext uri="{BB962C8B-B14F-4D97-AF65-F5344CB8AC3E}">
        <p14:creationId xmlns:p14="http://schemas.microsoft.com/office/powerpoint/2010/main" val="26688162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152400"/>
            <a:ext cx="8686800" cy="533400"/>
          </a:xfrm>
        </p:spPr>
        <p:txBody>
          <a:bodyPr/>
          <a:lstStyle/>
          <a:p>
            <a:pPr>
              <a:defRPr/>
            </a:pPr>
            <a:r>
              <a:rPr lang="en-US" sz="2800">
                <a:latin typeface="Gill Sans Light" charset="0"/>
                <a:ea typeface="ＭＳ Ｐゴシック" charset="0"/>
                <a:cs typeface="Gill Sans Light" charset="0"/>
              </a:rPr>
              <a:t>Example: Some Mars Rover (“Pathfinder”) Requirements</a:t>
            </a:r>
          </a:p>
        </p:txBody>
      </p:sp>
      <p:sp>
        <p:nvSpPr>
          <p:cNvPr id="16389" name="Rectangle 3"/>
          <p:cNvSpPr>
            <a:spLocks noGrp="1" noChangeArrowheads="1"/>
          </p:cNvSpPr>
          <p:nvPr>
            <p:ph type="body" idx="1"/>
          </p:nvPr>
        </p:nvSpPr>
        <p:spPr>
          <a:xfrm>
            <a:off x="152400" y="762000"/>
            <a:ext cx="8763000" cy="5943600"/>
          </a:xfrm>
        </p:spPr>
        <p:txBody>
          <a:bodyPr>
            <a:normAutofit/>
          </a:bodyPr>
          <a:lstStyle/>
          <a:p>
            <a:pPr>
              <a:lnSpc>
                <a:spcPct val="70000"/>
              </a:lnSpc>
              <a:defRPr/>
            </a:pPr>
            <a:r>
              <a:rPr lang="en-US" sz="2200">
                <a:ea typeface="ＭＳ Ｐゴシック" charset="0"/>
              </a:rPr>
              <a:t>Pathfinder hardware limitations/complexity:</a:t>
            </a:r>
          </a:p>
          <a:p>
            <a:pPr lvl="1">
              <a:lnSpc>
                <a:spcPct val="70000"/>
              </a:lnSpc>
              <a:defRPr/>
            </a:pPr>
            <a:r>
              <a:rPr lang="en-US" sz="2000">
                <a:ea typeface="ＭＳ Ｐゴシック" charset="0"/>
              </a:rPr>
              <a:t>20Mhz processor, 128MB of DRAM, VxWorks OS </a:t>
            </a:r>
          </a:p>
          <a:p>
            <a:pPr lvl="1">
              <a:lnSpc>
                <a:spcPct val="70000"/>
              </a:lnSpc>
              <a:defRPr/>
            </a:pPr>
            <a:r>
              <a:rPr lang="en-US" sz="2000">
                <a:ea typeface="ＭＳ Ｐゴシック" charset="0"/>
              </a:rPr>
              <a:t>cameras, scientific instruments, batteries, </a:t>
            </a:r>
            <a:br>
              <a:rPr lang="en-US" sz="2000">
                <a:ea typeface="ＭＳ Ｐゴシック" charset="0"/>
              </a:rPr>
            </a:br>
            <a:r>
              <a:rPr lang="en-US" sz="2000">
                <a:ea typeface="ＭＳ Ｐゴシック" charset="0"/>
              </a:rPr>
              <a:t>solar panels, and locomotion equipment</a:t>
            </a:r>
          </a:p>
          <a:p>
            <a:pPr lvl="1">
              <a:lnSpc>
                <a:spcPct val="70000"/>
              </a:lnSpc>
              <a:defRPr/>
            </a:pPr>
            <a:r>
              <a:rPr lang="en-US" sz="2000">
                <a:ea typeface="ＭＳ Ｐゴシック" charset="0"/>
              </a:rPr>
              <a:t>Many independent processes work together</a:t>
            </a:r>
          </a:p>
          <a:p>
            <a:pPr>
              <a:lnSpc>
                <a:spcPct val="70000"/>
              </a:lnSpc>
              <a:defRPr/>
            </a:pPr>
            <a:r>
              <a:rPr lang="en-US" sz="2200">
                <a:ea typeface="ＭＳ Ｐゴシック" charset="0"/>
              </a:rPr>
              <a:t>Can’t hit reset button very easily!</a:t>
            </a:r>
          </a:p>
          <a:p>
            <a:pPr lvl="1">
              <a:lnSpc>
                <a:spcPct val="70000"/>
              </a:lnSpc>
              <a:defRPr/>
            </a:pPr>
            <a:r>
              <a:rPr lang="en-US" sz="2000">
                <a:ea typeface="ＭＳ Ｐゴシック" charset="0"/>
              </a:rPr>
              <a:t>Must reboot itself if necessary</a:t>
            </a:r>
          </a:p>
          <a:p>
            <a:pPr lvl="1">
              <a:lnSpc>
                <a:spcPct val="70000"/>
              </a:lnSpc>
              <a:defRPr/>
            </a:pPr>
            <a:r>
              <a:rPr lang="en-US" sz="2000">
                <a:ea typeface="ＭＳ Ｐゴシック" charset="0"/>
              </a:rPr>
              <a:t>Must always be able to receive commands from Earth</a:t>
            </a:r>
          </a:p>
          <a:p>
            <a:pPr>
              <a:lnSpc>
                <a:spcPct val="70000"/>
              </a:lnSpc>
              <a:defRPr/>
            </a:pPr>
            <a:r>
              <a:rPr lang="en-US" sz="2200">
                <a:ea typeface="ＭＳ Ｐゴシック" charset="0"/>
              </a:rPr>
              <a:t>Individual Programs must not interfere</a:t>
            </a:r>
          </a:p>
          <a:p>
            <a:pPr lvl="1">
              <a:lnSpc>
                <a:spcPct val="70000"/>
              </a:lnSpc>
              <a:defRPr/>
            </a:pPr>
            <a:r>
              <a:rPr lang="en-US" sz="2000">
                <a:ea typeface="ＭＳ Ｐゴシック" charset="0"/>
              </a:rPr>
              <a:t>Suppose the MUT (Martian Universal Translator Module) buggy</a:t>
            </a:r>
          </a:p>
          <a:p>
            <a:pPr lvl="1">
              <a:lnSpc>
                <a:spcPct val="70000"/>
              </a:lnSpc>
              <a:defRPr/>
            </a:pPr>
            <a:r>
              <a:rPr lang="en-US" sz="2000">
                <a:ea typeface="ＭＳ Ｐゴシック" charset="0"/>
              </a:rPr>
              <a:t>Better not crash antenna positioning software!</a:t>
            </a:r>
          </a:p>
          <a:p>
            <a:pPr>
              <a:lnSpc>
                <a:spcPct val="70000"/>
              </a:lnSpc>
              <a:defRPr/>
            </a:pPr>
            <a:r>
              <a:rPr lang="en-US" sz="2200">
                <a:ea typeface="ＭＳ Ｐゴシック" charset="0"/>
              </a:rPr>
              <a:t>Further, all software may crash occasionally</a:t>
            </a:r>
          </a:p>
          <a:p>
            <a:pPr lvl="1">
              <a:lnSpc>
                <a:spcPct val="70000"/>
              </a:lnSpc>
              <a:defRPr/>
            </a:pPr>
            <a:r>
              <a:rPr lang="en-US" sz="2000">
                <a:ea typeface="ＭＳ Ｐゴシック" charset="0"/>
              </a:rPr>
              <a:t>Automatic restart with diagnostics sent to Earth</a:t>
            </a:r>
          </a:p>
          <a:p>
            <a:pPr lvl="1">
              <a:lnSpc>
                <a:spcPct val="70000"/>
              </a:lnSpc>
              <a:defRPr/>
            </a:pPr>
            <a:r>
              <a:rPr lang="en-US" sz="2000">
                <a:ea typeface="ＭＳ Ｐゴシック" charset="0"/>
              </a:rPr>
              <a:t>Periodic checkpoint of results saved?</a:t>
            </a:r>
          </a:p>
          <a:p>
            <a:pPr>
              <a:lnSpc>
                <a:spcPct val="70000"/>
              </a:lnSpc>
              <a:defRPr/>
            </a:pPr>
            <a:r>
              <a:rPr lang="en-US" sz="2200">
                <a:ea typeface="ＭＳ Ｐゴシック" charset="0"/>
              </a:rPr>
              <a:t>Certain functions time critical:</a:t>
            </a:r>
          </a:p>
          <a:p>
            <a:pPr lvl="1">
              <a:lnSpc>
                <a:spcPct val="70000"/>
              </a:lnSpc>
              <a:defRPr/>
            </a:pPr>
            <a:r>
              <a:rPr lang="en-US" sz="2000">
                <a:ea typeface="ＭＳ Ｐゴシック" charset="0"/>
              </a:rPr>
              <a:t>Need to stop before hitting something</a:t>
            </a:r>
          </a:p>
          <a:p>
            <a:pPr lvl="1">
              <a:lnSpc>
                <a:spcPct val="70000"/>
              </a:lnSpc>
              <a:defRPr/>
            </a:pPr>
            <a:r>
              <a:rPr lang="en-US" sz="2000">
                <a:ea typeface="ＭＳ Ｐゴシック" charset="0"/>
              </a:rPr>
              <a:t>Must track orbit of Earth for communication</a:t>
            </a:r>
          </a:p>
          <a:p>
            <a:pPr>
              <a:lnSpc>
                <a:spcPct val="70000"/>
              </a:lnSpc>
              <a:defRPr/>
            </a:pPr>
            <a:r>
              <a:rPr lang="en-US" sz="2200">
                <a:solidFill>
                  <a:srgbClr val="FF0000"/>
                </a:solidFill>
                <a:ea typeface="ＭＳ Ｐゴシック" charset="0"/>
              </a:rPr>
              <a:t>A lot of similarity with the Internet of Things?</a:t>
            </a:r>
          </a:p>
          <a:p>
            <a:pPr lvl="1">
              <a:lnSpc>
                <a:spcPct val="70000"/>
              </a:lnSpc>
              <a:defRPr/>
            </a:pPr>
            <a:r>
              <a:rPr lang="en-US" sz="2000" i="1">
                <a:solidFill>
                  <a:srgbClr val="FF0000"/>
                </a:solidFill>
                <a:ea typeface="ＭＳ Ｐゴシック" charset="0"/>
              </a:rPr>
              <a:t>Complexity, </a:t>
            </a:r>
            <a:r>
              <a:rPr lang="en-US" sz="2000">
                <a:solidFill>
                  <a:srgbClr val="FF0000"/>
                </a:solidFill>
                <a:ea typeface="ＭＳ Ｐゴシック" charset="0"/>
              </a:rPr>
              <a:t>QoS, Inaccessbility, Power limitations … ?</a:t>
            </a:r>
          </a:p>
          <a:p>
            <a:pPr lvl="1">
              <a:lnSpc>
                <a:spcPct val="70000"/>
              </a:lnSpc>
              <a:defRPr/>
            </a:pPr>
            <a:endParaRPr lang="en-US" sz="2000">
              <a:ea typeface="ＭＳ Ｐゴシック" charset="0"/>
            </a:endParaRPr>
          </a:p>
          <a:p>
            <a:pPr>
              <a:lnSpc>
                <a:spcPct val="70000"/>
              </a:lnSpc>
              <a:defRPr/>
            </a:pPr>
            <a:endParaRPr lang="en-US" sz="2200">
              <a:ea typeface="ＭＳ Ｐゴシック" charset="0"/>
            </a:endParaRPr>
          </a:p>
        </p:txBody>
      </p:sp>
      <p:pic>
        <p:nvPicPr>
          <p:cNvPr id="50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191000"/>
            <a:ext cx="2057400" cy="163988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3492" name="Picture 5" descr="MCj00835790000[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80288" y="852488"/>
            <a:ext cx="1306512" cy="181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4555964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altLang="en-US">
                <a:latin typeface="Gill Sans Light" charset="0"/>
                <a:cs typeface="Gill Sans Light" charset="0"/>
              </a:rPr>
              <a:t>How do we tame complexity?</a:t>
            </a:r>
          </a:p>
        </p:txBody>
      </p:sp>
      <p:sp>
        <p:nvSpPr>
          <p:cNvPr id="159747" name="Rectangle 3"/>
          <p:cNvSpPr>
            <a:spLocks noGrp="1" noChangeArrowheads="1"/>
          </p:cNvSpPr>
          <p:nvPr>
            <p:ph type="body" idx="1"/>
          </p:nvPr>
        </p:nvSpPr>
        <p:spPr>
          <a:xfrm>
            <a:off x="381000" y="914400"/>
            <a:ext cx="8382000" cy="5562600"/>
          </a:xfrm>
        </p:spPr>
        <p:txBody>
          <a:bodyPr/>
          <a:lstStyle/>
          <a:p>
            <a:pPr>
              <a:lnSpc>
                <a:spcPct val="80000"/>
              </a:lnSpc>
              <a:defRPr/>
            </a:pPr>
            <a:r>
              <a:rPr lang="en-US">
                <a:ea typeface="ＭＳ Ｐゴシック" charset="0"/>
              </a:rPr>
              <a:t>Every piece of computer hardware different</a:t>
            </a:r>
          </a:p>
          <a:p>
            <a:pPr lvl="1">
              <a:lnSpc>
                <a:spcPct val="80000"/>
              </a:lnSpc>
              <a:defRPr/>
            </a:pPr>
            <a:r>
              <a:rPr lang="en-US">
                <a:ea typeface="ＭＳ Ｐゴシック" charset="0"/>
              </a:rPr>
              <a:t>Different CPU</a:t>
            </a:r>
          </a:p>
          <a:p>
            <a:pPr lvl="2">
              <a:lnSpc>
                <a:spcPct val="80000"/>
              </a:lnSpc>
              <a:defRPr/>
            </a:pPr>
            <a:r>
              <a:rPr lang="en-US">
                <a:ea typeface="ＭＳ Ｐゴシック" charset="0"/>
              </a:rPr>
              <a:t>Pentium, PowerPC, ColdFire, ARM, MIPS</a:t>
            </a:r>
          </a:p>
          <a:p>
            <a:pPr lvl="1">
              <a:lnSpc>
                <a:spcPct val="80000"/>
              </a:lnSpc>
              <a:defRPr/>
            </a:pPr>
            <a:r>
              <a:rPr lang="en-US">
                <a:ea typeface="ＭＳ Ｐゴシック" charset="0"/>
              </a:rPr>
              <a:t>Different amounts of memory, disk, …</a:t>
            </a:r>
          </a:p>
          <a:p>
            <a:pPr lvl="1">
              <a:lnSpc>
                <a:spcPct val="80000"/>
              </a:lnSpc>
              <a:defRPr/>
            </a:pPr>
            <a:r>
              <a:rPr lang="en-US">
                <a:ea typeface="ＭＳ Ｐゴシック" charset="0"/>
              </a:rPr>
              <a:t>Different types of devices</a:t>
            </a:r>
          </a:p>
          <a:p>
            <a:pPr lvl="2">
              <a:lnSpc>
                <a:spcPct val="80000"/>
              </a:lnSpc>
              <a:defRPr/>
            </a:pPr>
            <a:r>
              <a:rPr lang="en-US">
                <a:ea typeface="ＭＳ Ｐゴシック" charset="0"/>
              </a:rPr>
              <a:t>Mice, Keyboards, Sensors, Cameras, Fingerprint readers</a:t>
            </a:r>
          </a:p>
          <a:p>
            <a:pPr lvl="1">
              <a:lnSpc>
                <a:spcPct val="80000"/>
              </a:lnSpc>
              <a:defRPr/>
            </a:pPr>
            <a:r>
              <a:rPr lang="en-US">
                <a:ea typeface="ＭＳ Ｐゴシック" charset="0"/>
              </a:rPr>
              <a:t>Different networking environment</a:t>
            </a:r>
          </a:p>
          <a:p>
            <a:pPr lvl="2">
              <a:lnSpc>
                <a:spcPct val="80000"/>
              </a:lnSpc>
              <a:defRPr/>
            </a:pPr>
            <a:r>
              <a:rPr lang="en-US">
                <a:ea typeface="ＭＳ Ｐゴシック" charset="0"/>
              </a:rPr>
              <a:t>Cable, DSL, Wireless, Firewalls,…</a:t>
            </a:r>
          </a:p>
          <a:p>
            <a:pPr>
              <a:lnSpc>
                <a:spcPct val="80000"/>
              </a:lnSpc>
              <a:defRPr/>
            </a:pPr>
            <a:r>
              <a:rPr lang="en-US">
                <a:solidFill>
                  <a:schemeClr val="hlink"/>
                </a:solidFill>
                <a:ea typeface="ＭＳ Ｐゴシック" charset="0"/>
              </a:rPr>
              <a:t>Questions:</a:t>
            </a:r>
          </a:p>
          <a:p>
            <a:pPr lvl="1">
              <a:lnSpc>
                <a:spcPct val="80000"/>
              </a:lnSpc>
              <a:defRPr/>
            </a:pPr>
            <a:r>
              <a:rPr lang="en-US">
                <a:solidFill>
                  <a:schemeClr val="hlink"/>
                </a:solidFill>
                <a:ea typeface="ＭＳ Ｐゴシック" charset="0"/>
              </a:rPr>
              <a:t>Does the programmer need to write a single program that performs many independent activities?</a:t>
            </a:r>
          </a:p>
          <a:p>
            <a:pPr lvl="1">
              <a:lnSpc>
                <a:spcPct val="80000"/>
              </a:lnSpc>
              <a:defRPr/>
            </a:pPr>
            <a:r>
              <a:rPr lang="en-US">
                <a:solidFill>
                  <a:schemeClr val="hlink"/>
                </a:solidFill>
                <a:ea typeface="ＭＳ Ｐゴシック" charset="0"/>
              </a:rPr>
              <a:t>Does every program have to be altered for every piece of hardware?</a:t>
            </a:r>
          </a:p>
          <a:p>
            <a:pPr lvl="1">
              <a:lnSpc>
                <a:spcPct val="80000"/>
              </a:lnSpc>
              <a:defRPr/>
            </a:pPr>
            <a:r>
              <a:rPr lang="en-US">
                <a:solidFill>
                  <a:schemeClr val="hlink"/>
                </a:solidFill>
                <a:ea typeface="ＭＳ Ｐゴシック" charset="0"/>
              </a:rPr>
              <a:t>Does a faulty program crash everything?</a:t>
            </a:r>
          </a:p>
          <a:p>
            <a:pPr lvl="1">
              <a:lnSpc>
                <a:spcPct val="80000"/>
              </a:lnSpc>
              <a:defRPr/>
            </a:pPr>
            <a:r>
              <a:rPr lang="en-US">
                <a:solidFill>
                  <a:schemeClr val="hlink"/>
                </a:solidFill>
                <a:ea typeface="ＭＳ Ｐゴシック" charset="0"/>
              </a:rPr>
              <a:t>Does every program have access to all hardware?</a:t>
            </a:r>
          </a:p>
        </p:txBody>
      </p:sp>
    </p:spTree>
    <p:custDataLst>
      <p:tags r:id="rId1"/>
    </p:custDataLst>
    <p:extLst>
      <p:ext uri="{BB962C8B-B14F-4D97-AF65-F5344CB8AC3E}">
        <p14:creationId xmlns:p14="http://schemas.microsoft.com/office/powerpoint/2010/main" val="2308412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additive="base">
                                        <p:cTn id="7" dur="500" fill="hold"/>
                                        <p:tgtEl>
                                          <p:spTgt spid="159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97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9747">
                                            <p:txEl>
                                              <p:pRg st="1" end="1"/>
                                            </p:txEl>
                                          </p:spTgt>
                                        </p:tgtEl>
                                        <p:attrNameLst>
                                          <p:attrName>style.visibility</p:attrName>
                                        </p:attrNameLst>
                                      </p:cBhvr>
                                      <p:to>
                                        <p:strVal val="visible"/>
                                      </p:to>
                                    </p:set>
                                    <p:anim calcmode="lin" valueType="num">
                                      <p:cBhvr additive="base">
                                        <p:cTn id="11" dur="500" fill="hold"/>
                                        <p:tgtEl>
                                          <p:spTgt spid="1597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97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9747">
                                            <p:txEl>
                                              <p:pRg st="2" end="2"/>
                                            </p:txEl>
                                          </p:spTgt>
                                        </p:tgtEl>
                                        <p:attrNameLst>
                                          <p:attrName>style.visibility</p:attrName>
                                        </p:attrNameLst>
                                      </p:cBhvr>
                                      <p:to>
                                        <p:strVal val="visible"/>
                                      </p:to>
                                    </p:set>
                                    <p:anim calcmode="lin" valueType="num">
                                      <p:cBhvr additive="base">
                                        <p:cTn id="15" dur="500" fill="hold"/>
                                        <p:tgtEl>
                                          <p:spTgt spid="15974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97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59747">
                                            <p:txEl>
                                              <p:pRg st="3" end="3"/>
                                            </p:txEl>
                                          </p:spTgt>
                                        </p:tgtEl>
                                        <p:attrNameLst>
                                          <p:attrName>style.visibility</p:attrName>
                                        </p:attrNameLst>
                                      </p:cBhvr>
                                      <p:to>
                                        <p:strVal val="visible"/>
                                      </p:to>
                                    </p:set>
                                    <p:anim calcmode="lin" valueType="num">
                                      <p:cBhvr additive="base">
                                        <p:cTn id="19" dur="500" fill="hold"/>
                                        <p:tgtEl>
                                          <p:spTgt spid="15974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974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9747">
                                            <p:txEl>
                                              <p:pRg st="4" end="4"/>
                                            </p:txEl>
                                          </p:spTgt>
                                        </p:tgtEl>
                                        <p:attrNameLst>
                                          <p:attrName>style.visibility</p:attrName>
                                        </p:attrNameLst>
                                      </p:cBhvr>
                                      <p:to>
                                        <p:strVal val="visible"/>
                                      </p:to>
                                    </p:set>
                                    <p:anim calcmode="lin" valueType="num">
                                      <p:cBhvr additive="base">
                                        <p:cTn id="23" dur="500" fill="hold"/>
                                        <p:tgtEl>
                                          <p:spTgt spid="15974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974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59747">
                                            <p:txEl>
                                              <p:pRg st="5" end="5"/>
                                            </p:txEl>
                                          </p:spTgt>
                                        </p:tgtEl>
                                        <p:attrNameLst>
                                          <p:attrName>style.visibility</p:attrName>
                                        </p:attrNameLst>
                                      </p:cBhvr>
                                      <p:to>
                                        <p:strVal val="visible"/>
                                      </p:to>
                                    </p:set>
                                    <p:anim calcmode="lin" valueType="num">
                                      <p:cBhvr additive="base">
                                        <p:cTn id="27" dur="500" fill="hold"/>
                                        <p:tgtEl>
                                          <p:spTgt spid="15974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5974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59747">
                                            <p:txEl>
                                              <p:pRg st="6" end="6"/>
                                            </p:txEl>
                                          </p:spTgt>
                                        </p:tgtEl>
                                        <p:attrNameLst>
                                          <p:attrName>style.visibility</p:attrName>
                                        </p:attrNameLst>
                                      </p:cBhvr>
                                      <p:to>
                                        <p:strVal val="visible"/>
                                      </p:to>
                                    </p:set>
                                    <p:anim calcmode="lin" valueType="num">
                                      <p:cBhvr additive="base">
                                        <p:cTn id="31" dur="500" fill="hold"/>
                                        <p:tgtEl>
                                          <p:spTgt spid="159747">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9747">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59747">
                                            <p:txEl>
                                              <p:pRg st="7" end="7"/>
                                            </p:txEl>
                                          </p:spTgt>
                                        </p:tgtEl>
                                        <p:attrNameLst>
                                          <p:attrName>style.visibility</p:attrName>
                                        </p:attrNameLst>
                                      </p:cBhvr>
                                      <p:to>
                                        <p:strVal val="visible"/>
                                      </p:to>
                                    </p:set>
                                    <p:anim calcmode="lin" valueType="num">
                                      <p:cBhvr additive="base">
                                        <p:cTn id="35" dur="500" fill="hold"/>
                                        <p:tgtEl>
                                          <p:spTgt spid="159747">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97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59747">
                                            <p:txEl>
                                              <p:pRg st="8" end="8"/>
                                            </p:txEl>
                                          </p:spTgt>
                                        </p:tgtEl>
                                        <p:attrNameLst>
                                          <p:attrName>style.visibility</p:attrName>
                                        </p:attrNameLst>
                                      </p:cBhvr>
                                      <p:to>
                                        <p:strVal val="visible"/>
                                      </p:to>
                                    </p:set>
                                    <p:anim calcmode="lin" valueType="num">
                                      <p:cBhvr additive="base">
                                        <p:cTn id="41" dur="500" fill="hold"/>
                                        <p:tgtEl>
                                          <p:spTgt spid="159747">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59747">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59747">
                                            <p:txEl>
                                              <p:pRg st="9" end="9"/>
                                            </p:txEl>
                                          </p:spTgt>
                                        </p:tgtEl>
                                        <p:attrNameLst>
                                          <p:attrName>style.visibility</p:attrName>
                                        </p:attrNameLst>
                                      </p:cBhvr>
                                      <p:to>
                                        <p:strVal val="visible"/>
                                      </p:to>
                                    </p:set>
                                    <p:anim calcmode="lin" valueType="num">
                                      <p:cBhvr additive="base">
                                        <p:cTn id="45" dur="500" fill="hold"/>
                                        <p:tgtEl>
                                          <p:spTgt spid="159747">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5974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59747">
                                            <p:txEl>
                                              <p:pRg st="10" end="10"/>
                                            </p:txEl>
                                          </p:spTgt>
                                        </p:tgtEl>
                                        <p:attrNameLst>
                                          <p:attrName>style.visibility</p:attrName>
                                        </p:attrNameLst>
                                      </p:cBhvr>
                                      <p:to>
                                        <p:strVal val="visible"/>
                                      </p:to>
                                    </p:set>
                                    <p:anim calcmode="lin" valueType="num">
                                      <p:cBhvr additive="base">
                                        <p:cTn id="51" dur="500" fill="hold"/>
                                        <p:tgtEl>
                                          <p:spTgt spid="159747">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5974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59747">
                                            <p:txEl>
                                              <p:pRg st="11" end="11"/>
                                            </p:txEl>
                                          </p:spTgt>
                                        </p:tgtEl>
                                        <p:attrNameLst>
                                          <p:attrName>style.visibility</p:attrName>
                                        </p:attrNameLst>
                                      </p:cBhvr>
                                      <p:to>
                                        <p:strVal val="visible"/>
                                      </p:to>
                                    </p:set>
                                    <p:anim calcmode="lin" valueType="num">
                                      <p:cBhvr additive="base">
                                        <p:cTn id="57" dur="500" fill="hold"/>
                                        <p:tgtEl>
                                          <p:spTgt spid="159747">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5974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59747">
                                            <p:txEl>
                                              <p:pRg st="12" end="12"/>
                                            </p:txEl>
                                          </p:spTgt>
                                        </p:tgtEl>
                                        <p:attrNameLst>
                                          <p:attrName>style.visibility</p:attrName>
                                        </p:attrNameLst>
                                      </p:cBhvr>
                                      <p:to>
                                        <p:strVal val="visible"/>
                                      </p:to>
                                    </p:set>
                                    <p:anim calcmode="lin" valueType="num">
                                      <p:cBhvr additive="base">
                                        <p:cTn id="63" dur="500" fill="hold"/>
                                        <p:tgtEl>
                                          <p:spTgt spid="159747">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5974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latin typeface="Gill Sans Light" charset="0"/>
                <a:ea typeface="Gill Sans" charset="0"/>
                <a:cs typeface="Gill Sans Light" charset="0"/>
              </a:rPr>
              <a:t>CS162 TAs</a:t>
            </a:r>
            <a:endParaRPr lang="en-US" dirty="0"/>
          </a:p>
        </p:txBody>
      </p:sp>
      <p:sp>
        <p:nvSpPr>
          <p:cNvPr id="8196" name="TextBox 7"/>
          <p:cNvSpPr txBox="1">
            <a:spLocks noChangeArrowheads="1"/>
          </p:cNvSpPr>
          <p:nvPr/>
        </p:nvSpPr>
        <p:spPr bwMode="auto">
          <a:xfrm>
            <a:off x="6732427" y="2895600"/>
            <a:ext cx="195668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a:latin typeface="Gill Sans Light" charset="0"/>
                <a:cs typeface="Gill Sans Light" charset="0"/>
              </a:rPr>
              <a:t>Alexander </a:t>
            </a:r>
            <a:r>
              <a:rPr lang="en-US" sz="1800" b="0" dirty="0" err="1">
                <a:latin typeface="Gill Sans Light" charset="0"/>
                <a:cs typeface="Gill Sans Light" charset="0"/>
              </a:rPr>
              <a:t>Kozarian</a:t>
            </a:r>
            <a:endParaRPr lang="en-US" sz="1800" b="0" dirty="0">
              <a:latin typeface="Gill Sans Light" charset="0"/>
              <a:cs typeface="Gill Sans Light" charset="0"/>
            </a:endParaRPr>
          </a:p>
        </p:txBody>
      </p:sp>
      <p:sp>
        <p:nvSpPr>
          <p:cNvPr id="8197" name="TextBox 9"/>
          <p:cNvSpPr txBox="1">
            <a:spLocks noChangeArrowheads="1"/>
          </p:cNvSpPr>
          <p:nvPr/>
        </p:nvSpPr>
        <p:spPr bwMode="auto">
          <a:xfrm>
            <a:off x="5029721" y="2895599"/>
            <a:ext cx="9900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a:latin typeface="Gill Sans Light" charset="0"/>
                <a:cs typeface="Gill Sans Light" charset="0"/>
              </a:rPr>
              <a:t>Eric </a:t>
            </a:r>
            <a:r>
              <a:rPr lang="en-US" sz="1800" b="0" dirty="0" err="1">
                <a:latin typeface="Gill Sans Light" charset="0"/>
                <a:cs typeface="Gill Sans Light" charset="0"/>
              </a:rPr>
              <a:t>Hou</a:t>
            </a:r>
            <a:endParaRPr lang="en-US" sz="1800" b="0" dirty="0">
              <a:latin typeface="Gill Sans Light" charset="0"/>
              <a:cs typeface="Gill Sans Light" charset="0"/>
            </a:endParaRPr>
          </a:p>
        </p:txBody>
      </p:sp>
      <p:sp>
        <p:nvSpPr>
          <p:cNvPr id="8199" name="Rectangle 11"/>
          <p:cNvSpPr>
            <a:spLocks noChangeArrowheads="1"/>
          </p:cNvSpPr>
          <p:nvPr/>
        </p:nvSpPr>
        <p:spPr bwMode="auto">
          <a:xfrm>
            <a:off x="674713" y="2895600"/>
            <a:ext cx="11630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dirty="0" err="1">
                <a:latin typeface="Gill Sans Light" charset="0"/>
                <a:cs typeface="Gill Sans Light" charset="0"/>
              </a:rPr>
              <a:t>Alon</a:t>
            </a:r>
            <a:r>
              <a:rPr lang="en-US" b="0" dirty="0">
                <a:latin typeface="Gill Sans Light" charset="0"/>
                <a:cs typeface="Gill Sans Light" charset="0"/>
              </a:rPr>
              <a:t> Amid</a:t>
            </a:r>
            <a:endParaRPr lang="en-US" dirty="0"/>
          </a:p>
        </p:txBody>
      </p:sp>
      <p:sp>
        <p:nvSpPr>
          <p:cNvPr id="8202" name="TextBox 14"/>
          <p:cNvSpPr txBox="1">
            <a:spLocks noChangeArrowheads="1"/>
          </p:cNvSpPr>
          <p:nvPr/>
        </p:nvSpPr>
        <p:spPr bwMode="auto">
          <a:xfrm>
            <a:off x="533400" y="5334000"/>
            <a:ext cx="2057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a:latin typeface="Gill Sans Light"/>
                <a:cs typeface="Gill Sans Light"/>
              </a:rPr>
              <a:t>Devin </a:t>
            </a:r>
            <a:r>
              <a:rPr lang="en-US" sz="1800" b="0" dirty="0" err="1">
                <a:latin typeface="Gill Sans Light"/>
                <a:cs typeface="Gill Sans Light"/>
              </a:rPr>
              <a:t>Petersohn</a:t>
            </a:r>
            <a:endParaRPr lang="en-US" sz="1800" b="0" dirty="0">
              <a:latin typeface="Gill Sans Light"/>
              <a:cs typeface="Gill Sans Light"/>
            </a:endParaRPr>
          </a:p>
        </p:txBody>
      </p:sp>
      <p:sp>
        <p:nvSpPr>
          <p:cNvPr id="8203" name="Rectangle 16"/>
          <p:cNvSpPr>
            <a:spLocks noChangeArrowheads="1"/>
          </p:cNvSpPr>
          <p:nvPr/>
        </p:nvSpPr>
        <p:spPr bwMode="auto">
          <a:xfrm>
            <a:off x="2895600" y="5334000"/>
            <a:ext cx="1382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dirty="0">
                <a:latin typeface="Gill Sans Light" charset="0"/>
                <a:cs typeface="Gill Sans Light" charset="0"/>
              </a:rPr>
              <a:t>William </a:t>
            </a:r>
            <a:r>
              <a:rPr lang="en-US" b="0" dirty="0" err="1">
                <a:latin typeface="Gill Sans Light" charset="0"/>
                <a:cs typeface="Gill Sans Light" charset="0"/>
              </a:rPr>
              <a:t>Sheu</a:t>
            </a:r>
            <a:endParaRPr lang="en-US" dirty="0"/>
          </a:p>
        </p:txBody>
      </p:sp>
      <p:sp>
        <p:nvSpPr>
          <p:cNvPr id="8204" name="TextBox 17"/>
          <p:cNvSpPr txBox="1">
            <a:spLocks noChangeArrowheads="1"/>
          </p:cNvSpPr>
          <p:nvPr/>
        </p:nvSpPr>
        <p:spPr bwMode="auto">
          <a:xfrm>
            <a:off x="5068313" y="5334000"/>
            <a:ext cx="97654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a:latin typeface="Gill Sans Light" charset="0"/>
                <a:cs typeface="Gill Sans Light" charset="0"/>
              </a:rPr>
              <a:t>Yang You</a:t>
            </a:r>
          </a:p>
        </p:txBody>
      </p:sp>
      <p:sp>
        <p:nvSpPr>
          <p:cNvPr id="8206" name="Rectangle 19"/>
          <p:cNvSpPr>
            <a:spLocks noChangeArrowheads="1"/>
          </p:cNvSpPr>
          <p:nvPr/>
        </p:nvSpPr>
        <p:spPr bwMode="auto">
          <a:xfrm>
            <a:off x="2744541" y="2895600"/>
            <a:ext cx="11416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dirty="0">
                <a:latin typeface="Gill Sans Light"/>
                <a:cs typeface="Gill Sans Light"/>
              </a:rPr>
              <a:t>Jason Chin</a:t>
            </a:r>
          </a:p>
        </p:txBody>
      </p:sp>
      <p:sp>
        <p:nvSpPr>
          <p:cNvPr id="17" name="TextBox 17"/>
          <p:cNvSpPr txBox="1">
            <a:spLocks noChangeArrowheads="1"/>
          </p:cNvSpPr>
          <p:nvPr/>
        </p:nvSpPr>
        <p:spPr bwMode="auto">
          <a:xfrm>
            <a:off x="7087930" y="5334000"/>
            <a:ext cx="10830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a:latin typeface="Gill Sans Light" charset="0"/>
                <a:cs typeface="Gill Sans Light" charset="0"/>
              </a:rPr>
              <a:t>Eric Zhou</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4713" y="1207719"/>
            <a:ext cx="1219299" cy="16002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10091" y="1207719"/>
            <a:ext cx="1376115" cy="160020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70211" y="1207718"/>
            <a:ext cx="1457312" cy="1687881"/>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1290" y="3648779"/>
            <a:ext cx="1685221" cy="1685221"/>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073308" y="3636712"/>
            <a:ext cx="1156292" cy="1697288"/>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00600" y="3648779"/>
            <a:ext cx="1522979" cy="1685221"/>
          </a:xfrm>
          <a:prstGeom prst="rect">
            <a:avLst/>
          </a:prstGeom>
        </p:spPr>
      </p:pic>
      <p:pic>
        <p:nvPicPr>
          <p:cNvPr id="15" name="Picture 1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630685" y="3667876"/>
            <a:ext cx="1647025" cy="1647025"/>
          </a:xfrm>
          <a:prstGeom prst="rect">
            <a:avLst/>
          </a:prstGeom>
        </p:spPr>
      </p:pic>
      <p:pic>
        <p:nvPicPr>
          <p:cNvPr id="16" name="Picture 15"/>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850356" y="1216635"/>
            <a:ext cx="1245644" cy="1589533"/>
          </a:xfrm>
          <a:prstGeom prst="rect">
            <a:avLst/>
          </a:prstGeom>
        </p:spPr>
      </p:pic>
    </p:spTree>
    <p:extLst>
      <p:ext uri="{BB962C8B-B14F-4D97-AF65-F5344CB8AC3E}">
        <p14:creationId xmlns:p14="http://schemas.microsoft.com/office/powerpoint/2010/main" val="40764608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altLang="en-US">
                <a:latin typeface="Gill Sans Light" charset="0"/>
                <a:cs typeface="Gill Sans Light" charset="0"/>
              </a:rPr>
              <a:t>OS Tool: Virtual Machine Abstraction</a:t>
            </a:r>
          </a:p>
        </p:txBody>
      </p:sp>
      <p:sp>
        <p:nvSpPr>
          <p:cNvPr id="52227" name="Rectangle 3"/>
          <p:cNvSpPr>
            <a:spLocks noGrp="1" noChangeArrowheads="1"/>
          </p:cNvSpPr>
          <p:nvPr>
            <p:ph type="body" idx="1"/>
          </p:nvPr>
        </p:nvSpPr>
        <p:spPr>
          <a:xfrm>
            <a:off x="381000" y="3200400"/>
            <a:ext cx="8534400" cy="3124200"/>
          </a:xfrm>
        </p:spPr>
        <p:txBody>
          <a:bodyPr/>
          <a:lstStyle/>
          <a:p>
            <a:pPr>
              <a:lnSpc>
                <a:spcPct val="80000"/>
              </a:lnSpc>
              <a:defRPr/>
            </a:pPr>
            <a:r>
              <a:rPr lang="en-US" dirty="0">
                <a:ea typeface="ＭＳ Ｐゴシック" charset="0"/>
              </a:rPr>
              <a:t>Software Engineering Problem: </a:t>
            </a:r>
          </a:p>
          <a:p>
            <a:pPr lvl="1">
              <a:lnSpc>
                <a:spcPct val="80000"/>
              </a:lnSpc>
              <a:defRPr/>
            </a:pPr>
            <a:r>
              <a:rPr lang="en-US" dirty="0">
                <a:ea typeface="ＭＳ Ｐゴシック" charset="0"/>
              </a:rPr>
              <a:t>Turn hardware/software quirks </a:t>
            </a:r>
            <a:r>
              <a:rPr lang="en-US" dirty="0">
                <a:ea typeface="ＭＳ Ｐゴシック" charset="0"/>
                <a:sym typeface="Symbol" charset="0"/>
              </a:rPr>
              <a:t> </a:t>
            </a:r>
            <a:br>
              <a:rPr lang="en-US" dirty="0">
                <a:ea typeface="ＭＳ Ｐゴシック" charset="0"/>
                <a:sym typeface="Symbol" charset="0"/>
              </a:rPr>
            </a:br>
            <a:r>
              <a:rPr lang="en-US" dirty="0">
                <a:ea typeface="ＭＳ Ｐゴシック" charset="0"/>
                <a:sym typeface="Symbol" charset="0"/>
              </a:rPr>
              <a:t>	</a:t>
            </a:r>
            <a:r>
              <a:rPr lang="en-US" dirty="0">
                <a:ea typeface="ＭＳ Ｐゴシック" charset="0"/>
              </a:rPr>
              <a:t>what programmers want/need</a:t>
            </a:r>
          </a:p>
          <a:p>
            <a:pPr lvl="1">
              <a:lnSpc>
                <a:spcPct val="80000"/>
              </a:lnSpc>
              <a:defRPr/>
            </a:pPr>
            <a:r>
              <a:rPr lang="en-US" dirty="0">
                <a:ea typeface="ＭＳ Ｐゴシック" charset="0"/>
              </a:rPr>
              <a:t>Optimize for convenience, utilization, security, reliability, etc…</a:t>
            </a:r>
          </a:p>
          <a:p>
            <a:pPr>
              <a:lnSpc>
                <a:spcPct val="80000"/>
              </a:lnSpc>
              <a:defRPr/>
            </a:pPr>
            <a:r>
              <a:rPr lang="en-US" dirty="0">
                <a:ea typeface="ＭＳ Ｐゴシック" charset="0"/>
              </a:rPr>
              <a:t>For any OS area (e.g. file systems, virtual memory, networking, scheduling):</a:t>
            </a:r>
          </a:p>
          <a:p>
            <a:pPr lvl="1">
              <a:lnSpc>
                <a:spcPct val="80000"/>
              </a:lnSpc>
              <a:defRPr/>
            </a:pPr>
            <a:r>
              <a:rPr lang="en-US" dirty="0">
                <a:ea typeface="ＭＳ Ｐゴシック" charset="0"/>
              </a:rPr>
              <a:t>What’s the hardware interface? (physical reality)</a:t>
            </a:r>
          </a:p>
          <a:p>
            <a:pPr lvl="1">
              <a:lnSpc>
                <a:spcPct val="80000"/>
              </a:lnSpc>
              <a:defRPr/>
            </a:pPr>
            <a:r>
              <a:rPr lang="en-US" dirty="0">
                <a:ea typeface="ＭＳ Ｐゴシック" charset="0"/>
              </a:rPr>
              <a:t>What’s the application interface? (nicer abstraction)</a:t>
            </a:r>
          </a:p>
        </p:txBody>
      </p:sp>
      <p:sp>
        <p:nvSpPr>
          <p:cNvPr id="52228" name="Text Box 4"/>
          <p:cNvSpPr txBox="1">
            <a:spLocks noChangeArrowheads="1"/>
          </p:cNvSpPr>
          <p:nvPr/>
        </p:nvSpPr>
        <p:spPr bwMode="auto">
          <a:xfrm>
            <a:off x="228600" y="838200"/>
            <a:ext cx="4648200" cy="22891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9" tIns="45714" rIns="91429" bIns="45714">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gn="ctr">
              <a:lnSpc>
                <a:spcPct val="100000"/>
              </a:lnSpc>
              <a:spcBef>
                <a:spcPct val="50000"/>
              </a:spcBef>
              <a:buSzTx/>
              <a:buFontTx/>
              <a:buNone/>
              <a:defRPr/>
            </a:pPr>
            <a:r>
              <a:rPr lang="en-US" altLang="en-US" sz="3600" b="0">
                <a:solidFill>
                  <a:schemeClr val="accent2"/>
                </a:solidFill>
                <a:latin typeface="Gill Sans" charset="0"/>
                <a:ea typeface="Gill Sans" charset="0"/>
                <a:cs typeface="Gill Sans" charset="0"/>
              </a:rPr>
              <a:t>Application</a:t>
            </a:r>
          </a:p>
          <a:p>
            <a:pPr algn="ctr">
              <a:lnSpc>
                <a:spcPct val="100000"/>
              </a:lnSpc>
              <a:spcBef>
                <a:spcPct val="50000"/>
              </a:spcBef>
              <a:buSzTx/>
              <a:buFontTx/>
              <a:buNone/>
              <a:defRPr/>
            </a:pPr>
            <a:r>
              <a:rPr lang="en-US" altLang="en-US" sz="3600" b="0">
                <a:solidFill>
                  <a:schemeClr val="accent2"/>
                </a:solidFill>
                <a:latin typeface="Gill Sans" charset="0"/>
                <a:ea typeface="Gill Sans" charset="0"/>
                <a:cs typeface="Gill Sans" charset="0"/>
              </a:rPr>
              <a:t>Operating System</a:t>
            </a:r>
          </a:p>
          <a:p>
            <a:pPr algn="ctr">
              <a:lnSpc>
                <a:spcPct val="100000"/>
              </a:lnSpc>
              <a:spcBef>
                <a:spcPct val="50000"/>
              </a:spcBef>
              <a:buSzTx/>
              <a:buFontTx/>
              <a:buNone/>
              <a:defRPr/>
            </a:pPr>
            <a:r>
              <a:rPr lang="en-US" altLang="en-US" sz="3600" b="0">
                <a:solidFill>
                  <a:schemeClr val="accent2"/>
                </a:solidFill>
                <a:latin typeface="Gill Sans" charset="0"/>
                <a:ea typeface="Gill Sans" charset="0"/>
                <a:cs typeface="Gill Sans" charset="0"/>
              </a:rPr>
              <a:t>Hardware</a:t>
            </a:r>
          </a:p>
        </p:txBody>
      </p:sp>
      <p:sp>
        <p:nvSpPr>
          <p:cNvPr id="52229" name="Line 5"/>
          <p:cNvSpPr>
            <a:spLocks noChangeShapeType="1"/>
          </p:cNvSpPr>
          <p:nvPr/>
        </p:nvSpPr>
        <p:spPr bwMode="auto">
          <a:xfrm>
            <a:off x="533400" y="2438400"/>
            <a:ext cx="40386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b="0">
              <a:latin typeface="Gill Sans" charset="0"/>
              <a:ea typeface="Gill Sans" charset="0"/>
              <a:cs typeface="Gill Sans" charset="0"/>
            </a:endParaRPr>
          </a:p>
        </p:txBody>
      </p:sp>
      <p:sp>
        <p:nvSpPr>
          <p:cNvPr id="52230" name="Line 6"/>
          <p:cNvSpPr>
            <a:spLocks noChangeShapeType="1"/>
          </p:cNvSpPr>
          <p:nvPr/>
        </p:nvSpPr>
        <p:spPr bwMode="auto">
          <a:xfrm>
            <a:off x="533400" y="1524000"/>
            <a:ext cx="40386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b="0">
              <a:latin typeface="Gill Sans" charset="0"/>
              <a:ea typeface="Gill Sans" charset="0"/>
              <a:cs typeface="Gill Sans" charset="0"/>
            </a:endParaRPr>
          </a:p>
        </p:txBody>
      </p:sp>
      <p:sp>
        <p:nvSpPr>
          <p:cNvPr id="52231" name="Text Box 8"/>
          <p:cNvSpPr txBox="1">
            <a:spLocks noChangeArrowheads="1"/>
          </p:cNvSpPr>
          <p:nvPr/>
        </p:nvSpPr>
        <p:spPr bwMode="auto">
          <a:xfrm>
            <a:off x="4648200" y="2209800"/>
            <a:ext cx="3430588" cy="461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9" tIns="45714" rIns="91429" bIns="45714">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b="0">
                <a:latin typeface="Gill Sans" charset="0"/>
                <a:ea typeface="Gill Sans" charset="0"/>
                <a:cs typeface="Gill Sans" charset="0"/>
              </a:rPr>
              <a:t>Physical Machine Interface</a:t>
            </a:r>
          </a:p>
        </p:txBody>
      </p:sp>
      <p:sp>
        <p:nvSpPr>
          <p:cNvPr id="52232" name="Text Box 9"/>
          <p:cNvSpPr txBox="1">
            <a:spLocks noChangeArrowheads="1"/>
          </p:cNvSpPr>
          <p:nvPr/>
        </p:nvSpPr>
        <p:spPr bwMode="auto">
          <a:xfrm>
            <a:off x="4648200" y="1295400"/>
            <a:ext cx="3313113" cy="461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9" tIns="45714" rIns="91429" bIns="45714">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b="0">
                <a:latin typeface="Gill Sans" charset="0"/>
                <a:ea typeface="Gill Sans" charset="0"/>
                <a:cs typeface="Gill Sans" charset="0"/>
              </a:rPr>
              <a:t>Virtual Machine Interface</a:t>
            </a:r>
          </a:p>
        </p:txBody>
      </p:sp>
    </p:spTree>
    <p:custDataLst>
      <p:tags r:id="rId1"/>
    </p:custDataLst>
    <p:extLst>
      <p:ext uri="{BB962C8B-B14F-4D97-AF65-F5344CB8AC3E}">
        <p14:creationId xmlns:p14="http://schemas.microsoft.com/office/powerpoint/2010/main" val="4611744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altLang="en-US">
                <a:latin typeface="Gill Sans Light" charset="0"/>
                <a:ea typeface="ＭＳ Ｐゴシック" charset="-128"/>
                <a:cs typeface="Gill Sans Light" charset="0"/>
              </a:rPr>
              <a:t>Virtual Machines</a:t>
            </a:r>
          </a:p>
        </p:txBody>
      </p:sp>
      <p:sp>
        <p:nvSpPr>
          <p:cNvPr id="44035" name="Rectangle 3"/>
          <p:cNvSpPr>
            <a:spLocks noGrp="1" noChangeArrowheads="1"/>
          </p:cNvSpPr>
          <p:nvPr>
            <p:ph type="body" idx="1"/>
          </p:nvPr>
        </p:nvSpPr>
        <p:spPr>
          <a:xfrm>
            <a:off x="304800" y="838200"/>
            <a:ext cx="8610600" cy="4267200"/>
          </a:xfrm>
        </p:spPr>
        <p:txBody>
          <a:bodyPr/>
          <a:lstStyle/>
          <a:p>
            <a:pPr>
              <a:lnSpc>
                <a:spcPct val="110000"/>
              </a:lnSpc>
              <a:defRPr/>
            </a:pPr>
            <a:r>
              <a:rPr lang="en-US" dirty="0">
                <a:ea typeface="ＭＳ Ｐゴシック" charset="0"/>
              </a:rPr>
              <a:t>Software emulation of an abstract machine</a:t>
            </a:r>
          </a:p>
          <a:p>
            <a:pPr lvl="1">
              <a:lnSpc>
                <a:spcPct val="110000"/>
              </a:lnSpc>
              <a:defRPr/>
            </a:pPr>
            <a:r>
              <a:rPr lang="en-US" dirty="0">
                <a:ea typeface="ＭＳ Ｐゴシック" charset="0"/>
              </a:rPr>
              <a:t>Give programs illusion they own the machine</a:t>
            </a:r>
          </a:p>
          <a:p>
            <a:pPr lvl="1">
              <a:lnSpc>
                <a:spcPct val="110000"/>
              </a:lnSpc>
              <a:defRPr/>
            </a:pPr>
            <a:r>
              <a:rPr lang="en-US" dirty="0">
                <a:ea typeface="ＭＳ Ｐゴシック" charset="0"/>
              </a:rPr>
              <a:t>Make it look like hardware has features you want</a:t>
            </a:r>
          </a:p>
          <a:p>
            <a:pPr>
              <a:lnSpc>
                <a:spcPct val="110000"/>
              </a:lnSpc>
              <a:defRPr/>
            </a:pPr>
            <a:r>
              <a:rPr lang="en-US" dirty="0">
                <a:ea typeface="ＭＳ Ｐゴシック" charset="0"/>
              </a:rPr>
              <a:t>Two types of “Virtual </a:t>
            </a:r>
            <a:r>
              <a:rPr lang="en-US" dirty="0" err="1">
                <a:ea typeface="ＭＳ Ｐゴシック" charset="0"/>
              </a:rPr>
              <a:t>Machine”s</a:t>
            </a:r>
            <a:endParaRPr lang="en-US" dirty="0">
              <a:ea typeface="ＭＳ Ｐゴシック" charset="0"/>
            </a:endParaRPr>
          </a:p>
          <a:p>
            <a:pPr lvl="1">
              <a:lnSpc>
                <a:spcPct val="110000"/>
              </a:lnSpc>
              <a:defRPr/>
            </a:pPr>
            <a:r>
              <a:rPr lang="en-US" dirty="0">
                <a:ea typeface="ＭＳ Ｐゴシック" charset="0"/>
              </a:rPr>
              <a:t>Process VM: supports the execution of a single program; this functionality typically provided by OS</a:t>
            </a:r>
          </a:p>
          <a:p>
            <a:pPr lvl="1">
              <a:lnSpc>
                <a:spcPct val="110000"/>
              </a:lnSpc>
              <a:defRPr/>
            </a:pPr>
            <a:r>
              <a:rPr lang="en-US" dirty="0">
                <a:ea typeface="ＭＳ Ｐゴシック" charset="0"/>
              </a:rPr>
              <a:t>System VM: supports the execution of an entire OS and its applications (e.g., </a:t>
            </a:r>
            <a:r>
              <a:rPr lang="en-US" dirty="0" err="1">
                <a:ea typeface="ＭＳ Ｐゴシック" charset="0"/>
              </a:rPr>
              <a:t>VMWare</a:t>
            </a:r>
            <a:r>
              <a:rPr lang="en-US" dirty="0">
                <a:ea typeface="ＭＳ Ｐゴシック" charset="0"/>
              </a:rPr>
              <a:t> Fusion, Virtual box, Parallels Desktop, </a:t>
            </a:r>
            <a:r>
              <a:rPr lang="en-US" dirty="0" err="1">
                <a:ea typeface="ＭＳ Ｐゴシック" charset="0"/>
              </a:rPr>
              <a:t>Xen</a:t>
            </a:r>
            <a:r>
              <a:rPr lang="en-US" dirty="0">
                <a:ea typeface="ＭＳ Ｐゴシック" charset="0"/>
              </a:rPr>
              <a:t>)</a:t>
            </a:r>
          </a:p>
          <a:p>
            <a:pPr lvl="1">
              <a:lnSpc>
                <a:spcPct val="110000"/>
              </a:lnSpc>
              <a:buFontTx/>
              <a:buNone/>
              <a:defRPr/>
            </a:pPr>
            <a:endParaRPr lang="en-US" dirty="0">
              <a:ea typeface="ＭＳ Ｐゴシック" charset="0"/>
            </a:endParaRPr>
          </a:p>
        </p:txBody>
      </p:sp>
      <p:grpSp>
        <p:nvGrpSpPr>
          <p:cNvPr id="69635" name="Group 1"/>
          <p:cNvGrpSpPr>
            <a:grpSpLocks/>
          </p:cNvGrpSpPr>
          <p:nvPr/>
        </p:nvGrpSpPr>
        <p:grpSpPr bwMode="auto">
          <a:xfrm>
            <a:off x="962025" y="4876800"/>
            <a:ext cx="7115175" cy="1676400"/>
            <a:chOff x="962025" y="4876800"/>
            <a:chExt cx="7115175" cy="1676400"/>
          </a:xfrm>
        </p:grpSpPr>
        <p:pic>
          <p:nvPicPr>
            <p:cNvPr id="69636" name="Picture 1"/>
            <p:cNvPicPr>
              <a:picLocks noChangeAspect="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2667000" y="4876800"/>
              <a:ext cx="1676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7" name="Picture 2"/>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2025" y="4876800"/>
              <a:ext cx="124777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8" name="Picture 3"/>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4876800"/>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9"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4953000"/>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2290534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 calcmode="lin" valueType="num">
                                      <p:cBhvr additive="base">
                                        <p:cTn id="11" dur="500" fill="hold"/>
                                        <p:tgtEl>
                                          <p:spTgt spid="4403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40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 calcmode="lin" valueType="num">
                                      <p:cBhvr additive="base">
                                        <p:cTn id="15" dur="500" fill="hold"/>
                                        <p:tgtEl>
                                          <p:spTgt spid="4403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4035">
                                            <p:txEl>
                                              <p:pRg st="3" end="3"/>
                                            </p:txEl>
                                          </p:spTgt>
                                        </p:tgtEl>
                                        <p:attrNameLst>
                                          <p:attrName>style.visibility</p:attrName>
                                        </p:attrNameLst>
                                      </p:cBhvr>
                                      <p:to>
                                        <p:strVal val="visible"/>
                                      </p:to>
                                    </p:set>
                                    <p:anim calcmode="lin" valueType="num">
                                      <p:cBhvr additive="base">
                                        <p:cTn id="21" dur="500" fill="hold"/>
                                        <p:tgtEl>
                                          <p:spTgt spid="4403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403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4035">
                                            <p:txEl>
                                              <p:pRg st="4" end="4"/>
                                            </p:txEl>
                                          </p:spTgt>
                                        </p:tgtEl>
                                        <p:attrNameLst>
                                          <p:attrName>style.visibility</p:attrName>
                                        </p:attrNameLst>
                                      </p:cBhvr>
                                      <p:to>
                                        <p:strVal val="visible"/>
                                      </p:to>
                                    </p:set>
                                    <p:anim calcmode="lin" valueType="num">
                                      <p:cBhvr additive="base">
                                        <p:cTn id="25" dur="500" fill="hold"/>
                                        <p:tgtEl>
                                          <p:spTgt spid="4403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403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4035">
                                            <p:txEl>
                                              <p:pRg st="5" end="5"/>
                                            </p:txEl>
                                          </p:spTgt>
                                        </p:tgtEl>
                                        <p:attrNameLst>
                                          <p:attrName>style.visibility</p:attrName>
                                        </p:attrNameLst>
                                      </p:cBhvr>
                                      <p:to>
                                        <p:strVal val="visible"/>
                                      </p:to>
                                    </p:set>
                                    <p:anim calcmode="lin" valueType="num">
                                      <p:cBhvr additive="base">
                                        <p:cTn id="29" dur="500" fill="hold"/>
                                        <p:tgtEl>
                                          <p:spTgt spid="4403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40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altLang="en-US">
                <a:latin typeface="Gill Sans Light" charset="0"/>
                <a:ea typeface="ＭＳ Ｐゴシック" charset="-128"/>
                <a:cs typeface="Gill Sans Light" charset="0"/>
              </a:rPr>
              <a:t>Process VMs</a:t>
            </a:r>
          </a:p>
        </p:txBody>
      </p:sp>
      <p:sp>
        <p:nvSpPr>
          <p:cNvPr id="44035" name="Rectangle 3"/>
          <p:cNvSpPr>
            <a:spLocks noGrp="1" noChangeArrowheads="1"/>
          </p:cNvSpPr>
          <p:nvPr>
            <p:ph type="body" idx="1"/>
          </p:nvPr>
        </p:nvSpPr>
        <p:spPr>
          <a:xfrm>
            <a:off x="304800" y="1066800"/>
            <a:ext cx="8763000" cy="5334000"/>
          </a:xfrm>
        </p:spPr>
        <p:txBody>
          <a:bodyPr/>
          <a:lstStyle/>
          <a:p>
            <a:pPr>
              <a:defRPr/>
            </a:pPr>
            <a:r>
              <a:rPr lang="en-US">
                <a:ea typeface="ＭＳ Ｐゴシック" charset="0"/>
              </a:rPr>
              <a:t>Programming simplicity</a:t>
            </a:r>
          </a:p>
          <a:p>
            <a:pPr lvl="1">
              <a:defRPr/>
            </a:pPr>
            <a:r>
              <a:rPr lang="en-US">
                <a:ea typeface="ＭＳ Ｐゴシック" charset="0"/>
              </a:rPr>
              <a:t>Each process thinks it has all memory/CPU time</a:t>
            </a:r>
          </a:p>
          <a:p>
            <a:pPr lvl="1">
              <a:defRPr/>
            </a:pPr>
            <a:r>
              <a:rPr lang="en-US">
                <a:ea typeface="ＭＳ Ｐゴシック" charset="0"/>
              </a:rPr>
              <a:t>Each process thinks it owns all devices</a:t>
            </a:r>
          </a:p>
          <a:p>
            <a:pPr lvl="1">
              <a:defRPr/>
            </a:pPr>
            <a:r>
              <a:rPr lang="en-US">
                <a:ea typeface="ＭＳ Ｐゴシック" charset="0"/>
              </a:rPr>
              <a:t>Different devices appear to have same high level interface</a:t>
            </a:r>
          </a:p>
          <a:p>
            <a:pPr lvl="1">
              <a:defRPr/>
            </a:pPr>
            <a:r>
              <a:rPr lang="en-US">
                <a:ea typeface="ＭＳ Ｐゴシック" charset="0"/>
              </a:rPr>
              <a:t>Device interfaces more powerful than raw hardware</a:t>
            </a:r>
          </a:p>
          <a:p>
            <a:pPr lvl="2">
              <a:defRPr/>
            </a:pPr>
            <a:r>
              <a:rPr lang="en-US">
                <a:ea typeface="ＭＳ Ｐゴシック" charset="0"/>
              </a:rPr>
              <a:t>Bitmapped display </a:t>
            </a:r>
            <a:r>
              <a:rPr lang="en-US">
                <a:ea typeface="ＭＳ Ｐゴシック" charset="0"/>
                <a:sym typeface="Symbol" charset="0"/>
              </a:rPr>
              <a:t> windowing system</a:t>
            </a:r>
          </a:p>
          <a:p>
            <a:pPr lvl="2">
              <a:defRPr/>
            </a:pPr>
            <a:r>
              <a:rPr lang="en-US">
                <a:ea typeface="ＭＳ Ｐゴシック" charset="0"/>
                <a:sym typeface="Symbol" charset="0"/>
              </a:rPr>
              <a:t>Ethernet card  reliable, ordered, networking (TCP/IP)</a:t>
            </a:r>
          </a:p>
          <a:p>
            <a:pPr>
              <a:defRPr/>
            </a:pPr>
            <a:r>
              <a:rPr lang="en-US">
                <a:ea typeface="ＭＳ Ｐゴシック" charset="0"/>
              </a:rPr>
              <a:t>Fault Isolation</a:t>
            </a:r>
          </a:p>
          <a:p>
            <a:pPr lvl="1">
              <a:defRPr/>
            </a:pPr>
            <a:r>
              <a:rPr lang="en-US">
                <a:ea typeface="ＭＳ Ｐゴシック" charset="0"/>
              </a:rPr>
              <a:t>Processes unable to directly impact other processes</a:t>
            </a:r>
          </a:p>
          <a:p>
            <a:pPr lvl="1">
              <a:defRPr/>
            </a:pPr>
            <a:r>
              <a:rPr lang="en-US">
                <a:ea typeface="ＭＳ Ｐゴシック" charset="0"/>
              </a:rPr>
              <a:t>Bugs cannot crash whole machine</a:t>
            </a:r>
          </a:p>
          <a:p>
            <a:pPr>
              <a:defRPr/>
            </a:pPr>
            <a:r>
              <a:rPr lang="en-US">
                <a:ea typeface="ＭＳ Ｐゴシック" charset="0"/>
              </a:rPr>
              <a:t>Protection and Portability</a:t>
            </a:r>
          </a:p>
          <a:p>
            <a:pPr lvl="1">
              <a:defRPr/>
            </a:pPr>
            <a:r>
              <a:rPr lang="en-US">
                <a:ea typeface="ＭＳ Ｐゴシック" charset="0"/>
              </a:rPr>
              <a:t>Java interface safe and stable across many platforms</a:t>
            </a:r>
          </a:p>
          <a:p>
            <a:pPr lvl="1">
              <a:defRPr/>
            </a:pPr>
            <a:endParaRPr lang="en-US">
              <a:ea typeface="ＭＳ Ｐゴシック" charset="0"/>
            </a:endParaRPr>
          </a:p>
        </p:txBody>
      </p:sp>
    </p:spTree>
    <p:custDataLst>
      <p:tags r:id="rId1"/>
    </p:custDataLst>
    <p:extLst>
      <p:ext uri="{BB962C8B-B14F-4D97-AF65-F5344CB8AC3E}">
        <p14:creationId xmlns:p14="http://schemas.microsoft.com/office/powerpoint/2010/main" val="12300228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03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035">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03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0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152400"/>
            <a:ext cx="8610600" cy="533400"/>
          </a:xfrm>
        </p:spPr>
        <p:txBody>
          <a:bodyPr/>
          <a:lstStyle/>
          <a:p>
            <a:pPr>
              <a:defRPr/>
            </a:pPr>
            <a:r>
              <a:rPr lang="en-US" altLang="en-US">
                <a:latin typeface="Gill Sans Light" charset="0"/>
                <a:ea typeface="ＭＳ Ｐゴシック" charset="-128"/>
                <a:cs typeface="Gill Sans Light" charset="0"/>
              </a:rPr>
              <a:t>System Virtual Machines: Layers of OSs</a:t>
            </a:r>
          </a:p>
        </p:txBody>
      </p:sp>
      <p:sp>
        <p:nvSpPr>
          <p:cNvPr id="55299" name="Rectangle 3"/>
          <p:cNvSpPr>
            <a:spLocks noGrp="1" noChangeArrowheads="1"/>
          </p:cNvSpPr>
          <p:nvPr>
            <p:ph type="body" idx="1"/>
          </p:nvPr>
        </p:nvSpPr>
        <p:spPr>
          <a:xfrm>
            <a:off x="533400" y="762000"/>
            <a:ext cx="7924800" cy="5105400"/>
          </a:xfrm>
        </p:spPr>
        <p:txBody>
          <a:bodyPr/>
          <a:lstStyle/>
          <a:p>
            <a:pPr>
              <a:defRPr/>
            </a:pPr>
            <a:r>
              <a:rPr lang="en-US">
                <a:ea typeface="ＭＳ Ｐゴシック" charset="0"/>
              </a:rPr>
              <a:t>Useful for OS development</a:t>
            </a:r>
          </a:p>
          <a:p>
            <a:pPr lvl="1">
              <a:defRPr/>
            </a:pPr>
            <a:r>
              <a:rPr lang="en-US">
                <a:ea typeface="ＭＳ Ｐゴシック" charset="0"/>
              </a:rPr>
              <a:t>When OS crashes, restricted to one VM</a:t>
            </a:r>
          </a:p>
          <a:p>
            <a:pPr lvl="1">
              <a:defRPr/>
            </a:pPr>
            <a:r>
              <a:rPr lang="en-US">
                <a:ea typeface="ＭＳ Ｐゴシック" charset="0"/>
              </a:rPr>
              <a:t>Can aid testing programs on other OSs</a:t>
            </a:r>
          </a:p>
          <a:p>
            <a:pPr lvl="1">
              <a:defRPr/>
            </a:pPr>
            <a:endParaRPr lang="en-US">
              <a:ea typeface="ＭＳ Ｐゴシック" charset="0"/>
            </a:endParaRPr>
          </a:p>
        </p:txBody>
      </p:sp>
      <p:pic>
        <p:nvPicPr>
          <p:cNvPr id="7373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l="381" t="3047" r="381" b="4318"/>
          <a:stretch>
            <a:fillRect/>
          </a:stretch>
        </p:blipFill>
        <p:spPr bwMode="auto">
          <a:xfrm>
            <a:off x="1600200" y="2133600"/>
            <a:ext cx="6083300" cy="4259263"/>
          </a:xfrm>
          <a:prstGeom prst="rect">
            <a:avLst/>
          </a:prstGeom>
          <a:noFill/>
          <a:ln w="38100" cmpd="dbl">
            <a:solidFill>
              <a:srgbClr val="CC66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0175895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295400"/>
            <a:ext cx="7848600" cy="2057400"/>
          </a:xfrm>
        </p:spPr>
        <p:txBody>
          <a:bodyPr/>
          <a:lstStyle/>
          <a:p>
            <a:pPr>
              <a:defRPr/>
            </a:pPr>
            <a:br>
              <a:rPr lang="en-US" sz="6000" dirty="0"/>
            </a:br>
            <a:r>
              <a:rPr lang="en-US" sz="6000" dirty="0"/>
              <a:t>5 min break</a:t>
            </a:r>
          </a:p>
        </p:txBody>
      </p:sp>
    </p:spTree>
    <p:extLst>
      <p:ext uri="{BB962C8B-B14F-4D97-AF65-F5344CB8AC3E}">
        <p14:creationId xmlns:p14="http://schemas.microsoft.com/office/powerpoint/2010/main" val="361112379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077200" cy="533400"/>
          </a:xfrm>
        </p:spPr>
        <p:txBody>
          <a:bodyPr/>
          <a:lstStyle/>
          <a:p>
            <a:pPr>
              <a:defRPr/>
            </a:pPr>
            <a:r>
              <a:rPr lang="en-US">
                <a:latin typeface="Gill Sans Light" charset="0"/>
                <a:ea typeface="ＭＳ Ｐゴシック" charset="0"/>
                <a:cs typeface="Gill Sans Light" charset="0"/>
              </a:rPr>
              <a:t>Greatest Artifact of Human Civilization…</a:t>
            </a:r>
          </a:p>
        </p:txBody>
      </p:sp>
      <p:pic>
        <p:nvPicPr>
          <p:cNvPr id="11266" name="Picture 1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990600"/>
            <a:ext cx="6773863" cy="544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Screen Shot 2017-08-23 at 3.37.30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076260"/>
            <a:ext cx="9144000" cy="5121117"/>
          </a:xfrm>
          <a:prstGeom prst="rect">
            <a:avLst/>
          </a:prstGeom>
        </p:spPr>
      </p:pic>
      <p:pic>
        <p:nvPicPr>
          <p:cNvPr id="12289"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86750" y="0"/>
            <a:ext cx="8572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itle 1"/>
          <p:cNvSpPr>
            <a:spLocks noGrp="1"/>
          </p:cNvSpPr>
          <p:nvPr>
            <p:ph type="title"/>
          </p:nvPr>
        </p:nvSpPr>
        <p:spPr>
          <a:xfrm>
            <a:off x="1481137" y="76200"/>
            <a:ext cx="8043863" cy="755650"/>
          </a:xfrm>
        </p:spPr>
        <p:txBody>
          <a:bodyPr/>
          <a:lstStyle/>
          <a:p>
            <a:pPr algn="l">
              <a:defRPr/>
            </a:pPr>
            <a:r>
              <a:rPr lang="en-US" altLang="en-US" dirty="0">
                <a:latin typeface="Gill Sans Light" charset="0"/>
                <a:ea typeface="ＭＳ Ｐゴシック" charset="-128"/>
                <a:cs typeface="Gill Sans Light" charset="0"/>
              </a:rPr>
              <a:t>Internet Scale: Over 3.8 Billion Users!</a:t>
            </a:r>
            <a:endParaRPr lang="en-US" dirty="0">
              <a:ea typeface="ＭＳ Ｐゴシック" charset="0"/>
            </a:endParaRPr>
          </a:p>
        </p:txBody>
      </p:sp>
      <p:grpSp>
        <p:nvGrpSpPr>
          <p:cNvPr id="33" name="Group 32"/>
          <p:cNvGrpSpPr>
            <a:grpSpLocks/>
          </p:cNvGrpSpPr>
          <p:nvPr/>
        </p:nvGrpSpPr>
        <p:grpSpPr bwMode="auto">
          <a:xfrm>
            <a:off x="7010400" y="1503363"/>
            <a:ext cx="1577975" cy="392112"/>
            <a:chOff x="6511926" y="1295400"/>
            <a:chExt cx="1577431" cy="392953"/>
          </a:xfrm>
        </p:grpSpPr>
        <p:sp>
          <p:nvSpPr>
            <p:cNvPr id="12" name="Oval 11"/>
            <p:cNvSpPr>
              <a:spLocks noChangeArrowheads="1"/>
            </p:cNvSpPr>
            <p:nvPr/>
          </p:nvSpPr>
          <p:spPr bwMode="auto">
            <a:xfrm>
              <a:off x="7940183" y="1524490"/>
              <a:ext cx="149174" cy="163863"/>
            </a:xfrm>
            <a:prstGeom prst="ellipse">
              <a:avLst/>
            </a:prstGeom>
            <a:solidFill>
              <a:schemeClr val="accent2"/>
            </a:solidFill>
            <a:ln w="9525">
              <a:solidFill>
                <a:srgbClr val="5B8AFB"/>
              </a:solidFill>
              <a:round/>
              <a:headEnd/>
              <a:tailEnd/>
            </a:ln>
            <a:effectLst>
              <a:outerShdw blurRad="40000" dist="23000" dir="5400000" rotWithShape="0">
                <a:srgbClr val="000000">
                  <a:alpha val="34998"/>
                </a:srgbClr>
              </a:outerShdw>
            </a:effectLst>
          </p:spPr>
          <p:txBody>
            <a:bodyPr anchor="ctr"/>
            <a:lstStyle/>
            <a:p>
              <a:pPr algn="ctr">
                <a:defRPr/>
              </a:pPr>
              <a:endParaRPr lang="en-US" b="0">
                <a:solidFill>
                  <a:srgbClr val="FFFFFF"/>
                </a:solidFill>
                <a:latin typeface="Gill Sans" charset="0"/>
                <a:cs typeface="Gill Sans" charset="0"/>
              </a:endParaRPr>
            </a:p>
          </p:txBody>
        </p:sp>
        <p:sp>
          <p:nvSpPr>
            <p:cNvPr id="12321" name="TextBox 14"/>
            <p:cNvSpPr txBox="1">
              <a:spLocks noChangeArrowheads="1"/>
            </p:cNvSpPr>
            <p:nvPr/>
          </p:nvSpPr>
          <p:spPr bwMode="auto">
            <a:xfrm>
              <a:off x="6511926" y="1295400"/>
              <a:ext cx="1429680" cy="370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a:r>
                <a:rPr lang="en-US" sz="1800" b="0">
                  <a:latin typeface="Gill Sans" charset="0"/>
                  <a:cs typeface="Gill Sans" charset="0"/>
                </a:rPr>
                <a:t>2.0 B 1/26/11</a:t>
              </a:r>
            </a:p>
          </p:txBody>
        </p:sp>
      </p:grpSp>
      <p:pic>
        <p:nvPicPr>
          <p:cNvPr id="12300" name="Picture 2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2750" y="4854575"/>
            <a:ext cx="722313"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7" name="Group 16"/>
          <p:cNvGrpSpPr/>
          <p:nvPr/>
        </p:nvGrpSpPr>
        <p:grpSpPr>
          <a:xfrm>
            <a:off x="0" y="1066800"/>
            <a:ext cx="598487" cy="5291137"/>
            <a:chOff x="0" y="1066800"/>
            <a:chExt cx="598487" cy="5291137"/>
          </a:xfrm>
        </p:grpSpPr>
        <p:cxnSp>
          <p:nvCxnSpPr>
            <p:cNvPr id="10" name="Straight Connector 9"/>
            <p:cNvCxnSpPr>
              <a:cxnSpLocks noChangeShapeType="1"/>
            </p:cNvCxnSpPr>
            <p:nvPr/>
          </p:nvCxnSpPr>
          <p:spPr bwMode="auto">
            <a:xfrm flipV="1">
              <a:off x="304800" y="1066800"/>
              <a:ext cx="0" cy="4876801"/>
            </a:xfrm>
            <a:prstGeom prst="line">
              <a:avLst/>
            </a:prstGeom>
            <a:noFill/>
            <a:ln w="19050">
              <a:solidFill>
                <a:schemeClr val="accent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2294" name="TextBox 10"/>
            <p:cNvSpPr txBox="1">
              <a:spLocks noChangeArrowheads="1"/>
            </p:cNvSpPr>
            <p:nvPr/>
          </p:nvSpPr>
          <p:spPr bwMode="auto">
            <a:xfrm>
              <a:off x="0" y="6019800"/>
              <a:ext cx="5953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600" b="0" dirty="0">
                  <a:latin typeface="Gill Sans" charset="0"/>
                  <a:cs typeface="Gill Sans" charset="0"/>
                </a:rPr>
                <a:t>1969</a:t>
              </a:r>
            </a:p>
          </p:txBody>
        </p:sp>
        <p:sp>
          <p:nvSpPr>
            <p:cNvPr id="12302" name="TextBox 24"/>
            <p:cNvSpPr txBox="1">
              <a:spLocks noChangeArrowheads="1"/>
            </p:cNvSpPr>
            <p:nvPr/>
          </p:nvSpPr>
          <p:spPr bwMode="auto">
            <a:xfrm rot="-5400000">
              <a:off x="-133350" y="1428750"/>
              <a:ext cx="10937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err="1">
                  <a:latin typeface="Gill Sans" charset="0"/>
                  <a:cs typeface="Gill Sans" charset="0"/>
                </a:rPr>
                <a:t>ARPANet</a:t>
              </a:r>
              <a:endParaRPr lang="en-US" sz="1800" b="0" dirty="0">
                <a:latin typeface="Gill Sans" charset="0"/>
                <a:cs typeface="Gill Sans" charset="0"/>
              </a:endParaRPr>
            </a:p>
          </p:txBody>
        </p:sp>
      </p:grpSp>
      <p:grpSp>
        <p:nvGrpSpPr>
          <p:cNvPr id="20" name="Group 19"/>
          <p:cNvGrpSpPr/>
          <p:nvPr/>
        </p:nvGrpSpPr>
        <p:grpSpPr>
          <a:xfrm>
            <a:off x="3900488" y="1219200"/>
            <a:ext cx="1752600" cy="5138737"/>
            <a:chOff x="3900488" y="1219200"/>
            <a:chExt cx="1752600" cy="5138737"/>
          </a:xfrm>
        </p:grpSpPr>
        <p:cxnSp>
          <p:nvCxnSpPr>
            <p:cNvPr id="19" name="Straight Connector 18"/>
            <p:cNvCxnSpPr>
              <a:cxnSpLocks noChangeShapeType="1"/>
            </p:cNvCxnSpPr>
            <p:nvPr/>
          </p:nvCxnSpPr>
          <p:spPr bwMode="auto">
            <a:xfrm flipV="1">
              <a:off x="4191000" y="1219200"/>
              <a:ext cx="0" cy="4648200"/>
            </a:xfrm>
            <a:prstGeom prst="line">
              <a:avLst/>
            </a:prstGeom>
            <a:noFill/>
            <a:ln w="19050">
              <a:solidFill>
                <a:schemeClr val="accent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4" name="TextBox 23"/>
            <p:cNvSpPr txBox="1">
              <a:spLocks noChangeArrowheads="1"/>
            </p:cNvSpPr>
            <p:nvPr/>
          </p:nvSpPr>
          <p:spPr bwMode="auto">
            <a:xfrm>
              <a:off x="4264025" y="1477963"/>
              <a:ext cx="9159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WWW</a:t>
              </a:r>
            </a:p>
          </p:txBody>
        </p:sp>
        <p:grpSp>
          <p:nvGrpSpPr>
            <p:cNvPr id="13" name="Group 12"/>
            <p:cNvGrpSpPr>
              <a:grpSpLocks/>
            </p:cNvGrpSpPr>
            <p:nvPr/>
          </p:nvGrpSpPr>
          <p:grpSpPr bwMode="auto">
            <a:xfrm>
              <a:off x="4114800" y="3124200"/>
              <a:ext cx="1281112" cy="2243138"/>
              <a:chOff x="3990189" y="3298102"/>
              <a:chExt cx="1280437" cy="2243449"/>
            </a:xfrm>
          </p:grpSpPr>
          <p:pic>
            <p:nvPicPr>
              <p:cNvPr id="12318" name="Picture 2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19593" y="4779552"/>
                <a:ext cx="1051033" cy="76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19" name="Rectangle 27"/>
              <p:cNvSpPr>
                <a:spLocks noChangeArrowheads="1"/>
              </p:cNvSpPr>
              <p:nvPr/>
            </p:nvSpPr>
            <p:spPr bwMode="auto">
              <a:xfrm rot="-5400000">
                <a:off x="3627147" y="3661144"/>
                <a:ext cx="1095245" cy="369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dirty="0">
                    <a:solidFill>
                      <a:srgbClr val="FF0000"/>
                    </a:solidFill>
                    <a:latin typeface="Gill Sans" charset="0"/>
                    <a:cs typeface="Gill Sans" charset="0"/>
                  </a:rPr>
                  <a:t>HTTP</a:t>
                </a:r>
                <a:r>
                  <a:rPr lang="en-US" b="0" dirty="0">
                    <a:latin typeface="Gill Sans" charset="0"/>
                    <a:cs typeface="Gill Sans" charset="0"/>
                  </a:rPr>
                  <a:t> </a:t>
                </a:r>
                <a:r>
                  <a:rPr lang="en-US" b="0" dirty="0">
                    <a:latin typeface="Gill Sans" charset="0"/>
                    <a:cs typeface="Gill Sans" charset="0"/>
                    <a:hlinkClick r:id="rId6"/>
                  </a:rPr>
                  <a:t>0.9</a:t>
                </a:r>
                <a:endParaRPr lang="en-US" b="0" dirty="0">
                  <a:latin typeface="Gill Sans" charset="0"/>
                  <a:cs typeface="Gill Sans" charset="0"/>
                </a:endParaRPr>
              </a:p>
            </p:txBody>
          </p:sp>
        </p:grpSp>
        <p:sp>
          <p:nvSpPr>
            <p:cNvPr id="12305" name="TextBox 28"/>
            <p:cNvSpPr txBox="1">
              <a:spLocks noChangeArrowheads="1"/>
            </p:cNvSpPr>
            <p:nvPr/>
          </p:nvSpPr>
          <p:spPr bwMode="auto">
            <a:xfrm>
              <a:off x="3900488" y="6019800"/>
              <a:ext cx="5953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600" b="0" dirty="0">
                  <a:latin typeface="Gill Sans" charset="0"/>
                  <a:cs typeface="Gill Sans" charset="0"/>
                </a:rPr>
                <a:t>1990</a:t>
              </a:r>
            </a:p>
          </p:txBody>
        </p:sp>
        <p:cxnSp>
          <p:nvCxnSpPr>
            <p:cNvPr id="30" name="Straight Connector 29"/>
            <p:cNvCxnSpPr>
              <a:cxnSpLocks noChangeShapeType="1"/>
            </p:cNvCxnSpPr>
            <p:nvPr/>
          </p:nvCxnSpPr>
          <p:spPr bwMode="auto">
            <a:xfrm rot="16200000" flipV="1">
              <a:off x="4945857" y="5079206"/>
              <a:ext cx="1409700" cy="4763"/>
            </a:xfrm>
            <a:prstGeom prst="line">
              <a:avLst/>
            </a:prstGeom>
            <a:noFill/>
            <a:ln w="19050">
              <a:solidFill>
                <a:schemeClr val="accent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grpSp>
        <p:nvGrpSpPr>
          <p:cNvPr id="34" name="Group 33"/>
          <p:cNvGrpSpPr>
            <a:grpSpLocks/>
          </p:cNvGrpSpPr>
          <p:nvPr/>
        </p:nvGrpSpPr>
        <p:grpSpPr bwMode="auto">
          <a:xfrm>
            <a:off x="7312025" y="1957388"/>
            <a:ext cx="1219200" cy="700087"/>
            <a:chOff x="7312633" y="1749876"/>
            <a:chExt cx="1218774" cy="700221"/>
          </a:xfrm>
        </p:grpSpPr>
        <p:pic>
          <p:nvPicPr>
            <p:cNvPr id="12316" name="Picture 30"/>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312633" y="1749876"/>
              <a:ext cx="462683" cy="46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7" name="Picture 31"/>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671851" y="1877976"/>
              <a:ext cx="859556" cy="572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Up Arrow 2"/>
          <p:cNvSpPr>
            <a:spLocks noChangeArrowheads="1"/>
          </p:cNvSpPr>
          <p:nvPr/>
        </p:nvSpPr>
        <p:spPr bwMode="auto">
          <a:xfrm rot="5400000">
            <a:off x="7658893" y="191294"/>
            <a:ext cx="685800" cy="1674813"/>
          </a:xfrm>
          <a:prstGeom prst="upArrow">
            <a:avLst>
              <a:gd name="adj1" fmla="val 50000"/>
              <a:gd name="adj2" fmla="val 92699"/>
            </a:avLst>
          </a:prstGeom>
          <a:gradFill rotWithShape="1">
            <a:gsLst>
              <a:gs pos="0">
                <a:srgbClr val="4480FF"/>
              </a:gs>
              <a:gs pos="20000">
                <a:srgbClr val="4781FF"/>
              </a:gs>
              <a:gs pos="100000">
                <a:srgbClr val="3461CD"/>
              </a:gs>
            </a:gsLst>
            <a:lin ang="5400000"/>
          </a:gradFill>
          <a:ln w="9525">
            <a:solidFill>
              <a:srgbClr val="5B8AFB"/>
            </a:solidFill>
            <a:miter lim="800000"/>
            <a:headEnd/>
            <a:tailEnd/>
          </a:ln>
          <a:effectLst>
            <a:outerShdw blurRad="40000" dist="23000" dir="5400000" rotWithShape="0">
              <a:srgbClr val="000000">
                <a:alpha val="34998"/>
              </a:srgbClr>
            </a:outerShdw>
          </a:effectLst>
        </p:spPr>
        <p:txBody>
          <a:bodyPr anchor="ctr"/>
          <a:lstStyle/>
          <a:p>
            <a:pPr algn="ctr">
              <a:defRPr/>
            </a:pPr>
            <a:endParaRPr lang="en-US" b="0">
              <a:solidFill>
                <a:srgbClr val="FFFFFF"/>
              </a:solidFill>
              <a:latin typeface="Gill Sans" charset="0"/>
              <a:cs typeface="Gill Sans" charset="0"/>
            </a:endParaRPr>
          </a:p>
        </p:txBody>
      </p:sp>
      <p:grpSp>
        <p:nvGrpSpPr>
          <p:cNvPr id="21" name="Group 20"/>
          <p:cNvGrpSpPr/>
          <p:nvPr/>
        </p:nvGrpSpPr>
        <p:grpSpPr>
          <a:xfrm>
            <a:off x="914400" y="1143000"/>
            <a:ext cx="2030413" cy="5218112"/>
            <a:chOff x="914400" y="1143000"/>
            <a:chExt cx="2030413" cy="5218112"/>
          </a:xfrm>
        </p:grpSpPr>
        <p:sp>
          <p:nvSpPr>
            <p:cNvPr id="12296" name="TextBox 15"/>
            <p:cNvSpPr txBox="1">
              <a:spLocks noChangeArrowheads="1"/>
            </p:cNvSpPr>
            <p:nvPr/>
          </p:nvSpPr>
          <p:spPr bwMode="auto">
            <a:xfrm>
              <a:off x="914400" y="6022975"/>
              <a:ext cx="6080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600" b="0">
                  <a:latin typeface="Gill Sans" charset="0"/>
                  <a:cs typeface="Gill Sans" charset="0"/>
                </a:rPr>
                <a:t>1974</a:t>
              </a:r>
            </a:p>
          </p:txBody>
        </p:sp>
        <p:cxnSp>
          <p:nvCxnSpPr>
            <p:cNvPr id="18" name="Straight Connector 17"/>
            <p:cNvCxnSpPr>
              <a:cxnSpLocks noChangeShapeType="1"/>
            </p:cNvCxnSpPr>
            <p:nvPr/>
          </p:nvCxnSpPr>
          <p:spPr bwMode="auto">
            <a:xfrm flipH="1" flipV="1">
              <a:off x="1219200" y="1143000"/>
              <a:ext cx="41276" cy="4800601"/>
            </a:xfrm>
            <a:prstGeom prst="line">
              <a:avLst/>
            </a:prstGeom>
            <a:noFill/>
            <a:ln w="19050">
              <a:solidFill>
                <a:schemeClr val="accent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2299" name="Rectangle 19"/>
            <p:cNvSpPr>
              <a:spLocks noChangeArrowheads="1"/>
            </p:cNvSpPr>
            <p:nvPr/>
          </p:nvSpPr>
          <p:spPr bwMode="auto">
            <a:xfrm rot="-5400000">
              <a:off x="460375" y="3556001"/>
              <a:ext cx="1870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0" u="sng">
                  <a:latin typeface="Gill Sans" charset="0"/>
                  <a:cs typeface="Gill Sans" charset="0"/>
                </a:rPr>
                <a:t>RFC 675 TCP/IP</a:t>
              </a:r>
              <a:endParaRPr lang="en-US" sz="2000" b="0">
                <a:latin typeface="Gill Sans" charset="0"/>
                <a:cs typeface="Gill Sans" charset="0"/>
              </a:endParaRPr>
            </a:p>
          </p:txBody>
        </p:sp>
        <p:sp>
          <p:nvSpPr>
            <p:cNvPr id="12303" name="TextBox 25"/>
            <p:cNvSpPr txBox="1">
              <a:spLocks noChangeArrowheads="1"/>
            </p:cNvSpPr>
            <p:nvPr/>
          </p:nvSpPr>
          <p:spPr bwMode="auto">
            <a:xfrm>
              <a:off x="2005013" y="1481138"/>
              <a:ext cx="9398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Internet</a:t>
              </a:r>
            </a:p>
          </p:txBody>
        </p:sp>
        <p:sp>
          <p:nvSpPr>
            <p:cNvPr id="40" name="Up Arrow 39"/>
            <p:cNvSpPr>
              <a:spLocks noChangeArrowheads="1"/>
            </p:cNvSpPr>
            <p:nvPr/>
          </p:nvSpPr>
          <p:spPr bwMode="auto">
            <a:xfrm rot="-3003354">
              <a:off x="1403915" y="5148823"/>
              <a:ext cx="669925" cy="1192212"/>
            </a:xfrm>
            <a:prstGeom prst="upArrow">
              <a:avLst>
                <a:gd name="adj1" fmla="val 50000"/>
                <a:gd name="adj2" fmla="val 92623"/>
              </a:avLst>
            </a:prstGeom>
            <a:gradFill rotWithShape="1">
              <a:gsLst>
                <a:gs pos="0">
                  <a:srgbClr val="4480FF"/>
                </a:gs>
                <a:gs pos="20000">
                  <a:srgbClr val="4781FF"/>
                </a:gs>
                <a:gs pos="100000">
                  <a:srgbClr val="3461CD"/>
                </a:gs>
              </a:gsLst>
              <a:lin ang="5400000"/>
            </a:gradFill>
            <a:ln w="9525">
              <a:solidFill>
                <a:srgbClr val="5B8AFB"/>
              </a:solidFill>
              <a:miter lim="800000"/>
              <a:headEnd/>
              <a:tailEnd/>
            </a:ln>
            <a:effectLst>
              <a:outerShdw blurRad="40000" dist="23000" dir="5400000" rotWithShape="0">
                <a:srgbClr val="000000">
                  <a:alpha val="34998"/>
                </a:srgbClr>
              </a:outerShdw>
            </a:effectLst>
          </p:spPr>
          <p:txBody>
            <a:bodyPr anchor="ctr"/>
            <a:lstStyle/>
            <a:p>
              <a:pPr algn="ctr">
                <a:defRPr/>
              </a:pPr>
              <a:endParaRPr lang="en-US" b="0">
                <a:solidFill>
                  <a:srgbClr val="FFFFFF"/>
                </a:solidFill>
                <a:latin typeface="Gill Sans" charset="0"/>
                <a:cs typeface="Gill Sans" charset="0"/>
              </a:endParaRPr>
            </a:p>
          </p:txBody>
        </p:sp>
      </p:grpSp>
      <p:grpSp>
        <p:nvGrpSpPr>
          <p:cNvPr id="39" name="Group 38"/>
          <p:cNvGrpSpPr>
            <a:grpSpLocks/>
          </p:cNvGrpSpPr>
          <p:nvPr/>
        </p:nvGrpSpPr>
        <p:grpSpPr bwMode="auto">
          <a:xfrm>
            <a:off x="7467599" y="849310"/>
            <a:ext cx="1523996" cy="369332"/>
            <a:chOff x="7016128" y="1835042"/>
            <a:chExt cx="1525153" cy="367670"/>
          </a:xfrm>
        </p:grpSpPr>
        <p:sp>
          <p:nvSpPr>
            <p:cNvPr id="41" name="Oval 40"/>
            <p:cNvSpPr>
              <a:spLocks noChangeArrowheads="1"/>
            </p:cNvSpPr>
            <p:nvPr/>
          </p:nvSpPr>
          <p:spPr bwMode="auto">
            <a:xfrm>
              <a:off x="8391943" y="1887195"/>
              <a:ext cx="149338" cy="164357"/>
            </a:xfrm>
            <a:prstGeom prst="ellipse">
              <a:avLst/>
            </a:prstGeom>
            <a:solidFill>
              <a:schemeClr val="accent2"/>
            </a:solidFill>
            <a:ln w="9525">
              <a:solidFill>
                <a:srgbClr val="5B8AFB"/>
              </a:solidFill>
              <a:round/>
              <a:headEnd/>
              <a:tailEnd/>
            </a:ln>
            <a:effectLst>
              <a:outerShdw blurRad="40000" dist="23000" dir="5400000" rotWithShape="0">
                <a:srgbClr val="000000">
                  <a:alpha val="34998"/>
                </a:srgbClr>
              </a:outerShdw>
            </a:effectLst>
          </p:spPr>
          <p:txBody>
            <a:bodyPr anchor="ctr"/>
            <a:lstStyle/>
            <a:p>
              <a:pPr algn="ctr">
                <a:defRPr/>
              </a:pPr>
              <a:endParaRPr lang="en-US" b="0">
                <a:solidFill>
                  <a:srgbClr val="FFFFFF"/>
                </a:solidFill>
                <a:latin typeface="Gill Sans" charset="0"/>
                <a:cs typeface="Gill Sans" charset="0"/>
              </a:endParaRPr>
            </a:p>
          </p:txBody>
        </p:sp>
        <p:sp>
          <p:nvSpPr>
            <p:cNvPr id="12315" name="TextBox 41"/>
            <p:cNvSpPr txBox="1">
              <a:spLocks noChangeArrowheads="1"/>
            </p:cNvSpPr>
            <p:nvPr/>
          </p:nvSpPr>
          <p:spPr bwMode="auto">
            <a:xfrm>
              <a:off x="7016128" y="1835042"/>
              <a:ext cx="660695" cy="367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a:solidFill>
                    <a:schemeClr val="bg1"/>
                  </a:solidFill>
                  <a:latin typeface="Gill Sans" charset="0"/>
                  <a:cs typeface="Gill Sans" charset="0"/>
                </a:rPr>
                <a:t>3.8 B</a:t>
              </a:r>
            </a:p>
          </p:txBody>
        </p:sp>
      </p:grpSp>
      <p:sp>
        <p:nvSpPr>
          <p:cNvPr id="25" name="TextBox 24"/>
          <p:cNvSpPr txBox="1"/>
          <p:nvPr/>
        </p:nvSpPr>
        <p:spPr>
          <a:xfrm>
            <a:off x="-76200" y="609600"/>
            <a:ext cx="1056700" cy="523220"/>
          </a:xfrm>
          <a:prstGeom prst="rect">
            <a:avLst/>
          </a:prstGeom>
          <a:noFill/>
        </p:spPr>
        <p:txBody>
          <a:bodyPr wrap="none" rtlCol="0">
            <a:spAutoFit/>
          </a:bodyPr>
          <a:lstStyle/>
          <a:p>
            <a:pPr algn="ctr"/>
            <a:r>
              <a:rPr lang="en-US" sz="1400" dirty="0">
                <a:solidFill>
                  <a:schemeClr val="tx1">
                    <a:lumMod val="65000"/>
                    <a:lumOff val="35000"/>
                  </a:schemeClr>
                </a:solidFill>
                <a:latin typeface="Gill Sans Light"/>
                <a:cs typeface="Gill Sans Light"/>
              </a:rPr>
              <a:t>% of world’s </a:t>
            </a:r>
          </a:p>
          <a:p>
            <a:pPr algn="ctr"/>
            <a:r>
              <a:rPr lang="en-US" sz="1400" dirty="0">
                <a:solidFill>
                  <a:schemeClr val="tx1">
                    <a:lumMod val="65000"/>
                    <a:lumOff val="35000"/>
                  </a:schemeClr>
                </a:solidFill>
                <a:latin typeface="Gill Sans Light"/>
                <a:cs typeface="Gill Sans Light"/>
              </a:rPr>
              <a:t>population</a:t>
            </a:r>
          </a:p>
        </p:txBody>
      </p:sp>
      <p:sp>
        <p:nvSpPr>
          <p:cNvPr id="49" name="TextBox 28"/>
          <p:cNvSpPr txBox="1">
            <a:spLocks noChangeArrowheads="1"/>
          </p:cNvSpPr>
          <p:nvPr/>
        </p:nvSpPr>
        <p:spPr bwMode="auto">
          <a:xfrm>
            <a:off x="8606692" y="6019800"/>
            <a:ext cx="59503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600" b="0" dirty="0">
                <a:latin typeface="Gill Sans" charset="0"/>
                <a:cs typeface="Gill Sans" charset="0"/>
              </a:rPr>
              <a:t>2017</a:t>
            </a:r>
          </a:p>
        </p:txBody>
      </p:sp>
    </p:spTree>
    <p:extLst>
      <p:ext uri="{BB962C8B-B14F-4D97-AF65-F5344CB8AC3E}">
        <p14:creationId xmlns:p14="http://schemas.microsoft.com/office/powerpoint/2010/main" val="3556455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250"/>
                                  </p:stCondLst>
                                  <p:childTnLst>
                                    <p:set>
                                      <p:cBhvr>
                                        <p:cTn id="23" dur="1" fill="hold">
                                          <p:stCondLst>
                                            <p:cond delay="0"/>
                                          </p:stCondLst>
                                        </p:cTn>
                                        <p:tgtEl>
                                          <p:spTgt spid="33"/>
                                        </p:tgtEl>
                                        <p:attrNameLst>
                                          <p:attrName>style.visibility</p:attrName>
                                        </p:attrNameLst>
                                      </p:cBhvr>
                                      <p:to>
                                        <p:strVal val="visible"/>
                                      </p:to>
                                    </p:set>
                                  </p:childTnLst>
                                </p:cTn>
                              </p:par>
                            </p:childTnLst>
                          </p:cTn>
                        </p:par>
                        <p:par>
                          <p:cTn id="24" fill="hold">
                            <p:stCondLst>
                              <p:cond delay="250"/>
                            </p:stCondLst>
                            <p:childTnLst>
                              <p:par>
                                <p:cTn id="25" presetID="1" presetClass="entr" presetSubtype="0" fill="hold" nodeType="afterEffect">
                                  <p:stCondLst>
                                    <p:cond delay="250"/>
                                  </p:stCondLst>
                                  <p:childTnLst>
                                    <p:set>
                                      <p:cBhvr>
                                        <p:cTn id="26" dur="1" fill="hold">
                                          <p:stCondLst>
                                            <p:cond delay="0"/>
                                          </p:stCondLst>
                                        </p:cTn>
                                        <p:tgtEl>
                                          <p:spTgt spid="39"/>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25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90745"/>
            <a:ext cx="9144000" cy="4976655"/>
          </a:xfrm>
          <a:prstGeom prst="rect">
            <a:avLst/>
          </a:prstGeom>
        </p:spPr>
      </p:pic>
      <p:sp>
        <p:nvSpPr>
          <p:cNvPr id="28674" name="Title 1"/>
          <p:cNvSpPr>
            <a:spLocks noGrp="1"/>
          </p:cNvSpPr>
          <p:nvPr>
            <p:ph type="title"/>
          </p:nvPr>
        </p:nvSpPr>
        <p:spPr>
          <a:xfrm>
            <a:off x="457200" y="152400"/>
            <a:ext cx="8153400" cy="533400"/>
          </a:xfrm>
        </p:spPr>
        <p:txBody>
          <a:bodyPr/>
          <a:lstStyle/>
          <a:p>
            <a:pPr>
              <a:defRPr/>
            </a:pPr>
            <a:r>
              <a:rPr lang="en-US" altLang="en-US" dirty="0">
                <a:latin typeface="Gill Sans Light" charset="0"/>
                <a:ea typeface="ＭＳ Ｐゴシック" charset="-128"/>
                <a:cs typeface="Gill Sans Light" charset="0"/>
              </a:rPr>
              <a:t>Internet Scale: Over 3.8 Billion Users!</a:t>
            </a:r>
          </a:p>
        </p:txBody>
      </p:sp>
      <p:sp>
        <p:nvSpPr>
          <p:cNvPr id="38915" name="TextBox 5"/>
          <p:cNvSpPr txBox="1">
            <a:spLocks noChangeArrowheads="1"/>
          </p:cNvSpPr>
          <p:nvPr/>
        </p:nvSpPr>
        <p:spPr bwMode="auto">
          <a:xfrm>
            <a:off x="1676400" y="6019800"/>
            <a:ext cx="49736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a:latin typeface="Gill Sans Light" charset="0"/>
                <a:cs typeface="Gill Sans Light" charset="0"/>
              </a:rPr>
              <a:t>(</a:t>
            </a:r>
            <a:r>
              <a:rPr lang="en-US" sz="1600" b="0" dirty="0">
                <a:latin typeface="Gill Sans Light" charset="0"/>
                <a:cs typeface="Gill Sans Light" charset="0"/>
              </a:rPr>
              <a:t>source</a:t>
            </a:r>
            <a:r>
              <a:rPr lang="en-US" sz="1800" b="0" dirty="0">
                <a:latin typeface="Gill Sans Light" charset="0"/>
                <a:cs typeface="Gill Sans Light" charset="0"/>
              </a:rPr>
              <a:t>: </a:t>
            </a:r>
            <a:r>
              <a:rPr lang="en-US" sz="1800" b="0" dirty="0">
                <a:latin typeface="Gill Sans Light" charset="0"/>
                <a:cs typeface="Gill Sans Light" charset="0"/>
                <a:hlinkClick r:id="rId3"/>
              </a:rPr>
              <a:t>http://www.internetworldstats.com/stats.htm</a:t>
            </a:r>
            <a:r>
              <a:rPr lang="en-US" sz="1800" b="0" dirty="0">
                <a:latin typeface="Gill Sans Light" charset="0"/>
                <a:cs typeface="Gill Sans Light" charset="0"/>
              </a:rPr>
              <a:t>) </a:t>
            </a:r>
          </a:p>
        </p:txBody>
      </p:sp>
      <p:sp>
        <p:nvSpPr>
          <p:cNvPr id="2" name="Oval 1"/>
          <p:cNvSpPr>
            <a:spLocks noChangeArrowheads="1"/>
          </p:cNvSpPr>
          <p:nvPr/>
        </p:nvSpPr>
        <p:spPr bwMode="auto">
          <a:xfrm>
            <a:off x="6357347" y="3962400"/>
            <a:ext cx="881653" cy="304800"/>
          </a:xfrm>
          <a:prstGeom prst="ellipse">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cs typeface="Gill Sans" charset="0"/>
            </a:endParaRPr>
          </a:p>
        </p:txBody>
      </p:sp>
    </p:spTree>
    <p:extLst>
      <p:ext uri="{BB962C8B-B14F-4D97-AF65-F5344CB8AC3E}">
        <p14:creationId xmlns:p14="http://schemas.microsoft.com/office/powerpoint/2010/main" val="2624455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228600"/>
            <a:ext cx="7924800" cy="533400"/>
          </a:xfrm>
          <a:solidFill>
            <a:srgbClr val="FFFFFF"/>
          </a:solidFill>
        </p:spPr>
        <p:txBody>
          <a:bodyPr/>
          <a:lstStyle/>
          <a:p>
            <a:pPr>
              <a:defRPr/>
            </a:pPr>
            <a:r>
              <a:rPr lang="en-US" altLang="en-US">
                <a:latin typeface="Gill Sans Light" charset="0"/>
                <a:ea typeface="ＭＳ Ｐゴシック" charset="-128"/>
                <a:cs typeface="Gill Sans Light" charset="0"/>
              </a:rPr>
              <a:t>Not Only PCs connected to the Internet</a:t>
            </a:r>
          </a:p>
        </p:txBody>
      </p:sp>
      <p:sp>
        <p:nvSpPr>
          <p:cNvPr id="23555" name="Content Placeholder 2"/>
          <p:cNvSpPr>
            <a:spLocks noGrp="1"/>
          </p:cNvSpPr>
          <p:nvPr>
            <p:ph idx="1"/>
          </p:nvPr>
        </p:nvSpPr>
        <p:spPr>
          <a:xfrm>
            <a:off x="381000" y="914400"/>
            <a:ext cx="8534400" cy="5257800"/>
          </a:xfrm>
        </p:spPr>
        <p:txBody>
          <a:bodyPr/>
          <a:lstStyle/>
          <a:p>
            <a:pPr>
              <a:defRPr/>
            </a:pPr>
            <a:r>
              <a:rPr lang="en-US" sz="2800" dirty="0">
                <a:ea typeface="ＭＳ Ｐゴシック" charset="0"/>
              </a:rPr>
              <a:t>Smartphone shipments exceed PC shipments!</a:t>
            </a:r>
          </a:p>
          <a:p>
            <a:pPr>
              <a:defRPr/>
            </a:pPr>
            <a:endParaRPr lang="en-US" dirty="0">
              <a:ea typeface="ＭＳ Ｐゴシック" charset="0"/>
            </a:endParaRPr>
          </a:p>
          <a:p>
            <a:pPr>
              <a:defRPr/>
            </a:pPr>
            <a:r>
              <a:rPr lang="en-US" sz="2800" dirty="0">
                <a:ea typeface="ＭＳ Ｐゴシック" charset="0"/>
              </a:rPr>
              <a:t>2011 shipments:</a:t>
            </a:r>
          </a:p>
          <a:p>
            <a:pPr lvl="1">
              <a:defRPr/>
            </a:pPr>
            <a:r>
              <a:rPr lang="en-US" sz="2400" dirty="0">
                <a:ea typeface="ＭＳ Ｐゴシック" charset="0"/>
              </a:rPr>
              <a:t>487M smartphones</a:t>
            </a:r>
          </a:p>
          <a:p>
            <a:pPr lvl="1">
              <a:defRPr/>
            </a:pPr>
            <a:r>
              <a:rPr lang="en-US" sz="2400" dirty="0">
                <a:ea typeface="ＭＳ Ｐゴシック" charset="0"/>
              </a:rPr>
              <a:t>414M PC clients</a:t>
            </a:r>
          </a:p>
          <a:p>
            <a:pPr lvl="2">
              <a:defRPr/>
            </a:pPr>
            <a:r>
              <a:rPr lang="en-US" sz="2200" dirty="0">
                <a:ea typeface="ＭＳ Ｐゴシック" charset="0"/>
              </a:rPr>
              <a:t>210M notebooks</a:t>
            </a:r>
          </a:p>
          <a:p>
            <a:pPr lvl="2">
              <a:defRPr/>
            </a:pPr>
            <a:r>
              <a:rPr lang="en-US" sz="2200" dirty="0">
                <a:ea typeface="ＭＳ Ｐゴシック" charset="0"/>
              </a:rPr>
              <a:t>112M desktops</a:t>
            </a:r>
          </a:p>
          <a:p>
            <a:pPr lvl="2">
              <a:defRPr/>
            </a:pPr>
            <a:r>
              <a:rPr lang="en-US" sz="2200" dirty="0">
                <a:ea typeface="ＭＳ Ｐゴシック" charset="0"/>
              </a:rPr>
              <a:t>63M tablet</a:t>
            </a:r>
            <a:r>
              <a:rPr lang="en-US" dirty="0">
                <a:ea typeface="ＭＳ Ｐゴシック" charset="0"/>
              </a:rPr>
              <a:t>s</a:t>
            </a:r>
          </a:p>
          <a:p>
            <a:pPr lvl="1">
              <a:defRPr/>
            </a:pPr>
            <a:r>
              <a:rPr lang="en-US" sz="2400" dirty="0">
                <a:ea typeface="ＭＳ Ｐゴシック" charset="0"/>
              </a:rPr>
              <a:t>25M smart TVs</a:t>
            </a:r>
          </a:p>
          <a:p>
            <a:pPr lvl="1">
              <a:buFontTx/>
              <a:buNone/>
              <a:defRPr/>
            </a:pPr>
            <a:endParaRPr lang="en-US" dirty="0">
              <a:ea typeface="ＭＳ Ｐゴシック" charset="0"/>
            </a:endParaRPr>
          </a:p>
          <a:p>
            <a:pPr>
              <a:defRPr/>
            </a:pPr>
            <a:r>
              <a:rPr lang="en-US" sz="2800" dirty="0">
                <a:ea typeface="ＭＳ Ｐゴシック" charset="0"/>
              </a:rPr>
              <a:t>4 billion phones in the world </a:t>
            </a:r>
            <a:r>
              <a:rPr lang="en-US" sz="2800" dirty="0">
                <a:ea typeface="ＭＳ Ｐゴシック" charset="0"/>
                <a:sym typeface="Wingdings" charset="0"/>
              </a:rPr>
              <a:t> smartphone over next decade</a:t>
            </a:r>
            <a:endParaRPr lang="en-US" sz="2800" dirty="0">
              <a:ea typeface="ＭＳ Ｐゴシック" charset="0"/>
            </a:endParaRPr>
          </a:p>
          <a:p>
            <a:pPr>
              <a:defRPr/>
            </a:pPr>
            <a:endParaRPr lang="en-US" dirty="0">
              <a:ea typeface="ＭＳ Ｐゴシック" charset="0"/>
            </a:endParaRPr>
          </a:p>
        </p:txBody>
      </p:sp>
      <p:pic>
        <p:nvPicPr>
          <p:cNvPr id="39939"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0" y="2057400"/>
            <a:ext cx="3733800" cy="2333625"/>
          </a:xfrm>
          <a:prstGeom prst="rect">
            <a:avLst/>
          </a:prstGeom>
          <a:noFill/>
          <a:ln w="1270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Rounded Rectangular Callout 1"/>
          <p:cNvSpPr>
            <a:spLocks noChangeArrowheads="1"/>
          </p:cNvSpPr>
          <p:nvPr/>
        </p:nvSpPr>
        <p:spPr bwMode="auto">
          <a:xfrm>
            <a:off x="3505200" y="1524000"/>
            <a:ext cx="3352800" cy="609600"/>
          </a:xfrm>
          <a:prstGeom prst="wedgeRoundRectCallout">
            <a:avLst>
              <a:gd name="adj1" fmla="val -93929"/>
              <a:gd name="adj2" fmla="val 102767"/>
              <a:gd name="adj3" fmla="val 16667"/>
            </a:avLst>
          </a:prstGeom>
          <a:solidFill>
            <a:schemeClr val="bg1"/>
          </a:solidFill>
          <a:ln w="12700" cmpd="sng">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lgn="ctr">
              <a:defRPr/>
            </a:pPr>
            <a:r>
              <a:rPr lang="en-US" altLang="en-US" sz="2400" b="0" dirty="0">
                <a:solidFill>
                  <a:schemeClr val="accent2">
                    <a:lumMod val="75000"/>
                  </a:schemeClr>
                </a:solidFill>
                <a:latin typeface="Gill Sans Light"/>
                <a:ea typeface="Gill Sans" charset="0"/>
                <a:cs typeface="Gill Sans Light"/>
              </a:rPr>
              <a:t>1.53B</a:t>
            </a:r>
            <a:r>
              <a:rPr lang="en-US" altLang="en-US" sz="2400" b="0" dirty="0">
                <a:latin typeface="Gill Sans Light"/>
                <a:ea typeface="Gill Sans" charset="0"/>
                <a:cs typeface="Gill Sans Light"/>
              </a:rPr>
              <a:t> in 2017</a:t>
            </a:r>
          </a:p>
        </p:txBody>
      </p:sp>
      <p:sp>
        <p:nvSpPr>
          <p:cNvPr id="3" name="Rounded Rectangular Callout 2"/>
          <p:cNvSpPr>
            <a:spLocks noChangeArrowheads="1"/>
          </p:cNvSpPr>
          <p:nvPr/>
        </p:nvSpPr>
        <p:spPr bwMode="auto">
          <a:xfrm>
            <a:off x="5486400" y="2438400"/>
            <a:ext cx="2133600" cy="533400"/>
          </a:xfrm>
          <a:prstGeom prst="wedgeRoundRectCallout">
            <a:avLst>
              <a:gd name="adj1" fmla="val -157876"/>
              <a:gd name="adj2" fmla="val 63221"/>
              <a:gd name="adj3" fmla="val 16667"/>
            </a:avLst>
          </a:prstGeom>
          <a:solidFill>
            <a:schemeClr val="bg1"/>
          </a:solidFill>
          <a:ln w="12700" cmpd="sng">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defRPr/>
            </a:pPr>
            <a:r>
              <a:rPr lang="en-US" altLang="en-US" sz="2400" b="0" dirty="0">
                <a:solidFill>
                  <a:srgbClr val="FF0000"/>
                </a:solidFill>
                <a:latin typeface="Gill Sans Light"/>
                <a:ea typeface="Gill Sans" charset="0"/>
                <a:cs typeface="Gill Sans Light"/>
              </a:rPr>
              <a:t>262.5M</a:t>
            </a:r>
            <a:r>
              <a:rPr lang="en-US" altLang="en-US" sz="2400" b="0" dirty="0">
                <a:latin typeface="Gill Sans Light"/>
                <a:ea typeface="Gill Sans" charset="0"/>
                <a:cs typeface="Gill Sans Light"/>
              </a:rPr>
              <a:t> in 2017</a:t>
            </a:r>
          </a:p>
        </p:txBody>
      </p:sp>
      <p:sp>
        <p:nvSpPr>
          <p:cNvPr id="7" name="Rounded Rectangular Callout 6"/>
          <p:cNvSpPr>
            <a:spLocks noChangeArrowheads="1"/>
          </p:cNvSpPr>
          <p:nvPr/>
        </p:nvSpPr>
        <p:spPr bwMode="auto">
          <a:xfrm>
            <a:off x="5257800" y="3657600"/>
            <a:ext cx="2209800" cy="533400"/>
          </a:xfrm>
          <a:prstGeom prst="wedgeRoundRectCallout">
            <a:avLst>
              <a:gd name="adj1" fmla="val -152919"/>
              <a:gd name="adj2" fmla="val 47760"/>
              <a:gd name="adj3" fmla="val 16667"/>
            </a:avLst>
          </a:prstGeom>
          <a:solidFill>
            <a:schemeClr val="bg1"/>
          </a:solidFill>
          <a:ln w="12700" cmpd="sng">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defRPr/>
            </a:pPr>
            <a:r>
              <a:rPr lang="en-US" altLang="en-US" sz="2400" b="0" dirty="0">
                <a:solidFill>
                  <a:schemeClr val="accent2">
                    <a:lumMod val="75000"/>
                  </a:schemeClr>
                </a:solidFill>
                <a:latin typeface="Gill Sans Light"/>
                <a:ea typeface="Gill Sans" charset="0"/>
                <a:cs typeface="Gill Sans Light"/>
              </a:rPr>
              <a:t>164M</a:t>
            </a:r>
            <a:r>
              <a:rPr lang="en-US" altLang="en-US" sz="2400" b="0" dirty="0">
                <a:latin typeface="Gill Sans Light"/>
                <a:ea typeface="Gill Sans" charset="0"/>
                <a:cs typeface="Gill Sans Light"/>
              </a:rPr>
              <a:t> in 2017</a:t>
            </a:r>
          </a:p>
        </p:txBody>
      </p:sp>
      <p:sp>
        <p:nvSpPr>
          <p:cNvPr id="8" name="Rounded Rectangular Callout 7"/>
          <p:cNvSpPr>
            <a:spLocks noChangeArrowheads="1"/>
          </p:cNvSpPr>
          <p:nvPr/>
        </p:nvSpPr>
        <p:spPr bwMode="auto">
          <a:xfrm>
            <a:off x="5334000" y="4572000"/>
            <a:ext cx="1981200" cy="504825"/>
          </a:xfrm>
          <a:prstGeom prst="wedgeRoundRectCallout">
            <a:avLst>
              <a:gd name="adj1" fmla="val -160756"/>
              <a:gd name="adj2" fmla="val -37420"/>
              <a:gd name="adj3" fmla="val 16667"/>
            </a:avLst>
          </a:prstGeom>
          <a:solidFill>
            <a:schemeClr val="bg1"/>
          </a:solidFill>
          <a:ln w="12700" cmpd="sng">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defRPr/>
            </a:pPr>
            <a:r>
              <a:rPr lang="en-US" altLang="en-US" sz="2400" b="0" dirty="0">
                <a:solidFill>
                  <a:schemeClr val="accent2">
                    <a:lumMod val="75000"/>
                  </a:schemeClr>
                </a:solidFill>
                <a:latin typeface="Gill Sans Light"/>
                <a:ea typeface="Gill Sans" charset="0"/>
                <a:cs typeface="Gill Sans Light"/>
              </a:rPr>
              <a:t>39.5M</a:t>
            </a:r>
            <a:r>
              <a:rPr lang="en-US" altLang="en-US" sz="2400" b="0" dirty="0">
                <a:latin typeface="Gill Sans Light"/>
                <a:ea typeface="Gill Sans" charset="0"/>
                <a:cs typeface="Gill Sans Light"/>
              </a:rPr>
              <a:t> in 2017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7"/>
          <p:cNvSpPr>
            <a:spLocks noGrp="1" noChangeArrowheads="1"/>
          </p:cNvSpPr>
          <p:nvPr>
            <p:ph type="title"/>
          </p:nvPr>
        </p:nvSpPr>
        <p:spPr>
          <a:xfrm>
            <a:off x="457200" y="76200"/>
            <a:ext cx="7162800" cy="533400"/>
          </a:xfrm>
        </p:spPr>
        <p:txBody>
          <a:bodyPr/>
          <a:lstStyle/>
          <a:p>
            <a:pPr>
              <a:defRPr/>
            </a:pPr>
            <a:r>
              <a:rPr lang="en-US" sz="2400">
                <a:latin typeface="Gill Sans Light" charset="0"/>
                <a:ea typeface="ＭＳ Ｐゴシック" charset="0"/>
                <a:cs typeface="Gill Sans Light" charset="0"/>
              </a:rPr>
              <a:t>Societal Scale Information Systems</a:t>
            </a:r>
            <a:br>
              <a:rPr lang="en-US" sz="2400">
                <a:latin typeface="Gill Sans Light" charset="0"/>
                <a:ea typeface="ＭＳ Ｐゴシック" charset="0"/>
                <a:cs typeface="Gill Sans Light" charset="0"/>
              </a:rPr>
            </a:br>
            <a:r>
              <a:rPr lang="en-US" sz="2400">
                <a:latin typeface="Gill Sans Light" charset="0"/>
                <a:ea typeface="ＭＳ Ｐゴシック" charset="0"/>
                <a:cs typeface="Gill Sans Light" charset="0"/>
              </a:rPr>
              <a:t>(Or the “Internet of Things”?)</a:t>
            </a:r>
          </a:p>
        </p:txBody>
      </p:sp>
      <p:sp>
        <p:nvSpPr>
          <p:cNvPr id="40962" name="Text Box 10"/>
          <p:cNvSpPr txBox="1">
            <a:spLocks noChangeArrowheads="1"/>
          </p:cNvSpPr>
          <p:nvPr/>
        </p:nvSpPr>
        <p:spPr bwMode="auto">
          <a:xfrm>
            <a:off x="6934200" y="2667000"/>
            <a:ext cx="19716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a:cs typeface="Gill Sans Light"/>
              </a:rPr>
              <a:t>Scalable, Reliable,</a:t>
            </a:r>
          </a:p>
          <a:p>
            <a:r>
              <a:rPr lang="en-US" sz="2000" b="0">
                <a:latin typeface="Gill Sans Light"/>
                <a:cs typeface="Gill Sans Light"/>
              </a:rPr>
              <a:t>Secure Services</a:t>
            </a:r>
          </a:p>
        </p:txBody>
      </p:sp>
      <p:sp>
        <p:nvSpPr>
          <p:cNvPr id="40963" name="Text Box 13"/>
          <p:cNvSpPr txBox="1">
            <a:spLocks noChangeArrowheads="1"/>
          </p:cNvSpPr>
          <p:nvPr/>
        </p:nvSpPr>
        <p:spPr bwMode="auto">
          <a:xfrm>
            <a:off x="-25400" y="5921375"/>
            <a:ext cx="1473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2000" b="0">
                <a:latin typeface="Gill Sans" charset="0"/>
                <a:cs typeface="Gill Sans" charset="0"/>
              </a:rPr>
              <a:t>MEMS for </a:t>
            </a:r>
          </a:p>
          <a:p>
            <a:pPr algn="ctr"/>
            <a:r>
              <a:rPr lang="en-US" sz="2000" b="0">
                <a:latin typeface="Gill Sans" charset="0"/>
                <a:cs typeface="Gill Sans" charset="0"/>
              </a:rPr>
              <a:t>Sensor Nets</a:t>
            </a:r>
          </a:p>
        </p:txBody>
      </p:sp>
      <p:sp>
        <p:nvSpPr>
          <p:cNvPr id="40964" name="Text Box 14"/>
          <p:cNvSpPr txBox="1">
            <a:spLocks noChangeArrowheads="1"/>
          </p:cNvSpPr>
          <p:nvPr/>
        </p:nvSpPr>
        <p:spPr bwMode="auto">
          <a:xfrm>
            <a:off x="685800" y="2727325"/>
            <a:ext cx="15049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charset="0"/>
                <a:cs typeface="Gill Sans" charset="0"/>
              </a:rPr>
              <a:t>Internet</a:t>
            </a:r>
            <a:br>
              <a:rPr lang="en-US" sz="2000" b="0">
                <a:latin typeface="Gill Sans" charset="0"/>
                <a:cs typeface="Gill Sans" charset="0"/>
              </a:rPr>
            </a:br>
            <a:r>
              <a:rPr lang="en-US" sz="2000" b="0">
                <a:latin typeface="Gill Sans" charset="0"/>
                <a:cs typeface="Gill Sans" charset="0"/>
              </a:rPr>
              <a:t>Connectivity</a:t>
            </a:r>
          </a:p>
        </p:txBody>
      </p:sp>
      <p:sp>
        <p:nvSpPr>
          <p:cNvPr id="40965" name="Text Box 480"/>
          <p:cNvSpPr txBox="1">
            <a:spLocks noChangeArrowheads="1"/>
          </p:cNvSpPr>
          <p:nvPr/>
        </p:nvSpPr>
        <p:spPr bwMode="auto">
          <a:xfrm>
            <a:off x="6477000" y="3657600"/>
            <a:ext cx="2547938"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a:cs typeface="Gill Sans Light"/>
              </a:rPr>
              <a:t>Databases</a:t>
            </a:r>
          </a:p>
          <a:p>
            <a:r>
              <a:rPr lang="en-US" sz="2000" b="0">
                <a:latin typeface="Gill Sans Light"/>
                <a:cs typeface="Gill Sans Light"/>
              </a:rPr>
              <a:t>Information Collection</a:t>
            </a:r>
          </a:p>
          <a:p>
            <a:r>
              <a:rPr lang="en-US" sz="2000" b="0">
                <a:latin typeface="Gill Sans Light"/>
                <a:cs typeface="Gill Sans Light"/>
              </a:rPr>
              <a:t>Remote Storage</a:t>
            </a:r>
          </a:p>
          <a:p>
            <a:r>
              <a:rPr lang="en-US" sz="2000" b="0">
                <a:latin typeface="Gill Sans Light"/>
                <a:cs typeface="Gill Sans Light"/>
              </a:rPr>
              <a:t>Online Games</a:t>
            </a:r>
          </a:p>
          <a:p>
            <a:r>
              <a:rPr lang="en-US" sz="2000" b="0">
                <a:latin typeface="Gill Sans Light"/>
                <a:cs typeface="Gill Sans Light"/>
              </a:rPr>
              <a:t>Commerce</a:t>
            </a:r>
          </a:p>
          <a:p>
            <a:r>
              <a:rPr lang="en-US" sz="2000" b="0">
                <a:latin typeface="Gill Sans Light"/>
                <a:cs typeface="Gill Sans Light"/>
              </a:rPr>
              <a:t>	…</a:t>
            </a:r>
          </a:p>
          <a:p>
            <a:endParaRPr lang="en-US" sz="2000" b="0">
              <a:latin typeface="Gill Sans Light"/>
              <a:cs typeface="Gill Sans Light"/>
            </a:endParaRPr>
          </a:p>
        </p:txBody>
      </p:sp>
      <p:sp>
        <p:nvSpPr>
          <p:cNvPr id="30727" name="Rectangle 481"/>
          <p:cNvSpPr>
            <a:spLocks noGrp="1" noChangeArrowheads="1"/>
          </p:cNvSpPr>
          <p:nvPr>
            <p:ph type="body" idx="1"/>
          </p:nvPr>
        </p:nvSpPr>
        <p:spPr>
          <a:xfrm>
            <a:off x="79375" y="768350"/>
            <a:ext cx="5330825" cy="1060450"/>
          </a:xfrm>
        </p:spPr>
        <p:txBody>
          <a:bodyPr/>
          <a:lstStyle/>
          <a:p>
            <a:pPr>
              <a:lnSpc>
                <a:spcPct val="80000"/>
              </a:lnSpc>
              <a:spcBef>
                <a:spcPct val="20000"/>
              </a:spcBef>
              <a:defRPr/>
            </a:pPr>
            <a:r>
              <a:rPr lang="en-US" altLang="en-US" dirty="0">
                <a:ea typeface="ＭＳ Ｐゴシック" charset="-128"/>
              </a:rPr>
              <a:t>The world is a large distributed system</a:t>
            </a:r>
          </a:p>
          <a:p>
            <a:pPr lvl="1">
              <a:lnSpc>
                <a:spcPct val="80000"/>
              </a:lnSpc>
              <a:spcBef>
                <a:spcPct val="20000"/>
              </a:spcBef>
              <a:defRPr/>
            </a:pPr>
            <a:r>
              <a:rPr lang="en-US" altLang="en-US" dirty="0">
                <a:ea typeface="ＭＳ Ｐゴシック" charset="-128"/>
              </a:rPr>
              <a:t>Microprocessors in everything</a:t>
            </a:r>
          </a:p>
          <a:p>
            <a:pPr lvl="1">
              <a:lnSpc>
                <a:spcPct val="80000"/>
              </a:lnSpc>
              <a:spcBef>
                <a:spcPct val="20000"/>
              </a:spcBef>
              <a:defRPr/>
            </a:pPr>
            <a:r>
              <a:rPr lang="en-US" altLang="en-US" dirty="0">
                <a:ea typeface="ＭＳ Ｐゴシック" charset="-128"/>
              </a:rPr>
              <a:t>Vast infrastructure behind them</a:t>
            </a:r>
          </a:p>
        </p:txBody>
      </p:sp>
      <p:sp>
        <p:nvSpPr>
          <p:cNvPr id="40967" name="Line 4"/>
          <p:cNvSpPr>
            <a:spLocks noChangeShapeType="1"/>
          </p:cNvSpPr>
          <p:nvPr/>
        </p:nvSpPr>
        <p:spPr bwMode="auto">
          <a:xfrm flipV="1">
            <a:off x="990600" y="609600"/>
            <a:ext cx="8153400" cy="5410200"/>
          </a:xfrm>
          <a:prstGeom prst="line">
            <a:avLst/>
          </a:prstGeom>
          <a:noFill/>
          <a:ln w="76200">
            <a:solidFill>
              <a:srgbClr val="33CC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40968" name="Picture 1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29000" y="4470400"/>
            <a:ext cx="10668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9" name="Picture 1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43400" y="1676400"/>
            <a:ext cx="1897063" cy="142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0" name="Picture 1"/>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66800" y="3733800"/>
            <a:ext cx="1219200"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1" name="Picture 8" descr="bug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04800" y="5159375"/>
            <a:ext cx="860425"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2" name="Picture 1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0" y="4244975"/>
            <a:ext cx="1524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3" name="Picture 2"/>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293938" y="3124200"/>
            <a:ext cx="876300" cy="146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4" name="Picture 4"/>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200400" y="2489200"/>
            <a:ext cx="1298575"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5" name="Picture 6"/>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572000" y="5029200"/>
            <a:ext cx="838200"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6" name="Picture 10"/>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029200" y="3200400"/>
            <a:ext cx="1538288"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7" name="Picture 6"/>
          <p:cNvPicPr>
            <a:picLocks noChangeAspect="1" noChangeArrowheads="1"/>
          </p:cNvPicPr>
          <p:nvPr/>
        </p:nvPicPr>
        <p:blipFill>
          <a:blip r:embed="rId13" cstate="email">
            <a:extLst>
              <a:ext uri="{28A0092B-C50C-407E-A947-70E740481C1C}">
                <a14:useLocalDpi xmlns:a14="http://schemas.microsoft.com/office/drawing/2010/main" val="0"/>
              </a:ext>
            </a:extLst>
          </a:blip>
          <a:srcRect l="38983" t="30769" r="3391" b="12088"/>
          <a:stretch>
            <a:fillRect/>
          </a:stretch>
        </p:blipFill>
        <p:spPr bwMode="auto">
          <a:xfrm>
            <a:off x="1371600" y="4930775"/>
            <a:ext cx="20574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40978" name="Picture 479"/>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3375" y="3762375"/>
            <a:ext cx="1419225"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40979" name="Group 15"/>
          <p:cNvGrpSpPr>
            <a:grpSpLocks/>
          </p:cNvGrpSpPr>
          <p:nvPr/>
        </p:nvGrpSpPr>
        <p:grpSpPr bwMode="auto">
          <a:xfrm>
            <a:off x="6129338" y="0"/>
            <a:ext cx="3014662" cy="2589213"/>
            <a:chOff x="3676" y="264"/>
            <a:chExt cx="1899" cy="1631"/>
          </a:xfrm>
        </p:grpSpPr>
        <p:graphicFrame>
          <p:nvGraphicFramePr>
            <p:cNvPr id="41442" name="Object 4"/>
            <p:cNvGraphicFramePr>
              <a:graphicFrameLocks noChangeAspect="1"/>
            </p:cNvGraphicFramePr>
            <p:nvPr/>
          </p:nvGraphicFramePr>
          <p:xfrm>
            <a:off x="4603" y="264"/>
            <a:ext cx="972" cy="1033"/>
          </p:xfrm>
          <a:graphic>
            <a:graphicData uri="http://schemas.openxmlformats.org/presentationml/2006/ole">
              <mc:AlternateContent xmlns:mc="http://schemas.openxmlformats.org/markup-compatibility/2006">
                <mc:Choice xmlns:v="urn:schemas-microsoft-com:vml" Requires="v">
                  <p:oleObj spid="_x0000_s41926" name="Image" r:id="rId15" imgW="2007766" imgH="2134839" progId="Photoshop.Image.5">
                    <p:embed/>
                  </p:oleObj>
                </mc:Choice>
                <mc:Fallback>
                  <p:oleObj name="Image" r:id="rId15" imgW="2007766" imgH="2134839" progId="Photoshop.Image.5">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3" y="264"/>
                          <a:ext cx="972" cy="1033"/>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1443" name="Group 17"/>
            <p:cNvGrpSpPr>
              <a:grpSpLocks/>
            </p:cNvGrpSpPr>
            <p:nvPr/>
          </p:nvGrpSpPr>
          <p:grpSpPr bwMode="auto">
            <a:xfrm>
              <a:off x="3676" y="1121"/>
              <a:ext cx="1876" cy="774"/>
              <a:chOff x="2796" y="854"/>
              <a:chExt cx="2716" cy="1121"/>
            </a:xfrm>
          </p:grpSpPr>
          <p:grpSp>
            <p:nvGrpSpPr>
              <p:cNvPr id="41444" name="Group 18"/>
              <p:cNvGrpSpPr>
                <a:grpSpLocks/>
              </p:cNvGrpSpPr>
              <p:nvPr/>
            </p:nvGrpSpPr>
            <p:grpSpPr bwMode="auto">
              <a:xfrm>
                <a:off x="3227" y="1844"/>
                <a:ext cx="513" cy="131"/>
                <a:chOff x="2201" y="2688"/>
                <a:chExt cx="1946" cy="577"/>
              </a:xfrm>
            </p:grpSpPr>
            <p:sp>
              <p:nvSpPr>
                <p:cNvPr id="41892"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3"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4"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5"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6"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7"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8"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9"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0"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1"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2"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3"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4"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45" name="Group 32"/>
              <p:cNvGrpSpPr>
                <a:grpSpLocks/>
              </p:cNvGrpSpPr>
              <p:nvPr/>
            </p:nvGrpSpPr>
            <p:grpSpPr bwMode="auto">
              <a:xfrm>
                <a:off x="3899" y="1843"/>
                <a:ext cx="513" cy="131"/>
                <a:chOff x="2201" y="2688"/>
                <a:chExt cx="1946" cy="577"/>
              </a:xfrm>
            </p:grpSpPr>
            <p:sp>
              <p:nvSpPr>
                <p:cNvPr id="41879"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0"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1"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2"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3"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4"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5"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6"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7"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8"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9"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0"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1"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46" name="Group 46"/>
              <p:cNvGrpSpPr>
                <a:grpSpLocks/>
              </p:cNvGrpSpPr>
              <p:nvPr/>
            </p:nvGrpSpPr>
            <p:grpSpPr bwMode="auto">
              <a:xfrm>
                <a:off x="4503" y="1773"/>
                <a:ext cx="513" cy="132"/>
                <a:chOff x="2201" y="2688"/>
                <a:chExt cx="1946" cy="577"/>
              </a:xfrm>
            </p:grpSpPr>
            <p:sp>
              <p:nvSpPr>
                <p:cNvPr id="41866"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7"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8"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9"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0"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1"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2"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3"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4"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5"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6"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7"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8"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47"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48"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49"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50"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451" name="Group 64"/>
              <p:cNvGrpSpPr>
                <a:grpSpLocks/>
              </p:cNvGrpSpPr>
              <p:nvPr/>
            </p:nvGrpSpPr>
            <p:grpSpPr bwMode="auto">
              <a:xfrm>
                <a:off x="2796" y="1732"/>
                <a:ext cx="513" cy="132"/>
                <a:chOff x="2201" y="2688"/>
                <a:chExt cx="1946" cy="577"/>
              </a:xfrm>
            </p:grpSpPr>
            <p:sp>
              <p:nvSpPr>
                <p:cNvPr id="41853"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4"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5"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6"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7"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8"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9"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0"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1"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2"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3"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4"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5"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52"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453" name="Group 79"/>
              <p:cNvGrpSpPr>
                <a:grpSpLocks/>
              </p:cNvGrpSpPr>
              <p:nvPr/>
            </p:nvGrpSpPr>
            <p:grpSpPr bwMode="auto">
              <a:xfrm>
                <a:off x="4878" y="1324"/>
                <a:ext cx="184" cy="73"/>
                <a:chOff x="1024" y="3264"/>
                <a:chExt cx="320" cy="296"/>
              </a:xfrm>
            </p:grpSpPr>
            <p:sp>
              <p:nvSpPr>
                <p:cNvPr id="41849"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0"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1"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2"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4" name="Group 84"/>
              <p:cNvGrpSpPr>
                <a:grpSpLocks/>
              </p:cNvGrpSpPr>
              <p:nvPr/>
            </p:nvGrpSpPr>
            <p:grpSpPr bwMode="auto">
              <a:xfrm>
                <a:off x="3658" y="909"/>
                <a:ext cx="990" cy="315"/>
                <a:chOff x="1832" y="1576"/>
                <a:chExt cx="1720" cy="1272"/>
              </a:xfrm>
            </p:grpSpPr>
            <p:grpSp>
              <p:nvGrpSpPr>
                <p:cNvPr id="41701" name="Group 85"/>
                <p:cNvGrpSpPr>
                  <a:grpSpLocks/>
                </p:cNvGrpSpPr>
                <p:nvPr/>
              </p:nvGrpSpPr>
              <p:grpSpPr bwMode="auto">
                <a:xfrm>
                  <a:off x="1832" y="1992"/>
                  <a:ext cx="888" cy="648"/>
                  <a:chOff x="1752" y="2224"/>
                  <a:chExt cx="888" cy="648"/>
                </a:xfrm>
              </p:grpSpPr>
              <p:grpSp>
                <p:nvGrpSpPr>
                  <p:cNvPr id="41813" name="Group 86"/>
                  <p:cNvGrpSpPr>
                    <a:grpSpLocks/>
                  </p:cNvGrpSpPr>
                  <p:nvPr/>
                </p:nvGrpSpPr>
                <p:grpSpPr bwMode="auto">
                  <a:xfrm>
                    <a:off x="1752" y="2224"/>
                    <a:ext cx="496" cy="528"/>
                    <a:chOff x="2016" y="2000"/>
                    <a:chExt cx="496" cy="528"/>
                  </a:xfrm>
                </p:grpSpPr>
                <p:sp>
                  <p:nvSpPr>
                    <p:cNvPr id="41841"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2"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3"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4"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5"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6"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7"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8"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4" name="Group 95"/>
                  <p:cNvGrpSpPr>
                    <a:grpSpLocks/>
                  </p:cNvGrpSpPr>
                  <p:nvPr/>
                </p:nvGrpSpPr>
                <p:grpSpPr bwMode="auto">
                  <a:xfrm>
                    <a:off x="1896" y="2256"/>
                    <a:ext cx="496" cy="528"/>
                    <a:chOff x="2016" y="2000"/>
                    <a:chExt cx="496" cy="528"/>
                  </a:xfrm>
                </p:grpSpPr>
                <p:sp>
                  <p:nvSpPr>
                    <p:cNvPr id="41833"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4"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5"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6"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7"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8"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9"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0"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5" name="Group 104"/>
                  <p:cNvGrpSpPr>
                    <a:grpSpLocks/>
                  </p:cNvGrpSpPr>
                  <p:nvPr/>
                </p:nvGrpSpPr>
                <p:grpSpPr bwMode="auto">
                  <a:xfrm>
                    <a:off x="2000" y="2312"/>
                    <a:ext cx="496" cy="528"/>
                    <a:chOff x="2016" y="2000"/>
                    <a:chExt cx="496" cy="528"/>
                  </a:xfrm>
                </p:grpSpPr>
                <p:sp>
                  <p:nvSpPr>
                    <p:cNvPr id="41825"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6"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7"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8"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9"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0"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1"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2"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6" name="Group 113"/>
                  <p:cNvGrpSpPr>
                    <a:grpSpLocks/>
                  </p:cNvGrpSpPr>
                  <p:nvPr/>
                </p:nvGrpSpPr>
                <p:grpSpPr bwMode="auto">
                  <a:xfrm>
                    <a:off x="2144" y="2344"/>
                    <a:ext cx="496" cy="528"/>
                    <a:chOff x="2016" y="2000"/>
                    <a:chExt cx="496" cy="528"/>
                  </a:xfrm>
                </p:grpSpPr>
                <p:sp>
                  <p:nvSpPr>
                    <p:cNvPr id="41817"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8"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9"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0"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1"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2"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3"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4"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2" name="Group 122"/>
                <p:cNvGrpSpPr>
                  <a:grpSpLocks/>
                </p:cNvGrpSpPr>
                <p:nvPr/>
              </p:nvGrpSpPr>
              <p:grpSpPr bwMode="auto">
                <a:xfrm>
                  <a:off x="2208" y="1576"/>
                  <a:ext cx="888" cy="648"/>
                  <a:chOff x="1800" y="1552"/>
                  <a:chExt cx="888" cy="648"/>
                </a:xfrm>
              </p:grpSpPr>
              <p:grpSp>
                <p:nvGrpSpPr>
                  <p:cNvPr id="41777" name="Group 123"/>
                  <p:cNvGrpSpPr>
                    <a:grpSpLocks/>
                  </p:cNvGrpSpPr>
                  <p:nvPr/>
                </p:nvGrpSpPr>
                <p:grpSpPr bwMode="auto">
                  <a:xfrm>
                    <a:off x="1800" y="1552"/>
                    <a:ext cx="496" cy="528"/>
                    <a:chOff x="2016" y="2000"/>
                    <a:chExt cx="496" cy="528"/>
                  </a:xfrm>
                </p:grpSpPr>
                <p:sp>
                  <p:nvSpPr>
                    <p:cNvPr id="41805"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6"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7"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8"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9"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0"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1"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2"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78" name="Group 132"/>
                  <p:cNvGrpSpPr>
                    <a:grpSpLocks/>
                  </p:cNvGrpSpPr>
                  <p:nvPr/>
                </p:nvGrpSpPr>
                <p:grpSpPr bwMode="auto">
                  <a:xfrm>
                    <a:off x="1944" y="1584"/>
                    <a:ext cx="496" cy="528"/>
                    <a:chOff x="2016" y="2000"/>
                    <a:chExt cx="496" cy="528"/>
                  </a:xfrm>
                </p:grpSpPr>
                <p:sp>
                  <p:nvSpPr>
                    <p:cNvPr id="41797"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8"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9"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0"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1"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2"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3"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4"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79" name="Group 141"/>
                  <p:cNvGrpSpPr>
                    <a:grpSpLocks/>
                  </p:cNvGrpSpPr>
                  <p:nvPr/>
                </p:nvGrpSpPr>
                <p:grpSpPr bwMode="auto">
                  <a:xfrm>
                    <a:off x="2048" y="1640"/>
                    <a:ext cx="496" cy="528"/>
                    <a:chOff x="2016" y="2000"/>
                    <a:chExt cx="496" cy="528"/>
                  </a:xfrm>
                </p:grpSpPr>
                <p:sp>
                  <p:nvSpPr>
                    <p:cNvPr id="41789"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0"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1"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2"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3"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4"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5"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6"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80" name="Group 150"/>
                  <p:cNvGrpSpPr>
                    <a:grpSpLocks/>
                  </p:cNvGrpSpPr>
                  <p:nvPr/>
                </p:nvGrpSpPr>
                <p:grpSpPr bwMode="auto">
                  <a:xfrm>
                    <a:off x="2192" y="1672"/>
                    <a:ext cx="496" cy="528"/>
                    <a:chOff x="2016" y="2000"/>
                    <a:chExt cx="496" cy="528"/>
                  </a:xfrm>
                </p:grpSpPr>
                <p:sp>
                  <p:nvSpPr>
                    <p:cNvPr id="41781"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2"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3"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4"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5"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6"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7"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8"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3" name="Group 159"/>
                <p:cNvGrpSpPr>
                  <a:grpSpLocks/>
                </p:cNvGrpSpPr>
                <p:nvPr/>
              </p:nvGrpSpPr>
              <p:grpSpPr bwMode="auto">
                <a:xfrm>
                  <a:off x="2288" y="2200"/>
                  <a:ext cx="888" cy="648"/>
                  <a:chOff x="2560" y="2264"/>
                  <a:chExt cx="888" cy="648"/>
                </a:xfrm>
              </p:grpSpPr>
              <p:grpSp>
                <p:nvGrpSpPr>
                  <p:cNvPr id="41741" name="Group 160"/>
                  <p:cNvGrpSpPr>
                    <a:grpSpLocks/>
                  </p:cNvGrpSpPr>
                  <p:nvPr/>
                </p:nvGrpSpPr>
                <p:grpSpPr bwMode="auto">
                  <a:xfrm>
                    <a:off x="2560" y="2264"/>
                    <a:ext cx="496" cy="528"/>
                    <a:chOff x="2016" y="2000"/>
                    <a:chExt cx="496" cy="528"/>
                  </a:xfrm>
                </p:grpSpPr>
                <p:sp>
                  <p:nvSpPr>
                    <p:cNvPr id="41769"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0"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1"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2"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3"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4"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5"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6"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2" name="Group 169"/>
                  <p:cNvGrpSpPr>
                    <a:grpSpLocks/>
                  </p:cNvGrpSpPr>
                  <p:nvPr/>
                </p:nvGrpSpPr>
                <p:grpSpPr bwMode="auto">
                  <a:xfrm>
                    <a:off x="2704" y="2296"/>
                    <a:ext cx="496" cy="528"/>
                    <a:chOff x="2016" y="2000"/>
                    <a:chExt cx="496" cy="528"/>
                  </a:xfrm>
                </p:grpSpPr>
                <p:sp>
                  <p:nvSpPr>
                    <p:cNvPr id="41761"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2"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3"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4"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5"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6"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7"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8"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3" name="Group 178"/>
                  <p:cNvGrpSpPr>
                    <a:grpSpLocks/>
                  </p:cNvGrpSpPr>
                  <p:nvPr/>
                </p:nvGrpSpPr>
                <p:grpSpPr bwMode="auto">
                  <a:xfrm>
                    <a:off x="2808" y="2352"/>
                    <a:ext cx="496" cy="528"/>
                    <a:chOff x="2016" y="2000"/>
                    <a:chExt cx="496" cy="528"/>
                  </a:xfrm>
                </p:grpSpPr>
                <p:sp>
                  <p:nvSpPr>
                    <p:cNvPr id="41753"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4"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5"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6"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7"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8"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9"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0"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4" name="Group 187"/>
                  <p:cNvGrpSpPr>
                    <a:grpSpLocks/>
                  </p:cNvGrpSpPr>
                  <p:nvPr/>
                </p:nvGrpSpPr>
                <p:grpSpPr bwMode="auto">
                  <a:xfrm>
                    <a:off x="2952" y="2384"/>
                    <a:ext cx="496" cy="528"/>
                    <a:chOff x="2016" y="2000"/>
                    <a:chExt cx="496" cy="528"/>
                  </a:xfrm>
                </p:grpSpPr>
                <p:sp>
                  <p:nvSpPr>
                    <p:cNvPr id="41745"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6"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7"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8"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9"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0"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1"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2"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4" name="Group 196"/>
                <p:cNvGrpSpPr>
                  <a:grpSpLocks/>
                </p:cNvGrpSpPr>
                <p:nvPr/>
              </p:nvGrpSpPr>
              <p:grpSpPr bwMode="auto">
                <a:xfrm>
                  <a:off x="2664" y="1736"/>
                  <a:ext cx="888" cy="648"/>
                  <a:chOff x="2608" y="1592"/>
                  <a:chExt cx="888" cy="648"/>
                </a:xfrm>
              </p:grpSpPr>
              <p:grpSp>
                <p:nvGrpSpPr>
                  <p:cNvPr id="41705" name="Group 197"/>
                  <p:cNvGrpSpPr>
                    <a:grpSpLocks/>
                  </p:cNvGrpSpPr>
                  <p:nvPr/>
                </p:nvGrpSpPr>
                <p:grpSpPr bwMode="auto">
                  <a:xfrm>
                    <a:off x="2608" y="1592"/>
                    <a:ext cx="496" cy="528"/>
                    <a:chOff x="2016" y="2000"/>
                    <a:chExt cx="496" cy="528"/>
                  </a:xfrm>
                </p:grpSpPr>
                <p:sp>
                  <p:nvSpPr>
                    <p:cNvPr id="41733"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4"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5"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6"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7"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8"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9"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0"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6" name="Group 206"/>
                  <p:cNvGrpSpPr>
                    <a:grpSpLocks/>
                  </p:cNvGrpSpPr>
                  <p:nvPr/>
                </p:nvGrpSpPr>
                <p:grpSpPr bwMode="auto">
                  <a:xfrm>
                    <a:off x="2752" y="1624"/>
                    <a:ext cx="496" cy="528"/>
                    <a:chOff x="2016" y="2000"/>
                    <a:chExt cx="496" cy="528"/>
                  </a:xfrm>
                </p:grpSpPr>
                <p:sp>
                  <p:nvSpPr>
                    <p:cNvPr id="41725"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6"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7"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8"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9"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0"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1"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2"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7" name="Group 215"/>
                  <p:cNvGrpSpPr>
                    <a:grpSpLocks/>
                  </p:cNvGrpSpPr>
                  <p:nvPr/>
                </p:nvGrpSpPr>
                <p:grpSpPr bwMode="auto">
                  <a:xfrm>
                    <a:off x="2840" y="1664"/>
                    <a:ext cx="496" cy="528"/>
                    <a:chOff x="2016" y="2000"/>
                    <a:chExt cx="496" cy="528"/>
                  </a:xfrm>
                </p:grpSpPr>
                <p:sp>
                  <p:nvSpPr>
                    <p:cNvPr id="41717"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8"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9"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0"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1"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2"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3"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4"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8" name="Group 224"/>
                  <p:cNvGrpSpPr>
                    <a:grpSpLocks/>
                  </p:cNvGrpSpPr>
                  <p:nvPr/>
                </p:nvGrpSpPr>
                <p:grpSpPr bwMode="auto">
                  <a:xfrm>
                    <a:off x="3000" y="1712"/>
                    <a:ext cx="496" cy="528"/>
                    <a:chOff x="2016" y="2000"/>
                    <a:chExt cx="496" cy="528"/>
                  </a:xfrm>
                </p:grpSpPr>
                <p:sp>
                  <p:nvSpPr>
                    <p:cNvPr id="41709"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0"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1"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2"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3"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4"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5"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6"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grpSp>
            <p:nvGrpSpPr>
              <p:cNvPr id="41455" name="Group 233"/>
              <p:cNvGrpSpPr>
                <a:grpSpLocks/>
              </p:cNvGrpSpPr>
              <p:nvPr/>
            </p:nvGrpSpPr>
            <p:grpSpPr bwMode="auto">
              <a:xfrm>
                <a:off x="3703" y="1382"/>
                <a:ext cx="185" cy="74"/>
                <a:chOff x="1024" y="3264"/>
                <a:chExt cx="320" cy="296"/>
              </a:xfrm>
            </p:grpSpPr>
            <p:sp>
              <p:nvSpPr>
                <p:cNvPr id="41697"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8"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9"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00"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6" name="Group 238"/>
              <p:cNvGrpSpPr>
                <a:grpSpLocks/>
              </p:cNvGrpSpPr>
              <p:nvPr/>
            </p:nvGrpSpPr>
            <p:grpSpPr bwMode="auto">
              <a:xfrm>
                <a:off x="4152" y="1376"/>
                <a:ext cx="184" cy="73"/>
                <a:chOff x="1024" y="3264"/>
                <a:chExt cx="320" cy="296"/>
              </a:xfrm>
            </p:grpSpPr>
            <p:sp>
              <p:nvSpPr>
                <p:cNvPr id="41693"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4"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5"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6"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7" name="Group 243"/>
              <p:cNvGrpSpPr>
                <a:grpSpLocks/>
              </p:cNvGrpSpPr>
              <p:nvPr/>
            </p:nvGrpSpPr>
            <p:grpSpPr bwMode="auto">
              <a:xfrm>
                <a:off x="5005" y="1169"/>
                <a:ext cx="183" cy="73"/>
                <a:chOff x="1024" y="3264"/>
                <a:chExt cx="320" cy="296"/>
              </a:xfrm>
            </p:grpSpPr>
            <p:sp>
              <p:nvSpPr>
                <p:cNvPr id="41689"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0"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1"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2"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8" name="Group 248"/>
              <p:cNvGrpSpPr>
                <a:grpSpLocks/>
              </p:cNvGrpSpPr>
              <p:nvPr/>
            </p:nvGrpSpPr>
            <p:grpSpPr bwMode="auto">
              <a:xfrm>
                <a:off x="4528" y="1367"/>
                <a:ext cx="184" cy="73"/>
                <a:chOff x="1024" y="3264"/>
                <a:chExt cx="320" cy="296"/>
              </a:xfrm>
            </p:grpSpPr>
            <p:sp>
              <p:nvSpPr>
                <p:cNvPr id="41685"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6"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7"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8"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9" name="Group 253"/>
              <p:cNvGrpSpPr>
                <a:grpSpLocks/>
              </p:cNvGrpSpPr>
              <p:nvPr/>
            </p:nvGrpSpPr>
            <p:grpSpPr bwMode="auto">
              <a:xfrm>
                <a:off x="3176" y="1260"/>
                <a:ext cx="185" cy="73"/>
                <a:chOff x="1024" y="3264"/>
                <a:chExt cx="320" cy="296"/>
              </a:xfrm>
            </p:grpSpPr>
            <p:sp>
              <p:nvSpPr>
                <p:cNvPr id="41681"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2"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3"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4"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0" name="Group 258"/>
              <p:cNvGrpSpPr>
                <a:grpSpLocks/>
              </p:cNvGrpSpPr>
              <p:nvPr/>
            </p:nvGrpSpPr>
            <p:grpSpPr bwMode="auto">
              <a:xfrm>
                <a:off x="3158" y="1191"/>
                <a:ext cx="184" cy="73"/>
                <a:chOff x="1024" y="3264"/>
                <a:chExt cx="320" cy="296"/>
              </a:xfrm>
            </p:grpSpPr>
            <p:sp>
              <p:nvSpPr>
                <p:cNvPr id="41677"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8"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9"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0"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1" name="Group 263"/>
              <p:cNvGrpSpPr>
                <a:grpSpLocks/>
              </p:cNvGrpSpPr>
              <p:nvPr/>
            </p:nvGrpSpPr>
            <p:grpSpPr bwMode="auto">
              <a:xfrm>
                <a:off x="3323" y="1395"/>
                <a:ext cx="184" cy="73"/>
                <a:chOff x="1024" y="3264"/>
                <a:chExt cx="320" cy="296"/>
              </a:xfrm>
            </p:grpSpPr>
            <p:sp>
              <p:nvSpPr>
                <p:cNvPr id="41673"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4"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5"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6"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2" name="Group 268"/>
              <p:cNvGrpSpPr>
                <a:grpSpLocks/>
              </p:cNvGrpSpPr>
              <p:nvPr/>
            </p:nvGrpSpPr>
            <p:grpSpPr bwMode="auto">
              <a:xfrm>
                <a:off x="2799" y="1168"/>
                <a:ext cx="154" cy="61"/>
                <a:chOff x="428" y="2146"/>
                <a:chExt cx="268" cy="244"/>
              </a:xfrm>
            </p:grpSpPr>
            <p:sp>
              <p:nvSpPr>
                <p:cNvPr id="41664"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5"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6"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7"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8"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9"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0"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1"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2"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3" name="Group 278"/>
              <p:cNvGrpSpPr>
                <a:grpSpLocks/>
              </p:cNvGrpSpPr>
              <p:nvPr/>
            </p:nvGrpSpPr>
            <p:grpSpPr bwMode="auto">
              <a:xfrm>
                <a:off x="2801" y="1232"/>
                <a:ext cx="154" cy="61"/>
                <a:chOff x="428" y="2146"/>
                <a:chExt cx="268" cy="244"/>
              </a:xfrm>
            </p:grpSpPr>
            <p:sp>
              <p:nvSpPr>
                <p:cNvPr id="41655"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6"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7"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8"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9"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0"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1"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2"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3"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64"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65"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66" name="Group 290"/>
              <p:cNvGrpSpPr>
                <a:grpSpLocks/>
              </p:cNvGrpSpPr>
              <p:nvPr/>
            </p:nvGrpSpPr>
            <p:grpSpPr bwMode="auto">
              <a:xfrm>
                <a:off x="2932" y="1390"/>
                <a:ext cx="154" cy="61"/>
                <a:chOff x="428" y="2146"/>
                <a:chExt cx="268" cy="244"/>
              </a:xfrm>
            </p:grpSpPr>
            <p:sp>
              <p:nvSpPr>
                <p:cNvPr id="41646"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7"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8"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9"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0"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1"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2"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3"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4"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7" name="Group 300"/>
              <p:cNvGrpSpPr>
                <a:grpSpLocks/>
              </p:cNvGrpSpPr>
              <p:nvPr/>
            </p:nvGrpSpPr>
            <p:grpSpPr bwMode="auto">
              <a:xfrm>
                <a:off x="2945" y="1465"/>
                <a:ext cx="155" cy="60"/>
                <a:chOff x="428" y="2146"/>
                <a:chExt cx="268" cy="244"/>
              </a:xfrm>
            </p:grpSpPr>
            <p:sp>
              <p:nvSpPr>
                <p:cNvPr id="41637"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8"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9"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0"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1"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2"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3"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4"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5"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68"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69" name="Group 311"/>
              <p:cNvGrpSpPr>
                <a:grpSpLocks/>
              </p:cNvGrpSpPr>
              <p:nvPr/>
            </p:nvGrpSpPr>
            <p:grpSpPr bwMode="auto">
              <a:xfrm>
                <a:off x="3466" y="1524"/>
                <a:ext cx="155" cy="60"/>
                <a:chOff x="428" y="2146"/>
                <a:chExt cx="268" cy="244"/>
              </a:xfrm>
            </p:grpSpPr>
            <p:sp>
              <p:nvSpPr>
                <p:cNvPr id="41628"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9"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0"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1"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2"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3"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4"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5"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6"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0"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1" name="Group 322"/>
              <p:cNvGrpSpPr>
                <a:grpSpLocks/>
              </p:cNvGrpSpPr>
              <p:nvPr/>
            </p:nvGrpSpPr>
            <p:grpSpPr bwMode="auto">
              <a:xfrm>
                <a:off x="4133" y="1520"/>
                <a:ext cx="153" cy="41"/>
                <a:chOff x="2378" y="3784"/>
                <a:chExt cx="268" cy="166"/>
              </a:xfrm>
            </p:grpSpPr>
            <p:sp>
              <p:nvSpPr>
                <p:cNvPr id="41622"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3"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4"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5"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6"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7"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2"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3" name="Group 330"/>
              <p:cNvGrpSpPr>
                <a:grpSpLocks/>
              </p:cNvGrpSpPr>
              <p:nvPr/>
            </p:nvGrpSpPr>
            <p:grpSpPr bwMode="auto">
              <a:xfrm>
                <a:off x="4502" y="1510"/>
                <a:ext cx="154" cy="60"/>
                <a:chOff x="428" y="2146"/>
                <a:chExt cx="268" cy="244"/>
              </a:xfrm>
            </p:grpSpPr>
            <p:sp>
              <p:nvSpPr>
                <p:cNvPr id="41613"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4"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5"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6"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7"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8"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9"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0"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1"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74" name="Group 340"/>
              <p:cNvGrpSpPr>
                <a:grpSpLocks/>
              </p:cNvGrpSpPr>
              <p:nvPr/>
            </p:nvGrpSpPr>
            <p:grpSpPr bwMode="auto">
              <a:xfrm>
                <a:off x="4689" y="1540"/>
                <a:ext cx="155" cy="61"/>
                <a:chOff x="428" y="2146"/>
                <a:chExt cx="268" cy="244"/>
              </a:xfrm>
            </p:grpSpPr>
            <p:sp>
              <p:nvSpPr>
                <p:cNvPr id="41604"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5"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6"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7"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8"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9"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0"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1"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2"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5"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76"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7" name="Group 352"/>
              <p:cNvGrpSpPr>
                <a:grpSpLocks/>
              </p:cNvGrpSpPr>
              <p:nvPr/>
            </p:nvGrpSpPr>
            <p:grpSpPr bwMode="auto">
              <a:xfrm>
                <a:off x="5250" y="1298"/>
                <a:ext cx="155" cy="60"/>
                <a:chOff x="428" y="2146"/>
                <a:chExt cx="268" cy="244"/>
              </a:xfrm>
            </p:grpSpPr>
            <p:sp>
              <p:nvSpPr>
                <p:cNvPr id="41595"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6"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7"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8"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9"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0"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1"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2"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3"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78" name="Group 362"/>
              <p:cNvGrpSpPr>
                <a:grpSpLocks/>
              </p:cNvGrpSpPr>
              <p:nvPr/>
            </p:nvGrpSpPr>
            <p:grpSpPr bwMode="auto">
              <a:xfrm>
                <a:off x="5230" y="1408"/>
                <a:ext cx="154" cy="61"/>
                <a:chOff x="428" y="2146"/>
                <a:chExt cx="268" cy="244"/>
              </a:xfrm>
            </p:grpSpPr>
            <p:sp>
              <p:nvSpPr>
                <p:cNvPr id="41586"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7"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8"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9"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0"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1"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2"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3"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4"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9"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80"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1" name="Group 374"/>
              <p:cNvGrpSpPr>
                <a:grpSpLocks/>
              </p:cNvGrpSpPr>
              <p:nvPr/>
            </p:nvGrpSpPr>
            <p:grpSpPr bwMode="auto">
              <a:xfrm>
                <a:off x="5171" y="1035"/>
                <a:ext cx="155" cy="60"/>
                <a:chOff x="428" y="2146"/>
                <a:chExt cx="268" cy="244"/>
              </a:xfrm>
            </p:grpSpPr>
            <p:sp>
              <p:nvSpPr>
                <p:cNvPr id="41577"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8"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9"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0"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1"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2"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3"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4"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5"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82"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3" name="Group 385"/>
              <p:cNvGrpSpPr>
                <a:grpSpLocks/>
              </p:cNvGrpSpPr>
              <p:nvPr/>
            </p:nvGrpSpPr>
            <p:grpSpPr bwMode="auto">
              <a:xfrm>
                <a:off x="5030" y="933"/>
                <a:ext cx="154" cy="61"/>
                <a:chOff x="428" y="2146"/>
                <a:chExt cx="268" cy="244"/>
              </a:xfrm>
            </p:grpSpPr>
            <p:sp>
              <p:nvSpPr>
                <p:cNvPr id="41568"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9"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0"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1"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2"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3"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4"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5"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6"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4" name="Group 395"/>
              <p:cNvGrpSpPr>
                <a:grpSpLocks/>
              </p:cNvGrpSpPr>
              <p:nvPr/>
            </p:nvGrpSpPr>
            <p:grpSpPr bwMode="auto">
              <a:xfrm>
                <a:off x="3328" y="911"/>
                <a:ext cx="155" cy="61"/>
                <a:chOff x="428" y="2146"/>
                <a:chExt cx="268" cy="244"/>
              </a:xfrm>
            </p:grpSpPr>
            <p:sp>
              <p:nvSpPr>
                <p:cNvPr id="41559"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0"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1"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2"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3"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4"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5"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6"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7"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5" name="Group 405"/>
              <p:cNvGrpSpPr>
                <a:grpSpLocks/>
              </p:cNvGrpSpPr>
              <p:nvPr/>
            </p:nvGrpSpPr>
            <p:grpSpPr bwMode="auto">
              <a:xfrm>
                <a:off x="3087" y="996"/>
                <a:ext cx="154" cy="60"/>
                <a:chOff x="428" y="2146"/>
                <a:chExt cx="268" cy="244"/>
              </a:xfrm>
            </p:grpSpPr>
            <p:sp>
              <p:nvSpPr>
                <p:cNvPr id="41550"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1"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2"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3"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4"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5"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6"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7"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8"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6" name="Group 415"/>
              <p:cNvGrpSpPr>
                <a:grpSpLocks/>
              </p:cNvGrpSpPr>
              <p:nvPr/>
            </p:nvGrpSpPr>
            <p:grpSpPr bwMode="auto">
              <a:xfrm>
                <a:off x="3136" y="1499"/>
                <a:ext cx="153" cy="61"/>
                <a:chOff x="428" y="2146"/>
                <a:chExt cx="268" cy="244"/>
              </a:xfrm>
            </p:grpSpPr>
            <p:sp>
              <p:nvSpPr>
                <p:cNvPr id="41541"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2"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3"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4"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5"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6"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7"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8"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9"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87"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88"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9" name="Group 427"/>
              <p:cNvGrpSpPr>
                <a:grpSpLocks/>
              </p:cNvGrpSpPr>
              <p:nvPr/>
            </p:nvGrpSpPr>
            <p:grpSpPr bwMode="auto">
              <a:xfrm>
                <a:off x="5227" y="1473"/>
                <a:ext cx="153" cy="60"/>
                <a:chOff x="428" y="2146"/>
                <a:chExt cx="268" cy="244"/>
              </a:xfrm>
            </p:grpSpPr>
            <p:sp>
              <p:nvSpPr>
                <p:cNvPr id="41532"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3"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4"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5"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6"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7"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8"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9"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0"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90" name="Group 437"/>
              <p:cNvGrpSpPr>
                <a:grpSpLocks/>
              </p:cNvGrpSpPr>
              <p:nvPr/>
            </p:nvGrpSpPr>
            <p:grpSpPr bwMode="auto">
              <a:xfrm>
                <a:off x="5357" y="1179"/>
                <a:ext cx="155" cy="60"/>
                <a:chOff x="428" y="2146"/>
                <a:chExt cx="268" cy="244"/>
              </a:xfrm>
            </p:grpSpPr>
            <p:sp>
              <p:nvSpPr>
                <p:cNvPr id="41523"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4"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5"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6"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7"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8"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9"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0"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1"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91" name="Text Box 447"/>
              <p:cNvSpPr txBox="1">
                <a:spLocks noChangeArrowheads="1"/>
              </p:cNvSpPr>
              <p:nvPr/>
            </p:nvSpPr>
            <p:spPr bwMode="auto">
              <a:xfrm>
                <a:off x="4601" y="1105"/>
                <a:ext cx="646"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Clusters</a:t>
                </a:r>
              </a:p>
            </p:txBody>
          </p:sp>
          <p:sp>
            <p:nvSpPr>
              <p:cNvPr id="41492" name="Text Box 448"/>
              <p:cNvSpPr txBox="1">
                <a:spLocks noChangeArrowheads="1"/>
              </p:cNvSpPr>
              <p:nvPr/>
            </p:nvSpPr>
            <p:spPr bwMode="auto">
              <a:xfrm>
                <a:off x="4380" y="854"/>
                <a:ext cx="1066"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Massive Cluster</a:t>
                </a:r>
              </a:p>
            </p:txBody>
          </p:sp>
          <p:grpSp>
            <p:nvGrpSpPr>
              <p:cNvPr id="41493" name="Group 449"/>
              <p:cNvGrpSpPr>
                <a:grpSpLocks/>
              </p:cNvGrpSpPr>
              <p:nvPr/>
            </p:nvGrpSpPr>
            <p:grpSpPr bwMode="auto">
              <a:xfrm>
                <a:off x="3324" y="987"/>
                <a:ext cx="1708" cy="431"/>
                <a:chOff x="1450" y="1101"/>
                <a:chExt cx="2970" cy="997"/>
              </a:xfrm>
            </p:grpSpPr>
            <p:sp>
              <p:nvSpPr>
                <p:cNvPr id="41494"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b="0">
                      <a:solidFill>
                        <a:schemeClr val="hlink"/>
                      </a:solidFill>
                      <a:latin typeface="Gill Sans" charset="0"/>
                      <a:cs typeface="Gill Sans" charset="0"/>
                    </a:rPr>
                    <a:t>Gigabit Ethernet</a:t>
                  </a:r>
                  <a:endParaRPr lang="en-US" sz="1200" b="0">
                    <a:latin typeface="Gill Sans" charset="0"/>
                    <a:cs typeface="Gill Sans" charset="0"/>
                  </a:endParaRPr>
                </a:p>
              </p:txBody>
            </p:sp>
            <p:sp>
              <p:nvSpPr>
                <p:cNvPr id="41495"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96"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97"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98"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99"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0"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1"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2"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3"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4"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5"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6"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7"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08"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09"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0"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1"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2"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3"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4"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5"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16"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17"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18"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19"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20"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21"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22"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grpSp>
      </p:grpSp>
      <p:grpSp>
        <p:nvGrpSpPr>
          <p:cNvPr id="40980" name="Group 17"/>
          <p:cNvGrpSpPr>
            <a:grpSpLocks/>
          </p:cNvGrpSpPr>
          <p:nvPr/>
        </p:nvGrpSpPr>
        <p:grpSpPr bwMode="auto">
          <a:xfrm>
            <a:off x="6096000" y="457200"/>
            <a:ext cx="2978150" cy="1428750"/>
            <a:chOff x="2796" y="671"/>
            <a:chExt cx="2716" cy="1304"/>
          </a:xfrm>
        </p:grpSpPr>
        <p:grpSp>
          <p:nvGrpSpPr>
            <p:cNvPr id="40981" name="Group 18"/>
            <p:cNvGrpSpPr>
              <a:grpSpLocks/>
            </p:cNvGrpSpPr>
            <p:nvPr/>
          </p:nvGrpSpPr>
          <p:grpSpPr bwMode="auto">
            <a:xfrm>
              <a:off x="3227" y="1844"/>
              <a:ext cx="513" cy="131"/>
              <a:chOff x="2201" y="2688"/>
              <a:chExt cx="1946" cy="577"/>
            </a:xfrm>
          </p:grpSpPr>
          <p:sp>
            <p:nvSpPr>
              <p:cNvPr id="41429"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0"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1"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2"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3"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4"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5"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6"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7"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8"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9"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40"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41"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82" name="Group 32"/>
            <p:cNvGrpSpPr>
              <a:grpSpLocks/>
            </p:cNvGrpSpPr>
            <p:nvPr/>
          </p:nvGrpSpPr>
          <p:grpSpPr bwMode="auto">
            <a:xfrm>
              <a:off x="3899" y="1843"/>
              <a:ext cx="513" cy="131"/>
              <a:chOff x="2201" y="2688"/>
              <a:chExt cx="1946" cy="577"/>
            </a:xfrm>
          </p:grpSpPr>
          <p:sp>
            <p:nvSpPr>
              <p:cNvPr id="41416"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7"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8"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9"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0"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1"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2"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3"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4"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5"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6"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7"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8"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83" name="Group 46"/>
            <p:cNvGrpSpPr>
              <a:grpSpLocks/>
            </p:cNvGrpSpPr>
            <p:nvPr/>
          </p:nvGrpSpPr>
          <p:grpSpPr bwMode="auto">
            <a:xfrm>
              <a:off x="4503" y="1773"/>
              <a:ext cx="513" cy="132"/>
              <a:chOff x="2201" y="2688"/>
              <a:chExt cx="1946" cy="577"/>
            </a:xfrm>
          </p:grpSpPr>
          <p:sp>
            <p:nvSpPr>
              <p:cNvPr id="41403"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4"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5"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6"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7"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8"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9"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0"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1"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2"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3"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4"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5"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0984"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0985"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0986"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0987"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0988" name="Group 64"/>
            <p:cNvGrpSpPr>
              <a:grpSpLocks/>
            </p:cNvGrpSpPr>
            <p:nvPr/>
          </p:nvGrpSpPr>
          <p:grpSpPr bwMode="auto">
            <a:xfrm>
              <a:off x="2796" y="1732"/>
              <a:ext cx="513" cy="132"/>
              <a:chOff x="2201" y="2688"/>
              <a:chExt cx="1946" cy="577"/>
            </a:xfrm>
          </p:grpSpPr>
          <p:sp>
            <p:nvSpPr>
              <p:cNvPr id="41390"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1"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2"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3"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4"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5"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6"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7"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8"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9"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0"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1"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2"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0989"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0990" name="Group 79"/>
            <p:cNvGrpSpPr>
              <a:grpSpLocks/>
            </p:cNvGrpSpPr>
            <p:nvPr/>
          </p:nvGrpSpPr>
          <p:grpSpPr bwMode="auto">
            <a:xfrm>
              <a:off x="4878" y="1324"/>
              <a:ext cx="184" cy="73"/>
              <a:chOff x="1024" y="3264"/>
              <a:chExt cx="320" cy="296"/>
            </a:xfrm>
          </p:grpSpPr>
          <p:sp>
            <p:nvSpPr>
              <p:cNvPr id="41386"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7"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8"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9"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1" name="Group 84"/>
            <p:cNvGrpSpPr>
              <a:grpSpLocks/>
            </p:cNvGrpSpPr>
            <p:nvPr/>
          </p:nvGrpSpPr>
          <p:grpSpPr bwMode="auto">
            <a:xfrm>
              <a:off x="3658" y="909"/>
              <a:ext cx="990" cy="315"/>
              <a:chOff x="1832" y="1576"/>
              <a:chExt cx="1720" cy="1272"/>
            </a:xfrm>
          </p:grpSpPr>
          <p:grpSp>
            <p:nvGrpSpPr>
              <p:cNvPr id="41238" name="Group 85"/>
              <p:cNvGrpSpPr>
                <a:grpSpLocks/>
              </p:cNvGrpSpPr>
              <p:nvPr/>
            </p:nvGrpSpPr>
            <p:grpSpPr bwMode="auto">
              <a:xfrm>
                <a:off x="1832" y="1992"/>
                <a:ext cx="888" cy="648"/>
                <a:chOff x="1752" y="2224"/>
                <a:chExt cx="888" cy="648"/>
              </a:xfrm>
            </p:grpSpPr>
            <p:grpSp>
              <p:nvGrpSpPr>
                <p:cNvPr id="41350" name="Group 86"/>
                <p:cNvGrpSpPr>
                  <a:grpSpLocks/>
                </p:cNvGrpSpPr>
                <p:nvPr/>
              </p:nvGrpSpPr>
              <p:grpSpPr bwMode="auto">
                <a:xfrm>
                  <a:off x="1752" y="2224"/>
                  <a:ext cx="496" cy="528"/>
                  <a:chOff x="2016" y="2000"/>
                  <a:chExt cx="496" cy="528"/>
                </a:xfrm>
              </p:grpSpPr>
              <p:sp>
                <p:nvSpPr>
                  <p:cNvPr id="41378"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9"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0"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1"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2"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3"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4"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5"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1" name="Group 95"/>
                <p:cNvGrpSpPr>
                  <a:grpSpLocks/>
                </p:cNvGrpSpPr>
                <p:nvPr/>
              </p:nvGrpSpPr>
              <p:grpSpPr bwMode="auto">
                <a:xfrm>
                  <a:off x="1896" y="2256"/>
                  <a:ext cx="496" cy="528"/>
                  <a:chOff x="2016" y="2000"/>
                  <a:chExt cx="496" cy="528"/>
                </a:xfrm>
              </p:grpSpPr>
              <p:sp>
                <p:nvSpPr>
                  <p:cNvPr id="41370"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1"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2"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3"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4"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5"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6"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7"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2" name="Group 104"/>
                <p:cNvGrpSpPr>
                  <a:grpSpLocks/>
                </p:cNvGrpSpPr>
                <p:nvPr/>
              </p:nvGrpSpPr>
              <p:grpSpPr bwMode="auto">
                <a:xfrm>
                  <a:off x="2000" y="2312"/>
                  <a:ext cx="496" cy="528"/>
                  <a:chOff x="2016" y="2000"/>
                  <a:chExt cx="496" cy="528"/>
                </a:xfrm>
              </p:grpSpPr>
              <p:sp>
                <p:nvSpPr>
                  <p:cNvPr id="41362"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3"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4"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5"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6"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7"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8"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9"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3" name="Group 113"/>
                <p:cNvGrpSpPr>
                  <a:grpSpLocks/>
                </p:cNvGrpSpPr>
                <p:nvPr/>
              </p:nvGrpSpPr>
              <p:grpSpPr bwMode="auto">
                <a:xfrm>
                  <a:off x="2144" y="2344"/>
                  <a:ext cx="496" cy="528"/>
                  <a:chOff x="2016" y="2000"/>
                  <a:chExt cx="496" cy="528"/>
                </a:xfrm>
              </p:grpSpPr>
              <p:sp>
                <p:nvSpPr>
                  <p:cNvPr id="41354"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5"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6"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7"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8"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9"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0"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1"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39" name="Group 122"/>
              <p:cNvGrpSpPr>
                <a:grpSpLocks/>
              </p:cNvGrpSpPr>
              <p:nvPr/>
            </p:nvGrpSpPr>
            <p:grpSpPr bwMode="auto">
              <a:xfrm>
                <a:off x="2208" y="1576"/>
                <a:ext cx="888" cy="648"/>
                <a:chOff x="1800" y="1552"/>
                <a:chExt cx="888" cy="648"/>
              </a:xfrm>
            </p:grpSpPr>
            <p:grpSp>
              <p:nvGrpSpPr>
                <p:cNvPr id="41314" name="Group 123"/>
                <p:cNvGrpSpPr>
                  <a:grpSpLocks/>
                </p:cNvGrpSpPr>
                <p:nvPr/>
              </p:nvGrpSpPr>
              <p:grpSpPr bwMode="auto">
                <a:xfrm>
                  <a:off x="1800" y="1552"/>
                  <a:ext cx="496" cy="528"/>
                  <a:chOff x="2016" y="2000"/>
                  <a:chExt cx="496" cy="528"/>
                </a:xfrm>
              </p:grpSpPr>
              <p:sp>
                <p:nvSpPr>
                  <p:cNvPr id="41342"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3"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4"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5"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6"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7"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8"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9"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5" name="Group 132"/>
                <p:cNvGrpSpPr>
                  <a:grpSpLocks/>
                </p:cNvGrpSpPr>
                <p:nvPr/>
              </p:nvGrpSpPr>
              <p:grpSpPr bwMode="auto">
                <a:xfrm>
                  <a:off x="1944" y="1584"/>
                  <a:ext cx="496" cy="528"/>
                  <a:chOff x="2016" y="2000"/>
                  <a:chExt cx="496" cy="528"/>
                </a:xfrm>
              </p:grpSpPr>
              <p:sp>
                <p:nvSpPr>
                  <p:cNvPr id="41334"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5"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6"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7"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8"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9"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0"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1"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6" name="Group 141"/>
                <p:cNvGrpSpPr>
                  <a:grpSpLocks/>
                </p:cNvGrpSpPr>
                <p:nvPr/>
              </p:nvGrpSpPr>
              <p:grpSpPr bwMode="auto">
                <a:xfrm>
                  <a:off x="2048" y="1640"/>
                  <a:ext cx="496" cy="528"/>
                  <a:chOff x="2016" y="2000"/>
                  <a:chExt cx="496" cy="528"/>
                </a:xfrm>
              </p:grpSpPr>
              <p:sp>
                <p:nvSpPr>
                  <p:cNvPr id="41326"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7"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8"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9"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0"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1"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2"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3"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7" name="Group 150"/>
                <p:cNvGrpSpPr>
                  <a:grpSpLocks/>
                </p:cNvGrpSpPr>
                <p:nvPr/>
              </p:nvGrpSpPr>
              <p:grpSpPr bwMode="auto">
                <a:xfrm>
                  <a:off x="2192" y="1672"/>
                  <a:ext cx="496" cy="528"/>
                  <a:chOff x="2016" y="2000"/>
                  <a:chExt cx="496" cy="528"/>
                </a:xfrm>
              </p:grpSpPr>
              <p:sp>
                <p:nvSpPr>
                  <p:cNvPr id="41318"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9"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0"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1"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2"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3"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4"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5"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40" name="Group 159"/>
              <p:cNvGrpSpPr>
                <a:grpSpLocks/>
              </p:cNvGrpSpPr>
              <p:nvPr/>
            </p:nvGrpSpPr>
            <p:grpSpPr bwMode="auto">
              <a:xfrm>
                <a:off x="2288" y="2200"/>
                <a:ext cx="888" cy="648"/>
                <a:chOff x="2560" y="2264"/>
                <a:chExt cx="888" cy="648"/>
              </a:xfrm>
            </p:grpSpPr>
            <p:grpSp>
              <p:nvGrpSpPr>
                <p:cNvPr id="41278" name="Group 160"/>
                <p:cNvGrpSpPr>
                  <a:grpSpLocks/>
                </p:cNvGrpSpPr>
                <p:nvPr/>
              </p:nvGrpSpPr>
              <p:grpSpPr bwMode="auto">
                <a:xfrm>
                  <a:off x="2560" y="2264"/>
                  <a:ext cx="496" cy="528"/>
                  <a:chOff x="2016" y="2000"/>
                  <a:chExt cx="496" cy="528"/>
                </a:xfrm>
              </p:grpSpPr>
              <p:sp>
                <p:nvSpPr>
                  <p:cNvPr id="41306"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7"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8"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9"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0"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1"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2"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3"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79" name="Group 169"/>
                <p:cNvGrpSpPr>
                  <a:grpSpLocks/>
                </p:cNvGrpSpPr>
                <p:nvPr/>
              </p:nvGrpSpPr>
              <p:grpSpPr bwMode="auto">
                <a:xfrm>
                  <a:off x="2704" y="2296"/>
                  <a:ext cx="496" cy="528"/>
                  <a:chOff x="2016" y="2000"/>
                  <a:chExt cx="496" cy="528"/>
                </a:xfrm>
              </p:grpSpPr>
              <p:sp>
                <p:nvSpPr>
                  <p:cNvPr id="41298"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9"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0"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1"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2"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3"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4"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5"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80" name="Group 178"/>
                <p:cNvGrpSpPr>
                  <a:grpSpLocks/>
                </p:cNvGrpSpPr>
                <p:nvPr/>
              </p:nvGrpSpPr>
              <p:grpSpPr bwMode="auto">
                <a:xfrm>
                  <a:off x="2808" y="2352"/>
                  <a:ext cx="496" cy="528"/>
                  <a:chOff x="2016" y="2000"/>
                  <a:chExt cx="496" cy="528"/>
                </a:xfrm>
              </p:grpSpPr>
              <p:sp>
                <p:nvSpPr>
                  <p:cNvPr id="41290"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1"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2"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3"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4"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5"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6"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7"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81" name="Group 187"/>
                <p:cNvGrpSpPr>
                  <a:grpSpLocks/>
                </p:cNvGrpSpPr>
                <p:nvPr/>
              </p:nvGrpSpPr>
              <p:grpSpPr bwMode="auto">
                <a:xfrm>
                  <a:off x="2952" y="2384"/>
                  <a:ext cx="496" cy="528"/>
                  <a:chOff x="2016" y="2000"/>
                  <a:chExt cx="496" cy="528"/>
                </a:xfrm>
              </p:grpSpPr>
              <p:sp>
                <p:nvSpPr>
                  <p:cNvPr id="41282"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3"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4"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5"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6"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7"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8"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9"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41" name="Group 196"/>
              <p:cNvGrpSpPr>
                <a:grpSpLocks/>
              </p:cNvGrpSpPr>
              <p:nvPr/>
            </p:nvGrpSpPr>
            <p:grpSpPr bwMode="auto">
              <a:xfrm>
                <a:off x="2664" y="1736"/>
                <a:ext cx="888" cy="648"/>
                <a:chOff x="2608" y="1592"/>
                <a:chExt cx="888" cy="648"/>
              </a:xfrm>
            </p:grpSpPr>
            <p:grpSp>
              <p:nvGrpSpPr>
                <p:cNvPr id="41242" name="Group 197"/>
                <p:cNvGrpSpPr>
                  <a:grpSpLocks/>
                </p:cNvGrpSpPr>
                <p:nvPr/>
              </p:nvGrpSpPr>
              <p:grpSpPr bwMode="auto">
                <a:xfrm>
                  <a:off x="2608" y="1592"/>
                  <a:ext cx="496" cy="528"/>
                  <a:chOff x="2016" y="2000"/>
                  <a:chExt cx="496" cy="528"/>
                </a:xfrm>
              </p:grpSpPr>
              <p:sp>
                <p:nvSpPr>
                  <p:cNvPr id="41270"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1"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2"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3"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4"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5"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6"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7"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3" name="Group 206"/>
                <p:cNvGrpSpPr>
                  <a:grpSpLocks/>
                </p:cNvGrpSpPr>
                <p:nvPr/>
              </p:nvGrpSpPr>
              <p:grpSpPr bwMode="auto">
                <a:xfrm>
                  <a:off x="2752" y="1624"/>
                  <a:ext cx="496" cy="528"/>
                  <a:chOff x="2016" y="2000"/>
                  <a:chExt cx="496" cy="528"/>
                </a:xfrm>
              </p:grpSpPr>
              <p:sp>
                <p:nvSpPr>
                  <p:cNvPr id="41262"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3"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4"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5"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6"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7"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8"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9"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4" name="Group 215"/>
                <p:cNvGrpSpPr>
                  <a:grpSpLocks/>
                </p:cNvGrpSpPr>
                <p:nvPr/>
              </p:nvGrpSpPr>
              <p:grpSpPr bwMode="auto">
                <a:xfrm>
                  <a:off x="2840" y="1664"/>
                  <a:ext cx="496" cy="528"/>
                  <a:chOff x="2016" y="2000"/>
                  <a:chExt cx="496" cy="528"/>
                </a:xfrm>
              </p:grpSpPr>
              <p:sp>
                <p:nvSpPr>
                  <p:cNvPr id="41254"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5"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6"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7"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8"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9"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0"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1"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5" name="Group 224"/>
                <p:cNvGrpSpPr>
                  <a:grpSpLocks/>
                </p:cNvGrpSpPr>
                <p:nvPr/>
              </p:nvGrpSpPr>
              <p:grpSpPr bwMode="auto">
                <a:xfrm>
                  <a:off x="3000" y="1712"/>
                  <a:ext cx="496" cy="528"/>
                  <a:chOff x="2016" y="2000"/>
                  <a:chExt cx="496" cy="528"/>
                </a:xfrm>
              </p:grpSpPr>
              <p:sp>
                <p:nvSpPr>
                  <p:cNvPr id="41246"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7"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8"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9"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0"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1"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2"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3"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grpSp>
          <p:nvGrpSpPr>
            <p:cNvPr id="40992" name="Group 233"/>
            <p:cNvGrpSpPr>
              <a:grpSpLocks/>
            </p:cNvGrpSpPr>
            <p:nvPr/>
          </p:nvGrpSpPr>
          <p:grpSpPr bwMode="auto">
            <a:xfrm>
              <a:off x="3703" y="1382"/>
              <a:ext cx="185" cy="74"/>
              <a:chOff x="1024" y="3264"/>
              <a:chExt cx="320" cy="296"/>
            </a:xfrm>
          </p:grpSpPr>
          <p:sp>
            <p:nvSpPr>
              <p:cNvPr id="41234"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5"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6"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7"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3" name="Group 238"/>
            <p:cNvGrpSpPr>
              <a:grpSpLocks/>
            </p:cNvGrpSpPr>
            <p:nvPr/>
          </p:nvGrpSpPr>
          <p:grpSpPr bwMode="auto">
            <a:xfrm>
              <a:off x="4152" y="1376"/>
              <a:ext cx="184" cy="73"/>
              <a:chOff x="1024" y="3264"/>
              <a:chExt cx="320" cy="296"/>
            </a:xfrm>
          </p:grpSpPr>
          <p:sp>
            <p:nvSpPr>
              <p:cNvPr id="41230"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1"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2"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3"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4" name="Group 243"/>
            <p:cNvGrpSpPr>
              <a:grpSpLocks/>
            </p:cNvGrpSpPr>
            <p:nvPr/>
          </p:nvGrpSpPr>
          <p:grpSpPr bwMode="auto">
            <a:xfrm>
              <a:off x="5005" y="1169"/>
              <a:ext cx="183" cy="73"/>
              <a:chOff x="1024" y="3264"/>
              <a:chExt cx="320" cy="296"/>
            </a:xfrm>
          </p:grpSpPr>
          <p:sp>
            <p:nvSpPr>
              <p:cNvPr id="41226"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7"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8"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9"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5" name="Group 248"/>
            <p:cNvGrpSpPr>
              <a:grpSpLocks/>
            </p:cNvGrpSpPr>
            <p:nvPr/>
          </p:nvGrpSpPr>
          <p:grpSpPr bwMode="auto">
            <a:xfrm>
              <a:off x="4528" y="1367"/>
              <a:ext cx="184" cy="73"/>
              <a:chOff x="1024" y="3264"/>
              <a:chExt cx="320" cy="296"/>
            </a:xfrm>
          </p:grpSpPr>
          <p:sp>
            <p:nvSpPr>
              <p:cNvPr id="41222"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3"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4"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5"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6" name="Group 253"/>
            <p:cNvGrpSpPr>
              <a:grpSpLocks/>
            </p:cNvGrpSpPr>
            <p:nvPr/>
          </p:nvGrpSpPr>
          <p:grpSpPr bwMode="auto">
            <a:xfrm>
              <a:off x="3176" y="1260"/>
              <a:ext cx="185" cy="73"/>
              <a:chOff x="1024" y="3264"/>
              <a:chExt cx="320" cy="296"/>
            </a:xfrm>
          </p:grpSpPr>
          <p:sp>
            <p:nvSpPr>
              <p:cNvPr id="41218"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9"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0"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1"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7" name="Group 258"/>
            <p:cNvGrpSpPr>
              <a:grpSpLocks/>
            </p:cNvGrpSpPr>
            <p:nvPr/>
          </p:nvGrpSpPr>
          <p:grpSpPr bwMode="auto">
            <a:xfrm>
              <a:off x="3158" y="1191"/>
              <a:ext cx="184" cy="73"/>
              <a:chOff x="1024" y="3264"/>
              <a:chExt cx="320" cy="296"/>
            </a:xfrm>
          </p:grpSpPr>
          <p:sp>
            <p:nvSpPr>
              <p:cNvPr id="41214"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5"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6"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7"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8" name="Group 263"/>
            <p:cNvGrpSpPr>
              <a:grpSpLocks/>
            </p:cNvGrpSpPr>
            <p:nvPr/>
          </p:nvGrpSpPr>
          <p:grpSpPr bwMode="auto">
            <a:xfrm>
              <a:off x="3323" y="1395"/>
              <a:ext cx="184" cy="73"/>
              <a:chOff x="1024" y="3264"/>
              <a:chExt cx="320" cy="296"/>
            </a:xfrm>
          </p:grpSpPr>
          <p:sp>
            <p:nvSpPr>
              <p:cNvPr id="41210"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1"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2"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3"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9" name="Group 268"/>
            <p:cNvGrpSpPr>
              <a:grpSpLocks/>
            </p:cNvGrpSpPr>
            <p:nvPr/>
          </p:nvGrpSpPr>
          <p:grpSpPr bwMode="auto">
            <a:xfrm>
              <a:off x="2799" y="1168"/>
              <a:ext cx="154" cy="61"/>
              <a:chOff x="428" y="2146"/>
              <a:chExt cx="268" cy="244"/>
            </a:xfrm>
          </p:grpSpPr>
          <p:sp>
            <p:nvSpPr>
              <p:cNvPr id="41201"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2"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3"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4"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5"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6"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7"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8"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9"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00" name="Group 278"/>
            <p:cNvGrpSpPr>
              <a:grpSpLocks/>
            </p:cNvGrpSpPr>
            <p:nvPr/>
          </p:nvGrpSpPr>
          <p:grpSpPr bwMode="auto">
            <a:xfrm>
              <a:off x="2801" y="1232"/>
              <a:ext cx="154" cy="61"/>
              <a:chOff x="428" y="2146"/>
              <a:chExt cx="268" cy="244"/>
            </a:xfrm>
          </p:grpSpPr>
          <p:sp>
            <p:nvSpPr>
              <p:cNvPr id="41192"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3"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4"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5"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6"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7"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8"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9"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0"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1"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02"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3" name="Group 290"/>
            <p:cNvGrpSpPr>
              <a:grpSpLocks/>
            </p:cNvGrpSpPr>
            <p:nvPr/>
          </p:nvGrpSpPr>
          <p:grpSpPr bwMode="auto">
            <a:xfrm>
              <a:off x="2932" y="1390"/>
              <a:ext cx="154" cy="61"/>
              <a:chOff x="428" y="2146"/>
              <a:chExt cx="268" cy="244"/>
            </a:xfrm>
          </p:grpSpPr>
          <p:sp>
            <p:nvSpPr>
              <p:cNvPr id="41183"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4"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5"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6"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7"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8"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9"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0"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1"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04" name="Group 300"/>
            <p:cNvGrpSpPr>
              <a:grpSpLocks/>
            </p:cNvGrpSpPr>
            <p:nvPr/>
          </p:nvGrpSpPr>
          <p:grpSpPr bwMode="auto">
            <a:xfrm>
              <a:off x="2945" y="1465"/>
              <a:ext cx="155" cy="60"/>
              <a:chOff x="428" y="2146"/>
              <a:chExt cx="268" cy="244"/>
            </a:xfrm>
          </p:grpSpPr>
          <p:sp>
            <p:nvSpPr>
              <p:cNvPr id="41174"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5"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6"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7"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8"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9"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0"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1"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2"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5"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6" name="Group 311"/>
            <p:cNvGrpSpPr>
              <a:grpSpLocks/>
            </p:cNvGrpSpPr>
            <p:nvPr/>
          </p:nvGrpSpPr>
          <p:grpSpPr bwMode="auto">
            <a:xfrm>
              <a:off x="3466" y="1524"/>
              <a:ext cx="155" cy="60"/>
              <a:chOff x="428" y="2146"/>
              <a:chExt cx="268" cy="244"/>
            </a:xfrm>
          </p:grpSpPr>
          <p:sp>
            <p:nvSpPr>
              <p:cNvPr id="41165"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6"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7"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8"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9"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0"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1"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2"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3"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7"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8" name="Group 322"/>
            <p:cNvGrpSpPr>
              <a:grpSpLocks/>
            </p:cNvGrpSpPr>
            <p:nvPr/>
          </p:nvGrpSpPr>
          <p:grpSpPr bwMode="auto">
            <a:xfrm>
              <a:off x="4133" y="1520"/>
              <a:ext cx="153" cy="41"/>
              <a:chOff x="2378" y="3784"/>
              <a:chExt cx="268" cy="166"/>
            </a:xfrm>
          </p:grpSpPr>
          <p:sp>
            <p:nvSpPr>
              <p:cNvPr id="41159"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0"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1"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2"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3"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4"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9"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0" name="Group 330"/>
            <p:cNvGrpSpPr>
              <a:grpSpLocks/>
            </p:cNvGrpSpPr>
            <p:nvPr/>
          </p:nvGrpSpPr>
          <p:grpSpPr bwMode="auto">
            <a:xfrm>
              <a:off x="4502" y="1510"/>
              <a:ext cx="154" cy="60"/>
              <a:chOff x="428" y="2146"/>
              <a:chExt cx="268" cy="244"/>
            </a:xfrm>
          </p:grpSpPr>
          <p:sp>
            <p:nvSpPr>
              <p:cNvPr id="41150"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1"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2"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3"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4"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5"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6"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7"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8"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11" name="Group 340"/>
            <p:cNvGrpSpPr>
              <a:grpSpLocks/>
            </p:cNvGrpSpPr>
            <p:nvPr/>
          </p:nvGrpSpPr>
          <p:grpSpPr bwMode="auto">
            <a:xfrm>
              <a:off x="4689" y="1540"/>
              <a:ext cx="155" cy="61"/>
              <a:chOff x="428" y="2146"/>
              <a:chExt cx="268" cy="244"/>
            </a:xfrm>
          </p:grpSpPr>
          <p:sp>
            <p:nvSpPr>
              <p:cNvPr id="41141"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2"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3"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4"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5"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6"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7"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8"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9"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2"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13"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4" name="Group 352"/>
            <p:cNvGrpSpPr>
              <a:grpSpLocks/>
            </p:cNvGrpSpPr>
            <p:nvPr/>
          </p:nvGrpSpPr>
          <p:grpSpPr bwMode="auto">
            <a:xfrm>
              <a:off x="5250" y="1298"/>
              <a:ext cx="155" cy="60"/>
              <a:chOff x="428" y="2146"/>
              <a:chExt cx="268" cy="244"/>
            </a:xfrm>
          </p:grpSpPr>
          <p:sp>
            <p:nvSpPr>
              <p:cNvPr id="41132"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3"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4"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5"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6"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7"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8"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9"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0"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15" name="Group 362"/>
            <p:cNvGrpSpPr>
              <a:grpSpLocks/>
            </p:cNvGrpSpPr>
            <p:nvPr/>
          </p:nvGrpSpPr>
          <p:grpSpPr bwMode="auto">
            <a:xfrm>
              <a:off x="5230" y="1408"/>
              <a:ext cx="154" cy="61"/>
              <a:chOff x="428" y="2146"/>
              <a:chExt cx="268" cy="244"/>
            </a:xfrm>
          </p:grpSpPr>
          <p:sp>
            <p:nvSpPr>
              <p:cNvPr id="41123"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4"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5"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6"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7"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8"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9"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0"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1"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6"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17"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8" name="Group 374"/>
            <p:cNvGrpSpPr>
              <a:grpSpLocks/>
            </p:cNvGrpSpPr>
            <p:nvPr/>
          </p:nvGrpSpPr>
          <p:grpSpPr bwMode="auto">
            <a:xfrm>
              <a:off x="5171" y="1035"/>
              <a:ext cx="155" cy="60"/>
              <a:chOff x="428" y="2146"/>
              <a:chExt cx="268" cy="244"/>
            </a:xfrm>
          </p:grpSpPr>
          <p:sp>
            <p:nvSpPr>
              <p:cNvPr id="41114"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5"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6"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7"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8"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9"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0"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1"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2"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9"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20" name="Group 385"/>
            <p:cNvGrpSpPr>
              <a:grpSpLocks/>
            </p:cNvGrpSpPr>
            <p:nvPr/>
          </p:nvGrpSpPr>
          <p:grpSpPr bwMode="auto">
            <a:xfrm>
              <a:off x="5030" y="933"/>
              <a:ext cx="154" cy="61"/>
              <a:chOff x="428" y="2146"/>
              <a:chExt cx="268" cy="244"/>
            </a:xfrm>
          </p:grpSpPr>
          <p:sp>
            <p:nvSpPr>
              <p:cNvPr id="41105"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6"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7"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8"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9"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0"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1"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2"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3"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1" name="Group 395"/>
            <p:cNvGrpSpPr>
              <a:grpSpLocks/>
            </p:cNvGrpSpPr>
            <p:nvPr/>
          </p:nvGrpSpPr>
          <p:grpSpPr bwMode="auto">
            <a:xfrm>
              <a:off x="3328" y="911"/>
              <a:ext cx="155" cy="61"/>
              <a:chOff x="428" y="2146"/>
              <a:chExt cx="268" cy="244"/>
            </a:xfrm>
          </p:grpSpPr>
          <p:sp>
            <p:nvSpPr>
              <p:cNvPr id="41096"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7"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8"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9"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0"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1"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2"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3"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4"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2" name="Group 405"/>
            <p:cNvGrpSpPr>
              <a:grpSpLocks/>
            </p:cNvGrpSpPr>
            <p:nvPr/>
          </p:nvGrpSpPr>
          <p:grpSpPr bwMode="auto">
            <a:xfrm>
              <a:off x="3087" y="996"/>
              <a:ext cx="154" cy="60"/>
              <a:chOff x="428" y="2146"/>
              <a:chExt cx="268" cy="244"/>
            </a:xfrm>
          </p:grpSpPr>
          <p:sp>
            <p:nvSpPr>
              <p:cNvPr id="41087"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8"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9"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0"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1"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2"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3"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4"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5"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3" name="Group 415"/>
            <p:cNvGrpSpPr>
              <a:grpSpLocks/>
            </p:cNvGrpSpPr>
            <p:nvPr/>
          </p:nvGrpSpPr>
          <p:grpSpPr bwMode="auto">
            <a:xfrm>
              <a:off x="3136" y="1499"/>
              <a:ext cx="153" cy="61"/>
              <a:chOff x="428" y="2146"/>
              <a:chExt cx="268" cy="244"/>
            </a:xfrm>
          </p:grpSpPr>
          <p:sp>
            <p:nvSpPr>
              <p:cNvPr id="41078"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9"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0"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1"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2"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3"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4"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5"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6"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24"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25"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26" name="Group 427"/>
            <p:cNvGrpSpPr>
              <a:grpSpLocks/>
            </p:cNvGrpSpPr>
            <p:nvPr/>
          </p:nvGrpSpPr>
          <p:grpSpPr bwMode="auto">
            <a:xfrm>
              <a:off x="5227" y="1473"/>
              <a:ext cx="153" cy="60"/>
              <a:chOff x="428" y="2146"/>
              <a:chExt cx="268" cy="244"/>
            </a:xfrm>
          </p:grpSpPr>
          <p:sp>
            <p:nvSpPr>
              <p:cNvPr id="41069"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0"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1"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2"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3"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4"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5"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6"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7"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7" name="Group 437"/>
            <p:cNvGrpSpPr>
              <a:grpSpLocks/>
            </p:cNvGrpSpPr>
            <p:nvPr/>
          </p:nvGrpSpPr>
          <p:grpSpPr bwMode="auto">
            <a:xfrm>
              <a:off x="5357" y="1179"/>
              <a:ext cx="155" cy="60"/>
              <a:chOff x="428" y="2146"/>
              <a:chExt cx="268" cy="244"/>
            </a:xfrm>
          </p:grpSpPr>
          <p:sp>
            <p:nvSpPr>
              <p:cNvPr id="41060"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1"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2"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3"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4"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5"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6"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7"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8"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28" name="Text Box 447"/>
            <p:cNvSpPr txBox="1">
              <a:spLocks noChangeArrowheads="1"/>
            </p:cNvSpPr>
            <p:nvPr/>
          </p:nvSpPr>
          <p:spPr bwMode="auto">
            <a:xfrm>
              <a:off x="4675" y="1341"/>
              <a:ext cx="646"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Clusters</a:t>
              </a:r>
            </a:p>
          </p:txBody>
        </p:sp>
        <p:sp>
          <p:nvSpPr>
            <p:cNvPr id="41029" name="Text Box 448"/>
            <p:cNvSpPr txBox="1">
              <a:spLocks noChangeArrowheads="1"/>
            </p:cNvSpPr>
            <p:nvPr/>
          </p:nvSpPr>
          <p:spPr bwMode="auto">
            <a:xfrm>
              <a:off x="3914" y="671"/>
              <a:ext cx="1066"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Massive Cluster</a:t>
              </a:r>
            </a:p>
          </p:txBody>
        </p:sp>
        <p:grpSp>
          <p:nvGrpSpPr>
            <p:cNvPr id="41030" name="Group 449"/>
            <p:cNvGrpSpPr>
              <a:grpSpLocks/>
            </p:cNvGrpSpPr>
            <p:nvPr/>
          </p:nvGrpSpPr>
          <p:grpSpPr bwMode="auto">
            <a:xfrm>
              <a:off x="3324" y="987"/>
              <a:ext cx="1708" cy="431"/>
              <a:chOff x="1450" y="1101"/>
              <a:chExt cx="2970" cy="997"/>
            </a:xfrm>
          </p:grpSpPr>
          <p:sp>
            <p:nvSpPr>
              <p:cNvPr id="41031"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b="0">
                    <a:solidFill>
                      <a:schemeClr val="hlink"/>
                    </a:solidFill>
                    <a:latin typeface="Gill Sans" charset="0"/>
                    <a:cs typeface="Gill Sans" charset="0"/>
                  </a:rPr>
                  <a:t>Gigabit Ethernet</a:t>
                </a:r>
                <a:endParaRPr lang="en-US" sz="1200" b="0">
                  <a:latin typeface="Gill Sans" charset="0"/>
                  <a:cs typeface="Gill Sans" charset="0"/>
                </a:endParaRPr>
              </a:p>
            </p:txBody>
          </p:sp>
          <p:sp>
            <p:nvSpPr>
              <p:cNvPr id="41032"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3"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4"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5"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6"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7"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8"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9"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0"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1"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2"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3"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4"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5"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6"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7"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8"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9"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0"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1"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2"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3"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4"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5"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6"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7"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8"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9"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latin typeface="Gill Sans Light" charset="0"/>
                <a:ea typeface="Gill Sans" charset="0"/>
                <a:cs typeface="Gill Sans Light" charset="0"/>
              </a:rPr>
              <a:t>CS162 Readers</a:t>
            </a:r>
            <a:endParaRPr lang="en-US" dirty="0"/>
          </a:p>
        </p:txBody>
      </p:sp>
      <p:sp>
        <p:nvSpPr>
          <p:cNvPr id="8196" name="TextBox 7"/>
          <p:cNvSpPr txBox="1">
            <a:spLocks noChangeArrowheads="1"/>
          </p:cNvSpPr>
          <p:nvPr/>
        </p:nvSpPr>
        <p:spPr bwMode="auto">
          <a:xfrm>
            <a:off x="6629400" y="2895600"/>
            <a:ext cx="15020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a:latin typeface="Gill Sans Light" charset="0"/>
                <a:cs typeface="Gill Sans Light" charset="0"/>
              </a:rPr>
              <a:t>Alexander Wu</a:t>
            </a:r>
          </a:p>
        </p:txBody>
      </p:sp>
      <p:sp>
        <p:nvSpPr>
          <p:cNvPr id="8197" name="TextBox 9"/>
          <p:cNvSpPr txBox="1">
            <a:spLocks noChangeArrowheads="1"/>
          </p:cNvSpPr>
          <p:nvPr/>
        </p:nvSpPr>
        <p:spPr bwMode="auto">
          <a:xfrm>
            <a:off x="4800600" y="2895599"/>
            <a:ext cx="13129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dirty="0">
                <a:latin typeface="Gill Sans Light" charset="0"/>
                <a:cs typeface="Gill Sans Light" charset="0"/>
              </a:rPr>
              <a:t>Denny Liang</a:t>
            </a:r>
          </a:p>
        </p:txBody>
      </p:sp>
      <p:sp>
        <p:nvSpPr>
          <p:cNvPr id="8199" name="Rectangle 11"/>
          <p:cNvSpPr>
            <a:spLocks noChangeArrowheads="1"/>
          </p:cNvSpPr>
          <p:nvPr/>
        </p:nvSpPr>
        <p:spPr bwMode="auto">
          <a:xfrm>
            <a:off x="674713" y="2895600"/>
            <a:ext cx="1495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dirty="0">
                <a:latin typeface="Gill Sans Light" charset="0"/>
                <a:cs typeface="Gill Sans Light" charset="0"/>
              </a:rPr>
              <a:t>Natalia </a:t>
            </a:r>
            <a:r>
              <a:rPr lang="en-US" b="0" dirty="0" err="1">
                <a:latin typeface="Gill Sans Light" charset="0"/>
                <a:cs typeface="Gill Sans Light" charset="0"/>
              </a:rPr>
              <a:t>Layson</a:t>
            </a:r>
            <a:endParaRPr lang="en-US" dirty="0"/>
          </a:p>
        </p:txBody>
      </p:sp>
      <p:sp>
        <p:nvSpPr>
          <p:cNvPr id="8206" name="Rectangle 19"/>
          <p:cNvSpPr>
            <a:spLocks noChangeArrowheads="1"/>
          </p:cNvSpPr>
          <p:nvPr/>
        </p:nvSpPr>
        <p:spPr bwMode="auto">
          <a:xfrm>
            <a:off x="2744541" y="2895600"/>
            <a:ext cx="12811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dirty="0">
                <a:latin typeface="Gill Sans Light"/>
                <a:cs typeface="Gill Sans Light"/>
              </a:rPr>
              <a:t>Michael Luo</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3394" y="1371600"/>
            <a:ext cx="1578903" cy="14351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90800" y="1435100"/>
            <a:ext cx="1578040" cy="13716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14113" y="1435100"/>
            <a:ext cx="1299411" cy="13716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8000" y="1435100"/>
            <a:ext cx="1083021" cy="1371600"/>
          </a:xfrm>
          <a:prstGeom prst="rect">
            <a:avLst/>
          </a:prstGeom>
        </p:spPr>
      </p:pic>
    </p:spTree>
    <p:extLst>
      <p:ext uri="{BB962C8B-B14F-4D97-AF65-F5344CB8AC3E}">
        <p14:creationId xmlns:p14="http://schemas.microsoft.com/office/powerpoint/2010/main" val="167920887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57450"/>
            <a:ext cx="4038600"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itle 1"/>
          <p:cNvSpPr>
            <a:spLocks noGrp="1"/>
          </p:cNvSpPr>
          <p:nvPr>
            <p:ph type="title"/>
          </p:nvPr>
        </p:nvSpPr>
        <p:spPr>
          <a:xfrm>
            <a:off x="762000" y="228600"/>
            <a:ext cx="7772400" cy="533400"/>
          </a:xfrm>
        </p:spPr>
        <p:txBody>
          <a:bodyPr/>
          <a:lstStyle/>
          <a:p>
            <a:pPr>
              <a:defRPr/>
            </a:pPr>
            <a:r>
              <a:rPr lang="en-US">
                <a:latin typeface="Gill Sans Light" charset="0"/>
                <a:ea typeface="ＭＳ Ｐゴシック" charset="0"/>
                <a:cs typeface="Gill Sans Light" charset="0"/>
              </a:rPr>
              <a:t>Example: What’s in a Search Query?</a:t>
            </a:r>
          </a:p>
        </p:txBody>
      </p:sp>
      <p:sp>
        <p:nvSpPr>
          <p:cNvPr id="7172" name="Content Placeholder 2"/>
          <p:cNvSpPr>
            <a:spLocks noGrp="1"/>
          </p:cNvSpPr>
          <p:nvPr>
            <p:ph idx="1"/>
          </p:nvPr>
        </p:nvSpPr>
        <p:spPr>
          <a:xfrm>
            <a:off x="609600" y="5334000"/>
            <a:ext cx="7924800" cy="1066800"/>
          </a:xfrm>
        </p:spPr>
        <p:txBody>
          <a:bodyPr/>
          <a:lstStyle/>
          <a:p>
            <a:pPr>
              <a:defRPr/>
            </a:pPr>
            <a:r>
              <a:rPr lang="en-US">
                <a:ea typeface="ＭＳ Ｐゴシック" charset="0"/>
              </a:rPr>
              <a:t>Complex interaction of multiple components in multiple administrative domains</a:t>
            </a:r>
          </a:p>
          <a:p>
            <a:pPr lvl="1">
              <a:defRPr/>
            </a:pPr>
            <a:r>
              <a:rPr lang="en-US">
                <a:ea typeface="ＭＳ Ｐゴシック" charset="0"/>
              </a:rPr>
              <a:t>Systems, services, protocols, …</a:t>
            </a:r>
          </a:p>
          <a:p>
            <a:pPr lvl="1">
              <a:defRPr/>
            </a:pPr>
            <a:endParaRPr lang="en-US">
              <a:ea typeface="ＭＳ Ｐゴシック" charset="0"/>
            </a:endParaRPr>
          </a:p>
          <a:p>
            <a:pPr lvl="1">
              <a:defRPr/>
            </a:pPr>
            <a:endParaRPr lang="en-US">
              <a:ea typeface="ＭＳ Ｐゴシック" charset="0"/>
            </a:endParaRPr>
          </a:p>
        </p:txBody>
      </p:sp>
      <p:pic>
        <p:nvPicPr>
          <p:cNvPr id="13316" name="Picture 1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3008313"/>
            <a:ext cx="914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1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39000" y="3617913"/>
            <a:ext cx="1325563"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25"/>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620000" y="20939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9" name="Picture 2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34200" y="27162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0" name="Picture 27"/>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696200" y="29321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1" name="Rounded Rectangle 19"/>
          <p:cNvSpPr>
            <a:spLocks noChangeArrowheads="1"/>
          </p:cNvSpPr>
          <p:nvPr/>
        </p:nvSpPr>
        <p:spPr bwMode="auto">
          <a:xfrm>
            <a:off x="5486400" y="1712913"/>
            <a:ext cx="3200400" cy="32766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Gill Sans Light" charset="0"/>
              <a:cs typeface="Gill Sans Light" charset="0"/>
            </a:endParaRPr>
          </a:p>
        </p:txBody>
      </p:sp>
      <p:pic>
        <p:nvPicPr>
          <p:cNvPr id="13322" name="Picture 20"/>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62200" y="14970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3" name="Picture 2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24000" y="21066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4" name="Picture 2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62200" y="21828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5" name="TextBox 31"/>
          <p:cNvSpPr txBox="1">
            <a:spLocks noChangeArrowheads="1"/>
          </p:cNvSpPr>
          <p:nvPr/>
        </p:nvSpPr>
        <p:spPr bwMode="auto">
          <a:xfrm>
            <a:off x="5562600" y="1331913"/>
            <a:ext cx="13128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charset="0"/>
                <a:cs typeface="Gill Sans Light" charset="0"/>
              </a:rPr>
              <a:t>Datacenter</a:t>
            </a:r>
          </a:p>
        </p:txBody>
      </p:sp>
      <p:sp>
        <p:nvSpPr>
          <p:cNvPr id="13326" name="TextBox 40"/>
          <p:cNvSpPr txBox="1">
            <a:spLocks noChangeArrowheads="1"/>
          </p:cNvSpPr>
          <p:nvPr/>
        </p:nvSpPr>
        <p:spPr bwMode="auto">
          <a:xfrm>
            <a:off x="5562600" y="3429000"/>
            <a:ext cx="9413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Load</a:t>
            </a:r>
          </a:p>
          <a:p>
            <a:r>
              <a:rPr lang="en-US" sz="1800" b="0">
                <a:latin typeface="Gill Sans Light" charset="0"/>
                <a:cs typeface="Gill Sans Light" charset="0"/>
              </a:rPr>
              <a:t>balancer</a:t>
            </a:r>
          </a:p>
        </p:txBody>
      </p:sp>
      <p:sp>
        <p:nvSpPr>
          <p:cNvPr id="13327" name="TextBox 41"/>
          <p:cNvSpPr txBox="1">
            <a:spLocks noChangeArrowheads="1"/>
          </p:cNvSpPr>
          <p:nvPr/>
        </p:nvSpPr>
        <p:spPr bwMode="auto">
          <a:xfrm>
            <a:off x="7315200" y="4532313"/>
            <a:ext cx="11207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Ad Server</a:t>
            </a:r>
          </a:p>
        </p:txBody>
      </p:sp>
      <p:sp>
        <p:nvSpPr>
          <p:cNvPr id="13328" name="TextBox 42"/>
          <p:cNvSpPr txBox="1">
            <a:spLocks noChangeArrowheads="1"/>
          </p:cNvSpPr>
          <p:nvPr/>
        </p:nvSpPr>
        <p:spPr bwMode="auto">
          <a:xfrm>
            <a:off x="1412875" y="1143000"/>
            <a:ext cx="8731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a:r>
              <a:rPr lang="en-US" sz="1800" b="0">
                <a:latin typeface="Gill Sans Light" charset="0"/>
                <a:cs typeface="Gill Sans Light" charset="0"/>
              </a:rPr>
              <a:t>DNS </a:t>
            </a:r>
          </a:p>
          <a:p>
            <a:pPr algn="r"/>
            <a:r>
              <a:rPr lang="en-US" sz="1800" b="0">
                <a:latin typeface="Gill Sans Light" charset="0"/>
                <a:cs typeface="Gill Sans Light" charset="0"/>
              </a:rPr>
              <a:t>Servers</a:t>
            </a:r>
          </a:p>
        </p:txBody>
      </p:sp>
      <p:cxnSp>
        <p:nvCxnSpPr>
          <p:cNvPr id="45" name="Straight Arrow Connector 44"/>
          <p:cNvCxnSpPr>
            <a:cxnSpLocks noChangeShapeType="1"/>
          </p:cNvCxnSpPr>
          <p:nvPr/>
        </p:nvCxnSpPr>
        <p:spPr bwMode="auto">
          <a:xfrm flipV="1">
            <a:off x="1066800" y="2551113"/>
            <a:ext cx="533400"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7" name="Straight Arrow Connector 46"/>
          <p:cNvCxnSpPr>
            <a:cxnSpLocks noChangeShapeType="1"/>
          </p:cNvCxnSpPr>
          <p:nvPr/>
        </p:nvCxnSpPr>
        <p:spPr bwMode="auto">
          <a:xfrm flipV="1">
            <a:off x="1828800" y="1789113"/>
            <a:ext cx="533400" cy="3048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49" name="Straight Arrow Connector 48"/>
          <p:cNvCxnSpPr>
            <a:cxnSpLocks noChangeShapeType="1"/>
          </p:cNvCxnSpPr>
          <p:nvPr/>
        </p:nvCxnSpPr>
        <p:spPr bwMode="auto">
          <a:xfrm>
            <a:off x="1828800" y="2366963"/>
            <a:ext cx="533400" cy="762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53" name="Straight Arrow Connector 52"/>
          <p:cNvCxnSpPr>
            <a:cxnSpLocks noChangeShapeType="1"/>
          </p:cNvCxnSpPr>
          <p:nvPr/>
        </p:nvCxnSpPr>
        <p:spPr bwMode="auto">
          <a:xfrm rot="10800000" flipV="1">
            <a:off x="1828800" y="1941513"/>
            <a:ext cx="533400" cy="3048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55" name="Straight Arrow Connector 54"/>
          <p:cNvCxnSpPr>
            <a:cxnSpLocks noChangeShapeType="1"/>
          </p:cNvCxnSpPr>
          <p:nvPr/>
        </p:nvCxnSpPr>
        <p:spPr bwMode="auto">
          <a:xfrm rot="10800000">
            <a:off x="1828800" y="2474913"/>
            <a:ext cx="533400" cy="762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58" name="Straight Arrow Connector 57"/>
          <p:cNvCxnSpPr>
            <a:cxnSpLocks noChangeShapeType="1"/>
          </p:cNvCxnSpPr>
          <p:nvPr/>
        </p:nvCxnSpPr>
        <p:spPr bwMode="auto">
          <a:xfrm rot="10800000" flipV="1">
            <a:off x="1143000" y="2627313"/>
            <a:ext cx="533400"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4" name="Freeform 63"/>
          <p:cNvSpPr>
            <a:spLocks noChangeArrowheads="1"/>
          </p:cNvSpPr>
          <p:nvPr/>
        </p:nvSpPr>
        <p:spPr bwMode="auto">
          <a:xfrm>
            <a:off x="1154113" y="3192463"/>
            <a:ext cx="4548187" cy="265112"/>
          </a:xfrm>
          <a:custGeom>
            <a:avLst/>
            <a:gdLst>
              <a:gd name="T0" fmla="*/ 0 w 4548513"/>
              <a:gd name="T1" fmla="*/ 111203 h 265638"/>
              <a:gd name="T2" fmla="*/ 1177224 w 4548513"/>
              <a:gd name="T3" fmla="*/ 234761 h 265638"/>
              <a:gd name="T4" fmla="*/ 4540691 w 4548513"/>
              <a:gd name="T5" fmla="*/ 0 h 265638"/>
              <a:gd name="T6" fmla="*/ 0 60000 65536"/>
              <a:gd name="T7" fmla="*/ 0 60000 65536"/>
              <a:gd name="T8" fmla="*/ 0 60000 65536"/>
              <a:gd name="T9" fmla="*/ 0 w 4548513"/>
              <a:gd name="T10" fmla="*/ 0 h 265638"/>
              <a:gd name="T11" fmla="*/ 4548513 w 4548513"/>
              <a:gd name="T12" fmla="*/ 265638 h 265638"/>
            </a:gdLst>
            <a:ahLst/>
            <a:cxnLst>
              <a:cxn ang="T6">
                <a:pos x="T0" y="T1"/>
              </a:cxn>
              <a:cxn ang="T7">
                <a:pos x="T2" y="T3"/>
              </a:cxn>
              <a:cxn ang="T8">
                <a:pos x="T4" y="T5"/>
              </a:cxn>
            </a:cxnLst>
            <a:rect l="T9" t="T10" r="T11" b="T12"/>
            <a:pathLst>
              <a:path w="4548513" h="265638">
                <a:moveTo>
                  <a:pt x="0" y="116622"/>
                </a:moveTo>
                <a:cubicBezTo>
                  <a:pt x="210579" y="191130"/>
                  <a:pt x="421159" y="265638"/>
                  <a:pt x="1179244" y="246201"/>
                </a:cubicBezTo>
                <a:cubicBezTo>
                  <a:pt x="1937329" y="226764"/>
                  <a:pt x="4548513" y="0"/>
                  <a:pt x="4548513" y="0"/>
                </a:cubicBezTo>
              </a:path>
            </a:pathLst>
          </a:custGeom>
          <a:noFill/>
          <a:ln w="381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nchor="ctr"/>
          <a:lstStyle/>
          <a:p>
            <a:endParaRPr lang="en-US"/>
          </a:p>
        </p:txBody>
      </p:sp>
      <p:cxnSp>
        <p:nvCxnSpPr>
          <p:cNvPr id="65" name="Straight Arrow Connector 64"/>
          <p:cNvCxnSpPr>
            <a:cxnSpLocks noChangeShapeType="1"/>
          </p:cNvCxnSpPr>
          <p:nvPr/>
        </p:nvCxnSpPr>
        <p:spPr bwMode="auto">
          <a:xfrm flipV="1">
            <a:off x="6553200" y="2976563"/>
            <a:ext cx="381000" cy="1079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68" name="Straight Arrow Connector 67"/>
          <p:cNvCxnSpPr>
            <a:cxnSpLocks noChangeShapeType="1"/>
          </p:cNvCxnSpPr>
          <p:nvPr/>
        </p:nvCxnSpPr>
        <p:spPr bwMode="auto">
          <a:xfrm rot="5400000" flipH="1" flipV="1">
            <a:off x="7239000" y="2322513"/>
            <a:ext cx="381000"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0" name="Straight Arrow Connector 69"/>
          <p:cNvCxnSpPr>
            <a:cxnSpLocks noChangeShapeType="1"/>
          </p:cNvCxnSpPr>
          <p:nvPr/>
        </p:nvCxnSpPr>
        <p:spPr bwMode="auto">
          <a:xfrm>
            <a:off x="7239000" y="2976563"/>
            <a:ext cx="457200" cy="2159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3" name="Straight Arrow Connector 72"/>
          <p:cNvCxnSpPr>
            <a:cxnSpLocks noChangeShapeType="1"/>
          </p:cNvCxnSpPr>
          <p:nvPr/>
        </p:nvCxnSpPr>
        <p:spPr bwMode="auto">
          <a:xfrm rot="16200000" flipH="1">
            <a:off x="7162800" y="3236913"/>
            <a:ext cx="533400" cy="5334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8" name="Straight Arrow Connector 77"/>
          <p:cNvCxnSpPr>
            <a:cxnSpLocks noChangeShapeType="1"/>
          </p:cNvCxnSpPr>
          <p:nvPr/>
        </p:nvCxnSpPr>
        <p:spPr bwMode="auto">
          <a:xfrm rot="16200000" flipH="1">
            <a:off x="7010400" y="3236913"/>
            <a:ext cx="533400" cy="53340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79" name="Straight Arrow Connector 78"/>
          <p:cNvCxnSpPr>
            <a:cxnSpLocks noChangeShapeType="1"/>
          </p:cNvCxnSpPr>
          <p:nvPr/>
        </p:nvCxnSpPr>
        <p:spPr bwMode="auto">
          <a:xfrm>
            <a:off x="7239000" y="3084513"/>
            <a:ext cx="457200" cy="21590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80" name="Straight Arrow Connector 79"/>
          <p:cNvCxnSpPr>
            <a:cxnSpLocks noChangeShapeType="1"/>
          </p:cNvCxnSpPr>
          <p:nvPr/>
        </p:nvCxnSpPr>
        <p:spPr bwMode="auto">
          <a:xfrm flipV="1">
            <a:off x="7239000" y="2479675"/>
            <a:ext cx="393700" cy="376238"/>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84" name="Straight Arrow Connector 83"/>
          <p:cNvCxnSpPr>
            <a:cxnSpLocks noChangeShapeType="1"/>
          </p:cNvCxnSpPr>
          <p:nvPr/>
        </p:nvCxnSpPr>
        <p:spPr bwMode="auto">
          <a:xfrm flipV="1">
            <a:off x="6553200" y="3128963"/>
            <a:ext cx="381000" cy="10795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cxnSp>
      <p:sp>
        <p:nvSpPr>
          <p:cNvPr id="85" name="Freeform 84"/>
          <p:cNvSpPr>
            <a:spLocks noChangeArrowheads="1"/>
          </p:cNvSpPr>
          <p:nvPr/>
        </p:nvSpPr>
        <p:spPr bwMode="auto">
          <a:xfrm>
            <a:off x="1066800" y="3344863"/>
            <a:ext cx="4548188" cy="265112"/>
          </a:xfrm>
          <a:custGeom>
            <a:avLst/>
            <a:gdLst>
              <a:gd name="T0" fmla="*/ 0 w 4548513"/>
              <a:gd name="T1" fmla="*/ 111203 h 265638"/>
              <a:gd name="T2" fmla="*/ 1177228 w 4548513"/>
              <a:gd name="T3" fmla="*/ 234761 h 265638"/>
              <a:gd name="T4" fmla="*/ 4540715 w 4548513"/>
              <a:gd name="T5" fmla="*/ 0 h 265638"/>
              <a:gd name="T6" fmla="*/ 0 60000 65536"/>
              <a:gd name="T7" fmla="*/ 0 60000 65536"/>
              <a:gd name="T8" fmla="*/ 0 60000 65536"/>
              <a:gd name="T9" fmla="*/ 0 w 4548513"/>
              <a:gd name="T10" fmla="*/ 0 h 265638"/>
              <a:gd name="T11" fmla="*/ 4548513 w 4548513"/>
              <a:gd name="T12" fmla="*/ 265638 h 265638"/>
            </a:gdLst>
            <a:ahLst/>
            <a:cxnLst>
              <a:cxn ang="T6">
                <a:pos x="T0" y="T1"/>
              </a:cxn>
              <a:cxn ang="T7">
                <a:pos x="T2" y="T3"/>
              </a:cxn>
              <a:cxn ang="T8">
                <a:pos x="T4" y="T5"/>
              </a:cxn>
            </a:cxnLst>
            <a:rect l="T9" t="T10" r="T11" b="T12"/>
            <a:pathLst>
              <a:path w="4548513" h="265638">
                <a:moveTo>
                  <a:pt x="0" y="116622"/>
                </a:moveTo>
                <a:cubicBezTo>
                  <a:pt x="210579" y="191130"/>
                  <a:pt x="421159" y="265638"/>
                  <a:pt x="1179244" y="246201"/>
                </a:cubicBezTo>
                <a:cubicBezTo>
                  <a:pt x="1937329" y="226764"/>
                  <a:pt x="4548513" y="0"/>
                  <a:pt x="4548513" y="0"/>
                </a:cubicBezTo>
              </a:path>
            </a:pathLst>
          </a:custGeom>
          <a:noFill/>
          <a:ln w="38100">
            <a:solidFill>
              <a:schemeClr val="tx1"/>
            </a:solidFill>
            <a:round/>
            <a:headEnd type="triangle" w="med" len="me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3345" name="TextBox 85"/>
          <p:cNvSpPr txBox="1">
            <a:spLocks noChangeArrowheads="1"/>
          </p:cNvSpPr>
          <p:nvPr/>
        </p:nvSpPr>
        <p:spPr bwMode="auto">
          <a:xfrm>
            <a:off x="7848600" y="1981200"/>
            <a:ext cx="7889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Search</a:t>
            </a:r>
          </a:p>
          <a:p>
            <a:r>
              <a:rPr lang="en-US" sz="1800" b="0">
                <a:latin typeface="Gill Sans Light" charset="0"/>
                <a:cs typeface="Gill Sans Light" charset="0"/>
              </a:rPr>
              <a:t>Index</a:t>
            </a:r>
          </a:p>
        </p:txBody>
      </p:sp>
      <p:sp>
        <p:nvSpPr>
          <p:cNvPr id="87" name="Rectangular Callout 86"/>
          <p:cNvSpPr>
            <a:spLocks noChangeArrowheads="1"/>
          </p:cNvSpPr>
          <p:nvPr/>
        </p:nvSpPr>
        <p:spPr bwMode="auto">
          <a:xfrm>
            <a:off x="152400" y="1865313"/>
            <a:ext cx="1143000" cy="609600"/>
          </a:xfrm>
          <a:prstGeom prst="wedgeRectCallout">
            <a:avLst>
              <a:gd name="adj1" fmla="val 54750"/>
              <a:gd name="adj2" fmla="val 75255"/>
            </a:avLst>
          </a:prstGeom>
          <a:solidFill>
            <a:srgbClr val="FFFFAA"/>
          </a:solidFill>
          <a:ln w="25400">
            <a:solidFill>
              <a:schemeClr val="tx1"/>
            </a:solidFill>
            <a:round/>
            <a:headEnd type="triangle" w="med" len="med"/>
            <a:tailEnd/>
          </a:ln>
        </p:spPr>
        <p:txBody>
          <a:bodyPr anchor="ctr"/>
          <a:lstStyle/>
          <a:p>
            <a:pPr algn="ctr">
              <a:lnSpc>
                <a:spcPct val="80000"/>
              </a:lnSpc>
            </a:pPr>
            <a:r>
              <a:rPr lang="en-US" b="0" dirty="0">
                <a:latin typeface="Gill Sans Light" charset="0"/>
                <a:cs typeface="Gill Sans Light" charset="0"/>
              </a:rPr>
              <a:t>DNS</a:t>
            </a:r>
          </a:p>
          <a:p>
            <a:pPr algn="ctr">
              <a:lnSpc>
                <a:spcPct val="80000"/>
              </a:lnSpc>
            </a:pPr>
            <a:r>
              <a:rPr lang="en-US" b="0" dirty="0">
                <a:latin typeface="Gill Sans Light" charset="0"/>
                <a:cs typeface="Gill Sans Light" charset="0"/>
              </a:rPr>
              <a:t>request</a:t>
            </a:r>
          </a:p>
        </p:txBody>
      </p:sp>
      <p:sp>
        <p:nvSpPr>
          <p:cNvPr id="88" name="Rectangular Callout 87"/>
          <p:cNvSpPr>
            <a:spLocks noChangeArrowheads="1"/>
          </p:cNvSpPr>
          <p:nvPr/>
        </p:nvSpPr>
        <p:spPr bwMode="auto">
          <a:xfrm>
            <a:off x="5715000" y="1941513"/>
            <a:ext cx="990600" cy="838200"/>
          </a:xfrm>
          <a:prstGeom prst="wedgeRectCallout">
            <a:avLst>
              <a:gd name="adj1" fmla="val 73065"/>
              <a:gd name="adj2" fmla="val 45880"/>
            </a:avLst>
          </a:prstGeom>
          <a:solidFill>
            <a:srgbClr val="FFFFAA"/>
          </a:solidFill>
          <a:ln w="25400">
            <a:solidFill>
              <a:schemeClr val="tx1"/>
            </a:solidFill>
            <a:round/>
            <a:headEnd type="triangle" w="med" len="med"/>
            <a:tailEnd/>
          </a:ln>
        </p:spPr>
        <p:txBody>
          <a:bodyPr anchor="ctr"/>
          <a:lstStyle/>
          <a:p>
            <a:pPr algn="ctr">
              <a:lnSpc>
                <a:spcPct val="80000"/>
              </a:lnSpc>
            </a:pPr>
            <a:r>
              <a:rPr lang="en-US" b="0" dirty="0">
                <a:latin typeface="Gill Sans Light" charset="0"/>
                <a:cs typeface="Gill Sans Light" charset="0"/>
              </a:rPr>
              <a:t>create</a:t>
            </a:r>
          </a:p>
          <a:p>
            <a:pPr algn="ctr">
              <a:lnSpc>
                <a:spcPct val="80000"/>
              </a:lnSpc>
            </a:pPr>
            <a:r>
              <a:rPr lang="en-US" b="0" dirty="0">
                <a:latin typeface="Gill Sans Light" charset="0"/>
                <a:cs typeface="Gill Sans Light" charset="0"/>
              </a:rPr>
              <a:t>result</a:t>
            </a:r>
          </a:p>
          <a:p>
            <a:pPr algn="ctr">
              <a:lnSpc>
                <a:spcPct val="80000"/>
              </a:lnSpc>
            </a:pPr>
            <a:r>
              <a:rPr lang="en-US" b="0" dirty="0">
                <a:latin typeface="Gill Sans Light" charset="0"/>
                <a:cs typeface="Gill Sans Light" charset="0"/>
              </a:rPr>
              <a:t>page</a:t>
            </a:r>
          </a:p>
        </p:txBody>
      </p:sp>
      <p:pic>
        <p:nvPicPr>
          <p:cNvPr id="13348" name="Picture 1"/>
          <p:cNvPicPr>
            <a:picLocks noChangeAspect="1"/>
          </p:cNvPicPr>
          <p:nvPr/>
        </p:nvPicPr>
        <p:blipFill>
          <a:blip r:embed="rId7" cstate="email">
            <a:extLst>
              <a:ext uri="{28A0092B-C50C-407E-A947-70E740481C1C}">
                <a14:useLocalDpi xmlns:a14="http://schemas.microsoft.com/office/drawing/2010/main" val="0"/>
              </a:ext>
            </a:extLst>
          </a:blip>
          <a:srcRect l="32965" t="5408" r="32854" b="5586"/>
          <a:stretch>
            <a:fillRect/>
          </a:stretch>
        </p:blipFill>
        <p:spPr bwMode="auto">
          <a:xfrm>
            <a:off x="381000" y="2895600"/>
            <a:ext cx="641350" cy="125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49" name="Cube 1"/>
          <p:cNvSpPr>
            <a:spLocks noChangeArrowheads="1"/>
          </p:cNvSpPr>
          <p:nvPr/>
        </p:nvSpPr>
        <p:spPr bwMode="auto">
          <a:xfrm>
            <a:off x="2286000" y="3352800"/>
            <a:ext cx="533400" cy="304800"/>
          </a:xfrm>
          <a:prstGeom prst="cube">
            <a:avLst>
              <a:gd name="adj" fmla="val 25000"/>
            </a:avLst>
          </a:prstGeom>
          <a:solidFill>
            <a:schemeClr val="accent1"/>
          </a:solidFill>
          <a:ln w="12700">
            <a:solidFill>
              <a:schemeClr val="tx1"/>
            </a:solidFill>
            <a:round/>
            <a:headEnd type="none" w="sm" len="sm"/>
            <a:tailEnd type="none" w="sm" len="sm"/>
          </a:ln>
        </p:spPr>
        <p:txBody>
          <a:bodyPr/>
          <a:lstStyle/>
          <a:p>
            <a:endParaRPr lang="en-US" b="0">
              <a:latin typeface="Gill Sans Light" charset="0"/>
              <a:cs typeface="Gill Sans Light" charset="0"/>
            </a:endParaRPr>
          </a:p>
        </p:txBody>
      </p:sp>
      <p:sp>
        <p:nvSpPr>
          <p:cNvPr id="13350" name="Cube 38"/>
          <p:cNvSpPr>
            <a:spLocks noChangeArrowheads="1"/>
          </p:cNvSpPr>
          <p:nvPr/>
        </p:nvSpPr>
        <p:spPr bwMode="auto">
          <a:xfrm>
            <a:off x="4419600" y="3200400"/>
            <a:ext cx="533400" cy="304800"/>
          </a:xfrm>
          <a:prstGeom prst="cube">
            <a:avLst>
              <a:gd name="adj" fmla="val 25000"/>
            </a:avLst>
          </a:prstGeom>
          <a:solidFill>
            <a:schemeClr val="accent1"/>
          </a:solidFill>
          <a:ln w="12700">
            <a:solidFill>
              <a:schemeClr val="tx1"/>
            </a:solidFill>
            <a:round/>
            <a:headEnd type="none" w="sm" len="sm"/>
            <a:tailEnd type="none" w="sm" len="sm"/>
          </a:ln>
        </p:spPr>
        <p:txBody>
          <a:bodyPr/>
          <a:lstStyle/>
          <a:p>
            <a:endParaRPr lang="en-US" b="0">
              <a:latin typeface="Gill Sans Light" charset="0"/>
              <a:cs typeface="Gill Sans Light" charset="0"/>
            </a:endParaRPr>
          </a:p>
        </p:txBody>
      </p:sp>
      <p:sp>
        <p:nvSpPr>
          <p:cNvPr id="13351" name="TextBox 41"/>
          <p:cNvSpPr txBox="1">
            <a:spLocks noChangeArrowheads="1"/>
          </p:cNvSpPr>
          <p:nvPr/>
        </p:nvSpPr>
        <p:spPr bwMode="auto">
          <a:xfrm>
            <a:off x="7924800" y="2895600"/>
            <a:ext cx="838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Page store</a:t>
            </a:r>
          </a:p>
        </p:txBody>
      </p:sp>
    </p:spTree>
    <p:extLst>
      <p:ext uri="{BB962C8B-B14F-4D97-AF65-F5344CB8AC3E}">
        <p14:creationId xmlns:p14="http://schemas.microsoft.com/office/powerpoint/2010/main" val="29598682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85" grpId="0" animBg="1"/>
      <p:bldP spid="87" grpId="0" animBg="1"/>
      <p:bldP spid="8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defRPr/>
            </a:pPr>
            <a:r>
              <a:rPr lang="en-US" altLang="en-US">
                <a:latin typeface="Gill Sans Light" charset="0"/>
                <a:ea typeface="ＭＳ Ｐゴシック" charset="-128"/>
                <a:cs typeface="Gill Sans Light" charset="0"/>
              </a:rPr>
              <a:t>Infrastructure, Textbook &amp; Readings</a:t>
            </a:r>
          </a:p>
        </p:txBody>
      </p:sp>
      <p:sp>
        <p:nvSpPr>
          <p:cNvPr id="37890" name="Content Placeholder 2"/>
          <p:cNvSpPr>
            <a:spLocks noGrp="1"/>
          </p:cNvSpPr>
          <p:nvPr>
            <p:ph idx="1"/>
          </p:nvPr>
        </p:nvSpPr>
        <p:spPr>
          <a:xfrm>
            <a:off x="152400" y="838200"/>
            <a:ext cx="8534400" cy="5791200"/>
          </a:xfrm>
        </p:spPr>
        <p:txBody>
          <a:bodyPr>
            <a:normAutofit/>
          </a:bodyPr>
          <a:lstStyle/>
          <a:p>
            <a:pPr>
              <a:tabLst>
                <a:tab pos="1265238" algn="l"/>
              </a:tabLst>
              <a:defRPr/>
            </a:pPr>
            <a:r>
              <a:rPr lang="en-US" sz="2200" dirty="0">
                <a:ea typeface="ＭＳ Ｐゴシック" charset="0"/>
              </a:rPr>
              <a:t>Infrastructure</a:t>
            </a:r>
          </a:p>
          <a:p>
            <a:pPr lvl="1">
              <a:tabLst>
                <a:tab pos="1265238" algn="l"/>
              </a:tabLst>
              <a:defRPr/>
            </a:pPr>
            <a:r>
              <a:rPr lang="en-US" sz="2000" dirty="0">
                <a:ea typeface="ＭＳ Ｐゴシック" charset="0"/>
              </a:rPr>
              <a:t>Website: </a:t>
            </a:r>
            <a:r>
              <a:rPr lang="en-US" sz="2000" dirty="0">
                <a:solidFill>
                  <a:srgbClr val="FF0000"/>
                </a:solidFill>
                <a:ea typeface="ＭＳ Ｐゴシック" charset="0"/>
              </a:rPr>
              <a:t>http://cs162.eecs.berkeley.edu</a:t>
            </a:r>
          </a:p>
          <a:p>
            <a:pPr lvl="1">
              <a:tabLst>
                <a:tab pos="1265238" algn="l"/>
              </a:tabLst>
              <a:defRPr/>
            </a:pPr>
            <a:r>
              <a:rPr lang="en-US" sz="2000" dirty="0">
                <a:ea typeface="ＭＳ Ｐゴシック" charset="0"/>
              </a:rPr>
              <a:t>Piazza: </a:t>
            </a:r>
            <a:r>
              <a:rPr lang="en-US" sz="2000" dirty="0">
                <a:solidFill>
                  <a:srgbClr val="FF0000"/>
                </a:solidFill>
                <a:ea typeface="ＭＳ Ｐゴシック" charset="0"/>
                <a:hlinkClick r:id="rId2"/>
              </a:rPr>
              <a:t>https://piazza.com/berkeley/fall2018/cs162</a:t>
            </a:r>
            <a:endParaRPr lang="en-US" sz="2000" dirty="0">
              <a:solidFill>
                <a:srgbClr val="FF0000"/>
              </a:solidFill>
              <a:ea typeface="ＭＳ Ｐゴシック" charset="0"/>
            </a:endParaRPr>
          </a:p>
          <a:p>
            <a:pPr lvl="1">
              <a:tabLst>
                <a:tab pos="1265238" algn="l"/>
              </a:tabLst>
              <a:defRPr/>
            </a:pPr>
            <a:r>
              <a:rPr lang="en-US" sz="2000" dirty="0">
                <a:ea typeface="ＭＳ Ｐゴシック" charset="0"/>
              </a:rPr>
              <a:t>Webcast: </a:t>
            </a:r>
            <a:r>
              <a:rPr lang="en-US" sz="2000" dirty="0">
                <a:solidFill>
                  <a:srgbClr val="FF0000"/>
                </a:solidFill>
                <a:ea typeface="ＭＳ Ｐゴシック" charset="0"/>
              </a:rPr>
              <a:t>Cal Central - </a:t>
            </a:r>
            <a:r>
              <a:rPr lang="en-US" sz="2000" dirty="0">
                <a:solidFill>
                  <a:srgbClr val="FF0000"/>
                </a:solidFill>
                <a:ea typeface="ＭＳ Ｐゴシック" charset="0"/>
                <a:hlinkClick r:id="rId3"/>
              </a:rPr>
              <a:t>https://calcentral.berkeley.edu/academics/teaching-semester/fall-2018/class/compsci-162</a:t>
            </a:r>
            <a:endParaRPr lang="en-US" sz="2000" dirty="0">
              <a:ea typeface="ＭＳ Ｐゴシック" charset="0"/>
            </a:endParaRPr>
          </a:p>
          <a:p>
            <a:pPr>
              <a:tabLst>
                <a:tab pos="1265238" algn="l"/>
              </a:tabLst>
              <a:defRPr/>
            </a:pPr>
            <a:r>
              <a:rPr lang="en-US" sz="2200" dirty="0">
                <a:ea typeface="ＭＳ Ｐゴシック" charset="0"/>
              </a:rPr>
              <a:t>Textbook: Operating Systems: Principles and Practice </a:t>
            </a:r>
            <a:br>
              <a:rPr lang="en-US" sz="2200" dirty="0">
                <a:ea typeface="ＭＳ Ｐゴシック" charset="0"/>
              </a:rPr>
            </a:br>
            <a:r>
              <a:rPr lang="en-US" sz="2200" dirty="0">
                <a:ea typeface="ＭＳ Ｐゴシック" charset="0"/>
              </a:rPr>
              <a:t>(2nd Edition)  Anderson and </a:t>
            </a:r>
            <a:r>
              <a:rPr lang="en-US" sz="2200" dirty="0" err="1">
                <a:ea typeface="ＭＳ Ｐゴシック" charset="0"/>
              </a:rPr>
              <a:t>Dahlin</a:t>
            </a:r>
            <a:endParaRPr lang="en-US" sz="2200" dirty="0">
              <a:ea typeface="ＭＳ Ｐゴシック" charset="0"/>
            </a:endParaRPr>
          </a:p>
          <a:p>
            <a:pPr>
              <a:tabLst>
                <a:tab pos="1265238" algn="l"/>
              </a:tabLst>
              <a:defRPr/>
            </a:pPr>
            <a:r>
              <a:rPr lang="en-US" sz="2200" dirty="0">
                <a:ea typeface="ＭＳ Ｐゴシック" charset="0"/>
              </a:rPr>
              <a:t>Recommend: Operating Systems Concepts, </a:t>
            </a:r>
            <a:br>
              <a:rPr lang="en-US" sz="2200" dirty="0">
                <a:ea typeface="ＭＳ Ｐゴシック" charset="0"/>
              </a:rPr>
            </a:br>
            <a:r>
              <a:rPr lang="en-US" sz="2200" dirty="0">
                <a:ea typeface="ＭＳ Ｐゴシック" charset="0"/>
              </a:rPr>
              <a:t>9</a:t>
            </a:r>
            <a:r>
              <a:rPr lang="en-US" sz="2200" baseline="30000" dirty="0">
                <a:ea typeface="ＭＳ Ｐゴシック" charset="0"/>
              </a:rPr>
              <a:t>th</a:t>
            </a:r>
            <a:r>
              <a:rPr lang="en-US" sz="2200" dirty="0">
                <a:ea typeface="ＭＳ Ｐゴシック" charset="0"/>
              </a:rPr>
              <a:t> Edition </a:t>
            </a:r>
            <a:r>
              <a:rPr lang="en-US" sz="2200" dirty="0" err="1">
                <a:ea typeface="ＭＳ Ｐゴシック" charset="0"/>
              </a:rPr>
              <a:t>Silbershatz</a:t>
            </a:r>
            <a:r>
              <a:rPr lang="en-US" sz="2200" dirty="0">
                <a:ea typeface="ＭＳ Ｐゴシック" charset="0"/>
              </a:rPr>
              <a:t>, Galvin, Gagne </a:t>
            </a:r>
          </a:p>
          <a:p>
            <a:pPr lvl="1">
              <a:tabLst>
                <a:tab pos="1265238" algn="l"/>
              </a:tabLst>
              <a:defRPr/>
            </a:pPr>
            <a:r>
              <a:rPr lang="en-US" sz="2000" dirty="0">
                <a:ea typeface="ＭＳ Ｐゴシック" charset="0"/>
              </a:rPr>
              <a:t>Copies in Bechtel</a:t>
            </a:r>
          </a:p>
          <a:p>
            <a:pPr>
              <a:tabLst>
                <a:tab pos="1265238" algn="l"/>
              </a:tabLst>
              <a:defRPr/>
            </a:pPr>
            <a:r>
              <a:rPr lang="en-US" sz="2200" dirty="0">
                <a:ea typeface="ＭＳ Ｐゴシック" charset="0"/>
              </a:rPr>
              <a:t>Online supplements</a:t>
            </a:r>
          </a:p>
          <a:p>
            <a:pPr lvl="1">
              <a:tabLst>
                <a:tab pos="1265238" algn="l"/>
              </a:tabLst>
              <a:defRPr/>
            </a:pPr>
            <a:r>
              <a:rPr lang="en-US" sz="2000" dirty="0">
                <a:ea typeface="ＭＳ Ｐゴシック" charset="0"/>
              </a:rPr>
              <a:t>See course website</a:t>
            </a:r>
          </a:p>
          <a:p>
            <a:pPr lvl="1">
              <a:tabLst>
                <a:tab pos="1265238" algn="l"/>
              </a:tabLst>
              <a:defRPr/>
            </a:pPr>
            <a:r>
              <a:rPr lang="en-US" sz="2000" dirty="0">
                <a:ea typeface="ＭＳ Ｐゴシック" charset="0"/>
              </a:rPr>
              <a:t>Includes Appendices, sample problems, etc.</a:t>
            </a:r>
          </a:p>
          <a:p>
            <a:pPr lvl="1">
              <a:tabLst>
                <a:tab pos="1265238" algn="l"/>
              </a:tabLst>
              <a:defRPr/>
            </a:pPr>
            <a:r>
              <a:rPr lang="en-US" sz="2000" dirty="0">
                <a:ea typeface="ＭＳ Ｐゴシック" charset="0"/>
              </a:rPr>
              <a:t>Networking, Databases, Software </a:t>
            </a:r>
            <a:r>
              <a:rPr lang="en-US" sz="2000" dirty="0" err="1">
                <a:ea typeface="ＭＳ Ｐゴシック" charset="0"/>
              </a:rPr>
              <a:t>Eng</a:t>
            </a:r>
            <a:r>
              <a:rPr lang="en-US" sz="2000" dirty="0">
                <a:ea typeface="ＭＳ Ｐゴシック" charset="0"/>
              </a:rPr>
              <a:t>, Security</a:t>
            </a:r>
          </a:p>
          <a:p>
            <a:pPr lvl="1">
              <a:tabLst>
                <a:tab pos="1265238" algn="l"/>
              </a:tabLst>
              <a:defRPr/>
            </a:pPr>
            <a:r>
              <a:rPr lang="en-US" sz="2000" dirty="0">
                <a:solidFill>
                  <a:srgbClr val="FF0000"/>
                </a:solidFill>
                <a:ea typeface="ＭＳ Ｐゴシック" charset="0"/>
              </a:rPr>
              <a:t>Some Research Papers! </a:t>
            </a:r>
          </a:p>
          <a:p>
            <a:pPr>
              <a:tabLst>
                <a:tab pos="1265238" algn="l"/>
              </a:tabLst>
              <a:defRPr/>
            </a:pPr>
            <a:endParaRPr lang="en-US" sz="2200" dirty="0">
              <a:ea typeface="ＭＳ Ｐゴシック" charset="0"/>
            </a:endParaRPr>
          </a:p>
        </p:txBody>
      </p:sp>
      <p:pic>
        <p:nvPicPr>
          <p:cNvPr id="43011"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0" y="4768850"/>
            <a:ext cx="1219200"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Pictur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43800" y="2895600"/>
            <a:ext cx="132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defRPr/>
            </a:pPr>
            <a:r>
              <a:rPr lang="en-US" altLang="en-US">
                <a:latin typeface="Gill Sans Light" charset="0"/>
                <a:cs typeface="Gill Sans Light" charset="0"/>
              </a:rPr>
              <a:t>Syllabus</a:t>
            </a:r>
          </a:p>
        </p:txBody>
      </p:sp>
      <p:sp>
        <p:nvSpPr>
          <p:cNvPr id="3" name="Content Placeholder 2"/>
          <p:cNvSpPr>
            <a:spLocks noGrp="1"/>
          </p:cNvSpPr>
          <p:nvPr>
            <p:ph idx="1"/>
          </p:nvPr>
        </p:nvSpPr>
        <p:spPr>
          <a:xfrm>
            <a:off x="228600" y="838200"/>
            <a:ext cx="8763000" cy="5562600"/>
          </a:xfrm>
        </p:spPr>
        <p:txBody>
          <a:bodyPr>
            <a:normAutofit/>
          </a:bodyPr>
          <a:lstStyle/>
          <a:p>
            <a:pPr>
              <a:lnSpc>
                <a:spcPct val="80000"/>
              </a:lnSpc>
              <a:defRPr/>
            </a:pPr>
            <a:r>
              <a:rPr lang="en-US">
                <a:ea typeface="ＭＳ Ｐゴシック" charset="0"/>
              </a:rPr>
              <a:t>OS Concepts: How to Navigate as a Systems Programmer!</a:t>
            </a:r>
          </a:p>
          <a:p>
            <a:pPr lvl="1">
              <a:lnSpc>
                <a:spcPct val="80000"/>
              </a:lnSpc>
              <a:defRPr/>
            </a:pPr>
            <a:r>
              <a:rPr lang="en-US">
                <a:ea typeface="ＭＳ Ｐゴシック" charset="0"/>
              </a:rPr>
              <a:t>Process, I/O, Networks and Virtual Machines</a:t>
            </a:r>
          </a:p>
          <a:p>
            <a:pPr>
              <a:lnSpc>
                <a:spcPct val="80000"/>
              </a:lnSpc>
              <a:defRPr/>
            </a:pPr>
            <a:r>
              <a:rPr lang="en-US">
                <a:ea typeface="ＭＳ Ｐゴシック" charset="0"/>
              </a:rPr>
              <a:t>Concurrency</a:t>
            </a:r>
          </a:p>
          <a:p>
            <a:pPr lvl="1">
              <a:lnSpc>
                <a:spcPct val="80000"/>
              </a:lnSpc>
              <a:defRPr/>
            </a:pPr>
            <a:r>
              <a:rPr lang="en-US">
                <a:ea typeface="ＭＳ Ｐゴシック" charset="0"/>
              </a:rPr>
              <a:t>Threads, scheduling, locks, deadlock, scalability, fairness</a:t>
            </a:r>
          </a:p>
          <a:p>
            <a:pPr>
              <a:lnSpc>
                <a:spcPct val="80000"/>
              </a:lnSpc>
              <a:defRPr/>
            </a:pPr>
            <a:r>
              <a:rPr lang="en-US">
                <a:ea typeface="ＭＳ Ｐゴシック" charset="0"/>
              </a:rPr>
              <a:t>Address Space</a:t>
            </a:r>
          </a:p>
          <a:p>
            <a:pPr lvl="1">
              <a:lnSpc>
                <a:spcPct val="80000"/>
              </a:lnSpc>
              <a:defRPr/>
            </a:pPr>
            <a:r>
              <a:rPr lang="en-US">
                <a:ea typeface="ＭＳ Ｐゴシック" charset="0"/>
              </a:rPr>
              <a:t>Virtual memory, address translation, protection, sharing</a:t>
            </a:r>
          </a:p>
          <a:p>
            <a:pPr>
              <a:lnSpc>
                <a:spcPct val="80000"/>
              </a:lnSpc>
              <a:defRPr/>
            </a:pPr>
            <a:r>
              <a:rPr lang="en-US">
                <a:ea typeface="ＭＳ Ｐゴシック" charset="0"/>
              </a:rPr>
              <a:t>File Systems</a:t>
            </a:r>
          </a:p>
          <a:p>
            <a:pPr lvl="1">
              <a:lnSpc>
                <a:spcPct val="80000"/>
              </a:lnSpc>
              <a:defRPr/>
            </a:pPr>
            <a:r>
              <a:rPr lang="en-US">
                <a:ea typeface="ＭＳ Ｐゴシック" charset="0"/>
              </a:rPr>
              <a:t>I/O devices, file objects, storage, naming, caching, performance, paging, transactions, databases</a:t>
            </a:r>
          </a:p>
          <a:p>
            <a:pPr>
              <a:lnSpc>
                <a:spcPct val="80000"/>
              </a:lnSpc>
              <a:defRPr/>
            </a:pPr>
            <a:r>
              <a:rPr lang="en-US">
                <a:ea typeface="ＭＳ Ｐゴシック" charset="0"/>
              </a:rPr>
              <a:t>Distributed Systems</a:t>
            </a:r>
          </a:p>
          <a:p>
            <a:pPr lvl="1">
              <a:lnSpc>
                <a:spcPct val="80000"/>
              </a:lnSpc>
              <a:defRPr/>
            </a:pPr>
            <a:r>
              <a:rPr lang="en-US">
                <a:ea typeface="ＭＳ Ｐゴシック" charset="0"/>
              </a:rPr>
              <a:t>Protocols, N-Tiers, RPC, NFS, DHTs, Consistency, Scalability, multicast</a:t>
            </a:r>
          </a:p>
          <a:p>
            <a:pPr>
              <a:lnSpc>
                <a:spcPct val="80000"/>
              </a:lnSpc>
              <a:defRPr/>
            </a:pPr>
            <a:r>
              <a:rPr lang="en-US">
                <a:ea typeface="ＭＳ Ｐゴシック" charset="0"/>
              </a:rPr>
              <a:t>Reliability &amp; Security</a:t>
            </a:r>
          </a:p>
          <a:p>
            <a:pPr lvl="1">
              <a:lnSpc>
                <a:spcPct val="80000"/>
              </a:lnSpc>
              <a:defRPr/>
            </a:pPr>
            <a:r>
              <a:rPr lang="en-US">
                <a:ea typeface="ＭＳ Ｐゴシック" charset="0"/>
              </a:rPr>
              <a:t>Fault tolerance, protection, security</a:t>
            </a:r>
          </a:p>
          <a:p>
            <a:pPr>
              <a:lnSpc>
                <a:spcPct val="80000"/>
              </a:lnSpc>
              <a:defRPr/>
            </a:pPr>
            <a:r>
              <a:rPr lang="en-US">
                <a:ea typeface="ＭＳ Ｐゴシック" charset="0"/>
              </a:rPr>
              <a:t>Cloud Infrastructure</a:t>
            </a:r>
          </a:p>
          <a:p>
            <a:pPr>
              <a:lnSpc>
                <a:spcPct val="80000"/>
              </a:lnSpc>
              <a:defRPr/>
            </a:pPr>
            <a:endParaRPr lang="en-US">
              <a:ea typeface="ＭＳ Ｐゴシック"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defRPr/>
            </a:pPr>
            <a:r>
              <a:rPr lang="en-US" altLang="en-US">
                <a:latin typeface="Gill Sans Light" charset="0"/>
                <a:cs typeface="Gill Sans Light" charset="0"/>
              </a:rPr>
              <a:t>Learning by Doing</a:t>
            </a:r>
          </a:p>
        </p:txBody>
      </p:sp>
      <p:sp>
        <p:nvSpPr>
          <p:cNvPr id="35843" name="Content Placeholder 2"/>
          <p:cNvSpPr>
            <a:spLocks noGrp="1"/>
          </p:cNvSpPr>
          <p:nvPr>
            <p:ph idx="1"/>
          </p:nvPr>
        </p:nvSpPr>
        <p:spPr/>
        <p:txBody>
          <a:bodyPr/>
          <a:lstStyle/>
          <a:p>
            <a:pPr>
              <a:defRPr/>
            </a:pPr>
            <a:r>
              <a:rPr lang="en-US">
                <a:ea typeface="ＭＳ Ｐゴシック" charset="0"/>
              </a:rPr>
              <a:t>Individual Homeworks: Learn Systems Programming</a:t>
            </a:r>
          </a:p>
          <a:p>
            <a:pPr lvl="1">
              <a:defRPr/>
            </a:pPr>
            <a:r>
              <a:rPr lang="en-US">
                <a:ea typeface="ＭＳ Ｐゴシック" charset="0"/>
              </a:rPr>
              <a:t>0. Tools, Autograding, recall C, executable</a:t>
            </a:r>
          </a:p>
          <a:p>
            <a:pPr lvl="1">
              <a:defRPr/>
            </a:pPr>
            <a:r>
              <a:rPr lang="en-US">
                <a:ea typeface="ＭＳ Ｐゴシック" charset="0"/>
              </a:rPr>
              <a:t>1. Simple Shell</a:t>
            </a:r>
          </a:p>
          <a:p>
            <a:pPr lvl="1">
              <a:defRPr/>
            </a:pPr>
            <a:r>
              <a:rPr lang="en-US">
                <a:ea typeface="ＭＳ Ｐゴシック" charset="0"/>
              </a:rPr>
              <a:t>2. Web server</a:t>
            </a:r>
          </a:p>
          <a:p>
            <a:pPr lvl="1">
              <a:defRPr/>
            </a:pPr>
            <a:r>
              <a:rPr lang="en-US">
                <a:ea typeface="ＭＳ Ｐゴシック" charset="0"/>
              </a:rPr>
              <a:t>3. Memory allocation</a:t>
            </a:r>
          </a:p>
          <a:p>
            <a:pPr lvl="1">
              <a:defRPr/>
            </a:pPr>
            <a:endParaRPr lang="en-US">
              <a:ea typeface="ＭＳ Ｐゴシック" charset="0"/>
            </a:endParaRPr>
          </a:p>
          <a:p>
            <a:pPr>
              <a:defRPr/>
            </a:pPr>
            <a:r>
              <a:rPr lang="en-US">
                <a:ea typeface="ＭＳ Ｐゴシック" charset="0"/>
              </a:rPr>
              <a:t>Three Group Projects (Pintos in C)</a:t>
            </a:r>
          </a:p>
          <a:p>
            <a:pPr lvl="1">
              <a:defRPr/>
            </a:pPr>
            <a:r>
              <a:rPr lang="en-US">
                <a:ea typeface="ＭＳ Ｐゴシック" charset="0"/>
              </a:rPr>
              <a:t>1. Threads &amp; Scheduling </a:t>
            </a:r>
          </a:p>
          <a:p>
            <a:pPr lvl="1">
              <a:defRPr/>
            </a:pPr>
            <a:r>
              <a:rPr lang="en-US">
                <a:ea typeface="ＭＳ Ｐゴシック" charset="0"/>
              </a:rPr>
              <a:t>2. User-programs</a:t>
            </a:r>
          </a:p>
          <a:p>
            <a:pPr lvl="1">
              <a:defRPr/>
            </a:pPr>
            <a:r>
              <a:rPr lang="en-US">
                <a:ea typeface="ＭＳ Ｐゴシック" charset="0"/>
              </a:rPr>
              <a:t>3. File Systems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228600"/>
            <a:ext cx="8839200" cy="503238"/>
          </a:xfrm>
        </p:spPr>
        <p:txBody>
          <a:bodyPr lIns="63493" tIns="25397" rIns="63493" bIns="25397" anchor="t">
            <a:spAutoFit/>
          </a:bodyPr>
          <a:lstStyle/>
          <a:p>
            <a:pPr>
              <a:defRPr/>
            </a:pPr>
            <a:r>
              <a:rPr lang="en-US" altLang="en-US">
                <a:latin typeface="Gill Sans Light" charset="0"/>
                <a:ea typeface="ＭＳ Ｐゴシック" charset="-128"/>
                <a:cs typeface="Gill Sans Light" charset="0"/>
              </a:rPr>
              <a:t>Group Project Simulates Industrial Environment</a:t>
            </a:r>
          </a:p>
        </p:txBody>
      </p:sp>
      <p:sp>
        <p:nvSpPr>
          <p:cNvPr id="185347" name="Rectangle 3"/>
          <p:cNvSpPr>
            <a:spLocks noGrp="1" noChangeArrowheads="1"/>
          </p:cNvSpPr>
          <p:nvPr>
            <p:ph type="body" idx="1"/>
          </p:nvPr>
        </p:nvSpPr>
        <p:spPr>
          <a:xfrm>
            <a:off x="228600" y="838200"/>
            <a:ext cx="8686800" cy="6072188"/>
          </a:xfrm>
        </p:spPr>
        <p:txBody>
          <a:bodyPr lIns="63493" tIns="25397" rIns="63493" bIns="25397">
            <a:spAutoFit/>
          </a:bodyPr>
          <a:lstStyle/>
          <a:p>
            <a:pPr>
              <a:defRPr/>
            </a:pPr>
            <a:r>
              <a:rPr lang="en-US">
                <a:ea typeface="ＭＳ Ｐゴシック" charset="0"/>
              </a:rPr>
              <a:t>Project teams have 4 members (try really hard to find 4 members – 3 members requires serious justification)</a:t>
            </a:r>
          </a:p>
          <a:p>
            <a:pPr lvl="1">
              <a:defRPr/>
            </a:pPr>
            <a:r>
              <a:rPr lang="en-US">
                <a:ea typeface="ＭＳ Ｐゴシック" charset="0"/>
              </a:rPr>
              <a:t>Must work in groups in “the real world”</a:t>
            </a:r>
          </a:p>
          <a:p>
            <a:pPr lvl="1">
              <a:defRPr/>
            </a:pPr>
            <a:r>
              <a:rPr lang="en-US" altLang="ja-JP">
                <a:ea typeface="ＭＳ Ｐゴシック" charset="0"/>
              </a:rPr>
              <a:t>Same section much preferred</a:t>
            </a:r>
          </a:p>
          <a:p>
            <a:pPr>
              <a:defRPr/>
            </a:pPr>
            <a:r>
              <a:rPr lang="en-US">
                <a:ea typeface="ＭＳ Ｐゴシック" charset="0"/>
              </a:rPr>
              <a:t>Communicate with colleagues (team members)</a:t>
            </a:r>
          </a:p>
          <a:p>
            <a:pPr lvl="1">
              <a:defRPr/>
            </a:pPr>
            <a:r>
              <a:rPr lang="en-US">
                <a:ea typeface="ＭＳ Ｐゴシック" charset="0"/>
              </a:rPr>
              <a:t>Communication problems are natural</a:t>
            </a:r>
          </a:p>
          <a:p>
            <a:pPr lvl="1">
              <a:defRPr/>
            </a:pPr>
            <a:r>
              <a:rPr lang="en-US">
                <a:ea typeface="ＭＳ Ｐゴシック" charset="0"/>
              </a:rPr>
              <a:t>What have you done?</a:t>
            </a:r>
          </a:p>
          <a:p>
            <a:pPr lvl="1">
              <a:defRPr/>
            </a:pPr>
            <a:r>
              <a:rPr lang="en-US">
                <a:ea typeface="ＭＳ Ｐゴシック" charset="0"/>
              </a:rPr>
              <a:t>What answers you need from others?</a:t>
            </a:r>
          </a:p>
          <a:p>
            <a:pPr lvl="1">
              <a:defRPr/>
            </a:pPr>
            <a:r>
              <a:rPr lang="en-US">
                <a:ea typeface="ＭＳ Ｐゴシック" charset="0"/>
              </a:rPr>
              <a:t>You must document your work!!!</a:t>
            </a:r>
          </a:p>
          <a:p>
            <a:pPr>
              <a:defRPr/>
            </a:pPr>
            <a:r>
              <a:rPr lang="en-US">
                <a:ea typeface="ＭＳ Ｐゴシック" charset="0"/>
              </a:rPr>
              <a:t>Communicate with supervisor (TAs)</a:t>
            </a:r>
          </a:p>
          <a:p>
            <a:pPr lvl="1">
              <a:defRPr/>
            </a:pPr>
            <a:r>
              <a:rPr lang="en-US">
                <a:ea typeface="ＭＳ Ｐゴシック" charset="0"/>
              </a:rPr>
              <a:t>What is the team’s plan?</a:t>
            </a:r>
          </a:p>
          <a:p>
            <a:pPr lvl="1">
              <a:defRPr/>
            </a:pPr>
            <a:r>
              <a:rPr lang="en-US">
                <a:ea typeface="ＭＳ Ｐゴシック" charset="0"/>
              </a:rPr>
              <a:t>What is each member’</a:t>
            </a:r>
            <a:r>
              <a:rPr lang="en-US" altLang="ja-JP">
                <a:ea typeface="ＭＳ Ｐゴシック" charset="0"/>
              </a:rPr>
              <a:t>s responsibility?</a:t>
            </a:r>
          </a:p>
          <a:p>
            <a:pPr lvl="1">
              <a:defRPr/>
            </a:pPr>
            <a:r>
              <a:rPr lang="en-US">
                <a:ea typeface="ＭＳ Ｐゴシック" charset="0"/>
              </a:rPr>
              <a:t>Short progress reports are required</a:t>
            </a:r>
          </a:p>
          <a:p>
            <a:pPr lvl="1">
              <a:defRPr/>
            </a:pPr>
            <a:r>
              <a:rPr lang="en-US">
                <a:solidFill>
                  <a:srgbClr val="FF0000"/>
                </a:solidFill>
                <a:ea typeface="ＭＳ Ｐゴシック" charset="0"/>
              </a:rPr>
              <a:t>Design Documents: High-level description for a manager!</a:t>
            </a:r>
          </a:p>
          <a:p>
            <a:pPr lvl="1">
              <a:defRPr/>
            </a:pPr>
            <a:endParaRPr lang="en-US">
              <a:ea typeface="ＭＳ Ｐゴシック"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500" fill="hold"/>
                                        <p:tgtEl>
                                          <p:spTgt spid="1853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53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5347">
                                            <p:txEl>
                                              <p:pRg st="1" end="1"/>
                                            </p:txEl>
                                          </p:spTgt>
                                        </p:tgtEl>
                                        <p:attrNameLst>
                                          <p:attrName>style.visibility</p:attrName>
                                        </p:attrNameLst>
                                      </p:cBhvr>
                                      <p:to>
                                        <p:strVal val="visible"/>
                                      </p:to>
                                    </p:set>
                                    <p:anim calcmode="lin" valueType="num">
                                      <p:cBhvr additive="base">
                                        <p:cTn id="11" dur="500" fill="hold"/>
                                        <p:tgtEl>
                                          <p:spTgt spid="1853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853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5347">
                                            <p:txEl>
                                              <p:pRg st="2" end="2"/>
                                            </p:txEl>
                                          </p:spTgt>
                                        </p:tgtEl>
                                        <p:attrNameLst>
                                          <p:attrName>style.visibility</p:attrName>
                                        </p:attrNameLst>
                                      </p:cBhvr>
                                      <p:to>
                                        <p:strVal val="visible"/>
                                      </p:to>
                                    </p:set>
                                    <p:anim calcmode="lin" valueType="num">
                                      <p:cBhvr additive="base">
                                        <p:cTn id="15" dur="500" fill="hold"/>
                                        <p:tgtEl>
                                          <p:spTgt spid="18534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85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85347">
                                            <p:txEl>
                                              <p:pRg st="3" end="3"/>
                                            </p:txEl>
                                          </p:spTgt>
                                        </p:tgtEl>
                                        <p:attrNameLst>
                                          <p:attrName>style.visibility</p:attrName>
                                        </p:attrNameLst>
                                      </p:cBhvr>
                                      <p:to>
                                        <p:strVal val="visible"/>
                                      </p:to>
                                    </p:set>
                                    <p:anim calcmode="lin" valueType="num">
                                      <p:cBhvr additive="base">
                                        <p:cTn id="21" dur="500" fill="hold"/>
                                        <p:tgtEl>
                                          <p:spTgt spid="18534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8534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85347">
                                            <p:txEl>
                                              <p:pRg st="4" end="4"/>
                                            </p:txEl>
                                          </p:spTgt>
                                        </p:tgtEl>
                                        <p:attrNameLst>
                                          <p:attrName>style.visibility</p:attrName>
                                        </p:attrNameLst>
                                      </p:cBhvr>
                                      <p:to>
                                        <p:strVal val="visible"/>
                                      </p:to>
                                    </p:set>
                                    <p:anim calcmode="lin" valueType="num">
                                      <p:cBhvr additive="base">
                                        <p:cTn id="25" dur="500" fill="hold"/>
                                        <p:tgtEl>
                                          <p:spTgt spid="18534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534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85347">
                                            <p:txEl>
                                              <p:pRg st="5" end="5"/>
                                            </p:txEl>
                                          </p:spTgt>
                                        </p:tgtEl>
                                        <p:attrNameLst>
                                          <p:attrName>style.visibility</p:attrName>
                                        </p:attrNameLst>
                                      </p:cBhvr>
                                      <p:to>
                                        <p:strVal val="visible"/>
                                      </p:to>
                                    </p:set>
                                    <p:anim calcmode="lin" valueType="num">
                                      <p:cBhvr additive="base">
                                        <p:cTn id="29" dur="500" fill="hold"/>
                                        <p:tgtEl>
                                          <p:spTgt spid="185347">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8534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85347">
                                            <p:txEl>
                                              <p:pRg st="6" end="6"/>
                                            </p:txEl>
                                          </p:spTgt>
                                        </p:tgtEl>
                                        <p:attrNameLst>
                                          <p:attrName>style.visibility</p:attrName>
                                        </p:attrNameLst>
                                      </p:cBhvr>
                                      <p:to>
                                        <p:strVal val="visible"/>
                                      </p:to>
                                    </p:set>
                                    <p:anim calcmode="lin" valueType="num">
                                      <p:cBhvr additive="base">
                                        <p:cTn id="33" dur="500" fill="hold"/>
                                        <p:tgtEl>
                                          <p:spTgt spid="185347">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85347">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85347">
                                            <p:txEl>
                                              <p:pRg st="7" end="7"/>
                                            </p:txEl>
                                          </p:spTgt>
                                        </p:tgtEl>
                                        <p:attrNameLst>
                                          <p:attrName>style.visibility</p:attrName>
                                        </p:attrNameLst>
                                      </p:cBhvr>
                                      <p:to>
                                        <p:strVal val="visible"/>
                                      </p:to>
                                    </p:set>
                                    <p:anim calcmode="lin" valueType="num">
                                      <p:cBhvr additive="base">
                                        <p:cTn id="37" dur="500" fill="hold"/>
                                        <p:tgtEl>
                                          <p:spTgt spid="185347">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53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5347">
                                            <p:txEl>
                                              <p:pRg st="8" end="8"/>
                                            </p:txEl>
                                          </p:spTgt>
                                        </p:tgtEl>
                                        <p:attrNameLst>
                                          <p:attrName>style.visibility</p:attrName>
                                        </p:attrNameLst>
                                      </p:cBhvr>
                                      <p:to>
                                        <p:strVal val="visible"/>
                                      </p:to>
                                    </p:set>
                                    <p:anim calcmode="lin" valueType="num">
                                      <p:cBhvr additive="base">
                                        <p:cTn id="43" dur="500" fill="hold"/>
                                        <p:tgtEl>
                                          <p:spTgt spid="185347">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534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85347">
                                            <p:txEl>
                                              <p:pRg st="9" end="9"/>
                                            </p:txEl>
                                          </p:spTgt>
                                        </p:tgtEl>
                                        <p:attrNameLst>
                                          <p:attrName>style.visibility</p:attrName>
                                        </p:attrNameLst>
                                      </p:cBhvr>
                                      <p:to>
                                        <p:strVal val="visible"/>
                                      </p:to>
                                    </p:set>
                                    <p:anim calcmode="lin" valueType="num">
                                      <p:cBhvr additive="base">
                                        <p:cTn id="47" dur="500" fill="hold"/>
                                        <p:tgtEl>
                                          <p:spTgt spid="185347">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5347">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85347">
                                            <p:txEl>
                                              <p:pRg st="10" end="10"/>
                                            </p:txEl>
                                          </p:spTgt>
                                        </p:tgtEl>
                                        <p:attrNameLst>
                                          <p:attrName>style.visibility</p:attrName>
                                        </p:attrNameLst>
                                      </p:cBhvr>
                                      <p:to>
                                        <p:strVal val="visible"/>
                                      </p:to>
                                    </p:set>
                                    <p:anim calcmode="lin" valueType="num">
                                      <p:cBhvr additive="base">
                                        <p:cTn id="51" dur="500" fill="hold"/>
                                        <p:tgtEl>
                                          <p:spTgt spid="185347">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85347">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85347">
                                            <p:txEl>
                                              <p:pRg st="11" end="11"/>
                                            </p:txEl>
                                          </p:spTgt>
                                        </p:tgtEl>
                                        <p:attrNameLst>
                                          <p:attrName>style.visibility</p:attrName>
                                        </p:attrNameLst>
                                      </p:cBhvr>
                                      <p:to>
                                        <p:strVal val="visible"/>
                                      </p:to>
                                    </p:set>
                                    <p:anim calcmode="lin" valueType="num">
                                      <p:cBhvr additive="base">
                                        <p:cTn id="55" dur="500" fill="hold"/>
                                        <p:tgtEl>
                                          <p:spTgt spid="185347">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85347">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85347">
                                            <p:txEl>
                                              <p:pRg st="12" end="12"/>
                                            </p:txEl>
                                          </p:spTgt>
                                        </p:tgtEl>
                                        <p:attrNameLst>
                                          <p:attrName>style.visibility</p:attrName>
                                        </p:attrNameLst>
                                      </p:cBhvr>
                                      <p:to>
                                        <p:strVal val="visible"/>
                                      </p:to>
                                    </p:set>
                                    <p:anim calcmode="lin" valueType="num">
                                      <p:cBhvr additive="base">
                                        <p:cTn id="59" dur="500" fill="hold"/>
                                        <p:tgtEl>
                                          <p:spTgt spid="185347">
                                            <p:txEl>
                                              <p:pRg st="12" end="1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8534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altLang="en-US">
                <a:latin typeface="Gill Sans Light" charset="0"/>
                <a:cs typeface="Gill Sans Light" charset="0"/>
              </a:rPr>
              <a:t>Getting started</a:t>
            </a:r>
          </a:p>
        </p:txBody>
      </p:sp>
      <p:sp>
        <p:nvSpPr>
          <p:cNvPr id="36867" name="Content Placeholder 2"/>
          <p:cNvSpPr>
            <a:spLocks noGrp="1"/>
          </p:cNvSpPr>
          <p:nvPr>
            <p:ph idx="1"/>
          </p:nvPr>
        </p:nvSpPr>
        <p:spPr>
          <a:xfrm>
            <a:off x="457200" y="838200"/>
            <a:ext cx="8763000" cy="5334000"/>
          </a:xfrm>
        </p:spPr>
        <p:txBody>
          <a:bodyPr/>
          <a:lstStyle/>
          <a:p>
            <a:pPr>
              <a:defRPr/>
            </a:pPr>
            <a:r>
              <a:rPr lang="en-US" dirty="0">
                <a:ea typeface="ＭＳ Ｐゴシック" charset="0"/>
              </a:rPr>
              <a:t>Start homework 0, this Monday, 9/3</a:t>
            </a:r>
          </a:p>
          <a:p>
            <a:pPr lvl="1">
              <a:defRPr/>
            </a:pPr>
            <a:r>
              <a:rPr lang="en-US" dirty="0" err="1">
                <a:ea typeface="ＭＳ Ｐゴシック" charset="0"/>
              </a:rPr>
              <a:t>Github</a:t>
            </a:r>
            <a:r>
              <a:rPr lang="en-US" dirty="0">
                <a:ea typeface="ＭＳ Ｐゴシック" charset="0"/>
              </a:rPr>
              <a:t> account</a:t>
            </a:r>
          </a:p>
          <a:p>
            <a:pPr lvl="1">
              <a:defRPr/>
            </a:pPr>
            <a:r>
              <a:rPr lang="en-US" dirty="0">
                <a:ea typeface="ＭＳ Ｐゴシック" charset="0"/>
              </a:rPr>
              <a:t>Registration survey</a:t>
            </a:r>
          </a:p>
          <a:p>
            <a:pPr lvl="1">
              <a:defRPr/>
            </a:pPr>
            <a:r>
              <a:rPr lang="en-US" dirty="0">
                <a:ea typeface="ＭＳ Ｐゴシック" charset="0"/>
              </a:rPr>
              <a:t>Vagrant </a:t>
            </a:r>
            <a:r>
              <a:rPr lang="en-US" dirty="0" err="1">
                <a:ea typeface="ＭＳ Ｐゴシック" charset="0"/>
              </a:rPr>
              <a:t>virtualbox</a:t>
            </a:r>
            <a:r>
              <a:rPr lang="en-US" dirty="0">
                <a:ea typeface="ＭＳ Ｐゴシック" charset="0"/>
              </a:rPr>
              <a:t> – VM environment for the course</a:t>
            </a:r>
          </a:p>
          <a:p>
            <a:pPr lvl="2">
              <a:defRPr/>
            </a:pPr>
            <a:r>
              <a:rPr lang="en-US" dirty="0">
                <a:ea typeface="ＭＳ Ｐゴシック" charset="0"/>
              </a:rPr>
              <a:t>Consistent, managed environment on your machine</a:t>
            </a:r>
          </a:p>
          <a:p>
            <a:pPr lvl="1">
              <a:defRPr/>
            </a:pPr>
            <a:r>
              <a:rPr lang="en-US" dirty="0">
                <a:ea typeface="ＭＳ Ｐゴシック" charset="0"/>
              </a:rPr>
              <a:t>Get familiar with all the cs162 tools</a:t>
            </a:r>
          </a:p>
          <a:p>
            <a:pPr lvl="1">
              <a:defRPr/>
            </a:pPr>
            <a:r>
              <a:rPr lang="en-US" dirty="0">
                <a:ea typeface="ＭＳ Ｐゴシック" charset="0"/>
              </a:rPr>
              <a:t>Submit to </a:t>
            </a:r>
            <a:r>
              <a:rPr lang="en-US" dirty="0" err="1">
                <a:ea typeface="ＭＳ Ｐゴシック" charset="0"/>
              </a:rPr>
              <a:t>autograder</a:t>
            </a:r>
            <a:r>
              <a:rPr lang="en-US" dirty="0">
                <a:ea typeface="ＭＳ Ｐゴシック" charset="0"/>
              </a:rPr>
              <a:t> via </a:t>
            </a:r>
            <a:r>
              <a:rPr lang="en-US" dirty="0" err="1">
                <a:ea typeface="ＭＳ Ｐゴシック" charset="0"/>
              </a:rPr>
              <a:t>git</a:t>
            </a:r>
            <a:endParaRPr lang="en-US" dirty="0">
              <a:ea typeface="ＭＳ Ｐゴシック" charset="0"/>
            </a:endParaRPr>
          </a:p>
          <a:p>
            <a:pPr lvl="1">
              <a:defRPr/>
            </a:pPr>
            <a:endParaRPr lang="en-US" dirty="0">
              <a:ea typeface="ＭＳ Ｐゴシック" charset="0"/>
            </a:endParaRPr>
          </a:p>
          <a:p>
            <a:pPr>
              <a:defRPr/>
            </a:pPr>
            <a:r>
              <a:rPr lang="en-US" dirty="0">
                <a:ea typeface="ＭＳ Ｐゴシック" charset="0"/>
              </a:rPr>
              <a:t>Start forming a project group</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defRPr/>
            </a:pPr>
            <a:r>
              <a:rPr lang="en-US" altLang="en-US">
                <a:latin typeface="Gill Sans Light" charset="0"/>
                <a:cs typeface="Gill Sans Light" charset="0"/>
              </a:rPr>
              <a:t>Grading</a:t>
            </a:r>
          </a:p>
        </p:txBody>
      </p:sp>
      <p:sp>
        <p:nvSpPr>
          <p:cNvPr id="38915" name="Content Placeholder 2"/>
          <p:cNvSpPr>
            <a:spLocks noGrp="1"/>
          </p:cNvSpPr>
          <p:nvPr>
            <p:ph idx="1"/>
          </p:nvPr>
        </p:nvSpPr>
        <p:spPr>
          <a:xfrm>
            <a:off x="609600" y="914400"/>
            <a:ext cx="8229600" cy="5105400"/>
          </a:xfrm>
        </p:spPr>
        <p:txBody>
          <a:bodyPr/>
          <a:lstStyle/>
          <a:p>
            <a:pPr>
              <a:defRPr/>
            </a:pPr>
            <a:r>
              <a:rPr lang="en-US" dirty="0">
                <a:ea typeface="ＭＳ Ｐゴシック" charset="0"/>
              </a:rPr>
              <a:t>42% three midterms (14% each)</a:t>
            </a:r>
          </a:p>
          <a:p>
            <a:pPr lvl="1">
              <a:defRPr/>
            </a:pPr>
            <a:r>
              <a:rPr lang="en-US" dirty="0">
                <a:solidFill>
                  <a:srgbClr val="FF0000"/>
                </a:solidFill>
                <a:ea typeface="ＭＳ Ｐゴシック" charset="0"/>
              </a:rPr>
              <a:t>Thursday, 9/26, 5-7pm (no class)</a:t>
            </a:r>
          </a:p>
          <a:p>
            <a:pPr lvl="1">
              <a:defRPr/>
            </a:pPr>
            <a:r>
              <a:rPr lang="en-US" dirty="0">
                <a:solidFill>
                  <a:srgbClr val="FF0000"/>
                </a:solidFill>
                <a:ea typeface="ＭＳ Ｐゴシック" charset="0"/>
              </a:rPr>
              <a:t>Monday, 10/29, 5-7pm (no class)</a:t>
            </a:r>
          </a:p>
          <a:p>
            <a:pPr lvl="1">
              <a:defRPr/>
            </a:pPr>
            <a:r>
              <a:rPr lang="en-US" dirty="0">
                <a:solidFill>
                  <a:srgbClr val="FF0000"/>
                </a:solidFill>
                <a:ea typeface="ＭＳ Ｐゴシック" charset="0"/>
              </a:rPr>
              <a:t>Wednesday, 11/28, 5-7pm (no class)</a:t>
            </a:r>
          </a:p>
          <a:p>
            <a:pPr>
              <a:defRPr/>
            </a:pPr>
            <a:r>
              <a:rPr lang="en-US" dirty="0">
                <a:ea typeface="ＭＳ Ｐゴシック" charset="0"/>
              </a:rPr>
              <a:t>35% projects </a:t>
            </a:r>
          </a:p>
          <a:p>
            <a:pPr>
              <a:defRPr/>
            </a:pPr>
            <a:r>
              <a:rPr lang="en-US" dirty="0">
                <a:ea typeface="ＭＳ Ｐゴシック" charset="0"/>
              </a:rPr>
              <a:t>15% homework</a:t>
            </a:r>
          </a:p>
          <a:p>
            <a:pPr>
              <a:defRPr/>
            </a:pPr>
            <a:r>
              <a:rPr lang="en-US" dirty="0">
                <a:ea typeface="ＭＳ Ｐゴシック" charset="0"/>
              </a:rPr>
              <a:t>8% participation</a:t>
            </a:r>
          </a:p>
          <a:p>
            <a:pPr>
              <a:defRPr/>
            </a:pPr>
            <a:r>
              <a:rPr lang="en-US" i="1" dirty="0">
                <a:ea typeface="ＭＳ Ｐゴシック" charset="0"/>
              </a:rPr>
              <a:t>No final exam</a:t>
            </a:r>
          </a:p>
          <a:p>
            <a:pPr>
              <a:defRPr/>
            </a:pPr>
            <a:endParaRPr lang="en-US" dirty="0">
              <a:ea typeface="ＭＳ Ｐゴシック" charset="0"/>
            </a:endParaRPr>
          </a:p>
          <a:p>
            <a:pPr>
              <a:defRPr/>
            </a:pPr>
            <a:r>
              <a:rPr lang="en-US" dirty="0">
                <a:ea typeface="ＭＳ Ｐゴシック" charset="0"/>
              </a:rPr>
              <a:t>Projects</a:t>
            </a:r>
          </a:p>
          <a:p>
            <a:pPr lvl="1">
              <a:defRPr/>
            </a:pPr>
            <a:r>
              <a:rPr lang="en-US" dirty="0">
                <a:ea typeface="ＭＳ Ｐゴシック" charset="0"/>
              </a:rPr>
              <a:t>Initial design document, Design review, Code, Final design</a:t>
            </a:r>
          </a:p>
          <a:p>
            <a:pPr lvl="1">
              <a:defRPr/>
            </a:pPr>
            <a:r>
              <a:rPr lang="en-US" dirty="0">
                <a:ea typeface="ＭＳ Ｐゴシック" charset="0"/>
              </a:rPr>
              <a:t>Submission via </a:t>
            </a:r>
            <a:r>
              <a:rPr lang="en-US" i="1" dirty="0" err="1">
                <a:ea typeface="ＭＳ Ｐゴシック" charset="0"/>
              </a:rPr>
              <a:t>git</a:t>
            </a:r>
            <a:r>
              <a:rPr lang="en-US" i="1" dirty="0">
                <a:ea typeface="ＭＳ Ｐゴシック" charset="0"/>
              </a:rPr>
              <a:t> push </a:t>
            </a:r>
            <a:r>
              <a:rPr lang="en-US" dirty="0">
                <a:ea typeface="ＭＳ Ｐゴシック" charset="0"/>
              </a:rPr>
              <a:t>triggers </a:t>
            </a:r>
            <a:r>
              <a:rPr lang="en-US" dirty="0" err="1">
                <a:ea typeface="ＭＳ Ｐゴシック" charset="0"/>
              </a:rPr>
              <a:t>autograder</a:t>
            </a:r>
            <a:endParaRPr lang="en-US" dirty="0">
              <a:ea typeface="ＭＳ Ｐゴシック"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1371600"/>
            <a:ext cx="7696200" cy="736600"/>
          </a:xfrm>
        </p:spPr>
        <p:txBody>
          <a:bodyPr/>
          <a:lstStyle/>
          <a:p>
            <a:pPr>
              <a:defRPr/>
            </a:pPr>
            <a:r>
              <a:rPr lang="en-US" altLang="en-US">
                <a:latin typeface="Gill Sans Light" charset="0"/>
                <a:cs typeface="Gill Sans Light" charset="0"/>
              </a:rPr>
              <a:t>Personal Integrity</a:t>
            </a:r>
          </a:p>
        </p:txBody>
      </p:sp>
      <p:sp>
        <p:nvSpPr>
          <p:cNvPr id="39939" name="Content Placeholder 2"/>
          <p:cNvSpPr>
            <a:spLocks noGrp="1"/>
          </p:cNvSpPr>
          <p:nvPr>
            <p:ph idx="1"/>
          </p:nvPr>
        </p:nvSpPr>
        <p:spPr>
          <a:xfrm>
            <a:off x="609600" y="2667000"/>
            <a:ext cx="8001000" cy="2209800"/>
          </a:xfrm>
        </p:spPr>
        <p:txBody>
          <a:bodyPr/>
          <a:lstStyle/>
          <a:p>
            <a:pPr>
              <a:defRPr/>
            </a:pPr>
            <a:r>
              <a:rPr lang="en-US" altLang="en-US"/>
              <a:t>UCB Academic Honor Code: "As a member of the UC Berkeley community, I act with honesty, integrity, and respect for others."</a:t>
            </a:r>
          </a:p>
        </p:txBody>
      </p:sp>
      <p:sp>
        <p:nvSpPr>
          <p:cNvPr id="51203" name="Rectangle 6"/>
          <p:cNvSpPr>
            <a:spLocks noChangeArrowheads="1"/>
          </p:cNvSpPr>
          <p:nvPr/>
        </p:nvSpPr>
        <p:spPr bwMode="auto">
          <a:xfrm>
            <a:off x="457200" y="4692650"/>
            <a:ext cx="85344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0">
                <a:latin typeface="Gill Sans" charset="0"/>
                <a:cs typeface="Gill Sans" charset="0"/>
              </a:rPr>
              <a:t>http://asuc.org/honorcode/resources/HC%20Guide%20for%20Syllabi.pdf</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defRPr/>
            </a:pPr>
            <a:r>
              <a:rPr lang="en-US" altLang="en-US">
                <a:latin typeface="Gill Sans Light" charset="0"/>
                <a:ea typeface="ＭＳ Ｐゴシック" charset="-128"/>
                <a:cs typeface="Gill Sans Light" charset="0"/>
              </a:rPr>
              <a:t>CS 162 Collaboration Policy</a:t>
            </a:r>
          </a:p>
        </p:txBody>
      </p:sp>
      <p:sp>
        <p:nvSpPr>
          <p:cNvPr id="50178" name="Content Placeholder 2"/>
          <p:cNvSpPr>
            <a:spLocks noGrp="1"/>
          </p:cNvSpPr>
          <p:nvPr>
            <p:ph idx="1"/>
          </p:nvPr>
        </p:nvSpPr>
        <p:spPr>
          <a:xfrm>
            <a:off x="762000" y="685800"/>
            <a:ext cx="8458200" cy="5562600"/>
          </a:xfrm>
        </p:spPr>
        <p:txBody>
          <a:bodyPr/>
          <a:lstStyle/>
          <a:p>
            <a:pPr marL="0" indent="0">
              <a:buFontTx/>
              <a:buNone/>
              <a:defRPr/>
            </a:pPr>
            <a:endParaRPr lang="en-US" sz="1800" dirty="0">
              <a:ea typeface="ＭＳ Ｐゴシック" charset="0"/>
            </a:endParaRPr>
          </a:p>
          <a:p>
            <a:pPr marL="0" indent="0">
              <a:buFontTx/>
              <a:buNone/>
              <a:defRPr/>
            </a:pPr>
            <a:r>
              <a:rPr lang="en-US" dirty="0">
                <a:ea typeface="ＭＳ Ｐゴシック" charset="0"/>
              </a:rPr>
              <a:t>Explaining a concept to someone in another group</a:t>
            </a:r>
          </a:p>
          <a:p>
            <a:pPr marL="0" indent="0">
              <a:buFontTx/>
              <a:buNone/>
              <a:defRPr/>
            </a:pPr>
            <a:r>
              <a:rPr lang="en-US" dirty="0">
                <a:ea typeface="ＭＳ Ｐゴシック" charset="0"/>
              </a:rPr>
              <a:t>Discussing algorithms/testing strategies with other groups</a:t>
            </a:r>
          </a:p>
          <a:p>
            <a:pPr marL="0" indent="0">
              <a:buFontTx/>
              <a:buNone/>
              <a:defRPr/>
            </a:pPr>
            <a:r>
              <a:rPr lang="en-US" dirty="0">
                <a:ea typeface="ＭＳ Ｐゴシック" charset="0"/>
              </a:rPr>
              <a:t>Helping debug someone else’s code (in another group)</a:t>
            </a:r>
          </a:p>
          <a:p>
            <a:pPr marL="0" indent="0">
              <a:buFontTx/>
              <a:buNone/>
              <a:defRPr/>
            </a:pPr>
            <a:r>
              <a:rPr lang="en-US" dirty="0">
                <a:ea typeface="ＭＳ Ｐゴシック" charset="0"/>
              </a:rPr>
              <a:t>Searching online for generic algorithms (e.g., hash table) </a:t>
            </a:r>
          </a:p>
          <a:p>
            <a:pPr marL="0" indent="0">
              <a:buFontTx/>
              <a:buNone/>
              <a:defRPr/>
            </a:pPr>
            <a:endParaRPr lang="en-US" sz="1600" dirty="0">
              <a:ea typeface="ＭＳ Ｐゴシック" charset="0"/>
            </a:endParaRPr>
          </a:p>
          <a:p>
            <a:pPr marL="0" indent="0">
              <a:buFontTx/>
              <a:buNone/>
              <a:defRPr/>
            </a:pPr>
            <a:r>
              <a:rPr lang="en-US" dirty="0">
                <a:solidFill>
                  <a:srgbClr val="FF0000"/>
                </a:solidFill>
                <a:ea typeface="ＭＳ Ｐゴシック" charset="0"/>
              </a:rPr>
              <a:t>Sharing code or test cases with another group</a:t>
            </a:r>
          </a:p>
          <a:p>
            <a:pPr marL="0" indent="0">
              <a:buFontTx/>
              <a:buNone/>
              <a:defRPr/>
            </a:pPr>
            <a:r>
              <a:rPr lang="en-US" dirty="0">
                <a:solidFill>
                  <a:srgbClr val="FF0000"/>
                </a:solidFill>
                <a:ea typeface="ＭＳ Ｐゴシック" charset="0"/>
              </a:rPr>
              <a:t>Copying OR reading another group’s code or test cases</a:t>
            </a:r>
          </a:p>
          <a:p>
            <a:pPr marL="0" indent="0">
              <a:buFontTx/>
              <a:buNone/>
              <a:defRPr/>
            </a:pPr>
            <a:r>
              <a:rPr lang="en-US" dirty="0">
                <a:solidFill>
                  <a:srgbClr val="FF0000"/>
                </a:solidFill>
                <a:ea typeface="ＭＳ Ｐゴシック" charset="0"/>
              </a:rPr>
              <a:t>Copying OR reading online code or test cases from prior years</a:t>
            </a:r>
            <a:r>
              <a:rPr lang="en-US" dirty="0">
                <a:ea typeface="ＭＳ Ｐゴシック" charset="0"/>
              </a:rPr>
              <a:t> </a:t>
            </a:r>
          </a:p>
          <a:p>
            <a:pPr marL="0" indent="0">
              <a:buFontTx/>
              <a:buNone/>
              <a:defRPr/>
            </a:pPr>
            <a:endParaRPr lang="en-US" sz="1100" dirty="0">
              <a:ea typeface="ＭＳ Ｐゴシック" charset="0"/>
            </a:endParaRPr>
          </a:p>
          <a:p>
            <a:pPr marL="0" indent="0">
              <a:buFontTx/>
              <a:buNone/>
              <a:defRPr/>
            </a:pPr>
            <a:r>
              <a:rPr lang="en-US" dirty="0">
                <a:ea typeface="ＭＳ Ｐゴシック" charset="0"/>
              </a:rPr>
              <a:t>We compare all project submissions against prior year submissions and online solutions and will take actions (described on the course overview page) against offenders </a:t>
            </a:r>
          </a:p>
          <a:p>
            <a:pPr marL="0" indent="0">
              <a:buFontTx/>
              <a:buNone/>
              <a:defRPr/>
            </a:pPr>
            <a:endParaRPr lang="en-US" sz="1400" dirty="0">
              <a:ea typeface="ＭＳ Ｐゴシック" charset="0"/>
            </a:endParaRPr>
          </a:p>
          <a:p>
            <a:pPr marL="0" indent="0">
              <a:buFontTx/>
              <a:buNone/>
              <a:defRPr/>
            </a:pPr>
            <a:endParaRPr lang="en-US" dirty="0">
              <a:ea typeface="ＭＳ Ｐゴシック" charset="0"/>
            </a:endParaRPr>
          </a:p>
        </p:txBody>
      </p:sp>
      <p:pic>
        <p:nvPicPr>
          <p:cNvPr id="50179" name="Picture 3" descr="red x.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3389313"/>
            <a:ext cx="649288"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0" name="Picture 4" descr="green check.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1752600"/>
            <a:ext cx="939800"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78">
                                            <p:txEl>
                                              <p:pRg st="1" end="1"/>
                                            </p:txEl>
                                          </p:spTgt>
                                        </p:tgtEl>
                                        <p:attrNameLst>
                                          <p:attrName>style.visibility</p:attrName>
                                        </p:attrNameLst>
                                      </p:cBhvr>
                                      <p:to>
                                        <p:strVal val="visible"/>
                                      </p:to>
                                    </p:set>
                                    <p:anim calcmode="lin" valueType="num">
                                      <p:cBhvr additive="base">
                                        <p:cTn id="7" dur="500" fill="hold"/>
                                        <p:tgtEl>
                                          <p:spTgt spid="5017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01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0178">
                                            <p:txEl>
                                              <p:pRg st="2" end="2"/>
                                            </p:txEl>
                                          </p:spTgt>
                                        </p:tgtEl>
                                        <p:attrNameLst>
                                          <p:attrName>style.visibility</p:attrName>
                                        </p:attrNameLst>
                                      </p:cBhvr>
                                      <p:to>
                                        <p:strVal val="visible"/>
                                      </p:to>
                                    </p:set>
                                    <p:anim calcmode="lin" valueType="num">
                                      <p:cBhvr additive="base">
                                        <p:cTn id="13" dur="500" fill="hold"/>
                                        <p:tgtEl>
                                          <p:spTgt spid="5017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01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0178">
                                            <p:txEl>
                                              <p:pRg st="3" end="3"/>
                                            </p:txEl>
                                          </p:spTgt>
                                        </p:tgtEl>
                                        <p:attrNameLst>
                                          <p:attrName>style.visibility</p:attrName>
                                        </p:attrNameLst>
                                      </p:cBhvr>
                                      <p:to>
                                        <p:strVal val="visible"/>
                                      </p:to>
                                    </p:set>
                                    <p:anim calcmode="lin" valueType="num">
                                      <p:cBhvr additive="base">
                                        <p:cTn id="19" dur="500" fill="hold"/>
                                        <p:tgtEl>
                                          <p:spTgt spid="5017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017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0178">
                                            <p:txEl>
                                              <p:pRg st="4" end="4"/>
                                            </p:txEl>
                                          </p:spTgt>
                                        </p:tgtEl>
                                        <p:attrNameLst>
                                          <p:attrName>style.visibility</p:attrName>
                                        </p:attrNameLst>
                                      </p:cBhvr>
                                      <p:to>
                                        <p:strVal val="visible"/>
                                      </p:to>
                                    </p:set>
                                    <p:anim calcmode="lin" valueType="num">
                                      <p:cBhvr additive="base">
                                        <p:cTn id="25" dur="500" fill="hold"/>
                                        <p:tgtEl>
                                          <p:spTgt spid="5017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017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nodeType="clickEffect">
                                  <p:stCondLst>
                                    <p:cond delay="0"/>
                                  </p:stCondLst>
                                  <p:childTnLst>
                                    <p:set>
                                      <p:cBhvr>
                                        <p:cTn id="30" dur="1" fill="hold">
                                          <p:stCondLst>
                                            <p:cond delay="0"/>
                                          </p:stCondLst>
                                        </p:cTn>
                                        <p:tgtEl>
                                          <p:spTgt spid="50180"/>
                                        </p:tgtEl>
                                        <p:attrNameLst>
                                          <p:attrName>style.visibility</p:attrName>
                                        </p:attrNameLst>
                                      </p:cBhvr>
                                      <p:to>
                                        <p:strVal val="visible"/>
                                      </p:to>
                                    </p:set>
                                    <p:animEffect transition="in" filter="wipe(down)">
                                      <p:cBhvr>
                                        <p:cTn id="31" dur="435">
                                          <p:stCondLst>
                                            <p:cond delay="0"/>
                                          </p:stCondLst>
                                        </p:cTn>
                                        <p:tgtEl>
                                          <p:spTgt spid="50180"/>
                                        </p:tgtEl>
                                      </p:cBhvr>
                                    </p:animEffect>
                                    <p:anim calcmode="lin" valueType="num">
                                      <p:cBhvr>
                                        <p:cTn id="32" dur="1367" tmFilter="0,0; 0.14,0.36; 0.43,0.73; 0.71,0.91; 1.0,1.0">
                                          <p:stCondLst>
                                            <p:cond delay="0"/>
                                          </p:stCondLst>
                                        </p:cTn>
                                        <p:tgtEl>
                                          <p:spTgt spid="50180"/>
                                        </p:tgtEl>
                                        <p:attrNameLst>
                                          <p:attrName>ppt_x</p:attrName>
                                        </p:attrNameLst>
                                      </p:cBhvr>
                                      <p:tavLst>
                                        <p:tav tm="0">
                                          <p:val>
                                            <p:strVal val="#ppt_x-0.25"/>
                                          </p:val>
                                        </p:tav>
                                        <p:tav tm="100000">
                                          <p:val>
                                            <p:strVal val="#ppt_x"/>
                                          </p:val>
                                        </p:tav>
                                      </p:tavLst>
                                    </p:anim>
                                    <p:anim calcmode="lin" valueType="num">
                                      <p:cBhvr>
                                        <p:cTn id="33" dur="498" tmFilter="0.0,0.0; 0.25,0.07; 0.50,0.2; 0.75,0.467; 1.0,1.0">
                                          <p:stCondLst>
                                            <p:cond delay="0"/>
                                          </p:stCondLst>
                                        </p:cTn>
                                        <p:tgtEl>
                                          <p:spTgt spid="50180"/>
                                        </p:tgtEl>
                                        <p:attrNameLst>
                                          <p:attrName>ppt_y</p:attrName>
                                        </p:attrNameLst>
                                      </p:cBhvr>
                                      <p:tavLst>
                                        <p:tav tm="0" fmla="#ppt_y-sin(pi*$)/3">
                                          <p:val>
                                            <p:fltVal val="0.5"/>
                                          </p:val>
                                        </p:tav>
                                        <p:tav tm="100000">
                                          <p:val>
                                            <p:fltVal val="1"/>
                                          </p:val>
                                        </p:tav>
                                      </p:tavLst>
                                    </p:anim>
                                    <p:anim calcmode="lin" valueType="num">
                                      <p:cBhvr>
                                        <p:cTn id="34" dur="498" tmFilter="0, 0; 0.125,0.2665; 0.25,0.4; 0.375,0.465; 0.5,0.5;  0.625,0.535; 0.75,0.6; 0.875,0.7335; 1,1">
                                          <p:stCondLst>
                                            <p:cond delay="498"/>
                                          </p:stCondLst>
                                        </p:cTn>
                                        <p:tgtEl>
                                          <p:spTgt spid="50180"/>
                                        </p:tgtEl>
                                        <p:attrNameLst>
                                          <p:attrName>ppt_y</p:attrName>
                                        </p:attrNameLst>
                                      </p:cBhvr>
                                      <p:tavLst>
                                        <p:tav tm="0" fmla="#ppt_y-sin(pi*$)/9">
                                          <p:val>
                                            <p:fltVal val="0"/>
                                          </p:val>
                                        </p:tav>
                                        <p:tav tm="100000">
                                          <p:val>
                                            <p:fltVal val="1"/>
                                          </p:val>
                                        </p:tav>
                                      </p:tavLst>
                                    </p:anim>
                                    <p:anim calcmode="lin" valueType="num">
                                      <p:cBhvr>
                                        <p:cTn id="35" dur="249" tmFilter="0, 0; 0.125,0.2665; 0.25,0.4; 0.375,0.465; 0.5,0.5;  0.625,0.535; 0.75,0.6; 0.875,0.7335; 1,1">
                                          <p:stCondLst>
                                            <p:cond delay="993"/>
                                          </p:stCondLst>
                                        </p:cTn>
                                        <p:tgtEl>
                                          <p:spTgt spid="50180"/>
                                        </p:tgtEl>
                                        <p:attrNameLst>
                                          <p:attrName>ppt_y</p:attrName>
                                        </p:attrNameLst>
                                      </p:cBhvr>
                                      <p:tavLst>
                                        <p:tav tm="0" fmla="#ppt_y-sin(pi*$)/27">
                                          <p:val>
                                            <p:fltVal val="0"/>
                                          </p:val>
                                        </p:tav>
                                        <p:tav tm="100000">
                                          <p:val>
                                            <p:fltVal val="1"/>
                                          </p:val>
                                        </p:tav>
                                      </p:tavLst>
                                    </p:anim>
                                    <p:anim calcmode="lin" valueType="num">
                                      <p:cBhvr>
                                        <p:cTn id="36" dur="123" tmFilter="0, 0; 0.125,0.2665; 0.25,0.4; 0.375,0.465; 0.5,0.5;  0.625,0.535; 0.75,0.6; 0.875,0.7335; 1,1">
                                          <p:stCondLst>
                                            <p:cond delay="1242"/>
                                          </p:stCondLst>
                                        </p:cTn>
                                        <p:tgtEl>
                                          <p:spTgt spid="50180"/>
                                        </p:tgtEl>
                                        <p:attrNameLst>
                                          <p:attrName>ppt_y</p:attrName>
                                        </p:attrNameLst>
                                      </p:cBhvr>
                                      <p:tavLst>
                                        <p:tav tm="0" fmla="#ppt_y-sin(pi*$)/81">
                                          <p:val>
                                            <p:fltVal val="0"/>
                                          </p:val>
                                        </p:tav>
                                        <p:tav tm="100000">
                                          <p:val>
                                            <p:fltVal val="1"/>
                                          </p:val>
                                        </p:tav>
                                      </p:tavLst>
                                    </p:anim>
                                    <p:animScale>
                                      <p:cBhvr>
                                        <p:cTn id="37" dur="20">
                                          <p:stCondLst>
                                            <p:cond delay="487"/>
                                          </p:stCondLst>
                                        </p:cTn>
                                        <p:tgtEl>
                                          <p:spTgt spid="50180"/>
                                        </p:tgtEl>
                                      </p:cBhvr>
                                      <p:to x="100000" y="60000"/>
                                    </p:animScale>
                                    <p:animScale>
                                      <p:cBhvr>
                                        <p:cTn id="38" dur="124" decel="50000">
                                          <p:stCondLst>
                                            <p:cond delay="507"/>
                                          </p:stCondLst>
                                        </p:cTn>
                                        <p:tgtEl>
                                          <p:spTgt spid="50180"/>
                                        </p:tgtEl>
                                      </p:cBhvr>
                                      <p:to x="100000" y="100000"/>
                                    </p:animScale>
                                    <p:animScale>
                                      <p:cBhvr>
                                        <p:cTn id="39" dur="20">
                                          <p:stCondLst>
                                            <p:cond delay="984"/>
                                          </p:stCondLst>
                                        </p:cTn>
                                        <p:tgtEl>
                                          <p:spTgt spid="50180"/>
                                        </p:tgtEl>
                                      </p:cBhvr>
                                      <p:to x="100000" y="80000"/>
                                    </p:animScale>
                                    <p:animScale>
                                      <p:cBhvr>
                                        <p:cTn id="40" dur="124" decel="50000">
                                          <p:stCondLst>
                                            <p:cond delay="1004"/>
                                          </p:stCondLst>
                                        </p:cTn>
                                        <p:tgtEl>
                                          <p:spTgt spid="50180"/>
                                        </p:tgtEl>
                                      </p:cBhvr>
                                      <p:to x="100000" y="100000"/>
                                    </p:animScale>
                                    <p:animScale>
                                      <p:cBhvr>
                                        <p:cTn id="41" dur="20">
                                          <p:stCondLst>
                                            <p:cond delay="1231"/>
                                          </p:stCondLst>
                                        </p:cTn>
                                        <p:tgtEl>
                                          <p:spTgt spid="50180"/>
                                        </p:tgtEl>
                                      </p:cBhvr>
                                      <p:to x="100000" y="90000"/>
                                    </p:animScale>
                                    <p:animScale>
                                      <p:cBhvr>
                                        <p:cTn id="42" dur="124" decel="50000">
                                          <p:stCondLst>
                                            <p:cond delay="1251"/>
                                          </p:stCondLst>
                                        </p:cTn>
                                        <p:tgtEl>
                                          <p:spTgt spid="50180"/>
                                        </p:tgtEl>
                                      </p:cBhvr>
                                      <p:to x="100000" y="100000"/>
                                    </p:animScale>
                                    <p:animScale>
                                      <p:cBhvr>
                                        <p:cTn id="43" dur="20">
                                          <p:stCondLst>
                                            <p:cond delay="1356"/>
                                          </p:stCondLst>
                                        </p:cTn>
                                        <p:tgtEl>
                                          <p:spTgt spid="50180"/>
                                        </p:tgtEl>
                                      </p:cBhvr>
                                      <p:to x="100000" y="95000"/>
                                    </p:animScale>
                                    <p:animScale>
                                      <p:cBhvr>
                                        <p:cTn id="44" dur="124" decel="50000">
                                          <p:stCondLst>
                                            <p:cond delay="1376"/>
                                          </p:stCondLst>
                                        </p:cTn>
                                        <p:tgtEl>
                                          <p:spTgt spid="50180"/>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0178">
                                            <p:txEl>
                                              <p:pRg st="6" end="6"/>
                                            </p:txEl>
                                          </p:spTgt>
                                        </p:tgtEl>
                                        <p:attrNameLst>
                                          <p:attrName>style.visibility</p:attrName>
                                        </p:attrNameLst>
                                      </p:cBhvr>
                                      <p:to>
                                        <p:strVal val="visible"/>
                                      </p:to>
                                    </p:set>
                                    <p:anim calcmode="lin" valueType="num">
                                      <p:cBhvr additive="base">
                                        <p:cTn id="49" dur="500" fill="hold"/>
                                        <p:tgtEl>
                                          <p:spTgt spid="50178">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017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0178">
                                            <p:txEl>
                                              <p:pRg st="7" end="7"/>
                                            </p:txEl>
                                          </p:spTgt>
                                        </p:tgtEl>
                                        <p:attrNameLst>
                                          <p:attrName>style.visibility</p:attrName>
                                        </p:attrNameLst>
                                      </p:cBhvr>
                                      <p:to>
                                        <p:strVal val="visible"/>
                                      </p:to>
                                    </p:set>
                                    <p:anim calcmode="lin" valueType="num">
                                      <p:cBhvr additive="base">
                                        <p:cTn id="55" dur="500" fill="hold"/>
                                        <p:tgtEl>
                                          <p:spTgt spid="50178">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017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0178">
                                            <p:txEl>
                                              <p:pRg st="8" end="8"/>
                                            </p:txEl>
                                          </p:spTgt>
                                        </p:tgtEl>
                                        <p:attrNameLst>
                                          <p:attrName>style.visibility</p:attrName>
                                        </p:attrNameLst>
                                      </p:cBhvr>
                                      <p:to>
                                        <p:strVal val="visible"/>
                                      </p:to>
                                    </p:set>
                                    <p:anim calcmode="lin" valueType="num">
                                      <p:cBhvr additive="base">
                                        <p:cTn id="61" dur="500" fill="hold"/>
                                        <p:tgtEl>
                                          <p:spTgt spid="50178">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017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ntr" presetSubtype="0" fill="hold" nodeType="clickEffect">
                                  <p:stCondLst>
                                    <p:cond delay="0"/>
                                  </p:stCondLst>
                                  <p:childTnLst>
                                    <p:set>
                                      <p:cBhvr>
                                        <p:cTn id="66" dur="1" fill="hold">
                                          <p:stCondLst>
                                            <p:cond delay="0"/>
                                          </p:stCondLst>
                                        </p:cTn>
                                        <p:tgtEl>
                                          <p:spTgt spid="50179"/>
                                        </p:tgtEl>
                                        <p:attrNameLst>
                                          <p:attrName>style.visibility</p:attrName>
                                        </p:attrNameLst>
                                      </p:cBhvr>
                                      <p:to>
                                        <p:strVal val="visible"/>
                                      </p:to>
                                    </p:set>
                                    <p:animEffect transition="in" filter="wipe(down)">
                                      <p:cBhvr>
                                        <p:cTn id="67" dur="435">
                                          <p:stCondLst>
                                            <p:cond delay="0"/>
                                          </p:stCondLst>
                                        </p:cTn>
                                        <p:tgtEl>
                                          <p:spTgt spid="50179"/>
                                        </p:tgtEl>
                                      </p:cBhvr>
                                    </p:animEffect>
                                    <p:anim calcmode="lin" valueType="num">
                                      <p:cBhvr>
                                        <p:cTn id="68" dur="1367" tmFilter="0,0; 0.14,0.36; 0.43,0.73; 0.71,0.91; 1.0,1.0">
                                          <p:stCondLst>
                                            <p:cond delay="0"/>
                                          </p:stCondLst>
                                        </p:cTn>
                                        <p:tgtEl>
                                          <p:spTgt spid="50179"/>
                                        </p:tgtEl>
                                        <p:attrNameLst>
                                          <p:attrName>ppt_x</p:attrName>
                                        </p:attrNameLst>
                                      </p:cBhvr>
                                      <p:tavLst>
                                        <p:tav tm="0">
                                          <p:val>
                                            <p:strVal val="#ppt_x-0.25"/>
                                          </p:val>
                                        </p:tav>
                                        <p:tav tm="100000">
                                          <p:val>
                                            <p:strVal val="#ppt_x"/>
                                          </p:val>
                                        </p:tav>
                                      </p:tavLst>
                                    </p:anim>
                                    <p:anim calcmode="lin" valueType="num">
                                      <p:cBhvr>
                                        <p:cTn id="69" dur="498" tmFilter="0.0,0.0; 0.25,0.07; 0.50,0.2; 0.75,0.467; 1.0,1.0">
                                          <p:stCondLst>
                                            <p:cond delay="0"/>
                                          </p:stCondLst>
                                        </p:cTn>
                                        <p:tgtEl>
                                          <p:spTgt spid="50179"/>
                                        </p:tgtEl>
                                        <p:attrNameLst>
                                          <p:attrName>ppt_y</p:attrName>
                                        </p:attrNameLst>
                                      </p:cBhvr>
                                      <p:tavLst>
                                        <p:tav tm="0" fmla="#ppt_y-sin(pi*$)/3">
                                          <p:val>
                                            <p:fltVal val="0.5"/>
                                          </p:val>
                                        </p:tav>
                                        <p:tav tm="100000">
                                          <p:val>
                                            <p:fltVal val="1"/>
                                          </p:val>
                                        </p:tav>
                                      </p:tavLst>
                                    </p:anim>
                                    <p:anim calcmode="lin" valueType="num">
                                      <p:cBhvr>
                                        <p:cTn id="70" dur="498" tmFilter="0, 0; 0.125,0.2665; 0.25,0.4; 0.375,0.465; 0.5,0.5;  0.625,0.535; 0.75,0.6; 0.875,0.7335; 1,1">
                                          <p:stCondLst>
                                            <p:cond delay="498"/>
                                          </p:stCondLst>
                                        </p:cTn>
                                        <p:tgtEl>
                                          <p:spTgt spid="50179"/>
                                        </p:tgtEl>
                                        <p:attrNameLst>
                                          <p:attrName>ppt_y</p:attrName>
                                        </p:attrNameLst>
                                      </p:cBhvr>
                                      <p:tavLst>
                                        <p:tav tm="0" fmla="#ppt_y-sin(pi*$)/9">
                                          <p:val>
                                            <p:fltVal val="0"/>
                                          </p:val>
                                        </p:tav>
                                        <p:tav tm="100000">
                                          <p:val>
                                            <p:fltVal val="1"/>
                                          </p:val>
                                        </p:tav>
                                      </p:tavLst>
                                    </p:anim>
                                    <p:anim calcmode="lin" valueType="num">
                                      <p:cBhvr>
                                        <p:cTn id="71" dur="249" tmFilter="0, 0; 0.125,0.2665; 0.25,0.4; 0.375,0.465; 0.5,0.5;  0.625,0.535; 0.75,0.6; 0.875,0.7335; 1,1">
                                          <p:stCondLst>
                                            <p:cond delay="993"/>
                                          </p:stCondLst>
                                        </p:cTn>
                                        <p:tgtEl>
                                          <p:spTgt spid="50179"/>
                                        </p:tgtEl>
                                        <p:attrNameLst>
                                          <p:attrName>ppt_y</p:attrName>
                                        </p:attrNameLst>
                                      </p:cBhvr>
                                      <p:tavLst>
                                        <p:tav tm="0" fmla="#ppt_y-sin(pi*$)/27">
                                          <p:val>
                                            <p:fltVal val="0"/>
                                          </p:val>
                                        </p:tav>
                                        <p:tav tm="100000">
                                          <p:val>
                                            <p:fltVal val="1"/>
                                          </p:val>
                                        </p:tav>
                                      </p:tavLst>
                                    </p:anim>
                                    <p:anim calcmode="lin" valueType="num">
                                      <p:cBhvr>
                                        <p:cTn id="72" dur="123" tmFilter="0, 0; 0.125,0.2665; 0.25,0.4; 0.375,0.465; 0.5,0.5;  0.625,0.535; 0.75,0.6; 0.875,0.7335; 1,1">
                                          <p:stCondLst>
                                            <p:cond delay="1242"/>
                                          </p:stCondLst>
                                        </p:cTn>
                                        <p:tgtEl>
                                          <p:spTgt spid="50179"/>
                                        </p:tgtEl>
                                        <p:attrNameLst>
                                          <p:attrName>ppt_y</p:attrName>
                                        </p:attrNameLst>
                                      </p:cBhvr>
                                      <p:tavLst>
                                        <p:tav tm="0" fmla="#ppt_y-sin(pi*$)/81">
                                          <p:val>
                                            <p:fltVal val="0"/>
                                          </p:val>
                                        </p:tav>
                                        <p:tav tm="100000">
                                          <p:val>
                                            <p:fltVal val="1"/>
                                          </p:val>
                                        </p:tav>
                                      </p:tavLst>
                                    </p:anim>
                                    <p:animScale>
                                      <p:cBhvr>
                                        <p:cTn id="73" dur="20">
                                          <p:stCondLst>
                                            <p:cond delay="487"/>
                                          </p:stCondLst>
                                        </p:cTn>
                                        <p:tgtEl>
                                          <p:spTgt spid="50179"/>
                                        </p:tgtEl>
                                      </p:cBhvr>
                                      <p:to x="100000" y="60000"/>
                                    </p:animScale>
                                    <p:animScale>
                                      <p:cBhvr>
                                        <p:cTn id="74" dur="124" decel="50000">
                                          <p:stCondLst>
                                            <p:cond delay="507"/>
                                          </p:stCondLst>
                                        </p:cTn>
                                        <p:tgtEl>
                                          <p:spTgt spid="50179"/>
                                        </p:tgtEl>
                                      </p:cBhvr>
                                      <p:to x="100000" y="100000"/>
                                    </p:animScale>
                                    <p:animScale>
                                      <p:cBhvr>
                                        <p:cTn id="75" dur="20">
                                          <p:stCondLst>
                                            <p:cond delay="984"/>
                                          </p:stCondLst>
                                        </p:cTn>
                                        <p:tgtEl>
                                          <p:spTgt spid="50179"/>
                                        </p:tgtEl>
                                      </p:cBhvr>
                                      <p:to x="100000" y="80000"/>
                                    </p:animScale>
                                    <p:animScale>
                                      <p:cBhvr>
                                        <p:cTn id="76" dur="124" decel="50000">
                                          <p:stCondLst>
                                            <p:cond delay="1004"/>
                                          </p:stCondLst>
                                        </p:cTn>
                                        <p:tgtEl>
                                          <p:spTgt spid="50179"/>
                                        </p:tgtEl>
                                      </p:cBhvr>
                                      <p:to x="100000" y="100000"/>
                                    </p:animScale>
                                    <p:animScale>
                                      <p:cBhvr>
                                        <p:cTn id="77" dur="20">
                                          <p:stCondLst>
                                            <p:cond delay="1231"/>
                                          </p:stCondLst>
                                        </p:cTn>
                                        <p:tgtEl>
                                          <p:spTgt spid="50179"/>
                                        </p:tgtEl>
                                      </p:cBhvr>
                                      <p:to x="100000" y="90000"/>
                                    </p:animScale>
                                    <p:animScale>
                                      <p:cBhvr>
                                        <p:cTn id="78" dur="124" decel="50000">
                                          <p:stCondLst>
                                            <p:cond delay="1251"/>
                                          </p:stCondLst>
                                        </p:cTn>
                                        <p:tgtEl>
                                          <p:spTgt spid="50179"/>
                                        </p:tgtEl>
                                      </p:cBhvr>
                                      <p:to x="100000" y="100000"/>
                                    </p:animScale>
                                    <p:animScale>
                                      <p:cBhvr>
                                        <p:cTn id="79" dur="20">
                                          <p:stCondLst>
                                            <p:cond delay="1356"/>
                                          </p:stCondLst>
                                        </p:cTn>
                                        <p:tgtEl>
                                          <p:spTgt spid="50179"/>
                                        </p:tgtEl>
                                      </p:cBhvr>
                                      <p:to x="100000" y="95000"/>
                                    </p:animScale>
                                    <p:animScale>
                                      <p:cBhvr>
                                        <p:cTn id="80" dur="124" decel="50000">
                                          <p:stCondLst>
                                            <p:cond delay="1376"/>
                                          </p:stCondLst>
                                        </p:cTn>
                                        <p:tgtEl>
                                          <p:spTgt spid="50179"/>
                                        </p:tgtEl>
                                      </p:cBhvr>
                                      <p:to x="100000" y="100000"/>
                                    </p:animScale>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50178">
                                            <p:txEl>
                                              <p:pRg st="10" end="10"/>
                                            </p:txEl>
                                          </p:spTgt>
                                        </p:tgtEl>
                                        <p:attrNameLst>
                                          <p:attrName>style.visibility</p:attrName>
                                        </p:attrNameLst>
                                      </p:cBhvr>
                                      <p:to>
                                        <p:strVal val="visible"/>
                                      </p:to>
                                    </p:set>
                                    <p:anim calcmode="lin" valueType="num">
                                      <p:cBhvr additive="base">
                                        <p:cTn id="85" dur="500" fill="hold"/>
                                        <p:tgtEl>
                                          <p:spTgt spid="50178">
                                            <p:txEl>
                                              <p:pRg st="10" end="1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5017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ltLang="en-US">
                <a:latin typeface="Gill Sans Light" charset="0"/>
                <a:cs typeface="Gill Sans Light" charset="0"/>
              </a:rPr>
              <a:t>Lecture Goal</a:t>
            </a:r>
          </a:p>
        </p:txBody>
      </p:sp>
      <p:sp>
        <p:nvSpPr>
          <p:cNvPr id="268291" name="Rectangle 3"/>
          <p:cNvSpPr>
            <a:spLocks noGrp="1" noChangeArrowheads="1"/>
          </p:cNvSpPr>
          <p:nvPr>
            <p:ph type="body" idx="1"/>
          </p:nvPr>
        </p:nvSpPr>
        <p:spPr>
          <a:xfrm>
            <a:off x="2209800" y="2971800"/>
            <a:ext cx="5029200" cy="1752600"/>
          </a:xfrm>
        </p:spPr>
        <p:txBody>
          <a:bodyPr/>
          <a:lstStyle/>
          <a:p>
            <a:pPr algn="ctr">
              <a:buFontTx/>
              <a:buNone/>
              <a:defRPr/>
            </a:pPr>
            <a:r>
              <a:rPr lang="en-US" altLang="en-US" sz="4800">
                <a:solidFill>
                  <a:schemeClr val="hlink"/>
                </a:solidFill>
              </a:rPr>
              <a:t>Interactive!!!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 calcmode="lin" valueType="num">
                                      <p:cBhvr>
                                        <p:cTn id="7" dur="500" fill="hold"/>
                                        <p:tgtEl>
                                          <p:spTgt spid="268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829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6829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68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altLang="en-US" dirty="0"/>
              <a:t>This and Next Week</a:t>
            </a:r>
          </a:p>
        </p:txBody>
      </p:sp>
      <p:sp>
        <p:nvSpPr>
          <p:cNvPr id="36867" name="Content Placeholder 2"/>
          <p:cNvSpPr>
            <a:spLocks noGrp="1"/>
          </p:cNvSpPr>
          <p:nvPr>
            <p:ph idx="1"/>
          </p:nvPr>
        </p:nvSpPr>
        <p:spPr>
          <a:xfrm>
            <a:off x="457200" y="914400"/>
            <a:ext cx="8610600" cy="5105400"/>
          </a:xfrm>
        </p:spPr>
        <p:txBody>
          <a:bodyPr/>
          <a:lstStyle/>
          <a:p>
            <a:pPr>
              <a:defRPr/>
            </a:pPr>
            <a:r>
              <a:rPr lang="en-US" dirty="0">
                <a:ea typeface="ＭＳ Ｐゴシック" charset="0"/>
              </a:rPr>
              <a:t>Sections Tuesdays/Wednesdays – attend any section you want</a:t>
            </a:r>
          </a:p>
          <a:p>
            <a:pPr lvl="1">
              <a:defRPr/>
            </a:pPr>
            <a:r>
              <a:rPr lang="en-US" dirty="0">
                <a:ea typeface="ＭＳ Ｐゴシック" charset="0"/>
              </a:rPr>
              <a:t>We’ll assign permanent sections after forming project groups</a:t>
            </a:r>
          </a:p>
          <a:p>
            <a:pPr lvl="1">
              <a:defRPr/>
            </a:pPr>
            <a:r>
              <a:rPr lang="en-US" dirty="0">
                <a:ea typeface="ＭＳ Ｐゴシック" charset="0"/>
              </a:rPr>
              <a:t>This week will help us determine the section balance</a:t>
            </a:r>
          </a:p>
          <a:p>
            <a:pPr lvl="1">
              <a:defRPr/>
            </a:pPr>
            <a:endParaRPr lang="en-US" dirty="0">
              <a:ea typeface="ＭＳ Ｐゴシック" charset="0"/>
            </a:endParaRPr>
          </a:p>
          <a:p>
            <a:pPr>
              <a:defRPr/>
            </a:pPr>
            <a:r>
              <a:rPr lang="en-US" dirty="0">
                <a:ea typeface="ＭＳ Ｐゴシック" charset="0"/>
              </a:rPr>
              <a:t>This is an Early Drop Deadline course (September 1)</a:t>
            </a:r>
          </a:p>
          <a:p>
            <a:pPr lvl="1">
              <a:defRPr/>
            </a:pPr>
            <a:r>
              <a:rPr lang="en-US" dirty="0">
                <a:ea typeface="ＭＳ Ｐゴシック" charset="0"/>
              </a:rPr>
              <a:t>If you are not serious about taking, please drop early </a:t>
            </a:r>
          </a:p>
          <a:p>
            <a:pPr lvl="1">
              <a:defRPr/>
            </a:pPr>
            <a:r>
              <a:rPr lang="en-US" dirty="0" err="1">
                <a:ea typeface="ＭＳ Ｐゴシック" charset="0"/>
              </a:rPr>
              <a:t>Dept</a:t>
            </a:r>
            <a:r>
              <a:rPr lang="en-US" dirty="0">
                <a:ea typeface="ＭＳ Ｐゴシック" charset="0"/>
              </a:rPr>
              <a:t> will continue to admit students as other students drop</a:t>
            </a:r>
          </a:p>
          <a:p>
            <a:pPr>
              <a:defRPr/>
            </a:pPr>
            <a:endParaRPr lang="en-US" dirty="0">
              <a:ea typeface="ＭＳ Ｐゴシック" charset="0"/>
            </a:endParaRPr>
          </a:p>
          <a:p>
            <a:pPr>
              <a:defRPr/>
            </a:pPr>
            <a:r>
              <a:rPr lang="en-US" dirty="0">
                <a:ea typeface="ＭＳ Ｐゴシック" charset="0"/>
              </a:rPr>
              <a:t>On the waitlist ???</a:t>
            </a:r>
          </a:p>
          <a:p>
            <a:pPr lvl="1">
              <a:defRPr/>
            </a:pPr>
            <a:r>
              <a:rPr lang="en-US" dirty="0">
                <a:solidFill>
                  <a:srgbClr val="FF0000"/>
                </a:solidFill>
                <a:ea typeface="ＭＳ Ｐゴシック" charset="0"/>
              </a:rPr>
              <a:t>Unfortunately, we maxed out sections and this room capacity</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defRPr/>
            </a:pPr>
            <a:r>
              <a:rPr lang="en-US" altLang="en-US">
                <a:latin typeface="Gill Sans Light" charset="0"/>
                <a:cs typeface="Gill Sans Light" charset="0"/>
              </a:rPr>
              <a:t>What is an Operating System?</a:t>
            </a:r>
          </a:p>
        </p:txBody>
      </p:sp>
      <p:sp>
        <p:nvSpPr>
          <p:cNvPr id="44035" name="Content Placeholder 2"/>
          <p:cNvSpPr>
            <a:spLocks noGrp="1"/>
          </p:cNvSpPr>
          <p:nvPr>
            <p:ph idx="1"/>
          </p:nvPr>
        </p:nvSpPr>
        <p:spPr>
          <a:xfrm>
            <a:off x="1447800" y="838200"/>
            <a:ext cx="6858000" cy="5257800"/>
          </a:xfrm>
        </p:spPr>
        <p:txBody>
          <a:bodyPr/>
          <a:lstStyle/>
          <a:p>
            <a:pPr>
              <a:defRPr/>
            </a:pPr>
            <a:r>
              <a:rPr lang="en-US" altLang="en-US"/>
              <a:t>Referee</a:t>
            </a:r>
          </a:p>
          <a:p>
            <a:pPr lvl="1">
              <a:defRPr/>
            </a:pPr>
            <a:r>
              <a:rPr lang="en-US" altLang="en-US"/>
              <a:t>Manage sharing of resources, Protection, Isolation</a:t>
            </a:r>
          </a:p>
          <a:p>
            <a:pPr lvl="2">
              <a:defRPr/>
            </a:pPr>
            <a:r>
              <a:rPr lang="en-US" altLang="en-US"/>
              <a:t>Resource allocation, isolation, communication</a:t>
            </a:r>
          </a:p>
          <a:p>
            <a:pPr>
              <a:defRPr/>
            </a:pPr>
            <a:r>
              <a:rPr lang="en-US" altLang="en-US"/>
              <a:t>Illusionist</a:t>
            </a:r>
          </a:p>
          <a:p>
            <a:pPr lvl="1">
              <a:defRPr/>
            </a:pPr>
            <a:r>
              <a:rPr lang="en-US" altLang="en-US"/>
              <a:t>Provide clean, easy to use abstractions of physical resources</a:t>
            </a:r>
          </a:p>
          <a:p>
            <a:pPr lvl="2">
              <a:defRPr/>
            </a:pPr>
            <a:r>
              <a:rPr lang="en-US" altLang="en-US"/>
              <a:t>Infinite memory, dedicated machine</a:t>
            </a:r>
          </a:p>
          <a:p>
            <a:pPr lvl="2">
              <a:defRPr/>
            </a:pPr>
            <a:r>
              <a:rPr lang="en-US" altLang="en-US"/>
              <a:t>Higher level objects: files, users, messages</a:t>
            </a:r>
          </a:p>
          <a:p>
            <a:pPr lvl="2">
              <a:defRPr/>
            </a:pPr>
            <a:r>
              <a:rPr lang="en-US" altLang="en-US"/>
              <a:t>Masking limitations, virtualization</a:t>
            </a:r>
          </a:p>
          <a:p>
            <a:pPr>
              <a:defRPr/>
            </a:pPr>
            <a:r>
              <a:rPr lang="en-US" altLang="en-US"/>
              <a:t>Glue</a:t>
            </a:r>
          </a:p>
          <a:p>
            <a:pPr lvl="1">
              <a:defRPr/>
            </a:pPr>
            <a:r>
              <a:rPr lang="en-US" altLang="en-US"/>
              <a:t>Common services</a:t>
            </a:r>
          </a:p>
          <a:p>
            <a:pPr lvl="2">
              <a:defRPr/>
            </a:pPr>
            <a:r>
              <a:rPr lang="en-US" altLang="en-US"/>
              <a:t>Storage, Window system, Networking</a:t>
            </a:r>
          </a:p>
          <a:p>
            <a:pPr lvl="2">
              <a:defRPr/>
            </a:pPr>
            <a:r>
              <a:rPr lang="en-US" altLang="en-US"/>
              <a:t>Sharing, Authorization</a:t>
            </a:r>
          </a:p>
          <a:p>
            <a:pPr lvl="2">
              <a:defRPr/>
            </a:pPr>
            <a:r>
              <a:rPr lang="en-US" altLang="en-US"/>
              <a:t>Look and feel</a:t>
            </a:r>
          </a:p>
        </p:txBody>
      </p:sp>
      <p:pic>
        <p:nvPicPr>
          <p:cNvPr id="56323"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762000"/>
            <a:ext cx="1411288"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4"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2514600"/>
            <a:ext cx="12922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5" name="Picture 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4267200"/>
            <a:ext cx="1663700" cy="111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5648003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r>
              <a:rPr lang="en-US">
                <a:latin typeface="Gill Sans Light" charset="0"/>
                <a:ea typeface="ＭＳ Ｐゴシック" charset="0"/>
                <a:cs typeface="Gill Sans Light" charset="0"/>
              </a:rPr>
              <a:t>What is an Operating System,… Really?</a:t>
            </a:r>
          </a:p>
        </p:txBody>
      </p:sp>
      <p:sp>
        <p:nvSpPr>
          <p:cNvPr id="191491" name="Rectangle 3"/>
          <p:cNvSpPr>
            <a:spLocks noGrp="1" noChangeArrowheads="1"/>
          </p:cNvSpPr>
          <p:nvPr>
            <p:ph type="body" idx="1"/>
          </p:nvPr>
        </p:nvSpPr>
        <p:spPr>
          <a:xfrm>
            <a:off x="609600" y="914400"/>
            <a:ext cx="7924800" cy="5486400"/>
          </a:xfrm>
        </p:spPr>
        <p:txBody>
          <a:bodyPr/>
          <a:lstStyle/>
          <a:p>
            <a:pPr>
              <a:defRPr/>
            </a:pPr>
            <a:r>
              <a:rPr lang="en-US">
                <a:ea typeface="ＭＳ Ｐゴシック" charset="0"/>
              </a:rPr>
              <a:t>Most Likely:</a:t>
            </a:r>
          </a:p>
          <a:p>
            <a:pPr lvl="1">
              <a:defRPr/>
            </a:pPr>
            <a:r>
              <a:rPr lang="en-US">
                <a:ea typeface="ＭＳ Ｐゴシック" charset="0"/>
              </a:rPr>
              <a:t>Memory Management</a:t>
            </a:r>
          </a:p>
          <a:p>
            <a:pPr lvl="1">
              <a:defRPr/>
            </a:pPr>
            <a:r>
              <a:rPr lang="en-US">
                <a:ea typeface="ＭＳ Ｐゴシック" charset="0"/>
              </a:rPr>
              <a:t>I/O Management</a:t>
            </a:r>
          </a:p>
          <a:p>
            <a:pPr lvl="1">
              <a:defRPr/>
            </a:pPr>
            <a:r>
              <a:rPr lang="en-US">
                <a:ea typeface="ＭＳ Ｐゴシック" charset="0"/>
              </a:rPr>
              <a:t>CPU Scheduling</a:t>
            </a:r>
          </a:p>
          <a:p>
            <a:pPr lvl="1">
              <a:defRPr/>
            </a:pPr>
            <a:r>
              <a:rPr lang="en-US">
                <a:ea typeface="ＭＳ Ｐゴシック" charset="0"/>
              </a:rPr>
              <a:t>Communications? (Does Email belong in OS?)</a:t>
            </a:r>
          </a:p>
          <a:p>
            <a:pPr lvl="1">
              <a:defRPr/>
            </a:pPr>
            <a:r>
              <a:rPr lang="en-US">
                <a:ea typeface="ＭＳ Ｐゴシック" charset="0"/>
              </a:rPr>
              <a:t>Multitasking/multiprogramming?</a:t>
            </a:r>
          </a:p>
          <a:p>
            <a:pPr>
              <a:defRPr/>
            </a:pPr>
            <a:r>
              <a:rPr lang="en-US">
                <a:ea typeface="ＭＳ Ｐゴシック" charset="0"/>
              </a:rPr>
              <a:t>What about?</a:t>
            </a:r>
          </a:p>
          <a:p>
            <a:pPr lvl="1">
              <a:defRPr/>
            </a:pPr>
            <a:r>
              <a:rPr lang="en-US">
                <a:ea typeface="ＭＳ Ｐゴシック" charset="0"/>
              </a:rPr>
              <a:t>File System?</a:t>
            </a:r>
          </a:p>
          <a:p>
            <a:pPr lvl="1">
              <a:defRPr/>
            </a:pPr>
            <a:r>
              <a:rPr lang="en-US">
                <a:ea typeface="ＭＳ Ｐゴシック" charset="0"/>
              </a:rPr>
              <a:t>Multimedia Support?</a:t>
            </a:r>
          </a:p>
          <a:p>
            <a:pPr lvl="1">
              <a:defRPr/>
            </a:pPr>
            <a:r>
              <a:rPr lang="en-US">
                <a:ea typeface="ＭＳ Ｐゴシック" charset="0"/>
              </a:rPr>
              <a:t>User Interface?</a:t>
            </a:r>
          </a:p>
          <a:p>
            <a:pPr lvl="1">
              <a:defRPr/>
            </a:pPr>
            <a:r>
              <a:rPr lang="en-US">
                <a:ea typeface="ＭＳ Ｐゴシック" charset="0"/>
              </a:rPr>
              <a:t>Internet Browser? </a:t>
            </a:r>
            <a:r>
              <a:rPr lang="en-US">
                <a:ea typeface="ＭＳ Ｐゴシック" charset="0"/>
                <a:sym typeface="Wingdings" charset="0"/>
              </a:rPr>
              <a:t></a:t>
            </a:r>
          </a:p>
          <a:p>
            <a:pPr>
              <a:defRPr/>
            </a:pPr>
            <a:r>
              <a:rPr lang="en-US">
                <a:ea typeface="ＭＳ Ｐゴシック" charset="0"/>
                <a:sym typeface="Wingdings" charset="0"/>
              </a:rPr>
              <a:t>Is this only interesting to Academics??</a:t>
            </a:r>
          </a:p>
        </p:txBody>
      </p:sp>
    </p:spTree>
    <p:custDataLst>
      <p:tags r:id="rId1"/>
    </p:custDataLst>
    <p:extLst>
      <p:ext uri="{BB962C8B-B14F-4D97-AF65-F5344CB8AC3E}">
        <p14:creationId xmlns:p14="http://schemas.microsoft.com/office/powerpoint/2010/main" val="2806696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14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14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14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149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1491">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1491">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1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altLang="en-US">
                <a:latin typeface="Gill Sans Light" charset="0"/>
                <a:cs typeface="Gill Sans Light" charset="0"/>
              </a:rPr>
              <a:t>Operating System Definition (Cont.)</a:t>
            </a:r>
          </a:p>
        </p:txBody>
      </p:sp>
      <p:sp>
        <p:nvSpPr>
          <p:cNvPr id="34819" name="Rectangle 3"/>
          <p:cNvSpPr>
            <a:spLocks noGrp="1" noChangeArrowheads="1"/>
          </p:cNvSpPr>
          <p:nvPr>
            <p:ph type="body" idx="1"/>
          </p:nvPr>
        </p:nvSpPr>
        <p:spPr>
          <a:xfrm>
            <a:off x="663575" y="1108075"/>
            <a:ext cx="7750175" cy="3568700"/>
          </a:xfrm>
        </p:spPr>
        <p:txBody>
          <a:bodyPr/>
          <a:lstStyle/>
          <a:p>
            <a:pPr>
              <a:defRPr/>
            </a:pPr>
            <a:r>
              <a:rPr lang="en-US" dirty="0">
                <a:ea typeface="ＭＳ Ｐゴシック" charset="0"/>
              </a:rPr>
              <a:t>No universally accepted definition</a:t>
            </a:r>
          </a:p>
          <a:p>
            <a:pPr>
              <a:defRPr/>
            </a:pPr>
            <a:r>
              <a:rPr lang="en-US" dirty="0">
                <a:ea typeface="ＭＳ Ｐゴシック" charset="0"/>
              </a:rPr>
              <a:t>“Everything a vendor ships when you order an operating system” is good approximation</a:t>
            </a:r>
          </a:p>
          <a:p>
            <a:pPr lvl="1">
              <a:defRPr/>
            </a:pPr>
            <a:r>
              <a:rPr lang="en-US" dirty="0">
                <a:ea typeface="ＭＳ Ｐゴシック" charset="0"/>
              </a:rPr>
              <a:t>But varies wildly</a:t>
            </a:r>
          </a:p>
          <a:p>
            <a:pPr>
              <a:defRPr/>
            </a:pPr>
            <a:r>
              <a:rPr lang="en-US" dirty="0">
                <a:ea typeface="ＭＳ Ｐゴシック" charset="0"/>
              </a:rPr>
              <a:t>“The one program running at all times on the computer” is the </a:t>
            </a:r>
            <a:r>
              <a:rPr lang="en-US" dirty="0">
                <a:solidFill>
                  <a:schemeClr val="hlink"/>
                </a:solidFill>
                <a:ea typeface="ＭＳ Ｐゴシック" charset="0"/>
              </a:rPr>
              <a:t>kernel</a:t>
            </a:r>
            <a:r>
              <a:rPr lang="en-US" dirty="0">
                <a:ea typeface="ＭＳ Ｐゴシック" charset="0"/>
              </a:rPr>
              <a:t>  </a:t>
            </a:r>
          </a:p>
          <a:p>
            <a:pPr lvl="1">
              <a:defRPr/>
            </a:pPr>
            <a:r>
              <a:rPr lang="en-US" dirty="0">
                <a:ea typeface="ＭＳ Ｐゴシック" charset="0"/>
              </a:rPr>
              <a:t>Everything else is either a system program (ships with the operating system) or an application program</a:t>
            </a:r>
          </a:p>
        </p:txBody>
      </p:sp>
    </p:spTree>
    <p:extLst>
      <p:ext uri="{BB962C8B-B14F-4D97-AF65-F5344CB8AC3E}">
        <p14:creationId xmlns:p14="http://schemas.microsoft.com/office/powerpoint/2010/main" val="1377835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atin typeface="Gill Sans Light" charset="0"/>
                <a:ea typeface="ＭＳ Ｐゴシック" charset="0"/>
                <a:cs typeface="Gill Sans Light" charset="0"/>
              </a:rPr>
              <a:t>“In conclusion…”</a:t>
            </a:r>
          </a:p>
        </p:txBody>
      </p:sp>
      <p:sp>
        <p:nvSpPr>
          <p:cNvPr id="64515" name="Rectangle 3"/>
          <p:cNvSpPr>
            <a:spLocks noGrp="1" noChangeArrowheads="1"/>
          </p:cNvSpPr>
          <p:nvPr>
            <p:ph type="body" idx="1"/>
          </p:nvPr>
        </p:nvSpPr>
        <p:spPr>
          <a:xfrm>
            <a:off x="609600" y="914400"/>
            <a:ext cx="8534400" cy="5105400"/>
          </a:xfrm>
        </p:spPr>
        <p:txBody>
          <a:bodyPr/>
          <a:lstStyle/>
          <a:p>
            <a:pPr>
              <a:lnSpc>
                <a:spcPct val="100000"/>
              </a:lnSpc>
              <a:defRPr/>
            </a:pPr>
            <a:r>
              <a:rPr lang="en-US" dirty="0">
                <a:ea typeface="ＭＳ Ｐゴシック" charset="0"/>
              </a:rPr>
              <a:t>Operating systems provide a virtual machine abstraction to handle diverse hardware</a:t>
            </a:r>
          </a:p>
          <a:p>
            <a:pPr lvl="1">
              <a:lnSpc>
                <a:spcPct val="100000"/>
              </a:lnSpc>
              <a:defRPr/>
            </a:pPr>
            <a:r>
              <a:rPr lang="en-US" dirty="0">
                <a:ea typeface="ＭＳ Ｐゴシック" charset="0"/>
              </a:rPr>
              <a:t>Operating systems simplify application development by providing standard services</a:t>
            </a:r>
          </a:p>
          <a:p>
            <a:pPr>
              <a:lnSpc>
                <a:spcPct val="100000"/>
              </a:lnSpc>
              <a:defRPr/>
            </a:pPr>
            <a:r>
              <a:rPr lang="en-US" dirty="0">
                <a:ea typeface="ＭＳ Ｐゴシック" charset="0"/>
              </a:rPr>
              <a:t>Operating systems coordinate resources and protect users from each other</a:t>
            </a:r>
          </a:p>
          <a:p>
            <a:pPr lvl="1">
              <a:lnSpc>
                <a:spcPct val="100000"/>
              </a:lnSpc>
              <a:defRPr/>
            </a:pPr>
            <a:r>
              <a:rPr lang="en-US" dirty="0">
                <a:ea typeface="ＭＳ Ｐゴシック" charset="0"/>
              </a:rPr>
              <a:t>Operating systems can provide an array of fault containment, fault tolerance, and fault recovery</a:t>
            </a:r>
          </a:p>
          <a:p>
            <a:pPr>
              <a:lnSpc>
                <a:spcPct val="100000"/>
              </a:lnSpc>
              <a:defRPr/>
            </a:pPr>
            <a:endParaRPr lang="en-US" dirty="0">
              <a:ea typeface="ＭＳ Ｐゴシック" charset="0"/>
            </a:endParaRPr>
          </a:p>
          <a:p>
            <a:pPr>
              <a:lnSpc>
                <a:spcPct val="100000"/>
              </a:lnSpc>
              <a:defRPr/>
            </a:pPr>
            <a:r>
              <a:rPr lang="en-US" dirty="0">
                <a:ea typeface="ＭＳ Ｐゴシック" charset="0"/>
              </a:rPr>
              <a:t>CS162 combines things from many other areas of computer science:</a:t>
            </a:r>
          </a:p>
          <a:p>
            <a:pPr lvl="1">
              <a:lnSpc>
                <a:spcPct val="100000"/>
              </a:lnSpc>
              <a:defRPr/>
            </a:pPr>
            <a:r>
              <a:rPr lang="en-US" dirty="0">
                <a:ea typeface="ＭＳ Ｐゴシック" charset="0"/>
              </a:rPr>
              <a:t>Languages, data structures, hardware, and algorithms</a:t>
            </a:r>
          </a:p>
          <a:p>
            <a:pPr lvl="1">
              <a:lnSpc>
                <a:spcPct val="100000"/>
              </a:lnSpc>
              <a:buFontTx/>
              <a:buNone/>
              <a:defRPr/>
            </a:pPr>
            <a:r>
              <a:rPr lang="en-US" dirty="0">
                <a:ea typeface="ＭＳ Ｐゴシック" charset="0"/>
              </a:rPr>
              <a:t> </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altLang="en-US">
                <a:latin typeface="Gill Sans Light" charset="0"/>
                <a:cs typeface="Gill Sans Light" charset="0"/>
              </a:rPr>
              <a:t>Goals for Today</a:t>
            </a:r>
          </a:p>
        </p:txBody>
      </p:sp>
      <p:sp>
        <p:nvSpPr>
          <p:cNvPr id="9219" name="Rectangle 3"/>
          <p:cNvSpPr>
            <a:spLocks noGrp="1" noChangeArrowheads="1"/>
          </p:cNvSpPr>
          <p:nvPr>
            <p:ph type="body" idx="1"/>
          </p:nvPr>
        </p:nvSpPr>
        <p:spPr/>
        <p:txBody>
          <a:bodyPr/>
          <a:lstStyle/>
          <a:p>
            <a:pPr>
              <a:defRPr/>
            </a:pPr>
            <a:r>
              <a:rPr lang="en-US" dirty="0">
                <a:ea typeface="ＭＳ Ｐゴシック" charset="0"/>
              </a:rPr>
              <a:t>What is an Operating System?</a:t>
            </a:r>
          </a:p>
          <a:p>
            <a:pPr lvl="1">
              <a:defRPr/>
            </a:pPr>
            <a:r>
              <a:rPr lang="en-US" dirty="0">
                <a:ea typeface="ＭＳ Ｐゴシック" charset="0"/>
              </a:rPr>
              <a:t>And – what is it not?</a:t>
            </a:r>
          </a:p>
          <a:p>
            <a:pPr>
              <a:defRPr/>
            </a:pPr>
            <a:r>
              <a:rPr lang="en-US" dirty="0">
                <a:ea typeface="ＭＳ Ｐゴシック" charset="0"/>
              </a:rPr>
              <a:t>What makes Operating Systems so exciting?</a:t>
            </a:r>
          </a:p>
          <a:p>
            <a:pPr>
              <a:defRPr/>
            </a:pPr>
            <a:r>
              <a:rPr lang="en-US" dirty="0">
                <a:ea typeface="ＭＳ Ｐゴシック" charset="0"/>
              </a:rPr>
              <a:t>Oh, and “How does this class operate?”</a:t>
            </a:r>
          </a:p>
          <a:p>
            <a:pPr>
              <a:defRPr/>
            </a:pPr>
            <a:endParaRPr lang="en-US" dirty="0">
              <a:ea typeface="ＭＳ Ｐゴシック" charset="0"/>
            </a:endParaRPr>
          </a:p>
          <a:p>
            <a:pPr>
              <a:buFontTx/>
              <a:buNone/>
              <a:defRPr/>
            </a:pPr>
            <a:r>
              <a:rPr lang="en-US" dirty="0">
                <a:ea typeface="ＭＳ Ｐゴシック" charset="0"/>
              </a:rPr>
              <a:t>Interactive is important!</a:t>
            </a:r>
          </a:p>
          <a:p>
            <a:pPr>
              <a:buFontTx/>
              <a:buNone/>
              <a:defRPr/>
            </a:pPr>
            <a:r>
              <a:rPr lang="en-US" dirty="0">
                <a:ea typeface="ＭＳ Ｐゴシック" charset="0"/>
              </a:rPr>
              <a:t>	Ask Questions!</a:t>
            </a:r>
          </a:p>
          <a:p>
            <a:pPr>
              <a:defRPr/>
            </a:pPr>
            <a:endParaRPr lang="en-US" dirty="0">
              <a:ea typeface="ＭＳ Ｐゴシック" charset="0"/>
            </a:endParaRPr>
          </a:p>
        </p:txBody>
      </p:sp>
      <p:sp>
        <p:nvSpPr>
          <p:cNvPr id="9220" name="Text Box 4"/>
          <p:cNvSpPr txBox="1">
            <a:spLocks noChangeArrowheads="1"/>
          </p:cNvSpPr>
          <p:nvPr/>
        </p:nvSpPr>
        <p:spPr bwMode="auto">
          <a:xfrm>
            <a:off x="630238" y="5105400"/>
            <a:ext cx="7904162" cy="9239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9" tIns="45714" rIns="91429" bIns="45714">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dirty="0">
                <a:latin typeface="Gill Sans" charset="0"/>
                <a:ea typeface="Gill Sans" charset="0"/>
                <a:cs typeface="Gill Sans" charset="0"/>
              </a:rPr>
              <a:t>Slides courtesy of David Culler, Anthony D. Joseph, John </a:t>
            </a:r>
            <a:r>
              <a:rPr lang="en-US" altLang="en-US" sz="1800" b="0" dirty="0" err="1">
                <a:latin typeface="Gill Sans" charset="0"/>
                <a:ea typeface="Gill Sans" charset="0"/>
                <a:cs typeface="Gill Sans" charset="0"/>
              </a:rPr>
              <a:t>Kubiatowicz</a:t>
            </a:r>
            <a:r>
              <a:rPr lang="en-US" altLang="en-US" sz="1800" b="0" dirty="0">
                <a:latin typeface="Gill Sans" charset="0"/>
                <a:ea typeface="Gill Sans" charset="0"/>
                <a:cs typeface="Gill Sans" charset="0"/>
              </a:rPr>
              <a:t>, AJ Shankar, George </a:t>
            </a:r>
            <a:r>
              <a:rPr lang="en-US" altLang="en-US" sz="1800" b="0" dirty="0" err="1">
                <a:latin typeface="Gill Sans" charset="0"/>
                <a:ea typeface="Gill Sans" charset="0"/>
                <a:cs typeface="Gill Sans" charset="0"/>
              </a:rPr>
              <a:t>Necula</a:t>
            </a:r>
            <a:r>
              <a:rPr lang="en-US" altLang="en-US" sz="1800" b="0" dirty="0">
                <a:latin typeface="Gill Sans" charset="0"/>
                <a:ea typeface="Gill Sans" charset="0"/>
                <a:cs typeface="Gill Sans" charset="0"/>
              </a:rPr>
              <a:t>, Alex Aiken, Eric Brewer, </a:t>
            </a:r>
            <a:r>
              <a:rPr lang="en-US" altLang="en-US" sz="1800" b="0" dirty="0" err="1">
                <a:latin typeface="Gill Sans" charset="0"/>
                <a:ea typeface="Gill Sans" charset="0"/>
                <a:cs typeface="Gill Sans" charset="0"/>
              </a:rPr>
              <a:t>Ras</a:t>
            </a:r>
            <a:r>
              <a:rPr lang="en-US" altLang="en-US" sz="1800" b="0" dirty="0">
                <a:latin typeface="Gill Sans" charset="0"/>
                <a:ea typeface="Gill Sans" charset="0"/>
                <a:cs typeface="Gill Sans" charset="0"/>
              </a:rPr>
              <a:t> </a:t>
            </a:r>
            <a:r>
              <a:rPr lang="en-US" altLang="en-US" sz="1800" b="0" dirty="0" err="1">
                <a:latin typeface="Gill Sans" charset="0"/>
                <a:ea typeface="Gill Sans" charset="0"/>
                <a:cs typeface="Gill Sans" charset="0"/>
              </a:rPr>
              <a:t>Bodik</a:t>
            </a:r>
            <a:r>
              <a:rPr lang="en-US" altLang="en-US" sz="1800" b="0" dirty="0">
                <a:latin typeface="Gill Sans" charset="0"/>
                <a:ea typeface="Gill Sans" charset="0"/>
                <a:cs typeface="Gill Sans" charset="0"/>
              </a:rPr>
              <a:t>, Ion </a:t>
            </a:r>
            <a:r>
              <a:rPr lang="en-US" altLang="en-US" sz="1800" b="0" dirty="0" err="1">
                <a:latin typeface="Gill Sans" charset="0"/>
                <a:ea typeface="Gill Sans" charset="0"/>
                <a:cs typeface="Gill Sans" charset="0"/>
              </a:rPr>
              <a:t>Stoica</a:t>
            </a:r>
            <a:r>
              <a:rPr lang="en-US" altLang="en-US" sz="1800" b="0" dirty="0">
                <a:latin typeface="Gill Sans" charset="0"/>
                <a:ea typeface="Gill Sans" charset="0"/>
                <a:cs typeface="Gill Sans" charset="0"/>
              </a:rPr>
              <a:t>, Doug </a:t>
            </a:r>
            <a:r>
              <a:rPr lang="en-US" altLang="en-US" sz="1800" b="0" dirty="0" err="1">
                <a:latin typeface="Gill Sans" charset="0"/>
                <a:ea typeface="Gill Sans" charset="0"/>
                <a:cs typeface="Gill Sans" charset="0"/>
              </a:rPr>
              <a:t>Tygar</a:t>
            </a:r>
            <a:r>
              <a:rPr lang="en-US" altLang="en-US" sz="1800" b="0" dirty="0">
                <a:latin typeface="Gill Sans" charset="0"/>
                <a:ea typeface="Gill Sans" charset="0"/>
                <a:cs typeface="Gill Sans" charset="0"/>
              </a:rPr>
              <a:t>, and David Wagner.</a:t>
            </a:r>
          </a:p>
        </p:txBody>
      </p:sp>
    </p:spTree>
    <p:custDataLst>
      <p:tags r:id="rId1"/>
    </p:custDataLst>
    <p:extLst>
      <p:ext uri="{BB962C8B-B14F-4D97-AF65-F5344CB8AC3E}">
        <p14:creationId xmlns:p14="http://schemas.microsoft.com/office/powerpoint/2010/main" val="6620357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itle 7"/>
          <p:cNvSpPr>
            <a:spLocks noGrp="1"/>
          </p:cNvSpPr>
          <p:nvPr>
            <p:ph type="title"/>
          </p:nvPr>
        </p:nvSpPr>
        <p:spPr/>
        <p:txBody>
          <a:bodyPr/>
          <a:lstStyle/>
          <a:p>
            <a:pPr>
              <a:defRPr/>
            </a:pPr>
            <a:r>
              <a:rPr lang="en-US" altLang="en-US">
                <a:latin typeface="Gill Sans Light" charset="0"/>
                <a:cs typeface="Gill Sans Light" charset="0"/>
              </a:rPr>
              <a:t>What is an operating system?</a:t>
            </a:r>
          </a:p>
        </p:txBody>
      </p:sp>
      <p:sp>
        <p:nvSpPr>
          <p:cNvPr id="10243" name="Content Placeholder 8"/>
          <p:cNvSpPr>
            <a:spLocks noGrp="1"/>
          </p:cNvSpPr>
          <p:nvPr>
            <p:ph idx="1"/>
          </p:nvPr>
        </p:nvSpPr>
        <p:spPr>
          <a:xfrm>
            <a:off x="76200" y="838200"/>
            <a:ext cx="8839200" cy="2514600"/>
          </a:xfrm>
        </p:spPr>
        <p:txBody>
          <a:bodyPr/>
          <a:lstStyle/>
          <a:p>
            <a:pPr>
              <a:defRPr/>
            </a:pPr>
            <a:r>
              <a:rPr lang="en-US" dirty="0">
                <a:ea typeface="ＭＳ Ｐゴシック" charset="0"/>
              </a:rPr>
              <a:t>Special layer of software that provides application software access to hardware resources</a:t>
            </a:r>
          </a:p>
          <a:p>
            <a:pPr lvl="1">
              <a:defRPr/>
            </a:pPr>
            <a:r>
              <a:rPr lang="en-US" dirty="0">
                <a:ea typeface="ＭＳ Ｐゴシック" charset="0"/>
              </a:rPr>
              <a:t>Convenient abstraction of complex hardware devices</a:t>
            </a:r>
          </a:p>
          <a:p>
            <a:pPr lvl="1">
              <a:defRPr/>
            </a:pPr>
            <a:r>
              <a:rPr lang="en-US" dirty="0">
                <a:ea typeface="ＭＳ Ｐゴシック" charset="0"/>
              </a:rPr>
              <a:t>Protected access to shared resources</a:t>
            </a:r>
          </a:p>
          <a:p>
            <a:pPr lvl="1">
              <a:defRPr/>
            </a:pPr>
            <a:r>
              <a:rPr lang="en-US" dirty="0">
                <a:ea typeface="ＭＳ Ｐゴシック" charset="0"/>
              </a:rPr>
              <a:t>Security and authentication</a:t>
            </a:r>
          </a:p>
          <a:p>
            <a:pPr lvl="1">
              <a:defRPr/>
            </a:pPr>
            <a:r>
              <a:rPr lang="en-US" dirty="0">
                <a:ea typeface="ＭＳ Ｐゴシック" charset="0"/>
              </a:rPr>
              <a:t>Communication amongst logical entities</a:t>
            </a:r>
          </a:p>
          <a:p>
            <a:pPr lvl="1">
              <a:defRPr/>
            </a:pPr>
            <a:endParaRPr lang="en-US" dirty="0">
              <a:ea typeface="ＭＳ Ｐゴシック" charset="0"/>
            </a:endParaRPr>
          </a:p>
          <a:p>
            <a:pPr lvl="1">
              <a:defRPr/>
            </a:pPr>
            <a:endParaRPr lang="en-US" dirty="0">
              <a:ea typeface="ＭＳ Ｐゴシック" charset="0"/>
            </a:endParaRPr>
          </a:p>
        </p:txBody>
      </p:sp>
      <p:sp>
        <p:nvSpPr>
          <p:cNvPr id="17411" name="Rectangle 9"/>
          <p:cNvSpPr>
            <a:spLocks noChangeArrowheads="1"/>
          </p:cNvSpPr>
          <p:nvPr/>
        </p:nvSpPr>
        <p:spPr bwMode="auto">
          <a:xfrm>
            <a:off x="3048000" y="5029200"/>
            <a:ext cx="2362200" cy="914400"/>
          </a:xfrm>
          <a:prstGeom prst="rect">
            <a:avLst/>
          </a:prstGeom>
          <a:solidFill>
            <a:schemeClr val="bg2"/>
          </a:solidFill>
          <a:ln w="12700">
            <a:solidFill>
              <a:schemeClr val="tx1"/>
            </a:solidFill>
            <a:round/>
            <a:headEnd type="none" w="sm" len="sm"/>
            <a:tailEnd type="none" w="sm" len="sm"/>
          </a:ln>
        </p:spPr>
        <p:txBody>
          <a:bodyPr/>
          <a:lstStyle/>
          <a:p>
            <a:pPr algn="ctr"/>
            <a:endParaRPr lang="en-US" b="0">
              <a:latin typeface="Gill Sans Light" charset="0"/>
              <a:cs typeface="Gill Sans Light" charset="0"/>
            </a:endParaRPr>
          </a:p>
          <a:p>
            <a:pPr algn="ctr"/>
            <a:r>
              <a:rPr lang="en-US" b="0">
                <a:latin typeface="Gill Sans Light" charset="0"/>
                <a:cs typeface="Gill Sans Light" charset="0"/>
              </a:rPr>
              <a:t>Hardware</a:t>
            </a:r>
          </a:p>
        </p:txBody>
      </p:sp>
      <p:sp>
        <p:nvSpPr>
          <p:cNvPr id="17412" name="Rounded Rectangle 10"/>
          <p:cNvSpPr>
            <a:spLocks noChangeArrowheads="1"/>
          </p:cNvSpPr>
          <p:nvPr/>
        </p:nvSpPr>
        <p:spPr bwMode="auto">
          <a:xfrm>
            <a:off x="3048000" y="4038600"/>
            <a:ext cx="914400" cy="685800"/>
          </a:xfrm>
          <a:prstGeom prst="roundRect">
            <a:avLst>
              <a:gd name="adj" fmla="val 16667"/>
            </a:avLst>
          </a:prstGeom>
          <a:solidFill>
            <a:srgbClr val="72AAAE"/>
          </a:solidFill>
          <a:ln w="12700">
            <a:solidFill>
              <a:schemeClr val="tx1"/>
            </a:solidFill>
            <a:round/>
            <a:headEnd type="none" w="sm" len="sm"/>
            <a:tailEnd type="none" w="sm" len="sm"/>
          </a:ln>
        </p:spPr>
        <p:txBody>
          <a:bodyPr/>
          <a:lstStyle/>
          <a:p>
            <a:pPr algn="ctr"/>
            <a:r>
              <a:rPr lang="en-US" b="0">
                <a:latin typeface="Gill Sans Light" charset="0"/>
                <a:cs typeface="Gill Sans Light" charset="0"/>
              </a:rPr>
              <a:t>appln</a:t>
            </a:r>
          </a:p>
        </p:txBody>
      </p:sp>
      <p:sp>
        <p:nvSpPr>
          <p:cNvPr id="18437" name="Rounded Rectangle 11"/>
          <p:cNvSpPr>
            <a:spLocks noChangeArrowheads="1"/>
          </p:cNvSpPr>
          <p:nvPr/>
        </p:nvSpPr>
        <p:spPr bwMode="auto">
          <a:xfrm>
            <a:off x="3505200" y="3886200"/>
            <a:ext cx="914400" cy="685800"/>
          </a:xfrm>
          <a:prstGeom prst="roundRect">
            <a:avLst>
              <a:gd name="adj" fmla="val 16667"/>
            </a:avLst>
          </a:prstGeom>
          <a:solidFill>
            <a:schemeClr val="accent1">
              <a:lumMod val="20000"/>
              <a:lumOff val="80000"/>
            </a:schemeClr>
          </a:solidFill>
          <a:ln w="12700">
            <a:solidFill>
              <a:schemeClr val="tx1"/>
            </a:solidFill>
            <a:round/>
            <a:headEnd type="none" w="sm" len="sm"/>
            <a:tailEnd type="none" w="sm" len="sm"/>
          </a:ln>
        </p:spPr>
        <p:txBody>
          <a:bodyPr/>
          <a:lstStyle/>
          <a:p>
            <a:pPr algn="ctr">
              <a:defRPr/>
            </a:pPr>
            <a:r>
              <a:rPr lang="en-US" b="0">
                <a:latin typeface="Gill Sans Light" charset="0"/>
                <a:cs typeface="Gill Sans Light" charset="0"/>
              </a:rPr>
              <a:t>appln</a:t>
            </a:r>
          </a:p>
        </p:txBody>
      </p:sp>
      <p:sp>
        <p:nvSpPr>
          <p:cNvPr id="18438" name="Rounded Rectangle 12"/>
          <p:cNvSpPr>
            <a:spLocks noChangeArrowheads="1"/>
          </p:cNvSpPr>
          <p:nvPr/>
        </p:nvSpPr>
        <p:spPr bwMode="auto">
          <a:xfrm>
            <a:off x="3886200" y="3733800"/>
            <a:ext cx="914400" cy="685800"/>
          </a:xfrm>
          <a:prstGeom prst="roundRect">
            <a:avLst>
              <a:gd name="adj" fmla="val 16667"/>
            </a:avLst>
          </a:prstGeom>
          <a:solidFill>
            <a:schemeClr val="accent6">
              <a:lumMod val="20000"/>
              <a:lumOff val="80000"/>
            </a:schemeClr>
          </a:solidFill>
          <a:ln w="12700">
            <a:solidFill>
              <a:schemeClr val="tx1"/>
            </a:solidFill>
            <a:round/>
            <a:headEnd type="none" w="sm" len="sm"/>
            <a:tailEnd type="none" w="sm" len="sm"/>
          </a:ln>
        </p:spPr>
        <p:txBody>
          <a:bodyPr/>
          <a:lstStyle/>
          <a:p>
            <a:pPr algn="ctr">
              <a:defRPr/>
            </a:pPr>
            <a:r>
              <a:rPr lang="en-US" b="0" dirty="0" err="1">
                <a:latin typeface="Gill Sans Light" charset="0"/>
                <a:cs typeface="Gill Sans Light" charset="0"/>
              </a:rPr>
              <a:t>appl</a:t>
            </a:r>
            <a:r>
              <a:rPr lang="en-US" b="0" dirty="0">
                <a:latin typeface="Gill Sans Light" charset="0"/>
                <a:cs typeface="Gill Sans Light" charset="0"/>
              </a:rPr>
              <a:t> n</a:t>
            </a:r>
          </a:p>
        </p:txBody>
      </p:sp>
      <p:sp>
        <p:nvSpPr>
          <p:cNvPr id="17415" name="Rectangle 14"/>
          <p:cNvSpPr>
            <a:spLocks noChangeArrowheads="1"/>
          </p:cNvSpPr>
          <p:nvPr/>
        </p:nvSpPr>
        <p:spPr bwMode="auto">
          <a:xfrm>
            <a:off x="3657600" y="4800600"/>
            <a:ext cx="2057400" cy="152400"/>
          </a:xfrm>
          <a:prstGeom prst="rect">
            <a:avLst/>
          </a:prstGeom>
          <a:solidFill>
            <a:srgbClr val="FF6600"/>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a:lstStyle/>
          <a:p>
            <a:endParaRPr lang="en-US" b="0">
              <a:latin typeface="Gill Sans Light" charset="0"/>
              <a:cs typeface="Gill Sans Light" charset="0"/>
            </a:endParaRPr>
          </a:p>
        </p:txBody>
      </p:sp>
      <p:sp>
        <p:nvSpPr>
          <p:cNvPr id="16" name="Rectangle 15"/>
          <p:cNvSpPr/>
          <p:nvPr/>
        </p:nvSpPr>
        <p:spPr bwMode="auto">
          <a:xfrm>
            <a:off x="4953000" y="4343400"/>
            <a:ext cx="762000" cy="457200"/>
          </a:xfrm>
          <a:prstGeom prst="rect">
            <a:avLst/>
          </a:prstGeom>
          <a:solidFill>
            <a:srgbClr val="FF6600"/>
          </a:solidFill>
          <a:ln w="12700" cap="flat" cmpd="sng" algn="ctr">
            <a:noFill/>
            <a:prstDash val="solid"/>
            <a:round/>
            <a:headEnd type="none" w="sm" len="sm"/>
            <a:tailEnd type="none" w="sm" len="sm"/>
          </a:ln>
          <a:effectLst/>
        </p:spPr>
        <p:txBody>
          <a:bodyPr/>
          <a:lstStyle/>
          <a:p>
            <a:pPr algn="ctr">
              <a:defRPr/>
            </a:pPr>
            <a:r>
              <a:rPr lang="en-US" b="0" dirty="0">
                <a:solidFill>
                  <a:schemeClr val="bg1"/>
                </a:solidFill>
                <a:latin typeface="Gill Sans Light"/>
                <a:ea typeface="+mn-ea"/>
                <a:cs typeface="Gill Sans Light"/>
              </a:rPr>
              <a:t>OS</a:t>
            </a:r>
          </a:p>
        </p:txBody>
      </p:sp>
      <p:cxnSp>
        <p:nvCxnSpPr>
          <p:cNvPr id="17417" name="Straight Arrow Connector 17"/>
          <p:cNvCxnSpPr>
            <a:cxnSpLocks noChangeShapeType="1"/>
            <a:stCxn id="17411" idx="3"/>
          </p:cNvCxnSpPr>
          <p:nvPr/>
        </p:nvCxnSpPr>
        <p:spPr bwMode="auto">
          <a:xfrm>
            <a:off x="5410200" y="5486400"/>
            <a:ext cx="1524000" cy="0"/>
          </a:xfrm>
          <a:prstGeom prst="straightConnector1">
            <a:avLst/>
          </a:prstGeom>
          <a:noFill/>
          <a:ln w="1270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6960541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rcRect b="11256"/>
          <a:stretch>
            <a:fillRect/>
          </a:stretch>
        </p:blipFill>
        <p:spPr bwMode="auto">
          <a:xfrm>
            <a:off x="4343400" y="1371600"/>
            <a:ext cx="4764088" cy="276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a:latin typeface="Gill Sans Light"/>
                <a:cs typeface="Gill Sans Light"/>
              </a:rPr>
              <a:t>What Does an OS do?</a:t>
            </a:r>
          </a:p>
        </p:txBody>
      </p:sp>
      <p:sp>
        <p:nvSpPr>
          <p:cNvPr id="3" name="Content Placeholder 2"/>
          <p:cNvSpPr>
            <a:spLocks noGrp="1"/>
          </p:cNvSpPr>
          <p:nvPr>
            <p:ph idx="1"/>
          </p:nvPr>
        </p:nvSpPr>
        <p:spPr>
          <a:xfrm>
            <a:off x="609600" y="914400"/>
            <a:ext cx="8534400" cy="5105400"/>
          </a:xfrm>
        </p:spPr>
        <p:txBody>
          <a:bodyPr/>
          <a:lstStyle/>
          <a:p>
            <a:pPr>
              <a:defRPr/>
            </a:pPr>
            <a:r>
              <a:rPr lang="en-US" dirty="0"/>
              <a:t>Provide abstractions to apps</a:t>
            </a:r>
          </a:p>
          <a:p>
            <a:pPr lvl="1">
              <a:defRPr/>
            </a:pPr>
            <a:r>
              <a:rPr lang="en-US" dirty="0"/>
              <a:t>File systems</a:t>
            </a:r>
          </a:p>
          <a:p>
            <a:pPr lvl="1">
              <a:defRPr/>
            </a:pPr>
            <a:r>
              <a:rPr lang="en-US" dirty="0"/>
              <a:t>Processes, threads </a:t>
            </a:r>
          </a:p>
          <a:p>
            <a:pPr lvl="1">
              <a:defRPr/>
            </a:pPr>
            <a:r>
              <a:rPr lang="en-US" dirty="0"/>
              <a:t>VM, containers</a:t>
            </a:r>
          </a:p>
          <a:p>
            <a:pPr lvl="1">
              <a:defRPr/>
            </a:pPr>
            <a:r>
              <a:rPr lang="en-US" dirty="0"/>
              <a:t>Naming system</a:t>
            </a:r>
          </a:p>
          <a:p>
            <a:pPr lvl="1">
              <a:defRPr/>
            </a:pPr>
            <a:r>
              <a:rPr lang="is-IS" dirty="0"/>
              <a:t>…</a:t>
            </a:r>
            <a:endParaRPr lang="en-US" dirty="0"/>
          </a:p>
          <a:p>
            <a:pPr>
              <a:defRPr/>
            </a:pPr>
            <a:r>
              <a:rPr lang="en-US" dirty="0"/>
              <a:t>Manage resources:</a:t>
            </a:r>
          </a:p>
          <a:p>
            <a:pPr lvl="1">
              <a:defRPr/>
            </a:pPr>
            <a:r>
              <a:rPr lang="en-US" dirty="0"/>
              <a:t>Memory, CPU, storage, </a:t>
            </a:r>
            <a:r>
              <a:rPr lang="is-IS" dirty="0"/>
              <a:t>…</a:t>
            </a:r>
            <a:endParaRPr lang="en-US" dirty="0"/>
          </a:p>
          <a:p>
            <a:pPr>
              <a:defRPr/>
            </a:pPr>
            <a:r>
              <a:rPr lang="en-US" dirty="0"/>
              <a:t>Achieves the above by implementing specific </a:t>
            </a:r>
            <a:r>
              <a:rPr lang="en-US" dirty="0" err="1"/>
              <a:t>algos</a:t>
            </a:r>
            <a:r>
              <a:rPr lang="en-US" dirty="0"/>
              <a:t> and techniques:</a:t>
            </a:r>
          </a:p>
          <a:p>
            <a:pPr lvl="1">
              <a:defRPr/>
            </a:pPr>
            <a:r>
              <a:rPr lang="en-US" dirty="0"/>
              <a:t>Scheduling</a:t>
            </a:r>
          </a:p>
          <a:p>
            <a:pPr lvl="1">
              <a:defRPr/>
            </a:pPr>
            <a:r>
              <a:rPr lang="en-US" dirty="0"/>
              <a:t>Concurrency</a:t>
            </a:r>
          </a:p>
          <a:p>
            <a:pPr lvl="1">
              <a:defRPr/>
            </a:pPr>
            <a:r>
              <a:rPr lang="en-US" dirty="0"/>
              <a:t>Transactions</a:t>
            </a:r>
          </a:p>
          <a:p>
            <a:pPr lvl="1">
              <a:defRPr/>
            </a:pPr>
            <a:r>
              <a:rPr lang="en-US" dirty="0"/>
              <a:t>Security</a:t>
            </a:r>
          </a:p>
          <a:p>
            <a:pPr lvl="1">
              <a:defRPr/>
            </a:pPr>
            <a:r>
              <a:rPr lang="is-IS" dirty="0"/>
              <a:t>…..</a:t>
            </a:r>
            <a:endParaRPr lang="en-US" dirty="0"/>
          </a:p>
          <a:p>
            <a:pPr>
              <a:defRPr/>
            </a:pPr>
            <a:endParaRPr lang="en-US" dirty="0"/>
          </a:p>
          <a:p>
            <a:pPr>
              <a:defRPr/>
            </a:pPr>
            <a:endParaRPr lang="en-US" dirty="0"/>
          </a:p>
        </p:txBody>
      </p:sp>
    </p:spTree>
    <p:extLst>
      <p:ext uri="{BB962C8B-B14F-4D97-AF65-F5344CB8AC3E}">
        <p14:creationId xmlns:p14="http://schemas.microsoft.com/office/powerpoint/2010/main" val="33971842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5"/>
          <p:cNvSpPr>
            <a:spLocks noChangeArrowheads="1"/>
          </p:cNvSpPr>
          <p:nvPr/>
        </p:nvSpPr>
        <p:spPr bwMode="auto">
          <a:xfrm>
            <a:off x="1524000" y="2133600"/>
            <a:ext cx="6705600" cy="4343400"/>
          </a:xfrm>
          <a:prstGeom prst="rect">
            <a:avLst/>
          </a:prstGeom>
          <a:pattFill prst="horzBrick">
            <a:fgClr>
              <a:schemeClr val="bg2"/>
            </a:fgClr>
            <a:bgClr>
              <a:srgbClr val="FFFFFF"/>
            </a:bgClr>
          </a:pattFill>
          <a:ln w="12700">
            <a:solidFill>
              <a:schemeClr val="tx1"/>
            </a:solidFill>
            <a:round/>
            <a:headEnd type="none" w="sm" len="sm"/>
            <a:tailEnd type="none" w="sm" len="sm"/>
          </a:ln>
        </p:spPr>
        <p:txBody>
          <a:bodyPr/>
          <a:lstStyle/>
          <a:p>
            <a:endParaRPr lang="en-US" b="0">
              <a:latin typeface="Gill Sans" charset="0"/>
              <a:cs typeface="Gill Sans" charset="0"/>
            </a:endParaRPr>
          </a:p>
        </p:txBody>
      </p:sp>
      <p:pic>
        <p:nvPicPr>
          <p:cNvPr id="40"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2171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2" name="Title 1"/>
          <p:cNvSpPr>
            <a:spLocks noGrp="1"/>
          </p:cNvSpPr>
          <p:nvPr>
            <p:ph type="title"/>
          </p:nvPr>
        </p:nvSpPr>
        <p:spPr>
          <a:xfrm>
            <a:off x="533400" y="101600"/>
            <a:ext cx="8001000" cy="736600"/>
          </a:xfrm>
        </p:spPr>
        <p:txBody>
          <a:bodyPr/>
          <a:lstStyle/>
          <a:p>
            <a:pPr>
              <a:defRPr/>
            </a:pPr>
            <a:r>
              <a:rPr lang="en-US">
                <a:latin typeface="Gill Sans Light" charset="0"/>
                <a:ea typeface="ＭＳ Ｐゴシック" charset="0"/>
                <a:cs typeface="Gill Sans Light" charset="0"/>
              </a:rPr>
              <a:t>OS Basics: “Virtual Machine” Boundary</a:t>
            </a:r>
          </a:p>
        </p:txBody>
      </p:sp>
      <p:sp>
        <p:nvSpPr>
          <p:cNvPr id="39" name="Can 38"/>
          <p:cNvSpPr>
            <a:spLocks noChangeArrowheads="1"/>
          </p:cNvSpPr>
          <p:nvPr/>
        </p:nvSpPr>
        <p:spPr bwMode="auto">
          <a:xfrm>
            <a:off x="2362200" y="4343400"/>
            <a:ext cx="1143000" cy="1295400"/>
          </a:xfrm>
          <a:prstGeom prst="can">
            <a:avLst>
              <a:gd name="adj" fmla="val 25002"/>
            </a:avLst>
          </a:prstGeom>
          <a:solidFill>
            <a:schemeClr val="accent1"/>
          </a:solidFill>
          <a:ln w="12700">
            <a:solidFill>
              <a:schemeClr val="tx1"/>
            </a:solidFill>
            <a:round/>
            <a:headEnd type="none" w="sm" len="sm"/>
            <a:tailEnd type="none" w="sm" len="sm"/>
          </a:ln>
        </p:spPr>
        <p:txBody>
          <a:bodyPr/>
          <a:lstStyle/>
          <a:p>
            <a:r>
              <a:rPr lang="en-US" b="0">
                <a:latin typeface="Gill Sans" charset="0"/>
                <a:cs typeface="Gill Sans" charset="0"/>
              </a:rPr>
              <a:t>storage</a:t>
            </a:r>
          </a:p>
        </p:txBody>
      </p:sp>
      <p:pic>
        <p:nvPicPr>
          <p:cNvPr id="43" name="Picture 4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5105400"/>
            <a:ext cx="123825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4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9200" y="5943600"/>
            <a:ext cx="723900"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7" name="Punched Tape 44"/>
          <p:cNvSpPr>
            <a:spLocks noChangeArrowheads="1"/>
          </p:cNvSpPr>
          <p:nvPr/>
        </p:nvSpPr>
        <p:spPr bwMode="auto">
          <a:xfrm rot="5400000">
            <a:off x="2400300" y="1028700"/>
            <a:ext cx="1219200" cy="838200"/>
          </a:xfrm>
          <a:prstGeom prst="flowChartPunchedTape">
            <a:avLst/>
          </a:prstGeom>
          <a:solidFill>
            <a:srgbClr val="79FF79"/>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grpSp>
        <p:nvGrpSpPr>
          <p:cNvPr id="15" name="Group 14"/>
          <p:cNvGrpSpPr>
            <a:grpSpLocks/>
          </p:cNvGrpSpPr>
          <p:nvPr/>
        </p:nvGrpSpPr>
        <p:grpSpPr bwMode="auto">
          <a:xfrm>
            <a:off x="3048000" y="1676400"/>
            <a:ext cx="4572000" cy="457200"/>
            <a:chOff x="3048000" y="1905000"/>
            <a:chExt cx="4572000" cy="457200"/>
          </a:xfrm>
        </p:grpSpPr>
        <p:sp>
          <p:nvSpPr>
            <p:cNvPr id="20505" name="Rectangle 2"/>
            <p:cNvSpPr>
              <a:spLocks noChangeArrowheads="1"/>
            </p:cNvSpPr>
            <p:nvPr/>
          </p:nvSpPr>
          <p:spPr bwMode="auto">
            <a:xfrm>
              <a:off x="3048000" y="2209800"/>
              <a:ext cx="4572000" cy="152400"/>
            </a:xfrm>
            <a:prstGeom prst="rect">
              <a:avLst/>
            </a:prstGeom>
            <a:solidFill>
              <a:schemeClr val="accent1"/>
            </a:solidFill>
            <a:ln w="12700">
              <a:solidFill>
                <a:schemeClr val="tx1"/>
              </a:solidFill>
              <a:round/>
              <a:headEnd type="none" w="sm" len="sm"/>
              <a:tailEnd type="none" w="sm" len="sm"/>
            </a:ln>
          </p:spPr>
          <p:txBody>
            <a:bodyPr/>
            <a:lstStyle/>
            <a:p>
              <a:endParaRPr lang="en-US" b="0">
                <a:latin typeface="Gill Sans" charset="0"/>
                <a:cs typeface="Gill Sans" charset="0"/>
              </a:endParaRPr>
            </a:p>
          </p:txBody>
        </p:sp>
        <p:sp>
          <p:nvSpPr>
            <p:cNvPr id="20506" name="TextBox 8"/>
            <p:cNvSpPr txBox="1">
              <a:spLocks noChangeArrowheads="1"/>
            </p:cNvSpPr>
            <p:nvPr/>
          </p:nvSpPr>
          <p:spPr bwMode="auto">
            <a:xfrm>
              <a:off x="3886200" y="1905000"/>
              <a:ext cx="27517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OS Hardware Virtualization</a:t>
              </a:r>
            </a:p>
          </p:txBody>
        </p:sp>
      </p:grpSp>
      <p:sp>
        <p:nvSpPr>
          <p:cNvPr id="20489" name="Rectangle 10"/>
          <p:cNvSpPr>
            <a:spLocks noChangeArrowheads="1"/>
          </p:cNvSpPr>
          <p:nvPr/>
        </p:nvSpPr>
        <p:spPr bwMode="auto">
          <a:xfrm>
            <a:off x="1524000" y="2133600"/>
            <a:ext cx="1117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a:latin typeface="Gill Sans" charset="0"/>
                <a:cs typeface="Gill Sans" charset="0"/>
              </a:rPr>
              <a:t>Hardware</a:t>
            </a:r>
          </a:p>
        </p:txBody>
      </p:sp>
      <p:sp>
        <p:nvSpPr>
          <p:cNvPr id="20490" name="Rectangle 37"/>
          <p:cNvSpPr>
            <a:spLocks noChangeArrowheads="1"/>
          </p:cNvSpPr>
          <p:nvPr/>
        </p:nvSpPr>
        <p:spPr bwMode="auto">
          <a:xfrm>
            <a:off x="1524000" y="1752600"/>
            <a:ext cx="10128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0">
                <a:latin typeface="Gill Sans" charset="0"/>
                <a:cs typeface="Gill Sans" charset="0"/>
              </a:rPr>
              <a:t>Software</a:t>
            </a:r>
          </a:p>
        </p:txBody>
      </p:sp>
      <p:grpSp>
        <p:nvGrpSpPr>
          <p:cNvPr id="14" name="Group 13"/>
          <p:cNvGrpSpPr>
            <a:grpSpLocks/>
          </p:cNvGrpSpPr>
          <p:nvPr/>
        </p:nvGrpSpPr>
        <p:grpSpPr bwMode="auto">
          <a:xfrm>
            <a:off x="2209800" y="2209800"/>
            <a:ext cx="4267200" cy="1676400"/>
            <a:chOff x="2209800" y="2438400"/>
            <a:chExt cx="4267200" cy="1676400"/>
          </a:xfrm>
        </p:grpSpPr>
        <p:cxnSp>
          <p:nvCxnSpPr>
            <p:cNvPr id="20502" name="Straight Arrow Connector 9"/>
            <p:cNvCxnSpPr>
              <a:cxnSpLocks noChangeShapeType="1"/>
              <a:stCxn id="7" idx="3"/>
            </p:cNvCxnSpPr>
            <p:nvPr/>
          </p:nvCxnSpPr>
          <p:spPr bwMode="auto">
            <a:xfrm flipV="1">
              <a:off x="3810000" y="3608349"/>
              <a:ext cx="914400" cy="11151"/>
            </a:xfrm>
            <a:prstGeom prst="straightConnector1">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7" name="Rounded Rectangle 6"/>
            <p:cNvSpPr/>
            <p:nvPr/>
          </p:nvSpPr>
          <p:spPr bwMode="auto">
            <a:xfrm>
              <a:off x="2209800" y="32004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a:lstStyle/>
            <a:p>
              <a:pPr algn="ctr">
                <a:defRPr/>
              </a:pPr>
              <a:r>
                <a:rPr lang="en-US" b="0" dirty="0">
                  <a:latin typeface="Gill Sans" charset="0"/>
                  <a:ea typeface="Gill Sans" charset="0"/>
                  <a:cs typeface="Gill Sans" charset="0"/>
                </a:rPr>
                <a:t>Processor</a:t>
              </a:r>
            </a:p>
          </p:txBody>
        </p:sp>
        <p:sp>
          <p:nvSpPr>
            <p:cNvPr id="20504" name="Rectangle 7"/>
            <p:cNvSpPr>
              <a:spLocks noChangeArrowheads="1"/>
            </p:cNvSpPr>
            <p:nvPr/>
          </p:nvSpPr>
          <p:spPr bwMode="auto">
            <a:xfrm>
              <a:off x="4724400" y="2438400"/>
              <a:ext cx="1752600" cy="1676400"/>
            </a:xfrm>
            <a:prstGeom prst="rect">
              <a:avLst/>
            </a:prstGeom>
            <a:solidFill>
              <a:srgbClr val="C0D2FE"/>
            </a:solidFill>
            <a:ln w="12700">
              <a:solidFill>
                <a:schemeClr val="tx1"/>
              </a:solidFill>
              <a:round/>
              <a:headEnd type="none" w="sm" len="sm"/>
              <a:tailEnd type="none" w="sm" len="sm"/>
            </a:ln>
          </p:spPr>
          <p:txBody>
            <a:bodyPr/>
            <a:lstStyle/>
            <a:p>
              <a:pPr algn="ctr"/>
              <a:r>
                <a:rPr lang="en-US" b="0">
                  <a:latin typeface="Gill Sans" charset="0"/>
                  <a:cs typeface="Gill Sans" charset="0"/>
                </a:rPr>
                <a:t>Memory</a:t>
              </a:r>
            </a:p>
          </p:txBody>
        </p:sp>
      </p:grpSp>
      <p:sp>
        <p:nvSpPr>
          <p:cNvPr id="12" name="TextBox 11"/>
          <p:cNvSpPr txBox="1">
            <a:spLocks noChangeArrowheads="1"/>
          </p:cNvSpPr>
          <p:nvPr/>
        </p:nvSpPr>
        <p:spPr bwMode="auto">
          <a:xfrm>
            <a:off x="4800600" y="4114800"/>
            <a:ext cx="1130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Networks</a:t>
            </a:r>
          </a:p>
        </p:txBody>
      </p:sp>
      <p:sp>
        <p:nvSpPr>
          <p:cNvPr id="42" name="TextBox 41"/>
          <p:cNvSpPr txBox="1">
            <a:spLocks noChangeArrowheads="1"/>
          </p:cNvSpPr>
          <p:nvPr/>
        </p:nvSpPr>
        <p:spPr bwMode="auto">
          <a:xfrm>
            <a:off x="5410200" y="5257800"/>
            <a:ext cx="9413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Displays</a:t>
            </a:r>
          </a:p>
        </p:txBody>
      </p:sp>
      <p:sp>
        <p:nvSpPr>
          <p:cNvPr id="47" name="TextBox 46"/>
          <p:cNvSpPr txBox="1">
            <a:spLocks noChangeArrowheads="1"/>
          </p:cNvSpPr>
          <p:nvPr/>
        </p:nvSpPr>
        <p:spPr bwMode="auto">
          <a:xfrm>
            <a:off x="5257800" y="6096000"/>
            <a:ext cx="7540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charset="0"/>
                <a:cs typeface="Gill Sans" charset="0"/>
              </a:rPr>
              <a:t>Inputs</a:t>
            </a:r>
          </a:p>
        </p:txBody>
      </p:sp>
      <p:sp>
        <p:nvSpPr>
          <p:cNvPr id="13" name="TextBox 12"/>
          <p:cNvSpPr txBox="1"/>
          <p:nvPr/>
        </p:nvSpPr>
        <p:spPr>
          <a:xfrm>
            <a:off x="3581400" y="1371600"/>
            <a:ext cx="900113"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Processes</a:t>
            </a:r>
          </a:p>
        </p:txBody>
      </p:sp>
      <p:sp>
        <p:nvSpPr>
          <p:cNvPr id="56" name="TextBox 55"/>
          <p:cNvSpPr txBox="1"/>
          <p:nvPr/>
        </p:nvSpPr>
        <p:spPr>
          <a:xfrm>
            <a:off x="4343400" y="1143000"/>
            <a:ext cx="13096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Address Spaces</a:t>
            </a:r>
          </a:p>
        </p:txBody>
      </p:sp>
      <p:sp>
        <p:nvSpPr>
          <p:cNvPr id="57" name="TextBox 56"/>
          <p:cNvSpPr txBox="1"/>
          <p:nvPr/>
        </p:nvSpPr>
        <p:spPr>
          <a:xfrm>
            <a:off x="5640388" y="1371600"/>
            <a:ext cx="50482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Files</a:t>
            </a:r>
          </a:p>
        </p:txBody>
      </p:sp>
      <p:sp>
        <p:nvSpPr>
          <p:cNvPr id="58" name="TextBox 57"/>
          <p:cNvSpPr txBox="1"/>
          <p:nvPr/>
        </p:nvSpPr>
        <p:spPr>
          <a:xfrm>
            <a:off x="2667000" y="2133600"/>
            <a:ext cx="1519238" cy="5238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Instruction Set </a:t>
            </a:r>
          </a:p>
          <a:p>
            <a:pPr>
              <a:defRPr/>
            </a:pPr>
            <a:r>
              <a:rPr lang="en-US" sz="1400" b="0" dirty="0">
                <a:latin typeface="Gill Sans" charset="0"/>
                <a:ea typeface="Gill Sans" charset="0"/>
                <a:cs typeface="Gill Sans" charset="0"/>
              </a:rPr>
              <a:t>Architecture (ISA)</a:t>
            </a:r>
          </a:p>
        </p:txBody>
      </p:sp>
      <p:sp>
        <p:nvSpPr>
          <p:cNvPr id="59" name="TextBox 58"/>
          <p:cNvSpPr txBox="1"/>
          <p:nvPr/>
        </p:nvSpPr>
        <p:spPr>
          <a:xfrm>
            <a:off x="6172200" y="1143000"/>
            <a:ext cx="890588"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Windows</a:t>
            </a:r>
          </a:p>
        </p:txBody>
      </p:sp>
      <p:sp>
        <p:nvSpPr>
          <p:cNvPr id="60" name="TextBox 59"/>
          <p:cNvSpPr txBox="1"/>
          <p:nvPr/>
        </p:nvSpPr>
        <p:spPr>
          <a:xfrm>
            <a:off x="6969125" y="1371600"/>
            <a:ext cx="739775"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Sockets</a:t>
            </a:r>
          </a:p>
        </p:txBody>
      </p:sp>
      <p:sp>
        <p:nvSpPr>
          <p:cNvPr id="61" name="TextBox 60"/>
          <p:cNvSpPr txBox="1"/>
          <p:nvPr/>
        </p:nvSpPr>
        <p:spPr>
          <a:xfrm>
            <a:off x="3810000" y="914400"/>
            <a:ext cx="774700" cy="307975"/>
          </a:xfrm>
          <a:prstGeom prst="rect">
            <a:avLst/>
          </a:prstGeom>
          <a:solidFill>
            <a:srgbClr val="EFE683"/>
          </a:solidFill>
          <a:ln>
            <a:solidFill>
              <a:schemeClr val="accent1">
                <a:lumMod val="60000"/>
                <a:lumOff val="40000"/>
              </a:schemeClr>
            </a:solidFill>
          </a:ln>
        </p:spPr>
        <p:txBody>
          <a:bodyPr wrap="none">
            <a:spAutoFit/>
          </a:bodyPr>
          <a:lstStyle/>
          <a:p>
            <a:pPr>
              <a:defRPr/>
            </a:pPr>
            <a:r>
              <a:rPr lang="en-US" sz="1400" b="0" dirty="0">
                <a:latin typeface="Gill Sans" charset="0"/>
                <a:ea typeface="Gill Sans" charset="0"/>
                <a:cs typeface="Gill Sans" charset="0"/>
              </a:rPr>
              <a:t>Threads</a:t>
            </a:r>
          </a:p>
        </p:txBody>
      </p:sp>
    </p:spTree>
    <p:extLst>
      <p:ext uri="{BB962C8B-B14F-4D97-AF65-F5344CB8AC3E}">
        <p14:creationId xmlns:p14="http://schemas.microsoft.com/office/powerpoint/2010/main" val="1786744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par>
                                <p:cTn id="12" presetID="9" presetClass="entr" presetSubtype="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dissolve">
                                      <p:cBhvr>
                                        <p:cTn id="14" dur="500"/>
                                        <p:tgtEl>
                                          <p:spTgt spid="4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dissolve">
                                      <p:cBhvr>
                                        <p:cTn id="20" dur="500"/>
                                        <p:tgtEl>
                                          <p:spTgt spid="42"/>
                                        </p:tgtEl>
                                      </p:cBhvr>
                                    </p:animEffect>
                                  </p:childTnLst>
                                </p:cTn>
                              </p:par>
                              <p:par>
                                <p:cTn id="21" presetID="9"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dissolve">
                                      <p:cBhvr>
                                        <p:cTn id="23" dur="500"/>
                                        <p:tgtEl>
                                          <p:spTgt spid="4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dissolve">
                                      <p:cBhvr>
                                        <p:cTn id="29" dur="500"/>
                                        <p:tgtEl>
                                          <p:spTgt spid="4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p:bldP spid="42" grpId="0"/>
      <p:bldP spid="47" grpId="0"/>
      <p:bldP spid="13" grpId="0" animBg="1"/>
      <p:bldP spid="56" grpId="0" animBg="1"/>
      <p:bldP spid="57" grpId="0" animBg="1"/>
      <p:bldP spid="58" grpId="0" animBg="1"/>
      <p:bldP spid="59" grpId="0" animBg="1"/>
      <p:bldP spid="60" grpId="0" animBg="1"/>
      <p:bldP spid="6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2.xml><?xml version="1.0" encoding="utf-8"?>
<p:tagLst xmlns:a="http://schemas.openxmlformats.org/drawingml/2006/main" xmlns:r="http://schemas.openxmlformats.org/officeDocument/2006/relationships" xmlns:p="http://schemas.openxmlformats.org/presentationml/2006/main">
  <p:tag name="TIMING" val="|3.5|122.6|48.1|44.8|32.4"/>
</p:tagLst>
</file>

<file path=ppt/tags/tag3.xml><?xml version="1.0" encoding="utf-8"?>
<p:tagLst xmlns:a="http://schemas.openxmlformats.org/drawingml/2006/main" xmlns:r="http://schemas.openxmlformats.org/officeDocument/2006/relationships" xmlns:p="http://schemas.openxmlformats.org/presentationml/2006/main">
  <p:tag name="TIMING" val="|8.3|133|17.8|16.7|9.2"/>
</p:tagLst>
</file>

<file path=ppt/tags/tag4.xml><?xml version="1.0" encoding="utf-8"?>
<p:tagLst xmlns:a="http://schemas.openxmlformats.org/drawingml/2006/main" xmlns:r="http://schemas.openxmlformats.org/officeDocument/2006/relationships" xmlns:p="http://schemas.openxmlformats.org/presentationml/2006/main">
  <p:tag name="TIMING" val="|61.8|46.6"/>
</p:tagLst>
</file>

<file path=ppt/tags/tag5.xml><?xml version="1.0" encoding="utf-8"?>
<p:tagLst xmlns:a="http://schemas.openxmlformats.org/drawingml/2006/main" xmlns:r="http://schemas.openxmlformats.org/officeDocument/2006/relationships" xmlns:p="http://schemas.openxmlformats.org/presentationml/2006/main">
  <p:tag name="TIMING" val="|5.6|19.7|105|29.3"/>
</p:tagLst>
</file>

<file path=ppt/tags/tag6.xml><?xml version="1.0" encoding="utf-8"?>
<p:tagLst xmlns:a="http://schemas.openxmlformats.org/drawingml/2006/main" xmlns:r="http://schemas.openxmlformats.org/officeDocument/2006/relationships" xmlns:p="http://schemas.openxmlformats.org/presentationml/2006/main">
  <p:tag name="TIMING" val="|5.6|19.7|105|29.3"/>
</p:tagLst>
</file>

<file path=ppt/tags/tag7.xml><?xml version="1.0" encoding="utf-8"?>
<p:tagLst xmlns:a="http://schemas.openxmlformats.org/drawingml/2006/main" xmlns:r="http://schemas.openxmlformats.org/officeDocument/2006/relationships" xmlns:p="http://schemas.openxmlformats.org/presentationml/2006/main">
  <p:tag name="TIMING" val="|8.1|28.1|91.2"/>
</p:tagLst>
</file>

<file path=ppt/tags/tag8.xml><?xml version="1.0" encoding="utf-8"?>
<p:tagLst xmlns:a="http://schemas.openxmlformats.org/drawingml/2006/main" xmlns:r="http://schemas.openxmlformats.org/officeDocument/2006/relationships" xmlns:p="http://schemas.openxmlformats.org/presentationml/2006/main">
  <p:tag name="TIMING" val="|11.6|2|4.9|3.8|1.9|38.3|28.2|2.3|42.7|31.5|45.2|54.4"/>
</p:tagLst>
</file>

<file path=ppt/tags/tag9.xml><?xml version="1.0" encoding="utf-8"?>
<p:tagLst xmlns:a="http://schemas.openxmlformats.org/drawingml/2006/main" xmlns:r="http://schemas.openxmlformats.org/officeDocument/2006/relationships" xmlns:p="http://schemas.openxmlformats.org/presentationml/2006/main">
  <p:tag name="TIMING" val="|1.6|13|11.3|10.9|11.8"/>
</p:tagLst>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49584</TotalTime>
  <Pages>60</Pages>
  <Words>2724</Words>
  <Application>Microsoft Office PowerPoint</Application>
  <PresentationFormat>On-screen Show (4:3)</PresentationFormat>
  <Paragraphs>576</Paragraphs>
  <Slides>53</Slides>
  <Notes>24</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3" baseType="lpstr">
      <vt:lpstr>Gill Sans</vt:lpstr>
      <vt:lpstr>Gill Sans Light</vt:lpstr>
      <vt:lpstr>ＭＳ Ｐゴシック</vt:lpstr>
      <vt:lpstr>Arial</vt:lpstr>
      <vt:lpstr>Comic Sans MS</vt:lpstr>
      <vt:lpstr>Symbol</vt:lpstr>
      <vt:lpstr>Wingdings</vt:lpstr>
      <vt:lpstr>Office</vt:lpstr>
      <vt:lpstr>Chart</vt:lpstr>
      <vt:lpstr>Image</vt:lpstr>
      <vt:lpstr>CS162 Operating Systems and Systems Programming Lecture 1  What is an Operating System?</vt:lpstr>
      <vt:lpstr>Instructor: Ion Stoica</vt:lpstr>
      <vt:lpstr>CS162 TAs</vt:lpstr>
      <vt:lpstr>CS162 Readers</vt:lpstr>
      <vt:lpstr>This and Next Week</vt:lpstr>
      <vt:lpstr>Goals for Today</vt:lpstr>
      <vt:lpstr>What is an operating system?</vt:lpstr>
      <vt:lpstr>What Does an OS do?</vt:lpstr>
      <vt:lpstr>OS Basics: “Virtual Machine” Boundary</vt:lpstr>
      <vt:lpstr>OS Basics: Program =&gt; Process</vt:lpstr>
      <vt:lpstr>OS Basics: Context Switch</vt:lpstr>
      <vt:lpstr>OS Basics: Scheduling, Protection</vt:lpstr>
      <vt:lpstr>OS Basics: I/O</vt:lpstr>
      <vt:lpstr>OS Basics: Loading</vt:lpstr>
      <vt:lpstr>What makes Operating Systems Exciting and Challenging?</vt:lpstr>
      <vt:lpstr>Technology Trends: Moore’s Law</vt:lpstr>
      <vt:lpstr>New Challenge: Slowdown in Joy’s law of Performance</vt:lpstr>
      <vt:lpstr>Another Challenge: Power Density</vt:lpstr>
      <vt:lpstr>People-to-Computer Ratio Over Time</vt:lpstr>
      <vt:lpstr>ManyCore Chips: The future is here</vt:lpstr>
      <vt:lpstr>The End of Moore’s Law…</vt:lpstr>
      <vt:lpstr>Storage Capacity </vt:lpstr>
      <vt:lpstr>Network Capacity</vt:lpstr>
      <vt:lpstr>Challenge: Complexity</vt:lpstr>
      <vt:lpstr>A Modern Processor: Intel Sandy Bridge</vt:lpstr>
      <vt:lpstr>HW Functionality comes with great complexity!</vt:lpstr>
      <vt:lpstr>Increasing Software Complexity</vt:lpstr>
      <vt:lpstr>Example: Some Mars Rover (“Pathfinder”) Requirements</vt:lpstr>
      <vt:lpstr>How do we tame complexity?</vt:lpstr>
      <vt:lpstr>OS Tool: Virtual Machine Abstraction</vt:lpstr>
      <vt:lpstr>Virtual Machines</vt:lpstr>
      <vt:lpstr>Process VMs</vt:lpstr>
      <vt:lpstr>System Virtual Machines: Layers of OSs</vt:lpstr>
      <vt:lpstr> 5 min break</vt:lpstr>
      <vt:lpstr>Greatest Artifact of Human Civilization…</vt:lpstr>
      <vt:lpstr>Internet Scale: Over 3.8 Billion Users!</vt:lpstr>
      <vt:lpstr>Internet Scale: Over 3.8 Billion Users!</vt:lpstr>
      <vt:lpstr>Not Only PCs connected to the Internet</vt:lpstr>
      <vt:lpstr>Societal Scale Information Systems (Or the “Internet of Things”?)</vt:lpstr>
      <vt:lpstr>Example: What’s in a Search Query?</vt:lpstr>
      <vt:lpstr>Infrastructure, Textbook &amp; Readings</vt:lpstr>
      <vt:lpstr>Syllabus</vt:lpstr>
      <vt:lpstr>Learning by Doing</vt:lpstr>
      <vt:lpstr>Group Project Simulates Industrial Environment</vt:lpstr>
      <vt:lpstr>Getting started</vt:lpstr>
      <vt:lpstr>Grading</vt:lpstr>
      <vt:lpstr>Personal Integrity</vt:lpstr>
      <vt:lpstr>CS 162 Collaboration Policy</vt:lpstr>
      <vt:lpstr>Lecture Goal</vt:lpstr>
      <vt:lpstr>What is an Operating System?</vt:lpstr>
      <vt:lpstr>What is an Operating System,… Really?</vt:lpstr>
      <vt:lpstr>Operating System Definition (Cont.)</vt:lpstr>
      <vt:lpstr>“In conclusion…”</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William Sheu</cp:lastModifiedBy>
  <cp:revision>489</cp:revision>
  <cp:lastPrinted>2017-08-24T23:38:59Z</cp:lastPrinted>
  <dcterms:created xsi:type="dcterms:W3CDTF">1995-08-12T11:37:26Z</dcterms:created>
  <dcterms:modified xsi:type="dcterms:W3CDTF">2018-08-23T06:26:35Z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