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tiff" ContentType="image/tiff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bin" ContentType="application/vnd.openxmlformats-officedocument.oleObjec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987" r:id="rId3"/>
    <p:sldId id="988" r:id="rId4"/>
    <p:sldId id="989" r:id="rId5"/>
    <p:sldId id="990" r:id="rId6"/>
    <p:sldId id="991" r:id="rId7"/>
    <p:sldId id="992" r:id="rId8"/>
    <p:sldId id="993" r:id="rId9"/>
    <p:sldId id="994" r:id="rId10"/>
    <p:sldId id="995" r:id="rId11"/>
    <p:sldId id="996" r:id="rId12"/>
    <p:sldId id="997" r:id="rId13"/>
    <p:sldId id="998" r:id="rId14"/>
    <p:sldId id="881" r:id="rId15"/>
    <p:sldId id="972" r:id="rId16"/>
    <p:sldId id="885" r:id="rId17"/>
    <p:sldId id="973" r:id="rId18"/>
    <p:sldId id="977" r:id="rId19"/>
    <p:sldId id="939" r:id="rId20"/>
    <p:sldId id="879" r:id="rId21"/>
    <p:sldId id="880" r:id="rId22"/>
    <p:sldId id="887" r:id="rId23"/>
    <p:sldId id="882" r:id="rId24"/>
    <p:sldId id="975" r:id="rId25"/>
    <p:sldId id="823" r:id="rId26"/>
    <p:sldId id="824" r:id="rId27"/>
    <p:sldId id="825" r:id="rId28"/>
    <p:sldId id="826" r:id="rId29"/>
    <p:sldId id="827" r:id="rId30"/>
    <p:sldId id="999" r:id="rId31"/>
    <p:sldId id="976" r:id="rId32"/>
    <p:sldId id="828" r:id="rId33"/>
    <p:sldId id="979" r:id="rId34"/>
    <p:sldId id="980" r:id="rId35"/>
    <p:sldId id="981" r:id="rId36"/>
    <p:sldId id="982" r:id="rId37"/>
    <p:sldId id="983" r:id="rId38"/>
    <p:sldId id="984" r:id="rId39"/>
    <p:sldId id="985" r:id="rId40"/>
    <p:sldId id="986" r:id="rId41"/>
    <p:sldId id="792" r:id="rId42"/>
    <p:sldId id="953" r:id="rId43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40E2"/>
    <a:srgbClr val="02E3EE"/>
    <a:srgbClr val="233AE1"/>
    <a:srgbClr val="1C31CA"/>
    <a:srgbClr val="728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255" autoAdjust="0"/>
    <p:restoredTop sz="50000" autoAdjust="0"/>
  </p:normalViewPr>
  <p:slideViewPr>
    <p:cSldViewPr>
      <p:cViewPr>
        <p:scale>
          <a:sx n="100" d="100"/>
          <a:sy n="100" d="100"/>
        </p:scale>
        <p:origin x="424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199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image" Target="../media/image14.wmf"/><Relationship Id="rId3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FD2DE7E3-8D7A-4526-A176-8CFA392503A6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7705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0E64EEA1-AFA6-4CAA-BE2D-4997FDEED64A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53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59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62119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451785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24868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867109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10486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10486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352881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639305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218200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Rich get richer, and poor get poorer = short jobs get through the system faster, long jobs take even longer</a:t>
            </a:r>
          </a:p>
        </p:txBody>
      </p:sp>
    </p:spTree>
    <p:extLst>
      <p:ext uri="{BB962C8B-B14F-4D97-AF65-F5344CB8AC3E}">
        <p14:creationId xmlns:p14="http://schemas.microsoft.com/office/powerpoint/2010/main" val="309580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What does CPU scheduling have to do with efficient use of the disk? </a:t>
            </a:r>
          </a:p>
          <a:p>
            <a:r>
              <a:rPr lang="en-US" altLang="en-US" smtClean="0"/>
              <a:t>A lot! Have to have the CPU to make a disk request</a:t>
            </a:r>
          </a:p>
          <a:p>
            <a:r>
              <a:rPr lang="en-US" altLang="en-US" smtClean="0"/>
              <a:t>Fairness: Minimize # of angry phone calls? Minimize my response time?</a:t>
            </a:r>
          </a:p>
        </p:txBody>
      </p:sp>
    </p:spTree>
    <p:extLst>
      <p:ext uri="{BB962C8B-B14F-4D97-AF65-F5344CB8AC3E}">
        <p14:creationId xmlns:p14="http://schemas.microsoft.com/office/powerpoint/2010/main" val="10877920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862442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17121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4337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109716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1097169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35682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3836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61497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6149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46760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What does CPU scheduling have to do with efficient use of the disk? </a:t>
            </a:r>
          </a:p>
          <a:p>
            <a:r>
              <a:rPr lang="en-US" altLang="en-US" smtClean="0"/>
              <a:t>A lot! Have to have the CPU to make a disk request</a:t>
            </a:r>
          </a:p>
          <a:p>
            <a:r>
              <a:rPr lang="en-US" altLang="en-US" smtClean="0"/>
              <a:t>Fairness: Minimize # of angry phone calls? Minimize my response time?</a:t>
            </a:r>
          </a:p>
        </p:txBody>
      </p:sp>
    </p:spTree>
    <p:extLst>
      <p:ext uri="{BB962C8B-B14F-4D97-AF65-F5344CB8AC3E}">
        <p14:creationId xmlns:p14="http://schemas.microsoft.com/office/powerpoint/2010/main" val="108483401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174326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98942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What does CPU scheduling have to do with efficient use of the disk? </a:t>
            </a:r>
          </a:p>
          <a:p>
            <a:r>
              <a:rPr lang="en-US" altLang="en-US" smtClean="0"/>
              <a:t>A lot! Have to have the CPU to make a disk request</a:t>
            </a:r>
          </a:p>
          <a:p>
            <a:r>
              <a:rPr lang="en-US" altLang="en-US" smtClean="0"/>
              <a:t>Fairness: Minimize # of angry phone calls? Minimize my response time?</a:t>
            </a:r>
          </a:p>
        </p:txBody>
      </p:sp>
    </p:spTree>
    <p:extLst>
      <p:ext uri="{BB962C8B-B14F-4D97-AF65-F5344CB8AC3E}">
        <p14:creationId xmlns:p14="http://schemas.microsoft.com/office/powerpoint/2010/main" val="1511898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66111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07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39028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52559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20629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5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731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645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6376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78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356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9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8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94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9877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5346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4549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971861" y="6551613"/>
            <a:ext cx="939341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400" b="0" i="0" dirty="0" err="1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Lec</a:t>
            </a:r>
            <a:r>
              <a:rPr lang="en-US" altLang="en-US" sz="1400" b="0" i="0" dirty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alt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10.</a:t>
            </a:r>
            <a:fld id="{6456B83E-17D0-4CDF-84AD-C8A97BEB5271}" type="slidenum">
              <a:rPr lang="en-US" altLang="en-US" sz="1400" b="0" i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pPr algn="ctr"/>
              <a:t>‹#›</a:t>
            </a:fld>
            <a:endParaRPr lang="en-US" altLang="en-US" sz="1400" b="0" i="0" dirty="0">
              <a:solidFill>
                <a:srgbClr val="2A40E2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50025"/>
            <a:ext cx="732871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9/26/18</a:t>
            </a: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990600" y="685800"/>
            <a:ext cx="7162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4040537" y="6550236"/>
            <a:ext cx="1899857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CS162 ©UCB Fall 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0" i="0">
          <a:solidFill>
            <a:srgbClr val="2A40E2"/>
          </a:solidFill>
          <a:latin typeface="Gill Sans" charset="0"/>
          <a:ea typeface="Gill Sans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7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9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0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0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0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14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1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2286000"/>
          </a:xfrm>
          <a:noFill/>
        </p:spPr>
        <p:txBody>
          <a:bodyPr/>
          <a:lstStyle/>
          <a:p>
            <a:r>
              <a:rPr lang="en-US" altLang="en-US" sz="3000" dirty="0" smtClean="0"/>
              <a:t>CS162</a:t>
            </a:r>
            <a:br>
              <a:rPr lang="en-US" altLang="en-US" sz="3000" dirty="0" smtClean="0"/>
            </a:br>
            <a:r>
              <a:rPr lang="en-US" altLang="en-US" sz="3000" dirty="0" smtClean="0"/>
              <a:t>Operating Systems and</a:t>
            </a:r>
            <a:br>
              <a:rPr lang="en-US" altLang="en-US" sz="3000" dirty="0" smtClean="0"/>
            </a:br>
            <a:r>
              <a:rPr lang="en-US" altLang="en-US" sz="3000" dirty="0" smtClean="0"/>
              <a:t>Systems Programming</a:t>
            </a:r>
            <a:br>
              <a:rPr lang="en-US" altLang="en-US" sz="3000" dirty="0" smtClean="0"/>
            </a:br>
            <a:r>
              <a:rPr lang="en-US" altLang="en-US" sz="3000" dirty="0" smtClean="0"/>
              <a:t>Lecture 10</a:t>
            </a:r>
            <a:br>
              <a:rPr lang="en-US" altLang="en-US" sz="3000" dirty="0" smtClean="0"/>
            </a:br>
            <a:r>
              <a:rPr lang="en-US" altLang="en-US" sz="3000" dirty="0" smtClean="0"/>
              <a:t> </a:t>
            </a:r>
            <a:br>
              <a:rPr lang="en-US" altLang="en-US" sz="3000" dirty="0" smtClean="0"/>
            </a:br>
            <a:r>
              <a:rPr lang="en-US" altLang="en-US" sz="3000" dirty="0" smtClean="0"/>
              <a:t>Scheduling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  <a:noFill/>
        </p:spPr>
        <p:txBody>
          <a:bodyPr/>
          <a:lstStyle/>
          <a:p>
            <a:pPr marL="285750" indent="-285750"/>
            <a:r>
              <a:rPr lang="en-US" altLang="en-US" dirty="0" smtClean="0"/>
              <a:t>September 26th, 2018</a:t>
            </a:r>
          </a:p>
          <a:p>
            <a:pPr marL="285750" indent="-285750"/>
            <a:r>
              <a:rPr lang="en-US" altLang="en-US" dirty="0" smtClean="0"/>
              <a:t>Prof. Ion Stoica</a:t>
            </a:r>
          </a:p>
          <a:p>
            <a:pPr marL="285750" indent="-285750"/>
            <a:r>
              <a:rPr lang="en-US" altLang="en-US" dirty="0" smtClean="0"/>
              <a:t>http://cs162.eecs.Berkeley.edu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054975" cy="84455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Example of RR with Time Quantum = 20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172200"/>
          </a:xfrm>
        </p:spPr>
        <p:txBody>
          <a:bodyPr/>
          <a:lstStyle/>
          <a:p>
            <a:pPr marL="342900" indent="-34290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Example:</a:t>
            </a:r>
            <a:r>
              <a:rPr lang="en-US" altLang="ko-KR" sz="1800" dirty="0" smtClean="0">
                <a:ea typeface="굴림" panose="020B0600000101010101" pitchFamily="34" charset="-127"/>
              </a:rPr>
              <a:t>	</a:t>
            </a:r>
            <a:r>
              <a:rPr lang="en-US" altLang="ko-KR" sz="1800" u="sng" dirty="0" smtClean="0">
                <a:ea typeface="굴림" panose="020B0600000101010101" pitchFamily="34" charset="-127"/>
              </a:rPr>
              <a:t>Process</a:t>
            </a:r>
            <a:r>
              <a:rPr lang="en-US" altLang="ko-KR" sz="1800" dirty="0" smtClean="0">
                <a:ea typeface="굴림" panose="020B0600000101010101" pitchFamily="34" charset="-127"/>
              </a:rPr>
              <a:t>		</a:t>
            </a:r>
            <a:r>
              <a:rPr lang="en-US" altLang="ko-KR" sz="1800" u="sng" dirty="0" smtClean="0">
                <a:ea typeface="굴림" panose="020B0600000101010101" pitchFamily="34" charset="-127"/>
              </a:rPr>
              <a:t>Burst Time</a:t>
            </a:r>
            <a:br>
              <a:rPr lang="en-US" altLang="ko-KR" sz="1800" u="sng" dirty="0" smtClean="0">
                <a:ea typeface="굴림" panose="020B0600000101010101" pitchFamily="34" charset="-127"/>
              </a:rPr>
            </a:br>
            <a:r>
              <a:rPr lang="en-US" altLang="ko-KR" sz="1800" i="1" dirty="0" smtClean="0">
                <a:ea typeface="굴림" panose="020B0600000101010101" pitchFamily="34" charset="-127"/>
              </a:rPr>
              <a:t>	 </a:t>
            </a:r>
            <a:r>
              <a:rPr lang="en-US" altLang="ko-KR" sz="2200" i="1" dirty="0" smtClean="0">
                <a:ea typeface="굴림" panose="020B0600000101010101" pitchFamily="34" charset="-127"/>
              </a:rPr>
              <a:t>P</a:t>
            </a:r>
            <a:r>
              <a:rPr lang="en-US" altLang="ko-KR" sz="2200" i="1" baseline="-25000" dirty="0" smtClean="0">
                <a:ea typeface="굴림" panose="020B0600000101010101" pitchFamily="34" charset="-127"/>
              </a:rPr>
              <a:t>1	  	</a:t>
            </a:r>
            <a:r>
              <a:rPr lang="en-US" altLang="ko-KR" sz="2200" dirty="0" smtClean="0">
                <a:ea typeface="굴림" panose="020B0600000101010101" pitchFamily="34" charset="-127"/>
              </a:rPr>
              <a:t>53</a:t>
            </a:r>
            <a:br>
              <a:rPr lang="en-US" altLang="ko-KR" sz="2200" dirty="0" smtClean="0">
                <a:ea typeface="굴림" panose="020B0600000101010101" pitchFamily="34" charset="-127"/>
              </a:rPr>
            </a:br>
            <a:r>
              <a:rPr lang="en-US" altLang="ko-KR" sz="2200" dirty="0" smtClean="0">
                <a:ea typeface="굴림" panose="020B0600000101010101" pitchFamily="34" charset="-127"/>
              </a:rPr>
              <a:t>	 </a:t>
            </a:r>
            <a:r>
              <a:rPr lang="en-US" altLang="ko-KR" sz="2200" i="1" dirty="0" smtClean="0">
                <a:ea typeface="굴림" panose="020B0600000101010101" pitchFamily="34" charset="-127"/>
              </a:rPr>
              <a:t>P</a:t>
            </a:r>
            <a:r>
              <a:rPr lang="en-US" altLang="ko-KR" sz="2200" i="1" baseline="-25000" dirty="0" smtClean="0">
                <a:ea typeface="굴림" panose="020B0600000101010101" pitchFamily="34" charset="-127"/>
              </a:rPr>
              <a:t>2	 	 </a:t>
            </a:r>
            <a:r>
              <a:rPr lang="en-US" altLang="ko-KR" sz="2200" dirty="0" smtClean="0">
                <a:ea typeface="굴림" panose="020B0600000101010101" pitchFamily="34" charset="-127"/>
              </a:rPr>
              <a:t>8</a:t>
            </a:r>
            <a:br>
              <a:rPr lang="en-US" altLang="ko-KR" sz="2200" dirty="0" smtClean="0">
                <a:ea typeface="굴림" panose="020B0600000101010101" pitchFamily="34" charset="-127"/>
              </a:rPr>
            </a:br>
            <a:r>
              <a:rPr lang="en-US" altLang="ko-KR" sz="2200" dirty="0" smtClean="0">
                <a:ea typeface="굴림" panose="020B0600000101010101" pitchFamily="34" charset="-127"/>
              </a:rPr>
              <a:t>	 </a:t>
            </a:r>
            <a:r>
              <a:rPr lang="en-US" altLang="ko-KR" sz="2200" i="1" dirty="0" smtClean="0">
                <a:ea typeface="굴림" panose="020B0600000101010101" pitchFamily="34" charset="-127"/>
              </a:rPr>
              <a:t>P</a:t>
            </a:r>
            <a:r>
              <a:rPr lang="en-US" altLang="ko-KR" sz="2200" i="1" baseline="-25000" dirty="0" smtClean="0">
                <a:ea typeface="굴림" panose="020B0600000101010101" pitchFamily="34" charset="-127"/>
              </a:rPr>
              <a:t>3	 	</a:t>
            </a:r>
            <a:r>
              <a:rPr lang="en-US" altLang="ko-KR" sz="2200" dirty="0" smtClean="0">
                <a:ea typeface="굴림" panose="020B0600000101010101" pitchFamily="34" charset="-127"/>
              </a:rPr>
              <a:t>68</a:t>
            </a:r>
            <a:br>
              <a:rPr lang="en-US" altLang="ko-KR" sz="2200" dirty="0" smtClean="0">
                <a:ea typeface="굴림" panose="020B0600000101010101" pitchFamily="34" charset="-127"/>
              </a:rPr>
            </a:br>
            <a:r>
              <a:rPr lang="en-US" altLang="ko-KR" sz="2200" dirty="0" smtClean="0">
                <a:ea typeface="굴림" panose="020B0600000101010101" pitchFamily="34" charset="-127"/>
              </a:rPr>
              <a:t>	 </a:t>
            </a:r>
            <a:r>
              <a:rPr lang="en-US" altLang="ko-KR" sz="2200" i="1" dirty="0" smtClean="0">
                <a:ea typeface="굴림" panose="020B0600000101010101" pitchFamily="34" charset="-127"/>
              </a:rPr>
              <a:t>P</a:t>
            </a:r>
            <a:r>
              <a:rPr lang="en-US" altLang="ko-KR" sz="2200" i="1" baseline="-25000" dirty="0" smtClean="0">
                <a:ea typeface="굴림" panose="020B0600000101010101" pitchFamily="34" charset="-127"/>
              </a:rPr>
              <a:t>4		  	</a:t>
            </a:r>
            <a:r>
              <a:rPr lang="en-US" altLang="ko-KR" sz="2200" dirty="0" smtClean="0">
                <a:ea typeface="굴림" panose="020B0600000101010101" pitchFamily="34" charset="-127"/>
              </a:rPr>
              <a:t>24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dirty="0" smtClean="0">
                <a:ea typeface="굴림" panose="020B0600000101010101" pitchFamily="34" charset="-127"/>
              </a:rPr>
              <a:t>The Gantt chart is: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 marL="457200" lvl="1" indent="0">
              <a:buNone/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1600" dirty="0" smtClean="0">
              <a:ea typeface="굴림" panose="020B0600000101010101" pitchFamily="34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Waiting time for 	</a:t>
            </a:r>
            <a:r>
              <a:rPr lang="en-US" altLang="ko-KR" dirty="0" smtClean="0">
                <a:ea typeface="굴림" panose="020B0600000101010101" pitchFamily="34" charset="-127"/>
              </a:rPr>
              <a:t>P</a:t>
            </a:r>
            <a:r>
              <a:rPr lang="en-US" altLang="ko-KR" baseline="-25000" dirty="0" smtClean="0">
                <a:ea typeface="굴림" panose="020B0600000101010101" pitchFamily="34" charset="-127"/>
              </a:rPr>
              <a:t>1</a:t>
            </a:r>
            <a:r>
              <a:rPr lang="en-US" altLang="ko-KR" dirty="0" smtClean="0">
                <a:ea typeface="굴림" panose="020B0600000101010101" pitchFamily="34" charset="-127"/>
              </a:rPr>
              <a:t>=(68-20)+(112-88)=72					P</a:t>
            </a:r>
            <a:r>
              <a:rPr lang="en-US" altLang="ko-KR" baseline="-25000" dirty="0" smtClean="0">
                <a:ea typeface="굴림" panose="020B0600000101010101" pitchFamily="34" charset="-127"/>
              </a:rPr>
              <a:t>2</a:t>
            </a:r>
            <a:r>
              <a:rPr lang="en-US" altLang="ko-KR" dirty="0" smtClean="0">
                <a:ea typeface="굴림" panose="020B0600000101010101" pitchFamily="34" charset="-127"/>
              </a:rPr>
              <a:t>=(20-0)=20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		P</a:t>
            </a:r>
            <a:r>
              <a:rPr lang="en-US" altLang="ko-KR" baseline="-25000" dirty="0" smtClean="0">
                <a:ea typeface="굴림" panose="020B0600000101010101" pitchFamily="34" charset="-127"/>
              </a:rPr>
              <a:t>3</a:t>
            </a:r>
            <a:r>
              <a:rPr lang="en-US" altLang="ko-KR" dirty="0" smtClean="0">
                <a:ea typeface="굴림" panose="020B0600000101010101" pitchFamily="34" charset="-127"/>
              </a:rPr>
              <a:t>=(28-0)+(88-48)+(125-108)=85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		P</a:t>
            </a:r>
            <a:r>
              <a:rPr lang="en-US" altLang="ko-KR" baseline="-25000" dirty="0" smtClean="0">
                <a:ea typeface="굴림" panose="020B0600000101010101" pitchFamily="34" charset="-127"/>
              </a:rPr>
              <a:t>4</a:t>
            </a:r>
            <a:r>
              <a:rPr lang="en-US" altLang="ko-KR" dirty="0" smtClean="0">
                <a:ea typeface="굴림" panose="020B0600000101010101" pitchFamily="34" charset="-127"/>
              </a:rPr>
              <a:t>=(48-0)+(108-68)=88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Average waiting time = (72+20+85+88)/4=66¼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Average completion time = (125+28+153+112)/4 = 104½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Thus, Round-Robin Pros and Cons: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dirty="0" smtClean="0">
                <a:ea typeface="굴림" panose="020B0600000101010101" pitchFamily="34" charset="-127"/>
              </a:rPr>
              <a:t>Better for short jobs, Fair (+)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dirty="0" smtClean="0">
                <a:ea typeface="굴림" panose="020B0600000101010101" pitchFamily="34" charset="-127"/>
              </a:rPr>
              <a:t>Context-switching time adds up for long jobs (-)</a:t>
            </a:r>
          </a:p>
          <a:p>
            <a:pPr marL="342900" indent="-342900">
              <a:buFontTx/>
              <a:buNone/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000" dirty="0" smtClean="0">
              <a:ea typeface="굴림" panose="020B0600000101010101" pitchFamily="34" charset="-127"/>
            </a:endParaRPr>
          </a:p>
        </p:txBody>
      </p:sp>
      <p:sp>
        <p:nvSpPr>
          <p:cNvPr id="23569" name="Rectangle 6"/>
          <p:cNvSpPr>
            <a:spLocks noChangeArrowheads="1"/>
          </p:cNvSpPr>
          <p:nvPr/>
        </p:nvSpPr>
        <p:spPr bwMode="auto">
          <a:xfrm>
            <a:off x="3048000" y="2452688"/>
            <a:ext cx="564002" cy="609600"/>
          </a:xfrm>
          <a:prstGeom prst="rect">
            <a:avLst/>
          </a:prstGeom>
          <a:solidFill>
            <a:srgbClr val="D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Helvetica" panose="020B0604020202020204" pitchFamily="34" charset="0"/>
              </a:rPr>
              <a:t>P</a:t>
            </a:r>
            <a:r>
              <a:rPr lang="en-US" altLang="en-US" sz="2400" b="0" baseline="-25000" dirty="0">
                <a:latin typeface="Helvetica" panose="020B0604020202020204" pitchFamily="34" charset="0"/>
              </a:rPr>
              <a:t>1</a:t>
            </a:r>
            <a:endParaRPr lang="en-US" altLang="en-US" sz="2400" b="0" dirty="0">
              <a:latin typeface="Helvetica" panose="020B0604020202020204" pitchFamily="34" charset="0"/>
            </a:endParaRPr>
          </a:p>
        </p:txBody>
      </p:sp>
      <p:sp>
        <p:nvSpPr>
          <p:cNvPr id="23558" name="Text Box 16"/>
          <p:cNvSpPr txBox="1">
            <a:spLocks noChangeArrowheads="1"/>
          </p:cNvSpPr>
          <p:nvPr/>
        </p:nvSpPr>
        <p:spPr bwMode="auto">
          <a:xfrm>
            <a:off x="2895600" y="30622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>
                <a:latin typeface="Helvetica" panose="020B0604020202020204" pitchFamily="34" charset="0"/>
              </a:rPr>
              <a:t>0</a:t>
            </a:r>
          </a:p>
        </p:txBody>
      </p:sp>
      <p:sp>
        <p:nvSpPr>
          <p:cNvPr id="23559" name="Text Box 17"/>
          <p:cNvSpPr txBox="1">
            <a:spLocks noChangeArrowheads="1"/>
          </p:cNvSpPr>
          <p:nvPr/>
        </p:nvSpPr>
        <p:spPr bwMode="auto">
          <a:xfrm>
            <a:off x="3365500" y="30622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>
                <a:latin typeface="Helvetica" panose="020B0604020202020204" pitchFamily="34" charset="0"/>
              </a:rPr>
              <a:t>20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612002" y="2452688"/>
            <a:ext cx="725048" cy="976312"/>
            <a:chOff x="3612002" y="2452688"/>
            <a:chExt cx="725048" cy="976312"/>
          </a:xfrm>
        </p:grpSpPr>
        <p:sp>
          <p:nvSpPr>
            <p:cNvPr id="23570" name="Rectangle 7"/>
            <p:cNvSpPr>
              <a:spLocks noChangeArrowheads="1"/>
            </p:cNvSpPr>
            <p:nvPr/>
          </p:nvSpPr>
          <p:spPr bwMode="auto">
            <a:xfrm>
              <a:off x="3612002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23560" name="Text Box 18"/>
            <p:cNvSpPr txBox="1">
              <a:spLocks noChangeArrowheads="1"/>
            </p:cNvSpPr>
            <p:nvPr/>
          </p:nvSpPr>
          <p:spPr bwMode="auto">
            <a:xfrm>
              <a:off x="3898900" y="3062288"/>
              <a:ext cx="438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28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177962" y="2452688"/>
            <a:ext cx="762338" cy="976312"/>
            <a:chOff x="4177962" y="2452688"/>
            <a:chExt cx="762338" cy="976312"/>
          </a:xfrm>
        </p:grpSpPr>
        <p:sp>
          <p:nvSpPr>
            <p:cNvPr id="23571" name="Rectangle 8"/>
            <p:cNvSpPr>
              <a:spLocks noChangeArrowheads="1"/>
            </p:cNvSpPr>
            <p:nvPr/>
          </p:nvSpPr>
          <p:spPr bwMode="auto">
            <a:xfrm>
              <a:off x="4177962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23561" name="Text Box 19"/>
            <p:cNvSpPr txBox="1">
              <a:spLocks noChangeArrowheads="1"/>
            </p:cNvSpPr>
            <p:nvPr/>
          </p:nvSpPr>
          <p:spPr bwMode="auto">
            <a:xfrm>
              <a:off x="4502150" y="3062288"/>
              <a:ext cx="438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48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741963" y="2452688"/>
            <a:ext cx="814287" cy="976312"/>
            <a:chOff x="4741963" y="2452688"/>
            <a:chExt cx="814287" cy="976312"/>
          </a:xfrm>
        </p:grpSpPr>
        <p:sp>
          <p:nvSpPr>
            <p:cNvPr id="23572" name="Rectangle 9"/>
            <p:cNvSpPr>
              <a:spLocks noChangeArrowheads="1"/>
            </p:cNvSpPr>
            <p:nvPr/>
          </p:nvSpPr>
          <p:spPr bwMode="auto">
            <a:xfrm>
              <a:off x="4741963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4</a:t>
              </a:r>
            </a:p>
          </p:txBody>
        </p:sp>
        <p:sp>
          <p:nvSpPr>
            <p:cNvPr id="23562" name="Text Box 20"/>
            <p:cNvSpPr txBox="1">
              <a:spLocks noChangeArrowheads="1"/>
            </p:cNvSpPr>
            <p:nvPr/>
          </p:nvSpPr>
          <p:spPr bwMode="auto">
            <a:xfrm>
              <a:off x="5118100" y="3062288"/>
              <a:ext cx="438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68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305965" y="2452688"/>
            <a:ext cx="783685" cy="976312"/>
            <a:chOff x="5305965" y="2452688"/>
            <a:chExt cx="783685" cy="976312"/>
          </a:xfrm>
        </p:grpSpPr>
        <p:sp>
          <p:nvSpPr>
            <p:cNvPr id="23573" name="Rectangle 10"/>
            <p:cNvSpPr>
              <a:spLocks noChangeArrowheads="1"/>
            </p:cNvSpPr>
            <p:nvPr/>
          </p:nvSpPr>
          <p:spPr bwMode="auto">
            <a:xfrm>
              <a:off x="5305965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23563" name="Text Box 21"/>
            <p:cNvSpPr txBox="1">
              <a:spLocks noChangeArrowheads="1"/>
            </p:cNvSpPr>
            <p:nvPr/>
          </p:nvSpPr>
          <p:spPr bwMode="auto">
            <a:xfrm>
              <a:off x="5651500" y="3062288"/>
              <a:ext cx="438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88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869967" y="2452688"/>
            <a:ext cx="816583" cy="976312"/>
            <a:chOff x="5869967" y="2452688"/>
            <a:chExt cx="816583" cy="976312"/>
          </a:xfrm>
        </p:grpSpPr>
        <p:sp>
          <p:nvSpPr>
            <p:cNvPr id="23574" name="Rectangle 11"/>
            <p:cNvSpPr>
              <a:spLocks noChangeArrowheads="1"/>
            </p:cNvSpPr>
            <p:nvPr/>
          </p:nvSpPr>
          <p:spPr bwMode="auto">
            <a:xfrm>
              <a:off x="5869967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23564" name="Text Box 22"/>
            <p:cNvSpPr txBox="1">
              <a:spLocks noChangeArrowheads="1"/>
            </p:cNvSpPr>
            <p:nvPr/>
          </p:nvSpPr>
          <p:spPr bwMode="auto">
            <a:xfrm>
              <a:off x="6121400" y="3062288"/>
              <a:ext cx="565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108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433968" y="2452688"/>
            <a:ext cx="2513182" cy="976312"/>
            <a:chOff x="6433968" y="2452688"/>
            <a:chExt cx="2513182" cy="976312"/>
          </a:xfrm>
        </p:grpSpPr>
        <p:sp>
          <p:nvSpPr>
            <p:cNvPr id="23575" name="Rectangle 12"/>
            <p:cNvSpPr>
              <a:spLocks noChangeArrowheads="1"/>
            </p:cNvSpPr>
            <p:nvPr/>
          </p:nvSpPr>
          <p:spPr bwMode="auto">
            <a:xfrm>
              <a:off x="6433968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4</a:t>
              </a:r>
            </a:p>
          </p:txBody>
        </p:sp>
        <p:sp>
          <p:nvSpPr>
            <p:cNvPr id="23576" name="Rectangle 13"/>
            <p:cNvSpPr>
              <a:spLocks noChangeArrowheads="1"/>
            </p:cNvSpPr>
            <p:nvPr/>
          </p:nvSpPr>
          <p:spPr bwMode="auto">
            <a:xfrm>
              <a:off x="6997970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23577" name="Rectangle 14"/>
            <p:cNvSpPr>
              <a:spLocks noChangeArrowheads="1"/>
            </p:cNvSpPr>
            <p:nvPr/>
          </p:nvSpPr>
          <p:spPr bwMode="auto">
            <a:xfrm>
              <a:off x="7561972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23578" name="Rectangle 15"/>
            <p:cNvSpPr>
              <a:spLocks noChangeArrowheads="1"/>
            </p:cNvSpPr>
            <p:nvPr/>
          </p:nvSpPr>
          <p:spPr bwMode="auto">
            <a:xfrm>
              <a:off x="8125973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23565" name="Text Box 23"/>
            <p:cNvSpPr txBox="1">
              <a:spLocks noChangeArrowheads="1"/>
            </p:cNvSpPr>
            <p:nvPr/>
          </p:nvSpPr>
          <p:spPr bwMode="auto">
            <a:xfrm>
              <a:off x="6731000" y="3062288"/>
              <a:ext cx="565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112</a:t>
              </a:r>
            </a:p>
          </p:txBody>
        </p:sp>
        <p:sp>
          <p:nvSpPr>
            <p:cNvPr id="23566" name="Text Box 24"/>
            <p:cNvSpPr txBox="1">
              <a:spLocks noChangeArrowheads="1"/>
            </p:cNvSpPr>
            <p:nvPr/>
          </p:nvSpPr>
          <p:spPr bwMode="auto">
            <a:xfrm>
              <a:off x="7264400" y="3062288"/>
              <a:ext cx="565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125</a:t>
              </a:r>
            </a:p>
          </p:txBody>
        </p:sp>
        <p:sp>
          <p:nvSpPr>
            <p:cNvPr id="23567" name="Text Box 25"/>
            <p:cNvSpPr txBox="1">
              <a:spLocks noChangeArrowheads="1"/>
            </p:cNvSpPr>
            <p:nvPr/>
          </p:nvSpPr>
          <p:spPr bwMode="auto">
            <a:xfrm>
              <a:off x="7848600" y="3062288"/>
              <a:ext cx="565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145</a:t>
              </a:r>
            </a:p>
          </p:txBody>
        </p:sp>
        <p:sp>
          <p:nvSpPr>
            <p:cNvPr id="23568" name="Text Box 26"/>
            <p:cNvSpPr txBox="1">
              <a:spLocks noChangeArrowheads="1"/>
            </p:cNvSpPr>
            <p:nvPr/>
          </p:nvSpPr>
          <p:spPr bwMode="auto">
            <a:xfrm>
              <a:off x="8382000" y="3062288"/>
              <a:ext cx="565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153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134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98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914400"/>
            <a:ext cx="2667000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Round-Robin Discussion</a:t>
            </a:r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7663" y="762000"/>
            <a:ext cx="8796337" cy="6096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How do you choose time slice?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What if too big?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Response time suffers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What if infinite (</a:t>
            </a:r>
            <a:r>
              <a:rPr lang="en-US" altLang="ko-KR" sz="2400" i="1" dirty="0" smtClean="0">
                <a:ea typeface="굴림" panose="020B0600000101010101" pitchFamily="34" charset="-127"/>
                <a:sym typeface="Symbol" panose="05050102010706020507" pitchFamily="18" charset="2"/>
              </a:rPr>
              <a:t>)?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Get back FIFO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What if time slice too small?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Throughput suffers!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Actual choices of </a:t>
            </a:r>
            <a:r>
              <a:rPr lang="en-US" altLang="ko-KR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timeslice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Initially, UNIX </a:t>
            </a:r>
            <a:r>
              <a:rPr lang="en-US" altLang="ko-KR" sz="2400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timeslice</a:t>
            </a: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 one second: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Worked ok when UNIX was used by one or two people.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What if three compilations going on? 3 seconds to echo each keystroke!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N</a:t>
            </a: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eed to balance short-job performance and long-job throughput: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Typical time slice today is between </a:t>
            </a: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10ms – 100ms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Typical context-switching overhead is </a:t>
            </a: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0.1ms – 1ms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Roughly </a:t>
            </a: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1%</a:t>
            </a: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 overhead due to context-switching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en-US" altLang="ko-KR" sz="2400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endParaRPr lang="ko-KR" altLang="en-US" sz="2400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14108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82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Comparisons between FCFS and Round Robin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85800"/>
            <a:ext cx="8839200" cy="6172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Assuming zero-cost context-switching time, is RR always better than FCFS?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Simple example:</a:t>
            </a:r>
            <a:r>
              <a:rPr lang="en-US" altLang="ko-KR" sz="2000" dirty="0" smtClean="0">
                <a:ea typeface="굴림" panose="020B0600000101010101" pitchFamily="34" charset="-127"/>
              </a:rPr>
              <a:t> 	10 jobs, each take 100s of CPU time</a:t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>	RR scheduler quantum of 1s</a:t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>	All jobs start at the same time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Completion Times: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Both RR and FCFS finish at the same time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Average response time is much worse under RR!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Bad when all jobs same length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Also: Cache state must be shared between all jobs with RR but can be devoted to each job with FIFO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Total time for RR longer even for zero-cost switch!</a:t>
            </a:r>
          </a:p>
        </p:txBody>
      </p:sp>
      <p:graphicFrame>
        <p:nvGraphicFramePr>
          <p:cNvPr id="592938" name="Group 42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3657600" y="2209800"/>
          <a:ext cx="3733800" cy="2194404"/>
        </p:xfrm>
        <a:graphic>
          <a:graphicData uri="http://schemas.openxmlformats.org/drawingml/2006/table">
            <a:tbl>
              <a:tblPr/>
              <a:tblGrid>
                <a:gridCol w="1244600"/>
                <a:gridCol w="1244600"/>
                <a:gridCol w="12446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Job #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FIFO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RR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991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2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200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992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999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17956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8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502"/>
          <p:cNvGrpSpPr>
            <a:grpSpLocks/>
          </p:cNvGrpSpPr>
          <p:nvPr/>
        </p:nvGrpSpPr>
        <p:grpSpPr bwMode="auto">
          <a:xfrm>
            <a:off x="1752600" y="4386263"/>
            <a:ext cx="6858000" cy="2166937"/>
            <a:chOff x="1104" y="2763"/>
            <a:chExt cx="4320" cy="1365"/>
          </a:xfrm>
        </p:grpSpPr>
        <p:sp>
          <p:nvSpPr>
            <p:cNvPr id="26835" name="Rectangle 104"/>
            <p:cNvSpPr>
              <a:spLocks noChangeArrowheads="1"/>
            </p:cNvSpPr>
            <p:nvPr/>
          </p:nvSpPr>
          <p:spPr bwMode="auto">
            <a:xfrm>
              <a:off x="4711" y="393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6" name="Rectangle 103"/>
            <p:cNvSpPr>
              <a:spLocks noChangeArrowheads="1"/>
            </p:cNvSpPr>
            <p:nvPr/>
          </p:nvSpPr>
          <p:spPr bwMode="auto">
            <a:xfrm>
              <a:off x="4032" y="393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7" name="Rectangle 102"/>
            <p:cNvSpPr>
              <a:spLocks noChangeArrowheads="1"/>
            </p:cNvSpPr>
            <p:nvPr/>
          </p:nvSpPr>
          <p:spPr bwMode="auto">
            <a:xfrm>
              <a:off x="3360" y="393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8" name="Rectangle 101"/>
            <p:cNvSpPr>
              <a:spLocks noChangeArrowheads="1"/>
            </p:cNvSpPr>
            <p:nvPr/>
          </p:nvSpPr>
          <p:spPr bwMode="auto">
            <a:xfrm>
              <a:off x="2688" y="393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9" name="Rectangle 100"/>
            <p:cNvSpPr>
              <a:spLocks noChangeArrowheads="1"/>
            </p:cNvSpPr>
            <p:nvPr/>
          </p:nvSpPr>
          <p:spPr bwMode="auto">
            <a:xfrm>
              <a:off x="2112" y="393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0" name="Rectangle 99"/>
            <p:cNvSpPr>
              <a:spLocks noChangeArrowheads="1"/>
            </p:cNvSpPr>
            <p:nvPr/>
          </p:nvSpPr>
          <p:spPr bwMode="auto">
            <a:xfrm>
              <a:off x="1104" y="393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1" name="Rectangle 62"/>
            <p:cNvSpPr>
              <a:spLocks noChangeArrowheads="1"/>
            </p:cNvSpPr>
            <p:nvPr/>
          </p:nvSpPr>
          <p:spPr bwMode="auto">
            <a:xfrm>
              <a:off x="4711" y="276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2" name="Rectangle 61"/>
            <p:cNvSpPr>
              <a:spLocks noChangeArrowheads="1"/>
            </p:cNvSpPr>
            <p:nvPr/>
          </p:nvSpPr>
          <p:spPr bwMode="auto">
            <a:xfrm>
              <a:off x="4032" y="276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3" name="Rectangle 60"/>
            <p:cNvSpPr>
              <a:spLocks noChangeArrowheads="1"/>
            </p:cNvSpPr>
            <p:nvPr/>
          </p:nvSpPr>
          <p:spPr bwMode="auto">
            <a:xfrm>
              <a:off x="3360" y="276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4" name="Rectangle 59"/>
            <p:cNvSpPr>
              <a:spLocks noChangeArrowheads="1"/>
            </p:cNvSpPr>
            <p:nvPr/>
          </p:nvSpPr>
          <p:spPr bwMode="auto">
            <a:xfrm>
              <a:off x="2688" y="276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5" name="Rectangle 58"/>
            <p:cNvSpPr>
              <a:spLocks noChangeArrowheads="1"/>
            </p:cNvSpPr>
            <p:nvPr/>
          </p:nvSpPr>
          <p:spPr bwMode="auto">
            <a:xfrm>
              <a:off x="2112" y="276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6" name="Rectangle 57"/>
            <p:cNvSpPr>
              <a:spLocks noChangeArrowheads="1"/>
            </p:cNvSpPr>
            <p:nvPr/>
          </p:nvSpPr>
          <p:spPr bwMode="auto">
            <a:xfrm>
              <a:off x="1104" y="276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7" name="Rectangle 97"/>
            <p:cNvSpPr>
              <a:spLocks noChangeArrowheads="1"/>
            </p:cNvSpPr>
            <p:nvPr/>
          </p:nvSpPr>
          <p:spPr bwMode="auto">
            <a:xfrm>
              <a:off x="4711" y="373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8" name="Rectangle 96"/>
            <p:cNvSpPr>
              <a:spLocks noChangeArrowheads="1"/>
            </p:cNvSpPr>
            <p:nvPr/>
          </p:nvSpPr>
          <p:spPr bwMode="auto">
            <a:xfrm>
              <a:off x="4032" y="373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9" name="Rectangle 95"/>
            <p:cNvSpPr>
              <a:spLocks noChangeArrowheads="1"/>
            </p:cNvSpPr>
            <p:nvPr/>
          </p:nvSpPr>
          <p:spPr bwMode="auto">
            <a:xfrm>
              <a:off x="3360" y="373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0" name="Rectangle 94"/>
            <p:cNvSpPr>
              <a:spLocks noChangeArrowheads="1"/>
            </p:cNvSpPr>
            <p:nvPr/>
          </p:nvSpPr>
          <p:spPr bwMode="auto">
            <a:xfrm>
              <a:off x="2688" y="373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1" name="Rectangle 93"/>
            <p:cNvSpPr>
              <a:spLocks noChangeArrowheads="1"/>
            </p:cNvSpPr>
            <p:nvPr/>
          </p:nvSpPr>
          <p:spPr bwMode="auto">
            <a:xfrm>
              <a:off x="2112" y="373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2" name="Rectangle 92"/>
            <p:cNvSpPr>
              <a:spLocks noChangeArrowheads="1"/>
            </p:cNvSpPr>
            <p:nvPr/>
          </p:nvSpPr>
          <p:spPr bwMode="auto">
            <a:xfrm>
              <a:off x="1104" y="373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3" name="Rectangle 90"/>
            <p:cNvSpPr>
              <a:spLocks noChangeArrowheads="1"/>
            </p:cNvSpPr>
            <p:nvPr/>
          </p:nvSpPr>
          <p:spPr bwMode="auto">
            <a:xfrm>
              <a:off x="4711" y="354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4" name="Rectangle 89"/>
            <p:cNvSpPr>
              <a:spLocks noChangeArrowheads="1"/>
            </p:cNvSpPr>
            <p:nvPr/>
          </p:nvSpPr>
          <p:spPr bwMode="auto">
            <a:xfrm>
              <a:off x="4032" y="354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5" name="Rectangle 88"/>
            <p:cNvSpPr>
              <a:spLocks noChangeArrowheads="1"/>
            </p:cNvSpPr>
            <p:nvPr/>
          </p:nvSpPr>
          <p:spPr bwMode="auto">
            <a:xfrm>
              <a:off x="3360" y="354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6" name="Rectangle 87"/>
            <p:cNvSpPr>
              <a:spLocks noChangeArrowheads="1"/>
            </p:cNvSpPr>
            <p:nvPr/>
          </p:nvSpPr>
          <p:spPr bwMode="auto">
            <a:xfrm>
              <a:off x="2688" y="354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7" name="Rectangle 86"/>
            <p:cNvSpPr>
              <a:spLocks noChangeArrowheads="1"/>
            </p:cNvSpPr>
            <p:nvPr/>
          </p:nvSpPr>
          <p:spPr bwMode="auto">
            <a:xfrm>
              <a:off x="2112" y="354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8" name="Rectangle 85"/>
            <p:cNvSpPr>
              <a:spLocks noChangeArrowheads="1"/>
            </p:cNvSpPr>
            <p:nvPr/>
          </p:nvSpPr>
          <p:spPr bwMode="auto">
            <a:xfrm>
              <a:off x="1104" y="354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9" name="Rectangle 83"/>
            <p:cNvSpPr>
              <a:spLocks noChangeArrowheads="1"/>
            </p:cNvSpPr>
            <p:nvPr/>
          </p:nvSpPr>
          <p:spPr bwMode="auto">
            <a:xfrm>
              <a:off x="4711" y="334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0" name="Rectangle 82"/>
            <p:cNvSpPr>
              <a:spLocks noChangeArrowheads="1"/>
            </p:cNvSpPr>
            <p:nvPr/>
          </p:nvSpPr>
          <p:spPr bwMode="auto">
            <a:xfrm>
              <a:off x="4032" y="334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1" name="Rectangle 81"/>
            <p:cNvSpPr>
              <a:spLocks noChangeArrowheads="1"/>
            </p:cNvSpPr>
            <p:nvPr/>
          </p:nvSpPr>
          <p:spPr bwMode="auto">
            <a:xfrm>
              <a:off x="3360" y="334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2" name="Rectangle 80"/>
            <p:cNvSpPr>
              <a:spLocks noChangeArrowheads="1"/>
            </p:cNvSpPr>
            <p:nvPr/>
          </p:nvSpPr>
          <p:spPr bwMode="auto">
            <a:xfrm>
              <a:off x="2688" y="334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3" name="Rectangle 79"/>
            <p:cNvSpPr>
              <a:spLocks noChangeArrowheads="1"/>
            </p:cNvSpPr>
            <p:nvPr/>
          </p:nvSpPr>
          <p:spPr bwMode="auto">
            <a:xfrm>
              <a:off x="2112" y="334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4" name="Rectangle 78"/>
            <p:cNvSpPr>
              <a:spLocks noChangeArrowheads="1"/>
            </p:cNvSpPr>
            <p:nvPr/>
          </p:nvSpPr>
          <p:spPr bwMode="auto">
            <a:xfrm>
              <a:off x="1104" y="334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5" name="Rectangle 76"/>
            <p:cNvSpPr>
              <a:spLocks noChangeArrowheads="1"/>
            </p:cNvSpPr>
            <p:nvPr/>
          </p:nvSpPr>
          <p:spPr bwMode="auto">
            <a:xfrm>
              <a:off x="4711" y="315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6" name="Rectangle 75"/>
            <p:cNvSpPr>
              <a:spLocks noChangeArrowheads="1"/>
            </p:cNvSpPr>
            <p:nvPr/>
          </p:nvSpPr>
          <p:spPr bwMode="auto">
            <a:xfrm>
              <a:off x="4032" y="315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7" name="Rectangle 74"/>
            <p:cNvSpPr>
              <a:spLocks noChangeArrowheads="1"/>
            </p:cNvSpPr>
            <p:nvPr/>
          </p:nvSpPr>
          <p:spPr bwMode="auto">
            <a:xfrm>
              <a:off x="3360" y="315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8" name="Rectangle 73"/>
            <p:cNvSpPr>
              <a:spLocks noChangeArrowheads="1"/>
            </p:cNvSpPr>
            <p:nvPr/>
          </p:nvSpPr>
          <p:spPr bwMode="auto">
            <a:xfrm>
              <a:off x="2688" y="315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9" name="Rectangle 72"/>
            <p:cNvSpPr>
              <a:spLocks noChangeArrowheads="1"/>
            </p:cNvSpPr>
            <p:nvPr/>
          </p:nvSpPr>
          <p:spPr bwMode="auto">
            <a:xfrm>
              <a:off x="2112" y="315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0" name="Rectangle 71"/>
            <p:cNvSpPr>
              <a:spLocks noChangeArrowheads="1"/>
            </p:cNvSpPr>
            <p:nvPr/>
          </p:nvSpPr>
          <p:spPr bwMode="auto">
            <a:xfrm>
              <a:off x="1104" y="315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1" name="Rectangle 69"/>
            <p:cNvSpPr>
              <a:spLocks noChangeArrowheads="1"/>
            </p:cNvSpPr>
            <p:nvPr/>
          </p:nvSpPr>
          <p:spPr bwMode="auto">
            <a:xfrm>
              <a:off x="4711" y="295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2" name="Rectangle 68"/>
            <p:cNvSpPr>
              <a:spLocks noChangeArrowheads="1"/>
            </p:cNvSpPr>
            <p:nvPr/>
          </p:nvSpPr>
          <p:spPr bwMode="auto">
            <a:xfrm>
              <a:off x="4032" y="295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3" name="Rectangle 67"/>
            <p:cNvSpPr>
              <a:spLocks noChangeArrowheads="1"/>
            </p:cNvSpPr>
            <p:nvPr/>
          </p:nvSpPr>
          <p:spPr bwMode="auto">
            <a:xfrm>
              <a:off x="3360" y="295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4" name="Rectangle 66"/>
            <p:cNvSpPr>
              <a:spLocks noChangeArrowheads="1"/>
            </p:cNvSpPr>
            <p:nvPr/>
          </p:nvSpPr>
          <p:spPr bwMode="auto">
            <a:xfrm>
              <a:off x="2688" y="295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5" name="Rectangle 65"/>
            <p:cNvSpPr>
              <a:spLocks noChangeArrowheads="1"/>
            </p:cNvSpPr>
            <p:nvPr/>
          </p:nvSpPr>
          <p:spPr bwMode="auto">
            <a:xfrm>
              <a:off x="2112" y="295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6" name="Rectangle 64"/>
            <p:cNvSpPr>
              <a:spLocks noChangeArrowheads="1"/>
            </p:cNvSpPr>
            <p:nvPr/>
          </p:nvSpPr>
          <p:spPr bwMode="auto">
            <a:xfrm>
              <a:off x="1104" y="295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6627" name="Group 501"/>
          <p:cNvGrpSpPr>
            <a:grpSpLocks/>
          </p:cNvGrpSpPr>
          <p:nvPr/>
        </p:nvGrpSpPr>
        <p:grpSpPr bwMode="auto">
          <a:xfrm>
            <a:off x="1752600" y="2219325"/>
            <a:ext cx="6858000" cy="2166938"/>
            <a:chOff x="1104" y="1398"/>
            <a:chExt cx="4320" cy="1365"/>
          </a:xfrm>
        </p:grpSpPr>
        <p:sp>
          <p:nvSpPr>
            <p:cNvPr id="26793" name="Rectangle 55"/>
            <p:cNvSpPr>
              <a:spLocks noChangeArrowheads="1"/>
            </p:cNvSpPr>
            <p:nvPr/>
          </p:nvSpPr>
          <p:spPr bwMode="auto">
            <a:xfrm>
              <a:off x="4711" y="256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794" name="Rectangle 54"/>
            <p:cNvSpPr>
              <a:spLocks noChangeArrowheads="1"/>
            </p:cNvSpPr>
            <p:nvPr/>
          </p:nvSpPr>
          <p:spPr bwMode="auto">
            <a:xfrm>
              <a:off x="4032" y="256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795" name="Rectangle 53"/>
            <p:cNvSpPr>
              <a:spLocks noChangeArrowheads="1"/>
            </p:cNvSpPr>
            <p:nvPr/>
          </p:nvSpPr>
          <p:spPr bwMode="auto">
            <a:xfrm>
              <a:off x="3360" y="256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796" name="Rectangle 52"/>
            <p:cNvSpPr>
              <a:spLocks noChangeArrowheads="1"/>
            </p:cNvSpPr>
            <p:nvPr/>
          </p:nvSpPr>
          <p:spPr bwMode="auto">
            <a:xfrm>
              <a:off x="2688" y="256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797" name="Rectangle 51"/>
            <p:cNvSpPr>
              <a:spLocks noChangeArrowheads="1"/>
            </p:cNvSpPr>
            <p:nvPr/>
          </p:nvSpPr>
          <p:spPr bwMode="auto">
            <a:xfrm>
              <a:off x="2112" y="256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798" name="Rectangle 50"/>
            <p:cNvSpPr>
              <a:spLocks noChangeArrowheads="1"/>
            </p:cNvSpPr>
            <p:nvPr/>
          </p:nvSpPr>
          <p:spPr bwMode="auto">
            <a:xfrm>
              <a:off x="1104" y="256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799" name="Rectangle 48"/>
            <p:cNvSpPr>
              <a:spLocks noChangeArrowheads="1"/>
            </p:cNvSpPr>
            <p:nvPr/>
          </p:nvSpPr>
          <p:spPr bwMode="auto">
            <a:xfrm>
              <a:off x="4711" y="237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 </a:t>
              </a:r>
            </a:p>
          </p:txBody>
        </p:sp>
        <p:sp>
          <p:nvSpPr>
            <p:cNvPr id="26800" name="Rectangle 47"/>
            <p:cNvSpPr>
              <a:spLocks noChangeArrowheads="1"/>
            </p:cNvSpPr>
            <p:nvPr/>
          </p:nvSpPr>
          <p:spPr bwMode="auto">
            <a:xfrm>
              <a:off x="4032" y="237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1" name="Rectangle 46"/>
            <p:cNvSpPr>
              <a:spLocks noChangeArrowheads="1"/>
            </p:cNvSpPr>
            <p:nvPr/>
          </p:nvSpPr>
          <p:spPr bwMode="auto">
            <a:xfrm>
              <a:off x="3360" y="237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2" name="Rectangle 45"/>
            <p:cNvSpPr>
              <a:spLocks noChangeArrowheads="1"/>
            </p:cNvSpPr>
            <p:nvPr/>
          </p:nvSpPr>
          <p:spPr bwMode="auto">
            <a:xfrm>
              <a:off x="2688" y="237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3" name="Rectangle 44"/>
            <p:cNvSpPr>
              <a:spLocks noChangeArrowheads="1"/>
            </p:cNvSpPr>
            <p:nvPr/>
          </p:nvSpPr>
          <p:spPr bwMode="auto">
            <a:xfrm>
              <a:off x="2112" y="237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4" name="Rectangle 43"/>
            <p:cNvSpPr>
              <a:spLocks noChangeArrowheads="1"/>
            </p:cNvSpPr>
            <p:nvPr/>
          </p:nvSpPr>
          <p:spPr bwMode="auto">
            <a:xfrm>
              <a:off x="1104" y="237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5" name="Rectangle 41"/>
            <p:cNvSpPr>
              <a:spLocks noChangeArrowheads="1"/>
            </p:cNvSpPr>
            <p:nvPr/>
          </p:nvSpPr>
          <p:spPr bwMode="auto">
            <a:xfrm>
              <a:off x="4711" y="217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6" name="Rectangle 40"/>
            <p:cNvSpPr>
              <a:spLocks noChangeArrowheads="1"/>
            </p:cNvSpPr>
            <p:nvPr/>
          </p:nvSpPr>
          <p:spPr bwMode="auto">
            <a:xfrm>
              <a:off x="4032" y="217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7" name="Rectangle 39"/>
            <p:cNvSpPr>
              <a:spLocks noChangeArrowheads="1"/>
            </p:cNvSpPr>
            <p:nvPr/>
          </p:nvSpPr>
          <p:spPr bwMode="auto">
            <a:xfrm>
              <a:off x="3360" y="217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8" name="Rectangle 38"/>
            <p:cNvSpPr>
              <a:spLocks noChangeArrowheads="1"/>
            </p:cNvSpPr>
            <p:nvPr/>
          </p:nvSpPr>
          <p:spPr bwMode="auto">
            <a:xfrm>
              <a:off x="2688" y="217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9" name="Rectangle 37"/>
            <p:cNvSpPr>
              <a:spLocks noChangeArrowheads="1"/>
            </p:cNvSpPr>
            <p:nvPr/>
          </p:nvSpPr>
          <p:spPr bwMode="auto">
            <a:xfrm>
              <a:off x="2112" y="217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0" name="Rectangle 36"/>
            <p:cNvSpPr>
              <a:spLocks noChangeArrowheads="1"/>
            </p:cNvSpPr>
            <p:nvPr/>
          </p:nvSpPr>
          <p:spPr bwMode="auto">
            <a:xfrm>
              <a:off x="1104" y="217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1" name="Rectangle 32"/>
            <p:cNvSpPr>
              <a:spLocks noChangeArrowheads="1"/>
            </p:cNvSpPr>
            <p:nvPr/>
          </p:nvSpPr>
          <p:spPr bwMode="auto">
            <a:xfrm>
              <a:off x="3360" y="198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2" name="Rectangle 31"/>
            <p:cNvSpPr>
              <a:spLocks noChangeArrowheads="1"/>
            </p:cNvSpPr>
            <p:nvPr/>
          </p:nvSpPr>
          <p:spPr bwMode="auto">
            <a:xfrm>
              <a:off x="2688" y="198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3" name="Rectangle 30"/>
            <p:cNvSpPr>
              <a:spLocks noChangeArrowheads="1"/>
            </p:cNvSpPr>
            <p:nvPr/>
          </p:nvSpPr>
          <p:spPr bwMode="auto">
            <a:xfrm>
              <a:off x="2112" y="198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4" name="Rectangle 29"/>
            <p:cNvSpPr>
              <a:spLocks noChangeArrowheads="1"/>
            </p:cNvSpPr>
            <p:nvPr/>
          </p:nvSpPr>
          <p:spPr bwMode="auto">
            <a:xfrm>
              <a:off x="1104" y="198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5" name="Rectangle 25"/>
            <p:cNvSpPr>
              <a:spLocks noChangeArrowheads="1"/>
            </p:cNvSpPr>
            <p:nvPr/>
          </p:nvSpPr>
          <p:spPr bwMode="auto">
            <a:xfrm>
              <a:off x="3360" y="178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6" name="Rectangle 24"/>
            <p:cNvSpPr>
              <a:spLocks noChangeArrowheads="1"/>
            </p:cNvSpPr>
            <p:nvPr/>
          </p:nvSpPr>
          <p:spPr bwMode="auto">
            <a:xfrm>
              <a:off x="2688" y="178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7" name="Rectangle 23"/>
            <p:cNvSpPr>
              <a:spLocks noChangeArrowheads="1"/>
            </p:cNvSpPr>
            <p:nvPr/>
          </p:nvSpPr>
          <p:spPr bwMode="auto">
            <a:xfrm>
              <a:off x="2112" y="178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8" name="Rectangle 22"/>
            <p:cNvSpPr>
              <a:spLocks noChangeArrowheads="1"/>
            </p:cNvSpPr>
            <p:nvPr/>
          </p:nvSpPr>
          <p:spPr bwMode="auto">
            <a:xfrm>
              <a:off x="1104" y="178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9" name="Rectangle 33"/>
            <p:cNvSpPr>
              <a:spLocks noChangeArrowheads="1"/>
            </p:cNvSpPr>
            <p:nvPr/>
          </p:nvSpPr>
          <p:spPr bwMode="auto">
            <a:xfrm>
              <a:off x="4032" y="198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0" name="Rectangle 26"/>
            <p:cNvSpPr>
              <a:spLocks noChangeArrowheads="1"/>
            </p:cNvSpPr>
            <p:nvPr/>
          </p:nvSpPr>
          <p:spPr bwMode="auto">
            <a:xfrm>
              <a:off x="4032" y="178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1" name="Rectangle 34"/>
            <p:cNvSpPr>
              <a:spLocks noChangeArrowheads="1"/>
            </p:cNvSpPr>
            <p:nvPr/>
          </p:nvSpPr>
          <p:spPr bwMode="auto">
            <a:xfrm>
              <a:off x="4711" y="198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2" name="Rectangle 27"/>
            <p:cNvSpPr>
              <a:spLocks noChangeArrowheads="1"/>
            </p:cNvSpPr>
            <p:nvPr/>
          </p:nvSpPr>
          <p:spPr bwMode="auto">
            <a:xfrm>
              <a:off x="4711" y="178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3" name="Rectangle 20"/>
            <p:cNvSpPr>
              <a:spLocks noChangeArrowheads="1"/>
            </p:cNvSpPr>
            <p:nvPr/>
          </p:nvSpPr>
          <p:spPr bwMode="auto">
            <a:xfrm>
              <a:off x="4711" y="159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4" name="Rectangle 19"/>
            <p:cNvSpPr>
              <a:spLocks noChangeArrowheads="1"/>
            </p:cNvSpPr>
            <p:nvPr/>
          </p:nvSpPr>
          <p:spPr bwMode="auto">
            <a:xfrm>
              <a:off x="4032" y="159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5" name="Rectangle 18"/>
            <p:cNvSpPr>
              <a:spLocks noChangeArrowheads="1"/>
            </p:cNvSpPr>
            <p:nvPr/>
          </p:nvSpPr>
          <p:spPr bwMode="auto">
            <a:xfrm>
              <a:off x="3360" y="159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6" name="Rectangle 17"/>
            <p:cNvSpPr>
              <a:spLocks noChangeArrowheads="1"/>
            </p:cNvSpPr>
            <p:nvPr/>
          </p:nvSpPr>
          <p:spPr bwMode="auto">
            <a:xfrm>
              <a:off x="2688" y="159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7" name="Rectangle 16"/>
            <p:cNvSpPr>
              <a:spLocks noChangeArrowheads="1"/>
            </p:cNvSpPr>
            <p:nvPr/>
          </p:nvSpPr>
          <p:spPr bwMode="auto">
            <a:xfrm>
              <a:off x="2112" y="159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8" name="Rectangle 15"/>
            <p:cNvSpPr>
              <a:spLocks noChangeArrowheads="1"/>
            </p:cNvSpPr>
            <p:nvPr/>
          </p:nvSpPr>
          <p:spPr bwMode="auto">
            <a:xfrm>
              <a:off x="1104" y="159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9" name="Rectangle 8"/>
            <p:cNvSpPr>
              <a:spLocks noChangeArrowheads="1"/>
            </p:cNvSpPr>
            <p:nvPr/>
          </p:nvSpPr>
          <p:spPr bwMode="auto">
            <a:xfrm>
              <a:off x="1104" y="139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0" name="Rectangle 9"/>
            <p:cNvSpPr>
              <a:spLocks noChangeArrowheads="1"/>
            </p:cNvSpPr>
            <p:nvPr/>
          </p:nvSpPr>
          <p:spPr bwMode="auto">
            <a:xfrm>
              <a:off x="2112" y="139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1" name="Rectangle 10"/>
            <p:cNvSpPr>
              <a:spLocks noChangeArrowheads="1"/>
            </p:cNvSpPr>
            <p:nvPr/>
          </p:nvSpPr>
          <p:spPr bwMode="auto">
            <a:xfrm>
              <a:off x="2688" y="139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2" name="Rectangle 11"/>
            <p:cNvSpPr>
              <a:spLocks noChangeArrowheads="1"/>
            </p:cNvSpPr>
            <p:nvPr/>
          </p:nvSpPr>
          <p:spPr bwMode="auto">
            <a:xfrm>
              <a:off x="3360" y="139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3" name="Rectangle 12"/>
            <p:cNvSpPr>
              <a:spLocks noChangeArrowheads="1"/>
            </p:cNvSpPr>
            <p:nvPr/>
          </p:nvSpPr>
          <p:spPr bwMode="auto">
            <a:xfrm>
              <a:off x="4032" y="139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4" name="Rectangle 13"/>
            <p:cNvSpPr>
              <a:spLocks noChangeArrowheads="1"/>
            </p:cNvSpPr>
            <p:nvPr/>
          </p:nvSpPr>
          <p:spPr bwMode="auto">
            <a:xfrm>
              <a:off x="4711" y="139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587250" name="Rectangle 498"/>
          <p:cNvSpPr>
            <a:spLocks noChangeArrowheads="1"/>
          </p:cNvSpPr>
          <p:nvPr/>
        </p:nvSpPr>
        <p:spPr bwMode="auto">
          <a:xfrm>
            <a:off x="1752600" y="2209800"/>
            <a:ext cx="6858000" cy="43434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29" name="Line 129"/>
          <p:cNvSpPr>
            <a:spLocks noChangeShapeType="1"/>
          </p:cNvSpPr>
          <p:nvPr/>
        </p:nvSpPr>
        <p:spPr bwMode="auto">
          <a:xfrm>
            <a:off x="1752600" y="252888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30" name="Line 130"/>
          <p:cNvSpPr>
            <a:spLocks noChangeShapeType="1"/>
          </p:cNvSpPr>
          <p:nvPr/>
        </p:nvSpPr>
        <p:spPr bwMode="auto">
          <a:xfrm>
            <a:off x="1752600" y="283845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31" name="Line 136"/>
          <p:cNvSpPr>
            <a:spLocks noChangeShapeType="1"/>
          </p:cNvSpPr>
          <p:nvPr/>
        </p:nvSpPr>
        <p:spPr bwMode="auto">
          <a:xfrm>
            <a:off x="1752600" y="469582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32" name="Rectangle 146"/>
          <p:cNvSpPr>
            <a:spLocks noChangeArrowheads="1"/>
          </p:cNvSpPr>
          <p:nvPr/>
        </p:nvSpPr>
        <p:spPr bwMode="auto">
          <a:xfrm>
            <a:off x="1752600" y="1890713"/>
            <a:ext cx="16002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 dirty="0">
                <a:latin typeface="Gill Sans" charset="0"/>
                <a:ea typeface="Gill Sans" charset="0"/>
                <a:cs typeface="Gill Sans" charset="0"/>
              </a:rPr>
              <a:t>Quantum</a:t>
            </a:r>
          </a:p>
        </p:txBody>
      </p:sp>
      <p:sp>
        <p:nvSpPr>
          <p:cNvPr id="26633" name="Rectangle 144"/>
          <p:cNvSpPr>
            <a:spLocks noChangeArrowheads="1"/>
          </p:cNvSpPr>
          <p:nvPr/>
        </p:nvSpPr>
        <p:spPr bwMode="auto">
          <a:xfrm>
            <a:off x="381000" y="1890713"/>
            <a:ext cx="13716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endParaRPr lang="en-US" altLang="en-US" sz="18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34" name="Rectangle 56"/>
          <p:cNvSpPr>
            <a:spLocks noChangeArrowheads="1"/>
          </p:cNvSpPr>
          <p:nvPr/>
        </p:nvSpPr>
        <p:spPr bwMode="auto">
          <a:xfrm>
            <a:off x="381000" y="4386263"/>
            <a:ext cx="1371600" cy="2166937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b="0" dirty="0">
                <a:latin typeface="Gill Sans" charset="0"/>
                <a:ea typeface="Gill Sans" charset="0"/>
                <a:cs typeface="Gill Sans" charset="0"/>
              </a:rPr>
              <a:t>Completion</a:t>
            </a:r>
          </a:p>
          <a:p>
            <a:pPr>
              <a:buFontTx/>
              <a:buNone/>
            </a:pPr>
            <a:r>
              <a:rPr lang="en-US" altLang="en-US" sz="1800" b="0" dirty="0">
                <a:latin typeface="Gill Sans" charset="0"/>
                <a:ea typeface="Gill Sans" charset="0"/>
                <a:cs typeface="Gill Sans" charset="0"/>
              </a:rPr>
              <a:t>Time</a:t>
            </a:r>
          </a:p>
        </p:txBody>
      </p:sp>
      <p:sp>
        <p:nvSpPr>
          <p:cNvPr id="26635" name="Rectangle 7"/>
          <p:cNvSpPr>
            <a:spLocks noChangeArrowheads="1"/>
          </p:cNvSpPr>
          <p:nvPr/>
        </p:nvSpPr>
        <p:spPr bwMode="auto">
          <a:xfrm>
            <a:off x="381000" y="2219325"/>
            <a:ext cx="1371600" cy="2166938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 dirty="0">
                <a:latin typeface="Gill Sans" charset="0"/>
                <a:ea typeface="Gill Sans" charset="0"/>
                <a:cs typeface="Gill Sans" charset="0"/>
              </a:rPr>
              <a:t>Wait</a:t>
            </a:r>
          </a:p>
          <a:p>
            <a:pPr>
              <a:buFontTx/>
              <a:buNone/>
            </a:pPr>
            <a:r>
              <a:rPr lang="en-US" altLang="en-US" b="0" dirty="0">
                <a:latin typeface="Gill Sans" charset="0"/>
                <a:ea typeface="Gill Sans" charset="0"/>
                <a:cs typeface="Gill Sans" charset="0"/>
              </a:rPr>
              <a:t>Time</a:t>
            </a:r>
          </a:p>
        </p:txBody>
      </p:sp>
      <p:sp>
        <p:nvSpPr>
          <p:cNvPr id="26636" name="Rectangle 156"/>
          <p:cNvSpPr>
            <a:spLocks noChangeArrowheads="1"/>
          </p:cNvSpPr>
          <p:nvPr/>
        </p:nvSpPr>
        <p:spPr bwMode="auto">
          <a:xfrm>
            <a:off x="7478713" y="1890713"/>
            <a:ext cx="1131887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Average</a:t>
            </a:r>
          </a:p>
        </p:txBody>
      </p:sp>
      <p:sp>
        <p:nvSpPr>
          <p:cNvPr id="26637" name="Rectangle 154"/>
          <p:cNvSpPr>
            <a:spLocks noChangeArrowheads="1"/>
          </p:cNvSpPr>
          <p:nvPr/>
        </p:nvSpPr>
        <p:spPr bwMode="auto">
          <a:xfrm>
            <a:off x="6400800" y="1890713"/>
            <a:ext cx="1077913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P</a:t>
            </a:r>
            <a:r>
              <a:rPr lang="en-US" altLang="en-US" b="0" baseline="-25000">
                <a:latin typeface="Gill Sans" charset="0"/>
                <a:ea typeface="Gill Sans" charset="0"/>
                <a:cs typeface="Gill Sans" charset="0"/>
              </a:rPr>
              <a:t>4</a:t>
            </a:r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38" name="Rectangle 152"/>
          <p:cNvSpPr>
            <a:spLocks noChangeArrowheads="1"/>
          </p:cNvSpPr>
          <p:nvPr/>
        </p:nvSpPr>
        <p:spPr bwMode="auto">
          <a:xfrm>
            <a:off x="5334000" y="1890713"/>
            <a:ext cx="10668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P</a:t>
            </a:r>
            <a:r>
              <a:rPr lang="en-US" altLang="en-US" b="0" baseline="-25000">
                <a:latin typeface="Gill Sans" charset="0"/>
                <a:ea typeface="Gill Sans" charset="0"/>
                <a:cs typeface="Gill Sans" charset="0"/>
              </a:rPr>
              <a:t>3</a:t>
            </a:r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39" name="Rectangle 150"/>
          <p:cNvSpPr>
            <a:spLocks noChangeArrowheads="1"/>
          </p:cNvSpPr>
          <p:nvPr/>
        </p:nvSpPr>
        <p:spPr bwMode="auto">
          <a:xfrm>
            <a:off x="4267200" y="1890713"/>
            <a:ext cx="10668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P</a:t>
            </a:r>
            <a:r>
              <a:rPr lang="en-US" altLang="en-US" b="0" baseline="-25000">
                <a:latin typeface="Gill Sans" charset="0"/>
                <a:ea typeface="Gill Sans" charset="0"/>
                <a:cs typeface="Gill Sans" charset="0"/>
              </a:rPr>
              <a:t>2</a:t>
            </a:r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0" name="Rectangle 148"/>
          <p:cNvSpPr>
            <a:spLocks noChangeArrowheads="1"/>
          </p:cNvSpPr>
          <p:nvPr/>
        </p:nvSpPr>
        <p:spPr bwMode="auto">
          <a:xfrm>
            <a:off x="3352800" y="1890713"/>
            <a:ext cx="9144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P</a:t>
            </a:r>
            <a:r>
              <a:rPr lang="en-US" altLang="en-US" b="0" baseline="-25000">
                <a:latin typeface="Gill Sans" charset="0"/>
                <a:ea typeface="Gill Sans" charset="0"/>
                <a:cs typeface="Gill Sans" charset="0"/>
              </a:rPr>
              <a:t>1</a:t>
            </a:r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1" name="Line 105"/>
          <p:cNvSpPr>
            <a:spLocks noChangeShapeType="1"/>
          </p:cNvSpPr>
          <p:nvPr/>
        </p:nvSpPr>
        <p:spPr bwMode="auto">
          <a:xfrm>
            <a:off x="381000" y="1890713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2" name="Line 141"/>
          <p:cNvSpPr>
            <a:spLocks noChangeShapeType="1"/>
          </p:cNvSpPr>
          <p:nvPr/>
        </p:nvSpPr>
        <p:spPr bwMode="auto">
          <a:xfrm>
            <a:off x="1752600" y="624363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3" name="Line 140"/>
          <p:cNvSpPr>
            <a:spLocks noChangeShapeType="1"/>
          </p:cNvSpPr>
          <p:nvPr/>
        </p:nvSpPr>
        <p:spPr bwMode="auto">
          <a:xfrm>
            <a:off x="1752600" y="593407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4" name="Line 139"/>
          <p:cNvSpPr>
            <a:spLocks noChangeShapeType="1"/>
          </p:cNvSpPr>
          <p:nvPr/>
        </p:nvSpPr>
        <p:spPr bwMode="auto">
          <a:xfrm>
            <a:off x="1752600" y="5624513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5" name="Line 138"/>
          <p:cNvSpPr>
            <a:spLocks noChangeShapeType="1"/>
          </p:cNvSpPr>
          <p:nvPr/>
        </p:nvSpPr>
        <p:spPr bwMode="auto">
          <a:xfrm>
            <a:off x="1752600" y="531495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6" name="Line 137"/>
          <p:cNvSpPr>
            <a:spLocks noChangeShapeType="1"/>
          </p:cNvSpPr>
          <p:nvPr/>
        </p:nvSpPr>
        <p:spPr bwMode="auto">
          <a:xfrm>
            <a:off x="1752600" y="500538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7" name="Line 134"/>
          <p:cNvSpPr>
            <a:spLocks noChangeShapeType="1"/>
          </p:cNvSpPr>
          <p:nvPr/>
        </p:nvSpPr>
        <p:spPr bwMode="auto">
          <a:xfrm>
            <a:off x="1752600" y="407670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8" name="Line 133"/>
          <p:cNvSpPr>
            <a:spLocks noChangeShapeType="1"/>
          </p:cNvSpPr>
          <p:nvPr/>
        </p:nvSpPr>
        <p:spPr bwMode="auto">
          <a:xfrm>
            <a:off x="1752600" y="376713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9" name="Line 132"/>
          <p:cNvSpPr>
            <a:spLocks noChangeShapeType="1"/>
          </p:cNvSpPr>
          <p:nvPr/>
        </p:nvSpPr>
        <p:spPr bwMode="auto">
          <a:xfrm>
            <a:off x="1752600" y="345757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0" name="Line 131"/>
          <p:cNvSpPr>
            <a:spLocks noChangeShapeType="1"/>
          </p:cNvSpPr>
          <p:nvPr/>
        </p:nvSpPr>
        <p:spPr bwMode="auto">
          <a:xfrm>
            <a:off x="1752600" y="3148013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1" name="Line 119"/>
          <p:cNvSpPr>
            <a:spLocks noChangeShapeType="1"/>
          </p:cNvSpPr>
          <p:nvPr/>
        </p:nvSpPr>
        <p:spPr bwMode="auto">
          <a:xfrm>
            <a:off x="381000" y="65532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2" name="Line 122"/>
          <p:cNvSpPr>
            <a:spLocks noChangeShapeType="1"/>
          </p:cNvSpPr>
          <p:nvPr/>
        </p:nvSpPr>
        <p:spPr bwMode="auto">
          <a:xfrm>
            <a:off x="33528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3" name="Line 123"/>
          <p:cNvSpPr>
            <a:spLocks noChangeShapeType="1"/>
          </p:cNvSpPr>
          <p:nvPr/>
        </p:nvSpPr>
        <p:spPr bwMode="auto">
          <a:xfrm>
            <a:off x="42672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4" name="Line 124"/>
          <p:cNvSpPr>
            <a:spLocks noChangeShapeType="1"/>
          </p:cNvSpPr>
          <p:nvPr/>
        </p:nvSpPr>
        <p:spPr bwMode="auto">
          <a:xfrm>
            <a:off x="53340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5" name="Line 125"/>
          <p:cNvSpPr>
            <a:spLocks noChangeShapeType="1"/>
          </p:cNvSpPr>
          <p:nvPr/>
        </p:nvSpPr>
        <p:spPr bwMode="auto">
          <a:xfrm>
            <a:off x="64008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6" name="Line 126"/>
          <p:cNvSpPr>
            <a:spLocks noChangeShapeType="1"/>
          </p:cNvSpPr>
          <p:nvPr/>
        </p:nvSpPr>
        <p:spPr bwMode="auto">
          <a:xfrm>
            <a:off x="7478713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7" name="Line 127"/>
          <p:cNvSpPr>
            <a:spLocks noChangeShapeType="1"/>
          </p:cNvSpPr>
          <p:nvPr/>
        </p:nvSpPr>
        <p:spPr bwMode="auto">
          <a:xfrm>
            <a:off x="8610600" y="1890713"/>
            <a:ext cx="0" cy="46624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8" name="Line 120"/>
          <p:cNvSpPr>
            <a:spLocks noChangeShapeType="1"/>
          </p:cNvSpPr>
          <p:nvPr/>
        </p:nvSpPr>
        <p:spPr bwMode="auto">
          <a:xfrm>
            <a:off x="381000" y="1890713"/>
            <a:ext cx="0" cy="46624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9" name="Line 121"/>
          <p:cNvSpPr>
            <a:spLocks noChangeShapeType="1"/>
          </p:cNvSpPr>
          <p:nvPr/>
        </p:nvSpPr>
        <p:spPr bwMode="auto">
          <a:xfrm>
            <a:off x="1752600" y="1890713"/>
            <a:ext cx="0" cy="4662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60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058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Earlier Example with Different Time Quantum</a:t>
            </a:r>
          </a:p>
        </p:txBody>
      </p:sp>
      <p:grpSp>
        <p:nvGrpSpPr>
          <p:cNvPr id="26661" name="Group 196"/>
          <p:cNvGrpSpPr>
            <a:grpSpLocks/>
          </p:cNvGrpSpPr>
          <p:nvPr/>
        </p:nvGrpSpPr>
        <p:grpSpPr bwMode="auto">
          <a:xfrm>
            <a:off x="955675" y="838201"/>
            <a:ext cx="7315200" cy="977901"/>
            <a:chOff x="650" y="624"/>
            <a:chExt cx="4608" cy="616"/>
          </a:xfrm>
        </p:grpSpPr>
        <p:grpSp>
          <p:nvGrpSpPr>
            <p:cNvPr id="26782" name="Group 197"/>
            <p:cNvGrpSpPr>
              <a:grpSpLocks/>
            </p:cNvGrpSpPr>
            <p:nvPr/>
          </p:nvGrpSpPr>
          <p:grpSpPr bwMode="auto">
            <a:xfrm>
              <a:off x="1468" y="624"/>
              <a:ext cx="3790" cy="616"/>
              <a:chOff x="1248" y="624"/>
              <a:chExt cx="3790" cy="616"/>
            </a:xfrm>
          </p:grpSpPr>
          <p:sp>
            <p:nvSpPr>
              <p:cNvPr id="26784" name="Rectangle 198"/>
              <p:cNvSpPr>
                <a:spLocks noChangeArrowheads="1"/>
              </p:cNvSpPr>
              <p:nvPr/>
            </p:nvSpPr>
            <p:spPr bwMode="auto">
              <a:xfrm>
                <a:off x="1344" y="624"/>
                <a:ext cx="288" cy="384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 dirty="0">
                    <a:latin typeface="Gill Sans Light"/>
                    <a:cs typeface="Gill Sans Light"/>
                  </a:rPr>
                  <a:t>P</a:t>
                </a:r>
                <a:r>
                  <a:rPr lang="en-US" altLang="en-US" b="0" baseline="-25000" dirty="0">
                    <a:latin typeface="Gill Sans Light"/>
                    <a:cs typeface="Gill Sans Light"/>
                  </a:rPr>
                  <a:t>2</a:t>
                </a:r>
                <a:endParaRPr lang="en-US" altLang="en-US" b="0" dirty="0">
                  <a:latin typeface="Gill Sans Light"/>
                  <a:cs typeface="Gill Sans Light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 dirty="0">
                    <a:latin typeface="Gill Sans Light"/>
                    <a:cs typeface="Gill Sans Light"/>
                  </a:rPr>
                  <a:t>[8]</a:t>
                </a:r>
              </a:p>
            </p:txBody>
          </p:sp>
          <p:sp>
            <p:nvSpPr>
              <p:cNvPr id="26785" name="Rectangle 199"/>
              <p:cNvSpPr>
                <a:spLocks noChangeArrowheads="1"/>
              </p:cNvSpPr>
              <p:nvPr/>
            </p:nvSpPr>
            <p:spPr bwMode="auto">
              <a:xfrm>
                <a:off x="1632" y="624"/>
                <a:ext cx="778" cy="384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 Light"/>
                    <a:cs typeface="Gill Sans Light"/>
                  </a:rPr>
                  <a:t>P</a:t>
                </a:r>
                <a:r>
                  <a:rPr lang="en-US" altLang="en-US" b="0" baseline="-25000">
                    <a:latin typeface="Gill Sans Light"/>
                    <a:cs typeface="Gill Sans Light"/>
                  </a:rPr>
                  <a:t>4</a:t>
                </a:r>
                <a:endParaRPr lang="en-US" altLang="en-US" b="0">
                  <a:latin typeface="Gill Sans Light"/>
                  <a:cs typeface="Gill Sans Light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 Light"/>
                    <a:cs typeface="Gill Sans Light"/>
                  </a:rPr>
                  <a:t>[24]</a:t>
                </a:r>
                <a:endParaRPr lang="en-US" altLang="en-US" b="0" baseline="-25000">
                  <a:latin typeface="Gill Sans Light"/>
                  <a:cs typeface="Gill Sans Light"/>
                </a:endParaRPr>
              </a:p>
            </p:txBody>
          </p:sp>
          <p:sp>
            <p:nvSpPr>
              <p:cNvPr id="26786" name="Rectangle 200"/>
              <p:cNvSpPr>
                <a:spLocks noChangeArrowheads="1"/>
              </p:cNvSpPr>
              <p:nvPr/>
            </p:nvSpPr>
            <p:spPr bwMode="auto">
              <a:xfrm>
                <a:off x="2410" y="624"/>
                <a:ext cx="1046" cy="384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 Light"/>
                    <a:cs typeface="Gill Sans Light"/>
                  </a:rPr>
                  <a:t>P</a:t>
                </a:r>
                <a:r>
                  <a:rPr lang="en-US" altLang="en-US" b="0" baseline="-25000">
                    <a:latin typeface="Gill Sans Light"/>
                    <a:cs typeface="Gill Sans Light"/>
                  </a:rPr>
                  <a:t>1</a:t>
                </a:r>
                <a:endParaRPr lang="en-US" altLang="en-US" b="0">
                  <a:latin typeface="Gill Sans Light"/>
                  <a:cs typeface="Gill Sans Light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 Light"/>
                    <a:cs typeface="Gill Sans Light"/>
                  </a:rPr>
                  <a:t>[53]</a:t>
                </a:r>
                <a:endParaRPr lang="en-US" altLang="en-US" b="0" baseline="-25000">
                  <a:latin typeface="Gill Sans Light"/>
                  <a:cs typeface="Gill Sans Light"/>
                </a:endParaRPr>
              </a:p>
            </p:txBody>
          </p:sp>
          <p:sp>
            <p:nvSpPr>
              <p:cNvPr id="26787" name="Rectangle 201"/>
              <p:cNvSpPr>
                <a:spLocks noChangeArrowheads="1"/>
              </p:cNvSpPr>
              <p:nvPr/>
            </p:nvSpPr>
            <p:spPr bwMode="auto">
              <a:xfrm>
                <a:off x="3456" y="624"/>
                <a:ext cx="1440" cy="384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 Light"/>
                    <a:cs typeface="Gill Sans Light"/>
                  </a:rPr>
                  <a:t>P</a:t>
                </a:r>
                <a:r>
                  <a:rPr lang="en-US" altLang="en-US" b="0" baseline="-25000">
                    <a:latin typeface="Gill Sans Light"/>
                    <a:cs typeface="Gill Sans Light"/>
                  </a:rPr>
                  <a:t>3</a:t>
                </a:r>
                <a:endParaRPr lang="en-US" altLang="en-US" b="0">
                  <a:latin typeface="Gill Sans Light"/>
                  <a:cs typeface="Gill Sans Light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 Light"/>
                    <a:cs typeface="Gill Sans Light"/>
                  </a:rPr>
                  <a:t>[68]</a:t>
                </a:r>
                <a:endParaRPr lang="en-US" altLang="en-US" b="0" baseline="-25000">
                  <a:latin typeface="Gill Sans Light"/>
                  <a:cs typeface="Gill Sans Light"/>
                </a:endParaRPr>
              </a:p>
            </p:txBody>
          </p:sp>
          <p:sp>
            <p:nvSpPr>
              <p:cNvPr id="26788" name="Text Box 202"/>
              <p:cNvSpPr txBox="1">
                <a:spLocks noChangeArrowheads="1"/>
              </p:cNvSpPr>
              <p:nvPr/>
            </p:nvSpPr>
            <p:spPr bwMode="auto">
              <a:xfrm>
                <a:off x="1248" y="100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Gill Sans Light"/>
                    <a:cs typeface="Gill Sans Light"/>
                  </a:rPr>
                  <a:t>0</a:t>
                </a:r>
              </a:p>
            </p:txBody>
          </p:sp>
          <p:sp>
            <p:nvSpPr>
              <p:cNvPr id="26789" name="Text Box 203"/>
              <p:cNvSpPr txBox="1">
                <a:spLocks noChangeArrowheads="1"/>
              </p:cNvSpPr>
              <p:nvPr/>
            </p:nvSpPr>
            <p:spPr bwMode="auto">
              <a:xfrm>
                <a:off x="1528" y="100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Gill Sans Light"/>
                    <a:cs typeface="Gill Sans Light"/>
                  </a:rPr>
                  <a:t>8</a:t>
                </a:r>
              </a:p>
            </p:txBody>
          </p:sp>
          <p:sp>
            <p:nvSpPr>
              <p:cNvPr id="26790" name="Text Box 204"/>
              <p:cNvSpPr txBox="1">
                <a:spLocks noChangeArrowheads="1"/>
              </p:cNvSpPr>
              <p:nvPr/>
            </p:nvSpPr>
            <p:spPr bwMode="auto">
              <a:xfrm>
                <a:off x="2260" y="1007"/>
                <a:ext cx="26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Gill Sans Light"/>
                    <a:cs typeface="Gill Sans Light"/>
                  </a:rPr>
                  <a:t>32</a:t>
                </a:r>
              </a:p>
            </p:txBody>
          </p:sp>
          <p:sp>
            <p:nvSpPr>
              <p:cNvPr id="26791" name="Text Box 205"/>
              <p:cNvSpPr txBox="1">
                <a:spLocks noChangeArrowheads="1"/>
              </p:cNvSpPr>
              <p:nvPr/>
            </p:nvSpPr>
            <p:spPr bwMode="auto">
              <a:xfrm>
                <a:off x="3320" y="1007"/>
                <a:ext cx="26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Gill Sans Light"/>
                    <a:cs typeface="Gill Sans Light"/>
                  </a:rPr>
                  <a:t>85</a:t>
                </a:r>
              </a:p>
            </p:txBody>
          </p:sp>
          <p:sp>
            <p:nvSpPr>
              <p:cNvPr id="26792" name="Text Box 206"/>
              <p:cNvSpPr txBox="1">
                <a:spLocks noChangeArrowheads="1"/>
              </p:cNvSpPr>
              <p:nvPr/>
            </p:nvSpPr>
            <p:spPr bwMode="auto">
              <a:xfrm>
                <a:off x="4704" y="1007"/>
                <a:ext cx="33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Gill Sans Light"/>
                    <a:cs typeface="Gill Sans Light"/>
                  </a:rPr>
                  <a:t>153</a:t>
                </a:r>
              </a:p>
            </p:txBody>
          </p:sp>
        </p:grpSp>
        <p:sp>
          <p:nvSpPr>
            <p:cNvPr id="26783" name="Text Box 207"/>
            <p:cNvSpPr txBox="1">
              <a:spLocks noChangeArrowheads="1"/>
            </p:cNvSpPr>
            <p:nvPr/>
          </p:nvSpPr>
          <p:spPr bwMode="auto">
            <a:xfrm>
              <a:off x="650" y="728"/>
              <a:ext cx="82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 dirty="0">
                  <a:latin typeface="Gill Sans" charset="0"/>
                  <a:ea typeface="Gill Sans" charset="0"/>
                  <a:cs typeface="Gill Sans" charset="0"/>
                </a:rPr>
                <a:t>Best FCFS:</a:t>
              </a:r>
            </a:p>
          </p:txBody>
        </p:sp>
      </p:grpSp>
      <p:sp>
        <p:nvSpPr>
          <p:cNvPr id="26662" name="Line 145"/>
          <p:cNvSpPr>
            <a:spLocks noChangeShapeType="1"/>
          </p:cNvSpPr>
          <p:nvPr/>
        </p:nvSpPr>
        <p:spPr bwMode="auto">
          <a:xfrm>
            <a:off x="381000" y="2219325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63" name="Line 112"/>
          <p:cNvSpPr>
            <a:spLocks noChangeShapeType="1"/>
          </p:cNvSpPr>
          <p:nvPr/>
        </p:nvSpPr>
        <p:spPr bwMode="auto">
          <a:xfrm>
            <a:off x="381000" y="4386263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87255" name="Rectangle 503"/>
          <p:cNvSpPr>
            <a:spLocks noChangeArrowheads="1"/>
          </p:cNvSpPr>
          <p:nvPr/>
        </p:nvSpPr>
        <p:spPr bwMode="auto">
          <a:xfrm>
            <a:off x="4267200" y="2222500"/>
            <a:ext cx="1066800" cy="2152650"/>
          </a:xfrm>
          <a:prstGeom prst="rect">
            <a:avLst/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87256" name="Rectangle 504"/>
          <p:cNvSpPr>
            <a:spLocks noChangeArrowheads="1"/>
          </p:cNvSpPr>
          <p:nvPr/>
        </p:nvSpPr>
        <p:spPr bwMode="auto">
          <a:xfrm>
            <a:off x="4267200" y="4387850"/>
            <a:ext cx="1066800" cy="2165350"/>
          </a:xfrm>
          <a:prstGeom prst="rect">
            <a:avLst/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87257" name="Rectangle 505"/>
          <p:cNvSpPr>
            <a:spLocks noChangeArrowheads="1"/>
          </p:cNvSpPr>
          <p:nvPr/>
        </p:nvSpPr>
        <p:spPr bwMode="auto">
          <a:xfrm>
            <a:off x="5334000" y="2222500"/>
            <a:ext cx="1066800" cy="2152650"/>
          </a:xfrm>
          <a:prstGeom prst="rect">
            <a:avLst/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87258" name="Rectangle 506"/>
          <p:cNvSpPr>
            <a:spLocks noChangeArrowheads="1"/>
          </p:cNvSpPr>
          <p:nvPr/>
        </p:nvSpPr>
        <p:spPr bwMode="auto">
          <a:xfrm>
            <a:off x="5334000" y="4387850"/>
            <a:ext cx="1066800" cy="2165350"/>
          </a:xfrm>
          <a:prstGeom prst="rect">
            <a:avLst/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587237" name="Group 485"/>
          <p:cNvGrpSpPr>
            <a:grpSpLocks/>
          </p:cNvGrpSpPr>
          <p:nvPr/>
        </p:nvGrpSpPr>
        <p:grpSpPr bwMode="auto">
          <a:xfrm>
            <a:off x="1752600" y="2533650"/>
            <a:ext cx="6858000" cy="3714750"/>
            <a:chOff x="1104" y="1596"/>
            <a:chExt cx="4320" cy="2340"/>
          </a:xfrm>
        </p:grpSpPr>
        <p:grpSp>
          <p:nvGrpSpPr>
            <p:cNvPr id="26750" name="Group 370"/>
            <p:cNvGrpSpPr>
              <a:grpSpLocks/>
            </p:cNvGrpSpPr>
            <p:nvPr/>
          </p:nvGrpSpPr>
          <p:grpSpPr bwMode="auto">
            <a:xfrm>
              <a:off x="1104" y="1596"/>
              <a:ext cx="4320" cy="195"/>
              <a:chOff x="1104" y="1593"/>
              <a:chExt cx="4320" cy="195"/>
            </a:xfrm>
          </p:grpSpPr>
          <p:sp>
            <p:nvSpPr>
              <p:cNvPr id="26775" name="Rectangle 371"/>
              <p:cNvSpPr>
                <a:spLocks noChangeArrowheads="1"/>
              </p:cNvSpPr>
              <p:nvPr/>
            </p:nvSpPr>
            <p:spPr bwMode="auto">
              <a:xfrm>
                <a:off x="4711" y="159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62</a:t>
                </a:r>
              </a:p>
            </p:txBody>
          </p:sp>
          <p:sp>
            <p:nvSpPr>
              <p:cNvPr id="26776" name="Rectangle 372"/>
              <p:cNvSpPr>
                <a:spLocks noChangeArrowheads="1"/>
              </p:cNvSpPr>
              <p:nvPr/>
            </p:nvSpPr>
            <p:spPr bwMode="auto">
              <a:xfrm>
                <a:off x="4032" y="159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57</a:t>
                </a:r>
              </a:p>
            </p:txBody>
          </p:sp>
          <p:sp>
            <p:nvSpPr>
              <p:cNvPr id="26777" name="Rectangle 373"/>
              <p:cNvSpPr>
                <a:spLocks noChangeArrowheads="1"/>
              </p:cNvSpPr>
              <p:nvPr/>
            </p:nvSpPr>
            <p:spPr bwMode="auto">
              <a:xfrm>
                <a:off x="3360" y="159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778" name="Rectangle 374"/>
              <p:cNvSpPr>
                <a:spLocks noChangeArrowheads="1"/>
              </p:cNvSpPr>
              <p:nvPr/>
            </p:nvSpPr>
            <p:spPr bwMode="auto">
              <a:xfrm>
                <a:off x="2688" y="159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22</a:t>
                </a:r>
              </a:p>
            </p:txBody>
          </p:sp>
          <p:sp>
            <p:nvSpPr>
              <p:cNvPr id="26779" name="Rectangle 375"/>
              <p:cNvSpPr>
                <a:spLocks noChangeArrowheads="1"/>
              </p:cNvSpPr>
              <p:nvPr/>
            </p:nvSpPr>
            <p:spPr bwMode="auto">
              <a:xfrm>
                <a:off x="2112" y="159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84</a:t>
                </a:r>
              </a:p>
            </p:txBody>
          </p:sp>
          <p:sp>
            <p:nvSpPr>
              <p:cNvPr id="26780" name="Rectangle 376"/>
              <p:cNvSpPr>
                <a:spLocks noChangeArrowheads="1"/>
              </p:cNvSpPr>
              <p:nvPr/>
            </p:nvSpPr>
            <p:spPr bwMode="auto">
              <a:xfrm>
                <a:off x="1104" y="159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1</a:t>
                </a:r>
              </a:p>
            </p:txBody>
          </p:sp>
          <p:sp>
            <p:nvSpPr>
              <p:cNvPr id="26781" name="Line 377"/>
              <p:cNvSpPr>
                <a:spLocks noChangeShapeType="1"/>
              </p:cNvSpPr>
              <p:nvPr/>
            </p:nvSpPr>
            <p:spPr bwMode="auto">
              <a:xfrm>
                <a:off x="1104" y="178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751" name="Group 408"/>
            <p:cNvGrpSpPr>
              <a:grpSpLocks/>
            </p:cNvGrpSpPr>
            <p:nvPr/>
          </p:nvGrpSpPr>
          <p:grpSpPr bwMode="auto">
            <a:xfrm>
              <a:off x="1104" y="3741"/>
              <a:ext cx="4320" cy="195"/>
              <a:chOff x="1104" y="3738"/>
              <a:chExt cx="4320" cy="195"/>
            </a:xfrm>
          </p:grpSpPr>
          <p:sp>
            <p:nvSpPr>
              <p:cNvPr id="26768" name="Rectangle 409"/>
              <p:cNvSpPr>
                <a:spLocks noChangeArrowheads="1"/>
              </p:cNvSpPr>
              <p:nvPr/>
            </p:nvSpPr>
            <p:spPr bwMode="auto">
              <a:xfrm>
                <a:off x="4711" y="373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104½</a:t>
                </a:r>
              </a:p>
            </p:txBody>
          </p:sp>
          <p:sp>
            <p:nvSpPr>
              <p:cNvPr id="26769" name="Rectangle 410"/>
              <p:cNvSpPr>
                <a:spLocks noChangeArrowheads="1"/>
              </p:cNvSpPr>
              <p:nvPr/>
            </p:nvSpPr>
            <p:spPr bwMode="auto">
              <a:xfrm>
                <a:off x="4032" y="373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112</a:t>
                </a:r>
              </a:p>
            </p:txBody>
          </p:sp>
          <p:sp>
            <p:nvSpPr>
              <p:cNvPr id="26770" name="Rectangle 411"/>
              <p:cNvSpPr>
                <a:spLocks noChangeArrowheads="1"/>
              </p:cNvSpPr>
              <p:nvPr/>
            </p:nvSpPr>
            <p:spPr bwMode="auto">
              <a:xfrm>
                <a:off x="3360" y="373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771" name="Rectangle 412"/>
              <p:cNvSpPr>
                <a:spLocks noChangeArrowheads="1"/>
              </p:cNvSpPr>
              <p:nvPr/>
            </p:nvSpPr>
            <p:spPr bwMode="auto">
              <a:xfrm>
                <a:off x="2688" y="373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28</a:t>
                </a:r>
              </a:p>
            </p:txBody>
          </p:sp>
          <p:sp>
            <p:nvSpPr>
              <p:cNvPr id="26772" name="Rectangle 413"/>
              <p:cNvSpPr>
                <a:spLocks noChangeArrowheads="1"/>
              </p:cNvSpPr>
              <p:nvPr/>
            </p:nvSpPr>
            <p:spPr bwMode="auto">
              <a:xfrm>
                <a:off x="2112" y="373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125</a:t>
                </a:r>
              </a:p>
            </p:txBody>
          </p:sp>
          <p:sp>
            <p:nvSpPr>
              <p:cNvPr id="26773" name="Rectangle 414"/>
              <p:cNvSpPr>
                <a:spLocks noChangeArrowheads="1"/>
              </p:cNvSpPr>
              <p:nvPr/>
            </p:nvSpPr>
            <p:spPr bwMode="auto">
              <a:xfrm>
                <a:off x="1104" y="373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20</a:t>
                </a:r>
              </a:p>
            </p:txBody>
          </p:sp>
          <p:sp>
            <p:nvSpPr>
              <p:cNvPr id="26774" name="Line 415"/>
              <p:cNvSpPr>
                <a:spLocks noChangeShapeType="1"/>
              </p:cNvSpPr>
              <p:nvPr/>
            </p:nvSpPr>
            <p:spPr bwMode="auto">
              <a:xfrm>
                <a:off x="1104" y="393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752" name="Group 440"/>
            <p:cNvGrpSpPr>
              <a:grpSpLocks/>
            </p:cNvGrpSpPr>
            <p:nvPr/>
          </p:nvGrpSpPr>
          <p:grpSpPr bwMode="auto">
            <a:xfrm>
              <a:off x="1104" y="2961"/>
              <a:ext cx="4320" cy="195"/>
              <a:chOff x="1104" y="2958"/>
              <a:chExt cx="4320" cy="195"/>
            </a:xfrm>
          </p:grpSpPr>
          <p:sp>
            <p:nvSpPr>
              <p:cNvPr id="26761" name="Rectangle 441"/>
              <p:cNvSpPr>
                <a:spLocks noChangeArrowheads="1"/>
              </p:cNvSpPr>
              <p:nvPr/>
            </p:nvSpPr>
            <p:spPr bwMode="auto">
              <a:xfrm>
                <a:off x="4711" y="295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100½</a:t>
                </a:r>
              </a:p>
            </p:txBody>
          </p:sp>
          <p:sp>
            <p:nvSpPr>
              <p:cNvPr id="26762" name="Rectangle 442"/>
              <p:cNvSpPr>
                <a:spLocks noChangeArrowheads="1"/>
              </p:cNvSpPr>
              <p:nvPr/>
            </p:nvSpPr>
            <p:spPr bwMode="auto">
              <a:xfrm>
                <a:off x="4032" y="295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81</a:t>
                </a:r>
              </a:p>
            </p:txBody>
          </p:sp>
          <p:sp>
            <p:nvSpPr>
              <p:cNvPr id="26763" name="Rectangle 443"/>
              <p:cNvSpPr>
                <a:spLocks noChangeArrowheads="1"/>
              </p:cNvSpPr>
              <p:nvPr/>
            </p:nvSpPr>
            <p:spPr bwMode="auto">
              <a:xfrm>
                <a:off x="3360" y="295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764" name="Rectangle 444"/>
              <p:cNvSpPr>
                <a:spLocks noChangeArrowheads="1"/>
              </p:cNvSpPr>
              <p:nvPr/>
            </p:nvSpPr>
            <p:spPr bwMode="auto">
              <a:xfrm>
                <a:off x="2688" y="295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30</a:t>
                </a:r>
              </a:p>
            </p:txBody>
          </p:sp>
          <p:sp>
            <p:nvSpPr>
              <p:cNvPr id="26765" name="Rectangle 445"/>
              <p:cNvSpPr>
                <a:spLocks noChangeArrowheads="1"/>
              </p:cNvSpPr>
              <p:nvPr/>
            </p:nvSpPr>
            <p:spPr bwMode="auto">
              <a:xfrm>
                <a:off x="2112" y="295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137</a:t>
                </a:r>
              </a:p>
            </p:txBody>
          </p:sp>
          <p:sp>
            <p:nvSpPr>
              <p:cNvPr id="26766" name="Rectangle 446"/>
              <p:cNvSpPr>
                <a:spLocks noChangeArrowheads="1"/>
              </p:cNvSpPr>
              <p:nvPr/>
            </p:nvSpPr>
            <p:spPr bwMode="auto">
              <a:xfrm>
                <a:off x="1104" y="295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1</a:t>
                </a:r>
              </a:p>
            </p:txBody>
          </p:sp>
          <p:sp>
            <p:nvSpPr>
              <p:cNvPr id="26767" name="Line 447"/>
              <p:cNvSpPr>
                <a:spLocks noChangeShapeType="1"/>
              </p:cNvSpPr>
              <p:nvPr/>
            </p:nvSpPr>
            <p:spPr bwMode="auto">
              <a:xfrm>
                <a:off x="1104" y="315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753" name="Group 448"/>
            <p:cNvGrpSpPr>
              <a:grpSpLocks/>
            </p:cNvGrpSpPr>
            <p:nvPr/>
          </p:nvGrpSpPr>
          <p:grpSpPr bwMode="auto">
            <a:xfrm>
              <a:off x="1104" y="2376"/>
              <a:ext cx="4320" cy="195"/>
              <a:chOff x="1104" y="2373"/>
              <a:chExt cx="4320" cy="195"/>
            </a:xfrm>
          </p:grpSpPr>
          <p:sp>
            <p:nvSpPr>
              <p:cNvPr id="26754" name="Rectangle 449"/>
              <p:cNvSpPr>
                <a:spLocks noChangeArrowheads="1"/>
              </p:cNvSpPr>
              <p:nvPr/>
            </p:nvSpPr>
            <p:spPr bwMode="auto">
              <a:xfrm>
                <a:off x="4711" y="237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66¼ </a:t>
                </a:r>
              </a:p>
            </p:txBody>
          </p:sp>
          <p:sp>
            <p:nvSpPr>
              <p:cNvPr id="26755" name="Rectangle 450"/>
              <p:cNvSpPr>
                <a:spLocks noChangeArrowheads="1"/>
              </p:cNvSpPr>
              <p:nvPr/>
            </p:nvSpPr>
            <p:spPr bwMode="auto">
              <a:xfrm>
                <a:off x="4032" y="237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88</a:t>
                </a:r>
              </a:p>
            </p:txBody>
          </p:sp>
          <p:sp>
            <p:nvSpPr>
              <p:cNvPr id="26756" name="Rectangle 451"/>
              <p:cNvSpPr>
                <a:spLocks noChangeArrowheads="1"/>
              </p:cNvSpPr>
              <p:nvPr/>
            </p:nvSpPr>
            <p:spPr bwMode="auto">
              <a:xfrm>
                <a:off x="3360" y="237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757" name="Rectangle 452"/>
              <p:cNvSpPr>
                <a:spLocks noChangeArrowheads="1"/>
              </p:cNvSpPr>
              <p:nvPr/>
            </p:nvSpPr>
            <p:spPr bwMode="auto">
              <a:xfrm>
                <a:off x="2688" y="237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20</a:t>
                </a:r>
              </a:p>
            </p:txBody>
          </p:sp>
          <p:sp>
            <p:nvSpPr>
              <p:cNvPr id="26758" name="Rectangle 453"/>
              <p:cNvSpPr>
                <a:spLocks noChangeArrowheads="1"/>
              </p:cNvSpPr>
              <p:nvPr/>
            </p:nvSpPr>
            <p:spPr bwMode="auto">
              <a:xfrm>
                <a:off x="2112" y="237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72</a:t>
                </a:r>
              </a:p>
            </p:txBody>
          </p:sp>
          <p:sp>
            <p:nvSpPr>
              <p:cNvPr id="26759" name="Rectangle 454"/>
              <p:cNvSpPr>
                <a:spLocks noChangeArrowheads="1"/>
              </p:cNvSpPr>
              <p:nvPr/>
            </p:nvSpPr>
            <p:spPr bwMode="auto">
              <a:xfrm>
                <a:off x="1104" y="237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20</a:t>
                </a:r>
              </a:p>
            </p:txBody>
          </p:sp>
          <p:sp>
            <p:nvSpPr>
              <p:cNvPr id="26760" name="Line 455"/>
              <p:cNvSpPr>
                <a:spLocks noChangeShapeType="1"/>
              </p:cNvSpPr>
              <p:nvPr/>
            </p:nvSpPr>
            <p:spPr bwMode="auto">
              <a:xfrm>
                <a:off x="1104" y="256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587235" name="Group 483"/>
          <p:cNvGrpSpPr>
            <a:grpSpLocks/>
          </p:cNvGrpSpPr>
          <p:nvPr/>
        </p:nvGrpSpPr>
        <p:grpSpPr bwMode="auto">
          <a:xfrm>
            <a:off x="1752600" y="2224088"/>
            <a:ext cx="6858000" cy="4333875"/>
            <a:chOff x="1104" y="1401"/>
            <a:chExt cx="4320" cy="2730"/>
          </a:xfrm>
        </p:grpSpPr>
        <p:grpSp>
          <p:nvGrpSpPr>
            <p:cNvPr id="26720" name="Group 378"/>
            <p:cNvGrpSpPr>
              <a:grpSpLocks/>
            </p:cNvGrpSpPr>
            <p:nvPr/>
          </p:nvGrpSpPr>
          <p:grpSpPr bwMode="auto">
            <a:xfrm>
              <a:off x="1104" y="1401"/>
              <a:ext cx="4320" cy="195"/>
              <a:chOff x="1104" y="1398"/>
              <a:chExt cx="4320" cy="195"/>
            </a:xfrm>
          </p:grpSpPr>
          <p:sp>
            <p:nvSpPr>
              <p:cNvPr id="26743" name="Rectangle 379"/>
              <p:cNvSpPr>
                <a:spLocks noChangeArrowheads="1"/>
              </p:cNvSpPr>
              <p:nvPr/>
            </p:nvSpPr>
            <p:spPr bwMode="auto">
              <a:xfrm>
                <a:off x="4711" y="139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31¼</a:t>
                </a:r>
              </a:p>
            </p:txBody>
          </p:sp>
          <p:sp>
            <p:nvSpPr>
              <p:cNvPr id="26744" name="Rectangle 380"/>
              <p:cNvSpPr>
                <a:spLocks noChangeArrowheads="1"/>
              </p:cNvSpPr>
              <p:nvPr/>
            </p:nvSpPr>
            <p:spPr bwMode="auto">
              <a:xfrm>
                <a:off x="4032" y="139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</a:t>
                </a:r>
              </a:p>
            </p:txBody>
          </p:sp>
          <p:sp>
            <p:nvSpPr>
              <p:cNvPr id="26745" name="Rectangle 381"/>
              <p:cNvSpPr>
                <a:spLocks noChangeArrowheads="1"/>
              </p:cNvSpPr>
              <p:nvPr/>
            </p:nvSpPr>
            <p:spPr bwMode="auto">
              <a:xfrm>
                <a:off x="3360" y="139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746" name="Rectangle 382"/>
              <p:cNvSpPr>
                <a:spLocks noChangeArrowheads="1"/>
              </p:cNvSpPr>
              <p:nvPr/>
            </p:nvSpPr>
            <p:spPr bwMode="auto">
              <a:xfrm>
                <a:off x="2688" y="139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0</a:t>
                </a:r>
              </a:p>
            </p:txBody>
          </p:sp>
          <p:sp>
            <p:nvSpPr>
              <p:cNvPr id="26747" name="Rectangle 383"/>
              <p:cNvSpPr>
                <a:spLocks noChangeArrowheads="1"/>
              </p:cNvSpPr>
              <p:nvPr/>
            </p:nvSpPr>
            <p:spPr bwMode="auto">
              <a:xfrm>
                <a:off x="2112" y="139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32</a:t>
                </a:r>
              </a:p>
            </p:txBody>
          </p:sp>
          <p:sp>
            <p:nvSpPr>
              <p:cNvPr id="26748" name="Rectangle 384"/>
              <p:cNvSpPr>
                <a:spLocks noChangeArrowheads="1"/>
              </p:cNvSpPr>
              <p:nvPr/>
            </p:nvSpPr>
            <p:spPr bwMode="auto">
              <a:xfrm>
                <a:off x="1104" y="139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Best FCFS</a:t>
                </a:r>
              </a:p>
            </p:txBody>
          </p:sp>
          <p:sp>
            <p:nvSpPr>
              <p:cNvPr id="26749" name="Line 385"/>
              <p:cNvSpPr>
                <a:spLocks noChangeShapeType="1"/>
              </p:cNvSpPr>
              <p:nvPr/>
            </p:nvSpPr>
            <p:spPr bwMode="auto">
              <a:xfrm>
                <a:off x="1104" y="159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721" name="Group 386"/>
            <p:cNvGrpSpPr>
              <a:grpSpLocks/>
            </p:cNvGrpSpPr>
            <p:nvPr/>
          </p:nvGrpSpPr>
          <p:grpSpPr bwMode="auto">
            <a:xfrm>
              <a:off x="1104" y="3936"/>
              <a:ext cx="4320" cy="195"/>
              <a:chOff x="1104" y="3933"/>
              <a:chExt cx="4320" cy="195"/>
            </a:xfrm>
          </p:grpSpPr>
          <p:sp>
            <p:nvSpPr>
              <p:cNvPr id="26737" name="Rectangle 387"/>
              <p:cNvSpPr>
                <a:spLocks noChangeArrowheads="1"/>
              </p:cNvSpPr>
              <p:nvPr/>
            </p:nvSpPr>
            <p:spPr bwMode="auto">
              <a:xfrm>
                <a:off x="4711" y="393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121¾</a:t>
                </a:r>
              </a:p>
            </p:txBody>
          </p:sp>
          <p:sp>
            <p:nvSpPr>
              <p:cNvPr id="26738" name="Rectangle 388"/>
              <p:cNvSpPr>
                <a:spLocks noChangeArrowheads="1"/>
              </p:cNvSpPr>
              <p:nvPr/>
            </p:nvSpPr>
            <p:spPr bwMode="auto">
              <a:xfrm>
                <a:off x="4032" y="393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145</a:t>
                </a:r>
              </a:p>
            </p:txBody>
          </p:sp>
          <p:sp>
            <p:nvSpPr>
              <p:cNvPr id="26739" name="Rectangle 389"/>
              <p:cNvSpPr>
                <a:spLocks noChangeArrowheads="1"/>
              </p:cNvSpPr>
              <p:nvPr/>
            </p:nvSpPr>
            <p:spPr bwMode="auto">
              <a:xfrm>
                <a:off x="3360" y="393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68</a:t>
                </a:r>
              </a:p>
            </p:txBody>
          </p:sp>
          <p:sp>
            <p:nvSpPr>
              <p:cNvPr id="26740" name="Rectangle 390"/>
              <p:cNvSpPr>
                <a:spLocks noChangeArrowheads="1"/>
              </p:cNvSpPr>
              <p:nvPr/>
            </p:nvSpPr>
            <p:spPr bwMode="auto">
              <a:xfrm>
                <a:off x="2688" y="393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741" name="Rectangle 391"/>
              <p:cNvSpPr>
                <a:spLocks noChangeArrowheads="1"/>
              </p:cNvSpPr>
              <p:nvPr/>
            </p:nvSpPr>
            <p:spPr bwMode="auto">
              <a:xfrm>
                <a:off x="2112" y="393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121</a:t>
                </a:r>
              </a:p>
            </p:txBody>
          </p:sp>
          <p:sp>
            <p:nvSpPr>
              <p:cNvPr id="26742" name="Rectangle 392"/>
              <p:cNvSpPr>
                <a:spLocks noChangeArrowheads="1"/>
              </p:cNvSpPr>
              <p:nvPr/>
            </p:nvSpPr>
            <p:spPr bwMode="auto">
              <a:xfrm>
                <a:off x="1104" y="393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Worst FCFS</a:t>
                </a:r>
              </a:p>
            </p:txBody>
          </p:sp>
        </p:grpSp>
        <p:grpSp>
          <p:nvGrpSpPr>
            <p:cNvPr id="26722" name="Group 393"/>
            <p:cNvGrpSpPr>
              <a:grpSpLocks/>
            </p:cNvGrpSpPr>
            <p:nvPr/>
          </p:nvGrpSpPr>
          <p:grpSpPr bwMode="auto">
            <a:xfrm>
              <a:off x="1104" y="2766"/>
              <a:ext cx="4320" cy="195"/>
              <a:chOff x="1104" y="2763"/>
              <a:chExt cx="4320" cy="195"/>
            </a:xfrm>
          </p:grpSpPr>
          <p:sp>
            <p:nvSpPr>
              <p:cNvPr id="26730" name="Rectangle 394"/>
              <p:cNvSpPr>
                <a:spLocks noChangeArrowheads="1"/>
              </p:cNvSpPr>
              <p:nvPr/>
            </p:nvSpPr>
            <p:spPr bwMode="auto">
              <a:xfrm>
                <a:off x="4711" y="276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69½</a:t>
                </a:r>
              </a:p>
            </p:txBody>
          </p:sp>
          <p:sp>
            <p:nvSpPr>
              <p:cNvPr id="26731" name="Rectangle 395"/>
              <p:cNvSpPr>
                <a:spLocks noChangeArrowheads="1"/>
              </p:cNvSpPr>
              <p:nvPr/>
            </p:nvSpPr>
            <p:spPr bwMode="auto">
              <a:xfrm>
                <a:off x="4032" y="276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32</a:t>
                </a:r>
              </a:p>
            </p:txBody>
          </p:sp>
          <p:sp>
            <p:nvSpPr>
              <p:cNvPr id="26732" name="Rectangle 396"/>
              <p:cNvSpPr>
                <a:spLocks noChangeArrowheads="1"/>
              </p:cNvSpPr>
              <p:nvPr/>
            </p:nvSpPr>
            <p:spPr bwMode="auto">
              <a:xfrm>
                <a:off x="3360" y="276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733" name="Rectangle 397"/>
              <p:cNvSpPr>
                <a:spLocks noChangeArrowheads="1"/>
              </p:cNvSpPr>
              <p:nvPr/>
            </p:nvSpPr>
            <p:spPr bwMode="auto">
              <a:xfrm>
                <a:off x="2688" y="276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</a:t>
                </a:r>
              </a:p>
            </p:txBody>
          </p:sp>
          <p:sp>
            <p:nvSpPr>
              <p:cNvPr id="26734" name="Rectangle 398"/>
              <p:cNvSpPr>
                <a:spLocks noChangeArrowheads="1"/>
              </p:cNvSpPr>
              <p:nvPr/>
            </p:nvSpPr>
            <p:spPr bwMode="auto">
              <a:xfrm>
                <a:off x="2112" y="276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735" name="Rectangle 399"/>
              <p:cNvSpPr>
                <a:spLocks noChangeArrowheads="1"/>
              </p:cNvSpPr>
              <p:nvPr/>
            </p:nvSpPr>
            <p:spPr bwMode="auto">
              <a:xfrm>
                <a:off x="1104" y="276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Best FCFS</a:t>
                </a:r>
              </a:p>
            </p:txBody>
          </p:sp>
          <p:sp>
            <p:nvSpPr>
              <p:cNvPr id="26736" name="Line 400"/>
              <p:cNvSpPr>
                <a:spLocks noChangeShapeType="1"/>
              </p:cNvSpPr>
              <p:nvPr/>
            </p:nvSpPr>
            <p:spPr bwMode="auto">
              <a:xfrm>
                <a:off x="1104" y="295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723" name="Group 401"/>
            <p:cNvGrpSpPr>
              <a:grpSpLocks/>
            </p:cNvGrpSpPr>
            <p:nvPr/>
          </p:nvGrpSpPr>
          <p:grpSpPr bwMode="auto">
            <a:xfrm>
              <a:off x="1104" y="2571"/>
              <a:ext cx="4320" cy="195"/>
              <a:chOff x="1104" y="2568"/>
              <a:chExt cx="4320" cy="195"/>
            </a:xfrm>
          </p:grpSpPr>
          <p:sp>
            <p:nvSpPr>
              <p:cNvPr id="26724" name="Rectangle 402"/>
              <p:cNvSpPr>
                <a:spLocks noChangeArrowheads="1"/>
              </p:cNvSpPr>
              <p:nvPr/>
            </p:nvSpPr>
            <p:spPr bwMode="auto">
              <a:xfrm>
                <a:off x="4711" y="256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83½</a:t>
                </a:r>
              </a:p>
            </p:txBody>
          </p:sp>
          <p:sp>
            <p:nvSpPr>
              <p:cNvPr id="26725" name="Rectangle 403"/>
              <p:cNvSpPr>
                <a:spLocks noChangeArrowheads="1"/>
              </p:cNvSpPr>
              <p:nvPr/>
            </p:nvSpPr>
            <p:spPr bwMode="auto">
              <a:xfrm>
                <a:off x="4032" y="256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121</a:t>
                </a:r>
              </a:p>
            </p:txBody>
          </p:sp>
          <p:sp>
            <p:nvSpPr>
              <p:cNvPr id="26726" name="Rectangle 404"/>
              <p:cNvSpPr>
                <a:spLocks noChangeArrowheads="1"/>
              </p:cNvSpPr>
              <p:nvPr/>
            </p:nvSpPr>
            <p:spPr bwMode="auto">
              <a:xfrm>
                <a:off x="3360" y="256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0</a:t>
                </a:r>
              </a:p>
            </p:txBody>
          </p:sp>
          <p:sp>
            <p:nvSpPr>
              <p:cNvPr id="26727" name="Rectangle 405"/>
              <p:cNvSpPr>
                <a:spLocks noChangeArrowheads="1"/>
              </p:cNvSpPr>
              <p:nvPr/>
            </p:nvSpPr>
            <p:spPr bwMode="auto">
              <a:xfrm>
                <a:off x="2688" y="256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145</a:t>
                </a:r>
              </a:p>
            </p:txBody>
          </p:sp>
          <p:sp>
            <p:nvSpPr>
              <p:cNvPr id="26728" name="Rectangle 406"/>
              <p:cNvSpPr>
                <a:spLocks noChangeArrowheads="1"/>
              </p:cNvSpPr>
              <p:nvPr/>
            </p:nvSpPr>
            <p:spPr bwMode="auto">
              <a:xfrm>
                <a:off x="2112" y="256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68</a:t>
                </a:r>
              </a:p>
            </p:txBody>
          </p:sp>
          <p:sp>
            <p:nvSpPr>
              <p:cNvPr id="26729" name="Rectangle 407"/>
              <p:cNvSpPr>
                <a:spLocks noChangeArrowheads="1"/>
              </p:cNvSpPr>
              <p:nvPr/>
            </p:nvSpPr>
            <p:spPr bwMode="auto">
              <a:xfrm>
                <a:off x="1104" y="256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Worst FCFS</a:t>
                </a:r>
              </a:p>
            </p:txBody>
          </p:sp>
        </p:grpSp>
      </p:grpSp>
      <p:grpSp>
        <p:nvGrpSpPr>
          <p:cNvPr id="587236" name="Group 484"/>
          <p:cNvGrpSpPr>
            <a:grpSpLocks/>
          </p:cNvGrpSpPr>
          <p:nvPr/>
        </p:nvGrpSpPr>
        <p:grpSpPr bwMode="auto">
          <a:xfrm>
            <a:off x="1752600" y="3152775"/>
            <a:ext cx="6858000" cy="2476500"/>
            <a:chOff x="1104" y="1986"/>
            <a:chExt cx="4320" cy="1560"/>
          </a:xfrm>
        </p:grpSpPr>
        <p:grpSp>
          <p:nvGrpSpPr>
            <p:cNvPr id="26704" name="Group 424"/>
            <p:cNvGrpSpPr>
              <a:grpSpLocks/>
            </p:cNvGrpSpPr>
            <p:nvPr/>
          </p:nvGrpSpPr>
          <p:grpSpPr bwMode="auto">
            <a:xfrm>
              <a:off x="1104" y="3351"/>
              <a:ext cx="4320" cy="195"/>
              <a:chOff x="1104" y="3348"/>
              <a:chExt cx="4320" cy="195"/>
            </a:xfrm>
          </p:grpSpPr>
          <p:sp>
            <p:nvSpPr>
              <p:cNvPr id="26713" name="Rectangle 425"/>
              <p:cNvSpPr>
                <a:spLocks noChangeArrowheads="1"/>
              </p:cNvSpPr>
              <p:nvPr/>
            </p:nvSpPr>
            <p:spPr bwMode="auto">
              <a:xfrm>
                <a:off x="4711" y="334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95½</a:t>
                </a:r>
              </a:p>
            </p:txBody>
          </p:sp>
          <p:sp>
            <p:nvSpPr>
              <p:cNvPr id="26714" name="Rectangle 426"/>
              <p:cNvSpPr>
                <a:spLocks noChangeArrowheads="1"/>
              </p:cNvSpPr>
              <p:nvPr/>
            </p:nvSpPr>
            <p:spPr bwMode="auto">
              <a:xfrm>
                <a:off x="4032" y="334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80</a:t>
                </a:r>
              </a:p>
            </p:txBody>
          </p:sp>
          <p:sp>
            <p:nvSpPr>
              <p:cNvPr id="26715" name="Rectangle 427"/>
              <p:cNvSpPr>
                <a:spLocks noChangeArrowheads="1"/>
              </p:cNvSpPr>
              <p:nvPr/>
            </p:nvSpPr>
            <p:spPr bwMode="auto">
              <a:xfrm>
                <a:off x="3360" y="334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716" name="Rectangle 428"/>
              <p:cNvSpPr>
                <a:spLocks noChangeArrowheads="1"/>
              </p:cNvSpPr>
              <p:nvPr/>
            </p:nvSpPr>
            <p:spPr bwMode="auto">
              <a:xfrm>
                <a:off x="2688" y="334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16</a:t>
                </a:r>
              </a:p>
            </p:txBody>
          </p:sp>
          <p:sp>
            <p:nvSpPr>
              <p:cNvPr id="26717" name="Rectangle 429"/>
              <p:cNvSpPr>
                <a:spLocks noChangeArrowheads="1"/>
              </p:cNvSpPr>
              <p:nvPr/>
            </p:nvSpPr>
            <p:spPr bwMode="auto">
              <a:xfrm>
                <a:off x="2112" y="334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133</a:t>
                </a:r>
              </a:p>
            </p:txBody>
          </p:sp>
          <p:sp>
            <p:nvSpPr>
              <p:cNvPr id="26718" name="Rectangle 430"/>
              <p:cNvSpPr>
                <a:spLocks noChangeArrowheads="1"/>
              </p:cNvSpPr>
              <p:nvPr/>
            </p:nvSpPr>
            <p:spPr bwMode="auto">
              <a:xfrm>
                <a:off x="1104" y="334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8</a:t>
                </a:r>
              </a:p>
            </p:txBody>
          </p:sp>
          <p:sp>
            <p:nvSpPr>
              <p:cNvPr id="26719" name="Line 431"/>
              <p:cNvSpPr>
                <a:spLocks noChangeShapeType="1"/>
              </p:cNvSpPr>
              <p:nvPr/>
            </p:nvSpPr>
            <p:spPr bwMode="auto">
              <a:xfrm>
                <a:off x="1104" y="354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705" name="Group 464"/>
            <p:cNvGrpSpPr>
              <a:grpSpLocks/>
            </p:cNvGrpSpPr>
            <p:nvPr/>
          </p:nvGrpSpPr>
          <p:grpSpPr bwMode="auto">
            <a:xfrm>
              <a:off x="1104" y="1986"/>
              <a:ext cx="4320" cy="195"/>
              <a:chOff x="1104" y="1983"/>
              <a:chExt cx="4320" cy="195"/>
            </a:xfrm>
          </p:grpSpPr>
          <p:sp>
            <p:nvSpPr>
              <p:cNvPr id="26706" name="Rectangle 465"/>
              <p:cNvSpPr>
                <a:spLocks noChangeArrowheads="1"/>
              </p:cNvSpPr>
              <p:nvPr/>
            </p:nvSpPr>
            <p:spPr bwMode="auto">
              <a:xfrm>
                <a:off x="4711" y="198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57¼</a:t>
                </a:r>
              </a:p>
            </p:txBody>
          </p:sp>
          <p:sp>
            <p:nvSpPr>
              <p:cNvPr id="26707" name="Rectangle 466"/>
              <p:cNvSpPr>
                <a:spLocks noChangeArrowheads="1"/>
              </p:cNvSpPr>
              <p:nvPr/>
            </p:nvSpPr>
            <p:spPr bwMode="auto">
              <a:xfrm>
                <a:off x="4032" y="198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56</a:t>
                </a:r>
              </a:p>
            </p:txBody>
          </p:sp>
          <p:sp>
            <p:nvSpPr>
              <p:cNvPr id="26708" name="Rectangle 467"/>
              <p:cNvSpPr>
                <a:spLocks noChangeArrowheads="1"/>
              </p:cNvSpPr>
              <p:nvPr/>
            </p:nvSpPr>
            <p:spPr bwMode="auto">
              <a:xfrm>
                <a:off x="3360" y="198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709" name="Rectangle 468"/>
              <p:cNvSpPr>
                <a:spLocks noChangeArrowheads="1"/>
              </p:cNvSpPr>
              <p:nvPr/>
            </p:nvSpPr>
            <p:spPr bwMode="auto">
              <a:xfrm>
                <a:off x="2688" y="198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</a:t>
                </a:r>
              </a:p>
            </p:txBody>
          </p:sp>
          <p:sp>
            <p:nvSpPr>
              <p:cNvPr id="26710" name="Rectangle 469"/>
              <p:cNvSpPr>
                <a:spLocks noChangeArrowheads="1"/>
              </p:cNvSpPr>
              <p:nvPr/>
            </p:nvSpPr>
            <p:spPr bwMode="auto">
              <a:xfrm>
                <a:off x="2112" y="198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80</a:t>
                </a:r>
              </a:p>
            </p:txBody>
          </p:sp>
          <p:sp>
            <p:nvSpPr>
              <p:cNvPr id="26711" name="Rectangle 470"/>
              <p:cNvSpPr>
                <a:spLocks noChangeArrowheads="1"/>
              </p:cNvSpPr>
              <p:nvPr/>
            </p:nvSpPr>
            <p:spPr bwMode="auto">
              <a:xfrm>
                <a:off x="1104" y="198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8</a:t>
                </a:r>
              </a:p>
            </p:txBody>
          </p:sp>
          <p:sp>
            <p:nvSpPr>
              <p:cNvPr id="26712" name="Line 471"/>
              <p:cNvSpPr>
                <a:spLocks noChangeShapeType="1"/>
              </p:cNvSpPr>
              <p:nvPr/>
            </p:nvSpPr>
            <p:spPr bwMode="auto">
              <a:xfrm>
                <a:off x="1104" y="217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587238" name="Group 486"/>
          <p:cNvGrpSpPr>
            <a:grpSpLocks/>
          </p:cNvGrpSpPr>
          <p:nvPr/>
        </p:nvGrpSpPr>
        <p:grpSpPr bwMode="auto">
          <a:xfrm>
            <a:off x="1752600" y="2843213"/>
            <a:ext cx="6858000" cy="3095625"/>
            <a:chOff x="1104" y="1791"/>
            <a:chExt cx="4320" cy="1950"/>
          </a:xfrm>
        </p:grpSpPr>
        <p:grpSp>
          <p:nvGrpSpPr>
            <p:cNvPr id="26672" name="Group 416"/>
            <p:cNvGrpSpPr>
              <a:grpSpLocks/>
            </p:cNvGrpSpPr>
            <p:nvPr/>
          </p:nvGrpSpPr>
          <p:grpSpPr bwMode="auto">
            <a:xfrm>
              <a:off x="1104" y="3546"/>
              <a:ext cx="4320" cy="195"/>
              <a:chOff x="1104" y="3543"/>
              <a:chExt cx="4320" cy="195"/>
            </a:xfrm>
          </p:grpSpPr>
          <p:sp>
            <p:nvSpPr>
              <p:cNvPr id="26697" name="Rectangle 417"/>
              <p:cNvSpPr>
                <a:spLocks noChangeArrowheads="1"/>
              </p:cNvSpPr>
              <p:nvPr/>
            </p:nvSpPr>
            <p:spPr bwMode="auto">
              <a:xfrm>
                <a:off x="4711" y="354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99½</a:t>
                </a:r>
              </a:p>
            </p:txBody>
          </p:sp>
          <p:sp>
            <p:nvSpPr>
              <p:cNvPr id="26698" name="Rectangle 418"/>
              <p:cNvSpPr>
                <a:spLocks noChangeArrowheads="1"/>
              </p:cNvSpPr>
              <p:nvPr/>
            </p:nvSpPr>
            <p:spPr bwMode="auto">
              <a:xfrm>
                <a:off x="4032" y="354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92</a:t>
                </a:r>
              </a:p>
            </p:txBody>
          </p:sp>
          <p:sp>
            <p:nvSpPr>
              <p:cNvPr id="26699" name="Rectangle 419"/>
              <p:cNvSpPr>
                <a:spLocks noChangeArrowheads="1"/>
              </p:cNvSpPr>
              <p:nvPr/>
            </p:nvSpPr>
            <p:spPr bwMode="auto">
              <a:xfrm>
                <a:off x="3360" y="354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700" name="Rectangle 420"/>
              <p:cNvSpPr>
                <a:spLocks noChangeArrowheads="1"/>
              </p:cNvSpPr>
              <p:nvPr/>
            </p:nvSpPr>
            <p:spPr bwMode="auto">
              <a:xfrm>
                <a:off x="2688" y="354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18</a:t>
                </a:r>
              </a:p>
            </p:txBody>
          </p:sp>
          <p:sp>
            <p:nvSpPr>
              <p:cNvPr id="26701" name="Rectangle 421"/>
              <p:cNvSpPr>
                <a:spLocks noChangeArrowheads="1"/>
              </p:cNvSpPr>
              <p:nvPr/>
            </p:nvSpPr>
            <p:spPr bwMode="auto">
              <a:xfrm>
                <a:off x="2112" y="354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135</a:t>
                </a:r>
              </a:p>
            </p:txBody>
          </p:sp>
          <p:sp>
            <p:nvSpPr>
              <p:cNvPr id="26702" name="Rectangle 422"/>
              <p:cNvSpPr>
                <a:spLocks noChangeArrowheads="1"/>
              </p:cNvSpPr>
              <p:nvPr/>
            </p:nvSpPr>
            <p:spPr bwMode="auto">
              <a:xfrm>
                <a:off x="1104" y="354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10</a:t>
                </a:r>
              </a:p>
            </p:txBody>
          </p:sp>
          <p:sp>
            <p:nvSpPr>
              <p:cNvPr id="26703" name="Line 423"/>
              <p:cNvSpPr>
                <a:spLocks noChangeShapeType="1"/>
              </p:cNvSpPr>
              <p:nvPr/>
            </p:nvSpPr>
            <p:spPr bwMode="auto">
              <a:xfrm>
                <a:off x="1104" y="373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673" name="Group 432"/>
            <p:cNvGrpSpPr>
              <a:grpSpLocks/>
            </p:cNvGrpSpPr>
            <p:nvPr/>
          </p:nvGrpSpPr>
          <p:grpSpPr bwMode="auto">
            <a:xfrm>
              <a:off x="1104" y="3156"/>
              <a:ext cx="4320" cy="195"/>
              <a:chOff x="1104" y="3153"/>
              <a:chExt cx="4320" cy="195"/>
            </a:xfrm>
          </p:grpSpPr>
          <p:sp>
            <p:nvSpPr>
              <p:cNvPr id="26690" name="Rectangle 433"/>
              <p:cNvSpPr>
                <a:spLocks noChangeArrowheads="1"/>
              </p:cNvSpPr>
              <p:nvPr/>
            </p:nvSpPr>
            <p:spPr bwMode="auto">
              <a:xfrm>
                <a:off x="4711" y="315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99½</a:t>
                </a:r>
              </a:p>
            </p:txBody>
          </p:sp>
          <p:sp>
            <p:nvSpPr>
              <p:cNvPr id="26691" name="Rectangle 434"/>
              <p:cNvSpPr>
                <a:spLocks noChangeArrowheads="1"/>
              </p:cNvSpPr>
              <p:nvPr/>
            </p:nvSpPr>
            <p:spPr bwMode="auto">
              <a:xfrm>
                <a:off x="4032" y="315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82</a:t>
                </a:r>
              </a:p>
            </p:txBody>
          </p:sp>
          <p:sp>
            <p:nvSpPr>
              <p:cNvPr id="26692" name="Rectangle 435"/>
              <p:cNvSpPr>
                <a:spLocks noChangeArrowheads="1"/>
              </p:cNvSpPr>
              <p:nvPr/>
            </p:nvSpPr>
            <p:spPr bwMode="auto">
              <a:xfrm>
                <a:off x="3360" y="315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693" name="Rectangle 436"/>
              <p:cNvSpPr>
                <a:spLocks noChangeArrowheads="1"/>
              </p:cNvSpPr>
              <p:nvPr/>
            </p:nvSpPr>
            <p:spPr bwMode="auto">
              <a:xfrm>
                <a:off x="2688" y="315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28</a:t>
                </a:r>
              </a:p>
            </p:txBody>
          </p:sp>
          <p:sp>
            <p:nvSpPr>
              <p:cNvPr id="26694" name="Rectangle 437"/>
              <p:cNvSpPr>
                <a:spLocks noChangeArrowheads="1"/>
              </p:cNvSpPr>
              <p:nvPr/>
            </p:nvSpPr>
            <p:spPr bwMode="auto">
              <a:xfrm>
                <a:off x="2112" y="315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135</a:t>
                </a:r>
              </a:p>
            </p:txBody>
          </p:sp>
          <p:sp>
            <p:nvSpPr>
              <p:cNvPr id="26695" name="Rectangle 438"/>
              <p:cNvSpPr>
                <a:spLocks noChangeArrowheads="1"/>
              </p:cNvSpPr>
              <p:nvPr/>
            </p:nvSpPr>
            <p:spPr bwMode="auto">
              <a:xfrm>
                <a:off x="1104" y="315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5</a:t>
                </a:r>
              </a:p>
            </p:txBody>
          </p:sp>
          <p:sp>
            <p:nvSpPr>
              <p:cNvPr id="26696" name="Line 439"/>
              <p:cNvSpPr>
                <a:spLocks noChangeShapeType="1"/>
              </p:cNvSpPr>
              <p:nvPr/>
            </p:nvSpPr>
            <p:spPr bwMode="auto">
              <a:xfrm>
                <a:off x="1104" y="334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674" name="Group 456"/>
            <p:cNvGrpSpPr>
              <a:grpSpLocks/>
            </p:cNvGrpSpPr>
            <p:nvPr/>
          </p:nvGrpSpPr>
          <p:grpSpPr bwMode="auto">
            <a:xfrm>
              <a:off x="1104" y="2181"/>
              <a:ext cx="4320" cy="195"/>
              <a:chOff x="1104" y="2178"/>
              <a:chExt cx="4320" cy="195"/>
            </a:xfrm>
          </p:grpSpPr>
          <p:sp>
            <p:nvSpPr>
              <p:cNvPr id="26683" name="Rectangle 457"/>
              <p:cNvSpPr>
                <a:spLocks noChangeArrowheads="1"/>
              </p:cNvSpPr>
              <p:nvPr/>
            </p:nvSpPr>
            <p:spPr bwMode="auto">
              <a:xfrm>
                <a:off x="4711" y="217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61¼</a:t>
                </a:r>
              </a:p>
            </p:txBody>
          </p:sp>
          <p:sp>
            <p:nvSpPr>
              <p:cNvPr id="26684" name="Rectangle 458"/>
              <p:cNvSpPr>
                <a:spLocks noChangeArrowheads="1"/>
              </p:cNvSpPr>
              <p:nvPr/>
            </p:nvSpPr>
            <p:spPr bwMode="auto">
              <a:xfrm>
                <a:off x="4032" y="217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68</a:t>
                </a:r>
              </a:p>
            </p:txBody>
          </p:sp>
          <p:sp>
            <p:nvSpPr>
              <p:cNvPr id="26685" name="Rectangle 459"/>
              <p:cNvSpPr>
                <a:spLocks noChangeArrowheads="1"/>
              </p:cNvSpPr>
              <p:nvPr/>
            </p:nvSpPr>
            <p:spPr bwMode="auto">
              <a:xfrm>
                <a:off x="3360" y="217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686" name="Rectangle 460"/>
              <p:cNvSpPr>
                <a:spLocks noChangeArrowheads="1"/>
              </p:cNvSpPr>
              <p:nvPr/>
            </p:nvSpPr>
            <p:spPr bwMode="auto">
              <a:xfrm>
                <a:off x="2688" y="217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10</a:t>
                </a:r>
              </a:p>
            </p:txBody>
          </p:sp>
          <p:sp>
            <p:nvSpPr>
              <p:cNvPr id="26687" name="Rectangle 461"/>
              <p:cNvSpPr>
                <a:spLocks noChangeArrowheads="1"/>
              </p:cNvSpPr>
              <p:nvPr/>
            </p:nvSpPr>
            <p:spPr bwMode="auto">
              <a:xfrm>
                <a:off x="2112" y="217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82</a:t>
                </a:r>
              </a:p>
            </p:txBody>
          </p:sp>
          <p:sp>
            <p:nvSpPr>
              <p:cNvPr id="26688" name="Rectangle 462"/>
              <p:cNvSpPr>
                <a:spLocks noChangeArrowheads="1"/>
              </p:cNvSpPr>
              <p:nvPr/>
            </p:nvSpPr>
            <p:spPr bwMode="auto">
              <a:xfrm>
                <a:off x="1104" y="217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10</a:t>
                </a:r>
              </a:p>
            </p:txBody>
          </p:sp>
          <p:sp>
            <p:nvSpPr>
              <p:cNvPr id="26689" name="Line 463"/>
              <p:cNvSpPr>
                <a:spLocks noChangeShapeType="1"/>
              </p:cNvSpPr>
              <p:nvPr/>
            </p:nvSpPr>
            <p:spPr bwMode="auto">
              <a:xfrm>
                <a:off x="1104" y="237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675" name="Group 472"/>
            <p:cNvGrpSpPr>
              <a:grpSpLocks/>
            </p:cNvGrpSpPr>
            <p:nvPr/>
          </p:nvGrpSpPr>
          <p:grpSpPr bwMode="auto">
            <a:xfrm>
              <a:off x="1104" y="1791"/>
              <a:ext cx="4320" cy="195"/>
              <a:chOff x="1104" y="1788"/>
              <a:chExt cx="4320" cy="195"/>
            </a:xfrm>
          </p:grpSpPr>
          <p:sp>
            <p:nvSpPr>
              <p:cNvPr id="26676" name="Rectangle 473"/>
              <p:cNvSpPr>
                <a:spLocks noChangeArrowheads="1"/>
              </p:cNvSpPr>
              <p:nvPr/>
            </p:nvSpPr>
            <p:spPr bwMode="auto">
              <a:xfrm>
                <a:off x="4711" y="178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61¼</a:t>
                </a:r>
              </a:p>
            </p:txBody>
          </p:sp>
          <p:sp>
            <p:nvSpPr>
              <p:cNvPr id="26677" name="Rectangle 474"/>
              <p:cNvSpPr>
                <a:spLocks noChangeArrowheads="1"/>
              </p:cNvSpPr>
              <p:nvPr/>
            </p:nvSpPr>
            <p:spPr bwMode="auto">
              <a:xfrm>
                <a:off x="4032" y="178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58</a:t>
                </a:r>
              </a:p>
            </p:txBody>
          </p:sp>
          <p:sp>
            <p:nvSpPr>
              <p:cNvPr id="26678" name="Rectangle 475"/>
              <p:cNvSpPr>
                <a:spLocks noChangeArrowheads="1"/>
              </p:cNvSpPr>
              <p:nvPr/>
            </p:nvSpPr>
            <p:spPr bwMode="auto">
              <a:xfrm>
                <a:off x="3360" y="178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679" name="Rectangle 476"/>
              <p:cNvSpPr>
                <a:spLocks noChangeArrowheads="1"/>
              </p:cNvSpPr>
              <p:nvPr/>
            </p:nvSpPr>
            <p:spPr bwMode="auto">
              <a:xfrm>
                <a:off x="2688" y="178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20</a:t>
                </a:r>
              </a:p>
            </p:txBody>
          </p:sp>
          <p:sp>
            <p:nvSpPr>
              <p:cNvPr id="26680" name="Rectangle 477"/>
              <p:cNvSpPr>
                <a:spLocks noChangeArrowheads="1"/>
              </p:cNvSpPr>
              <p:nvPr/>
            </p:nvSpPr>
            <p:spPr bwMode="auto">
              <a:xfrm>
                <a:off x="2112" y="178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82</a:t>
                </a:r>
              </a:p>
            </p:txBody>
          </p:sp>
          <p:sp>
            <p:nvSpPr>
              <p:cNvPr id="26681" name="Rectangle 478"/>
              <p:cNvSpPr>
                <a:spLocks noChangeArrowheads="1"/>
              </p:cNvSpPr>
              <p:nvPr/>
            </p:nvSpPr>
            <p:spPr bwMode="auto">
              <a:xfrm>
                <a:off x="1104" y="178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5</a:t>
                </a:r>
              </a:p>
            </p:txBody>
          </p:sp>
          <p:sp>
            <p:nvSpPr>
              <p:cNvPr id="26682" name="Line 479"/>
              <p:cNvSpPr>
                <a:spLocks noChangeShapeType="1"/>
              </p:cNvSpPr>
              <p:nvPr/>
            </p:nvSpPr>
            <p:spPr bwMode="auto">
              <a:xfrm>
                <a:off x="1104" y="198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424334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7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7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7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7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7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7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7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7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5872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5872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587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587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250" grpId="0" animBg="1"/>
      <p:bldP spid="587255" grpId="0" animBg="1"/>
      <p:bldP spid="587256" grpId="0" animBg="1"/>
      <p:bldP spid="587257" grpId="0" animBg="1"/>
      <p:bldP spid="58725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Arrow Connector 32"/>
          <p:cNvCxnSpPr>
            <a:endCxn id="32" idx="1"/>
          </p:cNvCxnSpPr>
          <p:nvPr/>
        </p:nvCxnSpPr>
        <p:spPr bwMode="auto">
          <a:xfrm>
            <a:off x="5715000" y="952500"/>
            <a:ext cx="4318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>
            <a:endCxn id="34" idx="1"/>
          </p:cNvCxnSpPr>
          <p:nvPr/>
        </p:nvCxnSpPr>
        <p:spPr bwMode="auto">
          <a:xfrm>
            <a:off x="5715000" y="2095500"/>
            <a:ext cx="4318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162800" cy="533400"/>
          </a:xfrm>
        </p:spPr>
        <p:txBody>
          <a:bodyPr/>
          <a:lstStyle/>
          <a:p>
            <a:r>
              <a:rPr lang="en-US" sz="2800" dirty="0" smtClean="0"/>
              <a:t>Handling Differences in Importance:</a:t>
            </a:r>
            <a:br>
              <a:rPr lang="en-US" sz="2800" dirty="0" smtClean="0"/>
            </a:br>
            <a:r>
              <a:rPr lang="en-US" sz="2800" dirty="0" smtClean="0"/>
              <a:t>Strict Priority Scheduling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2200"/>
            <a:ext cx="9144000" cy="4191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Execution Plan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Always execute highest-priority </a:t>
            </a:r>
            <a:r>
              <a:rPr lang="en-US" sz="2400" dirty="0" err="1" smtClean="0"/>
              <a:t>runable</a:t>
            </a:r>
            <a:r>
              <a:rPr lang="en-US" sz="2400" dirty="0" smtClean="0"/>
              <a:t> jobs to completion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Each queue can be processed in RR with some time-quantum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Problems: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Starvation: </a:t>
            </a:r>
          </a:p>
          <a:p>
            <a:pPr lvl="2">
              <a:lnSpc>
                <a:spcPct val="80000"/>
              </a:lnSpc>
            </a:pPr>
            <a:r>
              <a:rPr lang="en-US" sz="2400" dirty="0" smtClean="0"/>
              <a:t>Lower priority jobs don’t get to run because higher priority jobs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Deadlock: Priority Inversion</a:t>
            </a:r>
          </a:p>
          <a:p>
            <a:pPr lvl="2">
              <a:lnSpc>
                <a:spcPct val="80000"/>
              </a:lnSpc>
            </a:pPr>
            <a:r>
              <a:rPr lang="en-US" sz="2400" dirty="0" smtClean="0"/>
              <a:t>Not strictly a problem with priority scheduling, but happens when low priority task has lock needed by high-priority task</a:t>
            </a:r>
          </a:p>
          <a:p>
            <a:pPr lvl="2">
              <a:lnSpc>
                <a:spcPct val="80000"/>
              </a:lnSpc>
            </a:pPr>
            <a:r>
              <a:rPr lang="en-US" sz="2400" dirty="0" smtClean="0"/>
              <a:t>Usually involves third, intermediate priority task that keeps running even though high-priority task should be running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600200" y="762000"/>
            <a:ext cx="1371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Priority </a:t>
            </a:r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3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600200" y="1143000"/>
            <a:ext cx="1371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Priority </a:t>
            </a:r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2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600200" y="1524000"/>
            <a:ext cx="1371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Priority </a:t>
            </a:r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1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600200" y="1905000"/>
            <a:ext cx="1371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Priority 0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505200" y="1905000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Job 5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838700" y="1905000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Job 6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505200" y="762000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Job 1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838700" y="774700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Job 2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2959100" y="2082800"/>
            <a:ext cx="5461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2971800" y="965200"/>
            <a:ext cx="5461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>
            <a:endCxn id="16" idx="1"/>
          </p:cNvCxnSpPr>
          <p:nvPr/>
        </p:nvCxnSpPr>
        <p:spPr bwMode="auto">
          <a:xfrm>
            <a:off x="4406900" y="965200"/>
            <a:ext cx="4318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4387850" y="2095500"/>
            <a:ext cx="4699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ectangle 31"/>
          <p:cNvSpPr/>
          <p:nvPr/>
        </p:nvSpPr>
        <p:spPr bwMode="auto">
          <a:xfrm>
            <a:off x="6146800" y="762000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Job 3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6146800" y="1905000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Job 7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3505200" y="1143000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Job 4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2971800" y="1346200"/>
            <a:ext cx="5461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035928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Arrow Connector 32"/>
          <p:cNvCxnSpPr>
            <a:endCxn id="32" idx="1"/>
          </p:cNvCxnSpPr>
          <p:nvPr/>
        </p:nvCxnSpPr>
        <p:spPr bwMode="auto">
          <a:xfrm>
            <a:off x="5715000" y="952500"/>
            <a:ext cx="4318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>
            <a:endCxn id="34" idx="1"/>
          </p:cNvCxnSpPr>
          <p:nvPr/>
        </p:nvCxnSpPr>
        <p:spPr bwMode="auto">
          <a:xfrm>
            <a:off x="5715000" y="2095500"/>
            <a:ext cx="4318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162800" cy="533400"/>
          </a:xfrm>
        </p:spPr>
        <p:txBody>
          <a:bodyPr/>
          <a:lstStyle/>
          <a:p>
            <a:r>
              <a:rPr lang="en-US" sz="2800" dirty="0" smtClean="0"/>
              <a:t>Handling Differences in Importance:</a:t>
            </a:r>
            <a:br>
              <a:rPr lang="en-US" sz="2800" dirty="0" smtClean="0"/>
            </a:br>
            <a:r>
              <a:rPr lang="en-US" sz="2800" dirty="0" smtClean="0"/>
              <a:t>Strict Priority Scheduling (Cont.)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438400"/>
            <a:ext cx="8534400" cy="4191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 smtClean="0"/>
              <a:t>How to fix problems?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Dynamic priorities – adjust base-level priority up or down based on heuristics about interactivity, locking, burst behavior, etc…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600200" y="762000"/>
            <a:ext cx="1371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Priority </a:t>
            </a:r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3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600200" y="1143000"/>
            <a:ext cx="1371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Priority </a:t>
            </a:r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2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600200" y="1524000"/>
            <a:ext cx="1371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Priority </a:t>
            </a:r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1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600200" y="1905000"/>
            <a:ext cx="1371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Priority 0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505200" y="1905000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Job 5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838700" y="1905000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Job 6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505200" y="762000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Job 1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838700" y="774700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Job 2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2959100" y="2082800"/>
            <a:ext cx="5461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2971800" y="965200"/>
            <a:ext cx="5461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>
            <a:endCxn id="16" idx="1"/>
          </p:cNvCxnSpPr>
          <p:nvPr/>
        </p:nvCxnSpPr>
        <p:spPr bwMode="auto">
          <a:xfrm>
            <a:off x="4406900" y="965200"/>
            <a:ext cx="4318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4387850" y="2095500"/>
            <a:ext cx="4699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ectangle 31"/>
          <p:cNvSpPr/>
          <p:nvPr/>
        </p:nvSpPr>
        <p:spPr bwMode="auto">
          <a:xfrm>
            <a:off x="6146800" y="762000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Job 3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6146800" y="1905000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Job 7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3505200" y="1143000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Job 4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2971800" y="1346200"/>
            <a:ext cx="5461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269169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Scheduling Fairness</a:t>
            </a:r>
          </a:p>
        </p:txBody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686800" cy="5791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What about fairness?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charset="-127"/>
              </a:rPr>
              <a:t>Strict fixed-priority scheduling between queues is unfair (run highest, then next, </a:t>
            </a:r>
            <a:r>
              <a:rPr lang="en-US" altLang="ko-KR" sz="2400" dirty="0" err="1" smtClean="0">
                <a:ea typeface="굴림" charset="-127"/>
              </a:rPr>
              <a:t>etc</a:t>
            </a:r>
            <a:r>
              <a:rPr lang="en-US" altLang="ko-KR" sz="2400" dirty="0" smtClean="0">
                <a:ea typeface="굴림" charset="-127"/>
              </a:rPr>
              <a:t>):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charset="-127"/>
              </a:rPr>
              <a:t>long running jobs may never get CPU 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charset="-127"/>
              </a:rPr>
              <a:t>In </a:t>
            </a:r>
            <a:r>
              <a:rPr lang="en-US" altLang="ko-KR" sz="2400" dirty="0" err="1" smtClean="0">
                <a:ea typeface="굴림" charset="-127"/>
              </a:rPr>
              <a:t>Multics</a:t>
            </a:r>
            <a:r>
              <a:rPr lang="en-US" altLang="ko-KR" sz="2400" dirty="0" smtClean="0">
                <a:ea typeface="굴림" charset="-127"/>
              </a:rPr>
              <a:t>, shut down machine, found 10-year-old job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charset="-127"/>
              </a:rPr>
              <a:t>Must give long-running jobs a fraction of the CPU even when there are shorter jobs to run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solidFill>
                  <a:schemeClr val="hlink"/>
                </a:solidFill>
                <a:ea typeface="굴림" charset="-127"/>
              </a:rPr>
              <a:t>Tradeoff: fairness gained by hurting </a:t>
            </a:r>
            <a:r>
              <a:rPr lang="en-US" altLang="ko-KR" sz="2400" dirty="0" err="1" smtClean="0">
                <a:solidFill>
                  <a:schemeClr val="hlink"/>
                </a:solidFill>
                <a:ea typeface="굴림" charset="-127"/>
              </a:rPr>
              <a:t>avg</a:t>
            </a:r>
            <a:r>
              <a:rPr lang="en-US" altLang="ko-KR" sz="2400" dirty="0" smtClean="0">
                <a:solidFill>
                  <a:schemeClr val="hlink"/>
                </a:solidFill>
                <a:ea typeface="굴림" charset="-127"/>
              </a:rPr>
              <a:t> response time!</a:t>
            </a:r>
          </a:p>
        </p:txBody>
      </p:sp>
    </p:spTree>
    <p:extLst>
      <p:ext uri="{BB962C8B-B14F-4D97-AF65-F5344CB8AC3E}">
        <p14:creationId xmlns:p14="http://schemas.microsoft.com/office/powerpoint/2010/main" val="14885271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078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Scheduling Fairness</a:t>
            </a:r>
          </a:p>
        </p:txBody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686800" cy="5791200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How to implement fairness?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ea typeface="굴림" charset="-127"/>
              </a:rPr>
              <a:t>Could give each queue some fraction of the CPU </a:t>
            </a:r>
          </a:p>
          <a:p>
            <a:pPr lvl="2">
              <a:spcBef>
                <a:spcPct val="20000"/>
              </a:spcBef>
            </a:pPr>
            <a:r>
              <a:rPr lang="en-US" altLang="ko-KR" sz="2400" dirty="0" smtClean="0">
                <a:ea typeface="굴림" charset="-127"/>
              </a:rPr>
              <a:t>What if one long-running job and 100 short-running ones?</a:t>
            </a:r>
          </a:p>
          <a:p>
            <a:pPr lvl="2">
              <a:spcBef>
                <a:spcPct val="20000"/>
              </a:spcBef>
            </a:pPr>
            <a:r>
              <a:rPr lang="en-US" altLang="ko-KR" sz="2400" dirty="0" smtClean="0">
                <a:ea typeface="굴림" charset="-127"/>
              </a:rPr>
              <a:t>Like express lanes in a supermarket—sometimes express lanes get so long, get better service by going into one of the other lines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ea typeface="굴림" charset="-127"/>
              </a:rPr>
              <a:t>Could increase priority of jobs that don’t get service</a:t>
            </a:r>
          </a:p>
          <a:p>
            <a:pPr lvl="2">
              <a:spcBef>
                <a:spcPct val="20000"/>
              </a:spcBef>
            </a:pPr>
            <a:r>
              <a:rPr lang="en-US" altLang="ko-KR" sz="2400" dirty="0" smtClean="0">
                <a:ea typeface="굴림" charset="-127"/>
              </a:rPr>
              <a:t>What is done in some variants of UNIX</a:t>
            </a:r>
          </a:p>
          <a:p>
            <a:pPr lvl="2">
              <a:spcBef>
                <a:spcPct val="20000"/>
              </a:spcBef>
            </a:pPr>
            <a:r>
              <a:rPr lang="en-US" altLang="ko-KR" sz="2400" dirty="0" smtClean="0">
                <a:ea typeface="굴림" charset="-127"/>
              </a:rPr>
              <a:t>This is ad hoc—what rate should you increase priorities?</a:t>
            </a:r>
          </a:p>
          <a:p>
            <a:pPr lvl="2">
              <a:spcBef>
                <a:spcPct val="20000"/>
              </a:spcBef>
            </a:pPr>
            <a:r>
              <a:rPr lang="en-US" altLang="ko-KR" sz="2400" dirty="0" smtClean="0">
                <a:ea typeface="굴림" charset="-127"/>
              </a:rPr>
              <a:t>And, as system gets overloaded, no job gets CPU time, so everyone increases in </a:t>
            </a:r>
            <a:r>
              <a:rPr lang="en-US" altLang="ko-KR" sz="2400" dirty="0" err="1" smtClean="0">
                <a:ea typeface="굴림" charset="-127"/>
              </a:rPr>
              <a:t>priority</a:t>
            </a:r>
            <a:r>
              <a:rPr lang="en-US" altLang="ko-KR" sz="2400" dirty="0" err="1" smtClean="0">
                <a:ea typeface="굴림" charset="-127"/>
                <a:sym typeface="Symbol" pitchFamily="18" charset="2"/>
              </a:rPr>
              <a:t>Interactive</a:t>
            </a:r>
            <a:r>
              <a:rPr lang="en-US" altLang="ko-KR" sz="2400" dirty="0" smtClean="0">
                <a:ea typeface="굴림" charset="-127"/>
                <a:sym typeface="Symbol" pitchFamily="18" charset="2"/>
              </a:rPr>
              <a:t> jobs suffer</a:t>
            </a:r>
          </a:p>
        </p:txBody>
      </p:sp>
    </p:spTree>
    <p:extLst>
      <p:ext uri="{BB962C8B-B14F-4D97-AF65-F5344CB8AC3E}">
        <p14:creationId xmlns:p14="http://schemas.microsoft.com/office/powerpoint/2010/main" val="16482455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078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8305800" cy="6019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Midterm on </a:t>
            </a:r>
            <a:r>
              <a:rPr lang="en-US" sz="280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Monday 10/1 5:00-6:30PM </a:t>
            </a:r>
            <a:endParaRPr lang="en-US" sz="2800" dirty="0" smtClean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  <a:p>
            <a:pPr lvl="1"/>
            <a:r>
              <a:rPr lang="en-US" sz="2600" dirty="0" smtClean="0">
                <a:latin typeface="Gill Sans" charset="0"/>
                <a:ea typeface="Gill Sans" charset="0"/>
                <a:cs typeface="Gill Sans" charset="0"/>
              </a:rPr>
              <a:t>Includes this lecture up to and including slide 30</a:t>
            </a:r>
            <a:endParaRPr lang="en-US" sz="2600" dirty="0" smtClean="0">
              <a:latin typeface="Gill Sans" charset="0"/>
              <a:ea typeface="Gill Sans" charset="0"/>
              <a:cs typeface="Gill Sans" charset="0"/>
            </a:endParaRPr>
          </a:p>
          <a:p>
            <a:pPr marL="1714500" lvl="4" indent="0">
              <a:buNone/>
            </a:pPr>
            <a:r>
              <a:rPr lang="en-US" dirty="0" smtClean="0"/>
              <a:t>	</a:t>
            </a:r>
          </a:p>
          <a:p>
            <a:r>
              <a:rPr lang="en-US" sz="2600" dirty="0" smtClean="0"/>
              <a:t>Closed book, no calculators, </a:t>
            </a:r>
            <a:r>
              <a:rPr lang="en-US" sz="2600" dirty="0" smtClean="0">
                <a:latin typeface="Gill Sans" charset="0"/>
                <a:ea typeface="Gill Sans" charset="0"/>
                <a:cs typeface="Gill Sans" charset="0"/>
              </a:rPr>
              <a:t>one double-side letter-sized page of handwritten notes</a:t>
            </a:r>
          </a:p>
          <a:p>
            <a:pPr lvl="2"/>
            <a:endParaRPr lang="en-US" dirty="0">
              <a:latin typeface="Gill Sans" charset="0"/>
              <a:ea typeface="Gill Sans" charset="0"/>
              <a:cs typeface="Gill Sans" charset="0"/>
            </a:endParaRPr>
          </a:p>
          <a:p>
            <a:r>
              <a:rPr lang="en-US" dirty="0" smtClean="0"/>
              <a:t>Exam rooms:</a:t>
            </a:r>
          </a:p>
          <a:p>
            <a:pPr lvl="1"/>
            <a:r>
              <a:rPr lang="en-US" b="1" dirty="0" err="1" smtClean="0"/>
              <a:t>Dwinelle</a:t>
            </a:r>
            <a:r>
              <a:rPr lang="en-US" b="1" dirty="0" smtClean="0"/>
              <a:t> 155:</a:t>
            </a:r>
            <a:r>
              <a:rPr lang="en-US" b="1" dirty="0"/>
              <a:t> </a:t>
            </a:r>
            <a:r>
              <a:rPr lang="en-US" sz="2200" b="1" dirty="0" err="1" smtClean="0"/>
              <a:t>sid</a:t>
            </a:r>
            <a:r>
              <a:rPr lang="en-US" sz="2200" b="1" dirty="0" smtClean="0"/>
              <a:t> </a:t>
            </a:r>
            <a:r>
              <a:rPr lang="en-US" sz="2200" b="1" dirty="0"/>
              <a:t>ends in 0,1,2,3,4,5 </a:t>
            </a:r>
            <a:r>
              <a:rPr lang="en-US" sz="2200" b="1" dirty="0" smtClean="0"/>
              <a:t>	</a:t>
            </a:r>
            <a:endParaRPr lang="en-US" sz="2200" b="1" dirty="0"/>
          </a:p>
          <a:p>
            <a:pPr lvl="1"/>
            <a:r>
              <a:rPr lang="en-US" b="1" dirty="0" err="1"/>
              <a:t>Dwinelle</a:t>
            </a:r>
            <a:r>
              <a:rPr lang="en-US" b="1" dirty="0"/>
              <a:t> </a:t>
            </a:r>
            <a:r>
              <a:rPr lang="en-US" b="1" dirty="0" smtClean="0"/>
              <a:t>145:</a:t>
            </a:r>
            <a:r>
              <a:rPr lang="en-US" b="1" dirty="0"/>
              <a:t> </a:t>
            </a:r>
            <a:r>
              <a:rPr lang="en-US" sz="2200" b="1" dirty="0" err="1" smtClean="0"/>
              <a:t>sid</a:t>
            </a:r>
            <a:r>
              <a:rPr lang="en-US" sz="2200" b="1" dirty="0" smtClean="0"/>
              <a:t> </a:t>
            </a:r>
            <a:r>
              <a:rPr lang="en-US" sz="2200" b="1" dirty="0"/>
              <a:t>ends in </a:t>
            </a:r>
            <a:r>
              <a:rPr lang="en-US" sz="2200" b="1" dirty="0" smtClean="0"/>
              <a:t>7,8,9</a:t>
            </a:r>
            <a:endParaRPr lang="en-US" sz="2200" b="1" dirty="0"/>
          </a:p>
          <a:p>
            <a:pPr lvl="1"/>
            <a:r>
              <a:rPr lang="en-US" b="1" dirty="0" err="1"/>
              <a:t>Leconte</a:t>
            </a:r>
            <a:r>
              <a:rPr lang="en-US" b="1" dirty="0"/>
              <a:t> </a:t>
            </a:r>
            <a:r>
              <a:rPr lang="en-US" b="1" dirty="0" smtClean="0"/>
              <a:t>3: side ends in </a:t>
            </a:r>
            <a:r>
              <a:rPr lang="en-US" sz="2200" b="1" dirty="0" smtClean="0"/>
              <a:t>6</a:t>
            </a:r>
            <a:endParaRPr lang="en-US" sz="2200" b="1" dirty="0"/>
          </a:p>
          <a:p>
            <a:pPr lvl="1"/>
            <a:r>
              <a:rPr lang="en-US" sz="2200" b="1" dirty="0" smtClean="0"/>
              <a:t>DSP students (will get special instruction via e-mail)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 smtClean="0"/>
          </a:p>
          <a:p>
            <a:r>
              <a:rPr lang="en-US" dirty="0" smtClean="0">
                <a:latin typeface="Gill Sans" charset="0"/>
                <a:ea typeface="Gill Sans" charset="0"/>
                <a:cs typeface="Gill Sans" charset="0"/>
              </a:rPr>
              <a:t>Lecture on Wednesday, 10/3</a:t>
            </a:r>
          </a:p>
          <a:p>
            <a:pPr lvl="1"/>
            <a:r>
              <a:rPr lang="en-US" dirty="0" smtClean="0">
                <a:latin typeface="Gill Sans" charset="0"/>
                <a:ea typeface="Gill Sans" charset="0"/>
                <a:cs typeface="Gill Sans" charset="0"/>
              </a:rPr>
              <a:t>Will be given by Nathan Pemberton</a:t>
            </a:r>
          </a:p>
          <a:p>
            <a:pPr lvl="1"/>
            <a:r>
              <a:rPr lang="en-US" dirty="0" smtClean="0">
                <a:latin typeface="Gill Sans" charset="0"/>
                <a:ea typeface="Gill Sans" charset="0"/>
                <a:cs typeface="Gill Sans" charset="0"/>
              </a:rPr>
              <a:t>Ion at Spark Summit, Europe</a:t>
            </a:r>
          </a:p>
          <a:p>
            <a:pPr lvl="1"/>
            <a:endParaRPr lang="en-US" dirty="0" smtClean="0">
              <a:latin typeface="Gill Sans" charset="0"/>
              <a:ea typeface="Gill Sans" charset="0"/>
              <a:cs typeface="Gill Sans" charset="0"/>
            </a:endParaRPr>
          </a:p>
          <a:p>
            <a:pPr lvl="4"/>
            <a:endParaRPr lang="en-US" sz="2600" dirty="0" smtClean="0">
              <a:solidFill>
                <a:srgbClr val="FF0000"/>
              </a:solidFill>
            </a:endParaRPr>
          </a:p>
          <a:p>
            <a:pPr lvl="4"/>
            <a:endParaRPr lang="en-US" sz="1600" dirty="0" smtClean="0">
              <a:solidFill>
                <a:srgbClr val="FF0000"/>
              </a:solidFill>
            </a:endParaRPr>
          </a:p>
          <a:p>
            <a:pPr marL="1828800" lvl="4" indent="0">
              <a:buNone/>
            </a:pPr>
            <a:endParaRPr lang="en-US" sz="1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4953000"/>
            <a:ext cx="1219200" cy="157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7086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BREAK</a:t>
            </a:r>
            <a:endParaRPr lang="en-US" b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59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Scheduling Policy Goals/Criteria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105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800" b="1" dirty="0" smtClean="0">
                <a:ea typeface="굴림" panose="020B0600000101010101" pitchFamily="34" charset="-127"/>
              </a:rPr>
              <a:t>Minimize Response Time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Minimize elapsed time to do an operation (or job)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Response time is what the user sees: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Time to echo a keystroke in editor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Time to compile a program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Real-time tasks: Must meet deadlines imposed by World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endParaRPr lang="en-US" altLang="ko-KR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135614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18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76200"/>
            <a:ext cx="1357313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Lottery Scheduling</a:t>
            </a:r>
          </a:p>
        </p:txBody>
      </p:sp>
      <p:sp>
        <p:nvSpPr>
          <p:cNvPr id="6318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153400" cy="5105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charset="-127"/>
              </a:rPr>
              <a:t>Yet another alternative: Lottery Scheduling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 smtClean="0">
                <a:ea typeface="굴림" charset="-127"/>
              </a:rPr>
              <a:t>Give each job some number of lottery tickets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 smtClean="0">
                <a:ea typeface="굴림" charset="-127"/>
              </a:rPr>
              <a:t>On each time slice, randomly pick a winning ticket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 smtClean="0">
                <a:ea typeface="굴림" charset="-127"/>
              </a:rPr>
              <a:t>On average, CPU time is proportional to number of tickets given to each job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charset="-127"/>
              </a:rPr>
              <a:t>How to assign tickets?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 smtClean="0">
                <a:ea typeface="굴림" charset="-127"/>
              </a:rPr>
              <a:t>To approximate SRTF, short running jobs get more, long running jobs get fewer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 smtClean="0">
                <a:ea typeface="굴림" charset="-127"/>
              </a:rPr>
              <a:t>To avoid starvation, every job gets at least one ticket (everyone makes progress)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charset="-127"/>
              </a:rPr>
              <a:t>Advantage over strict priority scheduling: behaves gracefully as load changes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 smtClean="0">
                <a:ea typeface="굴림" charset="-127"/>
              </a:rPr>
              <a:t>Adding or deleting a job affects all jobs proportionally, independent of how many tickets each job possesses</a:t>
            </a:r>
          </a:p>
        </p:txBody>
      </p:sp>
    </p:spTree>
    <p:extLst>
      <p:ext uri="{BB962C8B-B14F-4D97-AF65-F5344CB8AC3E}">
        <p14:creationId xmlns:p14="http://schemas.microsoft.com/office/powerpoint/2010/main" val="19542151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181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charset="-127"/>
              </a:rPr>
              <a:t>Lottery Scheduling Example (Cont.)</a:t>
            </a:r>
          </a:p>
        </p:txBody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86800" cy="5638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ko-KR" sz="2800" dirty="0" smtClean="0">
                <a:ea typeface="굴림" charset="-127"/>
              </a:rPr>
              <a:t>Lottery Scheduling Example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 smtClean="0">
                <a:ea typeface="굴림" charset="-127"/>
              </a:rPr>
              <a:t>Assume short jobs get 10 tickets, long jobs get 1 ticket</a:t>
            </a:r>
          </a:p>
          <a:p>
            <a:pPr lvl="1">
              <a:lnSpc>
                <a:spcPct val="80000"/>
              </a:lnSpc>
            </a:pPr>
            <a:endParaRPr lang="en-US" altLang="ko-KR" sz="2400" dirty="0" smtClean="0">
              <a:ea typeface="굴림" charset="-127"/>
            </a:endParaRPr>
          </a:p>
          <a:p>
            <a:pPr lvl="1">
              <a:lnSpc>
                <a:spcPct val="80000"/>
              </a:lnSpc>
            </a:pPr>
            <a:endParaRPr lang="en-US" altLang="ko-KR" sz="2400" dirty="0" smtClean="0">
              <a:ea typeface="굴림" charset="-127"/>
            </a:endParaRPr>
          </a:p>
          <a:p>
            <a:pPr lvl="1">
              <a:lnSpc>
                <a:spcPct val="80000"/>
              </a:lnSpc>
            </a:pPr>
            <a:endParaRPr lang="en-US" altLang="ko-KR" sz="2400" dirty="0" smtClean="0">
              <a:ea typeface="굴림" charset="-127"/>
            </a:endParaRPr>
          </a:p>
          <a:p>
            <a:pPr lvl="1">
              <a:lnSpc>
                <a:spcPct val="80000"/>
              </a:lnSpc>
            </a:pPr>
            <a:endParaRPr lang="en-US" altLang="ko-KR" sz="2400" dirty="0" smtClean="0">
              <a:ea typeface="굴림" charset="-127"/>
            </a:endParaRPr>
          </a:p>
          <a:p>
            <a:pPr lvl="1">
              <a:lnSpc>
                <a:spcPct val="80000"/>
              </a:lnSpc>
            </a:pPr>
            <a:endParaRPr lang="en-US" altLang="ko-KR" sz="2400" dirty="0" smtClean="0">
              <a:ea typeface="굴림" charset="-127"/>
            </a:endParaRPr>
          </a:p>
          <a:p>
            <a:pPr lvl="1">
              <a:lnSpc>
                <a:spcPct val="80000"/>
              </a:lnSpc>
            </a:pPr>
            <a:endParaRPr lang="en-US" altLang="ko-KR" sz="2400" dirty="0" smtClean="0">
              <a:ea typeface="굴림" charset="-127"/>
            </a:endParaRPr>
          </a:p>
          <a:p>
            <a:pPr lvl="1">
              <a:lnSpc>
                <a:spcPct val="80000"/>
              </a:lnSpc>
            </a:pPr>
            <a:endParaRPr lang="en-US" altLang="ko-KR" sz="2400" dirty="0" smtClean="0">
              <a:ea typeface="굴림" charset="-127"/>
            </a:endParaRPr>
          </a:p>
          <a:p>
            <a:pPr lvl="1">
              <a:lnSpc>
                <a:spcPct val="80000"/>
              </a:lnSpc>
            </a:pPr>
            <a:endParaRPr lang="en-US" altLang="ko-KR" sz="2400" dirty="0" smtClean="0">
              <a:ea typeface="굴림" charset="-127"/>
            </a:endParaRPr>
          </a:p>
          <a:p>
            <a:pPr lvl="1">
              <a:lnSpc>
                <a:spcPct val="80000"/>
              </a:lnSpc>
            </a:pPr>
            <a:r>
              <a:rPr lang="en-US" altLang="ko-KR" sz="2400" dirty="0" smtClean="0">
                <a:ea typeface="굴림" charset="-127"/>
              </a:rPr>
              <a:t>What if too many short jobs to give reasonable </a:t>
            </a:r>
            <a:br>
              <a:rPr lang="en-US" altLang="ko-KR" sz="2400" dirty="0" smtClean="0">
                <a:ea typeface="굴림" charset="-127"/>
              </a:rPr>
            </a:br>
            <a:r>
              <a:rPr lang="en-US" altLang="ko-KR" sz="2400" dirty="0" smtClean="0">
                <a:ea typeface="굴림" charset="-127"/>
              </a:rPr>
              <a:t>response time?  </a:t>
            </a:r>
          </a:p>
          <a:p>
            <a:pPr lvl="2">
              <a:lnSpc>
                <a:spcPct val="80000"/>
              </a:lnSpc>
            </a:pPr>
            <a:r>
              <a:rPr lang="en-US" altLang="ko-KR" sz="2400" dirty="0" smtClean="0">
                <a:ea typeface="굴림" charset="-127"/>
              </a:rPr>
              <a:t>If load average is 100, hard to make progress</a:t>
            </a:r>
          </a:p>
          <a:p>
            <a:pPr lvl="2">
              <a:lnSpc>
                <a:spcPct val="80000"/>
              </a:lnSpc>
            </a:pPr>
            <a:r>
              <a:rPr lang="en-US" altLang="ko-KR" sz="2400" dirty="0" smtClean="0">
                <a:ea typeface="굴림" charset="-127"/>
              </a:rPr>
              <a:t>One approach: log some user out</a:t>
            </a:r>
          </a:p>
        </p:txBody>
      </p:sp>
      <p:graphicFrame>
        <p:nvGraphicFramePr>
          <p:cNvPr id="632836" name="Group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33737083"/>
              </p:ext>
            </p:extLst>
          </p:nvPr>
        </p:nvGraphicFramePr>
        <p:xfrm>
          <a:off x="1219200" y="1828800"/>
          <a:ext cx="6934200" cy="2947356"/>
        </p:xfrm>
        <a:graphic>
          <a:graphicData uri="http://schemas.openxmlformats.org/drawingml/2006/table">
            <a:tbl>
              <a:tblPr/>
              <a:tblGrid>
                <a:gridCol w="2333625"/>
                <a:gridCol w="2333625"/>
                <a:gridCol w="2266950"/>
              </a:tblGrid>
              <a:tr h="7289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# short jobs/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# long jobs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% of CPU each short jobs gets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% of CPU each long jobs gets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1/1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91%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0/2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N/A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50%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2/0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50%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N/A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10/1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9.9%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0.99%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</a:tr>
              <a:tr h="36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1/10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50%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5%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969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2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2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How to Evaluate a Scheduling algorithm?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86800" cy="5105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Deterministic modeling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takes a predetermined workload and compute the performance of each algorithm  for that workload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Queueing models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Mathematical approach for handling stochastic workloads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Implementation/Simulation: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Build system which allows actual algorithms to be run against actual data – most flexible/general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b="0" dirty="0" smtClean="0">
              <a:ea typeface="굴림" panose="020B0600000101010101" pitchFamily="34" charset="-127"/>
            </a:endParaRPr>
          </a:p>
        </p:txBody>
      </p:sp>
      <p:pic>
        <p:nvPicPr>
          <p:cNvPr id="6338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" t="8588" r="624" b="9142"/>
          <a:stretch>
            <a:fillRect/>
          </a:stretch>
        </p:blipFill>
        <p:spPr bwMode="auto">
          <a:xfrm>
            <a:off x="2209800" y="3589338"/>
            <a:ext cx="4876800" cy="3040062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98571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533400"/>
          </a:xfrm>
        </p:spPr>
        <p:txBody>
          <a:bodyPr/>
          <a:lstStyle/>
          <a:p>
            <a:r>
              <a:rPr lang="en-US" sz="2800" dirty="0" smtClean="0"/>
              <a:t>How to Handle </a:t>
            </a:r>
            <a:r>
              <a:rPr lang="en-US" sz="2800" dirty="0"/>
              <a:t>S</a:t>
            </a:r>
            <a:r>
              <a:rPr lang="en-US" sz="2800" dirty="0" smtClean="0"/>
              <a:t>imultaneous </a:t>
            </a:r>
            <a:r>
              <a:rPr lang="en-US" sz="2800" dirty="0"/>
              <a:t>M</a:t>
            </a:r>
            <a:r>
              <a:rPr lang="en-US" sz="2800" dirty="0" smtClean="0"/>
              <a:t>ix of Diff </a:t>
            </a:r>
            <a:r>
              <a:rPr lang="en-US" sz="2800" dirty="0"/>
              <a:t>T</a:t>
            </a:r>
            <a:r>
              <a:rPr lang="en-US" sz="2800" dirty="0" smtClean="0"/>
              <a:t>ypes of Apps?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791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Can we use Burst Time (observed) to decide which application gets CPU time?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Consider mix of </a:t>
            </a:r>
            <a:r>
              <a:rPr lang="en-US" i="1" dirty="0" smtClean="0"/>
              <a:t>interactive </a:t>
            </a:r>
            <a:r>
              <a:rPr lang="en-US" dirty="0" smtClean="0"/>
              <a:t>and</a:t>
            </a:r>
            <a:r>
              <a:rPr lang="en-US" i="1" dirty="0"/>
              <a:t> </a:t>
            </a:r>
            <a:r>
              <a:rPr lang="en-US" i="1" dirty="0" smtClean="0"/>
              <a:t>high throughput </a:t>
            </a:r>
            <a:r>
              <a:rPr lang="en-US" dirty="0" smtClean="0"/>
              <a:t>apps: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How to best schedule them?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How to recognize one from the other?</a:t>
            </a:r>
          </a:p>
          <a:p>
            <a:pPr lvl="2">
              <a:lnSpc>
                <a:spcPct val="100000"/>
              </a:lnSpc>
            </a:pPr>
            <a:r>
              <a:rPr lang="en-US" sz="2400" dirty="0" smtClean="0"/>
              <a:t>Do you trust app to say that it is “interactive”?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Should you schedule the set of apps identically on servers, workstations, pads, and cellphones?</a:t>
            </a:r>
          </a:p>
        </p:txBody>
      </p:sp>
    </p:spTree>
    <p:extLst>
      <p:ext uri="{BB962C8B-B14F-4D97-AF65-F5344CB8AC3E}">
        <p14:creationId xmlns:p14="http://schemas.microsoft.com/office/powerpoint/2010/main" val="12986575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533400"/>
          </a:xfrm>
        </p:spPr>
        <p:txBody>
          <a:bodyPr/>
          <a:lstStyle/>
          <a:p>
            <a:r>
              <a:rPr lang="en-US" sz="2800" dirty="0" smtClean="0"/>
              <a:t>How to Handle </a:t>
            </a:r>
            <a:r>
              <a:rPr lang="en-US" sz="2800" dirty="0"/>
              <a:t>S</a:t>
            </a:r>
            <a:r>
              <a:rPr lang="en-US" sz="2800" dirty="0" smtClean="0"/>
              <a:t>imultaneous </a:t>
            </a:r>
            <a:r>
              <a:rPr lang="en-US" sz="2800" dirty="0"/>
              <a:t>M</a:t>
            </a:r>
            <a:r>
              <a:rPr lang="en-US" sz="2800" dirty="0" smtClean="0"/>
              <a:t>ix of Diff </a:t>
            </a:r>
            <a:r>
              <a:rPr lang="en-US" sz="2800" dirty="0"/>
              <a:t>T</a:t>
            </a:r>
            <a:r>
              <a:rPr lang="en-US" sz="2800" dirty="0" smtClean="0"/>
              <a:t>ypes of Apps?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791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Assumptions encoded into many schedulers: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Apps that sleep a lot and have short bursts must be interactive apps – they should get high priority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Apps that compute a lot should get low(</a:t>
            </a:r>
            <a:r>
              <a:rPr lang="en-US" sz="2400" dirty="0" err="1" smtClean="0"/>
              <a:t>er</a:t>
            </a:r>
            <a:r>
              <a:rPr lang="en-US" sz="2400" dirty="0" smtClean="0"/>
              <a:t>?) priority, since they won’t notice intermittent bursts from interactive apps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Hard to characterize apps: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What about apps that sleep for a long time, but then compute for a long time?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Or, what about apps that must run under all circumstances (say periodically)</a:t>
            </a:r>
          </a:p>
          <a:p>
            <a:pPr lvl="1">
              <a:lnSpc>
                <a:spcPct val="10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42421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What if we Knew the Future?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10600" cy="6019800"/>
          </a:xfrm>
        </p:spPr>
        <p:txBody>
          <a:bodyPr>
            <a:noAutofit/>
          </a:bodyPr>
          <a:lstStyle/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Could we always mirror best FCFS?</a:t>
            </a: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Shortest Job First (SJF):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Run whatever job has least amount of </a:t>
            </a:r>
            <a:br>
              <a:rPr lang="en-US" altLang="ko-KR" sz="2400" dirty="0" smtClean="0">
                <a:ea typeface="굴림" panose="020B0600000101010101" pitchFamily="34" charset="-127"/>
              </a:rPr>
            </a:br>
            <a:r>
              <a:rPr lang="en-US" altLang="ko-KR" sz="2400" dirty="0" smtClean="0">
                <a:ea typeface="굴림" panose="020B0600000101010101" pitchFamily="34" charset="-127"/>
              </a:rPr>
              <a:t>computation to do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Sometimes called “Shortest Time to Completion First” (STCF)</a:t>
            </a: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Shortest Remaining Time First (SRTF):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Preemptive version of SJF: if job arrives and has a shorter time to completion than the remaining time on the current job, immediately preempt CPU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Sometimes called “Shortest Remaining Time to Completion First” (SRTCF)</a:t>
            </a: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These can be applied to whole program or current CPU burst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Idea is to get short jobs out of the system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Big effect on short jobs, only small effect on long ones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Result is better average response time</a:t>
            </a:r>
          </a:p>
        </p:txBody>
      </p:sp>
      <p:pic>
        <p:nvPicPr>
          <p:cNvPr id="57446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807610"/>
            <a:ext cx="1682678" cy="1554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50268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4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4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46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Discussion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105400"/>
          </a:xfrm>
        </p:spPr>
        <p:txBody>
          <a:bodyPr>
            <a:noAutofit/>
          </a:bodyPr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SJF/SRTF are the best you can do at minimizing average response time</a:t>
            </a:r>
          </a:p>
          <a:p>
            <a:pPr lvl="1"/>
            <a:r>
              <a:rPr lang="en-US" altLang="ko-KR" sz="2400" dirty="0" smtClean="0">
                <a:ea typeface="굴림" panose="020B0600000101010101" pitchFamily="34" charset="-127"/>
              </a:rPr>
              <a:t>Provably optimal (SJF among non-preemptive, SRTF among preemptive)</a:t>
            </a:r>
          </a:p>
          <a:p>
            <a:pPr lvl="1"/>
            <a:r>
              <a:rPr lang="en-US" altLang="ko-KR" sz="2400" dirty="0" smtClean="0">
                <a:ea typeface="굴림" panose="020B0600000101010101" pitchFamily="34" charset="-127"/>
              </a:rPr>
              <a:t>Since SRTF is always at least as good as SJF, focus on SRTF</a:t>
            </a:r>
          </a:p>
          <a:p>
            <a:pPr lvl="1"/>
            <a:endParaRPr lang="en-US" altLang="ko-KR" sz="2400" dirty="0" smtClean="0">
              <a:ea typeface="굴림" panose="020B0600000101010101" pitchFamily="34" charset="-127"/>
            </a:endParaRPr>
          </a:p>
          <a:p>
            <a:r>
              <a:rPr lang="en-US" altLang="ko-KR" dirty="0" smtClean="0">
                <a:ea typeface="굴림" panose="020B0600000101010101" pitchFamily="34" charset="-127"/>
              </a:rPr>
              <a:t>Comparison of SRTF with FCFS</a:t>
            </a:r>
          </a:p>
          <a:p>
            <a:pPr lvl="1"/>
            <a:r>
              <a:rPr lang="en-US" altLang="ko-KR" sz="2400" dirty="0" smtClean="0">
                <a:ea typeface="굴림" panose="020B0600000101010101" pitchFamily="34" charset="-127"/>
              </a:rPr>
              <a:t>What if all jobs the same length?</a:t>
            </a:r>
          </a:p>
          <a:p>
            <a:pPr lvl="2"/>
            <a:r>
              <a:rPr lang="en-US" altLang="ko-KR" sz="2400" dirty="0" smtClean="0">
                <a:ea typeface="굴림" panose="020B0600000101010101" pitchFamily="34" charset="-127"/>
              </a:rPr>
              <a:t>SRTF becomes the same as FCFS (i.e. FCFS is best can do if all jobs the same length)</a:t>
            </a:r>
          </a:p>
          <a:p>
            <a:pPr lvl="1"/>
            <a:r>
              <a:rPr lang="en-US" altLang="ko-KR" sz="2400" dirty="0" smtClean="0">
                <a:ea typeface="굴림" panose="020B0600000101010101" pitchFamily="34" charset="-127"/>
              </a:rPr>
              <a:t>What if jobs have varying length?</a:t>
            </a:r>
          </a:p>
          <a:p>
            <a:pPr lvl="2"/>
            <a:r>
              <a:rPr lang="en-US" altLang="ko-KR" sz="2400" dirty="0" smtClean="0">
                <a:ea typeface="굴림" panose="020B0600000101010101" pitchFamily="34" charset="-127"/>
              </a:rPr>
              <a:t>SRTF: short jobs not stuck behind long ones</a:t>
            </a:r>
          </a:p>
        </p:txBody>
      </p:sp>
    </p:spTree>
    <p:extLst>
      <p:ext uri="{BB962C8B-B14F-4D97-AF65-F5344CB8AC3E}">
        <p14:creationId xmlns:p14="http://schemas.microsoft.com/office/powerpoint/2010/main" val="13710428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Example to illustrate benefits of SRTF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14600"/>
            <a:ext cx="8610600" cy="3505200"/>
          </a:xfrm>
        </p:spPr>
        <p:txBody>
          <a:bodyPr>
            <a:noAutofit/>
          </a:bodyPr>
          <a:lstStyle/>
          <a:p>
            <a:r>
              <a:rPr lang="en-US" altLang="ko-KR" sz="2800" dirty="0" smtClean="0">
                <a:ea typeface="굴림" panose="020B0600000101010101" pitchFamily="34" charset="-127"/>
              </a:rPr>
              <a:t>Three jobs:	</a:t>
            </a:r>
          </a:p>
          <a:p>
            <a:pPr lvl="1"/>
            <a:r>
              <a:rPr lang="en-US" altLang="ko-KR" sz="2400" dirty="0" smtClean="0">
                <a:ea typeface="굴림" panose="020B0600000101010101" pitchFamily="34" charset="-127"/>
              </a:rPr>
              <a:t>A, B: both CPU bound, run for week</a:t>
            </a:r>
            <a:br>
              <a:rPr lang="en-US" altLang="ko-KR" sz="2400" dirty="0" smtClean="0">
                <a:ea typeface="굴림" panose="020B0600000101010101" pitchFamily="34" charset="-127"/>
              </a:rPr>
            </a:br>
            <a:r>
              <a:rPr lang="en-US" altLang="ko-KR" sz="2400" dirty="0" smtClean="0">
                <a:ea typeface="굴림" panose="020B0600000101010101" pitchFamily="34" charset="-127"/>
              </a:rPr>
              <a:t>C: I/O bound, loop 1ms CPU, 9ms disk I/O</a:t>
            </a:r>
          </a:p>
          <a:p>
            <a:pPr lvl="1"/>
            <a:r>
              <a:rPr lang="en-US" altLang="ko-KR" sz="2400" dirty="0" smtClean="0">
                <a:ea typeface="굴림" panose="020B0600000101010101" pitchFamily="34" charset="-127"/>
              </a:rPr>
              <a:t>If only one at a time, C uses 90% of the disk, A or B could use 100% of the CPU</a:t>
            </a:r>
          </a:p>
          <a:p>
            <a:r>
              <a:rPr lang="en-US" altLang="ko-KR" sz="2800" dirty="0" smtClean="0">
                <a:ea typeface="굴림" panose="020B0600000101010101" pitchFamily="34" charset="-127"/>
              </a:rPr>
              <a:t>With FCFS:</a:t>
            </a:r>
          </a:p>
          <a:p>
            <a:pPr lvl="1"/>
            <a:r>
              <a:rPr lang="en-US" altLang="ko-KR" sz="2400" dirty="0" smtClean="0">
                <a:ea typeface="굴림" panose="020B0600000101010101" pitchFamily="34" charset="-127"/>
              </a:rPr>
              <a:t>Once A or B get in, keep CPU for two weeks</a:t>
            </a:r>
          </a:p>
          <a:p>
            <a:r>
              <a:rPr lang="en-US" altLang="ko-KR" sz="2800" dirty="0" smtClean="0">
                <a:ea typeface="굴림" panose="020B0600000101010101" pitchFamily="34" charset="-127"/>
              </a:rPr>
              <a:t>What about RR or SRTF?</a:t>
            </a:r>
          </a:p>
          <a:p>
            <a:pPr lvl="1"/>
            <a:r>
              <a:rPr lang="en-US" altLang="ko-KR" sz="2400" dirty="0" smtClean="0">
                <a:ea typeface="굴림" panose="020B0600000101010101" pitchFamily="34" charset="-127"/>
              </a:rPr>
              <a:t>Easier to see with a timeline</a:t>
            </a:r>
          </a:p>
        </p:txBody>
      </p:sp>
      <p:grpSp>
        <p:nvGrpSpPr>
          <p:cNvPr id="596002" name="Group 34"/>
          <p:cNvGrpSpPr>
            <a:grpSpLocks/>
          </p:cNvGrpSpPr>
          <p:nvPr/>
        </p:nvGrpSpPr>
        <p:grpSpPr bwMode="auto">
          <a:xfrm>
            <a:off x="5410200" y="914400"/>
            <a:ext cx="2136775" cy="1893889"/>
            <a:chOff x="574" y="576"/>
            <a:chExt cx="1346" cy="1193"/>
          </a:xfrm>
        </p:grpSpPr>
        <p:sp>
          <p:nvSpPr>
            <p:cNvPr id="29706" name="Line 6"/>
            <p:cNvSpPr>
              <a:spLocks noChangeShapeType="1"/>
            </p:cNvSpPr>
            <p:nvPr/>
          </p:nvSpPr>
          <p:spPr bwMode="auto">
            <a:xfrm>
              <a:off x="574" y="1036"/>
              <a:ext cx="134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29707" name="Group 33"/>
            <p:cNvGrpSpPr>
              <a:grpSpLocks/>
            </p:cNvGrpSpPr>
            <p:nvPr/>
          </p:nvGrpSpPr>
          <p:grpSpPr bwMode="auto">
            <a:xfrm>
              <a:off x="574" y="576"/>
              <a:ext cx="1300" cy="1193"/>
              <a:chOff x="574" y="576"/>
              <a:chExt cx="1300" cy="1193"/>
            </a:xfrm>
          </p:grpSpPr>
          <p:sp>
            <p:nvSpPr>
              <p:cNvPr id="29708" name="Text Box 18"/>
              <p:cNvSpPr txBox="1">
                <a:spLocks noChangeArrowheads="1"/>
              </p:cNvSpPr>
              <p:nvPr/>
            </p:nvSpPr>
            <p:spPr bwMode="auto">
              <a:xfrm>
                <a:off x="1080" y="576"/>
                <a:ext cx="229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C</a:t>
                </a:r>
              </a:p>
            </p:txBody>
          </p:sp>
          <p:grpSp>
            <p:nvGrpSpPr>
              <p:cNvPr id="29709" name="Group 20"/>
              <p:cNvGrpSpPr>
                <a:grpSpLocks/>
              </p:cNvGrpSpPr>
              <p:nvPr/>
            </p:nvGrpSpPr>
            <p:grpSpPr bwMode="auto">
              <a:xfrm>
                <a:off x="574" y="844"/>
                <a:ext cx="434" cy="925"/>
                <a:chOff x="574" y="844"/>
                <a:chExt cx="434" cy="925"/>
              </a:xfrm>
            </p:grpSpPr>
            <p:sp>
              <p:nvSpPr>
                <p:cNvPr id="29722" name="Line 7"/>
                <p:cNvSpPr>
                  <a:spLocks noChangeShapeType="1"/>
                </p:cNvSpPr>
                <p:nvPr/>
              </p:nvSpPr>
              <p:spPr bwMode="auto">
                <a:xfrm>
                  <a:off x="574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9723" name="Line 8"/>
                <p:cNvSpPr>
                  <a:spLocks noChangeShapeType="1"/>
                </p:cNvSpPr>
                <p:nvPr/>
              </p:nvSpPr>
              <p:spPr bwMode="auto">
                <a:xfrm>
                  <a:off x="622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grpSp>
              <p:nvGrpSpPr>
                <p:cNvPr id="29724" name="Group 12"/>
                <p:cNvGrpSpPr>
                  <a:grpSpLocks/>
                </p:cNvGrpSpPr>
                <p:nvPr/>
              </p:nvGrpSpPr>
              <p:grpSpPr bwMode="auto">
                <a:xfrm>
                  <a:off x="600" y="1276"/>
                  <a:ext cx="408" cy="493"/>
                  <a:chOff x="634" y="1296"/>
                  <a:chExt cx="326" cy="493"/>
                </a:xfrm>
              </p:grpSpPr>
              <p:sp>
                <p:nvSpPr>
                  <p:cNvPr id="29725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656" y="1296"/>
                    <a:ext cx="30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 sz="2000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29726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34" y="1343"/>
                    <a:ext cx="288" cy="4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b="0">
                        <a:latin typeface="Gill Sans" charset="0"/>
                        <a:ea typeface="Gill Sans" charset="0"/>
                        <a:cs typeface="Gill Sans" charset="0"/>
                      </a:rPr>
                      <a:t>C’s </a:t>
                    </a:r>
                  </a:p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b="0">
                        <a:latin typeface="Gill Sans" charset="0"/>
                        <a:ea typeface="Gill Sans" charset="0"/>
                        <a:cs typeface="Gill Sans" charset="0"/>
                      </a:rPr>
                      <a:t>I/O</a:t>
                    </a:r>
                  </a:p>
                </p:txBody>
              </p:sp>
            </p:grpSp>
          </p:grpSp>
          <p:grpSp>
            <p:nvGrpSpPr>
              <p:cNvPr id="29710" name="Group 21"/>
              <p:cNvGrpSpPr>
                <a:grpSpLocks/>
              </p:cNvGrpSpPr>
              <p:nvPr/>
            </p:nvGrpSpPr>
            <p:grpSpPr bwMode="auto">
              <a:xfrm>
                <a:off x="1008" y="844"/>
                <a:ext cx="434" cy="925"/>
                <a:chOff x="574" y="844"/>
                <a:chExt cx="434" cy="925"/>
              </a:xfrm>
            </p:grpSpPr>
            <p:sp>
              <p:nvSpPr>
                <p:cNvPr id="29717" name="Line 22"/>
                <p:cNvSpPr>
                  <a:spLocks noChangeShapeType="1"/>
                </p:cNvSpPr>
                <p:nvPr/>
              </p:nvSpPr>
              <p:spPr bwMode="auto">
                <a:xfrm>
                  <a:off x="574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9718" name="Line 23"/>
                <p:cNvSpPr>
                  <a:spLocks noChangeShapeType="1"/>
                </p:cNvSpPr>
                <p:nvPr/>
              </p:nvSpPr>
              <p:spPr bwMode="auto">
                <a:xfrm>
                  <a:off x="622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grpSp>
              <p:nvGrpSpPr>
                <p:cNvPr id="29719" name="Group 24"/>
                <p:cNvGrpSpPr>
                  <a:grpSpLocks/>
                </p:cNvGrpSpPr>
                <p:nvPr/>
              </p:nvGrpSpPr>
              <p:grpSpPr bwMode="auto">
                <a:xfrm>
                  <a:off x="600" y="1276"/>
                  <a:ext cx="408" cy="493"/>
                  <a:chOff x="634" y="1296"/>
                  <a:chExt cx="326" cy="493"/>
                </a:xfrm>
              </p:grpSpPr>
              <p:sp>
                <p:nvSpPr>
                  <p:cNvPr id="29720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656" y="1296"/>
                    <a:ext cx="30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 sz="2000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29721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34" y="1343"/>
                    <a:ext cx="288" cy="4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b="0">
                        <a:latin typeface="Gill Sans" charset="0"/>
                        <a:ea typeface="Gill Sans" charset="0"/>
                        <a:cs typeface="Gill Sans" charset="0"/>
                      </a:rPr>
                      <a:t>C’s </a:t>
                    </a:r>
                  </a:p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b="0">
                        <a:latin typeface="Gill Sans" charset="0"/>
                        <a:ea typeface="Gill Sans" charset="0"/>
                        <a:cs typeface="Gill Sans" charset="0"/>
                      </a:rPr>
                      <a:t>I/O</a:t>
                    </a:r>
                  </a:p>
                </p:txBody>
              </p:sp>
            </p:grpSp>
          </p:grpSp>
          <p:grpSp>
            <p:nvGrpSpPr>
              <p:cNvPr id="29711" name="Group 27"/>
              <p:cNvGrpSpPr>
                <a:grpSpLocks/>
              </p:cNvGrpSpPr>
              <p:nvPr/>
            </p:nvGrpSpPr>
            <p:grpSpPr bwMode="auto">
              <a:xfrm>
                <a:off x="1440" y="844"/>
                <a:ext cx="434" cy="925"/>
                <a:chOff x="574" y="844"/>
                <a:chExt cx="434" cy="925"/>
              </a:xfrm>
            </p:grpSpPr>
            <p:sp>
              <p:nvSpPr>
                <p:cNvPr id="29712" name="Line 28"/>
                <p:cNvSpPr>
                  <a:spLocks noChangeShapeType="1"/>
                </p:cNvSpPr>
                <p:nvPr/>
              </p:nvSpPr>
              <p:spPr bwMode="auto">
                <a:xfrm>
                  <a:off x="574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9713" name="Line 29"/>
                <p:cNvSpPr>
                  <a:spLocks noChangeShapeType="1"/>
                </p:cNvSpPr>
                <p:nvPr/>
              </p:nvSpPr>
              <p:spPr bwMode="auto">
                <a:xfrm>
                  <a:off x="622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grpSp>
              <p:nvGrpSpPr>
                <p:cNvPr id="29714" name="Group 30"/>
                <p:cNvGrpSpPr>
                  <a:grpSpLocks/>
                </p:cNvGrpSpPr>
                <p:nvPr/>
              </p:nvGrpSpPr>
              <p:grpSpPr bwMode="auto">
                <a:xfrm>
                  <a:off x="600" y="1276"/>
                  <a:ext cx="408" cy="493"/>
                  <a:chOff x="634" y="1296"/>
                  <a:chExt cx="326" cy="493"/>
                </a:xfrm>
              </p:grpSpPr>
              <p:sp>
                <p:nvSpPr>
                  <p:cNvPr id="29715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656" y="1296"/>
                    <a:ext cx="30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 sz="2000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29716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34" y="1343"/>
                    <a:ext cx="288" cy="4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b="0">
                        <a:latin typeface="Gill Sans" charset="0"/>
                        <a:ea typeface="Gill Sans" charset="0"/>
                        <a:cs typeface="Gill Sans" charset="0"/>
                      </a:rPr>
                      <a:t>C’s </a:t>
                    </a:r>
                  </a:p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b="0">
                        <a:latin typeface="Gill Sans" charset="0"/>
                        <a:ea typeface="Gill Sans" charset="0"/>
                        <a:cs typeface="Gill Sans" charset="0"/>
                      </a:rPr>
                      <a:t>I/O</a:t>
                    </a:r>
                  </a:p>
                </p:txBody>
              </p:sp>
            </p:grpSp>
          </p:grpSp>
        </p:grpSp>
      </p:grpSp>
      <p:grpSp>
        <p:nvGrpSpPr>
          <p:cNvPr id="596019" name="Group 51"/>
          <p:cNvGrpSpPr>
            <a:grpSpLocks/>
          </p:cNvGrpSpPr>
          <p:nvPr/>
        </p:nvGrpSpPr>
        <p:grpSpPr bwMode="auto">
          <a:xfrm>
            <a:off x="1139825" y="957263"/>
            <a:ext cx="3127375" cy="992187"/>
            <a:chOff x="574" y="603"/>
            <a:chExt cx="1970" cy="625"/>
          </a:xfrm>
        </p:grpSpPr>
        <p:sp>
          <p:nvSpPr>
            <p:cNvPr id="29702" name="Line 37"/>
            <p:cNvSpPr>
              <a:spLocks noChangeShapeType="1"/>
            </p:cNvSpPr>
            <p:nvPr/>
          </p:nvSpPr>
          <p:spPr bwMode="auto">
            <a:xfrm>
              <a:off x="574" y="1036"/>
              <a:ext cx="19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703" name="Line 38"/>
            <p:cNvSpPr>
              <a:spLocks noChangeShapeType="1"/>
            </p:cNvSpPr>
            <p:nvPr/>
          </p:nvSpPr>
          <p:spPr bwMode="auto">
            <a:xfrm>
              <a:off x="574" y="844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704" name="Line 40"/>
            <p:cNvSpPr>
              <a:spLocks noChangeShapeType="1"/>
            </p:cNvSpPr>
            <p:nvPr/>
          </p:nvSpPr>
          <p:spPr bwMode="auto">
            <a:xfrm>
              <a:off x="2542" y="844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705" name="Text Box 47"/>
            <p:cNvSpPr txBox="1">
              <a:spLocks noChangeArrowheads="1"/>
            </p:cNvSpPr>
            <p:nvPr/>
          </p:nvSpPr>
          <p:spPr bwMode="auto">
            <a:xfrm>
              <a:off x="1251" y="603"/>
              <a:ext cx="55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 dirty="0">
                  <a:latin typeface="Gill Sans" charset="0"/>
                  <a:ea typeface="Gill Sans" charset="0"/>
                  <a:cs typeface="Gill Sans" charset="0"/>
                </a:rPr>
                <a:t>A or 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38403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597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SRTF Example continued:</a:t>
            </a:r>
          </a:p>
        </p:txBody>
      </p:sp>
      <p:grpSp>
        <p:nvGrpSpPr>
          <p:cNvPr id="597079" name="Group 87"/>
          <p:cNvGrpSpPr>
            <a:grpSpLocks/>
          </p:cNvGrpSpPr>
          <p:nvPr/>
        </p:nvGrpSpPr>
        <p:grpSpPr bwMode="auto">
          <a:xfrm>
            <a:off x="735013" y="2786065"/>
            <a:ext cx="7567612" cy="1743076"/>
            <a:chOff x="463" y="1755"/>
            <a:chExt cx="4767" cy="1098"/>
          </a:xfrm>
        </p:grpSpPr>
        <p:sp>
          <p:nvSpPr>
            <p:cNvPr id="30768" name="Line 22"/>
            <p:cNvSpPr>
              <a:spLocks noChangeShapeType="1"/>
            </p:cNvSpPr>
            <p:nvPr/>
          </p:nvSpPr>
          <p:spPr bwMode="auto">
            <a:xfrm>
              <a:off x="574" y="2092"/>
              <a:ext cx="46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30769" name="Group 28"/>
            <p:cNvGrpSpPr>
              <a:grpSpLocks/>
            </p:cNvGrpSpPr>
            <p:nvPr/>
          </p:nvGrpSpPr>
          <p:grpSpPr bwMode="auto">
            <a:xfrm>
              <a:off x="574" y="1900"/>
              <a:ext cx="48" cy="384"/>
              <a:chOff x="672" y="1776"/>
              <a:chExt cx="48" cy="384"/>
            </a:xfrm>
          </p:grpSpPr>
          <p:sp>
            <p:nvSpPr>
              <p:cNvPr id="30788" name="Line 23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89" name="Line 24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0770" name="Group 29"/>
            <p:cNvGrpSpPr>
              <a:grpSpLocks/>
            </p:cNvGrpSpPr>
            <p:nvPr/>
          </p:nvGrpSpPr>
          <p:grpSpPr bwMode="auto">
            <a:xfrm>
              <a:off x="670" y="1900"/>
              <a:ext cx="48" cy="384"/>
              <a:chOff x="672" y="1776"/>
              <a:chExt cx="48" cy="384"/>
            </a:xfrm>
          </p:grpSpPr>
          <p:sp>
            <p:nvSpPr>
              <p:cNvPr id="30786" name="Line 30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87" name="Line 31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0771" name="Group 32"/>
            <p:cNvGrpSpPr>
              <a:grpSpLocks/>
            </p:cNvGrpSpPr>
            <p:nvPr/>
          </p:nvGrpSpPr>
          <p:grpSpPr bwMode="auto">
            <a:xfrm>
              <a:off x="766" y="1900"/>
              <a:ext cx="48" cy="384"/>
              <a:chOff x="672" y="1776"/>
              <a:chExt cx="48" cy="384"/>
            </a:xfrm>
          </p:grpSpPr>
          <p:sp>
            <p:nvSpPr>
              <p:cNvPr id="30784" name="Line 33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85" name="Line 34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0772" name="Group 35"/>
            <p:cNvGrpSpPr>
              <a:grpSpLocks/>
            </p:cNvGrpSpPr>
            <p:nvPr/>
          </p:nvGrpSpPr>
          <p:grpSpPr bwMode="auto">
            <a:xfrm>
              <a:off x="1054" y="1900"/>
              <a:ext cx="48" cy="384"/>
              <a:chOff x="672" y="1776"/>
              <a:chExt cx="48" cy="384"/>
            </a:xfrm>
          </p:grpSpPr>
          <p:sp>
            <p:nvSpPr>
              <p:cNvPr id="30782" name="Line 36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83" name="Line 37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0773" name="Group 41"/>
            <p:cNvGrpSpPr>
              <a:grpSpLocks/>
            </p:cNvGrpSpPr>
            <p:nvPr/>
          </p:nvGrpSpPr>
          <p:grpSpPr bwMode="auto">
            <a:xfrm>
              <a:off x="584" y="2360"/>
              <a:ext cx="422" cy="493"/>
              <a:chOff x="622" y="1296"/>
              <a:chExt cx="338" cy="493"/>
            </a:xfrm>
          </p:grpSpPr>
          <p:sp>
            <p:nvSpPr>
              <p:cNvPr id="30780" name="Line 42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81" name="Text Box 43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288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I/O</a:t>
                </a:r>
              </a:p>
            </p:txBody>
          </p:sp>
        </p:grpSp>
        <p:sp>
          <p:nvSpPr>
            <p:cNvPr id="30774" name="Text Box 44"/>
            <p:cNvSpPr txBox="1">
              <a:spLocks noChangeArrowheads="1"/>
            </p:cNvSpPr>
            <p:nvPr/>
          </p:nvSpPr>
          <p:spPr bwMode="auto">
            <a:xfrm>
              <a:off x="463" y="1755"/>
              <a:ext cx="593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400" b="0" dirty="0">
                  <a:latin typeface="Gill Sans" charset="0"/>
                  <a:ea typeface="Gill Sans" charset="0"/>
                  <a:cs typeface="Gill Sans" charset="0"/>
                </a:rPr>
                <a:t>CABAB…</a:t>
              </a:r>
            </a:p>
          </p:txBody>
        </p:sp>
        <p:sp>
          <p:nvSpPr>
            <p:cNvPr id="30775" name="Text Box 45"/>
            <p:cNvSpPr txBox="1">
              <a:spLocks noChangeArrowheads="1"/>
            </p:cNvSpPr>
            <p:nvPr/>
          </p:nvSpPr>
          <p:spPr bwMode="auto">
            <a:xfrm>
              <a:off x="1001" y="1755"/>
              <a:ext cx="196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400" b="0">
                  <a:latin typeface="Gill Sans" charset="0"/>
                  <a:ea typeface="Gill Sans" charset="0"/>
                  <a:cs typeface="Gill Sans" charset="0"/>
                </a:rPr>
                <a:t>C</a:t>
              </a:r>
            </a:p>
          </p:txBody>
        </p:sp>
        <p:grpSp>
          <p:nvGrpSpPr>
            <p:cNvPr id="30776" name="Group 75"/>
            <p:cNvGrpSpPr>
              <a:grpSpLocks/>
            </p:cNvGrpSpPr>
            <p:nvPr/>
          </p:nvGrpSpPr>
          <p:grpSpPr bwMode="auto">
            <a:xfrm>
              <a:off x="1064" y="2360"/>
              <a:ext cx="422" cy="493"/>
              <a:chOff x="622" y="1296"/>
              <a:chExt cx="338" cy="493"/>
            </a:xfrm>
          </p:grpSpPr>
          <p:sp>
            <p:nvSpPr>
              <p:cNvPr id="30778" name="Line 76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79" name="Text Box 77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288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I/O</a:t>
                </a:r>
              </a:p>
            </p:txBody>
          </p:sp>
        </p:grpSp>
        <p:sp>
          <p:nvSpPr>
            <p:cNvPr id="30777" name="Text Box 78"/>
            <p:cNvSpPr txBox="1">
              <a:spLocks noChangeArrowheads="1"/>
            </p:cNvSpPr>
            <p:nvPr/>
          </p:nvSpPr>
          <p:spPr bwMode="auto">
            <a:xfrm>
              <a:off x="2046" y="2187"/>
              <a:ext cx="175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800" b="0">
                  <a:latin typeface="Gill Sans" charset="0"/>
                  <a:ea typeface="Gill Sans" charset="0"/>
                  <a:cs typeface="Gill Sans" charset="0"/>
                </a:rPr>
                <a:t>RR 1ms time slice</a:t>
              </a:r>
            </a:p>
          </p:txBody>
        </p:sp>
      </p:grpSp>
      <p:grpSp>
        <p:nvGrpSpPr>
          <p:cNvPr id="597081" name="Group 89"/>
          <p:cNvGrpSpPr>
            <a:grpSpLocks/>
          </p:cNvGrpSpPr>
          <p:nvPr/>
        </p:nvGrpSpPr>
        <p:grpSpPr bwMode="auto">
          <a:xfrm>
            <a:off x="835025" y="957263"/>
            <a:ext cx="7467600" cy="1851026"/>
            <a:chOff x="526" y="603"/>
            <a:chExt cx="4704" cy="1166"/>
          </a:xfrm>
        </p:grpSpPr>
        <p:grpSp>
          <p:nvGrpSpPr>
            <p:cNvPr id="30750" name="Group 72"/>
            <p:cNvGrpSpPr>
              <a:grpSpLocks/>
            </p:cNvGrpSpPr>
            <p:nvPr/>
          </p:nvGrpSpPr>
          <p:grpSpPr bwMode="auto">
            <a:xfrm>
              <a:off x="4424" y="1276"/>
              <a:ext cx="422" cy="493"/>
              <a:chOff x="622" y="1296"/>
              <a:chExt cx="338" cy="493"/>
            </a:xfrm>
          </p:grpSpPr>
          <p:sp>
            <p:nvSpPr>
              <p:cNvPr id="30766" name="Line 73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67" name="Text Box 74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288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I/O</a:t>
                </a:r>
              </a:p>
            </p:txBody>
          </p:sp>
        </p:grpSp>
        <p:grpSp>
          <p:nvGrpSpPr>
            <p:cNvPr id="30751" name="Group 20"/>
            <p:cNvGrpSpPr>
              <a:grpSpLocks/>
            </p:cNvGrpSpPr>
            <p:nvPr/>
          </p:nvGrpSpPr>
          <p:grpSpPr bwMode="auto">
            <a:xfrm>
              <a:off x="574" y="844"/>
              <a:ext cx="4656" cy="384"/>
              <a:chOff x="672" y="672"/>
              <a:chExt cx="4656" cy="384"/>
            </a:xfrm>
          </p:grpSpPr>
          <p:sp>
            <p:nvSpPr>
              <p:cNvPr id="30760" name="Line 4"/>
              <p:cNvSpPr>
                <a:spLocks noChangeShapeType="1"/>
              </p:cNvSpPr>
              <p:nvPr/>
            </p:nvSpPr>
            <p:spPr bwMode="auto">
              <a:xfrm>
                <a:off x="672" y="864"/>
                <a:ext cx="465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61" name="Line 5"/>
              <p:cNvSpPr>
                <a:spLocks noChangeShapeType="1"/>
              </p:cNvSpPr>
              <p:nvPr/>
            </p:nvSpPr>
            <p:spPr bwMode="auto">
              <a:xfrm>
                <a:off x="672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62" name="Line 6"/>
              <p:cNvSpPr>
                <a:spLocks noChangeShapeType="1"/>
              </p:cNvSpPr>
              <p:nvPr/>
            </p:nvSpPr>
            <p:spPr bwMode="auto">
              <a:xfrm>
                <a:off x="720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63" name="Line 7"/>
              <p:cNvSpPr>
                <a:spLocks noChangeShapeType="1"/>
              </p:cNvSpPr>
              <p:nvPr/>
            </p:nvSpPr>
            <p:spPr bwMode="auto">
              <a:xfrm>
                <a:off x="2640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64" name="Line 9"/>
              <p:cNvSpPr>
                <a:spLocks noChangeShapeType="1"/>
              </p:cNvSpPr>
              <p:nvPr/>
            </p:nvSpPr>
            <p:spPr bwMode="auto">
              <a:xfrm>
                <a:off x="4512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65" name="Line 11"/>
              <p:cNvSpPr>
                <a:spLocks noChangeShapeType="1"/>
              </p:cNvSpPr>
              <p:nvPr/>
            </p:nvSpPr>
            <p:spPr bwMode="auto">
              <a:xfrm>
                <a:off x="4560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0752" name="Group 14"/>
            <p:cNvGrpSpPr>
              <a:grpSpLocks/>
            </p:cNvGrpSpPr>
            <p:nvPr/>
          </p:nvGrpSpPr>
          <p:grpSpPr bwMode="auto">
            <a:xfrm>
              <a:off x="575" y="1276"/>
              <a:ext cx="431" cy="493"/>
              <a:chOff x="615" y="1296"/>
              <a:chExt cx="345" cy="493"/>
            </a:xfrm>
          </p:grpSpPr>
          <p:sp>
            <p:nvSpPr>
              <p:cNvPr id="30758" name="Line 12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59" name="Text Box 13"/>
              <p:cNvSpPr txBox="1">
                <a:spLocks noChangeArrowheads="1"/>
              </p:cNvSpPr>
              <p:nvPr/>
            </p:nvSpPr>
            <p:spPr bwMode="auto">
              <a:xfrm>
                <a:off x="615" y="1343"/>
                <a:ext cx="288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I/O</a:t>
                </a:r>
              </a:p>
            </p:txBody>
          </p:sp>
        </p:grpSp>
        <p:sp>
          <p:nvSpPr>
            <p:cNvPr id="30753" name="Text Box 15"/>
            <p:cNvSpPr txBox="1">
              <a:spLocks noChangeArrowheads="1"/>
            </p:cNvSpPr>
            <p:nvPr/>
          </p:nvSpPr>
          <p:spPr bwMode="auto">
            <a:xfrm>
              <a:off x="4366" y="603"/>
              <a:ext cx="22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C</a:t>
              </a:r>
            </a:p>
          </p:txBody>
        </p:sp>
        <p:sp>
          <p:nvSpPr>
            <p:cNvPr id="30754" name="Text Box 16"/>
            <p:cNvSpPr txBox="1">
              <a:spLocks noChangeArrowheads="1"/>
            </p:cNvSpPr>
            <p:nvPr/>
          </p:nvSpPr>
          <p:spPr bwMode="auto">
            <a:xfrm>
              <a:off x="1430" y="603"/>
              <a:ext cx="22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sp>
          <p:nvSpPr>
            <p:cNvPr id="30755" name="Text Box 17"/>
            <p:cNvSpPr txBox="1">
              <a:spLocks noChangeArrowheads="1"/>
            </p:cNvSpPr>
            <p:nvPr/>
          </p:nvSpPr>
          <p:spPr bwMode="auto">
            <a:xfrm>
              <a:off x="3413" y="603"/>
              <a:ext cx="20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B</a:t>
              </a:r>
            </a:p>
          </p:txBody>
        </p:sp>
        <p:sp>
          <p:nvSpPr>
            <p:cNvPr id="30756" name="Text Box 18"/>
            <p:cNvSpPr txBox="1">
              <a:spLocks noChangeArrowheads="1"/>
            </p:cNvSpPr>
            <p:nvPr/>
          </p:nvSpPr>
          <p:spPr bwMode="auto">
            <a:xfrm>
              <a:off x="526" y="603"/>
              <a:ext cx="22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C</a:t>
              </a:r>
            </a:p>
          </p:txBody>
        </p:sp>
        <p:sp>
          <p:nvSpPr>
            <p:cNvPr id="30757" name="Text Box 79"/>
            <p:cNvSpPr txBox="1">
              <a:spLocks noChangeArrowheads="1"/>
            </p:cNvSpPr>
            <p:nvPr/>
          </p:nvSpPr>
          <p:spPr bwMode="auto">
            <a:xfrm>
              <a:off x="1873" y="1230"/>
              <a:ext cx="197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800" b="0">
                  <a:latin typeface="Gill Sans" charset="0"/>
                  <a:ea typeface="Gill Sans" charset="0"/>
                  <a:cs typeface="Gill Sans" charset="0"/>
                </a:rPr>
                <a:t>RR 100ms time slice</a:t>
              </a:r>
            </a:p>
          </p:txBody>
        </p:sp>
      </p:grpSp>
      <p:grpSp>
        <p:nvGrpSpPr>
          <p:cNvPr id="597080" name="Group 88"/>
          <p:cNvGrpSpPr>
            <a:grpSpLocks/>
          </p:cNvGrpSpPr>
          <p:nvPr/>
        </p:nvGrpSpPr>
        <p:grpSpPr bwMode="auto">
          <a:xfrm>
            <a:off x="823913" y="4614865"/>
            <a:ext cx="7478712" cy="1851026"/>
            <a:chOff x="519" y="2907"/>
            <a:chExt cx="4711" cy="1166"/>
          </a:xfrm>
        </p:grpSpPr>
        <p:sp>
          <p:nvSpPr>
            <p:cNvPr id="30729" name="Line 47"/>
            <p:cNvSpPr>
              <a:spLocks noChangeShapeType="1"/>
            </p:cNvSpPr>
            <p:nvPr/>
          </p:nvSpPr>
          <p:spPr bwMode="auto">
            <a:xfrm>
              <a:off x="574" y="3340"/>
              <a:ext cx="46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30730" name="Group 60"/>
            <p:cNvGrpSpPr>
              <a:grpSpLocks/>
            </p:cNvGrpSpPr>
            <p:nvPr/>
          </p:nvGrpSpPr>
          <p:grpSpPr bwMode="auto">
            <a:xfrm>
              <a:off x="574" y="3148"/>
              <a:ext cx="48" cy="384"/>
              <a:chOff x="672" y="3072"/>
              <a:chExt cx="48" cy="384"/>
            </a:xfrm>
          </p:grpSpPr>
          <p:sp>
            <p:nvSpPr>
              <p:cNvPr id="30748" name="Line 48"/>
              <p:cNvSpPr>
                <a:spLocks noChangeShapeType="1"/>
              </p:cNvSpPr>
              <p:nvPr/>
            </p:nvSpPr>
            <p:spPr bwMode="auto">
              <a:xfrm>
                <a:off x="672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49" name="Line 49"/>
              <p:cNvSpPr>
                <a:spLocks noChangeShapeType="1"/>
              </p:cNvSpPr>
              <p:nvPr/>
            </p:nvSpPr>
            <p:spPr bwMode="auto">
              <a:xfrm>
                <a:off x="720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0731" name="Group 53"/>
            <p:cNvGrpSpPr>
              <a:grpSpLocks/>
            </p:cNvGrpSpPr>
            <p:nvPr/>
          </p:nvGrpSpPr>
          <p:grpSpPr bwMode="auto">
            <a:xfrm>
              <a:off x="584" y="3580"/>
              <a:ext cx="422" cy="493"/>
              <a:chOff x="622" y="1296"/>
              <a:chExt cx="338" cy="493"/>
            </a:xfrm>
          </p:grpSpPr>
          <p:sp>
            <p:nvSpPr>
              <p:cNvPr id="30746" name="Line 54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47" name="Text Box 55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288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I/O</a:t>
                </a:r>
              </a:p>
            </p:txBody>
          </p:sp>
        </p:grpSp>
        <p:sp>
          <p:nvSpPr>
            <p:cNvPr id="30732" name="Text Box 57"/>
            <p:cNvSpPr txBox="1">
              <a:spLocks noChangeArrowheads="1"/>
            </p:cNvSpPr>
            <p:nvPr/>
          </p:nvSpPr>
          <p:spPr bwMode="auto">
            <a:xfrm>
              <a:off x="770" y="2907"/>
              <a:ext cx="22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sp>
          <p:nvSpPr>
            <p:cNvPr id="30733" name="Text Box 59"/>
            <p:cNvSpPr txBox="1">
              <a:spLocks noChangeArrowheads="1"/>
            </p:cNvSpPr>
            <p:nvPr/>
          </p:nvSpPr>
          <p:spPr bwMode="auto">
            <a:xfrm>
              <a:off x="519" y="2907"/>
              <a:ext cx="22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C</a:t>
              </a:r>
            </a:p>
          </p:txBody>
        </p:sp>
        <p:grpSp>
          <p:nvGrpSpPr>
            <p:cNvPr id="30734" name="Group 61"/>
            <p:cNvGrpSpPr>
              <a:grpSpLocks/>
            </p:cNvGrpSpPr>
            <p:nvPr/>
          </p:nvGrpSpPr>
          <p:grpSpPr bwMode="auto">
            <a:xfrm>
              <a:off x="1006" y="3148"/>
              <a:ext cx="48" cy="384"/>
              <a:chOff x="672" y="3072"/>
              <a:chExt cx="48" cy="384"/>
            </a:xfrm>
          </p:grpSpPr>
          <p:sp>
            <p:nvSpPr>
              <p:cNvPr id="30744" name="Line 62"/>
              <p:cNvSpPr>
                <a:spLocks noChangeShapeType="1"/>
              </p:cNvSpPr>
              <p:nvPr/>
            </p:nvSpPr>
            <p:spPr bwMode="auto">
              <a:xfrm>
                <a:off x="672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45" name="Line 63"/>
              <p:cNvSpPr>
                <a:spLocks noChangeShapeType="1"/>
              </p:cNvSpPr>
              <p:nvPr/>
            </p:nvSpPr>
            <p:spPr bwMode="auto">
              <a:xfrm>
                <a:off x="720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0735" name="Group 64"/>
            <p:cNvGrpSpPr>
              <a:grpSpLocks/>
            </p:cNvGrpSpPr>
            <p:nvPr/>
          </p:nvGrpSpPr>
          <p:grpSpPr bwMode="auto">
            <a:xfrm>
              <a:off x="1016" y="3580"/>
              <a:ext cx="422" cy="493"/>
              <a:chOff x="622" y="1296"/>
              <a:chExt cx="338" cy="493"/>
            </a:xfrm>
          </p:grpSpPr>
          <p:sp>
            <p:nvSpPr>
              <p:cNvPr id="30742" name="Line 65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43" name="Text Box 66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288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I/O</a:t>
                </a:r>
              </a:p>
            </p:txBody>
          </p:sp>
        </p:grpSp>
        <p:grpSp>
          <p:nvGrpSpPr>
            <p:cNvPr id="30736" name="Group 67"/>
            <p:cNvGrpSpPr>
              <a:grpSpLocks/>
            </p:cNvGrpSpPr>
            <p:nvPr/>
          </p:nvGrpSpPr>
          <p:grpSpPr bwMode="auto">
            <a:xfrm>
              <a:off x="1438" y="3148"/>
              <a:ext cx="48" cy="384"/>
              <a:chOff x="672" y="3072"/>
              <a:chExt cx="48" cy="384"/>
            </a:xfrm>
          </p:grpSpPr>
          <p:sp>
            <p:nvSpPr>
              <p:cNvPr id="30740" name="Line 68"/>
              <p:cNvSpPr>
                <a:spLocks noChangeShapeType="1"/>
              </p:cNvSpPr>
              <p:nvPr/>
            </p:nvSpPr>
            <p:spPr bwMode="auto">
              <a:xfrm>
                <a:off x="672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41" name="Line 69"/>
              <p:cNvSpPr>
                <a:spLocks noChangeShapeType="1"/>
              </p:cNvSpPr>
              <p:nvPr/>
            </p:nvSpPr>
            <p:spPr bwMode="auto">
              <a:xfrm>
                <a:off x="720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30737" name="Text Box 70"/>
            <p:cNvSpPr txBox="1">
              <a:spLocks noChangeArrowheads="1"/>
            </p:cNvSpPr>
            <p:nvPr/>
          </p:nvSpPr>
          <p:spPr bwMode="auto">
            <a:xfrm>
              <a:off x="1586" y="2907"/>
              <a:ext cx="22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sp>
          <p:nvSpPr>
            <p:cNvPr id="30738" name="Text Box 71"/>
            <p:cNvSpPr txBox="1">
              <a:spLocks noChangeArrowheads="1"/>
            </p:cNvSpPr>
            <p:nvPr/>
          </p:nvSpPr>
          <p:spPr bwMode="auto">
            <a:xfrm>
              <a:off x="1154" y="2907"/>
              <a:ext cx="22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sp>
          <p:nvSpPr>
            <p:cNvPr id="30739" name="Text Box 81"/>
            <p:cNvSpPr txBox="1">
              <a:spLocks noChangeArrowheads="1"/>
            </p:cNvSpPr>
            <p:nvPr/>
          </p:nvSpPr>
          <p:spPr bwMode="auto">
            <a:xfrm>
              <a:off x="2569" y="3435"/>
              <a:ext cx="57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800" b="0">
                  <a:latin typeface="Gill Sans" charset="0"/>
                  <a:ea typeface="Gill Sans" charset="0"/>
                  <a:cs typeface="Gill Sans" charset="0"/>
                </a:rPr>
                <a:t>SRTF</a:t>
              </a:r>
            </a:p>
          </p:txBody>
        </p:sp>
      </p:grpSp>
      <p:sp>
        <p:nvSpPr>
          <p:cNvPr id="597075" name="AutoShape 83"/>
          <p:cNvSpPr>
            <a:spLocks noChangeArrowheads="1"/>
          </p:cNvSpPr>
          <p:nvPr/>
        </p:nvSpPr>
        <p:spPr bwMode="auto">
          <a:xfrm>
            <a:off x="6553200" y="1905000"/>
            <a:ext cx="2438400" cy="1143000"/>
          </a:xfrm>
          <a:prstGeom prst="wedgeRoundRectCallout">
            <a:avLst>
              <a:gd name="adj1" fmla="val -71157"/>
              <a:gd name="adj2" fmla="val 57222"/>
              <a:gd name="adj3" fmla="val 16667"/>
            </a:avLst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2400" b="0">
                <a:latin typeface="Gill Sans" charset="0"/>
                <a:ea typeface="Gill Sans" charset="0"/>
                <a:cs typeface="Gill Sans" charset="0"/>
              </a:rPr>
              <a:t>Disk Utilization:</a:t>
            </a:r>
          </a:p>
          <a:p>
            <a:pPr>
              <a:buFontTx/>
              <a:buNone/>
            </a:pPr>
            <a:r>
              <a:rPr lang="en-US" altLang="en-US" sz="2400" b="0">
                <a:latin typeface="Gill Sans" charset="0"/>
                <a:ea typeface="Gill Sans" charset="0"/>
                <a:cs typeface="Gill Sans" charset="0"/>
              </a:rPr>
              <a:t>~90% but lots of wakeups!</a:t>
            </a:r>
          </a:p>
        </p:txBody>
      </p:sp>
      <p:sp>
        <p:nvSpPr>
          <p:cNvPr id="597076" name="AutoShape 84"/>
          <p:cNvSpPr>
            <a:spLocks noChangeArrowheads="1"/>
          </p:cNvSpPr>
          <p:nvPr/>
        </p:nvSpPr>
        <p:spPr bwMode="auto">
          <a:xfrm>
            <a:off x="6629400" y="4191000"/>
            <a:ext cx="2286000" cy="914400"/>
          </a:xfrm>
          <a:prstGeom prst="wedgeRoundRectCallout">
            <a:avLst>
              <a:gd name="adj1" fmla="val -72569"/>
              <a:gd name="adj2" fmla="val 59028"/>
              <a:gd name="adj3" fmla="val 16667"/>
            </a:avLst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2400" b="0">
                <a:latin typeface="Gill Sans" charset="0"/>
                <a:ea typeface="Gill Sans" charset="0"/>
                <a:cs typeface="Gill Sans" charset="0"/>
              </a:rPr>
              <a:t>Disk Utilization:</a:t>
            </a:r>
          </a:p>
          <a:p>
            <a:pPr>
              <a:buFontTx/>
              <a:buNone/>
            </a:pPr>
            <a:r>
              <a:rPr lang="en-US" altLang="en-US" sz="2400" b="0">
                <a:latin typeface="Gill Sans" charset="0"/>
                <a:ea typeface="Gill Sans" charset="0"/>
                <a:cs typeface="Gill Sans" charset="0"/>
              </a:rPr>
              <a:t>90%</a:t>
            </a:r>
          </a:p>
        </p:txBody>
      </p:sp>
      <p:sp>
        <p:nvSpPr>
          <p:cNvPr id="597077" name="AutoShape 85"/>
          <p:cNvSpPr>
            <a:spLocks noChangeArrowheads="1"/>
          </p:cNvSpPr>
          <p:nvPr/>
        </p:nvSpPr>
        <p:spPr bwMode="auto">
          <a:xfrm>
            <a:off x="6553200" y="457200"/>
            <a:ext cx="2286000" cy="914400"/>
          </a:xfrm>
          <a:prstGeom prst="wedgeRoundRectCallout">
            <a:avLst>
              <a:gd name="adj1" fmla="val -72569"/>
              <a:gd name="adj2" fmla="val 59028"/>
              <a:gd name="adj3" fmla="val 16667"/>
            </a:avLst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2400" b="0">
                <a:latin typeface="Gill Sans" charset="0"/>
                <a:ea typeface="Gill Sans" charset="0"/>
                <a:cs typeface="Gill Sans" charset="0"/>
              </a:rPr>
              <a:t>Disk Utilization:</a:t>
            </a:r>
          </a:p>
          <a:p>
            <a:pPr>
              <a:buFontTx/>
              <a:buNone/>
            </a:pPr>
            <a:r>
              <a:rPr lang="en-US" altLang="en-US" sz="2400" b="0">
                <a:latin typeface="Gill Sans" charset="0"/>
                <a:ea typeface="Gill Sans" charset="0"/>
                <a:cs typeface="Gill Sans" charset="0"/>
              </a:rPr>
              <a:t>9/201 ~ 4.5%</a:t>
            </a:r>
          </a:p>
        </p:txBody>
      </p:sp>
    </p:spTree>
    <p:extLst>
      <p:ext uri="{BB962C8B-B14F-4D97-AF65-F5344CB8AC3E}">
        <p14:creationId xmlns:p14="http://schemas.microsoft.com/office/powerpoint/2010/main" val="10517419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7075" grpId="0" animBg="1"/>
      <p:bldP spid="597076" grpId="0" animBg="1"/>
      <p:bldP spid="59707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8034" name="Picture 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914400"/>
            <a:ext cx="2273300" cy="250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SRTF Further discussion</a:t>
            </a:r>
          </a:p>
        </p:txBody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8674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Starvation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SRTF can lead to starvation if many small jobs!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Large jobs never get to run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Somehow need to predict future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How can we do this? 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Some systems ask the user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When you submit a job, have to say how long it will take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To stop cheating, system kills job if takes too long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But: hard to predict job’s runtime even for non-malicious users</a:t>
            </a:r>
          </a:p>
        </p:txBody>
      </p:sp>
    </p:spTree>
    <p:extLst>
      <p:ext uri="{BB962C8B-B14F-4D97-AF65-F5344CB8AC3E}">
        <p14:creationId xmlns:p14="http://schemas.microsoft.com/office/powerpoint/2010/main" val="19080675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8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8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801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Scheduling Policy Goals/</a:t>
            </a:r>
            <a:r>
              <a:rPr lang="en-US" altLang="ko-KR" dirty="0">
                <a:ea typeface="굴림" panose="020B0600000101010101" pitchFamily="34" charset="-127"/>
              </a:rPr>
              <a:t>Criteria (Cont.)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8674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b="1" dirty="0" smtClean="0">
                <a:ea typeface="굴림" panose="020B0600000101010101" pitchFamily="34" charset="-127"/>
              </a:rPr>
              <a:t>Maximize Throughput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Maximize operations (or jobs) per second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Throughput related to response time, but not identical: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Minimizing response time will lead to more context switching than if you only maximized throughput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Two parts to maximizing throughput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Minimize overhead (for example, context-switching)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Efficient use of resources (CPU, disk, memory, </a:t>
            </a:r>
            <a:r>
              <a:rPr lang="en-US" altLang="ko-KR" sz="2400" dirty="0" err="1" smtClean="0">
                <a:ea typeface="굴림" panose="020B0600000101010101" pitchFamily="34" charset="-127"/>
              </a:rPr>
              <a:t>etc</a:t>
            </a:r>
            <a:r>
              <a:rPr lang="en-US" altLang="ko-KR" sz="2400" dirty="0" smtClean="0">
                <a:ea typeface="굴림" panose="020B0600000101010101" pitchFamily="34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931176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2" y="4406900"/>
            <a:ext cx="8193087" cy="1362075"/>
          </a:xfrm>
        </p:spPr>
        <p:txBody>
          <a:bodyPr/>
          <a:lstStyle/>
          <a:p>
            <a:r>
              <a:rPr lang="en-US" b="0" smtClean="0"/>
              <a:t>Up to here for first midterm!</a:t>
            </a:r>
            <a:endParaRPr lang="en-US" b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0742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SRTF Further discussion (Cont.)</a:t>
            </a:r>
          </a:p>
        </p:txBody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791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Bottom line, can’t really know how long job will take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However, can use SRTF as a yardstick </a:t>
            </a:r>
            <a:br>
              <a:rPr lang="en-US" altLang="ko-KR" sz="2400" dirty="0" smtClean="0">
                <a:ea typeface="굴림" panose="020B0600000101010101" pitchFamily="34" charset="-127"/>
              </a:rPr>
            </a:br>
            <a:r>
              <a:rPr lang="en-US" altLang="ko-KR" sz="2400" dirty="0" smtClean="0">
                <a:ea typeface="굴림" panose="020B0600000101010101" pitchFamily="34" charset="-127"/>
              </a:rPr>
              <a:t>for measuring other policies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Optimal, so can’t do any better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SRTF Pros &amp; Cons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Optimal (average response time) (+)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Hard to predict future (-)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Unfair (-)</a:t>
            </a:r>
          </a:p>
        </p:txBody>
      </p:sp>
    </p:spTree>
    <p:extLst>
      <p:ext uri="{BB962C8B-B14F-4D97-AF65-F5344CB8AC3E}">
        <p14:creationId xmlns:p14="http://schemas.microsoft.com/office/powerpoint/2010/main" val="26451021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801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Predicting the Length of the Next CPU Burst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6172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2800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Adaptive</a:t>
            </a:r>
            <a:r>
              <a:rPr lang="en-US" altLang="ko-KR" sz="2800" dirty="0" smtClean="0">
                <a:ea typeface="굴림" panose="020B0600000101010101" pitchFamily="34" charset="-127"/>
                <a:sym typeface="Symbol" panose="05050102010706020507" pitchFamily="18" charset="2"/>
              </a:rPr>
              <a:t>: Changing policy based on past behavior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CPU scheduling, in virtual memory, in file systems, </a:t>
            </a:r>
            <a:r>
              <a:rPr lang="en-US" altLang="ko-KR" sz="2400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etc</a:t>
            </a:r>
            <a:endParaRPr lang="en-US" altLang="ko-KR" sz="2400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Works because programs have predictable behavior</a:t>
            </a:r>
          </a:p>
          <a:p>
            <a:pPr lvl="2">
              <a:lnSpc>
                <a:spcPct val="80000"/>
              </a:lnSpc>
              <a:spcBef>
                <a:spcPct val="25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If program was I/O bound in past, likely in future</a:t>
            </a:r>
          </a:p>
          <a:p>
            <a:pPr lvl="2">
              <a:lnSpc>
                <a:spcPct val="80000"/>
              </a:lnSpc>
              <a:spcBef>
                <a:spcPct val="25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If computer behavior were random, wouldn’t help</a:t>
            </a:r>
            <a:endParaRPr lang="en-US" altLang="ko-KR" sz="2400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Example: SRTF with estimated burst length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Use an estimator function on previous bursts: </a:t>
            </a:r>
            <a:br>
              <a:rPr lang="en-US" altLang="ko-KR" sz="2400" dirty="0" smtClean="0">
                <a:ea typeface="굴림" panose="020B0600000101010101" pitchFamily="34" charset="-127"/>
              </a:rPr>
            </a:br>
            <a:r>
              <a:rPr lang="en-US" altLang="ko-KR" sz="2400" dirty="0" smtClean="0">
                <a:ea typeface="굴림" panose="020B0600000101010101" pitchFamily="34" charset="-127"/>
              </a:rPr>
              <a:t>Let t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n-1</a:t>
            </a:r>
            <a:r>
              <a:rPr lang="en-US" altLang="ko-KR" sz="2400" dirty="0" smtClean="0">
                <a:ea typeface="굴림" panose="020B0600000101010101" pitchFamily="34" charset="-127"/>
              </a:rPr>
              <a:t>, t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n-2</a:t>
            </a:r>
            <a:r>
              <a:rPr lang="en-US" altLang="ko-KR" sz="2400" dirty="0" smtClean="0">
                <a:ea typeface="굴림" panose="020B0600000101010101" pitchFamily="34" charset="-127"/>
              </a:rPr>
              <a:t>, t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n-3</a:t>
            </a:r>
            <a:r>
              <a:rPr lang="en-US" altLang="ko-KR" sz="2400" dirty="0" smtClean="0">
                <a:ea typeface="굴림" panose="020B0600000101010101" pitchFamily="34" charset="-127"/>
              </a:rPr>
              <a:t>, etc. be previous CPU burst lengths. Estimate next burst </a:t>
            </a: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</a:t>
            </a:r>
            <a:r>
              <a:rPr lang="en-US" altLang="ko-KR" sz="2400" baseline="-25000" dirty="0" smtClean="0">
                <a:ea typeface="굴림" panose="020B0600000101010101" pitchFamily="34" charset="-127"/>
                <a:sym typeface="Symbol" panose="05050102010706020507" pitchFamily="18" charset="2"/>
              </a:rPr>
              <a:t>n</a:t>
            </a: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 = f(</a:t>
            </a:r>
            <a:r>
              <a:rPr lang="en-US" altLang="ko-KR" sz="2400" dirty="0" smtClean="0">
                <a:ea typeface="굴림" panose="020B0600000101010101" pitchFamily="34" charset="-127"/>
              </a:rPr>
              <a:t>t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n-1</a:t>
            </a:r>
            <a:r>
              <a:rPr lang="en-US" altLang="ko-KR" sz="2400" dirty="0" smtClean="0">
                <a:ea typeface="굴림" panose="020B0600000101010101" pitchFamily="34" charset="-127"/>
              </a:rPr>
              <a:t>, t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n-2</a:t>
            </a:r>
            <a:r>
              <a:rPr lang="en-US" altLang="ko-KR" sz="2400" dirty="0" smtClean="0">
                <a:ea typeface="굴림" panose="020B0600000101010101" pitchFamily="34" charset="-127"/>
              </a:rPr>
              <a:t>, t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n-3</a:t>
            </a:r>
            <a:r>
              <a:rPr lang="en-US" altLang="ko-KR" sz="2400" dirty="0" smtClean="0">
                <a:ea typeface="굴림" panose="020B0600000101010101" pitchFamily="34" charset="-127"/>
              </a:rPr>
              <a:t>, …)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Function f could be one of many different time series estimation schemes (</a:t>
            </a:r>
            <a:r>
              <a:rPr lang="en-US" altLang="ko-KR" sz="2400" dirty="0" err="1" smtClean="0">
                <a:ea typeface="굴림" panose="020B0600000101010101" pitchFamily="34" charset="-127"/>
              </a:rPr>
              <a:t>Kalman</a:t>
            </a:r>
            <a:r>
              <a:rPr lang="en-US" altLang="ko-KR" sz="2400" dirty="0" smtClean="0">
                <a:ea typeface="굴림" panose="020B0600000101010101" pitchFamily="34" charset="-127"/>
              </a:rPr>
              <a:t> filters, </a:t>
            </a:r>
            <a:r>
              <a:rPr lang="en-US" altLang="ko-KR" sz="2400" dirty="0" err="1" smtClean="0">
                <a:ea typeface="굴림" panose="020B0600000101010101" pitchFamily="34" charset="-127"/>
              </a:rPr>
              <a:t>etc</a:t>
            </a:r>
            <a:r>
              <a:rPr lang="en-US" altLang="ko-KR" sz="2400" dirty="0" smtClean="0">
                <a:ea typeface="굴림" panose="020B0600000101010101" pitchFamily="34" charset="-127"/>
              </a:rPr>
              <a:t>)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For instance, </a:t>
            </a:r>
            <a:br>
              <a:rPr lang="en-US" altLang="ko-KR" sz="2400" dirty="0" smtClean="0">
                <a:ea typeface="굴림" panose="020B0600000101010101" pitchFamily="34" charset="-127"/>
              </a:rPr>
            </a:b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exponential averaging</a:t>
            </a:r>
            <a:r>
              <a:rPr lang="en-US" altLang="ko-KR" sz="2400" dirty="0" smtClean="0">
                <a:ea typeface="굴림" panose="020B0600000101010101" pitchFamily="34" charset="-127"/>
              </a:rPr>
              <a:t/>
            </a:r>
            <a:br>
              <a:rPr lang="en-US" altLang="ko-KR" sz="2400" dirty="0" smtClean="0">
                <a:ea typeface="굴림" panose="020B0600000101010101" pitchFamily="34" charset="-127"/>
              </a:rPr>
            </a:b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</a:t>
            </a:r>
            <a:r>
              <a:rPr lang="en-US" altLang="ko-KR" sz="2400" baseline="-25000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n</a:t>
            </a: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 = t</a:t>
            </a:r>
            <a:r>
              <a:rPr lang="en-US" altLang="ko-KR" sz="2400" baseline="-25000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n-1</a:t>
            </a: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+(1-)</a:t>
            </a:r>
            <a:r>
              <a:rPr lang="en-US" altLang="ko-KR" sz="2400" baseline="-25000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n-1</a:t>
            </a: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/>
            </a:r>
            <a:b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</a:b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with (0&lt;1)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/>
            </a:r>
            <a:b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</a:br>
            <a:endParaRPr lang="en-US" altLang="ko-KR" sz="2400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</p:txBody>
      </p:sp>
      <p:pic>
        <p:nvPicPr>
          <p:cNvPr id="62669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" t="2280" r="641" b="2849"/>
          <a:stretch>
            <a:fillRect/>
          </a:stretch>
        </p:blipFill>
        <p:spPr bwMode="auto">
          <a:xfrm>
            <a:off x="5029200" y="4409233"/>
            <a:ext cx="3352800" cy="2143967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331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Multi-Level Feedback Scheduling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6019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Another method for exploiting past behavior (first use in CTSS)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Multiple queues, each with different priority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Higher priority queues often considered “foreground” tasks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Each queue has its own scheduling algorithm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e.g. foreground – RR, background – FCFS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Sometimes multiple RR priorities with quantum increasing exponentially (highest:1ms, next: 2ms, next: 4ms, </a:t>
            </a:r>
            <a:r>
              <a:rPr lang="en-US" altLang="ko-KR" sz="2400" dirty="0" err="1" smtClean="0">
                <a:ea typeface="굴림" panose="020B0600000101010101" pitchFamily="34" charset="-127"/>
              </a:rPr>
              <a:t>etc</a:t>
            </a:r>
            <a:r>
              <a:rPr lang="en-US" altLang="ko-KR" sz="2400" dirty="0" smtClean="0">
                <a:ea typeface="굴림" panose="020B0600000101010101" pitchFamily="34" charset="-127"/>
              </a:rPr>
              <a:t>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Adjust each job’s priority as follows (details vary)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Job starts in highest priority queue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If timeout expires, drop one level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If timeout doesn’t expire, push up one level (or to top)</a:t>
            </a:r>
          </a:p>
        </p:txBody>
      </p:sp>
      <p:grpSp>
        <p:nvGrpSpPr>
          <p:cNvPr id="13316" name="Group 5"/>
          <p:cNvGrpSpPr>
            <a:grpSpLocks/>
          </p:cNvGrpSpPr>
          <p:nvPr/>
        </p:nvGrpSpPr>
        <p:grpSpPr bwMode="auto">
          <a:xfrm>
            <a:off x="2590800" y="685800"/>
            <a:ext cx="3657600" cy="1828800"/>
            <a:chOff x="1872" y="1392"/>
            <a:chExt cx="2016" cy="1233"/>
          </a:xfrm>
        </p:grpSpPr>
        <p:pic>
          <p:nvPicPr>
            <p:cNvPr id="13321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" t="10027" r="1016" b="9756"/>
            <a:stretch>
              <a:fillRect/>
            </a:stretch>
          </p:blipFill>
          <p:spPr bwMode="auto">
            <a:xfrm>
              <a:off x="1872" y="1392"/>
              <a:ext cx="2016" cy="1233"/>
            </a:xfrm>
            <a:prstGeom prst="rect">
              <a:avLst/>
            </a:prstGeom>
            <a:noFill/>
            <a:ln w="38100" cmpd="dbl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322" name="Freeform 7"/>
            <p:cNvSpPr>
              <a:spLocks/>
            </p:cNvSpPr>
            <p:nvPr/>
          </p:nvSpPr>
          <p:spPr bwMode="auto">
            <a:xfrm>
              <a:off x="2166" y="1536"/>
              <a:ext cx="1440" cy="492"/>
            </a:xfrm>
            <a:custGeom>
              <a:avLst/>
              <a:gdLst>
                <a:gd name="T0" fmla="*/ 1200 w 1440"/>
                <a:gd name="T1" fmla="*/ 0 h 492"/>
                <a:gd name="T2" fmla="*/ 1440 w 1440"/>
                <a:gd name="T3" fmla="*/ 0 h 492"/>
                <a:gd name="T4" fmla="*/ 1440 w 1440"/>
                <a:gd name="T5" fmla="*/ 197 h 492"/>
                <a:gd name="T6" fmla="*/ 0 w 1440"/>
                <a:gd name="T7" fmla="*/ 197 h 492"/>
                <a:gd name="T8" fmla="*/ 0 w 1440"/>
                <a:gd name="T9" fmla="*/ 492 h 492"/>
                <a:gd name="T10" fmla="*/ 201 w 1440"/>
                <a:gd name="T11" fmla="*/ 492 h 4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0" h="492">
                  <a:moveTo>
                    <a:pt x="1200" y="0"/>
                  </a:moveTo>
                  <a:lnTo>
                    <a:pt x="1440" y="0"/>
                  </a:lnTo>
                  <a:lnTo>
                    <a:pt x="1440" y="197"/>
                  </a:lnTo>
                  <a:lnTo>
                    <a:pt x="0" y="197"/>
                  </a:lnTo>
                  <a:lnTo>
                    <a:pt x="0" y="492"/>
                  </a:lnTo>
                  <a:lnTo>
                    <a:pt x="201" y="492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13323" name="Freeform 8"/>
            <p:cNvSpPr>
              <a:spLocks/>
            </p:cNvSpPr>
            <p:nvPr/>
          </p:nvSpPr>
          <p:spPr bwMode="auto">
            <a:xfrm>
              <a:off x="2157" y="2031"/>
              <a:ext cx="1443" cy="513"/>
            </a:xfrm>
            <a:custGeom>
              <a:avLst/>
              <a:gdLst>
                <a:gd name="T0" fmla="*/ 1203 w 1443"/>
                <a:gd name="T1" fmla="*/ 0 h 513"/>
                <a:gd name="T2" fmla="*/ 1443 w 1443"/>
                <a:gd name="T3" fmla="*/ 0 h 513"/>
                <a:gd name="T4" fmla="*/ 1440 w 1443"/>
                <a:gd name="T5" fmla="*/ 225 h 513"/>
                <a:gd name="T6" fmla="*/ 0 w 1443"/>
                <a:gd name="T7" fmla="*/ 222 h 513"/>
                <a:gd name="T8" fmla="*/ 3 w 1443"/>
                <a:gd name="T9" fmla="*/ 513 h 513"/>
                <a:gd name="T10" fmla="*/ 210 w 1443"/>
                <a:gd name="T11" fmla="*/ 513 h 5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3" h="513">
                  <a:moveTo>
                    <a:pt x="1203" y="0"/>
                  </a:moveTo>
                  <a:lnTo>
                    <a:pt x="1443" y="0"/>
                  </a:lnTo>
                  <a:lnTo>
                    <a:pt x="1440" y="225"/>
                  </a:lnTo>
                  <a:lnTo>
                    <a:pt x="0" y="222"/>
                  </a:lnTo>
                  <a:lnTo>
                    <a:pt x="3" y="513"/>
                  </a:lnTo>
                  <a:lnTo>
                    <a:pt x="210" y="513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  <p:grpSp>
        <p:nvGrpSpPr>
          <p:cNvPr id="627725" name="Group 13"/>
          <p:cNvGrpSpPr>
            <a:grpSpLocks/>
          </p:cNvGrpSpPr>
          <p:nvPr/>
        </p:nvGrpSpPr>
        <p:grpSpPr bwMode="auto">
          <a:xfrm>
            <a:off x="5715000" y="990600"/>
            <a:ext cx="3308350" cy="914400"/>
            <a:chOff x="3600" y="624"/>
            <a:chExt cx="2084" cy="576"/>
          </a:xfrm>
        </p:grpSpPr>
        <p:sp>
          <p:nvSpPr>
            <p:cNvPr id="13318" name="Text Box 10"/>
            <p:cNvSpPr txBox="1">
              <a:spLocks noChangeArrowheads="1"/>
            </p:cNvSpPr>
            <p:nvPr/>
          </p:nvSpPr>
          <p:spPr bwMode="auto">
            <a:xfrm>
              <a:off x="4010" y="624"/>
              <a:ext cx="1674" cy="5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Long-Running Compute</a:t>
              </a:r>
              <a:b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Tasks Demoted to </a:t>
              </a:r>
              <a:b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Low Priority</a:t>
              </a:r>
            </a:p>
          </p:txBody>
        </p:sp>
        <p:sp>
          <p:nvSpPr>
            <p:cNvPr id="13319" name="Line 11"/>
            <p:cNvSpPr>
              <a:spLocks noChangeShapeType="1"/>
            </p:cNvSpPr>
            <p:nvPr/>
          </p:nvSpPr>
          <p:spPr bwMode="auto">
            <a:xfrm flipH="1" flipV="1">
              <a:off x="3600" y="720"/>
              <a:ext cx="511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13320" name="Line 12"/>
            <p:cNvSpPr>
              <a:spLocks noChangeShapeType="1"/>
            </p:cNvSpPr>
            <p:nvPr/>
          </p:nvSpPr>
          <p:spPr bwMode="auto">
            <a:xfrm flipH="1">
              <a:off x="3600" y="960"/>
              <a:ext cx="511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906695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Scheduling Details</a:t>
            </a:r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743200"/>
            <a:ext cx="8763000" cy="3657600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Result approximates SRTF: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CPU bound jobs drop like a rock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Short-running I/O bound jobs stay near top</a:t>
            </a: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Scheduling must be done between the queues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Fixed priority scheduling:</a:t>
            </a:r>
            <a:r>
              <a:rPr lang="en-US" altLang="ko-KR" sz="2400" dirty="0" smtClean="0">
                <a:ea typeface="굴림" panose="020B0600000101010101" pitchFamily="34" charset="-127"/>
              </a:rPr>
              <a:t> </a:t>
            </a:r>
          </a:p>
          <a:p>
            <a:pPr lvl="2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serve all from highest priority, then next priority, etc.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Time slice:</a:t>
            </a:r>
          </a:p>
          <a:p>
            <a:pPr lvl="2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each queue gets a certain amount of CPU time </a:t>
            </a:r>
          </a:p>
          <a:p>
            <a:pPr lvl="2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e.g., 70% to highest, 20% next, 10% lowest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590800" y="685800"/>
            <a:ext cx="6432550" cy="1828800"/>
            <a:chOff x="2590800" y="685800"/>
            <a:chExt cx="6432550" cy="1828800"/>
          </a:xfrm>
        </p:grpSpPr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2590800" y="685800"/>
              <a:ext cx="3657600" cy="1828800"/>
              <a:chOff x="1872" y="1392"/>
              <a:chExt cx="2016" cy="1233"/>
            </a:xfrm>
          </p:grpSpPr>
          <p:pic>
            <p:nvPicPr>
              <p:cNvPr id="5" name="Picture 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10" t="10027" r="1016" b="9756"/>
              <a:stretch>
                <a:fillRect/>
              </a:stretch>
            </p:blipFill>
            <p:spPr bwMode="auto">
              <a:xfrm>
                <a:off x="1872" y="1392"/>
                <a:ext cx="2016" cy="1233"/>
              </a:xfrm>
              <a:prstGeom prst="rect">
                <a:avLst/>
              </a:prstGeom>
              <a:noFill/>
              <a:ln w="38100" cmpd="dbl">
                <a:solidFill>
                  <a:srgbClr val="CC66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" name="Freeform 7"/>
              <p:cNvSpPr>
                <a:spLocks/>
              </p:cNvSpPr>
              <p:nvPr/>
            </p:nvSpPr>
            <p:spPr bwMode="auto">
              <a:xfrm>
                <a:off x="2166" y="1536"/>
                <a:ext cx="1440" cy="492"/>
              </a:xfrm>
              <a:custGeom>
                <a:avLst/>
                <a:gdLst>
                  <a:gd name="T0" fmla="*/ 1200 w 1440"/>
                  <a:gd name="T1" fmla="*/ 0 h 492"/>
                  <a:gd name="T2" fmla="*/ 1440 w 1440"/>
                  <a:gd name="T3" fmla="*/ 0 h 492"/>
                  <a:gd name="T4" fmla="*/ 1440 w 1440"/>
                  <a:gd name="T5" fmla="*/ 197 h 492"/>
                  <a:gd name="T6" fmla="*/ 0 w 1440"/>
                  <a:gd name="T7" fmla="*/ 197 h 492"/>
                  <a:gd name="T8" fmla="*/ 0 w 1440"/>
                  <a:gd name="T9" fmla="*/ 492 h 492"/>
                  <a:gd name="T10" fmla="*/ 201 w 1440"/>
                  <a:gd name="T11" fmla="*/ 492 h 4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440" h="492">
                    <a:moveTo>
                      <a:pt x="1200" y="0"/>
                    </a:moveTo>
                    <a:lnTo>
                      <a:pt x="1440" y="0"/>
                    </a:lnTo>
                    <a:lnTo>
                      <a:pt x="1440" y="197"/>
                    </a:lnTo>
                    <a:lnTo>
                      <a:pt x="0" y="197"/>
                    </a:lnTo>
                    <a:lnTo>
                      <a:pt x="0" y="492"/>
                    </a:lnTo>
                    <a:lnTo>
                      <a:pt x="201" y="492"/>
                    </a:lnTo>
                  </a:path>
                </a:pathLst>
              </a:custGeom>
              <a:noFill/>
              <a:ln w="38100" cap="flat" cmpd="sng">
                <a:solidFill>
                  <a:schemeClr val="hlink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7" name="Freeform 8"/>
              <p:cNvSpPr>
                <a:spLocks/>
              </p:cNvSpPr>
              <p:nvPr/>
            </p:nvSpPr>
            <p:spPr bwMode="auto">
              <a:xfrm>
                <a:off x="2157" y="2031"/>
                <a:ext cx="1443" cy="513"/>
              </a:xfrm>
              <a:custGeom>
                <a:avLst/>
                <a:gdLst>
                  <a:gd name="T0" fmla="*/ 1203 w 1443"/>
                  <a:gd name="T1" fmla="*/ 0 h 513"/>
                  <a:gd name="T2" fmla="*/ 1443 w 1443"/>
                  <a:gd name="T3" fmla="*/ 0 h 513"/>
                  <a:gd name="T4" fmla="*/ 1440 w 1443"/>
                  <a:gd name="T5" fmla="*/ 225 h 513"/>
                  <a:gd name="T6" fmla="*/ 0 w 1443"/>
                  <a:gd name="T7" fmla="*/ 222 h 513"/>
                  <a:gd name="T8" fmla="*/ 3 w 1443"/>
                  <a:gd name="T9" fmla="*/ 513 h 513"/>
                  <a:gd name="T10" fmla="*/ 210 w 1443"/>
                  <a:gd name="T11" fmla="*/ 513 h 51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443" h="513">
                    <a:moveTo>
                      <a:pt x="1203" y="0"/>
                    </a:moveTo>
                    <a:lnTo>
                      <a:pt x="1443" y="0"/>
                    </a:lnTo>
                    <a:lnTo>
                      <a:pt x="1440" y="225"/>
                    </a:lnTo>
                    <a:lnTo>
                      <a:pt x="0" y="222"/>
                    </a:lnTo>
                    <a:lnTo>
                      <a:pt x="3" y="513"/>
                    </a:lnTo>
                    <a:lnTo>
                      <a:pt x="210" y="513"/>
                    </a:lnTo>
                  </a:path>
                </a:pathLst>
              </a:custGeom>
              <a:noFill/>
              <a:ln w="38100" cap="flat" cmpd="sng">
                <a:solidFill>
                  <a:schemeClr val="hlink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</p:grpSp>
        <p:grpSp>
          <p:nvGrpSpPr>
            <p:cNvPr id="8" name="Group 13"/>
            <p:cNvGrpSpPr>
              <a:grpSpLocks/>
            </p:cNvGrpSpPr>
            <p:nvPr/>
          </p:nvGrpSpPr>
          <p:grpSpPr bwMode="auto">
            <a:xfrm>
              <a:off x="5715000" y="990600"/>
              <a:ext cx="3308350" cy="914400"/>
              <a:chOff x="3600" y="624"/>
              <a:chExt cx="2084" cy="576"/>
            </a:xfrm>
          </p:grpSpPr>
          <p:sp>
            <p:nvSpPr>
              <p:cNvPr id="9" name="Text Box 10"/>
              <p:cNvSpPr txBox="1">
                <a:spLocks noChangeArrowheads="1"/>
              </p:cNvSpPr>
              <p:nvPr/>
            </p:nvSpPr>
            <p:spPr bwMode="auto">
              <a:xfrm>
                <a:off x="4010" y="624"/>
                <a:ext cx="1674" cy="5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algn="ctr" eaLnBrk="0" hangingPunct="0">
                  <a:lnSpc>
                    <a:spcPct val="80000"/>
                  </a:lnSpc>
                  <a:spcBef>
                    <a:spcPct val="20000"/>
                  </a:spcBef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lnSpc>
                    <a:spcPct val="80000"/>
                  </a:lnSpc>
                  <a:spcBef>
                    <a:spcPct val="20000"/>
                  </a:spcBef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lnSpc>
                    <a:spcPct val="80000"/>
                  </a:lnSpc>
                  <a:spcBef>
                    <a:spcPct val="20000"/>
                  </a:spcBef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lnSpc>
                    <a:spcPct val="80000"/>
                  </a:lnSpc>
                  <a:spcBef>
                    <a:spcPct val="20000"/>
                  </a:spcBef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lnSpc>
                    <a:spcPct val="80000"/>
                  </a:lnSpc>
                  <a:spcBef>
                    <a:spcPct val="20000"/>
                  </a:spcBef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b="0" dirty="0">
                    <a:latin typeface="Gill Sans" charset="0"/>
                    <a:ea typeface="Gill Sans" charset="0"/>
                    <a:cs typeface="Gill Sans" charset="0"/>
                  </a:rPr>
                  <a:t>Long-Running Compute</a:t>
                </a:r>
                <a:br>
                  <a:rPr lang="en-US" altLang="ko-KR" b="0" dirty="0">
                    <a:latin typeface="Gill Sans" charset="0"/>
                    <a:ea typeface="Gill Sans" charset="0"/>
                    <a:cs typeface="Gill Sans" charset="0"/>
                  </a:rPr>
                </a:br>
                <a:r>
                  <a:rPr lang="en-US" altLang="ko-KR" b="0" dirty="0">
                    <a:latin typeface="Gill Sans" charset="0"/>
                    <a:ea typeface="Gill Sans" charset="0"/>
                    <a:cs typeface="Gill Sans" charset="0"/>
                  </a:rPr>
                  <a:t>Tasks Demoted to </a:t>
                </a:r>
                <a:br>
                  <a:rPr lang="en-US" altLang="ko-KR" b="0" dirty="0">
                    <a:latin typeface="Gill Sans" charset="0"/>
                    <a:ea typeface="Gill Sans" charset="0"/>
                    <a:cs typeface="Gill Sans" charset="0"/>
                  </a:rPr>
                </a:br>
                <a:r>
                  <a:rPr lang="en-US" altLang="ko-KR" b="0" dirty="0">
                    <a:latin typeface="Gill Sans" charset="0"/>
                    <a:ea typeface="Gill Sans" charset="0"/>
                    <a:cs typeface="Gill Sans" charset="0"/>
                  </a:rPr>
                  <a:t>Low Priority</a:t>
                </a:r>
              </a:p>
            </p:txBody>
          </p:sp>
          <p:sp>
            <p:nvSpPr>
              <p:cNvPr id="10" name="Line 11"/>
              <p:cNvSpPr>
                <a:spLocks noChangeShapeType="1"/>
              </p:cNvSpPr>
              <p:nvPr/>
            </p:nvSpPr>
            <p:spPr bwMode="auto">
              <a:xfrm flipH="1" flipV="1">
                <a:off x="3600" y="720"/>
                <a:ext cx="511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11" name="Line 12"/>
              <p:cNvSpPr>
                <a:spLocks noChangeShapeType="1"/>
              </p:cNvSpPr>
              <p:nvPr/>
            </p:nvSpPr>
            <p:spPr bwMode="auto">
              <a:xfrm flipH="1">
                <a:off x="3600" y="960"/>
                <a:ext cx="511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149476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Scheduling Details</a:t>
            </a:r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895600"/>
            <a:ext cx="8839200" cy="3810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Countermeasure</a:t>
            </a:r>
            <a:r>
              <a:rPr lang="en-US" altLang="ko-KR" dirty="0" smtClean="0">
                <a:ea typeface="굴림" panose="020B0600000101010101" pitchFamily="34" charset="-127"/>
              </a:rPr>
              <a:t>: user action that can foil intent of OS designers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For multilevel feedback, put in a bunch of meaningless I/O to keep job’s priority high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Of course, if everyone did this, wouldn’t work!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Example of Othello program: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Playing against competitor, so key was to do computing at higher priority the competitors. 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Put in </a:t>
            </a:r>
            <a:r>
              <a:rPr lang="en-US" altLang="ko-KR" sz="2400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altLang="ko-KR" sz="2400" dirty="0" err="1" smtClean="0">
                <a:ea typeface="굴림" panose="020B0600000101010101" pitchFamily="34" charset="-127"/>
              </a:rPr>
              <a:t>’s</a:t>
            </a:r>
            <a:r>
              <a:rPr lang="en-US" altLang="ko-KR" sz="2400" dirty="0" smtClean="0">
                <a:ea typeface="굴림" panose="020B0600000101010101" pitchFamily="34" charset="-127"/>
              </a:rPr>
              <a:t>, ran much faster!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590800" y="685800"/>
            <a:ext cx="6432550" cy="1828800"/>
            <a:chOff x="2590800" y="685800"/>
            <a:chExt cx="6432550" cy="1828800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590800" y="685800"/>
              <a:ext cx="3657600" cy="1828800"/>
              <a:chOff x="1872" y="1392"/>
              <a:chExt cx="2016" cy="1233"/>
            </a:xfrm>
          </p:grpSpPr>
          <p:pic>
            <p:nvPicPr>
              <p:cNvPr id="10" name="Picture 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10" t="10027" r="1016" b="9756"/>
              <a:stretch>
                <a:fillRect/>
              </a:stretch>
            </p:blipFill>
            <p:spPr bwMode="auto">
              <a:xfrm>
                <a:off x="1872" y="1392"/>
                <a:ext cx="2016" cy="1233"/>
              </a:xfrm>
              <a:prstGeom prst="rect">
                <a:avLst/>
              </a:prstGeom>
              <a:noFill/>
              <a:ln w="38100" cmpd="dbl">
                <a:solidFill>
                  <a:srgbClr val="CC66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1" name="Freeform 7"/>
              <p:cNvSpPr>
                <a:spLocks/>
              </p:cNvSpPr>
              <p:nvPr/>
            </p:nvSpPr>
            <p:spPr bwMode="auto">
              <a:xfrm>
                <a:off x="2166" y="1536"/>
                <a:ext cx="1440" cy="492"/>
              </a:xfrm>
              <a:custGeom>
                <a:avLst/>
                <a:gdLst>
                  <a:gd name="T0" fmla="*/ 1200 w 1440"/>
                  <a:gd name="T1" fmla="*/ 0 h 492"/>
                  <a:gd name="T2" fmla="*/ 1440 w 1440"/>
                  <a:gd name="T3" fmla="*/ 0 h 492"/>
                  <a:gd name="T4" fmla="*/ 1440 w 1440"/>
                  <a:gd name="T5" fmla="*/ 197 h 492"/>
                  <a:gd name="T6" fmla="*/ 0 w 1440"/>
                  <a:gd name="T7" fmla="*/ 197 h 492"/>
                  <a:gd name="T8" fmla="*/ 0 w 1440"/>
                  <a:gd name="T9" fmla="*/ 492 h 492"/>
                  <a:gd name="T10" fmla="*/ 201 w 1440"/>
                  <a:gd name="T11" fmla="*/ 492 h 4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440" h="492">
                    <a:moveTo>
                      <a:pt x="1200" y="0"/>
                    </a:moveTo>
                    <a:lnTo>
                      <a:pt x="1440" y="0"/>
                    </a:lnTo>
                    <a:lnTo>
                      <a:pt x="1440" y="197"/>
                    </a:lnTo>
                    <a:lnTo>
                      <a:pt x="0" y="197"/>
                    </a:lnTo>
                    <a:lnTo>
                      <a:pt x="0" y="492"/>
                    </a:lnTo>
                    <a:lnTo>
                      <a:pt x="201" y="492"/>
                    </a:lnTo>
                  </a:path>
                </a:pathLst>
              </a:custGeom>
              <a:noFill/>
              <a:ln w="38100" cap="flat" cmpd="sng">
                <a:solidFill>
                  <a:schemeClr val="hlink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auto">
              <a:xfrm>
                <a:off x="2157" y="2031"/>
                <a:ext cx="1443" cy="513"/>
              </a:xfrm>
              <a:custGeom>
                <a:avLst/>
                <a:gdLst>
                  <a:gd name="T0" fmla="*/ 1203 w 1443"/>
                  <a:gd name="T1" fmla="*/ 0 h 513"/>
                  <a:gd name="T2" fmla="*/ 1443 w 1443"/>
                  <a:gd name="T3" fmla="*/ 0 h 513"/>
                  <a:gd name="T4" fmla="*/ 1440 w 1443"/>
                  <a:gd name="T5" fmla="*/ 225 h 513"/>
                  <a:gd name="T6" fmla="*/ 0 w 1443"/>
                  <a:gd name="T7" fmla="*/ 222 h 513"/>
                  <a:gd name="T8" fmla="*/ 3 w 1443"/>
                  <a:gd name="T9" fmla="*/ 513 h 513"/>
                  <a:gd name="T10" fmla="*/ 210 w 1443"/>
                  <a:gd name="T11" fmla="*/ 513 h 51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443" h="513">
                    <a:moveTo>
                      <a:pt x="1203" y="0"/>
                    </a:moveTo>
                    <a:lnTo>
                      <a:pt x="1443" y="0"/>
                    </a:lnTo>
                    <a:lnTo>
                      <a:pt x="1440" y="225"/>
                    </a:lnTo>
                    <a:lnTo>
                      <a:pt x="0" y="222"/>
                    </a:lnTo>
                    <a:lnTo>
                      <a:pt x="3" y="513"/>
                    </a:lnTo>
                    <a:lnTo>
                      <a:pt x="210" y="513"/>
                    </a:lnTo>
                  </a:path>
                </a:pathLst>
              </a:custGeom>
              <a:noFill/>
              <a:ln w="38100" cap="flat" cmpd="sng">
                <a:solidFill>
                  <a:schemeClr val="hlink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5715000" y="990600"/>
              <a:ext cx="3308350" cy="914400"/>
              <a:chOff x="3600" y="624"/>
              <a:chExt cx="2084" cy="576"/>
            </a:xfrm>
          </p:grpSpPr>
          <p:sp>
            <p:nvSpPr>
              <p:cNvPr id="7" name="Text Box 10"/>
              <p:cNvSpPr txBox="1">
                <a:spLocks noChangeArrowheads="1"/>
              </p:cNvSpPr>
              <p:nvPr/>
            </p:nvSpPr>
            <p:spPr bwMode="auto">
              <a:xfrm>
                <a:off x="4010" y="624"/>
                <a:ext cx="1674" cy="5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algn="ctr" eaLnBrk="0" hangingPunct="0">
                  <a:lnSpc>
                    <a:spcPct val="80000"/>
                  </a:lnSpc>
                  <a:spcBef>
                    <a:spcPct val="20000"/>
                  </a:spcBef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lnSpc>
                    <a:spcPct val="80000"/>
                  </a:lnSpc>
                  <a:spcBef>
                    <a:spcPct val="20000"/>
                  </a:spcBef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lnSpc>
                    <a:spcPct val="80000"/>
                  </a:lnSpc>
                  <a:spcBef>
                    <a:spcPct val="20000"/>
                  </a:spcBef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lnSpc>
                    <a:spcPct val="80000"/>
                  </a:lnSpc>
                  <a:spcBef>
                    <a:spcPct val="20000"/>
                  </a:spcBef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lnSpc>
                    <a:spcPct val="80000"/>
                  </a:lnSpc>
                  <a:spcBef>
                    <a:spcPct val="20000"/>
                  </a:spcBef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b="0" dirty="0">
                    <a:latin typeface="Gill Sans" charset="0"/>
                    <a:ea typeface="Gill Sans" charset="0"/>
                    <a:cs typeface="Gill Sans" charset="0"/>
                  </a:rPr>
                  <a:t>Long-Running Compute</a:t>
                </a:r>
                <a:br>
                  <a:rPr lang="en-US" altLang="ko-KR" b="0" dirty="0">
                    <a:latin typeface="Gill Sans" charset="0"/>
                    <a:ea typeface="Gill Sans" charset="0"/>
                    <a:cs typeface="Gill Sans" charset="0"/>
                  </a:rPr>
                </a:br>
                <a:r>
                  <a:rPr lang="en-US" altLang="ko-KR" b="0" dirty="0">
                    <a:latin typeface="Gill Sans" charset="0"/>
                    <a:ea typeface="Gill Sans" charset="0"/>
                    <a:cs typeface="Gill Sans" charset="0"/>
                  </a:rPr>
                  <a:t>Tasks Demoted to </a:t>
                </a:r>
                <a:br>
                  <a:rPr lang="en-US" altLang="ko-KR" b="0" dirty="0">
                    <a:latin typeface="Gill Sans" charset="0"/>
                    <a:ea typeface="Gill Sans" charset="0"/>
                    <a:cs typeface="Gill Sans" charset="0"/>
                  </a:rPr>
                </a:br>
                <a:r>
                  <a:rPr lang="en-US" altLang="ko-KR" b="0" dirty="0">
                    <a:latin typeface="Gill Sans" charset="0"/>
                    <a:ea typeface="Gill Sans" charset="0"/>
                    <a:cs typeface="Gill Sans" charset="0"/>
                  </a:rPr>
                  <a:t>Low Priority</a:t>
                </a:r>
              </a:p>
            </p:txBody>
          </p:sp>
          <p:sp>
            <p:nvSpPr>
              <p:cNvPr id="8" name="Line 11"/>
              <p:cNvSpPr>
                <a:spLocks noChangeShapeType="1"/>
              </p:cNvSpPr>
              <p:nvPr/>
            </p:nvSpPr>
            <p:spPr bwMode="auto">
              <a:xfrm flipH="1" flipV="1">
                <a:off x="3600" y="720"/>
                <a:ext cx="511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9" name="Line 12"/>
              <p:cNvSpPr>
                <a:spLocks noChangeShapeType="1"/>
              </p:cNvSpPr>
              <p:nvPr/>
            </p:nvSpPr>
            <p:spPr bwMode="auto">
              <a:xfrm flipH="1">
                <a:off x="3600" y="960"/>
                <a:ext cx="511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458167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Scheduling (RTS)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991600" cy="6172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Efficiency is important but </a:t>
            </a:r>
            <a:r>
              <a:rPr lang="en-US" dirty="0" smtClean="0">
                <a:solidFill>
                  <a:srgbClr val="FF0000"/>
                </a:solidFill>
              </a:rPr>
              <a:t>predictability</a:t>
            </a:r>
            <a:r>
              <a:rPr lang="en-US" dirty="0" smtClean="0"/>
              <a:t> is essential:</a:t>
            </a:r>
          </a:p>
          <a:p>
            <a:pPr lvl="1"/>
            <a:r>
              <a:rPr lang="en-US" dirty="0" smtClean="0"/>
              <a:t>We need </a:t>
            </a:r>
            <a:r>
              <a:rPr lang="en-US" dirty="0"/>
              <a:t>to </a:t>
            </a:r>
            <a:r>
              <a:rPr lang="en-US" dirty="0" smtClean="0"/>
              <a:t>predict </a:t>
            </a:r>
            <a:r>
              <a:rPr lang="en-US" dirty="0"/>
              <a:t>with confidence </a:t>
            </a:r>
            <a:r>
              <a:rPr lang="en-US" dirty="0" smtClean="0"/>
              <a:t>worst </a:t>
            </a:r>
            <a:r>
              <a:rPr lang="en-US" dirty="0"/>
              <a:t>case response times for </a:t>
            </a:r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In RTS, performance guarantees are:</a:t>
            </a:r>
          </a:p>
          <a:p>
            <a:pPr lvl="2"/>
            <a:r>
              <a:rPr lang="en-US" dirty="0" smtClean="0"/>
              <a:t>Task- and/or class centric and </a:t>
            </a:r>
            <a:r>
              <a:rPr lang="en-US" dirty="0"/>
              <a:t>o</a:t>
            </a:r>
            <a:r>
              <a:rPr lang="en-US" dirty="0" smtClean="0"/>
              <a:t>ften ensured a priori</a:t>
            </a:r>
          </a:p>
          <a:p>
            <a:pPr lvl="1"/>
            <a:r>
              <a:rPr lang="en-US" dirty="0" smtClean="0"/>
              <a:t>In conventional systems, performance is:</a:t>
            </a:r>
          </a:p>
          <a:p>
            <a:pPr lvl="2"/>
            <a:r>
              <a:rPr lang="en-US" dirty="0" smtClean="0"/>
              <a:t>System/throughput oriented with </a:t>
            </a:r>
            <a:r>
              <a:rPr lang="en-US" dirty="0"/>
              <a:t>p</a:t>
            </a:r>
            <a:r>
              <a:rPr lang="en-US" dirty="0" smtClean="0"/>
              <a:t>ost-processing (… wait and see …)</a:t>
            </a:r>
          </a:p>
          <a:p>
            <a:pPr lvl="1"/>
            <a:r>
              <a:rPr lang="en-US" dirty="0" smtClean="0"/>
              <a:t>Real-time is about enforcing predictability, and does not equal fast computing!!!</a:t>
            </a:r>
          </a:p>
          <a:p>
            <a:r>
              <a:rPr lang="en-US" dirty="0" smtClean="0"/>
              <a:t>Hard Real-Time</a:t>
            </a:r>
          </a:p>
          <a:p>
            <a:pPr lvl="1"/>
            <a:r>
              <a:rPr lang="en-US" i="1" dirty="0" smtClean="0"/>
              <a:t>Attempt to meet all deadlines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EDF (Earliest Deadline First), LLF (Least Laxity First),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RMS </a:t>
            </a:r>
            <a:r>
              <a:rPr lang="en-US" dirty="0">
                <a:solidFill>
                  <a:srgbClr val="FF0000"/>
                </a:solidFill>
              </a:rPr>
              <a:t>(Rate-Monotonic Scheduling), DM (Deadline Monotonic Scheduling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 smtClean="0"/>
          </a:p>
          <a:p>
            <a:r>
              <a:rPr lang="en-US" dirty="0" smtClean="0"/>
              <a:t>Soft Real-Time</a:t>
            </a:r>
          </a:p>
          <a:p>
            <a:pPr lvl="1"/>
            <a:r>
              <a:rPr lang="en-US" i="1" dirty="0"/>
              <a:t>Attempt to meet deadlines with high </a:t>
            </a:r>
            <a:r>
              <a:rPr lang="en-US" i="1" dirty="0" smtClean="0"/>
              <a:t>probability</a:t>
            </a:r>
            <a:endParaRPr lang="en-US" i="1" dirty="0"/>
          </a:p>
          <a:p>
            <a:pPr lvl="1"/>
            <a:r>
              <a:rPr lang="en-US" dirty="0" smtClean="0"/>
              <a:t>Minimize miss ratio / maximize completion ratio (firm real-time)</a:t>
            </a:r>
          </a:p>
          <a:p>
            <a:pPr lvl="1"/>
            <a:r>
              <a:rPr lang="en-US" dirty="0" smtClean="0"/>
              <a:t>Important </a:t>
            </a:r>
            <a:r>
              <a:rPr lang="en-US" dirty="0"/>
              <a:t>for multimedia </a:t>
            </a:r>
            <a:r>
              <a:rPr lang="en-US" dirty="0" smtClean="0"/>
              <a:t>applications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CBS (Constant Bandwidth Server)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05334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Workload Characteristics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663" y="1193800"/>
            <a:ext cx="8530390" cy="4927600"/>
          </a:xfrm>
        </p:spPr>
        <p:txBody>
          <a:bodyPr/>
          <a:lstStyle/>
          <a:p>
            <a:r>
              <a:rPr lang="en-US" dirty="0" smtClean="0"/>
              <a:t>Tasks are </a:t>
            </a:r>
            <a:r>
              <a:rPr lang="en-US" dirty="0" err="1" smtClean="0"/>
              <a:t>preemptable</a:t>
            </a:r>
            <a:r>
              <a:rPr lang="en-US" dirty="0" smtClean="0"/>
              <a:t>, independent with arbitrary arrival (=release) times</a:t>
            </a:r>
          </a:p>
          <a:p>
            <a:r>
              <a:rPr lang="en-US" dirty="0" smtClean="0"/>
              <a:t>Tasks have deadlines (D) and known computation times (C) </a:t>
            </a:r>
          </a:p>
          <a:p>
            <a:r>
              <a:rPr lang="en-US" dirty="0" smtClean="0"/>
              <a:t>Example Setup:</a:t>
            </a:r>
          </a:p>
        </p:txBody>
      </p:sp>
      <p:pic>
        <p:nvPicPr>
          <p:cNvPr id="3687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3733800"/>
            <a:ext cx="73533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23412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58010"/>
            <a:ext cx="8763000" cy="427790"/>
          </a:xfrm>
        </p:spPr>
        <p:txBody>
          <a:bodyPr/>
          <a:lstStyle/>
          <a:p>
            <a:r>
              <a:rPr lang="en-US" dirty="0" smtClean="0"/>
              <a:t>Example: Round-Robin Scheduling Doesn’t Work</a:t>
            </a:r>
          </a:p>
        </p:txBody>
      </p:sp>
      <p:pic>
        <p:nvPicPr>
          <p:cNvPr id="3891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462" y="1676400"/>
            <a:ext cx="7392565" cy="3171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00200" y="5181600"/>
            <a:ext cx="11416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0" dirty="0">
                <a:latin typeface="Gill Sans" charset="0"/>
                <a:ea typeface="Gill Sans" charset="0"/>
                <a:cs typeface="Gill Sans" charset="0"/>
              </a:rPr>
              <a:t>T</a:t>
            </a:r>
            <a:r>
              <a:rPr lang="en-US" sz="3600" b="0" dirty="0" smtClean="0">
                <a:latin typeface="Gill Sans" charset="0"/>
                <a:ea typeface="Gill Sans" charset="0"/>
                <a:cs typeface="Gill Sans" charset="0"/>
              </a:rPr>
              <a:t>ime</a:t>
            </a:r>
            <a:endParaRPr lang="en-US" sz="3600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4" name="Straight Arrow Connector 3"/>
          <p:cNvCxnSpPr>
            <a:stCxn id="2" idx="3"/>
          </p:cNvCxnSpPr>
          <p:nvPr/>
        </p:nvCxnSpPr>
        <p:spPr bwMode="auto">
          <a:xfrm flipV="1">
            <a:off x="2741859" y="5486400"/>
            <a:ext cx="5030541" cy="18366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151438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9" name="Rectangle 109"/>
          <p:cNvSpPr>
            <a:spLocks noChangeArrowheads="1"/>
          </p:cNvSpPr>
          <p:nvPr/>
        </p:nvSpPr>
        <p:spPr bwMode="auto">
          <a:xfrm>
            <a:off x="7162800" y="4814887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508" name="Rectangle 108"/>
          <p:cNvSpPr>
            <a:spLocks noChangeArrowheads="1"/>
          </p:cNvSpPr>
          <p:nvPr/>
        </p:nvSpPr>
        <p:spPr bwMode="auto">
          <a:xfrm>
            <a:off x="4495800" y="4052887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7" name="Rectangle 107"/>
          <p:cNvSpPr>
            <a:spLocks noChangeArrowheads="1"/>
          </p:cNvSpPr>
          <p:nvPr/>
        </p:nvSpPr>
        <p:spPr bwMode="auto">
          <a:xfrm>
            <a:off x="6781800" y="5562601"/>
            <a:ext cx="762000" cy="31908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491" name="Line 91"/>
          <p:cNvSpPr>
            <a:spLocks noChangeShapeType="1"/>
          </p:cNvSpPr>
          <p:nvPr/>
        </p:nvSpPr>
        <p:spPr bwMode="auto">
          <a:xfrm flipV="1">
            <a:off x="4495800" y="398145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Earliest Deadline First (EDF)</a:t>
            </a:r>
          </a:p>
        </p:txBody>
      </p:sp>
      <p:sp>
        <p:nvSpPr>
          <p:cNvPr id="18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9725" y="762000"/>
            <a:ext cx="8194675" cy="5257800"/>
          </a:xfrm>
        </p:spPr>
        <p:txBody>
          <a:bodyPr/>
          <a:lstStyle/>
          <a:p>
            <a:r>
              <a:rPr lang="en-US" dirty="0" smtClean="0"/>
              <a:t>Tasks periodic with period P and computation C in each period:  (P, C)</a:t>
            </a:r>
          </a:p>
          <a:p>
            <a:r>
              <a:rPr lang="en-US" dirty="0" smtClean="0"/>
              <a:t>Preemptive priority-based dynamic scheduling</a:t>
            </a:r>
          </a:p>
          <a:p>
            <a:r>
              <a:rPr lang="en-US" dirty="0" smtClean="0"/>
              <a:t>Each task is assigned a (current) priority based on how close the absolute deadline is</a:t>
            </a:r>
          </a:p>
          <a:p>
            <a:r>
              <a:rPr lang="en-US" dirty="0" smtClean="0"/>
              <a:t>The scheduler always schedules the active task with the closest absolute deadline</a:t>
            </a:r>
          </a:p>
          <a:p>
            <a:endParaRPr lang="en-US" dirty="0" smtClean="0"/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1828800" y="4819650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3352800" y="405765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8" name="Rectangle 8"/>
          <p:cNvSpPr>
            <a:spLocks noChangeArrowheads="1"/>
          </p:cNvSpPr>
          <p:nvPr/>
        </p:nvSpPr>
        <p:spPr bwMode="auto">
          <a:xfrm>
            <a:off x="1447800" y="405765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8" name="Line 9"/>
          <p:cNvSpPr>
            <a:spLocks noChangeShapeType="1"/>
          </p:cNvSpPr>
          <p:nvPr/>
        </p:nvSpPr>
        <p:spPr bwMode="auto">
          <a:xfrm>
            <a:off x="1447800" y="4362450"/>
            <a:ext cx="6934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0"/>
          <p:cNvSpPr>
            <a:spLocks noChangeShapeType="1"/>
          </p:cNvSpPr>
          <p:nvPr/>
        </p:nvSpPr>
        <p:spPr bwMode="auto">
          <a:xfrm flipV="1">
            <a:off x="1447800" y="405765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11"/>
          <p:cNvSpPr>
            <a:spLocks noChangeShapeType="1"/>
          </p:cNvSpPr>
          <p:nvPr/>
        </p:nvSpPr>
        <p:spPr bwMode="auto">
          <a:xfrm>
            <a:off x="1828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12"/>
          <p:cNvSpPr>
            <a:spLocks noChangeShapeType="1"/>
          </p:cNvSpPr>
          <p:nvPr/>
        </p:nvSpPr>
        <p:spPr bwMode="auto">
          <a:xfrm>
            <a:off x="2209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Line 13"/>
          <p:cNvSpPr>
            <a:spLocks noChangeShapeType="1"/>
          </p:cNvSpPr>
          <p:nvPr/>
        </p:nvSpPr>
        <p:spPr bwMode="auto">
          <a:xfrm>
            <a:off x="2590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Line 14"/>
          <p:cNvSpPr>
            <a:spLocks noChangeShapeType="1"/>
          </p:cNvSpPr>
          <p:nvPr/>
        </p:nvSpPr>
        <p:spPr bwMode="auto">
          <a:xfrm>
            <a:off x="2971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Line 15"/>
          <p:cNvSpPr>
            <a:spLocks noChangeShapeType="1"/>
          </p:cNvSpPr>
          <p:nvPr/>
        </p:nvSpPr>
        <p:spPr bwMode="auto">
          <a:xfrm>
            <a:off x="3352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16"/>
          <p:cNvSpPr>
            <a:spLocks noChangeShapeType="1"/>
          </p:cNvSpPr>
          <p:nvPr/>
        </p:nvSpPr>
        <p:spPr bwMode="auto">
          <a:xfrm>
            <a:off x="3733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17"/>
          <p:cNvSpPr>
            <a:spLocks noChangeShapeType="1"/>
          </p:cNvSpPr>
          <p:nvPr/>
        </p:nvSpPr>
        <p:spPr bwMode="auto">
          <a:xfrm>
            <a:off x="4114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18"/>
          <p:cNvSpPr>
            <a:spLocks noChangeShapeType="1"/>
          </p:cNvSpPr>
          <p:nvPr/>
        </p:nvSpPr>
        <p:spPr bwMode="auto">
          <a:xfrm>
            <a:off x="4495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19"/>
          <p:cNvSpPr>
            <a:spLocks noChangeShapeType="1"/>
          </p:cNvSpPr>
          <p:nvPr/>
        </p:nvSpPr>
        <p:spPr bwMode="auto">
          <a:xfrm>
            <a:off x="4876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Line 20"/>
          <p:cNvSpPr>
            <a:spLocks noChangeShapeType="1"/>
          </p:cNvSpPr>
          <p:nvPr/>
        </p:nvSpPr>
        <p:spPr bwMode="auto">
          <a:xfrm>
            <a:off x="5257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Line 21"/>
          <p:cNvSpPr>
            <a:spLocks noChangeShapeType="1"/>
          </p:cNvSpPr>
          <p:nvPr/>
        </p:nvSpPr>
        <p:spPr bwMode="auto">
          <a:xfrm>
            <a:off x="5638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1" name="Line 22"/>
          <p:cNvSpPr>
            <a:spLocks noChangeShapeType="1"/>
          </p:cNvSpPr>
          <p:nvPr/>
        </p:nvSpPr>
        <p:spPr bwMode="auto">
          <a:xfrm>
            <a:off x="6019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2" name="Line 23"/>
          <p:cNvSpPr>
            <a:spLocks noChangeShapeType="1"/>
          </p:cNvSpPr>
          <p:nvPr/>
        </p:nvSpPr>
        <p:spPr bwMode="auto">
          <a:xfrm>
            <a:off x="6400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3" name="Line 24"/>
          <p:cNvSpPr>
            <a:spLocks noChangeShapeType="1"/>
          </p:cNvSpPr>
          <p:nvPr/>
        </p:nvSpPr>
        <p:spPr bwMode="auto">
          <a:xfrm>
            <a:off x="6781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4" name="Line 25"/>
          <p:cNvSpPr>
            <a:spLocks noChangeShapeType="1"/>
          </p:cNvSpPr>
          <p:nvPr/>
        </p:nvSpPr>
        <p:spPr bwMode="auto">
          <a:xfrm>
            <a:off x="7162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5" name="Line 26"/>
          <p:cNvSpPr>
            <a:spLocks noChangeShapeType="1"/>
          </p:cNvSpPr>
          <p:nvPr/>
        </p:nvSpPr>
        <p:spPr bwMode="auto">
          <a:xfrm>
            <a:off x="7543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6" name="Line 27"/>
          <p:cNvSpPr>
            <a:spLocks noChangeShapeType="1"/>
          </p:cNvSpPr>
          <p:nvPr/>
        </p:nvSpPr>
        <p:spPr bwMode="auto">
          <a:xfrm>
            <a:off x="6781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7" name="Line 28"/>
          <p:cNvSpPr>
            <a:spLocks noChangeShapeType="1"/>
          </p:cNvSpPr>
          <p:nvPr/>
        </p:nvSpPr>
        <p:spPr bwMode="auto">
          <a:xfrm>
            <a:off x="7162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8" name="Line 29"/>
          <p:cNvSpPr>
            <a:spLocks noChangeShapeType="1"/>
          </p:cNvSpPr>
          <p:nvPr/>
        </p:nvSpPr>
        <p:spPr bwMode="auto">
          <a:xfrm>
            <a:off x="7543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9" name="Line 30"/>
          <p:cNvSpPr>
            <a:spLocks noChangeShapeType="1"/>
          </p:cNvSpPr>
          <p:nvPr/>
        </p:nvSpPr>
        <p:spPr bwMode="auto">
          <a:xfrm>
            <a:off x="7924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0" name="Line 31"/>
          <p:cNvSpPr>
            <a:spLocks noChangeShapeType="1"/>
          </p:cNvSpPr>
          <p:nvPr/>
        </p:nvSpPr>
        <p:spPr bwMode="auto">
          <a:xfrm>
            <a:off x="1447800" y="5124450"/>
            <a:ext cx="6934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71" name="Line 32"/>
          <p:cNvSpPr>
            <a:spLocks noChangeShapeType="1"/>
          </p:cNvSpPr>
          <p:nvPr/>
        </p:nvSpPr>
        <p:spPr bwMode="auto">
          <a:xfrm flipV="1">
            <a:off x="1447800" y="481965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72" name="Line 33"/>
          <p:cNvSpPr>
            <a:spLocks noChangeShapeType="1"/>
          </p:cNvSpPr>
          <p:nvPr/>
        </p:nvSpPr>
        <p:spPr bwMode="auto">
          <a:xfrm>
            <a:off x="1828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73" name="Line 34"/>
          <p:cNvSpPr>
            <a:spLocks noChangeShapeType="1"/>
          </p:cNvSpPr>
          <p:nvPr/>
        </p:nvSpPr>
        <p:spPr bwMode="auto">
          <a:xfrm>
            <a:off x="2209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74" name="Line 35"/>
          <p:cNvSpPr>
            <a:spLocks noChangeShapeType="1"/>
          </p:cNvSpPr>
          <p:nvPr/>
        </p:nvSpPr>
        <p:spPr bwMode="auto">
          <a:xfrm>
            <a:off x="2590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75" name="Line 36"/>
          <p:cNvSpPr>
            <a:spLocks noChangeShapeType="1"/>
          </p:cNvSpPr>
          <p:nvPr/>
        </p:nvSpPr>
        <p:spPr bwMode="auto">
          <a:xfrm>
            <a:off x="2971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76" name="Line 37"/>
          <p:cNvSpPr>
            <a:spLocks noChangeShapeType="1"/>
          </p:cNvSpPr>
          <p:nvPr/>
        </p:nvSpPr>
        <p:spPr bwMode="auto">
          <a:xfrm>
            <a:off x="3352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77" name="Line 38"/>
          <p:cNvSpPr>
            <a:spLocks noChangeShapeType="1"/>
          </p:cNvSpPr>
          <p:nvPr/>
        </p:nvSpPr>
        <p:spPr bwMode="auto">
          <a:xfrm>
            <a:off x="3733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78" name="Line 39"/>
          <p:cNvSpPr>
            <a:spLocks noChangeShapeType="1"/>
          </p:cNvSpPr>
          <p:nvPr/>
        </p:nvSpPr>
        <p:spPr bwMode="auto">
          <a:xfrm>
            <a:off x="4114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79" name="Line 40"/>
          <p:cNvSpPr>
            <a:spLocks noChangeShapeType="1"/>
          </p:cNvSpPr>
          <p:nvPr/>
        </p:nvSpPr>
        <p:spPr bwMode="auto">
          <a:xfrm>
            <a:off x="4495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80" name="Line 41"/>
          <p:cNvSpPr>
            <a:spLocks noChangeShapeType="1"/>
          </p:cNvSpPr>
          <p:nvPr/>
        </p:nvSpPr>
        <p:spPr bwMode="auto">
          <a:xfrm>
            <a:off x="4876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81" name="Line 42"/>
          <p:cNvSpPr>
            <a:spLocks noChangeShapeType="1"/>
          </p:cNvSpPr>
          <p:nvPr/>
        </p:nvSpPr>
        <p:spPr bwMode="auto">
          <a:xfrm>
            <a:off x="5257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82" name="Line 43"/>
          <p:cNvSpPr>
            <a:spLocks noChangeShapeType="1"/>
          </p:cNvSpPr>
          <p:nvPr/>
        </p:nvSpPr>
        <p:spPr bwMode="auto">
          <a:xfrm>
            <a:off x="5638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83" name="Line 44"/>
          <p:cNvSpPr>
            <a:spLocks noChangeShapeType="1"/>
          </p:cNvSpPr>
          <p:nvPr/>
        </p:nvSpPr>
        <p:spPr bwMode="auto">
          <a:xfrm>
            <a:off x="6019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84" name="Line 45"/>
          <p:cNvSpPr>
            <a:spLocks noChangeShapeType="1"/>
          </p:cNvSpPr>
          <p:nvPr/>
        </p:nvSpPr>
        <p:spPr bwMode="auto">
          <a:xfrm>
            <a:off x="6400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85" name="Line 46"/>
          <p:cNvSpPr>
            <a:spLocks noChangeShapeType="1"/>
          </p:cNvSpPr>
          <p:nvPr/>
        </p:nvSpPr>
        <p:spPr bwMode="auto">
          <a:xfrm>
            <a:off x="6781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86" name="Line 47"/>
          <p:cNvSpPr>
            <a:spLocks noChangeShapeType="1"/>
          </p:cNvSpPr>
          <p:nvPr/>
        </p:nvSpPr>
        <p:spPr bwMode="auto">
          <a:xfrm>
            <a:off x="7162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87" name="Line 48"/>
          <p:cNvSpPr>
            <a:spLocks noChangeShapeType="1"/>
          </p:cNvSpPr>
          <p:nvPr/>
        </p:nvSpPr>
        <p:spPr bwMode="auto">
          <a:xfrm>
            <a:off x="7543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88" name="Line 49"/>
          <p:cNvSpPr>
            <a:spLocks noChangeShapeType="1"/>
          </p:cNvSpPr>
          <p:nvPr/>
        </p:nvSpPr>
        <p:spPr bwMode="auto">
          <a:xfrm>
            <a:off x="6781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89" name="Line 50"/>
          <p:cNvSpPr>
            <a:spLocks noChangeShapeType="1"/>
          </p:cNvSpPr>
          <p:nvPr/>
        </p:nvSpPr>
        <p:spPr bwMode="auto">
          <a:xfrm>
            <a:off x="7162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90" name="Line 51"/>
          <p:cNvSpPr>
            <a:spLocks noChangeShapeType="1"/>
          </p:cNvSpPr>
          <p:nvPr/>
        </p:nvSpPr>
        <p:spPr bwMode="auto">
          <a:xfrm>
            <a:off x="7543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91" name="Line 52"/>
          <p:cNvSpPr>
            <a:spLocks noChangeShapeType="1"/>
          </p:cNvSpPr>
          <p:nvPr/>
        </p:nvSpPr>
        <p:spPr bwMode="auto">
          <a:xfrm>
            <a:off x="7924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92" name="Line 53"/>
          <p:cNvSpPr>
            <a:spLocks noChangeShapeType="1"/>
          </p:cNvSpPr>
          <p:nvPr/>
        </p:nvSpPr>
        <p:spPr bwMode="auto">
          <a:xfrm>
            <a:off x="1447800" y="5886450"/>
            <a:ext cx="6934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93" name="Line 54"/>
          <p:cNvSpPr>
            <a:spLocks noChangeShapeType="1"/>
          </p:cNvSpPr>
          <p:nvPr/>
        </p:nvSpPr>
        <p:spPr bwMode="auto">
          <a:xfrm flipV="1">
            <a:off x="1447800" y="558165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94" name="Line 55"/>
          <p:cNvSpPr>
            <a:spLocks noChangeShapeType="1"/>
          </p:cNvSpPr>
          <p:nvPr/>
        </p:nvSpPr>
        <p:spPr bwMode="auto">
          <a:xfrm>
            <a:off x="1828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95" name="Line 56"/>
          <p:cNvSpPr>
            <a:spLocks noChangeShapeType="1"/>
          </p:cNvSpPr>
          <p:nvPr/>
        </p:nvSpPr>
        <p:spPr bwMode="auto">
          <a:xfrm>
            <a:off x="2209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96" name="Line 57"/>
          <p:cNvSpPr>
            <a:spLocks noChangeShapeType="1"/>
          </p:cNvSpPr>
          <p:nvPr/>
        </p:nvSpPr>
        <p:spPr bwMode="auto">
          <a:xfrm>
            <a:off x="2590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97" name="Line 58"/>
          <p:cNvSpPr>
            <a:spLocks noChangeShapeType="1"/>
          </p:cNvSpPr>
          <p:nvPr/>
        </p:nvSpPr>
        <p:spPr bwMode="auto">
          <a:xfrm>
            <a:off x="2971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98" name="Line 59"/>
          <p:cNvSpPr>
            <a:spLocks noChangeShapeType="1"/>
          </p:cNvSpPr>
          <p:nvPr/>
        </p:nvSpPr>
        <p:spPr bwMode="auto">
          <a:xfrm>
            <a:off x="3352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99" name="Line 60"/>
          <p:cNvSpPr>
            <a:spLocks noChangeShapeType="1"/>
          </p:cNvSpPr>
          <p:nvPr/>
        </p:nvSpPr>
        <p:spPr bwMode="auto">
          <a:xfrm>
            <a:off x="3733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500" name="Line 61"/>
          <p:cNvSpPr>
            <a:spLocks noChangeShapeType="1"/>
          </p:cNvSpPr>
          <p:nvPr/>
        </p:nvSpPr>
        <p:spPr bwMode="auto">
          <a:xfrm>
            <a:off x="4114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501" name="Line 62"/>
          <p:cNvSpPr>
            <a:spLocks noChangeShapeType="1"/>
          </p:cNvSpPr>
          <p:nvPr/>
        </p:nvSpPr>
        <p:spPr bwMode="auto">
          <a:xfrm>
            <a:off x="4495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502" name="Line 63"/>
          <p:cNvSpPr>
            <a:spLocks noChangeShapeType="1"/>
          </p:cNvSpPr>
          <p:nvPr/>
        </p:nvSpPr>
        <p:spPr bwMode="auto">
          <a:xfrm>
            <a:off x="4876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503" name="Line 64"/>
          <p:cNvSpPr>
            <a:spLocks noChangeShapeType="1"/>
          </p:cNvSpPr>
          <p:nvPr/>
        </p:nvSpPr>
        <p:spPr bwMode="auto">
          <a:xfrm>
            <a:off x="5257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504" name="Line 65"/>
          <p:cNvSpPr>
            <a:spLocks noChangeShapeType="1"/>
          </p:cNvSpPr>
          <p:nvPr/>
        </p:nvSpPr>
        <p:spPr bwMode="auto">
          <a:xfrm>
            <a:off x="5638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505" name="Line 66"/>
          <p:cNvSpPr>
            <a:spLocks noChangeShapeType="1"/>
          </p:cNvSpPr>
          <p:nvPr/>
        </p:nvSpPr>
        <p:spPr bwMode="auto">
          <a:xfrm>
            <a:off x="6019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506" name="Line 67"/>
          <p:cNvSpPr>
            <a:spLocks noChangeShapeType="1"/>
          </p:cNvSpPr>
          <p:nvPr/>
        </p:nvSpPr>
        <p:spPr bwMode="auto">
          <a:xfrm>
            <a:off x="6400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507" name="Line 68"/>
          <p:cNvSpPr>
            <a:spLocks noChangeShapeType="1"/>
          </p:cNvSpPr>
          <p:nvPr/>
        </p:nvSpPr>
        <p:spPr bwMode="auto">
          <a:xfrm>
            <a:off x="6781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508" name="Line 69"/>
          <p:cNvSpPr>
            <a:spLocks noChangeShapeType="1"/>
          </p:cNvSpPr>
          <p:nvPr/>
        </p:nvSpPr>
        <p:spPr bwMode="auto">
          <a:xfrm>
            <a:off x="7162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509" name="Line 70"/>
          <p:cNvSpPr>
            <a:spLocks noChangeShapeType="1"/>
          </p:cNvSpPr>
          <p:nvPr/>
        </p:nvSpPr>
        <p:spPr bwMode="auto">
          <a:xfrm>
            <a:off x="7543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510" name="Line 71"/>
          <p:cNvSpPr>
            <a:spLocks noChangeShapeType="1"/>
          </p:cNvSpPr>
          <p:nvPr/>
        </p:nvSpPr>
        <p:spPr bwMode="auto">
          <a:xfrm>
            <a:off x="6781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511" name="Line 72"/>
          <p:cNvSpPr>
            <a:spLocks noChangeShapeType="1"/>
          </p:cNvSpPr>
          <p:nvPr/>
        </p:nvSpPr>
        <p:spPr bwMode="auto">
          <a:xfrm>
            <a:off x="7162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512" name="Line 73"/>
          <p:cNvSpPr>
            <a:spLocks noChangeShapeType="1"/>
          </p:cNvSpPr>
          <p:nvPr/>
        </p:nvSpPr>
        <p:spPr bwMode="auto">
          <a:xfrm>
            <a:off x="7543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513" name="Line 74"/>
          <p:cNvSpPr>
            <a:spLocks noChangeShapeType="1"/>
          </p:cNvSpPr>
          <p:nvPr/>
        </p:nvSpPr>
        <p:spPr bwMode="auto">
          <a:xfrm>
            <a:off x="7924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514" name="Text Box 75"/>
          <p:cNvSpPr txBox="1">
            <a:spLocks noChangeArrowheads="1"/>
          </p:cNvSpPr>
          <p:nvPr/>
        </p:nvSpPr>
        <p:spPr bwMode="auto">
          <a:xfrm>
            <a:off x="1295400" y="5938837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 u="none" dirty="0">
                <a:latin typeface="Gill Sans" charset="0"/>
                <a:ea typeface="Gill Sans" charset="0"/>
                <a:cs typeface="Gill Sans" charset="0"/>
              </a:rPr>
              <a:t>0</a:t>
            </a:r>
          </a:p>
        </p:txBody>
      </p:sp>
      <p:sp>
        <p:nvSpPr>
          <p:cNvPr id="18515" name="Text Box 76"/>
          <p:cNvSpPr txBox="1">
            <a:spLocks noChangeArrowheads="1"/>
          </p:cNvSpPr>
          <p:nvPr/>
        </p:nvSpPr>
        <p:spPr bwMode="auto">
          <a:xfrm>
            <a:off x="3200400" y="5943600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 u="none">
                <a:latin typeface="Gill Sans" charset="0"/>
                <a:ea typeface="Gill Sans" charset="0"/>
                <a:cs typeface="Gill Sans" charset="0"/>
              </a:rPr>
              <a:t>5</a:t>
            </a:r>
          </a:p>
        </p:txBody>
      </p:sp>
      <p:sp>
        <p:nvSpPr>
          <p:cNvPr id="18516" name="Text Box 77"/>
          <p:cNvSpPr txBox="1">
            <a:spLocks noChangeArrowheads="1"/>
          </p:cNvSpPr>
          <p:nvPr/>
        </p:nvSpPr>
        <p:spPr bwMode="auto">
          <a:xfrm>
            <a:off x="5029200" y="5943600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 u="none">
                <a:latin typeface="Gill Sans" charset="0"/>
                <a:ea typeface="Gill Sans" charset="0"/>
                <a:cs typeface="Gill Sans" charset="0"/>
              </a:rPr>
              <a:t>10</a:t>
            </a:r>
          </a:p>
        </p:txBody>
      </p:sp>
      <p:sp>
        <p:nvSpPr>
          <p:cNvPr id="18517" name="Text Box 78"/>
          <p:cNvSpPr txBox="1">
            <a:spLocks noChangeArrowheads="1"/>
          </p:cNvSpPr>
          <p:nvPr/>
        </p:nvSpPr>
        <p:spPr bwMode="auto">
          <a:xfrm>
            <a:off x="6934200" y="5957887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 u="none">
                <a:latin typeface="Gill Sans" charset="0"/>
                <a:ea typeface="Gill Sans" charset="0"/>
                <a:cs typeface="Gill Sans" charset="0"/>
              </a:rPr>
              <a:t>15</a:t>
            </a:r>
          </a:p>
        </p:txBody>
      </p:sp>
      <p:graphicFrame>
        <p:nvGraphicFramePr>
          <p:cNvPr id="18434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9044720"/>
              </p:ext>
            </p:extLst>
          </p:nvPr>
        </p:nvGraphicFramePr>
        <p:xfrm>
          <a:off x="339725" y="4040187"/>
          <a:ext cx="966788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3" imgW="583920" imgH="215640" progId="Equation.3">
                  <p:embed/>
                </p:oleObj>
              </mc:Choice>
              <mc:Fallback>
                <p:oleObj name="Equation" r:id="rId3" imgW="5839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4040187"/>
                        <a:ext cx="966788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7274222"/>
              </p:ext>
            </p:extLst>
          </p:nvPr>
        </p:nvGraphicFramePr>
        <p:xfrm>
          <a:off x="323850" y="4830762"/>
          <a:ext cx="103028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Equation" r:id="rId5" imgW="622080" imgH="215640" progId="Equation.3">
                  <p:embed/>
                </p:oleObj>
              </mc:Choice>
              <mc:Fallback>
                <p:oleObj name="Equation" r:id="rId5" imgW="622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4830762"/>
                        <a:ext cx="1030288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1184338"/>
              </p:ext>
            </p:extLst>
          </p:nvPr>
        </p:nvGraphicFramePr>
        <p:xfrm>
          <a:off x="352425" y="5534025"/>
          <a:ext cx="1030288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Equation" r:id="rId7" imgW="622080" imgH="228600" progId="Equation.3">
                  <p:embed/>
                </p:oleObj>
              </mc:Choice>
              <mc:Fallback>
                <p:oleObj name="Equation" r:id="rId7" imgW="622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5534025"/>
                        <a:ext cx="1030288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518" name="Line 82"/>
          <p:cNvSpPr>
            <a:spLocks noChangeShapeType="1"/>
          </p:cNvSpPr>
          <p:nvPr/>
        </p:nvSpPr>
        <p:spPr bwMode="auto">
          <a:xfrm flipV="1">
            <a:off x="1447800" y="398145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19" name="Line 83"/>
          <p:cNvSpPr>
            <a:spLocks noChangeShapeType="1"/>
          </p:cNvSpPr>
          <p:nvPr/>
        </p:nvSpPr>
        <p:spPr bwMode="auto">
          <a:xfrm flipV="1">
            <a:off x="1447800" y="474345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520" name="Line 84"/>
          <p:cNvSpPr>
            <a:spLocks noChangeShapeType="1"/>
          </p:cNvSpPr>
          <p:nvPr/>
        </p:nvSpPr>
        <p:spPr bwMode="auto">
          <a:xfrm flipV="1">
            <a:off x="1447800" y="550545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485" name="Line 85"/>
          <p:cNvSpPr>
            <a:spLocks noChangeShapeType="1"/>
          </p:cNvSpPr>
          <p:nvPr/>
        </p:nvSpPr>
        <p:spPr bwMode="auto">
          <a:xfrm flipV="1">
            <a:off x="2971800" y="398145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6" name="Line 86"/>
          <p:cNvSpPr>
            <a:spLocks noChangeShapeType="1"/>
          </p:cNvSpPr>
          <p:nvPr/>
        </p:nvSpPr>
        <p:spPr bwMode="auto">
          <a:xfrm flipV="1">
            <a:off x="3352800" y="474345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487" name="Line 87"/>
          <p:cNvSpPr>
            <a:spLocks noChangeShapeType="1"/>
          </p:cNvSpPr>
          <p:nvPr/>
        </p:nvSpPr>
        <p:spPr bwMode="auto">
          <a:xfrm flipV="1">
            <a:off x="4114800" y="550545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488" name="Rectangle 88"/>
          <p:cNvSpPr>
            <a:spLocks noChangeArrowheads="1"/>
          </p:cNvSpPr>
          <p:nvPr/>
        </p:nvSpPr>
        <p:spPr bwMode="auto">
          <a:xfrm>
            <a:off x="2590800" y="5581650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492" name="Line 92"/>
          <p:cNvSpPr>
            <a:spLocks noChangeShapeType="1"/>
          </p:cNvSpPr>
          <p:nvPr/>
        </p:nvSpPr>
        <p:spPr bwMode="auto">
          <a:xfrm flipV="1">
            <a:off x="5257800" y="474345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493" name="Line 93"/>
          <p:cNvSpPr>
            <a:spLocks noChangeShapeType="1"/>
          </p:cNvSpPr>
          <p:nvPr/>
        </p:nvSpPr>
        <p:spPr bwMode="auto">
          <a:xfrm flipV="1">
            <a:off x="6781800" y="550545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497" name="Line 97"/>
          <p:cNvSpPr>
            <a:spLocks noChangeShapeType="1"/>
          </p:cNvSpPr>
          <p:nvPr/>
        </p:nvSpPr>
        <p:spPr bwMode="auto">
          <a:xfrm flipV="1">
            <a:off x="6019800" y="3976687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8" name="Line 98"/>
          <p:cNvSpPr>
            <a:spLocks noChangeShapeType="1"/>
          </p:cNvSpPr>
          <p:nvPr/>
        </p:nvSpPr>
        <p:spPr bwMode="auto">
          <a:xfrm flipV="1">
            <a:off x="7162800" y="4738687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499" name="Line 99"/>
          <p:cNvSpPr>
            <a:spLocks noChangeShapeType="1"/>
          </p:cNvSpPr>
          <p:nvPr/>
        </p:nvSpPr>
        <p:spPr bwMode="auto">
          <a:xfrm flipV="1">
            <a:off x="7543800" y="3976687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0" name="Rectangle 100"/>
          <p:cNvSpPr>
            <a:spLocks noChangeArrowheads="1"/>
          </p:cNvSpPr>
          <p:nvPr/>
        </p:nvSpPr>
        <p:spPr bwMode="auto">
          <a:xfrm>
            <a:off x="3733800" y="4814887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502" name="Rectangle 102"/>
          <p:cNvSpPr>
            <a:spLocks noChangeArrowheads="1"/>
          </p:cNvSpPr>
          <p:nvPr/>
        </p:nvSpPr>
        <p:spPr bwMode="auto">
          <a:xfrm>
            <a:off x="4876800" y="5576887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503" name="Rectangle 103"/>
          <p:cNvSpPr>
            <a:spLocks noChangeArrowheads="1"/>
          </p:cNvSpPr>
          <p:nvPr/>
        </p:nvSpPr>
        <p:spPr bwMode="auto">
          <a:xfrm>
            <a:off x="5638800" y="4814887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504" name="Rectangle 104"/>
          <p:cNvSpPr>
            <a:spLocks noChangeArrowheads="1"/>
          </p:cNvSpPr>
          <p:nvPr/>
        </p:nvSpPr>
        <p:spPr bwMode="auto">
          <a:xfrm>
            <a:off x="6400800" y="4052887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0" name="Rectangle 110"/>
          <p:cNvSpPr>
            <a:spLocks noChangeArrowheads="1"/>
          </p:cNvSpPr>
          <p:nvPr/>
        </p:nvSpPr>
        <p:spPr bwMode="auto">
          <a:xfrm>
            <a:off x="7924800" y="4052887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0835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9" grpId="0" animBg="1"/>
      <p:bldP spid="102508" grpId="0" animBg="1"/>
      <p:bldP spid="102507" grpId="0" animBg="1"/>
      <p:bldP spid="102491" grpId="0" animBg="1"/>
      <p:bldP spid="18444" grpId="0" build="p"/>
      <p:bldP spid="102406" grpId="0" animBg="1"/>
      <p:bldP spid="102407" grpId="0" animBg="1"/>
      <p:bldP spid="102408" grpId="0" animBg="1"/>
      <p:bldP spid="102485" grpId="0" animBg="1"/>
      <p:bldP spid="102486" grpId="0" animBg="1"/>
      <p:bldP spid="102487" grpId="0" animBg="1"/>
      <p:bldP spid="102488" grpId="0" animBg="1"/>
      <p:bldP spid="102492" grpId="0" animBg="1"/>
      <p:bldP spid="102493" grpId="0" animBg="1"/>
      <p:bldP spid="102497" grpId="0" animBg="1"/>
      <p:bldP spid="102498" grpId="0" animBg="1"/>
      <p:bldP spid="102499" grpId="0" animBg="1"/>
      <p:bldP spid="102500" grpId="0" animBg="1"/>
      <p:bldP spid="102502" grpId="0" animBg="1"/>
      <p:bldP spid="102503" grpId="0" animBg="1"/>
      <p:bldP spid="102504" grpId="0" animBg="1"/>
      <p:bldP spid="1025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Scheduling Policy Goals/</a:t>
            </a:r>
            <a:r>
              <a:rPr lang="en-US" altLang="ko-KR" dirty="0">
                <a:ea typeface="굴림" panose="020B0600000101010101" pitchFamily="34" charset="-127"/>
              </a:rPr>
              <a:t>Criteria (Cont.)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029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800" b="1" dirty="0" smtClean="0">
                <a:ea typeface="굴림" panose="020B0600000101010101" pitchFamily="34" charset="-127"/>
              </a:rPr>
              <a:t>Fairness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Share CPU among users in some equitable way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Fairness is not minimizing average response time: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Better 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average</a:t>
            </a:r>
            <a:r>
              <a:rPr lang="en-US" altLang="ko-KR" sz="2400" dirty="0" smtClean="0">
                <a:ea typeface="굴림" panose="020B0600000101010101" pitchFamily="34" charset="-127"/>
              </a:rPr>
              <a:t> response time by making system 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less</a:t>
            </a:r>
            <a:r>
              <a:rPr lang="en-US" altLang="ko-KR" sz="2400" dirty="0" smtClean="0">
                <a:ea typeface="굴림" panose="020B0600000101010101" pitchFamily="34" charset="-127"/>
              </a:rPr>
              <a:t> fair</a:t>
            </a:r>
          </a:p>
        </p:txBody>
      </p:sp>
    </p:spTree>
    <p:extLst>
      <p:ext uri="{BB962C8B-B14F-4D97-AF65-F5344CB8AC3E}">
        <p14:creationId xmlns:p14="http://schemas.microsoft.com/office/powerpoint/2010/main" val="6691102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A Final Word On Scheduling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991600" cy="586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When do the details of the scheduling policy and fairness really matter?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When there aren’t enough resources to go around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When should you simply buy a faster computer?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(Or network link, or expanded highway, or …)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One approach: Buy it when it will pay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for itself in improved response time</a:t>
            </a:r>
          </a:p>
          <a:p>
            <a:pPr lvl="2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Assuming you’re paying for worse response time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in reduced productivity,  customer angst, etc…</a:t>
            </a:r>
          </a:p>
          <a:p>
            <a:pPr lvl="2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Might think that you should buy a faster X when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X is utilized 100%, but usually, response time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goes to infinity as utilization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</a:t>
            </a:r>
            <a:r>
              <a:rPr lang="en-US" altLang="ko-KR" dirty="0" smtClean="0">
                <a:ea typeface="굴림" panose="020B0600000101010101" pitchFamily="34" charset="-127"/>
              </a:rPr>
              <a:t>100%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An interesting implication of this curve: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Most scheduling algorithms work fine in the “linear” portion of the load curve, fail otherwise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Argues for buying a faster X when hit “knee” of curve</a:t>
            </a:r>
          </a:p>
        </p:txBody>
      </p:sp>
      <p:grpSp>
        <p:nvGrpSpPr>
          <p:cNvPr id="634884" name="Group 4"/>
          <p:cNvGrpSpPr>
            <a:grpSpLocks/>
          </p:cNvGrpSpPr>
          <p:nvPr/>
        </p:nvGrpSpPr>
        <p:grpSpPr bwMode="auto">
          <a:xfrm>
            <a:off x="6445250" y="2662237"/>
            <a:ext cx="2470150" cy="2438399"/>
            <a:chOff x="4060" y="1677"/>
            <a:chExt cx="1556" cy="1536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0485" name="Rectangle 5"/>
            <p:cNvSpPr>
              <a:spLocks noChangeArrowheads="1"/>
            </p:cNvSpPr>
            <p:nvPr/>
          </p:nvSpPr>
          <p:spPr bwMode="auto">
            <a:xfrm>
              <a:off x="4098" y="1677"/>
              <a:ext cx="1518" cy="1536"/>
            </a:xfrm>
            <a:prstGeom prst="rect">
              <a:avLst/>
            </a:prstGeom>
            <a:grpFill/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486" name="Line 6"/>
            <p:cNvSpPr>
              <a:spLocks noChangeShapeType="1"/>
            </p:cNvSpPr>
            <p:nvPr/>
          </p:nvSpPr>
          <p:spPr bwMode="auto">
            <a:xfrm>
              <a:off x="4409" y="1776"/>
              <a:ext cx="0" cy="1138"/>
            </a:xfrm>
            <a:prstGeom prst="line">
              <a:avLst/>
            </a:prstGeom>
            <a:grp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487" name="Line 7"/>
            <p:cNvSpPr>
              <a:spLocks noChangeShapeType="1"/>
            </p:cNvSpPr>
            <p:nvPr/>
          </p:nvSpPr>
          <p:spPr bwMode="auto">
            <a:xfrm>
              <a:off x="4401" y="2893"/>
              <a:ext cx="1167" cy="1"/>
            </a:xfrm>
            <a:prstGeom prst="line">
              <a:avLst/>
            </a:prstGeom>
            <a:grp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488" name="Text Box 8"/>
            <p:cNvSpPr txBox="1">
              <a:spLocks noChangeArrowheads="1"/>
            </p:cNvSpPr>
            <p:nvPr/>
          </p:nvSpPr>
          <p:spPr bwMode="auto">
            <a:xfrm>
              <a:off x="4612" y="2928"/>
              <a:ext cx="785" cy="25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Utilization</a:t>
              </a:r>
            </a:p>
          </p:txBody>
        </p:sp>
        <p:sp>
          <p:nvSpPr>
            <p:cNvPr id="20489" name="Text Box 9"/>
            <p:cNvSpPr txBox="1">
              <a:spLocks noChangeArrowheads="1"/>
            </p:cNvSpPr>
            <p:nvPr/>
          </p:nvSpPr>
          <p:spPr bwMode="auto">
            <a:xfrm rot="5400000">
              <a:off x="3871" y="2100"/>
              <a:ext cx="745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Response</a:t>
              </a:r>
            </a:p>
            <a:p>
              <a:pPr>
                <a:spcBef>
                  <a:spcPct val="0"/>
                </a:spcBef>
                <a:buSzTx/>
              </a:pP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time</a:t>
              </a:r>
            </a:p>
          </p:txBody>
        </p:sp>
        <p:sp>
          <p:nvSpPr>
            <p:cNvPr id="20490" name="Line 10"/>
            <p:cNvSpPr>
              <a:spLocks noChangeShapeType="1"/>
            </p:cNvSpPr>
            <p:nvPr/>
          </p:nvSpPr>
          <p:spPr bwMode="auto">
            <a:xfrm>
              <a:off x="5403" y="2768"/>
              <a:ext cx="0" cy="213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491" name="Text Box 11"/>
            <p:cNvSpPr txBox="1">
              <a:spLocks noChangeArrowheads="1"/>
            </p:cNvSpPr>
            <p:nvPr/>
          </p:nvSpPr>
          <p:spPr bwMode="auto">
            <a:xfrm rot="5400000">
              <a:off x="5169" y="2465"/>
              <a:ext cx="438" cy="20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 b="0" dirty="0">
                  <a:latin typeface="Gill Sans" charset="0"/>
                  <a:ea typeface="Gill Sans" charset="0"/>
                  <a:cs typeface="Gill Sans" charset="0"/>
                </a:rPr>
                <a:t>100%</a:t>
              </a:r>
            </a:p>
          </p:txBody>
        </p:sp>
        <p:sp>
          <p:nvSpPr>
            <p:cNvPr id="20492" name="Freeform 12"/>
            <p:cNvSpPr>
              <a:spLocks/>
            </p:cNvSpPr>
            <p:nvPr/>
          </p:nvSpPr>
          <p:spPr bwMode="auto">
            <a:xfrm>
              <a:off x="4416" y="1792"/>
              <a:ext cx="987" cy="1088"/>
            </a:xfrm>
            <a:custGeom>
              <a:avLst/>
              <a:gdLst>
                <a:gd name="T0" fmla="*/ 0 w 987"/>
                <a:gd name="T1" fmla="*/ 1088 h 1088"/>
                <a:gd name="T2" fmla="*/ 288 w 987"/>
                <a:gd name="T3" fmla="*/ 992 h 1088"/>
                <a:gd name="T4" fmla="*/ 576 w 987"/>
                <a:gd name="T5" fmla="*/ 896 h 1088"/>
                <a:gd name="T6" fmla="*/ 864 w 987"/>
                <a:gd name="T7" fmla="*/ 608 h 1088"/>
                <a:gd name="T8" fmla="*/ 987 w 987"/>
                <a:gd name="T9" fmla="*/ 0 h 10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87" h="1088">
                  <a:moveTo>
                    <a:pt x="0" y="1088"/>
                  </a:moveTo>
                  <a:lnTo>
                    <a:pt x="288" y="992"/>
                  </a:lnTo>
                  <a:lnTo>
                    <a:pt x="576" y="896"/>
                  </a:lnTo>
                  <a:cubicBezTo>
                    <a:pt x="672" y="832"/>
                    <a:pt x="796" y="757"/>
                    <a:pt x="864" y="608"/>
                  </a:cubicBezTo>
                  <a:cubicBezTo>
                    <a:pt x="932" y="459"/>
                    <a:pt x="962" y="127"/>
                    <a:pt x="987" y="0"/>
                  </a:cubicBezTo>
                </a:path>
              </a:pathLst>
            </a:custGeom>
            <a:grp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02752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4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4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8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Summary (1 of 2)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991600" cy="5943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Round-Robin </a:t>
            </a:r>
            <a:r>
              <a:rPr lang="en-US" altLang="ko-KR" sz="2800" dirty="0">
                <a:solidFill>
                  <a:schemeClr val="hlink"/>
                </a:solidFill>
                <a:ea typeface="굴림" panose="020B0600000101010101" pitchFamily="34" charset="-127"/>
              </a:rPr>
              <a:t>Scheduling</a:t>
            </a:r>
            <a:r>
              <a:rPr lang="en-US" altLang="ko-KR" sz="2800" dirty="0">
                <a:ea typeface="굴림" panose="020B0600000101010101" pitchFamily="34" charset="-127"/>
              </a:rPr>
              <a:t>: 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Give each thread a small amount of CPU time when it executes; cycle between all ready threads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Pros: Better for short jobs </a:t>
            </a:r>
            <a:endParaRPr lang="en-US" altLang="ko-KR" sz="2400" dirty="0" smtClean="0">
              <a:ea typeface="굴림" panose="020B0600000101010101" pitchFamily="34" charset="-127"/>
            </a:endParaRP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endParaRPr lang="en-US" altLang="ko-KR" sz="2400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 smtClean="0">
                <a:solidFill>
                  <a:srgbClr val="FF0000"/>
                </a:solidFill>
                <a:ea typeface="굴림" panose="020B0600000101010101" pitchFamily="34" charset="-127"/>
              </a:rPr>
              <a:t>Shortest </a:t>
            </a:r>
            <a:r>
              <a:rPr lang="en-US" altLang="ko-KR" sz="2800" dirty="0">
                <a:solidFill>
                  <a:srgbClr val="FF0000"/>
                </a:solidFill>
                <a:ea typeface="굴림" panose="020B0600000101010101" pitchFamily="34" charset="-127"/>
              </a:rPr>
              <a:t>Job First (SJF</a:t>
            </a:r>
            <a:r>
              <a:rPr lang="en-US" altLang="ko-KR" sz="2800" dirty="0" smtClean="0">
                <a:solidFill>
                  <a:srgbClr val="FF0000"/>
                </a:solidFill>
                <a:ea typeface="굴림" panose="020B0600000101010101" pitchFamily="34" charset="-127"/>
              </a:rPr>
              <a:t>) / Shortest </a:t>
            </a:r>
            <a:r>
              <a:rPr lang="en-US" altLang="ko-KR" sz="2800" dirty="0">
                <a:solidFill>
                  <a:srgbClr val="FF0000"/>
                </a:solidFill>
                <a:ea typeface="굴림" panose="020B0600000101010101" pitchFamily="34" charset="-127"/>
              </a:rPr>
              <a:t>Remaining Time First (SRTF):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Run whatever job has the least amount of computation to do/least remaining amount of computation to do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Pros: Optimal (average response time) 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Cons: Hard to predict future, </a:t>
            </a:r>
            <a:r>
              <a:rPr lang="en-US" altLang="ko-KR" sz="2400" dirty="0" smtClean="0">
                <a:ea typeface="굴림" panose="020B0600000101010101" pitchFamily="34" charset="-127"/>
              </a:rPr>
              <a:t>Unfair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endParaRPr lang="en-US" altLang="ko-KR" sz="2400" dirty="0" smtClean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endParaRPr lang="en-US" altLang="ko-KR" sz="2800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endParaRPr lang="en-US" altLang="ko-KR" sz="2800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</a:pPr>
            <a:endParaRPr lang="en-US" altLang="ko-KR" sz="2800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14723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Summary (2 of 2)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991600" cy="5943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>
                <a:solidFill>
                  <a:srgbClr val="FF0000"/>
                </a:solidFill>
                <a:ea typeface="굴림" panose="020B0600000101010101" pitchFamily="34" charset="-127"/>
              </a:rPr>
              <a:t>Lottery Scheduling: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Give each thread a priority-dependent number of tokens (short </a:t>
            </a:r>
            <a:r>
              <a:rPr lang="en-US" altLang="ko-KR" sz="2400" dirty="0" smtClean="0">
                <a:ea typeface="굴림" panose="020B0600000101010101" pitchFamily="34" charset="-127"/>
              </a:rPr>
              <a:t>tasks </a:t>
            </a: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 more 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tokens)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endParaRPr lang="en-US" altLang="ko-KR" sz="240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 smtClean="0">
                <a:solidFill>
                  <a:srgbClr val="FF0000"/>
                </a:solidFill>
                <a:ea typeface="굴림" panose="020B0600000101010101" pitchFamily="34" charset="-127"/>
              </a:rPr>
              <a:t>Multi</a:t>
            </a:r>
            <a:r>
              <a:rPr lang="en-US" altLang="ko-KR" sz="2800" dirty="0">
                <a:solidFill>
                  <a:srgbClr val="FF0000"/>
                </a:solidFill>
                <a:ea typeface="굴림" panose="020B0600000101010101" pitchFamily="34" charset="-127"/>
              </a:rPr>
              <a:t>-Level Feedback Scheduling: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Multiple queues of different priorities and scheduling algorithms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Automatic promotion/demotion of process priority in order to approximate SJF/</a:t>
            </a:r>
            <a:r>
              <a:rPr lang="en-US" altLang="ko-KR" sz="2400" dirty="0" smtClean="0">
                <a:ea typeface="굴림" panose="020B0600000101010101" pitchFamily="34" charset="-127"/>
              </a:rPr>
              <a:t>SRTF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endParaRPr lang="en-US" altLang="ko-KR" sz="2400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 smtClean="0">
                <a:solidFill>
                  <a:srgbClr val="FF0000"/>
                </a:solidFill>
                <a:ea typeface="굴림" panose="020B0600000101010101" pitchFamily="34" charset="-127"/>
              </a:rPr>
              <a:t>Real-time scheduling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000000"/>
                </a:solidFill>
                <a:ea typeface="굴림" panose="020B0600000101010101" pitchFamily="34" charset="-127"/>
              </a:rPr>
              <a:t>Need to meet a deadline, predictability essential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000000"/>
                </a:solidFill>
                <a:ea typeface="굴림" panose="020B0600000101010101" pitchFamily="34" charset="-127"/>
              </a:rPr>
              <a:t>Earliest Deadline First (EDF) and Rate Monotonic (RM) scheduling 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endParaRPr lang="en-US" altLang="ko-KR" dirty="0" smtClean="0">
              <a:solidFill>
                <a:srgbClr val="000000"/>
              </a:solidFill>
              <a:ea typeface="굴림" panose="020B0600000101010101" pitchFamily="34" charset="-127"/>
            </a:endParaRP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endParaRPr lang="en-US" altLang="ko-KR" dirty="0">
              <a:solidFill>
                <a:srgbClr val="000000"/>
              </a:solidFill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endParaRPr lang="en-US" altLang="ko-KR" sz="2800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endParaRPr lang="en-US" altLang="ko-KR" sz="2800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endParaRPr lang="en-US" altLang="ko-KR" sz="2800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</a:pPr>
            <a:endParaRPr lang="en-US" altLang="ko-KR" sz="2800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943601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8580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39000" y="1447800"/>
            <a:ext cx="1735138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9975" cy="4572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First-Come, First-Served (FCFS) Scheduling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686800" cy="6248400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z="2800" dirty="0" smtClean="0">
                <a:ea typeface="굴림" panose="020B0600000101010101" pitchFamily="34" charset="-127"/>
              </a:rPr>
              <a:t>First-Come, First-Served (FCFS)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Also “First In, First Out” (FIFO) or “Run until done”</a:t>
            </a:r>
          </a:p>
          <a:p>
            <a:pPr marL="1085850" lvl="2">
              <a:lnSpc>
                <a:spcPct val="10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In early systems, FCFS meant one program </a:t>
            </a:r>
            <a:br>
              <a:rPr lang="en-US" altLang="ko-KR" sz="2400" dirty="0" smtClean="0">
                <a:ea typeface="굴림" panose="020B0600000101010101" pitchFamily="34" charset="-127"/>
              </a:rPr>
            </a:br>
            <a:r>
              <a:rPr lang="en-US" altLang="ko-KR" sz="2400" dirty="0" smtClean="0">
                <a:ea typeface="굴림" panose="020B0600000101010101" pitchFamily="34" charset="-127"/>
              </a:rPr>
              <a:t>scheduled until done (including I/O)</a:t>
            </a:r>
          </a:p>
          <a:p>
            <a:pPr marL="1085850" lvl="2">
              <a:lnSpc>
                <a:spcPct val="10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Now, means keep CPU until thread blocks </a:t>
            </a: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z="2800" dirty="0" smtClean="0">
                <a:ea typeface="굴림" panose="020B0600000101010101" pitchFamily="34" charset="-127"/>
              </a:rPr>
              <a:t>Example:	</a:t>
            </a:r>
            <a:r>
              <a:rPr lang="en-US" altLang="ko-KR" sz="2800" u="sng" dirty="0" smtClean="0">
                <a:ea typeface="굴림" panose="020B0600000101010101" pitchFamily="34" charset="-127"/>
              </a:rPr>
              <a:t>Process</a:t>
            </a:r>
            <a:r>
              <a:rPr lang="en-US" altLang="ko-KR" sz="2800" dirty="0" smtClean="0">
                <a:ea typeface="굴림" panose="020B0600000101010101" pitchFamily="34" charset="-127"/>
              </a:rPr>
              <a:t>	</a:t>
            </a:r>
            <a:r>
              <a:rPr lang="en-US" altLang="ko-KR" sz="2800" u="sng" dirty="0" smtClean="0">
                <a:ea typeface="굴림" panose="020B0600000101010101" pitchFamily="34" charset="-127"/>
              </a:rPr>
              <a:t>Burst Time</a:t>
            </a:r>
            <a:br>
              <a:rPr lang="en-US" altLang="ko-KR" sz="2800" u="sng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>	</a:t>
            </a:r>
            <a:r>
              <a:rPr lang="en-US" altLang="ko-KR" i="1" dirty="0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 smtClean="0">
                <a:ea typeface="굴림" panose="020B0600000101010101" pitchFamily="34" charset="-127"/>
              </a:rPr>
              <a:t>1</a:t>
            </a:r>
            <a:r>
              <a:rPr lang="en-US" altLang="ko-KR" dirty="0" smtClean="0">
                <a:ea typeface="굴림" panose="020B0600000101010101" pitchFamily="34" charset="-127"/>
              </a:rPr>
              <a:t>	24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i="1" dirty="0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 smtClean="0">
                <a:ea typeface="굴림" panose="020B0600000101010101" pitchFamily="34" charset="-127"/>
              </a:rPr>
              <a:t>2</a:t>
            </a:r>
            <a:r>
              <a:rPr lang="en-US" altLang="ko-KR" dirty="0" smtClean="0">
                <a:ea typeface="굴림" panose="020B0600000101010101" pitchFamily="34" charset="-127"/>
              </a:rPr>
              <a:t> 	3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i="1" dirty="0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 smtClean="0">
                <a:ea typeface="굴림" panose="020B0600000101010101" pitchFamily="34" charset="-127"/>
              </a:rPr>
              <a:t>3	 </a:t>
            </a:r>
            <a:r>
              <a:rPr lang="en-US" altLang="ko-KR" dirty="0" smtClean="0">
                <a:ea typeface="굴림" panose="020B0600000101010101" pitchFamily="34" charset="-127"/>
              </a:rPr>
              <a:t>3</a:t>
            </a:r>
            <a:r>
              <a:rPr lang="en-US" altLang="ko-KR" i="1" baseline="-25000" dirty="0" smtClean="0">
                <a:ea typeface="굴림" panose="020B0600000101010101" pitchFamily="34" charset="-127"/>
              </a:rPr>
              <a:t> 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Suppose processes arrive in the order: 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P</a:t>
            </a:r>
            <a:r>
              <a:rPr lang="en-US" altLang="ko-KR" sz="2400" i="1" baseline="-25000" dirty="0" smtClean="0">
                <a:ea typeface="굴림" panose="020B0600000101010101" pitchFamily="34" charset="-127"/>
              </a:rPr>
              <a:t>1</a:t>
            </a:r>
            <a:r>
              <a:rPr lang="en-US" altLang="ko-KR" sz="2400" dirty="0" smtClean="0">
                <a:ea typeface="굴림" panose="020B0600000101010101" pitchFamily="34" charset="-127"/>
              </a:rPr>
              <a:t> , 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P</a:t>
            </a:r>
            <a:r>
              <a:rPr lang="en-US" altLang="ko-KR" sz="2400" i="1" baseline="-25000" dirty="0" smtClean="0">
                <a:ea typeface="굴림" panose="020B0600000101010101" pitchFamily="34" charset="-127"/>
              </a:rPr>
              <a:t>2</a:t>
            </a:r>
            <a:r>
              <a:rPr lang="en-US" altLang="ko-KR" sz="2400" dirty="0" smtClean="0">
                <a:ea typeface="굴림" panose="020B0600000101010101" pitchFamily="34" charset="-127"/>
              </a:rPr>
              <a:t> , 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P</a:t>
            </a:r>
            <a:r>
              <a:rPr lang="en-US" altLang="ko-KR" sz="2400" i="1" baseline="-25000" dirty="0" smtClean="0">
                <a:ea typeface="굴림" panose="020B0600000101010101" pitchFamily="34" charset="-127"/>
              </a:rPr>
              <a:t>3  </a:t>
            </a:r>
            <a:br>
              <a:rPr lang="en-US" altLang="ko-KR" sz="2400" i="1" baseline="-25000" dirty="0" smtClean="0">
                <a:ea typeface="굴림" panose="020B0600000101010101" pitchFamily="34" charset="-127"/>
              </a:rPr>
            </a:br>
            <a:r>
              <a:rPr lang="en-US" altLang="ko-KR" sz="2400" dirty="0" smtClean="0">
                <a:ea typeface="굴림" panose="020B0600000101010101" pitchFamily="34" charset="-127"/>
              </a:rPr>
              <a:t>The Gantt Chart for the schedule is:</a:t>
            </a:r>
            <a:br>
              <a:rPr lang="en-US" altLang="ko-KR" sz="2400" dirty="0" smtClean="0">
                <a:ea typeface="굴림" panose="020B0600000101010101" pitchFamily="34" charset="-127"/>
              </a:rPr>
            </a:br>
            <a:r>
              <a:rPr lang="en-US" altLang="ko-KR" sz="2400" dirty="0" smtClean="0">
                <a:ea typeface="굴림" panose="020B0600000101010101" pitchFamily="34" charset="-127"/>
              </a:rPr>
              <a:t/>
            </a:r>
            <a:br>
              <a:rPr lang="en-US" altLang="ko-KR" sz="2400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endParaRPr lang="en-US" altLang="ko-KR" sz="2000" dirty="0" smtClean="0">
              <a:ea typeface="굴림" panose="020B0600000101010101" pitchFamily="34" charset="-127"/>
            </a:endParaRPr>
          </a:p>
        </p:txBody>
      </p:sp>
      <p:grpSp>
        <p:nvGrpSpPr>
          <p:cNvPr id="578579" name="Group 19"/>
          <p:cNvGrpSpPr>
            <a:grpSpLocks/>
          </p:cNvGrpSpPr>
          <p:nvPr/>
        </p:nvGrpSpPr>
        <p:grpSpPr bwMode="auto">
          <a:xfrm>
            <a:off x="1828800" y="5424487"/>
            <a:ext cx="5556250" cy="1128713"/>
            <a:chOff x="1104" y="3408"/>
            <a:chExt cx="3500" cy="711"/>
          </a:xfrm>
        </p:grpSpPr>
        <p:sp>
          <p:nvSpPr>
            <p:cNvPr id="20486" name="Rectangle 5"/>
            <p:cNvSpPr>
              <a:spLocks noChangeArrowheads="1"/>
            </p:cNvSpPr>
            <p:nvPr/>
          </p:nvSpPr>
          <p:spPr bwMode="auto">
            <a:xfrm>
              <a:off x="1208" y="3408"/>
              <a:ext cx="3312" cy="384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87" name="Text Box 6"/>
            <p:cNvSpPr txBox="1">
              <a:spLocks noChangeArrowheads="1"/>
            </p:cNvSpPr>
            <p:nvPr/>
          </p:nvSpPr>
          <p:spPr bwMode="auto">
            <a:xfrm>
              <a:off x="2024" y="3426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2400" b="0" dirty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2400" b="0" baseline="-25000" dirty="0">
                  <a:latin typeface="Helvetica" panose="020B0604020202020204" pitchFamily="34" charset="0"/>
                  <a:ea typeface="굴림" panose="020B0600000101010101" pitchFamily="34" charset="-127"/>
                </a:rPr>
                <a:t>1</a:t>
              </a:r>
              <a:endParaRPr lang="en-US" altLang="ko-KR" sz="2400" b="0" dirty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88" name="Text Box 7"/>
            <p:cNvSpPr txBox="1">
              <a:spLocks noChangeArrowheads="1"/>
            </p:cNvSpPr>
            <p:nvPr/>
          </p:nvSpPr>
          <p:spPr bwMode="auto">
            <a:xfrm>
              <a:off x="3512" y="3426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2400" b="0" dirty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2400" b="0" baseline="-25000" dirty="0">
                  <a:latin typeface="Helvetica" panose="020B0604020202020204" pitchFamily="34" charset="0"/>
                  <a:ea typeface="굴림" panose="020B0600000101010101" pitchFamily="34" charset="-127"/>
                </a:rPr>
                <a:t>2</a:t>
              </a:r>
              <a:endParaRPr lang="en-US" altLang="ko-KR" sz="2400" b="0" dirty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89" name="Text Box 8"/>
            <p:cNvSpPr txBox="1">
              <a:spLocks noChangeArrowheads="1"/>
            </p:cNvSpPr>
            <p:nvPr/>
          </p:nvSpPr>
          <p:spPr bwMode="auto">
            <a:xfrm>
              <a:off x="4088" y="3426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2400" b="0" dirty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2400" b="0" baseline="-25000" dirty="0">
                  <a:latin typeface="Helvetica" panose="020B0604020202020204" pitchFamily="34" charset="0"/>
                  <a:ea typeface="굴림" panose="020B0600000101010101" pitchFamily="34" charset="-127"/>
                </a:rPr>
                <a:t>3</a:t>
              </a:r>
              <a:endParaRPr lang="en-US" altLang="ko-KR" sz="2400" b="0" dirty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90" name="Line 9"/>
            <p:cNvSpPr>
              <a:spLocks noChangeShapeType="1"/>
            </p:cNvSpPr>
            <p:nvPr/>
          </p:nvSpPr>
          <p:spPr bwMode="auto">
            <a:xfrm>
              <a:off x="1208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Line 10"/>
            <p:cNvSpPr>
              <a:spLocks noChangeShapeType="1"/>
            </p:cNvSpPr>
            <p:nvPr/>
          </p:nvSpPr>
          <p:spPr bwMode="auto">
            <a:xfrm>
              <a:off x="4520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Line 11"/>
            <p:cNvSpPr>
              <a:spLocks noChangeShapeType="1"/>
            </p:cNvSpPr>
            <p:nvPr/>
          </p:nvSpPr>
          <p:spPr bwMode="auto">
            <a:xfrm>
              <a:off x="3320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Line 12"/>
            <p:cNvSpPr>
              <a:spLocks noChangeShapeType="1"/>
            </p:cNvSpPr>
            <p:nvPr/>
          </p:nvSpPr>
          <p:spPr bwMode="auto">
            <a:xfrm>
              <a:off x="3896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4" name="Line 13"/>
            <p:cNvSpPr>
              <a:spLocks noChangeShapeType="1"/>
            </p:cNvSpPr>
            <p:nvPr/>
          </p:nvSpPr>
          <p:spPr bwMode="auto">
            <a:xfrm>
              <a:off x="3320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Line 14"/>
            <p:cNvSpPr>
              <a:spLocks noChangeShapeType="1"/>
            </p:cNvSpPr>
            <p:nvPr/>
          </p:nvSpPr>
          <p:spPr bwMode="auto">
            <a:xfrm>
              <a:off x="3896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Text Box 15"/>
            <p:cNvSpPr txBox="1">
              <a:spLocks noChangeArrowheads="1"/>
            </p:cNvSpPr>
            <p:nvPr/>
          </p:nvSpPr>
          <p:spPr bwMode="auto">
            <a:xfrm>
              <a:off x="3176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24</a:t>
              </a:r>
            </a:p>
          </p:txBody>
        </p:sp>
        <p:sp>
          <p:nvSpPr>
            <p:cNvPr id="20497" name="Text Box 16"/>
            <p:cNvSpPr txBox="1">
              <a:spLocks noChangeArrowheads="1"/>
            </p:cNvSpPr>
            <p:nvPr/>
          </p:nvSpPr>
          <p:spPr bwMode="auto">
            <a:xfrm>
              <a:off x="3752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27</a:t>
              </a:r>
            </a:p>
          </p:txBody>
        </p:sp>
        <p:sp>
          <p:nvSpPr>
            <p:cNvPr id="20498" name="Text Box 17"/>
            <p:cNvSpPr txBox="1">
              <a:spLocks noChangeArrowheads="1"/>
            </p:cNvSpPr>
            <p:nvPr/>
          </p:nvSpPr>
          <p:spPr bwMode="auto">
            <a:xfrm>
              <a:off x="4328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30</a:t>
              </a:r>
            </a:p>
          </p:txBody>
        </p:sp>
        <p:sp>
          <p:nvSpPr>
            <p:cNvPr id="20499" name="Text Box 18"/>
            <p:cNvSpPr txBox="1">
              <a:spLocks noChangeArrowheads="1"/>
            </p:cNvSpPr>
            <p:nvPr/>
          </p:nvSpPr>
          <p:spPr bwMode="auto">
            <a:xfrm>
              <a:off x="1104" y="38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5298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9975" cy="4572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FCFS Scheduling (Cont.)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86800" cy="6019800"/>
          </a:xfrm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z="2800" dirty="0" smtClean="0">
                <a:ea typeface="굴림" panose="020B0600000101010101" pitchFamily="34" charset="-127"/>
              </a:rPr>
              <a:t>Example continued:</a:t>
            </a:r>
            <a:br>
              <a:rPr lang="en-US" altLang="ko-KR" sz="2800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/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/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/>
            </a:r>
            <a:br>
              <a:rPr lang="en-US" altLang="ko-KR" dirty="0" smtClean="0">
                <a:ea typeface="굴림" panose="020B0600000101010101" pitchFamily="34" charset="-127"/>
              </a:rPr>
            </a:br>
            <a:endParaRPr lang="en-US" altLang="ko-KR" dirty="0" smtClean="0">
              <a:ea typeface="굴림" panose="020B0600000101010101" pitchFamily="34" charset="-127"/>
            </a:endParaRPr>
          </a:p>
          <a:p>
            <a:pPr marL="742950" lvl="1" indent="-285750">
              <a:lnSpc>
                <a:spcPct val="6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Waiting time for 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P</a:t>
            </a:r>
            <a:r>
              <a:rPr lang="en-US" altLang="ko-KR" sz="2400" i="1" baseline="-25000" dirty="0" smtClean="0">
                <a:ea typeface="굴림" panose="020B0600000101010101" pitchFamily="34" charset="-127"/>
              </a:rPr>
              <a:t>1</a:t>
            </a:r>
            <a:r>
              <a:rPr lang="en-US" altLang="ko-KR" sz="2400" dirty="0" smtClean="0">
                <a:ea typeface="굴림" panose="020B0600000101010101" pitchFamily="34" charset="-127"/>
              </a:rPr>
              <a:t>  = 0; 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P</a:t>
            </a:r>
            <a:r>
              <a:rPr lang="en-US" altLang="ko-KR" sz="2400" i="1" baseline="-25000" dirty="0" smtClean="0">
                <a:ea typeface="굴림" panose="020B0600000101010101" pitchFamily="34" charset="-127"/>
              </a:rPr>
              <a:t>2</a:t>
            </a:r>
            <a:r>
              <a:rPr lang="en-US" altLang="ko-KR" sz="2400" dirty="0" smtClean="0">
                <a:ea typeface="굴림" panose="020B0600000101010101" pitchFamily="34" charset="-127"/>
              </a:rPr>
              <a:t>  = 24; 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P</a:t>
            </a:r>
            <a:r>
              <a:rPr lang="en-US" altLang="ko-KR" sz="2400" i="1" baseline="-25000" dirty="0" smtClean="0">
                <a:ea typeface="굴림" panose="020B0600000101010101" pitchFamily="34" charset="-127"/>
              </a:rPr>
              <a:t>3 </a:t>
            </a:r>
            <a:r>
              <a:rPr lang="en-US" altLang="ko-KR" sz="2400" dirty="0" smtClean="0">
                <a:ea typeface="굴림" panose="020B0600000101010101" pitchFamily="34" charset="-127"/>
              </a:rPr>
              <a:t>= 27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Average waiting time:  (0 + 24 + 27)/3 = 17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Average Completion time: (24 + 27 + 30)/3 = 27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z="2800" i="1" dirty="0" smtClean="0">
                <a:ea typeface="굴림" panose="020B0600000101010101" pitchFamily="34" charset="-127"/>
              </a:rPr>
              <a:t>Convoy effect:</a:t>
            </a:r>
            <a:r>
              <a:rPr lang="en-US" altLang="ko-KR" sz="2800" dirty="0" smtClean="0">
                <a:ea typeface="굴림" panose="020B0600000101010101" pitchFamily="34" charset="-127"/>
              </a:rPr>
              <a:t> short process behind long process</a:t>
            </a:r>
          </a:p>
        </p:txBody>
      </p:sp>
      <p:grpSp>
        <p:nvGrpSpPr>
          <p:cNvPr id="578579" name="Group 19"/>
          <p:cNvGrpSpPr>
            <a:grpSpLocks/>
          </p:cNvGrpSpPr>
          <p:nvPr/>
        </p:nvGrpSpPr>
        <p:grpSpPr bwMode="auto">
          <a:xfrm>
            <a:off x="1752600" y="1462087"/>
            <a:ext cx="5556250" cy="1128713"/>
            <a:chOff x="1104" y="3408"/>
            <a:chExt cx="3500" cy="711"/>
          </a:xfrm>
        </p:grpSpPr>
        <p:sp>
          <p:nvSpPr>
            <p:cNvPr id="20486" name="Rectangle 5"/>
            <p:cNvSpPr>
              <a:spLocks noChangeArrowheads="1"/>
            </p:cNvSpPr>
            <p:nvPr/>
          </p:nvSpPr>
          <p:spPr bwMode="auto">
            <a:xfrm>
              <a:off x="1208" y="3408"/>
              <a:ext cx="3312" cy="384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87" name="Text Box 6"/>
            <p:cNvSpPr txBox="1">
              <a:spLocks noChangeArrowheads="1"/>
            </p:cNvSpPr>
            <p:nvPr/>
          </p:nvSpPr>
          <p:spPr bwMode="auto">
            <a:xfrm>
              <a:off x="2024" y="3426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2400" b="0" dirty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2400" b="0" baseline="-25000" dirty="0">
                  <a:latin typeface="Helvetica" panose="020B0604020202020204" pitchFamily="34" charset="0"/>
                  <a:ea typeface="굴림" panose="020B0600000101010101" pitchFamily="34" charset="-127"/>
                </a:rPr>
                <a:t>1</a:t>
              </a:r>
              <a:endParaRPr lang="en-US" altLang="ko-KR" sz="2400" b="0" dirty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88" name="Text Box 7"/>
            <p:cNvSpPr txBox="1">
              <a:spLocks noChangeArrowheads="1"/>
            </p:cNvSpPr>
            <p:nvPr/>
          </p:nvSpPr>
          <p:spPr bwMode="auto">
            <a:xfrm>
              <a:off x="3512" y="3426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2400" b="0" dirty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2400" b="0" baseline="-25000" dirty="0">
                  <a:latin typeface="Helvetica" panose="020B0604020202020204" pitchFamily="34" charset="0"/>
                  <a:ea typeface="굴림" panose="020B0600000101010101" pitchFamily="34" charset="-127"/>
                </a:rPr>
                <a:t>2</a:t>
              </a:r>
              <a:endParaRPr lang="en-US" altLang="ko-KR" sz="2400" b="0" dirty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89" name="Text Box 8"/>
            <p:cNvSpPr txBox="1">
              <a:spLocks noChangeArrowheads="1"/>
            </p:cNvSpPr>
            <p:nvPr/>
          </p:nvSpPr>
          <p:spPr bwMode="auto">
            <a:xfrm>
              <a:off x="4088" y="3426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2400" b="0" dirty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2400" b="0" baseline="-25000" dirty="0">
                  <a:latin typeface="Helvetica" panose="020B0604020202020204" pitchFamily="34" charset="0"/>
                  <a:ea typeface="굴림" panose="020B0600000101010101" pitchFamily="34" charset="-127"/>
                </a:rPr>
                <a:t>3</a:t>
              </a:r>
              <a:endParaRPr lang="en-US" altLang="ko-KR" sz="2400" b="0" dirty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90" name="Line 9"/>
            <p:cNvSpPr>
              <a:spLocks noChangeShapeType="1"/>
            </p:cNvSpPr>
            <p:nvPr/>
          </p:nvSpPr>
          <p:spPr bwMode="auto">
            <a:xfrm>
              <a:off x="1208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Line 10"/>
            <p:cNvSpPr>
              <a:spLocks noChangeShapeType="1"/>
            </p:cNvSpPr>
            <p:nvPr/>
          </p:nvSpPr>
          <p:spPr bwMode="auto">
            <a:xfrm>
              <a:off x="4520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Line 11"/>
            <p:cNvSpPr>
              <a:spLocks noChangeShapeType="1"/>
            </p:cNvSpPr>
            <p:nvPr/>
          </p:nvSpPr>
          <p:spPr bwMode="auto">
            <a:xfrm>
              <a:off x="3320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Line 12"/>
            <p:cNvSpPr>
              <a:spLocks noChangeShapeType="1"/>
            </p:cNvSpPr>
            <p:nvPr/>
          </p:nvSpPr>
          <p:spPr bwMode="auto">
            <a:xfrm>
              <a:off x="3896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4" name="Line 13"/>
            <p:cNvSpPr>
              <a:spLocks noChangeShapeType="1"/>
            </p:cNvSpPr>
            <p:nvPr/>
          </p:nvSpPr>
          <p:spPr bwMode="auto">
            <a:xfrm>
              <a:off x="3320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Line 14"/>
            <p:cNvSpPr>
              <a:spLocks noChangeShapeType="1"/>
            </p:cNvSpPr>
            <p:nvPr/>
          </p:nvSpPr>
          <p:spPr bwMode="auto">
            <a:xfrm>
              <a:off x="3896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Text Box 15"/>
            <p:cNvSpPr txBox="1">
              <a:spLocks noChangeArrowheads="1"/>
            </p:cNvSpPr>
            <p:nvPr/>
          </p:nvSpPr>
          <p:spPr bwMode="auto">
            <a:xfrm>
              <a:off x="3176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24</a:t>
              </a:r>
            </a:p>
          </p:txBody>
        </p:sp>
        <p:sp>
          <p:nvSpPr>
            <p:cNvPr id="20497" name="Text Box 16"/>
            <p:cNvSpPr txBox="1">
              <a:spLocks noChangeArrowheads="1"/>
            </p:cNvSpPr>
            <p:nvPr/>
          </p:nvSpPr>
          <p:spPr bwMode="auto">
            <a:xfrm>
              <a:off x="3752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27</a:t>
              </a:r>
            </a:p>
          </p:txBody>
        </p:sp>
        <p:sp>
          <p:nvSpPr>
            <p:cNvPr id="20498" name="Text Box 17"/>
            <p:cNvSpPr txBox="1">
              <a:spLocks noChangeArrowheads="1"/>
            </p:cNvSpPr>
            <p:nvPr/>
          </p:nvSpPr>
          <p:spPr bwMode="auto">
            <a:xfrm>
              <a:off x="4328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30</a:t>
              </a:r>
            </a:p>
          </p:txBody>
        </p:sp>
        <p:sp>
          <p:nvSpPr>
            <p:cNvPr id="20499" name="Text Box 18"/>
            <p:cNvSpPr txBox="1">
              <a:spLocks noChangeArrowheads="1"/>
            </p:cNvSpPr>
            <p:nvPr/>
          </p:nvSpPr>
          <p:spPr bwMode="auto">
            <a:xfrm>
              <a:off x="1104" y="38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076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6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FCFS Scheduling (Cont.)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991600" cy="61722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z="2800" dirty="0" smtClean="0">
                <a:ea typeface="굴림" panose="020B0600000101010101" pitchFamily="34" charset="-127"/>
              </a:rPr>
              <a:t>Example continued: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Suppose that processes arrive in order: 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P</a:t>
            </a:r>
            <a:r>
              <a:rPr lang="en-US" altLang="ko-KR" sz="2400" i="1" baseline="-25000" dirty="0" smtClean="0">
                <a:ea typeface="굴림" panose="020B0600000101010101" pitchFamily="34" charset="-127"/>
              </a:rPr>
              <a:t>2</a:t>
            </a:r>
            <a:r>
              <a:rPr lang="en-US" altLang="ko-KR" sz="2400" dirty="0" smtClean="0">
                <a:ea typeface="굴림" panose="020B0600000101010101" pitchFamily="34" charset="-127"/>
              </a:rPr>
              <a:t> , 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P</a:t>
            </a:r>
            <a:r>
              <a:rPr lang="en-US" altLang="ko-KR" sz="2400" i="1" baseline="-25000" dirty="0" smtClean="0">
                <a:ea typeface="굴림" panose="020B0600000101010101" pitchFamily="34" charset="-127"/>
              </a:rPr>
              <a:t>3</a:t>
            </a:r>
            <a:r>
              <a:rPr lang="en-US" altLang="ko-KR" sz="2400" dirty="0" smtClean="0">
                <a:ea typeface="굴림" panose="020B0600000101010101" pitchFamily="34" charset="-127"/>
              </a:rPr>
              <a:t> , 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P</a:t>
            </a:r>
            <a:r>
              <a:rPr lang="en-US" altLang="ko-KR" sz="2400" i="1" baseline="-25000" dirty="0" smtClean="0">
                <a:ea typeface="굴림" panose="020B0600000101010101" pitchFamily="34" charset="-127"/>
              </a:rPr>
              <a:t>1</a:t>
            </a:r>
            <a:r>
              <a:rPr lang="en-US" altLang="ko-KR" sz="2400" dirty="0" smtClean="0">
                <a:ea typeface="굴림" panose="020B0600000101010101" pitchFamily="34" charset="-127"/>
              </a:rPr>
              <a:t> Now, we have:</a:t>
            </a:r>
            <a:br>
              <a:rPr lang="en-US" altLang="ko-KR" sz="2400" dirty="0" smtClean="0">
                <a:ea typeface="굴림" panose="020B0600000101010101" pitchFamily="34" charset="-127"/>
              </a:rPr>
            </a:br>
            <a:endParaRPr lang="en-US" altLang="ko-KR" sz="2400" dirty="0" smtClean="0">
              <a:ea typeface="굴림" panose="020B0600000101010101" pitchFamily="34" charset="-127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endParaRPr lang="en-US" altLang="ko-KR" sz="1000" dirty="0" smtClean="0">
              <a:ea typeface="굴림" panose="020B0600000101010101" pitchFamily="34" charset="-127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Waiting time for 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P</a:t>
            </a:r>
            <a:r>
              <a:rPr lang="en-US" altLang="ko-KR" sz="2400" i="1" baseline="-25000" dirty="0" smtClean="0">
                <a:ea typeface="굴림" panose="020B0600000101010101" pitchFamily="34" charset="-127"/>
              </a:rPr>
              <a:t>1 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=</a:t>
            </a:r>
            <a:r>
              <a:rPr lang="en-US" altLang="ko-KR" sz="2400" dirty="0" smtClean="0">
                <a:ea typeface="굴림" panose="020B0600000101010101" pitchFamily="34" charset="-127"/>
              </a:rPr>
              <a:t> 6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;</a:t>
            </a:r>
            <a:r>
              <a:rPr lang="en-US" altLang="ko-KR" sz="2400" i="1" baseline="-25000" dirty="0" smtClean="0">
                <a:ea typeface="굴림" panose="020B0600000101010101" pitchFamily="34" charset="-127"/>
              </a:rPr>
              <a:t> 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P</a:t>
            </a:r>
            <a:r>
              <a:rPr lang="en-US" altLang="ko-KR" sz="2400" i="1" baseline="-25000" dirty="0" smtClean="0">
                <a:ea typeface="굴림" panose="020B0600000101010101" pitchFamily="34" charset="-127"/>
              </a:rPr>
              <a:t>2</a:t>
            </a:r>
            <a:r>
              <a:rPr lang="en-US" altLang="ko-KR" sz="2400" dirty="0" smtClean="0">
                <a:ea typeface="굴림" panose="020B0600000101010101" pitchFamily="34" charset="-127"/>
              </a:rPr>
              <a:t> = 0</a:t>
            </a:r>
            <a:r>
              <a:rPr lang="en-US" altLang="ko-KR" sz="2400" i="1" baseline="-25000" dirty="0" smtClean="0">
                <a:ea typeface="굴림" panose="020B0600000101010101" pitchFamily="34" charset="-127"/>
              </a:rPr>
              <a:t>; 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P</a:t>
            </a:r>
            <a:r>
              <a:rPr lang="en-US" altLang="ko-KR" sz="2400" i="1" baseline="-25000" dirty="0" smtClean="0">
                <a:ea typeface="굴림" panose="020B0600000101010101" pitchFamily="34" charset="-127"/>
              </a:rPr>
              <a:t>3 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= </a:t>
            </a:r>
            <a:r>
              <a:rPr lang="en-US" altLang="ko-KR" sz="2400" dirty="0" smtClean="0">
                <a:ea typeface="굴림" panose="020B0600000101010101" pitchFamily="34" charset="-127"/>
              </a:rPr>
              <a:t>3</a:t>
            </a:r>
            <a:endParaRPr lang="en-US" altLang="ko-KR" sz="2400" i="1" dirty="0" smtClean="0">
              <a:ea typeface="굴림" panose="020B0600000101010101" pitchFamily="34" charset="-127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Average waiting time:   (6 + 0 + 3)/3 = 3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Average Completion time: (3 + 6 + 30)/3 = 13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z="2800" dirty="0" smtClean="0">
                <a:ea typeface="굴림" panose="020B0600000101010101" pitchFamily="34" charset="-127"/>
              </a:rPr>
              <a:t>In second case: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A</a:t>
            </a:r>
            <a:r>
              <a:rPr lang="en-US" altLang="ko-KR" sz="2400" dirty="0" smtClean="0">
                <a:ea typeface="굴림" panose="020B0600000101010101" pitchFamily="34" charset="-127"/>
              </a:rPr>
              <a:t>verage waiting time is much better (before it was 17)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Average completion time is better (before it was 27)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z="2800" dirty="0" smtClean="0">
                <a:ea typeface="굴림" panose="020B0600000101010101" pitchFamily="34" charset="-127"/>
              </a:rPr>
              <a:t>FIFO Pros and Cons: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Simple (+)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Short jobs get stuck behind long ones (-)</a:t>
            </a:r>
          </a:p>
          <a:p>
            <a:pPr marL="1085850" lvl="2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Safeway: Getting milk, always stuck behind cart full of small items</a:t>
            </a:r>
          </a:p>
        </p:txBody>
      </p:sp>
      <p:grpSp>
        <p:nvGrpSpPr>
          <p:cNvPr id="579603" name="Group 19"/>
          <p:cNvGrpSpPr>
            <a:grpSpLocks/>
          </p:cNvGrpSpPr>
          <p:nvPr/>
        </p:nvGrpSpPr>
        <p:grpSpPr bwMode="auto">
          <a:xfrm>
            <a:off x="1752600" y="1614488"/>
            <a:ext cx="5575300" cy="1128712"/>
            <a:chOff x="1190" y="1641"/>
            <a:chExt cx="3512" cy="711"/>
          </a:xfrm>
        </p:grpSpPr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 flipH="1">
              <a:off x="1286" y="1641"/>
              <a:ext cx="3312" cy="384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10" name="Text Box 6"/>
            <p:cNvSpPr txBox="1">
              <a:spLocks noChangeArrowheads="1"/>
            </p:cNvSpPr>
            <p:nvPr/>
          </p:nvSpPr>
          <p:spPr bwMode="auto">
            <a:xfrm flipH="1">
              <a:off x="3517" y="1659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1</a:t>
              </a:r>
              <a:endParaRPr lang="en-US" altLang="en-US" sz="2400" b="0">
                <a:latin typeface="Helvetica" panose="020B0604020202020204" pitchFamily="34" charset="0"/>
              </a:endParaRPr>
            </a:p>
          </p:txBody>
        </p:sp>
        <p:sp>
          <p:nvSpPr>
            <p:cNvPr id="21511" name="Text Box 7"/>
            <p:cNvSpPr txBox="1">
              <a:spLocks noChangeArrowheads="1"/>
            </p:cNvSpPr>
            <p:nvPr/>
          </p:nvSpPr>
          <p:spPr bwMode="auto">
            <a:xfrm flipH="1">
              <a:off x="2029" y="1659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3</a:t>
              </a:r>
              <a:endParaRPr lang="en-US" altLang="en-US" sz="2400" b="0">
                <a:latin typeface="Helvetica" panose="020B0604020202020204" pitchFamily="34" charset="0"/>
              </a:endParaRPr>
            </a:p>
          </p:txBody>
        </p:sp>
        <p:sp>
          <p:nvSpPr>
            <p:cNvPr id="21512" name="Text Box 8"/>
            <p:cNvSpPr txBox="1">
              <a:spLocks noChangeArrowheads="1"/>
            </p:cNvSpPr>
            <p:nvPr/>
          </p:nvSpPr>
          <p:spPr bwMode="auto">
            <a:xfrm flipH="1">
              <a:off x="1453" y="1659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2400" b="0" dirty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 dirty="0">
                  <a:latin typeface="Helvetica" panose="020B0604020202020204" pitchFamily="34" charset="0"/>
                </a:rPr>
                <a:t>2</a:t>
              </a:r>
              <a:endParaRPr lang="en-US" altLang="en-US" sz="2400" b="0" dirty="0">
                <a:latin typeface="Helvetica" panose="020B0604020202020204" pitchFamily="34" charset="0"/>
              </a:endParaRPr>
            </a:p>
          </p:txBody>
        </p:sp>
        <p:sp>
          <p:nvSpPr>
            <p:cNvPr id="21513" name="Line 9"/>
            <p:cNvSpPr>
              <a:spLocks noChangeShapeType="1"/>
            </p:cNvSpPr>
            <p:nvPr/>
          </p:nvSpPr>
          <p:spPr bwMode="auto">
            <a:xfrm flipH="1">
              <a:off x="4598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4" name="Line 10"/>
            <p:cNvSpPr>
              <a:spLocks noChangeShapeType="1"/>
            </p:cNvSpPr>
            <p:nvPr/>
          </p:nvSpPr>
          <p:spPr bwMode="auto">
            <a:xfrm flipH="1">
              <a:off x="1286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 flipH="1">
              <a:off x="2486" y="164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6" name="Line 12"/>
            <p:cNvSpPr>
              <a:spLocks noChangeShapeType="1"/>
            </p:cNvSpPr>
            <p:nvPr/>
          </p:nvSpPr>
          <p:spPr bwMode="auto">
            <a:xfrm flipH="1">
              <a:off x="1910" y="164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7" name="Line 13"/>
            <p:cNvSpPr>
              <a:spLocks noChangeShapeType="1"/>
            </p:cNvSpPr>
            <p:nvPr/>
          </p:nvSpPr>
          <p:spPr bwMode="auto">
            <a:xfrm flipH="1">
              <a:off x="2486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8" name="Line 14"/>
            <p:cNvSpPr>
              <a:spLocks noChangeShapeType="1"/>
            </p:cNvSpPr>
            <p:nvPr/>
          </p:nvSpPr>
          <p:spPr bwMode="auto">
            <a:xfrm flipH="1">
              <a:off x="1910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9" name="Text Box 15"/>
            <p:cNvSpPr txBox="1">
              <a:spLocks noChangeArrowheads="1"/>
            </p:cNvSpPr>
            <p:nvPr/>
          </p:nvSpPr>
          <p:spPr bwMode="auto">
            <a:xfrm flipH="1">
              <a:off x="2394" y="212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6</a:t>
              </a:r>
            </a:p>
          </p:txBody>
        </p:sp>
        <p:sp>
          <p:nvSpPr>
            <p:cNvPr id="21520" name="Text Box 16"/>
            <p:cNvSpPr txBox="1">
              <a:spLocks noChangeArrowheads="1"/>
            </p:cNvSpPr>
            <p:nvPr/>
          </p:nvSpPr>
          <p:spPr bwMode="auto">
            <a:xfrm flipH="1">
              <a:off x="1818" y="212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21521" name="Text Box 17"/>
            <p:cNvSpPr txBox="1">
              <a:spLocks noChangeArrowheads="1"/>
            </p:cNvSpPr>
            <p:nvPr/>
          </p:nvSpPr>
          <p:spPr bwMode="auto">
            <a:xfrm flipH="1">
              <a:off x="4426" y="2121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30</a:t>
              </a:r>
            </a:p>
          </p:txBody>
        </p:sp>
        <p:sp>
          <p:nvSpPr>
            <p:cNvPr id="21522" name="Text Box 18"/>
            <p:cNvSpPr txBox="1">
              <a:spLocks noChangeArrowheads="1"/>
            </p:cNvSpPr>
            <p:nvPr/>
          </p:nvSpPr>
          <p:spPr bwMode="auto">
            <a:xfrm flipH="1">
              <a:off x="1190" y="212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473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9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9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9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9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79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79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9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9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9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9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79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79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79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79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95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95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8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10600" cy="5638800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FCFS Scheme: Potentially bad for short jobs!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Depends on submit order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If you are first in line at supermarket with milk, you don’t care who is behind you, on the other hand…</a:t>
            </a:r>
          </a:p>
          <a:p>
            <a:pPr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Round Robin Scheme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Each process gets a small unit of CPU time </a:t>
            </a:r>
            <a:br>
              <a:rPr lang="en-US" altLang="ko-KR" sz="2400" dirty="0" smtClean="0">
                <a:ea typeface="굴림" panose="020B0600000101010101" pitchFamily="34" charset="-127"/>
              </a:rPr>
            </a:br>
            <a:r>
              <a:rPr lang="en-US" altLang="ko-KR" sz="2400" dirty="0" smtClean="0">
                <a:ea typeface="굴림" panose="020B0600000101010101" pitchFamily="34" charset="-127"/>
              </a:rPr>
              <a:t>(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time quantum</a:t>
            </a:r>
            <a:r>
              <a:rPr lang="en-US" altLang="ko-KR" sz="2400" dirty="0" smtClean="0">
                <a:ea typeface="굴림" panose="020B0600000101010101" pitchFamily="34" charset="-127"/>
              </a:rPr>
              <a:t>), usually 10-100 milliseconds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After quantum expires, the process is preempted </a:t>
            </a:r>
            <a:br>
              <a:rPr lang="en-US" altLang="ko-KR" sz="2400" dirty="0" smtClean="0">
                <a:ea typeface="굴림" panose="020B0600000101010101" pitchFamily="34" charset="-127"/>
              </a:rPr>
            </a:br>
            <a:r>
              <a:rPr lang="en-US" altLang="ko-KR" sz="2400" dirty="0" smtClean="0">
                <a:ea typeface="굴림" panose="020B0600000101010101" pitchFamily="34" charset="-127"/>
              </a:rPr>
              <a:t>and added to the end of the ready queue.</a:t>
            </a:r>
          </a:p>
          <a:p>
            <a:pPr lvl="1">
              <a:spcBef>
                <a:spcPct val="20000"/>
              </a:spcBef>
            </a:pPr>
            <a:r>
              <a:rPr lang="en-US" altLang="ko-KR" sz="2400" i="1" dirty="0" smtClean="0">
                <a:ea typeface="굴림" panose="020B0600000101010101" pitchFamily="34" charset="-127"/>
              </a:rPr>
              <a:t>n</a:t>
            </a:r>
            <a:r>
              <a:rPr lang="en-US" altLang="ko-KR" sz="2400" dirty="0" smtClean="0">
                <a:ea typeface="굴림" panose="020B0600000101010101" pitchFamily="34" charset="-127"/>
              </a:rPr>
              <a:t> processes in ready queue and time quantum is 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q </a:t>
            </a:r>
            <a:r>
              <a:rPr lang="en-US" altLang="ko-KR" sz="2400" i="1" dirty="0" smtClean="0">
                <a:ea typeface="굴림" panose="020B0600000101010101" pitchFamily="34" charset="-127"/>
                <a:sym typeface="Symbol" panose="05050102010706020507" pitchFamily="18" charset="2"/>
              </a:rPr>
              <a:t></a:t>
            </a:r>
            <a:endParaRPr lang="en-US" altLang="ko-KR" sz="2400" dirty="0" smtClean="0">
              <a:ea typeface="굴림" panose="020B0600000101010101" pitchFamily="34" charset="-127"/>
            </a:endParaRPr>
          </a:p>
          <a:p>
            <a:pPr lvl="2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Each process gets 1/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n</a:t>
            </a:r>
            <a:r>
              <a:rPr lang="en-US" altLang="ko-KR" sz="2400" dirty="0" smtClean="0">
                <a:ea typeface="굴림" panose="020B0600000101010101" pitchFamily="34" charset="-127"/>
              </a:rPr>
              <a:t> of the CPU time </a:t>
            </a:r>
          </a:p>
          <a:p>
            <a:pPr lvl="2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In chunks of at most 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q</a:t>
            </a:r>
            <a:r>
              <a:rPr lang="en-US" altLang="ko-KR" sz="2400" dirty="0" smtClean="0">
                <a:ea typeface="굴림" panose="020B0600000101010101" pitchFamily="34" charset="-127"/>
              </a:rPr>
              <a:t> time units </a:t>
            </a:r>
          </a:p>
          <a:p>
            <a:pPr lvl="2">
              <a:spcBef>
                <a:spcPct val="20000"/>
              </a:spcBef>
            </a:pP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No process waits more than (</a:t>
            </a:r>
            <a:r>
              <a:rPr lang="en-US" altLang="ko-KR" sz="2400" i="1" dirty="0" smtClean="0">
                <a:solidFill>
                  <a:schemeClr val="hlink"/>
                </a:solidFill>
                <a:ea typeface="굴림" panose="020B0600000101010101" pitchFamily="34" charset="-127"/>
              </a:rPr>
              <a:t>n</a:t>
            </a: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-1)</a:t>
            </a:r>
            <a:r>
              <a:rPr lang="en-US" altLang="ko-KR" sz="2400" i="1" dirty="0" smtClean="0">
                <a:solidFill>
                  <a:schemeClr val="hlink"/>
                </a:solidFill>
                <a:ea typeface="굴림" panose="020B0600000101010101" pitchFamily="34" charset="-127"/>
              </a:rPr>
              <a:t>q </a:t>
            </a: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time units</a:t>
            </a:r>
          </a:p>
        </p:txBody>
      </p:sp>
      <p:pic>
        <p:nvPicPr>
          <p:cNvPr id="580619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0"/>
            <a:ext cx="1219200" cy="126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Round Robin (RR) Scheduling</a:t>
            </a:r>
          </a:p>
        </p:txBody>
      </p:sp>
    </p:spTree>
    <p:extLst>
      <p:ext uri="{BB962C8B-B14F-4D97-AF65-F5344CB8AC3E}">
        <p14:creationId xmlns:p14="http://schemas.microsoft.com/office/powerpoint/2010/main" val="137332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9436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endParaRPr lang="en-US" altLang="ko-KR" dirty="0" smtClean="0">
              <a:solidFill>
                <a:schemeClr val="hlink"/>
              </a:solidFill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Performance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i="1" dirty="0" smtClean="0">
                <a:ea typeface="굴림" panose="020B0600000101010101" pitchFamily="34" charset="-127"/>
              </a:rPr>
              <a:t>q</a:t>
            </a:r>
            <a:r>
              <a:rPr lang="en-US" altLang="ko-KR" sz="2400" dirty="0" smtClean="0">
                <a:ea typeface="굴림" panose="020B0600000101010101" pitchFamily="34" charset="-127"/>
              </a:rPr>
              <a:t> large </a:t>
            </a: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 FCFS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i="1" dirty="0" smtClean="0">
                <a:ea typeface="굴림" panose="020B0600000101010101" pitchFamily="34" charset="-127"/>
                <a:sym typeface="Symbol" panose="05050102010706020507" pitchFamily="18" charset="2"/>
              </a:rPr>
              <a:t>q </a:t>
            </a: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small  Interleaved (really small  </a:t>
            </a:r>
            <a:r>
              <a:rPr lang="en-US" altLang="ko-KR" sz="2400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hyperthreading</a:t>
            </a: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?)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i="1" dirty="0" smtClean="0">
                <a:ea typeface="굴림" panose="020B0600000101010101" pitchFamily="34" charset="-127"/>
                <a:sym typeface="Symbol" panose="05050102010706020507" pitchFamily="18" charset="2"/>
              </a:rPr>
              <a:t>q </a:t>
            </a: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must be large with respect to context switch, otherwise overhead is too high (all overhead)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RR</a:t>
            </a:r>
            <a:r>
              <a:rPr lang="en-US" altLang="ko-KR" dirty="0"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ea typeface="굴림" panose="020B0600000101010101" pitchFamily="34" charset="-127"/>
              </a:rPr>
              <a:t>Scheduling (Cont.)</a:t>
            </a:r>
          </a:p>
        </p:txBody>
      </p:sp>
    </p:spTree>
    <p:extLst>
      <p:ext uri="{BB962C8B-B14F-4D97-AF65-F5344CB8AC3E}">
        <p14:creationId xmlns:p14="http://schemas.microsoft.com/office/powerpoint/2010/main" val="21617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1" grpId="0" build="p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59421</TotalTime>
  <Pages>60</Pages>
  <Words>2547</Words>
  <Application>Microsoft Macintosh PowerPoint</Application>
  <PresentationFormat>On-screen Show (4:3)</PresentationFormat>
  <Paragraphs>631</Paragraphs>
  <Slides>42</Slides>
  <Notes>31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Comic Sans MS</vt:lpstr>
      <vt:lpstr>Consolas</vt:lpstr>
      <vt:lpstr>Gill Sans</vt:lpstr>
      <vt:lpstr>Gill Sans Light</vt:lpstr>
      <vt:lpstr>Helvetica</vt:lpstr>
      <vt:lpstr>Symbol</vt:lpstr>
      <vt:lpstr>굴림</vt:lpstr>
      <vt:lpstr>Office</vt:lpstr>
      <vt:lpstr>Equation</vt:lpstr>
      <vt:lpstr>CS162 Operating Systems and Systems Programming Lecture 10   Scheduling</vt:lpstr>
      <vt:lpstr>Scheduling Policy Goals/Criteria</vt:lpstr>
      <vt:lpstr>Scheduling Policy Goals/Criteria (Cont.)</vt:lpstr>
      <vt:lpstr>Scheduling Policy Goals/Criteria (Cont.)</vt:lpstr>
      <vt:lpstr>First-Come, First-Served (FCFS) Scheduling</vt:lpstr>
      <vt:lpstr>FCFS Scheduling (Cont.)</vt:lpstr>
      <vt:lpstr>FCFS Scheduling (Cont.)</vt:lpstr>
      <vt:lpstr>Round Robin (RR) Scheduling</vt:lpstr>
      <vt:lpstr>RR Scheduling (Cont.)</vt:lpstr>
      <vt:lpstr>Example of RR with Time Quantum = 20</vt:lpstr>
      <vt:lpstr>Round-Robin Discussion</vt:lpstr>
      <vt:lpstr>Comparisons between FCFS and Round Robin</vt:lpstr>
      <vt:lpstr>Earlier Example with Different Time Quantum</vt:lpstr>
      <vt:lpstr>Handling Differences in Importance: Strict Priority Scheduling</vt:lpstr>
      <vt:lpstr>Handling Differences in Importance: Strict Priority Scheduling (Cont.)</vt:lpstr>
      <vt:lpstr>Scheduling Fairness</vt:lpstr>
      <vt:lpstr>Scheduling Fairness</vt:lpstr>
      <vt:lpstr>Administrivia</vt:lpstr>
      <vt:lpstr>BREAK</vt:lpstr>
      <vt:lpstr>Lottery Scheduling</vt:lpstr>
      <vt:lpstr>Lottery Scheduling Example (Cont.)</vt:lpstr>
      <vt:lpstr>How to Evaluate a Scheduling algorithm?</vt:lpstr>
      <vt:lpstr>How to Handle Simultaneous Mix of Diff Types of Apps?</vt:lpstr>
      <vt:lpstr>How to Handle Simultaneous Mix of Diff Types of Apps?</vt:lpstr>
      <vt:lpstr>What if we Knew the Future?</vt:lpstr>
      <vt:lpstr>Discussion</vt:lpstr>
      <vt:lpstr>Example to illustrate benefits of SRTF</vt:lpstr>
      <vt:lpstr>SRTF Example continued:</vt:lpstr>
      <vt:lpstr>SRTF Further discussion</vt:lpstr>
      <vt:lpstr>Up to here for first midterm!</vt:lpstr>
      <vt:lpstr>SRTF Further discussion (Cont.)</vt:lpstr>
      <vt:lpstr>Predicting the Length of the Next CPU Burst</vt:lpstr>
      <vt:lpstr>Multi-Level Feedback Scheduling</vt:lpstr>
      <vt:lpstr>Scheduling Details</vt:lpstr>
      <vt:lpstr>Scheduling Details</vt:lpstr>
      <vt:lpstr>Real-Time Scheduling (RTS)</vt:lpstr>
      <vt:lpstr>Example: Workload Characteristics</vt:lpstr>
      <vt:lpstr>Example: Round-Robin Scheduling Doesn’t Work</vt:lpstr>
      <vt:lpstr>Earliest Deadline First (EDF)</vt:lpstr>
      <vt:lpstr>A Final Word On Scheduling</vt:lpstr>
      <vt:lpstr>Summary (1 of 2)</vt:lpstr>
      <vt:lpstr>Summary (2 of 2)</vt:lpstr>
    </vt:vector>
  </TitlesOfParts>
  <Company>UC Berkeley</Company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Ion Stoica</cp:lastModifiedBy>
  <cp:revision>677</cp:revision>
  <cp:lastPrinted>2018-09-26T07:30:08Z</cp:lastPrinted>
  <dcterms:created xsi:type="dcterms:W3CDTF">1995-08-12T11:37:26Z</dcterms:created>
  <dcterms:modified xsi:type="dcterms:W3CDTF">2018-09-27T03:56:43Z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