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1093" r:id="rId3"/>
    <p:sldId id="1085" r:id="rId4"/>
    <p:sldId id="1086" r:id="rId5"/>
    <p:sldId id="1087" r:id="rId6"/>
    <p:sldId id="1088" r:id="rId7"/>
    <p:sldId id="1089" r:id="rId8"/>
    <p:sldId id="1090" r:id="rId9"/>
    <p:sldId id="1091" r:id="rId10"/>
    <p:sldId id="1092" r:id="rId11"/>
    <p:sldId id="1094" r:id="rId12"/>
    <p:sldId id="1051" r:id="rId13"/>
    <p:sldId id="1052" r:id="rId14"/>
    <p:sldId id="1053" r:id="rId15"/>
    <p:sldId id="1054" r:id="rId16"/>
    <p:sldId id="1070" r:id="rId17"/>
    <p:sldId id="1055" r:id="rId18"/>
    <p:sldId id="1056" r:id="rId19"/>
    <p:sldId id="1057" r:id="rId20"/>
    <p:sldId id="1058" r:id="rId21"/>
    <p:sldId id="1059" r:id="rId22"/>
    <p:sldId id="1060" r:id="rId23"/>
    <p:sldId id="1062" r:id="rId24"/>
    <p:sldId id="1063" r:id="rId25"/>
    <p:sldId id="1064" r:id="rId26"/>
    <p:sldId id="1065" r:id="rId27"/>
    <p:sldId id="1066" r:id="rId28"/>
    <p:sldId id="1067" r:id="rId29"/>
    <p:sldId id="1027" r:id="rId30"/>
    <p:sldId id="1028" r:id="rId31"/>
    <p:sldId id="1029" r:id="rId32"/>
    <p:sldId id="1075" r:id="rId33"/>
    <p:sldId id="1030" r:id="rId34"/>
    <p:sldId id="1073" r:id="rId35"/>
    <p:sldId id="1072" r:id="rId36"/>
    <p:sldId id="1095" r:id="rId37"/>
    <p:sldId id="1096" r:id="rId38"/>
    <p:sldId id="1035" r:id="rId39"/>
    <p:sldId id="1078" r:id="rId40"/>
    <p:sldId id="1079" r:id="rId41"/>
    <p:sldId id="1080" r:id="rId42"/>
    <p:sldId id="1036" r:id="rId43"/>
    <p:sldId id="1031" r:id="rId44"/>
    <p:sldId id="1013" r:id="rId45"/>
    <p:sldId id="1014" r:id="rId46"/>
    <p:sldId id="1015" r:id="rId47"/>
    <p:sldId id="1016" r:id="rId48"/>
    <p:sldId id="1017" r:id="rId49"/>
    <p:sldId id="1019" r:id="rId50"/>
    <p:sldId id="1020" r:id="rId51"/>
    <p:sldId id="1021" r:id="rId52"/>
    <p:sldId id="1022" r:id="rId53"/>
    <p:sldId id="970" r:id="rId54"/>
    <p:sldId id="1009" r:id="rId55"/>
    <p:sldId id="1010" r:id="rId56"/>
    <p:sldId id="968" r:id="rId57"/>
    <p:sldId id="969" r:id="rId58"/>
    <p:sldId id="971" r:id="rId59"/>
    <p:sldId id="1071" r:id="rId6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E3E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799" autoAdjust="0"/>
  </p:normalViewPr>
  <p:slideViewPr>
    <p:cSldViewPr>
      <p:cViewPr varScale="1">
        <p:scale>
          <a:sx n="94" d="100"/>
          <a:sy n="94" d="100"/>
        </p:scale>
        <p:origin x="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8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3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0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91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40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54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93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7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05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6388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0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7581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83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6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smtClean="0">
                <a:latin typeface="Comic Sans MS" panose="030F0702030302020204" pitchFamily="66" charset="0"/>
              </a:rPr>
              <a:t>What is virtual address 0x6? 1|10 = 3|2 = 0xE</a:t>
            </a:r>
          </a:p>
          <a:p>
            <a:r>
              <a:rPr lang="en-US" altLang="en-US" sz="1400" smtClean="0">
                <a:latin typeface="Comic Sans MS" panose="030F0702030302020204" pitchFamily="66" charset="0"/>
              </a:rPr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254005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2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1086959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823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977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628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6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720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127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9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4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15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15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7797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8/10/18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15206" y="6550025"/>
            <a:ext cx="18998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12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</a:t>
            </a:r>
            <a:r>
              <a:rPr lang="en-US" altLang="en-US" dirty="0" smtClean="0"/>
              <a:t>8, 2018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Assuming you’re paying for worse response time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 reduced productivity, 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when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X is utilized 100%, but usually, response time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6445250" y="266223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15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93087" cy="1362075"/>
          </a:xfrm>
        </p:spPr>
        <p:txBody>
          <a:bodyPr/>
          <a:lstStyle/>
          <a:p>
            <a:r>
              <a:rPr lang="en-US" b="0" dirty="0" smtClean="0"/>
              <a:t>Today’s lecture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2819400" y="762000"/>
            <a:ext cx="3657600" cy="17224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4038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Physical Reality: Different Processes/Threads share the same hardware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CPU (done)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use of Memory (Today)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Consequently, two different processes cannot use the same memory</a:t>
            </a:r>
          </a:p>
          <a:p>
            <a:pPr lvl="2">
              <a:spcBef>
                <a:spcPct val="20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Physics: two different data cannot occupy same locations in memory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May not want different threads to have access to each other’s memory</a:t>
            </a:r>
          </a:p>
        </p:txBody>
      </p:sp>
    </p:spTree>
    <p:extLst>
      <p:ext uri="{BB962C8B-B14F-4D97-AF65-F5344CB8AC3E}">
        <p14:creationId xmlns:p14="http://schemas.microsoft.com/office/powerpoint/2010/main" val="69610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273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 smtClean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105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Dive deeper into the concepts and mechanisms of memory sharing and address translation</a:t>
            </a:r>
          </a:p>
          <a:p>
            <a:r>
              <a:rPr lang="en-US" altLang="en-US" dirty="0" smtClean="0"/>
              <a:t>Enabler of many key aspects of operating systems</a:t>
            </a:r>
          </a:p>
          <a:p>
            <a:pPr lvl="1"/>
            <a:r>
              <a:rPr lang="en-US" altLang="en-US" dirty="0" smtClean="0"/>
              <a:t>Protection</a:t>
            </a:r>
          </a:p>
          <a:p>
            <a:pPr lvl="1"/>
            <a:r>
              <a:rPr lang="en-US" altLang="en-US" dirty="0" smtClean="0"/>
              <a:t>Multi-programming</a:t>
            </a:r>
          </a:p>
          <a:p>
            <a:pPr lvl="1"/>
            <a:r>
              <a:rPr lang="en-US" altLang="en-US" dirty="0" smtClean="0"/>
              <a:t>Isolation</a:t>
            </a:r>
          </a:p>
          <a:p>
            <a:pPr lvl="1"/>
            <a:r>
              <a:rPr lang="en-US" altLang="en-US" dirty="0" smtClean="0"/>
              <a:t>Memory resource management</a:t>
            </a:r>
          </a:p>
          <a:p>
            <a:pPr lvl="1"/>
            <a:r>
              <a:rPr lang="en-US" altLang="en-US" dirty="0" smtClean="0"/>
              <a:t>I/O efficiency</a:t>
            </a:r>
          </a:p>
          <a:p>
            <a:pPr lvl="1"/>
            <a:r>
              <a:rPr lang="en-US" altLang="en-US" dirty="0" smtClean="0"/>
              <a:t>Sharing</a:t>
            </a:r>
          </a:p>
          <a:p>
            <a:pPr lvl="1"/>
            <a:r>
              <a:rPr lang="en-US" altLang="en-US" dirty="0" smtClean="0"/>
              <a:t>Inter-process communication</a:t>
            </a:r>
          </a:p>
          <a:p>
            <a:pPr lvl="1"/>
            <a:r>
              <a:rPr lang="en-US" altLang="en-US" dirty="0" smtClean="0"/>
              <a:t>Demand paging</a:t>
            </a:r>
          </a:p>
          <a:p>
            <a:r>
              <a:rPr lang="en-US" altLang="en-US" dirty="0" smtClean="0"/>
              <a:t>Today: Linking, Segmentation</a:t>
            </a:r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4235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2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389438"/>
            <a:ext cx="8382000" cy="2286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“Passive” component of a process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Important Aspects of Memory Multiplexing (1/2)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Protection: </a:t>
            </a:r>
            <a:r>
              <a:rPr lang="en-US" altLang="ko-KR" sz="2600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Programs protected from themselves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May want to give special behavior to different memory regions (</a:t>
            </a:r>
            <a:r>
              <a:rPr lang="en-US" altLang="ko-KR" sz="2400" dirty="0">
                <a:ea typeface="굴림" panose="020B0600000101010101" pitchFamily="34" charset="-127"/>
              </a:rPr>
              <a:t>Read Only, Invisible to user programs,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pPr>
              <a:spcBef>
                <a:spcPct val="15000"/>
              </a:spcBef>
            </a:pPr>
            <a:endParaRPr lang="en-US" altLang="ko-KR" sz="2600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Controlled overlap: </a:t>
            </a:r>
            <a:r>
              <a:rPr lang="en-US" altLang="ko-KR" sz="2400" dirty="0" smtClean="0">
                <a:ea typeface="굴림" panose="020B0600000101010101" pitchFamily="34" charset="-127"/>
              </a:rPr>
              <a:t>sometimes we want to share memory across processes.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E.g., communication across processes, share code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control such overlap</a:t>
            </a:r>
          </a:p>
        </p:txBody>
      </p:sp>
    </p:spTree>
    <p:extLst>
      <p:ext uri="{BB962C8B-B14F-4D97-AF65-F5344CB8AC3E}">
        <p14:creationId xmlns:p14="http://schemas.microsoft.com/office/powerpoint/2010/main" val="557120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Important Aspects of Memory Multiplexing (2/2)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Side effects:</a:t>
            </a:r>
          </a:p>
          <a:p>
            <a:pPr lvl="2"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 lvl="2"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Can be used to provide protection (e.g., avoid overlap)</a:t>
            </a:r>
          </a:p>
          <a:p>
            <a:pPr lvl="2"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Can be used to control overlap</a:t>
            </a:r>
          </a:p>
          <a:p>
            <a:pPr lvl="2">
              <a:spcBef>
                <a:spcPct val="15000"/>
              </a:spcBef>
            </a:pPr>
            <a:endParaRPr lang="en-US" altLang="ko-KR" sz="22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968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sz="3600" dirty="0" smtClean="0"/>
              <a:t>Recall: Loading</a:t>
            </a:r>
            <a:endParaRPr lang="en-US" sz="3600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5729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Displays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Inputs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Address Spaces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Files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ISA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Windows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Sockets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Threads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12156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5908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6987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1907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1907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061398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002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1242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157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0673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517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93087" cy="1362075"/>
          </a:xfrm>
        </p:spPr>
        <p:txBody>
          <a:bodyPr/>
          <a:lstStyle/>
          <a:p>
            <a:r>
              <a:rPr lang="en-US" b="0" dirty="0" smtClean="0"/>
              <a:t>Finishing Lecture 10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432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432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 smtClean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9241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8C2000C0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0x0904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0C000280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0x090C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6576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8511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r0,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3431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3431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4478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2819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83565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2057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3716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5893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42094" y="74874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9718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1336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96000"/>
            <a:ext cx="42903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404645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384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384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9194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6528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8463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r0,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338387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3786188" y="2338387"/>
            <a:ext cx="2996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Processor view of memory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4430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814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830887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2052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3668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7620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1288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7290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334000"/>
            <a:ext cx="72662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 smtClean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44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5886450" y="7620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Multi-step Processing of a Program for Execution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019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Small piece of code, </a:t>
            </a:r>
            <a:r>
              <a:rPr lang="en-US" altLang="ko-KR" i="1" dirty="0" smtClean="0">
                <a:ea typeface="굴림" panose="020B0600000101010101" pitchFamily="34" charset="-127"/>
              </a:rPr>
              <a:t>stub</a:t>
            </a:r>
            <a:r>
              <a:rPr lang="en-US" altLang="ko-KR" dirty="0" smtClean="0">
                <a:ea typeface="굴림" panose="020B0600000101010101" pitchFamily="34" charset="-127"/>
              </a:rPr>
              <a:t>, used to locate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</p:spTree>
    <p:extLst>
      <p:ext uri="{BB962C8B-B14F-4D97-AF65-F5344CB8AC3E}">
        <p14:creationId xmlns:p14="http://schemas.microsoft.com/office/powerpoint/2010/main" val="401600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558" y="190500"/>
            <a:ext cx="533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 err="1" smtClean="0">
                <a:ea typeface="굴림" panose="020B0600000101010101" pitchFamily="34" charset="-127"/>
              </a:rPr>
              <a:t>Uniprogramming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 smtClean="0">
                <a:ea typeface="굴림" panose="020B0600000101010101" pitchFamily="34" charset="-127"/>
              </a:rPr>
              <a:t>Uniprogramming</a:t>
            </a:r>
            <a:r>
              <a:rPr lang="en-US" altLang="ko-KR" sz="2800" dirty="0" smtClean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2514600"/>
            <a:ext cx="3248025" cy="2728913"/>
            <a:chOff x="1728" y="2112"/>
            <a:chExt cx="2046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1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123" y="2733"/>
              <a:ext cx="78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4" y="1828800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05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Multiprogramming (primitive stage)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524000"/>
            <a:ext cx="3248025" cy="2728913"/>
            <a:chOff x="1680" y="2256"/>
            <a:chExt cx="2046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90133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Multiprogramming (Version with Protection)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18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Yes: use two special registers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BaseAddr</a:t>
            </a:r>
            <a:r>
              <a:rPr lang="en-US" altLang="ko-KR" sz="2400" dirty="0" smtClean="0">
                <a:ea typeface="굴림" panose="020B0600000101010101" pitchFamily="34" charset="-127"/>
              </a:rPr>
              <a:t> and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LimitAddr</a:t>
            </a:r>
            <a:r>
              <a:rPr lang="en-US" altLang="ko-KR" sz="2400" dirty="0" smtClean="0">
                <a:ea typeface="굴림" panose="020B0600000101010101" pitchFamily="34" charset="-127"/>
              </a:rPr>
              <a:t> to prevent user from straying outside designated area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user tries to access an illegal address, cause an error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During switch, kernel loads new base/limit from PCB (Process Control Block)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 not allowed to change base/limit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1614488"/>
            <a:ext cx="7150100" cy="2728912"/>
            <a:chOff x="872" y="894"/>
            <a:chExt cx="4504" cy="1719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2076" y="238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2076" y="903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31750" name="Rectangle 9"/>
            <p:cNvSpPr>
              <a:spLocks noChangeArrowheads="1"/>
            </p:cNvSpPr>
            <p:nvPr/>
          </p:nvSpPr>
          <p:spPr bwMode="auto">
            <a:xfrm>
              <a:off x="872" y="894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899" y="223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988" y="1038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1753" name="Text Box 12"/>
            <p:cNvSpPr txBox="1">
              <a:spLocks noChangeArrowheads="1"/>
            </p:cNvSpPr>
            <p:nvPr/>
          </p:nvSpPr>
          <p:spPr bwMode="auto">
            <a:xfrm>
              <a:off x="919" y="175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2072" y="174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3752" y="1668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BaseAddr=0x20000</a:t>
              </a:r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3080" y="180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3752" y="1326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LimitAddr=0x10000</a:t>
              </a: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 flipH="1">
              <a:off x="3080" y="147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21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General Address translation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49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Recall: Address Space: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 the addresses and state a process can touch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Each process and kernel has different address space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Consequently, two views of memory: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View from the CPU (what program sees, virtual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View from memory (physical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Translation box (MMU) converts between the two views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Translation makes it much easier to implement protection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task A cannot even gain access to task B’s data, no way for A to adversely affect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With translation,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603375" y="609600"/>
            <a:ext cx="5788025" cy="1586238"/>
            <a:chOff x="698" y="409"/>
            <a:chExt cx="4263" cy="1155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9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4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Simple Example: Base and Bounds (CRAY-1)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8686800" cy="3581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/>
              <a:t>Could use base/bounds for </a:t>
            </a:r>
            <a:r>
              <a:rPr lang="en-US" altLang="ko-KR" sz="2800" dirty="0" smtClean="0">
                <a:solidFill>
                  <a:schemeClr val="hlink"/>
                </a:solidFill>
              </a:rPr>
              <a:t>dynamic address translation</a:t>
            </a:r>
            <a:r>
              <a:rPr lang="en-US" altLang="ko-KR" sz="2800" dirty="0" smtClean="0"/>
              <a:t> – translation happens at execution: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/>
              <a:t>Alter address of every load/store by adding “base”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Generate error if address bigger than limit</a:t>
            </a:r>
          </a:p>
          <a:p>
            <a:pPr>
              <a:spcBef>
                <a:spcPct val="25000"/>
              </a:spcBef>
            </a:pPr>
            <a:r>
              <a:rPr lang="en-US" altLang="ko-KR" sz="2800" dirty="0" smtClean="0"/>
              <a:t>This gives program the illusion that it is running on its own dedicated machine, with memory starting at 0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Program gets continuous region of memory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Addresses within program do not have to be relocated when program placed in different region of DRAM</a:t>
            </a:r>
          </a:p>
        </p:txBody>
      </p:sp>
      <p:grpSp>
        <p:nvGrpSpPr>
          <p:cNvPr id="33795" name="Group 34"/>
          <p:cNvGrpSpPr>
            <a:grpSpLocks/>
          </p:cNvGrpSpPr>
          <p:nvPr/>
        </p:nvGrpSpPr>
        <p:grpSpPr bwMode="auto">
          <a:xfrm>
            <a:off x="228600" y="608013"/>
            <a:ext cx="6705600" cy="2516188"/>
            <a:chOff x="720" y="409"/>
            <a:chExt cx="4224" cy="1585"/>
          </a:xfrm>
        </p:grpSpPr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4268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DRAM</a:t>
              </a:r>
            </a:p>
          </p:txBody>
        </p:sp>
        <p:sp>
          <p:nvSpPr>
            <p:cNvPr id="33798" name="Line 12"/>
            <p:cNvSpPr>
              <a:spLocks noChangeShapeType="1"/>
            </p:cNvSpPr>
            <p:nvPr/>
          </p:nvSpPr>
          <p:spPr bwMode="auto">
            <a:xfrm>
              <a:off x="1396" y="1104"/>
              <a:ext cx="16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799" name="Oval 9"/>
            <p:cNvSpPr>
              <a:spLocks noChangeArrowheads="1"/>
            </p:cNvSpPr>
            <p:nvPr/>
          </p:nvSpPr>
          <p:spPr bwMode="auto">
            <a:xfrm>
              <a:off x="2296" y="1310"/>
              <a:ext cx="385" cy="408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solidFill>
                  <a:srgbClr val="00FF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2276" y="1274"/>
              <a:ext cx="38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4000" b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?</a:t>
              </a:r>
              <a:endParaRPr lang="en-US" altLang="ko-KR" sz="4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3001" y="842"/>
              <a:ext cx="386" cy="458"/>
              <a:chOff x="2304" y="992"/>
              <a:chExt cx="528" cy="592"/>
            </a:xfrm>
          </p:grpSpPr>
          <p:sp>
            <p:nvSpPr>
              <p:cNvPr id="33813" name="Oval 14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528" cy="528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ko-KR" altLang="en-US" sz="1800" b="0">
                  <a:solidFill>
                    <a:srgbClr val="00FFFF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814" name="Text Box 15"/>
              <p:cNvSpPr txBox="1">
                <a:spLocks noChangeArrowheads="1"/>
              </p:cNvSpPr>
              <p:nvPr/>
            </p:nvSpPr>
            <p:spPr bwMode="auto">
              <a:xfrm>
                <a:off x="2380" y="992"/>
                <a:ext cx="41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4000" b="0">
                    <a:latin typeface="Gill Sans" charset="0"/>
                    <a:ea typeface="Gill Sans" charset="0"/>
                    <a:cs typeface="Gill Sans" charset="0"/>
                  </a:rPr>
                  <a:t>+</a:t>
                </a:r>
              </a:p>
            </p:txBody>
          </p:sp>
        </p:grpSp>
        <p:sp>
          <p:nvSpPr>
            <p:cNvPr id="33802" name="Line 19"/>
            <p:cNvSpPr>
              <a:spLocks noChangeShapeType="1"/>
            </p:cNvSpPr>
            <p:nvPr/>
          </p:nvSpPr>
          <p:spPr bwMode="auto">
            <a:xfrm>
              <a:off x="3212" y="669"/>
              <a:ext cx="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3" name="Text Box 20"/>
            <p:cNvSpPr txBox="1">
              <a:spLocks noChangeArrowheads="1"/>
            </p:cNvSpPr>
            <p:nvPr/>
          </p:nvSpPr>
          <p:spPr bwMode="auto">
            <a:xfrm>
              <a:off x="2938" y="409"/>
              <a:ext cx="47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1239" y="1274"/>
              <a:ext cx="63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  <a:p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(Limit)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5" name="Line 22"/>
            <p:cNvSpPr>
              <a:spLocks noChangeShapeType="1"/>
            </p:cNvSpPr>
            <p:nvPr/>
          </p:nvSpPr>
          <p:spPr bwMode="auto">
            <a:xfrm>
              <a:off x="1945" y="1520"/>
              <a:ext cx="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6" name="Line 23"/>
            <p:cNvSpPr>
              <a:spLocks noChangeShapeType="1"/>
            </p:cNvSpPr>
            <p:nvPr/>
          </p:nvSpPr>
          <p:spPr bwMode="auto">
            <a:xfrm>
              <a:off x="2494" y="1099"/>
              <a:ext cx="0" cy="21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>
              <a:off x="3381" y="1099"/>
              <a:ext cx="8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8" name="Rectangle 25"/>
            <p:cNvSpPr>
              <a:spLocks noChangeArrowheads="1"/>
            </p:cNvSpPr>
            <p:nvPr/>
          </p:nvSpPr>
          <p:spPr bwMode="auto">
            <a:xfrm>
              <a:off x="720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33809" name="Text Box 26"/>
            <p:cNvSpPr txBox="1">
              <a:spLocks noChangeArrowheads="1"/>
            </p:cNvSpPr>
            <p:nvPr/>
          </p:nvSpPr>
          <p:spPr bwMode="auto">
            <a:xfrm>
              <a:off x="1387" y="554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3414" y="1176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1" name="Text Box 31"/>
            <p:cNvSpPr txBox="1">
              <a:spLocks noChangeArrowheads="1"/>
            </p:cNvSpPr>
            <p:nvPr/>
          </p:nvSpPr>
          <p:spPr bwMode="auto">
            <a:xfrm>
              <a:off x="2904" y="1705"/>
              <a:ext cx="9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No: Error!</a:t>
              </a:r>
            </a:p>
          </p:txBody>
        </p:sp>
        <p:sp>
          <p:nvSpPr>
            <p:cNvPr id="33812" name="Freeform 32"/>
            <p:cNvSpPr>
              <a:spLocks/>
            </p:cNvSpPr>
            <p:nvPr/>
          </p:nvSpPr>
          <p:spPr bwMode="auto">
            <a:xfrm>
              <a:off x="2491" y="1730"/>
              <a:ext cx="409" cy="136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26 h 144"/>
                <a:gd name="T4" fmla="*/ 83 w 432"/>
                <a:gd name="T5" fmla="*/ 26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0" y="144"/>
                  </a:lnTo>
                  <a:lnTo>
                    <a:pt x="432" y="144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8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839200" cy="3352800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ko-KR" sz="2400" dirty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</a:rPr>
              <a:t>memory becomes fragmented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Would like to have multiple chunks/program (Code, Data, Stack)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295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95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295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295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346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295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295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3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762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14800" y="685800"/>
            <a:ext cx="4510088" cy="3870325"/>
            <a:chOff x="2592" y="480"/>
            <a:chExt cx="2841" cy="2438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832" y="2462"/>
              <a:ext cx="11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272" y="2462"/>
              <a:ext cx="116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eaLnBrk="1" hangingPunct="1">
                <a:spcBef>
                  <a:spcPct val="5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736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89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Another method for exploiting past behavior (first use in CTSS)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Multiple queues, each with different priority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priority queues often considered “foreground” tasks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Each queue has its own scheduling algorithm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 foreground – RR, background – FCFS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Sometimes multiple RR priorities with quantum increasing exponentially (highest:1ms, next: 2ms, next: 4ms,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etc</a:t>
            </a:r>
            <a:r>
              <a:rPr lang="en-US" altLang="ko-KR" sz="2400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Adjust each job’s priority as follows (details vary)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Job starts in highest priority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timeout expires, drop one level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590800" y="6858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5715000" y="990600"/>
            <a:ext cx="3308350" cy="914400"/>
            <a:chOff x="3600" y="624"/>
            <a:chExt cx="2084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717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153400" cy="533400"/>
          </a:xfrm>
        </p:spPr>
        <p:txBody>
          <a:bodyPr/>
          <a:lstStyle/>
          <a:p>
            <a:r>
              <a:rPr lang="en-US" altLang="ko-KR" dirty="0" smtClean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458200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x86 Example: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[</a:t>
            </a:r>
            <a:r>
              <a:rPr lang="en-US" altLang="ko-KR" dirty="0" err="1" smtClean="0">
                <a:solidFill>
                  <a:schemeClr val="hlink"/>
                </a:solidFill>
              </a:rPr>
              <a:t>es</a:t>
            </a:r>
            <a:r>
              <a:rPr lang="en-US" altLang="ko-KR" dirty="0" err="1" smtClean="0"/>
              <a:t>:bx</a:t>
            </a:r>
            <a:r>
              <a:rPr lang="en-US" altLang="ko-KR" dirty="0" smtClean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1203325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65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1724025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035050"/>
            <a:ext cx="4800600" cy="1576388"/>
            <a:chOff x="2277" y="566"/>
            <a:chExt cx="3024" cy="993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529" y="1115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3" y="746125"/>
            <a:ext cx="2759075" cy="1041400"/>
            <a:chOff x="3287" y="384"/>
            <a:chExt cx="1738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 smtClean="0">
                  <a:latin typeface="Gill Sans" charset="0"/>
                  <a:ea typeface="Gill Sans" charset="0"/>
                  <a:cs typeface="Gill Sans" charset="0"/>
                </a:rPr>
                <a:t>&gt;</a:t>
              </a:r>
              <a:endParaRPr lang="en-US" altLang="en-US" sz="4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55" y="462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648200" y="685800"/>
            <a:ext cx="7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5638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2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  <p:bldP spid="6922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Intel x86 Special Registers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4267200" y="1066800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273313" cy="11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Typical Segment Register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Current Priority is RPL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Of Code Segment (CS)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60925" y="685800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990600" y="6858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7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91744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64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22682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545891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5429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14519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284909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Deadline </a:t>
            </a:r>
            <a:r>
              <a:rPr lang="en-US" dirty="0" smtClean="0">
                <a:solidFill>
                  <a:srgbClr val="000000"/>
                </a:solidFill>
              </a:rPr>
              <a:t>for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midterm regrades</a:t>
            </a:r>
            <a:r>
              <a:rPr lang="en-US" dirty="0" smtClean="0">
                <a:solidFill>
                  <a:srgbClr val="2A40E2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Tomorrow, 10/9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5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 of Segment Translation (16b address)</a:t>
            </a:r>
          </a:p>
        </p:txBody>
      </p:sp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0x240. Virtual segment #? 0;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4020588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/>
                <a:gridCol w="1042988"/>
                <a:gridCol w="1042987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81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 of Segment Translation (</a:t>
            </a:r>
            <a:r>
              <a:rPr lang="en-US" altLang="ko-KR" dirty="0">
                <a:ea typeface="굴림" panose="020B0600000101010101" pitchFamily="34" charset="-127"/>
              </a:rPr>
              <a:t>16b 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0x240. Virtual segment #? 0;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850063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/>
                <a:gridCol w="1042988"/>
                <a:gridCol w="1042987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5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763000" cy="3657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Result approximates SRTF: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CPU bound jobs drop like a rock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Short-running I/O bound jobs stay near top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Scheduling must be done between the queues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Fixed priority scheduling:</a:t>
            </a:r>
            <a:r>
              <a:rPr lang="en-US" altLang="ko-KR" sz="2400" dirty="0" smtClean="0">
                <a:ea typeface="굴림" panose="020B0600000101010101" pitchFamily="34" charset="-127"/>
              </a:rPr>
              <a:t> 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serve all from highest priority, then next priority, etc.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Time slice: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each queue gets a certain amount of CPU time 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e.g., 70% to highest, 20% next, 10% lowest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800" y="685800"/>
            <a:ext cx="6432550" cy="1828800"/>
            <a:chOff x="2590800" y="685800"/>
            <a:chExt cx="6432550" cy="18288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590800" y="685800"/>
              <a:ext cx="3657600" cy="1828800"/>
              <a:chOff x="1872" y="1392"/>
              <a:chExt cx="2016" cy="1233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" t="10027" r="1016" b="9756"/>
              <a:stretch>
                <a:fillRect/>
              </a:stretch>
            </p:blipFill>
            <p:spPr bwMode="auto">
              <a:xfrm>
                <a:off x="1872" y="1392"/>
                <a:ext cx="2016" cy="1233"/>
              </a:xfrm>
              <a:prstGeom prst="rect">
                <a:avLst/>
              </a:prstGeom>
              <a:noFill/>
              <a:ln w="38100" cmpd="dbl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2166" y="1536"/>
                <a:ext cx="1440" cy="492"/>
              </a:xfrm>
              <a:custGeom>
                <a:avLst/>
                <a:gdLst>
                  <a:gd name="T0" fmla="*/ 1200 w 1440"/>
                  <a:gd name="T1" fmla="*/ 0 h 492"/>
                  <a:gd name="T2" fmla="*/ 1440 w 1440"/>
                  <a:gd name="T3" fmla="*/ 0 h 492"/>
                  <a:gd name="T4" fmla="*/ 1440 w 1440"/>
                  <a:gd name="T5" fmla="*/ 197 h 492"/>
                  <a:gd name="T6" fmla="*/ 0 w 1440"/>
                  <a:gd name="T7" fmla="*/ 197 h 492"/>
                  <a:gd name="T8" fmla="*/ 0 w 1440"/>
                  <a:gd name="T9" fmla="*/ 492 h 492"/>
                  <a:gd name="T10" fmla="*/ 201 w 1440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0" h="492">
                    <a:moveTo>
                      <a:pt x="1200" y="0"/>
                    </a:moveTo>
                    <a:lnTo>
                      <a:pt x="1440" y="0"/>
                    </a:lnTo>
                    <a:lnTo>
                      <a:pt x="1440" y="197"/>
                    </a:lnTo>
                    <a:lnTo>
                      <a:pt x="0" y="197"/>
                    </a:lnTo>
                    <a:lnTo>
                      <a:pt x="0" y="492"/>
                    </a:lnTo>
                    <a:lnTo>
                      <a:pt x="201" y="492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2157" y="2031"/>
                <a:ext cx="1443" cy="513"/>
              </a:xfrm>
              <a:custGeom>
                <a:avLst/>
                <a:gdLst>
                  <a:gd name="T0" fmla="*/ 1203 w 1443"/>
                  <a:gd name="T1" fmla="*/ 0 h 513"/>
                  <a:gd name="T2" fmla="*/ 1443 w 1443"/>
                  <a:gd name="T3" fmla="*/ 0 h 513"/>
                  <a:gd name="T4" fmla="*/ 1440 w 1443"/>
                  <a:gd name="T5" fmla="*/ 225 h 513"/>
                  <a:gd name="T6" fmla="*/ 0 w 1443"/>
                  <a:gd name="T7" fmla="*/ 222 h 513"/>
                  <a:gd name="T8" fmla="*/ 3 w 1443"/>
                  <a:gd name="T9" fmla="*/ 513 h 513"/>
                  <a:gd name="T10" fmla="*/ 210 w 1443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3" h="513">
                    <a:moveTo>
                      <a:pt x="1203" y="0"/>
                    </a:moveTo>
                    <a:lnTo>
                      <a:pt x="1443" y="0"/>
                    </a:lnTo>
                    <a:lnTo>
                      <a:pt x="1440" y="225"/>
                    </a:lnTo>
                    <a:lnTo>
                      <a:pt x="0" y="222"/>
                    </a:lnTo>
                    <a:lnTo>
                      <a:pt x="3" y="513"/>
                    </a:lnTo>
                    <a:lnTo>
                      <a:pt x="210" y="513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5715000" y="990600"/>
              <a:ext cx="3308350" cy="914400"/>
              <a:chOff x="3600" y="624"/>
              <a:chExt cx="2084" cy="576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010" y="624"/>
                <a:ext cx="167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Long-Running Compute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Tasks Demoted to 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Low Priority</a:t>
                </a: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720"/>
                <a:ext cx="511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H="1">
                <a:off x="3600" y="960"/>
                <a:ext cx="511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52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 of Segment </a:t>
            </a:r>
            <a:r>
              <a:rPr lang="en-US" altLang="ko-KR" dirty="0">
                <a:ea typeface="굴림" panose="020B0600000101010101" pitchFamily="34" charset="-127"/>
              </a:rPr>
              <a:t>Translation (16b 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0x240. Virtual segment #? 0;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0x360. Translated to Physical=0x4360. Get “li $v0, 0”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727874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/>
                <a:gridCol w="1042988"/>
                <a:gridCol w="1042987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6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 of Segment </a:t>
            </a:r>
            <a:r>
              <a:rPr lang="en-US" altLang="ko-KR" dirty="0">
                <a:ea typeface="굴림" panose="020B0600000101010101" pitchFamily="34" charset="-127"/>
              </a:rPr>
              <a:t>Translation (16b 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0x0240. Virtual segment #? 0;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	Translate 0x4050 (0100 0000 0101 000). Virtual segment #? 1; Offset? 0x50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0x0368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3209939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/>
                <a:gridCol w="1042988"/>
                <a:gridCol w="1042987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9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Observations about Segmentation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address space has holes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Segmentation efficient for sparse address spaces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correct program should never address gaps (except as mentioned in moment)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it does, trap to kernel and dump core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When it is OK to address outside valid range?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how the stack and heap are allowed to grow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instance, stack takes fault, system automatically increases size of stack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protection mode in segment table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example, code segment would be read-only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and stack would be read-write (stores allowed)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Shared segment could be read-only or read-write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table stored in CPU, not in memory (small)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Might store all of processes memory onto disk when 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2314033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Problems with Segmentation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sz="2800" dirty="0" smtClean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sz="2400" dirty="0" smtClean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sz="2400" dirty="0" smtClean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84246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ko-KR" dirty="0" smtClean="0"/>
              <a:t>Recall: General Address Translation</a:t>
            </a:r>
            <a:endParaRPr lang="en-US" altLang="en-US" dirty="0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134387" y="2928938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712862" y="2963863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00355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250112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Allocate physical memory in fixed size chunks (“</a:t>
            </a:r>
            <a:r>
              <a:rPr lang="en-US" altLang="ko-KR" sz="2400" dirty="0" smtClean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 smtClean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	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193888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226050" y="9398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to Implement Paging?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915400" cy="35052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ko-KR" sz="2600" dirty="0" smtClean="0">
                <a:sym typeface="Symbol" panose="05050102010706020507" pitchFamily="18" charset="2"/>
              </a:rPr>
              <a:t>Page Table (One per process)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Permissions include: Valid bits, Read, Write, </a:t>
            </a:r>
            <a:r>
              <a:rPr lang="en-US" altLang="ko-KR" sz="2400" dirty="0" err="1" smtClean="0">
                <a:sym typeface="Symbol" panose="05050102010706020507" pitchFamily="18" charset="2"/>
              </a:rPr>
              <a:t>etc</a:t>
            </a:r>
            <a:endParaRPr lang="en-US" altLang="ko-KR" sz="2400" dirty="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ko-KR" sz="2600" dirty="0" smtClean="0"/>
              <a:t>Virtual address mapping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/>
              <a:t>Offset from Virtual address copied to Physical Address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/>
              <a:t>Example: 10 bit offset </a:t>
            </a:r>
            <a:r>
              <a:rPr lang="en-US" altLang="ko-KR" sz="2400" dirty="0" smtClean="0">
                <a:sym typeface="Symbol" panose="05050102010706020507" pitchFamily="18" charset="2"/>
              </a:rPr>
              <a:t> 1024-byte pages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Virtual page # is all remaining bits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65463" y="11684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57200" y="7874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1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62000" y="1852613"/>
            <a:ext cx="3276601" cy="1290637"/>
            <a:chOff x="352" y="1375"/>
            <a:chExt cx="2064" cy="813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smtClean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62000" y="13700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911600" y="1711325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91200" y="19288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5029200" y="14859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92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  <p:bldP spid="70048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255588" y="1277938"/>
            <a:ext cx="1566812" cy="3712012"/>
            <a:chOff x="2712" y="480"/>
            <a:chExt cx="1095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869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5838825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5838825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5803900" y="3106738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38825" y="4006850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169025" y="5029200"/>
            <a:ext cx="1243206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52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0338" y="685800"/>
            <a:ext cx="3054150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181350" y="1797050"/>
            <a:ext cx="927722" cy="2040525"/>
            <a:chOff x="3181349" y="1797621"/>
            <a:chExt cx="927723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89" y="1901825"/>
              <a:ext cx="830883" cy="1935713"/>
              <a:chOff x="3752" y="864"/>
              <a:chExt cx="580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0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800" y="1143000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98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529388" y="1343025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47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114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447800" y="2819400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114800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28600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133600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162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228600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133600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352800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162800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69694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57200" y="3613150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03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04800" y="825500"/>
            <a:ext cx="4714875" cy="704850"/>
            <a:chOff x="322" y="384"/>
            <a:chExt cx="2970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22" y="384"/>
              <a:ext cx="111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33400" y="1631950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27025" y="5670550"/>
            <a:ext cx="4770438" cy="704850"/>
            <a:chOff x="479" y="3504"/>
            <a:chExt cx="3005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479" y="3504"/>
              <a:ext cx="111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2917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2917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804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64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5867400" y="4114800"/>
            <a:ext cx="3174568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3705225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4746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4746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2209800" y="15240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555625" y="1295400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43600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6492875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492875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6492875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6492875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5357813" y="1066800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254536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839200" cy="381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Countermeasure</a:t>
            </a:r>
            <a:r>
              <a:rPr lang="en-US" altLang="ko-KR" dirty="0" smtClean="0">
                <a:ea typeface="굴림" panose="020B0600000101010101" pitchFamily="34" charset="-127"/>
              </a:rPr>
              <a:t>: user action that can foil intent of OS designers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multilevel feedback, put in a bunch of meaningless I/O to keep job’s priority high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Of course, if everyone did this, wouldn’t work!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of Othello program: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Playing against competitor, so key was to do computing at higher priority the competitors.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Put in </a:t>
            </a:r>
            <a:r>
              <a:rPr lang="en-US" altLang="ko-KR" sz="2400" dirty="0" err="1" smtClean="0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’s</a:t>
            </a:r>
            <a:r>
              <a:rPr lang="en-US" altLang="ko-KR" sz="2400" dirty="0" smtClean="0">
                <a:ea typeface="굴림" panose="020B0600000101010101" pitchFamily="34" charset="-127"/>
              </a:rPr>
              <a:t>, ran much faster!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685800"/>
            <a:ext cx="6432550" cy="1828800"/>
            <a:chOff x="2590800" y="685800"/>
            <a:chExt cx="6432550" cy="18288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590800" y="685800"/>
              <a:ext cx="3657600" cy="1828800"/>
              <a:chOff x="1872" y="1392"/>
              <a:chExt cx="2016" cy="1233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" t="10027" r="1016" b="9756"/>
              <a:stretch>
                <a:fillRect/>
              </a:stretch>
            </p:blipFill>
            <p:spPr bwMode="auto">
              <a:xfrm>
                <a:off x="1872" y="1392"/>
                <a:ext cx="2016" cy="1233"/>
              </a:xfrm>
              <a:prstGeom prst="rect">
                <a:avLst/>
              </a:prstGeom>
              <a:noFill/>
              <a:ln w="38100" cmpd="dbl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166" y="1536"/>
                <a:ext cx="1440" cy="492"/>
              </a:xfrm>
              <a:custGeom>
                <a:avLst/>
                <a:gdLst>
                  <a:gd name="T0" fmla="*/ 1200 w 1440"/>
                  <a:gd name="T1" fmla="*/ 0 h 492"/>
                  <a:gd name="T2" fmla="*/ 1440 w 1440"/>
                  <a:gd name="T3" fmla="*/ 0 h 492"/>
                  <a:gd name="T4" fmla="*/ 1440 w 1440"/>
                  <a:gd name="T5" fmla="*/ 197 h 492"/>
                  <a:gd name="T6" fmla="*/ 0 w 1440"/>
                  <a:gd name="T7" fmla="*/ 197 h 492"/>
                  <a:gd name="T8" fmla="*/ 0 w 1440"/>
                  <a:gd name="T9" fmla="*/ 492 h 492"/>
                  <a:gd name="T10" fmla="*/ 201 w 1440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0" h="492">
                    <a:moveTo>
                      <a:pt x="1200" y="0"/>
                    </a:moveTo>
                    <a:lnTo>
                      <a:pt x="1440" y="0"/>
                    </a:lnTo>
                    <a:lnTo>
                      <a:pt x="1440" y="197"/>
                    </a:lnTo>
                    <a:lnTo>
                      <a:pt x="0" y="197"/>
                    </a:lnTo>
                    <a:lnTo>
                      <a:pt x="0" y="492"/>
                    </a:lnTo>
                    <a:lnTo>
                      <a:pt x="201" y="492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2157" y="2031"/>
                <a:ext cx="1443" cy="513"/>
              </a:xfrm>
              <a:custGeom>
                <a:avLst/>
                <a:gdLst>
                  <a:gd name="T0" fmla="*/ 1203 w 1443"/>
                  <a:gd name="T1" fmla="*/ 0 h 513"/>
                  <a:gd name="T2" fmla="*/ 1443 w 1443"/>
                  <a:gd name="T3" fmla="*/ 0 h 513"/>
                  <a:gd name="T4" fmla="*/ 1440 w 1443"/>
                  <a:gd name="T5" fmla="*/ 225 h 513"/>
                  <a:gd name="T6" fmla="*/ 0 w 1443"/>
                  <a:gd name="T7" fmla="*/ 222 h 513"/>
                  <a:gd name="T8" fmla="*/ 3 w 1443"/>
                  <a:gd name="T9" fmla="*/ 513 h 513"/>
                  <a:gd name="T10" fmla="*/ 210 w 1443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3" h="513">
                    <a:moveTo>
                      <a:pt x="1203" y="0"/>
                    </a:moveTo>
                    <a:lnTo>
                      <a:pt x="1443" y="0"/>
                    </a:lnTo>
                    <a:lnTo>
                      <a:pt x="1440" y="225"/>
                    </a:lnTo>
                    <a:lnTo>
                      <a:pt x="0" y="222"/>
                    </a:lnTo>
                    <a:lnTo>
                      <a:pt x="3" y="513"/>
                    </a:lnTo>
                    <a:lnTo>
                      <a:pt x="210" y="513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15000" y="990600"/>
              <a:ext cx="3308350" cy="914400"/>
              <a:chOff x="3600" y="624"/>
              <a:chExt cx="2084" cy="576"/>
            </a:xfrm>
          </p:grpSpPr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4010" y="624"/>
                <a:ext cx="167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Long-Running Compute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Tasks Demoted to 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Low Priority</a:t>
                </a: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720"/>
                <a:ext cx="511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>
                <a:off x="3600" y="960"/>
                <a:ext cx="511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4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209800" y="1752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943600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92875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92875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92875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92875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0" name="Straight Arrow Connector 162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1" name="Straight Arrow Connector 164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2" name="Straight Arrow Connector 165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3" name="Straight Arrow Connector 166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4" name="Straight Arrow Connector 167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5" name="Straight Arrow Connector 172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6" name="Straight Arrow Connector 173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9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0" name="Straight Arrow Connector 179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1" name="Straight Arrow Connector 180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2" name="Straight Arrow Connector 181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3" name="Straight Arrow Connector 182"/>
          <p:cNvCxnSpPr>
            <a:cxnSpLocks noChangeShapeType="1"/>
            <a:endCxn id="27678" idx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4" name="Straight Arrow Connector 185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5" name="Straight Arrow Connector 186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544513" y="1643063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304800" y="2209800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</p:spTree>
    <p:extLst>
      <p:ext uri="{BB962C8B-B14F-4D97-AF65-F5344CB8AC3E}">
        <p14:creationId xmlns:p14="http://schemas.microsoft.com/office/powerpoint/2010/main" val="47770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5"/>
          <p:cNvSpPr>
            <a:spLocks noChangeArrowheads="1"/>
          </p:cNvSpPr>
          <p:nvPr/>
        </p:nvSpPr>
        <p:spPr bwMode="auto">
          <a:xfrm>
            <a:off x="6477000" y="24384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209800" y="18288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6" name="TextBox 27"/>
          <p:cNvSpPr txBox="1">
            <a:spLocks noChangeArrowheads="1"/>
          </p:cNvSpPr>
          <p:nvPr/>
        </p:nvSpPr>
        <p:spPr bwMode="auto">
          <a:xfrm>
            <a:off x="6689725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8697" name="Rectangle 28"/>
          <p:cNvSpPr>
            <a:spLocks noChangeArrowheads="1"/>
          </p:cNvSpPr>
          <p:nvPr/>
        </p:nvSpPr>
        <p:spPr bwMode="auto">
          <a:xfrm>
            <a:off x="64770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98" name="Rectangle 29"/>
          <p:cNvSpPr>
            <a:spLocks noChangeArrowheads="1"/>
          </p:cNvSpPr>
          <p:nvPr/>
        </p:nvSpPr>
        <p:spPr bwMode="auto">
          <a:xfrm>
            <a:off x="6477000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77000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77000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77000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03" name="Rectangle 35"/>
          <p:cNvSpPr>
            <a:spLocks noChangeArrowheads="1"/>
          </p:cNvSpPr>
          <p:nvPr/>
        </p:nvSpPr>
        <p:spPr bwMode="auto">
          <a:xfrm>
            <a:off x="6477000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77000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05" name="Rectangle 39"/>
          <p:cNvSpPr>
            <a:spLocks noChangeArrowheads="1"/>
          </p:cNvSpPr>
          <p:nvPr/>
        </p:nvSpPr>
        <p:spPr bwMode="auto">
          <a:xfrm>
            <a:off x="6477000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77000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64770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770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770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770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770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770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770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770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770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770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770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770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770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770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770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770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770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770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770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770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770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770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770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770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770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770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770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770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770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770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7" name="Straight Arrow Connector 146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8" name="Straight Arrow Connector 147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9" name="Straight Arrow Connector 148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0" name="Straight Arrow Connector 149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1" name="Straight Arrow Connector 150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2" name="Straight Arrow Connector 151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3" name="Straight Arrow Connector 152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0" name="Straight Arrow Connector 159"/>
          <p:cNvCxnSpPr>
            <a:cxnSpLocks noChangeShapeType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1" name="Straight Arrow Connector 160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2" name="Straight Arrow Connector 161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3" name="Straight Arrow Connector 162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4" name="Straight Arrow Connector 163"/>
          <p:cNvCxnSpPr>
            <a:cxnSpLocks noChangeShapeType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5" name="Straight Arrow Connector 164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6" name="Straight Arrow Connector 165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7010400" y="3048000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Allocate new pages where room!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971800" y="1447800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971800" y="1600200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  <a:endCxn id="127" idx="1"/>
          </p:cNvCxnSpPr>
          <p:nvPr/>
        </p:nvCxnSpPr>
        <p:spPr bwMode="auto">
          <a:xfrm>
            <a:off x="5334000" y="1524000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334000" y="1676400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5943600" y="4267200"/>
            <a:ext cx="59436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544513" y="1643063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16883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7249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Page table pointer and limit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 smtClean="0">
                <a:ea typeface="굴림" panose="020B0600000101010101" pitchFamily="34" charset="-127"/>
              </a:rPr>
              <a:t>31</a:t>
            </a:r>
            <a:r>
              <a:rPr lang="en-US" altLang="ko-KR" sz="2400" dirty="0" smtClean="0"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 or combining paging and segmentation?</a:t>
            </a:r>
          </a:p>
        </p:txBody>
      </p:sp>
    </p:spTree>
    <p:extLst>
      <p:ext uri="{BB962C8B-B14F-4D97-AF65-F5344CB8AC3E}">
        <p14:creationId xmlns:p14="http://schemas.microsoft.com/office/powerpoint/2010/main" val="381725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880" name="Group 136"/>
          <p:cNvGrpSpPr>
            <a:grpSpLocks/>
          </p:cNvGrpSpPr>
          <p:nvPr/>
        </p:nvGrpSpPr>
        <p:grpSpPr bwMode="auto">
          <a:xfrm>
            <a:off x="5040313" y="609600"/>
            <a:ext cx="3784600" cy="6015038"/>
            <a:chOff x="3088" y="384"/>
            <a:chExt cx="2384" cy="3789"/>
          </a:xfrm>
        </p:grpSpPr>
        <p:grpSp>
          <p:nvGrpSpPr>
            <p:cNvPr id="23614" name="Group 107"/>
            <p:cNvGrpSpPr>
              <a:grpSpLocks/>
            </p:cNvGrpSpPr>
            <p:nvPr/>
          </p:nvGrpSpPr>
          <p:grpSpPr bwMode="auto">
            <a:xfrm>
              <a:off x="3088" y="384"/>
              <a:ext cx="2384" cy="444"/>
              <a:chOff x="3065" y="452"/>
              <a:chExt cx="2384" cy="444"/>
            </a:xfrm>
          </p:grpSpPr>
          <p:sp>
            <p:nvSpPr>
              <p:cNvPr id="23626" name="Text Box 100"/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27" name="Group 104"/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3628" name="Rectangle 98"/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2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23615" name="Group 131"/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23623" name="Rectangle 27"/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23624" name="Rectangle 28"/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25" name="Rectangle 29"/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23616" name="Rectangle 23"/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17" name="Rectangle 24"/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8" name="Rectangle 53"/>
            <p:cNvSpPr>
              <a:spLocks noChangeArrowheads="1"/>
            </p:cNvSpPr>
            <p:nvPr/>
          </p:nvSpPr>
          <p:spPr bwMode="auto">
            <a:xfrm>
              <a:off x="5113" y="1225"/>
              <a:ext cx="2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23619" name="Rectangle 121"/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0" name="Rectangle 36"/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1" name="Rectangle 25"/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2" name="Rectangle 37"/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95" y="228600"/>
            <a:ext cx="9098646" cy="4944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dirty="0" smtClean="0"/>
              <a:t>Fix for sparse address space: The two-level page table</a:t>
            </a:r>
          </a:p>
        </p:txBody>
      </p:sp>
      <p:grpSp>
        <p:nvGrpSpPr>
          <p:cNvPr id="671871" name="Group 127"/>
          <p:cNvGrpSpPr>
            <a:grpSpLocks/>
          </p:cNvGrpSpPr>
          <p:nvPr/>
        </p:nvGrpSpPr>
        <p:grpSpPr bwMode="auto">
          <a:xfrm>
            <a:off x="4176713" y="1720850"/>
            <a:ext cx="1614487" cy="3071813"/>
            <a:chOff x="2544" y="1084"/>
            <a:chExt cx="1017" cy="1935"/>
          </a:xfrm>
        </p:grpSpPr>
        <p:sp>
          <p:nvSpPr>
            <p:cNvPr id="23611" name="Line 20"/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2" name="Line 21"/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3" name="Line 22"/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71869" name="Group 125"/>
          <p:cNvGrpSpPr>
            <a:grpSpLocks/>
          </p:cNvGrpSpPr>
          <p:nvPr/>
        </p:nvGrpSpPr>
        <p:grpSpPr bwMode="auto">
          <a:xfrm>
            <a:off x="152400" y="862013"/>
            <a:ext cx="4938713" cy="954087"/>
            <a:chOff x="9" y="543"/>
            <a:chExt cx="3111" cy="601"/>
          </a:xfrm>
        </p:grpSpPr>
        <p:sp>
          <p:nvSpPr>
            <p:cNvPr id="23602" name="Rectangle 54"/>
            <p:cNvSpPr>
              <a:spLocks noChangeArrowheads="1"/>
            </p:cNvSpPr>
            <p:nvPr/>
          </p:nvSpPr>
          <p:spPr bwMode="auto">
            <a:xfrm>
              <a:off x="81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3" name="Rectangle 55"/>
            <p:cNvSpPr>
              <a:spLocks noChangeArrowheads="1"/>
            </p:cNvSpPr>
            <p:nvPr/>
          </p:nvSpPr>
          <p:spPr bwMode="auto">
            <a:xfrm>
              <a:off x="1488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4" name="Rectangle 56"/>
            <p:cNvSpPr>
              <a:spLocks noChangeArrowheads="1"/>
            </p:cNvSpPr>
            <p:nvPr/>
          </p:nvSpPr>
          <p:spPr bwMode="auto">
            <a:xfrm>
              <a:off x="225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3605" name="Group 65"/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23606" name="Text Box 66"/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07" name="Group 67"/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236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09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236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671870" name="Group 126"/>
          <p:cNvGrpSpPr>
            <a:grpSpLocks/>
          </p:cNvGrpSpPr>
          <p:nvPr/>
        </p:nvGrpSpPr>
        <p:grpSpPr bwMode="auto">
          <a:xfrm>
            <a:off x="442913" y="2514600"/>
            <a:ext cx="4217987" cy="1754188"/>
            <a:chOff x="192" y="1612"/>
            <a:chExt cx="2657" cy="1105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Rectangle 5" descr="80%"/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4" name="Rectangle 6" descr="75%"/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5" name="Rectangle 7" descr="75%"/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596" name="Group 111"/>
            <p:cNvGrpSpPr>
              <a:grpSpLocks/>
            </p:cNvGrpSpPr>
            <p:nvPr/>
          </p:nvGrpSpPr>
          <p:grpSpPr bwMode="auto">
            <a:xfrm>
              <a:off x="1776" y="2528"/>
              <a:ext cx="1073" cy="189"/>
              <a:chOff x="1872" y="2644"/>
              <a:chExt cx="1073" cy="189"/>
            </a:xfrm>
          </p:grpSpPr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503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23600" name="Line 48"/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3598" name="Line 92"/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37" name="Freeform 93"/>
          <p:cNvSpPr>
            <a:spLocks/>
          </p:cNvSpPr>
          <p:nvPr/>
        </p:nvSpPr>
        <p:spPr bwMode="auto">
          <a:xfrm>
            <a:off x="2043113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1838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5562600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Tree of Page Tables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Tables fixed size (1024 entries)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 context-switch: save single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PageTablePtr</a:t>
            </a:r>
            <a:r>
              <a:rPr lang="en-US" altLang="ko-KR" sz="2400" dirty="0" smtClean="0">
                <a:ea typeface="굴림" panose="020B0600000101010101" pitchFamily="34" charset="-127"/>
              </a:rPr>
              <a:t> register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Valid bits on Page Table Entries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Don’t need every 2</a:t>
            </a:r>
            <a:r>
              <a:rPr lang="en-US" altLang="ko-KR" sz="2400" baseline="30000" dirty="0" smtClean="0">
                <a:ea typeface="굴림" panose="020B0600000101010101" pitchFamily="34" charset="-127"/>
              </a:rPr>
              <a:t>nd</a:t>
            </a:r>
            <a:r>
              <a:rPr lang="en-US" altLang="ko-KR" sz="2400" dirty="0" smtClean="0">
                <a:ea typeface="굴림" panose="020B0600000101010101" pitchFamily="34" charset="-127"/>
              </a:rPr>
              <a:t>-level table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Even when exist, 2</a:t>
            </a:r>
            <a:r>
              <a:rPr lang="en-US" altLang="ko-KR" sz="2400" baseline="300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nd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-level tables can reside on disk if not in use</a:t>
            </a:r>
          </a:p>
        </p:txBody>
      </p:sp>
      <p:grpSp>
        <p:nvGrpSpPr>
          <p:cNvPr id="671881" name="Group 137"/>
          <p:cNvGrpSpPr>
            <a:grpSpLocks/>
          </p:cNvGrpSpPr>
          <p:nvPr/>
        </p:nvGrpSpPr>
        <p:grpSpPr bwMode="auto">
          <a:xfrm>
            <a:off x="5292725" y="1695450"/>
            <a:ext cx="1703388" cy="4751388"/>
            <a:chOff x="3247" y="1068"/>
            <a:chExt cx="1073" cy="2993"/>
          </a:xfrm>
        </p:grpSpPr>
        <p:grpSp>
          <p:nvGrpSpPr>
            <p:cNvPr id="23574" name="Group 117"/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23588" name="Rectangle 8"/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9" name="Rectangle 9" descr="50%"/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0" name="Rectangle 10" descr="50%"/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1" name="Rectangle 11" descr="70%"/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5" name="Group 118"/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23584" name="Rectangle 12"/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5" name="Rectangle 13" descr="50%"/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6" name="Rectangle 14" descr="50%"/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7" name="Rectangle 15" descr="50%"/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6" name="Group 119"/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23580" name="Rectangle 16"/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1" name="Rectangle 17" descr="50%"/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Rectangle 18" descr="50%"/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Rectangle 19" descr="50%"/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7" name="Rectangle 113"/>
            <p:cNvSpPr>
              <a:spLocks noChangeArrowheads="1"/>
            </p:cNvSpPr>
            <p:nvPr/>
          </p:nvSpPr>
          <p:spPr bwMode="auto">
            <a:xfrm>
              <a:off x="3487" y="3872"/>
              <a:ext cx="503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23578" name="Line 114"/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9" name="Line 115"/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64" name="Freeform 120"/>
          <p:cNvSpPr>
            <a:spLocks/>
          </p:cNvSpPr>
          <p:nvPr/>
        </p:nvSpPr>
        <p:spPr bwMode="auto">
          <a:xfrm>
            <a:off x="2957513" y="1568450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1874" name="Group 130"/>
          <p:cNvGrpSpPr>
            <a:grpSpLocks/>
          </p:cNvGrpSpPr>
          <p:nvPr/>
        </p:nvGrpSpPr>
        <p:grpSpPr bwMode="auto">
          <a:xfrm>
            <a:off x="6462713" y="1111250"/>
            <a:ext cx="1677987" cy="4648200"/>
            <a:chOff x="3984" y="700"/>
            <a:chExt cx="1057" cy="2928"/>
          </a:xfrm>
        </p:grpSpPr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Line 31"/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Line 32"/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Line 33"/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Line 34"/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Line 35"/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122"/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Line 38"/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Line 39"/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Line 123"/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317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37" grpId="0" animBg="1"/>
      <p:bldP spid="671838" grpId="0" build="p"/>
      <p:bldP spid="6718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 smtClean="0"/>
              <a:t>Summary: Two-Level Paging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7000" y="9144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</a:t>
            </a:r>
            <a:r>
              <a:rPr lang="en-US" sz="1600" dirty="0" smtClean="0">
                <a:solidFill>
                  <a:srgbClr val="008000"/>
                </a:solidFill>
                <a:latin typeface="Helvetica" charset="0"/>
                <a:cs typeface="Helvetica" charset="0"/>
              </a:rPr>
              <a:t>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1938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1938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938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1938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7896" name="Up Arrow 10"/>
          <p:cNvSpPr>
            <a:spLocks noChangeArrowheads="1"/>
          </p:cNvSpPr>
          <p:nvPr/>
        </p:nvSpPr>
        <p:spPr bwMode="auto">
          <a:xfrm flipH="1">
            <a:off x="17272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7" name="Up Arrow 11"/>
          <p:cNvSpPr>
            <a:spLocks noChangeArrowheads="1"/>
          </p:cNvSpPr>
          <p:nvPr/>
        </p:nvSpPr>
        <p:spPr bwMode="auto">
          <a:xfrm flipH="1" flipV="1">
            <a:off x="17272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1938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11938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11938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11938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0800" y="56816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39688" y="44958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39688" y="32766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50800" y="202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7" name="Left Brace 22"/>
          <p:cNvSpPr>
            <a:spLocks/>
          </p:cNvSpPr>
          <p:nvPr/>
        </p:nvSpPr>
        <p:spPr bwMode="auto">
          <a:xfrm rot="5400000" flipH="1">
            <a:off x="209550" y="5865813"/>
            <a:ext cx="187325" cy="35242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08" name="TextBox 23"/>
          <p:cNvSpPr txBox="1">
            <a:spLocks noChangeArrowheads="1"/>
          </p:cNvSpPr>
          <p:nvPr/>
        </p:nvSpPr>
        <p:spPr bwMode="auto">
          <a:xfrm>
            <a:off x="-50800" y="6062663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page1 #</a:t>
            </a:r>
          </a:p>
        </p:txBody>
      </p:sp>
      <p:sp>
        <p:nvSpPr>
          <p:cNvPr id="37909" name="TextBox 24"/>
          <p:cNvSpPr txBox="1">
            <a:spLocks noChangeArrowheads="1"/>
          </p:cNvSpPr>
          <p:nvPr/>
        </p:nvSpPr>
        <p:spPr bwMode="auto">
          <a:xfrm>
            <a:off x="781050" y="60626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37910" name="Left Brace 25"/>
          <p:cNvSpPr>
            <a:spLocks/>
          </p:cNvSpPr>
          <p:nvPr/>
        </p:nvSpPr>
        <p:spPr bwMode="auto">
          <a:xfrm rot="5400000" flipH="1">
            <a:off x="864393" y="58920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11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20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1938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938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938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938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938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938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1938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1938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1938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1938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1938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938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1938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938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1938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938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1938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938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1938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1938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938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1938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1938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1938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1938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938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1938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938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1938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1938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1938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1938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86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7987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7988" name="TextBox 170"/>
          <p:cNvSpPr txBox="1">
            <a:spLocks noChangeArrowheads="1"/>
          </p:cNvSpPr>
          <p:nvPr/>
        </p:nvSpPr>
        <p:spPr bwMode="auto">
          <a:xfrm>
            <a:off x="7924800" y="41148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37989" name="TextBox 171"/>
          <p:cNvSpPr txBox="1">
            <a:spLocks noChangeArrowheads="1"/>
          </p:cNvSpPr>
          <p:nvPr/>
        </p:nvSpPr>
        <p:spPr bwMode="auto">
          <a:xfrm>
            <a:off x="7947025" y="35480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37990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37991" name="Left Brace 176"/>
          <p:cNvSpPr>
            <a:spLocks/>
          </p:cNvSpPr>
          <p:nvPr/>
        </p:nvSpPr>
        <p:spPr bwMode="auto">
          <a:xfrm rot="5400000">
            <a:off x="571500" y="5600700"/>
            <a:ext cx="1524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92" name="TextBox 178"/>
          <p:cNvSpPr txBox="1">
            <a:spLocks noChangeArrowheads="1"/>
          </p:cNvSpPr>
          <p:nvPr/>
        </p:nvSpPr>
        <p:spPr bwMode="auto">
          <a:xfrm>
            <a:off x="101600" y="525780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8200"/>
                </a:solidFill>
                <a:latin typeface="Helvetica" panose="020B0604020202020204" pitchFamily="34" charset="0"/>
              </a:rPr>
              <a:t>page2 #</a:t>
            </a:r>
          </a:p>
        </p:txBody>
      </p:sp>
      <p:grpSp>
        <p:nvGrpSpPr>
          <p:cNvPr id="37993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8036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8037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7994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7995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6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7997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8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7999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00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8001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38002" name="Straight Arrow Connector 199"/>
          <p:cNvCxnSpPr>
            <a:cxnSpLocks noChangeShapeType="1"/>
          </p:cNvCxnSpPr>
          <p:nvPr/>
        </p:nvCxnSpPr>
        <p:spPr bwMode="auto">
          <a:xfrm>
            <a:off x="5791200" y="14478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3" name="Straight Arrow Connector 202"/>
          <p:cNvCxnSpPr>
            <a:cxnSpLocks noChangeShapeType="1"/>
          </p:cNvCxnSpPr>
          <p:nvPr/>
        </p:nvCxnSpPr>
        <p:spPr bwMode="auto">
          <a:xfrm>
            <a:off x="5791200" y="16002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4" name="Straight Arrow Connector 203"/>
          <p:cNvCxnSpPr>
            <a:cxnSpLocks noChangeShapeType="1"/>
            <a:endCxn id="127" idx="1"/>
          </p:cNvCxnSpPr>
          <p:nvPr/>
        </p:nvCxnSpPr>
        <p:spPr bwMode="auto">
          <a:xfrm>
            <a:off x="5791200" y="18272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5" name="Straight Arrow Connector 205"/>
          <p:cNvCxnSpPr>
            <a:cxnSpLocks noChangeShapeType="1"/>
          </p:cNvCxnSpPr>
          <p:nvPr/>
        </p:nvCxnSpPr>
        <p:spPr bwMode="auto">
          <a:xfrm>
            <a:off x="5791200" y="19796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6" name="Straight Arrow Connector 208"/>
          <p:cNvCxnSpPr>
            <a:cxnSpLocks noChangeShapeType="1"/>
          </p:cNvCxnSpPr>
          <p:nvPr/>
        </p:nvCxnSpPr>
        <p:spPr bwMode="auto">
          <a:xfrm>
            <a:off x="5791200" y="30480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7" name="Straight Arrow Connector 212"/>
          <p:cNvCxnSpPr>
            <a:cxnSpLocks noChangeShapeType="1"/>
          </p:cNvCxnSpPr>
          <p:nvPr/>
        </p:nvCxnSpPr>
        <p:spPr bwMode="auto">
          <a:xfrm>
            <a:off x="5791200" y="32004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8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9" name="Straight Arrow Connector 214"/>
          <p:cNvCxnSpPr>
            <a:cxnSpLocks noChangeShapeType="1"/>
          </p:cNvCxnSpPr>
          <p:nvPr/>
        </p:nvCxnSpPr>
        <p:spPr bwMode="auto">
          <a:xfrm rot="5400000" flipH="1" flipV="1">
            <a:off x="3619500" y="1409700"/>
            <a:ext cx="1371600" cy="1143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0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14600"/>
            <a:ext cx="1143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1" name="Straight Arrow Connector 220"/>
          <p:cNvCxnSpPr>
            <a:cxnSpLocks noChangeShapeType="1"/>
            <a:stCxn id="38032" idx="5"/>
          </p:cNvCxnSpPr>
          <p:nvPr/>
        </p:nvCxnSpPr>
        <p:spPr bwMode="auto">
          <a:xfrm rot="16200000" flipH="1">
            <a:off x="4217988" y="3151188"/>
            <a:ext cx="163512" cy="1154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2" name="Straight Arrow Connector 222"/>
          <p:cNvCxnSpPr>
            <a:cxnSpLocks noChangeShapeType="1"/>
          </p:cNvCxnSpPr>
          <p:nvPr/>
        </p:nvCxnSpPr>
        <p:spPr bwMode="auto">
          <a:xfrm>
            <a:off x="3733800" y="39624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3" name="Straight Arrow Connector 224"/>
          <p:cNvCxnSpPr>
            <a:cxnSpLocks noChangeShapeType="1"/>
          </p:cNvCxnSpPr>
          <p:nvPr/>
        </p:nvCxnSpPr>
        <p:spPr bwMode="auto">
          <a:xfrm rot="16200000" flipH="1">
            <a:off x="2286000" y="18288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14" name="Right Brace 227"/>
          <p:cNvSpPr>
            <a:spLocks/>
          </p:cNvSpPr>
          <p:nvPr/>
        </p:nvSpPr>
        <p:spPr bwMode="auto">
          <a:xfrm>
            <a:off x="2514600" y="1066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5" name="Right Brace 229"/>
          <p:cNvSpPr>
            <a:spLocks/>
          </p:cNvSpPr>
          <p:nvPr/>
        </p:nvSpPr>
        <p:spPr bwMode="auto">
          <a:xfrm>
            <a:off x="2514600" y="30480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6" name="Right Brace 230"/>
          <p:cNvSpPr>
            <a:spLocks/>
          </p:cNvSpPr>
          <p:nvPr/>
        </p:nvSpPr>
        <p:spPr bwMode="auto">
          <a:xfrm>
            <a:off x="2514600" y="4114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7" name="Right Brace 231"/>
          <p:cNvSpPr>
            <a:spLocks/>
          </p:cNvSpPr>
          <p:nvPr/>
        </p:nvSpPr>
        <p:spPr bwMode="auto">
          <a:xfrm>
            <a:off x="2514600" y="5334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8018" name="Straight Arrow Connector 233"/>
          <p:cNvCxnSpPr>
            <a:cxnSpLocks noChangeShapeType="1"/>
            <a:stCxn id="38015" idx="1"/>
          </p:cNvCxnSpPr>
          <p:nvPr/>
        </p:nvCxnSpPr>
        <p:spPr bwMode="auto">
          <a:xfrm>
            <a:off x="2743200" y="3276600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9" name="Straight Arrow Connector 235"/>
          <p:cNvCxnSpPr>
            <a:cxnSpLocks noChangeShapeType="1"/>
          </p:cNvCxnSpPr>
          <p:nvPr/>
        </p:nvCxnSpPr>
        <p:spPr bwMode="auto">
          <a:xfrm rot="5400000" flipH="1" flipV="1">
            <a:off x="2552700" y="3771900"/>
            <a:ext cx="838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0" name="Straight Arrow Connector 237"/>
          <p:cNvCxnSpPr>
            <a:cxnSpLocks noChangeShapeType="1"/>
          </p:cNvCxnSpPr>
          <p:nvPr/>
        </p:nvCxnSpPr>
        <p:spPr bwMode="auto">
          <a:xfrm rot="5400000" flipH="1" flipV="1">
            <a:off x="2133600" y="4572000"/>
            <a:ext cx="1676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1" name="Straight Arrow Connector 239"/>
          <p:cNvCxnSpPr>
            <a:cxnSpLocks noChangeShapeType="1"/>
            <a:endCxn id="105" idx="1"/>
          </p:cNvCxnSpPr>
          <p:nvPr/>
        </p:nvCxnSpPr>
        <p:spPr bwMode="auto">
          <a:xfrm flipV="1">
            <a:off x="5791200" y="38862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2" name="Straight Arrow Connector 241"/>
          <p:cNvCxnSpPr>
            <a:cxnSpLocks noChangeShapeType="1"/>
          </p:cNvCxnSpPr>
          <p:nvPr/>
        </p:nvCxnSpPr>
        <p:spPr bwMode="auto">
          <a:xfrm flipV="1">
            <a:off x="5791200" y="40386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3" name="Straight Arrow Connector 242"/>
          <p:cNvCxnSpPr>
            <a:cxnSpLocks noChangeShapeType="1"/>
          </p:cNvCxnSpPr>
          <p:nvPr/>
        </p:nvCxnSpPr>
        <p:spPr bwMode="auto">
          <a:xfrm flipV="1">
            <a:off x="5791200" y="41910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4" name="Straight Arrow Connector 243"/>
          <p:cNvCxnSpPr>
            <a:cxnSpLocks noChangeShapeType="1"/>
          </p:cNvCxnSpPr>
          <p:nvPr/>
        </p:nvCxnSpPr>
        <p:spPr bwMode="auto">
          <a:xfrm flipV="1">
            <a:off x="5791200" y="43434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5" name="Straight Arrow Connector 244"/>
          <p:cNvCxnSpPr>
            <a:cxnSpLocks noChangeShapeType="1"/>
            <a:endCxn id="113" idx="1"/>
          </p:cNvCxnSpPr>
          <p:nvPr/>
        </p:nvCxnSpPr>
        <p:spPr bwMode="auto">
          <a:xfrm>
            <a:off x="5791200" y="51054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6" name="Straight Arrow Connector 246"/>
          <p:cNvCxnSpPr>
            <a:cxnSpLocks noChangeShapeType="1"/>
          </p:cNvCxnSpPr>
          <p:nvPr/>
        </p:nvCxnSpPr>
        <p:spPr bwMode="auto">
          <a:xfrm>
            <a:off x="5791200" y="5257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7" name="Straight Arrow Connector 247"/>
          <p:cNvCxnSpPr>
            <a:cxnSpLocks noChangeShapeType="1"/>
            <a:endCxn id="115" idx="1"/>
          </p:cNvCxnSpPr>
          <p:nvPr/>
        </p:nvCxnSpPr>
        <p:spPr bwMode="auto">
          <a:xfrm flipV="1">
            <a:off x="5791200" y="54102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8" name="Straight Arrow Connector 249"/>
          <p:cNvCxnSpPr>
            <a:cxnSpLocks noChangeShapeType="1"/>
          </p:cNvCxnSpPr>
          <p:nvPr/>
        </p:nvCxnSpPr>
        <p:spPr bwMode="auto">
          <a:xfrm flipV="1">
            <a:off x="5791200" y="55626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29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Tables</a:t>
            </a:r>
          </a:p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8030" name="TextBox 253"/>
          <p:cNvSpPr txBox="1">
            <a:spLocks noChangeArrowheads="1"/>
          </p:cNvSpPr>
          <p:nvPr/>
        </p:nvSpPr>
        <p:spPr bwMode="auto">
          <a:xfrm>
            <a:off x="3048000" y="19304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8031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2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3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4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5" name="TextBox 261"/>
          <p:cNvSpPr txBox="1">
            <a:spLocks noChangeArrowheads="1"/>
          </p:cNvSpPr>
          <p:nvPr/>
        </p:nvSpPr>
        <p:spPr bwMode="auto">
          <a:xfrm>
            <a:off x="65088" y="14906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111</a:t>
            </a:r>
            <a:r>
              <a:rPr lang="en-US" altLang="en-US" sz="1600">
                <a:solidFill>
                  <a:srgbClr val="0080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13778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 smtClean="0"/>
              <a:t>Summary: Two-Level Paging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2192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2192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2192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8919" name="Up Arrow 10"/>
          <p:cNvSpPr>
            <a:spLocks noChangeArrowheads="1"/>
          </p:cNvSpPr>
          <p:nvPr/>
        </p:nvSpPr>
        <p:spPr bwMode="auto">
          <a:xfrm flipH="1">
            <a:off x="17526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0" name="Up Arrow 11"/>
          <p:cNvSpPr>
            <a:spLocks noChangeArrowheads="1"/>
          </p:cNvSpPr>
          <p:nvPr/>
        </p:nvSpPr>
        <p:spPr bwMode="auto">
          <a:xfrm flipH="1" flipV="1">
            <a:off x="17526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12192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12192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12192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2192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6" name="TextBox 19"/>
          <p:cNvSpPr txBox="1">
            <a:spLocks noChangeArrowheads="1"/>
          </p:cNvSpPr>
          <p:nvPr/>
        </p:nvSpPr>
        <p:spPr bwMode="auto">
          <a:xfrm>
            <a:off x="31750" y="2938463"/>
            <a:ext cx="1173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(0x90)</a:t>
            </a:r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8928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9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4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6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2192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2192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2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2192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2192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2192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2192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192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2192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2192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2192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2192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192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2192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2192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2192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2192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2192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2192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2192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2192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2192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2192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2192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192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2192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2192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2192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2192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2192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9002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9003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9004" name="TextBox 171"/>
          <p:cNvSpPr txBox="1">
            <a:spLocks noChangeArrowheads="1"/>
          </p:cNvSpPr>
          <p:nvPr/>
        </p:nvSpPr>
        <p:spPr bwMode="auto">
          <a:xfrm>
            <a:off x="7848600" y="3243263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solidFill>
                  <a:srgbClr val="000000"/>
                </a:solidFill>
                <a:latin typeface="Helvetica" panose="020B0604020202020204" pitchFamily="34" charset="0"/>
              </a:rPr>
              <a:t>(0x80)</a:t>
            </a:r>
          </a:p>
        </p:txBody>
      </p:sp>
      <p:sp>
        <p:nvSpPr>
          <p:cNvPr id="39005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grpSp>
        <p:nvGrpSpPr>
          <p:cNvPr id="39006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9029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    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9030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9007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9008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09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9010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1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9012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3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9014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25704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016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90800"/>
            <a:ext cx="12192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706" name="Straight Arrow Connector 233"/>
          <p:cNvCxnSpPr>
            <a:cxnSpLocks noChangeShapeType="1"/>
          </p:cNvCxnSpPr>
          <p:nvPr/>
        </p:nvCxnSpPr>
        <p:spPr bwMode="auto">
          <a:xfrm>
            <a:off x="2514600" y="3124200"/>
            <a:ext cx="685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018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Tables</a:t>
            </a:r>
          </a:p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9019" name="TextBox 253"/>
          <p:cNvSpPr txBox="1">
            <a:spLocks noChangeArrowheads="1"/>
          </p:cNvSpPr>
          <p:nvPr/>
        </p:nvSpPr>
        <p:spPr bwMode="auto">
          <a:xfrm>
            <a:off x="3048000" y="19304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9020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1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2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3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-7543800" y="3733800"/>
            <a:ext cx="66294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In best case, total size of page tables ≈ number of pages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used</a:t>
            </a:r>
            <a:r>
              <a:rPr lang="en-US" altLang="en-US" b="0">
                <a:latin typeface="Helvetica" panose="020B0604020202020204" pitchFamily="34" charset="0"/>
              </a:rPr>
              <a:t> by program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virtual memory</a:t>
            </a:r>
            <a:r>
              <a:rPr lang="en-US" altLang="en-US" b="0">
                <a:latin typeface="Helvetica" panose="020B0604020202020204" pitchFamily="34" charset="0"/>
              </a:rPr>
              <a:t>. Requires two additional memory access!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200400" y="3168650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876800" y="2768600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970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2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9" grpId="0" animBg="1"/>
      <p:bldP spid="160" grpId="0" animBg="1"/>
      <p:bldP spid="16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609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a tree of tables?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Lowest level page table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 smtClean="0">
                <a:ea typeface="굴림" panose="020B0600000101010101" pitchFamily="34" charset="-127"/>
              </a:rPr>
              <a:t>memory still allocated with bitmap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Higher levels often segmented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Could have any number of levels. Example (top segment):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Pointer to top-level table (page table)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Multi-level Translation: Segments + Pages</a:t>
            </a:r>
          </a:p>
        </p:txBody>
      </p:sp>
      <p:grpSp>
        <p:nvGrpSpPr>
          <p:cNvPr id="704638" name="Group 126"/>
          <p:cNvGrpSpPr>
            <a:grpSpLocks/>
          </p:cNvGrpSpPr>
          <p:nvPr/>
        </p:nvGrpSpPr>
        <p:grpSpPr bwMode="auto">
          <a:xfrm>
            <a:off x="3987800" y="2843212"/>
            <a:ext cx="1858963" cy="1792288"/>
            <a:chOff x="2512" y="1728"/>
            <a:chExt cx="1171" cy="1129"/>
          </a:xfrm>
        </p:grpSpPr>
        <p:sp>
          <p:nvSpPr>
            <p:cNvPr id="21582" name="Rectangle 21"/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21583" name="Rectangle 22"/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21584" name="Rectangle 24"/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21585" name="Rectangle 25"/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1586" name="Rectangle 26"/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21587" name="Rectangle 28"/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21588" name="Rectangle 29"/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21589" name="Group 119"/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21593" name="Rectangle 23"/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1594" name="Rectangle 30"/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21590" name="Rectangle 31"/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21591" name="Rectangle 32"/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21592" name="Rectangle 33"/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4" name="Group 112"/>
          <p:cNvGrpSpPr>
            <a:grpSpLocks/>
          </p:cNvGrpSpPr>
          <p:nvPr/>
        </p:nvGrpSpPr>
        <p:grpSpPr bwMode="auto">
          <a:xfrm>
            <a:off x="5029200" y="2462212"/>
            <a:ext cx="3962400" cy="1489075"/>
            <a:chOff x="3120" y="720"/>
            <a:chExt cx="2496" cy="938"/>
          </a:xfrm>
        </p:grpSpPr>
        <p:sp>
          <p:nvSpPr>
            <p:cNvPr id="21578" name="Rectangle 39"/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79" name="Rectangle 35"/>
            <p:cNvSpPr>
              <a:spLocks noChangeArrowheads="1"/>
            </p:cNvSpPr>
            <p:nvPr/>
          </p:nvSpPr>
          <p:spPr bwMode="auto">
            <a:xfrm>
              <a:off x="4631" y="1156"/>
              <a:ext cx="985" cy="238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1580" name="Freeform 36"/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81" name="Text Box 37"/>
            <p:cNvSpPr txBox="1">
              <a:spLocks noChangeArrowheads="1"/>
            </p:cNvSpPr>
            <p:nvPr/>
          </p:nvSpPr>
          <p:spPr bwMode="auto">
            <a:xfrm>
              <a:off x="4112" y="1408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</p:grpSp>
      <p:grpSp>
        <p:nvGrpSpPr>
          <p:cNvPr id="704630" name="Group 118"/>
          <p:cNvGrpSpPr>
            <a:grpSpLocks/>
          </p:cNvGrpSpPr>
          <p:nvPr/>
        </p:nvGrpSpPr>
        <p:grpSpPr bwMode="auto">
          <a:xfrm>
            <a:off x="76200" y="2157412"/>
            <a:ext cx="4938713" cy="704850"/>
            <a:chOff x="48" y="1440"/>
            <a:chExt cx="3111" cy="444"/>
          </a:xfrm>
        </p:grpSpPr>
        <p:sp>
          <p:nvSpPr>
            <p:cNvPr id="21573" name="Text Box 9"/>
            <p:cNvSpPr txBox="1">
              <a:spLocks noChangeArrowheads="1"/>
            </p:cNvSpPr>
            <p:nvPr/>
          </p:nvSpPr>
          <p:spPr bwMode="auto">
            <a:xfrm>
              <a:off x="48" y="1440"/>
              <a:ext cx="68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21574" name="Group 93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1575" name="Rectangle 7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1576" name="Rectangle 8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1577" name="Rectangle 46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704618" name="Group 106"/>
          <p:cNvGrpSpPr>
            <a:grpSpLocks/>
          </p:cNvGrpSpPr>
          <p:nvPr/>
        </p:nvGrpSpPr>
        <p:grpSpPr bwMode="auto">
          <a:xfrm>
            <a:off x="1295400" y="3224212"/>
            <a:ext cx="1895475" cy="2073275"/>
            <a:chOff x="768" y="1200"/>
            <a:chExt cx="1194" cy="1306"/>
          </a:xfrm>
        </p:grpSpPr>
        <p:grpSp>
          <p:nvGrpSpPr>
            <p:cNvPr id="21540" name="Group 49"/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21571" name="Rectangle 5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21572" name="Rectangle 5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21541" name="Rectangle 52"/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2" name="Group 54"/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21569" name="Rectangle 5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21570" name="Rectangle 5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21543" name="Rectangle 57"/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4" name="Group 99"/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21565" name="Group 59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1567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1568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1566" name="Rectangle 62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1545" name="Group 64"/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21563" name="Rectangle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21564" name="Rectangle 6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21546" name="Rectangle 67"/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47" name="Group 69"/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21561" name="Rectangle 7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21562" name="Rectangle 7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21548" name="Rectangle 72"/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9" name="Group 74"/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21559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21560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21550" name="Rectangle 77"/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1" name="Group 79"/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21557" name="Rectangle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21558" name="Rectangle 8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21552" name="Rectangle 82"/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3" name="Group 84"/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21555" name="Rectangle 8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21556" name="Rectangle 8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21554" name="Rectangle 87"/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6" name="Line 94"/>
          <p:cNvSpPr>
            <a:spLocks noChangeShapeType="1"/>
          </p:cNvSpPr>
          <p:nvPr/>
        </p:nvSpPr>
        <p:spPr bwMode="auto">
          <a:xfrm>
            <a:off x="2895600" y="2614612"/>
            <a:ext cx="10668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4608" name="Freeform 96"/>
          <p:cNvSpPr>
            <a:spLocks/>
          </p:cNvSpPr>
          <p:nvPr/>
        </p:nvSpPr>
        <p:spPr bwMode="auto">
          <a:xfrm>
            <a:off x="685800" y="2614612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12" name="Group 100"/>
          <p:cNvGrpSpPr>
            <a:grpSpLocks/>
          </p:cNvGrpSpPr>
          <p:nvPr/>
        </p:nvGrpSpPr>
        <p:grpSpPr bwMode="auto">
          <a:xfrm>
            <a:off x="1295400" y="3744912"/>
            <a:ext cx="1895475" cy="258763"/>
            <a:chOff x="768" y="1527"/>
            <a:chExt cx="1194" cy="163"/>
          </a:xfrm>
        </p:grpSpPr>
        <p:grpSp>
          <p:nvGrpSpPr>
            <p:cNvPr id="21536" name="Group 101"/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</p:grpSpPr>
          <p:sp>
            <p:nvSpPr>
              <p:cNvPr id="21538" name="Rectangle 10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21539" name="Rectangle 103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21537" name="Rectangle 104"/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1" name="Line 89"/>
          <p:cNvSpPr>
            <a:spLocks noChangeShapeType="1"/>
          </p:cNvSpPr>
          <p:nvPr/>
        </p:nvSpPr>
        <p:spPr bwMode="auto">
          <a:xfrm flipV="1">
            <a:off x="1905000" y="2843212"/>
            <a:ext cx="20574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28" name="Group 116"/>
          <p:cNvGrpSpPr>
            <a:grpSpLocks/>
          </p:cNvGrpSpPr>
          <p:nvPr/>
        </p:nvGrpSpPr>
        <p:grpSpPr bwMode="auto">
          <a:xfrm>
            <a:off x="2667001" y="3300412"/>
            <a:ext cx="2424113" cy="2338388"/>
            <a:chOff x="1632" y="1248"/>
            <a:chExt cx="1527" cy="1473"/>
          </a:xfrm>
        </p:grpSpPr>
        <p:grpSp>
          <p:nvGrpSpPr>
            <p:cNvPr id="21528" name="Group 115"/>
            <p:cNvGrpSpPr>
              <a:grpSpLocks/>
            </p:cNvGrpSpPr>
            <p:nvPr/>
          </p:nvGrpSpPr>
          <p:grpSpPr bwMode="auto">
            <a:xfrm>
              <a:off x="2064" y="2277"/>
              <a:ext cx="1095" cy="444"/>
              <a:chOff x="2064" y="2160"/>
              <a:chExt cx="1095" cy="444"/>
            </a:xfrm>
          </p:grpSpPr>
          <p:sp>
            <p:nvSpPr>
              <p:cNvPr id="21533" name="Text Box 11"/>
              <p:cNvSpPr txBox="1">
                <a:spLocks noChangeArrowheads="1"/>
              </p:cNvSpPr>
              <p:nvPr/>
            </p:nvSpPr>
            <p:spPr bwMode="auto">
              <a:xfrm>
                <a:off x="2592" y="2160"/>
                <a:ext cx="56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Access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21534" name="Oval 12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4000" b="0">
                    <a:latin typeface="Gill Sans" charset="0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21535" name="Line 14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1529" name="Line 95"/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530" name="Group 105"/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532" name="Line 92"/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04635" name="Group 123"/>
          <p:cNvGrpSpPr>
            <a:grpSpLocks/>
          </p:cNvGrpSpPr>
          <p:nvPr/>
        </p:nvGrpSpPr>
        <p:grpSpPr bwMode="auto">
          <a:xfrm>
            <a:off x="3986213" y="3436937"/>
            <a:ext cx="1858962" cy="300038"/>
            <a:chOff x="2512" y="2104"/>
            <a:chExt cx="1171" cy="189"/>
          </a:xfrm>
        </p:grpSpPr>
        <p:sp>
          <p:nvSpPr>
            <p:cNvPr id="21526" name="Rectangle 124"/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21527" name="Rectangle 125"/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2" name="Group 110"/>
          <p:cNvGrpSpPr>
            <a:grpSpLocks/>
          </p:cNvGrpSpPr>
          <p:nvPr/>
        </p:nvGrpSpPr>
        <p:grpSpPr bwMode="auto">
          <a:xfrm>
            <a:off x="5105400" y="3154362"/>
            <a:ext cx="2360613" cy="377825"/>
            <a:chOff x="3168" y="1156"/>
            <a:chExt cx="1487" cy="238"/>
          </a:xfrm>
        </p:grpSpPr>
        <p:sp>
          <p:nvSpPr>
            <p:cNvPr id="21524" name="Rectangle 109"/>
            <p:cNvSpPr>
              <a:spLocks noChangeArrowheads="1"/>
            </p:cNvSpPr>
            <p:nvPr/>
          </p:nvSpPr>
          <p:spPr bwMode="auto">
            <a:xfrm>
              <a:off x="4025" y="1156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4626" name="Group 114"/>
          <p:cNvGrpSpPr>
            <a:grpSpLocks/>
          </p:cNvGrpSpPr>
          <p:nvPr/>
        </p:nvGrpSpPr>
        <p:grpSpPr bwMode="auto">
          <a:xfrm>
            <a:off x="5791200" y="3605212"/>
            <a:ext cx="2743200" cy="2022475"/>
            <a:chOff x="3600" y="1440"/>
            <a:chExt cx="1728" cy="1274"/>
          </a:xfrm>
        </p:grpSpPr>
        <p:sp>
          <p:nvSpPr>
            <p:cNvPr id="21520" name="AutoShape 42"/>
            <p:cNvSpPr>
              <a:spLocks noChangeArrowheads="1"/>
            </p:cNvSpPr>
            <p:nvPr/>
          </p:nvSpPr>
          <p:spPr bwMode="auto">
            <a:xfrm>
              <a:off x="4080" y="1920"/>
              <a:ext cx="1248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</a:t>
              </a:r>
              <a:r>
                <a:rPr lang="en-US" altLang="en-US" sz="1800" b="0" dirty="0" smtClean="0">
                  <a:latin typeface="Gill Sans" charset="0"/>
                  <a:ea typeface="Gill Sans" charset="0"/>
                  <a:cs typeface="Gill Sans" charset="0"/>
                </a:rPr>
                <a:t>Permissions</a:t>
              </a:r>
              <a:endParaRPr lang="en-US" altLang="en-US" sz="18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2" name="Text Box 44"/>
            <p:cNvSpPr txBox="1">
              <a:spLocks noChangeArrowheads="1"/>
            </p:cNvSpPr>
            <p:nvPr/>
          </p:nvSpPr>
          <p:spPr bwMode="auto">
            <a:xfrm>
              <a:off x="4151" y="2270"/>
              <a:ext cx="567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21523" name="Line 45"/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0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09" grpId="0" build="p"/>
      <p:bldP spid="704606" grpId="0" animBg="1"/>
      <p:bldP spid="704608" grpId="0" animBg="1"/>
      <p:bldP spid="7046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about Sharing (Complete Segment)?</a:t>
            </a:r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762000" y="746125"/>
            <a:ext cx="4764088" cy="396875"/>
            <a:chOff x="158" y="1478"/>
            <a:chExt cx="3001" cy="250"/>
          </a:xfrm>
        </p:grpSpPr>
        <p:sp>
          <p:nvSpPr>
            <p:cNvPr id="22638" name="Text Box 29"/>
            <p:cNvSpPr txBox="1">
              <a:spLocks noChangeArrowheads="1"/>
            </p:cNvSpPr>
            <p:nvPr/>
          </p:nvSpPr>
          <p:spPr bwMode="auto">
            <a:xfrm>
              <a:off x="158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 smtClean="0">
                  <a:latin typeface="Gill Sans" charset="0"/>
                  <a:ea typeface="Gill Sans" charset="0"/>
                  <a:cs typeface="Gill Sans" charset="0"/>
                </a:rPr>
                <a:t>Process A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2639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2640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2641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2642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sp>
        <p:nvSpPr>
          <p:cNvPr id="707653" name="Freeform 69"/>
          <p:cNvSpPr>
            <a:spLocks/>
          </p:cNvSpPr>
          <p:nvPr/>
        </p:nvSpPr>
        <p:spPr bwMode="auto">
          <a:xfrm>
            <a:off x="1196975" y="1143000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5" name="Group 221"/>
          <p:cNvGrpSpPr>
            <a:grpSpLocks/>
          </p:cNvGrpSpPr>
          <p:nvPr/>
        </p:nvGrpSpPr>
        <p:grpSpPr bwMode="auto">
          <a:xfrm>
            <a:off x="1806575" y="1752600"/>
            <a:ext cx="1895475" cy="2073275"/>
            <a:chOff x="768" y="1248"/>
            <a:chExt cx="1194" cy="1306"/>
          </a:xfrm>
        </p:grpSpPr>
        <p:grpSp>
          <p:nvGrpSpPr>
            <p:cNvPr id="22599" name="Group 34"/>
            <p:cNvGrpSpPr>
              <a:grpSpLocks/>
            </p:cNvGrpSpPr>
            <p:nvPr/>
          </p:nvGrpSpPr>
          <p:grpSpPr bwMode="auto">
            <a:xfrm>
              <a:off x="768" y="1248"/>
              <a:ext cx="1194" cy="1306"/>
              <a:chOff x="768" y="1200"/>
              <a:chExt cx="1194" cy="1306"/>
            </a:xfrm>
          </p:grpSpPr>
          <p:grpSp>
            <p:nvGrpSpPr>
              <p:cNvPr id="22605" name="Group 35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6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6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606" name="Rectangle 38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7" name="Group 39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6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63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608" name="Rectangle 42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9" name="Group 43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630" name="Group 44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63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63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631" name="Rectangle 47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610" name="Group 48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628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629" name="Rectangle 5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611" name="Rectangle 51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2" name="Group 52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626" name="Rectangle 5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627" name="Rectangle 5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613" name="Rectangle 55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14" name="Group 56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62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6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615" name="Rectangle 59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6" name="Group 60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622" name="Rectangle 6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623" name="Rectangle 6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617" name="Rectangle 63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8" name="Group 64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620" name="Rectangle 6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621" name="Rectangle 6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619" name="Rectangle 67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600" name="Group 70"/>
            <p:cNvGrpSpPr>
              <a:grpSpLocks/>
            </p:cNvGrpSpPr>
            <p:nvPr/>
          </p:nvGrpSpPr>
          <p:grpSpPr bwMode="auto">
            <a:xfrm>
              <a:off x="768" y="1576"/>
              <a:ext cx="1194" cy="163"/>
              <a:chOff x="768" y="1527"/>
              <a:chExt cx="1194" cy="163"/>
            </a:xfrm>
          </p:grpSpPr>
          <p:grpSp>
            <p:nvGrpSpPr>
              <p:cNvPr id="22601" name="Group 71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60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604" name="Rectangle 73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602" name="Rectangle 74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659" name="Line 75"/>
          <p:cNvSpPr>
            <a:spLocks noChangeShapeType="1"/>
          </p:cNvSpPr>
          <p:nvPr/>
        </p:nvSpPr>
        <p:spPr bwMode="auto">
          <a:xfrm flipV="1">
            <a:off x="2416175" y="914400"/>
            <a:ext cx="41910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9" name="Group 225"/>
          <p:cNvGrpSpPr>
            <a:grpSpLocks/>
          </p:cNvGrpSpPr>
          <p:nvPr/>
        </p:nvGrpSpPr>
        <p:grpSpPr bwMode="auto">
          <a:xfrm>
            <a:off x="6408738" y="914400"/>
            <a:ext cx="2057400" cy="2225675"/>
            <a:chOff x="4037" y="672"/>
            <a:chExt cx="1296" cy="1402"/>
          </a:xfrm>
        </p:grpSpPr>
        <p:grpSp>
          <p:nvGrpSpPr>
            <p:cNvPr id="22584" name="Group 4"/>
            <p:cNvGrpSpPr>
              <a:grpSpLocks/>
            </p:cNvGrpSpPr>
            <p:nvPr/>
          </p:nvGrpSpPr>
          <p:grpSpPr bwMode="auto">
            <a:xfrm>
              <a:off x="4162" y="672"/>
              <a:ext cx="1171" cy="1129"/>
              <a:chOff x="2400" y="1104"/>
              <a:chExt cx="1248" cy="1236"/>
            </a:xfrm>
          </p:grpSpPr>
          <p:sp>
            <p:nvSpPr>
              <p:cNvPr id="22586" name="Rectangle 5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22587" name="Rectangle 6"/>
              <p:cNvSpPr>
                <a:spLocks noChangeArrowheads="1"/>
              </p:cNvSpPr>
              <p:nvPr/>
            </p:nvSpPr>
            <p:spPr bwMode="auto">
              <a:xfrm>
                <a:off x="2400" y="1310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22588" name="Rectangle 7"/>
              <p:cNvSpPr>
                <a:spLocks noChangeArrowheads="1"/>
              </p:cNvSpPr>
              <p:nvPr/>
            </p:nvSpPr>
            <p:spPr bwMode="auto">
              <a:xfrm>
                <a:off x="2400" y="1516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2589" name="Rectangle 8"/>
              <p:cNvSpPr>
                <a:spLocks noChangeArrowheads="1"/>
              </p:cNvSpPr>
              <p:nvPr/>
            </p:nvSpPr>
            <p:spPr bwMode="auto">
              <a:xfrm>
                <a:off x="2400" y="1722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22590" name="Rectangle 9"/>
              <p:cNvSpPr>
                <a:spLocks noChangeArrowheads="1"/>
              </p:cNvSpPr>
              <p:nvPr/>
            </p:nvSpPr>
            <p:spPr bwMode="auto">
              <a:xfrm>
                <a:off x="2400" y="1928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22591" name="Rectangle 10"/>
              <p:cNvSpPr>
                <a:spLocks noChangeArrowheads="1"/>
              </p:cNvSpPr>
              <p:nvPr/>
            </p:nvSpPr>
            <p:spPr bwMode="auto">
              <a:xfrm>
                <a:off x="2400" y="213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grpSp>
            <p:nvGrpSpPr>
              <p:cNvPr id="22592" name="Group 11"/>
              <p:cNvGrpSpPr>
                <a:grpSpLocks/>
              </p:cNvGrpSpPr>
              <p:nvPr/>
            </p:nvGrpSpPr>
            <p:grpSpPr bwMode="auto">
              <a:xfrm>
                <a:off x="3200" y="1104"/>
                <a:ext cx="448" cy="1236"/>
                <a:chOff x="3200" y="1104"/>
                <a:chExt cx="400" cy="1236"/>
              </a:xfrm>
            </p:grpSpPr>
            <p:sp>
              <p:nvSpPr>
                <p:cNvPr id="22593" name="Rectangle 12"/>
                <p:cNvSpPr>
                  <a:spLocks noChangeArrowheads="1"/>
                </p:cNvSpPr>
                <p:nvPr/>
              </p:nvSpPr>
              <p:spPr bwMode="auto">
                <a:xfrm>
                  <a:off x="3200" y="110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4" name="Rectangle 13"/>
                <p:cNvSpPr>
                  <a:spLocks noChangeArrowheads="1"/>
                </p:cNvSpPr>
                <p:nvPr/>
              </p:nvSpPr>
              <p:spPr bwMode="auto">
                <a:xfrm>
                  <a:off x="3200" y="1310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5" name="Rectangle 14"/>
                <p:cNvSpPr>
                  <a:spLocks noChangeArrowheads="1"/>
                </p:cNvSpPr>
                <p:nvPr/>
              </p:nvSpPr>
              <p:spPr bwMode="auto">
                <a:xfrm>
                  <a:off x="3200" y="1516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0" y="1722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" y="1928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N</a:t>
                  </a:r>
                </a:p>
              </p:txBody>
            </p:sp>
            <p:sp>
              <p:nvSpPr>
                <p:cNvPr id="225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00" y="213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</p:grpSp>
        <p:sp>
          <p:nvSpPr>
            <p:cNvPr id="22585" name="Text Box 122"/>
            <p:cNvSpPr txBox="1">
              <a:spLocks noChangeArrowheads="1"/>
            </p:cNvSpPr>
            <p:nvPr/>
          </p:nvSpPr>
          <p:spPr bwMode="auto">
            <a:xfrm>
              <a:off x="4037" y="1824"/>
              <a:ext cx="11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 Segment</a:t>
              </a:r>
            </a:p>
          </p:txBody>
        </p:sp>
      </p:grpSp>
      <p:grpSp>
        <p:nvGrpSpPr>
          <p:cNvPr id="707707" name="Group 123"/>
          <p:cNvGrpSpPr>
            <a:grpSpLocks/>
          </p:cNvGrpSpPr>
          <p:nvPr/>
        </p:nvGrpSpPr>
        <p:grpSpPr bwMode="auto">
          <a:xfrm>
            <a:off x="768350" y="5546725"/>
            <a:ext cx="4757738" cy="396875"/>
            <a:chOff x="162" y="1478"/>
            <a:chExt cx="2997" cy="250"/>
          </a:xfrm>
        </p:grpSpPr>
        <p:sp>
          <p:nvSpPr>
            <p:cNvPr id="22579" name="Text Box 124"/>
            <p:cNvSpPr txBox="1">
              <a:spLocks noChangeArrowheads="1"/>
            </p:cNvSpPr>
            <p:nvPr/>
          </p:nvSpPr>
          <p:spPr bwMode="auto">
            <a:xfrm>
              <a:off x="162" y="1478"/>
              <a:ext cx="8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 smtClean="0">
                  <a:latin typeface="Gill Sans" charset="0"/>
                  <a:ea typeface="Gill Sans" charset="0"/>
                  <a:cs typeface="Gill Sans" charset="0"/>
                </a:rPr>
                <a:t>Process B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2580" name="Group 125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2581" name="Rectangle 126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2582" name="Rectangle 127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2583" name="Rectangle 128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707808" name="Group 224"/>
          <p:cNvGrpSpPr>
            <a:grpSpLocks/>
          </p:cNvGrpSpPr>
          <p:nvPr/>
        </p:nvGrpSpPr>
        <p:grpSpPr bwMode="auto">
          <a:xfrm>
            <a:off x="4665663" y="3200400"/>
            <a:ext cx="1895475" cy="2073275"/>
            <a:chOff x="2939" y="2112"/>
            <a:chExt cx="1194" cy="1306"/>
          </a:xfrm>
        </p:grpSpPr>
        <p:grpSp>
          <p:nvGrpSpPr>
            <p:cNvPr id="22540" name="Group 88"/>
            <p:cNvGrpSpPr>
              <a:grpSpLocks/>
            </p:cNvGrpSpPr>
            <p:nvPr/>
          </p:nvGrpSpPr>
          <p:grpSpPr bwMode="auto">
            <a:xfrm>
              <a:off x="2939" y="2112"/>
              <a:ext cx="1194" cy="1306"/>
              <a:chOff x="768" y="1200"/>
              <a:chExt cx="1194" cy="1306"/>
            </a:xfrm>
          </p:grpSpPr>
          <p:grpSp>
            <p:nvGrpSpPr>
              <p:cNvPr id="22546" name="Group 89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577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578" name="Rectangle 9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547" name="Rectangle 92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48" name="Group 93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5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576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549" name="Rectangle 96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0" name="Group 97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571" name="Group 98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57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57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5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551" name="Group 102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5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5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552" name="Rectangle 105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3" name="Group 106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56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56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554" name="Rectangle 109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5" name="Group 110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56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56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556" name="Rectangle 113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7" name="Group 114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5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5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558" name="Rectangle 117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9" name="Group 118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56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560" name="Rectangle 121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541" name="Group 215"/>
            <p:cNvGrpSpPr>
              <a:grpSpLocks/>
            </p:cNvGrpSpPr>
            <p:nvPr/>
          </p:nvGrpSpPr>
          <p:grpSpPr bwMode="auto">
            <a:xfrm>
              <a:off x="2939" y="2439"/>
              <a:ext cx="1194" cy="163"/>
              <a:chOff x="768" y="1527"/>
              <a:chExt cx="1194" cy="163"/>
            </a:xfrm>
          </p:grpSpPr>
          <p:grpSp>
            <p:nvGrpSpPr>
              <p:cNvPr id="22542" name="Group 216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54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545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543" name="Rectangle 219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806" name="Freeform 222"/>
          <p:cNvSpPr>
            <a:spLocks/>
          </p:cNvSpPr>
          <p:nvPr/>
        </p:nvSpPr>
        <p:spPr bwMode="auto">
          <a:xfrm>
            <a:off x="2492375" y="3810000"/>
            <a:ext cx="2239963" cy="1752600"/>
          </a:xfrm>
          <a:custGeom>
            <a:avLst/>
            <a:gdLst>
              <a:gd name="T0" fmla="*/ 0 w 1536"/>
              <a:gd name="T1" fmla="*/ 1752600 h 1104"/>
              <a:gd name="T2" fmla="*/ 0 w 1536"/>
              <a:gd name="T3" fmla="*/ 1219200 h 1104"/>
              <a:gd name="T4" fmla="*/ 1539975 w 1536"/>
              <a:gd name="T5" fmla="*/ 0 h 1104"/>
              <a:gd name="T6" fmla="*/ 2239963 w 15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1104">
                <a:moveTo>
                  <a:pt x="0" y="1104"/>
                </a:moveTo>
                <a:lnTo>
                  <a:pt x="0" y="768"/>
                </a:lnTo>
                <a:lnTo>
                  <a:pt x="1056" y="0"/>
                </a:lnTo>
                <a:lnTo>
                  <a:pt x="1536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7807" name="Freeform 223"/>
          <p:cNvSpPr>
            <a:spLocks/>
          </p:cNvSpPr>
          <p:nvPr/>
        </p:nvSpPr>
        <p:spPr bwMode="auto">
          <a:xfrm>
            <a:off x="5316538" y="914400"/>
            <a:ext cx="1290637" cy="2895600"/>
          </a:xfrm>
          <a:custGeom>
            <a:avLst/>
            <a:gdLst>
              <a:gd name="T0" fmla="*/ 0 w 624"/>
              <a:gd name="T1" fmla="*/ 2895600 h 1776"/>
              <a:gd name="T2" fmla="*/ 0 w 624"/>
              <a:gd name="T3" fmla="*/ 1017373 h 1776"/>
              <a:gd name="T4" fmla="*/ 1290637 w 624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776">
                <a:moveTo>
                  <a:pt x="0" y="1776"/>
                </a:moveTo>
                <a:lnTo>
                  <a:pt x="0" y="624"/>
                </a:lnTo>
                <a:lnTo>
                  <a:pt x="624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6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53" grpId="0" animBg="1"/>
      <p:bldP spid="707659" grpId="0" animBg="1"/>
      <p:bldP spid="707806" grpId="0" animBg="1"/>
      <p:bldP spid="70780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Multi-level Translation Analysis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Pros: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Only need to allocate as many page table entries as we need for application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other wards, sparse address spaces are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memory allocation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Sharing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Share at segment or page level (need additional reference counting)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One pointer per page (typically 4K – 16K pages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Page tables need to be contiguous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However, previous example keeps tables to exactly one page in size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Two (or more, if &gt;2 levels) lookups per reference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Seems very expensive!</a:t>
            </a:r>
          </a:p>
        </p:txBody>
      </p:sp>
    </p:spTree>
    <p:extLst>
      <p:ext uri="{BB962C8B-B14F-4D97-AF65-F5344CB8AC3E}">
        <p14:creationId xmlns:p14="http://schemas.microsoft.com/office/powerpoint/2010/main" val="115120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 comes from portion of virtual address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come from bits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Offset (rest of address) adjusted by adding base</a:t>
            </a:r>
          </a:p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Large page tables can be placed into virtual memory</a:t>
            </a:r>
          </a:p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Multi-Level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Permit sparse population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659741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Efficiency is important but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is essential:</a:t>
            </a:r>
          </a:p>
          <a:p>
            <a:pPr lvl="1"/>
            <a:r>
              <a:rPr lang="en-US" dirty="0" smtClean="0"/>
              <a:t>We need </a:t>
            </a:r>
            <a:r>
              <a:rPr lang="en-US" dirty="0"/>
              <a:t>to </a:t>
            </a:r>
            <a:r>
              <a:rPr lang="en-US" dirty="0" smtClean="0"/>
              <a:t>predict </a:t>
            </a:r>
            <a:r>
              <a:rPr lang="en-US" dirty="0"/>
              <a:t>with confidence </a:t>
            </a:r>
            <a:r>
              <a:rPr lang="en-US" dirty="0" smtClean="0"/>
              <a:t>worst </a:t>
            </a:r>
            <a:r>
              <a:rPr lang="en-US" dirty="0"/>
              <a:t>case response times for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In RTS, performance guarantees are:</a:t>
            </a:r>
          </a:p>
          <a:p>
            <a:pPr lvl="2"/>
            <a:r>
              <a:rPr lang="en-US" dirty="0" smtClean="0"/>
              <a:t>Task- and/or class centric and </a:t>
            </a:r>
            <a:r>
              <a:rPr lang="en-US" dirty="0"/>
              <a:t>o</a:t>
            </a:r>
            <a:r>
              <a:rPr lang="en-US" dirty="0" smtClean="0"/>
              <a:t>ften ensured a priori</a:t>
            </a:r>
          </a:p>
          <a:p>
            <a:pPr lvl="1"/>
            <a:r>
              <a:rPr lang="en-US" dirty="0" smtClean="0"/>
              <a:t>In conventional systems, performance is:</a:t>
            </a:r>
          </a:p>
          <a:p>
            <a:pPr lvl="2"/>
            <a:r>
              <a:rPr lang="en-US" dirty="0" smtClean="0"/>
              <a:t>System/throughput oriented with </a:t>
            </a:r>
            <a:r>
              <a:rPr lang="en-US" dirty="0"/>
              <a:t>p</a:t>
            </a:r>
            <a:r>
              <a:rPr lang="en-US" dirty="0" smtClean="0"/>
              <a:t>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</a:t>
            </a:r>
          </a:p>
          <a:p>
            <a:pPr lvl="1"/>
            <a:r>
              <a:rPr lang="en-US" i="1" dirty="0" smtClean="0"/>
              <a:t>Attempt to meet all 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EDF (Earliest Deadline First), LLF (Least Laxity First),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RMS </a:t>
            </a:r>
            <a:r>
              <a:rPr lang="en-US" dirty="0">
                <a:solidFill>
                  <a:srgbClr val="FF0000"/>
                </a:solidFill>
              </a:rPr>
              <a:t>(Rate-Monotonic Scheduling), DM (Deadline Monotonic Scheduling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i="1" dirty="0"/>
              <a:t>Attempt to meet deadlines with high </a:t>
            </a:r>
            <a:r>
              <a:rPr lang="en-US" i="1" dirty="0" smtClean="0"/>
              <a:t>probability</a:t>
            </a:r>
            <a:endParaRPr lang="en-US" i="1" dirty="0"/>
          </a:p>
          <a:p>
            <a:pPr lvl="1"/>
            <a:r>
              <a:rPr lang="en-US" dirty="0" smtClean="0"/>
              <a:t>Minimize miss ratio / maximize completion ratio (firm real-time)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for multimedia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CBS (Constant Bandwidth Server)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137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663" y="1193800"/>
            <a:ext cx="8530390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(=release)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338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6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8010"/>
            <a:ext cx="87630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2" y="16764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816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3600" b="0" dirty="0" smtClean="0">
                <a:latin typeface="Gill Sans" charset="0"/>
                <a:ea typeface="Gill Sans" charset="0"/>
                <a:cs typeface="Gill Sans" charset="0"/>
              </a:rPr>
              <a:t>ime</a:t>
            </a:r>
            <a:endParaRPr lang="en-US" sz="3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2741859" y="54864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886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7162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4495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6781800" y="55626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4495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8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762000"/>
            <a:ext cx="8194675" cy="5257800"/>
          </a:xfrm>
        </p:spPr>
        <p:txBody>
          <a:bodyPr/>
          <a:lstStyle/>
          <a:p>
            <a:r>
              <a:rPr lang="en-US" dirty="0" smtClean="0"/>
              <a:t>Tasks periodic with period P and computation C in each period:  (P, C)</a:t>
            </a:r>
          </a:p>
          <a:p>
            <a:r>
              <a:rPr lang="en-US" dirty="0" smtClean="0"/>
              <a:t>Preemptive priority-based dynamic scheduling</a:t>
            </a:r>
          </a:p>
          <a:p>
            <a:r>
              <a:rPr lang="en-US" dirty="0" smtClean="0"/>
              <a:t>Each task is assigned a (current) priority based on how close the absolute deadline is</a:t>
            </a:r>
          </a:p>
          <a:p>
            <a:r>
              <a:rPr lang="en-US" dirty="0" smtClean="0"/>
              <a:t>The scheduler always schedules the active task with the closest absolute deadline</a:t>
            </a:r>
          </a:p>
          <a:p>
            <a:endParaRPr lang="en-US" dirty="0" smtClean="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828800" y="4819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352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447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9"/>
          <p:cNvSpPr>
            <a:spLocks noChangeShapeType="1"/>
          </p:cNvSpPr>
          <p:nvPr/>
        </p:nvSpPr>
        <p:spPr bwMode="auto">
          <a:xfrm>
            <a:off x="1447800" y="4362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0"/>
          <p:cNvSpPr>
            <a:spLocks noChangeShapeType="1"/>
          </p:cNvSpPr>
          <p:nvPr/>
        </p:nvSpPr>
        <p:spPr bwMode="auto">
          <a:xfrm flipV="1">
            <a:off x="1447800" y="4057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1"/>
          <p:cNvSpPr>
            <a:spLocks noChangeShapeType="1"/>
          </p:cNvSpPr>
          <p:nvPr/>
        </p:nvSpPr>
        <p:spPr bwMode="auto">
          <a:xfrm>
            <a:off x="182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2"/>
          <p:cNvSpPr>
            <a:spLocks noChangeShapeType="1"/>
          </p:cNvSpPr>
          <p:nvPr/>
        </p:nvSpPr>
        <p:spPr bwMode="auto">
          <a:xfrm>
            <a:off x="220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3"/>
          <p:cNvSpPr>
            <a:spLocks noChangeShapeType="1"/>
          </p:cNvSpPr>
          <p:nvPr/>
        </p:nvSpPr>
        <p:spPr bwMode="auto">
          <a:xfrm>
            <a:off x="259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4"/>
          <p:cNvSpPr>
            <a:spLocks noChangeShapeType="1"/>
          </p:cNvSpPr>
          <p:nvPr/>
        </p:nvSpPr>
        <p:spPr bwMode="auto">
          <a:xfrm>
            <a:off x="297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5"/>
          <p:cNvSpPr>
            <a:spLocks noChangeShapeType="1"/>
          </p:cNvSpPr>
          <p:nvPr/>
        </p:nvSpPr>
        <p:spPr bwMode="auto">
          <a:xfrm>
            <a:off x="335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16"/>
          <p:cNvSpPr>
            <a:spLocks noChangeShapeType="1"/>
          </p:cNvSpPr>
          <p:nvPr/>
        </p:nvSpPr>
        <p:spPr bwMode="auto">
          <a:xfrm>
            <a:off x="373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7"/>
          <p:cNvSpPr>
            <a:spLocks noChangeShapeType="1"/>
          </p:cNvSpPr>
          <p:nvPr/>
        </p:nvSpPr>
        <p:spPr bwMode="auto">
          <a:xfrm>
            <a:off x="411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>
            <a:off x="4495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9"/>
          <p:cNvSpPr>
            <a:spLocks noChangeShapeType="1"/>
          </p:cNvSpPr>
          <p:nvPr/>
        </p:nvSpPr>
        <p:spPr bwMode="auto">
          <a:xfrm>
            <a:off x="4876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0"/>
          <p:cNvSpPr>
            <a:spLocks noChangeShapeType="1"/>
          </p:cNvSpPr>
          <p:nvPr/>
        </p:nvSpPr>
        <p:spPr bwMode="auto">
          <a:xfrm>
            <a:off x="5257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1"/>
          <p:cNvSpPr>
            <a:spLocks noChangeShapeType="1"/>
          </p:cNvSpPr>
          <p:nvPr/>
        </p:nvSpPr>
        <p:spPr bwMode="auto">
          <a:xfrm>
            <a:off x="563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2"/>
          <p:cNvSpPr>
            <a:spLocks noChangeShapeType="1"/>
          </p:cNvSpPr>
          <p:nvPr/>
        </p:nvSpPr>
        <p:spPr bwMode="auto">
          <a:xfrm>
            <a:off x="601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23"/>
          <p:cNvSpPr>
            <a:spLocks noChangeShapeType="1"/>
          </p:cNvSpPr>
          <p:nvPr/>
        </p:nvSpPr>
        <p:spPr bwMode="auto">
          <a:xfrm>
            <a:off x="640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24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25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26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27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28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29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30"/>
          <p:cNvSpPr>
            <a:spLocks noChangeShapeType="1"/>
          </p:cNvSpPr>
          <p:nvPr/>
        </p:nvSpPr>
        <p:spPr bwMode="auto">
          <a:xfrm>
            <a:off x="792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31"/>
          <p:cNvSpPr>
            <a:spLocks noChangeShapeType="1"/>
          </p:cNvSpPr>
          <p:nvPr/>
        </p:nvSpPr>
        <p:spPr bwMode="auto">
          <a:xfrm>
            <a:off x="1447800" y="5124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1" name="Line 32"/>
          <p:cNvSpPr>
            <a:spLocks noChangeShapeType="1"/>
          </p:cNvSpPr>
          <p:nvPr/>
        </p:nvSpPr>
        <p:spPr bwMode="auto">
          <a:xfrm flipV="1">
            <a:off x="1447800" y="4819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2" name="Line 33"/>
          <p:cNvSpPr>
            <a:spLocks noChangeShapeType="1"/>
          </p:cNvSpPr>
          <p:nvPr/>
        </p:nvSpPr>
        <p:spPr bwMode="auto">
          <a:xfrm>
            <a:off x="182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3" name="Line 34"/>
          <p:cNvSpPr>
            <a:spLocks noChangeShapeType="1"/>
          </p:cNvSpPr>
          <p:nvPr/>
        </p:nvSpPr>
        <p:spPr bwMode="auto">
          <a:xfrm>
            <a:off x="220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4" name="Line 35"/>
          <p:cNvSpPr>
            <a:spLocks noChangeShapeType="1"/>
          </p:cNvSpPr>
          <p:nvPr/>
        </p:nvSpPr>
        <p:spPr bwMode="auto">
          <a:xfrm>
            <a:off x="259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5" name="Line 36"/>
          <p:cNvSpPr>
            <a:spLocks noChangeShapeType="1"/>
          </p:cNvSpPr>
          <p:nvPr/>
        </p:nvSpPr>
        <p:spPr bwMode="auto">
          <a:xfrm>
            <a:off x="297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6" name="Line 37"/>
          <p:cNvSpPr>
            <a:spLocks noChangeShapeType="1"/>
          </p:cNvSpPr>
          <p:nvPr/>
        </p:nvSpPr>
        <p:spPr bwMode="auto">
          <a:xfrm>
            <a:off x="335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7" name="Line 38"/>
          <p:cNvSpPr>
            <a:spLocks noChangeShapeType="1"/>
          </p:cNvSpPr>
          <p:nvPr/>
        </p:nvSpPr>
        <p:spPr bwMode="auto">
          <a:xfrm>
            <a:off x="373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8" name="Line 39"/>
          <p:cNvSpPr>
            <a:spLocks noChangeShapeType="1"/>
          </p:cNvSpPr>
          <p:nvPr/>
        </p:nvSpPr>
        <p:spPr bwMode="auto">
          <a:xfrm>
            <a:off x="411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9" name="Line 40"/>
          <p:cNvSpPr>
            <a:spLocks noChangeShapeType="1"/>
          </p:cNvSpPr>
          <p:nvPr/>
        </p:nvSpPr>
        <p:spPr bwMode="auto">
          <a:xfrm>
            <a:off x="4495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0" name="Line 41"/>
          <p:cNvSpPr>
            <a:spLocks noChangeShapeType="1"/>
          </p:cNvSpPr>
          <p:nvPr/>
        </p:nvSpPr>
        <p:spPr bwMode="auto">
          <a:xfrm>
            <a:off x="4876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1" name="Line 42"/>
          <p:cNvSpPr>
            <a:spLocks noChangeShapeType="1"/>
          </p:cNvSpPr>
          <p:nvPr/>
        </p:nvSpPr>
        <p:spPr bwMode="auto">
          <a:xfrm>
            <a:off x="5257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2" name="Line 43"/>
          <p:cNvSpPr>
            <a:spLocks noChangeShapeType="1"/>
          </p:cNvSpPr>
          <p:nvPr/>
        </p:nvSpPr>
        <p:spPr bwMode="auto">
          <a:xfrm>
            <a:off x="563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3" name="Line 44"/>
          <p:cNvSpPr>
            <a:spLocks noChangeShapeType="1"/>
          </p:cNvSpPr>
          <p:nvPr/>
        </p:nvSpPr>
        <p:spPr bwMode="auto">
          <a:xfrm>
            <a:off x="601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4" name="Line 45"/>
          <p:cNvSpPr>
            <a:spLocks noChangeShapeType="1"/>
          </p:cNvSpPr>
          <p:nvPr/>
        </p:nvSpPr>
        <p:spPr bwMode="auto">
          <a:xfrm>
            <a:off x="640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5" name="Line 46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6" name="Line 47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7" name="Line 48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8" name="Line 49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9" name="Line 50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0" name="Line 51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1" name="Line 52"/>
          <p:cNvSpPr>
            <a:spLocks noChangeShapeType="1"/>
          </p:cNvSpPr>
          <p:nvPr/>
        </p:nvSpPr>
        <p:spPr bwMode="auto">
          <a:xfrm>
            <a:off x="792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2" name="Line 53"/>
          <p:cNvSpPr>
            <a:spLocks noChangeShapeType="1"/>
          </p:cNvSpPr>
          <p:nvPr/>
        </p:nvSpPr>
        <p:spPr bwMode="auto">
          <a:xfrm>
            <a:off x="1447800" y="5886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3" name="Line 54"/>
          <p:cNvSpPr>
            <a:spLocks noChangeShapeType="1"/>
          </p:cNvSpPr>
          <p:nvPr/>
        </p:nvSpPr>
        <p:spPr bwMode="auto">
          <a:xfrm flipV="1">
            <a:off x="1447800" y="5581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4" name="Line 55"/>
          <p:cNvSpPr>
            <a:spLocks noChangeShapeType="1"/>
          </p:cNvSpPr>
          <p:nvPr/>
        </p:nvSpPr>
        <p:spPr bwMode="auto">
          <a:xfrm>
            <a:off x="182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5" name="Line 56"/>
          <p:cNvSpPr>
            <a:spLocks noChangeShapeType="1"/>
          </p:cNvSpPr>
          <p:nvPr/>
        </p:nvSpPr>
        <p:spPr bwMode="auto">
          <a:xfrm>
            <a:off x="220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6" name="Line 57"/>
          <p:cNvSpPr>
            <a:spLocks noChangeShapeType="1"/>
          </p:cNvSpPr>
          <p:nvPr/>
        </p:nvSpPr>
        <p:spPr bwMode="auto">
          <a:xfrm>
            <a:off x="259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7" name="Line 58"/>
          <p:cNvSpPr>
            <a:spLocks noChangeShapeType="1"/>
          </p:cNvSpPr>
          <p:nvPr/>
        </p:nvSpPr>
        <p:spPr bwMode="auto">
          <a:xfrm>
            <a:off x="297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8" name="Line 59"/>
          <p:cNvSpPr>
            <a:spLocks noChangeShapeType="1"/>
          </p:cNvSpPr>
          <p:nvPr/>
        </p:nvSpPr>
        <p:spPr bwMode="auto">
          <a:xfrm>
            <a:off x="335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9" name="Line 60"/>
          <p:cNvSpPr>
            <a:spLocks noChangeShapeType="1"/>
          </p:cNvSpPr>
          <p:nvPr/>
        </p:nvSpPr>
        <p:spPr bwMode="auto">
          <a:xfrm>
            <a:off x="373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0" name="Line 61"/>
          <p:cNvSpPr>
            <a:spLocks noChangeShapeType="1"/>
          </p:cNvSpPr>
          <p:nvPr/>
        </p:nvSpPr>
        <p:spPr bwMode="auto">
          <a:xfrm>
            <a:off x="411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1" name="Line 62"/>
          <p:cNvSpPr>
            <a:spLocks noChangeShapeType="1"/>
          </p:cNvSpPr>
          <p:nvPr/>
        </p:nvSpPr>
        <p:spPr bwMode="auto">
          <a:xfrm>
            <a:off x="4495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2" name="Line 63"/>
          <p:cNvSpPr>
            <a:spLocks noChangeShapeType="1"/>
          </p:cNvSpPr>
          <p:nvPr/>
        </p:nvSpPr>
        <p:spPr bwMode="auto">
          <a:xfrm>
            <a:off x="4876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3" name="Line 64"/>
          <p:cNvSpPr>
            <a:spLocks noChangeShapeType="1"/>
          </p:cNvSpPr>
          <p:nvPr/>
        </p:nvSpPr>
        <p:spPr bwMode="auto">
          <a:xfrm>
            <a:off x="5257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4" name="Line 65"/>
          <p:cNvSpPr>
            <a:spLocks noChangeShapeType="1"/>
          </p:cNvSpPr>
          <p:nvPr/>
        </p:nvSpPr>
        <p:spPr bwMode="auto">
          <a:xfrm>
            <a:off x="563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5" name="Line 66"/>
          <p:cNvSpPr>
            <a:spLocks noChangeShapeType="1"/>
          </p:cNvSpPr>
          <p:nvPr/>
        </p:nvSpPr>
        <p:spPr bwMode="auto">
          <a:xfrm>
            <a:off x="601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6" name="Line 67"/>
          <p:cNvSpPr>
            <a:spLocks noChangeShapeType="1"/>
          </p:cNvSpPr>
          <p:nvPr/>
        </p:nvSpPr>
        <p:spPr bwMode="auto">
          <a:xfrm>
            <a:off x="640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7" name="Line 68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8" name="Line 69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9" name="Line 70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0" name="Line 71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1" name="Line 72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2" name="Line 73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3" name="Line 74"/>
          <p:cNvSpPr>
            <a:spLocks noChangeShapeType="1"/>
          </p:cNvSpPr>
          <p:nvPr/>
        </p:nvSpPr>
        <p:spPr bwMode="auto">
          <a:xfrm>
            <a:off x="792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4" name="Text Box 75"/>
          <p:cNvSpPr txBox="1">
            <a:spLocks noChangeArrowheads="1"/>
          </p:cNvSpPr>
          <p:nvPr/>
        </p:nvSpPr>
        <p:spPr bwMode="auto">
          <a:xfrm>
            <a:off x="1295400" y="5938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8515" name="Text Box 76"/>
          <p:cNvSpPr txBox="1">
            <a:spLocks noChangeArrowheads="1"/>
          </p:cNvSpPr>
          <p:nvPr/>
        </p:nvSpPr>
        <p:spPr bwMode="auto">
          <a:xfrm>
            <a:off x="32004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5</a:t>
            </a:r>
          </a:p>
        </p:txBody>
      </p:sp>
      <p:sp>
        <p:nvSpPr>
          <p:cNvPr id="18516" name="Text Box 77"/>
          <p:cNvSpPr txBox="1">
            <a:spLocks noChangeArrowheads="1"/>
          </p:cNvSpPr>
          <p:nvPr/>
        </p:nvSpPr>
        <p:spPr bwMode="auto">
          <a:xfrm>
            <a:off x="50292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10</a:t>
            </a:r>
          </a:p>
        </p:txBody>
      </p:sp>
      <p:sp>
        <p:nvSpPr>
          <p:cNvPr id="18517" name="Text Box 78"/>
          <p:cNvSpPr txBox="1">
            <a:spLocks noChangeArrowheads="1"/>
          </p:cNvSpPr>
          <p:nvPr/>
        </p:nvSpPr>
        <p:spPr bwMode="auto">
          <a:xfrm>
            <a:off x="6934200" y="59578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15</a:t>
            </a:r>
          </a:p>
        </p:txBody>
      </p:sp>
      <p:graphicFrame>
        <p:nvGraphicFramePr>
          <p:cNvPr id="18434" name="Object 79"/>
          <p:cNvGraphicFramePr>
            <a:graphicFrameLocks noChangeAspect="1"/>
          </p:cNvGraphicFramePr>
          <p:nvPr>
            <p:extLst/>
          </p:nvPr>
        </p:nvGraphicFramePr>
        <p:xfrm>
          <a:off x="339725" y="4040187"/>
          <a:ext cx="9667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583920" imgH="215640" progId="Equation.3">
                  <p:embed/>
                </p:oleObj>
              </mc:Choice>
              <mc:Fallback>
                <p:oleObj name="Equation" r:id="rId3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40187"/>
                        <a:ext cx="9667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0"/>
          <p:cNvGraphicFramePr>
            <a:graphicFrameLocks noChangeAspect="1"/>
          </p:cNvGraphicFramePr>
          <p:nvPr>
            <p:extLst/>
          </p:nvPr>
        </p:nvGraphicFramePr>
        <p:xfrm>
          <a:off x="323850" y="4830762"/>
          <a:ext cx="10302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22080" imgH="215640" progId="Equation.3">
                  <p:embed/>
                </p:oleObj>
              </mc:Choice>
              <mc:Fallback>
                <p:oleObj name="Equation" r:id="rId5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30762"/>
                        <a:ext cx="10302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1"/>
          <p:cNvGraphicFramePr>
            <a:graphicFrameLocks noChangeAspect="1"/>
          </p:cNvGraphicFramePr>
          <p:nvPr>
            <p:extLst/>
          </p:nvPr>
        </p:nvGraphicFramePr>
        <p:xfrm>
          <a:off x="352425" y="5534025"/>
          <a:ext cx="1030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534025"/>
                        <a:ext cx="10302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8" name="Line 82"/>
          <p:cNvSpPr>
            <a:spLocks noChangeShapeType="1"/>
          </p:cNvSpPr>
          <p:nvPr/>
        </p:nvSpPr>
        <p:spPr bwMode="auto">
          <a:xfrm flipV="1">
            <a:off x="1447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 flipV="1">
            <a:off x="144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 flipV="1">
            <a:off x="1447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2971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3352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4114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2590800" y="5581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525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6781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6019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7162800" y="4738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7543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3733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4876800" y="5576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5638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6400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7924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2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9" grpId="0" animBg="1"/>
      <p:bldP spid="102508" grpId="0" animBg="1"/>
      <p:bldP spid="102507" grpId="0" animBg="1"/>
      <p:bldP spid="102491" grpId="0" animBg="1"/>
      <p:bldP spid="18444" grpId="0" build="p"/>
      <p:bldP spid="102406" grpId="0" animBg="1"/>
      <p:bldP spid="102407" grpId="0" animBg="1"/>
      <p:bldP spid="102408" grpId="0" animBg="1"/>
      <p:bldP spid="102485" grpId="0" animBg="1"/>
      <p:bldP spid="102486" grpId="0" animBg="1"/>
      <p:bldP spid="102487" grpId="0" animBg="1"/>
      <p:bldP spid="102488" grpId="0" animBg="1"/>
      <p:bldP spid="102492" grpId="0" animBg="1"/>
      <p:bldP spid="102493" grpId="0" animBg="1"/>
      <p:bldP spid="102497" grpId="0" animBg="1"/>
      <p:bldP spid="102498" grpId="0" animBg="1"/>
      <p:bldP spid="102499" grpId="0" animBg="1"/>
      <p:bldP spid="102500" grpId="0" animBg="1"/>
      <p:bldP spid="102502" grpId="0" animBg="1"/>
      <p:bldP spid="102503" grpId="0" animBg="1"/>
      <p:bldP spid="102504" grpId="0" animBg="1"/>
      <p:bldP spid="102510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59080</TotalTime>
  <Pages>60</Pages>
  <Words>4198</Words>
  <Application>Microsoft Macintosh PowerPoint</Application>
  <PresentationFormat>On-screen Show (4:3)</PresentationFormat>
  <Paragraphs>1477</Paragraphs>
  <Slides>59</Slides>
  <Notes>38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Comic Sans MS</vt:lpstr>
      <vt:lpstr>Consolas</vt:lpstr>
      <vt:lpstr>Gill Sans</vt:lpstr>
      <vt:lpstr>Gill Sans Light</vt:lpstr>
      <vt:lpstr>Helvetica</vt:lpstr>
      <vt:lpstr>MS PGothic</vt:lpstr>
      <vt:lpstr>ＭＳ Ｐゴシック</vt:lpstr>
      <vt:lpstr>Symbol</vt:lpstr>
      <vt:lpstr>Wingdings</vt:lpstr>
      <vt:lpstr>굴림</vt:lpstr>
      <vt:lpstr>Arial</vt:lpstr>
      <vt:lpstr>Office</vt:lpstr>
      <vt:lpstr>Equation</vt:lpstr>
      <vt:lpstr>CS162 Operating Systems and Systems Programming Lecture 12   Address Translation</vt:lpstr>
      <vt:lpstr>Finishing Lecture 10</vt:lpstr>
      <vt:lpstr>Multi-Level Feedback Scheduling</vt:lpstr>
      <vt:lpstr>Scheduling Details</vt:lpstr>
      <vt:lpstr>Scheduling Details</vt:lpstr>
      <vt:lpstr>Real-Time Scheduling (RTS)</vt:lpstr>
      <vt:lpstr>Example: Workload Characteristics</vt:lpstr>
      <vt:lpstr>Example: Round-Robin Scheduling Doesn’t Work</vt:lpstr>
      <vt:lpstr>Earliest Deadline First (EDF)</vt:lpstr>
      <vt:lpstr>A Final Word On Scheduling</vt:lpstr>
      <vt:lpstr>Today’s lecture</vt:lpstr>
      <vt:lpstr>Virtualizing Resources</vt:lpstr>
      <vt:lpstr>Next Objective</vt:lpstr>
      <vt:lpstr>Recall: Single and Multithreaded Processes</vt:lpstr>
      <vt:lpstr>Important Aspects of Memory Multiplexing (1/2)</vt:lpstr>
      <vt:lpstr>Important Aspects of Memory Multiplexing (2/2)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Multi-step Processing of a Program for Execution</vt:lpstr>
      <vt:lpstr>Recall: Uniprogramming</vt:lpstr>
      <vt:lpstr>Multiprogramming (primitive stage)</vt:lpstr>
      <vt:lpstr>Multiprogramming (Version with Protection)</vt:lpstr>
      <vt:lpstr>Recall: General Address translation</vt:lpstr>
      <vt:lpstr>Simple Example: Base and Bounds (CRAY-1)</vt:lpstr>
      <vt:lpstr>Issues with Simple B&amp;B Method</vt:lpstr>
      <vt:lpstr>More Flexible Segmentation</vt:lpstr>
      <vt:lpstr>Implementation of Multi-Segment Model</vt:lpstr>
      <vt:lpstr>Intel x86 Special Registers</vt:lpstr>
      <vt:lpstr>Example: Four Segments (16 bit addresses)</vt:lpstr>
      <vt:lpstr>Example: Four Segments (16 bit addresses)</vt:lpstr>
      <vt:lpstr>Example: Four Segments (16 bit addresses)</vt:lpstr>
      <vt:lpstr>Example: Four Segments (16 bit addresses)</vt:lpstr>
      <vt:lpstr>Administrivia</vt:lpstr>
      <vt:lpstr>break</vt:lpstr>
      <vt:lpstr>Example of Segment Translation (16b address)</vt:lpstr>
      <vt:lpstr>Example of Segment Translation (16b address)</vt:lpstr>
      <vt:lpstr>Example of Segment Translation (16b address)</vt:lpstr>
      <vt:lpstr>Example of Segment Translation (16b address)</vt:lpstr>
      <vt:lpstr>Observations about Segmentation</vt:lpstr>
      <vt:lpstr>Problems with Segmentation</vt:lpstr>
      <vt:lpstr>Recall: General Address Translation</vt:lpstr>
      <vt:lpstr>Paging: Physical Memory in Fixed Size Chunks</vt:lpstr>
      <vt:lpstr>How to Implement Paging?</vt:lpstr>
      <vt:lpstr>Simple Page Table Example</vt:lpstr>
      <vt:lpstr>What about Sharing?</vt:lpstr>
      <vt:lpstr>Summary: Paging</vt:lpstr>
      <vt:lpstr>Summary: Paging</vt:lpstr>
      <vt:lpstr>Summary: Paging</vt:lpstr>
      <vt:lpstr>Page Table Discussion</vt:lpstr>
      <vt:lpstr>Fix for sparse address space: The two-level page table</vt:lpstr>
      <vt:lpstr>Summary: Two-Level Paging</vt:lpstr>
      <vt:lpstr>Summary: Two-Level Paging</vt:lpstr>
      <vt:lpstr>Multi-level Translation: Segments + Pages</vt:lpstr>
      <vt:lpstr>What about Sharing (Complete Segment)?</vt:lpstr>
      <vt:lpstr>Multi-level Translation Analysis</vt:lpstr>
      <vt:lpstr>Summary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689</cp:revision>
  <cp:lastPrinted>2017-03-07T02:35:04Z</cp:lastPrinted>
  <dcterms:created xsi:type="dcterms:W3CDTF">1995-08-12T11:37:26Z</dcterms:created>
  <dcterms:modified xsi:type="dcterms:W3CDTF">2018-10-07T04:43:24Z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