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1202" r:id="rId3"/>
    <p:sldId id="1213" r:id="rId4"/>
    <p:sldId id="1208" r:id="rId5"/>
    <p:sldId id="1207" r:id="rId6"/>
    <p:sldId id="1209" r:id="rId7"/>
    <p:sldId id="1210" r:id="rId8"/>
    <p:sldId id="1211" r:id="rId9"/>
    <p:sldId id="1212" r:id="rId10"/>
    <p:sldId id="1206" r:id="rId11"/>
    <p:sldId id="1141" r:id="rId12"/>
    <p:sldId id="1193" r:id="rId13"/>
    <p:sldId id="1142" r:id="rId14"/>
    <p:sldId id="1143" r:id="rId15"/>
    <p:sldId id="1159" r:id="rId16"/>
    <p:sldId id="1152" r:id="rId17"/>
    <p:sldId id="1153" r:id="rId18"/>
    <p:sldId id="1154" r:id="rId19"/>
    <p:sldId id="1155" r:id="rId20"/>
    <p:sldId id="1156" r:id="rId21"/>
    <p:sldId id="1157" r:id="rId22"/>
    <p:sldId id="1214" r:id="rId23"/>
    <p:sldId id="1158" r:id="rId24"/>
    <p:sldId id="1058" r:id="rId25"/>
    <p:sldId id="1059" r:id="rId26"/>
    <p:sldId id="1196" r:id="rId27"/>
    <p:sldId id="1165" r:id="rId28"/>
    <p:sldId id="1166" r:id="rId29"/>
    <p:sldId id="1167" r:id="rId30"/>
    <p:sldId id="1168" r:id="rId31"/>
    <p:sldId id="1169" r:id="rId32"/>
    <p:sldId id="1198" r:id="rId33"/>
    <p:sldId id="1170" r:id="rId34"/>
    <p:sldId id="1187" r:id="rId35"/>
    <p:sldId id="1049" r:id="rId36"/>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B8FF5"/>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73" autoAdjust="0"/>
    <p:restoredTop sz="77920" autoAdjust="0"/>
  </p:normalViewPr>
  <p:slideViewPr>
    <p:cSldViewPr>
      <p:cViewPr>
        <p:scale>
          <a:sx n="62" d="100"/>
          <a:sy n="62" d="100"/>
        </p:scale>
        <p:origin x="2024"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access(rank) = 1/rank</a:t>
            </a:r>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0.09638781798698</c:v>
                </c:pt>
                <c:pt idx="2">
                  <c:v>0.0642585453246533</c:v>
                </c:pt>
                <c:pt idx="3">
                  <c:v>0.04819390899349</c:v>
                </c:pt>
                <c:pt idx="4">
                  <c:v>0.038555127194792</c:v>
                </c:pt>
                <c:pt idx="5">
                  <c:v>0.0321292726623267</c:v>
                </c:pt>
                <c:pt idx="6">
                  <c:v>0.0275393765677086</c:v>
                </c:pt>
                <c:pt idx="7">
                  <c:v>0.024096954496745</c:v>
                </c:pt>
                <c:pt idx="8">
                  <c:v>0.0214195151082178</c:v>
                </c:pt>
                <c:pt idx="9">
                  <c:v>0.019277563597396</c:v>
                </c:pt>
                <c:pt idx="10">
                  <c:v>0.0175250578158145</c:v>
                </c:pt>
                <c:pt idx="11">
                  <c:v>0.0160646363311633</c:v>
                </c:pt>
                <c:pt idx="12">
                  <c:v>0.01482889507492</c:v>
                </c:pt>
                <c:pt idx="13">
                  <c:v>0.0137696882838543</c:v>
                </c:pt>
                <c:pt idx="14">
                  <c:v>0.0128517090649307</c:v>
                </c:pt>
                <c:pt idx="15">
                  <c:v>0.0120484772483725</c:v>
                </c:pt>
                <c:pt idx="16">
                  <c:v>0.0113397432925859</c:v>
                </c:pt>
                <c:pt idx="17">
                  <c:v>0.0107097575541089</c:v>
                </c:pt>
                <c:pt idx="18">
                  <c:v>0.0101460861038926</c:v>
                </c:pt>
                <c:pt idx="19">
                  <c:v>0.009638781798698</c:v>
                </c:pt>
                <c:pt idx="20">
                  <c:v>0.00917979218923619</c:v>
                </c:pt>
                <c:pt idx="21">
                  <c:v>0.00876252890790727</c:v>
                </c:pt>
                <c:pt idx="22">
                  <c:v>0.00838154939017217</c:v>
                </c:pt>
                <c:pt idx="23">
                  <c:v>0.00803231816558167</c:v>
                </c:pt>
                <c:pt idx="24">
                  <c:v>0.0077110254389584</c:v>
                </c:pt>
                <c:pt idx="25">
                  <c:v>0.00741444753746</c:v>
                </c:pt>
                <c:pt idx="26">
                  <c:v>0.00713983836940592</c:v>
                </c:pt>
                <c:pt idx="27">
                  <c:v>0.00688484414192714</c:v>
                </c:pt>
                <c:pt idx="28">
                  <c:v>0.00664743572324</c:v>
                </c:pt>
                <c:pt idx="29">
                  <c:v>0.00642585453246533</c:v>
                </c:pt>
                <c:pt idx="30">
                  <c:v>0.00621856890238581</c:v>
                </c:pt>
                <c:pt idx="31">
                  <c:v>0.00602423862418625</c:v>
                </c:pt>
                <c:pt idx="32">
                  <c:v>0.00584168593860485</c:v>
                </c:pt>
                <c:pt idx="33">
                  <c:v>0.00566987164629294</c:v>
                </c:pt>
                <c:pt idx="34">
                  <c:v>0.00550787531354171</c:v>
                </c:pt>
                <c:pt idx="35">
                  <c:v>0.00535487877705444</c:v>
                </c:pt>
                <c:pt idx="36">
                  <c:v>0.00521015232362054</c:v>
                </c:pt>
                <c:pt idx="37">
                  <c:v>0.00507304305194632</c:v>
                </c:pt>
                <c:pt idx="38">
                  <c:v>0.00494296502497333</c:v>
                </c:pt>
                <c:pt idx="39">
                  <c:v>0.004819390899349</c:v>
                </c:pt>
                <c:pt idx="40">
                  <c:v>0.00470184477985268</c:v>
                </c:pt>
                <c:pt idx="41">
                  <c:v>0.00458989609461809</c:v>
                </c:pt>
                <c:pt idx="42">
                  <c:v>0.00448315432497581</c:v>
                </c:pt>
                <c:pt idx="43">
                  <c:v>0.00438126445395364</c:v>
                </c:pt>
                <c:pt idx="44">
                  <c:v>0.00428390302164356</c:v>
                </c:pt>
                <c:pt idx="45">
                  <c:v>0.00419077469508609</c:v>
                </c:pt>
                <c:pt idx="46">
                  <c:v>0.0041016092760417</c:v>
                </c:pt>
                <c:pt idx="47">
                  <c:v>0.00401615908279083</c:v>
                </c:pt>
                <c:pt idx="48">
                  <c:v>0.0039341966525298</c:v>
                </c:pt>
                <c:pt idx="49">
                  <c:v>0.0038555127194792</c:v>
                </c:pt>
              </c:numCache>
            </c:numRef>
          </c:val>
          <c:smooth val="0"/>
        </c:ser>
        <c:dLbls>
          <c:showLegendKey val="0"/>
          <c:showVal val="0"/>
          <c:showCatName val="0"/>
          <c:showSerName val="0"/>
          <c:showPercent val="0"/>
          <c:showBubbleSize val="0"/>
        </c:dLbls>
        <c:marker val="1"/>
        <c:smooth val="0"/>
        <c:axId val="-1214588208"/>
        <c:axId val="-1214562512"/>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c:v>
                </c:pt>
                <c:pt idx="2">
                  <c:v>0.353421999285593</c:v>
                </c:pt>
                <c:pt idx="3">
                  <c:v>0.401615908279083</c:v>
                </c:pt>
                <c:pt idx="4">
                  <c:v>0.440171035473875</c:v>
                </c:pt>
                <c:pt idx="5">
                  <c:v>0.472300308136202</c:v>
                </c:pt>
                <c:pt idx="6">
                  <c:v>0.499839684703911</c:v>
                </c:pt>
                <c:pt idx="7">
                  <c:v>0.523936639200656</c:v>
                </c:pt>
                <c:pt idx="8">
                  <c:v>0.545356154308874</c:v>
                </c:pt>
                <c:pt idx="9">
                  <c:v>0.564633717906269</c:v>
                </c:pt>
                <c:pt idx="10">
                  <c:v>0.582158775722084</c:v>
                </c:pt>
                <c:pt idx="11">
                  <c:v>0.598223412053247</c:v>
                </c:pt>
                <c:pt idx="12">
                  <c:v>0.613052307128167</c:v>
                </c:pt>
                <c:pt idx="13">
                  <c:v>0.626821995412022</c:v>
                </c:pt>
                <c:pt idx="14">
                  <c:v>0.639673704476952</c:v>
                </c:pt>
                <c:pt idx="15">
                  <c:v>0.651722181725325</c:v>
                </c:pt>
                <c:pt idx="16">
                  <c:v>0.663061925017911</c:v>
                </c:pt>
                <c:pt idx="17">
                  <c:v>0.67377168257202</c:v>
                </c:pt>
                <c:pt idx="18">
                  <c:v>0.683917768675912</c:v>
                </c:pt>
                <c:pt idx="19">
                  <c:v>0.69355655047461</c:v>
                </c:pt>
                <c:pt idx="20">
                  <c:v>0.702736342663846</c:v>
                </c:pt>
                <c:pt idx="21">
                  <c:v>0.711498871571754</c:v>
                </c:pt>
                <c:pt idx="22">
                  <c:v>0.719880420961926</c:v>
                </c:pt>
                <c:pt idx="23">
                  <c:v>0.727912739127508</c:v>
                </c:pt>
                <c:pt idx="24">
                  <c:v>0.735623764566466</c:v>
                </c:pt>
                <c:pt idx="25">
                  <c:v>0.743038212103926</c:v>
                </c:pt>
                <c:pt idx="26">
                  <c:v>0.750178050473332</c:v>
                </c:pt>
                <c:pt idx="27">
                  <c:v>0.757062894615259</c:v>
                </c:pt>
                <c:pt idx="28">
                  <c:v>0.763710330338499</c:v>
                </c:pt>
                <c:pt idx="29">
                  <c:v>0.770136184870965</c:v>
                </c:pt>
                <c:pt idx="30">
                  <c:v>0.77635475377335</c:v>
                </c:pt>
                <c:pt idx="31">
                  <c:v>0.782378992397537</c:v>
                </c:pt>
                <c:pt idx="32">
                  <c:v>0.788220678336141</c:v>
                </c:pt>
                <c:pt idx="33">
                  <c:v>0.793890549982434</c:v>
                </c:pt>
                <c:pt idx="34">
                  <c:v>0.799398425295976</c:v>
                </c:pt>
                <c:pt idx="35">
                  <c:v>0.804753304073031</c:v>
                </c:pt>
                <c:pt idx="36">
                  <c:v>0.809963456396651</c:v>
                </c:pt>
                <c:pt idx="37">
                  <c:v>0.815036499448597</c:v>
                </c:pt>
                <c:pt idx="38">
                  <c:v>0.819979464473571</c:v>
                </c:pt>
                <c:pt idx="39">
                  <c:v>0.82479885537292</c:v>
                </c:pt>
                <c:pt idx="40">
                  <c:v>0.829500700152773</c:v>
                </c:pt>
                <c:pt idx="41">
                  <c:v>0.834090596247391</c:v>
                </c:pt>
                <c:pt idx="42">
                  <c:v>0.838573750572366</c:v>
                </c:pt>
                <c:pt idx="43">
                  <c:v>0.84295501502632</c:v>
                </c:pt>
                <c:pt idx="44">
                  <c:v>0.847238918047964</c:v>
                </c:pt>
                <c:pt idx="45">
                  <c:v>0.85142969274305</c:v>
                </c:pt>
                <c:pt idx="46">
                  <c:v>0.855531302019091</c:v>
                </c:pt>
                <c:pt idx="47">
                  <c:v>0.859547461101882</c:v>
                </c:pt>
                <c:pt idx="48">
                  <c:v>0.863481657754412</c:v>
                </c:pt>
                <c:pt idx="49">
                  <c:v>0.867337170473891</c:v>
                </c:pt>
              </c:numCache>
            </c:numRef>
          </c:val>
          <c:smooth val="0"/>
        </c:ser>
        <c:dLbls>
          <c:showLegendKey val="0"/>
          <c:showVal val="0"/>
          <c:showCatName val="0"/>
          <c:showSerName val="0"/>
          <c:showPercent val="0"/>
          <c:showBubbleSize val="0"/>
        </c:dLbls>
        <c:marker val="1"/>
        <c:smooth val="0"/>
        <c:axId val="-1214571984"/>
        <c:axId val="-1214583104"/>
      </c:lineChart>
      <c:catAx>
        <c:axId val="-1214588208"/>
        <c:scaling>
          <c:orientation val="minMax"/>
        </c:scaling>
        <c:delete val="0"/>
        <c:axPos val="b"/>
        <c:title>
          <c:tx>
            <c:rich>
              <a:bodyPr/>
              <a:lstStyle/>
              <a:p>
                <a:pPr>
                  <a:defRPr/>
                </a:pPr>
                <a:r>
                  <a:rPr lang="en-US"/>
                  <a:t>Rank</a:t>
                </a:r>
              </a:p>
            </c:rich>
          </c:tx>
          <c:layout/>
          <c:overlay val="0"/>
        </c:title>
        <c:majorTickMark val="out"/>
        <c:minorTickMark val="none"/>
        <c:tickLblPos val="nextTo"/>
        <c:crossAx val="-1214562512"/>
        <c:crosses val="autoZero"/>
        <c:auto val="1"/>
        <c:lblAlgn val="ctr"/>
        <c:lblOffset val="100"/>
        <c:noMultiLvlLbl val="0"/>
      </c:catAx>
      <c:valAx>
        <c:axId val="-1214562512"/>
        <c:scaling>
          <c:orientation val="minMax"/>
          <c:max val="0.2"/>
        </c:scaling>
        <c:delete val="0"/>
        <c:axPos val="l"/>
        <c:majorGridlines/>
        <c:title>
          <c:tx>
            <c:rich>
              <a:bodyPr rot="-5400000" vert="horz"/>
              <a:lstStyle/>
              <a:p>
                <a:pPr>
                  <a:defRPr/>
                </a:pPr>
                <a:r>
                  <a:rPr lang="en-US"/>
                  <a:t>Popularity (% accesses)</a:t>
                </a:r>
              </a:p>
            </c:rich>
          </c:tx>
          <c:layout/>
          <c:overlay val="0"/>
        </c:title>
        <c:numFmt formatCode="0%" sourceLinked="1"/>
        <c:majorTickMark val="out"/>
        <c:minorTickMark val="none"/>
        <c:tickLblPos val="nextTo"/>
        <c:crossAx val="-1214588208"/>
        <c:crosses val="autoZero"/>
        <c:crossBetween val="between"/>
      </c:valAx>
      <c:valAx>
        <c:axId val="-1214583104"/>
        <c:scaling>
          <c:orientation val="minMax"/>
        </c:scaling>
        <c:delete val="0"/>
        <c:axPos val="r"/>
        <c:title>
          <c:tx>
            <c:rich>
              <a:bodyPr rot="-5400000" vert="horz"/>
              <a:lstStyle/>
              <a:p>
                <a:pPr>
                  <a:defRPr/>
                </a:pPr>
                <a:r>
                  <a:rPr lang="en-US"/>
                  <a:t>Estimated Hit Rate</a:t>
                </a:r>
              </a:p>
            </c:rich>
          </c:tx>
          <c:layout/>
          <c:overlay val="0"/>
        </c:title>
        <c:numFmt formatCode="General" sourceLinked="1"/>
        <c:majorTickMark val="out"/>
        <c:minorTickMark val="none"/>
        <c:tickLblPos val="nextTo"/>
        <c:crossAx val="-1214571984"/>
        <c:crosses val="max"/>
        <c:crossBetween val="between"/>
      </c:valAx>
      <c:catAx>
        <c:axId val="-1214571984"/>
        <c:scaling>
          <c:orientation val="minMax"/>
        </c:scaling>
        <c:delete val="1"/>
        <c:axPos val="b"/>
        <c:majorTickMark val="out"/>
        <c:minorTickMark val="none"/>
        <c:tickLblPos val="nextTo"/>
        <c:crossAx val="-1214583104"/>
        <c:crosses val="autoZero"/>
        <c:auto val="1"/>
        <c:lblAlgn val="ctr"/>
        <c:lblOffset val="100"/>
        <c:noMultiLvlLbl val="0"/>
      </c:catAx>
    </c:plotArea>
    <c:legend>
      <c:legendPos val="r"/>
      <c:layout>
        <c:manualLayout>
          <c:xMode val="edge"/>
          <c:yMode val="edge"/>
          <c:x val="0.498789174653805"/>
          <c:y val="0.460352694377617"/>
          <c:w val="0.30508308160178"/>
          <c:h val="0.258613949491288"/>
        </c:manualLayout>
      </c:layout>
      <c:overlay val="1"/>
      <c:spPr>
        <a:solidFill>
          <a:schemeClr val="tx2">
            <a:lumMod val="20000"/>
            <a:lumOff val="80000"/>
            <a:alpha val="60000"/>
          </a:schemeClr>
        </a:solidFill>
      </c:spPr>
    </c:legend>
    <c:plotVisOnly val="1"/>
    <c:dispBlanksAs val="gap"/>
    <c:showDLblsOverMax val="0"/>
  </c:chart>
  <c:txPr>
    <a:bodyPr/>
    <a:lstStyle/>
    <a:p>
      <a:pPr>
        <a:defRPr sz="2000" b="0" i="0">
          <a:latin typeface="Gill Sans" charset="0"/>
          <a:ea typeface="Gill Sans" charset="0"/>
          <a:cs typeface="Gill Sans"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altLang="en-US" dirty="0" smtClean="0"/>
              <a:t>Ok, so let’s get started! This is lecture 14 and I will continue</a:t>
            </a:r>
            <a:r>
              <a:rPr lang="en-US" altLang="en-US" baseline="0" dirty="0" smtClean="0"/>
              <a:t> talking about caching, picking up where Anthony left off on Monday. </a:t>
            </a:r>
          </a:p>
          <a:p>
            <a:r>
              <a:rPr lang="en-US" altLang="en-US" baseline="0" dirty="0" smtClean="0"/>
              <a:t>And towards the end of the lecture, I will introduce demand paging, which is also a form of caching. </a:t>
            </a:r>
          </a:p>
          <a:p>
            <a:endParaRPr lang="en-US" altLang="en-US" dirty="0"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1793223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0564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0564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marL="228600" indent="-228600"/>
            <a:endParaRPr lang="en-US" altLang="ko-KR" dirty="0" smtClean="0">
              <a:ea typeface="굴림" panose="020B0600000101010101" pitchFamily="34" charset="-127"/>
            </a:endParaRPr>
          </a:p>
        </p:txBody>
      </p:sp>
    </p:spTree>
    <p:extLst>
      <p:ext uri="{BB962C8B-B14F-4D97-AF65-F5344CB8AC3E}">
        <p14:creationId xmlns:p14="http://schemas.microsoft.com/office/powerpoint/2010/main" val="43384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95509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1948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38951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88707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62655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role of a cache is to reduce the average memory access time. So, here we have a processor;</a:t>
            </a:r>
            <a:r>
              <a:rPr lang="en-US" baseline="0" dirty="0" smtClean="0"/>
              <a:t> if it directly needs to go to memory to access something, it takes 100ns. </a:t>
            </a:r>
          </a:p>
          <a:p>
            <a:r>
              <a:rPr lang="en-US" baseline="0" dirty="0" smtClean="0"/>
              <a:t>Remember, processors are superfast, they compute in small cycles, and hence 100ns is a really long time for them. </a:t>
            </a:r>
          </a:p>
          <a:p>
            <a:endParaRPr lang="en-US" baseline="0" dirty="0" smtClean="0"/>
          </a:p>
          <a:p>
            <a:r>
              <a:rPr lang="en-US" baseline="0" dirty="0" smtClean="0"/>
              <a:t>If we add a second level cache, we can instead access the same data in 10ns, i.e.,10 times faster than directly going to memory. </a:t>
            </a:r>
          </a:p>
          <a:p>
            <a:r>
              <a:rPr lang="en-US" dirty="0" smtClean="0"/>
              <a:t>To quantify the gain due to a cache, we</a:t>
            </a:r>
            <a:r>
              <a:rPr lang="en-US" baseline="0" dirty="0" smtClean="0"/>
              <a:t> can compute the average access time: and its simply the hit-rate (times we find it in the cache). </a:t>
            </a:r>
            <a:r>
              <a:rPr lang="is-IS" baseline="0" dirty="0" smtClean="0"/>
              <a:t>… </a:t>
            </a:r>
          </a:p>
          <a:p>
            <a:endParaRPr lang="is-IS" baseline="0" dirty="0" smtClean="0"/>
          </a:p>
          <a:p>
            <a:r>
              <a:rPr lang="is-IS" baseline="0" dirty="0" smtClean="0"/>
              <a:t>So, we get an illusion that we can access the main memory at such a fast speed, due to caching. </a:t>
            </a:r>
          </a:p>
          <a:p>
            <a:endParaRPr lang="en-US" dirty="0"/>
          </a:p>
        </p:txBody>
      </p:sp>
    </p:spTree>
    <p:extLst>
      <p:ext uri="{BB962C8B-B14F-4D97-AF65-F5344CB8AC3E}">
        <p14:creationId xmlns:p14="http://schemas.microsoft.com/office/powerpoint/2010/main" val="1834929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92579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92579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3198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Besides working at Sun, I also teach people how to fly whenever I have time.</a:t>
            </a:r>
          </a:p>
          <a:p>
            <a:r>
              <a:rPr lang="en-US" altLang="ko-KR" dirty="0"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dirty="0"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dirty="0" smtClean="0">
                <a:ea typeface="굴림" panose="020B0600000101010101" pitchFamily="34" charset="-127"/>
              </a:rPr>
              <a:t>But in a multi-engine airplane with one engine stops, you have a lot of options.  It is the need to make a decision that kills those people.</a:t>
            </a:r>
          </a:p>
          <a:p>
            <a:endParaRPr lang="en-US" altLang="ko-KR" dirty="0"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343099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9930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896902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528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013459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3783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r>
              <a:rPr lang="en-US" altLang="ko-KR" dirty="0" smtClean="0">
                <a:ea typeface="굴림" panose="020B0600000101010101" pitchFamily="34" charset="-127"/>
              </a:rPr>
              <a:t>Remember how we used caching for address translation? </a:t>
            </a:r>
          </a:p>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0436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14.</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11/15/18</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733800" y="6550236"/>
            <a:ext cx="1720321"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CS162 ©UCB Fall</a:t>
            </a:r>
            <a:r>
              <a:rPr lang="en-US" sz="1400" b="0" i="0" baseline="0" dirty="0" smtClean="0">
                <a:solidFill>
                  <a:srgbClr val="2A40E2"/>
                </a:solidFill>
                <a:latin typeface="Gill Sans" charset="0"/>
                <a:ea typeface="Gill Sans" charset="0"/>
                <a:cs typeface="Gill Sans" charset="0"/>
              </a:rPr>
              <a:t> </a:t>
            </a:r>
            <a:r>
              <a:rPr lang="en-US" sz="1400" b="0" i="0" baseline="0" dirty="0" smtClean="0">
                <a:solidFill>
                  <a:srgbClr val="2A40E2"/>
                </a:solidFill>
                <a:latin typeface="Gill Sans" charset="0"/>
                <a:ea typeface="Gill Sans" charset="0"/>
                <a:cs typeface="Gill Sans" charset="0"/>
              </a:rPr>
              <a:t>18</a:t>
            </a:r>
            <a:endParaRPr lang="en-US" sz="1400" b="0" i="0" dirty="0" smtClean="0">
              <a:solidFill>
                <a:srgbClr val="2A40E2"/>
              </a:solidFill>
              <a:latin typeface="Gill Sans" charset="0"/>
              <a:ea typeface="Gill Sans" charset="0"/>
              <a:cs typeface="Gill Sans" charset="0"/>
            </a:endParaRP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14</a:t>
            </a:r>
            <a:br>
              <a:rPr lang="en-US" altLang="en-US" sz="3000" dirty="0" smtClean="0"/>
            </a:br>
            <a:r>
              <a:rPr lang="en-US" altLang="en-US" sz="3000" dirty="0" smtClean="0"/>
              <a:t> </a:t>
            </a:r>
            <a:br>
              <a:rPr lang="en-US" altLang="en-US" sz="3000" dirty="0" smtClean="0"/>
            </a:br>
            <a:r>
              <a:rPr lang="en-US" altLang="en-US" sz="3000" dirty="0" smtClean="0"/>
              <a:t>Caching (Finished),</a:t>
            </a:r>
            <a:br>
              <a:rPr lang="en-US" altLang="en-US" sz="3000" dirty="0" smtClean="0"/>
            </a:br>
            <a:r>
              <a:rPr lang="en-US" altLang="en-US" sz="3000" dirty="0" smtClean="0"/>
              <a:t>Demand Paging</a:t>
            </a:r>
          </a:p>
        </p:txBody>
      </p:sp>
      <p:sp>
        <p:nvSpPr>
          <p:cNvPr id="3075" name="Rectangle 3"/>
          <p:cNvSpPr>
            <a:spLocks noGrp="1" noChangeArrowheads="1"/>
          </p:cNvSpPr>
          <p:nvPr>
            <p:ph type="subTitle" idx="1"/>
          </p:nvPr>
        </p:nvSpPr>
        <p:spPr>
          <a:xfrm>
            <a:off x="609600" y="4191000"/>
            <a:ext cx="8001000" cy="1752600"/>
          </a:xfrm>
          <a:noFill/>
        </p:spPr>
        <p:txBody>
          <a:bodyPr/>
          <a:lstStyle/>
          <a:p>
            <a:pPr marL="285750" indent="-285750"/>
            <a:r>
              <a:rPr lang="en-US" altLang="en-US" dirty="0" smtClean="0"/>
              <a:t>October </a:t>
            </a:r>
            <a:r>
              <a:rPr lang="en-US" altLang="en-US" dirty="0" smtClean="0"/>
              <a:t>15</a:t>
            </a:r>
            <a:r>
              <a:rPr lang="en-US" altLang="en-US" baseline="30000" dirty="0" smtClean="0"/>
              <a:t>th</a:t>
            </a:r>
            <a:r>
              <a:rPr lang="en-US" altLang="en-US" dirty="0" smtClean="0"/>
              <a:t>, 2017</a:t>
            </a:r>
          </a:p>
          <a:p>
            <a:pPr marL="285750" indent="-285750"/>
            <a:r>
              <a:rPr lang="en-US" altLang="en-US" dirty="0" smtClean="0"/>
              <a:t>Ion Stoica</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76200"/>
            <a:ext cx="8763000" cy="533400"/>
          </a:xfrm>
        </p:spPr>
        <p:txBody>
          <a:bodyPr/>
          <a:lstStyle/>
          <a:p>
            <a:r>
              <a:rPr lang="en-US" altLang="ko-KR" dirty="0">
                <a:ea typeface="굴림" panose="020B0600000101010101" pitchFamily="34" charset="-127"/>
              </a:rPr>
              <a:t>Recall: What Actually Happens on a TLB Miss</a:t>
            </a:r>
            <a:r>
              <a:rPr lang="en-US" altLang="ko-KR" dirty="0" smtClean="0">
                <a:ea typeface="굴림" panose="020B0600000101010101" pitchFamily="34" charset="-127"/>
              </a:rPr>
              <a:t>? </a:t>
            </a:r>
          </a:p>
        </p:txBody>
      </p:sp>
      <p:sp>
        <p:nvSpPr>
          <p:cNvPr id="738307" name="Rectangle 3"/>
          <p:cNvSpPr>
            <a:spLocks noGrp="1" noChangeArrowheads="1"/>
          </p:cNvSpPr>
          <p:nvPr>
            <p:ph type="body" idx="1"/>
          </p:nvPr>
        </p:nvSpPr>
        <p:spPr>
          <a:xfrm>
            <a:off x="304800" y="2514600"/>
            <a:ext cx="8991600" cy="2057400"/>
          </a:xfrm>
        </p:spPr>
        <p:txBody>
          <a:bodyPr>
            <a:normAutofit lnSpcReduction="10000"/>
          </a:bodyPr>
          <a:lstStyle/>
          <a:p>
            <a:pPr>
              <a:spcBef>
                <a:spcPct val="20000"/>
              </a:spcBef>
            </a:pPr>
            <a:r>
              <a:rPr lang="en-US" altLang="ko-KR" sz="2200" dirty="0">
                <a:ea typeface="굴림" panose="020B0600000101010101" pitchFamily="34" charset="-127"/>
              </a:rPr>
              <a:t>Hardware traversed page tables:</a:t>
            </a:r>
          </a:p>
          <a:p>
            <a:pPr lvl="1">
              <a:spcBef>
                <a:spcPct val="20000"/>
              </a:spcBef>
            </a:pPr>
            <a:r>
              <a:rPr lang="en-US" altLang="ko-KR" dirty="0">
                <a:ea typeface="굴림" panose="020B0600000101010101" pitchFamily="34" charset="-127"/>
              </a:rPr>
              <a:t>On TLB miss, hardware in MMU looks at current page table to fill TLB (may walk multiple levels)</a:t>
            </a:r>
          </a:p>
          <a:p>
            <a:pPr lvl="2">
              <a:spcBef>
                <a:spcPct val="20000"/>
              </a:spcBef>
            </a:pPr>
            <a:r>
              <a:rPr lang="en-US" altLang="ko-KR" sz="2200" dirty="0">
                <a:ea typeface="굴림" panose="020B0600000101010101" pitchFamily="34" charset="-127"/>
              </a:rPr>
              <a:t>If PTE valid, hardware fills TLB and processor never knows</a:t>
            </a:r>
          </a:p>
          <a:p>
            <a:pPr lvl="2">
              <a:spcBef>
                <a:spcPct val="20000"/>
              </a:spcBef>
            </a:pPr>
            <a:r>
              <a:rPr lang="en-US" altLang="ko-KR" sz="2200" dirty="0">
                <a:ea typeface="굴림" panose="020B0600000101010101" pitchFamily="34" charset="-127"/>
              </a:rPr>
              <a:t>If PTE marked as invalid, causes Page Fault, after which kernel decides what to do afterwards</a:t>
            </a:r>
            <a:endParaRPr lang="ko-KR" altLang="en-US" sz="2200" dirty="0" smtClean="0">
              <a:ea typeface="굴림" panose="020B0600000101010101" pitchFamily="34" charset="-127"/>
            </a:endParaRPr>
          </a:p>
        </p:txBody>
      </p:sp>
      <p:sp>
        <p:nvSpPr>
          <p:cNvPr id="31" name="Rectangle 3"/>
          <p:cNvSpPr txBox="1">
            <a:spLocks noChangeArrowheads="1"/>
          </p:cNvSpPr>
          <p:nvPr/>
        </p:nvSpPr>
        <p:spPr bwMode="auto">
          <a:xfrm>
            <a:off x="304800" y="762000"/>
            <a:ext cx="8839200" cy="1828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fontScale="85000" lnSpcReduction="20000"/>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a:lnSpc>
                <a:spcPct val="100000"/>
              </a:lnSpc>
              <a:spcBef>
                <a:spcPct val="20000"/>
              </a:spcBef>
            </a:pPr>
            <a:r>
              <a:rPr lang="en-US" altLang="ko-KR" sz="2600" kern="0" dirty="0" smtClean="0">
                <a:ea typeface="굴림" panose="020B0600000101010101" pitchFamily="34" charset="-127"/>
              </a:rPr>
              <a:t>Software traversed Page </a:t>
            </a:r>
            <a:r>
              <a:rPr lang="en-US" altLang="ko-KR" sz="2600" kern="0" dirty="0" smtClean="0">
                <a:ea typeface="굴림" panose="020B0600000101010101" pitchFamily="34" charset="-127"/>
              </a:rPr>
              <a:t>tables</a:t>
            </a:r>
            <a:endParaRPr lang="en-US" altLang="ko-KR" sz="2600" kern="0" dirty="0" smtClean="0">
              <a:ea typeface="굴림" panose="020B0600000101010101" pitchFamily="34" charset="-127"/>
            </a:endParaRPr>
          </a:p>
          <a:p>
            <a:pPr lvl="1">
              <a:lnSpc>
                <a:spcPct val="100000"/>
              </a:lnSpc>
              <a:spcBef>
                <a:spcPct val="20000"/>
              </a:spcBef>
            </a:pPr>
            <a:r>
              <a:rPr lang="en-US" altLang="ko-KR" sz="2600" kern="0" dirty="0" smtClean="0">
                <a:ea typeface="굴림" panose="020B0600000101010101" pitchFamily="34" charset="-127"/>
              </a:rPr>
              <a:t>On TLB miss, processor receives TLB fault</a:t>
            </a:r>
          </a:p>
          <a:p>
            <a:pPr lvl="1">
              <a:lnSpc>
                <a:spcPct val="100000"/>
              </a:lnSpc>
              <a:spcBef>
                <a:spcPct val="20000"/>
              </a:spcBef>
            </a:pPr>
            <a:r>
              <a:rPr lang="en-US" altLang="ko-KR" sz="2600" kern="0" dirty="0" smtClean="0">
                <a:ea typeface="굴림" panose="020B0600000101010101" pitchFamily="34" charset="-127"/>
              </a:rPr>
              <a:t>Kernel traverses page table to find PTE</a:t>
            </a:r>
          </a:p>
          <a:p>
            <a:pPr lvl="2">
              <a:lnSpc>
                <a:spcPct val="100000"/>
              </a:lnSpc>
              <a:spcBef>
                <a:spcPct val="20000"/>
              </a:spcBef>
            </a:pPr>
            <a:r>
              <a:rPr lang="en-US" altLang="ko-KR" sz="2600" kern="0" dirty="0" smtClean="0">
                <a:ea typeface="굴림" panose="020B0600000101010101" pitchFamily="34" charset="-127"/>
              </a:rPr>
              <a:t>If PTE valid, fills TLB and returns from fault</a:t>
            </a:r>
          </a:p>
          <a:p>
            <a:pPr lvl="2">
              <a:lnSpc>
                <a:spcPct val="100000"/>
              </a:lnSpc>
              <a:spcBef>
                <a:spcPct val="20000"/>
              </a:spcBef>
            </a:pPr>
            <a:r>
              <a:rPr lang="en-US" altLang="ko-KR" sz="2600" kern="0" dirty="0" smtClean="0">
                <a:ea typeface="굴림" panose="020B0600000101010101" pitchFamily="34" charset="-127"/>
              </a:rPr>
              <a:t>If PTE marked as invalid, internally calls Page Fault handler</a:t>
            </a:r>
            <a:endParaRPr lang="en-US" altLang="ko-KR" sz="2600" kern="0" dirty="0">
              <a:ea typeface="굴림" panose="020B0600000101010101" pitchFamily="34" charset="-127"/>
            </a:endParaRPr>
          </a:p>
        </p:txBody>
      </p:sp>
      <p:sp>
        <p:nvSpPr>
          <p:cNvPr id="32" name="Rectangle 3"/>
          <p:cNvSpPr txBox="1">
            <a:spLocks noChangeArrowheads="1"/>
          </p:cNvSpPr>
          <p:nvPr/>
        </p:nvSpPr>
        <p:spPr bwMode="auto">
          <a:xfrm>
            <a:off x="304800" y="4397477"/>
            <a:ext cx="8839200" cy="20859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Autofit/>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a:spcBef>
                <a:spcPct val="20000"/>
              </a:spcBef>
            </a:pPr>
            <a:r>
              <a:rPr lang="en-US" altLang="ko-KR" sz="2200" kern="0" dirty="0" smtClean="0">
                <a:ea typeface="굴림" panose="020B0600000101010101" pitchFamily="34" charset="-127"/>
              </a:rPr>
              <a:t>Most chip sets provide hardware traversal</a:t>
            </a:r>
          </a:p>
          <a:p>
            <a:pPr lvl="1">
              <a:spcBef>
                <a:spcPct val="20000"/>
              </a:spcBef>
            </a:pPr>
            <a:r>
              <a:rPr lang="en-US" altLang="ko-KR" kern="0" dirty="0" smtClean="0">
                <a:ea typeface="굴림" panose="020B0600000101010101" pitchFamily="34" charset="-127"/>
              </a:rPr>
              <a:t>Modern operating systems tend to have more TLB faults since they use translation for many things</a:t>
            </a:r>
          </a:p>
          <a:p>
            <a:pPr lvl="1">
              <a:spcBef>
                <a:spcPct val="20000"/>
              </a:spcBef>
            </a:pPr>
            <a:r>
              <a:rPr lang="en-US" altLang="ko-KR" kern="0" dirty="0" smtClean="0">
                <a:ea typeface="굴림" panose="020B0600000101010101" pitchFamily="34" charset="-127"/>
              </a:rPr>
              <a:t>Examples: </a:t>
            </a:r>
          </a:p>
          <a:p>
            <a:pPr lvl="2">
              <a:spcBef>
                <a:spcPct val="20000"/>
              </a:spcBef>
            </a:pPr>
            <a:r>
              <a:rPr lang="en-US" altLang="ko-KR" sz="2200" kern="0" dirty="0" smtClean="0">
                <a:ea typeface="굴림" panose="020B0600000101010101" pitchFamily="34" charset="-127"/>
              </a:rPr>
              <a:t>shared segments</a:t>
            </a:r>
          </a:p>
          <a:p>
            <a:pPr lvl="2">
              <a:spcBef>
                <a:spcPct val="20000"/>
              </a:spcBef>
            </a:pPr>
            <a:r>
              <a:rPr lang="en-US" altLang="ko-KR" sz="2200" kern="0" dirty="0" smtClean="0">
                <a:ea typeface="굴림" panose="020B0600000101010101" pitchFamily="34" charset="-127"/>
              </a:rPr>
              <a:t>user-level portions of an operating system</a:t>
            </a:r>
            <a:endParaRPr lang="en-US" altLang="ko-KR" sz="2200" kern="0" dirty="0">
              <a:ea typeface="굴림" panose="020B0600000101010101" pitchFamily="34" charset="-127"/>
            </a:endParaRPr>
          </a:p>
        </p:txBody>
      </p:sp>
    </p:spTree>
    <p:extLst>
      <p:ext uri="{BB962C8B-B14F-4D97-AF65-F5344CB8AC3E}">
        <p14:creationId xmlns:p14="http://schemas.microsoft.com/office/powerpoint/2010/main" val="358254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8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Transparent Exceptions: TLB/Page fault (1/2)</a:t>
            </a:r>
          </a:p>
        </p:txBody>
      </p:sp>
      <p:sp>
        <p:nvSpPr>
          <p:cNvPr id="769027" name="Rectangle 3"/>
          <p:cNvSpPr>
            <a:spLocks noGrp="1" noChangeArrowheads="1"/>
          </p:cNvSpPr>
          <p:nvPr>
            <p:ph type="body" idx="1"/>
          </p:nvPr>
        </p:nvSpPr>
        <p:spPr>
          <a:xfrm>
            <a:off x="228600" y="2971800"/>
            <a:ext cx="8915400" cy="3657600"/>
          </a:xfrm>
        </p:spPr>
        <p:txBody>
          <a:bodyPr>
            <a:normAutofit/>
          </a:bodyPr>
          <a:lstStyle/>
          <a:p>
            <a:pPr>
              <a:lnSpc>
                <a:spcPct val="100000"/>
              </a:lnSpc>
              <a:spcBef>
                <a:spcPct val="20000"/>
              </a:spcBef>
            </a:pPr>
            <a:r>
              <a:rPr lang="en-US" altLang="ko-KR" sz="2600" dirty="0" smtClean="0">
                <a:ea typeface="굴림" panose="020B0600000101010101" pitchFamily="34" charset="-127"/>
              </a:rPr>
              <a:t>How to transparently restart faulting instructions?</a:t>
            </a:r>
          </a:p>
          <a:p>
            <a:pPr lvl="1">
              <a:lnSpc>
                <a:spcPct val="100000"/>
              </a:lnSpc>
              <a:spcBef>
                <a:spcPct val="20000"/>
              </a:spcBef>
            </a:pPr>
            <a:r>
              <a:rPr lang="en-US" altLang="ko-KR" sz="2600" dirty="0" smtClean="0">
                <a:solidFill>
                  <a:srgbClr val="FF0000"/>
                </a:solidFill>
                <a:ea typeface="굴림" panose="020B0600000101010101" pitchFamily="34" charset="-127"/>
              </a:rPr>
              <a:t>(Consider load or store that gets TLB or Page fault)</a:t>
            </a:r>
          </a:p>
          <a:p>
            <a:pPr lvl="1">
              <a:lnSpc>
                <a:spcPct val="100000"/>
              </a:lnSpc>
              <a:spcBef>
                <a:spcPct val="20000"/>
              </a:spcBef>
            </a:pPr>
            <a:r>
              <a:rPr lang="en-US" altLang="ko-KR" sz="2600" dirty="0" smtClean="0">
                <a:ea typeface="굴림" panose="020B0600000101010101" pitchFamily="34" charset="-127"/>
              </a:rPr>
              <a:t>Could we just skip faulting instruction? </a:t>
            </a:r>
          </a:p>
          <a:p>
            <a:pPr lvl="2">
              <a:lnSpc>
                <a:spcPct val="100000"/>
              </a:lnSpc>
              <a:spcBef>
                <a:spcPct val="20000"/>
              </a:spcBef>
            </a:pPr>
            <a:r>
              <a:rPr lang="en-US" altLang="ko-KR" sz="2600" dirty="0" smtClean="0">
                <a:ea typeface="굴림" panose="020B0600000101010101" pitchFamily="34" charset="-127"/>
              </a:rPr>
              <a:t>No: need to perform load or store after reconnecting physical page</a:t>
            </a:r>
          </a:p>
        </p:txBody>
      </p:sp>
      <p:grpSp>
        <p:nvGrpSpPr>
          <p:cNvPr id="769051" name="Group 27"/>
          <p:cNvGrpSpPr>
            <a:grpSpLocks/>
          </p:cNvGrpSpPr>
          <p:nvPr/>
        </p:nvGrpSpPr>
        <p:grpSpPr bwMode="auto">
          <a:xfrm>
            <a:off x="228600" y="736602"/>
            <a:ext cx="8534400" cy="1930401"/>
            <a:chOff x="144" y="464"/>
            <a:chExt cx="5376" cy="1216"/>
          </a:xfrm>
        </p:grpSpPr>
        <p:grpSp>
          <p:nvGrpSpPr>
            <p:cNvPr id="28677" name="Group 26"/>
            <p:cNvGrpSpPr>
              <a:grpSpLocks/>
            </p:cNvGrpSpPr>
            <p:nvPr/>
          </p:nvGrpSpPr>
          <p:grpSpPr bwMode="auto">
            <a:xfrm>
              <a:off x="624" y="464"/>
              <a:ext cx="4896" cy="1216"/>
              <a:chOff x="576" y="531"/>
              <a:chExt cx="4896" cy="1216"/>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dirty="0" smtClean="0">
                      <a:latin typeface="Gill Sans" charset="0"/>
                      <a:ea typeface="Gill Sans" charset="0"/>
                      <a:cs typeface="Gill Sans" charset="0"/>
                    </a:rPr>
                    <a:t>Software</a:t>
                  </a:r>
                </a:p>
                <a:p>
                  <a:r>
                    <a:rPr lang="en-US" altLang="ko-KR" sz="1600" b="0" dirty="0" smtClean="0">
                      <a:latin typeface="Gill Sans" charset="0"/>
                      <a:ea typeface="Gill Sans" charset="0"/>
                      <a:cs typeface="Gill Sans" charset="0"/>
                    </a:rPr>
                    <a:t>Load </a:t>
                  </a:r>
                  <a:r>
                    <a:rPr lang="en-US" altLang="ko-KR" sz="1600" b="0" dirty="0">
                      <a:latin typeface="Gill Sans" charset="0"/>
                      <a:ea typeface="Gill Sans" charset="0"/>
                      <a:cs typeface="Gill Sans" charset="0"/>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4" name="Text Box 7"/>
              <p:cNvSpPr txBox="1">
                <a:spLocks noChangeArrowheads="1"/>
              </p:cNvSpPr>
              <p:nvPr/>
            </p:nvSpPr>
            <p:spPr bwMode="auto">
              <a:xfrm rot="16200000">
                <a:off x="1267" y="616"/>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5" name="Text Box 9"/>
              <p:cNvSpPr txBox="1">
                <a:spLocks noChangeArrowheads="1"/>
              </p:cNvSpPr>
              <p:nvPr/>
            </p:nvSpPr>
            <p:spPr bwMode="auto">
              <a:xfrm rot="16200000">
                <a:off x="1891"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6" name="Text Box 12"/>
              <p:cNvSpPr txBox="1">
                <a:spLocks noChangeArrowheads="1"/>
              </p:cNvSpPr>
              <p:nvPr/>
            </p:nvSpPr>
            <p:spPr bwMode="auto">
              <a:xfrm rot="16200000">
                <a:off x="2899"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8" name="Text Box 14"/>
              <p:cNvSpPr txBox="1">
                <a:spLocks noChangeArrowheads="1"/>
              </p:cNvSpPr>
              <p:nvPr/>
            </p:nvSpPr>
            <p:spPr bwMode="auto">
              <a:xfrm rot="16200000">
                <a:off x="3927"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Fetch page/</a:t>
                  </a:r>
                </a:p>
                <a:p>
                  <a:r>
                    <a:rPr lang="en-US" altLang="ko-KR" sz="1600" b="0">
                      <a:latin typeface="Gill Sans" charset="0"/>
                      <a:ea typeface="Gill Sans" charset="0"/>
                      <a:cs typeface="Gill Sans" charset="0"/>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
          <p:nvSpPr>
            <p:cNvPr id="28678" name="Text Box 23"/>
            <p:cNvSpPr txBox="1">
              <a:spLocks noChangeArrowheads="1"/>
            </p:cNvSpPr>
            <p:nvPr/>
          </p:nvSpPr>
          <p:spPr bwMode="auto">
            <a:xfrm>
              <a:off x="144" y="653"/>
              <a:ext cx="43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User</a:t>
              </a:r>
            </a:p>
          </p:txBody>
        </p:sp>
        <p:sp>
          <p:nvSpPr>
            <p:cNvPr id="28679" name="Text Box 24"/>
            <p:cNvSpPr txBox="1">
              <a:spLocks noChangeArrowheads="1"/>
            </p:cNvSpPr>
            <p:nvPr/>
          </p:nvSpPr>
          <p:spPr bwMode="auto">
            <a:xfrm>
              <a:off x="205" y="1403"/>
              <a:ext cx="324"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OS</a:t>
              </a:r>
            </a:p>
          </p:txBody>
        </p:sp>
        <p:sp>
          <p:nvSpPr>
            <p:cNvPr id="28680" name="Text Box 25"/>
            <p:cNvSpPr txBox="1">
              <a:spLocks noChangeArrowheads="1"/>
            </p:cNvSpPr>
            <p:nvPr/>
          </p:nvSpPr>
          <p:spPr bwMode="auto">
            <a:xfrm>
              <a:off x="443" y="1085"/>
              <a:ext cx="804"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TLB Faults</a:t>
              </a:r>
            </a:p>
          </p:txBody>
        </p:sp>
      </p:grpSp>
    </p:spTree>
    <p:extLst>
      <p:ext uri="{BB962C8B-B14F-4D97-AF65-F5344CB8AC3E}">
        <p14:creationId xmlns:p14="http://schemas.microsoft.com/office/powerpoint/2010/main" val="2683219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9027">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69051"/>
                                        </p:tgtEl>
                                        <p:attrNameLst>
                                          <p:attrName>style.visibility</p:attrName>
                                        </p:attrNameLst>
                                      </p:cBhvr>
                                      <p:to>
                                        <p:strVal val="visible"/>
                                      </p:to>
                                    </p:set>
                                    <p:anim calcmode="lin" valueType="num">
                                      <p:cBhvr additive="base">
                                        <p:cTn id="11" dur="500" fill="hold"/>
                                        <p:tgtEl>
                                          <p:spTgt spid="769051"/>
                                        </p:tgtEl>
                                        <p:attrNameLst>
                                          <p:attrName>ppt_x</p:attrName>
                                        </p:attrNameLst>
                                      </p:cBhvr>
                                      <p:tavLst>
                                        <p:tav tm="0">
                                          <p:val>
                                            <p:strVal val="1+#ppt_w/2"/>
                                          </p:val>
                                        </p:tav>
                                        <p:tav tm="100000">
                                          <p:val>
                                            <p:strVal val="#ppt_x"/>
                                          </p:val>
                                        </p:tav>
                                      </p:tavLst>
                                    </p:anim>
                                    <p:anim calcmode="lin" valueType="num">
                                      <p:cBhvr additive="base">
                                        <p:cTn id="12" dur="500" fill="hold"/>
                                        <p:tgtEl>
                                          <p:spTgt spid="769051"/>
                                        </p:tgtEl>
                                        <p:attrNameLst>
                                          <p:attrName>ppt_y</p:attrName>
                                        </p:attrNameLst>
                                      </p:cBhvr>
                                      <p:tavLst>
                                        <p:tav tm="0">
                                          <p:val>
                                            <p:strVal val="#ppt_y"/>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7690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9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Transparent Exceptions: TLB/Page fault (2/2)</a:t>
            </a:r>
          </a:p>
        </p:txBody>
      </p:sp>
      <p:sp>
        <p:nvSpPr>
          <p:cNvPr id="769027" name="Rectangle 3"/>
          <p:cNvSpPr>
            <a:spLocks noGrp="1" noChangeArrowheads="1"/>
          </p:cNvSpPr>
          <p:nvPr>
            <p:ph type="body" idx="1"/>
          </p:nvPr>
        </p:nvSpPr>
        <p:spPr>
          <a:xfrm>
            <a:off x="228600" y="2895600"/>
            <a:ext cx="8915400" cy="3886200"/>
          </a:xfrm>
        </p:spPr>
        <p:txBody>
          <a:bodyPr>
            <a:normAutofit/>
          </a:bodyPr>
          <a:lstStyle/>
          <a:p>
            <a:pPr>
              <a:lnSpc>
                <a:spcPct val="100000"/>
              </a:lnSpc>
              <a:spcBef>
                <a:spcPct val="20000"/>
              </a:spcBef>
            </a:pPr>
            <a:r>
              <a:rPr lang="en-US" altLang="ko-KR" sz="2600" dirty="0" smtClean="0">
                <a:ea typeface="굴림" panose="020B0600000101010101" pitchFamily="34" charset="-127"/>
              </a:rPr>
              <a:t>Hardware must help out by saving:</a:t>
            </a:r>
          </a:p>
          <a:p>
            <a:pPr lvl="1">
              <a:lnSpc>
                <a:spcPct val="100000"/>
              </a:lnSpc>
              <a:spcBef>
                <a:spcPct val="20000"/>
              </a:spcBef>
            </a:pPr>
            <a:r>
              <a:rPr lang="en-US" altLang="ko-KR" sz="2600" dirty="0" smtClean="0">
                <a:ea typeface="굴림" panose="020B0600000101010101" pitchFamily="34" charset="-127"/>
              </a:rPr>
              <a:t>Faulting instruction and partial state </a:t>
            </a:r>
          </a:p>
          <a:p>
            <a:pPr lvl="2">
              <a:lnSpc>
                <a:spcPct val="100000"/>
              </a:lnSpc>
              <a:spcBef>
                <a:spcPct val="20000"/>
              </a:spcBef>
            </a:pPr>
            <a:r>
              <a:rPr lang="en-US" altLang="ko-KR" sz="2600" dirty="0" smtClean="0">
                <a:ea typeface="굴림" panose="020B0600000101010101" pitchFamily="34" charset="-127"/>
              </a:rPr>
              <a:t>Need to know which instruction caused fault </a:t>
            </a:r>
          </a:p>
          <a:p>
            <a:pPr lvl="2">
              <a:lnSpc>
                <a:spcPct val="100000"/>
              </a:lnSpc>
              <a:spcBef>
                <a:spcPct val="20000"/>
              </a:spcBef>
            </a:pPr>
            <a:r>
              <a:rPr lang="en-US" altLang="ko-KR" sz="2600" dirty="0" smtClean="0">
                <a:ea typeface="굴림" panose="020B0600000101010101" pitchFamily="34" charset="-127"/>
              </a:rPr>
              <a:t>Is single PC sufficient to identify faulting position????</a:t>
            </a:r>
          </a:p>
          <a:p>
            <a:pPr lvl="1">
              <a:lnSpc>
                <a:spcPct val="100000"/>
              </a:lnSpc>
              <a:spcBef>
                <a:spcPct val="20000"/>
              </a:spcBef>
            </a:pPr>
            <a:r>
              <a:rPr lang="en-US" altLang="ko-KR" sz="2600" dirty="0" smtClean="0">
                <a:ea typeface="굴림" panose="020B0600000101010101" pitchFamily="34" charset="-127"/>
              </a:rPr>
              <a:t>Processor State: sufficient to restart user thread</a:t>
            </a:r>
          </a:p>
          <a:p>
            <a:pPr lvl="2">
              <a:lnSpc>
                <a:spcPct val="100000"/>
              </a:lnSpc>
              <a:spcBef>
                <a:spcPct val="20000"/>
              </a:spcBef>
            </a:pPr>
            <a:r>
              <a:rPr lang="en-US" altLang="ko-KR" sz="2600" dirty="0" smtClean="0">
                <a:ea typeface="굴림" panose="020B0600000101010101" pitchFamily="34" charset="-127"/>
              </a:rPr>
              <a:t>Save/restore registers, stack, </a:t>
            </a:r>
            <a:r>
              <a:rPr lang="en-US" altLang="ko-KR" sz="2600" dirty="0" err="1" smtClean="0">
                <a:ea typeface="굴림" panose="020B0600000101010101" pitchFamily="34" charset="-127"/>
              </a:rPr>
              <a:t>etc</a:t>
            </a:r>
            <a:endParaRPr lang="en-US" altLang="ko-KR" sz="2600" dirty="0" smtClean="0">
              <a:ea typeface="굴림" panose="020B0600000101010101" pitchFamily="34" charset="-127"/>
            </a:endParaRPr>
          </a:p>
          <a:p>
            <a:pPr>
              <a:lnSpc>
                <a:spcPct val="100000"/>
              </a:lnSpc>
              <a:spcBef>
                <a:spcPct val="20000"/>
              </a:spcBef>
            </a:pPr>
            <a:r>
              <a:rPr lang="en-US" altLang="ko-KR" sz="2600" dirty="0" smtClean="0">
                <a:ea typeface="굴림" panose="020B0600000101010101" pitchFamily="34" charset="-127"/>
              </a:rPr>
              <a:t>What if an instruction has side-effects?</a:t>
            </a:r>
          </a:p>
        </p:txBody>
      </p:sp>
      <p:grpSp>
        <p:nvGrpSpPr>
          <p:cNvPr id="769051" name="Group 27"/>
          <p:cNvGrpSpPr>
            <a:grpSpLocks/>
          </p:cNvGrpSpPr>
          <p:nvPr/>
        </p:nvGrpSpPr>
        <p:grpSpPr bwMode="auto">
          <a:xfrm>
            <a:off x="228600" y="736602"/>
            <a:ext cx="8534400" cy="1930401"/>
            <a:chOff x="144" y="464"/>
            <a:chExt cx="5376" cy="1216"/>
          </a:xfrm>
        </p:grpSpPr>
        <p:grpSp>
          <p:nvGrpSpPr>
            <p:cNvPr id="28677" name="Group 26"/>
            <p:cNvGrpSpPr>
              <a:grpSpLocks/>
            </p:cNvGrpSpPr>
            <p:nvPr/>
          </p:nvGrpSpPr>
          <p:grpSpPr bwMode="auto">
            <a:xfrm>
              <a:off x="624" y="464"/>
              <a:ext cx="4896" cy="1216"/>
              <a:chOff x="576" y="531"/>
              <a:chExt cx="4896" cy="1216"/>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dirty="0" smtClean="0">
                      <a:latin typeface="Gill Sans" charset="0"/>
                      <a:ea typeface="Gill Sans" charset="0"/>
                      <a:cs typeface="Gill Sans" charset="0"/>
                    </a:rPr>
                    <a:t>Software</a:t>
                  </a:r>
                </a:p>
                <a:p>
                  <a:r>
                    <a:rPr lang="en-US" altLang="ko-KR" sz="1600" b="0" dirty="0" smtClean="0">
                      <a:latin typeface="Gill Sans" charset="0"/>
                      <a:ea typeface="Gill Sans" charset="0"/>
                      <a:cs typeface="Gill Sans" charset="0"/>
                    </a:rPr>
                    <a:t>Load </a:t>
                  </a:r>
                  <a:r>
                    <a:rPr lang="en-US" altLang="ko-KR" sz="1600" b="0" dirty="0">
                      <a:latin typeface="Gill Sans" charset="0"/>
                      <a:ea typeface="Gill Sans" charset="0"/>
                      <a:cs typeface="Gill Sans" charset="0"/>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4" name="Text Box 7"/>
              <p:cNvSpPr txBox="1">
                <a:spLocks noChangeArrowheads="1"/>
              </p:cNvSpPr>
              <p:nvPr/>
            </p:nvSpPr>
            <p:spPr bwMode="auto">
              <a:xfrm rot="16200000">
                <a:off x="1267" y="616"/>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5" name="Text Box 9"/>
              <p:cNvSpPr txBox="1">
                <a:spLocks noChangeArrowheads="1"/>
              </p:cNvSpPr>
              <p:nvPr/>
            </p:nvSpPr>
            <p:spPr bwMode="auto">
              <a:xfrm rot="16200000">
                <a:off x="1891"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6" name="Text Box 12"/>
              <p:cNvSpPr txBox="1">
                <a:spLocks noChangeArrowheads="1"/>
              </p:cNvSpPr>
              <p:nvPr/>
            </p:nvSpPr>
            <p:spPr bwMode="auto">
              <a:xfrm rot="16200000">
                <a:off x="2899"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8" name="Text Box 14"/>
              <p:cNvSpPr txBox="1">
                <a:spLocks noChangeArrowheads="1"/>
              </p:cNvSpPr>
              <p:nvPr/>
            </p:nvSpPr>
            <p:spPr bwMode="auto">
              <a:xfrm rot="16200000">
                <a:off x="3927" y="635"/>
                <a:ext cx="614"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Fetch page/</a:t>
                  </a:r>
                </a:p>
                <a:p>
                  <a:r>
                    <a:rPr lang="en-US" altLang="ko-KR" sz="1600" b="0">
                      <a:latin typeface="Gill Sans" charset="0"/>
                      <a:ea typeface="Gill Sans" charset="0"/>
                      <a:cs typeface="Gill Sans" charset="0"/>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
          <p:nvSpPr>
            <p:cNvPr id="28678" name="Text Box 23"/>
            <p:cNvSpPr txBox="1">
              <a:spLocks noChangeArrowheads="1"/>
            </p:cNvSpPr>
            <p:nvPr/>
          </p:nvSpPr>
          <p:spPr bwMode="auto">
            <a:xfrm>
              <a:off x="144" y="653"/>
              <a:ext cx="43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User</a:t>
              </a:r>
            </a:p>
          </p:txBody>
        </p:sp>
        <p:sp>
          <p:nvSpPr>
            <p:cNvPr id="28679" name="Text Box 24"/>
            <p:cNvSpPr txBox="1">
              <a:spLocks noChangeArrowheads="1"/>
            </p:cNvSpPr>
            <p:nvPr/>
          </p:nvSpPr>
          <p:spPr bwMode="auto">
            <a:xfrm>
              <a:off x="205" y="1403"/>
              <a:ext cx="324"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OS</a:t>
              </a:r>
            </a:p>
          </p:txBody>
        </p:sp>
        <p:sp>
          <p:nvSpPr>
            <p:cNvPr id="28680" name="Text Box 25"/>
            <p:cNvSpPr txBox="1">
              <a:spLocks noChangeArrowheads="1"/>
            </p:cNvSpPr>
            <p:nvPr/>
          </p:nvSpPr>
          <p:spPr bwMode="auto">
            <a:xfrm>
              <a:off x="443" y="1085"/>
              <a:ext cx="804"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TLB Faults</a:t>
              </a:r>
            </a:p>
          </p:txBody>
        </p:sp>
      </p:grpSp>
    </p:spTree>
    <p:extLst>
      <p:ext uri="{BB962C8B-B14F-4D97-AF65-F5344CB8AC3E}">
        <p14:creationId xmlns:p14="http://schemas.microsoft.com/office/powerpoint/2010/main" val="31761680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Consider weird things that can happen</a:t>
            </a:r>
          </a:p>
        </p:txBody>
      </p:sp>
      <p:sp>
        <p:nvSpPr>
          <p:cNvPr id="857091" name="Rectangle 3"/>
          <p:cNvSpPr>
            <a:spLocks noGrp="1" noChangeArrowheads="1"/>
          </p:cNvSpPr>
          <p:nvPr>
            <p:ph type="body" idx="1"/>
          </p:nvPr>
        </p:nvSpPr>
        <p:spPr>
          <a:xfrm>
            <a:off x="304800" y="685800"/>
            <a:ext cx="8534400" cy="6019800"/>
          </a:xfrm>
        </p:spPr>
        <p:txBody>
          <a:bodyPr>
            <a:normAutofit/>
          </a:bodyPr>
          <a:lstStyle/>
          <a:p>
            <a:pPr>
              <a:lnSpc>
                <a:spcPct val="80000"/>
              </a:lnSpc>
              <a:spcBef>
                <a:spcPct val="10000"/>
              </a:spcBef>
            </a:pPr>
            <a:r>
              <a:rPr lang="en-US" altLang="ko-KR" dirty="0" smtClean="0">
                <a:ea typeface="굴림" panose="020B0600000101010101" pitchFamily="34" charset="-127"/>
              </a:rPr>
              <a:t>What if an instruction has side effects?</a:t>
            </a:r>
          </a:p>
          <a:p>
            <a:pPr lvl="1">
              <a:lnSpc>
                <a:spcPct val="80000"/>
              </a:lnSpc>
              <a:spcBef>
                <a:spcPct val="10000"/>
              </a:spcBef>
            </a:pPr>
            <a:r>
              <a:rPr lang="en-US" altLang="ko-KR" dirty="0" smtClean="0">
                <a:ea typeface="굴림" panose="020B0600000101010101" pitchFamily="34" charset="-127"/>
              </a:rPr>
              <a:t>Options:</a:t>
            </a:r>
          </a:p>
          <a:p>
            <a:pPr lvl="2">
              <a:lnSpc>
                <a:spcPct val="80000"/>
              </a:lnSpc>
              <a:spcBef>
                <a:spcPct val="10000"/>
              </a:spcBef>
            </a:pPr>
            <a:r>
              <a:rPr lang="en-US" altLang="ko-KR" dirty="0" smtClean="0">
                <a:ea typeface="굴림" panose="020B0600000101010101" pitchFamily="34" charset="-127"/>
              </a:rPr>
              <a:t>Unwind side-effects (easy to restart)</a:t>
            </a:r>
          </a:p>
          <a:p>
            <a:pPr lvl="2">
              <a:lnSpc>
                <a:spcPct val="80000"/>
              </a:lnSpc>
              <a:spcBef>
                <a:spcPct val="10000"/>
              </a:spcBef>
            </a:pPr>
            <a:r>
              <a:rPr lang="en-US" altLang="ko-KR" dirty="0" smtClean="0">
                <a:ea typeface="굴림" panose="020B0600000101010101" pitchFamily="34" charset="-127"/>
              </a:rPr>
              <a:t>Finish off side-effects (messy!)</a:t>
            </a:r>
          </a:p>
          <a:p>
            <a:pPr lvl="1">
              <a:lnSpc>
                <a:spcPct val="80000"/>
              </a:lnSpc>
              <a:spcBef>
                <a:spcPct val="10000"/>
              </a:spcBef>
            </a:pPr>
            <a:r>
              <a:rPr lang="en-US" altLang="ko-KR" dirty="0" smtClean="0">
                <a:ea typeface="굴림" panose="020B0600000101010101" pitchFamily="34" charset="-127"/>
              </a:rPr>
              <a:t>Example 1: </a:t>
            </a:r>
            <a:r>
              <a:rPr lang="en-US" altLang="ko-KR" dirty="0" err="1" smtClean="0">
                <a:latin typeface="Consolas" charset="0"/>
                <a:ea typeface="Consolas" charset="0"/>
                <a:cs typeface="Consolas" charset="0"/>
              </a:rPr>
              <a:t>mov</a:t>
            </a: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)+,10</a:t>
            </a:r>
          </a:p>
          <a:p>
            <a:pPr lvl="2">
              <a:lnSpc>
                <a:spcPct val="80000"/>
              </a:lnSpc>
              <a:spcBef>
                <a:spcPct val="10000"/>
              </a:spcBef>
            </a:pPr>
            <a:r>
              <a:rPr lang="en-US" altLang="ko-KR" dirty="0" smtClean="0">
                <a:ea typeface="굴림" panose="020B0600000101010101" pitchFamily="34" charset="-127"/>
              </a:rPr>
              <a:t>What if page fault occurs when write to stack pointer?</a:t>
            </a:r>
          </a:p>
          <a:p>
            <a:pPr lvl="2">
              <a:lnSpc>
                <a:spcPct val="80000"/>
              </a:lnSpc>
              <a:spcBef>
                <a:spcPct val="10000"/>
              </a:spcBef>
            </a:pPr>
            <a:r>
              <a:rPr lang="en-US" altLang="ko-KR" dirty="0" smtClean="0">
                <a:ea typeface="굴림" panose="020B0600000101010101" pitchFamily="34" charset="-127"/>
              </a:rPr>
              <a:t>Did </a:t>
            </a:r>
            <a:r>
              <a:rPr lang="en-US" altLang="ko-KR" dirty="0" err="1" smtClean="0">
                <a:latin typeface="Courier New" panose="02070309020205020404" pitchFamily="49" charset="0"/>
                <a:ea typeface="굴림" panose="020B0600000101010101" pitchFamily="34" charset="-127"/>
              </a:rPr>
              <a:t>sp</a:t>
            </a:r>
            <a:r>
              <a:rPr lang="en-US" altLang="ko-KR" dirty="0" smtClean="0">
                <a:ea typeface="굴림" panose="020B0600000101010101" pitchFamily="34" charset="-127"/>
              </a:rPr>
              <a:t> get incremented before or after the page fault?</a:t>
            </a:r>
          </a:p>
          <a:p>
            <a:pPr lvl="1">
              <a:lnSpc>
                <a:spcPct val="80000"/>
              </a:lnSpc>
              <a:spcBef>
                <a:spcPct val="10000"/>
              </a:spcBef>
            </a:pPr>
            <a:r>
              <a:rPr lang="en-US" altLang="ko-KR" dirty="0" smtClean="0">
                <a:ea typeface="굴림" panose="020B0600000101010101" pitchFamily="34" charset="-127"/>
              </a:rPr>
              <a:t>Example 2: </a:t>
            </a:r>
            <a:r>
              <a:rPr lang="en-US" altLang="ko-KR" dirty="0" err="1" smtClean="0">
                <a:latin typeface="Consolas" charset="0"/>
                <a:ea typeface="Consolas" charset="0"/>
                <a:cs typeface="Consolas" charset="0"/>
              </a:rPr>
              <a:t>strcpy</a:t>
            </a:r>
            <a:r>
              <a:rPr lang="en-US" altLang="ko-KR" dirty="0" smtClean="0">
                <a:latin typeface="Consolas" charset="0"/>
                <a:ea typeface="Consolas" charset="0"/>
                <a:cs typeface="Consolas" charset="0"/>
              </a:rPr>
              <a:t> (r1), (r2)</a:t>
            </a:r>
          </a:p>
          <a:p>
            <a:pPr lvl="2">
              <a:lnSpc>
                <a:spcPct val="80000"/>
              </a:lnSpc>
              <a:spcBef>
                <a:spcPct val="10000"/>
              </a:spcBef>
            </a:pPr>
            <a:r>
              <a:rPr lang="en-US" altLang="ko-KR" dirty="0" smtClean="0">
                <a:ea typeface="굴림" panose="020B0600000101010101" pitchFamily="34" charset="-127"/>
              </a:rPr>
              <a:t>Source and destination overlap: can’t unwind in principle!</a:t>
            </a:r>
          </a:p>
          <a:p>
            <a:pPr lvl="2">
              <a:lnSpc>
                <a:spcPct val="80000"/>
              </a:lnSpc>
              <a:spcBef>
                <a:spcPct val="10000"/>
              </a:spcBef>
            </a:pPr>
            <a:r>
              <a:rPr lang="en-US" altLang="ko-KR" dirty="0" smtClean="0">
                <a:ea typeface="굴림" panose="020B0600000101010101" pitchFamily="34" charset="-127"/>
              </a:rPr>
              <a:t>IBM S/370 and VAX solution: execute twice – once read-only</a:t>
            </a:r>
          </a:p>
          <a:p>
            <a:pPr>
              <a:lnSpc>
                <a:spcPct val="80000"/>
              </a:lnSpc>
              <a:spcBef>
                <a:spcPct val="10000"/>
              </a:spcBef>
            </a:pPr>
            <a:r>
              <a:rPr lang="en-US" altLang="ko-KR" dirty="0" smtClean="0">
                <a:ea typeface="굴림" panose="020B0600000101010101" pitchFamily="34" charset="-127"/>
              </a:rPr>
              <a:t>What about “RISC” processors?</a:t>
            </a:r>
          </a:p>
          <a:p>
            <a:pPr lvl="1">
              <a:lnSpc>
                <a:spcPct val="80000"/>
              </a:lnSpc>
              <a:spcBef>
                <a:spcPct val="10000"/>
              </a:spcBef>
            </a:pPr>
            <a:r>
              <a:rPr lang="en-US" altLang="ko-KR" dirty="0" smtClean="0">
                <a:ea typeface="굴림" panose="020B0600000101010101" pitchFamily="34" charset="-127"/>
              </a:rPr>
              <a:t>For instance delayed branches?</a:t>
            </a:r>
          </a:p>
          <a:p>
            <a:pPr lvl="2">
              <a:lnSpc>
                <a:spcPct val="80000"/>
              </a:lnSpc>
              <a:spcBef>
                <a:spcPct val="10000"/>
              </a:spcBef>
            </a:pPr>
            <a:r>
              <a:rPr lang="en-US" altLang="ko-KR" dirty="0" smtClean="0">
                <a:ea typeface="굴림" panose="020B0600000101010101" pitchFamily="34" charset="-127"/>
              </a:rPr>
              <a:t>Example: </a:t>
            </a: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bne</a:t>
            </a:r>
            <a:r>
              <a:rPr lang="en-US" altLang="ko-KR" dirty="0" smtClean="0">
                <a:latin typeface="Consolas" charset="0"/>
                <a:ea typeface="Consolas" charset="0"/>
                <a:cs typeface="Consolas" charset="0"/>
              </a:rPr>
              <a:t> somewhere</a:t>
            </a:r>
            <a:br>
              <a:rPr lang="en-US" altLang="ko-KR" dirty="0" smtClean="0">
                <a:latin typeface="Consolas" charset="0"/>
                <a:ea typeface="Consolas" charset="0"/>
                <a:cs typeface="Consolas" charset="0"/>
              </a:rPr>
            </a:b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ld</a:t>
            </a:r>
            <a:r>
              <a:rPr lang="en-US" altLang="ko-KR" dirty="0" smtClean="0">
                <a:latin typeface="Consolas" charset="0"/>
                <a:ea typeface="Consolas" charset="0"/>
                <a:cs typeface="Consolas" charset="0"/>
              </a:rPr>
              <a:t> r1,(</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a:t>
            </a:r>
          </a:p>
          <a:p>
            <a:pPr lvl="2">
              <a:lnSpc>
                <a:spcPct val="80000"/>
              </a:lnSpc>
              <a:spcBef>
                <a:spcPct val="10000"/>
              </a:spcBef>
            </a:pPr>
            <a:r>
              <a:rPr lang="en-US" altLang="ko-KR" dirty="0" smtClean="0">
                <a:ea typeface="굴림" panose="020B0600000101010101" pitchFamily="34" charset="-127"/>
              </a:rPr>
              <a:t>Precise exception state consists of two PCs: PC and </a:t>
            </a:r>
            <a:r>
              <a:rPr lang="en-US" altLang="ko-KR" dirty="0" err="1" smtClean="0">
                <a:ea typeface="굴림" panose="020B0600000101010101" pitchFamily="34" charset="-127"/>
              </a:rPr>
              <a:t>nPC</a:t>
            </a:r>
            <a:r>
              <a:rPr lang="en-US" altLang="ko-KR" dirty="0" smtClean="0">
                <a:ea typeface="굴림" panose="020B0600000101010101" pitchFamily="34" charset="-127"/>
              </a:rPr>
              <a:t> (next PC)</a:t>
            </a:r>
          </a:p>
          <a:p>
            <a:pPr lvl="1">
              <a:lnSpc>
                <a:spcPct val="80000"/>
              </a:lnSpc>
              <a:spcBef>
                <a:spcPct val="10000"/>
              </a:spcBef>
            </a:pPr>
            <a:r>
              <a:rPr lang="en-US" altLang="ko-KR" dirty="0" smtClean="0">
                <a:ea typeface="굴림" panose="020B0600000101010101" pitchFamily="34" charset="-127"/>
              </a:rPr>
              <a:t>Delayed exceptions:</a:t>
            </a:r>
          </a:p>
          <a:p>
            <a:pPr lvl="2">
              <a:lnSpc>
                <a:spcPct val="80000"/>
              </a:lnSpc>
              <a:spcBef>
                <a:spcPct val="10000"/>
              </a:spcBef>
            </a:pPr>
            <a:r>
              <a:rPr lang="en-US" altLang="ko-KR" dirty="0" smtClean="0">
                <a:ea typeface="굴림" panose="020B0600000101010101" pitchFamily="34" charset="-127"/>
              </a:rPr>
              <a:t>Example:</a:t>
            </a:r>
            <a:r>
              <a:rPr lang="en-US" altLang="ko-KR" dirty="0" smtClean="0">
                <a:latin typeface="Consolas" charset="0"/>
                <a:ea typeface="Consolas" charset="0"/>
                <a:cs typeface="Consolas" charset="0"/>
              </a:rPr>
              <a:t>	div r1, r2, r3</a:t>
            </a:r>
            <a:br>
              <a:rPr lang="en-US" altLang="ko-KR" dirty="0" smtClean="0">
                <a:latin typeface="Consolas" charset="0"/>
                <a:ea typeface="Consolas" charset="0"/>
                <a:cs typeface="Consolas" charset="0"/>
              </a:rPr>
            </a:b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ld</a:t>
            </a:r>
            <a:r>
              <a:rPr lang="en-US" altLang="ko-KR" dirty="0" smtClean="0">
                <a:latin typeface="Consolas" charset="0"/>
                <a:ea typeface="Consolas" charset="0"/>
                <a:cs typeface="Consolas" charset="0"/>
              </a:rPr>
              <a:t> r1, (</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a:t>
            </a:r>
          </a:p>
          <a:p>
            <a:pPr lvl="2">
              <a:lnSpc>
                <a:spcPct val="80000"/>
              </a:lnSpc>
              <a:spcBef>
                <a:spcPct val="10000"/>
              </a:spcBef>
            </a:pPr>
            <a:r>
              <a:rPr lang="en-US" altLang="ko-KR" dirty="0" smtClean="0">
                <a:ea typeface="굴림" panose="020B0600000101010101" pitchFamily="34" charset="-127"/>
              </a:rPr>
              <a:t>What if takes many cycles to discover divide by zero, but load has already caused page fault?</a:t>
            </a:r>
          </a:p>
        </p:txBody>
      </p:sp>
    </p:spTree>
    <p:extLst>
      <p:ext uri="{BB962C8B-B14F-4D97-AF65-F5344CB8AC3E}">
        <p14:creationId xmlns:p14="http://schemas.microsoft.com/office/powerpoint/2010/main" val="23450162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70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70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70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70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70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70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709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709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709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7091">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57091">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709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5709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57091">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7091">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709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05138" y="228600"/>
            <a:ext cx="2854325" cy="379413"/>
          </a:xfrm>
          <a:noFill/>
        </p:spPr>
        <p:txBody>
          <a:bodyPr wrap="none" lIns="63500" tIns="25400" rIns="63500" bIns="25400" anchor="t">
            <a:spAutoFit/>
          </a:bodyPr>
          <a:lstStyle/>
          <a:p>
            <a:r>
              <a:rPr lang="en-US" altLang="ko-KR" smtClean="0">
                <a:ea typeface="굴림" panose="020B0600000101010101" pitchFamily="34" charset="-127"/>
              </a:rPr>
              <a:t>Precise Exceptions</a:t>
            </a:r>
          </a:p>
        </p:txBody>
      </p:sp>
      <p:sp>
        <p:nvSpPr>
          <p:cNvPr id="859139" name="Rectangle 3"/>
          <p:cNvSpPr>
            <a:spLocks noGrp="1" noChangeArrowheads="1"/>
          </p:cNvSpPr>
          <p:nvPr>
            <p:ph type="body" idx="1"/>
          </p:nvPr>
        </p:nvSpPr>
        <p:spPr>
          <a:xfrm>
            <a:off x="0" y="571613"/>
            <a:ext cx="9144000" cy="6133987"/>
          </a:xfrm>
          <a:noFill/>
        </p:spPr>
        <p:txBody>
          <a:bodyPr wrap="square" lIns="63500" tIns="25400" rIns="63500" bIns="25400">
            <a:spAutoFit/>
          </a:bodyPr>
          <a:lstStyle/>
          <a:p>
            <a:pPr>
              <a:spcBef>
                <a:spcPct val="20000"/>
              </a:spcBef>
            </a:pPr>
            <a:r>
              <a:rPr lang="en-US" altLang="ko-KR" sz="2800" dirty="0" smtClean="0">
                <a:ea typeface="굴림" panose="020B0600000101010101" pitchFamily="34" charset="-127"/>
              </a:rPr>
              <a:t>Precise </a:t>
            </a:r>
            <a:r>
              <a:rPr lang="en-US" altLang="ko-KR" sz="2800" dirty="0" smtClean="0">
                <a:ea typeface="굴림" panose="020B0600000101010101" pitchFamily="34" charset="-127"/>
                <a:sym typeface="Symbol" panose="05050102010706020507" pitchFamily="18" charset="2"/>
              </a:rPr>
              <a:t></a:t>
            </a:r>
            <a:r>
              <a:rPr lang="en-US" altLang="ko-KR" sz="2800" dirty="0" smtClean="0">
                <a:ea typeface="굴림" panose="020B0600000101010101" pitchFamily="34" charset="-127"/>
              </a:rPr>
              <a:t> state of the machine is preserved as if program executed up to the offending instruction</a:t>
            </a:r>
          </a:p>
          <a:p>
            <a:pPr lvl="1">
              <a:spcBef>
                <a:spcPct val="20000"/>
              </a:spcBef>
            </a:pPr>
            <a:r>
              <a:rPr lang="en-US" altLang="ko-KR" sz="2400" dirty="0" smtClean="0">
                <a:ea typeface="굴림" panose="020B0600000101010101" pitchFamily="34" charset="-127"/>
              </a:rPr>
              <a:t>All previous instructions </a:t>
            </a:r>
            <a:r>
              <a:rPr lang="en-US" altLang="ko-KR" sz="2400" dirty="0" smtClean="0">
                <a:solidFill>
                  <a:schemeClr val="hlink"/>
                </a:solidFill>
                <a:ea typeface="굴림" panose="020B0600000101010101" pitchFamily="34" charset="-127"/>
              </a:rPr>
              <a:t>completed</a:t>
            </a:r>
          </a:p>
          <a:p>
            <a:pPr lvl="1">
              <a:spcBef>
                <a:spcPct val="20000"/>
              </a:spcBef>
            </a:pPr>
            <a:r>
              <a:rPr lang="en-US" altLang="ko-KR" sz="2400" dirty="0" smtClean="0">
                <a:ea typeface="굴림" panose="020B0600000101010101" pitchFamily="34" charset="-127"/>
              </a:rPr>
              <a:t>Offending instruction and all following instructions act </a:t>
            </a:r>
            <a:r>
              <a:rPr lang="en-US" altLang="ko-KR" sz="2400" dirty="0" smtClean="0">
                <a:solidFill>
                  <a:schemeClr val="hlink"/>
                </a:solidFill>
                <a:ea typeface="굴림" panose="020B0600000101010101" pitchFamily="34" charset="-127"/>
              </a:rPr>
              <a:t>as if they have not even started</a:t>
            </a:r>
          </a:p>
          <a:p>
            <a:pPr lvl="1">
              <a:spcBef>
                <a:spcPct val="20000"/>
              </a:spcBef>
            </a:pPr>
            <a:r>
              <a:rPr lang="en-US" altLang="ko-KR" sz="2400" dirty="0" smtClean="0">
                <a:ea typeface="굴림" panose="020B0600000101010101" pitchFamily="34" charset="-127"/>
              </a:rPr>
              <a:t>Same system code will work on different implementations </a:t>
            </a:r>
          </a:p>
          <a:p>
            <a:pPr lvl="1">
              <a:spcBef>
                <a:spcPct val="20000"/>
              </a:spcBef>
            </a:pPr>
            <a:r>
              <a:rPr lang="en-US" altLang="ko-KR" sz="2400" dirty="0" smtClean="0">
                <a:ea typeface="굴림" panose="020B0600000101010101" pitchFamily="34" charset="-127"/>
              </a:rPr>
              <a:t>Difficult in the presence of pipelining, out-of-order execution, ...</a:t>
            </a:r>
          </a:p>
          <a:p>
            <a:pPr lvl="1">
              <a:spcBef>
                <a:spcPct val="20000"/>
              </a:spcBef>
            </a:pPr>
            <a:r>
              <a:rPr lang="en-US" altLang="ko-KR" sz="2400" dirty="0" smtClean="0">
                <a:solidFill>
                  <a:schemeClr val="hlink"/>
                </a:solidFill>
                <a:ea typeface="굴림" panose="020B0600000101010101" pitchFamily="34" charset="-127"/>
              </a:rPr>
              <a:t>MIPS takes this position</a:t>
            </a:r>
          </a:p>
          <a:p>
            <a:pPr>
              <a:spcBef>
                <a:spcPct val="20000"/>
              </a:spcBef>
            </a:pPr>
            <a:r>
              <a:rPr lang="en-US" altLang="ko-KR" sz="2800" dirty="0" smtClean="0">
                <a:ea typeface="굴림" panose="020B0600000101010101" pitchFamily="34" charset="-127"/>
              </a:rPr>
              <a:t>Imprecise </a:t>
            </a:r>
            <a:r>
              <a:rPr lang="en-US" altLang="ko-KR" sz="2800" dirty="0" smtClean="0">
                <a:ea typeface="굴림" panose="020B0600000101010101" pitchFamily="34" charset="-127"/>
                <a:sym typeface="Symbol" panose="05050102010706020507" pitchFamily="18" charset="2"/>
              </a:rPr>
              <a:t></a:t>
            </a:r>
            <a:r>
              <a:rPr lang="en-US" altLang="ko-KR" sz="2800" dirty="0" smtClean="0">
                <a:ea typeface="굴림" panose="020B0600000101010101" pitchFamily="34" charset="-127"/>
              </a:rPr>
              <a:t> system software has to figure out what is where and put it all back together</a:t>
            </a:r>
          </a:p>
          <a:p>
            <a:pPr>
              <a:spcBef>
                <a:spcPct val="20000"/>
              </a:spcBef>
            </a:pPr>
            <a:r>
              <a:rPr lang="en-US" altLang="ko-KR" sz="2800" dirty="0" smtClean="0">
                <a:ea typeface="굴림" panose="020B0600000101010101" pitchFamily="34" charset="-127"/>
              </a:rPr>
              <a:t>Performance goals often lead to forsaking precise interrupts</a:t>
            </a:r>
          </a:p>
          <a:p>
            <a:pPr lvl="1">
              <a:spcBef>
                <a:spcPct val="20000"/>
              </a:spcBef>
            </a:pPr>
            <a:r>
              <a:rPr lang="en-US" altLang="ko-KR" sz="2400" dirty="0">
                <a:ea typeface="굴림" panose="020B0600000101010101" pitchFamily="34" charset="-127"/>
              </a:rPr>
              <a:t>S</a:t>
            </a:r>
            <a:r>
              <a:rPr lang="en-US" altLang="ko-KR" sz="2400" dirty="0" smtClean="0">
                <a:ea typeface="굴림" panose="020B0600000101010101" pitchFamily="34" charset="-127"/>
              </a:rPr>
              <a:t>ystem </a:t>
            </a:r>
            <a:r>
              <a:rPr lang="en-US" altLang="ko-KR" sz="2400" dirty="0" smtClean="0">
                <a:ea typeface="굴림" panose="020B0600000101010101" pitchFamily="34" charset="-127"/>
              </a:rPr>
              <a:t>software developers, user, markets etc. usually wish they had not done this</a:t>
            </a:r>
          </a:p>
          <a:p>
            <a:pPr>
              <a:spcBef>
                <a:spcPct val="20000"/>
              </a:spcBef>
            </a:pPr>
            <a:r>
              <a:rPr lang="en-US" altLang="ko-KR" sz="2800" dirty="0"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3882959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9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59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91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91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9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591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591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913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9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dirty="0" smtClean="0">
                <a:ea typeface="굴림" panose="020B0600000101010101" pitchFamily="34" charset="-127"/>
              </a:rPr>
              <a:t>Recall: TLB Organization</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dirty="0" smtClean="0">
                <a:ea typeface="굴림" panose="020B0600000101010101" pitchFamily="34" charset="-127"/>
              </a:rPr>
              <a:t>Needs to be really fast</a:t>
            </a:r>
          </a:p>
          <a:p>
            <a:pPr lvl="1">
              <a:lnSpc>
                <a:spcPct val="80000"/>
              </a:lnSpc>
              <a:spcBef>
                <a:spcPct val="20000"/>
              </a:spcBef>
            </a:pPr>
            <a:r>
              <a:rPr lang="en-US" altLang="ko-KR" dirty="0" smtClean="0">
                <a:ea typeface="굴림" panose="020B0600000101010101" pitchFamily="34" charset="-127"/>
              </a:rPr>
              <a:t>Critical path of memory access </a:t>
            </a:r>
          </a:p>
          <a:p>
            <a:pPr lvl="2">
              <a:lnSpc>
                <a:spcPct val="80000"/>
              </a:lnSpc>
              <a:spcBef>
                <a:spcPct val="20000"/>
              </a:spcBef>
            </a:pPr>
            <a:r>
              <a:rPr lang="en-US" altLang="ko-KR" dirty="0" smtClean="0">
                <a:ea typeface="굴림" panose="020B0600000101010101" pitchFamily="34" charset="-127"/>
              </a:rPr>
              <a:t>In simplest view: before the cache</a:t>
            </a:r>
          </a:p>
          <a:p>
            <a:pPr lvl="2">
              <a:lnSpc>
                <a:spcPct val="80000"/>
              </a:lnSpc>
              <a:spcBef>
                <a:spcPct val="20000"/>
              </a:spcBef>
            </a:pPr>
            <a:r>
              <a:rPr lang="en-US" altLang="ko-KR" dirty="0" smtClean="0">
                <a:ea typeface="굴림" panose="020B0600000101010101" pitchFamily="34" charset="-127"/>
              </a:rPr>
              <a:t>Thus, this adds to access time (reducing cache speed)</a:t>
            </a:r>
          </a:p>
          <a:p>
            <a:pPr lvl="1">
              <a:lnSpc>
                <a:spcPct val="80000"/>
              </a:lnSpc>
              <a:spcBef>
                <a:spcPct val="20000"/>
              </a:spcBef>
            </a:pPr>
            <a:r>
              <a:rPr lang="en-US" altLang="ko-KR" dirty="0" smtClean="0">
                <a:ea typeface="굴림" panose="020B0600000101010101" pitchFamily="34" charset="-127"/>
              </a:rPr>
              <a:t>Seems to argue for Direct Mapped or Low Associativity</a:t>
            </a:r>
          </a:p>
          <a:p>
            <a:pPr>
              <a:lnSpc>
                <a:spcPct val="80000"/>
              </a:lnSpc>
              <a:spcBef>
                <a:spcPct val="20000"/>
              </a:spcBef>
            </a:pPr>
            <a:r>
              <a:rPr lang="en-US" altLang="ko-KR" dirty="0" smtClean="0">
                <a:ea typeface="굴림" panose="020B0600000101010101" pitchFamily="34" charset="-127"/>
              </a:rPr>
              <a:t>However, needs to have very few conflicts!</a:t>
            </a:r>
          </a:p>
          <a:p>
            <a:pPr lvl="1">
              <a:lnSpc>
                <a:spcPct val="80000"/>
              </a:lnSpc>
              <a:spcBef>
                <a:spcPct val="20000"/>
              </a:spcBef>
            </a:pPr>
            <a:r>
              <a:rPr lang="en-US" altLang="ko-KR" dirty="0" smtClean="0">
                <a:ea typeface="굴림" panose="020B0600000101010101" pitchFamily="34" charset="-127"/>
              </a:rPr>
              <a:t>With TLB, the Miss Time extremely high!</a:t>
            </a:r>
          </a:p>
          <a:p>
            <a:pPr lvl="1">
              <a:lnSpc>
                <a:spcPct val="80000"/>
              </a:lnSpc>
              <a:spcBef>
                <a:spcPct val="20000"/>
              </a:spcBef>
            </a:pPr>
            <a:r>
              <a:rPr lang="en-US" altLang="ko-KR" dirty="0"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dirty="0" smtClean="0">
                <a:solidFill>
                  <a:schemeClr val="hlink"/>
                </a:solidFill>
                <a:ea typeface="굴림" panose="020B0600000101010101" pitchFamily="34" charset="-127"/>
              </a:rPr>
              <a:t>Thrashing: </a:t>
            </a:r>
            <a:r>
              <a:rPr lang="en-US" altLang="ko-KR" dirty="0" smtClean="0">
                <a:ea typeface="굴림" panose="020B0600000101010101" pitchFamily="34" charset="-127"/>
              </a:rPr>
              <a:t>continuous conflicts between accesses</a:t>
            </a:r>
          </a:p>
          <a:p>
            <a:pPr lvl="1">
              <a:lnSpc>
                <a:spcPct val="80000"/>
              </a:lnSpc>
              <a:spcBef>
                <a:spcPct val="20000"/>
              </a:spcBef>
            </a:pPr>
            <a:r>
              <a:rPr lang="en-US" altLang="ko-KR" dirty="0" smtClean="0">
                <a:ea typeface="굴림" panose="020B0600000101010101" pitchFamily="34" charset="-127"/>
              </a:rPr>
              <a:t>What if use low order bits of page as index into TLB?</a:t>
            </a:r>
          </a:p>
          <a:p>
            <a:pPr lvl="2">
              <a:lnSpc>
                <a:spcPct val="80000"/>
              </a:lnSpc>
              <a:spcBef>
                <a:spcPct val="20000"/>
              </a:spcBef>
            </a:pPr>
            <a:r>
              <a:rPr lang="en-US" altLang="ko-KR" dirty="0" smtClean="0">
                <a:ea typeface="굴림" panose="020B0600000101010101" pitchFamily="34" charset="-127"/>
              </a:rPr>
              <a:t>First page of code, data, stack may map to same entry</a:t>
            </a:r>
          </a:p>
          <a:p>
            <a:pPr lvl="2">
              <a:lnSpc>
                <a:spcPct val="80000"/>
              </a:lnSpc>
              <a:spcBef>
                <a:spcPct val="20000"/>
              </a:spcBef>
            </a:pPr>
            <a:r>
              <a:rPr lang="en-US" altLang="ko-KR" dirty="0" smtClean="0">
                <a:ea typeface="굴림" panose="020B0600000101010101" pitchFamily="34" charset="-127"/>
              </a:rPr>
              <a:t>Need 3-way associativity at least?</a:t>
            </a:r>
          </a:p>
          <a:p>
            <a:pPr lvl="1">
              <a:lnSpc>
                <a:spcPct val="80000"/>
              </a:lnSpc>
              <a:spcBef>
                <a:spcPct val="20000"/>
              </a:spcBef>
            </a:pPr>
            <a:r>
              <a:rPr lang="en-US" altLang="ko-KR" dirty="0" smtClean="0">
                <a:ea typeface="굴림" panose="020B0600000101010101" pitchFamily="34" charset="-127"/>
              </a:rPr>
              <a:t>What if use high order bits as index?</a:t>
            </a:r>
          </a:p>
          <a:p>
            <a:pPr lvl="2">
              <a:lnSpc>
                <a:spcPct val="80000"/>
              </a:lnSpc>
              <a:spcBef>
                <a:spcPct val="20000"/>
              </a:spcBef>
            </a:pPr>
            <a:r>
              <a:rPr lang="en-US" altLang="ko-KR" dirty="0" smtClean="0">
                <a:ea typeface="굴림" panose="020B0600000101010101" pitchFamily="34" charset="-127"/>
              </a:rPr>
              <a:t>TLB mostly unused for small programs</a:t>
            </a:r>
            <a:endParaRPr lang="en-US" altLang="ko-KR" dirty="0"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dirty="0">
                  <a:latin typeface="Gill Sans" charset="0"/>
                  <a:ea typeface="Gill Sans" charset="0"/>
                  <a:cs typeface="Gill Sans" charset="0"/>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904913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05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05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05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05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05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0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190500" y="1752600"/>
            <a:ext cx="8915400" cy="5105400"/>
          </a:xfrm>
        </p:spPr>
        <p:txBody>
          <a:bodyPr>
            <a:normAutofit lnSpcReduction="10000"/>
          </a:bodyPr>
          <a:lstStyle/>
          <a:p>
            <a:r>
              <a:rPr lang="en-US" altLang="ko-KR" dirty="0" smtClean="0">
                <a:ea typeface="굴림" panose="020B0600000101010101" pitchFamily="34" charset="-127"/>
              </a:rPr>
              <a:t>As described, TLB lookup is in serial with cache lookup:</a:t>
            </a:r>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1200" dirty="0" smtClean="0">
              <a:ea typeface="굴림" panose="020B0600000101010101" pitchFamily="34" charset="-127"/>
            </a:endParaRPr>
          </a:p>
          <a:p>
            <a:r>
              <a:rPr lang="en-US" altLang="ko-KR" dirty="0" smtClean="0">
                <a:ea typeface="굴림" panose="020B0600000101010101" pitchFamily="34" charset="-127"/>
              </a:rPr>
              <a:t>Machines with TLBs go one step further: they overlap TLB lookup with cache access.</a:t>
            </a:r>
          </a:p>
          <a:p>
            <a:pPr lvl="1"/>
            <a:r>
              <a:rPr lang="en-US" altLang="ko-KR" sz="2400" dirty="0" smtClean="0">
                <a:ea typeface="굴림" panose="020B0600000101010101" pitchFamily="34" charset="-127"/>
              </a:rPr>
              <a:t>Works because offset available early</a:t>
            </a:r>
            <a:r>
              <a:rPr lang="en-US" altLang="ko-KR" sz="2000" dirty="0" smtClean="0">
                <a:ea typeface="굴림" panose="020B0600000101010101" pitchFamily="34" charset="-127"/>
              </a:rPr>
              <a:t> </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90500" y="2133600"/>
            <a:ext cx="8886031" cy="3140075"/>
            <a:chOff x="110" y="1184"/>
            <a:chExt cx="5704" cy="1978"/>
          </a:xfrm>
        </p:grpSpPr>
        <p:sp>
          <p:nvSpPr>
            <p:cNvPr id="38917" name="Rectangle 5"/>
            <p:cNvSpPr>
              <a:spLocks noChangeArrowheads="1"/>
            </p:cNvSpPr>
            <p:nvPr/>
          </p:nvSpPr>
          <p:spPr bwMode="auto">
            <a:xfrm>
              <a:off x="110" y="1337"/>
              <a:ext cx="1144"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4534" y="2788"/>
              <a:ext cx="1280" cy="1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grpSp>
        <p:nvGrpSpPr>
          <p:cNvPr id="42" name="Group 11"/>
          <p:cNvGrpSpPr>
            <a:grpSpLocks/>
          </p:cNvGrpSpPr>
          <p:nvPr/>
        </p:nvGrpSpPr>
        <p:grpSpPr bwMode="auto">
          <a:xfrm>
            <a:off x="1600200" y="685800"/>
            <a:ext cx="5715000" cy="928688"/>
            <a:chOff x="576" y="528"/>
            <a:chExt cx="4656" cy="768"/>
          </a:xfrm>
        </p:grpSpPr>
        <p:sp>
          <p:nvSpPr>
            <p:cNvPr id="43"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CPU</a:t>
              </a:r>
            </a:p>
          </p:txBody>
        </p:sp>
        <p:sp>
          <p:nvSpPr>
            <p:cNvPr id="44"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45"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46"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47"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48"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49"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248152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3668"/>
                                        </p:tgtEl>
                                        <p:attrNameLst>
                                          <p:attrName>style.visibility</p:attrName>
                                        </p:attrNameLst>
                                      </p:cBhvr>
                                      <p:to>
                                        <p:strVal val="visible"/>
                                      </p:to>
                                    </p:set>
                                    <p:anim calcmode="lin" valueType="num">
                                      <p:cBhvr additive="base">
                                        <p:cTn id="9" dur="500" fill="hold"/>
                                        <p:tgtEl>
                                          <p:spTgt spid="753668"/>
                                        </p:tgtEl>
                                        <p:attrNameLst>
                                          <p:attrName>ppt_x</p:attrName>
                                        </p:attrNameLst>
                                      </p:cBhvr>
                                      <p:tavLst>
                                        <p:tav tm="0">
                                          <p:val>
                                            <p:strVal val="1+#ppt_w/2"/>
                                          </p:val>
                                        </p:tav>
                                        <p:tav tm="100000">
                                          <p:val>
                                            <p:strVal val="#ppt_x"/>
                                          </p:val>
                                        </p:tav>
                                      </p:tavLst>
                                    </p:anim>
                                    <p:anim calcmode="lin" valueType="num">
                                      <p:cBhvr additive="base">
                                        <p:cTn id="10"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3666">
                                            <p:txEl>
                                              <p:pRg st="11" end="1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366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noAutofit/>
          </a:bodyPr>
          <a:lstStyle/>
          <a:p>
            <a:r>
              <a:rPr lang="en-US" altLang="en-US" sz="2800" dirty="0" smtClean="0"/>
              <a:t>Main idea: </a:t>
            </a:r>
          </a:p>
          <a:p>
            <a:pPr lvl="1"/>
            <a:r>
              <a:rPr lang="en-US" altLang="en-US" sz="2400" dirty="0" smtClean="0"/>
              <a:t>Offset in virtual address exactly covers the “cache index” and “byte select”</a:t>
            </a:r>
          </a:p>
          <a:p>
            <a:pPr lvl="1"/>
            <a:r>
              <a:rPr lang="en-US" altLang="en-US" sz="2400" dirty="0" smtClean="0"/>
              <a:t>Thus can select the cached byte(s) in parallel to perform address translation  </a:t>
            </a:r>
          </a:p>
        </p:txBody>
      </p:sp>
      <p:grpSp>
        <p:nvGrpSpPr>
          <p:cNvPr id="71683" name="Group 11"/>
          <p:cNvGrpSpPr>
            <a:grpSpLocks/>
          </p:cNvGrpSpPr>
          <p:nvPr/>
        </p:nvGrpSpPr>
        <p:grpSpPr bwMode="auto">
          <a:xfrm>
            <a:off x="2667000" y="3428940"/>
            <a:ext cx="3505200" cy="304800"/>
            <a:chOff x="-279" y="624"/>
            <a:chExt cx="1645" cy="336"/>
          </a:xfrm>
        </p:grpSpPr>
        <p:sp>
          <p:nvSpPr>
            <p:cNvPr id="71692"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71693" name="Rectangle 6"/>
            <p:cNvSpPr>
              <a:spLocks noChangeArrowheads="1"/>
            </p:cNvSpPr>
            <p:nvPr/>
          </p:nvSpPr>
          <p:spPr bwMode="auto">
            <a:xfrm>
              <a:off x="-279" y="624"/>
              <a:ext cx="768" cy="336"/>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2000" b="0">
                  <a:latin typeface="Gill Sans" charset="0"/>
                  <a:ea typeface="Gill Sans" charset="0"/>
                  <a:cs typeface="Gill Sans" charset="0"/>
                </a:rPr>
                <a:t>Virtual Page #</a:t>
              </a:r>
            </a:p>
          </p:txBody>
        </p:sp>
      </p:grpSp>
      <p:grpSp>
        <p:nvGrpSpPr>
          <p:cNvPr id="71684" name="Group 11"/>
          <p:cNvGrpSpPr>
            <a:grpSpLocks/>
          </p:cNvGrpSpPr>
          <p:nvPr/>
        </p:nvGrpSpPr>
        <p:grpSpPr bwMode="auto">
          <a:xfrm>
            <a:off x="2667000" y="419094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index</a:t>
              </a:r>
            </a:p>
          </p:txBody>
        </p:sp>
        <p:sp>
          <p:nvSpPr>
            <p:cNvPr id="71691"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2000" b="0">
                  <a:latin typeface="Gill Sans" charset="0"/>
                  <a:ea typeface="Gill Sans" charset="0"/>
                  <a:cs typeface="Gill Sans" charset="0"/>
                </a:rPr>
                <a:t>tag / page #</a:t>
              </a:r>
            </a:p>
          </p:txBody>
        </p:sp>
      </p:grpSp>
      <p:sp>
        <p:nvSpPr>
          <p:cNvPr id="71685" name="Rectangle 5"/>
          <p:cNvSpPr>
            <a:spLocks noChangeArrowheads="1"/>
          </p:cNvSpPr>
          <p:nvPr/>
        </p:nvSpPr>
        <p:spPr bwMode="auto">
          <a:xfrm>
            <a:off x="5181600" y="419094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byte</a:t>
            </a:r>
          </a:p>
        </p:txBody>
      </p:sp>
      <p:cxnSp>
        <p:nvCxnSpPr>
          <p:cNvPr id="71686" name="Straight Connector 16"/>
          <p:cNvCxnSpPr>
            <a:cxnSpLocks noChangeShapeType="1"/>
          </p:cNvCxnSpPr>
          <p:nvPr/>
        </p:nvCxnSpPr>
        <p:spPr bwMode="auto">
          <a:xfrm>
            <a:off x="4267200" y="373374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71687" name="Straight Connector 17"/>
          <p:cNvCxnSpPr>
            <a:cxnSpLocks noChangeShapeType="1"/>
          </p:cNvCxnSpPr>
          <p:nvPr/>
        </p:nvCxnSpPr>
        <p:spPr bwMode="auto">
          <a:xfrm>
            <a:off x="6172200" y="373374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cxnSp>
      <p:sp>
        <p:nvSpPr>
          <p:cNvPr id="71688" name="TextBox 18"/>
          <p:cNvSpPr txBox="1">
            <a:spLocks noChangeArrowheads="1"/>
          </p:cNvSpPr>
          <p:nvPr/>
        </p:nvSpPr>
        <p:spPr bwMode="auto">
          <a:xfrm>
            <a:off x="685800" y="3352740"/>
            <a:ext cx="193244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dirty="0">
                <a:latin typeface="Gill Sans Light"/>
                <a:cs typeface="Gill Sans Light"/>
              </a:rPr>
              <a:t>virtual address </a:t>
            </a:r>
          </a:p>
        </p:txBody>
      </p:sp>
      <p:sp>
        <p:nvSpPr>
          <p:cNvPr id="71689" name="TextBox 19"/>
          <p:cNvSpPr txBox="1">
            <a:spLocks noChangeArrowheads="1"/>
          </p:cNvSpPr>
          <p:nvPr/>
        </p:nvSpPr>
        <p:spPr bwMode="auto">
          <a:xfrm>
            <a:off x="512676" y="4095690"/>
            <a:ext cx="20989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physical address </a:t>
            </a:r>
          </a:p>
        </p:txBody>
      </p:sp>
    </p:spTree>
    <p:extLst>
      <p:ext uri="{BB962C8B-B14F-4D97-AF65-F5344CB8AC3E}">
        <p14:creationId xmlns:p14="http://schemas.microsoft.com/office/powerpoint/2010/main" val="3892259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6077561"/>
          </a:xfrm>
          <a:noFill/>
        </p:spPr>
        <p:txBody>
          <a:bodyPr lIns="63500" tIns="25400" rIns="63500" bIns="25400">
            <a:spAutoFit/>
          </a:bodyPr>
          <a:lstStyle/>
          <a:p>
            <a:pPr>
              <a:spcBef>
                <a:spcPct val="20000"/>
              </a:spcBef>
            </a:pPr>
            <a:r>
              <a:rPr lang="en-US" altLang="ko-KR" dirty="0" smtClean="0">
                <a:ea typeface="굴림" panose="020B0600000101010101" pitchFamily="34" charset="-127"/>
              </a:rPr>
              <a:t>Here is how this might work with a 4K cache: </a:t>
            </a: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buSzTx/>
            </a:pPr>
            <a:endParaRPr lang="en-US" altLang="ko-KR" dirty="0" smtClean="0">
              <a:solidFill>
                <a:schemeClr val="hlink"/>
              </a:solidFill>
              <a:ea typeface="굴림" panose="020B0600000101010101" pitchFamily="34" charset="-127"/>
            </a:endParaRPr>
          </a:p>
          <a:p>
            <a:pPr>
              <a:spcBef>
                <a:spcPct val="20000"/>
              </a:spcBef>
              <a:buSzTx/>
            </a:pPr>
            <a:r>
              <a:rPr lang="en-US" altLang="ko-KR" dirty="0" smtClean="0">
                <a:solidFill>
                  <a:schemeClr val="hlink"/>
                </a:solidFill>
                <a:ea typeface="굴림" panose="020B0600000101010101" pitchFamily="34" charset="-127"/>
              </a:rPr>
              <a:t>What if cache size is increased to 8KB?</a:t>
            </a:r>
          </a:p>
          <a:p>
            <a:pPr lvl="1">
              <a:spcBef>
                <a:spcPct val="20000"/>
              </a:spcBef>
              <a:buSzTx/>
            </a:pPr>
            <a:r>
              <a:rPr lang="en-US" altLang="ko-KR" sz="2400" dirty="0" smtClean="0">
                <a:ea typeface="굴림" panose="020B0600000101010101" pitchFamily="34" charset="-127"/>
              </a:rPr>
              <a:t>Overlap not complete</a:t>
            </a:r>
          </a:p>
          <a:p>
            <a:pPr lvl="1">
              <a:spcBef>
                <a:spcPct val="20000"/>
              </a:spcBef>
              <a:buSzTx/>
            </a:pPr>
            <a:r>
              <a:rPr lang="en-US" altLang="ko-KR" sz="2400" dirty="0" smtClean="0">
                <a:ea typeface="굴림" panose="020B0600000101010101" pitchFamily="34" charset="-127"/>
              </a:rPr>
              <a:t>Need to do something else.  See CS152/252 </a:t>
            </a:r>
          </a:p>
          <a:p>
            <a:pPr>
              <a:spcBef>
                <a:spcPct val="20000"/>
              </a:spcBef>
            </a:pPr>
            <a:r>
              <a:rPr lang="en-US" altLang="ko-KR" dirty="0" smtClean="0">
                <a:solidFill>
                  <a:schemeClr val="hlink"/>
                </a:solidFill>
                <a:ea typeface="굴림" panose="020B0600000101010101" pitchFamily="34" charset="-127"/>
              </a:rPr>
              <a:t>Another option: Virtual Caches</a:t>
            </a:r>
          </a:p>
          <a:p>
            <a:pPr lvl="1">
              <a:spcBef>
                <a:spcPct val="20000"/>
              </a:spcBef>
            </a:pPr>
            <a:r>
              <a:rPr lang="en-US" altLang="ko-KR" sz="2400" dirty="0" smtClean="0">
                <a:ea typeface="굴림" panose="020B0600000101010101" pitchFamily="34" charset="-127"/>
              </a:rPr>
              <a:t>Tags in cache are virtual addresses</a:t>
            </a:r>
          </a:p>
          <a:p>
            <a:pPr lvl="1">
              <a:spcBef>
                <a:spcPct val="20000"/>
              </a:spcBef>
            </a:pPr>
            <a:r>
              <a:rPr lang="en-US" altLang="ko-KR" sz="2400" dirty="0"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783097" cy="3068638"/>
            <a:chOff x="363" y="1104"/>
            <a:chExt cx="5194"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6" name="Rectangle 7"/>
            <p:cNvSpPr>
              <a:spLocks noChangeArrowheads="1"/>
            </p:cNvSpPr>
            <p:nvPr/>
          </p:nvSpPr>
          <p:spPr bwMode="auto">
            <a:xfrm>
              <a:off x="3107" y="1967"/>
              <a:ext cx="240"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10</a:t>
              </a:r>
            </a:p>
          </p:txBody>
        </p:sp>
        <p:sp>
          <p:nvSpPr>
            <p:cNvPr id="39947" name="Rectangle 8"/>
            <p:cNvSpPr>
              <a:spLocks noChangeArrowheads="1"/>
            </p:cNvSpPr>
            <p:nvPr/>
          </p:nvSpPr>
          <p:spPr bwMode="auto">
            <a:xfrm>
              <a:off x="3499" y="1967"/>
              <a:ext cx="163"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a:t>
              </a:r>
            </a:p>
          </p:txBody>
        </p:sp>
        <p:sp>
          <p:nvSpPr>
            <p:cNvPr id="39948" name="Rectangle 9"/>
            <p:cNvSpPr>
              <a:spLocks noChangeArrowheads="1"/>
            </p:cNvSpPr>
            <p:nvPr/>
          </p:nvSpPr>
          <p:spPr bwMode="auto">
            <a:xfrm>
              <a:off x="3451" y="2192"/>
              <a:ext cx="240"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00</a:t>
              </a:r>
            </a:p>
          </p:txBody>
        </p:sp>
        <p:sp>
          <p:nvSpPr>
            <p:cNvPr id="39949" name="Rectangle 10"/>
            <p:cNvSpPr>
              <a:spLocks noChangeArrowheads="1"/>
            </p:cNvSpPr>
            <p:nvPr/>
          </p:nvSpPr>
          <p:spPr bwMode="auto">
            <a:xfrm>
              <a:off x="4307" y="1984"/>
              <a:ext cx="532"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3" name="Rectangle 14"/>
            <p:cNvSpPr>
              <a:spLocks noChangeArrowheads="1"/>
            </p:cNvSpPr>
            <p:nvPr/>
          </p:nvSpPr>
          <p:spPr bwMode="auto">
            <a:xfrm>
              <a:off x="3315" y="1448"/>
              <a:ext cx="426"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index</a:t>
              </a:r>
            </a:p>
          </p:txBody>
        </p:sp>
        <p:sp>
          <p:nvSpPr>
            <p:cNvPr id="39954" name="Rectangle 15"/>
            <p:cNvSpPr>
              <a:spLocks noChangeArrowheads="1"/>
            </p:cNvSpPr>
            <p:nvPr/>
          </p:nvSpPr>
          <p:spPr bwMode="auto">
            <a:xfrm>
              <a:off x="5251" y="1528"/>
              <a:ext cx="306"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7" name="Rectangle 18"/>
            <p:cNvSpPr>
              <a:spLocks noChangeArrowheads="1"/>
            </p:cNvSpPr>
            <p:nvPr/>
          </p:nvSpPr>
          <p:spPr bwMode="auto">
            <a:xfrm>
              <a:off x="2059" y="2152"/>
              <a:ext cx="936"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smtClean="0">
                  <a:latin typeface="Gill Sans" charset="0"/>
                  <a:ea typeface="Gill Sans" charset="0"/>
                  <a:cs typeface="Gill Sans" charset="0"/>
                </a:rPr>
                <a:t>virtual page </a:t>
              </a:r>
              <a:r>
                <a:rPr lang="en-US" altLang="ko-KR" sz="1800" b="0" dirty="0">
                  <a:latin typeface="Gill Sans" charset="0"/>
                  <a:ea typeface="Gill Sans" charset="0"/>
                  <a:cs typeface="Gill Sans" charset="0"/>
                </a:rPr>
                <a:t>#</a:t>
              </a:r>
            </a:p>
          </p:txBody>
        </p:sp>
        <p:sp>
          <p:nvSpPr>
            <p:cNvPr id="39958" name="Rectangle 19"/>
            <p:cNvSpPr>
              <a:spLocks noChangeArrowheads="1"/>
            </p:cNvSpPr>
            <p:nvPr/>
          </p:nvSpPr>
          <p:spPr bwMode="auto">
            <a:xfrm>
              <a:off x="3035" y="2152"/>
              <a:ext cx="334"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disp</a:t>
              </a:r>
            </a:p>
          </p:txBody>
        </p:sp>
        <p:sp>
          <p:nvSpPr>
            <p:cNvPr id="39959" name="Rectangle 20"/>
            <p:cNvSpPr>
              <a:spLocks noChangeArrowheads="1"/>
            </p:cNvSpPr>
            <p:nvPr/>
          </p:nvSpPr>
          <p:spPr bwMode="auto">
            <a:xfrm>
              <a:off x="2347" y="1976"/>
              <a:ext cx="240"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1" name="Rectangle 22"/>
            <p:cNvSpPr>
              <a:spLocks noChangeArrowheads="1"/>
            </p:cNvSpPr>
            <p:nvPr/>
          </p:nvSpPr>
          <p:spPr bwMode="auto">
            <a:xfrm>
              <a:off x="1939" y="1168"/>
              <a:ext cx="517" cy="3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assoc</a:t>
              </a:r>
            </a:p>
            <a:p>
              <a:pPr algn="l">
                <a:lnSpc>
                  <a:spcPct val="85000"/>
                </a:lnSpc>
                <a:spcBef>
                  <a:spcPct val="0"/>
                </a:spcBef>
                <a:buSzTx/>
              </a:pPr>
              <a:r>
                <a:rPr lang="en-US" altLang="ko-KR" sz="1800" b="0">
                  <a:latin typeface="Gill Sans" charset="0"/>
                  <a:ea typeface="Gill Sans" charset="0"/>
                  <a:cs typeface="Gill Sans" charset="0"/>
                </a:rPr>
                <a:t>lookup</a:t>
              </a:r>
            </a:p>
          </p:txBody>
        </p:sp>
        <p:sp>
          <p:nvSpPr>
            <p:cNvPr id="39962" name="Rectangle 23"/>
            <p:cNvSpPr>
              <a:spLocks noChangeArrowheads="1"/>
            </p:cNvSpPr>
            <p:nvPr/>
          </p:nvSpPr>
          <p:spPr bwMode="auto">
            <a:xfrm>
              <a:off x="363" y="1536"/>
              <a:ext cx="240"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6" name="Rectangle 27"/>
            <p:cNvSpPr>
              <a:spLocks noChangeArrowheads="1"/>
            </p:cNvSpPr>
            <p:nvPr/>
          </p:nvSpPr>
          <p:spPr bwMode="auto">
            <a:xfrm>
              <a:off x="411" y="2384"/>
              <a:ext cx="357" cy="3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8" name="Rectangle 29"/>
            <p:cNvSpPr>
              <a:spLocks noChangeArrowheads="1"/>
            </p:cNvSpPr>
            <p:nvPr/>
          </p:nvSpPr>
          <p:spPr bwMode="auto">
            <a:xfrm>
              <a:off x="3987" y="2792"/>
              <a:ext cx="290"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smtClean="0">
                  <a:latin typeface="Gill Sans" charset="0"/>
                  <a:ea typeface="Gill Sans" charset="0"/>
                  <a:cs typeface="Gill Sans" charset="0"/>
                </a:rPr>
                <a:t>Tag</a:t>
              </a:r>
              <a:endParaRPr lang="en-US" altLang="ko-KR" sz="1800" b="0" dirty="0">
                <a:latin typeface="Gill Sans" charset="0"/>
                <a:ea typeface="Gill Sans" charset="0"/>
                <a:cs typeface="Gill Sans" charset="0"/>
              </a:endParaRPr>
            </a:p>
          </p:txBody>
        </p:sp>
        <p:sp>
          <p:nvSpPr>
            <p:cNvPr id="39969" name="Rectangle 30"/>
            <p:cNvSpPr>
              <a:spLocks noChangeArrowheads="1"/>
            </p:cNvSpPr>
            <p:nvPr/>
          </p:nvSpPr>
          <p:spPr bwMode="auto">
            <a:xfrm>
              <a:off x="4323" y="2784"/>
              <a:ext cx="385" cy="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Data</a:t>
              </a:r>
            </a:p>
          </p:txBody>
        </p:sp>
        <p:sp>
          <p:nvSpPr>
            <p:cNvPr id="39970" name="Rectangle 31"/>
            <p:cNvSpPr>
              <a:spLocks noChangeArrowheads="1"/>
            </p:cNvSpPr>
            <p:nvPr/>
          </p:nvSpPr>
          <p:spPr bwMode="auto">
            <a:xfrm>
              <a:off x="5123" y="2792"/>
              <a:ext cx="357" cy="3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6" name="Rectangle 37"/>
            <p:cNvSpPr>
              <a:spLocks noChangeArrowheads="1"/>
            </p:cNvSpPr>
            <p:nvPr/>
          </p:nvSpPr>
          <p:spPr bwMode="auto">
            <a:xfrm>
              <a:off x="1278" y="2744"/>
              <a:ext cx="500" cy="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p</a:t>
              </a:r>
              <a:r>
                <a:rPr lang="en-US" altLang="ko-KR" sz="1800" b="0" smtClean="0">
                  <a:latin typeface="Gill Sans" charset="0"/>
                  <a:ea typeface="Gill Sans" charset="0"/>
                  <a:cs typeface="Gill Sans" charset="0"/>
                </a:rPr>
                <a:t>age #</a:t>
              </a:r>
              <a:endParaRPr lang="en-US" altLang="ko-KR" sz="1800" b="0">
                <a:latin typeface="Gill Sans" charset="0"/>
                <a:ea typeface="Gill Sans" charset="0"/>
                <a:cs typeface="Gill Sans" charset="0"/>
              </a:endParaRP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38615253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4733"/>
                                        </p:tgtEl>
                                        <p:attrNameLst>
                                          <p:attrName>style.visibility</p:attrName>
                                        </p:attrNameLst>
                                      </p:cBhvr>
                                      <p:to>
                                        <p:strVal val="visible"/>
                                      </p:to>
                                    </p:set>
                                    <p:anim calcmode="lin" valueType="num">
                                      <p:cBhvr additive="base">
                                        <p:cTn id="9" dur="500" fill="hold"/>
                                        <p:tgtEl>
                                          <p:spTgt spid="754733"/>
                                        </p:tgtEl>
                                        <p:attrNameLst>
                                          <p:attrName>ppt_x</p:attrName>
                                        </p:attrNameLst>
                                      </p:cBhvr>
                                      <p:tavLst>
                                        <p:tav tm="0">
                                          <p:val>
                                            <p:strVal val="1+#ppt_w/2"/>
                                          </p:val>
                                        </p:tav>
                                        <p:tav tm="100000">
                                          <p:val>
                                            <p:strVal val="#ppt_x"/>
                                          </p:val>
                                        </p:tav>
                                      </p:tavLst>
                                    </p:anim>
                                    <p:anim calcmode="lin" valueType="num">
                                      <p:cBhvr additive="base">
                                        <p:cTn id="10"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4731">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4731">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4731">
                                            <p:txEl>
                                              <p:pRg st="11" end="1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4731">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4731">
                                            <p:txEl>
                                              <p:pRg st="13" end="1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473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304800" y="152400"/>
            <a:ext cx="85344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Physical</a:t>
            </a:r>
          </a:p>
          <a:p>
            <a:pPr eaLnBrk="1" hangingPunct="1">
              <a:lnSpc>
                <a:spcPct val="75000"/>
              </a:lnSpc>
            </a:pPr>
            <a:r>
              <a:rPr lang="en-US" altLang="en-US" sz="1800" b="0" dirty="0">
                <a:latin typeface="Gill Sans Light"/>
                <a:cs typeface="Gill Sans Light"/>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a:latin typeface="Gill Sans Light"/>
                <a:cs typeface="Gill Sans Ligh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Tree>
    <p:extLst>
      <p:ext uri="{BB962C8B-B14F-4D97-AF65-F5344CB8AC3E}">
        <p14:creationId xmlns:p14="http://schemas.microsoft.com/office/powerpoint/2010/main" val="18475142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838200"/>
            <a:ext cx="8910000" cy="905065"/>
          </a:xfrm>
        </p:spPr>
        <p:txBody>
          <a:bodyPr/>
          <a:lstStyle/>
          <a:p>
            <a:r>
              <a:rPr lang="en-US" dirty="0" smtClean="0"/>
              <a:t>Caching is the key to memory system performance</a:t>
            </a:r>
            <a:endParaRPr lang="en-US" dirty="0"/>
          </a:p>
        </p:txBody>
      </p:sp>
      <p:sp>
        <p:nvSpPr>
          <p:cNvPr id="8" name="Rectangle 40"/>
          <p:cNvSpPr>
            <a:spLocks noChangeArrowheads="1"/>
          </p:cNvSpPr>
          <p:nvPr/>
        </p:nvSpPr>
        <p:spPr bwMode="auto">
          <a:xfrm>
            <a:off x="0" y="4495800"/>
            <a:ext cx="9448800" cy="225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ko-KR" sz="2600" b="0" dirty="0">
                <a:latin typeface="Gill Sans Light" charset="0"/>
                <a:ea typeface="Gill Sans Light" charset="0"/>
                <a:cs typeface="Gill Sans Light" charset="0"/>
              </a:rPr>
              <a:t>Average Access </a:t>
            </a:r>
            <a:r>
              <a:rPr lang="en-US" altLang="ko-KR" sz="2600" b="0" dirty="0" smtClean="0">
                <a:latin typeface="Gill Sans Light" charset="0"/>
                <a:ea typeface="Gill Sans Light" charset="0"/>
                <a:cs typeface="Gill Sans Light" charset="0"/>
              </a:rPr>
              <a:t>time=(</a:t>
            </a:r>
            <a:r>
              <a:rPr lang="en-US" altLang="ko-KR" sz="2600" b="0" dirty="0">
                <a:latin typeface="Gill Sans Light" charset="0"/>
                <a:ea typeface="Gill Sans Light" charset="0"/>
                <a:cs typeface="Gill Sans Light" charset="0"/>
              </a:rPr>
              <a:t>Hit Rate x </a:t>
            </a:r>
            <a:r>
              <a:rPr lang="en-US" altLang="ko-KR" sz="2600" b="0" dirty="0" err="1">
                <a:solidFill>
                  <a:schemeClr val="hlink"/>
                </a:solidFill>
                <a:latin typeface="Gill Sans Light" charset="0"/>
                <a:ea typeface="Gill Sans Light" charset="0"/>
                <a:cs typeface="Gill Sans Light" charset="0"/>
              </a:rPr>
              <a:t>HitTime</a:t>
            </a:r>
            <a:r>
              <a:rPr lang="en-US" altLang="ko-KR" sz="2600" b="0" dirty="0">
                <a:latin typeface="Gill Sans Light" charset="0"/>
                <a:ea typeface="Gill Sans Light" charset="0"/>
                <a:cs typeface="Gill Sans Light" charset="0"/>
              </a:rPr>
              <a:t>) + </a:t>
            </a:r>
            <a:r>
              <a:rPr lang="en-US" altLang="ko-KR" sz="2600" b="0" dirty="0" smtClean="0">
                <a:latin typeface="Gill Sans Light" charset="0"/>
                <a:ea typeface="Gill Sans Light" charset="0"/>
                <a:cs typeface="Gill Sans Light" charset="0"/>
              </a:rPr>
              <a:t>(</a:t>
            </a:r>
            <a:r>
              <a:rPr lang="en-US" altLang="ko-KR" sz="2600" b="0" dirty="0">
                <a:latin typeface="Gill Sans Light" charset="0"/>
                <a:ea typeface="Gill Sans Light" charset="0"/>
                <a:cs typeface="Gill Sans Light" charset="0"/>
              </a:rPr>
              <a:t>Miss Rate x </a:t>
            </a:r>
            <a:r>
              <a:rPr lang="en-US" altLang="ko-KR" sz="2600" b="0" dirty="0" err="1">
                <a:solidFill>
                  <a:schemeClr val="hlink"/>
                </a:solidFill>
                <a:latin typeface="Gill Sans Light" charset="0"/>
                <a:ea typeface="Gill Sans Light" charset="0"/>
                <a:cs typeface="Gill Sans Light" charset="0"/>
              </a:rPr>
              <a:t>MissTime</a:t>
            </a:r>
            <a:r>
              <a:rPr lang="en-US" altLang="ko-KR" sz="2600" b="0" dirty="0" smtClean="0">
                <a:latin typeface="Gill Sans Light" charset="0"/>
                <a:ea typeface="Gill Sans Light" charset="0"/>
                <a:cs typeface="Gill Sans Light" charset="0"/>
              </a:rPr>
              <a:t>)</a:t>
            </a:r>
          </a:p>
          <a:p>
            <a:pPr algn="ctr">
              <a:lnSpc>
                <a:spcPct val="90000"/>
              </a:lnSpc>
              <a:spcBef>
                <a:spcPct val="30000"/>
              </a:spcBef>
            </a:pPr>
            <a:r>
              <a:rPr lang="en-US" sz="2600" b="0" dirty="0" err="1">
                <a:latin typeface="Gill Sans Light" charset="0"/>
                <a:ea typeface="Gill Sans Light" charset="0"/>
                <a:cs typeface="Gill Sans Light" charset="0"/>
              </a:rPr>
              <a:t>HitRate</a:t>
            </a:r>
            <a:r>
              <a:rPr lang="en-US" sz="2600" b="0" dirty="0">
                <a:latin typeface="Gill Sans Light" charset="0"/>
                <a:ea typeface="Gill Sans Light" charset="0"/>
                <a:cs typeface="Gill Sans Light" charset="0"/>
              </a:rPr>
              <a:t> + </a:t>
            </a:r>
            <a:r>
              <a:rPr lang="en-US" sz="2600" b="0" dirty="0" err="1">
                <a:latin typeface="Gill Sans Light" charset="0"/>
                <a:ea typeface="Gill Sans Light" charset="0"/>
                <a:cs typeface="Gill Sans Light" charset="0"/>
              </a:rPr>
              <a:t>MissRate</a:t>
            </a:r>
            <a:r>
              <a:rPr lang="en-US" sz="2600" b="0" dirty="0">
                <a:latin typeface="Gill Sans Light" charset="0"/>
                <a:ea typeface="Gill Sans Light" charset="0"/>
                <a:cs typeface="Gill Sans Light" charset="0"/>
              </a:rPr>
              <a:t> = </a:t>
            </a:r>
            <a:r>
              <a:rPr lang="en-US" sz="2600" b="0" dirty="0" smtClean="0">
                <a:latin typeface="Gill Sans Light" charset="0"/>
                <a:ea typeface="Gill Sans Light" charset="0"/>
                <a:cs typeface="Gill Sans Light" charset="0"/>
              </a:rPr>
              <a:t>1</a:t>
            </a:r>
          </a:p>
          <a:p>
            <a:pPr>
              <a:lnSpc>
                <a:spcPct val="90000"/>
              </a:lnSpc>
              <a:spcBef>
                <a:spcPct val="30000"/>
              </a:spcBef>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90% </a:t>
            </a:r>
            <a:r>
              <a:rPr lang="en-US" sz="2400" b="0" dirty="0" smtClean="0">
                <a:latin typeface="Gill Sans Light" charset="0"/>
                <a:ea typeface="Gill Sans Light" charset="0"/>
                <a:cs typeface="Gill Sans Light" charset="0"/>
              </a:rPr>
              <a:t>=&gt; Avg. </a:t>
            </a:r>
            <a:r>
              <a:rPr lang="en-US" sz="2400" b="0" dirty="0">
                <a:latin typeface="Gill Sans Light" charset="0"/>
                <a:ea typeface="Gill Sans Light" charset="0"/>
                <a:cs typeface="Gill Sans Light" charset="0"/>
              </a:rPr>
              <a:t>Access Time</a:t>
            </a:r>
            <a:r>
              <a:rPr lang="en-US" sz="2400" b="0" dirty="0" smtClean="0">
                <a:latin typeface="Gill Sans Light" charset="0"/>
                <a:ea typeface="Gill Sans Light" charset="0"/>
                <a:cs typeface="Gill Sans Light" charset="0"/>
              </a:rPr>
              <a:t>=(</a:t>
            </a:r>
            <a:r>
              <a:rPr lang="en-US" sz="2400" b="0" dirty="0">
                <a:latin typeface="Gill Sans Light" charset="0"/>
                <a:ea typeface="Gill Sans Light" charset="0"/>
                <a:cs typeface="Gill Sans Light" charset="0"/>
              </a:rPr>
              <a:t>0.9 x 10) + (0.1 x 100</a:t>
            </a:r>
            <a:r>
              <a:rPr lang="en-US" sz="2400" b="0" dirty="0" smtClean="0">
                <a:latin typeface="Gill Sans Light" charset="0"/>
                <a:ea typeface="Gill Sans Light" charset="0"/>
                <a:cs typeface="Gill Sans Light" charset="0"/>
              </a:rPr>
              <a:t>)=19ns</a:t>
            </a:r>
            <a:endParaRPr lang="en-US" sz="2400" b="0" dirty="0">
              <a:latin typeface="Gill Sans Light" charset="0"/>
              <a:ea typeface="Gill Sans Light" charset="0"/>
              <a:cs typeface="Gill Sans Light" charset="0"/>
            </a:endParaRPr>
          </a:p>
          <a:p>
            <a:pPr>
              <a:lnSpc>
                <a:spcPct val="90000"/>
              </a:lnSpc>
              <a:spcBef>
                <a:spcPct val="30000"/>
              </a:spcBef>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99% </a:t>
            </a:r>
            <a:r>
              <a:rPr lang="en-US" sz="2400" b="0" dirty="0" smtClean="0">
                <a:latin typeface="Gill Sans Light" charset="0"/>
                <a:ea typeface="Gill Sans Light" charset="0"/>
                <a:cs typeface="Gill Sans Light" charset="0"/>
              </a:rPr>
              <a:t>=&gt; Avg. </a:t>
            </a:r>
            <a:r>
              <a:rPr lang="en-US" sz="2400" b="0" dirty="0">
                <a:latin typeface="Gill Sans Light" charset="0"/>
                <a:ea typeface="Gill Sans Light" charset="0"/>
                <a:cs typeface="Gill Sans Light" charset="0"/>
              </a:rPr>
              <a:t>Access </a:t>
            </a:r>
            <a:r>
              <a:rPr lang="en-US" sz="2400" b="0" dirty="0" smtClean="0">
                <a:latin typeface="Gill Sans Light" charset="0"/>
                <a:ea typeface="Gill Sans Light" charset="0"/>
                <a:cs typeface="Gill Sans Light" charset="0"/>
              </a:rPr>
              <a:t>Time=(0.99 </a:t>
            </a:r>
            <a:r>
              <a:rPr lang="en-US" sz="2400" b="0" dirty="0">
                <a:latin typeface="Gill Sans Light" charset="0"/>
                <a:ea typeface="Gill Sans Light" charset="0"/>
                <a:cs typeface="Gill Sans Light" charset="0"/>
              </a:rPr>
              <a:t>x 10) + (</a:t>
            </a:r>
            <a:r>
              <a:rPr lang="en-US" sz="2400" b="0" dirty="0" smtClean="0">
                <a:latin typeface="Gill Sans Light" charset="0"/>
                <a:ea typeface="Gill Sans Light" charset="0"/>
                <a:cs typeface="Gill Sans Light" charset="0"/>
              </a:rPr>
              <a:t>0.01 </a:t>
            </a:r>
            <a:r>
              <a:rPr lang="en-US" sz="2400" b="0" dirty="0">
                <a:latin typeface="Gill Sans Light" charset="0"/>
                <a:ea typeface="Gill Sans Light" charset="0"/>
                <a:cs typeface="Gill Sans Light" charset="0"/>
              </a:rPr>
              <a:t>x 100</a:t>
            </a:r>
            <a:r>
              <a:rPr lang="en-US" sz="2400" b="0" dirty="0" smtClean="0">
                <a:latin typeface="Gill Sans Light" charset="0"/>
                <a:ea typeface="Gill Sans Light" charset="0"/>
                <a:cs typeface="Gill Sans Light" charset="0"/>
              </a:rPr>
              <a:t>)=10.9 ns</a:t>
            </a:r>
            <a:endParaRPr lang="en-US" sz="2400" b="0" dirty="0">
              <a:latin typeface="Gill Sans Light" charset="0"/>
              <a:ea typeface="Gill Sans Light" charset="0"/>
              <a:cs typeface="Gill Sans Light" charset="0"/>
            </a:endParaRPr>
          </a:p>
          <a:p>
            <a:pPr marL="285750" indent="-285750">
              <a:buFont typeface="Arial"/>
              <a:buChar char="•"/>
            </a:pPr>
            <a:endParaRPr lang="en-US" sz="2600" b="0" dirty="0">
              <a:latin typeface="Gill Sans Light" charset="0"/>
              <a:ea typeface="Gill Sans Light" charset="0"/>
              <a:cs typeface="Gill Sans Light" charset="0"/>
            </a:endParaRPr>
          </a:p>
        </p:txBody>
      </p:sp>
      <p:grpSp>
        <p:nvGrpSpPr>
          <p:cNvPr id="10" name="Group 67"/>
          <p:cNvGrpSpPr>
            <a:grpSpLocks/>
          </p:cNvGrpSpPr>
          <p:nvPr/>
        </p:nvGrpSpPr>
        <p:grpSpPr bwMode="auto">
          <a:xfrm>
            <a:off x="2645198" y="2667000"/>
            <a:ext cx="5584402" cy="1908084"/>
            <a:chOff x="2993213" y="3106684"/>
            <a:chExt cx="5339473" cy="1908330"/>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b="0">
                <a:latin typeface="Gill Sans Light" charset="0"/>
                <a:ea typeface="Gill Sans Light" charset="0"/>
                <a:cs typeface="Gill Sans Light" charset="0"/>
              </a:endParaRPr>
            </a:p>
          </p:txBody>
        </p:sp>
        <p:sp>
          <p:nvSpPr>
            <p:cNvPr id="12" name="Rectangle 11"/>
            <p:cNvSpPr>
              <a:spLocks noChangeArrowheads="1"/>
            </p:cNvSpPr>
            <p:nvPr/>
          </p:nvSpPr>
          <p:spPr bwMode="auto">
            <a:xfrm>
              <a:off x="2993213" y="3733800"/>
              <a:ext cx="1186424" cy="3975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2000" b="0">
                  <a:latin typeface="Gill Sans Light" charset="0"/>
                  <a:ea typeface="Gill Sans Light" charset="0"/>
                  <a:cs typeface="Gill Sans Light"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sz="2400" b="0">
                <a:latin typeface="Gill Sans Light" charset="0"/>
                <a:ea typeface="Gill Sans Light" charset="0"/>
                <a:cs typeface="Gill Sans Light" charset="0"/>
              </a:endParaRPr>
            </a:p>
          </p:txBody>
        </p:sp>
        <p:sp>
          <p:nvSpPr>
            <p:cNvPr id="14" name="Rectangle 19"/>
            <p:cNvSpPr>
              <a:spLocks noChangeArrowheads="1"/>
            </p:cNvSpPr>
            <p:nvPr/>
          </p:nvSpPr>
          <p:spPr bwMode="auto">
            <a:xfrm>
              <a:off x="7096125" y="3106684"/>
              <a:ext cx="1163703" cy="1013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r>
                <a:rPr lang="en-US" altLang="ko-KR" sz="2000" b="0" dirty="0">
                  <a:latin typeface="Gill Sans Light" charset="0"/>
                  <a:ea typeface="Gill Sans Light" charset="0"/>
                  <a:cs typeface="Gill Sans Light" charset="0"/>
                </a:rPr>
                <a:t>Main</a:t>
              </a:r>
            </a:p>
            <a:p>
              <a:r>
                <a:rPr lang="en-US" altLang="ko-KR" sz="2000" b="0" dirty="0">
                  <a:latin typeface="Gill Sans Light" charset="0"/>
                  <a:ea typeface="Gill Sans Light" charset="0"/>
                  <a:cs typeface="Gill Sans Light" charset="0"/>
                </a:rPr>
                <a:t>Memory</a:t>
              </a:r>
            </a:p>
            <a:p>
              <a:r>
                <a:rPr lang="en-US" altLang="ko-KR" sz="2000" b="0" dirty="0">
                  <a:latin typeface="Gill Sans Light" charset="0"/>
                  <a:ea typeface="Gill Sans Light" charset="0"/>
                  <a:cs typeface="Gill Sans Light" charset="0"/>
                </a:rPr>
                <a:t>(DRAM)</a:t>
              </a:r>
            </a:p>
          </p:txBody>
        </p:sp>
        <p:sp>
          <p:nvSpPr>
            <p:cNvPr id="15" name="Rectangle 47"/>
            <p:cNvSpPr>
              <a:spLocks noChangeArrowheads="1"/>
            </p:cNvSpPr>
            <p:nvPr/>
          </p:nvSpPr>
          <p:spPr bwMode="auto">
            <a:xfrm>
              <a:off x="7481786" y="4648200"/>
              <a:ext cx="850900" cy="366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sz="1200" b="0">
                <a:latin typeface="Gill Sans Light" charset="0"/>
                <a:ea typeface="Gill Sans Light" charset="0"/>
                <a:cs typeface="Gill Sans Light" charset="0"/>
              </a:endParaRPr>
            </a:p>
          </p:txBody>
        </p:sp>
        <p:sp>
          <p:nvSpPr>
            <p:cNvPr id="17" name="Rectangle 53"/>
            <p:cNvSpPr>
              <a:spLocks noChangeArrowheads="1"/>
            </p:cNvSpPr>
            <p:nvPr/>
          </p:nvSpPr>
          <p:spPr bwMode="auto">
            <a:xfrm>
              <a:off x="5397500" y="4572412"/>
              <a:ext cx="850900" cy="366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10ns</a:t>
              </a:r>
            </a:p>
          </p:txBody>
        </p:sp>
        <p:sp>
          <p:nvSpPr>
            <p:cNvPr id="18" name="Rectangle 20"/>
            <p:cNvSpPr>
              <a:spLocks noChangeArrowheads="1"/>
            </p:cNvSpPr>
            <p:nvPr/>
          </p:nvSpPr>
          <p:spPr bwMode="auto">
            <a:xfrm>
              <a:off x="5486400" y="3277012"/>
              <a:ext cx="923832" cy="11979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Second</a:t>
              </a:r>
            </a:p>
            <a:p>
              <a:r>
                <a:rPr lang="en-US" altLang="ko-KR" b="0" dirty="0">
                  <a:latin typeface="Gill Sans Light" charset="0"/>
                  <a:ea typeface="Gill Sans Light" charset="0"/>
                  <a:cs typeface="Gill Sans Light" charset="0"/>
                </a:rPr>
                <a:t>Level</a:t>
              </a:r>
            </a:p>
            <a:p>
              <a:r>
                <a:rPr lang="en-US" altLang="ko-KR" b="0" dirty="0">
                  <a:latin typeface="Gill Sans Light" charset="0"/>
                  <a:ea typeface="Gill Sans Light" charset="0"/>
                  <a:cs typeface="Gill Sans Light" charset="0"/>
                </a:rPr>
                <a:t>Cache</a:t>
              </a:r>
            </a:p>
            <a:p>
              <a:r>
                <a:rPr lang="en-US" altLang="ko-KR" b="0" dirty="0">
                  <a:latin typeface="Gill Sans Light" charset="0"/>
                  <a:ea typeface="Gill Sans Light" charset="0"/>
                  <a:cs typeface="Gill Sans Light"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xmlns="">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xmlns="">
                  <a:noFill/>
                </a14:hiddenFill>
              </a:ext>
            </a:extLst>
          </p:spPr>
        </p:cxnSp>
      </p:grpSp>
      <p:sp>
        <p:nvSpPr>
          <p:cNvPr id="22" name="Rectangle 10"/>
          <p:cNvSpPr>
            <a:spLocks noChangeArrowheads="1"/>
          </p:cNvSpPr>
          <p:nvPr/>
        </p:nvSpPr>
        <p:spPr bwMode="auto">
          <a:xfrm>
            <a:off x="2699027" y="1447962"/>
            <a:ext cx="1091161" cy="838038"/>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b="0">
              <a:latin typeface="Gill Sans Light" charset="0"/>
              <a:ea typeface="Gill Sans Light" charset="0"/>
              <a:cs typeface="Gill Sans Light" charset="0"/>
            </a:endParaRPr>
          </a:p>
        </p:txBody>
      </p:sp>
      <p:sp>
        <p:nvSpPr>
          <p:cNvPr id="23" name="Rectangle 11"/>
          <p:cNvSpPr>
            <a:spLocks noChangeArrowheads="1"/>
          </p:cNvSpPr>
          <p:nvPr/>
        </p:nvSpPr>
        <p:spPr bwMode="auto">
          <a:xfrm>
            <a:off x="2655277" y="1679059"/>
            <a:ext cx="1258461" cy="397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2000" b="0">
                <a:latin typeface="Gill Sans Light" charset="0"/>
                <a:ea typeface="Gill Sans Light" charset="0"/>
                <a:cs typeface="Gill Sans Light" charset="0"/>
              </a:rPr>
              <a:t>Processor</a:t>
            </a:r>
          </a:p>
        </p:txBody>
      </p:sp>
      <p:sp>
        <p:nvSpPr>
          <p:cNvPr id="24" name="Rectangle 18"/>
          <p:cNvSpPr>
            <a:spLocks noChangeArrowheads="1"/>
          </p:cNvSpPr>
          <p:nvPr/>
        </p:nvSpPr>
        <p:spPr bwMode="auto">
          <a:xfrm>
            <a:off x="6847864" y="1143000"/>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sz="2400" b="0">
              <a:latin typeface="Gill Sans Light" charset="0"/>
              <a:ea typeface="Gill Sans Light" charset="0"/>
              <a:cs typeface="Gill Sans Light" charset="0"/>
            </a:endParaRPr>
          </a:p>
        </p:txBody>
      </p:sp>
      <p:sp>
        <p:nvSpPr>
          <p:cNvPr id="25" name="Rectangle 19"/>
          <p:cNvSpPr>
            <a:spLocks noChangeArrowheads="1"/>
          </p:cNvSpPr>
          <p:nvPr/>
        </p:nvSpPr>
        <p:spPr bwMode="auto">
          <a:xfrm>
            <a:off x="6912120" y="1143001"/>
            <a:ext cx="1241280" cy="10130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r>
              <a:rPr lang="en-US" altLang="ko-KR" sz="2000" b="0" dirty="0">
                <a:latin typeface="Gill Sans Light" charset="0"/>
                <a:ea typeface="Gill Sans Light" charset="0"/>
                <a:cs typeface="Gill Sans Light" charset="0"/>
              </a:rPr>
              <a:t>Main</a:t>
            </a:r>
          </a:p>
          <a:p>
            <a:r>
              <a:rPr lang="en-US" altLang="ko-KR" sz="2000" b="0" dirty="0">
                <a:latin typeface="Gill Sans Light" charset="0"/>
                <a:ea typeface="Gill Sans Light" charset="0"/>
                <a:cs typeface="Gill Sans Light" charset="0"/>
              </a:rPr>
              <a:t>Memory</a:t>
            </a:r>
          </a:p>
          <a:p>
            <a:r>
              <a:rPr lang="en-US" altLang="ko-KR" sz="2000" b="0" dirty="0">
                <a:latin typeface="Gill Sans Light" charset="0"/>
                <a:ea typeface="Gill Sans Light" charset="0"/>
                <a:cs typeface="Gill Sans Light" charset="0"/>
              </a:rPr>
              <a:t>(DRAM)</a:t>
            </a:r>
          </a:p>
        </p:txBody>
      </p:sp>
      <p:sp>
        <p:nvSpPr>
          <p:cNvPr id="26" name="Rectangle 26"/>
          <p:cNvSpPr>
            <a:spLocks noChangeArrowheads="1"/>
          </p:cNvSpPr>
          <p:nvPr/>
        </p:nvSpPr>
        <p:spPr bwMode="auto">
          <a:xfrm>
            <a:off x="7327035" y="762000"/>
            <a:ext cx="902565" cy="366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100ns</a:t>
            </a:r>
          </a:p>
        </p:txBody>
      </p:sp>
      <p:cxnSp>
        <p:nvCxnSpPr>
          <p:cNvPr id="27" name="Straight Arrow Connector 38"/>
          <p:cNvCxnSpPr>
            <a:cxnSpLocks noChangeShapeType="1"/>
            <a:stCxn id="22" idx="3"/>
          </p:cNvCxnSpPr>
          <p:nvPr/>
        </p:nvCxnSpPr>
        <p:spPr bwMode="auto">
          <a:xfrm flipV="1">
            <a:off x="3790339" y="1829094"/>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xmlns="">
                <a:noFill/>
              </a14:hiddenFill>
            </a:ext>
          </a:extLst>
        </p:spPr>
      </p:cxnSp>
      <p:sp>
        <p:nvSpPr>
          <p:cNvPr id="28" name="Rectangle 39"/>
          <p:cNvSpPr>
            <a:spLocks noChangeArrowheads="1"/>
          </p:cNvSpPr>
          <p:nvPr/>
        </p:nvSpPr>
        <p:spPr bwMode="auto">
          <a:xfrm>
            <a:off x="3914164" y="1939586"/>
            <a:ext cx="3048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sz="2400" b="0">
                <a:latin typeface="Gill Sans Light" charset="0"/>
                <a:ea typeface="Gill Sans Light" charset="0"/>
                <a:cs typeface="Gill Sans Light" charset="0"/>
              </a:rPr>
              <a:t>Access time = 100ns</a:t>
            </a:r>
            <a:endParaRPr lang="en-US" sz="2400" b="0">
              <a:latin typeface="Gill Sans Light" charset="0"/>
              <a:ea typeface="Gill Sans Light" charset="0"/>
              <a:cs typeface="Gill Sans Light" charset="0"/>
            </a:endParaRPr>
          </a:p>
        </p:txBody>
      </p:sp>
    </p:spTree>
    <p:extLst>
      <p:ext uri="{BB962C8B-B14F-4D97-AF65-F5344CB8AC3E}">
        <p14:creationId xmlns:p14="http://schemas.microsoft.com/office/powerpoint/2010/main" val="410146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1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1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1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1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a:latin typeface="Gill Sans Light"/>
              <a:cs typeface="Gill Sans Ligh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35" name="Rectangle 34"/>
          <p:cNvSpPr/>
          <p:nvPr/>
        </p:nvSpPr>
        <p:spPr bwMode="auto">
          <a:xfrm>
            <a:off x="0" y="727075"/>
            <a:ext cx="7696200" cy="4911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2"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Tree>
    <p:extLst>
      <p:ext uri="{BB962C8B-B14F-4D97-AF65-F5344CB8AC3E}">
        <p14:creationId xmlns:p14="http://schemas.microsoft.com/office/powerpoint/2010/main" val="41523383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52" name="Rectangle 51"/>
          <p:cNvSpPr/>
          <p:nvPr/>
        </p:nvSpPr>
        <p:spPr bwMode="auto">
          <a:xfrm>
            <a:off x="1905000" y="60960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a:latin typeface="Gill Sans Light"/>
              <a:cs typeface="Gill Sans Ligh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38" name="Rectangle 37"/>
          <p:cNvSpPr/>
          <p:nvPr/>
        </p:nvSpPr>
        <p:spPr bwMode="auto">
          <a:xfrm>
            <a:off x="19050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31" name="TextBox 48"/>
          <p:cNvSpPr txBox="1">
            <a:spLocks noChangeArrowheads="1"/>
          </p:cNvSpPr>
          <p:nvPr/>
        </p:nvSpPr>
        <p:spPr bwMode="auto">
          <a:xfrm>
            <a:off x="2971800" y="5949950"/>
            <a:ext cx="49244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sp>
        <p:nvSpPr>
          <p:cNvPr id="35" name="Rectangle 34"/>
          <p:cNvSpPr/>
          <p:nvPr/>
        </p:nvSpPr>
        <p:spPr bwMode="auto">
          <a:xfrm>
            <a:off x="0" y="727075"/>
            <a:ext cx="7696200" cy="6054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latin typeface="Gill Sans Light"/>
              <a:cs typeface="Gill Sans Ligh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5"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7"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5"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a:latin typeface="Gill Sans Light"/>
              <a:cs typeface="Gill Sans Ligh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796557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3050016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happens when …</a:t>
            </a:r>
          </a:p>
        </p:txBody>
      </p:sp>
      <p:sp>
        <p:nvSpPr>
          <p:cNvPr id="47106" name="TextBox 3"/>
          <p:cNvSpPr txBox="1">
            <a:spLocks noChangeArrowheads="1"/>
          </p:cNvSpPr>
          <p:nvPr/>
        </p:nvSpPr>
        <p:spPr bwMode="auto">
          <a:xfrm>
            <a:off x="2057400" y="990600"/>
            <a:ext cx="145683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245528" cy="400110"/>
          </a:xfrm>
          <a:prstGeom prst="rect">
            <a:avLst/>
          </a:prstGeom>
          <a:noFill/>
          <a:ln w="9525">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instruction</a:t>
            </a:r>
          </a:p>
        </p:txBody>
      </p:sp>
      <p:cxnSp>
        <p:nvCxnSpPr>
          <p:cNvPr id="33" name="Straight Arrow Connector 32"/>
          <p:cNvCxnSpPr>
            <a:cxnSpLocks noChangeShapeType="1"/>
            <a:stCxn id="47118" idx="3"/>
          </p:cNvCxnSpPr>
          <p:nvPr/>
        </p:nvCxnSpPr>
        <p:spPr bwMode="auto">
          <a:xfrm>
            <a:off x="2236128" y="1647855"/>
            <a:ext cx="1116672"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61192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physical address</a:t>
            </a:r>
          </a:p>
        </p:txBody>
      </p:sp>
      <p:sp>
        <p:nvSpPr>
          <p:cNvPr id="47121" name="TextBox 38"/>
          <p:cNvSpPr txBox="1">
            <a:spLocks noChangeArrowheads="1"/>
          </p:cNvSpPr>
          <p:nvPr/>
        </p:nvSpPr>
        <p:spPr bwMode="auto">
          <a:xfrm>
            <a:off x="4343400" y="1295400"/>
            <a:ext cx="698128"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page#</a:t>
            </a:r>
          </a:p>
        </p:txBody>
      </p:sp>
      <p:sp>
        <p:nvSpPr>
          <p:cNvPr id="47122" name="TextBox 39"/>
          <p:cNvSpPr txBox="1">
            <a:spLocks noChangeArrowheads="1"/>
          </p:cNvSpPr>
          <p:nvPr/>
        </p:nvSpPr>
        <p:spPr bwMode="auto">
          <a:xfrm>
            <a:off x="6324600" y="1524000"/>
            <a:ext cx="78689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47123" name="TextBox 40"/>
          <p:cNvSpPr txBox="1">
            <a:spLocks noChangeArrowheads="1"/>
          </p:cNvSpPr>
          <p:nvPr/>
        </p:nvSpPr>
        <p:spPr bwMode="auto">
          <a:xfrm>
            <a:off x="6324600" y="2024063"/>
            <a:ext cx="63350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88" name="Group 87"/>
          <p:cNvGrpSpPr>
            <a:grpSpLocks/>
          </p:cNvGrpSpPr>
          <p:nvPr/>
        </p:nvGrpSpPr>
        <p:grpSpPr bwMode="auto">
          <a:xfrm>
            <a:off x="2629228" y="1981200"/>
            <a:ext cx="1722023" cy="533400"/>
            <a:chOff x="2629228" y="1981200"/>
            <a:chExt cx="1722024" cy="533400"/>
          </a:xfrm>
        </p:grpSpPr>
        <p:sp>
          <p:nvSpPr>
            <p:cNvPr id="47157" name="TextBox 42"/>
            <p:cNvSpPr txBox="1">
              <a:spLocks noChangeArrowheads="1"/>
            </p:cNvSpPr>
            <p:nvPr/>
          </p:nvSpPr>
          <p:spPr bwMode="auto">
            <a:xfrm>
              <a:off x="3200400" y="2114490"/>
              <a:ext cx="115085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Gill Sans Light"/>
                  <a:cs typeface="Gill Sans Light"/>
                </a:rPr>
                <a:t>page fault</a:t>
              </a:r>
            </a:p>
          </p:txBody>
        </p:sp>
        <p:cxnSp>
          <p:nvCxnSpPr>
            <p:cNvPr id="47158" name="Straight Arrow Connector 44"/>
            <p:cNvCxnSpPr>
              <a:cxnSpLocks noChangeShapeType="1"/>
              <a:endCxn id="47153" idx="3"/>
            </p:cNvCxnSpPr>
            <p:nvPr/>
          </p:nvCxnSpPr>
          <p:spPr bwMode="auto">
            <a:xfrm flipH="1">
              <a:off x="2629228" y="1981200"/>
              <a:ext cx="1104574"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19988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Operating System</a:t>
            </a:r>
          </a:p>
        </p:txBody>
      </p:sp>
      <p:grpSp>
        <p:nvGrpSpPr>
          <p:cNvPr id="89" name="Group 88"/>
          <p:cNvGrpSpPr>
            <a:grpSpLocks/>
          </p:cNvGrpSpPr>
          <p:nvPr/>
        </p:nvGrpSpPr>
        <p:grpSpPr bwMode="auto">
          <a:xfrm>
            <a:off x="1041400" y="2228850"/>
            <a:ext cx="1587828" cy="1751013"/>
            <a:chOff x="1041242" y="2057400"/>
            <a:chExt cx="1587880" cy="1921933"/>
          </a:xfrm>
        </p:grpSpPr>
        <p:sp>
          <p:nvSpPr>
            <p:cNvPr id="47153" name="TextBox 53"/>
            <p:cNvSpPr txBox="1">
              <a:spLocks noChangeArrowheads="1"/>
            </p:cNvSpPr>
            <p:nvPr/>
          </p:nvSpPr>
          <p:spPr bwMode="auto">
            <a:xfrm>
              <a:off x="1447800" y="2057400"/>
              <a:ext cx="1181322" cy="439166"/>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Gill Sans Light"/>
                  <a:cs typeface="Gill Sans Light"/>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a14="http://schemas.microsoft.com/office/drawing/2010/main" xmlns="">
                  <a:solidFill>
                    <a:srgbClr val="FFFFFF"/>
                  </a:solidFill>
                </a14:hiddenFill>
              </a:ext>
            </a:extLst>
          </p:spPr>
          <p:txBody>
            <a:bodyPr anchor="ctr"/>
            <a:lstStyle/>
            <a:p>
              <a:endParaRPr lang="en-US">
                <a:latin typeface="Gill Sans Light"/>
                <a:cs typeface="Gill Sans Light"/>
              </a:endParaRPr>
            </a:p>
          </p:txBody>
        </p:sp>
      </p:grpSp>
      <p:grpSp>
        <p:nvGrpSpPr>
          <p:cNvPr id="90" name="Group 89"/>
          <p:cNvGrpSpPr>
            <a:grpSpLocks/>
          </p:cNvGrpSpPr>
          <p:nvPr/>
        </p:nvGrpSpPr>
        <p:grpSpPr bwMode="auto">
          <a:xfrm>
            <a:off x="1066800" y="3505200"/>
            <a:ext cx="2082621" cy="1219200"/>
            <a:chOff x="1066800" y="3505200"/>
            <a:chExt cx="2083148" cy="1219200"/>
          </a:xfrm>
        </p:grpSpPr>
        <p:sp>
          <p:nvSpPr>
            <p:cNvPr id="47151" name="TextBox 55"/>
            <p:cNvSpPr txBox="1">
              <a:spLocks noChangeArrowheads="1"/>
            </p:cNvSpPr>
            <p:nvPr/>
          </p:nvSpPr>
          <p:spPr bwMode="auto">
            <a:xfrm>
              <a:off x="1066800" y="3505200"/>
              <a:ext cx="208314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nvGrpSpPr>
          <p:cNvPr id="91" name="Group 90"/>
          <p:cNvGrpSpPr>
            <a:grpSpLocks/>
          </p:cNvGrpSpPr>
          <p:nvPr/>
        </p:nvGrpSpPr>
        <p:grpSpPr bwMode="auto">
          <a:xfrm>
            <a:off x="4038600" y="3200400"/>
            <a:ext cx="3352800" cy="1905000"/>
            <a:chOff x="4038600" y="3200400"/>
            <a:chExt cx="3352800"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1852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load page from disk</a:t>
              </a:r>
            </a:p>
          </p:txBody>
        </p:sp>
      </p:grpSp>
      <p:grpSp>
        <p:nvGrpSpPr>
          <p:cNvPr id="92" name="Group 91"/>
          <p:cNvGrpSpPr>
            <a:grpSpLocks/>
          </p:cNvGrpSpPr>
          <p:nvPr/>
        </p:nvGrpSpPr>
        <p:grpSpPr bwMode="auto">
          <a:xfrm>
            <a:off x="2146049" y="2181225"/>
            <a:ext cx="3293952" cy="2306638"/>
            <a:chOff x="2215108" y="2133600"/>
            <a:chExt cx="329470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18522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update PT entry</a:t>
              </a:r>
            </a:p>
          </p:txBody>
        </p:sp>
      </p:grpSp>
      <p:sp>
        <p:nvSpPr>
          <p:cNvPr id="47138" name="TextBox 80"/>
          <p:cNvSpPr txBox="1">
            <a:spLocks noChangeArrowheads="1"/>
          </p:cNvSpPr>
          <p:nvPr/>
        </p:nvSpPr>
        <p:spPr bwMode="auto">
          <a:xfrm>
            <a:off x="457200" y="895350"/>
            <a:ext cx="95122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Process</a:t>
            </a:r>
          </a:p>
        </p:txBody>
      </p:sp>
      <p:grpSp>
        <p:nvGrpSpPr>
          <p:cNvPr id="93" name="Group 92"/>
          <p:cNvGrpSpPr>
            <a:grpSpLocks/>
          </p:cNvGrpSpPr>
          <p:nvPr/>
        </p:nvGrpSpPr>
        <p:grpSpPr bwMode="auto">
          <a:xfrm>
            <a:off x="381000" y="4876800"/>
            <a:ext cx="1222681" cy="1314468"/>
            <a:chOff x="381000" y="4876800"/>
            <a:chExt cx="1222468" cy="1314528"/>
          </a:xfrm>
        </p:grpSpPr>
        <p:sp>
          <p:nvSpPr>
            <p:cNvPr id="47145" name="TextBox 82"/>
            <p:cNvSpPr txBox="1">
              <a:spLocks noChangeArrowheads="1"/>
            </p:cNvSpPr>
            <p:nvPr/>
          </p:nvSpPr>
          <p:spPr bwMode="auto">
            <a:xfrm>
              <a:off x="457200" y="5791200"/>
              <a:ext cx="1146268" cy="400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a14="http://schemas.microsoft.com/office/drawing/2010/main" xmlns="">
                <a:solidFill>
                  <a:srgbClr val="FFFFFF"/>
                </a:solidFill>
              </a14:hiddenFill>
            </a:ext>
          </a:extLst>
        </p:spPr>
        <p:txBody>
          <a:bodyPr anchor="ctr"/>
          <a:lstStyle/>
          <a:p>
            <a:endParaRPr lang="en-US">
              <a:latin typeface="Gill Sans Light"/>
              <a:cs typeface="Gill Sans Ligh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Gill Sans Light"/>
                <a:ea typeface="MS PGothic" charset="0"/>
                <a:cs typeface="Gill Sans Light"/>
              </a:endParaRPr>
            </a:p>
          </p:txBody>
        </p:sp>
        <p:sp>
          <p:nvSpPr>
            <p:cNvPr id="86" name="TextBox 85"/>
            <p:cNvSpPr txBox="1"/>
            <p:nvPr/>
          </p:nvSpPr>
          <p:spPr>
            <a:xfrm>
              <a:off x="152400" y="2132963"/>
              <a:ext cx="709334" cy="400271"/>
            </a:xfrm>
            <a:prstGeom prst="rect">
              <a:avLst/>
            </a:prstGeom>
            <a:noFill/>
            <a:ln w="38100">
              <a:noFill/>
            </a:ln>
          </p:spPr>
          <p:txBody>
            <a:bodyPr wrap="none">
              <a:spAutoFit/>
            </a:bodyPr>
            <a:lstStyle/>
            <a:p>
              <a:pPr>
                <a:defRPr/>
              </a:pPr>
              <a:r>
                <a:rPr lang="en-US" sz="2000" b="0" dirty="0">
                  <a:solidFill>
                    <a:schemeClr val="accent6"/>
                  </a:solidFill>
                  <a:latin typeface="Gill Sans" charset="0"/>
                  <a:ea typeface="Gill Sans" charset="0"/>
                  <a:cs typeface="Gill Sans" charset="0"/>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78689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73" name="TextBox 40"/>
          <p:cNvSpPr txBox="1">
            <a:spLocks noChangeArrowheads="1"/>
          </p:cNvSpPr>
          <p:nvPr/>
        </p:nvSpPr>
        <p:spPr bwMode="auto">
          <a:xfrm>
            <a:off x="6170613" y="3079924"/>
            <a:ext cx="63350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Tree>
    <p:extLst>
      <p:ext uri="{BB962C8B-B14F-4D97-AF65-F5344CB8AC3E}">
        <p14:creationId xmlns:p14="http://schemas.microsoft.com/office/powerpoint/2010/main" val="345349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781"/>
            <a:ext cx="8839200" cy="647019"/>
          </a:xfrm>
        </p:spPr>
        <p:txBody>
          <a:bodyPr>
            <a:normAutofit/>
          </a:bodyPr>
          <a:lstStyle/>
          <a:p>
            <a:r>
              <a:rPr lang="en-US" dirty="0" smtClean="0"/>
              <a:t>Where are all places that caching arises in </a:t>
            </a:r>
            <a:r>
              <a:rPr lang="en-US" dirty="0" err="1" smtClean="0"/>
              <a:t>OSes</a:t>
            </a:r>
            <a:r>
              <a:rPr lang="en-US" dirty="0" smtClean="0"/>
              <a:t>?</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a:t>TLB (cache of PTEs)</a:t>
            </a:r>
          </a:p>
          <a:p>
            <a:pPr lvl="1"/>
            <a:r>
              <a:rPr lang="en-US" dirty="0" smtClean="0"/>
              <a:t>Paged virtual memory (memory as cache for disk)</a:t>
            </a:r>
          </a:p>
          <a:p>
            <a:pPr lvl="1"/>
            <a:r>
              <a:rPr lang="en-US" dirty="0" smtClean="0"/>
              <a:t>File systems (cache disk blocks in memory)</a:t>
            </a:r>
          </a:p>
          <a:p>
            <a:pPr lvl="1"/>
            <a:r>
              <a:rPr lang="en-US" dirty="0" smtClean="0"/>
              <a:t>DNS (cache hostname =&gt; IP address translations)</a:t>
            </a:r>
          </a:p>
          <a:p>
            <a:pPr lvl="1"/>
            <a:r>
              <a:rPr lang="en-US" dirty="0" smtClean="0"/>
              <a:t>Web proxies (cache recently accessed pages)</a:t>
            </a:r>
          </a:p>
          <a:p>
            <a:pPr lvl="1"/>
            <a:endParaRPr lang="en-US" dirty="0" smtClean="0"/>
          </a:p>
          <a:p>
            <a:r>
              <a:rPr lang="en-US" dirty="0" smtClean="0"/>
              <a:t>Which pages to keep in memory?</a:t>
            </a:r>
          </a:p>
          <a:p>
            <a:pPr lvl="1"/>
            <a:r>
              <a:rPr lang="en-US" dirty="0" smtClean="0"/>
              <a:t>All-important “Policy” aspect of virtual memory</a:t>
            </a:r>
          </a:p>
          <a:p>
            <a:pPr lvl="1"/>
            <a:r>
              <a:rPr lang="en-US" dirty="0" smtClean="0"/>
              <a:t>Will spend a bit more time on this in a moment</a:t>
            </a:r>
          </a:p>
          <a:p>
            <a:pPr lvl="1"/>
            <a:endParaRPr lang="en-US" dirty="0"/>
          </a:p>
        </p:txBody>
      </p:sp>
    </p:spTree>
    <p:extLst>
      <p:ext uri="{BB962C8B-B14F-4D97-AF65-F5344CB8AC3E}">
        <p14:creationId xmlns:p14="http://schemas.microsoft.com/office/powerpoint/2010/main" val="3066587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 (1/2)</a:t>
            </a:r>
            <a:endParaRPr lang="en-US" dirty="0"/>
          </a:p>
        </p:txBody>
      </p:sp>
      <p:sp>
        <p:nvSpPr>
          <p:cNvPr id="3" name="Content Placeholder 2"/>
          <p:cNvSpPr>
            <a:spLocks noGrp="1"/>
          </p:cNvSpPr>
          <p:nvPr>
            <p:ph idx="1"/>
          </p:nvPr>
        </p:nvSpPr>
        <p:spPr>
          <a:xfrm>
            <a:off x="228600" y="1066800"/>
            <a:ext cx="8915400" cy="5181600"/>
          </a:xfrm>
        </p:spPr>
        <p:txBody>
          <a:bodyPr>
            <a:noAutofit/>
          </a:bodyPr>
          <a:lstStyle/>
          <a:p>
            <a:r>
              <a:rPr lang="en-US" sz="2600" dirty="0" smtClean="0"/>
              <a:t>Indirect - dealing with cache effects (e.g., sync state across levels)</a:t>
            </a:r>
          </a:p>
          <a:p>
            <a:pPr lvl="1"/>
            <a:r>
              <a:rPr lang="en-US" sz="2400" dirty="0" smtClean="0"/>
              <a:t>Maintaining the correctness of various caches</a:t>
            </a:r>
          </a:p>
          <a:p>
            <a:pPr lvl="1"/>
            <a:r>
              <a:rPr lang="en-US" sz="2400" dirty="0" smtClean="0"/>
              <a:t>E.g., TLB consistency:</a:t>
            </a:r>
          </a:p>
          <a:p>
            <a:pPr lvl="2"/>
            <a:r>
              <a:rPr lang="en-US" sz="2400" dirty="0" smtClean="0"/>
              <a:t>With PT across context switches ?</a:t>
            </a:r>
          </a:p>
          <a:p>
            <a:pPr lvl="2"/>
            <a:r>
              <a:rPr lang="en-US" sz="2400" dirty="0" smtClean="0"/>
              <a:t>Across updates to the PT ?</a:t>
            </a:r>
          </a:p>
          <a:p>
            <a:r>
              <a:rPr lang="en-US" sz="2600" dirty="0" smtClean="0"/>
              <a:t>Process scheduling</a:t>
            </a:r>
          </a:p>
          <a:p>
            <a:pPr lvl="1"/>
            <a:r>
              <a:rPr lang="en-US" sz="2400" dirty="0" smtClean="0"/>
              <a:t>Which and how many processes are </a:t>
            </a:r>
            <a:r>
              <a:rPr lang="en-US" sz="2400" dirty="0"/>
              <a:t>active ? Priorities </a:t>
            </a:r>
            <a:r>
              <a:rPr lang="en-US" sz="2400" dirty="0" smtClean="0"/>
              <a:t>?</a:t>
            </a:r>
          </a:p>
          <a:p>
            <a:pPr lvl="1"/>
            <a:r>
              <a:rPr lang="en-US" sz="2400" dirty="0" smtClean="0"/>
              <a:t>Large memory footprints versus small ones ?</a:t>
            </a:r>
          </a:p>
          <a:p>
            <a:pPr lvl="1"/>
            <a:r>
              <a:rPr lang="en-US" sz="2400" dirty="0" smtClean="0"/>
              <a:t>Shared </a:t>
            </a:r>
            <a:r>
              <a:rPr lang="en-US" sz="2400" dirty="0"/>
              <a:t>pages mapped into VAS of multiple processes </a:t>
            </a:r>
            <a:r>
              <a:rPr lang="en-US" sz="2400" dirty="0" smtClean="0"/>
              <a:t>?</a:t>
            </a:r>
          </a:p>
        </p:txBody>
      </p:sp>
    </p:spTree>
    <p:extLst>
      <p:ext uri="{BB962C8B-B14F-4D97-AF65-F5344CB8AC3E}">
        <p14:creationId xmlns:p14="http://schemas.microsoft.com/office/powerpoint/2010/main" val="196651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 (2/2)</a:t>
            </a:r>
            <a:endParaRPr lang="en-US" dirty="0"/>
          </a:p>
        </p:txBody>
      </p:sp>
      <p:sp>
        <p:nvSpPr>
          <p:cNvPr id="3" name="Content Placeholder 2"/>
          <p:cNvSpPr>
            <a:spLocks noGrp="1"/>
          </p:cNvSpPr>
          <p:nvPr>
            <p:ph idx="1"/>
          </p:nvPr>
        </p:nvSpPr>
        <p:spPr>
          <a:xfrm>
            <a:off x="381000" y="990600"/>
            <a:ext cx="8534400" cy="5257800"/>
          </a:xfrm>
        </p:spPr>
        <p:txBody>
          <a:bodyPr>
            <a:noAutofit/>
          </a:bodyPr>
          <a:lstStyle/>
          <a:p>
            <a:pPr>
              <a:lnSpc>
                <a:spcPct val="100000"/>
              </a:lnSpc>
            </a:pPr>
            <a:r>
              <a:rPr lang="en-US" sz="2600" dirty="0" smtClean="0"/>
              <a:t>Impact of thread scheduling on cache performance</a:t>
            </a:r>
          </a:p>
          <a:p>
            <a:pPr lvl="1">
              <a:lnSpc>
                <a:spcPct val="100000"/>
              </a:lnSpc>
            </a:pPr>
            <a:r>
              <a:rPr lang="en-US" sz="2400" dirty="0"/>
              <a:t>R</a:t>
            </a:r>
            <a:r>
              <a:rPr lang="en-US" sz="2400" dirty="0" smtClean="0"/>
              <a:t>apid interleaving of threads (small quantum) may degrade cache performance</a:t>
            </a:r>
          </a:p>
          <a:p>
            <a:pPr lvl="2">
              <a:lnSpc>
                <a:spcPct val="100000"/>
              </a:lnSpc>
            </a:pPr>
            <a:r>
              <a:rPr lang="en-US" sz="2400" dirty="0"/>
              <a:t>I</a:t>
            </a:r>
            <a:r>
              <a:rPr lang="en-US" sz="2400" dirty="0" smtClean="0"/>
              <a:t>ncrease average memory access time (AMAT) !!!</a:t>
            </a:r>
          </a:p>
          <a:p>
            <a:pPr lvl="2">
              <a:lnSpc>
                <a:spcPct val="100000"/>
              </a:lnSpc>
            </a:pPr>
            <a:endParaRPr lang="en-US" sz="2400" dirty="0" smtClean="0"/>
          </a:p>
          <a:p>
            <a:pPr>
              <a:lnSpc>
                <a:spcPct val="100000"/>
              </a:lnSpc>
            </a:pPr>
            <a:r>
              <a:rPr lang="en-US" sz="2600" dirty="0" smtClean="0"/>
              <a:t>Designing operating system data structures for cache performance</a:t>
            </a:r>
          </a:p>
          <a:p>
            <a:pPr>
              <a:lnSpc>
                <a:spcPct val="100000"/>
              </a:lnSpc>
            </a:pPr>
            <a:endParaRPr lang="en-US" dirty="0" smtClean="0"/>
          </a:p>
          <a:p>
            <a:pPr lvl="1">
              <a:lnSpc>
                <a:spcPct val="100000"/>
              </a:lnSpc>
            </a:pPr>
            <a:endParaRPr lang="en-US" sz="2400" dirty="0" smtClean="0"/>
          </a:p>
          <a:p>
            <a:pPr lvl="1">
              <a:lnSpc>
                <a:spcPct val="100000"/>
              </a:lnSpc>
            </a:pPr>
            <a:endParaRPr lang="en-US" sz="2400" dirty="0"/>
          </a:p>
        </p:txBody>
      </p:sp>
    </p:spTree>
    <p:extLst>
      <p:ext uri="{BB962C8B-B14F-4D97-AF65-F5344CB8AC3E}">
        <p14:creationId xmlns:p14="http://schemas.microsoft.com/office/powerpoint/2010/main" val="8340676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22661" cy="461665"/>
          </a:xfrm>
          <a:prstGeom prst="rect">
            <a:avLst/>
          </a:prstGeom>
          <a:noFill/>
        </p:spPr>
        <p:txBody>
          <a:bodyPr wrap="none" rtlCol="0">
            <a:spAutoFit/>
          </a:bodyPr>
          <a:lstStyle/>
          <a:p>
            <a:r>
              <a:rPr lang="en-US" sz="2400" b="0" dirty="0" smtClean="0">
                <a:latin typeface="Gill Sans" charset="0"/>
                <a:ea typeface="Gill Sans" charset="0"/>
                <a:cs typeface="Gill Sans" charset="0"/>
              </a:rPr>
              <a:t>Time</a:t>
            </a:r>
            <a:endParaRPr lang="en-US" sz="2400" b="0" dirty="0">
              <a:latin typeface="Gill Sans" charset="0"/>
              <a:ea typeface="Gill Sans" charset="0"/>
              <a:cs typeface="Gill Sans" charset="0"/>
            </a:endParaRPr>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26154" y="3590873"/>
            <a:ext cx="1201676" cy="461665"/>
          </a:xfrm>
          <a:prstGeom prst="rect">
            <a:avLst/>
          </a:prstGeom>
          <a:noFill/>
        </p:spPr>
        <p:txBody>
          <a:bodyPr wrap="none" rtlCol="0">
            <a:spAutoFit/>
          </a:bodyPr>
          <a:lstStyle/>
          <a:p>
            <a:r>
              <a:rPr lang="en-US" sz="2400" b="0" dirty="0" smtClean="0">
                <a:latin typeface="Gill Sans" charset="0"/>
                <a:ea typeface="Gill Sans" charset="0"/>
                <a:cs typeface="Gill Sans" charset="0"/>
              </a:rPr>
              <a:t>Address</a:t>
            </a:r>
            <a:endParaRPr lang="en-US" sz="2400" b="0" dirty="0">
              <a:latin typeface="Gill Sans" charset="0"/>
              <a:ea typeface="Gill Sans" charset="0"/>
              <a:cs typeface="Gill Sans" charset="0"/>
            </a:endParaRPr>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4" name="Rounded Rectangle 3"/>
          <p:cNvSpPr/>
          <p:nvPr/>
        </p:nvSpPr>
        <p:spPr bwMode="auto">
          <a:xfrm>
            <a:off x="-457200" y="2438400"/>
            <a:ext cx="381000" cy="3124200"/>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1"/>
              </a:solidFill>
              <a:effectLst/>
              <a:latin typeface="Gill Sans" charset="0"/>
              <a:ea typeface="Gill Sans" charset="0"/>
              <a:cs typeface="Gill Sans" charset="0"/>
            </a:endParaRPr>
          </a:p>
        </p:txBody>
      </p:sp>
    </p:spTree>
    <p:extLst>
      <p:ext uri="{BB962C8B-B14F-4D97-AF65-F5344CB8AC3E}">
        <p14:creationId xmlns:p14="http://schemas.microsoft.com/office/powerpoint/2010/main" val="1124019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14584 0.00556 L 0.92917 0.00556 " pathEditMode="fixed" rAng="0" ptsTypes="AA">
                                      <p:cBhvr>
                                        <p:cTn id="6" dur="2000" fill="hold"/>
                                        <p:tgtEl>
                                          <p:spTgt spid="4"/>
                                        </p:tgtEl>
                                        <p:attrNameLst>
                                          <p:attrName>ppt_x</p:attrName>
                                          <p:attrName>ppt_y</p:attrName>
                                        </p:attrNameLst>
                                      </p:cBhvr>
                                      <p:rCtr x="39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Working Set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53207" y="2221474"/>
            <a:ext cx="1231427" cy="461665"/>
          </a:xfrm>
          <a:prstGeom prst="rect">
            <a:avLst/>
          </a:prstGeom>
          <a:noFill/>
        </p:spPr>
        <p:txBody>
          <a:bodyPr wrap="none" rtlCol="0">
            <a:spAutoFit/>
          </a:bodyPr>
          <a:lstStyle/>
          <a:p>
            <a:r>
              <a:rPr lang="en-US" sz="2400" b="0" dirty="0" smtClean="0">
                <a:latin typeface="Gill Sans" charset="0"/>
                <a:ea typeface="Gill Sans" charset="0"/>
                <a:cs typeface="Gill Sans" charset="0"/>
              </a:rPr>
              <a:t>Hit Rate</a:t>
            </a:r>
            <a:endParaRPr lang="en-US" sz="2400" b="0" dirty="0">
              <a:latin typeface="Gill Sans" charset="0"/>
              <a:ea typeface="Gill Sans" charset="0"/>
              <a:cs typeface="Gill Sans" charset="0"/>
            </a:endParaRPr>
          </a:p>
        </p:txBody>
      </p:sp>
      <p:sp>
        <p:nvSpPr>
          <p:cNvPr id="10" name="TextBox 9"/>
          <p:cNvSpPr txBox="1"/>
          <p:nvPr/>
        </p:nvSpPr>
        <p:spPr>
          <a:xfrm>
            <a:off x="3525031" y="4200743"/>
            <a:ext cx="1539204" cy="461665"/>
          </a:xfrm>
          <a:prstGeom prst="rect">
            <a:avLst/>
          </a:prstGeom>
          <a:noFill/>
        </p:spPr>
        <p:txBody>
          <a:bodyPr wrap="none" rtlCol="0">
            <a:spAutoFit/>
          </a:bodyPr>
          <a:lstStyle/>
          <a:p>
            <a:r>
              <a:rPr lang="en-US" sz="2400" b="0" dirty="0" smtClean="0">
                <a:latin typeface="Gill Sans" charset="0"/>
                <a:ea typeface="Gill Sans" charset="0"/>
                <a:cs typeface="Gill Sans" charset="0"/>
              </a:rPr>
              <a:t>Cache Size</a:t>
            </a:r>
            <a:endParaRPr lang="en-US" sz="2400" b="0" dirty="0">
              <a:latin typeface="Gill Sans" charset="0"/>
              <a:ea typeface="Gill Sans" charset="0"/>
              <a:cs typeface="Gill Sans" charset="0"/>
            </a:endParaRPr>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charset="0"/>
              <a:ea typeface="Gill Sans" charset="0"/>
              <a:cs typeface="Gill Sans" charset="0"/>
            </a:endParaRPr>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b="0" dirty="0" smtClean="0">
                <a:latin typeface="Gill Sans" charset="0"/>
                <a:ea typeface="Gill Sans" charset="0"/>
                <a:cs typeface="Gill Sans" charset="0"/>
              </a:rPr>
              <a:t>new working set fits</a:t>
            </a:r>
            <a:endParaRPr lang="en-US" b="0" dirty="0">
              <a:latin typeface="Gill Sans" charset="0"/>
              <a:ea typeface="Gill Sans" charset="0"/>
              <a:cs typeface="Gill Sans" charset="0"/>
            </a:endParaRPr>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0</a:t>
            </a:r>
            <a:endParaRPr lang="en-US" b="0" dirty="0">
              <a:latin typeface="Gill Sans" charset="0"/>
              <a:ea typeface="Gill Sans" charset="0"/>
              <a:cs typeface="Gill Sans" charset="0"/>
            </a:endParaRPr>
          </a:p>
        </p:txBody>
      </p:sp>
      <p:sp>
        <p:nvSpPr>
          <p:cNvPr id="22" name="TextBox 21"/>
          <p:cNvSpPr txBox="1"/>
          <p:nvPr/>
        </p:nvSpPr>
        <p:spPr>
          <a:xfrm>
            <a:off x="895388" y="79133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1</a:t>
            </a:r>
            <a:endParaRPr lang="en-US" b="0" dirty="0">
              <a:latin typeface="Gill Sans" charset="0"/>
              <a:ea typeface="Gill Sans" charset="0"/>
              <a:cs typeface="Gill Sans" charset="0"/>
            </a:endParaRPr>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8076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 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cache</a:t>
            </a:r>
          </a:p>
          <a:p>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1826460674"/>
              </p:ext>
            </p:extLst>
          </p:nvPr>
        </p:nvGraphicFramePr>
        <p:xfrm>
          <a:off x="457200" y="661249"/>
          <a:ext cx="8305800"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917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291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100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212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100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845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940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956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860966"/>
            <a:ext cx="8915400" cy="2110834"/>
          </a:xfrm>
          <a:noFill/>
        </p:spPr>
        <p:txBody>
          <a:bodyPr wrap="square" lIns="63500" tIns="25400" rIns="63500" bIns="25400">
            <a:spAutoFit/>
          </a:bodyPr>
          <a:lstStyle/>
          <a:p>
            <a:pPr>
              <a:lnSpc>
                <a:spcPct val="80000"/>
              </a:lnSpc>
              <a:spcBef>
                <a:spcPct val="5000"/>
              </a:spcBef>
            </a:pPr>
            <a:r>
              <a:rPr lang="en-US" altLang="ko-KR" dirty="0" smtClean="0">
                <a:solidFill>
                  <a:schemeClr val="hlink"/>
                </a:solidFill>
                <a:ea typeface="굴림" panose="020B0600000101010101" pitchFamily="34" charset="-127"/>
              </a:rPr>
              <a:t>Direct Mapped 2</a:t>
            </a:r>
            <a:r>
              <a:rPr lang="en-US" altLang="ko-KR" baseline="30000" dirty="0" smtClean="0">
                <a:solidFill>
                  <a:schemeClr val="hlink"/>
                </a:solidFill>
                <a:ea typeface="굴림" panose="020B0600000101010101" pitchFamily="34" charset="-127"/>
              </a:rPr>
              <a:t>N</a:t>
            </a:r>
            <a:r>
              <a:rPr lang="en-US" altLang="ko-KR" dirty="0" smtClean="0">
                <a:solidFill>
                  <a:schemeClr val="hlink"/>
                </a:solidFill>
                <a:ea typeface="굴림" panose="020B0600000101010101" pitchFamily="34" charset="-127"/>
              </a:rPr>
              <a:t> byte cache</a:t>
            </a:r>
            <a:r>
              <a:rPr lang="en-US" altLang="ko-KR" dirty="0" smtClean="0">
                <a:ea typeface="굴림" panose="020B0600000101010101" pitchFamily="34" charset="-127"/>
              </a:rPr>
              <a:t>:</a:t>
            </a:r>
          </a:p>
          <a:p>
            <a:pPr lvl="1">
              <a:lnSpc>
                <a:spcPct val="80000"/>
              </a:lnSpc>
              <a:spcBef>
                <a:spcPct val="5000"/>
              </a:spcBef>
            </a:pPr>
            <a:r>
              <a:rPr lang="en-US" altLang="ko-KR" dirty="0" smtClean="0">
                <a:ea typeface="굴림" panose="020B0600000101010101" pitchFamily="34" charset="-127"/>
              </a:rPr>
              <a:t>The uppermost (32 - N) bits are always the Cache Tag</a:t>
            </a:r>
          </a:p>
          <a:p>
            <a:pPr lvl="1">
              <a:lnSpc>
                <a:spcPct val="80000"/>
              </a:lnSpc>
              <a:spcBef>
                <a:spcPct val="5000"/>
              </a:spcBef>
            </a:pPr>
            <a:r>
              <a:rPr lang="en-US" altLang="ko-KR" dirty="0" smtClean="0">
                <a:ea typeface="굴림" panose="020B0600000101010101" pitchFamily="34" charset="-127"/>
              </a:rPr>
              <a:t>The lowest M bits are the Byte Select (Block Size = 2</a:t>
            </a:r>
            <a:r>
              <a:rPr lang="en-US" altLang="ko-KR" baseline="30000" dirty="0" smtClean="0">
                <a:ea typeface="굴림" panose="020B0600000101010101" pitchFamily="34" charset="-127"/>
              </a:rPr>
              <a:t>M</a:t>
            </a:r>
            <a:r>
              <a:rPr lang="en-US" altLang="ko-KR" dirty="0" smtClean="0">
                <a:ea typeface="굴림" panose="020B0600000101010101" pitchFamily="34" charset="-127"/>
              </a:rPr>
              <a:t>)</a:t>
            </a:r>
          </a:p>
          <a:p>
            <a:pPr>
              <a:lnSpc>
                <a:spcPct val="80000"/>
              </a:lnSpc>
              <a:spcBef>
                <a:spcPct val="5000"/>
              </a:spcBef>
            </a:pPr>
            <a:r>
              <a:rPr lang="en-US" altLang="ko-KR" dirty="0" smtClean="0">
                <a:ea typeface="굴림" panose="020B0600000101010101" pitchFamily="34" charset="-127"/>
              </a:rPr>
              <a:t>Example: 1 KB Direct Mapped Cache with 32 B Blocks</a:t>
            </a:r>
          </a:p>
          <a:p>
            <a:pPr lvl="1">
              <a:lnSpc>
                <a:spcPct val="80000"/>
              </a:lnSpc>
              <a:spcBef>
                <a:spcPct val="5000"/>
              </a:spcBef>
            </a:pPr>
            <a:r>
              <a:rPr lang="en-US" altLang="ko-KR" dirty="0" smtClean="0">
                <a:ea typeface="굴림" panose="020B0600000101010101" pitchFamily="34" charset="-127"/>
              </a:rPr>
              <a:t>Index chooses potential block</a:t>
            </a:r>
          </a:p>
          <a:p>
            <a:pPr lvl="1">
              <a:lnSpc>
                <a:spcPct val="80000"/>
              </a:lnSpc>
              <a:spcBef>
                <a:spcPct val="5000"/>
              </a:spcBef>
            </a:pPr>
            <a:r>
              <a:rPr lang="en-US" altLang="ko-KR" dirty="0" smtClean="0">
                <a:ea typeface="굴림" panose="020B0600000101010101" pitchFamily="34" charset="-127"/>
              </a:rPr>
              <a:t>Tag checked to verify block</a:t>
            </a:r>
          </a:p>
          <a:p>
            <a:pPr lvl="1">
              <a:lnSpc>
                <a:spcPct val="80000"/>
              </a:lnSpc>
              <a:spcBef>
                <a:spcPct val="5000"/>
              </a:spcBef>
            </a:pPr>
            <a:r>
              <a:rPr lang="en-US" altLang="ko-KR" dirty="0"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90900"/>
            <a:ext cx="942975"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25800"/>
            <a:ext cx="0" cy="1470025"/>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718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622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718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72000"/>
            <a:ext cx="7196137" cy="419100"/>
          </a:xfrm>
          <a:prstGeom prst="rect">
            <a:avLst/>
          </a:prstGeom>
          <a:noFill/>
          <a:ln w="38100" algn="ctr">
            <a:solidFill>
              <a:schemeClr val="hlink"/>
            </a:solidFill>
            <a:prstDash val="sysDot"/>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40292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sz="3600"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z="2800" dirty="0" smtClean="0">
                <a:ea typeface="굴림" panose="020B0600000101010101" pitchFamily="34" charset="-127"/>
              </a:rPr>
              <a:t>Modern programs require a lot of physical memory</a:t>
            </a:r>
          </a:p>
          <a:p>
            <a:pPr lvl="1">
              <a:lnSpc>
                <a:spcPct val="80000"/>
              </a:lnSpc>
              <a:spcBef>
                <a:spcPct val="25000"/>
              </a:spcBef>
            </a:pPr>
            <a:r>
              <a:rPr lang="en-US" altLang="ko-KR" sz="2400" dirty="0" smtClean="0">
                <a:ea typeface="굴림" panose="020B0600000101010101" pitchFamily="34" charset="-127"/>
              </a:rPr>
              <a:t>Memory per system growing faster than 25%-30%/year</a:t>
            </a:r>
          </a:p>
          <a:p>
            <a:pPr>
              <a:lnSpc>
                <a:spcPct val="80000"/>
              </a:lnSpc>
              <a:spcBef>
                <a:spcPct val="25000"/>
              </a:spcBef>
            </a:pPr>
            <a:r>
              <a:rPr lang="en-US" altLang="ko-KR" sz="2800" dirty="0" smtClean="0">
                <a:ea typeface="굴림" panose="020B0600000101010101" pitchFamily="34" charset="-127"/>
              </a:rPr>
              <a:t>But they don’t use all their memory all of the time</a:t>
            </a:r>
          </a:p>
          <a:p>
            <a:pPr lvl="1">
              <a:lnSpc>
                <a:spcPct val="80000"/>
              </a:lnSpc>
              <a:spcBef>
                <a:spcPct val="25000"/>
              </a:spcBef>
            </a:pPr>
            <a:r>
              <a:rPr lang="en-US" altLang="ko-KR" sz="2400" dirty="0" smtClean="0">
                <a:ea typeface="굴림" panose="020B0600000101010101" pitchFamily="34" charset="-127"/>
              </a:rPr>
              <a:t>90-10 rule: programs spend 90% of their time in 10% of their code</a:t>
            </a:r>
          </a:p>
          <a:p>
            <a:pPr lvl="1">
              <a:lnSpc>
                <a:spcPct val="80000"/>
              </a:lnSpc>
              <a:spcBef>
                <a:spcPct val="25000"/>
              </a:spcBef>
            </a:pPr>
            <a:r>
              <a:rPr lang="en-US" altLang="ko-KR" sz="2400" dirty="0" smtClean="0">
                <a:ea typeface="굴림" panose="020B0600000101010101" pitchFamily="34" charset="-127"/>
              </a:rPr>
              <a:t>Wasteful to require all of user’s code to be in memory</a:t>
            </a:r>
          </a:p>
          <a:p>
            <a:pPr>
              <a:lnSpc>
                <a:spcPct val="80000"/>
              </a:lnSpc>
              <a:spcBef>
                <a:spcPct val="25000"/>
              </a:spcBef>
            </a:pPr>
            <a:r>
              <a:rPr lang="en-US" altLang="ko-KR" sz="2800" dirty="0" smtClean="0">
                <a:ea typeface="굴림" panose="020B0600000101010101" pitchFamily="34" charset="-127"/>
              </a:rPr>
              <a:t>Solution: use main memory as cache for disk</a:t>
            </a: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lvl="1">
              <a:lnSpc>
                <a:spcPct val="80000"/>
              </a:lnSpc>
              <a:spcBef>
                <a:spcPct val="25000"/>
              </a:spcBef>
            </a:pPr>
            <a:endParaRPr lang="ko-KR" altLang="en-US" sz="2400" dirty="0" smtClean="0">
              <a:ea typeface="굴림" panose="020B0600000101010101" pitchFamily="34" charset="-127"/>
            </a:endParaRPr>
          </a:p>
        </p:txBody>
      </p:sp>
      <p:grpSp>
        <p:nvGrpSpPr>
          <p:cNvPr id="763945" name="Group 41"/>
          <p:cNvGrpSpPr>
            <a:grpSpLocks/>
          </p:cNvGrpSpPr>
          <p:nvPr/>
        </p:nvGrpSpPr>
        <p:grpSpPr bwMode="auto">
          <a:xfrm>
            <a:off x="1600200" y="3505200"/>
            <a:ext cx="6332540" cy="2666999"/>
            <a:chOff x="960" y="2448"/>
            <a:chExt cx="3989" cy="1680"/>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4" name="Rectangle 6"/>
            <p:cNvSpPr>
              <a:spLocks noChangeArrowheads="1"/>
            </p:cNvSpPr>
            <p:nvPr/>
          </p:nvSpPr>
          <p:spPr bwMode="auto">
            <a:xfrm rot="5400000">
              <a:off x="1688" y="3503"/>
              <a:ext cx="577" cy="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dirty="0">
                  <a:latin typeface="Gill Sans" charset="0"/>
                  <a:ea typeface="Gill Sans" charset="0"/>
                  <a:cs typeface="Gill Sans" charset="0"/>
                </a:rPr>
                <a:t>On-Chip</a:t>
              </a:r>
            </a:p>
            <a:p>
              <a:pPr>
                <a:lnSpc>
                  <a:spcPct val="100000"/>
                </a:lnSpc>
                <a:spcBef>
                  <a:spcPct val="0"/>
                </a:spcBef>
                <a:buSzTx/>
              </a:pPr>
              <a:r>
                <a:rPr lang="en-US" altLang="ko-KR" sz="1600" b="0" dirty="0">
                  <a:latin typeface="Gill Sans" charset="0"/>
                  <a:ea typeface="Gill Sans" charset="0"/>
                  <a:cs typeface="Gill Sans" charset="0"/>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6" name="Rectangle 10"/>
            <p:cNvSpPr>
              <a:spLocks noChangeArrowheads="1"/>
            </p:cNvSpPr>
            <p:nvPr/>
          </p:nvSpPr>
          <p:spPr bwMode="auto">
            <a:xfrm>
              <a:off x="1376" y="3063"/>
              <a:ext cx="58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Control</a:t>
              </a:r>
            </a:p>
          </p:txBody>
        </p:sp>
        <p:sp>
          <p:nvSpPr>
            <p:cNvPr id="22537" name="Rectangle 11"/>
            <p:cNvSpPr>
              <a:spLocks noChangeArrowheads="1"/>
            </p:cNvSpPr>
            <p:nvPr/>
          </p:nvSpPr>
          <p:spPr bwMode="auto">
            <a:xfrm>
              <a:off x="1036" y="3504"/>
              <a:ext cx="644" cy="43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8" name="Rectangle 12"/>
            <p:cNvSpPr>
              <a:spLocks noChangeArrowheads="1"/>
            </p:cNvSpPr>
            <p:nvPr/>
          </p:nvSpPr>
          <p:spPr bwMode="auto">
            <a:xfrm>
              <a:off x="1060" y="3572"/>
              <a:ext cx="65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Datapath</a:t>
              </a:r>
            </a:p>
          </p:txBody>
        </p:sp>
        <p:sp>
          <p:nvSpPr>
            <p:cNvPr id="22539" name="Rectangle 13"/>
            <p:cNvSpPr>
              <a:spLocks noChangeArrowheads="1"/>
            </p:cNvSpPr>
            <p:nvPr/>
          </p:nvSpPr>
          <p:spPr bwMode="auto">
            <a:xfrm>
              <a:off x="3575" y="2759"/>
              <a:ext cx="706" cy="130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0" name="Rectangle 14"/>
            <p:cNvSpPr>
              <a:spLocks noChangeArrowheads="1"/>
            </p:cNvSpPr>
            <p:nvPr/>
          </p:nvSpPr>
          <p:spPr bwMode="auto">
            <a:xfrm>
              <a:off x="3544" y="3274"/>
              <a:ext cx="728" cy="5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Secondary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2" name="Rectangle 16"/>
            <p:cNvSpPr>
              <a:spLocks noChangeArrowheads="1"/>
            </p:cNvSpPr>
            <p:nvPr/>
          </p:nvSpPr>
          <p:spPr bwMode="auto">
            <a:xfrm>
              <a:off x="1438" y="2753"/>
              <a:ext cx="70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Processor</a:t>
              </a:r>
            </a:p>
          </p:txBody>
        </p:sp>
        <p:sp>
          <p:nvSpPr>
            <p:cNvPr id="22543" name="Line 17"/>
            <p:cNvSpPr>
              <a:spLocks noChangeShapeType="1"/>
            </p:cNvSpPr>
            <p:nvPr/>
          </p:nvSpPr>
          <p:spPr bwMode="auto">
            <a:xfrm flipV="1">
              <a:off x="1697" y="2448"/>
              <a:ext cx="2671" cy="103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4" name="Line 18"/>
            <p:cNvSpPr>
              <a:spLocks noChangeShapeType="1"/>
            </p:cNvSpPr>
            <p:nvPr/>
          </p:nvSpPr>
          <p:spPr bwMode="auto">
            <a:xfrm>
              <a:off x="1697" y="3939"/>
              <a:ext cx="2671" cy="189"/>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7" name="Rectangle 21"/>
            <p:cNvSpPr>
              <a:spLocks noChangeArrowheads="1"/>
            </p:cNvSpPr>
            <p:nvPr/>
          </p:nvSpPr>
          <p:spPr bwMode="auto">
            <a:xfrm>
              <a:off x="2891" y="3264"/>
              <a:ext cx="616" cy="5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Main</a:t>
              </a:r>
            </a:p>
            <a:p>
              <a:pPr>
                <a:lnSpc>
                  <a:spcPct val="100000"/>
                </a:lnSpc>
                <a:spcBef>
                  <a:spcPct val="0"/>
                </a:spcBef>
                <a:buSzTx/>
              </a:pPr>
              <a:r>
                <a:rPr lang="en-US" altLang="ko-KR" sz="1800" b="0">
                  <a:latin typeface="Gill Sans" charset="0"/>
                  <a:ea typeface="Gill Sans" charset="0"/>
                  <a:cs typeface="Gill Sans" charset="0"/>
                </a:rPr>
                <a:t>Memory</a:t>
              </a:r>
            </a:p>
            <a:p>
              <a:pPr>
                <a:lnSpc>
                  <a:spcPct val="100000"/>
                </a:lnSpc>
                <a:spcBef>
                  <a:spcPct val="0"/>
                </a:spcBef>
                <a:buSzTx/>
              </a:pPr>
              <a:r>
                <a:rPr lang="en-US" altLang="ko-KR" sz="1800" b="0">
                  <a:latin typeface="Gill Sans" charset="0"/>
                  <a:ea typeface="Gill Sans" charset="0"/>
                  <a:cs typeface="Gill Sans" charset="0"/>
                </a:rPr>
                <a:t>(DRAM)</a:t>
              </a:r>
            </a:p>
          </p:txBody>
        </p:sp>
        <p:sp>
          <p:nvSpPr>
            <p:cNvPr id="22548" name="Rectangle 22"/>
            <p:cNvSpPr>
              <a:spLocks noChangeArrowheads="1"/>
            </p:cNvSpPr>
            <p:nvPr/>
          </p:nvSpPr>
          <p:spPr bwMode="auto">
            <a:xfrm>
              <a:off x="2353" y="3264"/>
              <a:ext cx="576" cy="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Second</a:t>
              </a:r>
            </a:p>
            <a:p>
              <a:pPr>
                <a:lnSpc>
                  <a:spcPct val="100000"/>
                </a:lnSpc>
                <a:spcBef>
                  <a:spcPct val="0"/>
                </a:spcBef>
                <a:buSzTx/>
              </a:pPr>
              <a:r>
                <a:rPr lang="en-US" altLang="ko-KR" sz="1800" b="0">
                  <a:latin typeface="Gill Sans" charset="0"/>
                  <a:ea typeface="Gill Sans" charset="0"/>
                  <a:cs typeface="Gill Sans" charset="0"/>
                </a:rPr>
                <a:t>Level</a:t>
              </a:r>
            </a:p>
            <a:p>
              <a:pPr>
                <a:lnSpc>
                  <a:spcPct val="100000"/>
                </a:lnSpc>
                <a:spcBef>
                  <a:spcPct val="0"/>
                </a:spcBef>
                <a:buSzTx/>
              </a:pPr>
              <a:r>
                <a:rPr lang="en-US" altLang="ko-KR" sz="1800" b="0">
                  <a:latin typeface="Gill Sans" charset="0"/>
                  <a:ea typeface="Gill Sans" charset="0"/>
                  <a:cs typeface="Gill Sans" charset="0"/>
                </a:rPr>
                <a:t>Cache</a:t>
              </a:r>
            </a:p>
            <a:p>
              <a:pPr>
                <a:lnSpc>
                  <a:spcPct val="100000"/>
                </a:lnSpc>
                <a:spcBef>
                  <a:spcPct val="0"/>
                </a:spcBef>
                <a:buSzTx/>
              </a:pPr>
              <a:r>
                <a:rPr lang="en-US" altLang="ko-KR" sz="1800" b="0">
                  <a:latin typeface="Gill Sans" charset="0"/>
                  <a:ea typeface="Gill Sans" charset="0"/>
                  <a:cs typeface="Gill Sans" charset="0"/>
                </a:rPr>
                <a:t>(SRAM)</a:t>
              </a:r>
            </a:p>
          </p:txBody>
        </p:sp>
        <p:grpSp>
          <p:nvGrpSpPr>
            <p:cNvPr id="22549" name="Group 33"/>
            <p:cNvGrpSpPr>
              <a:grpSpLocks/>
            </p:cNvGrpSpPr>
            <p:nvPr/>
          </p:nvGrpSpPr>
          <p:grpSpPr bwMode="auto">
            <a:xfrm>
              <a:off x="4369" y="2448"/>
              <a:ext cx="580" cy="1680"/>
              <a:chOff x="4761" y="1264"/>
              <a:chExt cx="736" cy="2081"/>
            </a:xfrm>
          </p:grpSpPr>
          <p:sp>
            <p:nvSpPr>
              <p:cNvPr id="22551" name="Rectangle 34"/>
              <p:cNvSpPr>
                <a:spLocks noChangeArrowheads="1"/>
              </p:cNvSpPr>
              <p:nvPr/>
            </p:nvSpPr>
            <p:spPr bwMode="auto">
              <a:xfrm>
                <a:off x="4764" y="1264"/>
                <a:ext cx="704" cy="208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52" name="Rectangle 35"/>
              <p:cNvSpPr>
                <a:spLocks noChangeArrowheads="1"/>
              </p:cNvSpPr>
              <p:nvPr/>
            </p:nvSpPr>
            <p:spPr bwMode="auto">
              <a:xfrm>
                <a:off x="4761" y="2097"/>
                <a:ext cx="736" cy="71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Tertiary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0000"/>
                </a:lnSpc>
              </a:pPr>
              <a:r>
                <a:rPr lang="en-US" altLang="ko-KR" b="0" dirty="0">
                  <a:latin typeface="Gill Sans" charset="0"/>
                  <a:ea typeface="Gill Sans" charset="0"/>
                  <a:cs typeface="Gill Sans" charset="0"/>
                </a:rPr>
                <a:t>Caching</a:t>
              </a:r>
            </a:p>
          </p:txBody>
        </p:sp>
      </p:grpSp>
    </p:spTree>
    <p:extLst>
      <p:ext uri="{BB962C8B-B14F-4D97-AF65-F5344CB8AC3E}">
        <p14:creationId xmlns:p14="http://schemas.microsoft.com/office/powerpoint/2010/main" val="23346087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39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39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39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39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3907">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49" presetClass="entr" presetSubtype="0" decel="100000" fill="hold" nodeType="afterEffect">
                                  <p:stCondLst>
                                    <p:cond delay="0"/>
                                  </p:stCondLst>
                                  <p:childTnLst>
                                    <p:set>
                                      <p:cBhvr>
                                        <p:cTn id="23" dur="1" fill="hold">
                                          <p:stCondLst>
                                            <p:cond delay="0"/>
                                          </p:stCondLst>
                                        </p:cTn>
                                        <p:tgtEl>
                                          <p:spTgt spid="763945"/>
                                        </p:tgtEl>
                                        <p:attrNameLst>
                                          <p:attrName>style.visibility</p:attrName>
                                        </p:attrNameLst>
                                      </p:cBhvr>
                                      <p:to>
                                        <p:strVal val="visible"/>
                                      </p:to>
                                    </p:set>
                                    <p:anim calcmode="lin" valueType="num">
                                      <p:cBhvr>
                                        <p:cTn id="24" dur="500" fill="hold"/>
                                        <p:tgtEl>
                                          <p:spTgt spid="763945"/>
                                        </p:tgtEl>
                                        <p:attrNameLst>
                                          <p:attrName>ppt_w</p:attrName>
                                        </p:attrNameLst>
                                      </p:cBhvr>
                                      <p:tavLst>
                                        <p:tav tm="0">
                                          <p:val>
                                            <p:fltVal val="0"/>
                                          </p:val>
                                        </p:tav>
                                        <p:tav tm="100000">
                                          <p:val>
                                            <p:strVal val="#ppt_w"/>
                                          </p:val>
                                        </p:tav>
                                      </p:tavLst>
                                    </p:anim>
                                    <p:anim calcmode="lin" valueType="num">
                                      <p:cBhvr>
                                        <p:cTn id="25" dur="500" fill="hold"/>
                                        <p:tgtEl>
                                          <p:spTgt spid="763945"/>
                                        </p:tgtEl>
                                        <p:attrNameLst>
                                          <p:attrName>ppt_h</p:attrName>
                                        </p:attrNameLst>
                                      </p:cBhvr>
                                      <p:tavLst>
                                        <p:tav tm="0">
                                          <p:val>
                                            <p:fltVal val="0"/>
                                          </p:val>
                                        </p:tav>
                                        <p:tav tm="100000">
                                          <p:val>
                                            <p:strVal val="#ppt_h"/>
                                          </p:val>
                                        </p:tav>
                                      </p:tavLst>
                                    </p:anim>
                                    <p:anim calcmode="lin" valueType="num">
                                      <p:cBhvr>
                                        <p:cTn id="26" dur="500" fill="hold"/>
                                        <p:tgtEl>
                                          <p:spTgt spid="763945"/>
                                        </p:tgtEl>
                                        <p:attrNameLst>
                                          <p:attrName>style.rotation</p:attrName>
                                        </p:attrNameLst>
                                      </p:cBhvr>
                                      <p:tavLst>
                                        <p:tav tm="0">
                                          <p:val>
                                            <p:fltVal val="360"/>
                                          </p:val>
                                        </p:tav>
                                        <p:tav tm="100000">
                                          <p:val>
                                            <p:fltVal val="0"/>
                                          </p:val>
                                        </p:tav>
                                      </p:tavLst>
                                    </p:anim>
                                    <p:animEffect transition="in" filter="fade">
                                      <p:cBhvr>
                                        <p:cTn id="27"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828675"/>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dirty="0" smtClean="0">
                <a:sym typeface="Symbol" panose="05050102010706020507" pitchFamily="18" charset="2"/>
              </a:rPr>
              <a:t>Illusion of Infinite Memory (1/2)</a:t>
            </a:r>
          </a:p>
        </p:txBody>
      </p:sp>
      <p:sp>
        <p:nvSpPr>
          <p:cNvPr id="764931" name="Rectangle 3"/>
          <p:cNvSpPr>
            <a:spLocks noGrp="1" noChangeArrowheads="1"/>
          </p:cNvSpPr>
          <p:nvPr>
            <p:ph type="body" idx="1"/>
          </p:nvPr>
        </p:nvSpPr>
        <p:spPr>
          <a:xfrm>
            <a:off x="76200" y="4343400"/>
            <a:ext cx="8915400" cy="2209800"/>
          </a:xfrm>
        </p:spPr>
        <p:txBody>
          <a:bodyPr>
            <a:normAutofit/>
          </a:bodyPr>
          <a:lstStyle/>
          <a:p>
            <a:pPr>
              <a:lnSpc>
                <a:spcPct val="100000"/>
              </a:lnSpc>
              <a:spcBef>
                <a:spcPct val="5000"/>
              </a:spcBef>
            </a:pPr>
            <a:r>
              <a:rPr lang="en-US" altLang="ko-KR" sz="2600" dirty="0" smtClean="0">
                <a:ea typeface="굴림" panose="020B0600000101010101" pitchFamily="34" charset="-127"/>
              </a:rPr>
              <a:t>Disk is larger than physical memory</a:t>
            </a:r>
            <a:r>
              <a:rPr lang="en-US" altLang="ko-KR" dirty="0" smtClean="0">
                <a:ea typeface="굴림" panose="020B0600000101010101" pitchFamily="34" charset="-127"/>
              </a:rPr>
              <a:t> </a:t>
            </a:r>
            <a:r>
              <a:rPr lang="en-US" altLang="ko-KR" dirty="0" smtClean="0">
                <a:ea typeface="굴림" panose="020B0600000101010101" pitchFamily="34" charset="-127"/>
                <a:sym typeface="Symbol" panose="05050102010706020507" pitchFamily="18" charset="2"/>
              </a:rPr>
              <a:t></a:t>
            </a:r>
          </a:p>
          <a:p>
            <a:pPr lvl="1">
              <a:lnSpc>
                <a:spcPct val="100000"/>
              </a:lnSpc>
              <a:spcBef>
                <a:spcPct val="5000"/>
              </a:spcBef>
            </a:pPr>
            <a:r>
              <a:rPr lang="en-US" altLang="ko-KR" sz="2400" dirty="0" smtClean="0">
                <a:ea typeface="굴림" panose="020B0600000101010101" pitchFamily="34" charset="-127"/>
              </a:rPr>
              <a:t>In-use virtual memory can be bigger than physical memory</a:t>
            </a:r>
          </a:p>
          <a:p>
            <a:pPr lvl="1">
              <a:lnSpc>
                <a:spcPct val="100000"/>
              </a:lnSpc>
              <a:spcBef>
                <a:spcPct val="5000"/>
              </a:spcBef>
            </a:pPr>
            <a:r>
              <a:rPr lang="en-US" altLang="ko-KR" sz="2400" dirty="0" smtClean="0">
                <a:ea typeface="굴림" panose="020B0600000101010101" pitchFamily="34" charset="-127"/>
              </a:rPr>
              <a:t>Combined memory of running processes much larger than physical memory</a:t>
            </a:r>
          </a:p>
          <a:p>
            <a:pPr lvl="2">
              <a:lnSpc>
                <a:spcPct val="100000"/>
              </a:lnSpc>
              <a:spcBef>
                <a:spcPct val="5000"/>
              </a:spcBef>
            </a:pPr>
            <a:r>
              <a:rPr lang="en-US" altLang="ko-KR" sz="2400" dirty="0" smtClean="0">
                <a:ea typeface="굴림" panose="020B0600000101010101" pitchFamily="34" charset="-127"/>
              </a:rPr>
              <a:t>More programs fit into memory, allowing more concurrency </a:t>
            </a:r>
          </a:p>
        </p:txBody>
      </p:sp>
      <p:grpSp>
        <p:nvGrpSpPr>
          <p:cNvPr id="765179" name="Group 251"/>
          <p:cNvGrpSpPr>
            <a:grpSpLocks/>
          </p:cNvGrpSpPr>
          <p:nvPr/>
        </p:nvGrpSpPr>
        <p:grpSpPr bwMode="auto">
          <a:xfrm>
            <a:off x="4117975" y="1524000"/>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Physical</a:t>
              </a:r>
            </a:p>
            <a:p>
              <a:pPr>
                <a:spcBef>
                  <a:spcPct val="0"/>
                </a:spcBef>
              </a:pPr>
              <a:r>
                <a:rPr lang="en-US" altLang="ko-KR" b="0">
                  <a:latin typeface="Gill Sans" charset="0"/>
                  <a:ea typeface="Gill Sans" charset="0"/>
                  <a:cs typeface="Gill Sans" charset="0"/>
                </a:rPr>
                <a:t>Memory</a:t>
              </a:r>
            </a:p>
            <a:p>
              <a:pPr>
                <a:spcBef>
                  <a:spcPct val="0"/>
                </a:spcBef>
              </a:pPr>
              <a:r>
                <a:rPr lang="en-US" altLang="ko-KR" b="0">
                  <a:latin typeface="Gill Sans" charset="0"/>
                  <a:ea typeface="Gill Sans" charset="0"/>
                  <a:cs typeface="Gill Sans" charset="0"/>
                </a:rPr>
                <a:t>512 MB</a:t>
              </a:r>
            </a:p>
          </p:txBody>
        </p:sp>
      </p:grpSp>
      <p:grpSp>
        <p:nvGrpSpPr>
          <p:cNvPr id="765181" name="Group 253"/>
          <p:cNvGrpSpPr>
            <a:grpSpLocks/>
          </p:cNvGrpSpPr>
          <p:nvPr/>
        </p:nvGrpSpPr>
        <p:grpSpPr bwMode="auto">
          <a:xfrm>
            <a:off x="3333750" y="1384300"/>
            <a:ext cx="4413250" cy="2373313"/>
            <a:chOff x="2052" y="398"/>
            <a:chExt cx="2780" cy="149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3579" name="Text Box 206"/>
            <p:cNvSpPr txBox="1">
              <a:spLocks noChangeArrowheads="1"/>
            </p:cNvSpPr>
            <p:nvPr/>
          </p:nvSpPr>
          <p:spPr bwMode="auto">
            <a:xfrm>
              <a:off x="3872" y="1449"/>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828675"/>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18747017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828675"/>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dirty="0" smtClean="0">
                <a:sym typeface="Symbol" panose="05050102010706020507" pitchFamily="18" charset="2"/>
              </a:rPr>
              <a:t>Illusion of Infinite Memory (2/2)</a:t>
            </a:r>
          </a:p>
        </p:txBody>
      </p:sp>
      <p:sp>
        <p:nvSpPr>
          <p:cNvPr id="764931" name="Rectangle 3"/>
          <p:cNvSpPr>
            <a:spLocks noGrp="1" noChangeArrowheads="1"/>
          </p:cNvSpPr>
          <p:nvPr>
            <p:ph type="body" idx="1"/>
          </p:nvPr>
        </p:nvSpPr>
        <p:spPr>
          <a:xfrm>
            <a:off x="76200" y="4343400"/>
            <a:ext cx="8915400" cy="2209800"/>
          </a:xfrm>
        </p:spPr>
        <p:txBody>
          <a:bodyPr>
            <a:normAutofit/>
          </a:bodyPr>
          <a:lstStyle/>
          <a:p>
            <a:pPr>
              <a:lnSpc>
                <a:spcPct val="100000"/>
              </a:lnSpc>
              <a:spcBef>
                <a:spcPct val="5000"/>
              </a:spcBef>
            </a:pPr>
            <a:r>
              <a:rPr lang="en-US" altLang="ko-KR" sz="2600" dirty="0">
                <a:ea typeface="굴림" panose="020B0600000101010101" pitchFamily="34" charset="-127"/>
              </a:rPr>
              <a:t>Principle: </a:t>
            </a:r>
            <a:r>
              <a:rPr lang="en-US" altLang="ko-KR" sz="2600" dirty="0">
                <a:solidFill>
                  <a:schemeClr val="hlink"/>
                </a:solidFill>
                <a:ea typeface="굴림" panose="020B0600000101010101" pitchFamily="34" charset="-127"/>
              </a:rPr>
              <a:t>Transparent Level of Indirection</a:t>
            </a:r>
            <a:r>
              <a:rPr lang="en-US" altLang="ko-KR" sz="2600" dirty="0">
                <a:ea typeface="굴림" panose="020B0600000101010101" pitchFamily="34" charset="-127"/>
              </a:rPr>
              <a:t> (page table) </a:t>
            </a:r>
          </a:p>
          <a:p>
            <a:pPr lvl="1">
              <a:lnSpc>
                <a:spcPct val="100000"/>
              </a:lnSpc>
              <a:spcBef>
                <a:spcPct val="5000"/>
              </a:spcBef>
            </a:pPr>
            <a:r>
              <a:rPr lang="en-US" altLang="ko-KR" sz="2400" dirty="0">
                <a:ea typeface="굴림" panose="020B0600000101010101" pitchFamily="34" charset="-127"/>
              </a:rPr>
              <a:t>Supports flexible placement of physical data</a:t>
            </a:r>
          </a:p>
          <a:p>
            <a:pPr lvl="2">
              <a:lnSpc>
                <a:spcPct val="100000"/>
              </a:lnSpc>
              <a:spcBef>
                <a:spcPct val="5000"/>
              </a:spcBef>
            </a:pPr>
            <a:r>
              <a:rPr lang="en-US" altLang="ko-KR" sz="2400" dirty="0">
                <a:ea typeface="굴림" panose="020B0600000101010101" pitchFamily="34" charset="-127"/>
              </a:rPr>
              <a:t>Data could be on disk or somewhere across network</a:t>
            </a:r>
          </a:p>
          <a:p>
            <a:pPr lvl="1">
              <a:lnSpc>
                <a:spcPct val="100000"/>
              </a:lnSpc>
              <a:spcBef>
                <a:spcPct val="5000"/>
              </a:spcBef>
            </a:pPr>
            <a:r>
              <a:rPr lang="en-US" altLang="ko-KR" sz="2400" dirty="0">
                <a:ea typeface="굴림" panose="020B0600000101010101" pitchFamily="34" charset="-127"/>
              </a:rPr>
              <a:t>Variable location of data transparent to user program</a:t>
            </a:r>
          </a:p>
          <a:p>
            <a:pPr lvl="2">
              <a:lnSpc>
                <a:spcPct val="100000"/>
              </a:lnSpc>
              <a:spcBef>
                <a:spcPct val="5000"/>
              </a:spcBef>
            </a:pPr>
            <a:r>
              <a:rPr lang="en-US" altLang="ko-KR" sz="2400" dirty="0">
                <a:ea typeface="굴림" panose="020B0600000101010101" pitchFamily="34" charset="-127"/>
              </a:rPr>
              <a:t>Performance issue, not correctness issue</a:t>
            </a:r>
            <a:endParaRPr lang="en-US" altLang="ko-KR" sz="2400" dirty="0" smtClean="0">
              <a:ea typeface="굴림" panose="020B0600000101010101" pitchFamily="34" charset="-127"/>
            </a:endParaRPr>
          </a:p>
        </p:txBody>
      </p:sp>
      <p:grpSp>
        <p:nvGrpSpPr>
          <p:cNvPr id="765179" name="Group 251"/>
          <p:cNvGrpSpPr>
            <a:grpSpLocks/>
          </p:cNvGrpSpPr>
          <p:nvPr/>
        </p:nvGrpSpPr>
        <p:grpSpPr bwMode="auto">
          <a:xfrm>
            <a:off x="4117975" y="1524000"/>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Physical</a:t>
              </a:r>
            </a:p>
            <a:p>
              <a:pPr>
                <a:spcBef>
                  <a:spcPct val="0"/>
                </a:spcBef>
              </a:pPr>
              <a:r>
                <a:rPr lang="en-US" altLang="ko-KR" b="0">
                  <a:latin typeface="Gill Sans" charset="0"/>
                  <a:ea typeface="Gill Sans" charset="0"/>
                  <a:cs typeface="Gill Sans" charset="0"/>
                </a:rPr>
                <a:t>Memory</a:t>
              </a:r>
            </a:p>
            <a:p>
              <a:pPr>
                <a:spcBef>
                  <a:spcPct val="0"/>
                </a:spcBef>
              </a:pPr>
              <a:r>
                <a:rPr lang="en-US" altLang="ko-KR" b="0">
                  <a:latin typeface="Gill Sans" charset="0"/>
                  <a:ea typeface="Gill Sans" charset="0"/>
                  <a:cs typeface="Gill Sans" charset="0"/>
                </a:rPr>
                <a:t>512 MB</a:t>
              </a:r>
            </a:p>
          </p:txBody>
        </p:sp>
      </p:grpSp>
      <p:grpSp>
        <p:nvGrpSpPr>
          <p:cNvPr id="765181" name="Group 253"/>
          <p:cNvGrpSpPr>
            <a:grpSpLocks/>
          </p:cNvGrpSpPr>
          <p:nvPr/>
        </p:nvGrpSpPr>
        <p:grpSpPr bwMode="auto">
          <a:xfrm>
            <a:off x="3333750" y="1384300"/>
            <a:ext cx="4413250" cy="2373313"/>
            <a:chOff x="2052" y="398"/>
            <a:chExt cx="2780" cy="149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3579" name="Text Box 206"/>
            <p:cNvSpPr txBox="1">
              <a:spLocks noChangeArrowheads="1"/>
            </p:cNvSpPr>
            <p:nvPr/>
          </p:nvSpPr>
          <p:spPr bwMode="auto">
            <a:xfrm>
              <a:off x="3872" y="1449"/>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828675"/>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426235513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Since Demand </a:t>
            </a:r>
            <a:r>
              <a:rPr lang="en-US" altLang="ko-KR" dirty="0" smtClean="0">
                <a:ea typeface="굴림" panose="020B0600000101010101" pitchFamily="34" charset="-127"/>
              </a:rPr>
              <a:t>Paging </a:t>
            </a:r>
            <a:r>
              <a:rPr lang="en-US" altLang="ko-KR" smtClean="0">
                <a:ea typeface="굴림" panose="020B0600000101010101" pitchFamily="34" charset="-127"/>
              </a:rPr>
              <a:t>is Caching, Must Ask…</a:t>
            </a:r>
            <a:endParaRPr lang="en-US" altLang="ko-KR" dirty="0" smtClean="0">
              <a:ea typeface="굴림" panose="020B0600000101010101" pitchFamily="34" charset="-127"/>
            </a:endParaRP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dirty="0" smtClean="0">
                <a:ea typeface="굴림" panose="020B0600000101010101" pitchFamily="34" charset="-127"/>
              </a:rPr>
              <a:t>What is block size?</a:t>
            </a:r>
          </a:p>
          <a:p>
            <a:pPr lvl="1"/>
            <a:r>
              <a:rPr lang="en-US" altLang="ko-KR" dirty="0" smtClean="0">
                <a:ea typeface="굴림" panose="020B0600000101010101" pitchFamily="34" charset="-127"/>
              </a:rPr>
              <a:t>1 page</a:t>
            </a:r>
          </a:p>
          <a:p>
            <a:r>
              <a:rPr lang="en-US" altLang="ko-KR" dirty="0" smtClean="0">
                <a:ea typeface="굴림" panose="020B0600000101010101" pitchFamily="34" charset="-127"/>
              </a:rPr>
              <a:t>What is organization of this cache (i.e. direct-mapped, set-associative, fully-associative)?</a:t>
            </a:r>
          </a:p>
          <a:p>
            <a:pPr lvl="1"/>
            <a:r>
              <a:rPr lang="en-US" altLang="ko-KR" dirty="0" smtClean="0">
                <a:ea typeface="굴림" panose="020B0600000101010101" pitchFamily="34" charset="-127"/>
              </a:rPr>
              <a:t>Fully associative: arbitrary virtual </a:t>
            </a:r>
            <a:r>
              <a:rPr lang="en-US" altLang="ko-KR" dirty="0" smtClean="0">
                <a:ea typeface="굴림" panose="020B0600000101010101" pitchFamily="34" charset="-127"/>
                <a:sym typeface="Symbol" panose="05050102010706020507" pitchFamily="18" charset="2"/>
              </a:rPr>
              <a:t> physical mapping</a:t>
            </a:r>
          </a:p>
          <a:p>
            <a:r>
              <a:rPr lang="en-US" altLang="ko-KR" dirty="0" smtClean="0">
                <a:ea typeface="굴림" panose="020B0600000101010101" pitchFamily="34" charset="-127"/>
                <a:sym typeface="Symbol" panose="05050102010706020507" pitchFamily="18" charset="2"/>
              </a:rPr>
              <a:t>How do we find a page in the cache when look for it?</a:t>
            </a:r>
          </a:p>
          <a:p>
            <a:pPr lvl="1"/>
            <a:r>
              <a:rPr lang="en-US" altLang="ko-KR" dirty="0" smtClean="0">
                <a:ea typeface="굴림" panose="020B0600000101010101" pitchFamily="34" charset="-127"/>
                <a:sym typeface="Symbol" panose="05050102010706020507" pitchFamily="18" charset="2"/>
              </a:rPr>
              <a:t>First check TLB, then page-table traversal</a:t>
            </a:r>
          </a:p>
          <a:p>
            <a:r>
              <a:rPr lang="en-US" altLang="ko-KR" dirty="0" smtClean="0">
                <a:ea typeface="굴림" panose="020B0600000101010101" pitchFamily="34" charset="-127"/>
                <a:sym typeface="Symbol" panose="05050102010706020507" pitchFamily="18" charset="2"/>
              </a:rPr>
              <a:t>What is page replacement policy? (i.e. LRU, Random…)</a:t>
            </a:r>
          </a:p>
          <a:p>
            <a:pPr lvl="1"/>
            <a:r>
              <a:rPr lang="en-US" altLang="ko-KR" dirty="0" smtClean="0">
                <a:ea typeface="굴림" panose="020B0600000101010101" pitchFamily="34" charset="-127"/>
                <a:sym typeface="Symbol" panose="05050102010706020507" pitchFamily="18" charset="2"/>
              </a:rPr>
              <a:t>This requires more explanation… (</a:t>
            </a:r>
            <a:r>
              <a:rPr lang="en-US" altLang="ko-KR" dirty="0" err="1" smtClean="0">
                <a:ea typeface="굴림" panose="020B0600000101010101" pitchFamily="34" charset="-127"/>
                <a:sym typeface="Symbol" panose="05050102010706020507" pitchFamily="18" charset="2"/>
              </a:rPr>
              <a:t>kinda</a:t>
            </a:r>
            <a:r>
              <a:rPr lang="en-US" altLang="ko-KR" dirty="0" smtClean="0">
                <a:ea typeface="굴림" panose="020B0600000101010101" pitchFamily="34" charset="-127"/>
                <a:sym typeface="Symbol" panose="05050102010706020507" pitchFamily="18" charset="2"/>
              </a:rPr>
              <a:t> LRU)</a:t>
            </a:r>
          </a:p>
          <a:p>
            <a:r>
              <a:rPr lang="en-US" altLang="ko-KR" dirty="0" smtClean="0">
                <a:ea typeface="굴림" panose="020B0600000101010101" pitchFamily="34" charset="-127"/>
                <a:sym typeface="Symbol" panose="05050102010706020507" pitchFamily="18" charset="2"/>
              </a:rPr>
              <a:t>What happens on a miss?</a:t>
            </a:r>
          </a:p>
          <a:p>
            <a:pPr lvl="1"/>
            <a:r>
              <a:rPr lang="en-US" altLang="ko-KR" dirty="0" smtClean="0">
                <a:ea typeface="굴림" panose="020B0600000101010101" pitchFamily="34" charset="-127"/>
                <a:sym typeface="Symbol" panose="05050102010706020507" pitchFamily="18" charset="2"/>
              </a:rPr>
              <a:t>Go to lower level to fill miss (i.e. disk)</a:t>
            </a:r>
          </a:p>
          <a:p>
            <a:r>
              <a:rPr lang="en-US" altLang="ko-KR" dirty="0" smtClean="0">
                <a:ea typeface="굴림" panose="020B0600000101010101" pitchFamily="34" charset="-127"/>
                <a:sym typeface="Symbol" panose="05050102010706020507" pitchFamily="18" charset="2"/>
              </a:rPr>
              <a:t>What happens on a write? (write-through, write back)</a:t>
            </a:r>
          </a:p>
          <a:p>
            <a:pPr lvl="1"/>
            <a:r>
              <a:rPr lang="en-US" altLang="ko-KR" dirty="0" smtClean="0">
                <a:ea typeface="굴림" panose="020B0600000101010101" pitchFamily="34" charset="-127"/>
                <a:sym typeface="Symbol" panose="05050102010706020507" pitchFamily="18" charset="2"/>
              </a:rPr>
              <a:t>Definitely write-back – need dirty bit!</a:t>
            </a:r>
          </a:p>
        </p:txBody>
      </p:sp>
    </p:spTree>
    <p:extLst>
      <p:ext uri="{BB962C8B-B14F-4D97-AF65-F5344CB8AC3E}">
        <p14:creationId xmlns:p14="http://schemas.microsoft.com/office/powerpoint/2010/main" val="1883647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5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5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5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5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59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59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59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595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6595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595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59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066800" y="761999"/>
            <a:ext cx="7010400" cy="5868761"/>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0981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690935" y="152400"/>
            <a:ext cx="1641475" cy="502702"/>
          </a:xfrm>
          <a:noFill/>
        </p:spPr>
        <p:txBody>
          <a:bodyPr wrap="none" lIns="63500" tIns="25400" rIns="63500" bIns="25400" anchor="t">
            <a:spAutoFit/>
          </a:bodyPr>
          <a:lstStyle/>
          <a:p>
            <a:r>
              <a:rPr lang="en-US" altLang="ko-KR" dirty="0" smtClean="0">
                <a:ea typeface="굴림" panose="020B0600000101010101" pitchFamily="34" charset="-127"/>
              </a:rPr>
              <a:t>Summary </a:t>
            </a:r>
          </a:p>
        </p:txBody>
      </p:sp>
      <p:sp>
        <p:nvSpPr>
          <p:cNvPr id="41987" name="Rectangle 3"/>
          <p:cNvSpPr>
            <a:spLocks noGrp="1" noChangeArrowheads="1"/>
          </p:cNvSpPr>
          <p:nvPr>
            <p:ph type="body" idx="1"/>
          </p:nvPr>
        </p:nvSpPr>
        <p:spPr>
          <a:xfrm>
            <a:off x="0" y="762000"/>
            <a:ext cx="9067800" cy="5468163"/>
          </a:xfrm>
          <a:noFill/>
        </p:spPr>
        <p:txBody>
          <a:bodyPr wrap="square"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sz="2400" dirty="0" smtClean="0">
                <a:ea typeface="굴림" panose="020B0600000101010101" pitchFamily="34" charset="-127"/>
              </a:rPr>
              <a:t>Relatively small number of PTEs </a:t>
            </a:r>
            <a:r>
              <a:rPr lang="en-US" altLang="ko-KR" sz="2400" dirty="0">
                <a:ea typeface="굴림" panose="020B0600000101010101" pitchFamily="34" charset="-127"/>
              </a:rPr>
              <a:t>and optional process </a:t>
            </a:r>
            <a:r>
              <a:rPr lang="en-US" altLang="ko-KR" sz="2400" dirty="0" smtClean="0">
                <a:ea typeface="굴림" panose="020B0600000101010101" pitchFamily="34" charset="-127"/>
              </a:rPr>
              <a:t>IDs (&lt; 512)</a:t>
            </a:r>
          </a:p>
          <a:p>
            <a:pPr lvl="1"/>
            <a:r>
              <a:rPr lang="en-US" altLang="ko-KR" sz="2400" dirty="0" smtClean="0">
                <a:ea typeface="굴림" panose="020B0600000101010101" pitchFamily="34" charset="-127"/>
              </a:rPr>
              <a:t>Fully Associative (Since conflict misses expensive)</a:t>
            </a:r>
          </a:p>
          <a:p>
            <a:pPr lvl="1"/>
            <a:r>
              <a:rPr lang="en-US" altLang="ko-KR" sz="2400" dirty="0" smtClean="0">
                <a:ea typeface="굴림" panose="020B0600000101010101" pitchFamily="34" charset="-127"/>
              </a:rPr>
              <a:t>On TLB miss, page table must be traversed and if located PTE is invalid, cause Page Fault </a:t>
            </a:r>
          </a:p>
          <a:p>
            <a:pPr lvl="1"/>
            <a:r>
              <a:rPr lang="en-US" altLang="ko-KR" sz="2400" dirty="0" smtClean="0">
                <a:ea typeface="굴림" panose="020B0600000101010101" pitchFamily="34" charset="-127"/>
              </a:rPr>
              <a:t>On change in page table, TLB entries must be invalidated</a:t>
            </a:r>
          </a:p>
          <a:p>
            <a:pPr lvl="1"/>
            <a:r>
              <a:rPr lang="en-US" altLang="ko-KR" sz="2400" dirty="0" smtClean="0">
                <a:ea typeface="굴림" panose="020B0600000101010101" pitchFamily="34" charset="-127"/>
              </a:rPr>
              <a:t>TLB is logically in front of cache (need to overlap with cache access)</a:t>
            </a:r>
          </a:p>
          <a:p>
            <a:pPr lvl="1"/>
            <a:endParaRPr lang="en-US" altLang="ko-KR" sz="1200" dirty="0" smtClean="0">
              <a:ea typeface="굴림" panose="020B0600000101010101" pitchFamily="34" charset="-127"/>
            </a:endParaRPr>
          </a:p>
          <a:p>
            <a:pPr>
              <a:spcBef>
                <a:spcPct val="5000"/>
              </a:spcBef>
            </a:pPr>
            <a:r>
              <a:rPr lang="en-US" altLang="ko-KR" dirty="0">
                <a:ea typeface="굴림" panose="020B0600000101010101" pitchFamily="34" charset="-127"/>
              </a:rPr>
              <a:t>Precise Exception specifies a single instruction for which:</a:t>
            </a:r>
          </a:p>
          <a:p>
            <a:pPr lvl="1">
              <a:spcBef>
                <a:spcPct val="5000"/>
              </a:spcBef>
            </a:pPr>
            <a:r>
              <a:rPr lang="en-US" altLang="ko-KR" sz="2400" dirty="0">
                <a:ea typeface="굴림" panose="020B0600000101010101" pitchFamily="34" charset="-127"/>
              </a:rPr>
              <a:t>All previous instructions have completed (committed state)</a:t>
            </a:r>
          </a:p>
          <a:p>
            <a:pPr lvl="1">
              <a:spcBef>
                <a:spcPct val="5000"/>
              </a:spcBef>
            </a:pPr>
            <a:r>
              <a:rPr lang="en-US" altLang="ko-KR" sz="2400" dirty="0" smtClean="0">
                <a:ea typeface="굴림" panose="020B0600000101010101" pitchFamily="34" charset="-127"/>
              </a:rPr>
              <a:t>No following instructions nor actual instruction have started </a:t>
            </a:r>
          </a:p>
          <a:p>
            <a:pPr lvl="1"/>
            <a:endParaRPr lang="en-US" altLang="ko-KR" sz="1200" dirty="0">
              <a:ea typeface="굴림" panose="020B0600000101010101" pitchFamily="34" charset="-127"/>
            </a:endParaRPr>
          </a:p>
          <a:p>
            <a:pPr>
              <a:spcBef>
                <a:spcPct val="5000"/>
              </a:spcBef>
            </a:pPr>
            <a:r>
              <a:rPr lang="en-US" altLang="ko-KR" dirty="0" smtClean="0">
                <a:ea typeface="굴림" panose="020B0600000101010101" pitchFamily="34" charset="-127"/>
              </a:rPr>
              <a:t>Can manage caches in hardware or software or both</a:t>
            </a:r>
          </a:p>
          <a:p>
            <a:pPr lvl="1">
              <a:spcBef>
                <a:spcPct val="5000"/>
              </a:spcBef>
            </a:pPr>
            <a:r>
              <a:rPr lang="en-US" altLang="ko-KR" sz="2400" dirty="0" smtClean="0">
                <a:ea typeface="굴림" panose="020B0600000101010101" pitchFamily="34" charset="-127"/>
              </a:rPr>
              <a:t>Goal is highest hit rate, even if it means more complex cache management</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par>
    </p:tnLst>
    <p:bldLst>
      <p:bldP spid="41987" grpId="0" build="p">
        <p:tmplLst>
          <p:tmpl lvl="2">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2334807" y="228600"/>
            <a:ext cx="4023537" cy="494494"/>
          </a:xfrm>
          <a:noFill/>
        </p:spPr>
        <p:txBody>
          <a:bodyPr wrap="none" lIns="63500" tIns="25400" rIns="63500" bIns="25400" anchor="t">
            <a:spAutoFit/>
          </a:bodyPr>
          <a:lstStyle/>
          <a:p>
            <a:r>
              <a:rPr lang="en-US" altLang="ko-KR" dirty="0" smtClean="0">
                <a:ea typeface="굴림" panose="020B0600000101010101" pitchFamily="34" charset="-127"/>
              </a:rPr>
              <a:t>Fully </a:t>
            </a:r>
            <a:r>
              <a:rPr lang="en-US" altLang="ko-KR" dirty="0" smtClean="0">
                <a:ea typeface="굴림" panose="020B0600000101010101" pitchFamily="34" charset="-127"/>
              </a:rPr>
              <a:t>Associative Cache</a:t>
            </a:r>
          </a:p>
        </p:txBody>
      </p:sp>
      <p:sp>
        <p:nvSpPr>
          <p:cNvPr id="736259" name="Rectangle 3"/>
          <p:cNvSpPr>
            <a:spLocks noGrp="1" noChangeArrowheads="1"/>
          </p:cNvSpPr>
          <p:nvPr>
            <p:ph type="body" idx="1"/>
          </p:nvPr>
        </p:nvSpPr>
        <p:spPr>
          <a:xfrm>
            <a:off x="381000" y="685800"/>
            <a:ext cx="8458200" cy="2575064"/>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sz="2400" dirty="0" smtClean="0">
                <a:ea typeface="굴림" panose="020B0600000101010101" pitchFamily="34" charset="-127"/>
              </a:rPr>
              <a:t>Address does not include a cache index</a:t>
            </a:r>
          </a:p>
          <a:p>
            <a:pPr lvl="1">
              <a:lnSpc>
                <a:spcPct val="80000"/>
              </a:lnSpc>
              <a:spcBef>
                <a:spcPct val="20000"/>
              </a:spcBef>
            </a:pPr>
            <a:r>
              <a:rPr lang="en-US" altLang="ko-KR" sz="2400"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sz="2400" dirty="0" smtClean="0">
                <a:ea typeface="굴림" panose="020B0600000101010101" pitchFamily="34" charset="-127"/>
              </a:rPr>
              <a:t>We need N 27-bit comparators</a:t>
            </a:r>
          </a:p>
          <a:p>
            <a:pPr lvl="1">
              <a:lnSpc>
                <a:spcPct val="80000"/>
              </a:lnSpc>
              <a:spcBef>
                <a:spcPct val="20000"/>
              </a:spcBef>
            </a:pPr>
            <a:r>
              <a:rPr lang="en-US" altLang="ko-KR" sz="2400"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058380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501046" y="228600"/>
            <a:ext cx="3787895" cy="494494"/>
          </a:xfrm>
          <a:noFill/>
        </p:spPr>
        <p:txBody>
          <a:bodyPr wrap="none" lIns="63500" tIns="25400" rIns="63500" bIns="25400" anchor="t">
            <a:spAutoFit/>
          </a:bodyPr>
          <a:lstStyle/>
          <a:p>
            <a:r>
              <a:rPr lang="en-US" altLang="ko-KR" dirty="0" smtClean="0">
                <a:ea typeface="굴림" panose="020B0600000101010101" pitchFamily="34" charset="-127"/>
              </a:rPr>
              <a:t>Set </a:t>
            </a:r>
            <a:r>
              <a:rPr lang="en-US" altLang="ko-KR" dirty="0" smtClean="0">
                <a:ea typeface="굴림" panose="020B0600000101010101" pitchFamily="34" charset="-127"/>
              </a:rPr>
              <a:t>Associative Cache</a:t>
            </a:r>
          </a:p>
        </p:txBody>
      </p:sp>
      <p:sp>
        <p:nvSpPr>
          <p:cNvPr id="734211" name="Rectangle 3"/>
          <p:cNvSpPr>
            <a:spLocks noGrp="1" noChangeArrowheads="1"/>
          </p:cNvSpPr>
          <p:nvPr>
            <p:ph type="body" idx="1"/>
          </p:nvPr>
        </p:nvSpPr>
        <p:spPr>
          <a:xfrm>
            <a:off x="304800" y="712788"/>
            <a:ext cx="8610600" cy="2021066"/>
          </a:xfrm>
          <a:noFill/>
        </p:spPr>
        <p:txBody>
          <a:bodyPr lIns="63500" tIns="25400" rIns="63500" bIns="25400">
            <a:spAutoFit/>
          </a:bodyPr>
          <a:lstStyle/>
          <a:p>
            <a:pPr>
              <a:lnSpc>
                <a:spcPct val="80000"/>
              </a:lnSpc>
              <a:spcBef>
                <a:spcPct val="10000"/>
              </a:spcBef>
            </a:pPr>
            <a:r>
              <a:rPr lang="en-US" altLang="ko-KR" dirty="0" smtClean="0">
                <a:solidFill>
                  <a:schemeClr val="hlink"/>
                </a:solidFill>
                <a:ea typeface="굴림" panose="020B0600000101010101" pitchFamily="34" charset="-127"/>
              </a:rPr>
              <a:t>N-way set associative</a:t>
            </a:r>
            <a:r>
              <a:rPr lang="en-US" altLang="ko-KR" dirty="0" smtClean="0">
                <a:ea typeface="굴림" panose="020B0600000101010101" pitchFamily="34" charset="-127"/>
              </a:rPr>
              <a:t>: N entries per Cache Index</a:t>
            </a:r>
          </a:p>
          <a:p>
            <a:pPr lvl="1">
              <a:lnSpc>
                <a:spcPct val="80000"/>
              </a:lnSpc>
              <a:spcBef>
                <a:spcPct val="10000"/>
              </a:spcBef>
            </a:pPr>
            <a:r>
              <a:rPr lang="en-US" altLang="ko-KR" sz="2400" dirty="0" smtClean="0">
                <a:ea typeface="굴림" panose="020B0600000101010101" pitchFamily="34" charset="-127"/>
              </a:rPr>
              <a:t>N direct mapped caches operates in parallel</a:t>
            </a:r>
          </a:p>
          <a:p>
            <a:pPr>
              <a:lnSpc>
                <a:spcPct val="80000"/>
              </a:lnSpc>
              <a:spcBef>
                <a:spcPct val="10000"/>
              </a:spcBef>
            </a:pPr>
            <a:r>
              <a:rPr lang="en-US" altLang="ko-KR" dirty="0" smtClean="0">
                <a:ea typeface="굴림" panose="020B0600000101010101" pitchFamily="34" charset="-127"/>
              </a:rPr>
              <a:t>Example: Two-way set associative cache</a:t>
            </a:r>
          </a:p>
          <a:p>
            <a:pPr lvl="1">
              <a:lnSpc>
                <a:spcPct val="80000"/>
              </a:lnSpc>
              <a:spcBef>
                <a:spcPct val="10000"/>
              </a:spcBef>
            </a:pPr>
            <a:r>
              <a:rPr lang="en-US" altLang="ko-KR" sz="2400" dirty="0" smtClean="0">
                <a:ea typeface="굴림" panose="020B0600000101010101" pitchFamily="34" charset="-127"/>
              </a:rPr>
              <a:t>Cache Index selects a “set” from the cache</a:t>
            </a:r>
          </a:p>
          <a:p>
            <a:pPr lvl="1">
              <a:lnSpc>
                <a:spcPct val="80000"/>
              </a:lnSpc>
              <a:spcBef>
                <a:spcPct val="10000"/>
              </a:spcBef>
            </a:pPr>
            <a:r>
              <a:rPr lang="en-US" altLang="ko-KR" sz="2400" dirty="0" smtClean="0">
                <a:ea typeface="굴림" panose="020B0600000101010101" pitchFamily="34" charset="-127"/>
              </a:rPr>
              <a:t>Two tags in the set are compared to input in parallel</a:t>
            </a:r>
          </a:p>
          <a:p>
            <a:pPr lvl="1">
              <a:lnSpc>
                <a:spcPct val="80000"/>
              </a:lnSpc>
              <a:spcBef>
                <a:spcPct val="10000"/>
              </a:spcBef>
            </a:pPr>
            <a:r>
              <a:rPr lang="en-US" altLang="ko-KR" sz="2400" dirty="0"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20136307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dirty="0">
                  <a:latin typeface="Arial" panose="020B0604020202020204" pitchFamily="34" charset="0"/>
                  <a:ea typeface="굴림" panose="020B0600000101010101" pitchFamily="34" charset="-127"/>
                </a:rPr>
                <a:t>block 12 can go only into block 4 (12 mod 8)</a:t>
              </a:r>
            </a:p>
          </p:txBody>
        </p:sp>
      </p:grpSp>
      <p:grpSp>
        <p:nvGrpSpPr>
          <p:cNvPr id="3" name="Group 2"/>
          <p:cNvGrpSpPr/>
          <p:nvPr/>
        </p:nvGrpSpPr>
        <p:grpSpPr>
          <a:xfrm>
            <a:off x="2971800" y="3429000"/>
            <a:ext cx="2543175" cy="2746177"/>
            <a:chOff x="2971800" y="3429000"/>
            <a:chExt cx="2543175" cy="2746177"/>
          </a:xfrm>
        </p:grpSpPr>
        <p:sp>
          <p:nvSpPr>
            <p:cNvPr id="29751" name="Text Box 37"/>
            <p:cNvSpPr txBox="1">
              <a:spLocks noChangeArrowheads="1"/>
            </p:cNvSpPr>
            <p:nvPr/>
          </p:nvSpPr>
          <p:spPr bwMode="auto">
            <a:xfrm>
              <a:off x="3505200" y="3429000"/>
              <a:ext cx="2009775" cy="1100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sp>
          <p:nvSpPr>
            <p:cNvPr id="29753" name="Text Box 27"/>
            <p:cNvSpPr txBox="1">
              <a:spLocks noChangeArrowheads="1"/>
            </p:cNvSpPr>
            <p:nvPr/>
          </p:nvSpPr>
          <p:spPr bwMode="auto">
            <a:xfrm>
              <a:off x="3705225" y="4572000"/>
              <a:ext cx="142699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dirty="0">
                  <a:latin typeface="Arial" panose="020B0604020202020204" pitchFamily="34" charset="0"/>
                  <a:ea typeface="굴림" panose="020B0600000101010101" pitchFamily="34" charset="-127"/>
                </a:rPr>
                <a:t>0 1 2 3 </a:t>
              </a:r>
              <a:r>
                <a:rPr lang="en-US" altLang="ko-KR" sz="1400" dirty="0" smtClean="0">
                  <a:latin typeface="Arial" panose="020B0604020202020204" pitchFamily="34" charset="0"/>
                  <a:ea typeface="굴림" panose="020B0600000101010101" pitchFamily="34" charset="-127"/>
                </a:rPr>
                <a:t>  0 </a:t>
              </a:r>
              <a:r>
                <a:rPr lang="en-US" altLang="ko-KR" sz="1400" dirty="0">
                  <a:latin typeface="Arial" panose="020B0604020202020204" pitchFamily="34" charset="0"/>
                  <a:ea typeface="굴림" panose="020B0600000101010101" pitchFamily="34" charset="-127"/>
                </a:rPr>
                <a:t>1</a:t>
              </a:r>
              <a:r>
                <a:rPr lang="en-US" altLang="ko-KR" sz="1400" dirty="0" smtClean="0">
                  <a:latin typeface="Arial" panose="020B0604020202020204" pitchFamily="34" charset="0"/>
                  <a:ea typeface="굴림" panose="020B0600000101010101" pitchFamily="34" charset="-127"/>
                </a:rPr>
                <a:t> </a:t>
              </a:r>
              <a:r>
                <a:rPr lang="en-US" altLang="ko-KR" sz="1400" dirty="0">
                  <a:latin typeface="Arial" panose="020B0604020202020204" pitchFamily="34" charset="0"/>
                  <a:ea typeface="굴림" panose="020B0600000101010101" pitchFamily="34" charset="-127"/>
                </a:rPr>
                <a:t>2</a:t>
              </a:r>
              <a:r>
                <a:rPr lang="en-US" altLang="ko-KR" sz="1400" dirty="0" smtClean="0">
                  <a:latin typeface="Arial" panose="020B0604020202020204" pitchFamily="34" charset="0"/>
                  <a:ea typeface="굴림" panose="020B0600000101010101" pitchFamily="34" charset="-127"/>
                </a:rPr>
                <a:t> </a:t>
              </a:r>
              <a:r>
                <a:rPr lang="en-US" altLang="ko-KR" sz="1400" dirty="0">
                  <a:latin typeface="Arial" panose="020B0604020202020204" pitchFamily="34" charset="0"/>
                  <a:ea typeface="굴림" panose="020B0600000101010101" pitchFamily="34" charset="-127"/>
                </a:rPr>
                <a:t>3</a:t>
              </a:r>
              <a:endParaRPr lang="en-US" altLang="ko-KR" sz="1800" dirty="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3725863" y="4865688"/>
              <a:ext cx="152400" cy="990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38782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40306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41830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4419600" y="4865688"/>
              <a:ext cx="152400" cy="990600"/>
            </a:xfrm>
            <a:prstGeom prst="rect">
              <a:avLst/>
            </a:prstGeom>
            <a:solidFill>
              <a:srgbClr val="6B8FF5"/>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45720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47244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48768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2971800" y="4587875"/>
              <a:ext cx="666750"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3733800" y="5867400"/>
              <a:ext cx="612668"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dirty="0" smtClean="0">
                  <a:latin typeface="Arial" panose="020B0604020202020204" pitchFamily="34" charset="0"/>
                  <a:ea typeface="굴림" panose="020B0600000101010101" pitchFamily="34" charset="-127"/>
                </a:rPr>
                <a:t>Set 0</a:t>
              </a:r>
              <a:endParaRPr lang="en-US" altLang="ko-KR" sz="1800" dirty="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4492732" y="5864423"/>
              <a:ext cx="612668"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dirty="0" smtClean="0">
                  <a:latin typeface="Arial" panose="020B0604020202020204" pitchFamily="34" charset="0"/>
                  <a:ea typeface="굴림" panose="020B0600000101010101" pitchFamily="34" charset="-127"/>
                </a:rPr>
                <a:t>Set 1</a:t>
              </a:r>
              <a:endParaRPr lang="en-US" altLang="ko-KR" sz="1800" dirty="0">
                <a:latin typeface="Arial" panose="020B0604020202020204" pitchFamily="34" charset="0"/>
                <a:ea typeface="굴림" panose="020B0600000101010101" pitchFamily="34" charset="-127"/>
              </a:endParaRPr>
            </a:p>
          </p:txBody>
        </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dirty="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922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8982099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43514"/>
                                        </p:tgtEl>
                                        <p:attrNameLst>
                                          <p:attrName>style.visibility</p:attrName>
                                        </p:attrNameLst>
                                      </p:cBhvr>
                                      <p:to>
                                        <p:strVal val="visible"/>
                                      </p:to>
                                    </p:set>
                                    <p:anim calcmode="lin" valueType="num">
                                      <p:cBhvr additive="base">
                                        <p:cTn id="25" dur="500" fill="hold"/>
                                        <p:tgtEl>
                                          <p:spTgt spid="743514"/>
                                        </p:tgtEl>
                                        <p:attrNameLst>
                                          <p:attrName>ppt_x</p:attrName>
                                        </p:attrNameLst>
                                      </p:cBhvr>
                                      <p:tavLst>
                                        <p:tav tm="0">
                                          <p:val>
                                            <p:strVal val="1+#ppt_w/2"/>
                                          </p:val>
                                        </p:tav>
                                        <p:tav tm="100000">
                                          <p:val>
                                            <p:strVal val="#ppt_x"/>
                                          </p:val>
                                        </p:tav>
                                      </p:tavLst>
                                    </p:anim>
                                    <p:anim calcmode="lin" valueType="num">
                                      <p:cBhvr additive="base">
                                        <p:cTn id="26"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515423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Miss rates for a workload:</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smtClean="0">
                <a:ea typeface="굴림" panose="020B0600000101010101" pitchFamily="34" charset="-127"/>
              </a:rPr>
              <a:t>Which </a:t>
            </a:r>
            <a:r>
              <a:rPr lang="en-US" altLang="ko-KR" dirty="0" smtClean="0">
                <a:ea typeface="굴림" panose="020B0600000101010101" pitchFamily="34" charset="-127"/>
              </a:rPr>
              <a:t>block should be replaced on a miss?</a:t>
            </a:r>
          </a:p>
        </p:txBody>
      </p:sp>
    </p:spTree>
    <p:extLst>
      <p:ext uri="{BB962C8B-B14F-4D97-AF65-F5344CB8AC3E}">
        <p14:creationId xmlns:p14="http://schemas.microsoft.com/office/powerpoint/2010/main" val="9126757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529717"/>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a:t>
            </a:r>
            <a:r>
              <a:rPr lang="en-US" altLang="ko-KR" dirty="0" smtClean="0">
                <a:solidFill>
                  <a:schemeClr val="hlink"/>
                </a:solidFill>
                <a:ea typeface="굴림" panose="020B0600000101010101" pitchFamily="34" charset="-127"/>
              </a:rPr>
              <a:t>through (WT)</a:t>
            </a:r>
            <a:r>
              <a:rPr lang="en-US" altLang="ko-KR" dirty="0" smtClean="0">
                <a:ea typeface="굴림" panose="020B0600000101010101" pitchFamily="34" charset="-127"/>
              </a:rPr>
              <a:t>: </a:t>
            </a:r>
            <a:r>
              <a:rPr lang="en-US" altLang="ko-KR" dirty="0" smtClean="0">
                <a:ea typeface="굴림" panose="020B0600000101010101" pitchFamily="34" charset="-127"/>
              </a:rPr>
              <a:t>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a:t>
            </a:r>
            <a:r>
              <a:rPr lang="en-US" altLang="ko-KR" dirty="0" smtClean="0">
                <a:solidFill>
                  <a:schemeClr val="hlink"/>
                </a:solidFill>
                <a:ea typeface="굴림" panose="020B0600000101010101" pitchFamily="34" charset="-127"/>
              </a:rPr>
              <a:t>back (WB)</a:t>
            </a:r>
            <a:r>
              <a:rPr lang="en-US" altLang="ko-KR" dirty="0" smtClean="0">
                <a:ea typeface="굴림" panose="020B0600000101010101" pitchFamily="34" charset="-127"/>
              </a:rPr>
              <a:t>: </a:t>
            </a:r>
            <a:r>
              <a:rPr lang="en-US" altLang="ko-KR" dirty="0" smtClean="0">
                <a:ea typeface="굴림" panose="020B0600000101010101" pitchFamily="34" charset="-127"/>
              </a:rPr>
              <a:t>The information is written only to the block in the cache</a:t>
            </a:r>
          </a:p>
          <a:p>
            <a:pPr lvl="1">
              <a:lnSpc>
                <a:spcPct val="80000"/>
              </a:lnSpc>
              <a:spcBef>
                <a:spcPct val="20000"/>
              </a:spcBef>
            </a:pPr>
            <a:r>
              <a:rPr lang="en-US" altLang="ko-KR" sz="2400"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z="2400"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sz="2400" dirty="0" smtClean="0">
                <a:ea typeface="굴림" panose="020B0600000101010101" pitchFamily="34" charset="-127"/>
              </a:rPr>
              <a:t>WT: </a:t>
            </a:r>
          </a:p>
          <a:p>
            <a:pPr lvl="2">
              <a:lnSpc>
                <a:spcPct val="80000"/>
              </a:lnSpc>
              <a:spcBef>
                <a:spcPct val="20000"/>
              </a:spcBef>
            </a:pPr>
            <a:r>
              <a:rPr lang="en-US" altLang="ko-KR" sz="2400" dirty="0" smtClean="0">
                <a:ea typeface="굴림" panose="020B0600000101010101" pitchFamily="34" charset="-127"/>
              </a:rPr>
              <a:t>PRO: read misses cannot result in writes</a:t>
            </a:r>
          </a:p>
          <a:p>
            <a:pPr lvl="2">
              <a:lnSpc>
                <a:spcPct val="80000"/>
              </a:lnSpc>
              <a:spcBef>
                <a:spcPct val="20000"/>
              </a:spcBef>
            </a:pPr>
            <a:r>
              <a:rPr lang="en-US" altLang="ko-KR" sz="2400" dirty="0" smtClean="0">
                <a:ea typeface="굴림" panose="020B0600000101010101" pitchFamily="34" charset="-127"/>
              </a:rPr>
              <a:t>CON: Processor held up on writes unless writes buffered</a:t>
            </a:r>
          </a:p>
          <a:p>
            <a:pPr lvl="1">
              <a:lnSpc>
                <a:spcPct val="80000"/>
              </a:lnSpc>
              <a:spcBef>
                <a:spcPct val="20000"/>
              </a:spcBef>
            </a:pPr>
            <a:r>
              <a:rPr lang="en-US" altLang="ko-KR" sz="2400" dirty="0" smtClean="0">
                <a:ea typeface="굴림" panose="020B0600000101010101" pitchFamily="34" charset="-127"/>
              </a:rPr>
              <a:t>WB: </a:t>
            </a:r>
          </a:p>
          <a:p>
            <a:pPr lvl="2">
              <a:lnSpc>
                <a:spcPct val="80000"/>
              </a:lnSpc>
              <a:spcBef>
                <a:spcPct val="20000"/>
              </a:spcBef>
            </a:pPr>
            <a:r>
              <a:rPr lang="en-US" altLang="ko-KR" sz="2400" dirty="0" smtClean="0">
                <a:ea typeface="굴림" panose="020B0600000101010101" pitchFamily="34" charset="-127"/>
              </a:rPr>
              <a:t>PRO: repeated writes not sent to </a:t>
            </a:r>
            <a:r>
              <a:rPr lang="en-US" altLang="ko-KR" sz="2400" dirty="0" smtClean="0">
                <a:ea typeface="굴림" panose="020B0600000101010101" pitchFamily="34" charset="-127"/>
              </a:rPr>
              <a:t>DRAM</a:t>
            </a:r>
            <a:br>
              <a:rPr lang="en-US" altLang="ko-KR" sz="2400" dirty="0" smtClean="0">
                <a:ea typeface="굴림" panose="020B0600000101010101" pitchFamily="34" charset="-127"/>
              </a:rPr>
            </a:br>
            <a:r>
              <a:rPr lang="en-US" altLang="ko-KR" sz="2400" dirty="0" smtClean="0">
                <a:ea typeface="굴림" panose="020B0600000101010101" pitchFamily="34" charset="-127"/>
              </a:rPr>
              <a:t>	processor </a:t>
            </a:r>
            <a:r>
              <a:rPr lang="en-US" altLang="ko-KR" sz="2400" dirty="0" smtClean="0">
                <a:ea typeface="굴림" panose="020B0600000101010101" pitchFamily="34" charset="-127"/>
              </a:rPr>
              <a:t>not held up on writes</a:t>
            </a:r>
          </a:p>
          <a:p>
            <a:pPr lvl="2">
              <a:lnSpc>
                <a:spcPct val="80000"/>
              </a:lnSpc>
              <a:spcBef>
                <a:spcPct val="20000"/>
              </a:spcBef>
            </a:pPr>
            <a:r>
              <a:rPr lang="en-US" altLang="ko-KR" sz="2400" dirty="0" smtClean="0">
                <a:ea typeface="굴림" panose="020B0600000101010101" pitchFamily="34" charset="-127"/>
              </a:rPr>
              <a:t>CON: More complex</a:t>
            </a:r>
            <a:br>
              <a:rPr lang="en-US" altLang="ko-KR" sz="2400" dirty="0" smtClean="0">
                <a:ea typeface="굴림" panose="020B0600000101010101" pitchFamily="34" charset="-127"/>
              </a:rPr>
            </a:br>
            <a:r>
              <a:rPr lang="en-US" altLang="ko-KR" sz="2400" dirty="0" smtClean="0">
                <a:ea typeface="굴림" panose="020B0600000101010101" pitchFamily="34" charset="-127"/>
              </a:rPr>
              <a:t>	 Read miss may require </a:t>
            </a:r>
            <a:r>
              <a:rPr lang="en-US" altLang="ko-KR" sz="2400" dirty="0" err="1" smtClean="0">
                <a:ea typeface="굴림" panose="020B0600000101010101" pitchFamily="34" charset="-127"/>
              </a:rPr>
              <a:t>writeback</a:t>
            </a:r>
            <a:r>
              <a:rPr lang="en-US" altLang="ko-KR" sz="2400"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dirty="0" smtClean="0">
                <a:ea typeface="굴림" panose="020B0600000101010101" pitchFamily="34" charset="-127"/>
              </a:rPr>
              <a:t>What </a:t>
            </a:r>
            <a:r>
              <a:rPr lang="en-US" altLang="ko-KR" dirty="0" smtClean="0">
                <a:ea typeface="굴림" panose="020B0600000101010101" pitchFamily="34" charset="-127"/>
              </a:rPr>
              <a:t>happens on a write?</a:t>
            </a:r>
          </a:p>
        </p:txBody>
      </p:sp>
    </p:spTree>
    <p:extLst>
      <p:ext uri="{BB962C8B-B14F-4D97-AF65-F5344CB8AC3E}">
        <p14:creationId xmlns:p14="http://schemas.microsoft.com/office/powerpoint/2010/main" val="166775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74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429000" y="2638425"/>
            <a:ext cx="1117274" cy="705311"/>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dirty="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Virtual</a:t>
              </a:r>
            </a:p>
            <a:p>
              <a:r>
                <a:rPr lang="en-US" altLang="ko-KR" b="0" dirty="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1895155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38335"/>
                                        </p:tgtEl>
                                        <p:attrNameLst>
                                          <p:attrName>style.visibility</p:attrName>
                                        </p:attrNameLst>
                                      </p:cBhvr>
                                      <p:to>
                                        <p:strVal val="visible"/>
                                      </p:to>
                                    </p:set>
                                    <p:animEffect transition="in" filter="wipe(left)">
                                      <p:cBhvr>
                                        <p:cTn id="11" dur="500"/>
                                        <p:tgtEl>
                                          <p:spTgt spid="73833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2775"/>
                                        </p:tgtEl>
                                        <p:attrNameLst>
                                          <p:attrName>style.visibility</p:attrName>
                                        </p:attrNameLst>
                                      </p:cBhvr>
                                      <p:to>
                                        <p:strVal val="visible"/>
                                      </p:to>
                                    </p:set>
                                    <p:animEffect transition="in" filter="dissolve">
                                      <p:cBhvr>
                                        <p:cTn id="16" dur="500"/>
                                        <p:tgtEl>
                                          <p:spTgt spid="3277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2776"/>
                                        </p:tgtEl>
                                        <p:attrNameLst>
                                          <p:attrName>style.visibility</p:attrName>
                                        </p:attrNameLst>
                                      </p:cBhvr>
                                      <p:to>
                                        <p:strVal val="visible"/>
                                      </p:to>
                                    </p:set>
                                    <p:animEffect transition="in" filter="dissolve">
                                      <p:cBhvr>
                                        <p:cTn id="19" dur="500"/>
                                        <p:tgtEl>
                                          <p:spTgt spid="32776"/>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383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38337"/>
                                        </p:tgtEl>
                                        <p:attrNameLst>
                                          <p:attrName>style.visibility</p:attrName>
                                        </p:attrNameLst>
                                      </p:cBhvr>
                                      <p:to>
                                        <p:strVal val="visible"/>
                                      </p:to>
                                    </p:set>
                                    <p:animEffect transition="in" filter="wipe(left)">
                                      <p:cBhvr>
                                        <p:cTn id="27" dur="500"/>
                                        <p:tgtEl>
                                          <p:spTgt spid="7383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38338"/>
                                        </p:tgtEl>
                                        <p:attrNameLst>
                                          <p:attrName>style.visibility</p:attrName>
                                        </p:attrNameLst>
                                      </p:cBhvr>
                                      <p:to>
                                        <p:strVal val="visible"/>
                                      </p:to>
                                    </p:set>
                                    <p:animEffect transition="in" filter="wipe(up)">
                                      <p:cBhvr>
                                        <p:cTn id="32" dur="500"/>
                                        <p:tgtEl>
                                          <p:spTgt spid="738338"/>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738317"/>
                                        </p:tgtEl>
                                        <p:attrNameLst>
                                          <p:attrName>style.visibility</p:attrName>
                                        </p:attrNameLst>
                                      </p:cBhvr>
                                      <p:to>
                                        <p:strVal val="visible"/>
                                      </p:to>
                                    </p:set>
                                  </p:childTnLst>
                                </p:cTn>
                              </p:par>
                            </p:childTnLst>
                          </p:cTn>
                        </p:par>
                        <p:par>
                          <p:cTn id="36" fill="hold">
                            <p:stCondLst>
                              <p:cond delay="500"/>
                            </p:stCondLst>
                            <p:childTnLst>
                              <p:par>
                                <p:cTn id="37" presetID="22" presetClass="entr" presetSubtype="4" fill="hold" nodeType="afterEffect">
                                  <p:stCondLst>
                                    <p:cond delay="0"/>
                                  </p:stCondLst>
                                  <p:childTnLst>
                                    <p:set>
                                      <p:cBhvr>
                                        <p:cTn id="38" dur="1" fill="hold">
                                          <p:stCondLst>
                                            <p:cond delay="0"/>
                                          </p:stCondLst>
                                        </p:cTn>
                                        <p:tgtEl>
                                          <p:spTgt spid="738339"/>
                                        </p:tgtEl>
                                        <p:attrNameLst>
                                          <p:attrName>style.visibility</p:attrName>
                                        </p:attrNameLst>
                                      </p:cBhvr>
                                      <p:to>
                                        <p:strVal val="visible"/>
                                      </p:to>
                                    </p:set>
                                    <p:animEffect transition="in" filter="wipe(down)">
                                      <p:cBhvr>
                                        <p:cTn id="39" dur="500"/>
                                        <p:tgtEl>
                                          <p:spTgt spid="73833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738340"/>
                                        </p:tgtEl>
                                        <p:attrNameLst>
                                          <p:attrName>style.visibility</p:attrName>
                                        </p:attrNameLst>
                                      </p:cBhvr>
                                      <p:to>
                                        <p:strVal val="visible"/>
                                      </p:to>
                                    </p:set>
                                    <p:animEffect transition="in" filter="wipe(left)">
                                      <p:cBhvr>
                                        <p:cTn id="44" dur="500"/>
                                        <p:tgtEl>
                                          <p:spTgt spid="73834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38307">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38307">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38307">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uiExpand="1" build="p"/>
      <p:bldP spid="32775" grpId="0" animBg="1"/>
      <p:bldP spid="32776" grpId="0"/>
      <p:bldP spid="738317" grpId="0"/>
      <p:bldP spid="738330" grpId="0"/>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75833</TotalTime>
  <Pages>60</Pages>
  <Words>3601</Words>
  <Application>Microsoft Macintosh PowerPoint</Application>
  <PresentationFormat>On-screen Show (4:3)</PresentationFormat>
  <Paragraphs>673</Paragraphs>
  <Slides>35</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Comic Sans MS</vt:lpstr>
      <vt:lpstr>Consolas</vt:lpstr>
      <vt:lpstr>Courier New</vt:lpstr>
      <vt:lpstr>Gill Sans</vt:lpstr>
      <vt:lpstr>Gill Sans Light</vt:lpstr>
      <vt:lpstr>MS PGothic</vt:lpstr>
      <vt:lpstr>ＭＳ Ｐゴシック</vt:lpstr>
      <vt:lpstr>Symbol</vt:lpstr>
      <vt:lpstr>Times New Roman</vt:lpstr>
      <vt:lpstr>굴림</vt:lpstr>
      <vt:lpstr>Arial</vt:lpstr>
      <vt:lpstr>Office</vt:lpstr>
      <vt:lpstr>CS162 Operating Systems and Systems Programming Lecture 14   Caching (Finished), Demand Paging</vt:lpstr>
      <vt:lpstr>Recall: In Machine Structures (eg. 61C) …</vt:lpstr>
      <vt:lpstr>Review: Direct Mapped Cache</vt:lpstr>
      <vt:lpstr>Fully Associative Cache</vt:lpstr>
      <vt:lpstr>Set Associative Cache</vt:lpstr>
      <vt:lpstr>Where does a Block Get Placed in a Cache?</vt:lpstr>
      <vt:lpstr>Which block should be replaced on a miss?</vt:lpstr>
      <vt:lpstr>What happens on a write?</vt:lpstr>
      <vt:lpstr>Caching Applied to Address Translation</vt:lpstr>
      <vt:lpstr>Recall: What Actually Happens on a TLB Miss? </vt:lpstr>
      <vt:lpstr>Transparent Exceptions: TLB/Page fault (1/2)</vt:lpstr>
      <vt:lpstr>Transparent Exceptions: TLB/Page fault (2/2)</vt:lpstr>
      <vt:lpstr>Consider weird things that can happen</vt:lpstr>
      <vt:lpstr>Precise Exceptions</vt:lpstr>
      <vt:lpstr>Recall: TLB Organization</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Break</vt:lpstr>
      <vt:lpstr>Next Up: What happens when …</vt:lpstr>
      <vt:lpstr>Where are all places that caching arises in OSes?</vt:lpstr>
      <vt:lpstr>Impact of caches on Operating Systems (1/2)</vt:lpstr>
      <vt:lpstr>Impact of caches on Operating Systems (2/2)</vt:lpstr>
      <vt:lpstr>Working Set Model</vt:lpstr>
      <vt:lpstr>Cache Behavior under WS model</vt:lpstr>
      <vt:lpstr>Another model of Locality: Zipf</vt:lpstr>
      <vt:lpstr>Demand Paging</vt:lpstr>
      <vt:lpstr>Illusion of Infinite Memory (1/2)</vt:lpstr>
      <vt:lpstr>Illusion of Infinite Memory (2/2)</vt:lpstr>
      <vt:lpstr>Since Demand Paging is Caching, Must Ask…</vt:lpstr>
      <vt:lpstr>Summary: Steps in Handling a Page Fault</vt:lpstr>
      <vt:lpstr>Summary </vt:lpstr>
    </vt:vector>
  </TitlesOfParts>
  <Manager/>
  <Company>UC Berkeley</Company>
  <LinksUpToDate>false</LinksUpToDate>
  <SharedDoc>false</SharedDoc>
  <HyperlinkBase/>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Ion Stoica</cp:lastModifiedBy>
  <cp:revision>850</cp:revision>
  <cp:lastPrinted>2018-10-15T23:56:08Z</cp:lastPrinted>
  <dcterms:created xsi:type="dcterms:W3CDTF">1995-08-12T11:37:26Z</dcterms:created>
  <dcterms:modified xsi:type="dcterms:W3CDTF">2018-10-16T03:01:51Z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