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1227" r:id="rId3"/>
    <p:sldId id="1228" r:id="rId4"/>
    <p:sldId id="1229" r:id="rId5"/>
    <p:sldId id="1230" r:id="rId6"/>
    <p:sldId id="1231" r:id="rId7"/>
    <p:sldId id="1232" r:id="rId8"/>
    <p:sldId id="1233" r:id="rId9"/>
    <p:sldId id="1234" r:id="rId10"/>
    <p:sldId id="1236" r:id="rId11"/>
    <p:sldId id="1237" r:id="rId12"/>
    <p:sldId id="1221" r:id="rId13"/>
    <p:sldId id="1218" r:id="rId14"/>
    <p:sldId id="1149" r:id="rId15"/>
    <p:sldId id="1150" r:id="rId16"/>
    <p:sldId id="1088" r:id="rId17"/>
    <p:sldId id="1089" r:id="rId18"/>
    <p:sldId id="1090" r:id="rId19"/>
    <p:sldId id="1091" r:id="rId20"/>
    <p:sldId id="1092" r:id="rId21"/>
    <p:sldId id="1223" r:id="rId22"/>
    <p:sldId id="1105" r:id="rId23"/>
    <p:sldId id="1106" r:id="rId24"/>
    <p:sldId id="1238" r:id="rId25"/>
    <p:sldId id="1239" r:id="rId26"/>
    <p:sldId id="1107" r:id="rId27"/>
    <p:sldId id="1108" r:id="rId28"/>
    <p:sldId id="1109" r:id="rId29"/>
    <p:sldId id="1110" r:id="rId30"/>
    <p:sldId id="1111" r:id="rId31"/>
    <p:sldId id="1112" r:id="rId32"/>
    <p:sldId id="1113" r:id="rId33"/>
    <p:sldId id="1114" r:id="rId34"/>
    <p:sldId id="1115" r:id="rId35"/>
    <p:sldId id="1152" r:id="rId36"/>
    <p:sldId id="1153" r:id="rId37"/>
    <p:sldId id="1154" r:id="rId38"/>
    <p:sldId id="1155" r:id="rId39"/>
    <p:sldId id="1156" r:id="rId40"/>
    <p:sldId id="1157" r:id="rId41"/>
    <p:sldId id="1158" r:id="rId42"/>
    <p:sldId id="1116" r:id="rId43"/>
    <p:sldId id="1226" r:id="rId44"/>
    <p:sldId id="1240" r:id="rId45"/>
    <p:sldId id="1241" r:id="rId46"/>
    <p:sldId id="1242" r:id="rId47"/>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DFD"/>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03" autoAdjust="0"/>
    <p:restoredTop sz="85128" autoAdjust="0"/>
  </p:normalViewPr>
  <p:slideViewPr>
    <p:cSldViewPr>
      <p:cViewPr varScale="1">
        <p:scale>
          <a:sx n="78" d="100"/>
          <a:sy n="78" d="100"/>
        </p:scale>
        <p:origin x="180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access(rank) = 1/rank</a:t>
            </a:r>
          </a:p>
        </c:rich>
      </c:tx>
      <c:layout/>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0.09638781798698</c:v>
                </c:pt>
                <c:pt idx="2">
                  <c:v>0.0642585453246533</c:v>
                </c:pt>
                <c:pt idx="3">
                  <c:v>0.04819390899349</c:v>
                </c:pt>
                <c:pt idx="4">
                  <c:v>0.038555127194792</c:v>
                </c:pt>
                <c:pt idx="5">
                  <c:v>0.0321292726623267</c:v>
                </c:pt>
                <c:pt idx="6">
                  <c:v>0.0275393765677086</c:v>
                </c:pt>
                <c:pt idx="7">
                  <c:v>0.024096954496745</c:v>
                </c:pt>
                <c:pt idx="8">
                  <c:v>0.0214195151082178</c:v>
                </c:pt>
                <c:pt idx="9">
                  <c:v>0.019277563597396</c:v>
                </c:pt>
                <c:pt idx="10">
                  <c:v>0.0175250578158145</c:v>
                </c:pt>
                <c:pt idx="11">
                  <c:v>0.0160646363311633</c:v>
                </c:pt>
                <c:pt idx="12">
                  <c:v>0.01482889507492</c:v>
                </c:pt>
                <c:pt idx="13">
                  <c:v>0.0137696882838543</c:v>
                </c:pt>
                <c:pt idx="14">
                  <c:v>0.0128517090649307</c:v>
                </c:pt>
                <c:pt idx="15">
                  <c:v>0.0120484772483725</c:v>
                </c:pt>
                <c:pt idx="16">
                  <c:v>0.0113397432925859</c:v>
                </c:pt>
                <c:pt idx="17">
                  <c:v>0.0107097575541089</c:v>
                </c:pt>
                <c:pt idx="18">
                  <c:v>0.0101460861038926</c:v>
                </c:pt>
                <c:pt idx="19">
                  <c:v>0.009638781798698</c:v>
                </c:pt>
                <c:pt idx="20">
                  <c:v>0.00917979218923619</c:v>
                </c:pt>
                <c:pt idx="21">
                  <c:v>0.00876252890790727</c:v>
                </c:pt>
                <c:pt idx="22">
                  <c:v>0.00838154939017217</c:v>
                </c:pt>
                <c:pt idx="23">
                  <c:v>0.00803231816558167</c:v>
                </c:pt>
                <c:pt idx="24">
                  <c:v>0.0077110254389584</c:v>
                </c:pt>
                <c:pt idx="25">
                  <c:v>0.00741444753746</c:v>
                </c:pt>
                <c:pt idx="26">
                  <c:v>0.00713983836940592</c:v>
                </c:pt>
                <c:pt idx="27">
                  <c:v>0.00688484414192714</c:v>
                </c:pt>
                <c:pt idx="28">
                  <c:v>0.00664743572324</c:v>
                </c:pt>
                <c:pt idx="29">
                  <c:v>0.00642585453246533</c:v>
                </c:pt>
                <c:pt idx="30">
                  <c:v>0.00621856890238581</c:v>
                </c:pt>
                <c:pt idx="31">
                  <c:v>0.00602423862418625</c:v>
                </c:pt>
                <c:pt idx="32">
                  <c:v>0.00584168593860485</c:v>
                </c:pt>
                <c:pt idx="33">
                  <c:v>0.00566987164629294</c:v>
                </c:pt>
                <c:pt idx="34">
                  <c:v>0.00550787531354171</c:v>
                </c:pt>
                <c:pt idx="35">
                  <c:v>0.00535487877705444</c:v>
                </c:pt>
                <c:pt idx="36">
                  <c:v>0.00521015232362054</c:v>
                </c:pt>
                <c:pt idx="37">
                  <c:v>0.00507304305194632</c:v>
                </c:pt>
                <c:pt idx="38">
                  <c:v>0.00494296502497333</c:v>
                </c:pt>
                <c:pt idx="39">
                  <c:v>0.004819390899349</c:v>
                </c:pt>
                <c:pt idx="40">
                  <c:v>0.00470184477985268</c:v>
                </c:pt>
                <c:pt idx="41">
                  <c:v>0.00458989609461809</c:v>
                </c:pt>
                <c:pt idx="42">
                  <c:v>0.00448315432497581</c:v>
                </c:pt>
                <c:pt idx="43">
                  <c:v>0.00438126445395364</c:v>
                </c:pt>
                <c:pt idx="44">
                  <c:v>0.00428390302164356</c:v>
                </c:pt>
                <c:pt idx="45">
                  <c:v>0.00419077469508609</c:v>
                </c:pt>
                <c:pt idx="46">
                  <c:v>0.0041016092760417</c:v>
                </c:pt>
                <c:pt idx="47">
                  <c:v>0.00401615908279083</c:v>
                </c:pt>
                <c:pt idx="48">
                  <c:v>0.0039341966525298</c:v>
                </c:pt>
                <c:pt idx="49">
                  <c:v>0.0038555127194792</c:v>
                </c:pt>
              </c:numCache>
            </c:numRef>
          </c:val>
          <c:smooth val="0"/>
        </c:ser>
        <c:dLbls>
          <c:showLegendKey val="0"/>
          <c:showVal val="0"/>
          <c:showCatName val="0"/>
          <c:showSerName val="0"/>
          <c:showPercent val="0"/>
          <c:showBubbleSize val="0"/>
        </c:dLbls>
        <c:marker val="1"/>
        <c:smooth val="0"/>
        <c:axId val="1208699968"/>
        <c:axId val="1210253936"/>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c:v>
                </c:pt>
                <c:pt idx="2">
                  <c:v>0.353421999285593</c:v>
                </c:pt>
                <c:pt idx="3">
                  <c:v>0.401615908279083</c:v>
                </c:pt>
                <c:pt idx="4">
                  <c:v>0.440171035473875</c:v>
                </c:pt>
                <c:pt idx="5">
                  <c:v>0.472300308136202</c:v>
                </c:pt>
                <c:pt idx="6">
                  <c:v>0.499839684703911</c:v>
                </c:pt>
                <c:pt idx="7">
                  <c:v>0.523936639200656</c:v>
                </c:pt>
                <c:pt idx="8">
                  <c:v>0.545356154308874</c:v>
                </c:pt>
                <c:pt idx="9">
                  <c:v>0.564633717906269</c:v>
                </c:pt>
                <c:pt idx="10">
                  <c:v>0.582158775722084</c:v>
                </c:pt>
                <c:pt idx="11">
                  <c:v>0.598223412053247</c:v>
                </c:pt>
                <c:pt idx="12">
                  <c:v>0.613052307128167</c:v>
                </c:pt>
                <c:pt idx="13">
                  <c:v>0.626821995412022</c:v>
                </c:pt>
                <c:pt idx="14">
                  <c:v>0.639673704476952</c:v>
                </c:pt>
                <c:pt idx="15">
                  <c:v>0.651722181725325</c:v>
                </c:pt>
                <c:pt idx="16">
                  <c:v>0.663061925017911</c:v>
                </c:pt>
                <c:pt idx="17">
                  <c:v>0.67377168257202</c:v>
                </c:pt>
                <c:pt idx="18">
                  <c:v>0.683917768675912</c:v>
                </c:pt>
                <c:pt idx="19">
                  <c:v>0.69355655047461</c:v>
                </c:pt>
                <c:pt idx="20">
                  <c:v>0.702736342663846</c:v>
                </c:pt>
                <c:pt idx="21">
                  <c:v>0.711498871571754</c:v>
                </c:pt>
                <c:pt idx="22">
                  <c:v>0.719880420961926</c:v>
                </c:pt>
                <c:pt idx="23">
                  <c:v>0.727912739127508</c:v>
                </c:pt>
                <c:pt idx="24">
                  <c:v>0.735623764566466</c:v>
                </c:pt>
                <c:pt idx="25">
                  <c:v>0.743038212103926</c:v>
                </c:pt>
                <c:pt idx="26">
                  <c:v>0.750178050473332</c:v>
                </c:pt>
                <c:pt idx="27">
                  <c:v>0.757062894615259</c:v>
                </c:pt>
                <c:pt idx="28">
                  <c:v>0.763710330338499</c:v>
                </c:pt>
                <c:pt idx="29">
                  <c:v>0.770136184870965</c:v>
                </c:pt>
                <c:pt idx="30">
                  <c:v>0.77635475377335</c:v>
                </c:pt>
                <c:pt idx="31">
                  <c:v>0.782378992397537</c:v>
                </c:pt>
                <c:pt idx="32">
                  <c:v>0.788220678336141</c:v>
                </c:pt>
                <c:pt idx="33">
                  <c:v>0.793890549982434</c:v>
                </c:pt>
                <c:pt idx="34">
                  <c:v>0.799398425295976</c:v>
                </c:pt>
                <c:pt idx="35">
                  <c:v>0.804753304073031</c:v>
                </c:pt>
                <c:pt idx="36">
                  <c:v>0.809963456396651</c:v>
                </c:pt>
                <c:pt idx="37">
                  <c:v>0.815036499448597</c:v>
                </c:pt>
                <c:pt idx="38">
                  <c:v>0.819979464473571</c:v>
                </c:pt>
                <c:pt idx="39">
                  <c:v>0.82479885537292</c:v>
                </c:pt>
                <c:pt idx="40">
                  <c:v>0.829500700152773</c:v>
                </c:pt>
                <c:pt idx="41">
                  <c:v>0.834090596247391</c:v>
                </c:pt>
                <c:pt idx="42">
                  <c:v>0.838573750572366</c:v>
                </c:pt>
                <c:pt idx="43">
                  <c:v>0.84295501502632</c:v>
                </c:pt>
                <c:pt idx="44">
                  <c:v>0.847238918047964</c:v>
                </c:pt>
                <c:pt idx="45">
                  <c:v>0.85142969274305</c:v>
                </c:pt>
                <c:pt idx="46">
                  <c:v>0.855531302019091</c:v>
                </c:pt>
                <c:pt idx="47">
                  <c:v>0.859547461101882</c:v>
                </c:pt>
                <c:pt idx="48">
                  <c:v>0.863481657754412</c:v>
                </c:pt>
                <c:pt idx="49">
                  <c:v>0.867337170473891</c:v>
                </c:pt>
              </c:numCache>
            </c:numRef>
          </c:val>
          <c:smooth val="0"/>
        </c:ser>
        <c:dLbls>
          <c:showLegendKey val="0"/>
          <c:showVal val="0"/>
          <c:showCatName val="0"/>
          <c:showSerName val="0"/>
          <c:showPercent val="0"/>
          <c:showBubbleSize val="0"/>
        </c:dLbls>
        <c:marker val="1"/>
        <c:smooth val="0"/>
        <c:axId val="1216071680"/>
        <c:axId val="1215884704"/>
      </c:lineChart>
      <c:catAx>
        <c:axId val="1208699968"/>
        <c:scaling>
          <c:orientation val="minMax"/>
        </c:scaling>
        <c:delete val="0"/>
        <c:axPos val="b"/>
        <c:title>
          <c:tx>
            <c:rich>
              <a:bodyPr/>
              <a:lstStyle/>
              <a:p>
                <a:pPr>
                  <a:defRPr/>
                </a:pPr>
                <a:r>
                  <a:rPr lang="en-US"/>
                  <a:t>Rank</a:t>
                </a:r>
              </a:p>
            </c:rich>
          </c:tx>
          <c:layout/>
          <c:overlay val="0"/>
        </c:title>
        <c:majorTickMark val="out"/>
        <c:minorTickMark val="none"/>
        <c:tickLblPos val="nextTo"/>
        <c:crossAx val="1210253936"/>
        <c:crosses val="autoZero"/>
        <c:auto val="1"/>
        <c:lblAlgn val="ctr"/>
        <c:lblOffset val="100"/>
        <c:noMultiLvlLbl val="0"/>
      </c:catAx>
      <c:valAx>
        <c:axId val="1210253936"/>
        <c:scaling>
          <c:orientation val="minMax"/>
          <c:max val="0.2"/>
        </c:scaling>
        <c:delete val="0"/>
        <c:axPos val="l"/>
        <c:majorGridlines/>
        <c:title>
          <c:tx>
            <c:rich>
              <a:bodyPr rot="-5400000" vert="horz"/>
              <a:lstStyle/>
              <a:p>
                <a:pPr>
                  <a:defRPr/>
                </a:pPr>
                <a:r>
                  <a:rPr lang="en-US"/>
                  <a:t>Popularity (% accesses)</a:t>
                </a:r>
              </a:p>
            </c:rich>
          </c:tx>
          <c:layout/>
          <c:overlay val="0"/>
        </c:title>
        <c:numFmt formatCode="0%" sourceLinked="1"/>
        <c:majorTickMark val="out"/>
        <c:minorTickMark val="none"/>
        <c:tickLblPos val="nextTo"/>
        <c:crossAx val="1208699968"/>
        <c:crosses val="autoZero"/>
        <c:crossBetween val="between"/>
      </c:valAx>
      <c:valAx>
        <c:axId val="1215884704"/>
        <c:scaling>
          <c:orientation val="minMax"/>
        </c:scaling>
        <c:delete val="0"/>
        <c:axPos val="r"/>
        <c:title>
          <c:tx>
            <c:rich>
              <a:bodyPr rot="-5400000" vert="horz"/>
              <a:lstStyle/>
              <a:p>
                <a:pPr>
                  <a:defRPr/>
                </a:pPr>
                <a:r>
                  <a:rPr lang="en-US"/>
                  <a:t>Estimated Hit Rate</a:t>
                </a:r>
              </a:p>
            </c:rich>
          </c:tx>
          <c:layout/>
          <c:overlay val="0"/>
        </c:title>
        <c:numFmt formatCode="General" sourceLinked="1"/>
        <c:majorTickMark val="out"/>
        <c:minorTickMark val="none"/>
        <c:tickLblPos val="nextTo"/>
        <c:crossAx val="1216071680"/>
        <c:crosses val="max"/>
        <c:crossBetween val="between"/>
      </c:valAx>
      <c:catAx>
        <c:axId val="1216071680"/>
        <c:scaling>
          <c:orientation val="minMax"/>
        </c:scaling>
        <c:delete val="1"/>
        <c:axPos val="b"/>
        <c:majorTickMark val="out"/>
        <c:minorTickMark val="none"/>
        <c:tickLblPos val="nextTo"/>
        <c:crossAx val="1215884704"/>
        <c:crosses val="autoZero"/>
        <c:auto val="1"/>
        <c:lblAlgn val="ctr"/>
        <c:lblOffset val="100"/>
        <c:noMultiLvlLbl val="0"/>
      </c:catAx>
    </c:plotArea>
    <c:legend>
      <c:legendPos val="r"/>
      <c:layout>
        <c:manualLayout>
          <c:xMode val="edge"/>
          <c:yMode val="edge"/>
          <c:x val="0.498789174653805"/>
          <c:y val="0.460352694377617"/>
          <c:w val="0.30508308160178"/>
          <c:h val="0.258613949491288"/>
        </c:manualLayout>
      </c:layout>
      <c:overlay val="1"/>
      <c:spPr>
        <a:solidFill>
          <a:schemeClr val="tx2">
            <a:lumMod val="20000"/>
            <a:lumOff val="80000"/>
            <a:alpha val="60000"/>
          </a:schemeClr>
        </a:solidFill>
      </c:spPr>
    </c:legend>
    <c:plotVisOnly val="1"/>
    <c:dispBlanksAs val="gap"/>
    <c:showDLblsOverMax val="0"/>
  </c:chart>
  <c:txPr>
    <a:bodyPr/>
    <a:lstStyle/>
    <a:p>
      <a:pPr>
        <a:defRPr sz="2000" b="0" i="0">
          <a:latin typeface="Gill Sans" charset="0"/>
          <a:ea typeface="Gill Sans" charset="0"/>
          <a:cs typeface="Gill Sans"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991528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94687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58472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723974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9926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882800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10625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10625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85008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49979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003744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59308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98652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22862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370374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401281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1135266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70278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181063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88759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40563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78978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566016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616184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r>
              <a:rPr lang="en-US" altLang="en-US" smtClean="0"/>
              <a:t>Example: one program, touches 50 pages (each equally likely). Have only 40 physical page frames.</a:t>
            </a:r>
          </a:p>
          <a:p>
            <a:r>
              <a:rPr lang="en-US" altLang="en-US" smtClean="0"/>
              <a:t>How bad is this?</a:t>
            </a:r>
          </a:p>
          <a:p>
            <a:r>
              <a:rPr lang="en-US" altLang="en-US" smtClean="0"/>
              <a:t>  - Does your program run at 80% speed?</a:t>
            </a:r>
          </a:p>
          <a:p>
            <a:r>
              <a:rPr lang="en-US" altLang="en-US" smtClean="0"/>
              <a:t>  - Does your program run at 20% speed?</a:t>
            </a:r>
          </a:p>
          <a:p>
            <a:r>
              <a:rPr lang="en-US" altLang="en-US" smtClean="0"/>
              <a:t>Performance is really bad</a:t>
            </a:r>
          </a:p>
          <a:p>
            <a:r>
              <a:rPr lang="en-US" altLang="en-US" smtClean="0"/>
              <a:t>If we have enough pages, 200 ns/ref, but if too few pages, assume every 5</a:t>
            </a:r>
            <a:r>
              <a:rPr lang="en-US" altLang="en-US" baseline="30000" smtClean="0"/>
              <a:t>th</a:t>
            </a:r>
            <a:r>
              <a:rPr lang="en-US" altLang="en-US" smtClean="0"/>
              <a:t> page reference causes a page fault</a:t>
            </a:r>
          </a:p>
          <a:p>
            <a:r>
              <a:rPr lang="en-US" altLang="en-US" smtClean="0"/>
              <a:t>= 4 refs x 200 ns</a:t>
            </a:r>
          </a:p>
          <a:p>
            <a:r>
              <a:rPr lang="en-US" altLang="en-US" smtClean="0"/>
              <a:t>  1 page fault x 10 ms for disk I/O</a:t>
            </a:r>
          </a:p>
          <a:p>
            <a:r>
              <a:rPr lang="en-US" altLang="en-US" smtClean="0"/>
              <a:t>= 5 refs, 10 ms + 800 ns =&gt; 2 ms/ref (not 100 MIPS, but 500 IPS! Factor of 10,000)</a:t>
            </a:r>
          </a:p>
          <a:p>
            <a:r>
              <a:rPr lang="en-US" altLang="en-US" smtClean="0"/>
              <a:t>Machine appears to have stopped!</a:t>
            </a:r>
          </a:p>
          <a:p>
            <a:endParaRPr lang="en-US" altLang="en-US" smtClean="0"/>
          </a:p>
        </p:txBody>
      </p:sp>
    </p:spTree>
    <p:extLst>
      <p:ext uri="{BB962C8B-B14F-4D97-AF65-F5344CB8AC3E}">
        <p14:creationId xmlns:p14="http://schemas.microsoft.com/office/powerpoint/2010/main" val="42013109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764074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703252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061011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57788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07054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573577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12234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63835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77623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878510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15.</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822639"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10/17/18</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3810000" y="6550236"/>
            <a:ext cx="1899857"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CS162 ©UCB Fall 2018</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1.bin"/><Relationship Id="rId5"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9.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15</a:t>
            </a:r>
            <a:br>
              <a:rPr lang="en-US" altLang="en-US" sz="3000" dirty="0" smtClean="0"/>
            </a:br>
            <a:r>
              <a:rPr lang="en-US" altLang="en-US" sz="3000" dirty="0" smtClean="0"/>
              <a:t> </a:t>
            </a:r>
            <a:br>
              <a:rPr lang="en-US" altLang="en-US" sz="3000" dirty="0" smtClean="0"/>
            </a:br>
            <a:r>
              <a:rPr lang="en-US" altLang="en-US" sz="3000" dirty="0" smtClean="0"/>
              <a:t>Demand Paging (Finished)</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smtClean="0"/>
              <a:t>October 17</a:t>
            </a:r>
            <a:r>
              <a:rPr lang="en-US" altLang="en-US" baseline="30000" smtClean="0"/>
              <a:t>th</a:t>
            </a:r>
            <a:r>
              <a:rPr lang="en-US" altLang="en-US" dirty="0" smtClean="0"/>
              <a:t>, 2018</a:t>
            </a:r>
          </a:p>
          <a:p>
            <a:pPr marL="285750" indent="-285750"/>
            <a:r>
              <a:rPr lang="en-US" altLang="en-US" dirty="0" smtClean="0"/>
              <a:t>Ion Stoica</a:t>
            </a:r>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ko-KR" dirty="0" smtClean="0">
                <a:ea typeface="굴림" panose="020B0600000101010101" pitchFamily="34" charset="-127"/>
              </a:rPr>
              <a:t>Recall: What is in a Page Table Entry</a:t>
            </a:r>
          </a:p>
        </p:txBody>
      </p:sp>
      <p:sp>
        <p:nvSpPr>
          <p:cNvPr id="803843" name="Rectangle 3"/>
          <p:cNvSpPr>
            <a:spLocks noGrp="1" noChangeArrowheads="1"/>
          </p:cNvSpPr>
          <p:nvPr>
            <p:ph type="body" idx="1"/>
          </p:nvPr>
        </p:nvSpPr>
        <p:spPr>
          <a:xfrm>
            <a:off x="457200" y="685800"/>
            <a:ext cx="8686800" cy="5943600"/>
          </a:xfrm>
        </p:spPr>
        <p:txBody>
          <a:bodyPr/>
          <a:lstStyle/>
          <a:p>
            <a:pPr>
              <a:lnSpc>
                <a:spcPct val="80000"/>
              </a:lnSpc>
              <a:spcBef>
                <a:spcPct val="15000"/>
              </a:spcBef>
              <a:tabLst>
                <a:tab pos="1377950" algn="r"/>
                <a:tab pos="1541463" algn="l"/>
              </a:tabLst>
            </a:pPr>
            <a:r>
              <a:rPr lang="en-US" altLang="ko-KR" dirty="0" smtClean="0">
                <a:ea typeface="굴림" panose="020B0600000101010101" pitchFamily="34" charset="-127"/>
              </a:rPr>
              <a:t>What is in a Page Table Entry (or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rPr>
              <a:t>Pointer to next-level page table or to actual page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Permission bits: valid, read-only, read-write, write-only</a:t>
            </a:r>
          </a:p>
          <a:p>
            <a:pPr>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Example: Intel x86 architecture PTE:</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Address same format previous slide (10, 10, 12-bit offset)</a:t>
            </a:r>
          </a:p>
          <a:p>
            <a:pPr marL="628650" lvl="1">
              <a:lnSpc>
                <a:spcPct val="80000"/>
              </a:lnSpc>
              <a:spcBef>
                <a:spcPct val="15000"/>
              </a:spcBef>
              <a:tabLst>
                <a:tab pos="1377950" algn="r"/>
                <a:tab pos="1541463" algn="l"/>
              </a:tabLst>
            </a:pPr>
            <a:r>
              <a:rPr lang="en-US" altLang="ko-KR" dirty="0" smtClean="0">
                <a:ea typeface="굴림" panose="020B0600000101010101" pitchFamily="34" charset="-127"/>
                <a:sym typeface="Symbol" panose="05050102010706020507" pitchFamily="18" charset="2"/>
              </a:rPr>
              <a:t>Intermediate page tables called “Directories”</a:t>
            </a: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tabLst>
                <a:tab pos="1377950" algn="r"/>
                <a:tab pos="1541463" algn="l"/>
              </a:tabLst>
            </a:pPr>
            <a:endParaRPr lang="en-US" altLang="ko-KR" dirty="0" smtClean="0">
              <a:ea typeface="굴림" panose="020B0600000101010101" pitchFamily="34" charset="-127"/>
              <a:sym typeface="Symbol" panose="05050102010706020507" pitchFamily="18" charset="2"/>
            </a:endParaRP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P: 	Present (same as “valid” bit in other architectures) </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W: 	Writeable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U: 	User accessible</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PWT:	Page write transparent: external cache write-through</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PCD:	Page cache disabled (page cannot be cached)</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A: 	Accessed: page has been accessed recently</a:t>
            </a:r>
          </a:p>
          <a:p>
            <a:pPr marL="628650" lvl="1">
              <a:lnSpc>
                <a:spcPct val="80000"/>
              </a:lnSpc>
              <a:spcBef>
                <a:spcPct val="15000"/>
              </a:spcBef>
              <a:buFontTx/>
              <a:buNone/>
              <a:tabLst>
                <a:tab pos="1377950" algn="r"/>
                <a:tab pos="1541463" algn="l"/>
              </a:tabLst>
            </a:pPr>
            <a:r>
              <a:rPr lang="en-US" altLang="ko-KR" dirty="0" smtClean="0">
                <a:solidFill>
                  <a:srgbClr val="FF0000"/>
                </a:solidFill>
                <a:ea typeface="굴림" panose="020B0600000101010101" pitchFamily="34" charset="-127"/>
                <a:sym typeface="Symbol" panose="05050102010706020507" pitchFamily="18" charset="2"/>
              </a:rPr>
              <a:t>		D: 	Dirty (PTE only): page has been modified recently</a:t>
            </a:r>
          </a:p>
          <a:p>
            <a:pPr marL="628650" lvl="1">
              <a:lnSpc>
                <a:spcPct val="80000"/>
              </a:lnSpc>
              <a:spcBef>
                <a:spcPct val="15000"/>
              </a:spcBef>
              <a:buFontTx/>
              <a:buNone/>
              <a:tabLst>
                <a:tab pos="1377950" algn="r"/>
                <a:tab pos="1541463" algn="l"/>
              </a:tabLst>
            </a:pPr>
            <a:r>
              <a:rPr lang="en-US" altLang="ko-KR" dirty="0" smtClean="0">
                <a:ea typeface="굴림" panose="020B0600000101010101" pitchFamily="34" charset="-127"/>
                <a:sym typeface="Symbol" panose="05050102010706020507" pitchFamily="18" charset="2"/>
              </a:rPr>
              <a:t>		L: 	L=14MB page (directory only).</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Bottom 22 bits of virtual address serve as offset</a:t>
            </a:r>
          </a:p>
        </p:txBody>
      </p:sp>
      <p:grpSp>
        <p:nvGrpSpPr>
          <p:cNvPr id="803844" name="Group 4"/>
          <p:cNvGrpSpPr>
            <a:grpSpLocks/>
          </p:cNvGrpSpPr>
          <p:nvPr/>
        </p:nvGrpSpPr>
        <p:grpSpPr bwMode="auto">
          <a:xfrm>
            <a:off x="663575" y="2717800"/>
            <a:ext cx="7696200" cy="1006475"/>
            <a:chOff x="480" y="2304"/>
            <a:chExt cx="4848" cy="634"/>
          </a:xfrm>
        </p:grpSpPr>
        <p:sp>
          <p:nvSpPr>
            <p:cNvPr id="8197" name="Rectangle 5"/>
            <p:cNvSpPr>
              <a:spLocks noChangeArrowheads="1"/>
            </p:cNvSpPr>
            <p:nvPr/>
          </p:nvSpPr>
          <p:spPr bwMode="auto">
            <a:xfrm>
              <a:off x="480" y="2304"/>
              <a:ext cx="2544"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pPr>
              <a:r>
                <a:rPr lang="en-US" altLang="ko-KR" b="0" dirty="0">
                  <a:latin typeface="Gill Sans" charset="0"/>
                  <a:ea typeface="Gill Sans" charset="0"/>
                  <a:cs typeface="Gill Sans" charset="0"/>
                </a:rPr>
                <a:t>Page Frame Number</a:t>
              </a:r>
            </a:p>
            <a:p>
              <a:pPr>
                <a:lnSpc>
                  <a:spcPct val="90000"/>
                </a:lnSpc>
              </a:pPr>
              <a:r>
                <a:rPr lang="en-US" altLang="ko-KR" b="0" dirty="0">
                  <a:latin typeface="Gill Sans" charset="0"/>
                  <a:ea typeface="Gill Sans" charset="0"/>
                  <a:cs typeface="Gill Sans" charset="0"/>
                </a:rPr>
                <a:t>(Physical Page Number)</a:t>
              </a:r>
            </a:p>
          </p:txBody>
        </p:sp>
        <p:sp>
          <p:nvSpPr>
            <p:cNvPr id="8198" name="Rectangle 6"/>
            <p:cNvSpPr>
              <a:spLocks noChangeArrowheads="1"/>
            </p:cNvSpPr>
            <p:nvPr/>
          </p:nvSpPr>
          <p:spPr bwMode="auto">
            <a:xfrm>
              <a:off x="3024" y="2304"/>
              <a:ext cx="576"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Free</a:t>
              </a:r>
            </a:p>
            <a:p>
              <a:r>
                <a:rPr lang="en-US" altLang="ko-KR" b="0">
                  <a:latin typeface="Gill Sans" charset="0"/>
                  <a:ea typeface="Gill Sans" charset="0"/>
                  <a:cs typeface="Gill Sans" charset="0"/>
                </a:rPr>
                <a:t>(OS)</a:t>
              </a:r>
            </a:p>
          </p:txBody>
        </p:sp>
        <p:sp>
          <p:nvSpPr>
            <p:cNvPr id="8199" name="Rectangle 7"/>
            <p:cNvSpPr>
              <a:spLocks noChangeArrowheads="1"/>
            </p:cNvSpPr>
            <p:nvPr/>
          </p:nvSpPr>
          <p:spPr bwMode="auto">
            <a:xfrm>
              <a:off x="360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0" name="Rectangle 8"/>
            <p:cNvSpPr>
              <a:spLocks noChangeArrowheads="1"/>
            </p:cNvSpPr>
            <p:nvPr/>
          </p:nvSpPr>
          <p:spPr bwMode="auto">
            <a:xfrm>
              <a:off x="379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L</a:t>
              </a:r>
            </a:p>
          </p:txBody>
        </p:sp>
        <p:sp>
          <p:nvSpPr>
            <p:cNvPr id="8201" name="Rectangle 9"/>
            <p:cNvSpPr>
              <a:spLocks noChangeArrowheads="1"/>
            </p:cNvSpPr>
            <p:nvPr/>
          </p:nvSpPr>
          <p:spPr bwMode="auto">
            <a:xfrm>
              <a:off x="398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D</a:t>
              </a:r>
            </a:p>
          </p:txBody>
        </p:sp>
        <p:sp>
          <p:nvSpPr>
            <p:cNvPr id="8202" name="Rectangle 10"/>
            <p:cNvSpPr>
              <a:spLocks noChangeArrowheads="1"/>
            </p:cNvSpPr>
            <p:nvPr/>
          </p:nvSpPr>
          <p:spPr bwMode="auto">
            <a:xfrm>
              <a:off x="417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A</a:t>
              </a:r>
            </a:p>
          </p:txBody>
        </p:sp>
        <p:sp>
          <p:nvSpPr>
            <p:cNvPr id="8203" name="Rectangle 11"/>
            <p:cNvSpPr>
              <a:spLocks noChangeArrowheads="1"/>
            </p:cNvSpPr>
            <p:nvPr/>
          </p:nvSpPr>
          <p:spPr bwMode="auto">
            <a:xfrm>
              <a:off x="4368"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PCD</a:t>
              </a:r>
            </a:p>
          </p:txBody>
        </p:sp>
        <p:sp>
          <p:nvSpPr>
            <p:cNvPr id="8204" name="Rectangle 12"/>
            <p:cNvSpPr>
              <a:spLocks noChangeArrowheads="1"/>
            </p:cNvSpPr>
            <p:nvPr/>
          </p:nvSpPr>
          <p:spPr bwMode="auto">
            <a:xfrm>
              <a:off x="4560"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800" b="0">
                  <a:latin typeface="Gill Sans" charset="0"/>
                  <a:ea typeface="Gill Sans" charset="0"/>
                  <a:cs typeface="Gill Sans" charset="0"/>
                </a:rPr>
                <a:t>PWT</a:t>
              </a:r>
            </a:p>
          </p:txBody>
        </p:sp>
        <p:sp>
          <p:nvSpPr>
            <p:cNvPr id="8205" name="Rectangle 13"/>
            <p:cNvSpPr>
              <a:spLocks noChangeArrowheads="1"/>
            </p:cNvSpPr>
            <p:nvPr/>
          </p:nvSpPr>
          <p:spPr bwMode="auto">
            <a:xfrm>
              <a:off x="4752"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U</a:t>
              </a:r>
            </a:p>
          </p:txBody>
        </p:sp>
        <p:sp>
          <p:nvSpPr>
            <p:cNvPr id="8206" name="Rectangle 14"/>
            <p:cNvSpPr>
              <a:spLocks noChangeArrowheads="1"/>
            </p:cNvSpPr>
            <p:nvPr/>
          </p:nvSpPr>
          <p:spPr bwMode="auto">
            <a:xfrm>
              <a:off x="4944"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ctr"/>
              <a:r>
                <a:rPr lang="en-US" altLang="ko-KR" b="0">
                  <a:latin typeface="Gill Sans" charset="0"/>
                  <a:ea typeface="Gill Sans" charset="0"/>
                  <a:cs typeface="Gill Sans" charset="0"/>
                </a:rPr>
                <a:t>W</a:t>
              </a:r>
            </a:p>
          </p:txBody>
        </p:sp>
        <p:sp>
          <p:nvSpPr>
            <p:cNvPr id="8207" name="Rectangle 15"/>
            <p:cNvSpPr>
              <a:spLocks noChangeArrowheads="1"/>
            </p:cNvSpPr>
            <p:nvPr/>
          </p:nvSpPr>
          <p:spPr bwMode="auto">
            <a:xfrm>
              <a:off x="5136" y="2304"/>
              <a:ext cx="192" cy="38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t>
              </a:r>
            </a:p>
          </p:txBody>
        </p:sp>
        <p:sp>
          <p:nvSpPr>
            <p:cNvPr id="8208" name="Text Box 16"/>
            <p:cNvSpPr txBox="1">
              <a:spLocks noChangeArrowheads="1"/>
            </p:cNvSpPr>
            <p:nvPr/>
          </p:nvSpPr>
          <p:spPr bwMode="auto">
            <a:xfrm>
              <a:off x="5126"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0</a:t>
              </a:r>
            </a:p>
          </p:txBody>
        </p:sp>
        <p:sp>
          <p:nvSpPr>
            <p:cNvPr id="8209" name="Text Box 17"/>
            <p:cNvSpPr txBox="1">
              <a:spLocks noChangeArrowheads="1"/>
            </p:cNvSpPr>
            <p:nvPr/>
          </p:nvSpPr>
          <p:spPr bwMode="auto">
            <a:xfrm>
              <a:off x="4944"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a:t>
              </a:r>
            </a:p>
          </p:txBody>
        </p:sp>
        <p:sp>
          <p:nvSpPr>
            <p:cNvPr id="8210" name="Text Box 18"/>
            <p:cNvSpPr txBox="1">
              <a:spLocks noChangeArrowheads="1"/>
            </p:cNvSpPr>
            <p:nvPr/>
          </p:nvSpPr>
          <p:spPr bwMode="auto">
            <a:xfrm>
              <a:off x="4752"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2</a:t>
              </a:r>
            </a:p>
          </p:txBody>
        </p:sp>
        <p:sp>
          <p:nvSpPr>
            <p:cNvPr id="8211" name="Text Box 19"/>
            <p:cNvSpPr txBox="1">
              <a:spLocks noChangeArrowheads="1"/>
            </p:cNvSpPr>
            <p:nvPr/>
          </p:nvSpPr>
          <p:spPr bwMode="auto">
            <a:xfrm>
              <a:off x="4560"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a:t>
              </a:r>
            </a:p>
          </p:txBody>
        </p:sp>
        <p:sp>
          <p:nvSpPr>
            <p:cNvPr id="8212" name="Text Box 20"/>
            <p:cNvSpPr txBox="1">
              <a:spLocks noChangeArrowheads="1"/>
            </p:cNvSpPr>
            <p:nvPr/>
          </p:nvSpPr>
          <p:spPr bwMode="auto">
            <a:xfrm>
              <a:off x="4368"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4</a:t>
              </a:r>
            </a:p>
          </p:txBody>
        </p:sp>
        <p:sp>
          <p:nvSpPr>
            <p:cNvPr id="8213" name="Text Box 21"/>
            <p:cNvSpPr txBox="1">
              <a:spLocks noChangeArrowheads="1"/>
            </p:cNvSpPr>
            <p:nvPr/>
          </p:nvSpPr>
          <p:spPr bwMode="auto">
            <a:xfrm>
              <a:off x="4176"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5</a:t>
              </a:r>
            </a:p>
          </p:txBody>
        </p:sp>
        <p:sp>
          <p:nvSpPr>
            <p:cNvPr id="8214" name="Text Box 22"/>
            <p:cNvSpPr txBox="1">
              <a:spLocks noChangeArrowheads="1"/>
            </p:cNvSpPr>
            <p:nvPr/>
          </p:nvSpPr>
          <p:spPr bwMode="auto">
            <a:xfrm>
              <a:off x="3984"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6</a:t>
              </a:r>
            </a:p>
          </p:txBody>
        </p:sp>
        <p:sp>
          <p:nvSpPr>
            <p:cNvPr id="8215" name="Text Box 23"/>
            <p:cNvSpPr txBox="1">
              <a:spLocks noChangeArrowheads="1"/>
            </p:cNvSpPr>
            <p:nvPr/>
          </p:nvSpPr>
          <p:spPr bwMode="auto">
            <a:xfrm>
              <a:off x="3792"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7</a:t>
              </a:r>
            </a:p>
          </p:txBody>
        </p:sp>
        <p:sp>
          <p:nvSpPr>
            <p:cNvPr id="8216" name="Text Box 24"/>
            <p:cNvSpPr txBox="1">
              <a:spLocks noChangeArrowheads="1"/>
            </p:cNvSpPr>
            <p:nvPr/>
          </p:nvSpPr>
          <p:spPr bwMode="auto">
            <a:xfrm>
              <a:off x="3600" y="2688"/>
              <a:ext cx="196"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8</a:t>
              </a:r>
            </a:p>
          </p:txBody>
        </p:sp>
        <p:sp>
          <p:nvSpPr>
            <p:cNvPr id="8217" name="Text Box 25"/>
            <p:cNvSpPr txBox="1">
              <a:spLocks noChangeArrowheads="1"/>
            </p:cNvSpPr>
            <p:nvPr/>
          </p:nvSpPr>
          <p:spPr bwMode="auto">
            <a:xfrm>
              <a:off x="3072" y="2688"/>
              <a:ext cx="408"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11-9</a:t>
              </a:r>
            </a:p>
          </p:txBody>
        </p:sp>
        <p:sp>
          <p:nvSpPr>
            <p:cNvPr id="8218" name="Text Box 26"/>
            <p:cNvSpPr txBox="1">
              <a:spLocks noChangeArrowheads="1"/>
            </p:cNvSpPr>
            <p:nvPr/>
          </p:nvSpPr>
          <p:spPr bwMode="auto">
            <a:xfrm>
              <a:off x="1440" y="2688"/>
              <a:ext cx="489" cy="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31-12</a:t>
              </a:r>
            </a:p>
          </p:txBody>
        </p:sp>
      </p:grpSp>
    </p:spTree>
    <p:extLst>
      <p:ext uri="{BB962C8B-B14F-4D97-AF65-F5344CB8AC3E}">
        <p14:creationId xmlns:p14="http://schemas.microsoft.com/office/powerpoint/2010/main" val="173295871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6986" name="Group 10"/>
          <p:cNvGrpSpPr>
            <a:grpSpLocks/>
          </p:cNvGrpSpPr>
          <p:nvPr/>
        </p:nvGrpSpPr>
        <p:grpSpPr bwMode="auto">
          <a:xfrm>
            <a:off x="381000" y="2590800"/>
            <a:ext cx="8382000" cy="2565400"/>
            <a:chOff x="240" y="1632"/>
            <a:chExt cx="5280" cy="1616"/>
          </a:xfrm>
        </p:grpSpPr>
        <p:sp>
          <p:nvSpPr>
            <p:cNvPr id="26629" name="AutoShape 4"/>
            <p:cNvSpPr>
              <a:spLocks noChangeArrowheads="1"/>
            </p:cNvSpPr>
            <p:nvPr/>
          </p:nvSpPr>
          <p:spPr bwMode="auto">
            <a:xfrm>
              <a:off x="240" y="1872"/>
              <a:ext cx="5280" cy="1376"/>
            </a:xfrm>
            <a:prstGeom prst="roundRect">
              <a:avLst>
                <a:gd name="adj" fmla="val 16667"/>
              </a:avLst>
            </a:prstGeom>
            <a:solidFill>
              <a:srgbClr val="FF66CC">
                <a:alpha val="32156"/>
              </a:srgbClr>
            </a:solidFill>
            <a:ln w="57150" algn="ctr">
              <a:solidFill>
                <a:srgbClr val="FF66CC"/>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ko-KR" altLang="en-US">
                <a:ea typeface="굴림" panose="020B0600000101010101" pitchFamily="34" charset="-127"/>
              </a:endParaRPr>
            </a:p>
          </p:txBody>
        </p:sp>
        <p:sp>
          <p:nvSpPr>
            <p:cNvPr id="26630" name="WordArt 5"/>
            <p:cNvSpPr>
              <a:spLocks noChangeArrowheads="1" noChangeShapeType="1" noTextEdit="1"/>
            </p:cNvSpPr>
            <p:nvPr/>
          </p:nvSpPr>
          <p:spPr bwMode="auto">
            <a:xfrm>
              <a:off x="4416" y="1632"/>
              <a:ext cx="978" cy="551"/>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Cache</a:t>
              </a:r>
            </a:p>
          </p:txBody>
        </p:sp>
      </p:grpSp>
      <p:sp>
        <p:nvSpPr>
          <p:cNvPr id="766979" name="Rectangle 3"/>
          <p:cNvSpPr>
            <a:spLocks noGrp="1" noChangeArrowheads="1"/>
          </p:cNvSpPr>
          <p:nvPr>
            <p:ph type="body" idx="1"/>
          </p:nvPr>
        </p:nvSpPr>
        <p:spPr>
          <a:xfrm>
            <a:off x="152400" y="685800"/>
            <a:ext cx="8839200" cy="6096000"/>
          </a:xfrm>
        </p:spPr>
        <p:txBody>
          <a:bodyPr/>
          <a:lstStyle/>
          <a:p>
            <a:pPr>
              <a:lnSpc>
                <a:spcPct val="80000"/>
              </a:lnSpc>
              <a:spcBef>
                <a:spcPct val="20000"/>
              </a:spcBef>
            </a:pPr>
            <a:r>
              <a:rPr lang="en-US" altLang="ko-KR" dirty="0" smtClean="0">
                <a:ea typeface="굴림" panose="020B0600000101010101" pitchFamily="34" charset="-127"/>
              </a:rPr>
              <a:t>PTE helps us implement demand paging</a:t>
            </a:r>
          </a:p>
          <a:p>
            <a:pPr lvl="1">
              <a:lnSpc>
                <a:spcPct val="80000"/>
              </a:lnSpc>
              <a:spcBef>
                <a:spcPct val="20000"/>
              </a:spcBef>
            </a:pPr>
            <a:r>
              <a:rPr lang="en-US" altLang="ko-KR" dirty="0" smtClean="0">
                <a:ea typeface="굴림" panose="020B0600000101010101" pitchFamily="34" charset="-127"/>
              </a:rPr>
              <a:t>Valid </a:t>
            </a:r>
            <a:r>
              <a:rPr lang="en-US" altLang="ko-KR" dirty="0" smtClean="0">
                <a:ea typeface="굴림" panose="020B0600000101010101" pitchFamily="34" charset="-127"/>
                <a:sym typeface="Symbol" panose="05050102010706020507" pitchFamily="18" charset="2"/>
              </a:rPr>
              <a:t> Page in memory, PTE points at physical page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Not Valid  Page not in memory; use info in PTE to find it on disk when necessary</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Suppose user references page with invalid PTE?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Memory Management Unit (MMU) traps to OS</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Resulting trap is a “Page Fault”</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What does OS do on a Page Fault?:</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Choose an old page to replace </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If old page modified (“D=1”), write contents back to disk</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Change its PTE and any cached TLB to be invalid</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Load new page into memory from disk</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Update page table entry, invalidate TLB for new entry</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Continue thread from original faulting location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TLB for new page will be loaded when thread continued!</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While pulling pages off disk for one process, OS runs another process from ready queue</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Suspended process sits on wait queue</a:t>
            </a:r>
          </a:p>
        </p:txBody>
      </p:sp>
      <p:sp>
        <p:nvSpPr>
          <p:cNvPr id="26628" name="Rectangle 2"/>
          <p:cNvSpPr>
            <a:spLocks noGrp="1" noChangeArrowheads="1"/>
          </p:cNvSpPr>
          <p:nvPr>
            <p:ph type="title"/>
          </p:nvPr>
        </p:nvSpPr>
        <p:spPr/>
        <p:txBody>
          <a:bodyPr/>
          <a:lstStyle/>
          <a:p>
            <a:r>
              <a:rPr lang="en-US" altLang="ko-KR" dirty="0" smtClean="0">
                <a:ea typeface="굴림" panose="020B0600000101010101" pitchFamily="34" charset="-127"/>
              </a:rPr>
              <a:t>Demand Paging Mechanisms</a:t>
            </a:r>
          </a:p>
        </p:txBody>
      </p:sp>
    </p:spTree>
    <p:extLst>
      <p:ext uri="{BB962C8B-B14F-4D97-AF65-F5344CB8AC3E}">
        <p14:creationId xmlns:p14="http://schemas.microsoft.com/office/powerpoint/2010/main" val="16930169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6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669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69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69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669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697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6697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66979">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6697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66979">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66979">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66979">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nodeType="clickEffect">
                                  <p:stCondLst>
                                    <p:cond delay="0"/>
                                  </p:stCondLst>
                                  <p:childTnLst>
                                    <p:set>
                                      <p:cBhvr>
                                        <p:cTn id="52" dur="1" fill="hold">
                                          <p:stCondLst>
                                            <p:cond delay="0"/>
                                          </p:stCondLst>
                                        </p:cTn>
                                        <p:tgtEl>
                                          <p:spTgt spid="766986"/>
                                        </p:tgtEl>
                                        <p:attrNameLst>
                                          <p:attrName>style.visibility</p:attrName>
                                        </p:attrNameLst>
                                      </p:cBhvr>
                                      <p:to>
                                        <p:strVal val="visible"/>
                                      </p:to>
                                    </p:set>
                                    <p:anim calcmode="lin" valueType="num">
                                      <p:cBhvr>
                                        <p:cTn id="53" dur="500" fill="hold"/>
                                        <p:tgtEl>
                                          <p:spTgt spid="766986"/>
                                        </p:tgtEl>
                                        <p:attrNameLst>
                                          <p:attrName>ppt_w</p:attrName>
                                        </p:attrNameLst>
                                      </p:cBhvr>
                                      <p:tavLst>
                                        <p:tav tm="0">
                                          <p:val>
                                            <p:fltVal val="0"/>
                                          </p:val>
                                        </p:tav>
                                        <p:tav tm="100000">
                                          <p:val>
                                            <p:strVal val="#ppt_w"/>
                                          </p:val>
                                        </p:tav>
                                      </p:tavLst>
                                    </p:anim>
                                    <p:anim calcmode="lin" valueType="num">
                                      <p:cBhvr>
                                        <p:cTn id="54" dur="500" fill="hold"/>
                                        <p:tgtEl>
                                          <p:spTgt spid="766986"/>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66979">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66979">
                                            <p:txEl>
                                              <p:pRg st="14" end="14"/>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6697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52400" y="152400"/>
            <a:ext cx="8991600" cy="533400"/>
          </a:xfrm>
        </p:spPr>
        <p:txBody>
          <a:bodyPr/>
          <a:lstStyle/>
          <a:p>
            <a:r>
              <a:rPr lang="en-US" altLang="ko-KR" dirty="0" smtClean="0"/>
              <a:t>Management &amp; Access to the Memory Hierarchy</a:t>
            </a:r>
            <a:endParaRPr lang="en-US" altLang="ko-KR" dirty="0"/>
          </a:p>
        </p:txBody>
      </p:sp>
      <p:sp>
        <p:nvSpPr>
          <p:cNvPr id="12292" name="Rectangle 16"/>
          <p:cNvSpPr>
            <a:spLocks noChangeArrowheads="1"/>
          </p:cNvSpPr>
          <p:nvPr/>
        </p:nvSpPr>
        <p:spPr bwMode="auto">
          <a:xfrm>
            <a:off x="3421063" y="330041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299404" y="377904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19200" y="2116141"/>
            <a:ext cx="2019300" cy="128587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Helvetica" charset="0"/>
            </a:endParaRPr>
          </a:p>
        </p:txBody>
      </p:sp>
      <p:sp>
        <p:nvSpPr>
          <p:cNvPr id="25607" name="Rectangle 6"/>
          <p:cNvSpPr>
            <a:spLocks noChangeArrowheads="1"/>
          </p:cNvSpPr>
          <p:nvPr/>
        </p:nvSpPr>
        <p:spPr bwMode="auto">
          <a:xfrm>
            <a:off x="1219200" y="3489328"/>
            <a:ext cx="2019300" cy="129857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Helvetica" charset="0"/>
            </a:endParaRPr>
          </a:p>
        </p:txBody>
      </p:sp>
      <p:sp>
        <p:nvSpPr>
          <p:cNvPr id="25609" name="Rectangle 8"/>
          <p:cNvSpPr>
            <a:spLocks noChangeArrowheads="1"/>
          </p:cNvSpPr>
          <p:nvPr/>
        </p:nvSpPr>
        <p:spPr bwMode="auto">
          <a:xfrm>
            <a:off x="7010400" y="180657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066800" y="1703391"/>
            <a:ext cx="3043238" cy="319405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755775" y="1722441"/>
            <a:ext cx="118586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227263" y="1806578"/>
            <a:ext cx="4783137" cy="19716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14" name="Rectangle 18"/>
          <p:cNvSpPr>
            <a:spLocks noChangeArrowheads="1"/>
          </p:cNvSpPr>
          <p:nvPr/>
        </p:nvSpPr>
        <p:spPr bwMode="auto">
          <a:xfrm>
            <a:off x="4338638" y="290830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1944688" y="5543554"/>
            <a:ext cx="296857"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a:t>
            </a:r>
          </a:p>
        </p:txBody>
      </p:sp>
      <p:sp>
        <p:nvSpPr>
          <p:cNvPr id="25616" name="Rectangle 23"/>
          <p:cNvSpPr>
            <a:spLocks noChangeArrowheads="1"/>
          </p:cNvSpPr>
          <p:nvPr/>
        </p:nvSpPr>
        <p:spPr bwMode="auto">
          <a:xfrm>
            <a:off x="7167563" y="5449891"/>
            <a:ext cx="13081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22250" y="5556254"/>
            <a:ext cx="129993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Speed (ns):</a:t>
            </a:r>
          </a:p>
        </p:txBody>
      </p:sp>
      <p:sp>
        <p:nvSpPr>
          <p:cNvPr id="25618" name="Rectangle 25"/>
          <p:cNvSpPr>
            <a:spLocks noChangeArrowheads="1"/>
          </p:cNvSpPr>
          <p:nvPr/>
        </p:nvSpPr>
        <p:spPr bwMode="auto">
          <a:xfrm>
            <a:off x="3368675" y="5535616"/>
            <a:ext cx="70752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10-30</a:t>
            </a:r>
          </a:p>
        </p:txBody>
      </p:sp>
      <p:sp>
        <p:nvSpPr>
          <p:cNvPr id="25619" name="Rectangle 26"/>
          <p:cNvSpPr>
            <a:spLocks noChangeArrowheads="1"/>
          </p:cNvSpPr>
          <p:nvPr/>
        </p:nvSpPr>
        <p:spPr bwMode="auto">
          <a:xfrm>
            <a:off x="4522788" y="5543554"/>
            <a:ext cx="561975"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a:t>
            </a:r>
          </a:p>
        </p:txBody>
      </p:sp>
      <p:sp>
        <p:nvSpPr>
          <p:cNvPr id="25620" name="Rectangle 27"/>
          <p:cNvSpPr>
            <a:spLocks noChangeArrowheads="1"/>
          </p:cNvSpPr>
          <p:nvPr/>
        </p:nvSpPr>
        <p:spPr bwMode="auto">
          <a:xfrm>
            <a:off x="1117624" y="5908899"/>
            <a:ext cx="78737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100Bs</a:t>
            </a:r>
          </a:p>
        </p:txBody>
      </p:sp>
      <p:sp>
        <p:nvSpPr>
          <p:cNvPr id="25621" name="Rectangle 29"/>
          <p:cNvSpPr>
            <a:spLocks noChangeArrowheads="1"/>
          </p:cNvSpPr>
          <p:nvPr/>
        </p:nvSpPr>
        <p:spPr bwMode="auto">
          <a:xfrm>
            <a:off x="-76200" y="5912411"/>
            <a:ext cx="1391307"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Size (bytes):</a:t>
            </a:r>
          </a:p>
        </p:txBody>
      </p:sp>
      <p:sp>
        <p:nvSpPr>
          <p:cNvPr id="25622" name="Rectangle 30"/>
          <p:cNvSpPr>
            <a:spLocks noChangeArrowheads="1"/>
          </p:cNvSpPr>
          <p:nvPr/>
        </p:nvSpPr>
        <p:spPr bwMode="auto">
          <a:xfrm>
            <a:off x="3522663" y="5888262"/>
            <a:ext cx="618760"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MBs</a:t>
            </a:r>
          </a:p>
        </p:txBody>
      </p:sp>
      <p:sp>
        <p:nvSpPr>
          <p:cNvPr id="25623" name="Rectangle 31"/>
          <p:cNvSpPr>
            <a:spLocks noChangeArrowheads="1"/>
          </p:cNvSpPr>
          <p:nvPr/>
        </p:nvSpPr>
        <p:spPr bwMode="auto">
          <a:xfrm>
            <a:off x="4581525" y="5873974"/>
            <a:ext cx="752475"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r>
              <a:rPr lang="en-US" altLang="ko-KR" sz="1600">
                <a:latin typeface="Helvetica" charset="0"/>
              </a:rPr>
              <a:t>GBs</a:t>
            </a:r>
          </a:p>
        </p:txBody>
      </p:sp>
      <p:sp>
        <p:nvSpPr>
          <p:cNvPr id="25624" name="Rectangle 36"/>
          <p:cNvSpPr>
            <a:spLocks noChangeArrowheads="1"/>
          </p:cNvSpPr>
          <p:nvPr/>
        </p:nvSpPr>
        <p:spPr bwMode="auto">
          <a:xfrm>
            <a:off x="7391400" y="5832699"/>
            <a:ext cx="570369"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TBs</a:t>
            </a:r>
          </a:p>
        </p:txBody>
      </p:sp>
      <p:sp>
        <p:nvSpPr>
          <p:cNvPr id="34" name="Rectangle 14"/>
          <p:cNvSpPr>
            <a:spLocks noChangeArrowheads="1"/>
          </p:cNvSpPr>
          <p:nvPr/>
        </p:nvSpPr>
        <p:spPr bwMode="auto">
          <a:xfrm>
            <a:off x="1299404" y="241323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1928813" y="241323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1930400" y="377904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11438" y="361259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08263" y="220130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347788" y="5543554"/>
            <a:ext cx="467978"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0.3</a:t>
            </a:r>
          </a:p>
        </p:txBody>
      </p:sp>
      <p:sp>
        <p:nvSpPr>
          <p:cNvPr id="25631" name="Rectangle 22"/>
          <p:cNvSpPr>
            <a:spLocks noChangeArrowheads="1"/>
          </p:cNvSpPr>
          <p:nvPr/>
        </p:nvSpPr>
        <p:spPr bwMode="auto">
          <a:xfrm>
            <a:off x="2681288" y="5543554"/>
            <a:ext cx="296857"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3</a:t>
            </a:r>
          </a:p>
        </p:txBody>
      </p:sp>
      <p:sp>
        <p:nvSpPr>
          <p:cNvPr id="25632" name="Rectangle 27"/>
          <p:cNvSpPr>
            <a:spLocks noChangeArrowheads="1"/>
          </p:cNvSpPr>
          <p:nvPr/>
        </p:nvSpPr>
        <p:spPr bwMode="auto">
          <a:xfrm>
            <a:off x="1828800" y="5908899"/>
            <a:ext cx="78737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10kBs</a:t>
            </a:r>
          </a:p>
        </p:txBody>
      </p:sp>
      <p:sp>
        <p:nvSpPr>
          <p:cNvPr id="25633" name="Rectangle 27"/>
          <p:cNvSpPr>
            <a:spLocks noChangeArrowheads="1"/>
          </p:cNvSpPr>
          <p:nvPr/>
        </p:nvSpPr>
        <p:spPr bwMode="auto">
          <a:xfrm>
            <a:off x="2559050" y="5891437"/>
            <a:ext cx="901490"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100kBs</a:t>
            </a:r>
          </a:p>
        </p:txBody>
      </p:sp>
      <p:sp>
        <p:nvSpPr>
          <p:cNvPr id="25634" name="Rectangle 8"/>
          <p:cNvSpPr>
            <a:spLocks noChangeArrowheads="1"/>
          </p:cNvSpPr>
          <p:nvPr/>
        </p:nvSpPr>
        <p:spPr bwMode="auto">
          <a:xfrm>
            <a:off x="5562600" y="240506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15000" y="5449891"/>
            <a:ext cx="10668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743575" y="5873974"/>
            <a:ext cx="962025"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100GBs</a:t>
            </a:r>
          </a:p>
        </p:txBody>
      </p:sp>
      <p:grpSp>
        <p:nvGrpSpPr>
          <p:cNvPr id="11" name="Group 10"/>
          <p:cNvGrpSpPr/>
          <p:nvPr/>
        </p:nvGrpSpPr>
        <p:grpSpPr>
          <a:xfrm>
            <a:off x="1885616" y="914400"/>
            <a:ext cx="2381584" cy="5315932"/>
            <a:chOff x="975018" y="1116009"/>
            <a:chExt cx="3335587" cy="5315932"/>
          </a:xfrm>
        </p:grpSpPr>
        <p:sp>
          <p:nvSpPr>
            <p:cNvPr id="6" name="Rectangle 5"/>
            <p:cNvSpPr/>
            <p:nvPr/>
          </p:nvSpPr>
          <p:spPr>
            <a:xfrm>
              <a:off x="975018" y="1116009"/>
              <a:ext cx="3335587"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429062" y="1128852"/>
              <a:ext cx="2337625" cy="830997"/>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Managed in </a:t>
              </a:r>
              <a:br>
                <a:rPr lang="en-US" sz="2400" b="0" dirty="0" smtClean="0">
                  <a:solidFill>
                    <a:schemeClr val="accent2"/>
                  </a:solidFill>
                  <a:latin typeface="Gill Sans" charset="0"/>
                  <a:ea typeface="Gill Sans" charset="0"/>
                  <a:cs typeface="Gill Sans" charset="0"/>
                </a:rPr>
              </a:br>
              <a:r>
                <a:rPr lang="en-US" sz="2400" b="0" dirty="0" smtClean="0">
                  <a:solidFill>
                    <a:schemeClr val="accent2"/>
                  </a:solidFill>
                  <a:latin typeface="Gill Sans" charset="0"/>
                  <a:ea typeface="Gill Sans" charset="0"/>
                  <a:cs typeface="Gill Sans" charset="0"/>
                </a:rPr>
                <a:t>Hardware</a:t>
              </a:r>
              <a:endParaRPr lang="en-US" sz="2400" b="0" dirty="0">
                <a:solidFill>
                  <a:schemeClr val="accent2"/>
                </a:solidFill>
                <a:latin typeface="Gill Sans" charset="0"/>
                <a:ea typeface="Gill Sans" charset="0"/>
                <a:cs typeface="Gill Sans" charset="0"/>
              </a:endParaRPr>
            </a:p>
          </p:txBody>
        </p:sp>
      </p:grpSp>
      <p:grpSp>
        <p:nvGrpSpPr>
          <p:cNvPr id="12" name="Group 11"/>
          <p:cNvGrpSpPr/>
          <p:nvPr/>
        </p:nvGrpSpPr>
        <p:grpSpPr>
          <a:xfrm>
            <a:off x="4315368" y="914400"/>
            <a:ext cx="4137025" cy="5315932"/>
            <a:chOff x="4414838" y="1107059"/>
            <a:chExt cx="4137025" cy="5315932"/>
          </a:xfrm>
        </p:grpSpPr>
        <p:sp>
          <p:nvSpPr>
            <p:cNvPr id="44" name="Rectangle 43"/>
            <p:cNvSpPr/>
            <p:nvPr/>
          </p:nvSpPr>
          <p:spPr>
            <a:xfrm>
              <a:off x="4414838" y="1107059"/>
              <a:ext cx="4137025"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473660" y="1269639"/>
              <a:ext cx="3984617" cy="523220"/>
            </a:xfrm>
            <a:prstGeom prst="rect">
              <a:avLst/>
            </a:prstGeom>
            <a:noFill/>
          </p:spPr>
          <p:txBody>
            <a:bodyPr wrap="none" rtlCol="0">
              <a:spAutoFit/>
            </a:bodyPr>
            <a:lstStyle/>
            <a:p>
              <a:r>
                <a:rPr lang="en-US" sz="2800" b="0" dirty="0" smtClean="0">
                  <a:solidFill>
                    <a:schemeClr val="accent2"/>
                  </a:solidFill>
                  <a:latin typeface="Gill Sans" charset="0"/>
                  <a:ea typeface="Gill Sans" charset="0"/>
                  <a:cs typeface="Gill Sans" charset="0"/>
                </a:rPr>
                <a:t>Managed in Software - OS</a:t>
              </a:r>
              <a:endParaRPr lang="en-US" sz="2800" b="0" dirty="0">
                <a:solidFill>
                  <a:schemeClr val="accent2"/>
                </a:solidFill>
                <a:latin typeface="Gill Sans" charset="0"/>
                <a:ea typeface="Gill Sans" charset="0"/>
                <a:cs typeface="Gill Sans" charset="0"/>
              </a:endParaRPr>
            </a:p>
          </p:txBody>
        </p:sp>
      </p:grpSp>
      <p:sp>
        <p:nvSpPr>
          <p:cNvPr id="8" name="Rectangle 7"/>
          <p:cNvSpPr/>
          <p:nvPr/>
        </p:nvSpPr>
        <p:spPr>
          <a:xfrm>
            <a:off x="4776539" y="296177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8" name="Rectangle 47"/>
          <p:cNvSpPr/>
          <p:nvPr/>
        </p:nvSpPr>
        <p:spPr>
          <a:xfrm>
            <a:off x="7167563" y="2119200"/>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9" name="Rectangle 48"/>
          <p:cNvSpPr/>
          <p:nvPr/>
        </p:nvSpPr>
        <p:spPr>
          <a:xfrm>
            <a:off x="7357405" y="241323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0" name="Rectangle 49"/>
          <p:cNvSpPr/>
          <p:nvPr/>
        </p:nvSpPr>
        <p:spPr>
          <a:xfrm>
            <a:off x="6211731" y="251881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5" name="Rectangle 54"/>
          <p:cNvSpPr/>
          <p:nvPr/>
        </p:nvSpPr>
        <p:spPr>
          <a:xfrm>
            <a:off x="1224548" y="2008191"/>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sp>
        <p:nvSpPr>
          <p:cNvPr id="56" name="Rectangle 55"/>
          <p:cNvSpPr/>
          <p:nvPr/>
        </p:nvSpPr>
        <p:spPr>
          <a:xfrm>
            <a:off x="1224548" y="3390903"/>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grpSp>
        <p:nvGrpSpPr>
          <p:cNvPr id="15" name="Group 14"/>
          <p:cNvGrpSpPr/>
          <p:nvPr/>
        </p:nvGrpSpPr>
        <p:grpSpPr>
          <a:xfrm>
            <a:off x="887058" y="914400"/>
            <a:ext cx="927896" cy="5315932"/>
            <a:chOff x="963258" y="1116009"/>
            <a:chExt cx="927896" cy="5315932"/>
          </a:xfrm>
        </p:grpSpPr>
        <p:sp>
          <p:nvSpPr>
            <p:cNvPr id="58" name="Rectangle 57"/>
            <p:cNvSpPr/>
            <p:nvPr/>
          </p:nvSpPr>
          <p:spPr>
            <a:xfrm>
              <a:off x="963258" y="1116009"/>
              <a:ext cx="927896"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4" name="TextBox 13"/>
            <p:cNvSpPr txBox="1"/>
            <p:nvPr/>
          </p:nvSpPr>
          <p:spPr>
            <a:xfrm>
              <a:off x="1338659" y="1347894"/>
              <a:ext cx="413941" cy="523220"/>
            </a:xfrm>
            <a:prstGeom prst="rect">
              <a:avLst/>
            </a:prstGeom>
            <a:noFill/>
          </p:spPr>
          <p:txBody>
            <a:bodyPr wrap="square" rtlCol="0">
              <a:spAutoFit/>
            </a:bodyPr>
            <a:lstStyle/>
            <a:p>
              <a:pPr algn="ctr"/>
              <a:r>
                <a:rPr lang="en-US" sz="2800" b="0" dirty="0" smtClean="0">
                  <a:solidFill>
                    <a:srgbClr val="00B050"/>
                  </a:solidFill>
                  <a:latin typeface="Gill Sans" charset="0"/>
                  <a:ea typeface="Gill Sans" charset="0"/>
                  <a:cs typeface="Gill Sans" charset="0"/>
                </a:rPr>
                <a:t>?</a:t>
              </a:r>
              <a:endParaRPr lang="en-US" sz="2400" b="0" dirty="0">
                <a:solidFill>
                  <a:srgbClr val="00B050"/>
                </a:solidFill>
                <a:latin typeface="Gill Sans" charset="0"/>
                <a:ea typeface="Gill Sans" charset="0"/>
                <a:cs typeface="Gill Sans" charset="0"/>
              </a:endParaRPr>
            </a:p>
          </p:txBody>
        </p:sp>
      </p:grpSp>
      <p:grpSp>
        <p:nvGrpSpPr>
          <p:cNvPr id="10" name="Group 9"/>
          <p:cNvGrpSpPr/>
          <p:nvPr/>
        </p:nvGrpSpPr>
        <p:grpSpPr>
          <a:xfrm>
            <a:off x="1514642" y="4903791"/>
            <a:ext cx="3261897" cy="675135"/>
            <a:chOff x="1590842" y="5330020"/>
            <a:chExt cx="3261897" cy="675135"/>
          </a:xfrm>
        </p:grpSpPr>
        <p:sp>
          <p:nvSpPr>
            <p:cNvPr id="9" name="Left-Right Arrow 8"/>
            <p:cNvSpPr/>
            <p:nvPr/>
          </p:nvSpPr>
          <p:spPr>
            <a:xfrm>
              <a:off x="1590842" y="5330020"/>
              <a:ext cx="3261897" cy="308780"/>
            </a:xfrm>
            <a:prstGeom prst="leftRightArrow">
              <a:avLst/>
            </a:prstGeom>
            <a:solidFill>
              <a:srgbClr val="95373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latin typeface="Gill Sans Light"/>
                <a:cs typeface="Gill Sans Light"/>
              </a:endParaRPr>
            </a:p>
          </p:txBody>
        </p:sp>
        <p:sp>
          <p:nvSpPr>
            <p:cNvPr id="51" name="TextBox 50"/>
            <p:cNvSpPr txBox="1"/>
            <p:nvPr/>
          </p:nvSpPr>
          <p:spPr>
            <a:xfrm>
              <a:off x="1722914" y="5543490"/>
              <a:ext cx="2985561" cy="461665"/>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Accessed in Hardware</a:t>
              </a:r>
              <a:endParaRPr lang="en-US" sz="2400" b="0" dirty="0">
                <a:solidFill>
                  <a:schemeClr val="accent2"/>
                </a:solidFill>
                <a:latin typeface="Gill Sans" charset="0"/>
                <a:ea typeface="Gill Sans" charset="0"/>
                <a:cs typeface="Gill Sans" charset="0"/>
              </a:endParaRPr>
            </a:p>
          </p:txBody>
        </p:sp>
      </p:grpSp>
    </p:spTree>
    <p:extLst>
      <p:ext uri="{BB962C8B-B14F-4D97-AF65-F5344CB8AC3E}">
        <p14:creationId xmlns:p14="http://schemas.microsoft.com/office/powerpoint/2010/main" val="34951188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Some following questions</a:t>
            </a:r>
            <a:endParaRPr lang="en-US" dirty="0"/>
          </a:p>
        </p:txBody>
      </p:sp>
      <p:sp>
        <p:nvSpPr>
          <p:cNvPr id="3" name="Content Placeholder 2"/>
          <p:cNvSpPr>
            <a:spLocks noGrp="1"/>
          </p:cNvSpPr>
          <p:nvPr>
            <p:ph idx="1"/>
          </p:nvPr>
        </p:nvSpPr>
        <p:spPr>
          <a:xfrm>
            <a:off x="609600" y="914400"/>
            <a:ext cx="7924800" cy="5638800"/>
          </a:xfrm>
        </p:spPr>
        <p:txBody>
          <a:bodyPr>
            <a:normAutofit/>
          </a:bodyPr>
          <a:lstStyle/>
          <a:p>
            <a:r>
              <a:rPr lang="en-US" dirty="0" smtClean="0"/>
              <a:t>During a page fault, where does the OS get a free frame?</a:t>
            </a:r>
          </a:p>
          <a:p>
            <a:pPr lvl="1"/>
            <a:r>
              <a:rPr lang="en-US" dirty="0" smtClean="0"/>
              <a:t>Keeps a free list</a:t>
            </a:r>
          </a:p>
          <a:p>
            <a:pPr lvl="1"/>
            <a:r>
              <a:rPr lang="en-US" dirty="0" smtClean="0"/>
              <a:t>Unix runs a “reaper” if memory gets too full</a:t>
            </a:r>
          </a:p>
          <a:p>
            <a:pPr lvl="2"/>
            <a:r>
              <a:rPr lang="en-US" dirty="0" smtClean="0"/>
              <a:t>Schedule dirty pages to be written back on disk</a:t>
            </a:r>
          </a:p>
          <a:p>
            <a:pPr lvl="2"/>
            <a:r>
              <a:rPr lang="en-US" dirty="0" smtClean="0"/>
              <a:t>Zero (clean) pages </a:t>
            </a:r>
            <a:r>
              <a:rPr lang="en-US" dirty="0"/>
              <a:t>which haven’t been accessed in a while</a:t>
            </a:r>
            <a:endParaRPr lang="en-US" dirty="0" smtClean="0"/>
          </a:p>
          <a:p>
            <a:pPr lvl="1"/>
            <a:r>
              <a:rPr lang="en-US" dirty="0" smtClean="0"/>
              <a:t>As a last resort, evict a dirty page first</a:t>
            </a:r>
          </a:p>
          <a:p>
            <a:pPr lvl="1"/>
            <a:endParaRPr lang="en-US" dirty="0"/>
          </a:p>
          <a:p>
            <a:r>
              <a:rPr lang="en-US" dirty="0" smtClean="0"/>
              <a:t>How can we organize these mechanisms?</a:t>
            </a:r>
          </a:p>
          <a:p>
            <a:pPr lvl="1"/>
            <a:r>
              <a:rPr lang="en-US" dirty="0" smtClean="0"/>
              <a:t>Work on the replacement policy</a:t>
            </a:r>
          </a:p>
          <a:p>
            <a:pPr lvl="1"/>
            <a:endParaRPr lang="en-US" dirty="0" smtClean="0"/>
          </a:p>
          <a:p>
            <a:r>
              <a:rPr lang="en-US" dirty="0" smtClean="0"/>
              <a:t>How many page frames/process?</a:t>
            </a:r>
            <a:endParaRPr lang="en-US" dirty="0"/>
          </a:p>
          <a:p>
            <a:pPr lvl="1"/>
            <a:r>
              <a:rPr lang="en-US" dirty="0"/>
              <a:t>Like thread scheduling, need to “schedule” memory </a:t>
            </a:r>
            <a:r>
              <a:rPr lang="en-US" dirty="0" smtClean="0"/>
              <a:t>resources:</a:t>
            </a:r>
            <a:endParaRPr lang="en-US" dirty="0"/>
          </a:p>
          <a:p>
            <a:pPr lvl="2"/>
            <a:r>
              <a:rPr lang="en-US" dirty="0" smtClean="0"/>
              <a:t>Utilization</a:t>
            </a:r>
            <a:r>
              <a:rPr lang="en-US" dirty="0"/>
              <a:t>?  </a:t>
            </a:r>
            <a:r>
              <a:rPr lang="en-US" dirty="0" smtClean="0"/>
              <a:t>fairness</a:t>
            </a:r>
            <a:r>
              <a:rPr lang="en-US" dirty="0"/>
              <a:t>? </a:t>
            </a:r>
            <a:r>
              <a:rPr lang="en-US" dirty="0" smtClean="0"/>
              <a:t>priority</a:t>
            </a:r>
            <a:r>
              <a:rPr lang="en-US" dirty="0"/>
              <a:t>?</a:t>
            </a:r>
          </a:p>
          <a:p>
            <a:pPr lvl="1"/>
            <a:r>
              <a:rPr lang="en-US" dirty="0"/>
              <a:t>A</a:t>
            </a:r>
            <a:r>
              <a:rPr lang="en-US" dirty="0" smtClean="0"/>
              <a:t>llocation </a:t>
            </a:r>
            <a:r>
              <a:rPr lang="en-US" dirty="0"/>
              <a:t>of disk paging </a:t>
            </a:r>
            <a:r>
              <a:rPr lang="en-US" dirty="0" smtClean="0"/>
              <a:t>bandwidth</a:t>
            </a:r>
            <a:endParaRPr lang="en-US" dirty="0"/>
          </a:p>
        </p:txBody>
      </p:sp>
    </p:spTree>
    <p:extLst>
      <p:ext uri="{BB962C8B-B14F-4D97-AF65-F5344CB8AC3E}">
        <p14:creationId xmlns:p14="http://schemas.microsoft.com/office/powerpoint/2010/main" val="13224390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dirty="0" smtClean="0">
                <a:ea typeface="굴림" panose="020B0600000101010101" pitchFamily="34" charset="-127"/>
              </a:rPr>
              <a:t>Demand Paging Cost Model</a:t>
            </a:r>
          </a:p>
        </p:txBody>
      </p:sp>
      <p:sp>
        <p:nvSpPr>
          <p:cNvPr id="795651" name="Rectangle 3"/>
          <p:cNvSpPr>
            <a:spLocks noGrp="1" noChangeArrowheads="1"/>
          </p:cNvSpPr>
          <p:nvPr>
            <p:ph type="body" idx="1"/>
          </p:nvPr>
        </p:nvSpPr>
        <p:spPr>
          <a:xfrm>
            <a:off x="152400" y="685800"/>
            <a:ext cx="8686800" cy="5943600"/>
          </a:xfrm>
        </p:spPr>
        <p:txBody>
          <a:bodyPr/>
          <a:lstStyle/>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Since Demand Paging like caching, can compute average access time! (“Effective Access Time”)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EAT = Hit Rate x Hit Time + Miss Rate x Miss Time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EAT = Hit Time + Miss Rate x Miss Penalty</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Example: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Memory access time = 200 nanoseconds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Average page-fault service time = 8 milliseconds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Suppose p = Probability of miss, 1-p = Probably of hit</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Then, we can compute EAT as follows:</a:t>
            </a:r>
          </a:p>
          <a:p>
            <a:pPr marL="342900" indent="-342900">
              <a:lnSpc>
                <a:spcPct val="80000"/>
              </a:lnSpc>
              <a:spcBef>
                <a:spcPct val="20000"/>
              </a:spcBef>
              <a:buFontTx/>
              <a:buNone/>
              <a:tabLst>
                <a:tab pos="914400" algn="l"/>
                <a:tab pos="1828800" algn="l"/>
              </a:tabLst>
            </a:pPr>
            <a:r>
              <a:rPr lang="en-US" altLang="ko-KR" dirty="0" smtClean="0">
                <a:ea typeface="굴림" panose="020B0600000101010101" pitchFamily="34" charset="-127"/>
              </a:rPr>
              <a:t>		EAT 	= 200ns + p x 8 </a:t>
            </a:r>
            <a:r>
              <a:rPr lang="en-US" altLang="ko-KR" dirty="0" err="1" smtClean="0">
                <a:ea typeface="굴림" panose="020B0600000101010101" pitchFamily="34" charset="-127"/>
              </a:rPr>
              <a:t>ms</a:t>
            </a:r>
            <a:endParaRPr lang="en-US" altLang="ko-KR" dirty="0" smtClean="0">
              <a:ea typeface="굴림" panose="020B0600000101010101" pitchFamily="34" charset="-127"/>
            </a:endParaRPr>
          </a:p>
          <a:p>
            <a:pPr marL="342900" indent="-342900">
              <a:lnSpc>
                <a:spcPct val="80000"/>
              </a:lnSpc>
              <a:spcBef>
                <a:spcPct val="20000"/>
              </a:spcBef>
              <a:buFontTx/>
              <a:buNone/>
              <a:tabLst>
                <a:tab pos="914400" algn="l"/>
                <a:tab pos="1828800" algn="l"/>
              </a:tabLst>
            </a:pPr>
            <a:r>
              <a:rPr lang="en-US" altLang="ko-KR" dirty="0" smtClean="0">
                <a:ea typeface="굴림" panose="020B0600000101010101" pitchFamily="34" charset="-127"/>
              </a:rPr>
              <a:t>	        	= 200ns + p x 8,000,000ns</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If one access out of 1,000 causes a page fault, then EAT = 8.2 </a:t>
            </a:r>
            <a:r>
              <a:rPr lang="el-GR" altLang="en-US" dirty="0" smtClean="0"/>
              <a:t>μ</a:t>
            </a:r>
            <a:r>
              <a:rPr lang="en-US" altLang="ko-KR" dirty="0" smtClean="0">
                <a:ea typeface="굴림" panose="020B0600000101010101" pitchFamily="34" charset="-127"/>
              </a:rPr>
              <a:t>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This is a slowdown by a factor of 40!</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What if want slowdown by less than 10%?</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200ns x 1.1 &lt; EAT </a:t>
            </a:r>
            <a:r>
              <a:rPr lang="en-US" altLang="ko-KR" dirty="0" smtClean="0">
                <a:ea typeface="굴림" panose="020B0600000101010101" pitchFamily="34" charset="-127"/>
                <a:sym typeface="Symbol" panose="05050102010706020507" pitchFamily="18" charset="2"/>
              </a:rPr>
              <a:t> p &lt; 2.5 x 10</a:t>
            </a:r>
            <a:r>
              <a:rPr lang="en-US" altLang="ko-KR" baseline="30000" dirty="0" smtClean="0">
                <a:ea typeface="굴림" panose="020B0600000101010101" pitchFamily="34" charset="-127"/>
                <a:sym typeface="Symbol" panose="05050102010706020507" pitchFamily="18" charset="2"/>
              </a:rPr>
              <a:t>-6</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sym typeface="Symbol" panose="05050102010706020507" pitchFamily="18" charset="2"/>
              </a:rPr>
              <a:t>This is about 1 page fault in 400,000!</a:t>
            </a:r>
          </a:p>
        </p:txBody>
      </p:sp>
    </p:spTree>
    <p:extLst>
      <p:ext uri="{BB962C8B-B14F-4D97-AF65-F5344CB8AC3E}">
        <p14:creationId xmlns:p14="http://schemas.microsoft.com/office/powerpoint/2010/main" val="2296330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5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5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5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5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5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56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565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565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565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5651">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95651">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5651">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5651">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5651">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565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Factors Lead to Misses?</a:t>
            </a:r>
          </a:p>
        </p:txBody>
      </p:sp>
      <p:sp>
        <p:nvSpPr>
          <p:cNvPr id="796675" name="Rectangle 3"/>
          <p:cNvSpPr>
            <a:spLocks noGrp="1" noChangeArrowheads="1"/>
          </p:cNvSpPr>
          <p:nvPr>
            <p:ph type="body" idx="1"/>
          </p:nvPr>
        </p:nvSpPr>
        <p:spPr>
          <a:xfrm>
            <a:off x="152400" y="685800"/>
            <a:ext cx="8610600" cy="6019800"/>
          </a:xfrm>
        </p:spPr>
        <p:txBody>
          <a:bodyPr/>
          <a:lstStyle/>
          <a:p>
            <a:pPr>
              <a:lnSpc>
                <a:spcPct val="80000"/>
              </a:lnSpc>
              <a:spcBef>
                <a:spcPct val="20000"/>
              </a:spcBef>
            </a:pPr>
            <a:r>
              <a:rPr lang="en-US" altLang="ko-KR" dirty="0" smtClean="0">
                <a:solidFill>
                  <a:schemeClr val="hlink"/>
                </a:solidFill>
                <a:ea typeface="굴림" panose="020B0600000101010101" pitchFamily="34" charset="-127"/>
              </a:rPr>
              <a:t>Compulsory Misses: </a:t>
            </a:r>
          </a:p>
          <a:p>
            <a:pPr lvl="1">
              <a:lnSpc>
                <a:spcPct val="80000"/>
              </a:lnSpc>
              <a:spcBef>
                <a:spcPct val="20000"/>
              </a:spcBef>
            </a:pPr>
            <a:r>
              <a:rPr lang="en-US" altLang="ko-KR" dirty="0" smtClean="0">
                <a:ea typeface="굴림" panose="020B0600000101010101" pitchFamily="34" charset="-127"/>
              </a:rPr>
              <a:t>Pages that have never been paged into memory before</a:t>
            </a:r>
          </a:p>
          <a:p>
            <a:pPr lvl="1">
              <a:lnSpc>
                <a:spcPct val="80000"/>
              </a:lnSpc>
              <a:spcBef>
                <a:spcPct val="20000"/>
              </a:spcBef>
            </a:pPr>
            <a:r>
              <a:rPr lang="en-US" altLang="ko-KR" dirty="0" smtClean="0">
                <a:ea typeface="굴림" panose="020B0600000101010101" pitchFamily="34" charset="-127"/>
              </a:rPr>
              <a:t>How might we remove these misses?</a:t>
            </a:r>
          </a:p>
          <a:p>
            <a:pPr lvl="2">
              <a:lnSpc>
                <a:spcPct val="80000"/>
              </a:lnSpc>
              <a:spcBef>
                <a:spcPct val="20000"/>
              </a:spcBef>
            </a:pPr>
            <a:r>
              <a:rPr lang="en-US" altLang="ko-KR" dirty="0" smtClean="0">
                <a:ea typeface="굴림" panose="020B0600000101010101" pitchFamily="34" charset="-127"/>
              </a:rPr>
              <a:t>Prefetching: loading them into memory before needed</a:t>
            </a:r>
          </a:p>
          <a:p>
            <a:pPr lvl="2">
              <a:lnSpc>
                <a:spcPct val="80000"/>
              </a:lnSpc>
              <a:spcBef>
                <a:spcPct val="20000"/>
              </a:spcBef>
            </a:pPr>
            <a:r>
              <a:rPr lang="en-US" altLang="ko-KR" dirty="0" smtClean="0">
                <a:ea typeface="굴림" panose="020B0600000101010101" pitchFamily="34" charset="-127"/>
              </a:rPr>
              <a:t>Need to predict future somehow!  More later</a:t>
            </a:r>
          </a:p>
          <a:p>
            <a:pPr>
              <a:lnSpc>
                <a:spcPct val="80000"/>
              </a:lnSpc>
              <a:spcBef>
                <a:spcPct val="20000"/>
              </a:spcBef>
            </a:pPr>
            <a:r>
              <a:rPr lang="en-US" altLang="ko-KR" dirty="0" smtClean="0">
                <a:solidFill>
                  <a:schemeClr val="hlink"/>
                </a:solidFill>
                <a:ea typeface="굴림" panose="020B0600000101010101" pitchFamily="34" charset="-127"/>
              </a:rPr>
              <a:t>Capacity Misses:</a:t>
            </a:r>
          </a:p>
          <a:p>
            <a:pPr lvl="1">
              <a:lnSpc>
                <a:spcPct val="80000"/>
              </a:lnSpc>
              <a:spcBef>
                <a:spcPct val="20000"/>
              </a:spcBef>
            </a:pPr>
            <a:r>
              <a:rPr lang="en-US" altLang="ko-KR" dirty="0" smtClean="0">
                <a:ea typeface="굴림" panose="020B0600000101010101" pitchFamily="34" charset="-127"/>
              </a:rPr>
              <a:t>Not enough memory. Must somehow increase available memory size.</a:t>
            </a:r>
          </a:p>
          <a:p>
            <a:pPr lvl="1">
              <a:lnSpc>
                <a:spcPct val="80000"/>
              </a:lnSpc>
              <a:spcBef>
                <a:spcPct val="20000"/>
              </a:spcBef>
            </a:pPr>
            <a:r>
              <a:rPr lang="en-US" altLang="ko-KR" dirty="0" smtClean="0">
                <a:ea typeface="굴림" panose="020B0600000101010101" pitchFamily="34" charset="-127"/>
              </a:rPr>
              <a:t>Can we do this?</a:t>
            </a:r>
          </a:p>
          <a:p>
            <a:pPr lvl="2">
              <a:lnSpc>
                <a:spcPct val="80000"/>
              </a:lnSpc>
              <a:spcBef>
                <a:spcPct val="20000"/>
              </a:spcBef>
            </a:pPr>
            <a:r>
              <a:rPr lang="en-US" altLang="ko-KR" dirty="0" smtClean="0">
                <a:ea typeface="굴림" panose="020B0600000101010101" pitchFamily="34" charset="-127"/>
              </a:rPr>
              <a:t>One option: Increase amount of DRAM (not quick fix!)</a:t>
            </a:r>
          </a:p>
          <a:p>
            <a:pPr lvl="2">
              <a:lnSpc>
                <a:spcPct val="80000"/>
              </a:lnSpc>
              <a:spcBef>
                <a:spcPct val="20000"/>
              </a:spcBef>
            </a:pPr>
            <a:r>
              <a:rPr lang="en-US" altLang="ko-KR" dirty="0" smtClean="0">
                <a:ea typeface="굴림" panose="020B0600000101010101" pitchFamily="34" charset="-127"/>
              </a:rPr>
              <a:t>Another option:  If multiple processes in memory: adjust percentage of memory allocated to each one!</a:t>
            </a:r>
          </a:p>
          <a:p>
            <a:pPr>
              <a:lnSpc>
                <a:spcPct val="80000"/>
              </a:lnSpc>
              <a:spcBef>
                <a:spcPct val="20000"/>
              </a:spcBef>
            </a:pPr>
            <a:r>
              <a:rPr lang="en-US" altLang="ko-KR" dirty="0" smtClean="0">
                <a:solidFill>
                  <a:schemeClr val="hlink"/>
                </a:solidFill>
                <a:ea typeface="굴림" panose="020B0600000101010101" pitchFamily="34" charset="-127"/>
              </a:rPr>
              <a:t>Conflict Misses:</a:t>
            </a:r>
          </a:p>
          <a:p>
            <a:pPr lvl="1">
              <a:lnSpc>
                <a:spcPct val="80000"/>
              </a:lnSpc>
              <a:spcBef>
                <a:spcPct val="20000"/>
              </a:spcBef>
            </a:pPr>
            <a:r>
              <a:rPr lang="en-US" altLang="ko-KR" dirty="0" smtClean="0">
                <a:ea typeface="굴림" panose="020B0600000101010101" pitchFamily="34" charset="-127"/>
              </a:rPr>
              <a:t>Technically, conflict misses don’t exist in virtual memory, since it is a “fully-associative” cache</a:t>
            </a:r>
          </a:p>
          <a:p>
            <a:pPr>
              <a:lnSpc>
                <a:spcPct val="80000"/>
              </a:lnSpc>
              <a:spcBef>
                <a:spcPct val="20000"/>
              </a:spcBef>
            </a:pPr>
            <a:r>
              <a:rPr lang="en-US" altLang="ko-KR" dirty="0" smtClean="0">
                <a:solidFill>
                  <a:schemeClr val="hlink"/>
                </a:solidFill>
                <a:ea typeface="굴림" panose="020B0600000101010101" pitchFamily="34" charset="-127"/>
              </a:rPr>
              <a:t>Policy Misses:</a:t>
            </a:r>
          </a:p>
          <a:p>
            <a:pPr lvl="1">
              <a:lnSpc>
                <a:spcPct val="80000"/>
              </a:lnSpc>
              <a:spcBef>
                <a:spcPct val="20000"/>
              </a:spcBef>
            </a:pPr>
            <a:r>
              <a:rPr lang="en-US" altLang="ko-KR" dirty="0" smtClean="0">
                <a:ea typeface="굴림" panose="020B0600000101010101" pitchFamily="34" charset="-127"/>
              </a:rPr>
              <a:t>Caused when pages were in memory, but kicked out prematurely because of the replacement policy</a:t>
            </a:r>
          </a:p>
          <a:p>
            <a:pPr lvl="1">
              <a:lnSpc>
                <a:spcPct val="80000"/>
              </a:lnSpc>
              <a:spcBef>
                <a:spcPct val="20000"/>
              </a:spcBef>
            </a:pPr>
            <a:r>
              <a:rPr lang="en-US" altLang="ko-KR" dirty="0" smtClean="0">
                <a:ea typeface="굴림" panose="020B0600000101010101" pitchFamily="34" charset="-127"/>
              </a:rPr>
              <a:t>How to fix? Better replacement policy</a:t>
            </a:r>
          </a:p>
        </p:txBody>
      </p:sp>
    </p:spTree>
    <p:extLst>
      <p:ext uri="{BB962C8B-B14F-4D97-AF65-F5344CB8AC3E}">
        <p14:creationId xmlns:p14="http://schemas.microsoft.com/office/powerpoint/2010/main" val="34644613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66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66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966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667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667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66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667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667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6675">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6675">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6675">
                                            <p:txEl>
                                              <p:pRg st="11" end="11"/>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96675">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6675">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9667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Page Replacement Policies</a:t>
            </a:r>
          </a:p>
        </p:txBody>
      </p:sp>
      <p:sp>
        <p:nvSpPr>
          <p:cNvPr id="773123" name="Rectangle 3"/>
          <p:cNvSpPr>
            <a:spLocks noGrp="1" noChangeArrowheads="1"/>
          </p:cNvSpPr>
          <p:nvPr>
            <p:ph type="body" idx="1"/>
          </p:nvPr>
        </p:nvSpPr>
        <p:spPr>
          <a:xfrm>
            <a:off x="228600" y="685800"/>
            <a:ext cx="8915400" cy="6019800"/>
          </a:xfrm>
        </p:spPr>
        <p:txBody>
          <a:bodyPr>
            <a:noAutofit/>
          </a:bodyPr>
          <a:lstStyle/>
          <a:p>
            <a:pPr>
              <a:lnSpc>
                <a:spcPct val="80000"/>
              </a:lnSpc>
              <a:spcBef>
                <a:spcPct val="10000"/>
              </a:spcBef>
            </a:pPr>
            <a:r>
              <a:rPr lang="en-US" altLang="ko-KR" sz="2800" dirty="0" smtClean="0">
                <a:ea typeface="굴림" panose="020B0600000101010101" pitchFamily="34" charset="-127"/>
              </a:rPr>
              <a:t>Why do we care about Replacement Policy?	</a:t>
            </a:r>
          </a:p>
          <a:p>
            <a:pPr lvl="1">
              <a:lnSpc>
                <a:spcPct val="80000"/>
              </a:lnSpc>
              <a:spcBef>
                <a:spcPct val="10000"/>
              </a:spcBef>
            </a:pPr>
            <a:r>
              <a:rPr lang="en-US" altLang="ko-KR" sz="2400" dirty="0" smtClean="0">
                <a:ea typeface="굴림" panose="020B0600000101010101" pitchFamily="34" charset="-127"/>
              </a:rPr>
              <a:t>Replacement is an issue with any cache</a:t>
            </a:r>
          </a:p>
          <a:p>
            <a:pPr lvl="1">
              <a:lnSpc>
                <a:spcPct val="80000"/>
              </a:lnSpc>
              <a:spcBef>
                <a:spcPct val="10000"/>
              </a:spcBef>
            </a:pPr>
            <a:r>
              <a:rPr lang="en-US" altLang="ko-KR" sz="2400" dirty="0" smtClean="0">
                <a:ea typeface="굴림" panose="020B0600000101010101" pitchFamily="34" charset="-127"/>
              </a:rPr>
              <a:t>Particularly important with pages</a:t>
            </a:r>
          </a:p>
          <a:p>
            <a:pPr lvl="2">
              <a:lnSpc>
                <a:spcPct val="80000"/>
              </a:lnSpc>
              <a:spcBef>
                <a:spcPct val="10000"/>
              </a:spcBef>
            </a:pPr>
            <a:r>
              <a:rPr lang="en-US" altLang="ko-KR" sz="2400" dirty="0" smtClean="0">
                <a:ea typeface="굴림" panose="020B0600000101010101" pitchFamily="34" charset="-127"/>
              </a:rPr>
              <a:t>The cost of being wrong is high: must go to disk</a:t>
            </a:r>
          </a:p>
          <a:p>
            <a:pPr lvl="2">
              <a:lnSpc>
                <a:spcPct val="80000"/>
              </a:lnSpc>
              <a:spcBef>
                <a:spcPct val="10000"/>
              </a:spcBef>
            </a:pPr>
            <a:r>
              <a:rPr lang="en-US" altLang="ko-KR" sz="2400" dirty="0" smtClean="0">
                <a:ea typeface="굴림" panose="020B0600000101010101" pitchFamily="34" charset="-127"/>
              </a:rPr>
              <a:t>Must keep important pages in memory, not toss them out</a:t>
            </a:r>
          </a:p>
          <a:p>
            <a:pPr>
              <a:lnSpc>
                <a:spcPct val="80000"/>
              </a:lnSpc>
              <a:spcBef>
                <a:spcPct val="10000"/>
              </a:spcBef>
            </a:pPr>
            <a:r>
              <a:rPr lang="en-US" altLang="ko-KR" sz="2800" dirty="0" smtClean="0">
                <a:solidFill>
                  <a:schemeClr val="hlink"/>
                </a:solidFill>
                <a:ea typeface="굴림" panose="020B0600000101010101" pitchFamily="34" charset="-127"/>
              </a:rPr>
              <a:t>FIFO (First In, First Out)</a:t>
            </a:r>
          </a:p>
          <a:p>
            <a:pPr lvl="1">
              <a:lnSpc>
                <a:spcPct val="80000"/>
              </a:lnSpc>
              <a:spcBef>
                <a:spcPct val="10000"/>
              </a:spcBef>
            </a:pPr>
            <a:r>
              <a:rPr lang="en-US" altLang="ko-KR" sz="2400" dirty="0" smtClean="0">
                <a:ea typeface="굴림" panose="020B0600000101010101" pitchFamily="34" charset="-127"/>
              </a:rPr>
              <a:t>Throw out oldest page.  Be fair – let every page live in memory for same amount of time.</a:t>
            </a:r>
          </a:p>
          <a:p>
            <a:pPr lvl="1">
              <a:lnSpc>
                <a:spcPct val="80000"/>
              </a:lnSpc>
              <a:spcBef>
                <a:spcPct val="10000"/>
              </a:spcBef>
            </a:pPr>
            <a:r>
              <a:rPr lang="en-US" altLang="ko-KR" sz="2400" dirty="0" smtClean="0">
                <a:ea typeface="굴림" panose="020B0600000101010101" pitchFamily="34" charset="-127"/>
              </a:rPr>
              <a:t>Bad</a:t>
            </a:r>
            <a:r>
              <a:rPr lang="en-US" altLang="ko-KR" sz="2400" dirty="0">
                <a:ea typeface="굴림" panose="020B0600000101010101" pitchFamily="34" charset="-127"/>
              </a:rPr>
              <a:t> </a:t>
            </a:r>
            <a:r>
              <a:rPr lang="en-US" altLang="ko-KR" sz="2400" dirty="0" smtClean="0">
                <a:ea typeface="굴림" panose="020B0600000101010101" pitchFamily="34" charset="-127"/>
              </a:rPr>
              <a:t>– throws out heavily used pages instead of infrequently used</a:t>
            </a:r>
          </a:p>
          <a:p>
            <a:pPr>
              <a:lnSpc>
                <a:spcPct val="80000"/>
              </a:lnSpc>
              <a:spcBef>
                <a:spcPct val="10000"/>
              </a:spcBef>
            </a:pPr>
            <a:r>
              <a:rPr lang="en-US" altLang="ko-KR" sz="2800" dirty="0" smtClean="0">
                <a:solidFill>
                  <a:schemeClr val="hlink"/>
                </a:solidFill>
                <a:ea typeface="굴림" panose="020B0600000101010101" pitchFamily="34" charset="-127"/>
              </a:rPr>
              <a:t>MIN (Minimum):</a:t>
            </a:r>
            <a:r>
              <a:rPr lang="en-US" altLang="ko-KR" sz="2800" dirty="0" smtClean="0">
                <a:ea typeface="굴림" panose="020B0600000101010101" pitchFamily="34" charset="-127"/>
              </a:rPr>
              <a:t> </a:t>
            </a:r>
          </a:p>
          <a:p>
            <a:pPr lvl="1">
              <a:lnSpc>
                <a:spcPct val="80000"/>
              </a:lnSpc>
              <a:spcBef>
                <a:spcPct val="10000"/>
              </a:spcBef>
            </a:pPr>
            <a:r>
              <a:rPr lang="en-US" altLang="ko-KR" sz="2400" dirty="0" smtClean="0">
                <a:ea typeface="굴림" panose="020B0600000101010101" pitchFamily="34" charset="-127"/>
              </a:rPr>
              <a:t>Replace page that won’t be used for the longest time </a:t>
            </a:r>
          </a:p>
          <a:p>
            <a:pPr lvl="1">
              <a:lnSpc>
                <a:spcPct val="80000"/>
              </a:lnSpc>
              <a:spcBef>
                <a:spcPct val="10000"/>
              </a:spcBef>
            </a:pPr>
            <a:r>
              <a:rPr lang="en-US" altLang="ko-KR" sz="2400" dirty="0" smtClean="0">
                <a:ea typeface="굴림" panose="020B0600000101010101" pitchFamily="34" charset="-127"/>
              </a:rPr>
              <a:t>Great, but can’t really know future…</a:t>
            </a:r>
          </a:p>
          <a:p>
            <a:pPr lvl="1">
              <a:lnSpc>
                <a:spcPct val="80000"/>
              </a:lnSpc>
              <a:spcBef>
                <a:spcPct val="10000"/>
              </a:spcBef>
            </a:pPr>
            <a:r>
              <a:rPr lang="en-US" altLang="ko-KR" sz="2400" dirty="0" smtClean="0">
                <a:ea typeface="굴림" panose="020B0600000101010101" pitchFamily="34" charset="-127"/>
              </a:rPr>
              <a:t>Makes good comparison case, however</a:t>
            </a:r>
          </a:p>
          <a:p>
            <a:pPr>
              <a:lnSpc>
                <a:spcPct val="80000"/>
              </a:lnSpc>
              <a:spcBef>
                <a:spcPct val="10000"/>
              </a:spcBef>
            </a:pPr>
            <a:r>
              <a:rPr lang="en-US" altLang="ko-KR" sz="2800" dirty="0" smtClean="0">
                <a:solidFill>
                  <a:schemeClr val="hlink"/>
                </a:solidFill>
                <a:ea typeface="굴림" panose="020B0600000101010101" pitchFamily="34" charset="-127"/>
              </a:rPr>
              <a:t>RANDOM:</a:t>
            </a:r>
          </a:p>
          <a:p>
            <a:pPr lvl="1">
              <a:lnSpc>
                <a:spcPct val="80000"/>
              </a:lnSpc>
              <a:spcBef>
                <a:spcPct val="10000"/>
              </a:spcBef>
            </a:pPr>
            <a:r>
              <a:rPr lang="en-US" altLang="ko-KR" sz="2400" dirty="0" smtClean="0">
                <a:ea typeface="굴림" panose="020B0600000101010101" pitchFamily="34" charset="-127"/>
              </a:rPr>
              <a:t>Pick random page for every replacement</a:t>
            </a:r>
          </a:p>
          <a:p>
            <a:pPr lvl="1">
              <a:lnSpc>
                <a:spcPct val="80000"/>
              </a:lnSpc>
              <a:spcBef>
                <a:spcPct val="10000"/>
              </a:spcBef>
            </a:pPr>
            <a:r>
              <a:rPr lang="en-US" altLang="ko-KR" sz="2400" dirty="0" smtClean="0">
                <a:ea typeface="굴림" panose="020B0600000101010101" pitchFamily="34" charset="-127"/>
              </a:rPr>
              <a:t>Typical solution for TLB’s.  Simple hardware</a:t>
            </a:r>
          </a:p>
          <a:p>
            <a:pPr lvl="1">
              <a:lnSpc>
                <a:spcPct val="80000"/>
              </a:lnSpc>
              <a:spcBef>
                <a:spcPct val="10000"/>
              </a:spcBef>
            </a:pPr>
            <a:r>
              <a:rPr lang="en-US" altLang="ko-KR" sz="2400" dirty="0" smtClean="0">
                <a:ea typeface="굴림" panose="020B0600000101010101" pitchFamily="34" charset="-127"/>
              </a:rPr>
              <a:t>Pretty unpredictable – makes it hard to make real-time guarantees</a:t>
            </a:r>
          </a:p>
        </p:txBody>
      </p:sp>
    </p:spTree>
    <p:extLst>
      <p:ext uri="{BB962C8B-B14F-4D97-AF65-F5344CB8AC3E}">
        <p14:creationId xmlns:p14="http://schemas.microsoft.com/office/powerpoint/2010/main" val="2237671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3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3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3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3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3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31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31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31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31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312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312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312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312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7312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312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3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Replacement Policies (Con’t)</a:t>
            </a:r>
          </a:p>
        </p:txBody>
      </p:sp>
      <p:sp>
        <p:nvSpPr>
          <p:cNvPr id="774147" name="Rectangle 3"/>
          <p:cNvSpPr>
            <a:spLocks noGrp="1" noChangeArrowheads="1"/>
          </p:cNvSpPr>
          <p:nvPr>
            <p:ph type="body" idx="1"/>
          </p:nvPr>
        </p:nvSpPr>
        <p:spPr>
          <a:xfrm>
            <a:off x="152400" y="685800"/>
            <a:ext cx="8763000" cy="6019800"/>
          </a:xfrm>
        </p:spPr>
        <p:txBody>
          <a:bodyPr>
            <a:normAutofit/>
          </a:bodyPr>
          <a:lstStyle/>
          <a:p>
            <a:pPr>
              <a:lnSpc>
                <a:spcPct val="80000"/>
              </a:lnSpc>
              <a:spcBef>
                <a:spcPct val="20000"/>
              </a:spcBef>
            </a:pPr>
            <a:r>
              <a:rPr lang="en-US" altLang="ko-KR" dirty="0" smtClean="0">
                <a:solidFill>
                  <a:schemeClr val="hlink"/>
                </a:solidFill>
                <a:ea typeface="굴림" panose="020B0600000101010101" pitchFamily="34" charset="-127"/>
              </a:rPr>
              <a:t>LRU (Least Recently Used):</a:t>
            </a:r>
          </a:p>
          <a:p>
            <a:pPr lvl="1">
              <a:lnSpc>
                <a:spcPct val="80000"/>
              </a:lnSpc>
              <a:spcBef>
                <a:spcPct val="20000"/>
              </a:spcBef>
            </a:pPr>
            <a:r>
              <a:rPr lang="en-US" altLang="ko-KR" dirty="0" smtClean="0">
                <a:ea typeface="굴림" panose="020B0600000101010101" pitchFamily="34" charset="-127"/>
              </a:rPr>
              <a:t>Replace page that hasn’t been used for the longest time</a:t>
            </a:r>
          </a:p>
          <a:p>
            <a:pPr lvl="1">
              <a:lnSpc>
                <a:spcPct val="80000"/>
              </a:lnSpc>
              <a:spcBef>
                <a:spcPct val="20000"/>
              </a:spcBef>
            </a:pPr>
            <a:r>
              <a:rPr lang="en-US" altLang="ko-KR" dirty="0" smtClean="0">
                <a:ea typeface="굴림" panose="020B0600000101010101" pitchFamily="34" charset="-127"/>
              </a:rPr>
              <a:t>Programs have locality, so if something not used for a while, unlikely to be used in the near future.</a:t>
            </a:r>
          </a:p>
          <a:p>
            <a:pPr lvl="1">
              <a:lnSpc>
                <a:spcPct val="80000"/>
              </a:lnSpc>
              <a:spcBef>
                <a:spcPct val="20000"/>
              </a:spcBef>
            </a:pPr>
            <a:r>
              <a:rPr lang="en-US" altLang="ko-KR" dirty="0" smtClean="0">
                <a:ea typeface="굴림" panose="020B0600000101010101" pitchFamily="34" charset="-127"/>
              </a:rPr>
              <a:t>Seems like LRU should be a good approximation to MIN.</a:t>
            </a:r>
          </a:p>
          <a:p>
            <a:pPr>
              <a:lnSpc>
                <a:spcPct val="80000"/>
              </a:lnSpc>
              <a:spcBef>
                <a:spcPct val="20000"/>
              </a:spcBef>
            </a:pPr>
            <a:r>
              <a:rPr lang="en-US" altLang="ko-KR" dirty="0" smtClean="0">
                <a:ea typeface="굴림" panose="020B0600000101010101" pitchFamily="34" charset="-127"/>
              </a:rPr>
              <a:t>How to implement LRU? Use a list!</a:t>
            </a: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r>
              <a:rPr lang="en-US" altLang="ko-KR" dirty="0" smtClean="0">
                <a:ea typeface="굴림" panose="020B0600000101010101" pitchFamily="34" charset="-127"/>
              </a:rPr>
              <a:t>On each use, remove page from list and place at head</a:t>
            </a:r>
          </a:p>
          <a:p>
            <a:pPr lvl="1">
              <a:lnSpc>
                <a:spcPct val="80000"/>
              </a:lnSpc>
              <a:spcBef>
                <a:spcPct val="20000"/>
              </a:spcBef>
            </a:pPr>
            <a:r>
              <a:rPr lang="en-US" altLang="ko-KR" dirty="0" smtClean="0">
                <a:ea typeface="굴림" panose="020B0600000101010101" pitchFamily="34" charset="-127"/>
              </a:rPr>
              <a:t>LRU page is at tail</a:t>
            </a:r>
          </a:p>
          <a:p>
            <a:pPr>
              <a:lnSpc>
                <a:spcPct val="80000"/>
              </a:lnSpc>
              <a:spcBef>
                <a:spcPct val="20000"/>
              </a:spcBef>
            </a:pPr>
            <a:r>
              <a:rPr lang="en-US" altLang="ko-KR" dirty="0" smtClean="0">
                <a:ea typeface="굴림" panose="020B0600000101010101" pitchFamily="34" charset="-127"/>
              </a:rPr>
              <a:t>Problems with this scheme for paging?</a:t>
            </a:r>
          </a:p>
          <a:p>
            <a:pPr lvl="1">
              <a:lnSpc>
                <a:spcPct val="80000"/>
              </a:lnSpc>
              <a:spcBef>
                <a:spcPct val="20000"/>
              </a:spcBef>
            </a:pPr>
            <a:r>
              <a:rPr lang="en-US" altLang="ko-KR" dirty="0" smtClean="0">
                <a:ea typeface="굴림" panose="020B0600000101010101" pitchFamily="34" charset="-127"/>
              </a:rPr>
              <a:t>Need to know immediately when each page used so that can change position in list… </a:t>
            </a:r>
          </a:p>
          <a:p>
            <a:pPr lvl="1">
              <a:lnSpc>
                <a:spcPct val="80000"/>
              </a:lnSpc>
              <a:spcBef>
                <a:spcPct val="20000"/>
              </a:spcBef>
            </a:pPr>
            <a:r>
              <a:rPr lang="en-US" altLang="ko-KR" dirty="0" smtClean="0">
                <a:ea typeface="굴림" panose="020B0600000101010101" pitchFamily="34" charset="-127"/>
              </a:rPr>
              <a:t>Many instructions for each hardware access</a:t>
            </a:r>
          </a:p>
          <a:p>
            <a:pPr>
              <a:lnSpc>
                <a:spcPct val="80000"/>
              </a:lnSpc>
              <a:spcBef>
                <a:spcPct val="20000"/>
              </a:spcBef>
            </a:pPr>
            <a:r>
              <a:rPr lang="en-US" altLang="ko-KR" dirty="0" smtClean="0">
                <a:ea typeface="굴림" panose="020B0600000101010101" pitchFamily="34" charset="-127"/>
              </a:rPr>
              <a:t>In practice, people </a:t>
            </a:r>
            <a:r>
              <a:rPr lang="en-US" altLang="ko-KR" dirty="0" smtClean="0">
                <a:solidFill>
                  <a:schemeClr val="hlink"/>
                </a:solidFill>
                <a:ea typeface="굴림" panose="020B0600000101010101" pitchFamily="34" charset="-127"/>
              </a:rPr>
              <a:t>approximate</a:t>
            </a:r>
            <a:r>
              <a:rPr lang="en-US" altLang="ko-KR" dirty="0" smtClean="0">
                <a:ea typeface="굴림" panose="020B0600000101010101" pitchFamily="34" charset="-127"/>
              </a:rPr>
              <a:t> LRU (more later)</a:t>
            </a:r>
          </a:p>
        </p:txBody>
      </p:sp>
      <p:grpSp>
        <p:nvGrpSpPr>
          <p:cNvPr id="774159" name="Group 15"/>
          <p:cNvGrpSpPr>
            <a:grpSpLocks/>
          </p:cNvGrpSpPr>
          <p:nvPr/>
        </p:nvGrpSpPr>
        <p:grpSpPr bwMode="auto">
          <a:xfrm>
            <a:off x="1371600" y="2743200"/>
            <a:ext cx="6438900" cy="1360170"/>
            <a:chOff x="736" y="3120"/>
            <a:chExt cx="4112" cy="924"/>
          </a:xfrm>
        </p:grpSpPr>
        <p:sp>
          <p:nvSpPr>
            <p:cNvPr id="35845" name="Rectangle 4"/>
            <p:cNvSpPr>
              <a:spLocks noChangeArrowheads="1"/>
            </p:cNvSpPr>
            <p:nvPr/>
          </p:nvSpPr>
          <p:spPr bwMode="auto">
            <a:xfrm>
              <a:off x="1536"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6</a:t>
              </a:r>
            </a:p>
          </p:txBody>
        </p:sp>
        <p:sp>
          <p:nvSpPr>
            <p:cNvPr id="35846" name="Rectangle 5"/>
            <p:cNvSpPr>
              <a:spLocks noChangeArrowheads="1"/>
            </p:cNvSpPr>
            <p:nvPr/>
          </p:nvSpPr>
          <p:spPr bwMode="auto">
            <a:xfrm>
              <a:off x="2448"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7</a:t>
              </a:r>
            </a:p>
          </p:txBody>
        </p:sp>
        <p:sp>
          <p:nvSpPr>
            <p:cNvPr id="35847" name="Rectangle 6"/>
            <p:cNvSpPr>
              <a:spLocks noChangeArrowheads="1"/>
            </p:cNvSpPr>
            <p:nvPr/>
          </p:nvSpPr>
          <p:spPr bwMode="auto">
            <a:xfrm>
              <a:off x="3360"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1</a:t>
              </a:r>
            </a:p>
          </p:txBody>
        </p:sp>
        <p:sp>
          <p:nvSpPr>
            <p:cNvPr id="35848" name="Rectangle 7"/>
            <p:cNvSpPr>
              <a:spLocks noChangeArrowheads="1"/>
            </p:cNvSpPr>
            <p:nvPr/>
          </p:nvSpPr>
          <p:spPr bwMode="auto">
            <a:xfrm>
              <a:off x="4272"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2</a:t>
              </a:r>
            </a:p>
          </p:txBody>
        </p:sp>
        <p:sp>
          <p:nvSpPr>
            <p:cNvPr id="35849" name="Line 8"/>
            <p:cNvSpPr>
              <a:spLocks noChangeShapeType="1"/>
            </p:cNvSpPr>
            <p:nvPr/>
          </p:nvSpPr>
          <p:spPr bwMode="auto">
            <a:xfrm>
              <a:off x="2112"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0" name="Line 9"/>
            <p:cNvSpPr>
              <a:spLocks noChangeShapeType="1"/>
            </p:cNvSpPr>
            <p:nvPr/>
          </p:nvSpPr>
          <p:spPr bwMode="auto">
            <a:xfrm>
              <a:off x="3024"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1" name="Line 10"/>
            <p:cNvSpPr>
              <a:spLocks noChangeShapeType="1"/>
            </p:cNvSpPr>
            <p:nvPr/>
          </p:nvSpPr>
          <p:spPr bwMode="auto">
            <a:xfrm>
              <a:off x="3936"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2" name="Line 11"/>
            <p:cNvSpPr>
              <a:spLocks noChangeShapeType="1"/>
            </p:cNvSpPr>
            <p:nvPr/>
          </p:nvSpPr>
          <p:spPr bwMode="auto">
            <a:xfrm>
              <a:off x="1200"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3" name="Text Box 12"/>
            <p:cNvSpPr txBox="1">
              <a:spLocks noChangeArrowheads="1"/>
            </p:cNvSpPr>
            <p:nvPr/>
          </p:nvSpPr>
          <p:spPr bwMode="auto">
            <a:xfrm>
              <a:off x="736" y="3279"/>
              <a:ext cx="469" cy="27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Head</a:t>
              </a:r>
            </a:p>
          </p:txBody>
        </p:sp>
        <p:sp>
          <p:nvSpPr>
            <p:cNvPr id="35854" name="Freeform 13"/>
            <p:cNvSpPr>
              <a:spLocks/>
            </p:cNvSpPr>
            <p:nvPr/>
          </p:nvSpPr>
          <p:spPr bwMode="auto">
            <a:xfrm>
              <a:off x="3552" y="3648"/>
              <a:ext cx="720" cy="240"/>
            </a:xfrm>
            <a:custGeom>
              <a:avLst/>
              <a:gdLst>
                <a:gd name="T0" fmla="*/ 0 w 720"/>
                <a:gd name="T1" fmla="*/ 240 h 240"/>
                <a:gd name="T2" fmla="*/ 480 w 720"/>
                <a:gd name="T3" fmla="*/ 240 h 240"/>
                <a:gd name="T4" fmla="*/ 720 w 720"/>
                <a:gd name="T5" fmla="*/ 0 h 240"/>
                <a:gd name="T6" fmla="*/ 0 60000 65536"/>
                <a:gd name="T7" fmla="*/ 0 60000 65536"/>
                <a:gd name="T8" fmla="*/ 0 60000 65536"/>
              </a:gdLst>
              <a:ahLst/>
              <a:cxnLst>
                <a:cxn ang="T6">
                  <a:pos x="T0" y="T1"/>
                </a:cxn>
                <a:cxn ang="T7">
                  <a:pos x="T2" y="T3"/>
                </a:cxn>
                <a:cxn ang="T8">
                  <a:pos x="T4" y="T5"/>
                </a:cxn>
              </a:cxnLst>
              <a:rect l="0" t="0" r="r" b="b"/>
              <a:pathLst>
                <a:path w="720" h="240">
                  <a:moveTo>
                    <a:pt x="0" y="240"/>
                  </a:moveTo>
                  <a:lnTo>
                    <a:pt x="480" y="240"/>
                  </a:lnTo>
                  <a:lnTo>
                    <a:pt x="72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5" name="Text Box 14"/>
            <p:cNvSpPr txBox="1">
              <a:spLocks noChangeArrowheads="1"/>
            </p:cNvSpPr>
            <p:nvPr/>
          </p:nvSpPr>
          <p:spPr bwMode="auto">
            <a:xfrm>
              <a:off x="2648" y="3774"/>
              <a:ext cx="778" cy="27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Tail (LRU)</a:t>
              </a:r>
            </a:p>
          </p:txBody>
        </p:sp>
      </p:grpSp>
    </p:spTree>
    <p:extLst>
      <p:ext uri="{BB962C8B-B14F-4D97-AF65-F5344CB8AC3E}">
        <p14:creationId xmlns:p14="http://schemas.microsoft.com/office/powerpoint/2010/main" val="36394497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4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4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414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415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4147">
                                            <p:txEl>
                                              <p:pRg st="10" end="1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4147">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4147">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4147">
                                            <p:txEl>
                                              <p:pRg st="13" end="1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414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5171" name="Rectangle 3"/>
          <p:cNvSpPr>
            <a:spLocks noGrp="1" noChangeArrowheads="1"/>
          </p:cNvSpPr>
          <p:nvPr>
            <p:ph type="body" idx="1"/>
          </p:nvPr>
        </p:nvSpPr>
        <p:spPr>
          <a:xfrm>
            <a:off x="304800" y="762000"/>
            <a:ext cx="8610600" cy="5943600"/>
          </a:xfrm>
        </p:spPr>
        <p:txBody>
          <a:bodyPr>
            <a:normAutofit/>
          </a:bodyPr>
          <a:lstStyle/>
          <a:p>
            <a:pPr>
              <a:lnSpc>
                <a:spcPct val="80000"/>
              </a:lnSpc>
              <a:spcBef>
                <a:spcPct val="20000"/>
              </a:spcBef>
            </a:pPr>
            <a:r>
              <a:rPr lang="en-US" altLang="ko-KR" sz="2800" dirty="0" smtClean="0">
                <a:ea typeface="굴림" panose="020B0600000101010101" pitchFamily="34" charset="-127"/>
              </a:rPr>
              <a:t>Suppose we have 3 page frames, 4 virtual pages, and following reference stream: </a:t>
            </a:r>
          </a:p>
          <a:p>
            <a:pPr lvl="1">
              <a:lnSpc>
                <a:spcPct val="80000"/>
              </a:lnSpc>
              <a:spcBef>
                <a:spcPct val="20000"/>
              </a:spcBef>
            </a:pPr>
            <a:r>
              <a:rPr lang="en-US" altLang="ko-KR" sz="2400" dirty="0" smtClean="0">
                <a:ea typeface="굴림" panose="020B0600000101010101" pitchFamily="34" charset="-127"/>
              </a:rPr>
              <a:t>A B C A B D A D B C B</a:t>
            </a:r>
          </a:p>
          <a:p>
            <a:pPr>
              <a:lnSpc>
                <a:spcPct val="80000"/>
              </a:lnSpc>
              <a:spcBef>
                <a:spcPct val="20000"/>
              </a:spcBef>
            </a:pPr>
            <a:r>
              <a:rPr lang="en-US" altLang="ko-KR" sz="2800" dirty="0" smtClean="0">
                <a:ea typeface="굴림" panose="020B0600000101010101" pitchFamily="34" charset="-127"/>
              </a:rPr>
              <a:t>Consider FIFO Page replacement:</a:t>
            </a: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marL="0" indent="0">
              <a:lnSpc>
                <a:spcPct val="80000"/>
              </a:lnSpc>
              <a:spcBef>
                <a:spcPct val="20000"/>
              </a:spcBef>
              <a:buNone/>
            </a:pPr>
            <a:endParaRPr lang="en-US" altLang="ko-KR" sz="2800" dirty="0" smtClean="0">
              <a:ea typeface="굴림" panose="020B0600000101010101" pitchFamily="34" charset="-127"/>
            </a:endParaRPr>
          </a:p>
          <a:p>
            <a:pPr lvl="1">
              <a:lnSpc>
                <a:spcPct val="80000"/>
              </a:lnSpc>
              <a:spcBef>
                <a:spcPct val="20000"/>
              </a:spcBef>
            </a:pPr>
            <a:endParaRPr lang="en-US" altLang="ko-KR" sz="2400" dirty="0" smtClean="0">
              <a:ea typeface="굴림" panose="020B0600000101010101" pitchFamily="34" charset="-127"/>
            </a:endParaRPr>
          </a:p>
          <a:p>
            <a:pPr>
              <a:lnSpc>
                <a:spcPct val="80000"/>
              </a:lnSpc>
              <a:spcBef>
                <a:spcPct val="20000"/>
              </a:spcBef>
            </a:pPr>
            <a:r>
              <a:rPr lang="en-US" altLang="ko-KR" sz="2600" dirty="0" smtClean="0">
                <a:ea typeface="굴림" panose="020B0600000101010101" pitchFamily="34" charset="-127"/>
              </a:rPr>
              <a:t>FIFO: 7 faults</a:t>
            </a:r>
          </a:p>
          <a:p>
            <a:pPr>
              <a:lnSpc>
                <a:spcPct val="80000"/>
              </a:lnSpc>
              <a:spcBef>
                <a:spcPct val="20000"/>
              </a:spcBef>
            </a:pPr>
            <a:r>
              <a:rPr lang="en-US" altLang="ko-KR" sz="2600" dirty="0" smtClean="0">
                <a:ea typeface="굴림" panose="020B0600000101010101" pitchFamily="34" charset="-127"/>
              </a:rPr>
              <a:t>When referencing D, replacing A is bad choice, since need A again right away</a:t>
            </a:r>
          </a:p>
        </p:txBody>
      </p:sp>
      <p:sp>
        <p:nvSpPr>
          <p:cNvPr id="36867" name="Rectangle 2"/>
          <p:cNvSpPr>
            <a:spLocks noGrp="1" noChangeArrowheads="1"/>
          </p:cNvSpPr>
          <p:nvPr>
            <p:ph type="title"/>
          </p:nvPr>
        </p:nvSpPr>
        <p:spPr/>
        <p:txBody>
          <a:bodyPr/>
          <a:lstStyle/>
          <a:p>
            <a:r>
              <a:rPr lang="en-US" altLang="ko-KR" smtClean="0">
                <a:ea typeface="굴림" panose="020B0600000101010101" pitchFamily="34" charset="-127"/>
              </a:rPr>
              <a:t>Example: FIFO</a:t>
            </a:r>
          </a:p>
        </p:txBody>
      </p:sp>
      <p:grpSp>
        <p:nvGrpSpPr>
          <p:cNvPr id="775305" name="Group 137"/>
          <p:cNvGrpSpPr>
            <a:grpSpLocks/>
          </p:cNvGrpSpPr>
          <p:nvPr/>
        </p:nvGrpSpPr>
        <p:grpSpPr bwMode="auto">
          <a:xfrm>
            <a:off x="7858125" y="3168650"/>
            <a:ext cx="600075" cy="1476375"/>
            <a:chOff x="4950" y="2190"/>
            <a:chExt cx="378" cy="930"/>
          </a:xfrm>
        </p:grpSpPr>
        <p:sp>
          <p:nvSpPr>
            <p:cNvPr id="36943" name="Rectangle 52"/>
            <p:cNvSpPr>
              <a:spLocks noChangeArrowheads="1"/>
            </p:cNvSpPr>
            <p:nvPr/>
          </p:nvSpPr>
          <p:spPr bwMode="auto">
            <a:xfrm>
              <a:off x="4950" y="281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4" name="Rectangle 40"/>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5" name="Rectangle 28"/>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4" name="Group 136"/>
          <p:cNvGrpSpPr>
            <a:grpSpLocks/>
          </p:cNvGrpSpPr>
          <p:nvPr/>
        </p:nvGrpSpPr>
        <p:grpSpPr bwMode="auto">
          <a:xfrm>
            <a:off x="7259638" y="3168650"/>
            <a:ext cx="598487" cy="1476375"/>
            <a:chOff x="4573" y="2190"/>
            <a:chExt cx="377" cy="930"/>
          </a:xfrm>
        </p:grpSpPr>
        <p:sp>
          <p:nvSpPr>
            <p:cNvPr id="36940" name="Rectangle 51"/>
            <p:cNvSpPr>
              <a:spLocks noChangeArrowheads="1"/>
            </p:cNvSpPr>
            <p:nvPr/>
          </p:nvSpPr>
          <p:spPr bwMode="auto">
            <a:xfrm>
              <a:off x="4573" y="281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1" name="Rectangle 39"/>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2" name="Rectangle 27"/>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grpSp>
      <p:grpSp>
        <p:nvGrpSpPr>
          <p:cNvPr id="775303" name="Group 135"/>
          <p:cNvGrpSpPr>
            <a:grpSpLocks/>
          </p:cNvGrpSpPr>
          <p:nvPr/>
        </p:nvGrpSpPr>
        <p:grpSpPr bwMode="auto">
          <a:xfrm>
            <a:off x="6659563" y="3168650"/>
            <a:ext cx="600075" cy="1476375"/>
            <a:chOff x="4195" y="2190"/>
            <a:chExt cx="378" cy="930"/>
          </a:xfrm>
        </p:grpSpPr>
        <p:sp>
          <p:nvSpPr>
            <p:cNvPr id="36937" name="Rectangle 50"/>
            <p:cNvSpPr>
              <a:spLocks noChangeArrowheads="1"/>
            </p:cNvSpPr>
            <p:nvPr/>
          </p:nvSpPr>
          <p:spPr bwMode="auto">
            <a:xfrm>
              <a:off x="4195" y="281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38" name="Rectangle 38"/>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9" name="Rectangle 26"/>
            <p:cNvSpPr>
              <a:spLocks noChangeArrowheads="1"/>
            </p:cNvSpPr>
            <p:nvPr/>
          </p:nvSpPr>
          <p:spPr bwMode="auto">
            <a:xfrm>
              <a:off x="4195"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2" name="Group 134"/>
          <p:cNvGrpSpPr>
            <a:grpSpLocks/>
          </p:cNvGrpSpPr>
          <p:nvPr/>
        </p:nvGrpSpPr>
        <p:grpSpPr bwMode="auto">
          <a:xfrm>
            <a:off x="6061075" y="3168650"/>
            <a:ext cx="598488" cy="1476375"/>
            <a:chOff x="3818" y="2190"/>
            <a:chExt cx="377" cy="930"/>
          </a:xfrm>
        </p:grpSpPr>
        <p:sp>
          <p:nvSpPr>
            <p:cNvPr id="36934" name="Rectangle 49"/>
            <p:cNvSpPr>
              <a:spLocks noChangeArrowheads="1"/>
            </p:cNvSpPr>
            <p:nvPr/>
          </p:nvSpPr>
          <p:spPr bwMode="auto">
            <a:xfrm>
              <a:off x="3818"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5" name="Rectangle 37"/>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6" name="Rectangle 25"/>
            <p:cNvSpPr>
              <a:spLocks noChangeArrowheads="1"/>
            </p:cNvSpPr>
            <p:nvPr/>
          </p:nvSpPr>
          <p:spPr bwMode="auto">
            <a:xfrm>
              <a:off x="3818" y="219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1" name="Group 133"/>
          <p:cNvGrpSpPr>
            <a:grpSpLocks/>
          </p:cNvGrpSpPr>
          <p:nvPr/>
        </p:nvGrpSpPr>
        <p:grpSpPr bwMode="auto">
          <a:xfrm>
            <a:off x="5461000" y="3168650"/>
            <a:ext cx="600075" cy="1476375"/>
            <a:chOff x="3440" y="2190"/>
            <a:chExt cx="378" cy="930"/>
          </a:xfrm>
        </p:grpSpPr>
        <p:sp>
          <p:nvSpPr>
            <p:cNvPr id="36931" name="Rectangle 48"/>
            <p:cNvSpPr>
              <a:spLocks noChangeArrowheads="1"/>
            </p:cNvSpPr>
            <p:nvPr/>
          </p:nvSpPr>
          <p:spPr bwMode="auto">
            <a:xfrm>
              <a:off x="3440"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2" name="Rectangle 36"/>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sp>
          <p:nvSpPr>
            <p:cNvPr id="36933" name="Rectangle 24"/>
            <p:cNvSpPr>
              <a:spLocks noChangeArrowheads="1"/>
            </p:cNvSpPr>
            <p:nvPr/>
          </p:nvSpPr>
          <p:spPr bwMode="auto">
            <a:xfrm>
              <a:off x="3440"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0" name="Group 132"/>
          <p:cNvGrpSpPr>
            <a:grpSpLocks/>
          </p:cNvGrpSpPr>
          <p:nvPr/>
        </p:nvGrpSpPr>
        <p:grpSpPr bwMode="auto">
          <a:xfrm>
            <a:off x="4862513" y="3168650"/>
            <a:ext cx="598487" cy="1476375"/>
            <a:chOff x="3063" y="2190"/>
            <a:chExt cx="377" cy="930"/>
          </a:xfrm>
        </p:grpSpPr>
        <p:sp>
          <p:nvSpPr>
            <p:cNvPr id="36928" name="Rectangle 47"/>
            <p:cNvSpPr>
              <a:spLocks noChangeArrowheads="1"/>
            </p:cNvSpPr>
            <p:nvPr/>
          </p:nvSpPr>
          <p:spPr bwMode="auto">
            <a:xfrm>
              <a:off x="3063"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9" name="Rectangle 35"/>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0" name="Rectangle 23"/>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D</a:t>
              </a:r>
            </a:p>
          </p:txBody>
        </p:sp>
      </p:grpSp>
      <p:grpSp>
        <p:nvGrpSpPr>
          <p:cNvPr id="775299" name="Group 131"/>
          <p:cNvGrpSpPr>
            <a:grpSpLocks/>
          </p:cNvGrpSpPr>
          <p:nvPr/>
        </p:nvGrpSpPr>
        <p:grpSpPr bwMode="auto">
          <a:xfrm>
            <a:off x="4262438" y="3168650"/>
            <a:ext cx="600075" cy="1476375"/>
            <a:chOff x="2685" y="2190"/>
            <a:chExt cx="378" cy="930"/>
          </a:xfrm>
        </p:grpSpPr>
        <p:sp>
          <p:nvSpPr>
            <p:cNvPr id="36925" name="Rectangle 46"/>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6" name="Rectangle 34"/>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7" name="Rectangle 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8" name="Group 130"/>
          <p:cNvGrpSpPr>
            <a:grpSpLocks/>
          </p:cNvGrpSpPr>
          <p:nvPr/>
        </p:nvGrpSpPr>
        <p:grpSpPr bwMode="auto">
          <a:xfrm>
            <a:off x="3662363" y="3168650"/>
            <a:ext cx="600075" cy="1476375"/>
            <a:chOff x="2307" y="2190"/>
            <a:chExt cx="378" cy="930"/>
          </a:xfrm>
        </p:grpSpPr>
        <p:sp>
          <p:nvSpPr>
            <p:cNvPr id="36922" name="Rectangle 4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3" name="Rectangle 33"/>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4" name="Rectangle 21"/>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7" name="Group 129"/>
          <p:cNvGrpSpPr>
            <a:grpSpLocks/>
          </p:cNvGrpSpPr>
          <p:nvPr/>
        </p:nvGrpSpPr>
        <p:grpSpPr bwMode="auto">
          <a:xfrm>
            <a:off x="3063875" y="3168650"/>
            <a:ext cx="598488" cy="1476375"/>
            <a:chOff x="1930" y="2190"/>
            <a:chExt cx="377" cy="930"/>
          </a:xfrm>
        </p:grpSpPr>
        <p:sp>
          <p:nvSpPr>
            <p:cNvPr id="36919" name="Rectangle 44"/>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sp>
          <p:nvSpPr>
            <p:cNvPr id="36920" name="Rectangle 32"/>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1" name="Rectangle 2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6" name="Group 128"/>
          <p:cNvGrpSpPr>
            <a:grpSpLocks/>
          </p:cNvGrpSpPr>
          <p:nvPr/>
        </p:nvGrpSpPr>
        <p:grpSpPr bwMode="auto">
          <a:xfrm>
            <a:off x="2463800" y="3168650"/>
            <a:ext cx="600075" cy="1476375"/>
            <a:chOff x="1552" y="2190"/>
            <a:chExt cx="378" cy="930"/>
          </a:xfrm>
        </p:grpSpPr>
        <p:sp>
          <p:nvSpPr>
            <p:cNvPr id="36916"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7" name="Rectangle 31"/>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18" name="Rectangle 19"/>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5" name="Group 127"/>
          <p:cNvGrpSpPr>
            <a:grpSpLocks/>
          </p:cNvGrpSpPr>
          <p:nvPr/>
        </p:nvGrpSpPr>
        <p:grpSpPr bwMode="auto">
          <a:xfrm>
            <a:off x="1865313" y="3168650"/>
            <a:ext cx="598487" cy="1476375"/>
            <a:chOff x="1117" y="1948"/>
            <a:chExt cx="377" cy="930"/>
          </a:xfrm>
        </p:grpSpPr>
        <p:sp>
          <p:nvSpPr>
            <p:cNvPr id="36913" name="Rectangle 42"/>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4" name="Rectangle 30"/>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5" name="Rectangle 1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grpSp>
      <p:sp>
        <p:nvSpPr>
          <p:cNvPr id="775184" name="Rectangle 16"/>
          <p:cNvSpPr>
            <a:spLocks noChangeArrowheads="1"/>
          </p:cNvSpPr>
          <p:nvPr/>
        </p:nvSpPr>
        <p:spPr bwMode="auto">
          <a:xfrm>
            <a:off x="7858125" y="24384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3" name="Rectangle 15"/>
          <p:cNvSpPr>
            <a:spLocks noChangeArrowheads="1"/>
          </p:cNvSpPr>
          <p:nvPr/>
        </p:nvSpPr>
        <p:spPr bwMode="auto">
          <a:xfrm>
            <a:off x="7259638" y="2438400"/>
            <a:ext cx="598487"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82" name="Rectangle 14"/>
          <p:cNvSpPr>
            <a:spLocks noChangeArrowheads="1"/>
          </p:cNvSpPr>
          <p:nvPr/>
        </p:nvSpPr>
        <p:spPr bwMode="auto">
          <a:xfrm>
            <a:off x="6659563" y="24384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1" name="Rectangle 13"/>
          <p:cNvSpPr>
            <a:spLocks noChangeArrowheads="1"/>
          </p:cNvSpPr>
          <p:nvPr/>
        </p:nvSpPr>
        <p:spPr bwMode="auto">
          <a:xfrm>
            <a:off x="6061075" y="2438400"/>
            <a:ext cx="598488"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80" name="Rectangle 12"/>
          <p:cNvSpPr>
            <a:spLocks noChangeArrowheads="1"/>
          </p:cNvSpPr>
          <p:nvPr/>
        </p:nvSpPr>
        <p:spPr bwMode="auto">
          <a:xfrm>
            <a:off x="5461000" y="24384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9" name="Rectangle 11"/>
          <p:cNvSpPr>
            <a:spLocks noChangeArrowheads="1"/>
          </p:cNvSpPr>
          <p:nvPr/>
        </p:nvSpPr>
        <p:spPr bwMode="auto">
          <a:xfrm>
            <a:off x="4862513" y="2438400"/>
            <a:ext cx="598487"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78" name="Rectangle 10"/>
          <p:cNvSpPr>
            <a:spLocks noChangeArrowheads="1"/>
          </p:cNvSpPr>
          <p:nvPr/>
        </p:nvSpPr>
        <p:spPr bwMode="auto">
          <a:xfrm>
            <a:off x="4262438" y="24384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7" name="Rectangle 9"/>
          <p:cNvSpPr>
            <a:spLocks noChangeArrowheads="1"/>
          </p:cNvSpPr>
          <p:nvPr/>
        </p:nvSpPr>
        <p:spPr bwMode="auto">
          <a:xfrm>
            <a:off x="3662363" y="24384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6" name="Rectangle 8"/>
          <p:cNvSpPr>
            <a:spLocks noChangeArrowheads="1"/>
          </p:cNvSpPr>
          <p:nvPr/>
        </p:nvSpPr>
        <p:spPr bwMode="auto">
          <a:xfrm>
            <a:off x="3063875" y="2438400"/>
            <a:ext cx="59848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75" name="Rectangle 7"/>
          <p:cNvSpPr>
            <a:spLocks noChangeArrowheads="1"/>
          </p:cNvSpPr>
          <p:nvPr/>
        </p:nvSpPr>
        <p:spPr bwMode="auto">
          <a:xfrm>
            <a:off x="2463800" y="24384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4" name="Rectangle 6"/>
          <p:cNvSpPr>
            <a:spLocks noChangeArrowheads="1"/>
          </p:cNvSpPr>
          <p:nvPr/>
        </p:nvSpPr>
        <p:spPr bwMode="auto">
          <a:xfrm>
            <a:off x="1865313" y="2438400"/>
            <a:ext cx="598487"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5306" name="Group 138"/>
          <p:cNvGrpSpPr>
            <a:grpSpLocks/>
          </p:cNvGrpSpPr>
          <p:nvPr/>
        </p:nvGrpSpPr>
        <p:grpSpPr bwMode="auto">
          <a:xfrm>
            <a:off x="854075" y="2438400"/>
            <a:ext cx="7604125" cy="2206625"/>
            <a:chOff x="538" y="1536"/>
            <a:chExt cx="4790" cy="1390"/>
          </a:xfrm>
        </p:grpSpPr>
        <p:sp>
          <p:nvSpPr>
            <p:cNvPr id="36891" name="Rectangle 41"/>
            <p:cNvSpPr>
              <a:spLocks noChangeArrowheads="1"/>
            </p:cNvSpPr>
            <p:nvPr/>
          </p:nvSpPr>
          <p:spPr bwMode="auto">
            <a:xfrm>
              <a:off x="538" y="2616"/>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6892" name="Rectangle 29"/>
            <p:cNvSpPr>
              <a:spLocks noChangeArrowheads="1"/>
            </p:cNvSpPr>
            <p:nvPr/>
          </p:nvSpPr>
          <p:spPr bwMode="auto">
            <a:xfrm>
              <a:off x="538" y="2306"/>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6893" name="Rectangle 17"/>
            <p:cNvSpPr>
              <a:spLocks noChangeArrowheads="1"/>
            </p:cNvSpPr>
            <p:nvPr/>
          </p:nvSpPr>
          <p:spPr bwMode="auto">
            <a:xfrm>
              <a:off x="538" y="1996"/>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6894" name="Rectangle 5"/>
            <p:cNvSpPr>
              <a:spLocks noChangeArrowheads="1"/>
            </p:cNvSpPr>
            <p:nvPr/>
          </p:nvSpPr>
          <p:spPr bwMode="auto">
            <a:xfrm>
              <a:off x="538" y="1584"/>
              <a:ext cx="637"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6895" name="Line 53"/>
            <p:cNvSpPr>
              <a:spLocks noChangeShapeType="1"/>
            </p:cNvSpPr>
            <p:nvPr/>
          </p:nvSpPr>
          <p:spPr bwMode="auto">
            <a:xfrm>
              <a:off x="538" y="1536"/>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6" name="Line 54"/>
            <p:cNvSpPr>
              <a:spLocks noChangeShapeType="1"/>
            </p:cNvSpPr>
            <p:nvPr/>
          </p:nvSpPr>
          <p:spPr bwMode="auto">
            <a:xfrm>
              <a:off x="538" y="1996"/>
              <a:ext cx="4790"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7" name="Line 55"/>
            <p:cNvSpPr>
              <a:spLocks noChangeShapeType="1"/>
            </p:cNvSpPr>
            <p:nvPr/>
          </p:nvSpPr>
          <p:spPr bwMode="auto">
            <a:xfrm>
              <a:off x="538" y="2306"/>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8" name="Line 56"/>
            <p:cNvSpPr>
              <a:spLocks noChangeShapeType="1"/>
            </p:cNvSpPr>
            <p:nvPr/>
          </p:nvSpPr>
          <p:spPr bwMode="auto">
            <a:xfrm>
              <a:off x="538" y="2616"/>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9" name="Line 57"/>
            <p:cNvSpPr>
              <a:spLocks noChangeShapeType="1"/>
            </p:cNvSpPr>
            <p:nvPr/>
          </p:nvSpPr>
          <p:spPr bwMode="auto">
            <a:xfrm>
              <a:off x="538" y="2926"/>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0" name="Line 58"/>
            <p:cNvSpPr>
              <a:spLocks noChangeShapeType="1"/>
            </p:cNvSpPr>
            <p:nvPr/>
          </p:nvSpPr>
          <p:spPr bwMode="auto">
            <a:xfrm>
              <a:off x="538" y="1536"/>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1" name="Line 59"/>
            <p:cNvSpPr>
              <a:spLocks noChangeShapeType="1"/>
            </p:cNvSpPr>
            <p:nvPr/>
          </p:nvSpPr>
          <p:spPr bwMode="auto">
            <a:xfrm>
              <a:off x="1175" y="1536"/>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2" name="Line 60"/>
            <p:cNvSpPr>
              <a:spLocks noChangeShapeType="1"/>
            </p:cNvSpPr>
            <p:nvPr/>
          </p:nvSpPr>
          <p:spPr bwMode="auto">
            <a:xfrm>
              <a:off x="1552"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3" name="Line 61"/>
            <p:cNvSpPr>
              <a:spLocks noChangeShapeType="1"/>
            </p:cNvSpPr>
            <p:nvPr/>
          </p:nvSpPr>
          <p:spPr bwMode="auto">
            <a:xfrm>
              <a:off x="193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4" name="Line 62"/>
            <p:cNvSpPr>
              <a:spLocks noChangeShapeType="1"/>
            </p:cNvSpPr>
            <p:nvPr/>
          </p:nvSpPr>
          <p:spPr bwMode="auto">
            <a:xfrm>
              <a:off x="2307"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5" name="Line 63"/>
            <p:cNvSpPr>
              <a:spLocks noChangeShapeType="1"/>
            </p:cNvSpPr>
            <p:nvPr/>
          </p:nvSpPr>
          <p:spPr bwMode="auto">
            <a:xfrm>
              <a:off x="2685"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6" name="Line 64"/>
            <p:cNvSpPr>
              <a:spLocks noChangeShapeType="1"/>
            </p:cNvSpPr>
            <p:nvPr/>
          </p:nvSpPr>
          <p:spPr bwMode="auto">
            <a:xfrm>
              <a:off x="3063"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7" name="Line 65"/>
            <p:cNvSpPr>
              <a:spLocks noChangeShapeType="1"/>
            </p:cNvSpPr>
            <p:nvPr/>
          </p:nvSpPr>
          <p:spPr bwMode="auto">
            <a:xfrm>
              <a:off x="344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8" name="Line 66"/>
            <p:cNvSpPr>
              <a:spLocks noChangeShapeType="1"/>
            </p:cNvSpPr>
            <p:nvPr/>
          </p:nvSpPr>
          <p:spPr bwMode="auto">
            <a:xfrm>
              <a:off x="3818"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9" name="Line 67"/>
            <p:cNvSpPr>
              <a:spLocks noChangeShapeType="1"/>
            </p:cNvSpPr>
            <p:nvPr/>
          </p:nvSpPr>
          <p:spPr bwMode="auto">
            <a:xfrm>
              <a:off x="4195"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0" name="Line 68"/>
            <p:cNvSpPr>
              <a:spLocks noChangeShapeType="1"/>
            </p:cNvSpPr>
            <p:nvPr/>
          </p:nvSpPr>
          <p:spPr bwMode="auto">
            <a:xfrm>
              <a:off x="4573"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1" name="Line 69"/>
            <p:cNvSpPr>
              <a:spLocks noChangeShapeType="1"/>
            </p:cNvSpPr>
            <p:nvPr/>
          </p:nvSpPr>
          <p:spPr bwMode="auto">
            <a:xfrm>
              <a:off x="495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2" name="Line 70"/>
            <p:cNvSpPr>
              <a:spLocks noChangeShapeType="1"/>
            </p:cNvSpPr>
            <p:nvPr/>
          </p:nvSpPr>
          <p:spPr bwMode="auto">
            <a:xfrm>
              <a:off x="5328" y="1536"/>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7101849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5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5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5171">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5306"/>
                                        </p:tgtEl>
                                        <p:attrNameLst>
                                          <p:attrName>style.visibility</p:attrName>
                                        </p:attrNameLst>
                                      </p:cBhvr>
                                      <p:to>
                                        <p:strVal val="visible"/>
                                      </p:to>
                                    </p:set>
                                    <p:anim calcmode="lin" valueType="num">
                                      <p:cBhvr additive="base">
                                        <p:cTn id="15" dur="500" fill="hold"/>
                                        <p:tgtEl>
                                          <p:spTgt spid="775306"/>
                                        </p:tgtEl>
                                        <p:attrNameLst>
                                          <p:attrName>ppt_x</p:attrName>
                                        </p:attrNameLst>
                                      </p:cBhvr>
                                      <p:tavLst>
                                        <p:tav tm="0">
                                          <p:val>
                                            <p:strVal val="1+#ppt_w/2"/>
                                          </p:val>
                                        </p:tav>
                                        <p:tav tm="100000">
                                          <p:val>
                                            <p:strVal val="#ppt_x"/>
                                          </p:val>
                                        </p:tav>
                                      </p:tavLst>
                                    </p:anim>
                                    <p:anim calcmode="lin" valueType="num">
                                      <p:cBhvr additive="base">
                                        <p:cTn id="16" dur="500" fill="hold"/>
                                        <p:tgtEl>
                                          <p:spTgt spid="77530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517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529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517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529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517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529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517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529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5178"/>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5299"/>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5179"/>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5300"/>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5180"/>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5301"/>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518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530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5182"/>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5303"/>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5183"/>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530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5184"/>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5305"/>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5171">
                                            <p:txEl>
                                              <p:pRg st="10" end="10"/>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7751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1" grpId="0" build="p"/>
      <p:bldP spid="775184" grpId="0"/>
      <p:bldP spid="775183" grpId="0"/>
      <p:bldP spid="775182" grpId="0"/>
      <p:bldP spid="775181" grpId="0"/>
      <p:bldP spid="775180" grpId="0"/>
      <p:bldP spid="775179" grpId="0"/>
      <p:bldP spid="775178" grpId="0"/>
      <p:bldP spid="775177" grpId="0"/>
      <p:bldP spid="775176" grpId="0"/>
      <p:bldP spid="775175" grpId="0"/>
      <p:bldP spid="7751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43" name="Rectangle 3"/>
          <p:cNvSpPr>
            <a:spLocks noGrp="1" noChangeArrowheads="1"/>
          </p:cNvSpPr>
          <p:nvPr>
            <p:ph type="body" idx="1"/>
          </p:nvPr>
        </p:nvSpPr>
        <p:spPr>
          <a:xfrm>
            <a:off x="228600" y="838200"/>
            <a:ext cx="8610600" cy="5943600"/>
          </a:xfrm>
        </p:spPr>
        <p:txBody>
          <a:bodyPr>
            <a:noAutofit/>
          </a:bodyPr>
          <a:lstStyle/>
          <a:p>
            <a:pPr>
              <a:lnSpc>
                <a:spcPct val="80000"/>
              </a:lnSpc>
              <a:spcBef>
                <a:spcPct val="20000"/>
              </a:spcBef>
            </a:pPr>
            <a:r>
              <a:rPr lang="en-US" altLang="ko-KR" sz="2800" dirty="0" smtClean="0">
                <a:ea typeface="굴림" panose="020B0600000101010101" pitchFamily="34" charset="-127"/>
              </a:rPr>
              <a:t>Suppose we have the same reference stream: </a:t>
            </a:r>
          </a:p>
          <a:p>
            <a:pPr lvl="1">
              <a:lnSpc>
                <a:spcPct val="80000"/>
              </a:lnSpc>
              <a:spcBef>
                <a:spcPct val="20000"/>
              </a:spcBef>
            </a:pPr>
            <a:r>
              <a:rPr lang="en-US" altLang="ko-KR" sz="2400" dirty="0" smtClean="0">
                <a:ea typeface="굴림" panose="020B0600000101010101" pitchFamily="34" charset="-127"/>
              </a:rPr>
              <a:t>A B C A B D A D B C B</a:t>
            </a:r>
          </a:p>
          <a:p>
            <a:pPr>
              <a:lnSpc>
                <a:spcPct val="80000"/>
              </a:lnSpc>
              <a:spcBef>
                <a:spcPct val="20000"/>
              </a:spcBef>
            </a:pPr>
            <a:r>
              <a:rPr lang="en-US" altLang="ko-KR" sz="2800" dirty="0" smtClean="0">
                <a:ea typeface="굴림" panose="020B0600000101010101" pitchFamily="34" charset="-127"/>
              </a:rPr>
              <a:t>Consider MIN Page replacement:</a:t>
            </a: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marL="457200" lvl="1" indent="0">
              <a:lnSpc>
                <a:spcPct val="80000"/>
              </a:lnSpc>
              <a:spcBef>
                <a:spcPct val="20000"/>
              </a:spcBef>
              <a:buNone/>
            </a:pPr>
            <a:endParaRPr lang="en-US" altLang="ko-KR" sz="2400" dirty="0" smtClean="0">
              <a:ea typeface="굴림" panose="020B0600000101010101" pitchFamily="34" charset="-127"/>
            </a:endParaRPr>
          </a:p>
          <a:p>
            <a:pPr marL="457200" lvl="1" indent="0">
              <a:lnSpc>
                <a:spcPct val="80000"/>
              </a:lnSpc>
              <a:spcBef>
                <a:spcPct val="20000"/>
              </a:spcBef>
              <a:buNone/>
            </a:pPr>
            <a:endParaRPr lang="en-US" altLang="ko-KR" sz="1600" dirty="0" smtClean="0">
              <a:ea typeface="굴림" panose="020B0600000101010101" pitchFamily="34" charset="-127"/>
            </a:endParaRPr>
          </a:p>
          <a:p>
            <a:pPr>
              <a:lnSpc>
                <a:spcPct val="80000"/>
              </a:lnSpc>
              <a:spcBef>
                <a:spcPct val="20000"/>
              </a:spcBef>
            </a:pPr>
            <a:r>
              <a:rPr lang="en-US" altLang="ko-KR" sz="2600" dirty="0" smtClean="0">
                <a:ea typeface="굴림" panose="020B0600000101010101" pitchFamily="34" charset="-127"/>
              </a:rPr>
              <a:t>MIN: 5 faults </a:t>
            </a:r>
          </a:p>
          <a:p>
            <a:pPr lvl="1">
              <a:lnSpc>
                <a:spcPct val="80000"/>
              </a:lnSpc>
              <a:spcBef>
                <a:spcPct val="20000"/>
              </a:spcBef>
            </a:pPr>
            <a:r>
              <a:rPr lang="en-US" altLang="ko-KR" sz="2400" dirty="0" smtClean="0">
                <a:ea typeface="굴림" panose="020B0600000101010101" pitchFamily="34" charset="-127"/>
              </a:rPr>
              <a:t>Where will D be brought in? Look for page not referenced farthest in future</a:t>
            </a:r>
          </a:p>
          <a:p>
            <a:pPr>
              <a:lnSpc>
                <a:spcPct val="80000"/>
              </a:lnSpc>
              <a:spcBef>
                <a:spcPct val="20000"/>
              </a:spcBef>
            </a:pPr>
            <a:r>
              <a:rPr lang="en-US" altLang="ko-KR" sz="2800" dirty="0" smtClean="0">
                <a:ea typeface="굴림" panose="020B0600000101010101" pitchFamily="34" charset="-127"/>
              </a:rPr>
              <a:t>What will LRU do?</a:t>
            </a:r>
          </a:p>
          <a:p>
            <a:pPr lvl="1">
              <a:lnSpc>
                <a:spcPct val="80000"/>
              </a:lnSpc>
              <a:spcBef>
                <a:spcPct val="20000"/>
              </a:spcBef>
            </a:pPr>
            <a:r>
              <a:rPr lang="en-US" altLang="ko-KR" sz="2400" dirty="0" smtClean="0">
                <a:ea typeface="굴림" panose="020B0600000101010101" pitchFamily="34" charset="-127"/>
              </a:rPr>
              <a:t>Same decisions as MIN here, but won’t always be true!</a:t>
            </a:r>
          </a:p>
        </p:txBody>
      </p:sp>
      <p:sp>
        <p:nvSpPr>
          <p:cNvPr id="37891" name="Rectangle 2"/>
          <p:cNvSpPr>
            <a:spLocks noGrp="1" noChangeArrowheads="1"/>
          </p:cNvSpPr>
          <p:nvPr>
            <p:ph type="title"/>
          </p:nvPr>
        </p:nvSpPr>
        <p:spPr/>
        <p:txBody>
          <a:bodyPr/>
          <a:lstStyle/>
          <a:p>
            <a:r>
              <a:rPr lang="en-US" altLang="ko-KR" smtClean="0">
                <a:ea typeface="굴림" panose="020B0600000101010101" pitchFamily="34" charset="-127"/>
              </a:rPr>
              <a:t>Example: MIN</a:t>
            </a:r>
          </a:p>
        </p:txBody>
      </p:sp>
      <p:grpSp>
        <p:nvGrpSpPr>
          <p:cNvPr id="778246" name="Group 6"/>
          <p:cNvGrpSpPr>
            <a:grpSpLocks/>
          </p:cNvGrpSpPr>
          <p:nvPr/>
        </p:nvGrpSpPr>
        <p:grpSpPr bwMode="auto">
          <a:xfrm>
            <a:off x="7858125" y="3016250"/>
            <a:ext cx="600075" cy="1476375"/>
            <a:chOff x="4950" y="2190"/>
            <a:chExt cx="378" cy="930"/>
          </a:xfrm>
        </p:grpSpPr>
        <p:sp>
          <p:nvSpPr>
            <p:cNvPr id="37967" name="Rectangle 7"/>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8" name="Rectangle 8"/>
            <p:cNvSpPr>
              <a:spLocks noChangeArrowheads="1"/>
            </p:cNvSpPr>
            <p:nvPr/>
          </p:nvSpPr>
          <p:spPr bwMode="auto">
            <a:xfrm>
              <a:off x="4950"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9" name="Rectangle 9"/>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0" name="Group 10"/>
          <p:cNvGrpSpPr>
            <a:grpSpLocks/>
          </p:cNvGrpSpPr>
          <p:nvPr/>
        </p:nvGrpSpPr>
        <p:grpSpPr bwMode="auto">
          <a:xfrm>
            <a:off x="7259638" y="3016250"/>
            <a:ext cx="598487" cy="1476375"/>
            <a:chOff x="4573" y="2190"/>
            <a:chExt cx="377" cy="930"/>
          </a:xfrm>
        </p:grpSpPr>
        <p:sp>
          <p:nvSpPr>
            <p:cNvPr id="37964" name="Rectangle 11"/>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5" name="Rectangle 12"/>
            <p:cNvSpPr>
              <a:spLocks noChangeArrowheads="1"/>
            </p:cNvSpPr>
            <p:nvPr/>
          </p:nvSpPr>
          <p:spPr bwMode="auto">
            <a:xfrm>
              <a:off x="4573"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6" name="Rectangle 13"/>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8254" name="Group 14"/>
          <p:cNvGrpSpPr>
            <a:grpSpLocks/>
          </p:cNvGrpSpPr>
          <p:nvPr/>
        </p:nvGrpSpPr>
        <p:grpSpPr bwMode="auto">
          <a:xfrm>
            <a:off x="6659563" y="3016250"/>
            <a:ext cx="600075" cy="1476375"/>
            <a:chOff x="4195" y="2190"/>
            <a:chExt cx="378" cy="930"/>
          </a:xfrm>
        </p:grpSpPr>
        <p:sp>
          <p:nvSpPr>
            <p:cNvPr id="37961" name="Rectangle 15"/>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2" name="Rectangle 16"/>
            <p:cNvSpPr>
              <a:spLocks noChangeArrowheads="1"/>
            </p:cNvSpPr>
            <p:nvPr/>
          </p:nvSpPr>
          <p:spPr bwMode="auto">
            <a:xfrm>
              <a:off x="4195"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3" name="Rectangle 17"/>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8" name="Group 18"/>
          <p:cNvGrpSpPr>
            <a:grpSpLocks/>
          </p:cNvGrpSpPr>
          <p:nvPr/>
        </p:nvGrpSpPr>
        <p:grpSpPr bwMode="auto">
          <a:xfrm>
            <a:off x="6061075" y="3016250"/>
            <a:ext cx="598488" cy="1476375"/>
            <a:chOff x="3818" y="2190"/>
            <a:chExt cx="377" cy="930"/>
          </a:xfrm>
        </p:grpSpPr>
        <p:sp>
          <p:nvSpPr>
            <p:cNvPr id="37958" name="Rectangle 19"/>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9" name="Rectangle 20"/>
            <p:cNvSpPr>
              <a:spLocks noChangeArrowheads="1"/>
            </p:cNvSpPr>
            <p:nvPr/>
          </p:nvSpPr>
          <p:spPr bwMode="auto">
            <a:xfrm>
              <a:off x="3818"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0" name="Rectangle 21"/>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2" name="Group 22"/>
          <p:cNvGrpSpPr>
            <a:grpSpLocks/>
          </p:cNvGrpSpPr>
          <p:nvPr/>
        </p:nvGrpSpPr>
        <p:grpSpPr bwMode="auto">
          <a:xfrm>
            <a:off x="5461000" y="3016250"/>
            <a:ext cx="600075" cy="1476375"/>
            <a:chOff x="3440" y="2190"/>
            <a:chExt cx="378" cy="930"/>
          </a:xfrm>
        </p:grpSpPr>
        <p:sp>
          <p:nvSpPr>
            <p:cNvPr id="37955" name="Rectangle 23"/>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6" name="Rectangle 24"/>
            <p:cNvSpPr>
              <a:spLocks noChangeArrowheads="1"/>
            </p:cNvSpPr>
            <p:nvPr/>
          </p:nvSpPr>
          <p:spPr bwMode="auto">
            <a:xfrm>
              <a:off x="3440"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7" name="Rectangle 25"/>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6" name="Group 26"/>
          <p:cNvGrpSpPr>
            <a:grpSpLocks/>
          </p:cNvGrpSpPr>
          <p:nvPr/>
        </p:nvGrpSpPr>
        <p:grpSpPr bwMode="auto">
          <a:xfrm>
            <a:off x="4862513" y="3016250"/>
            <a:ext cx="598487" cy="1476375"/>
            <a:chOff x="3063" y="2190"/>
            <a:chExt cx="377" cy="930"/>
          </a:xfrm>
        </p:grpSpPr>
        <p:sp>
          <p:nvSpPr>
            <p:cNvPr id="37952" name="Rectangle 27"/>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7953" name="Rectangle 28"/>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4" name="Rectangle 29"/>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0" name="Group 30"/>
          <p:cNvGrpSpPr>
            <a:grpSpLocks/>
          </p:cNvGrpSpPr>
          <p:nvPr/>
        </p:nvGrpSpPr>
        <p:grpSpPr bwMode="auto">
          <a:xfrm>
            <a:off x="4262438" y="3016250"/>
            <a:ext cx="600075" cy="1476375"/>
            <a:chOff x="2685" y="2190"/>
            <a:chExt cx="378" cy="930"/>
          </a:xfrm>
        </p:grpSpPr>
        <p:sp>
          <p:nvSpPr>
            <p:cNvPr id="37949" name="Rectangle 31"/>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0" name="Rectangle 32"/>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1" name="Rectangle 33"/>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4" name="Group 34"/>
          <p:cNvGrpSpPr>
            <a:grpSpLocks/>
          </p:cNvGrpSpPr>
          <p:nvPr/>
        </p:nvGrpSpPr>
        <p:grpSpPr bwMode="auto">
          <a:xfrm>
            <a:off x="3662363" y="3016250"/>
            <a:ext cx="600075" cy="1476375"/>
            <a:chOff x="2307" y="2190"/>
            <a:chExt cx="378" cy="930"/>
          </a:xfrm>
        </p:grpSpPr>
        <p:sp>
          <p:nvSpPr>
            <p:cNvPr id="37946" name="Rectangle 3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7" name="Rectangle 36"/>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8" name="Rectangle 37"/>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8" name="Group 38"/>
          <p:cNvGrpSpPr>
            <a:grpSpLocks/>
          </p:cNvGrpSpPr>
          <p:nvPr/>
        </p:nvGrpSpPr>
        <p:grpSpPr bwMode="auto">
          <a:xfrm>
            <a:off x="3063875" y="3016250"/>
            <a:ext cx="598488" cy="1476375"/>
            <a:chOff x="1930" y="2190"/>
            <a:chExt cx="377" cy="930"/>
          </a:xfrm>
        </p:grpSpPr>
        <p:sp>
          <p:nvSpPr>
            <p:cNvPr id="37943" name="Rectangle 39"/>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7944" name="Rectangle 40"/>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5" name="Rectangle 41"/>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2" name="Group 42"/>
          <p:cNvGrpSpPr>
            <a:grpSpLocks/>
          </p:cNvGrpSpPr>
          <p:nvPr/>
        </p:nvGrpSpPr>
        <p:grpSpPr bwMode="auto">
          <a:xfrm>
            <a:off x="2463800" y="3016250"/>
            <a:ext cx="600075" cy="1476375"/>
            <a:chOff x="1552" y="2190"/>
            <a:chExt cx="378" cy="930"/>
          </a:xfrm>
        </p:grpSpPr>
        <p:sp>
          <p:nvSpPr>
            <p:cNvPr id="37940"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1" name="Rectangle 44"/>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7942" name="Rectangle 45"/>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6" name="Group 46"/>
          <p:cNvGrpSpPr>
            <a:grpSpLocks/>
          </p:cNvGrpSpPr>
          <p:nvPr/>
        </p:nvGrpSpPr>
        <p:grpSpPr bwMode="auto">
          <a:xfrm>
            <a:off x="1865313" y="3016250"/>
            <a:ext cx="598487" cy="1476375"/>
            <a:chOff x="1117" y="1948"/>
            <a:chExt cx="377" cy="930"/>
          </a:xfrm>
        </p:grpSpPr>
        <p:sp>
          <p:nvSpPr>
            <p:cNvPr id="37937" name="Rectangle 47"/>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8" name="Rectangle 48"/>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9" name="Rectangle 49"/>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8291" name="Rectangle 51"/>
          <p:cNvSpPr>
            <a:spLocks noChangeArrowheads="1"/>
          </p:cNvSpPr>
          <p:nvPr/>
        </p:nvSpPr>
        <p:spPr bwMode="auto">
          <a:xfrm>
            <a:off x="7858125" y="22860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2" name="Rectangle 52"/>
          <p:cNvSpPr>
            <a:spLocks noChangeArrowheads="1"/>
          </p:cNvSpPr>
          <p:nvPr/>
        </p:nvSpPr>
        <p:spPr bwMode="auto">
          <a:xfrm>
            <a:off x="7259638" y="2286000"/>
            <a:ext cx="598487"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293" name="Rectangle 53"/>
          <p:cNvSpPr>
            <a:spLocks noChangeArrowheads="1"/>
          </p:cNvSpPr>
          <p:nvPr/>
        </p:nvSpPr>
        <p:spPr bwMode="auto">
          <a:xfrm>
            <a:off x="6659563" y="22860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4" name="Rectangle 54"/>
          <p:cNvSpPr>
            <a:spLocks noChangeArrowheads="1"/>
          </p:cNvSpPr>
          <p:nvPr/>
        </p:nvSpPr>
        <p:spPr bwMode="auto">
          <a:xfrm>
            <a:off x="6061075" y="2286000"/>
            <a:ext cx="598488"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5" name="Rectangle 55"/>
          <p:cNvSpPr>
            <a:spLocks noChangeArrowheads="1"/>
          </p:cNvSpPr>
          <p:nvPr/>
        </p:nvSpPr>
        <p:spPr bwMode="auto">
          <a:xfrm>
            <a:off x="5461000" y="22860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6" name="Rectangle 56"/>
          <p:cNvSpPr>
            <a:spLocks noChangeArrowheads="1"/>
          </p:cNvSpPr>
          <p:nvPr/>
        </p:nvSpPr>
        <p:spPr bwMode="auto">
          <a:xfrm>
            <a:off x="4862513" y="2286000"/>
            <a:ext cx="598487"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7" name="Rectangle 57"/>
          <p:cNvSpPr>
            <a:spLocks noChangeArrowheads="1"/>
          </p:cNvSpPr>
          <p:nvPr/>
        </p:nvSpPr>
        <p:spPr bwMode="auto">
          <a:xfrm>
            <a:off x="4262438" y="22860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8" name="Rectangle 58"/>
          <p:cNvSpPr>
            <a:spLocks noChangeArrowheads="1"/>
          </p:cNvSpPr>
          <p:nvPr/>
        </p:nvSpPr>
        <p:spPr bwMode="auto">
          <a:xfrm>
            <a:off x="3662363" y="22860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9" name="Rectangle 59"/>
          <p:cNvSpPr>
            <a:spLocks noChangeArrowheads="1"/>
          </p:cNvSpPr>
          <p:nvPr/>
        </p:nvSpPr>
        <p:spPr bwMode="auto">
          <a:xfrm>
            <a:off x="3063875" y="2286000"/>
            <a:ext cx="59848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300" name="Rectangle 60"/>
          <p:cNvSpPr>
            <a:spLocks noChangeArrowheads="1"/>
          </p:cNvSpPr>
          <p:nvPr/>
        </p:nvSpPr>
        <p:spPr bwMode="auto">
          <a:xfrm>
            <a:off x="2463800" y="22860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301" name="Rectangle 61"/>
          <p:cNvSpPr>
            <a:spLocks noChangeArrowheads="1"/>
          </p:cNvSpPr>
          <p:nvPr/>
        </p:nvSpPr>
        <p:spPr bwMode="auto">
          <a:xfrm>
            <a:off x="1865313" y="2286000"/>
            <a:ext cx="598487"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8321" name="Group 81"/>
          <p:cNvGrpSpPr>
            <a:grpSpLocks/>
          </p:cNvGrpSpPr>
          <p:nvPr/>
        </p:nvGrpSpPr>
        <p:grpSpPr bwMode="auto">
          <a:xfrm>
            <a:off x="854075" y="2286000"/>
            <a:ext cx="7604125" cy="2206625"/>
            <a:chOff x="538" y="1440"/>
            <a:chExt cx="4790" cy="1390"/>
          </a:xfrm>
        </p:grpSpPr>
        <p:sp>
          <p:nvSpPr>
            <p:cNvPr id="37915" name="Rectangle 4"/>
            <p:cNvSpPr>
              <a:spLocks noChangeArrowheads="1"/>
            </p:cNvSpPr>
            <p:nvPr/>
          </p:nvSpPr>
          <p:spPr bwMode="auto">
            <a:xfrm>
              <a:off x="538" y="252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7916" name="Rectangle 5"/>
            <p:cNvSpPr>
              <a:spLocks noChangeArrowheads="1"/>
            </p:cNvSpPr>
            <p:nvPr/>
          </p:nvSpPr>
          <p:spPr bwMode="auto">
            <a:xfrm>
              <a:off x="538" y="221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7917" name="Rectangle 50"/>
            <p:cNvSpPr>
              <a:spLocks noChangeArrowheads="1"/>
            </p:cNvSpPr>
            <p:nvPr/>
          </p:nvSpPr>
          <p:spPr bwMode="auto">
            <a:xfrm>
              <a:off x="538" y="190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7918" name="Rectangle 62"/>
            <p:cNvSpPr>
              <a:spLocks noChangeArrowheads="1"/>
            </p:cNvSpPr>
            <p:nvPr/>
          </p:nvSpPr>
          <p:spPr bwMode="auto">
            <a:xfrm>
              <a:off x="538" y="1440"/>
              <a:ext cx="637"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7919" name="Line 63"/>
            <p:cNvSpPr>
              <a:spLocks noChangeShapeType="1"/>
            </p:cNvSpPr>
            <p:nvPr/>
          </p:nvSpPr>
          <p:spPr bwMode="auto">
            <a:xfrm>
              <a:off x="538"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0" name="Line 64"/>
            <p:cNvSpPr>
              <a:spLocks noChangeShapeType="1"/>
            </p:cNvSpPr>
            <p:nvPr/>
          </p:nvSpPr>
          <p:spPr bwMode="auto">
            <a:xfrm>
              <a:off x="538" y="1900"/>
              <a:ext cx="4790"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1" name="Line 65"/>
            <p:cNvSpPr>
              <a:spLocks noChangeShapeType="1"/>
            </p:cNvSpPr>
            <p:nvPr/>
          </p:nvSpPr>
          <p:spPr bwMode="auto">
            <a:xfrm>
              <a:off x="538"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2" name="Line 66"/>
            <p:cNvSpPr>
              <a:spLocks noChangeShapeType="1"/>
            </p:cNvSpPr>
            <p:nvPr/>
          </p:nvSpPr>
          <p:spPr bwMode="auto">
            <a:xfrm>
              <a:off x="538"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3" name="Line 67"/>
            <p:cNvSpPr>
              <a:spLocks noChangeShapeType="1"/>
            </p:cNvSpPr>
            <p:nvPr/>
          </p:nvSpPr>
          <p:spPr bwMode="auto">
            <a:xfrm>
              <a:off x="538"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4" name="Line 68"/>
            <p:cNvSpPr>
              <a:spLocks noChangeShapeType="1"/>
            </p:cNvSpPr>
            <p:nvPr/>
          </p:nvSpPr>
          <p:spPr bwMode="auto">
            <a:xfrm>
              <a:off x="538"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5" name="Line 69"/>
            <p:cNvSpPr>
              <a:spLocks noChangeShapeType="1"/>
            </p:cNvSpPr>
            <p:nvPr/>
          </p:nvSpPr>
          <p:spPr bwMode="auto">
            <a:xfrm>
              <a:off x="1175"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6" name="Line 70"/>
            <p:cNvSpPr>
              <a:spLocks noChangeShapeType="1"/>
            </p:cNvSpPr>
            <p:nvPr/>
          </p:nvSpPr>
          <p:spPr bwMode="auto">
            <a:xfrm>
              <a:off x="15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7" name="Line 71"/>
            <p:cNvSpPr>
              <a:spLocks noChangeShapeType="1"/>
            </p:cNvSpPr>
            <p:nvPr/>
          </p:nvSpPr>
          <p:spPr bwMode="auto">
            <a:xfrm>
              <a:off x="193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8" name="Line 72"/>
            <p:cNvSpPr>
              <a:spLocks noChangeShapeType="1"/>
            </p:cNvSpPr>
            <p:nvPr/>
          </p:nvSpPr>
          <p:spPr bwMode="auto">
            <a:xfrm>
              <a:off x="230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9" name="Line 73"/>
            <p:cNvSpPr>
              <a:spLocks noChangeShapeType="1"/>
            </p:cNvSpPr>
            <p:nvPr/>
          </p:nvSpPr>
          <p:spPr bwMode="auto">
            <a:xfrm>
              <a:off x="268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0" name="Line 74"/>
            <p:cNvSpPr>
              <a:spLocks noChangeShapeType="1"/>
            </p:cNvSpPr>
            <p:nvPr/>
          </p:nvSpPr>
          <p:spPr bwMode="auto">
            <a:xfrm>
              <a:off x="3063"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1" name="Line 75"/>
            <p:cNvSpPr>
              <a:spLocks noChangeShapeType="1"/>
            </p:cNvSpPr>
            <p:nvPr/>
          </p:nvSpPr>
          <p:spPr bwMode="auto">
            <a:xfrm>
              <a:off x="344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2" name="Line 76"/>
            <p:cNvSpPr>
              <a:spLocks noChangeShapeType="1"/>
            </p:cNvSpPr>
            <p:nvPr/>
          </p:nvSpPr>
          <p:spPr bwMode="auto">
            <a:xfrm>
              <a:off x="3818"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3" name="Line 77"/>
            <p:cNvSpPr>
              <a:spLocks noChangeShapeType="1"/>
            </p:cNvSpPr>
            <p:nvPr/>
          </p:nvSpPr>
          <p:spPr bwMode="auto">
            <a:xfrm>
              <a:off x="419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4" name="Line 78"/>
            <p:cNvSpPr>
              <a:spLocks noChangeShapeType="1"/>
            </p:cNvSpPr>
            <p:nvPr/>
          </p:nvSpPr>
          <p:spPr bwMode="auto">
            <a:xfrm>
              <a:off x="4573"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5" name="Line 79"/>
            <p:cNvSpPr>
              <a:spLocks noChangeShapeType="1"/>
            </p:cNvSpPr>
            <p:nvPr/>
          </p:nvSpPr>
          <p:spPr bwMode="auto">
            <a:xfrm>
              <a:off x="495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6" name="Line 80"/>
            <p:cNvSpPr>
              <a:spLocks noChangeShapeType="1"/>
            </p:cNvSpPr>
            <p:nvPr/>
          </p:nvSpPr>
          <p:spPr bwMode="auto">
            <a:xfrm>
              <a:off x="5328"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3835078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8243">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8321"/>
                                        </p:tgtEl>
                                        <p:attrNameLst>
                                          <p:attrName>style.visibility</p:attrName>
                                        </p:attrNameLst>
                                      </p:cBhvr>
                                      <p:to>
                                        <p:strVal val="visible"/>
                                      </p:to>
                                    </p:set>
                                    <p:anim calcmode="lin" valueType="num">
                                      <p:cBhvr additive="base">
                                        <p:cTn id="15" dur="500" fill="hold"/>
                                        <p:tgtEl>
                                          <p:spTgt spid="778321"/>
                                        </p:tgtEl>
                                        <p:attrNameLst>
                                          <p:attrName>ppt_x</p:attrName>
                                        </p:attrNameLst>
                                      </p:cBhvr>
                                      <p:tavLst>
                                        <p:tav tm="0">
                                          <p:val>
                                            <p:strVal val="1+#ppt_w/2"/>
                                          </p:val>
                                        </p:tav>
                                        <p:tav tm="100000">
                                          <p:val>
                                            <p:strVal val="#ppt_x"/>
                                          </p:val>
                                        </p:tav>
                                      </p:tavLst>
                                    </p:anim>
                                    <p:anim calcmode="lin" valueType="num">
                                      <p:cBhvr additive="base">
                                        <p:cTn id="16" dur="500" fill="hold"/>
                                        <p:tgtEl>
                                          <p:spTgt spid="778321"/>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830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828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830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828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829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827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829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8274"/>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829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827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8296"/>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8266"/>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8295"/>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826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8294"/>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8258"/>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8293"/>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8254"/>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829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8250"/>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8291"/>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8246"/>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8243">
                                            <p:txEl>
                                              <p:pRg st="10" end="10"/>
                                            </p:tx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78243">
                                            <p:txEl>
                                              <p:pRg st="11" end="11"/>
                                            </p:txEl>
                                          </p:spTgt>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78243">
                                            <p:txEl>
                                              <p:pRg st="12" end="12"/>
                                            </p:txEl>
                                          </p:spTgt>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7824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P spid="778291" grpId="0"/>
      <p:bldP spid="778292" grpId="0"/>
      <p:bldP spid="778293" grpId="0"/>
      <p:bldP spid="778294" grpId="0"/>
      <p:bldP spid="778295" grpId="0"/>
      <p:bldP spid="778296" grpId="0"/>
      <p:bldP spid="778297" grpId="0"/>
      <p:bldP spid="778298" grpId="0"/>
      <p:bldP spid="778299" grpId="0"/>
      <p:bldP spid="778300" grpId="0"/>
      <p:bldP spid="7783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Set Model</a:t>
            </a:r>
            <a:endParaRPr lang="en-US" dirty="0"/>
          </a:p>
        </p:txBody>
      </p:sp>
      <p:sp>
        <p:nvSpPr>
          <p:cNvPr id="3" name="Content Placeholder 2"/>
          <p:cNvSpPr>
            <a:spLocks noGrp="1"/>
          </p:cNvSpPr>
          <p:nvPr>
            <p:ph idx="1"/>
          </p:nvPr>
        </p:nvSpPr>
        <p:spPr>
          <a:xfrm>
            <a:off x="381000" y="838200"/>
            <a:ext cx="8229600" cy="1632708"/>
          </a:xfrm>
        </p:spPr>
        <p:txBody>
          <a:bodyPr/>
          <a:lstStyle/>
          <a:p>
            <a:r>
              <a:rPr lang="en-US" dirty="0" smtClean="0"/>
              <a:t>As a program executes it transitions through a sequence of “working sets” consisting of varying sized subsets of the address space</a:t>
            </a:r>
            <a:endParaRPr lang="en-US" dirty="0"/>
          </a:p>
        </p:txBody>
      </p:sp>
      <p:cxnSp>
        <p:nvCxnSpPr>
          <p:cNvPr id="8" name="Straight Arrow Connector 7"/>
          <p:cNvCxnSpPr/>
          <p:nvPr/>
        </p:nvCxnSpPr>
        <p:spPr>
          <a:xfrm>
            <a:off x="619334" y="5524786"/>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856536" y="5555023"/>
            <a:ext cx="822661" cy="461665"/>
          </a:xfrm>
          <a:prstGeom prst="rect">
            <a:avLst/>
          </a:prstGeom>
          <a:noFill/>
        </p:spPr>
        <p:txBody>
          <a:bodyPr wrap="none" rtlCol="0">
            <a:spAutoFit/>
          </a:bodyPr>
          <a:lstStyle/>
          <a:p>
            <a:r>
              <a:rPr lang="en-US" sz="2400" b="0" dirty="0" smtClean="0">
                <a:latin typeface="Gill Sans" charset="0"/>
                <a:ea typeface="Gill Sans" charset="0"/>
                <a:cs typeface="Gill Sans" charset="0"/>
              </a:rPr>
              <a:t>Time</a:t>
            </a:r>
            <a:endParaRPr lang="en-US" sz="2400" b="0" dirty="0">
              <a:latin typeface="Gill Sans" charset="0"/>
              <a:ea typeface="Gill Sans" charset="0"/>
              <a:cs typeface="Gill Sans" charset="0"/>
            </a:endParaRPr>
          </a:p>
        </p:txBody>
      </p:sp>
      <p:cxnSp>
        <p:nvCxnSpPr>
          <p:cNvPr id="11" name="Straight Arrow Connector 10"/>
          <p:cNvCxnSpPr/>
          <p:nvPr/>
        </p:nvCxnSpPr>
        <p:spPr>
          <a:xfrm flipV="1">
            <a:off x="1057823" y="2470908"/>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226154" y="3590873"/>
            <a:ext cx="1201676" cy="461665"/>
          </a:xfrm>
          <a:prstGeom prst="rect">
            <a:avLst/>
          </a:prstGeom>
          <a:noFill/>
        </p:spPr>
        <p:txBody>
          <a:bodyPr wrap="none" rtlCol="0">
            <a:spAutoFit/>
          </a:bodyPr>
          <a:lstStyle/>
          <a:p>
            <a:r>
              <a:rPr lang="en-US" sz="2400" b="0" dirty="0" smtClean="0">
                <a:latin typeface="Gill Sans" charset="0"/>
                <a:ea typeface="Gill Sans" charset="0"/>
                <a:cs typeface="Gill Sans" charset="0"/>
              </a:rPr>
              <a:t>Address</a:t>
            </a:r>
            <a:endParaRPr lang="en-US" sz="2400" b="0" dirty="0">
              <a:latin typeface="Gill Sans" charset="0"/>
              <a:ea typeface="Gill Sans" charset="0"/>
              <a:cs typeface="Gill Sans" charset="0"/>
            </a:endParaRPr>
          </a:p>
        </p:txBody>
      </p:sp>
      <p:sp>
        <p:nvSpPr>
          <p:cNvPr id="13" name="Rounded Rectangle 12"/>
          <p:cNvSpPr/>
          <p:nvPr/>
        </p:nvSpPr>
        <p:spPr>
          <a:xfrm>
            <a:off x="1435830" y="4269974"/>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4" name="Rounded Rectangle 13"/>
          <p:cNvSpPr/>
          <p:nvPr/>
        </p:nvSpPr>
        <p:spPr>
          <a:xfrm>
            <a:off x="1435829" y="3604773"/>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ounded Rectangle 14"/>
          <p:cNvSpPr/>
          <p:nvPr/>
        </p:nvSpPr>
        <p:spPr>
          <a:xfrm>
            <a:off x="2438710" y="4150808"/>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6" name="Rounded Rectangle 15"/>
          <p:cNvSpPr/>
          <p:nvPr/>
        </p:nvSpPr>
        <p:spPr>
          <a:xfrm>
            <a:off x="2591110" y="2803507"/>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7" name="Rounded Rectangle 16"/>
          <p:cNvSpPr/>
          <p:nvPr/>
        </p:nvSpPr>
        <p:spPr>
          <a:xfrm>
            <a:off x="3856536" y="3621110"/>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8" name="Rounded Rectangle 17"/>
          <p:cNvSpPr/>
          <p:nvPr/>
        </p:nvSpPr>
        <p:spPr>
          <a:xfrm>
            <a:off x="4859418" y="4120571"/>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9" name="Rounded Rectangle 18"/>
          <p:cNvSpPr/>
          <p:nvPr/>
        </p:nvSpPr>
        <p:spPr>
          <a:xfrm>
            <a:off x="4757973" y="2470908"/>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0" name="Rounded Rectangle 19"/>
          <p:cNvSpPr/>
          <p:nvPr/>
        </p:nvSpPr>
        <p:spPr>
          <a:xfrm>
            <a:off x="5581447" y="363683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1" name="Rounded Rectangle 20"/>
          <p:cNvSpPr/>
          <p:nvPr/>
        </p:nvSpPr>
        <p:spPr>
          <a:xfrm>
            <a:off x="6942274" y="2634210"/>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22" name="Rounded Rectangle 21"/>
          <p:cNvSpPr/>
          <p:nvPr/>
        </p:nvSpPr>
        <p:spPr>
          <a:xfrm>
            <a:off x="6719322" y="4982357"/>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4" name="Rounded Rectangle 3"/>
          <p:cNvSpPr/>
          <p:nvPr/>
        </p:nvSpPr>
        <p:spPr bwMode="auto">
          <a:xfrm>
            <a:off x="-457200" y="2438400"/>
            <a:ext cx="381000" cy="3124200"/>
          </a:xfrm>
          <a:prstGeom prst="roundRect">
            <a:avLst/>
          </a:prstGeom>
          <a:no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u="none" strike="noStrike" cap="none" normalizeH="0" baseline="0" smtClean="0">
              <a:ln>
                <a:noFill/>
              </a:ln>
              <a:solidFill>
                <a:schemeClr val="tx1"/>
              </a:solidFill>
              <a:effectLst/>
              <a:latin typeface="Gill Sans" charset="0"/>
              <a:ea typeface="Gill Sans" charset="0"/>
              <a:cs typeface="Gill Sans" charset="0"/>
            </a:endParaRPr>
          </a:p>
        </p:txBody>
      </p:sp>
    </p:spTree>
    <p:extLst>
      <p:ext uri="{BB962C8B-B14F-4D97-AF65-F5344CB8AC3E}">
        <p14:creationId xmlns:p14="http://schemas.microsoft.com/office/powerpoint/2010/main" val="4639419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14584 0.00556 L 0.92917 0.00556 " pathEditMode="fixed" rAng="0" ptsTypes="AA">
                                      <p:cBhvr>
                                        <p:cTn id="6" dur="2000" fill="hold"/>
                                        <p:tgtEl>
                                          <p:spTgt spid="4"/>
                                        </p:tgtEl>
                                        <p:attrNameLst>
                                          <p:attrName>ppt_x</p:attrName>
                                          <p:attrName>ppt_y</p:attrName>
                                        </p:attrNameLst>
                                      </p:cBhvr>
                                      <p:rCtr x="3916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9267" name="Rectangle 3"/>
          <p:cNvSpPr>
            <a:spLocks noGrp="1" noChangeArrowheads="1"/>
          </p:cNvSpPr>
          <p:nvPr>
            <p:ph type="body" idx="1"/>
          </p:nvPr>
        </p:nvSpPr>
        <p:spPr>
          <a:xfrm>
            <a:off x="76200" y="685800"/>
            <a:ext cx="8763000" cy="5105400"/>
          </a:xfrm>
        </p:spPr>
        <p:txBody>
          <a:bodyPr/>
          <a:lstStyle/>
          <a:p>
            <a:pPr>
              <a:lnSpc>
                <a:spcPct val="80000"/>
              </a:lnSpc>
              <a:spcBef>
                <a:spcPct val="25000"/>
              </a:spcBef>
            </a:pPr>
            <a:r>
              <a:rPr lang="en-US" altLang="ko-KR" dirty="0" smtClean="0">
                <a:ea typeface="굴림" panose="020B0600000101010101" pitchFamily="34" charset="-127"/>
              </a:rPr>
              <a:t>Consider the following: A B C D A B C D A B C D</a:t>
            </a:r>
          </a:p>
          <a:p>
            <a:pPr>
              <a:lnSpc>
                <a:spcPct val="80000"/>
              </a:lnSpc>
              <a:spcBef>
                <a:spcPct val="25000"/>
              </a:spcBef>
            </a:pPr>
            <a:r>
              <a:rPr lang="en-US" altLang="ko-KR" dirty="0" smtClean="0">
                <a:ea typeface="굴림" panose="020B0600000101010101" pitchFamily="34" charset="-127"/>
              </a:rPr>
              <a:t>LRU Performs as follows (same as FIFO here):</a:t>
            </a: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lvl="1">
              <a:lnSpc>
                <a:spcPct val="80000"/>
              </a:lnSpc>
              <a:spcBef>
                <a:spcPct val="25000"/>
              </a:spcBef>
            </a:pPr>
            <a:r>
              <a:rPr lang="en-US" altLang="ko-KR" dirty="0" smtClean="0">
                <a:ea typeface="굴림" panose="020B0600000101010101" pitchFamily="34" charset="-127"/>
              </a:rPr>
              <a:t>Every reference is a page fault!</a:t>
            </a:r>
          </a:p>
          <a:p>
            <a:pPr lvl="1">
              <a:lnSpc>
                <a:spcPct val="80000"/>
              </a:lnSpc>
              <a:spcBef>
                <a:spcPct val="25000"/>
              </a:spcBef>
            </a:pPr>
            <a:endParaRPr lang="ko-KR" altLang="en-US" dirty="0" smtClean="0">
              <a:ea typeface="굴림" panose="020B0600000101010101" pitchFamily="34" charset="-127"/>
            </a:endParaRPr>
          </a:p>
        </p:txBody>
      </p:sp>
      <p:grpSp>
        <p:nvGrpSpPr>
          <p:cNvPr id="779347" name="Group 83"/>
          <p:cNvGrpSpPr>
            <a:grpSpLocks/>
          </p:cNvGrpSpPr>
          <p:nvPr/>
        </p:nvGrpSpPr>
        <p:grpSpPr bwMode="auto">
          <a:xfrm>
            <a:off x="8061325" y="2178050"/>
            <a:ext cx="600075" cy="1476375"/>
            <a:chOff x="4950" y="2190"/>
            <a:chExt cx="378" cy="930"/>
          </a:xfrm>
        </p:grpSpPr>
        <p:sp>
          <p:nvSpPr>
            <p:cNvPr id="39086" name="Rectangle 84"/>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87" name="Rectangle 85"/>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8" name="Rectangle 86"/>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16" name="Rectangle 2"/>
          <p:cNvSpPr>
            <a:spLocks noGrp="1" noChangeArrowheads="1"/>
          </p:cNvSpPr>
          <p:nvPr>
            <p:ph type="title"/>
          </p:nvPr>
        </p:nvSpPr>
        <p:spPr/>
        <p:txBody>
          <a:bodyPr/>
          <a:lstStyle/>
          <a:p>
            <a:r>
              <a:rPr lang="en-US" altLang="ko-KR" smtClean="0">
                <a:ea typeface="굴림" panose="020B0600000101010101" pitchFamily="34" charset="-127"/>
              </a:rPr>
              <a:t>When will LRU perform badly?</a:t>
            </a:r>
          </a:p>
        </p:txBody>
      </p:sp>
      <p:grpSp>
        <p:nvGrpSpPr>
          <p:cNvPr id="779268" name="Group 4"/>
          <p:cNvGrpSpPr>
            <a:grpSpLocks/>
          </p:cNvGrpSpPr>
          <p:nvPr/>
        </p:nvGrpSpPr>
        <p:grpSpPr bwMode="auto">
          <a:xfrm>
            <a:off x="7470775" y="2178050"/>
            <a:ext cx="600075" cy="1476375"/>
            <a:chOff x="4950" y="2190"/>
            <a:chExt cx="378" cy="930"/>
          </a:xfrm>
        </p:grpSpPr>
        <p:sp>
          <p:nvSpPr>
            <p:cNvPr id="39083" name="Rectangle 5"/>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4" name="Rectangle 6"/>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85" name="Rectangle 7"/>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72" name="Group 8"/>
          <p:cNvGrpSpPr>
            <a:grpSpLocks/>
          </p:cNvGrpSpPr>
          <p:nvPr/>
        </p:nvGrpSpPr>
        <p:grpSpPr bwMode="auto">
          <a:xfrm>
            <a:off x="6872288" y="2178050"/>
            <a:ext cx="598487" cy="1476375"/>
            <a:chOff x="4573" y="2190"/>
            <a:chExt cx="377" cy="930"/>
          </a:xfrm>
        </p:grpSpPr>
        <p:sp>
          <p:nvSpPr>
            <p:cNvPr id="39080" name="Rectangle 9"/>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1" name="Rectangle 10"/>
            <p:cNvSpPr>
              <a:spLocks noChangeArrowheads="1"/>
            </p:cNvSpPr>
            <p:nvPr/>
          </p:nvSpPr>
          <p:spPr bwMode="auto">
            <a:xfrm>
              <a:off x="4573" y="250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2" name="Rectangle 11"/>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779276" name="Group 12"/>
          <p:cNvGrpSpPr>
            <a:grpSpLocks/>
          </p:cNvGrpSpPr>
          <p:nvPr/>
        </p:nvGrpSpPr>
        <p:grpSpPr bwMode="auto">
          <a:xfrm>
            <a:off x="6272213" y="2178050"/>
            <a:ext cx="600075" cy="1476375"/>
            <a:chOff x="4195" y="2190"/>
            <a:chExt cx="378" cy="930"/>
          </a:xfrm>
        </p:grpSpPr>
        <p:sp>
          <p:nvSpPr>
            <p:cNvPr id="39077" name="Rectangle 13"/>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78" name="Rectangle 14"/>
            <p:cNvSpPr>
              <a:spLocks noChangeArrowheads="1"/>
            </p:cNvSpPr>
            <p:nvPr/>
          </p:nvSpPr>
          <p:spPr bwMode="auto">
            <a:xfrm>
              <a:off x="4195" y="250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9" name="Rectangle 15"/>
            <p:cNvSpPr>
              <a:spLocks noChangeArrowheads="1"/>
            </p:cNvSpPr>
            <p:nvPr/>
          </p:nvSpPr>
          <p:spPr bwMode="auto">
            <a:xfrm>
              <a:off x="4195"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0" name="Group 16"/>
          <p:cNvGrpSpPr>
            <a:grpSpLocks/>
          </p:cNvGrpSpPr>
          <p:nvPr/>
        </p:nvGrpSpPr>
        <p:grpSpPr bwMode="auto">
          <a:xfrm>
            <a:off x="5673725" y="2178050"/>
            <a:ext cx="598488" cy="1476375"/>
            <a:chOff x="3818" y="2190"/>
            <a:chExt cx="377" cy="930"/>
          </a:xfrm>
        </p:grpSpPr>
        <p:sp>
          <p:nvSpPr>
            <p:cNvPr id="39074" name="Rectangle 17"/>
            <p:cNvSpPr>
              <a:spLocks noChangeArrowheads="1"/>
            </p:cNvSpPr>
            <p:nvPr/>
          </p:nvSpPr>
          <p:spPr bwMode="auto">
            <a:xfrm>
              <a:off x="3818" y="281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5" name="Rectangle 18"/>
            <p:cNvSpPr>
              <a:spLocks noChangeArrowheads="1"/>
            </p:cNvSpPr>
            <p:nvPr/>
          </p:nvSpPr>
          <p:spPr bwMode="auto">
            <a:xfrm>
              <a:off x="3818" y="250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76" name="Rectangle 19"/>
            <p:cNvSpPr>
              <a:spLocks noChangeArrowheads="1"/>
            </p:cNvSpPr>
            <p:nvPr/>
          </p:nvSpPr>
          <p:spPr bwMode="auto">
            <a:xfrm>
              <a:off x="3818" y="219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4" name="Group 20"/>
          <p:cNvGrpSpPr>
            <a:grpSpLocks/>
          </p:cNvGrpSpPr>
          <p:nvPr/>
        </p:nvGrpSpPr>
        <p:grpSpPr bwMode="auto">
          <a:xfrm>
            <a:off x="5073650" y="2178050"/>
            <a:ext cx="600075" cy="1476375"/>
            <a:chOff x="3440" y="2190"/>
            <a:chExt cx="378" cy="930"/>
          </a:xfrm>
        </p:grpSpPr>
        <p:sp>
          <p:nvSpPr>
            <p:cNvPr id="39071" name="Rectangle 21"/>
            <p:cNvSpPr>
              <a:spLocks noChangeArrowheads="1"/>
            </p:cNvSpPr>
            <p:nvPr/>
          </p:nvSpPr>
          <p:spPr bwMode="auto">
            <a:xfrm>
              <a:off x="3440" y="281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2" name="Rectangle 22"/>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3" name="Rectangle 23"/>
            <p:cNvSpPr>
              <a:spLocks noChangeArrowheads="1"/>
            </p:cNvSpPr>
            <p:nvPr/>
          </p:nvSpPr>
          <p:spPr bwMode="auto">
            <a:xfrm>
              <a:off x="3440"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9288" name="Group 24"/>
          <p:cNvGrpSpPr>
            <a:grpSpLocks/>
          </p:cNvGrpSpPr>
          <p:nvPr/>
        </p:nvGrpSpPr>
        <p:grpSpPr bwMode="auto">
          <a:xfrm>
            <a:off x="4475163" y="2178050"/>
            <a:ext cx="598487" cy="1476375"/>
            <a:chOff x="3063" y="2190"/>
            <a:chExt cx="377" cy="930"/>
          </a:xfrm>
        </p:grpSpPr>
        <p:sp>
          <p:nvSpPr>
            <p:cNvPr id="39068" name="Rectangle 25"/>
            <p:cNvSpPr>
              <a:spLocks noChangeArrowheads="1"/>
            </p:cNvSpPr>
            <p:nvPr/>
          </p:nvSpPr>
          <p:spPr bwMode="auto">
            <a:xfrm>
              <a:off x="3063" y="281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69" name="Rectangle 26"/>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0" name="Rectangle 27"/>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2" name="Group 28"/>
          <p:cNvGrpSpPr>
            <a:grpSpLocks/>
          </p:cNvGrpSpPr>
          <p:nvPr/>
        </p:nvGrpSpPr>
        <p:grpSpPr bwMode="auto">
          <a:xfrm>
            <a:off x="3875088" y="2178050"/>
            <a:ext cx="600075" cy="1476375"/>
            <a:chOff x="2685" y="2190"/>
            <a:chExt cx="378" cy="930"/>
          </a:xfrm>
        </p:grpSpPr>
        <p:sp>
          <p:nvSpPr>
            <p:cNvPr id="39065" name="Rectangle 29"/>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6" name="Rectangle 30"/>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67" name="Rectangle 31"/>
            <p:cNvSpPr>
              <a:spLocks noChangeArrowheads="1"/>
            </p:cNvSpPr>
            <p:nvPr/>
          </p:nvSpPr>
          <p:spPr bwMode="auto">
            <a:xfrm>
              <a:off x="2685"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6" name="Group 32"/>
          <p:cNvGrpSpPr>
            <a:grpSpLocks/>
          </p:cNvGrpSpPr>
          <p:nvPr/>
        </p:nvGrpSpPr>
        <p:grpSpPr bwMode="auto">
          <a:xfrm>
            <a:off x="3275013" y="2178050"/>
            <a:ext cx="600075" cy="1476375"/>
            <a:chOff x="2307" y="2190"/>
            <a:chExt cx="378" cy="930"/>
          </a:xfrm>
        </p:grpSpPr>
        <p:sp>
          <p:nvSpPr>
            <p:cNvPr id="39062" name="Rectangle 33"/>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3" name="Rectangle 34"/>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4" name="Rectangle 35"/>
            <p:cNvSpPr>
              <a:spLocks noChangeArrowheads="1"/>
            </p:cNvSpPr>
            <p:nvPr/>
          </p:nvSpPr>
          <p:spPr bwMode="auto">
            <a:xfrm>
              <a:off x="2307"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779300" name="Group 36"/>
          <p:cNvGrpSpPr>
            <a:grpSpLocks/>
          </p:cNvGrpSpPr>
          <p:nvPr/>
        </p:nvGrpSpPr>
        <p:grpSpPr bwMode="auto">
          <a:xfrm>
            <a:off x="2676525" y="2178050"/>
            <a:ext cx="598488" cy="1476375"/>
            <a:chOff x="1930" y="2190"/>
            <a:chExt cx="377" cy="930"/>
          </a:xfrm>
        </p:grpSpPr>
        <p:sp>
          <p:nvSpPr>
            <p:cNvPr id="39059" name="Rectangle 37"/>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60" name="Rectangle 38"/>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1" name="Rectangle 39"/>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4" name="Group 40"/>
          <p:cNvGrpSpPr>
            <a:grpSpLocks/>
          </p:cNvGrpSpPr>
          <p:nvPr/>
        </p:nvGrpSpPr>
        <p:grpSpPr bwMode="auto">
          <a:xfrm>
            <a:off x="2076450" y="2178050"/>
            <a:ext cx="600075" cy="1476375"/>
            <a:chOff x="1552" y="2190"/>
            <a:chExt cx="378" cy="930"/>
          </a:xfrm>
        </p:grpSpPr>
        <p:sp>
          <p:nvSpPr>
            <p:cNvPr id="39056" name="Rectangle 41"/>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7" name="Rectangle 42"/>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58" name="Rectangle 43"/>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8" name="Group 44"/>
          <p:cNvGrpSpPr>
            <a:grpSpLocks/>
          </p:cNvGrpSpPr>
          <p:nvPr/>
        </p:nvGrpSpPr>
        <p:grpSpPr bwMode="auto">
          <a:xfrm>
            <a:off x="1477963" y="2178050"/>
            <a:ext cx="598487" cy="1476375"/>
            <a:chOff x="1117" y="1948"/>
            <a:chExt cx="377" cy="930"/>
          </a:xfrm>
        </p:grpSpPr>
        <p:sp>
          <p:nvSpPr>
            <p:cNvPr id="39053" name="Rectangle 45"/>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4" name="Rectangle 46"/>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5" name="Rectangle 47"/>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9312" name="Rectangle 48"/>
          <p:cNvSpPr>
            <a:spLocks noChangeArrowheads="1"/>
          </p:cNvSpPr>
          <p:nvPr/>
        </p:nvSpPr>
        <p:spPr bwMode="auto">
          <a:xfrm>
            <a:off x="7470775"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3" name="Rectangle 49"/>
          <p:cNvSpPr>
            <a:spLocks noChangeArrowheads="1"/>
          </p:cNvSpPr>
          <p:nvPr/>
        </p:nvSpPr>
        <p:spPr bwMode="auto">
          <a:xfrm>
            <a:off x="6872288" y="1447800"/>
            <a:ext cx="598487"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4" name="Rectangle 50"/>
          <p:cNvSpPr>
            <a:spLocks noChangeArrowheads="1"/>
          </p:cNvSpPr>
          <p:nvPr/>
        </p:nvSpPr>
        <p:spPr bwMode="auto">
          <a:xfrm>
            <a:off x="6272213"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5" name="Rectangle 51"/>
          <p:cNvSpPr>
            <a:spLocks noChangeArrowheads="1"/>
          </p:cNvSpPr>
          <p:nvPr/>
        </p:nvSpPr>
        <p:spPr bwMode="auto">
          <a:xfrm>
            <a:off x="5673725" y="1447800"/>
            <a:ext cx="598488"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16" name="Rectangle 52"/>
          <p:cNvSpPr>
            <a:spLocks noChangeArrowheads="1"/>
          </p:cNvSpPr>
          <p:nvPr/>
        </p:nvSpPr>
        <p:spPr bwMode="auto">
          <a:xfrm>
            <a:off x="5073650" y="14478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7" name="Rectangle 53"/>
          <p:cNvSpPr>
            <a:spLocks noChangeArrowheads="1"/>
          </p:cNvSpPr>
          <p:nvPr/>
        </p:nvSpPr>
        <p:spPr bwMode="auto">
          <a:xfrm>
            <a:off x="4475163" y="1447800"/>
            <a:ext cx="598487"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8" name="Rectangle 54"/>
          <p:cNvSpPr>
            <a:spLocks noChangeArrowheads="1"/>
          </p:cNvSpPr>
          <p:nvPr/>
        </p:nvSpPr>
        <p:spPr bwMode="auto">
          <a:xfrm>
            <a:off x="3875088"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9" name="Rectangle 55"/>
          <p:cNvSpPr>
            <a:spLocks noChangeArrowheads="1"/>
          </p:cNvSpPr>
          <p:nvPr/>
        </p:nvSpPr>
        <p:spPr bwMode="auto">
          <a:xfrm>
            <a:off x="3275013" y="14478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20" name="Rectangle 56"/>
          <p:cNvSpPr>
            <a:spLocks noChangeArrowheads="1"/>
          </p:cNvSpPr>
          <p:nvPr/>
        </p:nvSpPr>
        <p:spPr bwMode="auto">
          <a:xfrm>
            <a:off x="2676525" y="1447800"/>
            <a:ext cx="59848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21" name="Rectangle 57"/>
          <p:cNvSpPr>
            <a:spLocks noChangeArrowheads="1"/>
          </p:cNvSpPr>
          <p:nvPr/>
        </p:nvSpPr>
        <p:spPr bwMode="auto">
          <a:xfrm>
            <a:off x="2076450"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22" name="Rectangle 58"/>
          <p:cNvSpPr>
            <a:spLocks noChangeArrowheads="1"/>
          </p:cNvSpPr>
          <p:nvPr/>
        </p:nvSpPr>
        <p:spPr bwMode="auto">
          <a:xfrm>
            <a:off x="1477963" y="1447800"/>
            <a:ext cx="598487"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51" name="Rectangle 87"/>
          <p:cNvSpPr>
            <a:spLocks noChangeArrowheads="1"/>
          </p:cNvSpPr>
          <p:nvPr/>
        </p:nvSpPr>
        <p:spPr bwMode="auto">
          <a:xfrm>
            <a:off x="8086725"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779354" name="Group 90"/>
          <p:cNvGrpSpPr>
            <a:grpSpLocks/>
          </p:cNvGrpSpPr>
          <p:nvPr/>
        </p:nvGrpSpPr>
        <p:grpSpPr bwMode="auto">
          <a:xfrm>
            <a:off x="466725" y="1447800"/>
            <a:ext cx="8204200" cy="2206625"/>
            <a:chOff x="240" y="1440"/>
            <a:chExt cx="5168" cy="1390"/>
          </a:xfrm>
        </p:grpSpPr>
        <p:sp>
          <p:nvSpPr>
            <p:cNvPr id="39028" name="Rectangle 60"/>
            <p:cNvSpPr>
              <a:spLocks noChangeArrowheads="1"/>
            </p:cNvSpPr>
            <p:nvPr/>
          </p:nvSpPr>
          <p:spPr bwMode="auto">
            <a:xfrm>
              <a:off x="240" y="252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9029" name="Rectangle 61"/>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9030" name="Rectangle 62"/>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9031" name="Rectangle 63"/>
            <p:cNvSpPr>
              <a:spLocks noChangeArrowheads="1"/>
            </p:cNvSpPr>
            <p:nvPr/>
          </p:nvSpPr>
          <p:spPr bwMode="auto">
            <a:xfrm>
              <a:off x="240" y="1440"/>
              <a:ext cx="637"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9032" name="Line 65"/>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33" name="Group 89"/>
            <p:cNvGrpSpPr>
              <a:grpSpLocks/>
            </p:cNvGrpSpPr>
            <p:nvPr/>
          </p:nvGrpSpPr>
          <p:grpSpPr bwMode="auto">
            <a:xfrm>
              <a:off x="240" y="2210"/>
              <a:ext cx="5161" cy="310"/>
              <a:chOff x="240" y="2210"/>
              <a:chExt cx="4790" cy="310"/>
            </a:xfrm>
          </p:grpSpPr>
          <p:sp>
            <p:nvSpPr>
              <p:cNvPr id="39051" name="Line 66"/>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2" name="Line 67"/>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34" name="Line 69"/>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5" name="Line 70"/>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6" name="Line 71"/>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7" name="Line 72"/>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8" name="Line 73"/>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9" name="Line 74"/>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0" name="Line 75"/>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1" name="Line 76"/>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2" name="Line 77"/>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3" name="Line 78"/>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4" name="Line 79"/>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5" name="Line 80"/>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46" name="Group 82"/>
            <p:cNvGrpSpPr>
              <a:grpSpLocks/>
            </p:cNvGrpSpPr>
            <p:nvPr/>
          </p:nvGrpSpPr>
          <p:grpSpPr bwMode="auto">
            <a:xfrm>
              <a:off x="240" y="1440"/>
              <a:ext cx="5160" cy="1390"/>
              <a:chOff x="240" y="1440"/>
              <a:chExt cx="4790" cy="1390"/>
            </a:xfrm>
          </p:grpSpPr>
          <p:sp>
            <p:nvSpPr>
              <p:cNvPr id="39048" name="Line 64"/>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9" name="Line 6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0" name="Line 81"/>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47" name="Line 88"/>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645384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779354"/>
                                        </p:tgtEl>
                                        <p:attrNameLst>
                                          <p:attrName>style.visibility</p:attrName>
                                        </p:attrNameLst>
                                      </p:cBhvr>
                                      <p:to>
                                        <p:strVal val="visible"/>
                                      </p:to>
                                    </p:set>
                                    <p:anim calcmode="lin" valueType="num">
                                      <p:cBhvr additive="base">
                                        <p:cTn id="13" dur="500" fill="hold"/>
                                        <p:tgtEl>
                                          <p:spTgt spid="779354"/>
                                        </p:tgtEl>
                                        <p:attrNameLst>
                                          <p:attrName>ppt_x</p:attrName>
                                        </p:attrNameLst>
                                      </p:cBhvr>
                                      <p:tavLst>
                                        <p:tav tm="0">
                                          <p:val>
                                            <p:strVal val="1+#ppt_w/2"/>
                                          </p:val>
                                        </p:tav>
                                        <p:tav tm="100000">
                                          <p:val>
                                            <p:strVal val="#ppt_x"/>
                                          </p:val>
                                        </p:tav>
                                      </p:tavLst>
                                    </p:anim>
                                    <p:anim calcmode="lin" valueType="num">
                                      <p:cBhvr additive="base">
                                        <p:cTn id="14" dur="500" fill="hold"/>
                                        <p:tgtEl>
                                          <p:spTgt spid="7793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3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7930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932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7930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932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7930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931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7929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931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7929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7931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77928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7931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79284"/>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7931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77928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7931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7792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7931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779272"/>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79312"/>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779268"/>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79351"/>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77934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79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P spid="779312" grpId="0"/>
      <p:bldP spid="779313" grpId="0"/>
      <p:bldP spid="779314" grpId="0"/>
      <p:bldP spid="779315" grpId="0"/>
      <p:bldP spid="779316" grpId="0"/>
      <p:bldP spid="779317" grpId="0"/>
      <p:bldP spid="779318" grpId="0"/>
      <p:bldP spid="779319" grpId="0"/>
      <p:bldP spid="779320" grpId="0"/>
      <p:bldP spid="779321" grpId="0"/>
      <p:bldP spid="779322" grpId="0"/>
      <p:bldP spid="77935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9267" name="Rectangle 3"/>
          <p:cNvSpPr>
            <a:spLocks noGrp="1" noChangeArrowheads="1"/>
          </p:cNvSpPr>
          <p:nvPr>
            <p:ph type="body" idx="1"/>
          </p:nvPr>
        </p:nvSpPr>
        <p:spPr>
          <a:xfrm>
            <a:off x="76200" y="685800"/>
            <a:ext cx="8763000" cy="3810000"/>
          </a:xfrm>
        </p:spPr>
        <p:txBody>
          <a:bodyPr/>
          <a:lstStyle/>
          <a:p>
            <a:pPr>
              <a:lnSpc>
                <a:spcPct val="80000"/>
              </a:lnSpc>
              <a:spcBef>
                <a:spcPct val="25000"/>
              </a:spcBef>
            </a:pPr>
            <a:r>
              <a:rPr lang="en-US" altLang="ko-KR" dirty="0" smtClean="0">
                <a:ea typeface="굴림" panose="020B0600000101010101" pitchFamily="34" charset="-127"/>
              </a:rPr>
              <a:t>Consider the following: A B C D A B C D A B C D</a:t>
            </a:r>
          </a:p>
          <a:p>
            <a:pPr>
              <a:lnSpc>
                <a:spcPct val="80000"/>
              </a:lnSpc>
              <a:spcBef>
                <a:spcPct val="25000"/>
              </a:spcBef>
            </a:pPr>
            <a:r>
              <a:rPr lang="en-US" altLang="ko-KR" dirty="0" smtClean="0">
                <a:ea typeface="굴림" panose="020B0600000101010101" pitchFamily="34" charset="-127"/>
              </a:rPr>
              <a:t>LRU Performs as follows (same as FIFO here):</a:t>
            </a: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a:lnSpc>
                <a:spcPct val="80000"/>
              </a:lnSpc>
              <a:spcBef>
                <a:spcPct val="25000"/>
              </a:spcBef>
            </a:pPr>
            <a:endParaRPr lang="en-US" altLang="ko-KR" dirty="0" smtClean="0">
              <a:ea typeface="굴림" panose="020B0600000101010101" pitchFamily="34" charset="-127"/>
            </a:endParaRPr>
          </a:p>
          <a:p>
            <a:pPr lvl="1">
              <a:lnSpc>
                <a:spcPct val="80000"/>
              </a:lnSpc>
              <a:spcBef>
                <a:spcPct val="25000"/>
              </a:spcBef>
            </a:pPr>
            <a:r>
              <a:rPr lang="en-US" altLang="ko-KR" dirty="0" smtClean="0">
                <a:ea typeface="굴림" panose="020B0600000101010101" pitchFamily="34" charset="-127"/>
              </a:rPr>
              <a:t>Every reference is a page fault!</a:t>
            </a:r>
          </a:p>
          <a:p>
            <a:pPr>
              <a:lnSpc>
                <a:spcPct val="80000"/>
              </a:lnSpc>
              <a:spcBef>
                <a:spcPct val="25000"/>
              </a:spcBef>
            </a:pPr>
            <a:r>
              <a:rPr lang="en-US" altLang="ko-KR" dirty="0" smtClean="0">
                <a:ea typeface="굴림" panose="020B0600000101010101" pitchFamily="34" charset="-127"/>
              </a:rPr>
              <a:t>MIN Does much better:</a:t>
            </a:r>
          </a:p>
          <a:p>
            <a:pPr lvl="1">
              <a:lnSpc>
                <a:spcPct val="80000"/>
              </a:lnSpc>
              <a:spcBef>
                <a:spcPct val="25000"/>
              </a:spcBef>
            </a:pPr>
            <a:endParaRPr lang="ko-KR" altLang="en-US" dirty="0" smtClean="0">
              <a:ea typeface="굴림" panose="020B0600000101010101" pitchFamily="34" charset="-127"/>
            </a:endParaRPr>
          </a:p>
        </p:txBody>
      </p:sp>
      <p:grpSp>
        <p:nvGrpSpPr>
          <p:cNvPr id="779347" name="Group 83"/>
          <p:cNvGrpSpPr>
            <a:grpSpLocks/>
          </p:cNvGrpSpPr>
          <p:nvPr/>
        </p:nvGrpSpPr>
        <p:grpSpPr bwMode="auto">
          <a:xfrm>
            <a:off x="8061325" y="2178050"/>
            <a:ext cx="600075" cy="1476375"/>
            <a:chOff x="4950" y="2190"/>
            <a:chExt cx="378" cy="930"/>
          </a:xfrm>
        </p:grpSpPr>
        <p:sp>
          <p:nvSpPr>
            <p:cNvPr id="39086" name="Rectangle 84"/>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87" name="Rectangle 85"/>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8" name="Rectangle 86"/>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16" name="Rectangle 2"/>
          <p:cNvSpPr>
            <a:spLocks noGrp="1" noChangeArrowheads="1"/>
          </p:cNvSpPr>
          <p:nvPr>
            <p:ph type="title"/>
          </p:nvPr>
        </p:nvSpPr>
        <p:spPr/>
        <p:txBody>
          <a:bodyPr/>
          <a:lstStyle/>
          <a:p>
            <a:r>
              <a:rPr lang="en-US" altLang="ko-KR" smtClean="0">
                <a:ea typeface="굴림" panose="020B0600000101010101" pitchFamily="34" charset="-127"/>
              </a:rPr>
              <a:t>When will LRU perform badly?</a:t>
            </a:r>
          </a:p>
        </p:txBody>
      </p:sp>
      <p:grpSp>
        <p:nvGrpSpPr>
          <p:cNvPr id="779268" name="Group 4"/>
          <p:cNvGrpSpPr>
            <a:grpSpLocks/>
          </p:cNvGrpSpPr>
          <p:nvPr/>
        </p:nvGrpSpPr>
        <p:grpSpPr bwMode="auto">
          <a:xfrm>
            <a:off x="7470775" y="2178050"/>
            <a:ext cx="600075" cy="1476375"/>
            <a:chOff x="4950" y="2190"/>
            <a:chExt cx="378" cy="930"/>
          </a:xfrm>
        </p:grpSpPr>
        <p:sp>
          <p:nvSpPr>
            <p:cNvPr id="39083" name="Rectangle 5"/>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4" name="Rectangle 6"/>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85" name="Rectangle 7"/>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72" name="Group 8"/>
          <p:cNvGrpSpPr>
            <a:grpSpLocks/>
          </p:cNvGrpSpPr>
          <p:nvPr/>
        </p:nvGrpSpPr>
        <p:grpSpPr bwMode="auto">
          <a:xfrm>
            <a:off x="6872288" y="2178050"/>
            <a:ext cx="598487" cy="1476375"/>
            <a:chOff x="4573" y="2190"/>
            <a:chExt cx="377" cy="930"/>
          </a:xfrm>
        </p:grpSpPr>
        <p:sp>
          <p:nvSpPr>
            <p:cNvPr id="39080" name="Rectangle 9"/>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1" name="Rectangle 10"/>
            <p:cNvSpPr>
              <a:spLocks noChangeArrowheads="1"/>
            </p:cNvSpPr>
            <p:nvPr/>
          </p:nvSpPr>
          <p:spPr bwMode="auto">
            <a:xfrm>
              <a:off x="4573" y="250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2" name="Rectangle 11"/>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779276" name="Group 12"/>
          <p:cNvGrpSpPr>
            <a:grpSpLocks/>
          </p:cNvGrpSpPr>
          <p:nvPr/>
        </p:nvGrpSpPr>
        <p:grpSpPr bwMode="auto">
          <a:xfrm>
            <a:off x="6272213" y="2178050"/>
            <a:ext cx="600075" cy="1476375"/>
            <a:chOff x="4195" y="2190"/>
            <a:chExt cx="378" cy="930"/>
          </a:xfrm>
        </p:grpSpPr>
        <p:sp>
          <p:nvSpPr>
            <p:cNvPr id="39077" name="Rectangle 13"/>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78" name="Rectangle 14"/>
            <p:cNvSpPr>
              <a:spLocks noChangeArrowheads="1"/>
            </p:cNvSpPr>
            <p:nvPr/>
          </p:nvSpPr>
          <p:spPr bwMode="auto">
            <a:xfrm>
              <a:off x="4195" y="250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9" name="Rectangle 15"/>
            <p:cNvSpPr>
              <a:spLocks noChangeArrowheads="1"/>
            </p:cNvSpPr>
            <p:nvPr/>
          </p:nvSpPr>
          <p:spPr bwMode="auto">
            <a:xfrm>
              <a:off x="4195"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0" name="Group 16"/>
          <p:cNvGrpSpPr>
            <a:grpSpLocks/>
          </p:cNvGrpSpPr>
          <p:nvPr/>
        </p:nvGrpSpPr>
        <p:grpSpPr bwMode="auto">
          <a:xfrm>
            <a:off x="5673725" y="2178050"/>
            <a:ext cx="598488" cy="1476375"/>
            <a:chOff x="3818" y="2190"/>
            <a:chExt cx="377" cy="930"/>
          </a:xfrm>
        </p:grpSpPr>
        <p:sp>
          <p:nvSpPr>
            <p:cNvPr id="39074" name="Rectangle 17"/>
            <p:cNvSpPr>
              <a:spLocks noChangeArrowheads="1"/>
            </p:cNvSpPr>
            <p:nvPr/>
          </p:nvSpPr>
          <p:spPr bwMode="auto">
            <a:xfrm>
              <a:off x="3818" y="281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5" name="Rectangle 18"/>
            <p:cNvSpPr>
              <a:spLocks noChangeArrowheads="1"/>
            </p:cNvSpPr>
            <p:nvPr/>
          </p:nvSpPr>
          <p:spPr bwMode="auto">
            <a:xfrm>
              <a:off x="3818" y="250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76" name="Rectangle 19"/>
            <p:cNvSpPr>
              <a:spLocks noChangeArrowheads="1"/>
            </p:cNvSpPr>
            <p:nvPr/>
          </p:nvSpPr>
          <p:spPr bwMode="auto">
            <a:xfrm>
              <a:off x="3818" y="219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4" name="Group 20"/>
          <p:cNvGrpSpPr>
            <a:grpSpLocks/>
          </p:cNvGrpSpPr>
          <p:nvPr/>
        </p:nvGrpSpPr>
        <p:grpSpPr bwMode="auto">
          <a:xfrm>
            <a:off x="5073650" y="2178050"/>
            <a:ext cx="600075" cy="1476375"/>
            <a:chOff x="3440" y="2190"/>
            <a:chExt cx="378" cy="930"/>
          </a:xfrm>
        </p:grpSpPr>
        <p:sp>
          <p:nvSpPr>
            <p:cNvPr id="39071" name="Rectangle 21"/>
            <p:cNvSpPr>
              <a:spLocks noChangeArrowheads="1"/>
            </p:cNvSpPr>
            <p:nvPr/>
          </p:nvSpPr>
          <p:spPr bwMode="auto">
            <a:xfrm>
              <a:off x="3440" y="281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2" name="Rectangle 22"/>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3" name="Rectangle 23"/>
            <p:cNvSpPr>
              <a:spLocks noChangeArrowheads="1"/>
            </p:cNvSpPr>
            <p:nvPr/>
          </p:nvSpPr>
          <p:spPr bwMode="auto">
            <a:xfrm>
              <a:off x="3440"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9288" name="Group 24"/>
          <p:cNvGrpSpPr>
            <a:grpSpLocks/>
          </p:cNvGrpSpPr>
          <p:nvPr/>
        </p:nvGrpSpPr>
        <p:grpSpPr bwMode="auto">
          <a:xfrm>
            <a:off x="4475163" y="2178050"/>
            <a:ext cx="598487" cy="1476375"/>
            <a:chOff x="3063" y="2190"/>
            <a:chExt cx="377" cy="930"/>
          </a:xfrm>
        </p:grpSpPr>
        <p:sp>
          <p:nvSpPr>
            <p:cNvPr id="39068" name="Rectangle 25"/>
            <p:cNvSpPr>
              <a:spLocks noChangeArrowheads="1"/>
            </p:cNvSpPr>
            <p:nvPr/>
          </p:nvSpPr>
          <p:spPr bwMode="auto">
            <a:xfrm>
              <a:off x="3063" y="281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69" name="Rectangle 26"/>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0" name="Rectangle 27"/>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2" name="Group 28"/>
          <p:cNvGrpSpPr>
            <a:grpSpLocks/>
          </p:cNvGrpSpPr>
          <p:nvPr/>
        </p:nvGrpSpPr>
        <p:grpSpPr bwMode="auto">
          <a:xfrm>
            <a:off x="3875088" y="2178050"/>
            <a:ext cx="600075" cy="1476375"/>
            <a:chOff x="2685" y="2190"/>
            <a:chExt cx="378" cy="930"/>
          </a:xfrm>
        </p:grpSpPr>
        <p:sp>
          <p:nvSpPr>
            <p:cNvPr id="39065" name="Rectangle 29"/>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6" name="Rectangle 30"/>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67" name="Rectangle 31"/>
            <p:cNvSpPr>
              <a:spLocks noChangeArrowheads="1"/>
            </p:cNvSpPr>
            <p:nvPr/>
          </p:nvSpPr>
          <p:spPr bwMode="auto">
            <a:xfrm>
              <a:off x="2685"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6" name="Group 32"/>
          <p:cNvGrpSpPr>
            <a:grpSpLocks/>
          </p:cNvGrpSpPr>
          <p:nvPr/>
        </p:nvGrpSpPr>
        <p:grpSpPr bwMode="auto">
          <a:xfrm>
            <a:off x="3275013" y="2178050"/>
            <a:ext cx="600075" cy="1476375"/>
            <a:chOff x="2307" y="2190"/>
            <a:chExt cx="378" cy="930"/>
          </a:xfrm>
        </p:grpSpPr>
        <p:sp>
          <p:nvSpPr>
            <p:cNvPr id="39062" name="Rectangle 33"/>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3" name="Rectangle 34"/>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4" name="Rectangle 35"/>
            <p:cNvSpPr>
              <a:spLocks noChangeArrowheads="1"/>
            </p:cNvSpPr>
            <p:nvPr/>
          </p:nvSpPr>
          <p:spPr bwMode="auto">
            <a:xfrm>
              <a:off x="2307"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779300" name="Group 36"/>
          <p:cNvGrpSpPr>
            <a:grpSpLocks/>
          </p:cNvGrpSpPr>
          <p:nvPr/>
        </p:nvGrpSpPr>
        <p:grpSpPr bwMode="auto">
          <a:xfrm>
            <a:off x="2676525" y="2178050"/>
            <a:ext cx="598488" cy="1476375"/>
            <a:chOff x="1930" y="2190"/>
            <a:chExt cx="377" cy="930"/>
          </a:xfrm>
        </p:grpSpPr>
        <p:sp>
          <p:nvSpPr>
            <p:cNvPr id="39059" name="Rectangle 37"/>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60" name="Rectangle 38"/>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1" name="Rectangle 39"/>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4" name="Group 40"/>
          <p:cNvGrpSpPr>
            <a:grpSpLocks/>
          </p:cNvGrpSpPr>
          <p:nvPr/>
        </p:nvGrpSpPr>
        <p:grpSpPr bwMode="auto">
          <a:xfrm>
            <a:off x="2076450" y="2178050"/>
            <a:ext cx="600075" cy="1476375"/>
            <a:chOff x="1552" y="2190"/>
            <a:chExt cx="378" cy="930"/>
          </a:xfrm>
        </p:grpSpPr>
        <p:sp>
          <p:nvSpPr>
            <p:cNvPr id="39056" name="Rectangle 41"/>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7" name="Rectangle 42"/>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58" name="Rectangle 43"/>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8" name="Group 44"/>
          <p:cNvGrpSpPr>
            <a:grpSpLocks/>
          </p:cNvGrpSpPr>
          <p:nvPr/>
        </p:nvGrpSpPr>
        <p:grpSpPr bwMode="auto">
          <a:xfrm>
            <a:off x="1477963" y="2178050"/>
            <a:ext cx="598487" cy="1476375"/>
            <a:chOff x="1117" y="1948"/>
            <a:chExt cx="377" cy="930"/>
          </a:xfrm>
        </p:grpSpPr>
        <p:sp>
          <p:nvSpPr>
            <p:cNvPr id="39053" name="Rectangle 45"/>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4" name="Rectangle 46"/>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5" name="Rectangle 47"/>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9312" name="Rectangle 48"/>
          <p:cNvSpPr>
            <a:spLocks noChangeArrowheads="1"/>
          </p:cNvSpPr>
          <p:nvPr/>
        </p:nvSpPr>
        <p:spPr bwMode="auto">
          <a:xfrm>
            <a:off x="7470775"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3" name="Rectangle 49"/>
          <p:cNvSpPr>
            <a:spLocks noChangeArrowheads="1"/>
          </p:cNvSpPr>
          <p:nvPr/>
        </p:nvSpPr>
        <p:spPr bwMode="auto">
          <a:xfrm>
            <a:off x="6872288" y="1447800"/>
            <a:ext cx="598487"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4" name="Rectangle 50"/>
          <p:cNvSpPr>
            <a:spLocks noChangeArrowheads="1"/>
          </p:cNvSpPr>
          <p:nvPr/>
        </p:nvSpPr>
        <p:spPr bwMode="auto">
          <a:xfrm>
            <a:off x="6272213"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5" name="Rectangle 51"/>
          <p:cNvSpPr>
            <a:spLocks noChangeArrowheads="1"/>
          </p:cNvSpPr>
          <p:nvPr/>
        </p:nvSpPr>
        <p:spPr bwMode="auto">
          <a:xfrm>
            <a:off x="5673725" y="1447800"/>
            <a:ext cx="598488"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16" name="Rectangle 52"/>
          <p:cNvSpPr>
            <a:spLocks noChangeArrowheads="1"/>
          </p:cNvSpPr>
          <p:nvPr/>
        </p:nvSpPr>
        <p:spPr bwMode="auto">
          <a:xfrm>
            <a:off x="5073650" y="14478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7" name="Rectangle 53"/>
          <p:cNvSpPr>
            <a:spLocks noChangeArrowheads="1"/>
          </p:cNvSpPr>
          <p:nvPr/>
        </p:nvSpPr>
        <p:spPr bwMode="auto">
          <a:xfrm>
            <a:off x="4475163" y="1447800"/>
            <a:ext cx="598487"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8" name="Rectangle 54"/>
          <p:cNvSpPr>
            <a:spLocks noChangeArrowheads="1"/>
          </p:cNvSpPr>
          <p:nvPr/>
        </p:nvSpPr>
        <p:spPr bwMode="auto">
          <a:xfrm>
            <a:off x="3875088"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9" name="Rectangle 55"/>
          <p:cNvSpPr>
            <a:spLocks noChangeArrowheads="1"/>
          </p:cNvSpPr>
          <p:nvPr/>
        </p:nvSpPr>
        <p:spPr bwMode="auto">
          <a:xfrm>
            <a:off x="3275013" y="14478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20" name="Rectangle 56"/>
          <p:cNvSpPr>
            <a:spLocks noChangeArrowheads="1"/>
          </p:cNvSpPr>
          <p:nvPr/>
        </p:nvSpPr>
        <p:spPr bwMode="auto">
          <a:xfrm>
            <a:off x="2676525" y="1447800"/>
            <a:ext cx="59848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21" name="Rectangle 57"/>
          <p:cNvSpPr>
            <a:spLocks noChangeArrowheads="1"/>
          </p:cNvSpPr>
          <p:nvPr/>
        </p:nvSpPr>
        <p:spPr bwMode="auto">
          <a:xfrm>
            <a:off x="2076450"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22" name="Rectangle 58"/>
          <p:cNvSpPr>
            <a:spLocks noChangeArrowheads="1"/>
          </p:cNvSpPr>
          <p:nvPr/>
        </p:nvSpPr>
        <p:spPr bwMode="auto">
          <a:xfrm>
            <a:off x="1477963" y="1447800"/>
            <a:ext cx="598487"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51" name="Rectangle 87"/>
          <p:cNvSpPr>
            <a:spLocks noChangeArrowheads="1"/>
          </p:cNvSpPr>
          <p:nvPr/>
        </p:nvSpPr>
        <p:spPr bwMode="auto">
          <a:xfrm>
            <a:off x="8086725"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779354" name="Group 90"/>
          <p:cNvGrpSpPr>
            <a:grpSpLocks/>
          </p:cNvGrpSpPr>
          <p:nvPr/>
        </p:nvGrpSpPr>
        <p:grpSpPr bwMode="auto">
          <a:xfrm>
            <a:off x="466725" y="1447800"/>
            <a:ext cx="8204200" cy="2206625"/>
            <a:chOff x="240" y="1440"/>
            <a:chExt cx="5168" cy="1390"/>
          </a:xfrm>
        </p:grpSpPr>
        <p:sp>
          <p:nvSpPr>
            <p:cNvPr id="39028" name="Rectangle 60"/>
            <p:cNvSpPr>
              <a:spLocks noChangeArrowheads="1"/>
            </p:cNvSpPr>
            <p:nvPr/>
          </p:nvSpPr>
          <p:spPr bwMode="auto">
            <a:xfrm>
              <a:off x="240" y="252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9029" name="Rectangle 61"/>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9030" name="Rectangle 62"/>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9031" name="Rectangle 63"/>
            <p:cNvSpPr>
              <a:spLocks noChangeArrowheads="1"/>
            </p:cNvSpPr>
            <p:nvPr/>
          </p:nvSpPr>
          <p:spPr bwMode="auto">
            <a:xfrm>
              <a:off x="240" y="1440"/>
              <a:ext cx="637"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9032" name="Line 65"/>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33" name="Group 89"/>
            <p:cNvGrpSpPr>
              <a:grpSpLocks/>
            </p:cNvGrpSpPr>
            <p:nvPr/>
          </p:nvGrpSpPr>
          <p:grpSpPr bwMode="auto">
            <a:xfrm>
              <a:off x="240" y="2210"/>
              <a:ext cx="5161" cy="310"/>
              <a:chOff x="240" y="2210"/>
              <a:chExt cx="4790" cy="310"/>
            </a:xfrm>
          </p:grpSpPr>
          <p:sp>
            <p:nvSpPr>
              <p:cNvPr id="39051" name="Line 66"/>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2" name="Line 67"/>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34" name="Line 69"/>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5" name="Line 70"/>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6" name="Line 71"/>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7" name="Line 72"/>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8" name="Line 73"/>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9" name="Line 74"/>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0" name="Line 75"/>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1" name="Line 76"/>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2" name="Line 77"/>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3" name="Line 78"/>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4" name="Line 79"/>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5" name="Line 80"/>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46" name="Group 82"/>
            <p:cNvGrpSpPr>
              <a:grpSpLocks/>
            </p:cNvGrpSpPr>
            <p:nvPr/>
          </p:nvGrpSpPr>
          <p:grpSpPr bwMode="auto">
            <a:xfrm>
              <a:off x="240" y="1440"/>
              <a:ext cx="5160" cy="1390"/>
              <a:chOff x="240" y="1440"/>
              <a:chExt cx="4790" cy="1390"/>
            </a:xfrm>
          </p:grpSpPr>
          <p:sp>
            <p:nvSpPr>
              <p:cNvPr id="39048" name="Line 64"/>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9" name="Line 6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0" name="Line 81"/>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47" name="Line 88"/>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grpSp>
        <p:nvGrpSpPr>
          <p:cNvPr id="38944" name="Group 99"/>
          <p:cNvGrpSpPr>
            <a:grpSpLocks/>
          </p:cNvGrpSpPr>
          <p:nvPr/>
        </p:nvGrpSpPr>
        <p:grpSpPr bwMode="auto">
          <a:xfrm>
            <a:off x="6862763" y="5226050"/>
            <a:ext cx="598488" cy="1476375"/>
            <a:chOff x="4573" y="2190"/>
            <a:chExt cx="377" cy="930"/>
          </a:xfrm>
        </p:grpSpPr>
        <p:sp>
          <p:nvSpPr>
            <p:cNvPr id="39019" name="Rectangle 100"/>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0" name="Rectangle 101"/>
            <p:cNvSpPr>
              <a:spLocks noChangeArrowheads="1"/>
            </p:cNvSpPr>
            <p:nvPr/>
          </p:nvSpPr>
          <p:spPr bwMode="auto">
            <a:xfrm>
              <a:off x="4573" y="250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1" name="Rectangle 102"/>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38947" name="Group 111"/>
          <p:cNvGrpSpPr>
            <a:grpSpLocks/>
          </p:cNvGrpSpPr>
          <p:nvPr/>
        </p:nvGrpSpPr>
        <p:grpSpPr bwMode="auto">
          <a:xfrm>
            <a:off x="5064125" y="5226050"/>
            <a:ext cx="600075" cy="1476375"/>
            <a:chOff x="3440" y="2190"/>
            <a:chExt cx="378" cy="930"/>
          </a:xfrm>
        </p:grpSpPr>
        <p:sp>
          <p:nvSpPr>
            <p:cNvPr id="39010" name="Rectangle 112"/>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1" name="Rectangle 113"/>
            <p:cNvSpPr>
              <a:spLocks noChangeArrowheads="1"/>
            </p:cNvSpPr>
            <p:nvPr/>
          </p:nvSpPr>
          <p:spPr bwMode="auto">
            <a:xfrm>
              <a:off x="344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12" name="Rectangle 114"/>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0" name="Group 123"/>
          <p:cNvGrpSpPr>
            <a:grpSpLocks/>
          </p:cNvGrpSpPr>
          <p:nvPr/>
        </p:nvGrpSpPr>
        <p:grpSpPr bwMode="auto">
          <a:xfrm>
            <a:off x="3265488" y="5226050"/>
            <a:ext cx="600075" cy="1476375"/>
            <a:chOff x="2307" y="2190"/>
            <a:chExt cx="378" cy="930"/>
          </a:xfrm>
        </p:grpSpPr>
        <p:sp>
          <p:nvSpPr>
            <p:cNvPr id="39001" name="Rectangle 124"/>
            <p:cNvSpPr>
              <a:spLocks noChangeArrowheads="1"/>
            </p:cNvSpPr>
            <p:nvPr/>
          </p:nvSpPr>
          <p:spPr bwMode="auto">
            <a:xfrm>
              <a:off x="2307"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02" name="Rectangle 125"/>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3" name="Rectangle 126"/>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1" name="Group 127"/>
          <p:cNvGrpSpPr>
            <a:grpSpLocks/>
          </p:cNvGrpSpPr>
          <p:nvPr/>
        </p:nvGrpSpPr>
        <p:grpSpPr bwMode="auto">
          <a:xfrm>
            <a:off x="2667000" y="5226050"/>
            <a:ext cx="598488" cy="1476375"/>
            <a:chOff x="1930" y="2190"/>
            <a:chExt cx="377" cy="930"/>
          </a:xfrm>
        </p:grpSpPr>
        <p:sp>
          <p:nvSpPr>
            <p:cNvPr id="38998" name="Rectangle 128"/>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99" name="Rectangle 129"/>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0" name="Rectangle 13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2" name="Group 131"/>
          <p:cNvGrpSpPr>
            <a:grpSpLocks/>
          </p:cNvGrpSpPr>
          <p:nvPr/>
        </p:nvGrpSpPr>
        <p:grpSpPr bwMode="auto">
          <a:xfrm>
            <a:off x="2066925" y="5226050"/>
            <a:ext cx="600075" cy="1476375"/>
            <a:chOff x="1552" y="2190"/>
            <a:chExt cx="378" cy="930"/>
          </a:xfrm>
        </p:grpSpPr>
        <p:sp>
          <p:nvSpPr>
            <p:cNvPr id="38995" name="Rectangle 132"/>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6" name="Rectangle 133"/>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97" name="Rectangle 134"/>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3" name="Group 135"/>
          <p:cNvGrpSpPr>
            <a:grpSpLocks/>
          </p:cNvGrpSpPr>
          <p:nvPr/>
        </p:nvGrpSpPr>
        <p:grpSpPr bwMode="auto">
          <a:xfrm>
            <a:off x="1468438" y="5226050"/>
            <a:ext cx="598488" cy="1476375"/>
            <a:chOff x="1117" y="1948"/>
            <a:chExt cx="377" cy="930"/>
          </a:xfrm>
        </p:grpSpPr>
        <p:sp>
          <p:nvSpPr>
            <p:cNvPr id="38992" name="Rectangle 136"/>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3" name="Rectangle 137"/>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4" name="Rectangle 13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38955" name="Rectangle 140"/>
          <p:cNvSpPr>
            <a:spLocks noChangeArrowheads="1"/>
          </p:cNvSpPr>
          <p:nvPr/>
        </p:nvSpPr>
        <p:spPr bwMode="auto">
          <a:xfrm>
            <a:off x="6862763" y="4495800"/>
            <a:ext cx="59848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grpSp>
        <p:nvGrpSpPr>
          <p:cNvPr id="3" name="Group 2"/>
          <p:cNvGrpSpPr/>
          <p:nvPr/>
        </p:nvGrpSpPr>
        <p:grpSpPr>
          <a:xfrm>
            <a:off x="5664200" y="4495800"/>
            <a:ext cx="1198563" cy="2206625"/>
            <a:chOff x="5664200" y="4495800"/>
            <a:chExt cx="1198563" cy="2206625"/>
          </a:xfrm>
        </p:grpSpPr>
        <p:grpSp>
          <p:nvGrpSpPr>
            <p:cNvPr id="38945" name="Group 103"/>
            <p:cNvGrpSpPr>
              <a:grpSpLocks/>
            </p:cNvGrpSpPr>
            <p:nvPr/>
          </p:nvGrpSpPr>
          <p:grpSpPr bwMode="auto">
            <a:xfrm>
              <a:off x="6262688" y="5226050"/>
              <a:ext cx="600075" cy="1476375"/>
              <a:chOff x="4195" y="2190"/>
              <a:chExt cx="378" cy="930"/>
            </a:xfrm>
          </p:grpSpPr>
          <p:sp>
            <p:nvSpPr>
              <p:cNvPr id="39016" name="Rectangle 104"/>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7" name="Rectangle 105"/>
              <p:cNvSpPr>
                <a:spLocks noChangeArrowheads="1"/>
              </p:cNvSpPr>
              <p:nvPr/>
            </p:nvSpPr>
            <p:spPr bwMode="auto">
              <a:xfrm>
                <a:off x="4195"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8" name="Rectangle 106"/>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6" name="Group 107"/>
            <p:cNvGrpSpPr>
              <a:grpSpLocks/>
            </p:cNvGrpSpPr>
            <p:nvPr/>
          </p:nvGrpSpPr>
          <p:grpSpPr bwMode="auto">
            <a:xfrm>
              <a:off x="5664200" y="5226050"/>
              <a:ext cx="598488" cy="1476375"/>
              <a:chOff x="3818" y="2190"/>
              <a:chExt cx="377" cy="930"/>
            </a:xfrm>
          </p:grpSpPr>
          <p:sp>
            <p:nvSpPr>
              <p:cNvPr id="39013" name="Rectangle 108"/>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4" name="Rectangle 109"/>
              <p:cNvSpPr>
                <a:spLocks noChangeArrowheads="1"/>
              </p:cNvSpPr>
              <p:nvPr/>
            </p:nvSpPr>
            <p:spPr bwMode="auto">
              <a:xfrm>
                <a:off x="3818" y="250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5" name="Rectangle 110"/>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56" name="Rectangle 141"/>
            <p:cNvSpPr>
              <a:spLocks noChangeArrowheads="1"/>
            </p:cNvSpPr>
            <p:nvPr/>
          </p:nvSpPr>
          <p:spPr bwMode="auto">
            <a:xfrm>
              <a:off x="6262688" y="4495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8957" name="Rectangle 142"/>
            <p:cNvSpPr>
              <a:spLocks noChangeArrowheads="1"/>
            </p:cNvSpPr>
            <p:nvPr/>
          </p:nvSpPr>
          <p:spPr bwMode="auto">
            <a:xfrm>
              <a:off x="5664200" y="4495800"/>
              <a:ext cx="598488"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sp>
        <p:nvSpPr>
          <p:cNvPr id="38958" name="Rectangle 143"/>
          <p:cNvSpPr>
            <a:spLocks noChangeArrowheads="1"/>
          </p:cNvSpPr>
          <p:nvPr/>
        </p:nvSpPr>
        <p:spPr bwMode="auto">
          <a:xfrm>
            <a:off x="5064125" y="44958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grpSp>
        <p:nvGrpSpPr>
          <p:cNvPr id="2" name="Group 1"/>
          <p:cNvGrpSpPr/>
          <p:nvPr/>
        </p:nvGrpSpPr>
        <p:grpSpPr>
          <a:xfrm>
            <a:off x="3865563" y="4495800"/>
            <a:ext cx="1198563" cy="2206625"/>
            <a:chOff x="3865563" y="4495800"/>
            <a:chExt cx="1198563" cy="2206625"/>
          </a:xfrm>
        </p:grpSpPr>
        <p:grpSp>
          <p:nvGrpSpPr>
            <p:cNvPr id="38948" name="Group 115"/>
            <p:cNvGrpSpPr>
              <a:grpSpLocks/>
            </p:cNvGrpSpPr>
            <p:nvPr/>
          </p:nvGrpSpPr>
          <p:grpSpPr bwMode="auto">
            <a:xfrm>
              <a:off x="4465638" y="5226050"/>
              <a:ext cx="598488" cy="1476375"/>
              <a:chOff x="3063" y="2190"/>
              <a:chExt cx="377" cy="930"/>
            </a:xfrm>
          </p:grpSpPr>
          <p:sp>
            <p:nvSpPr>
              <p:cNvPr id="39007" name="Rectangle 116"/>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8" name="Rectangle 117"/>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9" name="Rectangle 118"/>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9" name="Group 119"/>
            <p:cNvGrpSpPr>
              <a:grpSpLocks/>
            </p:cNvGrpSpPr>
            <p:nvPr/>
          </p:nvGrpSpPr>
          <p:grpSpPr bwMode="auto">
            <a:xfrm>
              <a:off x="3865563" y="5226050"/>
              <a:ext cx="600075" cy="1476375"/>
              <a:chOff x="2685" y="2190"/>
              <a:chExt cx="378" cy="930"/>
            </a:xfrm>
          </p:grpSpPr>
          <p:sp>
            <p:nvSpPr>
              <p:cNvPr id="39004" name="Rectangle 120"/>
              <p:cNvSpPr>
                <a:spLocks noChangeArrowheads="1"/>
              </p:cNvSpPr>
              <p:nvPr/>
            </p:nvSpPr>
            <p:spPr bwMode="auto">
              <a:xfrm>
                <a:off x="2685"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5" name="Rectangle 121"/>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6" name="Rectangle 1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59" name="Rectangle 144"/>
            <p:cNvSpPr>
              <a:spLocks noChangeArrowheads="1"/>
            </p:cNvSpPr>
            <p:nvPr/>
          </p:nvSpPr>
          <p:spPr bwMode="auto">
            <a:xfrm>
              <a:off x="4465638" y="4495800"/>
              <a:ext cx="598488"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0" name="Rectangle 145"/>
            <p:cNvSpPr>
              <a:spLocks noChangeArrowheads="1"/>
            </p:cNvSpPr>
            <p:nvPr/>
          </p:nvSpPr>
          <p:spPr bwMode="auto">
            <a:xfrm>
              <a:off x="3865563" y="4495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38961" name="Rectangle 146"/>
          <p:cNvSpPr>
            <a:spLocks noChangeArrowheads="1"/>
          </p:cNvSpPr>
          <p:nvPr/>
        </p:nvSpPr>
        <p:spPr bwMode="auto">
          <a:xfrm>
            <a:off x="3265488" y="44958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D</a:t>
            </a:r>
          </a:p>
        </p:txBody>
      </p:sp>
      <p:sp>
        <p:nvSpPr>
          <p:cNvPr id="38962" name="Rectangle 147"/>
          <p:cNvSpPr>
            <a:spLocks noChangeArrowheads="1"/>
          </p:cNvSpPr>
          <p:nvPr/>
        </p:nvSpPr>
        <p:spPr bwMode="auto">
          <a:xfrm>
            <a:off x="2667000" y="4495800"/>
            <a:ext cx="59848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63" name="Rectangle 148"/>
          <p:cNvSpPr>
            <a:spLocks noChangeArrowheads="1"/>
          </p:cNvSpPr>
          <p:nvPr/>
        </p:nvSpPr>
        <p:spPr bwMode="auto">
          <a:xfrm>
            <a:off x="2066925" y="4495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4" name="Rectangle 149"/>
          <p:cNvSpPr>
            <a:spLocks noChangeArrowheads="1"/>
          </p:cNvSpPr>
          <p:nvPr/>
        </p:nvSpPr>
        <p:spPr bwMode="auto">
          <a:xfrm>
            <a:off x="1468438" y="4495800"/>
            <a:ext cx="598488"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4" name="Group 3"/>
          <p:cNvGrpSpPr/>
          <p:nvPr/>
        </p:nvGrpSpPr>
        <p:grpSpPr>
          <a:xfrm>
            <a:off x="7461250" y="4495800"/>
            <a:ext cx="1216025" cy="2206625"/>
            <a:chOff x="7461250" y="4495800"/>
            <a:chExt cx="1216025" cy="2206625"/>
          </a:xfrm>
        </p:grpSpPr>
        <p:grpSp>
          <p:nvGrpSpPr>
            <p:cNvPr id="38942" name="Group 91"/>
            <p:cNvGrpSpPr>
              <a:grpSpLocks/>
            </p:cNvGrpSpPr>
            <p:nvPr/>
          </p:nvGrpSpPr>
          <p:grpSpPr bwMode="auto">
            <a:xfrm>
              <a:off x="8051800" y="5226050"/>
              <a:ext cx="600075" cy="1476375"/>
              <a:chOff x="4950" y="2190"/>
              <a:chExt cx="378" cy="930"/>
            </a:xfrm>
          </p:grpSpPr>
          <p:sp>
            <p:nvSpPr>
              <p:cNvPr id="39025" name="Rectangle 92"/>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6" name="Rectangle 93"/>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7" name="Rectangle 94"/>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3" name="Group 95"/>
            <p:cNvGrpSpPr>
              <a:grpSpLocks/>
            </p:cNvGrpSpPr>
            <p:nvPr/>
          </p:nvGrpSpPr>
          <p:grpSpPr bwMode="auto">
            <a:xfrm>
              <a:off x="7461250" y="5226050"/>
              <a:ext cx="600075" cy="1476375"/>
              <a:chOff x="4950" y="2190"/>
              <a:chExt cx="378" cy="930"/>
            </a:xfrm>
          </p:grpSpPr>
          <p:sp>
            <p:nvSpPr>
              <p:cNvPr id="39022" name="Rectangle 96"/>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3" name="Rectangle 97"/>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4" name="Rectangle 98"/>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54" name="Rectangle 139"/>
            <p:cNvSpPr>
              <a:spLocks noChangeArrowheads="1"/>
            </p:cNvSpPr>
            <p:nvPr/>
          </p:nvSpPr>
          <p:spPr bwMode="auto">
            <a:xfrm>
              <a:off x="7461250" y="4495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65" name="Rectangle 150"/>
            <p:cNvSpPr>
              <a:spLocks noChangeArrowheads="1"/>
            </p:cNvSpPr>
            <p:nvPr/>
          </p:nvSpPr>
          <p:spPr bwMode="auto">
            <a:xfrm>
              <a:off x="8077200" y="4495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38966" name="Group 151"/>
          <p:cNvGrpSpPr>
            <a:grpSpLocks/>
          </p:cNvGrpSpPr>
          <p:nvPr/>
        </p:nvGrpSpPr>
        <p:grpSpPr bwMode="auto">
          <a:xfrm>
            <a:off x="457200" y="4495800"/>
            <a:ext cx="8204200" cy="2206625"/>
            <a:chOff x="240" y="1440"/>
            <a:chExt cx="5168" cy="1390"/>
          </a:xfrm>
        </p:grpSpPr>
        <p:sp>
          <p:nvSpPr>
            <p:cNvPr id="38967" name="Rectangle 152"/>
            <p:cNvSpPr>
              <a:spLocks noChangeArrowheads="1"/>
            </p:cNvSpPr>
            <p:nvPr/>
          </p:nvSpPr>
          <p:spPr bwMode="auto">
            <a:xfrm>
              <a:off x="240" y="2520"/>
              <a:ext cx="637" cy="310"/>
            </a:xfrm>
            <a:prstGeom prst="rect">
              <a:avLst/>
            </a:prstGeom>
            <a:solidFill>
              <a:schemeClr val="bg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8968" name="Rectangle 153"/>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8969" name="Rectangle 154"/>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8970" name="Rectangle 155"/>
            <p:cNvSpPr>
              <a:spLocks noChangeArrowheads="1"/>
            </p:cNvSpPr>
            <p:nvPr/>
          </p:nvSpPr>
          <p:spPr bwMode="auto">
            <a:xfrm>
              <a:off x="240" y="1460"/>
              <a:ext cx="637"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8971" name="Line 156"/>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72" name="Group 157"/>
            <p:cNvGrpSpPr>
              <a:grpSpLocks/>
            </p:cNvGrpSpPr>
            <p:nvPr/>
          </p:nvGrpSpPr>
          <p:grpSpPr bwMode="auto">
            <a:xfrm>
              <a:off x="240" y="2210"/>
              <a:ext cx="5161" cy="310"/>
              <a:chOff x="240" y="2210"/>
              <a:chExt cx="4790" cy="310"/>
            </a:xfrm>
          </p:grpSpPr>
          <p:sp>
            <p:nvSpPr>
              <p:cNvPr id="38990" name="Line 158"/>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91" name="Line 159"/>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73" name="Line 160"/>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4" name="Line 161"/>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5" name="Line 162"/>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6" name="Line 163"/>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7" name="Line 164"/>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8" name="Line 165"/>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9" name="Line 166"/>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0" name="Line 167"/>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1" name="Line 168"/>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2" name="Line 169"/>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3" name="Line 170"/>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4" name="Line 171"/>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85" name="Group 172"/>
            <p:cNvGrpSpPr>
              <a:grpSpLocks/>
            </p:cNvGrpSpPr>
            <p:nvPr/>
          </p:nvGrpSpPr>
          <p:grpSpPr bwMode="auto">
            <a:xfrm>
              <a:off x="240" y="1440"/>
              <a:ext cx="5160" cy="1390"/>
              <a:chOff x="240" y="1440"/>
              <a:chExt cx="4790" cy="1390"/>
            </a:xfrm>
          </p:grpSpPr>
          <p:sp>
            <p:nvSpPr>
              <p:cNvPr id="38987" name="Line 173"/>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8" name="Line 174"/>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9" name="Line 175"/>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86" name="Line 176"/>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7964723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9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9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55" grpId="0"/>
      <p:bldP spid="38958" grpId="0"/>
      <p:bldP spid="3896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 y="152400"/>
            <a:ext cx="8839200" cy="533400"/>
          </a:xfrm>
        </p:spPr>
        <p:txBody>
          <a:bodyPr/>
          <a:lstStyle/>
          <a:p>
            <a:r>
              <a:rPr lang="en-US" altLang="ko-KR" smtClean="0">
                <a:ea typeface="굴림" panose="020B0600000101010101" pitchFamily="34" charset="-127"/>
              </a:rPr>
              <a:t>Graph of Page Faults Versus The Number of Frames</a:t>
            </a:r>
          </a:p>
        </p:txBody>
      </p:sp>
      <p:sp>
        <p:nvSpPr>
          <p:cNvPr id="19459" name="Rectangle 4"/>
          <p:cNvSpPr>
            <a:spLocks noGrp="1" noChangeArrowheads="1"/>
          </p:cNvSpPr>
          <p:nvPr>
            <p:ph type="body" idx="1"/>
          </p:nvPr>
        </p:nvSpPr>
        <p:spPr>
          <a:xfrm>
            <a:off x="158750" y="4167188"/>
            <a:ext cx="8785225" cy="2538412"/>
          </a:xfrm>
        </p:spPr>
        <p:txBody>
          <a:bodyPr>
            <a:noAutofit/>
          </a:bodyPr>
          <a:lstStyle/>
          <a:p>
            <a:pPr>
              <a:lnSpc>
                <a:spcPct val="80000"/>
              </a:lnSpc>
              <a:spcBef>
                <a:spcPct val="20000"/>
              </a:spcBef>
            </a:pPr>
            <a:r>
              <a:rPr lang="en-US" altLang="ko-KR" sz="2800" dirty="0" smtClean="0">
                <a:ea typeface="굴림" panose="020B0600000101010101" pitchFamily="34" charset="-127"/>
              </a:rPr>
              <a:t>One desirable property: When you add memory the miss rate drops</a:t>
            </a:r>
          </a:p>
          <a:p>
            <a:pPr lvl="1">
              <a:lnSpc>
                <a:spcPct val="80000"/>
              </a:lnSpc>
              <a:spcBef>
                <a:spcPct val="20000"/>
              </a:spcBef>
            </a:pPr>
            <a:r>
              <a:rPr lang="en-US" altLang="ko-KR" sz="2400" dirty="0" smtClean="0">
                <a:ea typeface="굴림" panose="020B0600000101010101" pitchFamily="34" charset="-127"/>
              </a:rPr>
              <a:t>Does this always happen?</a:t>
            </a:r>
          </a:p>
          <a:p>
            <a:pPr lvl="1">
              <a:lnSpc>
                <a:spcPct val="80000"/>
              </a:lnSpc>
              <a:spcBef>
                <a:spcPct val="20000"/>
              </a:spcBef>
            </a:pPr>
            <a:r>
              <a:rPr lang="en-US" altLang="ko-KR" sz="2400" dirty="0" smtClean="0">
                <a:ea typeface="굴림" panose="020B0600000101010101" pitchFamily="34" charset="-127"/>
              </a:rPr>
              <a:t>Seems like it should, right?</a:t>
            </a:r>
          </a:p>
          <a:p>
            <a:pPr>
              <a:lnSpc>
                <a:spcPct val="80000"/>
              </a:lnSpc>
              <a:spcBef>
                <a:spcPct val="20000"/>
              </a:spcBef>
            </a:pPr>
            <a:r>
              <a:rPr lang="en-US" altLang="ko-KR" sz="2800" dirty="0" smtClean="0">
                <a:ea typeface="굴림" panose="020B0600000101010101" pitchFamily="34" charset="-127"/>
              </a:rPr>
              <a:t>No: </a:t>
            </a:r>
            <a:r>
              <a:rPr lang="en-US" altLang="ko-KR" sz="2800" dirty="0" err="1">
                <a:ea typeface="굴림" panose="020B0600000101010101" pitchFamily="34" charset="-127"/>
              </a:rPr>
              <a:t>Bélády’s</a:t>
            </a:r>
            <a:r>
              <a:rPr lang="en-US" altLang="ko-KR" sz="2800" dirty="0">
                <a:ea typeface="굴림" panose="020B0600000101010101" pitchFamily="34" charset="-127"/>
              </a:rPr>
              <a:t> </a:t>
            </a:r>
            <a:r>
              <a:rPr lang="en-US" altLang="ko-KR" sz="2800" dirty="0" smtClean="0">
                <a:ea typeface="굴림" panose="020B0600000101010101" pitchFamily="34" charset="-127"/>
              </a:rPr>
              <a:t>anomaly </a:t>
            </a:r>
          </a:p>
          <a:p>
            <a:pPr lvl="1">
              <a:lnSpc>
                <a:spcPct val="80000"/>
              </a:lnSpc>
              <a:spcBef>
                <a:spcPct val="20000"/>
              </a:spcBef>
            </a:pPr>
            <a:r>
              <a:rPr lang="en-US" altLang="ko-KR" sz="2400" dirty="0" smtClean="0">
                <a:ea typeface="굴림" panose="020B0600000101010101" pitchFamily="34" charset="-127"/>
              </a:rPr>
              <a:t>Certain replacement algorithms (FIFO) don’t have this obvious property!</a:t>
            </a:r>
          </a:p>
        </p:txBody>
      </p:sp>
      <p:pic>
        <p:nvPicPr>
          <p:cNvPr id="19460" name="Picture 3"/>
          <p:cNvPicPr>
            <a:picLocks noChangeAspect="1" noChangeArrowheads="1"/>
          </p:cNvPicPr>
          <p:nvPr/>
        </p:nvPicPr>
        <p:blipFill>
          <a:blip r:embed="rId3">
            <a:extLst>
              <a:ext uri="{28A0092B-C50C-407E-A947-70E740481C1C}">
                <a14:useLocalDpi xmlns:a14="http://schemas.microsoft.com/office/drawing/2010/main" val="0"/>
              </a:ext>
            </a:extLst>
          </a:blip>
          <a:srcRect l="493" t="11264" r="1244" b="11610"/>
          <a:stretch>
            <a:fillRect/>
          </a:stretch>
        </p:blipFill>
        <p:spPr bwMode="auto">
          <a:xfrm>
            <a:off x="1624013" y="711200"/>
            <a:ext cx="5646737" cy="3322638"/>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91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152400"/>
            <a:ext cx="8610600" cy="533400"/>
          </a:xfrm>
        </p:spPr>
        <p:txBody>
          <a:bodyPr/>
          <a:lstStyle/>
          <a:p>
            <a:r>
              <a:rPr lang="en-US" altLang="ko-KR" dirty="0" smtClean="0">
                <a:ea typeface="굴림" panose="020B0600000101010101" pitchFamily="34" charset="-127"/>
              </a:rPr>
              <a:t>Adding Memory Doesn’t Always Help Fault Rate</a:t>
            </a:r>
          </a:p>
        </p:txBody>
      </p:sp>
      <p:sp>
        <p:nvSpPr>
          <p:cNvPr id="780291" name="Rectangle 3"/>
          <p:cNvSpPr>
            <a:spLocks noGrp="1" noChangeArrowheads="1"/>
          </p:cNvSpPr>
          <p:nvPr>
            <p:ph type="body" idx="1"/>
          </p:nvPr>
        </p:nvSpPr>
        <p:spPr>
          <a:xfrm>
            <a:off x="152400" y="762000"/>
            <a:ext cx="8839200" cy="6324600"/>
          </a:xfrm>
        </p:spPr>
        <p:txBody>
          <a:bodyPr>
            <a:normAutofit lnSpcReduction="10000"/>
          </a:bodyPr>
          <a:lstStyle/>
          <a:p>
            <a:pPr>
              <a:lnSpc>
                <a:spcPct val="80000"/>
              </a:lnSpc>
              <a:spcBef>
                <a:spcPct val="5000"/>
              </a:spcBef>
            </a:pPr>
            <a:r>
              <a:rPr lang="en-US" altLang="ko-KR" sz="2800" dirty="0" smtClean="0">
                <a:ea typeface="굴림" panose="020B0600000101010101" pitchFamily="34" charset="-127"/>
              </a:rPr>
              <a:t>Does adding memory reduce number of page faults?</a:t>
            </a:r>
          </a:p>
          <a:p>
            <a:pPr lvl="1">
              <a:lnSpc>
                <a:spcPct val="80000"/>
              </a:lnSpc>
              <a:spcBef>
                <a:spcPct val="5000"/>
              </a:spcBef>
            </a:pPr>
            <a:r>
              <a:rPr lang="en-US" altLang="ko-KR" sz="2400" dirty="0" smtClean="0">
                <a:ea typeface="굴림" panose="020B0600000101010101" pitchFamily="34" charset="-127"/>
              </a:rPr>
              <a:t>Yes for LRU and MIN</a:t>
            </a:r>
          </a:p>
          <a:p>
            <a:pPr lvl="1">
              <a:lnSpc>
                <a:spcPct val="80000"/>
              </a:lnSpc>
              <a:spcBef>
                <a:spcPct val="5000"/>
              </a:spcBef>
            </a:pPr>
            <a:r>
              <a:rPr lang="en-US" altLang="ko-KR" sz="2400" dirty="0" smtClean="0">
                <a:ea typeface="굴림" panose="020B0600000101010101" pitchFamily="34" charset="-127"/>
              </a:rPr>
              <a:t>Not necessarily for FIFO!  (Called </a:t>
            </a:r>
            <a:r>
              <a:rPr lang="en-US" altLang="ko-KR" sz="2400" dirty="0" err="1">
                <a:ea typeface="굴림" panose="020B0600000101010101" pitchFamily="34" charset="-127"/>
              </a:rPr>
              <a:t>Bélády’s</a:t>
            </a:r>
            <a:r>
              <a:rPr lang="en-US" altLang="ko-KR" sz="2400" dirty="0">
                <a:ea typeface="굴림" panose="020B0600000101010101" pitchFamily="34" charset="-127"/>
              </a:rPr>
              <a:t> </a:t>
            </a:r>
            <a:r>
              <a:rPr lang="en-US" altLang="ko-KR" sz="2400" dirty="0" smtClean="0">
                <a:ea typeface="굴림" panose="020B0600000101010101" pitchFamily="34" charset="-127"/>
              </a:rPr>
              <a:t>anomaly)</a:t>
            </a: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a:lnSpc>
                <a:spcPct val="80000"/>
              </a:lnSpc>
              <a:spcBef>
                <a:spcPct val="5000"/>
              </a:spcBef>
            </a:pPr>
            <a:endParaRPr lang="en-US" altLang="ko-KR" sz="2800" dirty="0" smtClean="0">
              <a:ea typeface="굴림" panose="020B0600000101010101" pitchFamily="34" charset="-127"/>
            </a:endParaRPr>
          </a:p>
          <a:p>
            <a:pPr>
              <a:lnSpc>
                <a:spcPct val="80000"/>
              </a:lnSpc>
              <a:spcBef>
                <a:spcPct val="5000"/>
              </a:spcBef>
            </a:pPr>
            <a:r>
              <a:rPr lang="en-US" altLang="ko-KR" sz="2800" dirty="0" smtClean="0">
                <a:ea typeface="굴림" panose="020B0600000101010101" pitchFamily="34" charset="-127"/>
              </a:rPr>
              <a:t>After adding memory:</a:t>
            </a:r>
          </a:p>
          <a:p>
            <a:pPr lvl="1">
              <a:lnSpc>
                <a:spcPct val="80000"/>
              </a:lnSpc>
              <a:spcBef>
                <a:spcPct val="5000"/>
              </a:spcBef>
            </a:pPr>
            <a:r>
              <a:rPr lang="en-US" altLang="ko-KR" sz="2400" dirty="0" smtClean="0">
                <a:ea typeface="굴림" panose="020B0600000101010101" pitchFamily="34" charset="-127"/>
              </a:rPr>
              <a:t>With FIFO, contents can be completely different</a:t>
            </a:r>
          </a:p>
          <a:p>
            <a:pPr lvl="1">
              <a:lnSpc>
                <a:spcPct val="80000"/>
              </a:lnSpc>
              <a:spcBef>
                <a:spcPct val="5000"/>
              </a:spcBef>
            </a:pPr>
            <a:r>
              <a:rPr lang="en-US" altLang="ko-KR" sz="2400" dirty="0" smtClean="0">
                <a:ea typeface="굴림" panose="020B0600000101010101" pitchFamily="34" charset="-127"/>
              </a:rPr>
              <a:t>In contrast, with LRU or MIN, contents of memory with X pages are a subset of contents with X+1 Page</a:t>
            </a:r>
          </a:p>
        </p:txBody>
      </p:sp>
      <p:grpSp>
        <p:nvGrpSpPr>
          <p:cNvPr id="780292" name="Group 4"/>
          <p:cNvGrpSpPr>
            <a:grpSpLocks/>
          </p:cNvGrpSpPr>
          <p:nvPr/>
        </p:nvGrpSpPr>
        <p:grpSpPr bwMode="auto">
          <a:xfrm>
            <a:off x="1150938" y="1752600"/>
            <a:ext cx="6864350" cy="1624012"/>
            <a:chOff x="294" y="2786"/>
            <a:chExt cx="5178" cy="1390"/>
          </a:xfrm>
        </p:grpSpPr>
        <p:grpSp>
          <p:nvGrpSpPr>
            <p:cNvPr id="20573" name="Group 5"/>
            <p:cNvGrpSpPr>
              <a:grpSpLocks/>
            </p:cNvGrpSpPr>
            <p:nvPr/>
          </p:nvGrpSpPr>
          <p:grpSpPr bwMode="auto">
            <a:xfrm>
              <a:off x="5078" y="3246"/>
              <a:ext cx="378" cy="930"/>
              <a:chOff x="4950" y="2190"/>
              <a:chExt cx="378" cy="930"/>
            </a:xfrm>
          </p:grpSpPr>
          <p:sp>
            <p:nvSpPr>
              <p:cNvPr id="20656" name="Rectangle 6"/>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7" name="Rectangle 7"/>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8" name="Rectangle 8"/>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4" name="Group 9"/>
            <p:cNvGrpSpPr>
              <a:grpSpLocks/>
            </p:cNvGrpSpPr>
            <p:nvPr/>
          </p:nvGrpSpPr>
          <p:grpSpPr bwMode="auto">
            <a:xfrm>
              <a:off x="4706" y="3246"/>
              <a:ext cx="378" cy="930"/>
              <a:chOff x="4950" y="2190"/>
              <a:chExt cx="378" cy="930"/>
            </a:xfrm>
          </p:grpSpPr>
          <p:sp>
            <p:nvSpPr>
              <p:cNvPr id="20653" name="Rectangle 10"/>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654" name="Rectangle 11"/>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5" name="Rectangle 12"/>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5" name="Group 13"/>
            <p:cNvGrpSpPr>
              <a:grpSpLocks/>
            </p:cNvGrpSpPr>
            <p:nvPr/>
          </p:nvGrpSpPr>
          <p:grpSpPr bwMode="auto">
            <a:xfrm>
              <a:off x="4329" y="3246"/>
              <a:ext cx="377" cy="930"/>
              <a:chOff x="4573" y="2190"/>
              <a:chExt cx="377" cy="930"/>
            </a:xfrm>
          </p:grpSpPr>
          <p:sp>
            <p:nvSpPr>
              <p:cNvPr id="20650" name="Rectangle 14"/>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1" name="Rectangle 15"/>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652" name="Rectangle 16"/>
              <p:cNvSpPr>
                <a:spLocks noChangeArrowheads="1"/>
              </p:cNvSpPr>
              <p:nvPr/>
            </p:nvSpPr>
            <p:spPr bwMode="auto">
              <a:xfrm>
                <a:off x="4573"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6" name="Group 17"/>
            <p:cNvGrpSpPr>
              <a:grpSpLocks/>
            </p:cNvGrpSpPr>
            <p:nvPr/>
          </p:nvGrpSpPr>
          <p:grpSpPr bwMode="auto">
            <a:xfrm>
              <a:off x="3951" y="3246"/>
              <a:ext cx="378" cy="930"/>
              <a:chOff x="4195" y="2190"/>
              <a:chExt cx="378" cy="930"/>
            </a:xfrm>
          </p:grpSpPr>
          <p:sp>
            <p:nvSpPr>
              <p:cNvPr id="20647" name="Rectangle 18"/>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8" name="Rectangle 19"/>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9" name="Rectangle 20"/>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7" name="Group 21"/>
            <p:cNvGrpSpPr>
              <a:grpSpLocks/>
            </p:cNvGrpSpPr>
            <p:nvPr/>
          </p:nvGrpSpPr>
          <p:grpSpPr bwMode="auto">
            <a:xfrm>
              <a:off x="3574" y="3246"/>
              <a:ext cx="377" cy="930"/>
              <a:chOff x="3818" y="2190"/>
              <a:chExt cx="377" cy="930"/>
            </a:xfrm>
          </p:grpSpPr>
          <p:sp>
            <p:nvSpPr>
              <p:cNvPr id="20644" name="Rectangle 22"/>
              <p:cNvSpPr>
                <a:spLocks noChangeArrowheads="1"/>
              </p:cNvSpPr>
              <p:nvPr/>
            </p:nvSpPr>
            <p:spPr bwMode="auto">
              <a:xfrm>
                <a:off x="3818"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5" name="Rectangle 23"/>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6" name="Rectangle 24"/>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8" name="Group 25"/>
            <p:cNvGrpSpPr>
              <a:grpSpLocks/>
            </p:cNvGrpSpPr>
            <p:nvPr/>
          </p:nvGrpSpPr>
          <p:grpSpPr bwMode="auto">
            <a:xfrm>
              <a:off x="3196" y="3246"/>
              <a:ext cx="378" cy="930"/>
              <a:chOff x="3440" y="2190"/>
              <a:chExt cx="378" cy="930"/>
            </a:xfrm>
          </p:grpSpPr>
          <p:sp>
            <p:nvSpPr>
              <p:cNvPr id="20641" name="Rectangle 26"/>
              <p:cNvSpPr>
                <a:spLocks noChangeArrowheads="1"/>
              </p:cNvSpPr>
              <p:nvPr/>
            </p:nvSpPr>
            <p:spPr bwMode="auto">
              <a:xfrm>
                <a:off x="3440"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2" name="Rectangle 27"/>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3" name="Rectangle 28"/>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grpSp>
        <p:grpSp>
          <p:nvGrpSpPr>
            <p:cNvPr id="20579" name="Group 29"/>
            <p:cNvGrpSpPr>
              <a:grpSpLocks/>
            </p:cNvGrpSpPr>
            <p:nvPr/>
          </p:nvGrpSpPr>
          <p:grpSpPr bwMode="auto">
            <a:xfrm>
              <a:off x="2819" y="3246"/>
              <a:ext cx="377" cy="930"/>
              <a:chOff x="3063" y="2190"/>
              <a:chExt cx="377" cy="930"/>
            </a:xfrm>
          </p:grpSpPr>
          <p:sp>
            <p:nvSpPr>
              <p:cNvPr id="20638" name="Rectangle 30"/>
              <p:cNvSpPr>
                <a:spLocks noChangeArrowheads="1"/>
              </p:cNvSpPr>
              <p:nvPr/>
            </p:nvSpPr>
            <p:spPr bwMode="auto">
              <a:xfrm>
                <a:off x="3063"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639" name="Rectangle 31"/>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0" name="Rectangle 32"/>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0" name="Group 33"/>
            <p:cNvGrpSpPr>
              <a:grpSpLocks/>
            </p:cNvGrpSpPr>
            <p:nvPr/>
          </p:nvGrpSpPr>
          <p:grpSpPr bwMode="auto">
            <a:xfrm>
              <a:off x="2441" y="3246"/>
              <a:ext cx="378" cy="930"/>
              <a:chOff x="2685" y="2190"/>
              <a:chExt cx="378" cy="930"/>
            </a:xfrm>
          </p:grpSpPr>
          <p:sp>
            <p:nvSpPr>
              <p:cNvPr id="20635" name="Rectangle 34"/>
              <p:cNvSpPr>
                <a:spLocks noChangeArrowheads="1"/>
              </p:cNvSpPr>
              <p:nvPr/>
            </p:nvSpPr>
            <p:spPr bwMode="auto">
              <a:xfrm>
                <a:off x="2685"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6" name="Rectangle 35"/>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637" name="Rectangle 36"/>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1" name="Group 37"/>
            <p:cNvGrpSpPr>
              <a:grpSpLocks/>
            </p:cNvGrpSpPr>
            <p:nvPr/>
          </p:nvGrpSpPr>
          <p:grpSpPr bwMode="auto">
            <a:xfrm>
              <a:off x="2063" y="3246"/>
              <a:ext cx="378" cy="930"/>
              <a:chOff x="2307" y="2190"/>
              <a:chExt cx="378" cy="930"/>
            </a:xfrm>
          </p:grpSpPr>
          <p:sp>
            <p:nvSpPr>
              <p:cNvPr id="20632" name="Rectangle 38"/>
              <p:cNvSpPr>
                <a:spLocks noChangeArrowheads="1"/>
              </p:cNvSpPr>
              <p:nvPr/>
            </p:nvSpPr>
            <p:spPr bwMode="auto">
              <a:xfrm>
                <a:off x="2307"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3" name="Rectangle 39"/>
              <p:cNvSpPr>
                <a:spLocks noChangeArrowheads="1"/>
              </p:cNvSpPr>
              <p:nvPr/>
            </p:nvSpPr>
            <p:spPr bwMode="auto">
              <a:xfrm>
                <a:off x="2307"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4" name="Rectangle 40"/>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grpSp>
        <p:grpSp>
          <p:nvGrpSpPr>
            <p:cNvPr id="20582" name="Group 41"/>
            <p:cNvGrpSpPr>
              <a:grpSpLocks/>
            </p:cNvGrpSpPr>
            <p:nvPr/>
          </p:nvGrpSpPr>
          <p:grpSpPr bwMode="auto">
            <a:xfrm>
              <a:off x="1686" y="3246"/>
              <a:ext cx="377" cy="930"/>
              <a:chOff x="1930" y="2190"/>
              <a:chExt cx="377" cy="930"/>
            </a:xfrm>
          </p:grpSpPr>
          <p:sp>
            <p:nvSpPr>
              <p:cNvPr id="20629" name="Rectangle 42"/>
              <p:cNvSpPr>
                <a:spLocks noChangeArrowheads="1"/>
              </p:cNvSpPr>
              <p:nvPr/>
            </p:nvSpPr>
            <p:spPr bwMode="auto">
              <a:xfrm>
                <a:off x="1930"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630" name="Rectangle 43"/>
              <p:cNvSpPr>
                <a:spLocks noChangeArrowheads="1"/>
              </p:cNvSpPr>
              <p:nvPr/>
            </p:nvSpPr>
            <p:spPr bwMode="auto">
              <a:xfrm>
                <a:off x="1930"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1" name="Rectangle 44"/>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3" name="Group 45"/>
            <p:cNvGrpSpPr>
              <a:grpSpLocks/>
            </p:cNvGrpSpPr>
            <p:nvPr/>
          </p:nvGrpSpPr>
          <p:grpSpPr bwMode="auto">
            <a:xfrm>
              <a:off x="1308" y="3246"/>
              <a:ext cx="378" cy="930"/>
              <a:chOff x="1552" y="2190"/>
              <a:chExt cx="378" cy="930"/>
            </a:xfrm>
          </p:grpSpPr>
          <p:sp>
            <p:nvSpPr>
              <p:cNvPr id="20626" name="Rectangle 46"/>
              <p:cNvSpPr>
                <a:spLocks noChangeArrowheads="1"/>
              </p:cNvSpPr>
              <p:nvPr/>
            </p:nvSpPr>
            <p:spPr bwMode="auto">
              <a:xfrm>
                <a:off x="1552"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7" name="Rectangle 47"/>
              <p:cNvSpPr>
                <a:spLocks noChangeArrowheads="1"/>
              </p:cNvSpPr>
              <p:nvPr/>
            </p:nvSpPr>
            <p:spPr bwMode="auto">
              <a:xfrm>
                <a:off x="1552"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628" name="Rectangle 48"/>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4" name="Group 49"/>
            <p:cNvGrpSpPr>
              <a:grpSpLocks/>
            </p:cNvGrpSpPr>
            <p:nvPr/>
          </p:nvGrpSpPr>
          <p:grpSpPr bwMode="auto">
            <a:xfrm>
              <a:off x="931" y="3246"/>
              <a:ext cx="377" cy="930"/>
              <a:chOff x="1117" y="1948"/>
              <a:chExt cx="377" cy="930"/>
            </a:xfrm>
          </p:grpSpPr>
          <p:sp>
            <p:nvSpPr>
              <p:cNvPr id="20623" name="Rectangle 50"/>
              <p:cNvSpPr>
                <a:spLocks noChangeArrowheads="1"/>
              </p:cNvSpPr>
              <p:nvPr/>
            </p:nvSpPr>
            <p:spPr bwMode="auto">
              <a:xfrm>
                <a:off x="1117" y="256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4" name="Rectangle 51"/>
              <p:cNvSpPr>
                <a:spLocks noChangeArrowheads="1"/>
              </p:cNvSpPr>
              <p:nvPr/>
            </p:nvSpPr>
            <p:spPr bwMode="auto">
              <a:xfrm>
                <a:off x="1117" y="225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5" name="Rectangle 52"/>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grpSp>
        <p:sp>
          <p:nvSpPr>
            <p:cNvPr id="20585" name="Rectangle 53"/>
            <p:cNvSpPr>
              <a:spLocks noChangeArrowheads="1"/>
            </p:cNvSpPr>
            <p:nvPr/>
          </p:nvSpPr>
          <p:spPr bwMode="auto">
            <a:xfrm>
              <a:off x="4706"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86" name="Rectangle 54"/>
            <p:cNvSpPr>
              <a:spLocks noChangeArrowheads="1"/>
            </p:cNvSpPr>
            <p:nvPr/>
          </p:nvSpPr>
          <p:spPr bwMode="auto">
            <a:xfrm>
              <a:off x="4329"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87" name="Rectangle 55"/>
            <p:cNvSpPr>
              <a:spLocks noChangeArrowheads="1"/>
            </p:cNvSpPr>
            <p:nvPr/>
          </p:nvSpPr>
          <p:spPr bwMode="auto">
            <a:xfrm>
              <a:off x="3951"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88" name="Rectangle 56"/>
            <p:cNvSpPr>
              <a:spLocks noChangeArrowheads="1"/>
            </p:cNvSpPr>
            <p:nvPr/>
          </p:nvSpPr>
          <p:spPr bwMode="auto">
            <a:xfrm>
              <a:off x="3574"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	</a:t>
              </a:r>
            </a:p>
          </p:txBody>
        </p:sp>
        <p:sp>
          <p:nvSpPr>
            <p:cNvPr id="20589" name="Rectangle 57"/>
            <p:cNvSpPr>
              <a:spLocks noChangeArrowheads="1"/>
            </p:cNvSpPr>
            <p:nvPr/>
          </p:nvSpPr>
          <p:spPr bwMode="auto">
            <a:xfrm>
              <a:off x="3196"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90" name="Rectangle 58"/>
            <p:cNvSpPr>
              <a:spLocks noChangeArrowheads="1"/>
            </p:cNvSpPr>
            <p:nvPr/>
          </p:nvSpPr>
          <p:spPr bwMode="auto">
            <a:xfrm>
              <a:off x="2819"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91" name="Rectangle 59"/>
            <p:cNvSpPr>
              <a:spLocks noChangeArrowheads="1"/>
            </p:cNvSpPr>
            <p:nvPr/>
          </p:nvSpPr>
          <p:spPr bwMode="auto">
            <a:xfrm>
              <a:off x="2441"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92" name="Rectangle 60"/>
            <p:cNvSpPr>
              <a:spLocks noChangeArrowheads="1"/>
            </p:cNvSpPr>
            <p:nvPr/>
          </p:nvSpPr>
          <p:spPr bwMode="auto">
            <a:xfrm>
              <a:off x="2063"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93" name="Rectangle 61"/>
            <p:cNvSpPr>
              <a:spLocks noChangeArrowheads="1"/>
            </p:cNvSpPr>
            <p:nvPr/>
          </p:nvSpPr>
          <p:spPr bwMode="auto">
            <a:xfrm>
              <a:off x="1686"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94" name="Rectangle 62"/>
            <p:cNvSpPr>
              <a:spLocks noChangeArrowheads="1"/>
            </p:cNvSpPr>
            <p:nvPr/>
          </p:nvSpPr>
          <p:spPr bwMode="auto">
            <a:xfrm>
              <a:off x="1308"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95" name="Rectangle 63"/>
            <p:cNvSpPr>
              <a:spLocks noChangeArrowheads="1"/>
            </p:cNvSpPr>
            <p:nvPr/>
          </p:nvSpPr>
          <p:spPr bwMode="auto">
            <a:xfrm>
              <a:off x="931"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96" name="Rectangle 64"/>
            <p:cNvSpPr>
              <a:spLocks noChangeArrowheads="1"/>
            </p:cNvSpPr>
            <p:nvPr/>
          </p:nvSpPr>
          <p:spPr bwMode="auto">
            <a:xfrm>
              <a:off x="5094"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grpSp>
          <p:nvGrpSpPr>
            <p:cNvPr id="20597" name="Group 65"/>
            <p:cNvGrpSpPr>
              <a:grpSpLocks/>
            </p:cNvGrpSpPr>
            <p:nvPr/>
          </p:nvGrpSpPr>
          <p:grpSpPr bwMode="auto">
            <a:xfrm>
              <a:off x="294" y="2786"/>
              <a:ext cx="5168" cy="1390"/>
              <a:chOff x="240" y="1440"/>
              <a:chExt cx="5168" cy="1390"/>
            </a:xfrm>
          </p:grpSpPr>
          <p:sp>
            <p:nvSpPr>
              <p:cNvPr id="20598" name="Rectangle 66"/>
              <p:cNvSpPr>
                <a:spLocks noChangeArrowheads="1"/>
              </p:cNvSpPr>
              <p:nvPr/>
            </p:nvSpPr>
            <p:spPr bwMode="auto">
              <a:xfrm>
                <a:off x="240" y="2520"/>
                <a:ext cx="63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3</a:t>
                </a:r>
              </a:p>
            </p:txBody>
          </p:sp>
          <p:sp>
            <p:nvSpPr>
              <p:cNvPr id="20599" name="Rectangle 67"/>
              <p:cNvSpPr>
                <a:spLocks noChangeArrowheads="1"/>
              </p:cNvSpPr>
              <p:nvPr/>
            </p:nvSpPr>
            <p:spPr bwMode="auto">
              <a:xfrm>
                <a:off x="240" y="2210"/>
                <a:ext cx="63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2</a:t>
                </a:r>
              </a:p>
            </p:txBody>
          </p:sp>
          <p:sp>
            <p:nvSpPr>
              <p:cNvPr id="20600" name="Rectangle 68"/>
              <p:cNvSpPr>
                <a:spLocks noChangeArrowheads="1"/>
              </p:cNvSpPr>
              <p:nvPr/>
            </p:nvSpPr>
            <p:spPr bwMode="auto">
              <a:xfrm>
                <a:off x="240" y="1900"/>
                <a:ext cx="63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1</a:t>
                </a:r>
              </a:p>
            </p:txBody>
          </p:sp>
          <p:sp>
            <p:nvSpPr>
              <p:cNvPr id="20601" name="Rectangle 69"/>
              <p:cNvSpPr>
                <a:spLocks noChangeArrowheads="1"/>
              </p:cNvSpPr>
              <p:nvPr/>
            </p:nvSpPr>
            <p:spPr bwMode="auto">
              <a:xfrm>
                <a:off x="240" y="1440"/>
                <a:ext cx="63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70000"/>
                  </a:lnSpc>
                  <a:spcBef>
                    <a:spcPts val="0"/>
                  </a:spcBef>
                </a:pPr>
                <a:r>
                  <a:rPr lang="en-US" altLang="ko-KR" sz="2000" b="0" dirty="0">
                    <a:latin typeface="Gill Sans" charset="0"/>
                    <a:ea typeface="Gill Sans" charset="0"/>
                    <a:cs typeface="Gill Sans" charset="0"/>
                  </a:rPr>
                  <a:t>Ref:</a:t>
                </a:r>
              </a:p>
              <a:p>
                <a:pPr>
                  <a:lnSpc>
                    <a:spcPct val="70000"/>
                  </a:lnSpc>
                  <a:spcBef>
                    <a:spcPts val="0"/>
                  </a:spcBef>
                </a:pPr>
                <a:r>
                  <a:rPr lang="en-US" altLang="ko-KR" sz="2000" b="0" dirty="0">
                    <a:latin typeface="Gill Sans" charset="0"/>
                    <a:ea typeface="Gill Sans" charset="0"/>
                    <a:cs typeface="Gill Sans" charset="0"/>
                  </a:rPr>
                  <a:t>Page:</a:t>
                </a:r>
              </a:p>
            </p:txBody>
          </p:sp>
          <p:sp>
            <p:nvSpPr>
              <p:cNvPr id="20602" name="Line 70"/>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nvGrpSpPr>
              <p:cNvPr id="20603" name="Group 71"/>
              <p:cNvGrpSpPr>
                <a:grpSpLocks/>
              </p:cNvGrpSpPr>
              <p:nvPr/>
            </p:nvGrpSpPr>
            <p:grpSpPr bwMode="auto">
              <a:xfrm>
                <a:off x="240" y="2210"/>
                <a:ext cx="5161" cy="310"/>
                <a:chOff x="240" y="2210"/>
                <a:chExt cx="4790" cy="310"/>
              </a:xfrm>
            </p:grpSpPr>
            <p:sp>
              <p:nvSpPr>
                <p:cNvPr id="20621" name="Line 72"/>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22" name="Line 73"/>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
            <p:nvSpPr>
              <p:cNvPr id="20604" name="Line 74"/>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5" name="Line 75"/>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6" name="Line 76"/>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7" name="Line 77"/>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8" name="Line 78"/>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9" name="Line 79"/>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0" name="Line 80"/>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1" name="Line 81"/>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2" name="Line 82"/>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3" name="Line 83"/>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4" name="Line 84"/>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5" name="Line 85"/>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nvGrpSpPr>
              <p:cNvPr id="20616" name="Group 86"/>
              <p:cNvGrpSpPr>
                <a:grpSpLocks/>
              </p:cNvGrpSpPr>
              <p:nvPr/>
            </p:nvGrpSpPr>
            <p:grpSpPr bwMode="auto">
              <a:xfrm>
                <a:off x="240" y="1440"/>
                <a:ext cx="5160" cy="1390"/>
                <a:chOff x="240" y="1440"/>
                <a:chExt cx="4790" cy="1390"/>
              </a:xfrm>
            </p:grpSpPr>
            <p:sp>
              <p:nvSpPr>
                <p:cNvPr id="20618" name="Line 87"/>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9" name="Line 8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20" name="Line 89"/>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
            <p:nvSpPr>
              <p:cNvPr id="20617" name="Line 90"/>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grpSp>
      <p:grpSp>
        <p:nvGrpSpPr>
          <p:cNvPr id="780491" name="Group 203"/>
          <p:cNvGrpSpPr>
            <a:grpSpLocks/>
          </p:cNvGrpSpPr>
          <p:nvPr/>
        </p:nvGrpSpPr>
        <p:grpSpPr bwMode="auto">
          <a:xfrm>
            <a:off x="1143000" y="3435350"/>
            <a:ext cx="6872288" cy="1989137"/>
            <a:chOff x="282" y="2496"/>
            <a:chExt cx="5184" cy="1702"/>
          </a:xfrm>
        </p:grpSpPr>
        <p:sp>
          <p:nvSpPr>
            <p:cNvPr id="20486" name="Rectangle 196"/>
            <p:cNvSpPr>
              <a:spLocks noChangeArrowheads="1"/>
            </p:cNvSpPr>
            <p:nvPr/>
          </p:nvSpPr>
          <p:spPr bwMode="auto">
            <a:xfrm>
              <a:off x="1296"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7" name="Rectangle 197"/>
            <p:cNvSpPr>
              <a:spLocks noChangeArrowheads="1"/>
            </p:cNvSpPr>
            <p:nvPr/>
          </p:nvSpPr>
          <p:spPr bwMode="auto">
            <a:xfrm>
              <a:off x="919"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8" name="Rectangle 195"/>
            <p:cNvSpPr>
              <a:spLocks noChangeArrowheads="1"/>
            </p:cNvSpPr>
            <p:nvPr/>
          </p:nvSpPr>
          <p:spPr bwMode="auto">
            <a:xfrm>
              <a:off x="1674"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9" name="Rectangle 186"/>
            <p:cNvSpPr>
              <a:spLocks noChangeArrowheads="1"/>
            </p:cNvSpPr>
            <p:nvPr/>
          </p:nvSpPr>
          <p:spPr bwMode="auto">
            <a:xfrm>
              <a:off x="5066"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0" name="Rectangle 187"/>
            <p:cNvSpPr>
              <a:spLocks noChangeArrowheads="1"/>
            </p:cNvSpPr>
            <p:nvPr/>
          </p:nvSpPr>
          <p:spPr bwMode="auto">
            <a:xfrm>
              <a:off x="4694"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1" name="Rectangle 188"/>
            <p:cNvSpPr>
              <a:spLocks noChangeArrowheads="1"/>
            </p:cNvSpPr>
            <p:nvPr/>
          </p:nvSpPr>
          <p:spPr bwMode="auto">
            <a:xfrm>
              <a:off x="4317"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492" name="Rectangle 189"/>
            <p:cNvSpPr>
              <a:spLocks noChangeArrowheads="1"/>
            </p:cNvSpPr>
            <p:nvPr/>
          </p:nvSpPr>
          <p:spPr bwMode="auto">
            <a:xfrm>
              <a:off x="3939"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3" name="Rectangle 190"/>
            <p:cNvSpPr>
              <a:spLocks noChangeArrowheads="1"/>
            </p:cNvSpPr>
            <p:nvPr/>
          </p:nvSpPr>
          <p:spPr bwMode="auto">
            <a:xfrm>
              <a:off x="3562"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4" name="Rectangle 191"/>
            <p:cNvSpPr>
              <a:spLocks noChangeArrowheads="1"/>
            </p:cNvSpPr>
            <p:nvPr/>
          </p:nvSpPr>
          <p:spPr bwMode="auto">
            <a:xfrm>
              <a:off x="3184"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5" name="Rectangle 192"/>
            <p:cNvSpPr>
              <a:spLocks noChangeArrowheads="1"/>
            </p:cNvSpPr>
            <p:nvPr/>
          </p:nvSpPr>
          <p:spPr bwMode="auto">
            <a:xfrm>
              <a:off x="2807"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6" name="Rectangle 193"/>
            <p:cNvSpPr>
              <a:spLocks noChangeArrowheads="1"/>
            </p:cNvSpPr>
            <p:nvPr/>
          </p:nvSpPr>
          <p:spPr bwMode="auto">
            <a:xfrm>
              <a:off x="2429"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7" name="Rectangle 194"/>
            <p:cNvSpPr>
              <a:spLocks noChangeArrowheads="1"/>
            </p:cNvSpPr>
            <p:nvPr/>
          </p:nvSpPr>
          <p:spPr bwMode="auto">
            <a:xfrm>
              <a:off x="2051"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498" name="Rectangle 198"/>
            <p:cNvSpPr>
              <a:spLocks noChangeArrowheads="1"/>
            </p:cNvSpPr>
            <p:nvPr/>
          </p:nvSpPr>
          <p:spPr bwMode="auto">
            <a:xfrm>
              <a:off x="282" y="3888"/>
              <a:ext cx="63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4</a:t>
              </a:r>
            </a:p>
          </p:txBody>
        </p:sp>
        <p:sp>
          <p:nvSpPr>
            <p:cNvPr id="20499" name="Rectangle 93"/>
            <p:cNvSpPr>
              <a:spLocks noChangeArrowheads="1"/>
            </p:cNvSpPr>
            <p:nvPr/>
          </p:nvSpPr>
          <p:spPr bwMode="auto">
            <a:xfrm>
              <a:off x="5072"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0" name="Rectangle 94"/>
            <p:cNvSpPr>
              <a:spLocks noChangeArrowheads="1"/>
            </p:cNvSpPr>
            <p:nvPr/>
          </p:nvSpPr>
          <p:spPr bwMode="auto">
            <a:xfrm>
              <a:off x="5072"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01" name="Rectangle 95"/>
            <p:cNvSpPr>
              <a:spLocks noChangeArrowheads="1"/>
            </p:cNvSpPr>
            <p:nvPr/>
          </p:nvSpPr>
          <p:spPr bwMode="auto">
            <a:xfrm>
              <a:off x="5072"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2" name="Rectangle 97"/>
            <p:cNvSpPr>
              <a:spLocks noChangeArrowheads="1"/>
            </p:cNvSpPr>
            <p:nvPr/>
          </p:nvSpPr>
          <p:spPr bwMode="auto">
            <a:xfrm>
              <a:off x="4700"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3" name="Rectangle 98"/>
            <p:cNvSpPr>
              <a:spLocks noChangeArrowheads="1"/>
            </p:cNvSpPr>
            <p:nvPr/>
          </p:nvSpPr>
          <p:spPr bwMode="auto">
            <a:xfrm>
              <a:off x="4700"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4" name="Rectangle 99"/>
            <p:cNvSpPr>
              <a:spLocks noChangeArrowheads="1"/>
            </p:cNvSpPr>
            <p:nvPr/>
          </p:nvSpPr>
          <p:spPr bwMode="auto">
            <a:xfrm>
              <a:off x="4700"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05" name="Rectangle 101"/>
            <p:cNvSpPr>
              <a:spLocks noChangeArrowheads="1"/>
            </p:cNvSpPr>
            <p:nvPr/>
          </p:nvSpPr>
          <p:spPr bwMode="auto">
            <a:xfrm>
              <a:off x="4323"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6" name="Rectangle 102"/>
            <p:cNvSpPr>
              <a:spLocks noChangeArrowheads="1"/>
            </p:cNvSpPr>
            <p:nvPr/>
          </p:nvSpPr>
          <p:spPr bwMode="auto">
            <a:xfrm>
              <a:off x="4323"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7" name="Rectangle 103"/>
            <p:cNvSpPr>
              <a:spLocks noChangeArrowheads="1"/>
            </p:cNvSpPr>
            <p:nvPr/>
          </p:nvSpPr>
          <p:spPr bwMode="auto">
            <a:xfrm>
              <a:off x="4323"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8" name="Rectangle 105"/>
            <p:cNvSpPr>
              <a:spLocks noChangeArrowheads="1"/>
            </p:cNvSpPr>
            <p:nvPr/>
          </p:nvSpPr>
          <p:spPr bwMode="auto">
            <a:xfrm>
              <a:off x="3945"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09" name="Rectangle 106"/>
            <p:cNvSpPr>
              <a:spLocks noChangeArrowheads="1"/>
            </p:cNvSpPr>
            <p:nvPr/>
          </p:nvSpPr>
          <p:spPr bwMode="auto">
            <a:xfrm>
              <a:off x="3945"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0" name="Rectangle 107"/>
            <p:cNvSpPr>
              <a:spLocks noChangeArrowheads="1"/>
            </p:cNvSpPr>
            <p:nvPr/>
          </p:nvSpPr>
          <p:spPr bwMode="auto">
            <a:xfrm>
              <a:off x="3945"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1" name="Rectangle 109"/>
            <p:cNvSpPr>
              <a:spLocks noChangeArrowheads="1"/>
            </p:cNvSpPr>
            <p:nvPr/>
          </p:nvSpPr>
          <p:spPr bwMode="auto">
            <a:xfrm>
              <a:off x="3568"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2" name="Rectangle 110"/>
            <p:cNvSpPr>
              <a:spLocks noChangeArrowheads="1"/>
            </p:cNvSpPr>
            <p:nvPr/>
          </p:nvSpPr>
          <p:spPr bwMode="auto">
            <a:xfrm>
              <a:off x="3568"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13" name="Rectangle 111"/>
            <p:cNvSpPr>
              <a:spLocks noChangeArrowheads="1"/>
            </p:cNvSpPr>
            <p:nvPr/>
          </p:nvSpPr>
          <p:spPr bwMode="auto">
            <a:xfrm>
              <a:off x="3568"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4" name="Rectangle 113"/>
            <p:cNvSpPr>
              <a:spLocks noChangeArrowheads="1"/>
            </p:cNvSpPr>
            <p:nvPr/>
          </p:nvSpPr>
          <p:spPr bwMode="auto">
            <a:xfrm>
              <a:off x="3190"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5" name="Rectangle 114"/>
            <p:cNvSpPr>
              <a:spLocks noChangeArrowheads="1"/>
            </p:cNvSpPr>
            <p:nvPr/>
          </p:nvSpPr>
          <p:spPr bwMode="auto">
            <a:xfrm>
              <a:off x="3190"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6" name="Rectangle 115"/>
            <p:cNvSpPr>
              <a:spLocks noChangeArrowheads="1"/>
            </p:cNvSpPr>
            <p:nvPr/>
          </p:nvSpPr>
          <p:spPr bwMode="auto">
            <a:xfrm>
              <a:off x="3190"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17" name="Rectangle 117"/>
            <p:cNvSpPr>
              <a:spLocks noChangeArrowheads="1"/>
            </p:cNvSpPr>
            <p:nvPr/>
          </p:nvSpPr>
          <p:spPr bwMode="auto">
            <a:xfrm>
              <a:off x="2813"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8" name="Rectangle 118"/>
            <p:cNvSpPr>
              <a:spLocks noChangeArrowheads="1"/>
            </p:cNvSpPr>
            <p:nvPr/>
          </p:nvSpPr>
          <p:spPr bwMode="auto">
            <a:xfrm>
              <a:off x="2813"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9" name="Rectangle 119"/>
            <p:cNvSpPr>
              <a:spLocks noChangeArrowheads="1"/>
            </p:cNvSpPr>
            <p:nvPr/>
          </p:nvSpPr>
          <p:spPr bwMode="auto">
            <a:xfrm>
              <a:off x="2813"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0" name="Rectangle 121"/>
            <p:cNvSpPr>
              <a:spLocks noChangeArrowheads="1"/>
            </p:cNvSpPr>
            <p:nvPr/>
          </p:nvSpPr>
          <p:spPr bwMode="auto">
            <a:xfrm>
              <a:off x="2435"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1" name="Rectangle 122"/>
            <p:cNvSpPr>
              <a:spLocks noChangeArrowheads="1"/>
            </p:cNvSpPr>
            <p:nvPr/>
          </p:nvSpPr>
          <p:spPr bwMode="auto">
            <a:xfrm>
              <a:off x="2435"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2" name="Rectangle 123"/>
            <p:cNvSpPr>
              <a:spLocks noChangeArrowheads="1"/>
            </p:cNvSpPr>
            <p:nvPr/>
          </p:nvSpPr>
          <p:spPr bwMode="auto">
            <a:xfrm>
              <a:off x="2435"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3" name="Rectangle 125"/>
            <p:cNvSpPr>
              <a:spLocks noChangeArrowheads="1"/>
            </p:cNvSpPr>
            <p:nvPr/>
          </p:nvSpPr>
          <p:spPr bwMode="auto">
            <a:xfrm>
              <a:off x="2057"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4" name="Rectangle 126"/>
            <p:cNvSpPr>
              <a:spLocks noChangeArrowheads="1"/>
            </p:cNvSpPr>
            <p:nvPr/>
          </p:nvSpPr>
          <p:spPr bwMode="auto">
            <a:xfrm>
              <a:off x="2057"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5" name="Rectangle 127"/>
            <p:cNvSpPr>
              <a:spLocks noChangeArrowheads="1"/>
            </p:cNvSpPr>
            <p:nvPr/>
          </p:nvSpPr>
          <p:spPr bwMode="auto">
            <a:xfrm>
              <a:off x="2057"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6" name="Rectangle 129"/>
            <p:cNvSpPr>
              <a:spLocks noChangeArrowheads="1"/>
            </p:cNvSpPr>
            <p:nvPr/>
          </p:nvSpPr>
          <p:spPr bwMode="auto">
            <a:xfrm>
              <a:off x="1680"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27" name="Rectangle 130"/>
            <p:cNvSpPr>
              <a:spLocks noChangeArrowheads="1"/>
            </p:cNvSpPr>
            <p:nvPr/>
          </p:nvSpPr>
          <p:spPr bwMode="auto">
            <a:xfrm>
              <a:off x="1680"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8" name="Rectangle 131"/>
            <p:cNvSpPr>
              <a:spLocks noChangeArrowheads="1"/>
            </p:cNvSpPr>
            <p:nvPr/>
          </p:nvSpPr>
          <p:spPr bwMode="auto">
            <a:xfrm>
              <a:off x="1680"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9" name="Rectangle 133"/>
            <p:cNvSpPr>
              <a:spLocks noChangeArrowheads="1"/>
            </p:cNvSpPr>
            <p:nvPr/>
          </p:nvSpPr>
          <p:spPr bwMode="auto">
            <a:xfrm>
              <a:off x="1302"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0" name="Rectangle 134"/>
            <p:cNvSpPr>
              <a:spLocks noChangeArrowheads="1"/>
            </p:cNvSpPr>
            <p:nvPr/>
          </p:nvSpPr>
          <p:spPr bwMode="auto">
            <a:xfrm>
              <a:off x="1302"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31" name="Rectangle 135"/>
            <p:cNvSpPr>
              <a:spLocks noChangeArrowheads="1"/>
            </p:cNvSpPr>
            <p:nvPr/>
          </p:nvSpPr>
          <p:spPr bwMode="auto">
            <a:xfrm>
              <a:off x="1302"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2" name="Rectangle 137"/>
            <p:cNvSpPr>
              <a:spLocks noChangeArrowheads="1"/>
            </p:cNvSpPr>
            <p:nvPr/>
          </p:nvSpPr>
          <p:spPr bwMode="auto">
            <a:xfrm>
              <a:off x="925"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3" name="Rectangle 138"/>
            <p:cNvSpPr>
              <a:spLocks noChangeArrowheads="1"/>
            </p:cNvSpPr>
            <p:nvPr/>
          </p:nvSpPr>
          <p:spPr bwMode="auto">
            <a:xfrm>
              <a:off x="925"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4" name="Rectangle 139"/>
            <p:cNvSpPr>
              <a:spLocks noChangeArrowheads="1"/>
            </p:cNvSpPr>
            <p:nvPr/>
          </p:nvSpPr>
          <p:spPr bwMode="auto">
            <a:xfrm>
              <a:off x="925"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35" name="Rectangle 140"/>
            <p:cNvSpPr>
              <a:spLocks noChangeArrowheads="1"/>
            </p:cNvSpPr>
            <p:nvPr/>
          </p:nvSpPr>
          <p:spPr bwMode="auto">
            <a:xfrm>
              <a:off x="4700"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36" name="Rectangle 141"/>
            <p:cNvSpPr>
              <a:spLocks noChangeArrowheads="1"/>
            </p:cNvSpPr>
            <p:nvPr/>
          </p:nvSpPr>
          <p:spPr bwMode="auto">
            <a:xfrm>
              <a:off x="4323"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37" name="Rectangle 142"/>
            <p:cNvSpPr>
              <a:spLocks noChangeArrowheads="1"/>
            </p:cNvSpPr>
            <p:nvPr/>
          </p:nvSpPr>
          <p:spPr bwMode="auto">
            <a:xfrm>
              <a:off x="3945"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38" name="Rectangle 143"/>
            <p:cNvSpPr>
              <a:spLocks noChangeArrowheads="1"/>
            </p:cNvSpPr>
            <p:nvPr/>
          </p:nvSpPr>
          <p:spPr bwMode="auto">
            <a:xfrm>
              <a:off x="3568"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39" name="Rectangle 144"/>
            <p:cNvSpPr>
              <a:spLocks noChangeArrowheads="1"/>
            </p:cNvSpPr>
            <p:nvPr/>
          </p:nvSpPr>
          <p:spPr bwMode="auto">
            <a:xfrm>
              <a:off x="3190"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40" name="Rectangle 145"/>
            <p:cNvSpPr>
              <a:spLocks noChangeArrowheads="1"/>
            </p:cNvSpPr>
            <p:nvPr/>
          </p:nvSpPr>
          <p:spPr bwMode="auto">
            <a:xfrm>
              <a:off x="2813"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41" name="Rectangle 146"/>
            <p:cNvSpPr>
              <a:spLocks noChangeArrowheads="1"/>
            </p:cNvSpPr>
            <p:nvPr/>
          </p:nvSpPr>
          <p:spPr bwMode="auto">
            <a:xfrm>
              <a:off x="2435"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42" name="Rectangle 147"/>
            <p:cNvSpPr>
              <a:spLocks noChangeArrowheads="1"/>
            </p:cNvSpPr>
            <p:nvPr/>
          </p:nvSpPr>
          <p:spPr bwMode="auto">
            <a:xfrm>
              <a:off x="2057"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43" name="Rectangle 148"/>
            <p:cNvSpPr>
              <a:spLocks noChangeArrowheads="1"/>
            </p:cNvSpPr>
            <p:nvPr/>
          </p:nvSpPr>
          <p:spPr bwMode="auto">
            <a:xfrm>
              <a:off x="1680"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44" name="Rectangle 149"/>
            <p:cNvSpPr>
              <a:spLocks noChangeArrowheads="1"/>
            </p:cNvSpPr>
            <p:nvPr/>
          </p:nvSpPr>
          <p:spPr bwMode="auto">
            <a:xfrm>
              <a:off x="1302"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45" name="Rectangle 150"/>
            <p:cNvSpPr>
              <a:spLocks noChangeArrowheads="1"/>
            </p:cNvSpPr>
            <p:nvPr/>
          </p:nvSpPr>
          <p:spPr bwMode="auto">
            <a:xfrm>
              <a:off x="925"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46" name="Rectangle 151"/>
            <p:cNvSpPr>
              <a:spLocks noChangeArrowheads="1"/>
            </p:cNvSpPr>
            <p:nvPr/>
          </p:nvSpPr>
          <p:spPr bwMode="auto">
            <a:xfrm>
              <a:off x="5088"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47" name="Rectangle 153"/>
            <p:cNvSpPr>
              <a:spLocks noChangeArrowheads="1"/>
            </p:cNvSpPr>
            <p:nvPr/>
          </p:nvSpPr>
          <p:spPr bwMode="auto">
            <a:xfrm>
              <a:off x="288" y="3576"/>
              <a:ext cx="63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3</a:t>
              </a:r>
            </a:p>
          </p:txBody>
        </p:sp>
        <p:sp>
          <p:nvSpPr>
            <p:cNvPr id="20548" name="Rectangle 154"/>
            <p:cNvSpPr>
              <a:spLocks noChangeArrowheads="1"/>
            </p:cNvSpPr>
            <p:nvPr/>
          </p:nvSpPr>
          <p:spPr bwMode="auto">
            <a:xfrm>
              <a:off x="288" y="3266"/>
              <a:ext cx="63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2</a:t>
              </a:r>
            </a:p>
          </p:txBody>
        </p:sp>
        <p:sp>
          <p:nvSpPr>
            <p:cNvPr id="20549" name="Rectangle 155"/>
            <p:cNvSpPr>
              <a:spLocks noChangeArrowheads="1"/>
            </p:cNvSpPr>
            <p:nvPr/>
          </p:nvSpPr>
          <p:spPr bwMode="auto">
            <a:xfrm>
              <a:off x="288" y="2956"/>
              <a:ext cx="63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1</a:t>
              </a:r>
            </a:p>
          </p:txBody>
        </p:sp>
        <p:sp>
          <p:nvSpPr>
            <p:cNvPr id="20550" name="Rectangle 156"/>
            <p:cNvSpPr>
              <a:spLocks noChangeArrowheads="1"/>
            </p:cNvSpPr>
            <p:nvPr/>
          </p:nvSpPr>
          <p:spPr bwMode="auto">
            <a:xfrm>
              <a:off x="288" y="2496"/>
              <a:ext cx="63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70000"/>
                </a:lnSpc>
                <a:spcBef>
                  <a:spcPts val="0"/>
                </a:spcBef>
              </a:pPr>
              <a:r>
                <a:rPr lang="en-US" altLang="ko-KR" sz="2000" b="0" dirty="0">
                  <a:latin typeface="Gill Sans" charset="0"/>
                  <a:ea typeface="Gill Sans" charset="0"/>
                  <a:cs typeface="Gill Sans" charset="0"/>
                </a:rPr>
                <a:t>Ref:</a:t>
              </a:r>
            </a:p>
            <a:p>
              <a:pPr>
                <a:lnSpc>
                  <a:spcPct val="70000"/>
                </a:lnSpc>
                <a:spcBef>
                  <a:spcPts val="0"/>
                </a:spcBef>
              </a:pPr>
              <a:r>
                <a:rPr lang="en-US" altLang="ko-KR" sz="2000" b="0" dirty="0">
                  <a:latin typeface="Gill Sans" charset="0"/>
                  <a:ea typeface="Gill Sans" charset="0"/>
                  <a:cs typeface="Gill Sans" charset="0"/>
                </a:rPr>
                <a:t>Page:</a:t>
              </a:r>
            </a:p>
          </p:txBody>
        </p:sp>
        <p:sp>
          <p:nvSpPr>
            <p:cNvPr id="20551" name="Line 157"/>
            <p:cNvSpPr>
              <a:spLocks noChangeShapeType="1"/>
            </p:cNvSpPr>
            <p:nvPr/>
          </p:nvSpPr>
          <p:spPr bwMode="auto">
            <a:xfrm>
              <a:off x="288" y="2956"/>
              <a:ext cx="5168"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2" name="Line 159"/>
            <p:cNvSpPr>
              <a:spLocks noChangeShapeType="1"/>
            </p:cNvSpPr>
            <p:nvPr/>
          </p:nvSpPr>
          <p:spPr bwMode="auto">
            <a:xfrm>
              <a:off x="288" y="3266"/>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3" name="Line 160"/>
            <p:cNvSpPr>
              <a:spLocks noChangeShapeType="1"/>
            </p:cNvSpPr>
            <p:nvPr/>
          </p:nvSpPr>
          <p:spPr bwMode="auto">
            <a:xfrm>
              <a:off x="288" y="3576"/>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4" name="Line 162"/>
            <p:cNvSpPr>
              <a:spLocks noChangeShapeType="1"/>
            </p:cNvSpPr>
            <p:nvPr/>
          </p:nvSpPr>
          <p:spPr bwMode="auto">
            <a:xfrm>
              <a:off x="925" y="2496"/>
              <a:ext cx="0" cy="168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5" name="Line 174"/>
            <p:cNvSpPr>
              <a:spLocks noChangeShapeType="1"/>
            </p:cNvSpPr>
            <p:nvPr/>
          </p:nvSpPr>
          <p:spPr bwMode="auto">
            <a:xfrm>
              <a:off x="288" y="2496"/>
              <a:ext cx="516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6" name="Line 175"/>
            <p:cNvSpPr>
              <a:spLocks noChangeShapeType="1"/>
            </p:cNvSpPr>
            <p:nvPr/>
          </p:nvSpPr>
          <p:spPr bwMode="auto">
            <a:xfrm>
              <a:off x="288" y="4176"/>
              <a:ext cx="516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7" name="Line 176"/>
            <p:cNvSpPr>
              <a:spLocks noChangeShapeType="1"/>
            </p:cNvSpPr>
            <p:nvPr/>
          </p:nvSpPr>
          <p:spPr bwMode="auto">
            <a:xfrm>
              <a:off x="5448" y="2496"/>
              <a:ext cx="0" cy="168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8" name="Line 163"/>
            <p:cNvSpPr>
              <a:spLocks noChangeShapeType="1"/>
            </p:cNvSpPr>
            <p:nvPr/>
          </p:nvSpPr>
          <p:spPr bwMode="auto">
            <a:xfrm>
              <a:off x="1302"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9" name="Line 164"/>
            <p:cNvSpPr>
              <a:spLocks noChangeShapeType="1"/>
            </p:cNvSpPr>
            <p:nvPr/>
          </p:nvSpPr>
          <p:spPr bwMode="auto">
            <a:xfrm>
              <a:off x="168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0" name="Line 165"/>
            <p:cNvSpPr>
              <a:spLocks noChangeShapeType="1"/>
            </p:cNvSpPr>
            <p:nvPr/>
          </p:nvSpPr>
          <p:spPr bwMode="auto">
            <a:xfrm>
              <a:off x="2057"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1" name="Line 166"/>
            <p:cNvSpPr>
              <a:spLocks noChangeShapeType="1"/>
            </p:cNvSpPr>
            <p:nvPr/>
          </p:nvSpPr>
          <p:spPr bwMode="auto">
            <a:xfrm>
              <a:off x="2435"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2" name="Line 167"/>
            <p:cNvSpPr>
              <a:spLocks noChangeShapeType="1"/>
            </p:cNvSpPr>
            <p:nvPr/>
          </p:nvSpPr>
          <p:spPr bwMode="auto">
            <a:xfrm>
              <a:off x="2813"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3" name="Line 168"/>
            <p:cNvSpPr>
              <a:spLocks noChangeShapeType="1"/>
            </p:cNvSpPr>
            <p:nvPr/>
          </p:nvSpPr>
          <p:spPr bwMode="auto">
            <a:xfrm>
              <a:off x="319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4" name="Line 169"/>
            <p:cNvSpPr>
              <a:spLocks noChangeShapeType="1"/>
            </p:cNvSpPr>
            <p:nvPr/>
          </p:nvSpPr>
          <p:spPr bwMode="auto">
            <a:xfrm>
              <a:off x="3568"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5" name="Line 170"/>
            <p:cNvSpPr>
              <a:spLocks noChangeShapeType="1"/>
            </p:cNvSpPr>
            <p:nvPr/>
          </p:nvSpPr>
          <p:spPr bwMode="auto">
            <a:xfrm>
              <a:off x="3945"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6" name="Line 171"/>
            <p:cNvSpPr>
              <a:spLocks noChangeShapeType="1"/>
            </p:cNvSpPr>
            <p:nvPr/>
          </p:nvSpPr>
          <p:spPr bwMode="auto">
            <a:xfrm>
              <a:off x="4323"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7" name="Line 172"/>
            <p:cNvSpPr>
              <a:spLocks noChangeShapeType="1"/>
            </p:cNvSpPr>
            <p:nvPr/>
          </p:nvSpPr>
          <p:spPr bwMode="auto">
            <a:xfrm>
              <a:off x="470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8" name="Line 177"/>
            <p:cNvSpPr>
              <a:spLocks noChangeShapeType="1"/>
            </p:cNvSpPr>
            <p:nvPr/>
          </p:nvSpPr>
          <p:spPr bwMode="auto">
            <a:xfrm>
              <a:off x="5072"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9" name="Line 184"/>
            <p:cNvSpPr>
              <a:spLocks noChangeShapeType="1"/>
            </p:cNvSpPr>
            <p:nvPr/>
          </p:nvSpPr>
          <p:spPr bwMode="auto">
            <a:xfrm>
              <a:off x="303" y="3881"/>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0" name="Line 199"/>
            <p:cNvSpPr>
              <a:spLocks noChangeShapeType="1"/>
            </p:cNvSpPr>
            <p:nvPr/>
          </p:nvSpPr>
          <p:spPr bwMode="auto">
            <a:xfrm>
              <a:off x="282" y="3888"/>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1" name="Line 161"/>
            <p:cNvSpPr>
              <a:spLocks noChangeShapeType="1"/>
            </p:cNvSpPr>
            <p:nvPr/>
          </p:nvSpPr>
          <p:spPr bwMode="auto">
            <a:xfrm>
              <a:off x="288" y="2496"/>
              <a:ext cx="0" cy="168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2" name="Line 200"/>
            <p:cNvSpPr>
              <a:spLocks noChangeShapeType="1"/>
            </p:cNvSpPr>
            <p:nvPr/>
          </p:nvSpPr>
          <p:spPr bwMode="auto">
            <a:xfrm>
              <a:off x="297" y="4193"/>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24204860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0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80292"/>
                                        </p:tgtEl>
                                        <p:attrNameLst>
                                          <p:attrName>style.visibility</p:attrName>
                                        </p:attrNameLst>
                                      </p:cBhvr>
                                      <p:to>
                                        <p:strVal val="visible"/>
                                      </p:to>
                                    </p:set>
                                    <p:anim calcmode="lin" valueType="num">
                                      <p:cBhvr additive="base">
                                        <p:cTn id="19" dur="500" fill="hold"/>
                                        <p:tgtEl>
                                          <p:spTgt spid="780292"/>
                                        </p:tgtEl>
                                        <p:attrNameLst>
                                          <p:attrName>ppt_x</p:attrName>
                                        </p:attrNameLst>
                                      </p:cBhvr>
                                      <p:tavLst>
                                        <p:tav tm="0">
                                          <p:val>
                                            <p:strVal val="1+#ppt_w/2"/>
                                          </p:val>
                                        </p:tav>
                                        <p:tav tm="100000">
                                          <p:val>
                                            <p:strVal val="#ppt_x"/>
                                          </p:val>
                                        </p:tav>
                                      </p:tavLst>
                                    </p:anim>
                                    <p:anim calcmode="lin" valueType="num">
                                      <p:cBhvr additive="base">
                                        <p:cTn id="20" dur="500" fill="hold"/>
                                        <p:tgtEl>
                                          <p:spTgt spid="78029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780491"/>
                                        </p:tgtEl>
                                        <p:attrNameLst>
                                          <p:attrName>style.visibility</p:attrName>
                                        </p:attrNameLst>
                                      </p:cBhvr>
                                      <p:to>
                                        <p:strVal val="visible"/>
                                      </p:to>
                                    </p:set>
                                    <p:anim calcmode="lin" valueType="num">
                                      <p:cBhvr additive="base">
                                        <p:cTn id="25" dur="500" fill="hold"/>
                                        <p:tgtEl>
                                          <p:spTgt spid="780491"/>
                                        </p:tgtEl>
                                        <p:attrNameLst>
                                          <p:attrName>ppt_x</p:attrName>
                                        </p:attrNameLst>
                                      </p:cBhvr>
                                      <p:tavLst>
                                        <p:tav tm="0">
                                          <p:val>
                                            <p:strVal val="1+#ppt_w/2"/>
                                          </p:val>
                                        </p:tav>
                                        <p:tav tm="100000">
                                          <p:val>
                                            <p:strVal val="#ppt_x"/>
                                          </p:val>
                                        </p:tav>
                                      </p:tavLst>
                                    </p:anim>
                                    <p:anim calcmode="lin" valueType="num">
                                      <p:cBhvr additive="base">
                                        <p:cTn id="26" dur="500" fill="hold"/>
                                        <p:tgtEl>
                                          <p:spTgt spid="78049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0291">
                                            <p:txEl>
                                              <p:pRg st="17" end="1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0291">
                                            <p:txEl>
                                              <p:pRg st="18" end="1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0291">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304800" y="914400"/>
            <a:ext cx="8534400" cy="5791200"/>
          </a:xfrm>
        </p:spPr>
        <p:txBody>
          <a:bodyPr>
            <a:normAutofit/>
          </a:bodyPr>
          <a:lstStyle/>
          <a:p>
            <a:r>
              <a:rPr lang="en-US" sz="2800" dirty="0" smtClean="0"/>
              <a:t>Midterm </a:t>
            </a:r>
            <a:r>
              <a:rPr lang="en-US" sz="2800" dirty="0"/>
              <a:t>2</a:t>
            </a:r>
            <a:r>
              <a:rPr lang="en-US" sz="2800" dirty="0" smtClean="0"/>
              <a:t> coming up on </a:t>
            </a:r>
            <a:r>
              <a:rPr lang="en-US" sz="2800" dirty="0" smtClean="0">
                <a:solidFill>
                  <a:srgbClr val="FF0000"/>
                </a:solidFill>
                <a:latin typeface="Gill Sans" charset="0"/>
                <a:ea typeface="Gill Sans" charset="0"/>
                <a:cs typeface="Gill Sans" charset="0"/>
              </a:rPr>
              <a:t>Mon 10/29 </a:t>
            </a:r>
            <a:r>
              <a:rPr lang="en-US" sz="2800" dirty="0" smtClean="0">
                <a:solidFill>
                  <a:srgbClr val="FF0000"/>
                </a:solidFill>
                <a:latin typeface="Gill Sans" charset="0"/>
                <a:ea typeface="Gill Sans" charset="0"/>
                <a:cs typeface="Gill Sans" charset="0"/>
              </a:rPr>
              <a:t>5:0</a:t>
            </a:r>
            <a:r>
              <a:rPr lang="en-US" sz="2800" dirty="0" smtClean="0">
                <a:solidFill>
                  <a:srgbClr val="FF0000"/>
                </a:solidFill>
                <a:latin typeface="Gill Sans" charset="0"/>
                <a:ea typeface="Gill Sans" charset="0"/>
                <a:cs typeface="Gill Sans" charset="0"/>
              </a:rPr>
              <a:t>0-6:30PM</a:t>
            </a:r>
            <a:endParaRPr lang="en-US" sz="2800" dirty="0" smtClean="0">
              <a:solidFill>
                <a:srgbClr val="FF0000"/>
              </a:solidFill>
              <a:latin typeface="Gill Sans" charset="0"/>
              <a:ea typeface="Gill Sans" charset="0"/>
              <a:cs typeface="Gill Sans" charset="0"/>
            </a:endParaRPr>
          </a:p>
          <a:p>
            <a:pPr lvl="1"/>
            <a:r>
              <a:rPr lang="en-US" sz="2400" dirty="0" smtClean="0"/>
              <a:t>All topics up to and including Lecture 17 </a:t>
            </a:r>
          </a:p>
          <a:p>
            <a:pPr lvl="2"/>
            <a:r>
              <a:rPr lang="en-US" sz="2400" dirty="0" smtClean="0"/>
              <a:t>Focus will be on Lectures 11 – 17 and associated readings</a:t>
            </a:r>
          </a:p>
          <a:p>
            <a:pPr lvl="2"/>
            <a:r>
              <a:rPr lang="en-US" sz="2400" dirty="0" smtClean="0"/>
              <a:t>Projects 1 and 2</a:t>
            </a:r>
          </a:p>
          <a:p>
            <a:pPr lvl="2"/>
            <a:r>
              <a:rPr lang="en-US" sz="2400" dirty="0" smtClean="0"/>
              <a:t>Homework 0 – 2  </a:t>
            </a:r>
          </a:p>
          <a:p>
            <a:pPr lvl="1"/>
            <a:r>
              <a:rPr lang="en-US" sz="2400" dirty="0" smtClean="0"/>
              <a:t>Closed book</a:t>
            </a:r>
          </a:p>
          <a:p>
            <a:pPr lvl="1"/>
            <a:r>
              <a:rPr lang="en-US" sz="2400" dirty="0" smtClean="0"/>
              <a:t>2 pages hand-written notes both sides</a:t>
            </a:r>
          </a:p>
          <a:p>
            <a:pPr lvl="2"/>
            <a:endParaRPr lang="en-US" sz="2400" dirty="0"/>
          </a:p>
          <a:p>
            <a:pPr lvl="1"/>
            <a:endParaRPr lang="en-US" sz="2400" dirty="0"/>
          </a:p>
        </p:txBody>
      </p:sp>
    </p:spTree>
    <p:extLst>
      <p:ext uri="{BB962C8B-B14F-4D97-AF65-F5344CB8AC3E}">
        <p14:creationId xmlns:p14="http://schemas.microsoft.com/office/powerpoint/2010/main" val="86586583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578631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Implementing LRU</a:t>
            </a:r>
          </a:p>
        </p:txBody>
      </p:sp>
      <p:sp>
        <p:nvSpPr>
          <p:cNvPr id="781315" name="Rectangle 3"/>
          <p:cNvSpPr>
            <a:spLocks noGrp="1" noChangeArrowheads="1"/>
          </p:cNvSpPr>
          <p:nvPr>
            <p:ph type="body" idx="1"/>
          </p:nvPr>
        </p:nvSpPr>
        <p:spPr>
          <a:xfrm>
            <a:off x="228600" y="685800"/>
            <a:ext cx="9067800" cy="6096000"/>
          </a:xfrm>
        </p:spPr>
        <p:txBody>
          <a:bodyPr>
            <a:normAutofit/>
          </a:bodyPr>
          <a:lstStyle/>
          <a:p>
            <a:pPr>
              <a:lnSpc>
                <a:spcPct val="80000"/>
              </a:lnSpc>
              <a:spcBef>
                <a:spcPct val="10000"/>
              </a:spcBef>
              <a:tabLst>
                <a:tab pos="3030538" algn="l"/>
              </a:tabLst>
            </a:pPr>
            <a:r>
              <a:rPr lang="en-US" altLang="ko-KR" dirty="0" smtClean="0">
                <a:ea typeface="굴림" panose="020B0600000101010101" pitchFamily="34" charset="-127"/>
              </a:rPr>
              <a:t>Perfect:</a:t>
            </a:r>
          </a:p>
          <a:p>
            <a:pPr lvl="1">
              <a:lnSpc>
                <a:spcPct val="80000"/>
              </a:lnSpc>
              <a:spcBef>
                <a:spcPct val="10000"/>
              </a:spcBef>
              <a:tabLst>
                <a:tab pos="3030538" algn="l"/>
              </a:tabLst>
            </a:pPr>
            <a:r>
              <a:rPr lang="en-US" altLang="ko-KR" dirty="0" smtClean="0">
                <a:ea typeface="굴림" panose="020B0600000101010101" pitchFamily="34" charset="-127"/>
              </a:rPr>
              <a:t>Timestamp page on each reference</a:t>
            </a:r>
          </a:p>
          <a:p>
            <a:pPr lvl="1">
              <a:lnSpc>
                <a:spcPct val="80000"/>
              </a:lnSpc>
              <a:spcBef>
                <a:spcPct val="10000"/>
              </a:spcBef>
              <a:tabLst>
                <a:tab pos="3030538" algn="l"/>
              </a:tabLst>
            </a:pPr>
            <a:r>
              <a:rPr lang="en-US" altLang="ko-KR" dirty="0" smtClean="0">
                <a:ea typeface="굴림" panose="020B0600000101010101" pitchFamily="34" charset="-127"/>
              </a:rPr>
              <a:t>Keep list of pages ordered by time of reference</a:t>
            </a:r>
          </a:p>
          <a:p>
            <a:pPr lvl="1">
              <a:lnSpc>
                <a:spcPct val="80000"/>
              </a:lnSpc>
              <a:spcBef>
                <a:spcPct val="10000"/>
              </a:spcBef>
              <a:tabLst>
                <a:tab pos="3030538" algn="l"/>
              </a:tabLst>
            </a:pPr>
            <a:r>
              <a:rPr lang="en-US" altLang="ko-KR" dirty="0" smtClean="0">
                <a:ea typeface="굴림" panose="020B0600000101010101" pitchFamily="34" charset="-127"/>
              </a:rPr>
              <a:t>Too expensive to implement in reality for many reasons</a:t>
            </a:r>
          </a:p>
          <a:p>
            <a:pPr>
              <a:lnSpc>
                <a:spcPct val="80000"/>
              </a:lnSpc>
              <a:spcBef>
                <a:spcPct val="10000"/>
              </a:spcBef>
              <a:tabLst>
                <a:tab pos="3030538" algn="l"/>
              </a:tabLst>
            </a:pPr>
            <a:r>
              <a:rPr lang="en-US" altLang="ko-KR" dirty="0" smtClean="0">
                <a:solidFill>
                  <a:schemeClr val="hlink"/>
                </a:solidFill>
                <a:ea typeface="굴림" panose="020B0600000101010101" pitchFamily="34" charset="-127"/>
              </a:rPr>
              <a:t>Clock Algorithm:</a:t>
            </a:r>
            <a:r>
              <a:rPr lang="en-US" altLang="ko-KR" dirty="0" smtClean="0">
                <a:ea typeface="굴림" panose="020B0600000101010101" pitchFamily="34" charset="-127"/>
              </a:rPr>
              <a:t> Arrange physical pages in circle with single clock hand</a:t>
            </a:r>
          </a:p>
          <a:p>
            <a:pPr lvl="1">
              <a:lnSpc>
                <a:spcPct val="80000"/>
              </a:lnSpc>
              <a:spcBef>
                <a:spcPct val="10000"/>
              </a:spcBef>
              <a:tabLst>
                <a:tab pos="3030538" algn="l"/>
              </a:tabLst>
            </a:pPr>
            <a:r>
              <a:rPr lang="en-US" altLang="ko-KR" dirty="0" smtClean="0">
                <a:ea typeface="굴림" panose="020B0600000101010101" pitchFamily="34" charset="-127"/>
              </a:rPr>
              <a:t>Approximate LRU (</a:t>
            </a:r>
            <a:r>
              <a:rPr lang="en-US" altLang="ko-KR" i="1" dirty="0" smtClean="0">
                <a:ea typeface="굴림" panose="020B0600000101010101" pitchFamily="34" charset="-127"/>
              </a:rPr>
              <a:t>approximation to approximation to MIN</a:t>
            </a:r>
            <a:r>
              <a:rPr lang="en-US" altLang="ko-KR" dirty="0" smtClean="0">
                <a:ea typeface="굴림" panose="020B0600000101010101" pitchFamily="34" charset="-127"/>
              </a:rPr>
              <a:t>)</a:t>
            </a:r>
          </a:p>
          <a:p>
            <a:pPr lvl="1">
              <a:lnSpc>
                <a:spcPct val="80000"/>
              </a:lnSpc>
              <a:spcBef>
                <a:spcPct val="10000"/>
              </a:spcBef>
              <a:tabLst>
                <a:tab pos="3030538" algn="l"/>
              </a:tabLst>
            </a:pPr>
            <a:r>
              <a:rPr lang="en-US" altLang="ko-KR" dirty="0" smtClean="0">
                <a:ea typeface="굴림" panose="020B0600000101010101" pitchFamily="34" charset="-127"/>
              </a:rPr>
              <a:t>Replace </a:t>
            </a:r>
            <a:r>
              <a:rPr lang="en-US" altLang="ko-KR" dirty="0" smtClean="0">
                <a:solidFill>
                  <a:schemeClr val="hlink"/>
                </a:solidFill>
                <a:ea typeface="굴림" panose="020B0600000101010101" pitchFamily="34" charset="-127"/>
              </a:rPr>
              <a:t>an</a:t>
            </a:r>
            <a:r>
              <a:rPr lang="en-US" altLang="ko-KR" dirty="0" smtClean="0">
                <a:ea typeface="굴림" panose="020B0600000101010101" pitchFamily="34" charset="-127"/>
              </a:rPr>
              <a:t> old page, not </a:t>
            </a:r>
            <a:r>
              <a:rPr lang="en-US" altLang="ko-KR" dirty="0" smtClean="0">
                <a:solidFill>
                  <a:schemeClr val="hlink"/>
                </a:solidFill>
                <a:ea typeface="굴림" panose="020B0600000101010101" pitchFamily="34" charset="-127"/>
              </a:rPr>
              <a:t>the oldest</a:t>
            </a:r>
            <a:r>
              <a:rPr lang="en-US" altLang="ko-KR" dirty="0" smtClean="0">
                <a:ea typeface="굴림" panose="020B0600000101010101" pitchFamily="34" charset="-127"/>
              </a:rPr>
              <a:t> page</a:t>
            </a:r>
          </a:p>
          <a:p>
            <a:pPr>
              <a:lnSpc>
                <a:spcPct val="80000"/>
              </a:lnSpc>
              <a:spcBef>
                <a:spcPct val="10000"/>
              </a:spcBef>
              <a:tabLst>
                <a:tab pos="3030538" algn="l"/>
              </a:tabLst>
            </a:pPr>
            <a:r>
              <a:rPr lang="en-US" altLang="ko-KR" dirty="0" smtClean="0">
                <a:ea typeface="굴림" panose="020B0600000101010101" pitchFamily="34" charset="-127"/>
              </a:rPr>
              <a:t>Details:</a:t>
            </a:r>
          </a:p>
          <a:p>
            <a:pPr lvl="1">
              <a:lnSpc>
                <a:spcPct val="80000"/>
              </a:lnSpc>
              <a:spcBef>
                <a:spcPct val="10000"/>
              </a:spcBef>
              <a:tabLst>
                <a:tab pos="3030538" algn="l"/>
              </a:tabLst>
            </a:pPr>
            <a:r>
              <a:rPr lang="en-US" altLang="ko-KR" dirty="0" smtClean="0">
                <a:ea typeface="굴림" panose="020B0600000101010101" pitchFamily="34" charset="-127"/>
              </a:rPr>
              <a:t>Hardware “use” bit per physical page:</a:t>
            </a:r>
          </a:p>
          <a:p>
            <a:pPr lvl="2">
              <a:lnSpc>
                <a:spcPct val="80000"/>
              </a:lnSpc>
              <a:spcBef>
                <a:spcPct val="10000"/>
              </a:spcBef>
              <a:tabLst>
                <a:tab pos="3030538" algn="l"/>
              </a:tabLst>
            </a:pPr>
            <a:r>
              <a:rPr lang="en-US" altLang="ko-KR" dirty="0" smtClean="0">
                <a:ea typeface="굴림" panose="020B0600000101010101" pitchFamily="34" charset="-127"/>
              </a:rPr>
              <a:t>Hardware sets use bit on each reference</a:t>
            </a:r>
          </a:p>
          <a:p>
            <a:pPr lvl="2">
              <a:lnSpc>
                <a:spcPct val="80000"/>
              </a:lnSpc>
              <a:spcBef>
                <a:spcPct val="10000"/>
              </a:spcBef>
              <a:tabLst>
                <a:tab pos="3030538" algn="l"/>
              </a:tabLst>
            </a:pPr>
            <a:r>
              <a:rPr lang="en-US" altLang="ko-KR" dirty="0" smtClean="0">
                <a:ea typeface="굴림" panose="020B0600000101010101" pitchFamily="34" charset="-127"/>
              </a:rPr>
              <a:t>If use bit isn’t set, means not referenced in a long time</a:t>
            </a:r>
          </a:p>
          <a:p>
            <a:pPr lvl="2">
              <a:lnSpc>
                <a:spcPct val="80000"/>
              </a:lnSpc>
              <a:spcBef>
                <a:spcPct val="10000"/>
              </a:spcBef>
              <a:tabLst>
                <a:tab pos="3030538" algn="l"/>
              </a:tabLst>
            </a:pPr>
            <a:r>
              <a:rPr lang="en-US" altLang="ko-KR" dirty="0" smtClean="0">
                <a:ea typeface="굴림" panose="020B0600000101010101" pitchFamily="34" charset="-127"/>
              </a:rPr>
              <a:t>Some hardware sets use bit in the TLB; you have to copy this back to page table entry when TLB entry gets replaced</a:t>
            </a:r>
          </a:p>
          <a:p>
            <a:pPr lvl="1">
              <a:lnSpc>
                <a:spcPct val="80000"/>
              </a:lnSpc>
              <a:spcBef>
                <a:spcPct val="10000"/>
              </a:spcBef>
              <a:tabLst>
                <a:tab pos="3030538" algn="l"/>
              </a:tabLst>
            </a:pPr>
            <a:r>
              <a:rPr lang="en-US" altLang="ko-KR" dirty="0" smtClean="0">
                <a:ea typeface="굴림" panose="020B0600000101010101" pitchFamily="34" charset="-127"/>
              </a:rPr>
              <a:t>On page fault:</a:t>
            </a:r>
          </a:p>
          <a:p>
            <a:pPr lvl="2">
              <a:lnSpc>
                <a:spcPct val="80000"/>
              </a:lnSpc>
              <a:spcBef>
                <a:spcPct val="10000"/>
              </a:spcBef>
              <a:tabLst>
                <a:tab pos="3030538" algn="l"/>
              </a:tabLst>
            </a:pPr>
            <a:r>
              <a:rPr lang="en-US" altLang="ko-KR" dirty="0" smtClean="0">
                <a:ea typeface="굴림" panose="020B0600000101010101" pitchFamily="34" charset="-127"/>
              </a:rPr>
              <a:t>Advance clock hand (not real time)</a:t>
            </a:r>
          </a:p>
          <a:p>
            <a:pPr lvl="2">
              <a:lnSpc>
                <a:spcPct val="80000"/>
              </a:lnSpc>
              <a:spcBef>
                <a:spcPct val="10000"/>
              </a:spcBef>
              <a:tabLst>
                <a:tab pos="3030538" algn="l"/>
              </a:tabLst>
            </a:pPr>
            <a:r>
              <a:rPr lang="en-US" altLang="ko-KR" dirty="0" smtClean="0">
                <a:ea typeface="굴림" panose="020B0600000101010101" pitchFamily="34" charset="-127"/>
              </a:rPr>
              <a:t>Check use bit: 	1</a:t>
            </a:r>
            <a:r>
              <a:rPr lang="en-US" altLang="ko-KR" dirty="0" smtClean="0">
                <a:ea typeface="굴림" panose="020B0600000101010101" pitchFamily="34" charset="-127"/>
                <a:sym typeface="Symbol" panose="05050102010706020507" pitchFamily="18" charset="2"/>
              </a:rPr>
              <a:t>used recently; clear and leave alone</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0selected candidate for replacement</a:t>
            </a:r>
          </a:p>
          <a:p>
            <a:pPr lvl="1">
              <a:lnSpc>
                <a:spcPct val="80000"/>
              </a:lnSpc>
              <a:spcBef>
                <a:spcPct val="10000"/>
              </a:spcBef>
              <a:tabLst>
                <a:tab pos="3030538" algn="l"/>
              </a:tabLst>
            </a:pPr>
            <a:r>
              <a:rPr lang="en-US" altLang="ko-KR" dirty="0" smtClean="0">
                <a:ea typeface="굴림" panose="020B0600000101010101" pitchFamily="34" charset="-127"/>
                <a:sym typeface="Symbol" panose="05050102010706020507" pitchFamily="18" charset="2"/>
              </a:rPr>
              <a:t>Will always find a page or loop forever?</a:t>
            </a:r>
          </a:p>
          <a:p>
            <a:pPr lvl="2">
              <a:lnSpc>
                <a:spcPct val="80000"/>
              </a:lnSpc>
              <a:spcBef>
                <a:spcPct val="10000"/>
              </a:spcBef>
              <a:tabLst>
                <a:tab pos="3030538" algn="l"/>
              </a:tabLst>
            </a:pPr>
            <a:r>
              <a:rPr lang="en-US" altLang="ko-KR" dirty="0" smtClean="0">
                <a:ea typeface="굴림" panose="020B0600000101010101" pitchFamily="34" charset="-127"/>
              </a:rPr>
              <a:t>Even if all use bits set, will eventually loop around </a:t>
            </a:r>
            <a:r>
              <a:rPr lang="en-US" altLang="ko-KR" dirty="0" smtClean="0">
                <a:ea typeface="굴림" panose="020B0600000101010101" pitchFamily="34" charset="-127"/>
                <a:sym typeface="Symbol" panose="05050102010706020507" pitchFamily="18" charset="2"/>
              </a:rPr>
              <a:t> FIFO</a:t>
            </a:r>
          </a:p>
          <a:p>
            <a:pPr>
              <a:lnSpc>
                <a:spcPct val="80000"/>
              </a:lnSpc>
              <a:spcBef>
                <a:spcPct val="10000"/>
              </a:spcBef>
              <a:tabLst>
                <a:tab pos="3030538" algn="l"/>
              </a:tabLst>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40402730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1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1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1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131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131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13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1315">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1315">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131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131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1315">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1315">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81315">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1315">
                                            <p:txEl>
                                              <p:pRg st="13" end="1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81315">
                                            <p:txEl>
                                              <p:pRg st="14" end="14"/>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81315">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8131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12938" y="228600"/>
            <a:ext cx="5476875" cy="379413"/>
          </a:xfrm>
          <a:noFill/>
        </p:spPr>
        <p:txBody>
          <a:bodyPr wrap="none" lIns="63500" tIns="25400" rIns="63500" bIns="25400" anchor="t">
            <a:spAutoFit/>
          </a:bodyPr>
          <a:lstStyle/>
          <a:p>
            <a:r>
              <a:rPr lang="en-US" altLang="ko-KR" smtClean="0">
                <a:ea typeface="굴림" panose="020B0600000101010101" pitchFamily="34" charset="-127"/>
              </a:rPr>
              <a:t>Clock Algorithm: Not Recently Used</a:t>
            </a:r>
          </a:p>
        </p:txBody>
      </p:sp>
      <p:sp>
        <p:nvSpPr>
          <p:cNvPr id="22531" name="Oval 4"/>
          <p:cNvSpPr>
            <a:spLocks noChangeArrowheads="1"/>
          </p:cNvSpPr>
          <p:nvPr/>
        </p:nvSpPr>
        <p:spPr bwMode="auto">
          <a:xfrm>
            <a:off x="1371600" y="762000"/>
            <a:ext cx="2971800" cy="2895600"/>
          </a:xfrm>
          <a:prstGeom prst="ellipse">
            <a:avLst/>
          </a:prstGeom>
          <a:noFill/>
          <a:ln w="76200">
            <a:solidFill>
              <a:schemeClr val="tx1"/>
            </a:solidFill>
            <a:prstDash val="dash"/>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Set of all pages</a:t>
            </a:r>
          </a:p>
          <a:p>
            <a:pPr>
              <a:lnSpc>
                <a:spcPct val="100000"/>
              </a:lnSpc>
              <a:spcBef>
                <a:spcPct val="0"/>
              </a:spcBef>
              <a:buSzTx/>
            </a:pPr>
            <a:r>
              <a:rPr lang="en-US" altLang="ko-KR" sz="2400" b="0">
                <a:latin typeface="Arial" panose="020B0604020202020204" pitchFamily="34" charset="0"/>
                <a:ea typeface="굴림" panose="020B0600000101010101" pitchFamily="34" charset="-127"/>
              </a:rPr>
              <a:t>in Memory</a:t>
            </a:r>
          </a:p>
        </p:txBody>
      </p:sp>
      <p:sp>
        <p:nvSpPr>
          <p:cNvPr id="22532" name="Line 5"/>
          <p:cNvSpPr>
            <a:spLocks noChangeShapeType="1"/>
          </p:cNvSpPr>
          <p:nvPr/>
        </p:nvSpPr>
        <p:spPr bwMode="auto">
          <a:xfrm flipH="1">
            <a:off x="4038600" y="990600"/>
            <a:ext cx="609600" cy="45720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22533" name="Text Box 7"/>
          <p:cNvSpPr txBox="1">
            <a:spLocks noChangeArrowheads="1"/>
          </p:cNvSpPr>
          <p:nvPr/>
        </p:nvSpPr>
        <p:spPr bwMode="auto">
          <a:xfrm>
            <a:off x="4572000" y="762000"/>
            <a:ext cx="4572000" cy="144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b="0" dirty="0">
                <a:solidFill>
                  <a:schemeClr val="accent1"/>
                </a:solidFill>
                <a:latin typeface="Gill Sans" charset="0"/>
                <a:ea typeface="Gill Sans" charset="0"/>
                <a:cs typeface="Gill Sans" charset="0"/>
              </a:rPr>
              <a:t>Single Clock Hand:</a:t>
            </a:r>
          </a:p>
          <a:p>
            <a:pPr lvl="1" algn="l">
              <a:lnSpc>
                <a:spcPct val="100000"/>
              </a:lnSpc>
              <a:spcBef>
                <a:spcPct val="0"/>
              </a:spcBef>
              <a:buSzTx/>
            </a:pPr>
            <a:r>
              <a:rPr lang="en-US" altLang="ko-KR" b="0" dirty="0">
                <a:latin typeface="Gill Sans" charset="0"/>
                <a:ea typeface="Gill Sans" charset="0"/>
                <a:cs typeface="Gill Sans" charset="0"/>
              </a:rPr>
              <a:t>Advances only on page fault!</a:t>
            </a:r>
          </a:p>
          <a:p>
            <a:pPr lvl="1" algn="l">
              <a:lnSpc>
                <a:spcPct val="100000"/>
              </a:lnSpc>
              <a:spcBef>
                <a:spcPct val="0"/>
              </a:spcBef>
              <a:buSzTx/>
            </a:pPr>
            <a:r>
              <a:rPr lang="en-US" altLang="ko-KR" b="0" dirty="0">
                <a:latin typeface="Gill Sans" charset="0"/>
                <a:ea typeface="Gill Sans" charset="0"/>
                <a:cs typeface="Gill Sans" charset="0"/>
              </a:rPr>
              <a:t>Check for pages not used recently</a:t>
            </a:r>
          </a:p>
          <a:p>
            <a:pPr lvl="1" algn="l">
              <a:lnSpc>
                <a:spcPct val="100000"/>
              </a:lnSpc>
              <a:spcBef>
                <a:spcPct val="0"/>
              </a:spcBef>
              <a:buSzTx/>
            </a:pPr>
            <a:r>
              <a:rPr lang="en-US" altLang="ko-KR" b="0" dirty="0">
                <a:latin typeface="Gill Sans" charset="0"/>
                <a:ea typeface="Gill Sans" charset="0"/>
                <a:cs typeface="Gill Sans" charset="0"/>
              </a:rPr>
              <a:t>Mark pages as not used recently</a:t>
            </a:r>
          </a:p>
        </p:txBody>
      </p:sp>
      <p:sp>
        <p:nvSpPr>
          <p:cNvPr id="22534" name="Arc 9"/>
          <p:cNvSpPr>
            <a:spLocks/>
          </p:cNvSpPr>
          <p:nvPr/>
        </p:nvSpPr>
        <p:spPr bwMode="auto">
          <a:xfrm rot="-230429">
            <a:off x="4114800" y="1371600"/>
            <a:ext cx="533400" cy="1371600"/>
          </a:xfrm>
          <a:custGeom>
            <a:avLst/>
            <a:gdLst>
              <a:gd name="T0" fmla="*/ 335647 w 21600"/>
              <a:gd name="T1" fmla="*/ 0 h 29328"/>
              <a:gd name="T2" fmla="*/ 434301 w 21600"/>
              <a:gd name="T3" fmla="*/ 1371600 h 29328"/>
              <a:gd name="T4" fmla="*/ 0 w 21600"/>
              <a:gd name="T5" fmla="*/ 785088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782351" name="Rectangle 15"/>
          <p:cNvSpPr>
            <a:spLocks noGrp="1" noChangeArrowheads="1"/>
          </p:cNvSpPr>
          <p:nvPr>
            <p:ph type="body" idx="1"/>
          </p:nvPr>
        </p:nvSpPr>
        <p:spPr>
          <a:xfrm>
            <a:off x="76200" y="3733800"/>
            <a:ext cx="8915400" cy="2971800"/>
          </a:xfrm>
        </p:spPr>
        <p:txBody>
          <a:bodyPr>
            <a:normAutofit/>
          </a:bodyPr>
          <a:lstStyle/>
          <a:p>
            <a:pPr>
              <a:lnSpc>
                <a:spcPct val="80000"/>
              </a:lnSpc>
              <a:spcBef>
                <a:spcPct val="20000"/>
              </a:spcBef>
            </a:pPr>
            <a:r>
              <a:rPr lang="en-US" altLang="ko-KR" smtClean="0">
                <a:ea typeface="굴림" panose="020B0600000101010101" pitchFamily="34" charset="-127"/>
              </a:rPr>
              <a:t>What if hand moving slowly?</a:t>
            </a:r>
          </a:p>
          <a:p>
            <a:pPr lvl="1">
              <a:lnSpc>
                <a:spcPct val="80000"/>
              </a:lnSpc>
              <a:spcBef>
                <a:spcPct val="20000"/>
              </a:spcBef>
            </a:pPr>
            <a:r>
              <a:rPr lang="en-US" altLang="ko-KR" smtClean="0">
                <a:ea typeface="굴림" panose="020B0600000101010101" pitchFamily="34" charset="-127"/>
              </a:rPr>
              <a:t>Good sign or bad sign?</a:t>
            </a:r>
          </a:p>
          <a:p>
            <a:pPr lvl="2">
              <a:lnSpc>
                <a:spcPct val="80000"/>
              </a:lnSpc>
              <a:spcBef>
                <a:spcPct val="20000"/>
              </a:spcBef>
            </a:pPr>
            <a:r>
              <a:rPr lang="en-US" altLang="ko-KR" smtClean="0">
                <a:ea typeface="굴림" panose="020B0600000101010101" pitchFamily="34" charset="-127"/>
              </a:rPr>
              <a:t>Not many page faults and/or find page quickly</a:t>
            </a:r>
          </a:p>
          <a:p>
            <a:pPr>
              <a:lnSpc>
                <a:spcPct val="80000"/>
              </a:lnSpc>
              <a:spcBef>
                <a:spcPct val="20000"/>
              </a:spcBef>
            </a:pPr>
            <a:r>
              <a:rPr lang="en-US" altLang="ko-KR" smtClean="0">
                <a:ea typeface="굴림" panose="020B0600000101010101" pitchFamily="34" charset="-127"/>
              </a:rPr>
              <a:t>What if hand is moving quickly?</a:t>
            </a:r>
          </a:p>
          <a:p>
            <a:pPr lvl="1">
              <a:lnSpc>
                <a:spcPct val="80000"/>
              </a:lnSpc>
              <a:spcBef>
                <a:spcPct val="20000"/>
              </a:spcBef>
            </a:pPr>
            <a:r>
              <a:rPr lang="en-US" altLang="ko-KR" smtClean="0">
                <a:ea typeface="굴림" panose="020B0600000101010101" pitchFamily="34" charset="-127"/>
              </a:rPr>
              <a:t>Lots of page faults and/or lots of reference bits set</a:t>
            </a:r>
          </a:p>
          <a:p>
            <a:pPr>
              <a:lnSpc>
                <a:spcPct val="80000"/>
              </a:lnSpc>
              <a:spcBef>
                <a:spcPct val="20000"/>
              </a:spcBef>
            </a:pPr>
            <a:r>
              <a:rPr lang="en-US" altLang="ko-KR" smtClean="0">
                <a:ea typeface="굴림" panose="020B0600000101010101" pitchFamily="34" charset="-127"/>
              </a:rPr>
              <a:t>One way to view clock algorithm: </a:t>
            </a:r>
          </a:p>
          <a:p>
            <a:pPr lvl="1">
              <a:lnSpc>
                <a:spcPct val="80000"/>
              </a:lnSpc>
              <a:spcBef>
                <a:spcPct val="20000"/>
              </a:spcBef>
            </a:pPr>
            <a:r>
              <a:rPr lang="en-US" altLang="ko-KR" smtClean="0">
                <a:ea typeface="굴림" panose="020B0600000101010101" pitchFamily="34" charset="-127"/>
              </a:rPr>
              <a:t>Crude partitioning of pages into two groups: young and old</a:t>
            </a:r>
          </a:p>
          <a:p>
            <a:pPr lvl="1">
              <a:lnSpc>
                <a:spcPct val="80000"/>
              </a:lnSpc>
              <a:spcBef>
                <a:spcPct val="20000"/>
              </a:spcBef>
            </a:pPr>
            <a:r>
              <a:rPr lang="en-US" altLang="ko-KR" smtClean="0">
                <a:ea typeface="굴림" panose="020B0600000101010101" pitchFamily="34" charset="-127"/>
              </a:rPr>
              <a:t>Why not partition into more than 2 groups?</a:t>
            </a:r>
          </a:p>
        </p:txBody>
      </p:sp>
      <p:pic>
        <p:nvPicPr>
          <p:cNvPr id="22536"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286000"/>
            <a:ext cx="1356102" cy="133350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35236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3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235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235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235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235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23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5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ko-KR" smtClean="0">
                <a:ea typeface="굴림" panose="020B0600000101010101" pitchFamily="34" charset="-127"/>
              </a:rPr>
              <a:t>N</a:t>
            </a:r>
            <a:r>
              <a:rPr lang="en-US" altLang="ko-KR" baseline="30000" smtClean="0">
                <a:ea typeface="굴림" panose="020B0600000101010101" pitchFamily="34" charset="-127"/>
              </a:rPr>
              <a:t>th</a:t>
            </a:r>
            <a:r>
              <a:rPr lang="en-US" altLang="ko-KR" smtClean="0">
                <a:ea typeface="굴림" panose="020B0600000101010101" pitchFamily="34" charset="-127"/>
              </a:rPr>
              <a:t> Chance version of Clock Algorithm</a:t>
            </a:r>
          </a:p>
        </p:txBody>
      </p:sp>
      <p:sp>
        <p:nvSpPr>
          <p:cNvPr id="784387" name="Rectangle 3"/>
          <p:cNvSpPr>
            <a:spLocks noGrp="1" noChangeArrowheads="1"/>
          </p:cNvSpPr>
          <p:nvPr>
            <p:ph type="body" idx="1"/>
          </p:nvPr>
        </p:nvSpPr>
        <p:spPr>
          <a:xfrm>
            <a:off x="304800" y="685800"/>
            <a:ext cx="8686800" cy="6019800"/>
          </a:xfrm>
        </p:spPr>
        <p:txBody>
          <a:bodyPr>
            <a:normAutofit/>
          </a:bodyPr>
          <a:lstStyle/>
          <a:p>
            <a:pPr>
              <a:lnSpc>
                <a:spcPct val="80000"/>
              </a:lnSpc>
              <a:spcBef>
                <a:spcPct val="20000"/>
              </a:spcBef>
            </a:pPr>
            <a:r>
              <a:rPr lang="en-US" altLang="ko-KR" dirty="0" smtClean="0">
                <a:solidFill>
                  <a:schemeClr val="hlink"/>
                </a:solidFill>
                <a:ea typeface="굴림" panose="020B0600000101010101" pitchFamily="34" charset="-127"/>
              </a:rPr>
              <a:t>N</a:t>
            </a:r>
            <a:r>
              <a:rPr lang="en-US" altLang="ko-KR" baseline="30000" dirty="0" smtClean="0">
                <a:solidFill>
                  <a:schemeClr val="hlink"/>
                </a:solidFill>
                <a:ea typeface="굴림" panose="020B0600000101010101" pitchFamily="34" charset="-127"/>
              </a:rPr>
              <a:t>th</a:t>
            </a:r>
            <a:r>
              <a:rPr lang="en-US" altLang="ko-KR" dirty="0" smtClean="0">
                <a:solidFill>
                  <a:schemeClr val="hlink"/>
                </a:solidFill>
                <a:ea typeface="굴림" panose="020B0600000101010101" pitchFamily="34" charset="-127"/>
              </a:rPr>
              <a:t> chance algorithm:</a:t>
            </a:r>
            <a:r>
              <a:rPr lang="en-US" altLang="ko-KR" dirty="0" smtClean="0">
                <a:ea typeface="굴림" panose="020B0600000101010101" pitchFamily="34" charset="-127"/>
              </a:rPr>
              <a:t> Give page N chances</a:t>
            </a:r>
          </a:p>
          <a:p>
            <a:pPr lvl="1">
              <a:lnSpc>
                <a:spcPct val="80000"/>
              </a:lnSpc>
              <a:spcBef>
                <a:spcPct val="20000"/>
              </a:spcBef>
            </a:pPr>
            <a:r>
              <a:rPr lang="en-US" altLang="ko-KR" dirty="0" smtClean="0">
                <a:ea typeface="굴림" panose="020B0600000101010101" pitchFamily="34" charset="-127"/>
              </a:rPr>
              <a:t>OS keeps counter per page: # sweeps</a:t>
            </a:r>
          </a:p>
          <a:p>
            <a:pPr lvl="1">
              <a:lnSpc>
                <a:spcPct val="80000"/>
              </a:lnSpc>
              <a:spcBef>
                <a:spcPct val="20000"/>
              </a:spcBef>
            </a:pPr>
            <a:r>
              <a:rPr lang="en-US" altLang="ko-KR" dirty="0" smtClean="0">
                <a:ea typeface="굴림" panose="020B0600000101010101" pitchFamily="34" charset="-127"/>
              </a:rPr>
              <a:t>On page fault, OS checks use bit:</a:t>
            </a:r>
          </a:p>
          <a:p>
            <a:pPr lvl="2">
              <a:lnSpc>
                <a:spcPct val="80000"/>
              </a:lnSpc>
              <a:spcBef>
                <a:spcPct val="20000"/>
              </a:spcBef>
            </a:pPr>
            <a:r>
              <a:rPr lang="en-US" altLang="ko-KR" dirty="0" smtClean="0">
                <a:ea typeface="굴림" panose="020B0600000101010101" pitchFamily="34" charset="-127"/>
              </a:rPr>
              <a:t>1</a:t>
            </a:r>
            <a:r>
              <a:rPr lang="en-US" altLang="ko-KR" dirty="0">
                <a:ea typeface="굴림" panose="020B0600000101010101" pitchFamily="34" charset="-127"/>
                <a:sym typeface="Symbol" panose="05050102010706020507" pitchFamily="18" charset="2"/>
              </a:rPr>
              <a:t>  </a:t>
            </a:r>
            <a:r>
              <a:rPr lang="en-US" altLang="ko-KR" dirty="0" smtClean="0">
                <a:ea typeface="굴림" panose="020B0600000101010101" pitchFamily="34" charset="-127"/>
                <a:sym typeface="Symbol" panose="05050102010706020507" pitchFamily="18" charset="2"/>
              </a:rPr>
              <a:t>clear use and also clear counter (used in last sweep)</a:t>
            </a:r>
          </a:p>
          <a:p>
            <a:pPr lvl="2">
              <a:lnSpc>
                <a:spcPct val="80000"/>
              </a:lnSpc>
              <a:spcBef>
                <a:spcPct val="20000"/>
              </a:spcBef>
            </a:pPr>
            <a:r>
              <a:rPr lang="en-US" altLang="ko-KR" dirty="0">
                <a:ea typeface="굴림" panose="020B0600000101010101" pitchFamily="34" charset="-127"/>
                <a:sym typeface="Symbol" panose="05050102010706020507" pitchFamily="18" charset="2"/>
              </a:rPr>
              <a:t>0  </a:t>
            </a:r>
            <a:r>
              <a:rPr lang="en-US" altLang="ko-KR" dirty="0" smtClean="0">
                <a:ea typeface="굴림" panose="020B0600000101010101" pitchFamily="34" charset="-127"/>
                <a:sym typeface="Symbol" panose="05050102010706020507" pitchFamily="18" charset="2"/>
              </a:rPr>
              <a:t>increment counter; if count=N, replace page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Means that clock hand has to sweep by N times without page being used before page is replaced</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How do we pick 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Why pick large N? Better approximation to LRU</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If N ~ 1K, really good approximation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Why pick small N? More efficient</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Otherwise might have to look a long way to find free page</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What about dirty pages?</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Takes extra overhead to replace a dirty page, so give dirty pages an extra chance before replacing?</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Common approach:</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Clean pages, use N=1</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Dirty pages, use N=2 (and write back to disk when N=1)</a:t>
            </a:r>
          </a:p>
        </p:txBody>
      </p:sp>
    </p:spTree>
    <p:extLst>
      <p:ext uri="{BB962C8B-B14F-4D97-AF65-F5344CB8AC3E}">
        <p14:creationId xmlns:p14="http://schemas.microsoft.com/office/powerpoint/2010/main" val="26992318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4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4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4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4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4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43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4387">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4387">
                                            <p:txEl>
                                              <p:pRg st="8" end="8"/>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84387">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4387">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84387">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84387">
                                            <p:txEl>
                                              <p:pRg st="12" end="12"/>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84387">
                                            <p:txEl>
                                              <p:pRg st="13" end="1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84387">
                                            <p:txEl>
                                              <p:pRg st="14" end="1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8438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Clock Algorithms: Details</a:t>
            </a:r>
          </a:p>
        </p:txBody>
      </p:sp>
      <p:sp>
        <p:nvSpPr>
          <p:cNvPr id="785411" name="Rectangle 3"/>
          <p:cNvSpPr>
            <a:spLocks noGrp="1" noChangeArrowheads="1"/>
          </p:cNvSpPr>
          <p:nvPr>
            <p:ph type="body" idx="1"/>
          </p:nvPr>
        </p:nvSpPr>
        <p:spPr>
          <a:xfrm>
            <a:off x="304800" y="685800"/>
            <a:ext cx="8686800" cy="5638800"/>
          </a:xfrm>
        </p:spPr>
        <p:txBody>
          <a:bodyPr>
            <a:normAutofit/>
          </a:bodyPr>
          <a:lstStyle/>
          <a:p>
            <a:r>
              <a:rPr lang="en-US" altLang="ko-KR" dirty="0" smtClean="0">
                <a:ea typeface="굴림" panose="020B0600000101010101" pitchFamily="34" charset="-127"/>
              </a:rPr>
              <a:t>Which bits of a PTE entry are useful to us?</a:t>
            </a:r>
          </a:p>
          <a:p>
            <a:pPr lvl="1"/>
            <a:r>
              <a:rPr lang="en-US" altLang="ko-KR" dirty="0" smtClean="0">
                <a:solidFill>
                  <a:schemeClr val="hlink"/>
                </a:solidFill>
                <a:ea typeface="굴림" panose="020B0600000101010101" pitchFamily="34" charset="-127"/>
              </a:rPr>
              <a:t>Use:</a:t>
            </a:r>
            <a:r>
              <a:rPr lang="en-US" altLang="ko-KR" dirty="0" smtClean="0">
                <a:ea typeface="굴림" panose="020B0600000101010101" pitchFamily="34" charset="-127"/>
              </a:rPr>
              <a:t> Set when page is referenced; cleared by clock algorithm</a:t>
            </a:r>
          </a:p>
          <a:p>
            <a:pPr lvl="1"/>
            <a:r>
              <a:rPr lang="en-US" altLang="ko-KR" dirty="0" smtClean="0">
                <a:solidFill>
                  <a:schemeClr val="hlink"/>
                </a:solidFill>
                <a:ea typeface="굴림" panose="020B0600000101010101" pitchFamily="34" charset="-127"/>
              </a:rPr>
              <a:t>Modified:</a:t>
            </a:r>
            <a:r>
              <a:rPr lang="en-US" altLang="ko-KR" dirty="0" smtClean="0">
                <a:ea typeface="굴림" panose="020B0600000101010101" pitchFamily="34" charset="-127"/>
              </a:rPr>
              <a:t> set when page is modified, cleared when page written to disk</a:t>
            </a:r>
          </a:p>
          <a:p>
            <a:pPr lvl="1"/>
            <a:r>
              <a:rPr lang="en-US" altLang="ko-KR" dirty="0" smtClean="0">
                <a:solidFill>
                  <a:schemeClr val="hlink"/>
                </a:solidFill>
                <a:ea typeface="굴림" panose="020B0600000101010101" pitchFamily="34" charset="-127"/>
              </a:rPr>
              <a:t>Valid:</a:t>
            </a:r>
            <a:r>
              <a:rPr lang="en-US" altLang="ko-KR" dirty="0" smtClean="0">
                <a:ea typeface="굴림" panose="020B0600000101010101" pitchFamily="34" charset="-127"/>
              </a:rPr>
              <a:t> ok for program to reference this page</a:t>
            </a:r>
          </a:p>
          <a:p>
            <a:pPr lvl="1"/>
            <a:r>
              <a:rPr lang="en-US" altLang="ko-KR" dirty="0" smtClean="0">
                <a:solidFill>
                  <a:schemeClr val="hlink"/>
                </a:solidFill>
                <a:ea typeface="굴림" panose="020B0600000101010101" pitchFamily="34" charset="-127"/>
              </a:rPr>
              <a:t>Read-only:</a:t>
            </a:r>
            <a:r>
              <a:rPr lang="en-US" altLang="ko-KR" dirty="0" smtClean="0">
                <a:ea typeface="굴림" panose="020B0600000101010101" pitchFamily="34" charset="-127"/>
              </a:rPr>
              <a:t> ok for program to read page, but not modify</a:t>
            </a:r>
          </a:p>
          <a:p>
            <a:pPr lvl="2"/>
            <a:r>
              <a:rPr lang="en-US" altLang="ko-KR" dirty="0" smtClean="0">
                <a:ea typeface="굴림" panose="020B0600000101010101" pitchFamily="34" charset="-127"/>
              </a:rPr>
              <a:t>For example for catching modifications to code pages!</a:t>
            </a:r>
          </a:p>
          <a:p>
            <a:r>
              <a:rPr lang="en-US" altLang="ko-KR" dirty="0" smtClean="0">
                <a:ea typeface="굴림" panose="020B0600000101010101" pitchFamily="34" charset="-127"/>
              </a:rPr>
              <a:t>Do we really need hardware-supported “modified” bit?</a:t>
            </a:r>
          </a:p>
          <a:p>
            <a:pPr lvl="1"/>
            <a:r>
              <a:rPr lang="en-US" altLang="ko-KR" dirty="0" smtClean="0">
                <a:ea typeface="굴림" panose="020B0600000101010101" pitchFamily="34" charset="-127"/>
              </a:rPr>
              <a:t>No.  Can emulate it (BSD Unix) using read-only bit</a:t>
            </a:r>
          </a:p>
          <a:p>
            <a:pPr lvl="2"/>
            <a:r>
              <a:rPr lang="en-US" altLang="ko-KR" dirty="0" smtClean="0">
                <a:ea typeface="굴림" panose="020B0600000101010101" pitchFamily="34" charset="-127"/>
              </a:rPr>
              <a:t>Initially, mark all pages as read-only, even data pages</a:t>
            </a:r>
          </a:p>
          <a:p>
            <a:pPr lvl="2"/>
            <a:r>
              <a:rPr lang="en-US" altLang="ko-KR" dirty="0" smtClean="0">
                <a:ea typeface="굴림" panose="020B0600000101010101" pitchFamily="34" charset="-127"/>
              </a:rPr>
              <a:t>On write, trap to OS. OS sets software “modified” bit, and marks page as read-write.</a:t>
            </a:r>
          </a:p>
          <a:p>
            <a:pPr lvl="2"/>
            <a:r>
              <a:rPr lang="en-US" altLang="ko-KR" dirty="0" smtClean="0">
                <a:ea typeface="굴림" panose="020B0600000101010101" pitchFamily="34" charset="-127"/>
              </a:rPr>
              <a:t>Whenever page comes back in from disk, mark read-only</a:t>
            </a:r>
          </a:p>
        </p:txBody>
      </p:sp>
    </p:spTree>
    <p:extLst>
      <p:ext uri="{BB962C8B-B14F-4D97-AF65-F5344CB8AC3E}">
        <p14:creationId xmlns:p14="http://schemas.microsoft.com/office/powerpoint/2010/main" val="41431511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5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5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5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5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54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5411">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541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541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541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541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5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Behavior under WS model</a:t>
            </a:r>
            <a:endParaRPr lang="en-US" dirty="0"/>
          </a:p>
        </p:txBody>
      </p:sp>
      <p:sp>
        <p:nvSpPr>
          <p:cNvPr id="3" name="Content Placeholder 2"/>
          <p:cNvSpPr>
            <a:spLocks noGrp="1"/>
          </p:cNvSpPr>
          <p:nvPr>
            <p:ph idx="1"/>
          </p:nvPr>
        </p:nvSpPr>
        <p:spPr>
          <a:xfrm>
            <a:off x="381000" y="4729880"/>
            <a:ext cx="8229600" cy="1518520"/>
          </a:xfrm>
        </p:spPr>
        <p:txBody>
          <a:bodyPr>
            <a:noAutofit/>
          </a:bodyPr>
          <a:lstStyle/>
          <a:p>
            <a:pPr>
              <a:lnSpc>
                <a:spcPct val="90000"/>
              </a:lnSpc>
            </a:pPr>
            <a:r>
              <a:rPr lang="en-US" sz="2400" dirty="0" smtClean="0"/>
              <a:t>Amortized by fraction of time the Working Set is active</a:t>
            </a:r>
          </a:p>
          <a:p>
            <a:pPr>
              <a:lnSpc>
                <a:spcPct val="90000"/>
              </a:lnSpc>
            </a:pPr>
            <a:r>
              <a:rPr lang="en-US" sz="2400" dirty="0" smtClean="0"/>
              <a:t>Transitions from one WS to the next</a:t>
            </a:r>
          </a:p>
          <a:p>
            <a:pPr>
              <a:lnSpc>
                <a:spcPct val="90000"/>
              </a:lnSpc>
            </a:pPr>
            <a:r>
              <a:rPr lang="en-US" sz="2400" dirty="0" smtClean="0"/>
              <a:t>Capacity, Conflict, Compulsory misses</a:t>
            </a:r>
          </a:p>
          <a:p>
            <a:pPr>
              <a:lnSpc>
                <a:spcPct val="90000"/>
              </a:lnSpc>
            </a:pPr>
            <a:r>
              <a:rPr lang="en-US" sz="2400" dirty="0" smtClean="0"/>
              <a:t>Applicable to memory caches and pages.  Others ?</a:t>
            </a:r>
            <a:endParaRPr lang="en-US" sz="2400" dirty="0"/>
          </a:p>
        </p:txBody>
      </p:sp>
      <p:cxnSp>
        <p:nvCxnSpPr>
          <p:cNvPr id="7" name="Straight Arrow Connector 6"/>
          <p:cNvCxnSpPr/>
          <p:nvPr/>
        </p:nvCxnSpPr>
        <p:spPr>
          <a:xfrm>
            <a:off x="1299750" y="415538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299750" y="821568"/>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453207" y="2221474"/>
            <a:ext cx="1231427" cy="461665"/>
          </a:xfrm>
          <a:prstGeom prst="rect">
            <a:avLst/>
          </a:prstGeom>
          <a:noFill/>
        </p:spPr>
        <p:txBody>
          <a:bodyPr wrap="none" rtlCol="0">
            <a:spAutoFit/>
          </a:bodyPr>
          <a:lstStyle/>
          <a:p>
            <a:r>
              <a:rPr lang="en-US" sz="2400" b="0" dirty="0" smtClean="0">
                <a:latin typeface="Gill Sans" charset="0"/>
                <a:ea typeface="Gill Sans" charset="0"/>
                <a:cs typeface="Gill Sans" charset="0"/>
              </a:rPr>
              <a:t>Hit Rate</a:t>
            </a:r>
            <a:endParaRPr lang="en-US" sz="2400" b="0" dirty="0">
              <a:latin typeface="Gill Sans" charset="0"/>
              <a:ea typeface="Gill Sans" charset="0"/>
              <a:cs typeface="Gill Sans" charset="0"/>
            </a:endParaRPr>
          </a:p>
        </p:txBody>
      </p:sp>
      <p:sp>
        <p:nvSpPr>
          <p:cNvPr id="10" name="TextBox 9"/>
          <p:cNvSpPr txBox="1"/>
          <p:nvPr/>
        </p:nvSpPr>
        <p:spPr>
          <a:xfrm>
            <a:off x="3525031" y="4200743"/>
            <a:ext cx="1539204" cy="461665"/>
          </a:xfrm>
          <a:prstGeom prst="rect">
            <a:avLst/>
          </a:prstGeom>
          <a:noFill/>
        </p:spPr>
        <p:txBody>
          <a:bodyPr wrap="none" rtlCol="0">
            <a:spAutoFit/>
          </a:bodyPr>
          <a:lstStyle/>
          <a:p>
            <a:r>
              <a:rPr lang="en-US" sz="2400" b="0" dirty="0" smtClean="0">
                <a:latin typeface="Gill Sans" charset="0"/>
                <a:ea typeface="Gill Sans" charset="0"/>
                <a:cs typeface="Gill Sans" charset="0"/>
              </a:rPr>
              <a:t>Cache Size</a:t>
            </a:r>
            <a:endParaRPr lang="en-US" sz="2400" b="0" dirty="0">
              <a:latin typeface="Gill Sans" charset="0"/>
              <a:ea typeface="Gill Sans" charset="0"/>
              <a:cs typeface="Gill Sans" charset="0"/>
            </a:endParaRPr>
          </a:p>
        </p:txBody>
      </p:sp>
      <p:sp>
        <p:nvSpPr>
          <p:cNvPr id="11" name="Freeform 10"/>
          <p:cNvSpPr/>
          <p:nvPr/>
        </p:nvSpPr>
        <p:spPr>
          <a:xfrm>
            <a:off x="1314869" y="1639268"/>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b="0">
              <a:latin typeface="Gill Sans" charset="0"/>
              <a:ea typeface="Gill Sans" charset="0"/>
              <a:cs typeface="Gill Sans" charset="0"/>
            </a:endParaRPr>
          </a:p>
        </p:txBody>
      </p:sp>
      <p:sp>
        <p:nvSpPr>
          <p:cNvPr id="13" name="TextBox 12"/>
          <p:cNvSpPr txBox="1"/>
          <p:nvPr/>
        </p:nvSpPr>
        <p:spPr>
          <a:xfrm>
            <a:off x="2590800" y="1835802"/>
            <a:ext cx="2069797" cy="369332"/>
          </a:xfrm>
          <a:prstGeom prst="rect">
            <a:avLst/>
          </a:prstGeom>
          <a:noFill/>
        </p:spPr>
        <p:txBody>
          <a:bodyPr wrap="none" rtlCol="0">
            <a:spAutoFit/>
          </a:bodyPr>
          <a:lstStyle/>
          <a:p>
            <a:r>
              <a:rPr lang="en-US" b="0" dirty="0" smtClean="0">
                <a:latin typeface="Gill Sans" charset="0"/>
                <a:ea typeface="Gill Sans" charset="0"/>
                <a:cs typeface="Gill Sans" charset="0"/>
              </a:rPr>
              <a:t>new working set fits</a:t>
            </a:r>
            <a:endParaRPr lang="en-US" b="0" dirty="0">
              <a:latin typeface="Gill Sans" charset="0"/>
              <a:ea typeface="Gill Sans" charset="0"/>
              <a:cs typeface="Gill Sans" charset="0"/>
            </a:endParaRPr>
          </a:p>
        </p:txBody>
      </p:sp>
      <p:sp>
        <p:nvSpPr>
          <p:cNvPr id="14" name="Right Arrow 13"/>
          <p:cNvSpPr/>
          <p:nvPr/>
        </p:nvSpPr>
        <p:spPr>
          <a:xfrm>
            <a:off x="5022556" y="1872533"/>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sp>
        <p:nvSpPr>
          <p:cNvPr id="15" name="Right Arrow 14"/>
          <p:cNvSpPr/>
          <p:nvPr/>
        </p:nvSpPr>
        <p:spPr>
          <a:xfrm>
            <a:off x="2488299" y="2765728"/>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a:latin typeface="Gill Sans" charset="0"/>
              <a:ea typeface="Gill Sans" charset="0"/>
              <a:cs typeface="Gill Sans" charset="0"/>
            </a:endParaRPr>
          </a:p>
        </p:txBody>
      </p:sp>
      <p:cxnSp>
        <p:nvCxnSpPr>
          <p:cNvPr id="17" name="Straight Connector 16"/>
          <p:cNvCxnSpPr/>
          <p:nvPr/>
        </p:nvCxnSpPr>
        <p:spPr>
          <a:xfrm flipH="1">
            <a:off x="1193910" y="123757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98090" y="3965342"/>
            <a:ext cx="301660" cy="369332"/>
          </a:xfrm>
          <a:prstGeom prst="rect">
            <a:avLst/>
          </a:prstGeom>
          <a:noFill/>
        </p:spPr>
        <p:txBody>
          <a:bodyPr wrap="none" rtlCol="0">
            <a:spAutoFit/>
          </a:bodyPr>
          <a:lstStyle/>
          <a:p>
            <a:r>
              <a:rPr lang="en-US" b="0" dirty="0" smtClean="0">
                <a:latin typeface="Gill Sans" charset="0"/>
                <a:ea typeface="Gill Sans" charset="0"/>
                <a:cs typeface="Gill Sans" charset="0"/>
              </a:rPr>
              <a:t>0</a:t>
            </a:r>
            <a:endParaRPr lang="en-US" b="0" dirty="0">
              <a:latin typeface="Gill Sans" charset="0"/>
              <a:ea typeface="Gill Sans" charset="0"/>
              <a:cs typeface="Gill Sans" charset="0"/>
            </a:endParaRPr>
          </a:p>
        </p:txBody>
      </p:sp>
      <p:sp>
        <p:nvSpPr>
          <p:cNvPr id="22" name="TextBox 21"/>
          <p:cNvSpPr txBox="1"/>
          <p:nvPr/>
        </p:nvSpPr>
        <p:spPr>
          <a:xfrm>
            <a:off x="895388" y="791332"/>
            <a:ext cx="301660" cy="369332"/>
          </a:xfrm>
          <a:prstGeom prst="rect">
            <a:avLst/>
          </a:prstGeom>
          <a:noFill/>
        </p:spPr>
        <p:txBody>
          <a:bodyPr wrap="none" rtlCol="0">
            <a:spAutoFit/>
          </a:bodyPr>
          <a:lstStyle/>
          <a:p>
            <a:r>
              <a:rPr lang="en-US" b="0" dirty="0" smtClean="0">
                <a:latin typeface="Gill Sans" charset="0"/>
                <a:ea typeface="Gill Sans" charset="0"/>
                <a:cs typeface="Gill Sans" charset="0"/>
              </a:rPr>
              <a:t>1</a:t>
            </a:r>
            <a:endParaRPr lang="en-US" b="0" dirty="0">
              <a:latin typeface="Gill Sans" charset="0"/>
              <a:ea typeface="Gill Sans" charset="0"/>
              <a:cs typeface="Gill Sans" charset="0"/>
            </a:endParaRPr>
          </a:p>
        </p:txBody>
      </p:sp>
      <p:cxnSp>
        <p:nvCxnSpPr>
          <p:cNvPr id="23" name="Straight Connector 22"/>
          <p:cNvCxnSpPr/>
          <p:nvPr/>
        </p:nvCxnSpPr>
        <p:spPr>
          <a:xfrm flipH="1">
            <a:off x="1212169" y="99558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59587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smtClean="0">
                <a:ea typeface="굴림" panose="020B0600000101010101" pitchFamily="34" charset="-127"/>
              </a:rPr>
              <a:t>Clock Algorithms Details (continued)</a:t>
            </a:r>
          </a:p>
        </p:txBody>
      </p:sp>
      <p:sp>
        <p:nvSpPr>
          <p:cNvPr id="788483" name="Rectangle 3"/>
          <p:cNvSpPr>
            <a:spLocks noGrp="1" noChangeArrowheads="1"/>
          </p:cNvSpPr>
          <p:nvPr>
            <p:ph type="body" idx="1"/>
          </p:nvPr>
        </p:nvSpPr>
        <p:spPr>
          <a:xfrm>
            <a:off x="152400" y="762000"/>
            <a:ext cx="8686800" cy="5791200"/>
          </a:xfrm>
        </p:spPr>
        <p:txBody>
          <a:bodyPr/>
          <a:lstStyle/>
          <a:p>
            <a:pPr>
              <a:lnSpc>
                <a:spcPct val="80000"/>
              </a:lnSpc>
            </a:pPr>
            <a:r>
              <a:rPr lang="en-US" altLang="ko-KR" smtClean="0">
                <a:ea typeface="굴림" panose="020B0600000101010101" pitchFamily="34" charset="-127"/>
              </a:rPr>
              <a:t>Do we really need a hardware-supported “use” bit?</a:t>
            </a:r>
          </a:p>
          <a:p>
            <a:pPr lvl="1">
              <a:lnSpc>
                <a:spcPct val="80000"/>
              </a:lnSpc>
            </a:pPr>
            <a:r>
              <a:rPr lang="en-US" altLang="ko-KR" smtClean="0">
                <a:ea typeface="굴림" panose="020B0600000101010101" pitchFamily="34" charset="-127"/>
              </a:rPr>
              <a:t>No. Can emulate it similar to above:</a:t>
            </a:r>
          </a:p>
          <a:p>
            <a:pPr lvl="2">
              <a:lnSpc>
                <a:spcPct val="80000"/>
              </a:lnSpc>
            </a:pPr>
            <a:r>
              <a:rPr lang="en-US" altLang="ko-KR" smtClean="0">
                <a:ea typeface="굴림" panose="020B0600000101010101" pitchFamily="34" charset="-127"/>
              </a:rPr>
              <a:t>Mark all pages as invalid, even if in memory</a:t>
            </a:r>
          </a:p>
          <a:p>
            <a:pPr lvl="2">
              <a:lnSpc>
                <a:spcPct val="80000"/>
              </a:lnSpc>
            </a:pPr>
            <a:r>
              <a:rPr lang="en-US" altLang="ko-KR" smtClean="0">
                <a:ea typeface="굴림" panose="020B0600000101010101" pitchFamily="34" charset="-127"/>
              </a:rPr>
              <a:t>On read to invalid page, trap to OS</a:t>
            </a:r>
          </a:p>
          <a:p>
            <a:pPr lvl="2">
              <a:lnSpc>
                <a:spcPct val="80000"/>
              </a:lnSpc>
            </a:pPr>
            <a:r>
              <a:rPr lang="en-US" altLang="ko-KR" smtClean="0">
                <a:ea typeface="굴림" panose="020B0600000101010101" pitchFamily="34" charset="-127"/>
              </a:rPr>
              <a:t>OS sets use bit, and marks page read-only</a:t>
            </a:r>
          </a:p>
          <a:p>
            <a:pPr lvl="1">
              <a:lnSpc>
                <a:spcPct val="80000"/>
              </a:lnSpc>
            </a:pPr>
            <a:r>
              <a:rPr lang="en-US" altLang="ko-KR" smtClean="0">
                <a:ea typeface="굴림" panose="020B0600000101010101" pitchFamily="34" charset="-127"/>
              </a:rPr>
              <a:t>Get modified bit in same way as previous:</a:t>
            </a:r>
          </a:p>
          <a:p>
            <a:pPr lvl="2">
              <a:lnSpc>
                <a:spcPct val="80000"/>
              </a:lnSpc>
            </a:pPr>
            <a:r>
              <a:rPr lang="en-US" altLang="ko-KR" smtClean="0">
                <a:ea typeface="굴림" panose="020B0600000101010101" pitchFamily="34" charset="-127"/>
              </a:rPr>
              <a:t>On write, trap to OS (either invalid or read-only)</a:t>
            </a:r>
          </a:p>
          <a:p>
            <a:pPr lvl="2">
              <a:lnSpc>
                <a:spcPct val="80000"/>
              </a:lnSpc>
            </a:pPr>
            <a:r>
              <a:rPr lang="en-US" altLang="ko-KR" smtClean="0">
                <a:ea typeface="굴림" panose="020B0600000101010101" pitchFamily="34" charset="-127"/>
              </a:rPr>
              <a:t>Set use and modified bits, mark page read-write</a:t>
            </a:r>
          </a:p>
          <a:p>
            <a:pPr lvl="1">
              <a:lnSpc>
                <a:spcPct val="80000"/>
              </a:lnSpc>
            </a:pPr>
            <a:r>
              <a:rPr lang="en-US" altLang="ko-KR" smtClean="0">
                <a:ea typeface="굴림" panose="020B0600000101010101" pitchFamily="34" charset="-127"/>
              </a:rPr>
              <a:t>When clock hand passes by, reset use and modified bits and mark page as invalid again </a:t>
            </a:r>
          </a:p>
          <a:p>
            <a:pPr>
              <a:lnSpc>
                <a:spcPct val="80000"/>
              </a:lnSpc>
            </a:pPr>
            <a:r>
              <a:rPr lang="en-US" altLang="ko-KR" smtClean="0">
                <a:ea typeface="굴림" panose="020B0600000101010101" pitchFamily="34" charset="-127"/>
              </a:rPr>
              <a:t>Remember, however, that clock is just an approximation of LRU</a:t>
            </a:r>
          </a:p>
          <a:p>
            <a:pPr lvl="1">
              <a:lnSpc>
                <a:spcPct val="80000"/>
              </a:lnSpc>
            </a:pPr>
            <a:r>
              <a:rPr lang="en-US" altLang="ko-KR" smtClean="0">
                <a:ea typeface="굴림" panose="020B0600000101010101" pitchFamily="34" charset="-127"/>
              </a:rPr>
              <a:t>Can we do a better approximation, given that we have to take page faults on some reads and writes to collect use information?</a:t>
            </a:r>
          </a:p>
          <a:p>
            <a:pPr lvl="1">
              <a:lnSpc>
                <a:spcPct val="80000"/>
              </a:lnSpc>
            </a:pPr>
            <a:r>
              <a:rPr lang="en-US" altLang="ko-KR" smtClean="0">
                <a:ea typeface="굴림" panose="020B0600000101010101" pitchFamily="34" charset="-127"/>
              </a:rPr>
              <a:t>Need to identify an old page, not oldest page!</a:t>
            </a:r>
          </a:p>
          <a:p>
            <a:pPr lvl="1">
              <a:lnSpc>
                <a:spcPct val="80000"/>
              </a:lnSpc>
            </a:pPr>
            <a:r>
              <a:rPr lang="en-US" altLang="ko-KR" smtClean="0">
                <a:ea typeface="굴림" panose="020B0600000101010101" pitchFamily="34" charset="-127"/>
              </a:rPr>
              <a:t>Answer: second chance list</a:t>
            </a:r>
          </a:p>
        </p:txBody>
      </p:sp>
    </p:spTree>
    <p:extLst>
      <p:ext uri="{BB962C8B-B14F-4D97-AF65-F5344CB8AC3E}">
        <p14:creationId xmlns:p14="http://schemas.microsoft.com/office/powerpoint/2010/main" val="36651020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4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8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8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848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848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8848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848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848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8848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848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848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8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52400"/>
            <a:ext cx="8382000" cy="533400"/>
          </a:xfrm>
        </p:spPr>
        <p:txBody>
          <a:bodyPr/>
          <a:lstStyle/>
          <a:p>
            <a:r>
              <a:rPr lang="en-US" altLang="ko-KR" smtClean="0">
                <a:ea typeface="굴림" panose="020B0600000101010101" pitchFamily="34" charset="-127"/>
              </a:rPr>
              <a:t>Second-Chance List Algorithm (VAX/VMS)</a:t>
            </a:r>
          </a:p>
        </p:txBody>
      </p:sp>
      <p:sp>
        <p:nvSpPr>
          <p:cNvPr id="789507" name="Rectangle 3"/>
          <p:cNvSpPr>
            <a:spLocks noGrp="1" noChangeArrowheads="1"/>
          </p:cNvSpPr>
          <p:nvPr>
            <p:ph type="body" idx="1"/>
          </p:nvPr>
        </p:nvSpPr>
        <p:spPr>
          <a:xfrm>
            <a:off x="228600" y="3810000"/>
            <a:ext cx="8915400" cy="3048000"/>
          </a:xfrm>
        </p:spPr>
        <p:txBody>
          <a:bodyPr>
            <a:normAutofit/>
          </a:bodyPr>
          <a:lstStyle/>
          <a:p>
            <a:pPr>
              <a:lnSpc>
                <a:spcPct val="80000"/>
              </a:lnSpc>
              <a:spcBef>
                <a:spcPct val="15000"/>
              </a:spcBef>
            </a:pPr>
            <a:r>
              <a:rPr lang="en-US" altLang="ko-KR" sz="2800" dirty="0" smtClean="0">
                <a:ea typeface="굴림" panose="020B0600000101010101" pitchFamily="34" charset="-127"/>
              </a:rPr>
              <a:t>Split memory in two: Active list (RW), SC list (Invalid)</a:t>
            </a:r>
          </a:p>
          <a:p>
            <a:pPr>
              <a:lnSpc>
                <a:spcPct val="80000"/>
              </a:lnSpc>
              <a:spcBef>
                <a:spcPct val="15000"/>
              </a:spcBef>
            </a:pPr>
            <a:r>
              <a:rPr lang="en-US" altLang="ko-KR" sz="2800" dirty="0" smtClean="0">
                <a:ea typeface="굴림" panose="020B0600000101010101" pitchFamily="34" charset="-127"/>
              </a:rPr>
              <a:t>Access pages in Active list at full speed</a:t>
            </a:r>
          </a:p>
          <a:p>
            <a:pPr>
              <a:lnSpc>
                <a:spcPct val="80000"/>
              </a:lnSpc>
              <a:spcBef>
                <a:spcPct val="15000"/>
              </a:spcBef>
            </a:pPr>
            <a:r>
              <a:rPr lang="en-US" altLang="ko-KR" sz="2800" dirty="0" smtClean="0">
                <a:ea typeface="굴림" panose="020B0600000101010101" pitchFamily="34" charset="-127"/>
              </a:rPr>
              <a:t>Otherwise, Page Fault</a:t>
            </a:r>
          </a:p>
          <a:p>
            <a:pPr lvl="1">
              <a:lnSpc>
                <a:spcPct val="80000"/>
              </a:lnSpc>
              <a:spcBef>
                <a:spcPct val="15000"/>
              </a:spcBef>
            </a:pPr>
            <a:r>
              <a:rPr lang="en-US" altLang="ko-KR" sz="2400" dirty="0" smtClean="0">
                <a:ea typeface="굴림" panose="020B0600000101010101" pitchFamily="34" charset="-127"/>
              </a:rPr>
              <a:t>Always move overflow page from end of Active list to front of Second-chance list (SC) and mark invalid</a:t>
            </a:r>
          </a:p>
          <a:p>
            <a:pPr lvl="1">
              <a:lnSpc>
                <a:spcPct val="80000"/>
              </a:lnSpc>
              <a:spcBef>
                <a:spcPct val="15000"/>
              </a:spcBef>
            </a:pPr>
            <a:r>
              <a:rPr lang="en-US" altLang="ko-KR" sz="2400" dirty="0" smtClean="0">
                <a:ea typeface="굴림" panose="020B0600000101010101" pitchFamily="34" charset="-127"/>
              </a:rPr>
              <a:t>Desired Page On SC List: move to front of Active list, mark RW</a:t>
            </a:r>
          </a:p>
          <a:p>
            <a:pPr lvl="1">
              <a:lnSpc>
                <a:spcPct val="80000"/>
              </a:lnSpc>
              <a:spcBef>
                <a:spcPct val="15000"/>
              </a:spcBef>
            </a:pPr>
            <a:r>
              <a:rPr lang="en-US" altLang="ko-KR" sz="2400" dirty="0" smtClean="0">
                <a:ea typeface="굴림" panose="020B0600000101010101" pitchFamily="34" charset="-127"/>
              </a:rPr>
              <a:t>Not on SC list: page in to front of Active list, mark RW; page out LRU victim at end of SC list</a:t>
            </a:r>
          </a:p>
        </p:txBody>
      </p:sp>
      <p:grpSp>
        <p:nvGrpSpPr>
          <p:cNvPr id="789537" name="Group 33"/>
          <p:cNvGrpSpPr>
            <a:grpSpLocks/>
          </p:cNvGrpSpPr>
          <p:nvPr/>
        </p:nvGrpSpPr>
        <p:grpSpPr bwMode="auto">
          <a:xfrm>
            <a:off x="685800" y="730250"/>
            <a:ext cx="7664451" cy="2225675"/>
            <a:chOff x="432" y="384"/>
            <a:chExt cx="4828" cy="1402"/>
          </a:xfrm>
        </p:grpSpPr>
        <p:sp>
          <p:nvSpPr>
            <p:cNvPr id="26643" name="Rectangle 5"/>
            <p:cNvSpPr>
              <a:spLocks noChangeArrowheads="1"/>
            </p:cNvSpPr>
            <p:nvPr/>
          </p:nvSpPr>
          <p:spPr bwMode="auto">
            <a:xfrm>
              <a:off x="1772" y="384"/>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4" name="Rectangle 6"/>
            <p:cNvSpPr>
              <a:spLocks noChangeArrowheads="1"/>
            </p:cNvSpPr>
            <p:nvPr/>
          </p:nvSpPr>
          <p:spPr bwMode="auto">
            <a:xfrm>
              <a:off x="1772" y="720"/>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5" name="Rectangle 7"/>
            <p:cNvSpPr>
              <a:spLocks noChangeArrowheads="1"/>
            </p:cNvSpPr>
            <p:nvPr/>
          </p:nvSpPr>
          <p:spPr bwMode="auto">
            <a:xfrm>
              <a:off x="1772" y="1056"/>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6" name="Rectangle 8"/>
            <p:cNvSpPr>
              <a:spLocks noChangeArrowheads="1"/>
            </p:cNvSpPr>
            <p:nvPr/>
          </p:nvSpPr>
          <p:spPr bwMode="auto">
            <a:xfrm>
              <a:off x="1772" y="1392"/>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7" name="Rectangle 10"/>
            <p:cNvSpPr>
              <a:spLocks noChangeArrowheads="1"/>
            </p:cNvSpPr>
            <p:nvPr/>
          </p:nvSpPr>
          <p:spPr bwMode="auto">
            <a:xfrm>
              <a:off x="3164" y="384"/>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8" name="Rectangle 11"/>
            <p:cNvSpPr>
              <a:spLocks noChangeArrowheads="1"/>
            </p:cNvSpPr>
            <p:nvPr/>
          </p:nvSpPr>
          <p:spPr bwMode="auto">
            <a:xfrm>
              <a:off x="3164" y="720"/>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9" name="Rectangle 12"/>
            <p:cNvSpPr>
              <a:spLocks noChangeArrowheads="1"/>
            </p:cNvSpPr>
            <p:nvPr/>
          </p:nvSpPr>
          <p:spPr bwMode="auto">
            <a:xfrm>
              <a:off x="3164" y="1056"/>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0" name="Rectangle 13"/>
            <p:cNvSpPr>
              <a:spLocks noChangeArrowheads="1"/>
            </p:cNvSpPr>
            <p:nvPr/>
          </p:nvSpPr>
          <p:spPr bwMode="auto">
            <a:xfrm>
              <a:off x="3164" y="1392"/>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1" name="Text Box 14"/>
            <p:cNvSpPr txBox="1">
              <a:spLocks noChangeArrowheads="1"/>
            </p:cNvSpPr>
            <p:nvPr/>
          </p:nvSpPr>
          <p:spPr bwMode="auto">
            <a:xfrm>
              <a:off x="432" y="624"/>
              <a:ext cx="1222" cy="116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solidFill>
                    <a:schemeClr val="hlink"/>
                  </a:solidFill>
                  <a:latin typeface="Gill Sans" charset="0"/>
                  <a:ea typeface="Gill Sans" charset="0"/>
                  <a:cs typeface="Gill Sans" charset="0"/>
                </a:rPr>
                <a:t>Directly</a:t>
              </a:r>
            </a:p>
            <a:p>
              <a:r>
                <a:rPr lang="en-US" altLang="ko-KR" sz="2400" b="0" dirty="0">
                  <a:solidFill>
                    <a:schemeClr val="hlink"/>
                  </a:solidFill>
                  <a:latin typeface="Gill Sans" charset="0"/>
                  <a:ea typeface="Gill Sans" charset="0"/>
                  <a:cs typeface="Gill Sans" charset="0"/>
                </a:rPr>
                <a:t>Mapped Pages</a:t>
              </a:r>
            </a:p>
            <a:p>
              <a:endParaRPr lang="en-US" altLang="ko-KR" sz="1800" b="0" dirty="0">
                <a:solidFill>
                  <a:schemeClr val="hlink"/>
                </a:solidFill>
                <a:latin typeface="Gill Sans" charset="0"/>
                <a:ea typeface="Gill Sans" charset="0"/>
                <a:cs typeface="Gill Sans" charset="0"/>
              </a:endParaRPr>
            </a:p>
            <a:p>
              <a:r>
                <a:rPr lang="en-US" altLang="ko-KR" sz="2400" b="0" dirty="0">
                  <a:solidFill>
                    <a:schemeClr val="hlink"/>
                  </a:solidFill>
                  <a:latin typeface="Gill Sans" charset="0"/>
                  <a:ea typeface="Gill Sans" charset="0"/>
                  <a:cs typeface="Gill Sans" charset="0"/>
                </a:rPr>
                <a:t>Marked: RW</a:t>
              </a:r>
            </a:p>
            <a:p>
              <a:r>
                <a:rPr lang="en-US" altLang="ko-KR" sz="2400" b="0" dirty="0">
                  <a:solidFill>
                    <a:schemeClr val="hlink"/>
                  </a:solidFill>
                  <a:latin typeface="Gill Sans" charset="0"/>
                  <a:ea typeface="Gill Sans" charset="0"/>
                  <a:cs typeface="Gill Sans" charset="0"/>
                </a:rPr>
                <a:t>List: FIFO</a:t>
              </a:r>
            </a:p>
          </p:txBody>
        </p:sp>
        <p:sp>
          <p:nvSpPr>
            <p:cNvPr id="26652" name="Text Box 15"/>
            <p:cNvSpPr txBox="1">
              <a:spLocks noChangeArrowheads="1"/>
            </p:cNvSpPr>
            <p:nvPr/>
          </p:nvSpPr>
          <p:spPr bwMode="auto">
            <a:xfrm>
              <a:off x="3984" y="624"/>
              <a:ext cx="1276" cy="114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solidFill>
                    <a:schemeClr val="hlink"/>
                  </a:solidFill>
                  <a:latin typeface="Gill Sans" charset="0"/>
                  <a:ea typeface="Gill Sans" charset="0"/>
                  <a:cs typeface="Gill Sans" charset="0"/>
                </a:rPr>
                <a:t>Second </a:t>
              </a:r>
            </a:p>
            <a:p>
              <a:r>
                <a:rPr lang="en-US" altLang="ko-KR" sz="2400" b="0" dirty="0">
                  <a:solidFill>
                    <a:schemeClr val="hlink"/>
                  </a:solidFill>
                  <a:latin typeface="Gill Sans" charset="0"/>
                  <a:ea typeface="Gill Sans" charset="0"/>
                  <a:cs typeface="Gill Sans" charset="0"/>
                </a:rPr>
                <a:t>Chance List</a:t>
              </a:r>
            </a:p>
            <a:p>
              <a:endParaRPr lang="en-US" altLang="ko-KR" sz="1600" b="0" dirty="0">
                <a:solidFill>
                  <a:schemeClr val="hlink"/>
                </a:solidFill>
                <a:latin typeface="Gill Sans" charset="0"/>
                <a:ea typeface="Gill Sans" charset="0"/>
                <a:cs typeface="Gill Sans" charset="0"/>
              </a:endParaRPr>
            </a:p>
            <a:p>
              <a:r>
                <a:rPr lang="en-US" altLang="ko-KR" sz="2400" b="0" dirty="0">
                  <a:solidFill>
                    <a:schemeClr val="hlink"/>
                  </a:solidFill>
                  <a:latin typeface="Gill Sans" charset="0"/>
                  <a:ea typeface="Gill Sans" charset="0"/>
                  <a:cs typeface="Gill Sans" charset="0"/>
                </a:rPr>
                <a:t>Marked: Invalid</a:t>
              </a:r>
            </a:p>
            <a:p>
              <a:r>
                <a:rPr lang="en-US" altLang="ko-KR" sz="2400" b="0" dirty="0">
                  <a:solidFill>
                    <a:schemeClr val="hlink"/>
                  </a:solidFill>
                  <a:latin typeface="Gill Sans" charset="0"/>
                  <a:ea typeface="Gill Sans" charset="0"/>
                  <a:cs typeface="Gill Sans" charset="0"/>
                </a:rPr>
                <a:t>List: LRU</a:t>
              </a:r>
            </a:p>
          </p:txBody>
        </p:sp>
      </p:grpSp>
      <p:grpSp>
        <p:nvGrpSpPr>
          <p:cNvPr id="789535" name="Group 31"/>
          <p:cNvGrpSpPr>
            <a:grpSpLocks/>
          </p:cNvGrpSpPr>
          <p:nvPr/>
        </p:nvGrpSpPr>
        <p:grpSpPr bwMode="auto">
          <a:xfrm>
            <a:off x="5822951" y="730251"/>
            <a:ext cx="2744788" cy="458788"/>
            <a:chOff x="3668" y="384"/>
            <a:chExt cx="1729" cy="289"/>
          </a:xfrm>
        </p:grpSpPr>
        <p:sp>
          <p:nvSpPr>
            <p:cNvPr id="26641" name="Line 18"/>
            <p:cNvSpPr>
              <a:spLocks noChangeShapeType="1"/>
            </p:cNvSpPr>
            <p:nvPr/>
          </p:nvSpPr>
          <p:spPr bwMode="auto">
            <a:xfrm>
              <a:off x="3668" y="480"/>
              <a:ext cx="7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2" name="Text Box 19"/>
            <p:cNvSpPr txBox="1">
              <a:spLocks noChangeArrowheads="1"/>
            </p:cNvSpPr>
            <p:nvPr/>
          </p:nvSpPr>
          <p:spPr bwMode="auto">
            <a:xfrm>
              <a:off x="4416" y="384"/>
              <a:ext cx="981" cy="28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LRU victim</a:t>
              </a:r>
            </a:p>
          </p:txBody>
        </p:sp>
      </p:grpSp>
      <p:grpSp>
        <p:nvGrpSpPr>
          <p:cNvPr id="789534" name="Group 30"/>
          <p:cNvGrpSpPr>
            <a:grpSpLocks/>
          </p:cNvGrpSpPr>
          <p:nvPr/>
        </p:nvGrpSpPr>
        <p:grpSpPr bwMode="auto">
          <a:xfrm>
            <a:off x="603250" y="2905125"/>
            <a:ext cx="2139950" cy="828675"/>
            <a:chOff x="380" y="1754"/>
            <a:chExt cx="1348" cy="522"/>
          </a:xfrm>
        </p:grpSpPr>
        <p:sp>
          <p:nvSpPr>
            <p:cNvPr id="26639" name="Line 22"/>
            <p:cNvSpPr>
              <a:spLocks noChangeShapeType="1"/>
            </p:cNvSpPr>
            <p:nvPr/>
          </p:nvSpPr>
          <p:spPr bwMode="auto">
            <a:xfrm>
              <a:off x="1104" y="1968"/>
              <a:ext cx="62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0" name="Text Box 23"/>
            <p:cNvSpPr txBox="1">
              <a:spLocks noChangeArrowheads="1"/>
            </p:cNvSpPr>
            <p:nvPr/>
          </p:nvSpPr>
          <p:spPr bwMode="auto">
            <a:xfrm>
              <a:off x="380" y="1754"/>
              <a:ext cx="897" cy="52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Page-in</a:t>
              </a:r>
            </a:p>
            <a:p>
              <a:pPr>
                <a:spcBef>
                  <a:spcPct val="0"/>
                </a:spcBef>
              </a:pPr>
              <a:r>
                <a:rPr lang="en-US" altLang="ko-KR" sz="2400" b="0" dirty="0">
                  <a:latin typeface="Gill Sans" charset="0"/>
                  <a:ea typeface="Gill Sans" charset="0"/>
                  <a:cs typeface="Gill Sans" charset="0"/>
                </a:rPr>
                <a:t>From disk</a:t>
              </a:r>
            </a:p>
          </p:txBody>
        </p:sp>
      </p:grpSp>
      <p:grpSp>
        <p:nvGrpSpPr>
          <p:cNvPr id="789533" name="Group 29"/>
          <p:cNvGrpSpPr>
            <a:grpSpLocks/>
          </p:cNvGrpSpPr>
          <p:nvPr/>
        </p:nvGrpSpPr>
        <p:grpSpPr bwMode="auto">
          <a:xfrm>
            <a:off x="2743200" y="1492250"/>
            <a:ext cx="2279650" cy="2124075"/>
            <a:chOff x="1728" y="864"/>
            <a:chExt cx="1436" cy="1338"/>
          </a:xfrm>
        </p:grpSpPr>
        <p:sp>
          <p:nvSpPr>
            <p:cNvPr id="26636" name="Line 16"/>
            <p:cNvSpPr>
              <a:spLocks noChangeShapeType="1"/>
            </p:cNvSpPr>
            <p:nvPr/>
          </p:nvSpPr>
          <p:spPr bwMode="auto">
            <a:xfrm flipH="1">
              <a:off x="2204" y="864"/>
              <a:ext cx="960" cy="91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7" name="Text Box 20"/>
            <p:cNvSpPr txBox="1">
              <a:spLocks noChangeArrowheads="1"/>
            </p:cNvSpPr>
            <p:nvPr/>
          </p:nvSpPr>
          <p:spPr bwMode="auto">
            <a:xfrm>
              <a:off x="1728" y="1680"/>
              <a:ext cx="1152" cy="52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smtClean="0">
                  <a:latin typeface="Gill Sans" charset="0"/>
                  <a:ea typeface="Gill Sans" charset="0"/>
                  <a:cs typeface="Gill Sans" charset="0"/>
                </a:rPr>
                <a:t>Active Pages</a:t>
              </a:r>
              <a:endParaRPr lang="en-US" altLang="ko-KR" sz="2400" b="0" dirty="0">
                <a:latin typeface="Gill Sans" charset="0"/>
                <a:ea typeface="Gill Sans" charset="0"/>
                <a:cs typeface="Gill Sans" charset="0"/>
              </a:endParaRPr>
            </a:p>
          </p:txBody>
        </p:sp>
        <p:sp>
          <p:nvSpPr>
            <p:cNvPr id="26638" name="Text Box 24"/>
            <p:cNvSpPr txBox="1">
              <a:spLocks noChangeArrowheads="1"/>
            </p:cNvSpPr>
            <p:nvPr/>
          </p:nvSpPr>
          <p:spPr bwMode="auto">
            <a:xfrm rot="19063843">
              <a:off x="2247" y="1160"/>
              <a:ext cx="656" cy="28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Access</a:t>
              </a:r>
            </a:p>
          </p:txBody>
        </p:sp>
      </p:grpSp>
      <p:grpSp>
        <p:nvGrpSpPr>
          <p:cNvPr id="789532" name="Group 28"/>
          <p:cNvGrpSpPr>
            <a:grpSpLocks/>
          </p:cNvGrpSpPr>
          <p:nvPr/>
        </p:nvGrpSpPr>
        <p:grpSpPr bwMode="auto">
          <a:xfrm>
            <a:off x="3651251" y="608013"/>
            <a:ext cx="2978151" cy="3055938"/>
            <a:chOff x="2300" y="307"/>
            <a:chExt cx="1876" cy="1925"/>
          </a:xfrm>
        </p:grpSpPr>
        <p:sp>
          <p:nvSpPr>
            <p:cNvPr id="26633" name="Line 17"/>
            <p:cNvSpPr>
              <a:spLocks noChangeShapeType="1"/>
            </p:cNvSpPr>
            <p:nvPr/>
          </p:nvSpPr>
          <p:spPr bwMode="auto">
            <a:xfrm>
              <a:off x="2300" y="480"/>
              <a:ext cx="1060" cy="12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4" name="Text Box 21"/>
            <p:cNvSpPr txBox="1">
              <a:spLocks noChangeArrowheads="1"/>
            </p:cNvSpPr>
            <p:nvPr/>
          </p:nvSpPr>
          <p:spPr bwMode="auto">
            <a:xfrm>
              <a:off x="3107" y="1710"/>
              <a:ext cx="1069" cy="52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smtClean="0">
                  <a:latin typeface="Gill Sans" charset="0"/>
                  <a:ea typeface="Gill Sans" charset="0"/>
                  <a:cs typeface="Gill Sans" charset="0"/>
                </a:rPr>
                <a:t>SC Victims</a:t>
              </a:r>
              <a:endParaRPr lang="en-US" altLang="ko-KR" sz="2400" b="0" dirty="0">
                <a:latin typeface="Gill Sans" charset="0"/>
                <a:ea typeface="Gill Sans" charset="0"/>
                <a:cs typeface="Gill Sans" charset="0"/>
              </a:endParaRPr>
            </a:p>
          </p:txBody>
        </p:sp>
        <p:sp>
          <p:nvSpPr>
            <p:cNvPr id="26635" name="Text Box 25"/>
            <p:cNvSpPr txBox="1">
              <a:spLocks noChangeArrowheads="1"/>
            </p:cNvSpPr>
            <p:nvPr/>
          </p:nvSpPr>
          <p:spPr bwMode="auto">
            <a:xfrm rot="2931928">
              <a:off x="2218" y="593"/>
              <a:ext cx="861" cy="28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Overflow</a:t>
              </a:r>
            </a:p>
          </p:txBody>
        </p:sp>
      </p:grpSp>
    </p:spTree>
    <p:extLst>
      <p:ext uri="{BB962C8B-B14F-4D97-AF65-F5344CB8AC3E}">
        <p14:creationId xmlns:p14="http://schemas.microsoft.com/office/powerpoint/2010/main" val="21096730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9507">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89537"/>
                                        </p:tgtEl>
                                        <p:attrNameLst>
                                          <p:attrName>style.visibility</p:attrName>
                                        </p:attrNameLst>
                                      </p:cBhvr>
                                      <p:to>
                                        <p:strVal val="visible"/>
                                      </p:to>
                                    </p:set>
                                    <p:anim calcmode="lin" valueType="num">
                                      <p:cBhvr additive="base">
                                        <p:cTn id="9" dur="500" fill="hold"/>
                                        <p:tgtEl>
                                          <p:spTgt spid="789537"/>
                                        </p:tgtEl>
                                        <p:attrNameLst>
                                          <p:attrName>ppt_x</p:attrName>
                                        </p:attrNameLst>
                                      </p:cBhvr>
                                      <p:tavLst>
                                        <p:tav tm="0">
                                          <p:val>
                                            <p:strVal val="1+#ppt_w/2"/>
                                          </p:val>
                                        </p:tav>
                                        <p:tav tm="100000">
                                          <p:val>
                                            <p:strVal val="#ppt_x"/>
                                          </p:val>
                                        </p:tav>
                                      </p:tavLst>
                                    </p:anim>
                                    <p:anim calcmode="lin" valueType="num">
                                      <p:cBhvr additive="base">
                                        <p:cTn id="10" dur="500" fill="hold"/>
                                        <p:tgtEl>
                                          <p:spTgt spid="789537"/>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950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950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9507">
                                            <p:txEl>
                                              <p:pRg st="3" end="3"/>
                                            </p:txEl>
                                          </p:spTgt>
                                        </p:tgtEl>
                                        <p:attrNameLst>
                                          <p:attrName>style.visibility</p:attrName>
                                        </p:attrNameLst>
                                      </p:cBhvr>
                                      <p:to>
                                        <p:strVal val="visible"/>
                                      </p:to>
                                    </p:set>
                                  </p:childTnLst>
                                </p:cTn>
                              </p:par>
                              <p:par>
                                <p:cTn id="23" presetID="22" presetClass="entr" presetSubtype="1" fill="hold" nodeType="withEffect">
                                  <p:stCondLst>
                                    <p:cond delay="0"/>
                                  </p:stCondLst>
                                  <p:childTnLst>
                                    <p:set>
                                      <p:cBhvr>
                                        <p:cTn id="24" dur="1" fill="hold">
                                          <p:stCondLst>
                                            <p:cond delay="0"/>
                                          </p:stCondLst>
                                        </p:cTn>
                                        <p:tgtEl>
                                          <p:spTgt spid="789532"/>
                                        </p:tgtEl>
                                        <p:attrNameLst>
                                          <p:attrName>style.visibility</p:attrName>
                                        </p:attrNameLst>
                                      </p:cBhvr>
                                      <p:to>
                                        <p:strVal val="visible"/>
                                      </p:to>
                                    </p:set>
                                    <p:animEffect transition="in" filter="wipe(up)">
                                      <p:cBhvr>
                                        <p:cTn id="25" dur="500"/>
                                        <p:tgtEl>
                                          <p:spTgt spid="78953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89507">
                                            <p:txEl>
                                              <p:pRg st="4" end="4"/>
                                            </p:txEl>
                                          </p:spTgt>
                                        </p:tgtEl>
                                        <p:attrNameLst>
                                          <p:attrName>style.visibility</p:attrName>
                                        </p:attrNameLst>
                                      </p:cBhvr>
                                      <p:to>
                                        <p:strVal val="visible"/>
                                      </p:to>
                                    </p:set>
                                  </p:childTnLst>
                                </p:cTn>
                              </p:par>
                              <p:par>
                                <p:cTn id="30" presetID="22" presetClass="entr" presetSubtype="1" fill="hold" nodeType="withEffect">
                                  <p:stCondLst>
                                    <p:cond delay="0"/>
                                  </p:stCondLst>
                                  <p:childTnLst>
                                    <p:set>
                                      <p:cBhvr>
                                        <p:cTn id="31" dur="1" fill="hold">
                                          <p:stCondLst>
                                            <p:cond delay="0"/>
                                          </p:stCondLst>
                                        </p:cTn>
                                        <p:tgtEl>
                                          <p:spTgt spid="789533"/>
                                        </p:tgtEl>
                                        <p:attrNameLst>
                                          <p:attrName>style.visibility</p:attrName>
                                        </p:attrNameLst>
                                      </p:cBhvr>
                                      <p:to>
                                        <p:strVal val="visible"/>
                                      </p:to>
                                    </p:set>
                                    <p:animEffect transition="in" filter="wipe(up)">
                                      <p:cBhvr>
                                        <p:cTn id="32" dur="500"/>
                                        <p:tgtEl>
                                          <p:spTgt spid="7895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89507">
                                            <p:txEl>
                                              <p:pRg st="5" end="5"/>
                                            </p:txEl>
                                          </p:spTgt>
                                        </p:tgtEl>
                                        <p:attrNameLst>
                                          <p:attrName>style.visibility</p:attrName>
                                        </p:attrNameLst>
                                      </p:cBhvr>
                                      <p:to>
                                        <p:strVal val="visible"/>
                                      </p:to>
                                    </p:set>
                                  </p:childTnLst>
                                </p:cTn>
                              </p:par>
                            </p:childTnLst>
                          </p:cTn>
                        </p:par>
                        <p:par>
                          <p:cTn id="37" fill="hold" nodeType="afterGroup">
                            <p:stCondLst>
                              <p:cond delay="0"/>
                            </p:stCondLst>
                            <p:childTnLst>
                              <p:par>
                                <p:cTn id="38" presetID="22" presetClass="entr" presetSubtype="8" fill="hold" nodeType="afterEffect">
                                  <p:stCondLst>
                                    <p:cond delay="0"/>
                                  </p:stCondLst>
                                  <p:childTnLst>
                                    <p:set>
                                      <p:cBhvr>
                                        <p:cTn id="39" dur="1" fill="hold">
                                          <p:stCondLst>
                                            <p:cond delay="0"/>
                                          </p:stCondLst>
                                        </p:cTn>
                                        <p:tgtEl>
                                          <p:spTgt spid="789534"/>
                                        </p:tgtEl>
                                        <p:attrNameLst>
                                          <p:attrName>style.visibility</p:attrName>
                                        </p:attrNameLst>
                                      </p:cBhvr>
                                      <p:to>
                                        <p:strVal val="visible"/>
                                      </p:to>
                                    </p:set>
                                    <p:animEffect transition="in" filter="wipe(left)">
                                      <p:cBhvr>
                                        <p:cTn id="40" dur="500"/>
                                        <p:tgtEl>
                                          <p:spTgt spid="789534"/>
                                        </p:tgtEl>
                                      </p:cBhvr>
                                    </p:animEffect>
                                  </p:childTnLst>
                                </p:cTn>
                              </p:par>
                            </p:childTnLst>
                          </p:cTn>
                        </p:par>
                        <p:par>
                          <p:cTn id="41" fill="hold" nodeType="afterGroup">
                            <p:stCondLst>
                              <p:cond delay="500"/>
                            </p:stCondLst>
                            <p:childTnLst>
                              <p:par>
                                <p:cTn id="42" presetID="22" presetClass="entr" presetSubtype="8" fill="hold" nodeType="afterEffect">
                                  <p:stCondLst>
                                    <p:cond delay="0"/>
                                  </p:stCondLst>
                                  <p:childTnLst>
                                    <p:set>
                                      <p:cBhvr>
                                        <p:cTn id="43" dur="1" fill="hold">
                                          <p:stCondLst>
                                            <p:cond delay="0"/>
                                          </p:stCondLst>
                                        </p:cTn>
                                        <p:tgtEl>
                                          <p:spTgt spid="789535"/>
                                        </p:tgtEl>
                                        <p:attrNameLst>
                                          <p:attrName>style.visibility</p:attrName>
                                        </p:attrNameLst>
                                      </p:cBhvr>
                                      <p:to>
                                        <p:strVal val="visible"/>
                                      </p:to>
                                    </p:set>
                                    <p:animEffect transition="in" filter="wipe(left)">
                                      <p:cBhvr>
                                        <p:cTn id="44" dur="500"/>
                                        <p:tgtEl>
                                          <p:spTgt spid="789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smtClean="0">
                <a:ea typeface="굴림" panose="020B0600000101010101" pitchFamily="34" charset="-127"/>
              </a:rPr>
              <a:t>Second-Chance List Algorithm (con’t)</a:t>
            </a:r>
          </a:p>
        </p:txBody>
      </p:sp>
      <p:sp>
        <p:nvSpPr>
          <p:cNvPr id="27651" name="Rectangle 3"/>
          <p:cNvSpPr>
            <a:spLocks noGrp="1" noChangeArrowheads="1"/>
          </p:cNvSpPr>
          <p:nvPr>
            <p:ph type="body" idx="1"/>
          </p:nvPr>
        </p:nvSpPr>
        <p:spPr>
          <a:xfrm>
            <a:off x="304800" y="685800"/>
            <a:ext cx="8610600" cy="5867400"/>
          </a:xfrm>
        </p:spPr>
        <p:txBody>
          <a:bodyPr/>
          <a:lstStyle/>
          <a:p>
            <a:pPr>
              <a:lnSpc>
                <a:spcPct val="80000"/>
              </a:lnSpc>
            </a:pPr>
            <a:r>
              <a:rPr lang="en-US" altLang="ko-KR" dirty="0" smtClean="0">
                <a:ea typeface="굴림" panose="020B0600000101010101" pitchFamily="34" charset="-127"/>
              </a:rPr>
              <a:t>How many pages for second chance list?</a:t>
            </a:r>
          </a:p>
          <a:p>
            <a:pPr lvl="1">
              <a:lnSpc>
                <a:spcPct val="80000"/>
              </a:lnSpc>
            </a:pPr>
            <a:r>
              <a:rPr lang="en-US" altLang="ko-KR" dirty="0" smtClean="0">
                <a:ea typeface="굴림" panose="020B0600000101010101" pitchFamily="34" charset="-127"/>
              </a:rPr>
              <a:t>If 0 </a:t>
            </a:r>
            <a:r>
              <a:rPr lang="en-US" altLang="ko-KR" dirty="0" smtClean="0">
                <a:ea typeface="굴림" panose="020B0600000101010101" pitchFamily="34" charset="-127"/>
                <a:sym typeface="Symbol" panose="05050102010706020507" pitchFamily="18" charset="2"/>
              </a:rPr>
              <a:t> FIFO</a:t>
            </a:r>
          </a:p>
          <a:p>
            <a:pPr lvl="1">
              <a:lnSpc>
                <a:spcPct val="80000"/>
              </a:lnSpc>
            </a:pPr>
            <a:r>
              <a:rPr lang="en-US" altLang="ko-KR" dirty="0" smtClean="0">
                <a:ea typeface="굴림" panose="020B0600000101010101" pitchFamily="34" charset="-127"/>
                <a:sym typeface="Symbol" panose="05050102010706020507" pitchFamily="18" charset="2"/>
              </a:rPr>
              <a:t>If all  LRU, but page fault on every page reference</a:t>
            </a:r>
          </a:p>
          <a:p>
            <a:pPr>
              <a:lnSpc>
                <a:spcPct val="80000"/>
              </a:lnSpc>
            </a:pPr>
            <a:r>
              <a:rPr lang="en-US" altLang="ko-KR" dirty="0" smtClean="0">
                <a:ea typeface="굴림" panose="020B0600000101010101" pitchFamily="34" charset="-127"/>
                <a:sym typeface="Symbol" panose="05050102010706020507" pitchFamily="18" charset="2"/>
              </a:rPr>
              <a:t>Pick intermediate value.  Result is:</a:t>
            </a:r>
          </a:p>
          <a:p>
            <a:pPr lvl="1">
              <a:lnSpc>
                <a:spcPct val="80000"/>
              </a:lnSpc>
            </a:pPr>
            <a:r>
              <a:rPr lang="en-US" altLang="ko-KR" dirty="0" smtClean="0">
                <a:ea typeface="굴림" panose="020B0600000101010101" pitchFamily="34" charset="-127"/>
                <a:sym typeface="Symbol" panose="05050102010706020507" pitchFamily="18" charset="2"/>
              </a:rPr>
              <a:t>Pro: Few disk accesses (page only goes to disk if unused for a long time) </a:t>
            </a:r>
          </a:p>
          <a:p>
            <a:pPr lvl="1">
              <a:lnSpc>
                <a:spcPct val="80000"/>
              </a:lnSpc>
            </a:pPr>
            <a:r>
              <a:rPr lang="en-US" altLang="ko-KR" dirty="0" smtClean="0">
                <a:ea typeface="굴림" panose="020B0600000101010101" pitchFamily="34" charset="-127"/>
                <a:sym typeface="Symbol" panose="05050102010706020507" pitchFamily="18" charset="2"/>
              </a:rPr>
              <a:t>Con: Increased overhead trapping to OS (software / hardware tradeoff)</a:t>
            </a:r>
          </a:p>
          <a:p>
            <a:pPr>
              <a:lnSpc>
                <a:spcPct val="80000"/>
              </a:lnSpc>
            </a:pPr>
            <a:r>
              <a:rPr lang="en-US" altLang="ko-KR" dirty="0" smtClean="0">
                <a:ea typeface="굴림" panose="020B0600000101010101" pitchFamily="34" charset="-127"/>
                <a:sym typeface="Symbol" panose="05050102010706020507" pitchFamily="18" charset="2"/>
              </a:rPr>
              <a:t>With page translation, we can adapt to any kind of access the program makes</a:t>
            </a:r>
          </a:p>
          <a:p>
            <a:pPr lvl="1">
              <a:lnSpc>
                <a:spcPct val="80000"/>
              </a:lnSpc>
            </a:pPr>
            <a:r>
              <a:rPr lang="en-US" altLang="ko-KR" dirty="0" smtClean="0">
                <a:ea typeface="굴림" panose="020B0600000101010101" pitchFamily="34" charset="-127"/>
                <a:sym typeface="Symbol" panose="05050102010706020507" pitchFamily="18" charset="2"/>
              </a:rPr>
              <a:t>Later, we will show how to use page translation / protection to share memory between threads on separated machines</a:t>
            </a:r>
          </a:p>
          <a:p>
            <a:pPr>
              <a:lnSpc>
                <a:spcPct val="80000"/>
              </a:lnSpc>
            </a:pPr>
            <a:r>
              <a:rPr lang="en-US" altLang="ko-KR" dirty="0" smtClean="0">
                <a:ea typeface="굴림" panose="020B0600000101010101" pitchFamily="34" charset="-127"/>
                <a:sym typeface="Symbol" panose="05050102010706020507" pitchFamily="18" charset="2"/>
              </a:rPr>
              <a:t>Question: why didn’t VAX include “use” bit?</a:t>
            </a:r>
          </a:p>
          <a:p>
            <a:pPr lvl="1">
              <a:lnSpc>
                <a:spcPct val="80000"/>
              </a:lnSpc>
            </a:pPr>
            <a:r>
              <a:rPr lang="en-US" altLang="ko-KR" dirty="0" err="1" smtClean="0">
                <a:ea typeface="굴림" panose="020B0600000101010101" pitchFamily="34" charset="-127"/>
                <a:sym typeface="Symbol" panose="05050102010706020507" pitchFamily="18" charset="2"/>
              </a:rPr>
              <a:t>Strecker</a:t>
            </a:r>
            <a:r>
              <a:rPr lang="en-US" altLang="ko-KR" dirty="0" smtClean="0">
                <a:ea typeface="굴림" panose="020B0600000101010101" pitchFamily="34" charset="-127"/>
                <a:sym typeface="Symbol" panose="05050102010706020507" pitchFamily="18" charset="2"/>
              </a:rPr>
              <a:t> (architect) asked OS people, they said they didn’t need it, so didn’t implement it</a:t>
            </a:r>
          </a:p>
          <a:p>
            <a:pPr lvl="1">
              <a:lnSpc>
                <a:spcPct val="80000"/>
              </a:lnSpc>
            </a:pPr>
            <a:r>
              <a:rPr lang="en-US" altLang="ko-KR" dirty="0" smtClean="0">
                <a:ea typeface="굴림" panose="020B0600000101010101" pitchFamily="34" charset="-127"/>
                <a:sym typeface="Symbol" panose="05050102010706020507" pitchFamily="18" charset="2"/>
              </a:rPr>
              <a:t>He later got blamed, but VAX did OK anyway</a:t>
            </a:r>
          </a:p>
        </p:txBody>
      </p:sp>
    </p:spTree>
    <p:extLst>
      <p:ext uri="{BB962C8B-B14F-4D97-AF65-F5344CB8AC3E}">
        <p14:creationId xmlns:p14="http://schemas.microsoft.com/office/powerpoint/2010/main" val="5830553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65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651">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16363" y="228600"/>
            <a:ext cx="1474787" cy="379413"/>
          </a:xfrm>
          <a:noFill/>
        </p:spPr>
        <p:txBody>
          <a:bodyPr wrap="none" lIns="63500" tIns="25400" rIns="63500" bIns="25400" anchor="t">
            <a:spAutoFit/>
          </a:bodyPr>
          <a:lstStyle/>
          <a:p>
            <a:r>
              <a:rPr lang="en-US" altLang="ko-KR" smtClean="0">
                <a:ea typeface="굴림" panose="020B0600000101010101" pitchFamily="34" charset="-127"/>
              </a:rPr>
              <a:t>Free List</a:t>
            </a:r>
          </a:p>
        </p:txBody>
      </p:sp>
      <p:sp>
        <p:nvSpPr>
          <p:cNvPr id="793607" name="Rectangle 7"/>
          <p:cNvSpPr>
            <a:spLocks noGrp="1" noChangeArrowheads="1"/>
          </p:cNvSpPr>
          <p:nvPr>
            <p:ph type="body" idx="1"/>
          </p:nvPr>
        </p:nvSpPr>
        <p:spPr>
          <a:xfrm>
            <a:off x="76200" y="3962400"/>
            <a:ext cx="8915400" cy="2819400"/>
          </a:xfrm>
        </p:spPr>
        <p:txBody>
          <a:bodyPr/>
          <a:lstStyle/>
          <a:p>
            <a:pPr>
              <a:lnSpc>
                <a:spcPct val="80000"/>
              </a:lnSpc>
              <a:spcBef>
                <a:spcPct val="10000"/>
              </a:spcBef>
            </a:pPr>
            <a:r>
              <a:rPr lang="en-US" altLang="ko-KR" dirty="0" smtClean="0">
                <a:ea typeface="굴림" panose="020B0600000101010101" pitchFamily="34" charset="-127"/>
              </a:rPr>
              <a:t>Keep set of free pages ready for use in demand paging</a:t>
            </a:r>
          </a:p>
          <a:p>
            <a:pPr lvl="1">
              <a:lnSpc>
                <a:spcPct val="80000"/>
              </a:lnSpc>
              <a:spcBef>
                <a:spcPct val="10000"/>
              </a:spcBef>
            </a:pPr>
            <a:r>
              <a:rPr lang="en-US" altLang="ko-KR" dirty="0" err="1" smtClean="0">
                <a:ea typeface="굴림" panose="020B0600000101010101" pitchFamily="34" charset="-127"/>
              </a:rPr>
              <a:t>Freelist</a:t>
            </a:r>
            <a:r>
              <a:rPr lang="en-US" altLang="ko-KR" dirty="0" smtClean="0">
                <a:ea typeface="굴림" panose="020B0600000101010101" pitchFamily="34" charset="-127"/>
              </a:rPr>
              <a:t> filled in background by Clock algorithm or other technique (“</a:t>
            </a:r>
            <a:r>
              <a:rPr lang="en-US" altLang="ko-KR" dirty="0" err="1" smtClean="0">
                <a:ea typeface="굴림" panose="020B0600000101010101" pitchFamily="34" charset="-127"/>
              </a:rPr>
              <a:t>Pageout</a:t>
            </a:r>
            <a:r>
              <a:rPr lang="en-US" altLang="ko-KR" dirty="0" smtClean="0">
                <a:ea typeface="굴림" panose="020B0600000101010101" pitchFamily="34" charset="-127"/>
              </a:rPr>
              <a:t> demon”)</a:t>
            </a:r>
          </a:p>
          <a:p>
            <a:pPr lvl="1">
              <a:lnSpc>
                <a:spcPct val="80000"/>
              </a:lnSpc>
              <a:spcBef>
                <a:spcPct val="10000"/>
              </a:spcBef>
            </a:pPr>
            <a:r>
              <a:rPr lang="en-US" altLang="ko-KR" dirty="0" smtClean="0">
                <a:ea typeface="굴림" panose="020B0600000101010101" pitchFamily="34" charset="-127"/>
              </a:rPr>
              <a:t>Dirty pages start copying back to disk when enter list</a:t>
            </a:r>
          </a:p>
          <a:p>
            <a:pPr>
              <a:lnSpc>
                <a:spcPct val="80000"/>
              </a:lnSpc>
              <a:spcBef>
                <a:spcPct val="10000"/>
              </a:spcBef>
            </a:pPr>
            <a:r>
              <a:rPr lang="en-US" altLang="ko-KR" dirty="0" smtClean="0">
                <a:ea typeface="굴림" panose="020B0600000101010101" pitchFamily="34" charset="-127"/>
              </a:rPr>
              <a:t>Like VAX second-chance list</a:t>
            </a:r>
          </a:p>
          <a:p>
            <a:pPr lvl="1">
              <a:lnSpc>
                <a:spcPct val="80000"/>
              </a:lnSpc>
              <a:spcBef>
                <a:spcPct val="10000"/>
              </a:spcBef>
            </a:pPr>
            <a:r>
              <a:rPr lang="en-US" altLang="ko-KR" dirty="0" smtClean="0">
                <a:ea typeface="굴림" panose="020B0600000101010101" pitchFamily="34" charset="-127"/>
              </a:rPr>
              <a:t>If page needed before reused, just return to active set</a:t>
            </a:r>
          </a:p>
          <a:p>
            <a:pPr>
              <a:lnSpc>
                <a:spcPct val="80000"/>
              </a:lnSpc>
              <a:spcBef>
                <a:spcPct val="10000"/>
              </a:spcBef>
            </a:pPr>
            <a:r>
              <a:rPr lang="en-US" altLang="ko-KR" dirty="0" smtClean="0">
                <a:ea typeface="굴림" panose="020B0600000101010101" pitchFamily="34" charset="-127"/>
              </a:rPr>
              <a:t>Advantage: faster for page fault</a:t>
            </a:r>
          </a:p>
          <a:p>
            <a:pPr lvl="1">
              <a:lnSpc>
                <a:spcPct val="80000"/>
              </a:lnSpc>
              <a:spcBef>
                <a:spcPct val="10000"/>
              </a:spcBef>
            </a:pPr>
            <a:r>
              <a:rPr lang="en-US" altLang="ko-KR" dirty="0" smtClean="0">
                <a:ea typeface="굴림" panose="020B0600000101010101" pitchFamily="34" charset="-127"/>
              </a:rPr>
              <a:t>Can always use page (or pages) immediately on fault</a:t>
            </a:r>
          </a:p>
        </p:txBody>
      </p:sp>
      <p:grpSp>
        <p:nvGrpSpPr>
          <p:cNvPr id="28676" name="Group 203"/>
          <p:cNvGrpSpPr>
            <a:grpSpLocks/>
          </p:cNvGrpSpPr>
          <p:nvPr/>
        </p:nvGrpSpPr>
        <p:grpSpPr bwMode="auto">
          <a:xfrm>
            <a:off x="855663" y="818761"/>
            <a:ext cx="8288669" cy="3087711"/>
            <a:chOff x="432" y="432"/>
            <a:chExt cx="5569" cy="2075"/>
          </a:xfrm>
        </p:grpSpPr>
        <p:sp>
          <p:nvSpPr>
            <p:cNvPr id="28677" name="Oval 3"/>
            <p:cNvSpPr>
              <a:spLocks noChangeArrowheads="1"/>
            </p:cNvSpPr>
            <p:nvPr/>
          </p:nvSpPr>
          <p:spPr bwMode="auto">
            <a:xfrm>
              <a:off x="432" y="432"/>
              <a:ext cx="1872" cy="1824"/>
            </a:xfrm>
            <a:prstGeom prst="ellipse">
              <a:avLst/>
            </a:prstGeom>
            <a:noFill/>
            <a:ln w="76200">
              <a:solidFill>
                <a:schemeClr val="tx1"/>
              </a:solidFill>
              <a:prstDash val="dash"/>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ko-KR" sz="2000" b="0" dirty="0">
                  <a:latin typeface="Arial"/>
                  <a:ea typeface="굴림" panose="020B0600000101010101" pitchFamily="34" charset="-127"/>
                  <a:cs typeface="Arial"/>
                </a:rPr>
                <a:t>Set of all pages</a:t>
              </a:r>
            </a:p>
            <a:p>
              <a:pPr>
                <a:lnSpc>
                  <a:spcPct val="100000"/>
                </a:lnSpc>
                <a:spcBef>
                  <a:spcPct val="0"/>
                </a:spcBef>
                <a:buSzTx/>
              </a:pPr>
              <a:r>
                <a:rPr lang="en-US" altLang="ko-KR" sz="2000" b="0" dirty="0">
                  <a:latin typeface="Arial"/>
                  <a:ea typeface="굴림" panose="020B0600000101010101" pitchFamily="34" charset="-127"/>
                  <a:cs typeface="Arial"/>
                </a:rPr>
                <a:t>in Memory</a:t>
              </a:r>
            </a:p>
          </p:txBody>
        </p:sp>
        <p:sp>
          <p:nvSpPr>
            <p:cNvPr id="28678" name="Line 4"/>
            <p:cNvSpPr>
              <a:spLocks noChangeShapeType="1"/>
            </p:cNvSpPr>
            <p:nvPr/>
          </p:nvSpPr>
          <p:spPr bwMode="auto">
            <a:xfrm flipH="1">
              <a:off x="2112" y="576"/>
              <a:ext cx="384" cy="288"/>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000">
                <a:latin typeface="Gill Sans Light"/>
                <a:cs typeface="Gill Sans Light"/>
              </a:endParaRPr>
            </a:p>
          </p:txBody>
        </p:sp>
        <p:sp>
          <p:nvSpPr>
            <p:cNvPr id="28679" name="Text Box 5"/>
            <p:cNvSpPr txBox="1">
              <a:spLocks noChangeArrowheads="1"/>
            </p:cNvSpPr>
            <p:nvPr/>
          </p:nvSpPr>
          <p:spPr bwMode="auto">
            <a:xfrm>
              <a:off x="2496" y="432"/>
              <a:ext cx="3505" cy="4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sz="2000" b="0" dirty="0">
                  <a:solidFill>
                    <a:schemeClr val="accent1"/>
                  </a:solidFill>
                  <a:latin typeface="Gill Sans" charset="0"/>
                  <a:ea typeface="Gill Sans" charset="0"/>
                  <a:cs typeface="Gill Sans" charset="0"/>
                </a:rPr>
                <a:t>Single Clock </a:t>
              </a:r>
              <a:r>
                <a:rPr lang="en-US" altLang="ko-KR" sz="2000" b="0" dirty="0" smtClean="0">
                  <a:solidFill>
                    <a:schemeClr val="accent1"/>
                  </a:solidFill>
                  <a:latin typeface="Gill Sans" charset="0"/>
                  <a:ea typeface="Gill Sans" charset="0"/>
                  <a:cs typeface="Gill Sans" charset="0"/>
                </a:rPr>
                <a:t>Hand:  </a:t>
              </a:r>
              <a:r>
                <a:rPr lang="en-US" altLang="ko-KR" sz="2000" b="0" dirty="0" smtClean="0">
                  <a:latin typeface="Gill Sans" charset="0"/>
                  <a:ea typeface="Gill Sans" charset="0"/>
                  <a:cs typeface="Gill Sans" charset="0"/>
                </a:rPr>
                <a:t>Advances </a:t>
              </a:r>
              <a:r>
                <a:rPr lang="en-US" altLang="ko-KR" sz="2000" b="0" dirty="0">
                  <a:latin typeface="Gill Sans" charset="0"/>
                  <a:ea typeface="Gill Sans" charset="0"/>
                  <a:cs typeface="Gill Sans" charset="0"/>
                </a:rPr>
                <a:t>as needed to keep </a:t>
              </a:r>
              <a:r>
                <a:rPr lang="en-US" altLang="ko-KR" sz="2000" b="0" dirty="0" err="1">
                  <a:latin typeface="Gill Sans" charset="0"/>
                  <a:ea typeface="Gill Sans" charset="0"/>
                  <a:cs typeface="Gill Sans" charset="0"/>
                </a:rPr>
                <a:t>freelist</a:t>
              </a:r>
              <a:r>
                <a:rPr lang="en-US" altLang="ko-KR" sz="2000" b="0" dirty="0">
                  <a:latin typeface="Gill Sans" charset="0"/>
                  <a:ea typeface="Gill Sans" charset="0"/>
                  <a:cs typeface="Gill Sans" charset="0"/>
                </a:rPr>
                <a:t> full (“background”</a:t>
              </a:r>
              <a:r>
                <a:rPr lang="en-US" altLang="ko-KR" sz="2000" b="0" dirty="0" smtClean="0">
                  <a:latin typeface="Gill Sans" charset="0"/>
                  <a:ea typeface="Gill Sans" charset="0"/>
                  <a:cs typeface="Gill Sans" charset="0"/>
                </a:rPr>
                <a:t>)</a:t>
              </a:r>
              <a:endParaRPr lang="en-US" altLang="ko-KR" sz="2000" b="0" dirty="0">
                <a:latin typeface="Gill Sans" charset="0"/>
                <a:ea typeface="Gill Sans" charset="0"/>
                <a:cs typeface="Gill Sans" charset="0"/>
              </a:endParaRPr>
            </a:p>
          </p:txBody>
        </p:sp>
        <p:sp>
          <p:nvSpPr>
            <p:cNvPr id="28680" name="Arc 6"/>
            <p:cNvSpPr>
              <a:spLocks/>
            </p:cNvSpPr>
            <p:nvPr/>
          </p:nvSpPr>
          <p:spPr bwMode="auto">
            <a:xfrm rot="646489">
              <a:off x="2160" y="1008"/>
              <a:ext cx="336" cy="864"/>
            </a:xfrm>
            <a:custGeom>
              <a:avLst/>
              <a:gdLst>
                <a:gd name="T0" fmla="*/ 211 w 21600"/>
                <a:gd name="T1" fmla="*/ 0 h 29328"/>
                <a:gd name="T2" fmla="*/ 274 w 21600"/>
                <a:gd name="T3" fmla="*/ 864 h 29328"/>
                <a:gd name="T4" fmla="*/ 0 w 21600"/>
                <a:gd name="T5" fmla="*/ 495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000">
                <a:latin typeface="Gill Sans Light"/>
                <a:cs typeface="Gill Sans Light"/>
              </a:endParaRPr>
            </a:p>
          </p:txBody>
        </p:sp>
        <p:sp>
          <p:nvSpPr>
            <p:cNvPr id="28681" name="Line 10"/>
            <p:cNvSpPr>
              <a:spLocks noChangeShapeType="1"/>
            </p:cNvSpPr>
            <p:nvPr/>
          </p:nvSpPr>
          <p:spPr bwMode="auto">
            <a:xfrm>
              <a:off x="2256" y="864"/>
              <a:ext cx="816" cy="24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grpSp>
          <p:nvGrpSpPr>
            <p:cNvPr id="28682" name="Group 18"/>
            <p:cNvGrpSpPr>
              <a:grpSpLocks/>
            </p:cNvGrpSpPr>
            <p:nvPr/>
          </p:nvGrpSpPr>
          <p:grpSpPr bwMode="auto">
            <a:xfrm>
              <a:off x="3120" y="1056"/>
              <a:ext cx="672" cy="1344"/>
              <a:chOff x="3600" y="1536"/>
              <a:chExt cx="768" cy="1536"/>
            </a:xfrm>
          </p:grpSpPr>
          <p:sp>
            <p:nvSpPr>
              <p:cNvPr id="28688" name="Rectangle 9"/>
              <p:cNvSpPr>
                <a:spLocks noChangeArrowheads="1"/>
              </p:cNvSpPr>
              <p:nvPr/>
            </p:nvSpPr>
            <p:spPr bwMode="auto">
              <a:xfrm>
                <a:off x="3600" y="1536"/>
                <a:ext cx="768" cy="153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000">
                  <a:latin typeface="Gill Sans Light"/>
                  <a:ea typeface="굴림" panose="020B0600000101010101" pitchFamily="34" charset="-127"/>
                  <a:cs typeface="Gill Sans Light"/>
                </a:endParaRPr>
              </a:p>
            </p:txBody>
          </p:sp>
          <p:sp>
            <p:nvSpPr>
              <p:cNvPr id="28689" name="Rectangle 11"/>
              <p:cNvSpPr>
                <a:spLocks noChangeArrowheads="1"/>
              </p:cNvSpPr>
              <p:nvPr/>
            </p:nvSpPr>
            <p:spPr bwMode="auto">
              <a:xfrm>
                <a:off x="3600" y="1536"/>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90000"/>
                  </a:lnSpc>
                </a:pPr>
                <a:r>
                  <a:rPr lang="en-US" altLang="ko-KR" sz="2000" b="0">
                    <a:latin typeface="Gill Sans" charset="0"/>
                    <a:ea typeface="Gill Sans" charset="0"/>
                    <a:cs typeface="Gill Sans" charset="0"/>
                  </a:rPr>
                  <a:t>D</a:t>
                </a:r>
              </a:p>
            </p:txBody>
          </p:sp>
          <p:sp>
            <p:nvSpPr>
              <p:cNvPr id="28690" name="Rectangle 12"/>
              <p:cNvSpPr>
                <a:spLocks noChangeArrowheads="1"/>
              </p:cNvSpPr>
              <p:nvPr/>
            </p:nvSpPr>
            <p:spPr bwMode="auto">
              <a:xfrm>
                <a:off x="3600" y="172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28691" name="Rectangle 13"/>
              <p:cNvSpPr>
                <a:spLocks noChangeArrowheads="1"/>
              </p:cNvSpPr>
              <p:nvPr/>
            </p:nvSpPr>
            <p:spPr bwMode="auto">
              <a:xfrm>
                <a:off x="3600" y="1920"/>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28692" name="Rectangle 14"/>
              <p:cNvSpPr>
                <a:spLocks noChangeArrowheads="1"/>
              </p:cNvSpPr>
              <p:nvPr/>
            </p:nvSpPr>
            <p:spPr bwMode="auto">
              <a:xfrm>
                <a:off x="3600" y="2112"/>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90000"/>
                  </a:lnSpc>
                </a:pPr>
                <a:r>
                  <a:rPr lang="en-US" altLang="ko-KR" sz="2000" b="0">
                    <a:latin typeface="Gill Sans" charset="0"/>
                    <a:ea typeface="Gill Sans" charset="0"/>
                    <a:cs typeface="Gill Sans" charset="0"/>
                  </a:rPr>
                  <a:t>D</a:t>
                </a:r>
              </a:p>
            </p:txBody>
          </p:sp>
          <p:sp>
            <p:nvSpPr>
              <p:cNvPr id="28693" name="Rectangle 15"/>
              <p:cNvSpPr>
                <a:spLocks noChangeArrowheads="1"/>
              </p:cNvSpPr>
              <p:nvPr/>
            </p:nvSpPr>
            <p:spPr bwMode="auto">
              <a:xfrm>
                <a:off x="3600" y="2304"/>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28694" name="Rectangle 16"/>
              <p:cNvSpPr>
                <a:spLocks noChangeArrowheads="1"/>
              </p:cNvSpPr>
              <p:nvPr/>
            </p:nvSpPr>
            <p:spPr bwMode="auto">
              <a:xfrm>
                <a:off x="3600" y="2496"/>
                <a:ext cx="768" cy="192"/>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000">
                  <a:latin typeface="Gill Sans Light"/>
                  <a:ea typeface="굴림" panose="020B0600000101010101" pitchFamily="34" charset="-127"/>
                  <a:cs typeface="Gill Sans Light"/>
                </a:endParaRPr>
              </a:p>
            </p:txBody>
          </p:sp>
          <p:sp>
            <p:nvSpPr>
              <p:cNvPr id="28695" name="Rectangle 17"/>
              <p:cNvSpPr>
                <a:spLocks noChangeArrowheads="1"/>
              </p:cNvSpPr>
              <p:nvPr/>
            </p:nvSpPr>
            <p:spPr bwMode="auto">
              <a:xfrm>
                <a:off x="3600" y="268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grpSp>
        <p:sp>
          <p:nvSpPr>
            <p:cNvPr id="28683" name="Line 19"/>
            <p:cNvSpPr>
              <a:spLocks noChangeShapeType="1"/>
            </p:cNvSpPr>
            <p:nvPr/>
          </p:nvSpPr>
          <p:spPr bwMode="auto">
            <a:xfrm flipV="1">
              <a:off x="3792" y="2289"/>
              <a:ext cx="622" cy="1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8684" name="Line 200"/>
            <p:cNvSpPr>
              <a:spLocks noChangeShapeType="1"/>
            </p:cNvSpPr>
            <p:nvPr/>
          </p:nvSpPr>
          <p:spPr bwMode="auto">
            <a:xfrm>
              <a:off x="3792" y="1104"/>
              <a:ext cx="826" cy="30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8685" name="Line 201"/>
            <p:cNvSpPr>
              <a:spLocks noChangeShapeType="1"/>
            </p:cNvSpPr>
            <p:nvPr/>
          </p:nvSpPr>
          <p:spPr bwMode="auto">
            <a:xfrm>
              <a:off x="3792" y="1632"/>
              <a:ext cx="826" cy="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8686" name="Text Box 202"/>
            <p:cNvSpPr txBox="1">
              <a:spLocks noChangeArrowheads="1"/>
            </p:cNvSpPr>
            <p:nvPr/>
          </p:nvSpPr>
          <p:spPr bwMode="auto">
            <a:xfrm>
              <a:off x="4415" y="2033"/>
              <a:ext cx="1099" cy="47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b="0" dirty="0">
                  <a:latin typeface="Gill Sans" charset="0"/>
                  <a:ea typeface="Gill Sans" charset="0"/>
                  <a:cs typeface="Gill Sans" charset="0"/>
                </a:rPr>
                <a:t>Free Pages</a:t>
              </a:r>
            </a:p>
            <a:p>
              <a:r>
                <a:rPr lang="en-US" altLang="ko-KR" sz="2000" b="0" dirty="0">
                  <a:latin typeface="Gill Sans" charset="0"/>
                  <a:ea typeface="Gill Sans" charset="0"/>
                  <a:cs typeface="Gill Sans" charset="0"/>
                </a:rPr>
                <a:t>For Processes</a:t>
              </a:r>
            </a:p>
          </p:txBody>
        </p:sp>
        <p:pic>
          <p:nvPicPr>
            <p:cNvPr id="28687" name="Picture 19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99" y="1094"/>
              <a:ext cx="1092" cy="109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643332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36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36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36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36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360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36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36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Demand Paging (more details) </a:t>
            </a:r>
          </a:p>
        </p:txBody>
      </p:sp>
      <p:sp>
        <p:nvSpPr>
          <p:cNvPr id="792579" name="Rectangle 3"/>
          <p:cNvSpPr>
            <a:spLocks noGrp="1" noChangeArrowheads="1"/>
          </p:cNvSpPr>
          <p:nvPr>
            <p:ph type="body" idx="1"/>
          </p:nvPr>
        </p:nvSpPr>
        <p:spPr>
          <a:xfrm>
            <a:off x="228600" y="762000"/>
            <a:ext cx="8739188" cy="5715000"/>
          </a:xfrm>
        </p:spPr>
        <p:txBody>
          <a:bodyPr>
            <a:normAutofit/>
          </a:bodyPr>
          <a:lstStyle/>
          <a:p>
            <a:r>
              <a:rPr lang="en-US" altLang="ko-KR" sz="2800" dirty="0" smtClean="0">
                <a:ea typeface="굴림" panose="020B0600000101010101" pitchFamily="34" charset="-127"/>
              </a:rPr>
              <a:t>Does software-loaded TLB need use bit? </a:t>
            </a:r>
            <a:br>
              <a:rPr lang="en-US" altLang="ko-KR" sz="2800" dirty="0" smtClean="0">
                <a:ea typeface="굴림" panose="020B0600000101010101" pitchFamily="34" charset="-127"/>
              </a:rPr>
            </a:br>
            <a:r>
              <a:rPr lang="en-US" altLang="ko-KR" sz="2800" dirty="0" smtClean="0">
                <a:ea typeface="굴림" panose="020B0600000101010101" pitchFamily="34" charset="-127"/>
              </a:rPr>
              <a:t>Two Options:</a:t>
            </a:r>
          </a:p>
          <a:p>
            <a:pPr lvl="1"/>
            <a:r>
              <a:rPr lang="en-US" altLang="ko-KR" sz="2400" dirty="0" smtClean="0">
                <a:ea typeface="굴림" panose="020B0600000101010101" pitchFamily="34" charset="-127"/>
              </a:rPr>
              <a:t>Hardware sets use bit in TLB; when TLB entry is replaced, software copies use bit back to page table</a:t>
            </a:r>
          </a:p>
          <a:p>
            <a:pPr lvl="1"/>
            <a:r>
              <a:rPr lang="en-US" altLang="ko-KR" sz="2400" dirty="0" smtClean="0">
                <a:ea typeface="굴림" panose="020B0600000101010101" pitchFamily="34" charset="-127"/>
              </a:rPr>
              <a:t>Software manages TLB entries as FIFO list; everything not in TLB is Second-Chance list, managed as strict LRU</a:t>
            </a:r>
          </a:p>
          <a:p>
            <a:r>
              <a:rPr lang="en-US" altLang="ko-KR" sz="2800" dirty="0" smtClean="0">
                <a:ea typeface="굴림" panose="020B0600000101010101" pitchFamily="34" charset="-127"/>
              </a:rPr>
              <a:t>Core Map</a:t>
            </a:r>
          </a:p>
          <a:p>
            <a:pPr lvl="1"/>
            <a:r>
              <a:rPr lang="en-US" altLang="ko-KR" sz="2400" dirty="0" smtClean="0">
                <a:ea typeface="굴림" panose="020B0600000101010101" pitchFamily="34" charset="-127"/>
              </a:rPr>
              <a:t>Page tables map virtual page </a:t>
            </a:r>
            <a:r>
              <a:rPr lang="en-US" altLang="ko-KR" sz="2400" dirty="0" smtClean="0">
                <a:ea typeface="굴림" panose="020B0600000101010101" pitchFamily="34" charset="-127"/>
                <a:sym typeface="Symbol" panose="05050102010706020507" pitchFamily="18" charset="2"/>
              </a:rPr>
              <a:t> physical page </a:t>
            </a:r>
          </a:p>
          <a:p>
            <a:pPr lvl="1"/>
            <a:r>
              <a:rPr lang="en-US" altLang="ko-KR" sz="2400" dirty="0" smtClean="0">
                <a:ea typeface="굴림" panose="020B0600000101010101" pitchFamily="34" charset="-127"/>
                <a:sym typeface="Symbol" panose="05050102010706020507" pitchFamily="18" charset="2"/>
              </a:rPr>
              <a:t>Do we need a reverse mapping (i.e. physical page  virtual page)?</a:t>
            </a:r>
          </a:p>
          <a:p>
            <a:pPr lvl="2"/>
            <a:r>
              <a:rPr lang="en-US" altLang="ko-KR" sz="2400" dirty="0" smtClean="0">
                <a:ea typeface="굴림" panose="020B0600000101010101" pitchFamily="34" charset="-127"/>
                <a:sym typeface="Symbol" panose="05050102010706020507" pitchFamily="18" charset="2"/>
              </a:rPr>
              <a:t>Yes. Clock algorithm runs through page frames. If sharing, then multiple virtual-pages per physical page</a:t>
            </a:r>
          </a:p>
          <a:p>
            <a:pPr lvl="2"/>
            <a:r>
              <a:rPr lang="en-US" altLang="ko-KR" sz="2400" dirty="0" smtClean="0">
                <a:ea typeface="굴림" panose="020B0600000101010101" pitchFamily="34" charset="-127"/>
                <a:sym typeface="Symbol" panose="05050102010706020507" pitchFamily="18" charset="2"/>
              </a:rPr>
              <a:t>Can’t push page out to disk without invalidating all PTEs</a:t>
            </a:r>
          </a:p>
        </p:txBody>
      </p:sp>
    </p:spTree>
    <p:extLst>
      <p:ext uri="{BB962C8B-B14F-4D97-AF65-F5344CB8AC3E}">
        <p14:creationId xmlns:p14="http://schemas.microsoft.com/office/powerpoint/2010/main" val="17039935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2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2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257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257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257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92579">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2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79"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533400"/>
          </a:xfrm>
        </p:spPr>
        <p:txBody>
          <a:bodyPr/>
          <a:lstStyle/>
          <a:p>
            <a:r>
              <a:rPr lang="en-US" altLang="ko-KR" smtClean="0">
                <a:ea typeface="굴림" panose="020B0600000101010101" pitchFamily="34" charset="-127"/>
              </a:rPr>
              <a:t>Allocation of Page Frames (Memory Pages)</a:t>
            </a:r>
          </a:p>
        </p:txBody>
      </p:sp>
      <p:sp>
        <p:nvSpPr>
          <p:cNvPr id="817155" name="Rectangle 3"/>
          <p:cNvSpPr>
            <a:spLocks noGrp="1" noChangeArrowheads="1"/>
          </p:cNvSpPr>
          <p:nvPr>
            <p:ph type="body" idx="1"/>
          </p:nvPr>
        </p:nvSpPr>
        <p:spPr>
          <a:xfrm>
            <a:off x="52388" y="660400"/>
            <a:ext cx="8967787" cy="5943600"/>
          </a:xfrm>
        </p:spPr>
        <p:txBody>
          <a:bodyPr>
            <a:normAutofit/>
          </a:bodyPr>
          <a:lstStyle/>
          <a:p>
            <a:pPr>
              <a:lnSpc>
                <a:spcPct val="80000"/>
              </a:lnSpc>
              <a:spcBef>
                <a:spcPct val="15000"/>
              </a:spcBef>
            </a:pPr>
            <a:r>
              <a:rPr lang="en-US" altLang="ko-KR" sz="2800" dirty="0" smtClean="0">
                <a:ea typeface="굴림" panose="020B0600000101010101" pitchFamily="34" charset="-127"/>
              </a:rPr>
              <a:t>How do we allocate memory among different processes?</a:t>
            </a:r>
          </a:p>
          <a:p>
            <a:pPr lvl="1">
              <a:lnSpc>
                <a:spcPct val="80000"/>
              </a:lnSpc>
              <a:spcBef>
                <a:spcPct val="15000"/>
              </a:spcBef>
            </a:pPr>
            <a:r>
              <a:rPr lang="en-US" altLang="ko-KR" sz="2400" dirty="0" smtClean="0">
                <a:ea typeface="굴림" panose="020B0600000101010101" pitchFamily="34" charset="-127"/>
              </a:rPr>
              <a:t>Does every process get the same fraction of memory?  Different fractions?</a:t>
            </a:r>
          </a:p>
          <a:p>
            <a:pPr lvl="1">
              <a:lnSpc>
                <a:spcPct val="80000"/>
              </a:lnSpc>
              <a:spcBef>
                <a:spcPct val="15000"/>
              </a:spcBef>
            </a:pPr>
            <a:r>
              <a:rPr lang="en-US" altLang="ko-KR" sz="2400" dirty="0" smtClean="0">
                <a:ea typeface="굴림" panose="020B0600000101010101" pitchFamily="34" charset="-127"/>
              </a:rPr>
              <a:t>Should we completely swap some processes out of memory?</a:t>
            </a:r>
          </a:p>
          <a:p>
            <a:pPr>
              <a:lnSpc>
                <a:spcPct val="80000"/>
              </a:lnSpc>
              <a:spcBef>
                <a:spcPct val="15000"/>
              </a:spcBef>
            </a:pPr>
            <a:r>
              <a:rPr lang="en-US" altLang="ko-KR" sz="2800" dirty="0" smtClean="0">
                <a:ea typeface="굴림" panose="020B0600000101010101" pitchFamily="34" charset="-127"/>
              </a:rPr>
              <a:t>Each process needs </a:t>
            </a:r>
            <a:r>
              <a:rPr lang="en-US" altLang="ko-KR" sz="2800" i="1" dirty="0" smtClean="0">
                <a:ea typeface="굴림" panose="020B0600000101010101" pitchFamily="34" charset="-127"/>
              </a:rPr>
              <a:t>minimum</a:t>
            </a:r>
            <a:r>
              <a:rPr lang="en-US" altLang="ko-KR" sz="2800" dirty="0" smtClean="0">
                <a:ea typeface="굴림" panose="020B0600000101010101" pitchFamily="34" charset="-127"/>
              </a:rPr>
              <a:t> number of pages</a:t>
            </a:r>
          </a:p>
          <a:p>
            <a:pPr lvl="1">
              <a:lnSpc>
                <a:spcPct val="80000"/>
              </a:lnSpc>
              <a:spcBef>
                <a:spcPct val="15000"/>
              </a:spcBef>
            </a:pPr>
            <a:r>
              <a:rPr lang="en-US" altLang="ko-KR" sz="2400" dirty="0" smtClean="0">
                <a:ea typeface="굴림" panose="020B0600000101010101" pitchFamily="34" charset="-127"/>
              </a:rPr>
              <a:t>Want to make sure that all processes </a:t>
            </a:r>
            <a:r>
              <a:rPr lang="en-US" altLang="ko-KR" sz="2400" dirty="0" smtClean="0">
                <a:solidFill>
                  <a:schemeClr val="hlink"/>
                </a:solidFill>
                <a:ea typeface="굴림" panose="020B0600000101010101" pitchFamily="34" charset="-127"/>
              </a:rPr>
              <a:t>that are loaded into memory</a:t>
            </a:r>
            <a:r>
              <a:rPr lang="en-US" altLang="ko-KR" sz="2400" dirty="0" smtClean="0">
                <a:ea typeface="굴림" panose="020B0600000101010101" pitchFamily="34" charset="-127"/>
              </a:rPr>
              <a:t> can make forward progress</a:t>
            </a:r>
          </a:p>
          <a:p>
            <a:pPr lvl="1">
              <a:lnSpc>
                <a:spcPct val="80000"/>
              </a:lnSpc>
              <a:spcBef>
                <a:spcPct val="15000"/>
              </a:spcBef>
            </a:pPr>
            <a:r>
              <a:rPr lang="en-US" altLang="ko-KR" sz="2400" dirty="0" smtClean="0">
                <a:ea typeface="굴림" panose="020B0600000101010101" pitchFamily="34" charset="-127"/>
              </a:rPr>
              <a:t>Example:  IBM 370 – 6 pages to handle SS MOVE instruction:</a:t>
            </a:r>
          </a:p>
          <a:p>
            <a:pPr lvl="2">
              <a:lnSpc>
                <a:spcPct val="80000"/>
              </a:lnSpc>
              <a:spcBef>
                <a:spcPct val="15000"/>
              </a:spcBef>
            </a:pPr>
            <a:r>
              <a:rPr lang="en-US" altLang="ko-KR" sz="2400" dirty="0" smtClean="0">
                <a:ea typeface="굴림" panose="020B0600000101010101" pitchFamily="34" charset="-127"/>
              </a:rPr>
              <a:t>instruction is 6 bytes, might span 2 pages</a:t>
            </a:r>
          </a:p>
          <a:p>
            <a:pPr lvl="2">
              <a:lnSpc>
                <a:spcPct val="80000"/>
              </a:lnSpc>
              <a:spcBef>
                <a:spcPct val="15000"/>
              </a:spcBef>
            </a:pPr>
            <a:r>
              <a:rPr lang="en-US" altLang="ko-KR" sz="2400" dirty="0" smtClean="0">
                <a:ea typeface="굴림" panose="020B0600000101010101" pitchFamily="34" charset="-127"/>
              </a:rPr>
              <a:t>2 pages to handle </a:t>
            </a:r>
            <a:r>
              <a:rPr lang="en-US" altLang="ko-KR" sz="2400" i="1" dirty="0" smtClean="0">
                <a:ea typeface="굴림" panose="020B0600000101010101" pitchFamily="34" charset="-127"/>
              </a:rPr>
              <a:t>from</a:t>
            </a:r>
          </a:p>
          <a:p>
            <a:pPr lvl="2">
              <a:lnSpc>
                <a:spcPct val="80000"/>
              </a:lnSpc>
              <a:spcBef>
                <a:spcPct val="15000"/>
              </a:spcBef>
            </a:pPr>
            <a:r>
              <a:rPr lang="en-US" altLang="ko-KR" sz="2400" dirty="0" smtClean="0">
                <a:ea typeface="굴림" panose="020B0600000101010101" pitchFamily="34" charset="-127"/>
              </a:rPr>
              <a:t>2 pages to handle </a:t>
            </a:r>
            <a:r>
              <a:rPr lang="en-US" altLang="ko-KR" sz="2400" i="1" dirty="0" smtClean="0">
                <a:ea typeface="굴림" panose="020B0600000101010101" pitchFamily="34" charset="-127"/>
              </a:rPr>
              <a:t>to</a:t>
            </a:r>
          </a:p>
          <a:p>
            <a:r>
              <a:rPr lang="en-US" altLang="ko-KR" sz="2800" dirty="0" smtClean="0">
                <a:ea typeface="굴림" panose="020B0600000101010101" pitchFamily="34" charset="-127"/>
              </a:rPr>
              <a:t>Possible Replacement Scopes:</a:t>
            </a:r>
          </a:p>
          <a:p>
            <a:pPr lvl="1"/>
            <a:r>
              <a:rPr lang="en-US" altLang="ko-KR" sz="2400" dirty="0" smtClean="0">
                <a:solidFill>
                  <a:schemeClr val="hlink"/>
                </a:solidFill>
                <a:ea typeface="굴림" panose="020B0600000101010101" pitchFamily="34" charset="-127"/>
              </a:rPr>
              <a:t>Global replacement</a:t>
            </a:r>
            <a:r>
              <a:rPr lang="en-US" altLang="ko-KR" sz="2400" dirty="0" smtClean="0">
                <a:ea typeface="굴림" panose="020B0600000101010101" pitchFamily="34" charset="-127"/>
              </a:rPr>
              <a:t> – process selects replacement frame from set of all frames; one process can take a frame from another</a:t>
            </a:r>
          </a:p>
          <a:p>
            <a:pPr lvl="1"/>
            <a:r>
              <a:rPr lang="en-US" altLang="ko-KR" sz="2400" dirty="0" smtClean="0">
                <a:solidFill>
                  <a:schemeClr val="hlink"/>
                </a:solidFill>
                <a:ea typeface="굴림" panose="020B0600000101010101" pitchFamily="34" charset="-127"/>
              </a:rPr>
              <a:t>Local replacement</a:t>
            </a:r>
            <a:r>
              <a:rPr lang="en-US" altLang="ko-KR" sz="2400" dirty="0" smtClean="0">
                <a:ea typeface="굴림" panose="020B0600000101010101" pitchFamily="34" charset="-127"/>
              </a:rPr>
              <a:t> – each process selects from only its own set of allocated frames</a:t>
            </a:r>
          </a:p>
        </p:txBody>
      </p:sp>
    </p:spTree>
    <p:extLst>
      <p:ext uri="{BB962C8B-B14F-4D97-AF65-F5344CB8AC3E}">
        <p14:creationId xmlns:p14="http://schemas.microsoft.com/office/powerpoint/2010/main" val="488954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7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7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7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7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71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715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715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715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7155">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17155">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17155">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71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715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6"/>
          <p:cNvSpPr>
            <a:spLocks noGrp="1" noChangeArrowheads="1"/>
          </p:cNvSpPr>
          <p:nvPr>
            <p:ph type="title"/>
          </p:nvPr>
        </p:nvSpPr>
        <p:spPr/>
        <p:txBody>
          <a:bodyPr/>
          <a:lstStyle/>
          <a:p>
            <a:r>
              <a:rPr lang="en-US" altLang="ko-KR" smtClean="0">
                <a:ea typeface="굴림" panose="020B0600000101010101" pitchFamily="34" charset="-127"/>
              </a:rPr>
              <a:t>Fixed/Priority Allocation</a:t>
            </a:r>
          </a:p>
        </p:txBody>
      </p:sp>
      <p:sp>
        <p:nvSpPr>
          <p:cNvPr id="818193" name="Rectangle 17"/>
          <p:cNvSpPr>
            <a:spLocks noGrp="1" noChangeArrowheads="1"/>
          </p:cNvSpPr>
          <p:nvPr>
            <p:ph type="body" idx="1"/>
          </p:nvPr>
        </p:nvSpPr>
        <p:spPr>
          <a:xfrm>
            <a:off x="0" y="685800"/>
            <a:ext cx="9144000" cy="6172200"/>
          </a:xfrm>
        </p:spPr>
        <p:txBody>
          <a:bodyPr>
            <a:normAutofit/>
          </a:bodyPr>
          <a:lstStyle/>
          <a:p>
            <a:pPr>
              <a:lnSpc>
                <a:spcPct val="80000"/>
              </a:lnSpc>
              <a:spcBef>
                <a:spcPct val="10000"/>
              </a:spcBef>
            </a:pPr>
            <a:r>
              <a:rPr lang="en-US" altLang="ko-KR" sz="2800" dirty="0" smtClean="0">
                <a:solidFill>
                  <a:schemeClr val="hlink"/>
                </a:solidFill>
                <a:ea typeface="굴림" panose="020B0600000101010101" pitchFamily="34" charset="-127"/>
              </a:rPr>
              <a:t>Equal allocation</a:t>
            </a:r>
            <a:r>
              <a:rPr lang="en-US" altLang="ko-KR" sz="2800" dirty="0" smtClean="0">
                <a:ea typeface="굴림" panose="020B0600000101010101" pitchFamily="34" charset="-127"/>
              </a:rPr>
              <a:t> (Fixed Scheme): </a:t>
            </a:r>
          </a:p>
          <a:p>
            <a:pPr lvl="1">
              <a:lnSpc>
                <a:spcPct val="80000"/>
              </a:lnSpc>
              <a:spcBef>
                <a:spcPct val="10000"/>
              </a:spcBef>
            </a:pPr>
            <a:r>
              <a:rPr lang="en-US" altLang="ko-KR" sz="2400" dirty="0" smtClean="0">
                <a:ea typeface="굴림" panose="020B0600000101010101" pitchFamily="34" charset="-127"/>
              </a:rPr>
              <a:t>Every process gets same amount of memory</a:t>
            </a:r>
          </a:p>
          <a:p>
            <a:pPr lvl="1">
              <a:lnSpc>
                <a:spcPct val="80000"/>
              </a:lnSpc>
              <a:spcBef>
                <a:spcPct val="10000"/>
              </a:spcBef>
            </a:pPr>
            <a:r>
              <a:rPr lang="en-US" altLang="ko-KR" sz="2400" dirty="0" smtClean="0">
                <a:ea typeface="굴림" panose="020B0600000101010101" pitchFamily="34" charset="-127"/>
              </a:rPr>
              <a:t>Example: 100 frames, 5 processes</a:t>
            </a:r>
            <a:r>
              <a:rPr lang="en-US" altLang="ko-KR" sz="2400" dirty="0">
                <a:ea typeface="굴림" panose="020B0600000101010101" pitchFamily="34" charset="-127"/>
                <a:sym typeface="Symbol" panose="05050102010706020507" pitchFamily="18" charset="2"/>
              </a:rPr>
              <a:t>  </a:t>
            </a:r>
            <a:r>
              <a:rPr lang="en-US" altLang="ko-KR" sz="2400" dirty="0" smtClean="0">
                <a:ea typeface="굴림" panose="020B0600000101010101" pitchFamily="34" charset="-127"/>
              </a:rPr>
              <a:t>process gets 20 frames</a:t>
            </a:r>
          </a:p>
          <a:p>
            <a:pPr>
              <a:lnSpc>
                <a:spcPct val="80000"/>
              </a:lnSpc>
              <a:spcBef>
                <a:spcPct val="10000"/>
              </a:spcBef>
            </a:pPr>
            <a:r>
              <a:rPr lang="en-US" altLang="ko-KR" sz="2800" dirty="0" smtClean="0">
                <a:solidFill>
                  <a:schemeClr val="hlink"/>
                </a:solidFill>
                <a:ea typeface="굴림" panose="020B0600000101010101" pitchFamily="34" charset="-127"/>
              </a:rPr>
              <a:t>Proportional allocation</a:t>
            </a:r>
            <a:r>
              <a:rPr lang="en-US" altLang="ko-KR" sz="2800" dirty="0" smtClean="0">
                <a:ea typeface="굴림" panose="020B0600000101010101" pitchFamily="34" charset="-127"/>
              </a:rPr>
              <a:t> (Fixed Scheme)</a:t>
            </a:r>
          </a:p>
          <a:p>
            <a:pPr lvl="1">
              <a:lnSpc>
                <a:spcPct val="80000"/>
              </a:lnSpc>
              <a:spcBef>
                <a:spcPct val="10000"/>
              </a:spcBef>
            </a:pPr>
            <a:r>
              <a:rPr lang="en-US" altLang="ko-KR" sz="2400" dirty="0" smtClean="0">
                <a:ea typeface="굴림" panose="020B0600000101010101" pitchFamily="34" charset="-127"/>
              </a:rPr>
              <a:t>Allocate according to the size of process</a:t>
            </a:r>
          </a:p>
          <a:p>
            <a:pPr lvl="1">
              <a:lnSpc>
                <a:spcPct val="80000"/>
              </a:lnSpc>
              <a:spcBef>
                <a:spcPct val="10000"/>
              </a:spcBef>
            </a:pPr>
            <a:r>
              <a:rPr lang="en-US" altLang="ko-KR" sz="2400" dirty="0" smtClean="0">
                <a:ea typeface="굴림" panose="020B0600000101010101" pitchFamily="34" charset="-127"/>
              </a:rPr>
              <a:t>Computation proceeds as follows:</a:t>
            </a:r>
          </a:p>
          <a:p>
            <a:pPr lvl="1">
              <a:lnSpc>
                <a:spcPct val="80000"/>
              </a:lnSpc>
              <a:spcBef>
                <a:spcPct val="10000"/>
              </a:spcBef>
              <a:buFontTx/>
              <a:buNone/>
            </a:pPr>
            <a:r>
              <a:rPr lang="en-US" altLang="ko-KR" sz="2400" i="1" dirty="0" smtClean="0">
                <a:ea typeface="굴림" panose="020B0600000101010101" pitchFamily="34" charset="-127"/>
              </a:rPr>
              <a:t>		</a:t>
            </a:r>
            <a:r>
              <a:rPr lang="en-US" altLang="ko-KR" sz="2400" i="1" dirty="0" err="1" smtClean="0">
                <a:ea typeface="굴림" panose="020B0600000101010101" pitchFamily="34" charset="-127"/>
              </a:rPr>
              <a:t>s</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 size of process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and </a:t>
            </a:r>
            <a:r>
              <a:rPr lang="en-US" altLang="ko-KR" sz="2400" i="1" dirty="0" smtClean="0">
                <a:ea typeface="굴림" panose="020B0600000101010101" pitchFamily="34" charset="-127"/>
              </a:rPr>
              <a:t>S</a:t>
            </a:r>
            <a:r>
              <a:rPr lang="en-US" altLang="ko-KR" sz="2400" dirty="0" smtClean="0">
                <a:ea typeface="굴림" panose="020B0600000101010101" pitchFamily="34" charset="-127"/>
              </a:rPr>
              <a:t> = </a:t>
            </a:r>
            <a:r>
              <a:rPr lang="en-US" altLang="ko-KR" sz="2400" dirty="0" smtClean="0">
                <a:ea typeface="굴림" panose="020B0600000101010101" pitchFamily="34" charset="-127"/>
                <a:sym typeface="Symbol" panose="05050102010706020507" pitchFamily="18" charset="2"/>
              </a:rPr>
              <a:t></a:t>
            </a:r>
            <a:r>
              <a:rPr lang="en-US" altLang="ko-KR" sz="2400" i="1" dirty="0" err="1" smtClean="0">
                <a:ea typeface="굴림" panose="020B0600000101010101" pitchFamily="34" charset="-127"/>
              </a:rPr>
              <a:t>s</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a:t>
            </a:r>
          </a:p>
          <a:p>
            <a:pPr lvl="1">
              <a:lnSpc>
                <a:spcPct val="80000"/>
              </a:lnSpc>
              <a:spcBef>
                <a:spcPct val="10000"/>
              </a:spcBef>
              <a:buFontTx/>
              <a:buNone/>
            </a:pPr>
            <a:r>
              <a:rPr lang="en-US" altLang="ko-KR" sz="2400" dirty="0" smtClean="0">
                <a:ea typeface="굴림" panose="020B0600000101010101" pitchFamily="34" charset="-127"/>
              </a:rPr>
              <a:t>		</a:t>
            </a:r>
            <a:r>
              <a:rPr lang="en-US" altLang="ko-KR" sz="2400" i="1" dirty="0" smtClean="0">
                <a:ea typeface="굴림" panose="020B0600000101010101" pitchFamily="34" charset="-127"/>
              </a:rPr>
              <a:t>m</a:t>
            </a:r>
            <a:r>
              <a:rPr lang="en-US" altLang="ko-KR" sz="2400" dirty="0" smtClean="0">
                <a:ea typeface="굴림" panose="020B0600000101010101" pitchFamily="34" charset="-127"/>
              </a:rPr>
              <a:t> = total number of frames</a:t>
            </a:r>
            <a:br>
              <a:rPr lang="en-US" altLang="ko-KR" sz="2400" dirty="0" smtClean="0">
                <a:ea typeface="굴림" panose="020B0600000101010101" pitchFamily="34" charset="-127"/>
              </a:rPr>
            </a:br>
            <a:endParaRPr lang="en-US" altLang="ko-KR" sz="2400" dirty="0" smtClean="0">
              <a:ea typeface="굴림" panose="020B0600000101010101" pitchFamily="34" charset="-127"/>
            </a:endParaRPr>
          </a:p>
          <a:p>
            <a:pPr lvl="1">
              <a:lnSpc>
                <a:spcPct val="80000"/>
              </a:lnSpc>
              <a:spcBef>
                <a:spcPct val="10000"/>
              </a:spcBef>
              <a:buFontTx/>
              <a:buNone/>
            </a:pPr>
            <a:r>
              <a:rPr lang="en-US" altLang="ko-KR" sz="2400" dirty="0" smtClean="0">
                <a:ea typeface="굴림" panose="020B0600000101010101" pitchFamily="34" charset="-127"/>
              </a:rPr>
              <a:t>		</a:t>
            </a:r>
            <a:r>
              <a:rPr lang="en-US" altLang="ko-KR" sz="2400" i="1" dirty="0" err="1" smtClean="0">
                <a:ea typeface="굴림" panose="020B0600000101010101" pitchFamily="34" charset="-127"/>
              </a:rPr>
              <a:t>a</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 allocation for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 </a:t>
            </a:r>
          </a:p>
          <a:p>
            <a:pPr lvl="1">
              <a:lnSpc>
                <a:spcPct val="80000"/>
              </a:lnSpc>
              <a:spcBef>
                <a:spcPct val="10000"/>
              </a:spcBef>
            </a:pPr>
            <a:endParaRPr lang="en-US" altLang="ko-KR" sz="1400" dirty="0" smtClean="0">
              <a:ea typeface="굴림" panose="020B0600000101010101" pitchFamily="34" charset="-127"/>
            </a:endParaRPr>
          </a:p>
          <a:p>
            <a:pPr>
              <a:lnSpc>
                <a:spcPct val="80000"/>
              </a:lnSpc>
              <a:spcBef>
                <a:spcPct val="10000"/>
              </a:spcBef>
            </a:pPr>
            <a:r>
              <a:rPr lang="en-US" altLang="ko-KR" sz="2800" dirty="0" smtClean="0">
                <a:solidFill>
                  <a:schemeClr val="hlink"/>
                </a:solidFill>
                <a:ea typeface="굴림" panose="020B0600000101010101" pitchFamily="34" charset="-127"/>
              </a:rPr>
              <a:t>Priority Allocation:</a:t>
            </a:r>
          </a:p>
          <a:p>
            <a:pPr lvl="1">
              <a:lnSpc>
                <a:spcPct val="80000"/>
              </a:lnSpc>
              <a:spcBef>
                <a:spcPct val="10000"/>
              </a:spcBef>
            </a:pPr>
            <a:r>
              <a:rPr lang="en-US" altLang="ko-KR" sz="2400" dirty="0" smtClean="0">
                <a:ea typeface="굴림" panose="020B0600000101010101" pitchFamily="34" charset="-127"/>
              </a:rPr>
              <a:t>Proportional scheme using priorities rather than size</a:t>
            </a:r>
          </a:p>
          <a:p>
            <a:pPr lvl="2">
              <a:lnSpc>
                <a:spcPct val="80000"/>
              </a:lnSpc>
              <a:spcBef>
                <a:spcPct val="10000"/>
              </a:spcBef>
            </a:pPr>
            <a:r>
              <a:rPr lang="en-US" altLang="ko-KR" sz="2400" dirty="0" smtClean="0">
                <a:ea typeface="굴림" panose="020B0600000101010101" pitchFamily="34" charset="-127"/>
              </a:rPr>
              <a:t>Same type of computation as previous scheme</a:t>
            </a:r>
          </a:p>
          <a:p>
            <a:pPr lvl="1">
              <a:lnSpc>
                <a:spcPct val="80000"/>
              </a:lnSpc>
              <a:spcBef>
                <a:spcPct val="10000"/>
              </a:spcBef>
            </a:pPr>
            <a:r>
              <a:rPr lang="en-US" altLang="ko-KR" sz="2400" dirty="0" smtClean="0">
                <a:ea typeface="굴림" panose="020B0600000101010101" pitchFamily="34" charset="-127"/>
              </a:rPr>
              <a:t>Possible behavior: If process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generates a page fault, select for replacement a frame from a process with lower priority number</a:t>
            </a:r>
          </a:p>
          <a:p>
            <a:pPr>
              <a:lnSpc>
                <a:spcPct val="80000"/>
              </a:lnSpc>
              <a:spcBef>
                <a:spcPct val="10000"/>
              </a:spcBef>
            </a:pPr>
            <a:r>
              <a:rPr lang="en-US" altLang="ko-KR" sz="2800" dirty="0" smtClean="0">
                <a:ea typeface="굴림" panose="020B0600000101010101" pitchFamily="34" charset="-127"/>
              </a:rPr>
              <a:t>Perhaps we should use an adaptive scheme instead???</a:t>
            </a:r>
          </a:p>
          <a:p>
            <a:pPr lvl="1">
              <a:lnSpc>
                <a:spcPct val="80000"/>
              </a:lnSpc>
              <a:spcBef>
                <a:spcPct val="10000"/>
              </a:spcBef>
            </a:pPr>
            <a:r>
              <a:rPr lang="en-US" altLang="ko-KR" sz="2400" dirty="0" smtClean="0">
                <a:ea typeface="굴림" panose="020B0600000101010101" pitchFamily="34" charset="-127"/>
              </a:rPr>
              <a:t>What if some application just needs more memory?</a:t>
            </a:r>
          </a:p>
        </p:txBody>
      </p:sp>
      <p:graphicFrame>
        <p:nvGraphicFramePr>
          <p:cNvPr id="818180" name="Object 4"/>
          <p:cNvGraphicFramePr>
            <a:graphicFrameLocks noChangeAspect="1"/>
          </p:cNvGraphicFramePr>
          <p:nvPr>
            <p:extLst>
              <p:ext uri="{D42A27DB-BD31-4B8C-83A1-F6EECF244321}">
                <p14:modId xmlns:p14="http://schemas.microsoft.com/office/powerpoint/2010/main" val="1216365912"/>
              </p:ext>
            </p:extLst>
          </p:nvPr>
        </p:nvGraphicFramePr>
        <p:xfrm>
          <a:off x="3686175" y="3429000"/>
          <a:ext cx="885825" cy="858838"/>
        </p:xfrm>
        <a:graphic>
          <a:graphicData uri="http://schemas.openxmlformats.org/presentationml/2006/ole">
            <mc:AlternateContent xmlns:mc="http://schemas.openxmlformats.org/markup-compatibility/2006">
              <mc:Choice xmlns:v="urn:schemas-microsoft-com:vml" Requires="v">
                <p:oleObj spid="_x0000_s1108" name="Equation" r:id="rId4" imgW="406048" imgH="393359" progId="Equation.3">
                  <p:embed/>
                </p:oleObj>
              </mc:Choice>
              <mc:Fallback>
                <p:oleObj name="Equation" r:id="rId4" imgW="406048"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6175" y="3429000"/>
                        <a:ext cx="885825" cy="8588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2121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81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819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819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819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819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819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819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819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819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1818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819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1819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1819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18193">
                                            <p:txEl>
                                              <p:pRg st="13" end="1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819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1819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819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anose="020B0600000101010101" pitchFamily="34" charset="-127"/>
              </a:rPr>
              <a:t>Page-Fault Frequency Allocation</a:t>
            </a:r>
          </a:p>
        </p:txBody>
      </p:sp>
      <p:sp>
        <p:nvSpPr>
          <p:cNvPr id="815107" name="Rectangle 3"/>
          <p:cNvSpPr>
            <a:spLocks noGrp="1" noChangeArrowheads="1"/>
          </p:cNvSpPr>
          <p:nvPr>
            <p:ph type="body" idx="1"/>
          </p:nvPr>
        </p:nvSpPr>
        <p:spPr>
          <a:xfrm>
            <a:off x="228600" y="762000"/>
            <a:ext cx="8610600" cy="5638800"/>
          </a:xfrm>
        </p:spPr>
        <p:txBody>
          <a:bodyPr>
            <a:noAutofit/>
          </a:bodyPr>
          <a:lstStyle/>
          <a:p>
            <a:pPr>
              <a:lnSpc>
                <a:spcPct val="80000"/>
              </a:lnSpc>
            </a:pPr>
            <a:r>
              <a:rPr lang="en-US" altLang="ko-KR" sz="2800" dirty="0" smtClean="0">
                <a:ea typeface="굴림" panose="020B0600000101010101" pitchFamily="34" charset="-127"/>
              </a:rPr>
              <a:t>Can we reduce Capacity misses by dynamically changing the number of pages/application?</a:t>
            </a: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r>
              <a:rPr lang="en-US" altLang="ko-KR" sz="2800" dirty="0" smtClean="0">
                <a:ea typeface="굴림" panose="020B0600000101010101" pitchFamily="34" charset="-127"/>
              </a:rPr>
              <a:t>Establish “acceptable” page-fault rate</a:t>
            </a:r>
          </a:p>
          <a:p>
            <a:pPr lvl="1">
              <a:lnSpc>
                <a:spcPct val="80000"/>
              </a:lnSpc>
            </a:pPr>
            <a:r>
              <a:rPr lang="en-US" altLang="ko-KR" sz="2400" dirty="0" smtClean="0">
                <a:ea typeface="굴림" panose="020B0600000101010101" pitchFamily="34" charset="-127"/>
              </a:rPr>
              <a:t>If actual rate too low, process loses frame</a:t>
            </a:r>
          </a:p>
          <a:p>
            <a:pPr lvl="1">
              <a:lnSpc>
                <a:spcPct val="80000"/>
              </a:lnSpc>
            </a:pPr>
            <a:r>
              <a:rPr lang="en-US" altLang="ko-KR" sz="2400" dirty="0" smtClean="0">
                <a:ea typeface="굴림" panose="020B0600000101010101" pitchFamily="34" charset="-127"/>
              </a:rPr>
              <a:t>If actual rate too high, process gains frame</a:t>
            </a:r>
          </a:p>
          <a:p>
            <a:pPr>
              <a:lnSpc>
                <a:spcPct val="80000"/>
              </a:lnSpc>
            </a:pPr>
            <a:r>
              <a:rPr lang="en-US" altLang="ko-KR" sz="2800" dirty="0" smtClean="0">
                <a:ea typeface="굴림" panose="020B0600000101010101" pitchFamily="34" charset="-127"/>
              </a:rPr>
              <a:t>Question: What if we just don’t have enough memory?</a:t>
            </a:r>
          </a:p>
        </p:txBody>
      </p:sp>
      <p:pic>
        <p:nvPicPr>
          <p:cNvPr id="815108" name="Picture 4"/>
          <p:cNvPicPr>
            <a:picLocks noChangeAspect="1" noChangeArrowheads="1"/>
          </p:cNvPicPr>
          <p:nvPr/>
        </p:nvPicPr>
        <p:blipFill>
          <a:blip r:embed="rId3">
            <a:extLst>
              <a:ext uri="{28A0092B-C50C-407E-A947-70E740481C1C}">
                <a14:useLocalDpi xmlns:a14="http://schemas.microsoft.com/office/drawing/2010/main" val="0"/>
              </a:ext>
            </a:extLst>
          </a:blip>
          <a:srcRect l="900" t="16351" r="1137" b="16667"/>
          <a:stretch>
            <a:fillRect/>
          </a:stretch>
        </p:blipFill>
        <p:spPr bwMode="auto">
          <a:xfrm>
            <a:off x="1371600" y="1630362"/>
            <a:ext cx="5886450" cy="3017838"/>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599876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5107">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5107">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5107">
                                            <p:txEl>
                                              <p:pRg st="10" end="10"/>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815108"/>
                                        </p:tgtEl>
                                        <p:attrNameLst>
                                          <p:attrName>style.visibility</p:attrName>
                                        </p:attrNameLst>
                                      </p:cBhvr>
                                      <p:to>
                                        <p:strVal val="visible"/>
                                      </p:to>
                                    </p:set>
                                    <p:anim calcmode="lin" valueType="num">
                                      <p:cBhvr additive="base">
                                        <p:cTn id="17" dur="500" fill="hold"/>
                                        <p:tgtEl>
                                          <p:spTgt spid="815108"/>
                                        </p:tgtEl>
                                        <p:attrNameLst>
                                          <p:attrName>ppt_x</p:attrName>
                                        </p:attrNameLst>
                                      </p:cBhvr>
                                      <p:tavLst>
                                        <p:tav tm="0">
                                          <p:val>
                                            <p:strVal val="1+#ppt_w/2"/>
                                          </p:val>
                                        </p:tav>
                                        <p:tav tm="100000">
                                          <p:val>
                                            <p:strVal val="#ppt_x"/>
                                          </p:val>
                                        </p:tav>
                                      </p:tavLst>
                                    </p:anim>
                                    <p:anim calcmode="lin" valueType="num">
                                      <p:cBhvr additive="base">
                                        <p:cTn id="18" dur="500" fill="hold"/>
                                        <p:tgtEl>
                                          <p:spTgt spid="81510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51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smtClean="0">
                <a:ea typeface="굴림" panose="020B0600000101010101" pitchFamily="34" charset="-127"/>
              </a:rPr>
              <a:t>Thrashing</a:t>
            </a:r>
          </a:p>
        </p:txBody>
      </p:sp>
      <p:sp>
        <p:nvSpPr>
          <p:cNvPr id="816131" name="Rectangle 3"/>
          <p:cNvSpPr>
            <a:spLocks noGrp="1" noChangeArrowheads="1"/>
          </p:cNvSpPr>
          <p:nvPr>
            <p:ph type="body" idx="1"/>
          </p:nvPr>
        </p:nvSpPr>
        <p:spPr>
          <a:xfrm>
            <a:off x="152400" y="3581400"/>
            <a:ext cx="8839200" cy="3124200"/>
          </a:xfrm>
        </p:spPr>
        <p:txBody>
          <a:bodyPr>
            <a:normAutofit/>
          </a:bodyPr>
          <a:lstStyle/>
          <a:p>
            <a:pPr>
              <a:lnSpc>
                <a:spcPct val="80000"/>
              </a:lnSpc>
              <a:spcBef>
                <a:spcPct val="20000"/>
              </a:spcBef>
            </a:pPr>
            <a:r>
              <a:rPr lang="en-US" altLang="ko-KR" sz="2800" smtClean="0">
                <a:ea typeface="굴림" panose="020B0600000101010101" pitchFamily="34" charset="-127"/>
              </a:rPr>
              <a:t>If a process does not have “enough” pages, the page-fault rate is very high.  </a:t>
            </a:r>
            <a:r>
              <a:rPr lang="en-US" altLang="ko-KR" sz="2800" dirty="0" smtClean="0">
                <a:ea typeface="굴림" panose="020B0600000101010101" pitchFamily="34" charset="-127"/>
              </a:rPr>
              <a:t>This leads to:</a:t>
            </a:r>
          </a:p>
          <a:p>
            <a:pPr lvl="1">
              <a:lnSpc>
                <a:spcPct val="80000"/>
              </a:lnSpc>
              <a:spcBef>
                <a:spcPct val="20000"/>
              </a:spcBef>
            </a:pPr>
            <a:r>
              <a:rPr lang="en-US" altLang="ko-KR" sz="2400" dirty="0" smtClean="0">
                <a:ea typeface="굴림" panose="020B0600000101010101" pitchFamily="34" charset="-127"/>
              </a:rPr>
              <a:t>low CPU utilization</a:t>
            </a:r>
          </a:p>
          <a:p>
            <a:pPr lvl="1">
              <a:lnSpc>
                <a:spcPct val="80000"/>
              </a:lnSpc>
              <a:spcBef>
                <a:spcPct val="20000"/>
              </a:spcBef>
            </a:pPr>
            <a:r>
              <a:rPr lang="en-US" altLang="ko-KR" sz="2400" dirty="0" smtClean="0">
                <a:ea typeface="굴림" panose="020B0600000101010101" pitchFamily="34" charset="-127"/>
              </a:rPr>
              <a:t>operating system spends most of its time swapping to disk</a:t>
            </a:r>
          </a:p>
          <a:p>
            <a:pPr>
              <a:lnSpc>
                <a:spcPct val="80000"/>
              </a:lnSpc>
              <a:spcBef>
                <a:spcPct val="20000"/>
              </a:spcBef>
            </a:pPr>
            <a:r>
              <a:rPr lang="en-US" altLang="ko-KR" sz="2800" dirty="0" smtClean="0">
                <a:solidFill>
                  <a:schemeClr val="hlink"/>
                </a:solidFill>
                <a:ea typeface="굴림" panose="020B0600000101010101" pitchFamily="34" charset="-127"/>
              </a:rPr>
              <a:t>Thrashing </a:t>
            </a:r>
            <a:r>
              <a:rPr lang="en-US" altLang="ko-KR" sz="2800" dirty="0" smtClean="0">
                <a:ea typeface="굴림" panose="020B0600000101010101" pitchFamily="34" charset="-127"/>
                <a:sym typeface="Symbol" panose="05050102010706020507" pitchFamily="18" charset="2"/>
              </a:rPr>
              <a:t> a process is busy swapping pages in and out</a:t>
            </a:r>
          </a:p>
          <a:p>
            <a:pPr>
              <a:lnSpc>
                <a:spcPct val="80000"/>
              </a:lnSpc>
              <a:spcBef>
                <a:spcPct val="20000"/>
              </a:spcBef>
            </a:pPr>
            <a:r>
              <a:rPr lang="en-US" altLang="ko-KR" sz="2800" dirty="0" smtClean="0">
                <a:ea typeface="굴림" panose="020B0600000101010101" pitchFamily="34" charset="-127"/>
                <a:sym typeface="Symbol" panose="05050102010706020507" pitchFamily="18" charset="2"/>
              </a:rPr>
              <a:t>Questions:</a:t>
            </a:r>
          </a:p>
          <a:p>
            <a:pPr lvl="1">
              <a:lnSpc>
                <a:spcPct val="80000"/>
              </a:lnSpc>
              <a:spcBef>
                <a:spcPct val="20000"/>
              </a:spcBef>
            </a:pPr>
            <a:r>
              <a:rPr lang="en-US" altLang="ko-KR" sz="2400" dirty="0" smtClean="0">
                <a:ea typeface="굴림" panose="020B0600000101010101" pitchFamily="34" charset="-127"/>
              </a:rPr>
              <a:t>How do we detect Thrashing?</a:t>
            </a:r>
          </a:p>
          <a:p>
            <a:pPr lvl="1">
              <a:lnSpc>
                <a:spcPct val="80000"/>
              </a:lnSpc>
              <a:spcBef>
                <a:spcPct val="20000"/>
              </a:spcBef>
            </a:pPr>
            <a:r>
              <a:rPr lang="en-US" altLang="ko-KR" sz="2400" dirty="0" smtClean="0">
                <a:ea typeface="굴림" panose="020B0600000101010101" pitchFamily="34" charset="-127"/>
              </a:rPr>
              <a:t>What is best response to Thrashing?</a:t>
            </a:r>
          </a:p>
        </p:txBody>
      </p:sp>
      <p:pic>
        <p:nvPicPr>
          <p:cNvPr id="816132" name="Picture 4"/>
          <p:cNvPicPr>
            <a:picLocks noChangeAspect="1" noChangeArrowheads="1"/>
          </p:cNvPicPr>
          <p:nvPr/>
        </p:nvPicPr>
        <p:blipFill>
          <a:blip r:embed="rId3">
            <a:extLst>
              <a:ext uri="{28A0092B-C50C-407E-A947-70E740481C1C}">
                <a14:useLocalDpi xmlns:a14="http://schemas.microsoft.com/office/drawing/2010/main" val="0"/>
              </a:ext>
            </a:extLst>
          </a:blip>
          <a:srcRect l="417" t="12083" r="856" b="12083"/>
          <a:stretch>
            <a:fillRect/>
          </a:stretch>
        </p:blipFill>
        <p:spPr bwMode="auto">
          <a:xfrm>
            <a:off x="2514600" y="762000"/>
            <a:ext cx="4667250" cy="2689225"/>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934868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6131">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6132"/>
                                        </p:tgtEl>
                                        <p:attrNameLst>
                                          <p:attrName>style.visibility</p:attrName>
                                        </p:attrNameLst>
                                      </p:cBhvr>
                                      <p:to>
                                        <p:strVal val="visible"/>
                                      </p:to>
                                    </p:set>
                                    <p:anim calcmode="lin" valueType="num">
                                      <p:cBhvr additive="base">
                                        <p:cTn id="9" dur="500" fill="hold"/>
                                        <p:tgtEl>
                                          <p:spTgt spid="816132"/>
                                        </p:tgtEl>
                                        <p:attrNameLst>
                                          <p:attrName>ppt_x</p:attrName>
                                        </p:attrNameLst>
                                      </p:cBhvr>
                                      <p:tavLst>
                                        <p:tav tm="0">
                                          <p:val>
                                            <p:strVal val="1+#ppt_w/2"/>
                                          </p:val>
                                        </p:tav>
                                        <p:tav tm="100000">
                                          <p:val>
                                            <p:strVal val="#ppt_x"/>
                                          </p:val>
                                        </p:tav>
                                      </p:tavLst>
                                    </p:anim>
                                    <p:anim calcmode="lin" valueType="num">
                                      <p:cBhvr additive="base">
                                        <p:cTn id="10" dur="500" fill="hold"/>
                                        <p:tgtEl>
                                          <p:spTgt spid="816132"/>
                                        </p:tgtEl>
                                        <p:attrNameLst>
                                          <p:attrName>ppt_y</p:attrName>
                                        </p:attrNameLst>
                                      </p:cBhvr>
                                      <p:tavLst>
                                        <p:tav tm="0">
                                          <p:val>
                                            <p:strVal val="#ppt_y"/>
                                          </p:val>
                                        </p:tav>
                                        <p:tav tm="100000">
                                          <p:val>
                                            <p:strVal val="#ppt_y"/>
                                          </p:val>
                                        </p:tav>
                                      </p:tavLst>
                                    </p:anim>
                                  </p:childTnLst>
                                </p:cTn>
                              </p:par>
                              <p:par>
                                <p:cTn id="11" presetID="1" presetClass="entr" presetSubtype="0" fill="hold" grpId="0" nodeType="withEffect">
                                  <p:stCondLst>
                                    <p:cond delay="0"/>
                                  </p:stCondLst>
                                  <p:childTnLst>
                                    <p:set>
                                      <p:cBhvr>
                                        <p:cTn id="12" dur="1" fill="hold">
                                          <p:stCondLst>
                                            <p:cond delay="0"/>
                                          </p:stCondLst>
                                        </p:cTn>
                                        <p:tgtEl>
                                          <p:spTgt spid="816131">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6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6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613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613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6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31"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1015" name="Rectangle 7"/>
          <p:cNvSpPr>
            <a:spLocks noGrp="1" noChangeArrowheads="1"/>
          </p:cNvSpPr>
          <p:nvPr>
            <p:ph type="body" idx="1"/>
          </p:nvPr>
        </p:nvSpPr>
        <p:spPr>
          <a:xfrm>
            <a:off x="76200" y="914400"/>
            <a:ext cx="4419600" cy="5562600"/>
          </a:xfrm>
        </p:spPr>
        <p:txBody>
          <a:bodyPr>
            <a:normAutofit/>
          </a:bodyPr>
          <a:lstStyle/>
          <a:p>
            <a:r>
              <a:rPr lang="en-US" altLang="ko-KR" sz="2800" dirty="0" smtClean="0">
                <a:ea typeface="굴림" panose="020B0600000101010101" pitchFamily="34" charset="-127"/>
              </a:rPr>
              <a:t>Program Memory Access Patterns have temporal and spatial locality</a:t>
            </a:r>
          </a:p>
          <a:p>
            <a:pPr lvl="1"/>
            <a:r>
              <a:rPr lang="en-US" altLang="ko-KR" sz="2400" dirty="0" smtClean="0">
                <a:ea typeface="굴림" panose="020B0600000101010101" pitchFamily="34" charset="-127"/>
              </a:rPr>
              <a:t>Group of Pages accessed along a given time slice called the “Working Set”</a:t>
            </a:r>
          </a:p>
          <a:p>
            <a:pPr lvl="1"/>
            <a:r>
              <a:rPr lang="en-US" altLang="ko-KR" sz="2400" dirty="0" smtClean="0">
                <a:ea typeface="굴림" panose="020B0600000101010101" pitchFamily="34" charset="-127"/>
              </a:rPr>
              <a:t>Working Set defines minimum number of pages needed for process to behave well</a:t>
            </a:r>
          </a:p>
          <a:p>
            <a:r>
              <a:rPr lang="en-US" altLang="ko-KR" sz="2800" dirty="0" smtClean="0">
                <a:ea typeface="굴림" panose="020B0600000101010101" pitchFamily="34" charset="-127"/>
              </a:rPr>
              <a:t>Not enough memory for Working Set </a:t>
            </a:r>
            <a:r>
              <a:rPr lang="en-US" altLang="ko-KR" sz="2800" dirty="0" smtClean="0">
                <a:ea typeface="굴림" panose="020B0600000101010101" pitchFamily="34" charset="-127"/>
                <a:sym typeface="Symbol" panose="05050102010706020507" pitchFamily="18" charset="2"/>
              </a:rPr>
              <a:t> Thrashing</a:t>
            </a:r>
          </a:p>
          <a:p>
            <a:pPr lvl="1"/>
            <a:r>
              <a:rPr lang="en-US" altLang="ko-KR" sz="2400" dirty="0" smtClean="0">
                <a:ea typeface="굴림" panose="020B0600000101010101" pitchFamily="34" charset="-127"/>
                <a:sym typeface="Symbol" panose="05050102010706020507" pitchFamily="18" charset="2"/>
              </a:rPr>
              <a:t>Better to swap out process?</a:t>
            </a:r>
          </a:p>
          <a:p>
            <a:pPr lvl="1"/>
            <a:endParaRPr lang="ko-KR" altLang="en-US" sz="2400" dirty="0" smtClean="0">
              <a:ea typeface="굴림" panose="020B0600000101010101" pitchFamily="34" charset="-127"/>
            </a:endParaRPr>
          </a:p>
        </p:txBody>
      </p:sp>
      <p:sp>
        <p:nvSpPr>
          <p:cNvPr id="811013" name="AutoShape 5"/>
          <p:cNvSpPr>
            <a:spLocks noChangeArrowheads="1"/>
          </p:cNvSpPr>
          <p:nvPr/>
        </p:nvSpPr>
        <p:spPr bwMode="auto">
          <a:xfrm>
            <a:off x="-304800" y="838200"/>
            <a:ext cx="228600" cy="5029200"/>
          </a:xfrm>
          <a:prstGeom prst="roundRect">
            <a:avLst>
              <a:gd name="adj" fmla="val 16667"/>
            </a:avLst>
          </a:prstGeom>
          <a:solidFill>
            <a:schemeClr val="accent1">
              <a:lumMod val="60000"/>
              <a:lumOff val="40000"/>
            </a:schemeClr>
          </a:solidFill>
          <a:ln w="38100" algn="ctr">
            <a:solidFill>
              <a:schemeClr val="tx1"/>
            </a:solidFill>
            <a:round/>
            <a:headEnd/>
            <a:tailEnd/>
          </a:ln>
          <a:effectLs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9460" name="Rectangle 2"/>
          <p:cNvSpPr>
            <a:spLocks noGrp="1" noChangeArrowheads="1"/>
          </p:cNvSpPr>
          <p:nvPr>
            <p:ph type="title"/>
          </p:nvPr>
        </p:nvSpPr>
        <p:spPr/>
        <p:txBody>
          <a:bodyPr/>
          <a:lstStyle/>
          <a:p>
            <a:r>
              <a:rPr lang="en-US" altLang="ko-KR" smtClean="0">
                <a:ea typeface="굴림" panose="020B0600000101010101" pitchFamily="34" charset="-127"/>
              </a:rPr>
              <a:t>Locality In A Memory-Reference Pattern</a:t>
            </a:r>
          </a:p>
        </p:txBody>
      </p:sp>
      <p:pic>
        <p:nvPicPr>
          <p:cNvPr id="81101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1249" t="659" r="21251" b="1007"/>
          <a:stretch>
            <a:fillRect/>
          </a:stretch>
        </p:blipFill>
        <p:spPr bwMode="auto">
          <a:xfrm>
            <a:off x="4572000" y="762000"/>
            <a:ext cx="4406900" cy="5329238"/>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61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1015">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1011"/>
                                        </p:tgtEl>
                                        <p:attrNameLst>
                                          <p:attrName>style.visibility</p:attrName>
                                        </p:attrNameLst>
                                      </p:cBhvr>
                                      <p:to>
                                        <p:strVal val="visible"/>
                                      </p:to>
                                    </p:set>
                                    <p:anim calcmode="lin" valueType="num">
                                      <p:cBhvr additive="base">
                                        <p:cTn id="9" dur="500" fill="hold"/>
                                        <p:tgtEl>
                                          <p:spTgt spid="811011"/>
                                        </p:tgtEl>
                                        <p:attrNameLst>
                                          <p:attrName>ppt_x</p:attrName>
                                        </p:attrNameLst>
                                      </p:cBhvr>
                                      <p:tavLst>
                                        <p:tav tm="0">
                                          <p:val>
                                            <p:strVal val="1+#ppt_w/2"/>
                                          </p:val>
                                        </p:tav>
                                        <p:tav tm="100000">
                                          <p:val>
                                            <p:strVal val="#ppt_x"/>
                                          </p:val>
                                        </p:tav>
                                      </p:tavLst>
                                    </p:anim>
                                    <p:anim calcmode="lin" valueType="num">
                                      <p:cBhvr additive="base">
                                        <p:cTn id="10" dur="500" fill="hold"/>
                                        <p:tgtEl>
                                          <p:spTgt spid="811011"/>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1015">
                                            <p:txEl>
                                              <p:pRg st="1" end="1"/>
                                            </p:txEl>
                                          </p:spTgt>
                                        </p:tgtEl>
                                        <p:attrNameLst>
                                          <p:attrName>style.visibility</p:attrName>
                                        </p:attrNameLst>
                                      </p:cBhvr>
                                      <p:to>
                                        <p:strVal val="visible"/>
                                      </p:to>
                                    </p:set>
                                  </p:childTnLst>
                                </p:cTn>
                              </p:par>
                              <p:par>
                                <p:cTn id="15" presetID="63" presetClass="path" presetSubtype="0" accel="50000" decel="50000" fill="hold" grpId="0" nodeType="withEffect">
                                  <p:stCondLst>
                                    <p:cond delay="0"/>
                                  </p:stCondLst>
                                  <p:childTnLst>
                                    <p:animMotion origin="layout" path="M 0.61225 3.36725E-6 L 0.92093 -0.00139 " pathEditMode="fixed" rAng="0" ptsTypes="AA">
                                      <p:cBhvr>
                                        <p:cTn id="16" dur="3000" fill="hold"/>
                                        <p:tgtEl>
                                          <p:spTgt spid="811013"/>
                                        </p:tgtEl>
                                        <p:attrNameLst>
                                          <p:attrName>ppt_x</p:attrName>
                                          <p:attrName>ppt_y</p:attrName>
                                        </p:attrNameLst>
                                      </p:cBhvr>
                                      <p:rCtr x="15434" y="-69"/>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1015">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1015">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10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1015" grpId="0" build="p"/>
      <p:bldP spid="8110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model of Locality: </a:t>
            </a:r>
            <a:r>
              <a:rPr lang="en-US" dirty="0" err="1" smtClean="0"/>
              <a:t>Zipf</a:t>
            </a:r>
            <a:endParaRPr lang="en-US" dirty="0"/>
          </a:p>
        </p:txBody>
      </p:sp>
      <p:sp>
        <p:nvSpPr>
          <p:cNvPr id="3" name="Content Placeholder 2"/>
          <p:cNvSpPr>
            <a:spLocks noGrp="1"/>
          </p:cNvSpPr>
          <p:nvPr>
            <p:ph idx="1"/>
          </p:nvPr>
        </p:nvSpPr>
        <p:spPr>
          <a:xfrm>
            <a:off x="152400" y="4419600"/>
            <a:ext cx="9067800" cy="1699939"/>
          </a:xfrm>
        </p:spPr>
        <p:txBody>
          <a:bodyPr>
            <a:noAutofit/>
          </a:bodyPr>
          <a:lstStyle/>
          <a:p>
            <a:r>
              <a:rPr lang="en-US" sz="2400" dirty="0" smtClean="0"/>
              <a:t>Likelihood of accessing item of rank r is α 1/</a:t>
            </a:r>
            <a:r>
              <a:rPr lang="en-US" sz="2400" dirty="0" err="1" smtClean="0"/>
              <a:t>r</a:t>
            </a:r>
            <a:r>
              <a:rPr lang="en-US" sz="2400" baseline="30000" dirty="0" err="1" smtClean="0"/>
              <a:t>a</a:t>
            </a:r>
            <a:endParaRPr lang="en-US" sz="2400" baseline="30000" dirty="0" smtClean="0"/>
          </a:p>
          <a:p>
            <a:r>
              <a:rPr lang="en-US" sz="2400" dirty="0" smtClean="0"/>
              <a:t>Although rare to access items below the top few, there are so many that it yields a “heavy tailed” distribution</a:t>
            </a:r>
          </a:p>
          <a:p>
            <a:r>
              <a:rPr lang="en-US" sz="2400" dirty="0" smtClean="0"/>
              <a:t>Substantial value from even a tiny cache</a:t>
            </a:r>
          </a:p>
          <a:p>
            <a:r>
              <a:rPr lang="en-US" sz="2400" dirty="0" smtClean="0"/>
              <a:t>Substantial misses from even a very large cache</a:t>
            </a:r>
          </a:p>
          <a:p>
            <a:endParaRPr lang="en-US" sz="2400" dirty="0"/>
          </a:p>
        </p:txBody>
      </p:sp>
      <p:graphicFrame>
        <p:nvGraphicFramePr>
          <p:cNvPr id="7" name="Chart 6"/>
          <p:cNvGraphicFramePr>
            <a:graphicFrameLocks/>
          </p:cNvGraphicFramePr>
          <p:nvPr>
            <p:extLst/>
          </p:nvPr>
        </p:nvGraphicFramePr>
        <p:xfrm>
          <a:off x="457200" y="661249"/>
          <a:ext cx="8305800" cy="387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212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2">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P spid="3"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ko-KR" smtClean="0">
                <a:ea typeface="굴림" panose="020B0600000101010101" pitchFamily="34" charset="-127"/>
              </a:rPr>
              <a:t>Working-Set Model</a:t>
            </a:r>
          </a:p>
        </p:txBody>
      </p:sp>
      <p:sp>
        <p:nvSpPr>
          <p:cNvPr id="20483" name="Rectangle 3"/>
          <p:cNvSpPr>
            <a:spLocks noGrp="1" noChangeArrowheads="1"/>
          </p:cNvSpPr>
          <p:nvPr>
            <p:ph type="body" idx="1"/>
          </p:nvPr>
        </p:nvSpPr>
        <p:spPr>
          <a:xfrm>
            <a:off x="152400" y="2362200"/>
            <a:ext cx="8866188" cy="4191000"/>
          </a:xfrm>
        </p:spPr>
        <p:txBody>
          <a:bodyPr>
            <a:normAutofit lnSpcReduction="10000"/>
          </a:bodyPr>
          <a:lstStyle/>
          <a:p>
            <a:pPr>
              <a:lnSpc>
                <a:spcPct val="80000"/>
              </a:lnSpc>
              <a:spcBef>
                <a:spcPct val="20000"/>
              </a:spcBef>
            </a:pPr>
            <a:r>
              <a:rPr lang="ko-KR" altLang="en-US" sz="2800" dirty="0" smtClean="0">
                <a:ea typeface="굴림" panose="020B0600000101010101" pitchFamily="34" charset="-127"/>
                <a:sym typeface="Symbol" panose="05050102010706020507" pitchFamily="18" charset="2"/>
              </a:rPr>
              <a:t>  </a:t>
            </a:r>
            <a:r>
              <a:rPr lang="en-US" altLang="ko-KR" sz="2800" dirty="0" smtClean="0">
                <a:ea typeface="굴림" panose="020B0600000101010101" pitchFamily="34" charset="-127"/>
                <a:sym typeface="Symbol" panose="05050102010706020507" pitchFamily="18" charset="2"/>
              </a:rPr>
              <a:t>working-set window  fixed number of page references </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Example:  10,000 instructions</a:t>
            </a:r>
          </a:p>
          <a:p>
            <a:pPr>
              <a:lnSpc>
                <a:spcPct val="80000"/>
              </a:lnSpc>
              <a:spcBef>
                <a:spcPct val="20000"/>
              </a:spcBef>
            </a:pPr>
            <a:r>
              <a:rPr lang="en-US" altLang="ko-KR" sz="2800" i="1" dirty="0" err="1" smtClean="0">
                <a:ea typeface="굴림" panose="020B0600000101010101" pitchFamily="34" charset="-127"/>
                <a:sym typeface="Symbol" panose="05050102010706020507" pitchFamily="18" charset="2"/>
              </a:rPr>
              <a:t>WS</a:t>
            </a:r>
            <a:r>
              <a:rPr lang="en-US" altLang="ko-KR" sz="2800" i="1" baseline="-25000" dirty="0" err="1"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(working set of Process </a:t>
            </a:r>
            <a:r>
              <a:rPr lang="en-US" altLang="ko-KR" sz="2800" i="1" dirty="0" smtClean="0">
                <a:ea typeface="굴림" panose="020B0600000101010101" pitchFamily="34" charset="-127"/>
                <a:sym typeface="Symbol" panose="05050102010706020507" pitchFamily="18" charset="2"/>
              </a:rPr>
              <a:t>P</a:t>
            </a:r>
            <a:r>
              <a:rPr lang="en-US" altLang="ko-KR" sz="2800" i="1" baseline="-25000" dirty="0"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 total set of pages referenced in the most recent  (varies in time)</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too small will not encompass entire locality</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too large will encompass several localities</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   will encompass entire program</a:t>
            </a:r>
          </a:p>
          <a:p>
            <a:pPr>
              <a:lnSpc>
                <a:spcPct val="80000"/>
              </a:lnSpc>
              <a:spcBef>
                <a:spcPct val="20000"/>
              </a:spcBef>
            </a:pPr>
            <a:r>
              <a:rPr lang="en-US" altLang="ko-KR" sz="2800" i="1" dirty="0" smtClean="0">
                <a:ea typeface="굴림" panose="020B0600000101010101" pitchFamily="34" charset="-127"/>
                <a:sym typeface="Symbol" panose="05050102010706020507" pitchFamily="18" charset="2"/>
              </a:rPr>
              <a:t>D</a:t>
            </a:r>
            <a:r>
              <a:rPr lang="en-US" altLang="ko-KR" sz="2800" dirty="0" smtClean="0">
                <a:ea typeface="굴림" panose="020B0600000101010101" pitchFamily="34" charset="-127"/>
                <a:sym typeface="Symbol" panose="05050102010706020507" pitchFamily="18" charset="2"/>
              </a:rPr>
              <a:t> = |</a:t>
            </a:r>
            <a:r>
              <a:rPr lang="en-US" altLang="ko-KR" sz="2800" i="1" dirty="0" err="1" smtClean="0">
                <a:ea typeface="굴림" panose="020B0600000101010101" pitchFamily="34" charset="-127"/>
                <a:sym typeface="Symbol" panose="05050102010706020507" pitchFamily="18" charset="2"/>
              </a:rPr>
              <a:t>WS</a:t>
            </a:r>
            <a:r>
              <a:rPr lang="en-US" altLang="ko-KR" sz="2800" i="1" baseline="-25000" dirty="0" err="1"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 total demand frames </a:t>
            </a:r>
          </a:p>
          <a:p>
            <a:pPr>
              <a:lnSpc>
                <a:spcPct val="80000"/>
              </a:lnSpc>
              <a:spcBef>
                <a:spcPct val="20000"/>
              </a:spcBef>
            </a:pPr>
            <a:r>
              <a:rPr lang="en-US" altLang="ko-KR" sz="2800" dirty="0" smtClean="0">
                <a:ea typeface="굴림" panose="020B0600000101010101" pitchFamily="34" charset="-127"/>
                <a:sym typeface="Symbol" panose="05050102010706020507" pitchFamily="18" charset="2"/>
              </a:rPr>
              <a:t>if </a:t>
            </a:r>
            <a:r>
              <a:rPr lang="en-US" altLang="ko-KR" sz="2800" i="1" dirty="0" smtClean="0">
                <a:ea typeface="굴림" panose="020B0600000101010101" pitchFamily="34" charset="-127"/>
                <a:sym typeface="Symbol" panose="05050102010706020507" pitchFamily="18" charset="2"/>
              </a:rPr>
              <a:t>D</a:t>
            </a:r>
            <a:r>
              <a:rPr lang="en-US" altLang="ko-KR" sz="2800" dirty="0" smtClean="0">
                <a:ea typeface="굴림" panose="020B0600000101010101" pitchFamily="34" charset="-127"/>
                <a:sym typeface="Symbol" panose="05050102010706020507" pitchFamily="18" charset="2"/>
              </a:rPr>
              <a:t> &gt; </a:t>
            </a:r>
            <a:r>
              <a:rPr lang="en-US" altLang="ko-KR" sz="2800" i="1" dirty="0" smtClean="0">
                <a:ea typeface="굴림" panose="020B0600000101010101" pitchFamily="34" charset="-127"/>
                <a:sym typeface="Symbol" panose="05050102010706020507" pitchFamily="18" charset="2"/>
              </a:rPr>
              <a:t>m</a:t>
            </a:r>
            <a:r>
              <a:rPr lang="en-US" altLang="ko-KR" sz="2800" dirty="0" smtClean="0">
                <a:ea typeface="굴림" panose="020B0600000101010101" pitchFamily="34" charset="-127"/>
                <a:sym typeface="Symbol" panose="05050102010706020507" pitchFamily="18" charset="2"/>
              </a:rPr>
              <a:t>  Thrashing</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Policy: if </a:t>
            </a:r>
            <a:r>
              <a:rPr lang="en-US" altLang="ko-KR" sz="2400" i="1" dirty="0" smtClean="0">
                <a:ea typeface="굴림" panose="020B0600000101010101" pitchFamily="34" charset="-127"/>
                <a:sym typeface="Symbol" panose="05050102010706020507" pitchFamily="18" charset="2"/>
              </a:rPr>
              <a:t>D</a:t>
            </a:r>
            <a:r>
              <a:rPr lang="en-US" altLang="ko-KR" sz="2400" dirty="0" smtClean="0">
                <a:ea typeface="굴림" panose="020B0600000101010101" pitchFamily="34" charset="-127"/>
                <a:sym typeface="Symbol" panose="05050102010706020507" pitchFamily="18" charset="2"/>
              </a:rPr>
              <a:t> &gt; m, then suspend/swap out processes</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This can improve overall system behavior by a lot!</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l="452" t="34947" r="688" b="35550"/>
          <a:stretch>
            <a:fillRect/>
          </a:stretch>
        </p:blipFill>
        <p:spPr bwMode="auto">
          <a:xfrm>
            <a:off x="914400" y="685800"/>
            <a:ext cx="7426325" cy="1662113"/>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798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48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What about Compulsory Misses?</a:t>
            </a:r>
          </a:p>
        </p:txBody>
      </p:sp>
      <p:sp>
        <p:nvSpPr>
          <p:cNvPr id="21507" name="Rectangle 3"/>
          <p:cNvSpPr>
            <a:spLocks noGrp="1" noChangeArrowheads="1"/>
          </p:cNvSpPr>
          <p:nvPr>
            <p:ph type="body" idx="1"/>
          </p:nvPr>
        </p:nvSpPr>
        <p:spPr>
          <a:xfrm>
            <a:off x="304800" y="914400"/>
            <a:ext cx="8610600" cy="5715000"/>
          </a:xfrm>
        </p:spPr>
        <p:txBody>
          <a:bodyPr>
            <a:noAutofit/>
          </a:bodyPr>
          <a:lstStyle/>
          <a:p>
            <a:r>
              <a:rPr lang="en-US" altLang="ko-KR" sz="2800" dirty="0" smtClean="0">
                <a:ea typeface="굴림" panose="020B0600000101010101" pitchFamily="34" charset="-127"/>
              </a:rPr>
              <a:t>Recall that compulsory misses are misses that occur the first time that a page is seen	</a:t>
            </a:r>
          </a:p>
          <a:p>
            <a:pPr lvl="1"/>
            <a:r>
              <a:rPr lang="en-US" altLang="ko-KR" sz="2400" dirty="0" smtClean="0">
                <a:ea typeface="굴림" panose="020B0600000101010101" pitchFamily="34" charset="-127"/>
              </a:rPr>
              <a:t>Pages that are touched for the first time</a:t>
            </a:r>
          </a:p>
          <a:p>
            <a:pPr lvl="1"/>
            <a:r>
              <a:rPr lang="en-US" altLang="ko-KR" sz="2400" dirty="0" smtClean="0">
                <a:ea typeface="굴림" panose="020B0600000101010101" pitchFamily="34" charset="-127"/>
              </a:rPr>
              <a:t>Pages that are touched after process is swapped out/swapped back in</a:t>
            </a:r>
          </a:p>
          <a:p>
            <a:r>
              <a:rPr lang="en-US" altLang="ko-KR" sz="2800" dirty="0" smtClean="0">
                <a:solidFill>
                  <a:schemeClr val="hlink"/>
                </a:solidFill>
                <a:ea typeface="굴림" panose="020B0600000101010101" pitchFamily="34" charset="-127"/>
              </a:rPr>
              <a:t>Clustering:</a:t>
            </a:r>
          </a:p>
          <a:p>
            <a:pPr lvl="1"/>
            <a:r>
              <a:rPr lang="en-US" altLang="ko-KR" sz="2400" dirty="0" smtClean="0">
                <a:ea typeface="굴림" panose="020B0600000101010101" pitchFamily="34" charset="-127"/>
              </a:rPr>
              <a:t>On a page-fault, bring in multiple pages “around” the faulting page</a:t>
            </a:r>
          </a:p>
          <a:p>
            <a:pPr lvl="1"/>
            <a:r>
              <a:rPr lang="en-US" altLang="ko-KR" sz="2400" dirty="0" smtClean="0">
                <a:ea typeface="굴림" panose="020B0600000101010101" pitchFamily="34" charset="-127"/>
              </a:rPr>
              <a:t>Since efficiency of disk reads increases with sequential reads, makes sense to read several sequential pages</a:t>
            </a:r>
          </a:p>
          <a:p>
            <a:r>
              <a:rPr lang="en-US" altLang="ko-KR" sz="2800" dirty="0" smtClean="0">
                <a:solidFill>
                  <a:schemeClr val="hlink"/>
                </a:solidFill>
                <a:ea typeface="굴림" panose="020B0600000101010101" pitchFamily="34" charset="-127"/>
              </a:rPr>
              <a:t>Working Set Tracking:</a:t>
            </a:r>
          </a:p>
          <a:p>
            <a:pPr lvl="1"/>
            <a:r>
              <a:rPr lang="en-US" altLang="ko-KR" sz="2400" dirty="0" smtClean="0">
                <a:ea typeface="굴림" panose="020B0600000101010101" pitchFamily="34" charset="-127"/>
              </a:rPr>
              <a:t>Use algorithm to try to track working set of application</a:t>
            </a:r>
          </a:p>
          <a:p>
            <a:pPr lvl="1"/>
            <a:r>
              <a:rPr lang="en-US" altLang="ko-KR" sz="2400" dirty="0" smtClean="0">
                <a:ea typeface="굴림" panose="020B0600000101010101" pitchFamily="34" charset="-127"/>
              </a:rPr>
              <a:t>When swapping process back in, swap in working set</a:t>
            </a:r>
          </a:p>
        </p:txBody>
      </p:sp>
    </p:spTree>
    <p:extLst>
      <p:ext uri="{BB962C8B-B14F-4D97-AF65-F5344CB8AC3E}">
        <p14:creationId xmlns:p14="http://schemas.microsoft.com/office/powerpoint/2010/main" val="13556325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ko-KR" dirty="0" smtClean="0">
                <a:ea typeface="굴림" panose="020B0600000101010101" pitchFamily="34" charset="-127"/>
              </a:rPr>
              <a:t>Summary</a:t>
            </a:r>
          </a:p>
        </p:txBody>
      </p:sp>
      <p:sp>
        <p:nvSpPr>
          <p:cNvPr id="30723" name="Rectangle 3"/>
          <p:cNvSpPr>
            <a:spLocks noGrp="1" noChangeArrowheads="1"/>
          </p:cNvSpPr>
          <p:nvPr>
            <p:ph type="body" idx="1"/>
          </p:nvPr>
        </p:nvSpPr>
        <p:spPr>
          <a:xfrm>
            <a:off x="152400" y="685800"/>
            <a:ext cx="8915400" cy="6172200"/>
          </a:xfrm>
        </p:spPr>
        <p:txBody>
          <a:bodyPr>
            <a:normAutofit/>
          </a:bodyPr>
          <a:lstStyle/>
          <a:p>
            <a:pPr>
              <a:lnSpc>
                <a:spcPct val="80000"/>
              </a:lnSpc>
              <a:spcBef>
                <a:spcPct val="5000"/>
              </a:spcBef>
            </a:pPr>
            <a:r>
              <a:rPr lang="en-US" altLang="ko-KR" dirty="0" smtClean="0">
                <a:ea typeface="굴림" panose="020B0600000101010101" pitchFamily="34" charset="-127"/>
                <a:sym typeface="Symbol" panose="05050102010706020507" pitchFamily="18" charset="2"/>
              </a:rPr>
              <a:t>Replacement policies</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FIFO: Place pages on queue, replace page at end</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MIN: Replace page that will be used farthest in future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LRU: Replace page used farthest in past </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Clock Algorithm: Approximation to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Arrange all pages in circular list</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Sweep through them, marking as not “in use”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If page not “in use” for one pass, than can replace</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N</a:t>
            </a:r>
            <a:r>
              <a:rPr lang="en-US" altLang="ko-KR" baseline="30000" dirty="0" smtClean="0">
                <a:ea typeface="굴림" panose="020B0600000101010101" pitchFamily="34" charset="-127"/>
                <a:sym typeface="Symbol" panose="05050102010706020507" pitchFamily="18" charset="2"/>
              </a:rPr>
              <a:t>th</a:t>
            </a:r>
            <a:r>
              <a:rPr lang="en-US" altLang="ko-KR" dirty="0" smtClean="0">
                <a:ea typeface="굴림" panose="020B0600000101010101" pitchFamily="34" charset="-127"/>
                <a:sym typeface="Symbol" panose="05050102010706020507" pitchFamily="18" charset="2"/>
              </a:rPr>
              <a:t>-chance clock algorithm: Another approximate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Give pages multiple passes of clock hand before replacing</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Second-Chance List algorithm: Yet another approximate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Divide pages into two groups, one of which is truly LRU and managed on page faults.</a:t>
            </a:r>
          </a:p>
          <a:p>
            <a:pPr>
              <a:lnSpc>
                <a:spcPct val="80000"/>
              </a:lnSpc>
              <a:spcBef>
                <a:spcPct val="10000"/>
              </a:spcBef>
            </a:pPr>
            <a:r>
              <a:rPr lang="en-US" altLang="ko-KR" dirty="0">
                <a:ea typeface="굴림" panose="020B0600000101010101" pitchFamily="34" charset="-127"/>
                <a:sym typeface="Symbol" panose="05050102010706020507" pitchFamily="18" charset="2"/>
              </a:rPr>
              <a:t>Working Set:</a:t>
            </a:r>
          </a:p>
          <a:p>
            <a:pPr lvl="1">
              <a:lnSpc>
                <a:spcPct val="80000"/>
              </a:lnSpc>
              <a:spcBef>
                <a:spcPct val="10000"/>
              </a:spcBef>
            </a:pPr>
            <a:r>
              <a:rPr lang="en-US" altLang="ko-KR" dirty="0">
                <a:ea typeface="굴림" panose="020B0600000101010101" pitchFamily="34" charset="-127"/>
                <a:sym typeface="Symbol" panose="05050102010706020507" pitchFamily="18" charset="2"/>
              </a:rPr>
              <a:t>Set of pages touched by a process recently</a:t>
            </a:r>
          </a:p>
          <a:p>
            <a:pPr>
              <a:lnSpc>
                <a:spcPct val="80000"/>
              </a:lnSpc>
              <a:spcBef>
                <a:spcPct val="10000"/>
              </a:spcBef>
            </a:pPr>
            <a:r>
              <a:rPr lang="en-US" altLang="ko-KR" dirty="0">
                <a:ea typeface="굴림" panose="020B0600000101010101" pitchFamily="34" charset="-127"/>
              </a:rPr>
              <a:t>Thrashing:</a:t>
            </a:r>
            <a:r>
              <a:rPr lang="en-US" altLang="ko-KR" dirty="0">
                <a:ea typeface="굴림" panose="020B0600000101010101" pitchFamily="34" charset="-127"/>
                <a:sym typeface="Symbol" panose="05050102010706020507" pitchFamily="18" charset="2"/>
              </a:rPr>
              <a:t> a process is busy swapping pages in and out</a:t>
            </a:r>
          </a:p>
          <a:p>
            <a:pPr lvl="1">
              <a:lnSpc>
                <a:spcPct val="80000"/>
              </a:lnSpc>
              <a:spcBef>
                <a:spcPct val="10000"/>
              </a:spcBef>
            </a:pPr>
            <a:r>
              <a:rPr lang="en-US" altLang="ko-KR" dirty="0">
                <a:ea typeface="굴림" panose="020B0600000101010101" pitchFamily="34" charset="-127"/>
                <a:sym typeface="Symbol" panose="05050102010706020507" pitchFamily="18" charset="2"/>
              </a:rPr>
              <a:t>Process will thrash if working set doesn’t fit in memory</a:t>
            </a:r>
          </a:p>
          <a:p>
            <a:pPr lvl="1">
              <a:lnSpc>
                <a:spcPct val="80000"/>
              </a:lnSpc>
              <a:spcBef>
                <a:spcPct val="10000"/>
              </a:spcBef>
            </a:pPr>
            <a:r>
              <a:rPr lang="en-US" altLang="ko-KR" dirty="0">
                <a:ea typeface="굴림" panose="020B0600000101010101" pitchFamily="34" charset="-127"/>
                <a:sym typeface="Symbol" panose="05050102010706020507" pitchFamily="18" charset="2"/>
              </a:rPr>
              <a:t>Need to swap out a process</a:t>
            </a:r>
          </a:p>
          <a:p>
            <a:pPr marL="0" indent="0">
              <a:lnSpc>
                <a:spcPct val="80000"/>
              </a:lnSpc>
              <a:spcBef>
                <a:spcPct val="20000"/>
              </a:spcBef>
              <a:buNone/>
            </a:pPr>
            <a:endParaRPr lang="en-US" altLang="ko-KR" dirty="0"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27129656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72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2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72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723">
                                            <p:txEl>
                                              <p:pRg st="15" end="1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072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Map (Details)</a:t>
            </a:r>
            <a:endParaRPr lang="en-US" dirty="0"/>
          </a:p>
        </p:txBody>
      </p:sp>
      <p:sp>
        <p:nvSpPr>
          <p:cNvPr id="3" name="Content Placeholder 2"/>
          <p:cNvSpPr>
            <a:spLocks noGrp="1"/>
          </p:cNvSpPr>
          <p:nvPr>
            <p:ph idx="1"/>
          </p:nvPr>
        </p:nvSpPr>
        <p:spPr>
          <a:xfrm>
            <a:off x="0" y="838200"/>
            <a:ext cx="9144000" cy="5867400"/>
          </a:xfrm>
        </p:spPr>
        <p:txBody>
          <a:bodyPr>
            <a:normAutofit lnSpcReduction="10000"/>
          </a:bodyPr>
          <a:lstStyle/>
          <a:p>
            <a:r>
              <a:rPr lang="en-US" dirty="0" smtClean="0"/>
              <a:t>Kernel memory not generally visible to user</a:t>
            </a:r>
          </a:p>
          <a:p>
            <a:pPr lvl="1"/>
            <a:r>
              <a:rPr lang="en-US" dirty="0" smtClean="0"/>
              <a:t>Exception: special VDSO </a:t>
            </a:r>
            <a:r>
              <a:rPr lang="en-US" dirty="0"/>
              <a:t>(virtual dynamically linked shared objects</a:t>
            </a:r>
            <a:r>
              <a:rPr lang="en-US" dirty="0" smtClean="0"/>
              <a:t>) facility that maps kernel code into user space to aid in system calls (and to provide certain actual system calls such as </a:t>
            </a:r>
            <a:r>
              <a:rPr lang="en-US" dirty="0" err="1" smtClean="0">
                <a:latin typeface="Consolas"/>
                <a:cs typeface="Consolas"/>
              </a:rPr>
              <a:t>gettimeofday</a:t>
            </a:r>
            <a:r>
              <a:rPr lang="en-US" dirty="0" smtClean="0">
                <a:latin typeface="Consolas"/>
                <a:cs typeface="Consolas"/>
              </a:rPr>
              <a:t>()</a:t>
            </a:r>
            <a:r>
              <a:rPr lang="en-US" dirty="0" smtClean="0"/>
              <a:t>)</a:t>
            </a:r>
            <a:endParaRPr lang="en-US" dirty="0" smtClean="0">
              <a:latin typeface="Consolas"/>
              <a:cs typeface="Consolas"/>
            </a:endParaRPr>
          </a:p>
          <a:p>
            <a:r>
              <a:rPr lang="en-US" dirty="0" smtClean="0"/>
              <a:t>Every physical page described by a “page” structure</a:t>
            </a:r>
          </a:p>
          <a:p>
            <a:pPr lvl="1"/>
            <a:r>
              <a:rPr lang="en-US" dirty="0" smtClean="0"/>
              <a:t>Collected together in lower physical memory</a:t>
            </a:r>
          </a:p>
          <a:p>
            <a:pPr lvl="1"/>
            <a:r>
              <a:rPr lang="en-US" dirty="0" smtClean="0"/>
              <a:t>Can be accessed in kernel virtual space</a:t>
            </a:r>
          </a:p>
          <a:p>
            <a:pPr lvl="1"/>
            <a:r>
              <a:rPr lang="en-US" dirty="0" smtClean="0"/>
              <a:t>Linked together in various “LRU” lists</a:t>
            </a:r>
          </a:p>
          <a:p>
            <a:r>
              <a:rPr lang="en-US" dirty="0" smtClean="0"/>
              <a:t>For 32-bit virtual memory architectures:</a:t>
            </a:r>
          </a:p>
          <a:p>
            <a:pPr lvl="1"/>
            <a:r>
              <a:rPr lang="en-US" dirty="0" smtClean="0"/>
              <a:t>When physical memory &lt; 896MB</a:t>
            </a:r>
          </a:p>
          <a:p>
            <a:pPr lvl="2"/>
            <a:r>
              <a:rPr lang="en-US" dirty="0" smtClean="0"/>
              <a:t>All physical memory mapped at 0xC0000000</a:t>
            </a:r>
          </a:p>
          <a:p>
            <a:pPr lvl="1"/>
            <a:r>
              <a:rPr lang="en-US" dirty="0" smtClean="0"/>
              <a:t>When physical memory &gt;= 896MB</a:t>
            </a:r>
          </a:p>
          <a:p>
            <a:pPr lvl="2"/>
            <a:r>
              <a:rPr lang="en-US" dirty="0" smtClean="0"/>
              <a:t>Not all physical memory mapped in kernel space all the time</a:t>
            </a:r>
          </a:p>
          <a:p>
            <a:pPr lvl="2"/>
            <a:r>
              <a:rPr lang="en-US" dirty="0" smtClean="0"/>
              <a:t>Can be temporarily mapped with addresses &gt; 0xCC000000</a:t>
            </a:r>
          </a:p>
          <a:p>
            <a:r>
              <a:rPr lang="en-US" dirty="0" smtClean="0"/>
              <a:t>For 64-bit virtual memory architectures:</a:t>
            </a:r>
          </a:p>
          <a:p>
            <a:pPr lvl="1"/>
            <a:r>
              <a:rPr lang="en-US" dirty="0" smtClean="0"/>
              <a:t>All physical memory mapped above 0xFFFF800000000000</a:t>
            </a:r>
            <a:endParaRPr lang="en-US" dirty="0"/>
          </a:p>
        </p:txBody>
      </p:sp>
    </p:spTree>
    <p:extLst>
      <p:ext uri="{BB962C8B-B14F-4D97-AF65-F5344CB8AC3E}">
        <p14:creationId xmlns:p14="http://schemas.microsoft.com/office/powerpoint/2010/main" val="19400168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r>
              <a:rPr lang="en-US" dirty="0" smtClean="0"/>
              <a:t>Reverse Page Mapping (Sometimes called “</a:t>
            </a:r>
            <a:r>
              <a:rPr lang="en-US" dirty="0" err="1" smtClean="0"/>
              <a:t>Coremap</a:t>
            </a:r>
            <a:r>
              <a:rPr lang="en-US" dirty="0" smtClean="0"/>
              <a:t>”)</a:t>
            </a:r>
            <a:endParaRPr lang="en-US" dirty="0"/>
          </a:p>
        </p:txBody>
      </p:sp>
      <p:sp>
        <p:nvSpPr>
          <p:cNvPr id="3" name="Content Placeholder 2"/>
          <p:cNvSpPr>
            <a:spLocks noGrp="1"/>
          </p:cNvSpPr>
          <p:nvPr>
            <p:ph idx="1"/>
          </p:nvPr>
        </p:nvSpPr>
        <p:spPr>
          <a:xfrm>
            <a:off x="304800" y="838200"/>
            <a:ext cx="8458200" cy="5486400"/>
          </a:xfrm>
        </p:spPr>
        <p:txBody>
          <a:bodyPr>
            <a:normAutofit lnSpcReduction="10000"/>
          </a:bodyPr>
          <a:lstStyle/>
          <a:p>
            <a:r>
              <a:rPr lang="en-US" dirty="0" smtClean="0"/>
              <a:t>Physical page frames often shared by many different address spaces/page tables</a:t>
            </a:r>
          </a:p>
          <a:p>
            <a:pPr lvl="1"/>
            <a:r>
              <a:rPr lang="en-US" dirty="0" smtClean="0"/>
              <a:t>All children forked from given process</a:t>
            </a:r>
          </a:p>
          <a:p>
            <a:pPr lvl="1"/>
            <a:r>
              <a:rPr lang="en-US" dirty="0" smtClean="0"/>
              <a:t>Shared memory pages between processes</a:t>
            </a:r>
          </a:p>
          <a:p>
            <a:r>
              <a:rPr lang="en-US" dirty="0" smtClean="0"/>
              <a:t>Whatever reverse mapping mechanism that is in place must be very fast</a:t>
            </a:r>
          </a:p>
          <a:p>
            <a:pPr lvl="1"/>
            <a:r>
              <a:rPr lang="en-US" dirty="0" smtClean="0"/>
              <a:t>Must hunt down all page tables pointing at given page frame when freeing a page</a:t>
            </a:r>
          </a:p>
          <a:p>
            <a:pPr lvl="1"/>
            <a:r>
              <a:rPr lang="en-US" dirty="0" smtClean="0"/>
              <a:t>Must hunt down all PTEs when seeing if pages “active”</a:t>
            </a:r>
          </a:p>
          <a:p>
            <a:r>
              <a:rPr lang="en-US" dirty="0" smtClean="0"/>
              <a:t>Implementation options:</a:t>
            </a:r>
          </a:p>
          <a:p>
            <a:pPr lvl="1"/>
            <a:r>
              <a:rPr lang="en-US" dirty="0" smtClean="0"/>
              <a:t>For every page descriptor, keep linked list of page table entries that point to it</a:t>
            </a:r>
          </a:p>
          <a:p>
            <a:pPr lvl="2"/>
            <a:r>
              <a:rPr lang="en-US" dirty="0" smtClean="0"/>
              <a:t>Management nightmare – expensive</a:t>
            </a:r>
          </a:p>
          <a:p>
            <a:pPr lvl="1"/>
            <a:r>
              <a:rPr lang="en-US" dirty="0" smtClean="0"/>
              <a:t>Linux 2.6: Object-based reverse mapping</a:t>
            </a:r>
          </a:p>
          <a:p>
            <a:pPr lvl="2"/>
            <a:r>
              <a:rPr lang="en-US" dirty="0" smtClean="0"/>
              <a:t>Link together memory region descriptors instead (much coarser granularity)</a:t>
            </a:r>
          </a:p>
          <a:p>
            <a:pPr lvl="1"/>
            <a:endParaRPr lang="en-US" dirty="0"/>
          </a:p>
        </p:txBody>
      </p:sp>
    </p:spTree>
    <p:extLst>
      <p:ext uri="{BB962C8B-B14F-4D97-AF65-F5344CB8AC3E}">
        <p14:creationId xmlns:p14="http://schemas.microsoft.com/office/powerpoint/2010/main" val="12965710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Memory Details?</a:t>
            </a:r>
            <a:endParaRPr lang="en-US" dirty="0"/>
          </a:p>
        </p:txBody>
      </p:sp>
      <p:sp>
        <p:nvSpPr>
          <p:cNvPr id="3" name="Content Placeholder 2"/>
          <p:cNvSpPr>
            <a:spLocks noGrp="1"/>
          </p:cNvSpPr>
          <p:nvPr>
            <p:ph idx="1"/>
          </p:nvPr>
        </p:nvSpPr>
        <p:spPr>
          <a:xfrm>
            <a:off x="0" y="838200"/>
            <a:ext cx="9144000" cy="5715000"/>
          </a:xfrm>
        </p:spPr>
        <p:txBody>
          <a:bodyPr>
            <a:normAutofit lnSpcReduction="10000"/>
          </a:bodyPr>
          <a:lstStyle/>
          <a:p>
            <a:r>
              <a:rPr lang="en-US" dirty="0" smtClean="0"/>
              <a:t>Memory management in Linux considerably more complex that the previous indications</a:t>
            </a:r>
          </a:p>
          <a:p>
            <a:r>
              <a:rPr lang="en-US" dirty="0" smtClean="0"/>
              <a:t>Memory Zones: physical memory categories</a:t>
            </a:r>
          </a:p>
          <a:p>
            <a:pPr lvl="1"/>
            <a:r>
              <a:rPr lang="en-US" dirty="0" smtClean="0"/>
              <a:t>ZONE_DMA: &lt; 16MB memory, </a:t>
            </a:r>
            <a:r>
              <a:rPr lang="en-US" dirty="0" err="1" smtClean="0"/>
              <a:t>DMAable</a:t>
            </a:r>
            <a:r>
              <a:rPr lang="en-US" dirty="0" smtClean="0"/>
              <a:t> on ISA bus</a:t>
            </a:r>
          </a:p>
          <a:p>
            <a:pPr lvl="1"/>
            <a:r>
              <a:rPr lang="en-US" dirty="0" smtClean="0"/>
              <a:t>ZONE_NORMAL: 16MB </a:t>
            </a:r>
            <a:r>
              <a:rPr lang="en-US" altLang="ko-KR" sz="2000" dirty="0">
                <a:ea typeface="굴림" panose="020B0600000101010101" pitchFamily="34" charset="-127"/>
                <a:sym typeface="Symbol" panose="05050102010706020507" pitchFamily="18" charset="2"/>
              </a:rPr>
              <a:t> </a:t>
            </a:r>
            <a:r>
              <a:rPr lang="en-US" dirty="0" smtClean="0"/>
              <a:t>896MB (mapped at 0xC0000000)</a:t>
            </a:r>
          </a:p>
          <a:p>
            <a:pPr lvl="1"/>
            <a:r>
              <a:rPr lang="en-US" dirty="0" smtClean="0"/>
              <a:t>ZONE_HIGHMEM: Everything else (&gt; 896MB)</a:t>
            </a:r>
          </a:p>
          <a:p>
            <a:r>
              <a:rPr lang="en-US" dirty="0" smtClean="0"/>
              <a:t>Each zone has 1 </a:t>
            </a:r>
            <a:r>
              <a:rPr lang="en-US" dirty="0" err="1" smtClean="0"/>
              <a:t>freelist</a:t>
            </a:r>
            <a:r>
              <a:rPr lang="en-US" dirty="0" smtClean="0"/>
              <a:t>, 2 LRU lists (Active/Inactive)</a:t>
            </a:r>
          </a:p>
          <a:p>
            <a:r>
              <a:rPr lang="en-US" dirty="0"/>
              <a:t>Many different types of allocation</a:t>
            </a:r>
          </a:p>
          <a:p>
            <a:pPr lvl="1"/>
            <a:r>
              <a:rPr lang="en-US" dirty="0"/>
              <a:t>SLAB allocators, per-page allocators, mapped/unmapped</a:t>
            </a:r>
          </a:p>
          <a:p>
            <a:r>
              <a:rPr lang="en-US" dirty="0" smtClean="0"/>
              <a:t>Many different types of allocated memory:</a:t>
            </a:r>
          </a:p>
          <a:p>
            <a:pPr lvl="1"/>
            <a:r>
              <a:rPr lang="en-US" dirty="0" smtClean="0"/>
              <a:t>Anonymous memory (not backed by a file, heap/stack)</a:t>
            </a:r>
          </a:p>
          <a:p>
            <a:pPr lvl="1"/>
            <a:r>
              <a:rPr lang="en-US" dirty="0" smtClean="0"/>
              <a:t>Mapped memory (backed by a file)</a:t>
            </a:r>
          </a:p>
          <a:p>
            <a:r>
              <a:rPr lang="en-US" dirty="0" smtClean="0"/>
              <a:t>Allocation priorities</a:t>
            </a:r>
          </a:p>
          <a:p>
            <a:pPr lvl="1"/>
            <a:r>
              <a:rPr lang="en-US" dirty="0" smtClean="0"/>
              <a:t>Is blocking allowed/</a:t>
            </a:r>
            <a:r>
              <a:rPr lang="en-US" dirty="0" err="1" smtClean="0"/>
              <a:t>etc</a:t>
            </a:r>
            <a:endParaRPr lang="en-US" dirty="0"/>
          </a:p>
        </p:txBody>
      </p:sp>
    </p:spTree>
    <p:extLst>
      <p:ext uri="{BB962C8B-B14F-4D97-AF65-F5344CB8AC3E}">
        <p14:creationId xmlns:p14="http://schemas.microsoft.com/office/powerpoint/2010/main" val="9533905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Linux Virtual memory map</a:t>
            </a:r>
            <a:endParaRPr lang="en-US" dirty="0"/>
          </a:p>
        </p:txBody>
      </p:sp>
      <p:sp>
        <p:nvSpPr>
          <p:cNvPr id="4" name="Rectangle 3"/>
          <p:cNvSpPr/>
          <p:nvPr/>
        </p:nvSpPr>
        <p:spPr bwMode="auto">
          <a:xfrm>
            <a:off x="2376774" y="1251466"/>
            <a:ext cx="1447800" cy="11430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Kernel</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5" name="Rectangle 4"/>
          <p:cNvSpPr/>
          <p:nvPr/>
        </p:nvSpPr>
        <p:spPr bwMode="auto">
          <a:xfrm>
            <a:off x="7391400" y="2546866"/>
            <a:ext cx="1447800" cy="1600200"/>
          </a:xfrm>
          <a:prstGeom prst="rect">
            <a:avLst/>
          </a:prstGeom>
          <a:solidFill>
            <a:schemeClr val="bg2">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Empty</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latin typeface="Gill Sans" charset="0"/>
                <a:ea typeface="Gill Sans" charset="0"/>
                <a:cs typeface="Gill Sans" charset="0"/>
              </a:rPr>
              <a:t>Space</a:t>
            </a:r>
            <a:endParaRPr kumimoji="0" lang="en-US" sz="2000" b="0" u="none" strike="noStrike" cap="none" normalizeH="0" baseline="0" dirty="0" smtClean="0">
              <a:ln>
                <a:noFill/>
              </a:ln>
              <a:solidFill>
                <a:schemeClr val="tx1"/>
              </a:solidFill>
              <a:effectLst/>
              <a:latin typeface="Gill Sans" charset="0"/>
              <a:ea typeface="Gill Sans" charset="0"/>
              <a:cs typeface="Gill Sans" charset="0"/>
            </a:endParaRPr>
          </a:p>
        </p:txBody>
      </p:sp>
      <p:sp>
        <p:nvSpPr>
          <p:cNvPr id="6" name="Rectangle 5"/>
          <p:cNvSpPr/>
          <p:nvPr/>
        </p:nvSpPr>
        <p:spPr bwMode="auto">
          <a:xfrm>
            <a:off x="2376774" y="2394466"/>
            <a:ext cx="1447800" cy="31242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User</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8" name="Rectangle 7"/>
          <p:cNvSpPr/>
          <p:nvPr/>
        </p:nvSpPr>
        <p:spPr bwMode="auto">
          <a:xfrm>
            <a:off x="7391400" y="4147066"/>
            <a:ext cx="1447800" cy="13716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u="none" strike="noStrike" cap="none" normalizeH="0" baseline="0" smtClean="0">
              <a:ln>
                <a:noFill/>
              </a:ln>
              <a:solidFill>
                <a:schemeClr val="tx1"/>
              </a:solidFill>
              <a:effectLst/>
              <a:latin typeface="Gill Sans" charset="0"/>
              <a:ea typeface="Gill Sans" charset="0"/>
              <a:cs typeface="Gill Sans" charset="0"/>
            </a:endParaRPr>
          </a:p>
        </p:txBody>
      </p:sp>
      <p:sp>
        <p:nvSpPr>
          <p:cNvPr id="9" name="Rectangle 8"/>
          <p:cNvSpPr/>
          <p:nvPr/>
        </p:nvSpPr>
        <p:spPr bwMode="auto">
          <a:xfrm>
            <a:off x="7391400" y="4147066"/>
            <a:ext cx="1447800" cy="13716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User</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latin typeface="Gill Sans" charset="0"/>
                <a:ea typeface="Gill Sans" charset="0"/>
                <a:cs typeface="Gill Sans" charset="0"/>
              </a:rPr>
              <a:t>Addresses</a:t>
            </a:r>
            <a:endParaRPr kumimoji="0" lang="en-US" sz="2000" b="0" u="none" strike="noStrike" cap="none" normalizeH="0" baseline="0" dirty="0" smtClean="0">
              <a:ln>
                <a:noFill/>
              </a:ln>
              <a:solidFill>
                <a:schemeClr val="tx1"/>
              </a:solidFill>
              <a:effectLst/>
              <a:latin typeface="Gill Sans" charset="0"/>
              <a:ea typeface="Gill Sans" charset="0"/>
              <a:cs typeface="Gill Sans" charset="0"/>
            </a:endParaRPr>
          </a:p>
        </p:txBody>
      </p:sp>
      <p:sp>
        <p:nvSpPr>
          <p:cNvPr id="10" name="Rectangle 9"/>
          <p:cNvSpPr/>
          <p:nvPr/>
        </p:nvSpPr>
        <p:spPr bwMode="auto">
          <a:xfrm>
            <a:off x="7391400" y="1175266"/>
            <a:ext cx="1447800" cy="13716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Kernel</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11" name="TextBox 10"/>
          <p:cNvSpPr txBox="1"/>
          <p:nvPr/>
        </p:nvSpPr>
        <p:spPr>
          <a:xfrm>
            <a:off x="700374" y="5346700"/>
            <a:ext cx="146706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0x00000000</a:t>
            </a:r>
            <a:endParaRPr lang="en-US" sz="2000" b="0" dirty="0">
              <a:latin typeface="Gill Sans" charset="0"/>
              <a:ea typeface="Gill Sans" charset="0"/>
              <a:cs typeface="Gill Sans" charset="0"/>
            </a:endParaRPr>
          </a:p>
        </p:txBody>
      </p:sp>
      <p:sp>
        <p:nvSpPr>
          <p:cNvPr id="12" name="TextBox 11"/>
          <p:cNvSpPr txBox="1"/>
          <p:nvPr/>
        </p:nvSpPr>
        <p:spPr>
          <a:xfrm>
            <a:off x="738474" y="2221468"/>
            <a:ext cx="15070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0xC0000000</a:t>
            </a:r>
            <a:endParaRPr lang="en-US" sz="2000" b="0" dirty="0">
              <a:latin typeface="Gill Sans" charset="0"/>
              <a:ea typeface="Gill Sans" charset="0"/>
              <a:cs typeface="Gill Sans" charset="0"/>
            </a:endParaRPr>
          </a:p>
        </p:txBody>
      </p:sp>
      <p:sp>
        <p:nvSpPr>
          <p:cNvPr id="13" name="TextBox 12"/>
          <p:cNvSpPr txBox="1"/>
          <p:nvPr/>
        </p:nvSpPr>
        <p:spPr>
          <a:xfrm>
            <a:off x="763874" y="1175266"/>
            <a:ext cx="140294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0xFFFFFFFF</a:t>
            </a:r>
            <a:endParaRPr lang="en-US" sz="2000" b="0" dirty="0">
              <a:latin typeface="Gill Sans" charset="0"/>
              <a:ea typeface="Gill Sans" charset="0"/>
              <a:cs typeface="Gill Sans" charset="0"/>
            </a:endParaRPr>
          </a:p>
        </p:txBody>
      </p:sp>
      <p:sp>
        <p:nvSpPr>
          <p:cNvPr id="14" name="TextBox 13"/>
          <p:cNvSpPr txBox="1"/>
          <p:nvPr/>
        </p:nvSpPr>
        <p:spPr>
          <a:xfrm>
            <a:off x="4724400" y="5334000"/>
            <a:ext cx="249299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0x0000000000000000</a:t>
            </a:r>
            <a:endParaRPr lang="en-US" sz="2000" b="0" dirty="0">
              <a:latin typeface="Gill Sans" charset="0"/>
              <a:ea typeface="Gill Sans" charset="0"/>
              <a:cs typeface="Gill Sans" charset="0"/>
            </a:endParaRPr>
          </a:p>
        </p:txBody>
      </p:sp>
      <p:sp>
        <p:nvSpPr>
          <p:cNvPr id="15" name="TextBox 14"/>
          <p:cNvSpPr txBox="1"/>
          <p:nvPr/>
        </p:nvSpPr>
        <p:spPr>
          <a:xfrm>
            <a:off x="4724400" y="3956566"/>
            <a:ext cx="2404826"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0x00007FFFFFFFFFFF</a:t>
            </a:r>
            <a:endParaRPr lang="en-US" sz="2000" b="0" dirty="0">
              <a:latin typeface="Gill Sans" charset="0"/>
              <a:ea typeface="Gill Sans" charset="0"/>
              <a:cs typeface="Gill Sans" charset="0"/>
            </a:endParaRPr>
          </a:p>
        </p:txBody>
      </p:sp>
      <p:sp>
        <p:nvSpPr>
          <p:cNvPr id="16" name="TextBox 15"/>
          <p:cNvSpPr txBox="1"/>
          <p:nvPr/>
        </p:nvSpPr>
        <p:spPr>
          <a:xfrm>
            <a:off x="4677319" y="2407166"/>
            <a:ext cx="246093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0xFFFF800000000000</a:t>
            </a:r>
            <a:endParaRPr lang="en-US" sz="2000" b="0" dirty="0">
              <a:latin typeface="Gill Sans" charset="0"/>
              <a:ea typeface="Gill Sans" charset="0"/>
              <a:cs typeface="Gill Sans" charset="0"/>
            </a:endParaRPr>
          </a:p>
        </p:txBody>
      </p:sp>
      <p:sp>
        <p:nvSpPr>
          <p:cNvPr id="17" name="TextBox 16"/>
          <p:cNvSpPr txBox="1"/>
          <p:nvPr/>
        </p:nvSpPr>
        <p:spPr>
          <a:xfrm>
            <a:off x="4651919" y="1066800"/>
            <a:ext cx="236475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0xFFFFFFFFFFFFFFFF</a:t>
            </a:r>
            <a:endParaRPr lang="en-US" sz="2000" b="0" dirty="0">
              <a:latin typeface="Gill Sans" charset="0"/>
              <a:ea typeface="Gill Sans" charset="0"/>
              <a:cs typeface="Gill Sans" charset="0"/>
            </a:endParaRPr>
          </a:p>
        </p:txBody>
      </p:sp>
      <p:sp>
        <p:nvSpPr>
          <p:cNvPr id="23" name="Up-Down Arrow 22"/>
          <p:cNvSpPr/>
          <p:nvPr/>
        </p:nvSpPr>
        <p:spPr bwMode="auto">
          <a:xfrm>
            <a:off x="319374" y="2546866"/>
            <a:ext cx="609600" cy="3048000"/>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3GB Total</a:t>
            </a:r>
          </a:p>
        </p:txBody>
      </p:sp>
      <p:sp>
        <p:nvSpPr>
          <p:cNvPr id="25" name="Up-Down Arrow 24"/>
          <p:cNvSpPr/>
          <p:nvPr/>
        </p:nvSpPr>
        <p:spPr bwMode="auto">
          <a:xfrm>
            <a:off x="4218245" y="4141231"/>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128TiB</a:t>
            </a:r>
          </a:p>
        </p:txBody>
      </p:sp>
      <p:sp>
        <p:nvSpPr>
          <p:cNvPr id="26" name="Up-Down Arrow 25"/>
          <p:cNvSpPr/>
          <p:nvPr/>
        </p:nvSpPr>
        <p:spPr bwMode="auto">
          <a:xfrm>
            <a:off x="304800" y="1251466"/>
            <a:ext cx="609600" cy="1195684"/>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latin typeface="Gill Sans" charset="0"/>
                <a:ea typeface="Gill Sans" charset="0"/>
                <a:cs typeface="Gill Sans" charset="0"/>
              </a:rPr>
              <a:t>1</a:t>
            </a:r>
            <a:r>
              <a:rPr kumimoji="0" lang="en-US" sz="2000" b="0" u="none" strike="noStrike" cap="none" normalizeH="0" baseline="0" dirty="0" smtClean="0">
                <a:ln>
                  <a:noFill/>
                </a:ln>
                <a:solidFill>
                  <a:schemeClr val="tx1"/>
                </a:solidFill>
                <a:effectLst/>
                <a:latin typeface="Gill Sans" charset="0"/>
                <a:ea typeface="Gill Sans" charset="0"/>
                <a:cs typeface="Gill Sans" charset="0"/>
              </a:rPr>
              <a:t>GB</a:t>
            </a:r>
          </a:p>
        </p:txBody>
      </p:sp>
      <p:sp>
        <p:nvSpPr>
          <p:cNvPr id="27" name="Up-Down Arrow 26"/>
          <p:cNvSpPr/>
          <p:nvPr/>
        </p:nvSpPr>
        <p:spPr bwMode="auto">
          <a:xfrm>
            <a:off x="4218245" y="1217315"/>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128TiB</a:t>
            </a:r>
          </a:p>
        </p:txBody>
      </p:sp>
      <p:sp>
        <p:nvSpPr>
          <p:cNvPr id="28" name="TextBox 27"/>
          <p:cNvSpPr txBox="1"/>
          <p:nvPr/>
        </p:nvSpPr>
        <p:spPr>
          <a:xfrm>
            <a:off x="1143000" y="1600200"/>
            <a:ext cx="980397" cy="707886"/>
          </a:xfrm>
          <a:prstGeom prst="rect">
            <a:avLst/>
          </a:prstGeom>
          <a:noFill/>
        </p:spPr>
        <p:txBody>
          <a:bodyPr wrap="none" rtlCol="0">
            <a:spAutoFit/>
          </a:bodyPr>
          <a:lstStyle/>
          <a:p>
            <a:r>
              <a:rPr lang="en-US" sz="2000" b="0" dirty="0" smtClean="0">
                <a:latin typeface="Gill Sans" charset="0"/>
                <a:ea typeface="Gill Sans" charset="0"/>
                <a:cs typeface="Gill Sans" charset="0"/>
              </a:rPr>
              <a:t>896MB</a:t>
            </a:r>
            <a:br>
              <a:rPr lang="en-US" sz="2000" b="0" dirty="0" smtClean="0">
                <a:latin typeface="Gill Sans" charset="0"/>
                <a:ea typeface="Gill Sans" charset="0"/>
                <a:cs typeface="Gill Sans" charset="0"/>
              </a:rPr>
            </a:br>
            <a:r>
              <a:rPr lang="en-US" sz="2000" b="0" dirty="0" smtClean="0">
                <a:latin typeface="Gill Sans" charset="0"/>
                <a:ea typeface="Gill Sans" charset="0"/>
                <a:cs typeface="Gill Sans" charset="0"/>
              </a:rPr>
              <a:t>Physical</a:t>
            </a:r>
            <a:endParaRPr lang="en-US" sz="2000" b="0" dirty="0">
              <a:latin typeface="Gill Sans" charset="0"/>
              <a:ea typeface="Gill Sans" charset="0"/>
              <a:cs typeface="Gill Sans" charset="0"/>
            </a:endParaRPr>
          </a:p>
        </p:txBody>
      </p:sp>
      <p:sp>
        <p:nvSpPr>
          <p:cNvPr id="29" name="TextBox 28"/>
          <p:cNvSpPr txBox="1"/>
          <p:nvPr/>
        </p:nvSpPr>
        <p:spPr>
          <a:xfrm>
            <a:off x="5998602" y="1766489"/>
            <a:ext cx="980397" cy="707886"/>
          </a:xfrm>
          <a:prstGeom prst="rect">
            <a:avLst/>
          </a:prstGeom>
          <a:noFill/>
        </p:spPr>
        <p:txBody>
          <a:bodyPr wrap="none" rtlCol="0">
            <a:spAutoFit/>
          </a:bodyPr>
          <a:lstStyle/>
          <a:p>
            <a:r>
              <a:rPr lang="en-US" sz="2000" b="0" dirty="0" smtClean="0">
                <a:latin typeface="Gill Sans" charset="0"/>
                <a:ea typeface="Gill Sans" charset="0"/>
                <a:cs typeface="Gill Sans" charset="0"/>
              </a:rPr>
              <a:t>64 </a:t>
            </a:r>
            <a:r>
              <a:rPr lang="en-US" sz="2000" b="0" dirty="0" err="1" smtClean="0">
                <a:latin typeface="Gill Sans" charset="0"/>
                <a:ea typeface="Gill Sans" charset="0"/>
                <a:cs typeface="Gill Sans" charset="0"/>
              </a:rPr>
              <a:t>TiB</a:t>
            </a:r>
            <a:r>
              <a:rPr lang="en-US" sz="2000" b="0" dirty="0" smtClean="0">
                <a:latin typeface="Gill Sans" charset="0"/>
                <a:ea typeface="Gill Sans" charset="0"/>
                <a:cs typeface="Gill Sans" charset="0"/>
              </a:rPr>
              <a:t/>
            </a:r>
            <a:br>
              <a:rPr lang="en-US" sz="2000" b="0" dirty="0" smtClean="0">
                <a:latin typeface="Gill Sans" charset="0"/>
                <a:ea typeface="Gill Sans" charset="0"/>
                <a:cs typeface="Gill Sans" charset="0"/>
              </a:rPr>
            </a:br>
            <a:r>
              <a:rPr lang="en-US" sz="2000" b="0" dirty="0" smtClean="0">
                <a:latin typeface="Gill Sans" charset="0"/>
                <a:ea typeface="Gill Sans" charset="0"/>
                <a:cs typeface="Gill Sans" charset="0"/>
              </a:rPr>
              <a:t>Physical</a:t>
            </a:r>
            <a:endParaRPr lang="en-US" sz="2000" b="0" dirty="0">
              <a:latin typeface="Gill Sans" charset="0"/>
              <a:ea typeface="Gill Sans" charset="0"/>
              <a:cs typeface="Gill Sans" charset="0"/>
            </a:endParaRPr>
          </a:p>
        </p:txBody>
      </p:sp>
      <p:sp>
        <p:nvSpPr>
          <p:cNvPr id="30" name="TextBox 29"/>
          <p:cNvSpPr txBox="1"/>
          <p:nvPr/>
        </p:nvSpPr>
        <p:spPr>
          <a:xfrm>
            <a:off x="331077" y="5943600"/>
            <a:ext cx="3093667" cy="400110"/>
          </a:xfrm>
          <a:prstGeom prst="rect">
            <a:avLst/>
          </a:prstGeom>
          <a:noFill/>
        </p:spPr>
        <p:txBody>
          <a:bodyPr wrap="none" rtlCol="0">
            <a:spAutoFit/>
          </a:bodyPr>
          <a:lstStyle/>
          <a:p>
            <a:r>
              <a:rPr lang="en-US" sz="2000" b="0" dirty="0" smtClean="0">
                <a:latin typeface="Gill Sans" charset="0"/>
                <a:ea typeface="Gill Sans" charset="0"/>
                <a:cs typeface="Gill Sans" charset="0"/>
              </a:rPr>
              <a:t>32-Bit Virtual Address Space</a:t>
            </a:r>
            <a:endParaRPr lang="en-US" sz="2000" b="0" dirty="0">
              <a:latin typeface="Gill Sans" charset="0"/>
              <a:ea typeface="Gill Sans" charset="0"/>
              <a:cs typeface="Gill Sans" charset="0"/>
            </a:endParaRPr>
          </a:p>
        </p:txBody>
      </p:sp>
      <p:sp>
        <p:nvSpPr>
          <p:cNvPr id="33" name="TextBox 32"/>
          <p:cNvSpPr txBox="1"/>
          <p:nvPr/>
        </p:nvSpPr>
        <p:spPr>
          <a:xfrm>
            <a:off x="4827845" y="5943600"/>
            <a:ext cx="3093667" cy="400110"/>
          </a:xfrm>
          <a:prstGeom prst="rect">
            <a:avLst/>
          </a:prstGeom>
          <a:noFill/>
        </p:spPr>
        <p:txBody>
          <a:bodyPr wrap="none" rtlCol="0">
            <a:spAutoFit/>
          </a:bodyPr>
          <a:lstStyle/>
          <a:p>
            <a:r>
              <a:rPr lang="en-US" sz="2000" b="0" dirty="0" smtClean="0">
                <a:latin typeface="Gill Sans" charset="0"/>
                <a:ea typeface="Gill Sans" charset="0"/>
                <a:cs typeface="Gill Sans" charset="0"/>
              </a:rPr>
              <a:t>64-Bit Virtual Address Space</a:t>
            </a:r>
            <a:endParaRPr lang="en-US" sz="2000" b="0" dirty="0">
              <a:latin typeface="Gill Sans" charset="0"/>
              <a:ea typeface="Gill Sans" charset="0"/>
              <a:cs typeface="Gill Sans" charset="0"/>
            </a:endParaRPr>
          </a:p>
        </p:txBody>
      </p:sp>
      <p:sp>
        <p:nvSpPr>
          <p:cNvPr id="34" name="TextBox 33"/>
          <p:cNvSpPr txBox="1"/>
          <p:nvPr/>
        </p:nvSpPr>
        <p:spPr>
          <a:xfrm>
            <a:off x="5027165" y="3124200"/>
            <a:ext cx="2002471" cy="400110"/>
          </a:xfrm>
          <a:prstGeom prst="rect">
            <a:avLst/>
          </a:prstGeom>
          <a:noFill/>
        </p:spPr>
        <p:txBody>
          <a:bodyPr wrap="none" rtlCol="0">
            <a:spAutoFit/>
          </a:bodyPr>
          <a:lstStyle/>
          <a:p>
            <a:r>
              <a:rPr lang="en-US" sz="2000" b="0" dirty="0" smtClean="0">
                <a:latin typeface="Gill Sans" charset="0"/>
                <a:ea typeface="Gill Sans" charset="0"/>
                <a:cs typeface="Gill Sans" charset="0"/>
              </a:rPr>
              <a:t>“Canonical Hole”</a:t>
            </a:r>
            <a:endParaRPr lang="en-US" sz="2000" b="0" dirty="0">
              <a:latin typeface="Gill Sans" charset="0"/>
              <a:ea typeface="Gill Sans" charset="0"/>
              <a:cs typeface="Gill Sans" charset="0"/>
            </a:endParaRPr>
          </a:p>
        </p:txBody>
      </p:sp>
    </p:spTree>
    <p:extLst>
      <p:ext uri="{BB962C8B-B14F-4D97-AF65-F5344CB8AC3E}">
        <p14:creationId xmlns:p14="http://schemas.microsoft.com/office/powerpoint/2010/main" val="125988695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sz="3600" dirty="0" smtClean="0">
                <a:ea typeface="굴림" panose="020B0600000101010101" pitchFamily="34" charset="-127"/>
              </a:rPr>
              <a:t>Demand Paging</a:t>
            </a:r>
          </a:p>
        </p:txBody>
      </p:sp>
      <p:sp>
        <p:nvSpPr>
          <p:cNvPr id="763907" name="Rectangle 3"/>
          <p:cNvSpPr>
            <a:spLocks noGrp="1" noChangeArrowheads="1"/>
          </p:cNvSpPr>
          <p:nvPr>
            <p:ph type="body" idx="1"/>
          </p:nvPr>
        </p:nvSpPr>
        <p:spPr>
          <a:xfrm>
            <a:off x="304800" y="762000"/>
            <a:ext cx="8610600" cy="5638800"/>
          </a:xfrm>
        </p:spPr>
        <p:txBody>
          <a:bodyPr/>
          <a:lstStyle/>
          <a:p>
            <a:pPr>
              <a:lnSpc>
                <a:spcPct val="80000"/>
              </a:lnSpc>
              <a:spcBef>
                <a:spcPct val="25000"/>
              </a:spcBef>
            </a:pPr>
            <a:r>
              <a:rPr lang="en-US" altLang="ko-KR" sz="2800" dirty="0" smtClean="0">
                <a:ea typeface="굴림" panose="020B0600000101010101" pitchFamily="34" charset="-127"/>
              </a:rPr>
              <a:t>Modern programs require a lot of physical memory</a:t>
            </a:r>
          </a:p>
          <a:p>
            <a:pPr lvl="1">
              <a:lnSpc>
                <a:spcPct val="80000"/>
              </a:lnSpc>
              <a:spcBef>
                <a:spcPct val="25000"/>
              </a:spcBef>
            </a:pPr>
            <a:r>
              <a:rPr lang="en-US" altLang="ko-KR" sz="2400" dirty="0" smtClean="0">
                <a:ea typeface="굴림" panose="020B0600000101010101" pitchFamily="34" charset="-127"/>
              </a:rPr>
              <a:t>Memory per system growing faster than 25%-30%/year</a:t>
            </a:r>
          </a:p>
          <a:p>
            <a:pPr>
              <a:lnSpc>
                <a:spcPct val="80000"/>
              </a:lnSpc>
              <a:spcBef>
                <a:spcPct val="25000"/>
              </a:spcBef>
            </a:pPr>
            <a:r>
              <a:rPr lang="en-US" altLang="ko-KR" sz="2800" dirty="0" smtClean="0">
                <a:ea typeface="굴림" panose="020B0600000101010101" pitchFamily="34" charset="-127"/>
              </a:rPr>
              <a:t>But they don’t use all their memory all of the time</a:t>
            </a:r>
          </a:p>
          <a:p>
            <a:pPr lvl="1">
              <a:lnSpc>
                <a:spcPct val="80000"/>
              </a:lnSpc>
              <a:spcBef>
                <a:spcPct val="25000"/>
              </a:spcBef>
            </a:pPr>
            <a:r>
              <a:rPr lang="en-US" altLang="ko-KR" sz="2400" dirty="0" smtClean="0">
                <a:ea typeface="굴림" panose="020B0600000101010101" pitchFamily="34" charset="-127"/>
              </a:rPr>
              <a:t>90-10 rule: programs spend 90% of their time in 10% of their code</a:t>
            </a:r>
          </a:p>
          <a:p>
            <a:pPr lvl="1">
              <a:lnSpc>
                <a:spcPct val="80000"/>
              </a:lnSpc>
              <a:spcBef>
                <a:spcPct val="25000"/>
              </a:spcBef>
            </a:pPr>
            <a:r>
              <a:rPr lang="en-US" altLang="ko-KR" sz="2400" dirty="0" smtClean="0">
                <a:ea typeface="굴림" panose="020B0600000101010101" pitchFamily="34" charset="-127"/>
              </a:rPr>
              <a:t>Wasteful to require all of user’s code to be in memory</a:t>
            </a:r>
          </a:p>
          <a:p>
            <a:pPr>
              <a:lnSpc>
                <a:spcPct val="80000"/>
              </a:lnSpc>
              <a:spcBef>
                <a:spcPct val="25000"/>
              </a:spcBef>
            </a:pPr>
            <a:r>
              <a:rPr lang="en-US" altLang="ko-KR" sz="2800" dirty="0" smtClean="0">
                <a:ea typeface="굴림" panose="020B0600000101010101" pitchFamily="34" charset="-127"/>
              </a:rPr>
              <a:t>Solution: use main memory as cache for disk</a:t>
            </a: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a:lnSpc>
                <a:spcPct val="80000"/>
              </a:lnSpc>
              <a:spcBef>
                <a:spcPct val="25000"/>
              </a:spcBef>
            </a:pPr>
            <a:endParaRPr lang="en-US" altLang="ko-KR" sz="2800" dirty="0" smtClean="0">
              <a:ea typeface="굴림" panose="020B0600000101010101" pitchFamily="34" charset="-127"/>
            </a:endParaRPr>
          </a:p>
          <a:p>
            <a:pPr lvl="1">
              <a:lnSpc>
                <a:spcPct val="80000"/>
              </a:lnSpc>
              <a:spcBef>
                <a:spcPct val="25000"/>
              </a:spcBef>
            </a:pPr>
            <a:endParaRPr lang="ko-KR" altLang="en-US" sz="2400" dirty="0" smtClean="0">
              <a:ea typeface="굴림" panose="020B0600000101010101" pitchFamily="34" charset="-127"/>
            </a:endParaRPr>
          </a:p>
        </p:txBody>
      </p:sp>
      <p:grpSp>
        <p:nvGrpSpPr>
          <p:cNvPr id="763945" name="Group 41"/>
          <p:cNvGrpSpPr>
            <a:grpSpLocks/>
          </p:cNvGrpSpPr>
          <p:nvPr/>
        </p:nvGrpSpPr>
        <p:grpSpPr bwMode="auto">
          <a:xfrm>
            <a:off x="1600200" y="3505200"/>
            <a:ext cx="6332540" cy="2666999"/>
            <a:chOff x="960" y="2448"/>
            <a:chExt cx="3989" cy="1680"/>
          </a:xfrm>
        </p:grpSpPr>
        <p:sp>
          <p:nvSpPr>
            <p:cNvPr id="22533" name="Rectangle 5"/>
            <p:cNvSpPr>
              <a:spLocks noChangeArrowheads="1"/>
            </p:cNvSpPr>
            <p:nvPr/>
          </p:nvSpPr>
          <p:spPr bwMode="auto">
            <a:xfrm>
              <a:off x="1823" y="3448"/>
              <a:ext cx="327" cy="49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4" name="Rectangle 6"/>
            <p:cNvSpPr>
              <a:spLocks noChangeArrowheads="1"/>
            </p:cNvSpPr>
            <p:nvPr/>
          </p:nvSpPr>
          <p:spPr bwMode="auto">
            <a:xfrm rot="5400000">
              <a:off x="1688" y="3503"/>
              <a:ext cx="577" cy="3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600" b="0" dirty="0">
                  <a:latin typeface="Gill Sans" charset="0"/>
                  <a:ea typeface="Gill Sans" charset="0"/>
                  <a:cs typeface="Gill Sans" charset="0"/>
                </a:rPr>
                <a:t>On-Chip</a:t>
              </a:r>
            </a:p>
            <a:p>
              <a:pPr>
                <a:lnSpc>
                  <a:spcPct val="100000"/>
                </a:lnSpc>
                <a:spcBef>
                  <a:spcPct val="0"/>
                </a:spcBef>
                <a:buSzTx/>
              </a:pPr>
              <a:r>
                <a:rPr lang="en-US" altLang="ko-KR" sz="1600" b="0" dirty="0">
                  <a:latin typeface="Gill Sans" charset="0"/>
                  <a:ea typeface="Gill Sans" charset="0"/>
                  <a:cs typeface="Gill Sans" charset="0"/>
                </a:rPr>
                <a:t>Cache</a:t>
              </a:r>
            </a:p>
          </p:txBody>
        </p:sp>
        <p:sp>
          <p:nvSpPr>
            <p:cNvPr id="22535" name="Rectangle 9"/>
            <p:cNvSpPr>
              <a:spLocks noChangeArrowheads="1"/>
            </p:cNvSpPr>
            <p:nvPr/>
          </p:nvSpPr>
          <p:spPr bwMode="auto">
            <a:xfrm>
              <a:off x="1036" y="2948"/>
              <a:ext cx="1007" cy="365"/>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6" name="Rectangle 10"/>
            <p:cNvSpPr>
              <a:spLocks noChangeArrowheads="1"/>
            </p:cNvSpPr>
            <p:nvPr/>
          </p:nvSpPr>
          <p:spPr bwMode="auto">
            <a:xfrm>
              <a:off x="1376" y="3063"/>
              <a:ext cx="585"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Control</a:t>
              </a:r>
            </a:p>
          </p:txBody>
        </p:sp>
        <p:sp>
          <p:nvSpPr>
            <p:cNvPr id="22537" name="Rectangle 11"/>
            <p:cNvSpPr>
              <a:spLocks noChangeArrowheads="1"/>
            </p:cNvSpPr>
            <p:nvPr/>
          </p:nvSpPr>
          <p:spPr bwMode="auto">
            <a:xfrm>
              <a:off x="1036" y="3504"/>
              <a:ext cx="644" cy="432"/>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38" name="Rectangle 12"/>
            <p:cNvSpPr>
              <a:spLocks noChangeArrowheads="1"/>
            </p:cNvSpPr>
            <p:nvPr/>
          </p:nvSpPr>
          <p:spPr bwMode="auto">
            <a:xfrm>
              <a:off x="1060" y="3572"/>
              <a:ext cx="65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Datapath</a:t>
              </a:r>
            </a:p>
          </p:txBody>
        </p:sp>
        <p:sp>
          <p:nvSpPr>
            <p:cNvPr id="22539" name="Rectangle 13"/>
            <p:cNvSpPr>
              <a:spLocks noChangeArrowheads="1"/>
            </p:cNvSpPr>
            <p:nvPr/>
          </p:nvSpPr>
          <p:spPr bwMode="auto">
            <a:xfrm>
              <a:off x="3575" y="2759"/>
              <a:ext cx="706" cy="1309"/>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0" name="Rectangle 14"/>
            <p:cNvSpPr>
              <a:spLocks noChangeArrowheads="1"/>
            </p:cNvSpPr>
            <p:nvPr/>
          </p:nvSpPr>
          <p:spPr bwMode="auto">
            <a:xfrm>
              <a:off x="3544" y="3274"/>
              <a:ext cx="728" cy="5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Secondary</a:t>
              </a:r>
            </a:p>
            <a:p>
              <a:pPr>
                <a:lnSpc>
                  <a:spcPct val="100000"/>
                </a:lnSpc>
                <a:spcBef>
                  <a:spcPct val="0"/>
                </a:spcBef>
                <a:buSzTx/>
              </a:pPr>
              <a:r>
                <a:rPr lang="en-US" altLang="ko-KR" sz="1800" b="0" dirty="0">
                  <a:latin typeface="Gill Sans" charset="0"/>
                  <a:ea typeface="Gill Sans" charset="0"/>
                  <a:cs typeface="Gill Sans" charset="0"/>
                </a:rPr>
                <a:t>Storage</a:t>
              </a:r>
            </a:p>
            <a:p>
              <a:pPr>
                <a:lnSpc>
                  <a:spcPct val="100000"/>
                </a:lnSpc>
                <a:spcBef>
                  <a:spcPct val="0"/>
                </a:spcBef>
                <a:buSzTx/>
              </a:pPr>
              <a:r>
                <a:rPr lang="en-US" altLang="ko-KR" sz="1800" b="0" dirty="0">
                  <a:latin typeface="Gill Sans" charset="0"/>
                  <a:ea typeface="Gill Sans" charset="0"/>
                  <a:cs typeface="Gill Sans" charset="0"/>
                </a:rPr>
                <a:t>(Disk)</a:t>
              </a:r>
            </a:p>
          </p:txBody>
        </p:sp>
        <p:sp>
          <p:nvSpPr>
            <p:cNvPr id="22541" name="Rectangle 15"/>
            <p:cNvSpPr>
              <a:spLocks noChangeArrowheads="1"/>
            </p:cNvSpPr>
            <p:nvPr/>
          </p:nvSpPr>
          <p:spPr bwMode="auto">
            <a:xfrm>
              <a:off x="960" y="2759"/>
              <a:ext cx="1272" cy="1309"/>
            </a:xfrm>
            <a:prstGeom prst="rect">
              <a:avLst/>
            </a:prstGeom>
            <a:noFill/>
            <a:ln w="254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2" name="Rectangle 16"/>
            <p:cNvSpPr>
              <a:spLocks noChangeArrowheads="1"/>
            </p:cNvSpPr>
            <p:nvPr/>
          </p:nvSpPr>
          <p:spPr bwMode="auto">
            <a:xfrm>
              <a:off x="1438" y="2753"/>
              <a:ext cx="70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l">
                <a:lnSpc>
                  <a:spcPct val="100000"/>
                </a:lnSpc>
                <a:spcBef>
                  <a:spcPct val="0"/>
                </a:spcBef>
                <a:buSzTx/>
              </a:pPr>
              <a:r>
                <a:rPr lang="en-US" altLang="ko-KR" sz="1800" b="0">
                  <a:latin typeface="Gill Sans" charset="0"/>
                  <a:ea typeface="Gill Sans" charset="0"/>
                  <a:cs typeface="Gill Sans" charset="0"/>
                </a:rPr>
                <a:t>Processor</a:t>
              </a:r>
            </a:p>
          </p:txBody>
        </p:sp>
        <p:sp>
          <p:nvSpPr>
            <p:cNvPr id="22543" name="Line 17"/>
            <p:cNvSpPr>
              <a:spLocks noChangeShapeType="1"/>
            </p:cNvSpPr>
            <p:nvPr/>
          </p:nvSpPr>
          <p:spPr bwMode="auto">
            <a:xfrm flipV="1">
              <a:off x="1697" y="2448"/>
              <a:ext cx="2671" cy="1038"/>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000" b="0">
                <a:latin typeface="Gill Sans" charset="0"/>
                <a:ea typeface="Gill Sans" charset="0"/>
                <a:cs typeface="Gill Sans" charset="0"/>
              </a:endParaRPr>
            </a:p>
          </p:txBody>
        </p:sp>
        <p:sp>
          <p:nvSpPr>
            <p:cNvPr id="22544" name="Line 18"/>
            <p:cNvSpPr>
              <a:spLocks noChangeShapeType="1"/>
            </p:cNvSpPr>
            <p:nvPr/>
          </p:nvSpPr>
          <p:spPr bwMode="auto">
            <a:xfrm>
              <a:off x="1697" y="3939"/>
              <a:ext cx="2671" cy="189"/>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000" b="0">
                <a:latin typeface="Gill Sans" charset="0"/>
                <a:ea typeface="Gill Sans" charset="0"/>
                <a:cs typeface="Gill Sans" charset="0"/>
              </a:endParaRPr>
            </a:p>
          </p:txBody>
        </p:sp>
        <p:sp>
          <p:nvSpPr>
            <p:cNvPr id="22545" name="Rectangle 19"/>
            <p:cNvSpPr>
              <a:spLocks noChangeArrowheads="1"/>
            </p:cNvSpPr>
            <p:nvPr/>
          </p:nvSpPr>
          <p:spPr bwMode="auto">
            <a:xfrm>
              <a:off x="2414" y="3203"/>
              <a:ext cx="441" cy="786"/>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6" name="Rectangle 20"/>
            <p:cNvSpPr>
              <a:spLocks noChangeArrowheads="1"/>
            </p:cNvSpPr>
            <p:nvPr/>
          </p:nvSpPr>
          <p:spPr bwMode="auto">
            <a:xfrm>
              <a:off x="2924" y="3014"/>
              <a:ext cx="516" cy="1000"/>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47" name="Rectangle 21"/>
            <p:cNvSpPr>
              <a:spLocks noChangeArrowheads="1"/>
            </p:cNvSpPr>
            <p:nvPr/>
          </p:nvSpPr>
          <p:spPr bwMode="auto">
            <a:xfrm>
              <a:off x="2891" y="3264"/>
              <a:ext cx="616" cy="5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Main</a:t>
              </a:r>
            </a:p>
            <a:p>
              <a:pPr>
                <a:lnSpc>
                  <a:spcPct val="100000"/>
                </a:lnSpc>
                <a:spcBef>
                  <a:spcPct val="0"/>
                </a:spcBef>
                <a:buSzTx/>
              </a:pPr>
              <a:r>
                <a:rPr lang="en-US" altLang="ko-KR" sz="1800" b="0">
                  <a:latin typeface="Gill Sans" charset="0"/>
                  <a:ea typeface="Gill Sans" charset="0"/>
                  <a:cs typeface="Gill Sans" charset="0"/>
                </a:rPr>
                <a:t>Memory</a:t>
              </a:r>
            </a:p>
            <a:p>
              <a:pPr>
                <a:lnSpc>
                  <a:spcPct val="100000"/>
                </a:lnSpc>
                <a:spcBef>
                  <a:spcPct val="0"/>
                </a:spcBef>
                <a:buSzTx/>
              </a:pPr>
              <a:r>
                <a:rPr lang="en-US" altLang="ko-KR" sz="1800" b="0">
                  <a:latin typeface="Gill Sans" charset="0"/>
                  <a:ea typeface="Gill Sans" charset="0"/>
                  <a:cs typeface="Gill Sans" charset="0"/>
                </a:rPr>
                <a:t>(DRAM)</a:t>
              </a:r>
            </a:p>
          </p:txBody>
        </p:sp>
        <p:sp>
          <p:nvSpPr>
            <p:cNvPr id="22548" name="Rectangle 22"/>
            <p:cNvSpPr>
              <a:spLocks noChangeArrowheads="1"/>
            </p:cNvSpPr>
            <p:nvPr/>
          </p:nvSpPr>
          <p:spPr bwMode="auto">
            <a:xfrm>
              <a:off x="2353" y="3264"/>
              <a:ext cx="576" cy="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a:latin typeface="Gill Sans" charset="0"/>
                  <a:ea typeface="Gill Sans" charset="0"/>
                  <a:cs typeface="Gill Sans" charset="0"/>
                </a:rPr>
                <a:t>Second</a:t>
              </a:r>
            </a:p>
            <a:p>
              <a:pPr>
                <a:lnSpc>
                  <a:spcPct val="100000"/>
                </a:lnSpc>
                <a:spcBef>
                  <a:spcPct val="0"/>
                </a:spcBef>
                <a:buSzTx/>
              </a:pPr>
              <a:r>
                <a:rPr lang="en-US" altLang="ko-KR" sz="1800" b="0">
                  <a:latin typeface="Gill Sans" charset="0"/>
                  <a:ea typeface="Gill Sans" charset="0"/>
                  <a:cs typeface="Gill Sans" charset="0"/>
                </a:rPr>
                <a:t>Level</a:t>
              </a:r>
            </a:p>
            <a:p>
              <a:pPr>
                <a:lnSpc>
                  <a:spcPct val="100000"/>
                </a:lnSpc>
                <a:spcBef>
                  <a:spcPct val="0"/>
                </a:spcBef>
                <a:buSzTx/>
              </a:pPr>
              <a:r>
                <a:rPr lang="en-US" altLang="ko-KR" sz="1800" b="0">
                  <a:latin typeface="Gill Sans" charset="0"/>
                  <a:ea typeface="Gill Sans" charset="0"/>
                  <a:cs typeface="Gill Sans" charset="0"/>
                </a:rPr>
                <a:t>Cache</a:t>
              </a:r>
            </a:p>
            <a:p>
              <a:pPr>
                <a:lnSpc>
                  <a:spcPct val="100000"/>
                </a:lnSpc>
                <a:spcBef>
                  <a:spcPct val="0"/>
                </a:spcBef>
                <a:buSzTx/>
              </a:pPr>
              <a:r>
                <a:rPr lang="en-US" altLang="ko-KR" sz="1800" b="0">
                  <a:latin typeface="Gill Sans" charset="0"/>
                  <a:ea typeface="Gill Sans" charset="0"/>
                  <a:cs typeface="Gill Sans" charset="0"/>
                </a:rPr>
                <a:t>(SRAM)</a:t>
              </a:r>
            </a:p>
          </p:txBody>
        </p:sp>
        <p:grpSp>
          <p:nvGrpSpPr>
            <p:cNvPr id="22549" name="Group 33"/>
            <p:cNvGrpSpPr>
              <a:grpSpLocks/>
            </p:cNvGrpSpPr>
            <p:nvPr/>
          </p:nvGrpSpPr>
          <p:grpSpPr bwMode="auto">
            <a:xfrm>
              <a:off x="4369" y="2448"/>
              <a:ext cx="580" cy="1680"/>
              <a:chOff x="4761" y="1264"/>
              <a:chExt cx="736" cy="2081"/>
            </a:xfrm>
          </p:grpSpPr>
          <p:sp>
            <p:nvSpPr>
              <p:cNvPr id="22551" name="Rectangle 34"/>
              <p:cNvSpPr>
                <a:spLocks noChangeArrowheads="1"/>
              </p:cNvSpPr>
              <p:nvPr/>
            </p:nvSpPr>
            <p:spPr bwMode="auto">
              <a:xfrm>
                <a:off x="4764" y="1264"/>
                <a:ext cx="704" cy="2081"/>
              </a:xfrm>
              <a:prstGeom prst="rect">
                <a:avLst/>
              </a:prstGeom>
              <a:solidFill>
                <a:srgbClr val="FF66CC"/>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2552" name="Rectangle 35"/>
              <p:cNvSpPr>
                <a:spLocks noChangeArrowheads="1"/>
              </p:cNvSpPr>
              <p:nvPr/>
            </p:nvSpPr>
            <p:spPr bwMode="auto">
              <a:xfrm>
                <a:off x="4761" y="2097"/>
                <a:ext cx="736" cy="71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100000"/>
                  </a:lnSpc>
                  <a:spcBef>
                    <a:spcPct val="0"/>
                  </a:spcBef>
                  <a:buSzTx/>
                </a:pPr>
                <a:r>
                  <a:rPr lang="en-US" altLang="ko-KR" sz="1800" b="0" dirty="0">
                    <a:latin typeface="Gill Sans" charset="0"/>
                    <a:ea typeface="Gill Sans" charset="0"/>
                    <a:cs typeface="Gill Sans" charset="0"/>
                  </a:rPr>
                  <a:t>Tertiary</a:t>
                </a:r>
              </a:p>
              <a:p>
                <a:pPr>
                  <a:lnSpc>
                    <a:spcPct val="100000"/>
                  </a:lnSpc>
                  <a:spcBef>
                    <a:spcPct val="0"/>
                  </a:spcBef>
                  <a:buSzTx/>
                </a:pPr>
                <a:r>
                  <a:rPr lang="en-US" altLang="ko-KR" sz="1800" b="0" dirty="0">
                    <a:latin typeface="Gill Sans" charset="0"/>
                    <a:ea typeface="Gill Sans" charset="0"/>
                    <a:cs typeface="Gill Sans" charset="0"/>
                  </a:rPr>
                  <a:t>Storage</a:t>
                </a:r>
              </a:p>
              <a:p>
                <a:pPr>
                  <a:lnSpc>
                    <a:spcPct val="100000"/>
                  </a:lnSpc>
                  <a:spcBef>
                    <a:spcPct val="0"/>
                  </a:spcBef>
                  <a:buSzTx/>
                </a:pPr>
                <a:r>
                  <a:rPr lang="en-US" altLang="ko-KR" sz="1800" b="0" dirty="0">
                    <a:latin typeface="Gill Sans" charset="0"/>
                    <a:ea typeface="Gill Sans" charset="0"/>
                    <a:cs typeface="Gill Sans" charset="0"/>
                  </a:rPr>
                  <a:t>(Tape)</a:t>
                </a:r>
              </a:p>
            </p:txBody>
          </p:sp>
        </p:grpSp>
        <p:sp>
          <p:nvSpPr>
            <p:cNvPr id="22550" name="AutoShape 40"/>
            <p:cNvSpPr>
              <a:spLocks noChangeArrowheads="1"/>
            </p:cNvSpPr>
            <p:nvPr/>
          </p:nvSpPr>
          <p:spPr bwMode="auto">
            <a:xfrm>
              <a:off x="3168" y="3024"/>
              <a:ext cx="768" cy="336"/>
            </a:xfrm>
            <a:prstGeom prst="leftArrow">
              <a:avLst>
                <a:gd name="adj1" fmla="val 50000"/>
                <a:gd name="adj2" fmla="val 57143"/>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80000"/>
                </a:lnSpc>
              </a:pPr>
              <a:r>
                <a:rPr lang="en-US" altLang="ko-KR" b="0" dirty="0">
                  <a:latin typeface="Gill Sans" charset="0"/>
                  <a:ea typeface="Gill Sans" charset="0"/>
                  <a:cs typeface="Gill Sans" charset="0"/>
                </a:rPr>
                <a:t>Caching</a:t>
              </a:r>
            </a:p>
          </p:txBody>
        </p:sp>
      </p:grpSp>
    </p:spTree>
    <p:extLst>
      <p:ext uri="{BB962C8B-B14F-4D97-AF65-F5344CB8AC3E}">
        <p14:creationId xmlns:p14="http://schemas.microsoft.com/office/powerpoint/2010/main" val="13041721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39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39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639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639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390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63907">
                                            <p:txEl>
                                              <p:pRg st="5" end="5"/>
                                            </p:txEl>
                                          </p:spTgt>
                                        </p:tgtEl>
                                        <p:attrNameLst>
                                          <p:attrName>style.visibility</p:attrName>
                                        </p:attrNameLst>
                                      </p:cBhvr>
                                      <p:to>
                                        <p:strVal val="visible"/>
                                      </p:to>
                                    </p:set>
                                  </p:childTnLst>
                                </p:cTn>
                              </p:par>
                            </p:childTnLst>
                          </p:cTn>
                        </p:par>
                        <p:par>
                          <p:cTn id="21" fill="hold" nodeType="afterGroup">
                            <p:stCondLst>
                              <p:cond delay="0"/>
                            </p:stCondLst>
                            <p:childTnLst>
                              <p:par>
                                <p:cTn id="22" presetID="49" presetClass="entr" presetSubtype="0" decel="100000" fill="hold" nodeType="afterEffect">
                                  <p:stCondLst>
                                    <p:cond delay="0"/>
                                  </p:stCondLst>
                                  <p:childTnLst>
                                    <p:set>
                                      <p:cBhvr>
                                        <p:cTn id="23" dur="1" fill="hold">
                                          <p:stCondLst>
                                            <p:cond delay="0"/>
                                          </p:stCondLst>
                                        </p:cTn>
                                        <p:tgtEl>
                                          <p:spTgt spid="763945"/>
                                        </p:tgtEl>
                                        <p:attrNameLst>
                                          <p:attrName>style.visibility</p:attrName>
                                        </p:attrNameLst>
                                      </p:cBhvr>
                                      <p:to>
                                        <p:strVal val="visible"/>
                                      </p:to>
                                    </p:set>
                                    <p:anim calcmode="lin" valueType="num">
                                      <p:cBhvr>
                                        <p:cTn id="24" dur="500" fill="hold"/>
                                        <p:tgtEl>
                                          <p:spTgt spid="763945"/>
                                        </p:tgtEl>
                                        <p:attrNameLst>
                                          <p:attrName>ppt_w</p:attrName>
                                        </p:attrNameLst>
                                      </p:cBhvr>
                                      <p:tavLst>
                                        <p:tav tm="0">
                                          <p:val>
                                            <p:fltVal val="0"/>
                                          </p:val>
                                        </p:tav>
                                        <p:tav tm="100000">
                                          <p:val>
                                            <p:strVal val="#ppt_w"/>
                                          </p:val>
                                        </p:tav>
                                      </p:tavLst>
                                    </p:anim>
                                    <p:anim calcmode="lin" valueType="num">
                                      <p:cBhvr>
                                        <p:cTn id="25" dur="500" fill="hold"/>
                                        <p:tgtEl>
                                          <p:spTgt spid="763945"/>
                                        </p:tgtEl>
                                        <p:attrNameLst>
                                          <p:attrName>ppt_h</p:attrName>
                                        </p:attrNameLst>
                                      </p:cBhvr>
                                      <p:tavLst>
                                        <p:tav tm="0">
                                          <p:val>
                                            <p:fltVal val="0"/>
                                          </p:val>
                                        </p:tav>
                                        <p:tav tm="100000">
                                          <p:val>
                                            <p:strVal val="#ppt_h"/>
                                          </p:val>
                                        </p:tav>
                                      </p:tavLst>
                                    </p:anim>
                                    <p:anim calcmode="lin" valueType="num">
                                      <p:cBhvr>
                                        <p:cTn id="26" dur="500" fill="hold"/>
                                        <p:tgtEl>
                                          <p:spTgt spid="763945"/>
                                        </p:tgtEl>
                                        <p:attrNameLst>
                                          <p:attrName>style.rotation</p:attrName>
                                        </p:attrNameLst>
                                      </p:cBhvr>
                                      <p:tavLst>
                                        <p:tav tm="0">
                                          <p:val>
                                            <p:fltVal val="360"/>
                                          </p:val>
                                        </p:tav>
                                        <p:tav tm="100000">
                                          <p:val>
                                            <p:fltVal val="0"/>
                                          </p:val>
                                        </p:tav>
                                      </p:tavLst>
                                    </p:anim>
                                    <p:animEffect transition="in" filter="fade">
                                      <p:cBhvr>
                                        <p:cTn id="27" dur="500"/>
                                        <p:tgtEl>
                                          <p:spTgt spid="763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082801" y="828675"/>
            <a:ext cx="1668463" cy="2511425"/>
            <a:chOff x="1264" y="48"/>
            <a:chExt cx="1051" cy="1582"/>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62" name="Text Box 204"/>
            <p:cNvSpPr txBox="1">
              <a:spLocks noChangeArrowheads="1"/>
            </p:cNvSpPr>
            <p:nvPr/>
          </p:nvSpPr>
          <p:spPr bwMode="auto">
            <a:xfrm>
              <a:off x="1810" y="1186"/>
              <a:ext cx="455"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Page</a:t>
              </a:r>
            </a:p>
            <a:p>
              <a:pPr>
                <a:spcBef>
                  <a:spcPct val="0"/>
                </a:spcBef>
              </a:pPr>
              <a:r>
                <a:rPr lang="en-US" altLang="ko-KR" b="0">
                  <a:latin typeface="Gill Sans" charset="0"/>
                  <a:ea typeface="Gill Sans" charset="0"/>
                  <a:cs typeface="Gill Sans" charset="0"/>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TLB</a:t>
              </a:r>
            </a:p>
          </p:txBody>
        </p:sp>
      </p:grpSp>
      <p:sp>
        <p:nvSpPr>
          <p:cNvPr id="23555" name="Rectangle 2"/>
          <p:cNvSpPr>
            <a:spLocks noGrp="1" noChangeArrowheads="1"/>
          </p:cNvSpPr>
          <p:nvPr>
            <p:ph type="title"/>
          </p:nvPr>
        </p:nvSpPr>
        <p:spPr/>
        <p:txBody>
          <a:bodyPr/>
          <a:lstStyle/>
          <a:p>
            <a:r>
              <a:rPr lang="en-US" altLang="ko-KR" dirty="0" smtClean="0">
                <a:sym typeface="Symbol" panose="05050102010706020507" pitchFamily="18" charset="2"/>
              </a:rPr>
              <a:t>Illusion of Infinite Memory (1/2)</a:t>
            </a:r>
          </a:p>
        </p:txBody>
      </p:sp>
      <p:sp>
        <p:nvSpPr>
          <p:cNvPr id="764931" name="Rectangle 3"/>
          <p:cNvSpPr>
            <a:spLocks noGrp="1" noChangeArrowheads="1"/>
          </p:cNvSpPr>
          <p:nvPr>
            <p:ph type="body" idx="1"/>
          </p:nvPr>
        </p:nvSpPr>
        <p:spPr>
          <a:xfrm>
            <a:off x="76200" y="4343400"/>
            <a:ext cx="8915400" cy="2209800"/>
          </a:xfrm>
        </p:spPr>
        <p:txBody>
          <a:bodyPr>
            <a:normAutofit/>
          </a:bodyPr>
          <a:lstStyle/>
          <a:p>
            <a:pPr>
              <a:lnSpc>
                <a:spcPct val="100000"/>
              </a:lnSpc>
              <a:spcBef>
                <a:spcPct val="5000"/>
              </a:spcBef>
            </a:pPr>
            <a:r>
              <a:rPr lang="en-US" altLang="ko-KR" sz="2600" dirty="0" smtClean="0">
                <a:ea typeface="굴림" panose="020B0600000101010101" pitchFamily="34" charset="-127"/>
              </a:rPr>
              <a:t>Disk is larger than physical memory</a:t>
            </a:r>
            <a:r>
              <a:rPr lang="en-US" altLang="ko-KR" dirty="0" smtClean="0">
                <a:ea typeface="굴림" panose="020B0600000101010101" pitchFamily="34" charset="-127"/>
              </a:rPr>
              <a:t> </a:t>
            </a:r>
            <a:r>
              <a:rPr lang="en-US" altLang="ko-KR" dirty="0" smtClean="0">
                <a:ea typeface="굴림" panose="020B0600000101010101" pitchFamily="34" charset="-127"/>
                <a:sym typeface="Symbol" panose="05050102010706020507" pitchFamily="18" charset="2"/>
              </a:rPr>
              <a:t></a:t>
            </a:r>
          </a:p>
          <a:p>
            <a:pPr lvl="1">
              <a:lnSpc>
                <a:spcPct val="100000"/>
              </a:lnSpc>
              <a:spcBef>
                <a:spcPct val="5000"/>
              </a:spcBef>
            </a:pPr>
            <a:r>
              <a:rPr lang="en-US" altLang="ko-KR" sz="2400" dirty="0" smtClean="0">
                <a:ea typeface="굴림" panose="020B0600000101010101" pitchFamily="34" charset="-127"/>
              </a:rPr>
              <a:t>In-use virtual memory can be bigger than physical memory</a:t>
            </a:r>
          </a:p>
          <a:p>
            <a:pPr lvl="1">
              <a:lnSpc>
                <a:spcPct val="100000"/>
              </a:lnSpc>
              <a:spcBef>
                <a:spcPct val="5000"/>
              </a:spcBef>
            </a:pPr>
            <a:r>
              <a:rPr lang="en-US" altLang="ko-KR" sz="2400" dirty="0" smtClean="0">
                <a:ea typeface="굴림" panose="020B0600000101010101" pitchFamily="34" charset="-127"/>
              </a:rPr>
              <a:t>Combined memory of running processes much larger than physical memory</a:t>
            </a:r>
          </a:p>
          <a:p>
            <a:pPr lvl="2">
              <a:lnSpc>
                <a:spcPct val="100000"/>
              </a:lnSpc>
              <a:spcBef>
                <a:spcPct val="5000"/>
              </a:spcBef>
            </a:pPr>
            <a:r>
              <a:rPr lang="en-US" altLang="ko-KR" sz="2400" dirty="0" smtClean="0">
                <a:ea typeface="굴림" panose="020B0600000101010101" pitchFamily="34" charset="-127"/>
              </a:rPr>
              <a:t>More programs fit into memory, allowing more concurrency </a:t>
            </a:r>
          </a:p>
        </p:txBody>
      </p:sp>
      <p:grpSp>
        <p:nvGrpSpPr>
          <p:cNvPr id="765179" name="Group 251"/>
          <p:cNvGrpSpPr>
            <a:grpSpLocks/>
          </p:cNvGrpSpPr>
          <p:nvPr/>
        </p:nvGrpSpPr>
        <p:grpSpPr bwMode="auto">
          <a:xfrm>
            <a:off x="4117975" y="1524000"/>
            <a:ext cx="1093788" cy="2611438"/>
            <a:chOff x="2546" y="486"/>
            <a:chExt cx="689" cy="164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747" name="Text Box 203"/>
            <p:cNvSpPr txBox="1">
              <a:spLocks noChangeArrowheads="1"/>
            </p:cNvSpPr>
            <p:nvPr/>
          </p:nvSpPr>
          <p:spPr bwMode="auto">
            <a:xfrm>
              <a:off x="2546" y="1493"/>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Physical</a:t>
              </a:r>
            </a:p>
            <a:p>
              <a:pPr>
                <a:spcBef>
                  <a:spcPct val="0"/>
                </a:spcBef>
              </a:pPr>
              <a:r>
                <a:rPr lang="en-US" altLang="ko-KR" b="0">
                  <a:latin typeface="Gill Sans" charset="0"/>
                  <a:ea typeface="Gill Sans" charset="0"/>
                  <a:cs typeface="Gill Sans" charset="0"/>
                </a:rPr>
                <a:t>Memory</a:t>
              </a:r>
            </a:p>
            <a:p>
              <a:pPr>
                <a:spcBef>
                  <a:spcPct val="0"/>
                </a:spcBef>
              </a:pPr>
              <a:r>
                <a:rPr lang="en-US" altLang="ko-KR" b="0">
                  <a:latin typeface="Gill Sans" charset="0"/>
                  <a:ea typeface="Gill Sans" charset="0"/>
                  <a:cs typeface="Gill Sans" charset="0"/>
                </a:rPr>
                <a:t>512 MB</a:t>
              </a:r>
            </a:p>
          </p:txBody>
        </p:sp>
      </p:grpSp>
      <p:grpSp>
        <p:nvGrpSpPr>
          <p:cNvPr id="765181" name="Group 253"/>
          <p:cNvGrpSpPr>
            <a:grpSpLocks/>
          </p:cNvGrpSpPr>
          <p:nvPr/>
        </p:nvGrpSpPr>
        <p:grpSpPr bwMode="auto">
          <a:xfrm>
            <a:off x="3333750" y="1384300"/>
            <a:ext cx="4413250" cy="2373313"/>
            <a:chOff x="2052" y="398"/>
            <a:chExt cx="2780" cy="1495"/>
          </a:xfrm>
        </p:grpSpPr>
        <p:grpSp>
          <p:nvGrpSpPr>
            <p:cNvPr id="23578" name="Group 252"/>
            <p:cNvGrpSpPr>
              <a:grpSpLocks/>
            </p:cNvGrpSpPr>
            <p:nvPr/>
          </p:nvGrpSpPr>
          <p:grpSpPr bwMode="auto">
            <a:xfrm>
              <a:off x="2052" y="398"/>
              <a:ext cx="2780" cy="1015"/>
              <a:chOff x="2052" y="398"/>
              <a:chExt cx="2780" cy="1015"/>
            </a:xfrm>
          </p:grpSpPr>
          <p:grpSp>
            <p:nvGrpSpPr>
              <p:cNvPr id="23580" name="Group 187"/>
              <p:cNvGrpSpPr>
                <a:grpSpLocks/>
              </p:cNvGrpSpPr>
              <p:nvPr/>
            </p:nvGrpSpPr>
            <p:grpSpPr bwMode="auto">
              <a:xfrm>
                <a:off x="3585" y="398"/>
                <a:ext cx="1247" cy="1015"/>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b="0">
                    <a:latin typeface="Gill Sans" charset="0"/>
                    <a:ea typeface="Gill Sans" charset="0"/>
                    <a:cs typeface="Gill Sans" charset="0"/>
                  </a:endParaRPr>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grpSp>
          <p:sp>
            <p:nvSpPr>
              <p:cNvPr id="23581" name="Line 188"/>
              <p:cNvSpPr>
                <a:spLocks noChangeShapeType="1"/>
              </p:cNvSpPr>
              <p:nvPr/>
            </p:nvSpPr>
            <p:spPr bwMode="auto">
              <a:xfrm>
                <a:off x="2096" y="661"/>
                <a:ext cx="788" cy="56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2" name="Line 189"/>
              <p:cNvSpPr>
                <a:spLocks noChangeShapeType="1"/>
              </p:cNvSpPr>
              <p:nvPr/>
            </p:nvSpPr>
            <p:spPr bwMode="auto">
              <a:xfrm>
                <a:off x="2052" y="836"/>
                <a:ext cx="175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3" name="Line 190"/>
              <p:cNvSpPr>
                <a:spLocks noChangeShapeType="1"/>
              </p:cNvSpPr>
              <p:nvPr/>
            </p:nvSpPr>
            <p:spPr bwMode="auto">
              <a:xfrm>
                <a:off x="2052" y="967"/>
                <a:ext cx="83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4" name="Line 191"/>
              <p:cNvSpPr>
                <a:spLocks noChangeShapeType="1"/>
              </p:cNvSpPr>
              <p:nvPr/>
            </p:nvSpPr>
            <p:spPr bwMode="auto">
              <a:xfrm flipV="1">
                <a:off x="2052" y="748"/>
                <a:ext cx="1752" cy="35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3579" name="Text Box 206"/>
            <p:cNvSpPr txBox="1">
              <a:spLocks noChangeArrowheads="1"/>
            </p:cNvSpPr>
            <p:nvPr/>
          </p:nvSpPr>
          <p:spPr bwMode="auto">
            <a:xfrm>
              <a:off x="3872" y="1449"/>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Disk</a:t>
              </a:r>
            </a:p>
            <a:p>
              <a:pPr>
                <a:spcBef>
                  <a:spcPct val="0"/>
                </a:spcBef>
              </a:pPr>
              <a:r>
                <a:rPr lang="en-US" altLang="ko-KR" b="0">
                  <a:latin typeface="Gill Sans" charset="0"/>
                  <a:ea typeface="Gill Sans" charset="0"/>
                  <a:cs typeface="Gill Sans" charset="0"/>
                </a:rPr>
                <a:t>500GB</a:t>
              </a:r>
            </a:p>
          </p:txBody>
        </p:sp>
      </p:grpSp>
      <p:grpSp>
        <p:nvGrpSpPr>
          <p:cNvPr id="765177" name="Group 249"/>
          <p:cNvGrpSpPr>
            <a:grpSpLocks/>
          </p:cNvGrpSpPr>
          <p:nvPr/>
        </p:nvGrpSpPr>
        <p:grpSpPr bwMode="auto">
          <a:xfrm>
            <a:off x="990600" y="828675"/>
            <a:ext cx="1092200" cy="3514725"/>
            <a:chOff x="576" y="48"/>
            <a:chExt cx="688" cy="221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6000" b="0" smtClean="0">
                  <a:latin typeface="Gill Sans" charset="0"/>
                  <a:ea typeface="Gill Sans" charset="0"/>
                  <a:cs typeface="Gill Sans" charset="0"/>
                  <a:sym typeface="Symbol" panose="05050102010706020507" pitchFamily="18" charset="2"/>
                </a:rPr>
                <a:t>∞</a:t>
              </a:r>
              <a:endParaRPr lang="en-US" altLang="ko-KR" sz="6000" b="0" dirty="0">
                <a:latin typeface="Gill Sans" charset="0"/>
                <a:ea typeface="Gill Sans" charset="0"/>
                <a:cs typeface="Gill Sans" charset="0"/>
                <a:sym typeface="Symbol" panose="05050102010706020507" pitchFamily="18" charset="2"/>
              </a:endParaRPr>
            </a:p>
          </p:txBody>
        </p:sp>
        <p:sp>
          <p:nvSpPr>
            <p:cNvPr id="23561" name="Text Box 205"/>
            <p:cNvSpPr txBox="1">
              <a:spLocks noChangeArrowheads="1"/>
            </p:cNvSpPr>
            <p:nvPr/>
          </p:nvSpPr>
          <p:spPr bwMode="auto">
            <a:xfrm>
              <a:off x="576" y="1624"/>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dirty="0">
                  <a:latin typeface="Gill Sans" charset="0"/>
                  <a:ea typeface="Gill Sans" charset="0"/>
                  <a:cs typeface="Gill Sans" charset="0"/>
                </a:rPr>
                <a:t>Virtual</a:t>
              </a:r>
            </a:p>
            <a:p>
              <a:pPr>
                <a:spcBef>
                  <a:spcPct val="0"/>
                </a:spcBef>
              </a:pPr>
              <a:r>
                <a:rPr lang="en-US" altLang="ko-KR" b="0" dirty="0">
                  <a:latin typeface="Gill Sans" charset="0"/>
                  <a:ea typeface="Gill Sans" charset="0"/>
                  <a:cs typeface="Gill Sans" charset="0"/>
                </a:rPr>
                <a:t>Memory</a:t>
              </a:r>
            </a:p>
            <a:p>
              <a:pPr>
                <a:spcBef>
                  <a:spcPct val="0"/>
                </a:spcBef>
              </a:pPr>
              <a:r>
                <a:rPr lang="en-US" altLang="ko-KR" b="0" dirty="0">
                  <a:latin typeface="Gill Sans" charset="0"/>
                  <a:ea typeface="Gill Sans" charset="0"/>
                  <a:cs typeface="Gill Sans" charset="0"/>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Tree>
    <p:extLst>
      <p:ext uri="{BB962C8B-B14F-4D97-AF65-F5344CB8AC3E}">
        <p14:creationId xmlns:p14="http://schemas.microsoft.com/office/powerpoint/2010/main" val="1000492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51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765178"/>
                                        </p:tgtEl>
                                        <p:attrNameLst>
                                          <p:attrName>style.visibility</p:attrName>
                                        </p:attrNameLst>
                                      </p:cBhvr>
                                      <p:to>
                                        <p:strVal val="visible"/>
                                      </p:to>
                                    </p:set>
                                    <p:animEffect transition="in" filter="wipe(left)">
                                      <p:cBhvr>
                                        <p:cTn id="11" dur="500"/>
                                        <p:tgtEl>
                                          <p:spTgt spid="7651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76517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765181"/>
                                        </p:tgtEl>
                                        <p:attrNameLst>
                                          <p:attrName>style.visibility</p:attrName>
                                        </p:attrNameLst>
                                      </p:cBhvr>
                                      <p:to>
                                        <p:strVal val="visible"/>
                                      </p:to>
                                    </p:set>
                                    <p:animEffect transition="in" filter="wipe(left)">
                                      <p:cBhvr>
                                        <p:cTn id="20" dur="500"/>
                                        <p:tgtEl>
                                          <p:spTgt spid="765181"/>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493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4931">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4931">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49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5178" name="Group 250"/>
          <p:cNvGrpSpPr>
            <a:grpSpLocks/>
          </p:cNvGrpSpPr>
          <p:nvPr/>
        </p:nvGrpSpPr>
        <p:grpSpPr bwMode="auto">
          <a:xfrm>
            <a:off x="2082801" y="828675"/>
            <a:ext cx="1668463" cy="2511425"/>
            <a:chOff x="1264" y="48"/>
            <a:chExt cx="1051" cy="1582"/>
          </a:xfrm>
        </p:grpSpPr>
        <p:sp>
          <p:nvSpPr>
            <p:cNvPr id="23760" name="Freeform 247"/>
            <p:cNvSpPr>
              <a:spLocks/>
            </p:cNvSpPr>
            <p:nvPr/>
          </p:nvSpPr>
          <p:spPr bwMode="auto">
            <a:xfrm>
              <a:off x="1264" y="48"/>
              <a:ext cx="613" cy="1576"/>
            </a:xfrm>
            <a:custGeom>
              <a:avLst/>
              <a:gdLst>
                <a:gd name="T0" fmla="*/ 0 w 672"/>
                <a:gd name="T1" fmla="*/ 0 h 1728"/>
                <a:gd name="T2" fmla="*/ 613 w 672"/>
                <a:gd name="T3" fmla="*/ 525 h 1728"/>
                <a:gd name="T4" fmla="*/ 613 w 672"/>
                <a:gd name="T5" fmla="*/ 1138 h 1728"/>
                <a:gd name="T6" fmla="*/ 0 w 672"/>
                <a:gd name="T7" fmla="*/ 1576 h 1728"/>
                <a:gd name="T8" fmla="*/ 0 w 672"/>
                <a:gd name="T9" fmla="*/ 0 h 17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1728">
                  <a:moveTo>
                    <a:pt x="0" y="0"/>
                  </a:moveTo>
                  <a:lnTo>
                    <a:pt x="672" y="576"/>
                  </a:lnTo>
                  <a:lnTo>
                    <a:pt x="672" y="1248"/>
                  </a:lnTo>
                  <a:lnTo>
                    <a:pt x="0" y="1728"/>
                  </a:lnTo>
                  <a:lnTo>
                    <a:pt x="0" y="0"/>
                  </a:lnTo>
                  <a:close/>
                </a:path>
              </a:pathLst>
            </a:custGeom>
            <a:solidFill>
              <a:srgbClr val="FF66CC">
                <a:alpha val="36078"/>
              </a:srgbClr>
            </a:solidFill>
            <a:ln w="19050" cap="flat" cmpd="sng">
              <a:solidFill>
                <a:schemeClr val="tx1"/>
              </a:solidFill>
              <a:prstDash val="solid"/>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761" name="Rectangle 6"/>
            <p:cNvSpPr>
              <a:spLocks noChangeArrowheads="1"/>
            </p:cNvSpPr>
            <p:nvPr/>
          </p:nvSpPr>
          <p:spPr bwMode="auto">
            <a:xfrm>
              <a:off x="1877" y="573"/>
              <a:ext cx="438" cy="613"/>
            </a:xfrm>
            <a:prstGeom prst="rect">
              <a:avLst/>
            </a:prstGeom>
            <a:solidFill>
              <a:schemeClr val="accent1"/>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62" name="Text Box 204"/>
            <p:cNvSpPr txBox="1">
              <a:spLocks noChangeArrowheads="1"/>
            </p:cNvSpPr>
            <p:nvPr/>
          </p:nvSpPr>
          <p:spPr bwMode="auto">
            <a:xfrm>
              <a:off x="1810" y="1186"/>
              <a:ext cx="455"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Page</a:t>
              </a:r>
            </a:p>
            <a:p>
              <a:pPr>
                <a:spcBef>
                  <a:spcPct val="0"/>
                </a:spcBef>
              </a:pPr>
              <a:r>
                <a:rPr lang="en-US" altLang="ko-KR" b="0">
                  <a:latin typeface="Gill Sans" charset="0"/>
                  <a:ea typeface="Gill Sans" charset="0"/>
                  <a:cs typeface="Gill Sans" charset="0"/>
                </a:rPr>
                <a:t>Table</a:t>
              </a:r>
            </a:p>
          </p:txBody>
        </p:sp>
        <p:sp>
          <p:nvSpPr>
            <p:cNvPr id="23763" name="Rectangle 245"/>
            <p:cNvSpPr>
              <a:spLocks noChangeArrowheads="1"/>
            </p:cNvSpPr>
            <p:nvPr/>
          </p:nvSpPr>
          <p:spPr bwMode="auto">
            <a:xfrm>
              <a:off x="1658" y="661"/>
              <a:ext cx="175" cy="438"/>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1600" b="0">
                  <a:latin typeface="Gill Sans" charset="0"/>
                  <a:ea typeface="Gill Sans" charset="0"/>
                  <a:cs typeface="Gill Sans" charset="0"/>
                </a:rPr>
                <a:t>TLB</a:t>
              </a:r>
            </a:p>
          </p:txBody>
        </p:sp>
      </p:grpSp>
      <p:sp>
        <p:nvSpPr>
          <p:cNvPr id="23555" name="Rectangle 2"/>
          <p:cNvSpPr>
            <a:spLocks noGrp="1" noChangeArrowheads="1"/>
          </p:cNvSpPr>
          <p:nvPr>
            <p:ph type="title"/>
          </p:nvPr>
        </p:nvSpPr>
        <p:spPr/>
        <p:txBody>
          <a:bodyPr/>
          <a:lstStyle/>
          <a:p>
            <a:r>
              <a:rPr lang="en-US" altLang="ko-KR" dirty="0" smtClean="0">
                <a:sym typeface="Symbol" panose="05050102010706020507" pitchFamily="18" charset="2"/>
              </a:rPr>
              <a:t>Illusion of Infinite Memory (2/2)</a:t>
            </a:r>
          </a:p>
        </p:txBody>
      </p:sp>
      <p:sp>
        <p:nvSpPr>
          <p:cNvPr id="764931" name="Rectangle 3"/>
          <p:cNvSpPr>
            <a:spLocks noGrp="1" noChangeArrowheads="1"/>
          </p:cNvSpPr>
          <p:nvPr>
            <p:ph type="body" idx="1"/>
          </p:nvPr>
        </p:nvSpPr>
        <p:spPr>
          <a:xfrm>
            <a:off x="76200" y="4343400"/>
            <a:ext cx="8915400" cy="2209800"/>
          </a:xfrm>
        </p:spPr>
        <p:txBody>
          <a:bodyPr>
            <a:normAutofit/>
          </a:bodyPr>
          <a:lstStyle/>
          <a:p>
            <a:pPr>
              <a:lnSpc>
                <a:spcPct val="100000"/>
              </a:lnSpc>
              <a:spcBef>
                <a:spcPct val="5000"/>
              </a:spcBef>
            </a:pPr>
            <a:r>
              <a:rPr lang="en-US" altLang="ko-KR" sz="2600" dirty="0">
                <a:ea typeface="굴림" panose="020B0600000101010101" pitchFamily="34" charset="-127"/>
              </a:rPr>
              <a:t>Principle: </a:t>
            </a:r>
            <a:r>
              <a:rPr lang="en-US" altLang="ko-KR" sz="2600" dirty="0">
                <a:solidFill>
                  <a:schemeClr val="hlink"/>
                </a:solidFill>
                <a:ea typeface="굴림" panose="020B0600000101010101" pitchFamily="34" charset="-127"/>
              </a:rPr>
              <a:t>Transparent Level of Indirection</a:t>
            </a:r>
            <a:r>
              <a:rPr lang="en-US" altLang="ko-KR" sz="2600" dirty="0">
                <a:ea typeface="굴림" panose="020B0600000101010101" pitchFamily="34" charset="-127"/>
              </a:rPr>
              <a:t> (page table) </a:t>
            </a:r>
          </a:p>
          <a:p>
            <a:pPr lvl="1">
              <a:lnSpc>
                <a:spcPct val="100000"/>
              </a:lnSpc>
              <a:spcBef>
                <a:spcPct val="5000"/>
              </a:spcBef>
            </a:pPr>
            <a:r>
              <a:rPr lang="en-US" altLang="ko-KR" sz="2400" dirty="0">
                <a:ea typeface="굴림" panose="020B0600000101010101" pitchFamily="34" charset="-127"/>
              </a:rPr>
              <a:t>Supports flexible placement of physical data</a:t>
            </a:r>
          </a:p>
          <a:p>
            <a:pPr lvl="2">
              <a:lnSpc>
                <a:spcPct val="100000"/>
              </a:lnSpc>
              <a:spcBef>
                <a:spcPct val="5000"/>
              </a:spcBef>
            </a:pPr>
            <a:r>
              <a:rPr lang="en-US" altLang="ko-KR" sz="2400" dirty="0">
                <a:ea typeface="굴림" panose="020B0600000101010101" pitchFamily="34" charset="-127"/>
              </a:rPr>
              <a:t>Data could be on disk or somewhere across network</a:t>
            </a:r>
          </a:p>
          <a:p>
            <a:pPr lvl="1">
              <a:lnSpc>
                <a:spcPct val="100000"/>
              </a:lnSpc>
              <a:spcBef>
                <a:spcPct val="5000"/>
              </a:spcBef>
            </a:pPr>
            <a:r>
              <a:rPr lang="en-US" altLang="ko-KR" sz="2400" dirty="0">
                <a:ea typeface="굴림" panose="020B0600000101010101" pitchFamily="34" charset="-127"/>
              </a:rPr>
              <a:t>Variable location of data transparent to user program</a:t>
            </a:r>
          </a:p>
          <a:p>
            <a:pPr lvl="2">
              <a:lnSpc>
                <a:spcPct val="100000"/>
              </a:lnSpc>
              <a:spcBef>
                <a:spcPct val="5000"/>
              </a:spcBef>
            </a:pPr>
            <a:r>
              <a:rPr lang="en-US" altLang="ko-KR" sz="2400" dirty="0">
                <a:ea typeface="굴림" panose="020B0600000101010101" pitchFamily="34" charset="-127"/>
              </a:rPr>
              <a:t>Performance issue, not correctness issue</a:t>
            </a:r>
            <a:endParaRPr lang="en-US" altLang="ko-KR" sz="2400" dirty="0" smtClean="0">
              <a:ea typeface="굴림" panose="020B0600000101010101" pitchFamily="34" charset="-127"/>
            </a:endParaRPr>
          </a:p>
        </p:txBody>
      </p:sp>
      <p:grpSp>
        <p:nvGrpSpPr>
          <p:cNvPr id="765179" name="Group 251"/>
          <p:cNvGrpSpPr>
            <a:grpSpLocks/>
          </p:cNvGrpSpPr>
          <p:nvPr/>
        </p:nvGrpSpPr>
        <p:grpSpPr bwMode="auto">
          <a:xfrm>
            <a:off x="4117975" y="1524000"/>
            <a:ext cx="1093788" cy="2611438"/>
            <a:chOff x="2546" y="486"/>
            <a:chExt cx="689" cy="1645"/>
          </a:xfrm>
        </p:grpSpPr>
        <p:grpSp>
          <p:nvGrpSpPr>
            <p:cNvPr id="23746" name="Group 241"/>
            <p:cNvGrpSpPr>
              <a:grpSpLocks/>
            </p:cNvGrpSpPr>
            <p:nvPr/>
          </p:nvGrpSpPr>
          <p:grpSpPr bwMode="auto">
            <a:xfrm>
              <a:off x="2578" y="486"/>
              <a:ext cx="657" cy="963"/>
              <a:chOff x="2736" y="816"/>
              <a:chExt cx="720" cy="1056"/>
            </a:xfrm>
          </p:grpSpPr>
          <p:sp>
            <p:nvSpPr>
              <p:cNvPr id="23748" name="Rectangle 5"/>
              <p:cNvSpPr>
                <a:spLocks noChangeArrowheads="1"/>
              </p:cNvSpPr>
              <p:nvPr/>
            </p:nvSpPr>
            <p:spPr bwMode="auto">
              <a:xfrm>
                <a:off x="2736" y="816"/>
                <a:ext cx="720" cy="1056"/>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49" name="Rectangle 210"/>
              <p:cNvSpPr>
                <a:spLocks noChangeArrowheads="1"/>
              </p:cNvSpPr>
              <p:nvPr/>
            </p:nvSpPr>
            <p:spPr bwMode="auto">
              <a:xfrm>
                <a:off x="2736" y="177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0" name="Rectangle 211"/>
              <p:cNvSpPr>
                <a:spLocks noChangeArrowheads="1"/>
              </p:cNvSpPr>
              <p:nvPr/>
            </p:nvSpPr>
            <p:spPr bwMode="auto">
              <a:xfrm>
                <a:off x="2736" y="168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1" name="Rectangle 212"/>
              <p:cNvSpPr>
                <a:spLocks noChangeArrowheads="1"/>
              </p:cNvSpPr>
              <p:nvPr/>
            </p:nvSpPr>
            <p:spPr bwMode="auto">
              <a:xfrm>
                <a:off x="2736" y="158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2" name="Rectangle 213"/>
              <p:cNvSpPr>
                <a:spLocks noChangeArrowheads="1"/>
              </p:cNvSpPr>
              <p:nvPr/>
            </p:nvSpPr>
            <p:spPr bwMode="auto">
              <a:xfrm>
                <a:off x="2736" y="148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3" name="Rectangle 214"/>
              <p:cNvSpPr>
                <a:spLocks noChangeArrowheads="1"/>
              </p:cNvSpPr>
              <p:nvPr/>
            </p:nvSpPr>
            <p:spPr bwMode="auto">
              <a:xfrm>
                <a:off x="2736" y="139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4" name="Rectangle 215"/>
              <p:cNvSpPr>
                <a:spLocks noChangeArrowheads="1"/>
              </p:cNvSpPr>
              <p:nvPr/>
            </p:nvSpPr>
            <p:spPr bwMode="auto">
              <a:xfrm>
                <a:off x="2736" y="129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5" name="Rectangle 216"/>
              <p:cNvSpPr>
                <a:spLocks noChangeArrowheads="1"/>
              </p:cNvSpPr>
              <p:nvPr/>
            </p:nvSpPr>
            <p:spPr bwMode="auto">
              <a:xfrm>
                <a:off x="2736" y="1200"/>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6" name="Rectangle 217"/>
              <p:cNvSpPr>
                <a:spLocks noChangeArrowheads="1"/>
              </p:cNvSpPr>
              <p:nvPr/>
            </p:nvSpPr>
            <p:spPr bwMode="auto">
              <a:xfrm>
                <a:off x="2736" y="1104"/>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7" name="Rectangle 218"/>
              <p:cNvSpPr>
                <a:spLocks noChangeArrowheads="1"/>
              </p:cNvSpPr>
              <p:nvPr/>
            </p:nvSpPr>
            <p:spPr bwMode="auto">
              <a:xfrm>
                <a:off x="2736" y="1008"/>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8" name="Rectangle 219"/>
              <p:cNvSpPr>
                <a:spLocks noChangeArrowheads="1"/>
              </p:cNvSpPr>
              <p:nvPr/>
            </p:nvSpPr>
            <p:spPr bwMode="auto">
              <a:xfrm>
                <a:off x="2736" y="912"/>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759" name="Rectangle 220"/>
              <p:cNvSpPr>
                <a:spLocks noChangeArrowheads="1"/>
              </p:cNvSpPr>
              <p:nvPr/>
            </p:nvSpPr>
            <p:spPr bwMode="auto">
              <a:xfrm>
                <a:off x="2736" y="816"/>
                <a:ext cx="720" cy="96"/>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
          <p:nvSpPr>
            <p:cNvPr id="23747" name="Text Box 203"/>
            <p:cNvSpPr txBox="1">
              <a:spLocks noChangeArrowheads="1"/>
            </p:cNvSpPr>
            <p:nvPr/>
          </p:nvSpPr>
          <p:spPr bwMode="auto">
            <a:xfrm>
              <a:off x="2546" y="1493"/>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Physical</a:t>
              </a:r>
            </a:p>
            <a:p>
              <a:pPr>
                <a:spcBef>
                  <a:spcPct val="0"/>
                </a:spcBef>
              </a:pPr>
              <a:r>
                <a:rPr lang="en-US" altLang="ko-KR" b="0">
                  <a:latin typeface="Gill Sans" charset="0"/>
                  <a:ea typeface="Gill Sans" charset="0"/>
                  <a:cs typeface="Gill Sans" charset="0"/>
                </a:rPr>
                <a:t>Memory</a:t>
              </a:r>
            </a:p>
            <a:p>
              <a:pPr>
                <a:spcBef>
                  <a:spcPct val="0"/>
                </a:spcBef>
              </a:pPr>
              <a:r>
                <a:rPr lang="en-US" altLang="ko-KR" b="0">
                  <a:latin typeface="Gill Sans" charset="0"/>
                  <a:ea typeface="Gill Sans" charset="0"/>
                  <a:cs typeface="Gill Sans" charset="0"/>
                </a:rPr>
                <a:t>512 MB</a:t>
              </a:r>
            </a:p>
          </p:txBody>
        </p:sp>
      </p:grpSp>
      <p:grpSp>
        <p:nvGrpSpPr>
          <p:cNvPr id="765181" name="Group 253"/>
          <p:cNvGrpSpPr>
            <a:grpSpLocks/>
          </p:cNvGrpSpPr>
          <p:nvPr/>
        </p:nvGrpSpPr>
        <p:grpSpPr bwMode="auto">
          <a:xfrm>
            <a:off x="3333750" y="1384300"/>
            <a:ext cx="4413250" cy="2373313"/>
            <a:chOff x="2052" y="398"/>
            <a:chExt cx="2780" cy="1495"/>
          </a:xfrm>
        </p:grpSpPr>
        <p:grpSp>
          <p:nvGrpSpPr>
            <p:cNvPr id="23578" name="Group 252"/>
            <p:cNvGrpSpPr>
              <a:grpSpLocks/>
            </p:cNvGrpSpPr>
            <p:nvPr/>
          </p:nvGrpSpPr>
          <p:grpSpPr bwMode="auto">
            <a:xfrm>
              <a:off x="2052" y="398"/>
              <a:ext cx="2780" cy="1015"/>
              <a:chOff x="2052" y="398"/>
              <a:chExt cx="2780" cy="1015"/>
            </a:xfrm>
          </p:grpSpPr>
          <p:grpSp>
            <p:nvGrpSpPr>
              <p:cNvPr id="23580" name="Group 187"/>
              <p:cNvGrpSpPr>
                <a:grpSpLocks/>
              </p:cNvGrpSpPr>
              <p:nvPr/>
            </p:nvGrpSpPr>
            <p:grpSpPr bwMode="auto">
              <a:xfrm>
                <a:off x="3585" y="398"/>
                <a:ext cx="1247" cy="1015"/>
                <a:chOff x="4128" y="912"/>
                <a:chExt cx="1367" cy="1113"/>
              </a:xfrm>
            </p:grpSpPr>
            <p:sp>
              <p:nvSpPr>
                <p:cNvPr id="23585" name="AutoShape 9"/>
                <p:cNvSpPr>
                  <a:spLocks noChangeAspect="1" noChangeArrowheads="1" noTextEdit="1"/>
                </p:cNvSpPr>
                <p:nvPr/>
              </p:nvSpPr>
              <p:spPr bwMode="auto">
                <a:xfrm>
                  <a:off x="4128" y="912"/>
                  <a:ext cx="1367" cy="1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b="0">
                    <a:latin typeface="Gill Sans" charset="0"/>
                    <a:ea typeface="Gill Sans" charset="0"/>
                    <a:cs typeface="Gill Sans" charset="0"/>
                  </a:endParaRPr>
                </a:p>
              </p:txBody>
            </p:sp>
            <p:sp>
              <p:nvSpPr>
                <p:cNvPr id="23586" name="Freeform 11"/>
                <p:cNvSpPr>
                  <a:spLocks/>
                </p:cNvSpPr>
                <p:nvPr/>
              </p:nvSpPr>
              <p:spPr bwMode="auto">
                <a:xfrm>
                  <a:off x="4133" y="917"/>
                  <a:ext cx="1357" cy="1103"/>
                </a:xfrm>
                <a:custGeom>
                  <a:avLst/>
                  <a:gdLst>
                    <a:gd name="T0" fmla="*/ 1115 w 1357"/>
                    <a:gd name="T1" fmla="*/ 0 h 1103"/>
                    <a:gd name="T2" fmla="*/ 1138 w 1357"/>
                    <a:gd name="T3" fmla="*/ 2 h 1103"/>
                    <a:gd name="T4" fmla="*/ 1185 w 1357"/>
                    <a:gd name="T5" fmla="*/ 12 h 1103"/>
                    <a:gd name="T6" fmla="*/ 1230 w 1357"/>
                    <a:gd name="T7" fmla="*/ 30 h 1103"/>
                    <a:gd name="T8" fmla="*/ 1268 w 1357"/>
                    <a:gd name="T9" fmla="*/ 56 h 1103"/>
                    <a:gd name="T10" fmla="*/ 1301 w 1357"/>
                    <a:gd name="T11" fmla="*/ 89 h 1103"/>
                    <a:gd name="T12" fmla="*/ 1327 w 1357"/>
                    <a:gd name="T13" fmla="*/ 127 h 1103"/>
                    <a:gd name="T14" fmla="*/ 1346 w 1357"/>
                    <a:gd name="T15" fmla="*/ 172 h 1103"/>
                    <a:gd name="T16" fmla="*/ 1355 w 1357"/>
                    <a:gd name="T17" fmla="*/ 219 h 1103"/>
                    <a:gd name="T18" fmla="*/ 1357 w 1357"/>
                    <a:gd name="T19" fmla="*/ 860 h 1103"/>
                    <a:gd name="T20" fmla="*/ 1355 w 1357"/>
                    <a:gd name="T21" fmla="*/ 884 h 1103"/>
                    <a:gd name="T22" fmla="*/ 1346 w 1357"/>
                    <a:gd name="T23" fmla="*/ 931 h 1103"/>
                    <a:gd name="T24" fmla="*/ 1327 w 1357"/>
                    <a:gd name="T25" fmla="*/ 976 h 1103"/>
                    <a:gd name="T26" fmla="*/ 1301 w 1357"/>
                    <a:gd name="T27" fmla="*/ 1014 h 1103"/>
                    <a:gd name="T28" fmla="*/ 1268 w 1357"/>
                    <a:gd name="T29" fmla="*/ 1047 h 1103"/>
                    <a:gd name="T30" fmla="*/ 1230 w 1357"/>
                    <a:gd name="T31" fmla="*/ 1073 h 1103"/>
                    <a:gd name="T32" fmla="*/ 1185 w 1357"/>
                    <a:gd name="T33" fmla="*/ 1091 h 1103"/>
                    <a:gd name="T34" fmla="*/ 1138 w 1357"/>
                    <a:gd name="T35" fmla="*/ 1101 h 1103"/>
                    <a:gd name="T36" fmla="*/ 242 w 1357"/>
                    <a:gd name="T37" fmla="*/ 1103 h 1103"/>
                    <a:gd name="T38" fmla="*/ 219 w 1357"/>
                    <a:gd name="T39" fmla="*/ 1101 h 1103"/>
                    <a:gd name="T40" fmla="*/ 172 w 1357"/>
                    <a:gd name="T41" fmla="*/ 1091 h 1103"/>
                    <a:gd name="T42" fmla="*/ 127 w 1357"/>
                    <a:gd name="T43" fmla="*/ 1073 h 1103"/>
                    <a:gd name="T44" fmla="*/ 89 w 1357"/>
                    <a:gd name="T45" fmla="*/ 1047 h 1103"/>
                    <a:gd name="T46" fmla="*/ 56 w 1357"/>
                    <a:gd name="T47" fmla="*/ 1014 h 1103"/>
                    <a:gd name="T48" fmla="*/ 28 w 1357"/>
                    <a:gd name="T49" fmla="*/ 976 h 1103"/>
                    <a:gd name="T50" fmla="*/ 11 w 1357"/>
                    <a:gd name="T51" fmla="*/ 931 h 1103"/>
                    <a:gd name="T52" fmla="*/ 2 w 1357"/>
                    <a:gd name="T53" fmla="*/ 884 h 1103"/>
                    <a:gd name="T54" fmla="*/ 0 w 1357"/>
                    <a:gd name="T55" fmla="*/ 243 h 1103"/>
                    <a:gd name="T56" fmla="*/ 2 w 1357"/>
                    <a:gd name="T57" fmla="*/ 219 h 1103"/>
                    <a:gd name="T58" fmla="*/ 11 w 1357"/>
                    <a:gd name="T59" fmla="*/ 172 h 1103"/>
                    <a:gd name="T60" fmla="*/ 28 w 1357"/>
                    <a:gd name="T61" fmla="*/ 127 h 1103"/>
                    <a:gd name="T62" fmla="*/ 56 w 1357"/>
                    <a:gd name="T63" fmla="*/ 89 h 1103"/>
                    <a:gd name="T64" fmla="*/ 89 w 1357"/>
                    <a:gd name="T65" fmla="*/ 56 h 1103"/>
                    <a:gd name="T66" fmla="*/ 127 w 1357"/>
                    <a:gd name="T67" fmla="*/ 30 h 1103"/>
                    <a:gd name="T68" fmla="*/ 172 w 1357"/>
                    <a:gd name="T69" fmla="*/ 12 h 1103"/>
                    <a:gd name="T70" fmla="*/ 219 w 1357"/>
                    <a:gd name="T71" fmla="*/ 2 h 1103"/>
                    <a:gd name="T72" fmla="*/ 242 w 1357"/>
                    <a:gd name="T73" fmla="*/ 0 h 11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57" h="1103">
                      <a:moveTo>
                        <a:pt x="242" y="0"/>
                      </a:moveTo>
                      <a:lnTo>
                        <a:pt x="1115" y="0"/>
                      </a:lnTo>
                      <a:lnTo>
                        <a:pt x="1138" y="2"/>
                      </a:lnTo>
                      <a:lnTo>
                        <a:pt x="1164" y="7"/>
                      </a:lnTo>
                      <a:lnTo>
                        <a:pt x="1185" y="12"/>
                      </a:lnTo>
                      <a:lnTo>
                        <a:pt x="1209" y="21"/>
                      </a:lnTo>
                      <a:lnTo>
                        <a:pt x="1230" y="30"/>
                      </a:lnTo>
                      <a:lnTo>
                        <a:pt x="1249" y="42"/>
                      </a:lnTo>
                      <a:lnTo>
                        <a:pt x="1268" y="56"/>
                      </a:lnTo>
                      <a:lnTo>
                        <a:pt x="1287" y="73"/>
                      </a:lnTo>
                      <a:lnTo>
                        <a:pt x="1301" y="89"/>
                      </a:lnTo>
                      <a:lnTo>
                        <a:pt x="1315" y="108"/>
                      </a:lnTo>
                      <a:lnTo>
                        <a:pt x="1327" y="127"/>
                      </a:lnTo>
                      <a:lnTo>
                        <a:pt x="1338" y="148"/>
                      </a:lnTo>
                      <a:lnTo>
                        <a:pt x="1346" y="172"/>
                      </a:lnTo>
                      <a:lnTo>
                        <a:pt x="1353" y="195"/>
                      </a:lnTo>
                      <a:lnTo>
                        <a:pt x="1355" y="219"/>
                      </a:lnTo>
                      <a:lnTo>
                        <a:pt x="1357" y="243"/>
                      </a:lnTo>
                      <a:lnTo>
                        <a:pt x="1357" y="860"/>
                      </a:lnTo>
                      <a:lnTo>
                        <a:pt x="1355" y="884"/>
                      </a:lnTo>
                      <a:lnTo>
                        <a:pt x="1353" y="908"/>
                      </a:lnTo>
                      <a:lnTo>
                        <a:pt x="1346" y="931"/>
                      </a:lnTo>
                      <a:lnTo>
                        <a:pt x="1338" y="955"/>
                      </a:lnTo>
                      <a:lnTo>
                        <a:pt x="1327" y="976"/>
                      </a:lnTo>
                      <a:lnTo>
                        <a:pt x="1315" y="995"/>
                      </a:lnTo>
                      <a:lnTo>
                        <a:pt x="1301" y="1014"/>
                      </a:lnTo>
                      <a:lnTo>
                        <a:pt x="1287" y="1030"/>
                      </a:lnTo>
                      <a:lnTo>
                        <a:pt x="1268" y="1047"/>
                      </a:lnTo>
                      <a:lnTo>
                        <a:pt x="1249" y="1061"/>
                      </a:lnTo>
                      <a:lnTo>
                        <a:pt x="1230" y="1073"/>
                      </a:lnTo>
                      <a:lnTo>
                        <a:pt x="1209" y="1082"/>
                      </a:lnTo>
                      <a:lnTo>
                        <a:pt x="1185" y="1091"/>
                      </a:lnTo>
                      <a:lnTo>
                        <a:pt x="1164" y="1096"/>
                      </a:lnTo>
                      <a:lnTo>
                        <a:pt x="1138" y="1101"/>
                      </a:lnTo>
                      <a:lnTo>
                        <a:pt x="1115" y="1103"/>
                      </a:lnTo>
                      <a:lnTo>
                        <a:pt x="242" y="1103"/>
                      </a:lnTo>
                      <a:lnTo>
                        <a:pt x="219" y="1101"/>
                      </a:lnTo>
                      <a:lnTo>
                        <a:pt x="193" y="1096"/>
                      </a:lnTo>
                      <a:lnTo>
                        <a:pt x="172" y="1091"/>
                      </a:lnTo>
                      <a:lnTo>
                        <a:pt x="148" y="1082"/>
                      </a:lnTo>
                      <a:lnTo>
                        <a:pt x="127" y="1073"/>
                      </a:lnTo>
                      <a:lnTo>
                        <a:pt x="108" y="1061"/>
                      </a:lnTo>
                      <a:lnTo>
                        <a:pt x="89" y="1047"/>
                      </a:lnTo>
                      <a:lnTo>
                        <a:pt x="70" y="1030"/>
                      </a:lnTo>
                      <a:lnTo>
                        <a:pt x="56" y="1014"/>
                      </a:lnTo>
                      <a:lnTo>
                        <a:pt x="42" y="995"/>
                      </a:lnTo>
                      <a:lnTo>
                        <a:pt x="28" y="976"/>
                      </a:lnTo>
                      <a:lnTo>
                        <a:pt x="19" y="955"/>
                      </a:lnTo>
                      <a:lnTo>
                        <a:pt x="11" y="931"/>
                      </a:lnTo>
                      <a:lnTo>
                        <a:pt x="4" y="908"/>
                      </a:lnTo>
                      <a:lnTo>
                        <a:pt x="2" y="884"/>
                      </a:lnTo>
                      <a:lnTo>
                        <a:pt x="0" y="860"/>
                      </a:lnTo>
                      <a:lnTo>
                        <a:pt x="0" y="243"/>
                      </a:lnTo>
                      <a:lnTo>
                        <a:pt x="2" y="219"/>
                      </a:lnTo>
                      <a:lnTo>
                        <a:pt x="4" y="195"/>
                      </a:lnTo>
                      <a:lnTo>
                        <a:pt x="11" y="172"/>
                      </a:lnTo>
                      <a:lnTo>
                        <a:pt x="19" y="148"/>
                      </a:lnTo>
                      <a:lnTo>
                        <a:pt x="28" y="127"/>
                      </a:lnTo>
                      <a:lnTo>
                        <a:pt x="42" y="108"/>
                      </a:lnTo>
                      <a:lnTo>
                        <a:pt x="56" y="89"/>
                      </a:lnTo>
                      <a:lnTo>
                        <a:pt x="70" y="73"/>
                      </a:lnTo>
                      <a:lnTo>
                        <a:pt x="89" y="56"/>
                      </a:lnTo>
                      <a:lnTo>
                        <a:pt x="108" y="42"/>
                      </a:lnTo>
                      <a:lnTo>
                        <a:pt x="127" y="30"/>
                      </a:lnTo>
                      <a:lnTo>
                        <a:pt x="148" y="21"/>
                      </a:lnTo>
                      <a:lnTo>
                        <a:pt x="172" y="12"/>
                      </a:lnTo>
                      <a:lnTo>
                        <a:pt x="193" y="7"/>
                      </a:lnTo>
                      <a:lnTo>
                        <a:pt x="219" y="2"/>
                      </a:lnTo>
                      <a:lnTo>
                        <a:pt x="242" y="0"/>
                      </a:lnTo>
                      <a:close/>
                    </a:path>
                  </a:pathLst>
                </a:custGeom>
                <a:solidFill>
                  <a:srgbClr val="FFD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7" name="Freeform 12"/>
                <p:cNvSpPr>
                  <a:spLocks/>
                </p:cNvSpPr>
                <p:nvPr/>
              </p:nvSpPr>
              <p:spPr bwMode="auto">
                <a:xfrm>
                  <a:off x="4154" y="940"/>
                  <a:ext cx="1315" cy="1057"/>
                </a:xfrm>
                <a:custGeom>
                  <a:avLst/>
                  <a:gdLst>
                    <a:gd name="T0" fmla="*/ 1094 w 1315"/>
                    <a:gd name="T1" fmla="*/ 0 h 1057"/>
                    <a:gd name="T2" fmla="*/ 1115 w 1315"/>
                    <a:gd name="T3" fmla="*/ 0 h 1057"/>
                    <a:gd name="T4" fmla="*/ 1160 w 1315"/>
                    <a:gd name="T5" fmla="*/ 10 h 1057"/>
                    <a:gd name="T6" fmla="*/ 1200 w 1315"/>
                    <a:gd name="T7" fmla="*/ 26 h 1057"/>
                    <a:gd name="T8" fmla="*/ 1233 w 1315"/>
                    <a:gd name="T9" fmla="*/ 50 h 1057"/>
                    <a:gd name="T10" fmla="*/ 1263 w 1315"/>
                    <a:gd name="T11" fmla="*/ 80 h 1057"/>
                    <a:gd name="T12" fmla="*/ 1287 w 1315"/>
                    <a:gd name="T13" fmla="*/ 116 h 1057"/>
                    <a:gd name="T14" fmla="*/ 1306 w 1315"/>
                    <a:gd name="T15" fmla="*/ 154 h 1057"/>
                    <a:gd name="T16" fmla="*/ 1313 w 1315"/>
                    <a:gd name="T17" fmla="*/ 198 h 1057"/>
                    <a:gd name="T18" fmla="*/ 1315 w 1315"/>
                    <a:gd name="T19" fmla="*/ 837 h 1057"/>
                    <a:gd name="T20" fmla="*/ 1313 w 1315"/>
                    <a:gd name="T21" fmla="*/ 859 h 1057"/>
                    <a:gd name="T22" fmla="*/ 1306 w 1315"/>
                    <a:gd name="T23" fmla="*/ 903 h 1057"/>
                    <a:gd name="T24" fmla="*/ 1287 w 1315"/>
                    <a:gd name="T25" fmla="*/ 941 h 1057"/>
                    <a:gd name="T26" fmla="*/ 1263 w 1315"/>
                    <a:gd name="T27" fmla="*/ 977 h 1057"/>
                    <a:gd name="T28" fmla="*/ 1233 w 1315"/>
                    <a:gd name="T29" fmla="*/ 1007 h 1057"/>
                    <a:gd name="T30" fmla="*/ 1200 w 1315"/>
                    <a:gd name="T31" fmla="*/ 1031 h 1057"/>
                    <a:gd name="T32" fmla="*/ 1160 w 1315"/>
                    <a:gd name="T33" fmla="*/ 1047 h 1057"/>
                    <a:gd name="T34" fmla="*/ 1115 w 1315"/>
                    <a:gd name="T35" fmla="*/ 1057 h 1057"/>
                    <a:gd name="T36" fmla="*/ 221 w 1315"/>
                    <a:gd name="T37" fmla="*/ 1057 h 1057"/>
                    <a:gd name="T38" fmla="*/ 200 w 1315"/>
                    <a:gd name="T39" fmla="*/ 1057 h 1057"/>
                    <a:gd name="T40" fmla="*/ 155 w 1315"/>
                    <a:gd name="T41" fmla="*/ 1047 h 1057"/>
                    <a:gd name="T42" fmla="*/ 115 w 1315"/>
                    <a:gd name="T43" fmla="*/ 1031 h 1057"/>
                    <a:gd name="T44" fmla="*/ 82 w 1315"/>
                    <a:gd name="T45" fmla="*/ 1007 h 1057"/>
                    <a:gd name="T46" fmla="*/ 52 w 1315"/>
                    <a:gd name="T47" fmla="*/ 977 h 1057"/>
                    <a:gd name="T48" fmla="*/ 28 w 1315"/>
                    <a:gd name="T49" fmla="*/ 941 h 1057"/>
                    <a:gd name="T50" fmla="*/ 9 w 1315"/>
                    <a:gd name="T51" fmla="*/ 903 h 1057"/>
                    <a:gd name="T52" fmla="*/ 2 w 1315"/>
                    <a:gd name="T53" fmla="*/ 859 h 1057"/>
                    <a:gd name="T54" fmla="*/ 0 w 1315"/>
                    <a:gd name="T55" fmla="*/ 220 h 1057"/>
                    <a:gd name="T56" fmla="*/ 2 w 1315"/>
                    <a:gd name="T57" fmla="*/ 198 h 1057"/>
                    <a:gd name="T58" fmla="*/ 9 w 1315"/>
                    <a:gd name="T59" fmla="*/ 154 h 1057"/>
                    <a:gd name="T60" fmla="*/ 28 w 1315"/>
                    <a:gd name="T61" fmla="*/ 116 h 1057"/>
                    <a:gd name="T62" fmla="*/ 52 w 1315"/>
                    <a:gd name="T63" fmla="*/ 80 h 1057"/>
                    <a:gd name="T64" fmla="*/ 82 w 1315"/>
                    <a:gd name="T65" fmla="*/ 50 h 1057"/>
                    <a:gd name="T66" fmla="*/ 115 w 1315"/>
                    <a:gd name="T67" fmla="*/ 26 h 1057"/>
                    <a:gd name="T68" fmla="*/ 155 w 1315"/>
                    <a:gd name="T69" fmla="*/ 10 h 1057"/>
                    <a:gd name="T70" fmla="*/ 200 w 1315"/>
                    <a:gd name="T71" fmla="*/ 0 h 1057"/>
                    <a:gd name="T72" fmla="*/ 221 w 1315"/>
                    <a:gd name="T73" fmla="*/ 0 h 10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315" h="1057">
                      <a:moveTo>
                        <a:pt x="221" y="0"/>
                      </a:moveTo>
                      <a:lnTo>
                        <a:pt x="1094" y="0"/>
                      </a:lnTo>
                      <a:lnTo>
                        <a:pt x="1115" y="0"/>
                      </a:lnTo>
                      <a:lnTo>
                        <a:pt x="1138" y="5"/>
                      </a:lnTo>
                      <a:lnTo>
                        <a:pt x="1160" y="10"/>
                      </a:lnTo>
                      <a:lnTo>
                        <a:pt x="1178" y="17"/>
                      </a:lnTo>
                      <a:lnTo>
                        <a:pt x="1200" y="26"/>
                      </a:lnTo>
                      <a:lnTo>
                        <a:pt x="1216" y="38"/>
                      </a:lnTo>
                      <a:lnTo>
                        <a:pt x="1233" y="50"/>
                      </a:lnTo>
                      <a:lnTo>
                        <a:pt x="1249" y="64"/>
                      </a:lnTo>
                      <a:lnTo>
                        <a:pt x="1263" y="80"/>
                      </a:lnTo>
                      <a:lnTo>
                        <a:pt x="1277" y="97"/>
                      </a:lnTo>
                      <a:lnTo>
                        <a:pt x="1287" y="116"/>
                      </a:lnTo>
                      <a:lnTo>
                        <a:pt x="1296" y="135"/>
                      </a:lnTo>
                      <a:lnTo>
                        <a:pt x="1306" y="154"/>
                      </a:lnTo>
                      <a:lnTo>
                        <a:pt x="1310" y="175"/>
                      </a:lnTo>
                      <a:lnTo>
                        <a:pt x="1313" y="198"/>
                      </a:lnTo>
                      <a:lnTo>
                        <a:pt x="1315" y="220"/>
                      </a:lnTo>
                      <a:lnTo>
                        <a:pt x="1315" y="837"/>
                      </a:lnTo>
                      <a:lnTo>
                        <a:pt x="1313" y="859"/>
                      </a:lnTo>
                      <a:lnTo>
                        <a:pt x="1310" y="882"/>
                      </a:lnTo>
                      <a:lnTo>
                        <a:pt x="1306" y="903"/>
                      </a:lnTo>
                      <a:lnTo>
                        <a:pt x="1296" y="922"/>
                      </a:lnTo>
                      <a:lnTo>
                        <a:pt x="1287" y="941"/>
                      </a:lnTo>
                      <a:lnTo>
                        <a:pt x="1277" y="960"/>
                      </a:lnTo>
                      <a:lnTo>
                        <a:pt x="1263" y="977"/>
                      </a:lnTo>
                      <a:lnTo>
                        <a:pt x="1249" y="993"/>
                      </a:lnTo>
                      <a:lnTo>
                        <a:pt x="1233" y="1007"/>
                      </a:lnTo>
                      <a:lnTo>
                        <a:pt x="1216" y="1019"/>
                      </a:lnTo>
                      <a:lnTo>
                        <a:pt x="1200" y="1031"/>
                      </a:lnTo>
                      <a:lnTo>
                        <a:pt x="1178" y="1040"/>
                      </a:lnTo>
                      <a:lnTo>
                        <a:pt x="1160" y="1047"/>
                      </a:lnTo>
                      <a:lnTo>
                        <a:pt x="1138" y="1052"/>
                      </a:lnTo>
                      <a:lnTo>
                        <a:pt x="1115" y="1057"/>
                      </a:lnTo>
                      <a:lnTo>
                        <a:pt x="1094" y="1057"/>
                      </a:lnTo>
                      <a:lnTo>
                        <a:pt x="221" y="1057"/>
                      </a:lnTo>
                      <a:lnTo>
                        <a:pt x="200" y="1057"/>
                      </a:lnTo>
                      <a:lnTo>
                        <a:pt x="177" y="1052"/>
                      </a:lnTo>
                      <a:lnTo>
                        <a:pt x="155" y="1047"/>
                      </a:lnTo>
                      <a:lnTo>
                        <a:pt x="137" y="1040"/>
                      </a:lnTo>
                      <a:lnTo>
                        <a:pt x="115" y="1031"/>
                      </a:lnTo>
                      <a:lnTo>
                        <a:pt x="99" y="1019"/>
                      </a:lnTo>
                      <a:lnTo>
                        <a:pt x="82" y="1007"/>
                      </a:lnTo>
                      <a:lnTo>
                        <a:pt x="66" y="993"/>
                      </a:lnTo>
                      <a:lnTo>
                        <a:pt x="52" y="977"/>
                      </a:lnTo>
                      <a:lnTo>
                        <a:pt x="38" y="960"/>
                      </a:lnTo>
                      <a:lnTo>
                        <a:pt x="28" y="941"/>
                      </a:lnTo>
                      <a:lnTo>
                        <a:pt x="19" y="922"/>
                      </a:lnTo>
                      <a:lnTo>
                        <a:pt x="9" y="903"/>
                      </a:lnTo>
                      <a:lnTo>
                        <a:pt x="5" y="882"/>
                      </a:lnTo>
                      <a:lnTo>
                        <a:pt x="2" y="859"/>
                      </a:lnTo>
                      <a:lnTo>
                        <a:pt x="0" y="837"/>
                      </a:lnTo>
                      <a:lnTo>
                        <a:pt x="0" y="220"/>
                      </a:lnTo>
                      <a:lnTo>
                        <a:pt x="2" y="198"/>
                      </a:lnTo>
                      <a:lnTo>
                        <a:pt x="5" y="175"/>
                      </a:lnTo>
                      <a:lnTo>
                        <a:pt x="9" y="154"/>
                      </a:lnTo>
                      <a:lnTo>
                        <a:pt x="19" y="135"/>
                      </a:lnTo>
                      <a:lnTo>
                        <a:pt x="28" y="116"/>
                      </a:lnTo>
                      <a:lnTo>
                        <a:pt x="38" y="97"/>
                      </a:lnTo>
                      <a:lnTo>
                        <a:pt x="52" y="80"/>
                      </a:lnTo>
                      <a:lnTo>
                        <a:pt x="66" y="64"/>
                      </a:lnTo>
                      <a:lnTo>
                        <a:pt x="82" y="50"/>
                      </a:lnTo>
                      <a:lnTo>
                        <a:pt x="99" y="38"/>
                      </a:lnTo>
                      <a:lnTo>
                        <a:pt x="115" y="26"/>
                      </a:lnTo>
                      <a:lnTo>
                        <a:pt x="137" y="17"/>
                      </a:lnTo>
                      <a:lnTo>
                        <a:pt x="155" y="10"/>
                      </a:lnTo>
                      <a:lnTo>
                        <a:pt x="177" y="5"/>
                      </a:lnTo>
                      <a:lnTo>
                        <a:pt x="200" y="0"/>
                      </a:lnTo>
                      <a:lnTo>
                        <a:pt x="2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8" name="Freeform 13"/>
                <p:cNvSpPr>
                  <a:spLocks/>
                </p:cNvSpPr>
                <p:nvPr/>
              </p:nvSpPr>
              <p:spPr bwMode="auto">
                <a:xfrm>
                  <a:off x="4175" y="962"/>
                  <a:ext cx="1273" cy="1013"/>
                </a:xfrm>
                <a:custGeom>
                  <a:avLst/>
                  <a:gdLst>
                    <a:gd name="T0" fmla="*/ 1073 w 1273"/>
                    <a:gd name="T1" fmla="*/ 0 h 1013"/>
                    <a:gd name="T2" fmla="*/ 1094 w 1273"/>
                    <a:gd name="T3" fmla="*/ 0 h 1013"/>
                    <a:gd name="T4" fmla="*/ 1131 w 1273"/>
                    <a:gd name="T5" fmla="*/ 7 h 1013"/>
                    <a:gd name="T6" fmla="*/ 1167 w 1273"/>
                    <a:gd name="T7" fmla="*/ 23 h 1013"/>
                    <a:gd name="T8" fmla="*/ 1200 w 1273"/>
                    <a:gd name="T9" fmla="*/ 44 h 1013"/>
                    <a:gd name="T10" fmla="*/ 1226 w 1273"/>
                    <a:gd name="T11" fmla="*/ 70 h 1013"/>
                    <a:gd name="T12" fmla="*/ 1247 w 1273"/>
                    <a:gd name="T13" fmla="*/ 103 h 1013"/>
                    <a:gd name="T14" fmla="*/ 1263 w 1273"/>
                    <a:gd name="T15" fmla="*/ 139 h 1013"/>
                    <a:gd name="T16" fmla="*/ 1271 w 1273"/>
                    <a:gd name="T17" fmla="*/ 179 h 1013"/>
                    <a:gd name="T18" fmla="*/ 1273 w 1273"/>
                    <a:gd name="T19" fmla="*/ 815 h 1013"/>
                    <a:gd name="T20" fmla="*/ 1271 w 1273"/>
                    <a:gd name="T21" fmla="*/ 834 h 1013"/>
                    <a:gd name="T22" fmla="*/ 1263 w 1273"/>
                    <a:gd name="T23" fmla="*/ 874 h 1013"/>
                    <a:gd name="T24" fmla="*/ 1247 w 1273"/>
                    <a:gd name="T25" fmla="*/ 910 h 1013"/>
                    <a:gd name="T26" fmla="*/ 1226 w 1273"/>
                    <a:gd name="T27" fmla="*/ 943 h 1013"/>
                    <a:gd name="T28" fmla="*/ 1200 w 1273"/>
                    <a:gd name="T29" fmla="*/ 969 h 1013"/>
                    <a:gd name="T30" fmla="*/ 1167 w 1273"/>
                    <a:gd name="T31" fmla="*/ 990 h 1013"/>
                    <a:gd name="T32" fmla="*/ 1131 w 1273"/>
                    <a:gd name="T33" fmla="*/ 1006 h 1013"/>
                    <a:gd name="T34" fmla="*/ 1094 w 1273"/>
                    <a:gd name="T35" fmla="*/ 1013 h 1013"/>
                    <a:gd name="T36" fmla="*/ 200 w 1273"/>
                    <a:gd name="T37" fmla="*/ 1013 h 1013"/>
                    <a:gd name="T38" fmla="*/ 179 w 1273"/>
                    <a:gd name="T39" fmla="*/ 1013 h 1013"/>
                    <a:gd name="T40" fmla="*/ 142 w 1273"/>
                    <a:gd name="T41" fmla="*/ 1006 h 1013"/>
                    <a:gd name="T42" fmla="*/ 106 w 1273"/>
                    <a:gd name="T43" fmla="*/ 990 h 1013"/>
                    <a:gd name="T44" fmla="*/ 73 w 1273"/>
                    <a:gd name="T45" fmla="*/ 969 h 1013"/>
                    <a:gd name="T46" fmla="*/ 47 w 1273"/>
                    <a:gd name="T47" fmla="*/ 943 h 1013"/>
                    <a:gd name="T48" fmla="*/ 26 w 1273"/>
                    <a:gd name="T49" fmla="*/ 910 h 1013"/>
                    <a:gd name="T50" fmla="*/ 10 w 1273"/>
                    <a:gd name="T51" fmla="*/ 874 h 1013"/>
                    <a:gd name="T52" fmla="*/ 2 w 1273"/>
                    <a:gd name="T53" fmla="*/ 834 h 1013"/>
                    <a:gd name="T54" fmla="*/ 0 w 1273"/>
                    <a:gd name="T55" fmla="*/ 198 h 1013"/>
                    <a:gd name="T56" fmla="*/ 2 w 1273"/>
                    <a:gd name="T57" fmla="*/ 179 h 1013"/>
                    <a:gd name="T58" fmla="*/ 10 w 1273"/>
                    <a:gd name="T59" fmla="*/ 139 h 1013"/>
                    <a:gd name="T60" fmla="*/ 26 w 1273"/>
                    <a:gd name="T61" fmla="*/ 103 h 1013"/>
                    <a:gd name="T62" fmla="*/ 47 w 1273"/>
                    <a:gd name="T63" fmla="*/ 70 h 1013"/>
                    <a:gd name="T64" fmla="*/ 73 w 1273"/>
                    <a:gd name="T65" fmla="*/ 44 h 1013"/>
                    <a:gd name="T66" fmla="*/ 106 w 1273"/>
                    <a:gd name="T67" fmla="*/ 23 h 1013"/>
                    <a:gd name="T68" fmla="*/ 142 w 1273"/>
                    <a:gd name="T69" fmla="*/ 7 h 1013"/>
                    <a:gd name="T70" fmla="*/ 179 w 1273"/>
                    <a:gd name="T71" fmla="*/ 0 h 1013"/>
                    <a:gd name="T72" fmla="*/ 200 w 1273"/>
                    <a:gd name="T73" fmla="*/ 0 h 101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3" h="1013">
                      <a:moveTo>
                        <a:pt x="200" y="0"/>
                      </a:moveTo>
                      <a:lnTo>
                        <a:pt x="1073" y="0"/>
                      </a:lnTo>
                      <a:lnTo>
                        <a:pt x="1094" y="0"/>
                      </a:lnTo>
                      <a:lnTo>
                        <a:pt x="1113" y="2"/>
                      </a:lnTo>
                      <a:lnTo>
                        <a:pt x="1131" y="7"/>
                      </a:lnTo>
                      <a:lnTo>
                        <a:pt x="1150" y="14"/>
                      </a:lnTo>
                      <a:lnTo>
                        <a:pt x="1167" y="23"/>
                      </a:lnTo>
                      <a:lnTo>
                        <a:pt x="1183" y="33"/>
                      </a:lnTo>
                      <a:lnTo>
                        <a:pt x="1200" y="44"/>
                      </a:lnTo>
                      <a:lnTo>
                        <a:pt x="1214" y="56"/>
                      </a:lnTo>
                      <a:lnTo>
                        <a:pt x="1226" y="70"/>
                      </a:lnTo>
                      <a:lnTo>
                        <a:pt x="1238" y="87"/>
                      </a:lnTo>
                      <a:lnTo>
                        <a:pt x="1247" y="103"/>
                      </a:lnTo>
                      <a:lnTo>
                        <a:pt x="1256" y="120"/>
                      </a:lnTo>
                      <a:lnTo>
                        <a:pt x="1263" y="139"/>
                      </a:lnTo>
                      <a:lnTo>
                        <a:pt x="1268" y="158"/>
                      </a:lnTo>
                      <a:lnTo>
                        <a:pt x="1271" y="179"/>
                      </a:lnTo>
                      <a:lnTo>
                        <a:pt x="1273" y="198"/>
                      </a:lnTo>
                      <a:lnTo>
                        <a:pt x="1273" y="815"/>
                      </a:lnTo>
                      <a:lnTo>
                        <a:pt x="1271" y="834"/>
                      </a:lnTo>
                      <a:lnTo>
                        <a:pt x="1268" y="855"/>
                      </a:lnTo>
                      <a:lnTo>
                        <a:pt x="1263" y="874"/>
                      </a:lnTo>
                      <a:lnTo>
                        <a:pt x="1256" y="893"/>
                      </a:lnTo>
                      <a:lnTo>
                        <a:pt x="1247" y="910"/>
                      </a:lnTo>
                      <a:lnTo>
                        <a:pt x="1238" y="926"/>
                      </a:lnTo>
                      <a:lnTo>
                        <a:pt x="1226" y="943"/>
                      </a:lnTo>
                      <a:lnTo>
                        <a:pt x="1214" y="957"/>
                      </a:lnTo>
                      <a:lnTo>
                        <a:pt x="1200" y="969"/>
                      </a:lnTo>
                      <a:lnTo>
                        <a:pt x="1183" y="980"/>
                      </a:lnTo>
                      <a:lnTo>
                        <a:pt x="1167" y="990"/>
                      </a:lnTo>
                      <a:lnTo>
                        <a:pt x="1150" y="999"/>
                      </a:lnTo>
                      <a:lnTo>
                        <a:pt x="1131" y="1006"/>
                      </a:lnTo>
                      <a:lnTo>
                        <a:pt x="1113" y="1011"/>
                      </a:lnTo>
                      <a:lnTo>
                        <a:pt x="1094" y="1013"/>
                      </a:lnTo>
                      <a:lnTo>
                        <a:pt x="1073" y="1013"/>
                      </a:lnTo>
                      <a:lnTo>
                        <a:pt x="200" y="1013"/>
                      </a:lnTo>
                      <a:lnTo>
                        <a:pt x="179" y="1013"/>
                      </a:lnTo>
                      <a:lnTo>
                        <a:pt x="160" y="1011"/>
                      </a:lnTo>
                      <a:lnTo>
                        <a:pt x="142" y="1006"/>
                      </a:lnTo>
                      <a:lnTo>
                        <a:pt x="123" y="999"/>
                      </a:lnTo>
                      <a:lnTo>
                        <a:pt x="106" y="990"/>
                      </a:lnTo>
                      <a:lnTo>
                        <a:pt x="90" y="980"/>
                      </a:lnTo>
                      <a:lnTo>
                        <a:pt x="73" y="969"/>
                      </a:lnTo>
                      <a:lnTo>
                        <a:pt x="59" y="957"/>
                      </a:lnTo>
                      <a:lnTo>
                        <a:pt x="47" y="943"/>
                      </a:lnTo>
                      <a:lnTo>
                        <a:pt x="35" y="926"/>
                      </a:lnTo>
                      <a:lnTo>
                        <a:pt x="26" y="910"/>
                      </a:lnTo>
                      <a:lnTo>
                        <a:pt x="17" y="893"/>
                      </a:lnTo>
                      <a:lnTo>
                        <a:pt x="10" y="874"/>
                      </a:lnTo>
                      <a:lnTo>
                        <a:pt x="5" y="855"/>
                      </a:lnTo>
                      <a:lnTo>
                        <a:pt x="2" y="834"/>
                      </a:lnTo>
                      <a:lnTo>
                        <a:pt x="0" y="81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close/>
                    </a:path>
                  </a:pathLst>
                </a:custGeom>
                <a:solidFill>
                  <a:srgbClr val="8069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89" name="Freeform 14"/>
                <p:cNvSpPr>
                  <a:spLocks/>
                </p:cNvSpPr>
                <p:nvPr/>
              </p:nvSpPr>
              <p:spPr bwMode="auto">
                <a:xfrm>
                  <a:off x="5007" y="962"/>
                  <a:ext cx="137" cy="415"/>
                </a:xfrm>
                <a:custGeom>
                  <a:avLst/>
                  <a:gdLst>
                    <a:gd name="T0" fmla="*/ 0 w 137"/>
                    <a:gd name="T1" fmla="*/ 0 h 415"/>
                    <a:gd name="T2" fmla="*/ 0 w 137"/>
                    <a:gd name="T3" fmla="*/ 386 h 415"/>
                    <a:gd name="T4" fmla="*/ 137 w 137"/>
                    <a:gd name="T5" fmla="*/ 415 h 415"/>
                    <a:gd name="T6" fmla="*/ 137 w 137"/>
                    <a:gd name="T7" fmla="*/ 0 h 415"/>
                    <a:gd name="T8" fmla="*/ 0 w 137"/>
                    <a:gd name="T9" fmla="*/ 0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415">
                      <a:moveTo>
                        <a:pt x="0" y="0"/>
                      </a:moveTo>
                      <a:lnTo>
                        <a:pt x="0" y="386"/>
                      </a:lnTo>
                      <a:lnTo>
                        <a:pt x="137" y="415"/>
                      </a:lnTo>
                      <a:lnTo>
                        <a:pt x="13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0" name="Freeform 15"/>
                <p:cNvSpPr>
                  <a:spLocks/>
                </p:cNvSpPr>
                <p:nvPr/>
              </p:nvSpPr>
              <p:spPr bwMode="auto">
                <a:xfrm>
                  <a:off x="5144" y="962"/>
                  <a:ext cx="153" cy="415"/>
                </a:xfrm>
                <a:custGeom>
                  <a:avLst/>
                  <a:gdLst>
                    <a:gd name="T0" fmla="*/ 153 w 153"/>
                    <a:gd name="T1" fmla="*/ 4 h 415"/>
                    <a:gd name="T2" fmla="*/ 153 w 153"/>
                    <a:gd name="T3" fmla="*/ 410 h 415"/>
                    <a:gd name="T4" fmla="*/ 153 w 153"/>
                    <a:gd name="T5" fmla="*/ 410 h 415"/>
                    <a:gd name="T6" fmla="*/ 0 w 153"/>
                    <a:gd name="T7" fmla="*/ 415 h 415"/>
                    <a:gd name="T8" fmla="*/ 0 w 153"/>
                    <a:gd name="T9" fmla="*/ 415 h 415"/>
                    <a:gd name="T10" fmla="*/ 0 w 153"/>
                    <a:gd name="T11" fmla="*/ 0 h 415"/>
                    <a:gd name="T12" fmla="*/ 104 w 153"/>
                    <a:gd name="T13" fmla="*/ 0 h 415"/>
                    <a:gd name="T14" fmla="*/ 104 w 153"/>
                    <a:gd name="T15" fmla="*/ 0 h 415"/>
                    <a:gd name="T16" fmla="*/ 129 w 153"/>
                    <a:gd name="T17" fmla="*/ 0 h 415"/>
                    <a:gd name="T18" fmla="*/ 153 w 153"/>
                    <a:gd name="T19" fmla="*/ 4 h 415"/>
                    <a:gd name="T20" fmla="*/ 153 w 153"/>
                    <a:gd name="T21" fmla="*/ 4 h 4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 h="415">
                      <a:moveTo>
                        <a:pt x="153" y="4"/>
                      </a:moveTo>
                      <a:lnTo>
                        <a:pt x="153" y="410"/>
                      </a:lnTo>
                      <a:lnTo>
                        <a:pt x="0" y="415"/>
                      </a:lnTo>
                      <a:lnTo>
                        <a:pt x="0" y="0"/>
                      </a:lnTo>
                      <a:lnTo>
                        <a:pt x="104" y="0"/>
                      </a:lnTo>
                      <a:lnTo>
                        <a:pt x="129" y="0"/>
                      </a:lnTo>
                      <a:lnTo>
                        <a:pt x="153" y="4"/>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1" name="Freeform 16"/>
                <p:cNvSpPr>
                  <a:spLocks noEditPoints="1"/>
                </p:cNvSpPr>
                <p:nvPr/>
              </p:nvSpPr>
              <p:spPr bwMode="auto">
                <a:xfrm>
                  <a:off x="5009" y="962"/>
                  <a:ext cx="151" cy="419"/>
                </a:xfrm>
                <a:custGeom>
                  <a:avLst/>
                  <a:gdLst>
                    <a:gd name="T0" fmla="*/ 151 w 151"/>
                    <a:gd name="T1" fmla="*/ 0 h 419"/>
                    <a:gd name="T2" fmla="*/ 151 w 151"/>
                    <a:gd name="T3" fmla="*/ 419 h 419"/>
                    <a:gd name="T4" fmla="*/ 147 w 151"/>
                    <a:gd name="T5" fmla="*/ 419 h 419"/>
                    <a:gd name="T6" fmla="*/ 135 w 151"/>
                    <a:gd name="T7" fmla="*/ 417 h 419"/>
                    <a:gd name="T8" fmla="*/ 135 w 151"/>
                    <a:gd name="T9" fmla="*/ 0 h 419"/>
                    <a:gd name="T10" fmla="*/ 151 w 151"/>
                    <a:gd name="T11" fmla="*/ 0 h 419"/>
                    <a:gd name="T12" fmla="*/ 151 w 151"/>
                    <a:gd name="T13" fmla="*/ 0 h 419"/>
                    <a:gd name="T14" fmla="*/ 0 w 151"/>
                    <a:gd name="T15" fmla="*/ 0 h 419"/>
                    <a:gd name="T16" fmla="*/ 130 w 151"/>
                    <a:gd name="T17" fmla="*/ 0 h 419"/>
                    <a:gd name="T18" fmla="*/ 130 w 151"/>
                    <a:gd name="T19" fmla="*/ 0 h 419"/>
                    <a:gd name="T20" fmla="*/ 128 w 151"/>
                    <a:gd name="T21" fmla="*/ 415 h 419"/>
                    <a:gd name="T22" fmla="*/ 128 w 151"/>
                    <a:gd name="T23" fmla="*/ 415 h 419"/>
                    <a:gd name="T24" fmla="*/ 0 w 151"/>
                    <a:gd name="T25" fmla="*/ 389 h 419"/>
                    <a:gd name="T26" fmla="*/ 0 w 151"/>
                    <a:gd name="T27" fmla="*/ 389 h 419"/>
                    <a:gd name="T28" fmla="*/ 0 w 151"/>
                    <a:gd name="T29" fmla="*/ 0 h 419"/>
                    <a:gd name="T30" fmla="*/ 0 w 151"/>
                    <a:gd name="T31" fmla="*/ 0 h 4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51" h="419">
                      <a:moveTo>
                        <a:pt x="151" y="0"/>
                      </a:moveTo>
                      <a:lnTo>
                        <a:pt x="151" y="419"/>
                      </a:lnTo>
                      <a:lnTo>
                        <a:pt x="147" y="419"/>
                      </a:lnTo>
                      <a:lnTo>
                        <a:pt x="135" y="417"/>
                      </a:lnTo>
                      <a:lnTo>
                        <a:pt x="135" y="0"/>
                      </a:lnTo>
                      <a:lnTo>
                        <a:pt x="151" y="0"/>
                      </a:lnTo>
                      <a:close/>
                      <a:moveTo>
                        <a:pt x="0" y="0"/>
                      </a:moveTo>
                      <a:lnTo>
                        <a:pt x="130" y="0"/>
                      </a:lnTo>
                      <a:lnTo>
                        <a:pt x="128" y="415"/>
                      </a:lnTo>
                      <a:lnTo>
                        <a:pt x="0" y="389"/>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2" name="Freeform 17"/>
                <p:cNvSpPr>
                  <a:spLocks/>
                </p:cNvSpPr>
                <p:nvPr/>
              </p:nvSpPr>
              <p:spPr bwMode="auto">
                <a:xfrm>
                  <a:off x="5160" y="1075"/>
                  <a:ext cx="90" cy="21"/>
                </a:xfrm>
                <a:custGeom>
                  <a:avLst/>
                  <a:gdLst>
                    <a:gd name="T0" fmla="*/ 0 w 90"/>
                    <a:gd name="T1" fmla="*/ 21 h 21"/>
                    <a:gd name="T2" fmla="*/ 0 w 90"/>
                    <a:gd name="T3" fmla="*/ 0 h 21"/>
                    <a:gd name="T4" fmla="*/ 90 w 90"/>
                    <a:gd name="T5" fmla="*/ 0 h 21"/>
                    <a:gd name="T6" fmla="*/ 90 w 90"/>
                    <a:gd name="T7" fmla="*/ 9 h 21"/>
                    <a:gd name="T8" fmla="*/ 90 w 90"/>
                    <a:gd name="T9" fmla="*/ 21 h 21"/>
                    <a:gd name="T10" fmla="*/ 0 w 90"/>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0" h="21">
                      <a:moveTo>
                        <a:pt x="0" y="21"/>
                      </a:moveTo>
                      <a:lnTo>
                        <a:pt x="0" y="0"/>
                      </a:lnTo>
                      <a:lnTo>
                        <a:pt x="90" y="0"/>
                      </a:lnTo>
                      <a:lnTo>
                        <a:pt x="90" y="9"/>
                      </a:lnTo>
                      <a:lnTo>
                        <a:pt x="90" y="21"/>
                      </a:lnTo>
                      <a:lnTo>
                        <a:pt x="0" y="2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3" name="Freeform 18"/>
                <p:cNvSpPr>
                  <a:spLocks/>
                </p:cNvSpPr>
                <p:nvPr/>
              </p:nvSpPr>
              <p:spPr bwMode="auto">
                <a:xfrm>
                  <a:off x="5264" y="1164"/>
                  <a:ext cx="17" cy="10"/>
                </a:xfrm>
                <a:custGeom>
                  <a:avLst/>
                  <a:gdLst>
                    <a:gd name="T0" fmla="*/ 12 w 17"/>
                    <a:gd name="T1" fmla="*/ 7 h 10"/>
                    <a:gd name="T2" fmla="*/ 12 w 17"/>
                    <a:gd name="T3" fmla="*/ 7 h 10"/>
                    <a:gd name="T4" fmla="*/ 9 w 17"/>
                    <a:gd name="T5" fmla="*/ 10 h 10"/>
                    <a:gd name="T6" fmla="*/ 9 w 17"/>
                    <a:gd name="T7" fmla="*/ 10 h 10"/>
                    <a:gd name="T8" fmla="*/ 9 w 17"/>
                    <a:gd name="T9" fmla="*/ 10 h 10"/>
                    <a:gd name="T10" fmla="*/ 9 w 17"/>
                    <a:gd name="T11" fmla="*/ 10 h 10"/>
                    <a:gd name="T12" fmla="*/ 9 w 17"/>
                    <a:gd name="T13" fmla="*/ 10 h 10"/>
                    <a:gd name="T14" fmla="*/ 9 w 17"/>
                    <a:gd name="T15" fmla="*/ 10 h 10"/>
                    <a:gd name="T16" fmla="*/ 9 w 17"/>
                    <a:gd name="T17" fmla="*/ 10 h 10"/>
                    <a:gd name="T18" fmla="*/ 9 w 17"/>
                    <a:gd name="T19" fmla="*/ 10 h 10"/>
                    <a:gd name="T20" fmla="*/ 0 w 17"/>
                    <a:gd name="T21" fmla="*/ 7 h 10"/>
                    <a:gd name="T22" fmla="*/ 2 w 17"/>
                    <a:gd name="T23" fmla="*/ 0 h 10"/>
                    <a:gd name="T24" fmla="*/ 17 w 17"/>
                    <a:gd name="T25" fmla="*/ 0 h 10"/>
                    <a:gd name="T26" fmla="*/ 14 w 17"/>
                    <a:gd name="T27" fmla="*/ 7 h 10"/>
                    <a:gd name="T28" fmla="*/ 14 w 17"/>
                    <a:gd name="T29" fmla="*/ 7 h 10"/>
                    <a:gd name="T30" fmla="*/ 12 w 17"/>
                    <a:gd name="T31" fmla="*/ 7 h 10"/>
                    <a:gd name="T32" fmla="*/ 12 w 17"/>
                    <a:gd name="T33" fmla="*/ 7 h 10"/>
                    <a:gd name="T34" fmla="*/ 12 w 17"/>
                    <a:gd name="T35" fmla="*/ 7 h 10"/>
                    <a:gd name="T36" fmla="*/ 12 w 17"/>
                    <a:gd name="T37" fmla="*/ 7 h 10"/>
                    <a:gd name="T38" fmla="*/ 12 w 17"/>
                    <a:gd name="T39" fmla="*/ 7 h 10"/>
                    <a:gd name="T40" fmla="*/ 12 w 17"/>
                    <a:gd name="T41" fmla="*/ 7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0">
                      <a:moveTo>
                        <a:pt x="12" y="7"/>
                      </a:moveTo>
                      <a:lnTo>
                        <a:pt x="12" y="7"/>
                      </a:lnTo>
                      <a:lnTo>
                        <a:pt x="9" y="10"/>
                      </a:lnTo>
                      <a:lnTo>
                        <a:pt x="0" y="7"/>
                      </a:lnTo>
                      <a:lnTo>
                        <a:pt x="2" y="0"/>
                      </a:lnTo>
                      <a:lnTo>
                        <a:pt x="17" y="0"/>
                      </a:lnTo>
                      <a:lnTo>
                        <a:pt x="14" y="7"/>
                      </a:lnTo>
                      <a:lnTo>
                        <a:pt x="12" y="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4" name="Freeform 19"/>
                <p:cNvSpPr>
                  <a:spLocks/>
                </p:cNvSpPr>
                <p:nvPr/>
              </p:nvSpPr>
              <p:spPr bwMode="auto">
                <a:xfrm>
                  <a:off x="5269" y="1188"/>
                  <a:ext cx="12" cy="16"/>
                </a:xfrm>
                <a:custGeom>
                  <a:avLst/>
                  <a:gdLst>
                    <a:gd name="T0" fmla="*/ 4 w 12"/>
                    <a:gd name="T1" fmla="*/ 0 h 16"/>
                    <a:gd name="T2" fmla="*/ 4 w 12"/>
                    <a:gd name="T3" fmla="*/ 0 h 16"/>
                    <a:gd name="T4" fmla="*/ 9 w 12"/>
                    <a:gd name="T5" fmla="*/ 5 h 16"/>
                    <a:gd name="T6" fmla="*/ 12 w 12"/>
                    <a:gd name="T7" fmla="*/ 9 h 16"/>
                    <a:gd name="T8" fmla="*/ 12 w 12"/>
                    <a:gd name="T9" fmla="*/ 9 h 16"/>
                    <a:gd name="T10" fmla="*/ 9 w 12"/>
                    <a:gd name="T11" fmla="*/ 14 h 16"/>
                    <a:gd name="T12" fmla="*/ 4 w 12"/>
                    <a:gd name="T13" fmla="*/ 16 h 16"/>
                    <a:gd name="T14" fmla="*/ 4 w 12"/>
                    <a:gd name="T15" fmla="*/ 16 h 16"/>
                    <a:gd name="T16" fmla="*/ 2 w 12"/>
                    <a:gd name="T17" fmla="*/ 12 h 16"/>
                    <a:gd name="T18" fmla="*/ 0 w 12"/>
                    <a:gd name="T19" fmla="*/ 7 h 16"/>
                    <a:gd name="T20" fmla="*/ 0 w 12"/>
                    <a:gd name="T21" fmla="*/ 7 h 16"/>
                    <a:gd name="T22" fmla="*/ 2 w 12"/>
                    <a:gd name="T23" fmla="*/ 2 h 16"/>
                    <a:gd name="T24" fmla="*/ 4 w 12"/>
                    <a:gd name="T25" fmla="*/ 0 h 16"/>
                    <a:gd name="T26" fmla="*/ 4 w 12"/>
                    <a:gd name="T27" fmla="*/ 0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6">
                      <a:moveTo>
                        <a:pt x="4" y="0"/>
                      </a:moveTo>
                      <a:lnTo>
                        <a:pt x="4" y="0"/>
                      </a:lnTo>
                      <a:lnTo>
                        <a:pt x="9" y="5"/>
                      </a:lnTo>
                      <a:lnTo>
                        <a:pt x="12" y="9"/>
                      </a:lnTo>
                      <a:lnTo>
                        <a:pt x="9" y="14"/>
                      </a:lnTo>
                      <a:lnTo>
                        <a:pt x="4" y="16"/>
                      </a:lnTo>
                      <a:lnTo>
                        <a:pt x="2" y="12"/>
                      </a:lnTo>
                      <a:lnTo>
                        <a:pt x="0" y="7"/>
                      </a:lnTo>
                      <a:lnTo>
                        <a:pt x="2" y="2"/>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5" name="Freeform 20"/>
                <p:cNvSpPr>
                  <a:spLocks/>
                </p:cNvSpPr>
                <p:nvPr/>
              </p:nvSpPr>
              <p:spPr bwMode="auto">
                <a:xfrm>
                  <a:off x="5269" y="1211"/>
                  <a:ext cx="12" cy="15"/>
                </a:xfrm>
                <a:custGeom>
                  <a:avLst/>
                  <a:gdLst>
                    <a:gd name="T0" fmla="*/ 4 w 12"/>
                    <a:gd name="T1" fmla="*/ 0 h 15"/>
                    <a:gd name="T2" fmla="*/ 4 w 12"/>
                    <a:gd name="T3" fmla="*/ 0 h 15"/>
                    <a:gd name="T4" fmla="*/ 9 w 12"/>
                    <a:gd name="T5" fmla="*/ 3 h 15"/>
                    <a:gd name="T6" fmla="*/ 12 w 12"/>
                    <a:gd name="T7" fmla="*/ 8 h 15"/>
                    <a:gd name="T8" fmla="*/ 12 w 12"/>
                    <a:gd name="T9" fmla="*/ 8 h 15"/>
                    <a:gd name="T10" fmla="*/ 9 w 12"/>
                    <a:gd name="T11" fmla="*/ 12 h 15"/>
                    <a:gd name="T12" fmla="*/ 4 w 12"/>
                    <a:gd name="T13" fmla="*/ 15 h 15"/>
                    <a:gd name="T14" fmla="*/ 4 w 12"/>
                    <a:gd name="T15" fmla="*/ 15 h 15"/>
                    <a:gd name="T16" fmla="*/ 2 w 12"/>
                    <a:gd name="T17" fmla="*/ 12 h 15"/>
                    <a:gd name="T18" fmla="*/ 0 w 12"/>
                    <a:gd name="T19" fmla="*/ 8 h 15"/>
                    <a:gd name="T20" fmla="*/ 0 w 12"/>
                    <a:gd name="T21" fmla="*/ 8 h 15"/>
                    <a:gd name="T22" fmla="*/ 2 w 12"/>
                    <a:gd name="T23" fmla="*/ 3 h 15"/>
                    <a:gd name="T24" fmla="*/ 4 w 12"/>
                    <a:gd name="T25" fmla="*/ 0 h 15"/>
                    <a:gd name="T26" fmla="*/ 4 w 12"/>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5">
                      <a:moveTo>
                        <a:pt x="4" y="0"/>
                      </a:moveTo>
                      <a:lnTo>
                        <a:pt x="4" y="0"/>
                      </a:lnTo>
                      <a:lnTo>
                        <a:pt x="9" y="3"/>
                      </a:lnTo>
                      <a:lnTo>
                        <a:pt x="12" y="8"/>
                      </a:lnTo>
                      <a:lnTo>
                        <a:pt x="9" y="12"/>
                      </a:lnTo>
                      <a:lnTo>
                        <a:pt x="4" y="15"/>
                      </a:lnTo>
                      <a:lnTo>
                        <a:pt x="2" y="12"/>
                      </a:lnTo>
                      <a:lnTo>
                        <a:pt x="0" y="8"/>
                      </a:lnTo>
                      <a:lnTo>
                        <a:pt x="2" y="3"/>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6" name="Freeform 21"/>
                <p:cNvSpPr>
                  <a:spLocks/>
                </p:cNvSpPr>
                <p:nvPr/>
              </p:nvSpPr>
              <p:spPr bwMode="auto">
                <a:xfrm>
                  <a:off x="5269" y="1233"/>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1 h 14"/>
                    <a:gd name="T12" fmla="*/ 4 w 12"/>
                    <a:gd name="T13" fmla="*/ 14 h 14"/>
                    <a:gd name="T14" fmla="*/ 4 w 12"/>
                    <a:gd name="T15" fmla="*/ 14 h 14"/>
                    <a:gd name="T16" fmla="*/ 2 w 12"/>
                    <a:gd name="T17" fmla="*/ 11 h 14"/>
                    <a:gd name="T18" fmla="*/ 0 w 12"/>
                    <a:gd name="T19" fmla="*/ 4 h 14"/>
                    <a:gd name="T20" fmla="*/ 0 w 12"/>
                    <a:gd name="T21" fmla="*/ 4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1"/>
                      </a:lnTo>
                      <a:lnTo>
                        <a:pt x="4" y="14"/>
                      </a:lnTo>
                      <a:lnTo>
                        <a:pt x="2" y="11"/>
                      </a:lnTo>
                      <a:lnTo>
                        <a:pt x="0" y="4"/>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7" name="Freeform 22"/>
                <p:cNvSpPr>
                  <a:spLocks/>
                </p:cNvSpPr>
                <p:nvPr/>
              </p:nvSpPr>
              <p:spPr bwMode="auto">
                <a:xfrm>
                  <a:off x="5269" y="1254"/>
                  <a:ext cx="12" cy="14"/>
                </a:xfrm>
                <a:custGeom>
                  <a:avLst/>
                  <a:gdLst>
                    <a:gd name="T0" fmla="*/ 4 w 12"/>
                    <a:gd name="T1" fmla="*/ 0 h 14"/>
                    <a:gd name="T2" fmla="*/ 4 w 12"/>
                    <a:gd name="T3" fmla="*/ 0 h 14"/>
                    <a:gd name="T4" fmla="*/ 9 w 12"/>
                    <a:gd name="T5" fmla="*/ 2 h 14"/>
                    <a:gd name="T6" fmla="*/ 12 w 12"/>
                    <a:gd name="T7" fmla="*/ 7 h 14"/>
                    <a:gd name="T8" fmla="*/ 12 w 12"/>
                    <a:gd name="T9" fmla="*/ 7 h 14"/>
                    <a:gd name="T10" fmla="*/ 9 w 12"/>
                    <a:gd name="T11" fmla="*/ 12 h 14"/>
                    <a:gd name="T12" fmla="*/ 4 w 12"/>
                    <a:gd name="T13" fmla="*/ 14 h 14"/>
                    <a:gd name="T14" fmla="*/ 4 w 12"/>
                    <a:gd name="T15" fmla="*/ 14 h 14"/>
                    <a:gd name="T16" fmla="*/ 2 w 12"/>
                    <a:gd name="T17" fmla="*/ 12 h 14"/>
                    <a:gd name="T18" fmla="*/ 0 w 12"/>
                    <a:gd name="T19" fmla="*/ 7 h 14"/>
                    <a:gd name="T20" fmla="*/ 0 w 12"/>
                    <a:gd name="T21" fmla="*/ 7 h 14"/>
                    <a:gd name="T22" fmla="*/ 2 w 12"/>
                    <a:gd name="T23" fmla="*/ 0 h 14"/>
                    <a:gd name="T24" fmla="*/ 4 w 12"/>
                    <a:gd name="T25" fmla="*/ 0 h 14"/>
                    <a:gd name="T26" fmla="*/ 4 w 12"/>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 h="14">
                      <a:moveTo>
                        <a:pt x="4" y="0"/>
                      </a:moveTo>
                      <a:lnTo>
                        <a:pt x="4" y="0"/>
                      </a:lnTo>
                      <a:lnTo>
                        <a:pt x="9" y="2"/>
                      </a:lnTo>
                      <a:lnTo>
                        <a:pt x="12" y="7"/>
                      </a:lnTo>
                      <a:lnTo>
                        <a:pt x="9" y="12"/>
                      </a:lnTo>
                      <a:lnTo>
                        <a:pt x="4" y="14"/>
                      </a:lnTo>
                      <a:lnTo>
                        <a:pt x="2" y="12"/>
                      </a:lnTo>
                      <a:lnTo>
                        <a:pt x="0" y="7"/>
                      </a:lnTo>
                      <a:lnTo>
                        <a:pt x="2" y="0"/>
                      </a:lnTo>
                      <a:lnTo>
                        <a:pt x="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8" name="Freeform 23"/>
                <p:cNvSpPr>
                  <a:spLocks noEditPoints="1"/>
                </p:cNvSpPr>
                <p:nvPr/>
              </p:nvSpPr>
              <p:spPr bwMode="auto">
                <a:xfrm>
                  <a:off x="5160" y="966"/>
                  <a:ext cx="137" cy="165"/>
                </a:xfrm>
                <a:custGeom>
                  <a:avLst/>
                  <a:gdLst>
                    <a:gd name="T0" fmla="*/ 106 w 137"/>
                    <a:gd name="T1" fmla="*/ 158 h 165"/>
                    <a:gd name="T2" fmla="*/ 102 w 137"/>
                    <a:gd name="T3" fmla="*/ 156 h 165"/>
                    <a:gd name="T4" fmla="*/ 106 w 137"/>
                    <a:gd name="T5" fmla="*/ 158 h 165"/>
                    <a:gd name="T6" fmla="*/ 106 w 137"/>
                    <a:gd name="T7" fmla="*/ 111 h 165"/>
                    <a:gd name="T8" fmla="*/ 106 w 137"/>
                    <a:gd name="T9" fmla="*/ 111 h 165"/>
                    <a:gd name="T10" fmla="*/ 125 w 137"/>
                    <a:gd name="T11" fmla="*/ 111 h 165"/>
                    <a:gd name="T12" fmla="*/ 125 w 137"/>
                    <a:gd name="T13" fmla="*/ 111 h 165"/>
                    <a:gd name="T14" fmla="*/ 132 w 137"/>
                    <a:gd name="T15" fmla="*/ 109 h 165"/>
                    <a:gd name="T16" fmla="*/ 137 w 137"/>
                    <a:gd name="T17" fmla="*/ 109 h 165"/>
                    <a:gd name="T18" fmla="*/ 99 w 137"/>
                    <a:gd name="T19" fmla="*/ 109 h 165"/>
                    <a:gd name="T20" fmla="*/ 102 w 137"/>
                    <a:gd name="T21" fmla="*/ 109 h 165"/>
                    <a:gd name="T22" fmla="*/ 102 w 137"/>
                    <a:gd name="T23" fmla="*/ 156 h 165"/>
                    <a:gd name="T24" fmla="*/ 102 w 137"/>
                    <a:gd name="T25" fmla="*/ 156 h 165"/>
                    <a:gd name="T26" fmla="*/ 0 w 137"/>
                    <a:gd name="T27" fmla="*/ 161 h 165"/>
                    <a:gd name="T28" fmla="*/ 0 w 137"/>
                    <a:gd name="T29" fmla="*/ 161 h 165"/>
                    <a:gd name="T30" fmla="*/ 57 w 137"/>
                    <a:gd name="T31" fmla="*/ 165 h 165"/>
                    <a:gd name="T32" fmla="*/ 57 w 137"/>
                    <a:gd name="T33" fmla="*/ 165 h 165"/>
                    <a:gd name="T34" fmla="*/ 73 w 137"/>
                    <a:gd name="T35" fmla="*/ 165 h 165"/>
                    <a:gd name="T36" fmla="*/ 90 w 137"/>
                    <a:gd name="T37" fmla="*/ 163 h 165"/>
                    <a:gd name="T38" fmla="*/ 106 w 137"/>
                    <a:gd name="T39" fmla="*/ 158 h 165"/>
                    <a:gd name="T40" fmla="*/ 106 w 137"/>
                    <a:gd name="T41" fmla="*/ 158 h 165"/>
                    <a:gd name="T42" fmla="*/ 132 w 137"/>
                    <a:gd name="T43" fmla="*/ 0 h 165"/>
                    <a:gd name="T44" fmla="*/ 132 w 137"/>
                    <a:gd name="T45" fmla="*/ 0 h 165"/>
                    <a:gd name="T46" fmla="*/ 137 w 137"/>
                    <a:gd name="T47" fmla="*/ 0 h 165"/>
                    <a:gd name="T48" fmla="*/ 137 w 137"/>
                    <a:gd name="T49" fmla="*/ 106 h 165"/>
                    <a:gd name="T50" fmla="*/ 132 w 137"/>
                    <a:gd name="T51" fmla="*/ 106 h 165"/>
                    <a:gd name="T52" fmla="*/ 132 w 137"/>
                    <a:gd name="T53" fmla="*/ 0 h 16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7" h="165">
                      <a:moveTo>
                        <a:pt x="106" y="158"/>
                      </a:moveTo>
                      <a:lnTo>
                        <a:pt x="102" y="156"/>
                      </a:lnTo>
                      <a:lnTo>
                        <a:pt x="106" y="158"/>
                      </a:lnTo>
                      <a:lnTo>
                        <a:pt x="106" y="111"/>
                      </a:lnTo>
                      <a:lnTo>
                        <a:pt x="125" y="111"/>
                      </a:lnTo>
                      <a:lnTo>
                        <a:pt x="132" y="109"/>
                      </a:lnTo>
                      <a:lnTo>
                        <a:pt x="137" y="109"/>
                      </a:lnTo>
                      <a:lnTo>
                        <a:pt x="99" y="109"/>
                      </a:lnTo>
                      <a:lnTo>
                        <a:pt x="102" y="109"/>
                      </a:lnTo>
                      <a:lnTo>
                        <a:pt x="102" y="156"/>
                      </a:lnTo>
                      <a:lnTo>
                        <a:pt x="0" y="161"/>
                      </a:lnTo>
                      <a:lnTo>
                        <a:pt x="57" y="165"/>
                      </a:lnTo>
                      <a:lnTo>
                        <a:pt x="73" y="165"/>
                      </a:lnTo>
                      <a:lnTo>
                        <a:pt x="90" y="163"/>
                      </a:lnTo>
                      <a:lnTo>
                        <a:pt x="106" y="158"/>
                      </a:lnTo>
                      <a:close/>
                      <a:moveTo>
                        <a:pt x="132" y="0"/>
                      </a:moveTo>
                      <a:lnTo>
                        <a:pt x="132" y="0"/>
                      </a:lnTo>
                      <a:lnTo>
                        <a:pt x="137" y="0"/>
                      </a:lnTo>
                      <a:lnTo>
                        <a:pt x="137" y="106"/>
                      </a:lnTo>
                      <a:lnTo>
                        <a:pt x="132" y="106"/>
                      </a:lnTo>
                      <a:lnTo>
                        <a:pt x="13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599" name="Freeform 24"/>
                <p:cNvSpPr>
                  <a:spLocks/>
                </p:cNvSpPr>
                <p:nvPr/>
              </p:nvSpPr>
              <p:spPr bwMode="auto">
                <a:xfrm>
                  <a:off x="5259" y="1046"/>
                  <a:ext cx="24" cy="10"/>
                </a:xfrm>
                <a:custGeom>
                  <a:avLst/>
                  <a:gdLst>
                    <a:gd name="T0" fmla="*/ 3 w 24"/>
                    <a:gd name="T1" fmla="*/ 0 h 10"/>
                    <a:gd name="T2" fmla="*/ 3 w 24"/>
                    <a:gd name="T3" fmla="*/ 0 h 10"/>
                    <a:gd name="T4" fmla="*/ 22 w 24"/>
                    <a:gd name="T5" fmla="*/ 0 h 10"/>
                    <a:gd name="T6" fmla="*/ 22 w 24"/>
                    <a:gd name="T7" fmla="*/ 0 h 10"/>
                    <a:gd name="T8" fmla="*/ 24 w 24"/>
                    <a:gd name="T9" fmla="*/ 3 h 10"/>
                    <a:gd name="T10" fmla="*/ 24 w 24"/>
                    <a:gd name="T11" fmla="*/ 5 h 10"/>
                    <a:gd name="T12" fmla="*/ 24 w 24"/>
                    <a:gd name="T13" fmla="*/ 5 h 10"/>
                    <a:gd name="T14" fmla="*/ 24 w 24"/>
                    <a:gd name="T15" fmla="*/ 5 h 10"/>
                    <a:gd name="T16" fmla="*/ 24 w 24"/>
                    <a:gd name="T17" fmla="*/ 7 h 10"/>
                    <a:gd name="T18" fmla="*/ 22 w 24"/>
                    <a:gd name="T19" fmla="*/ 10 h 10"/>
                    <a:gd name="T20" fmla="*/ 22 w 24"/>
                    <a:gd name="T21" fmla="*/ 10 h 10"/>
                    <a:gd name="T22" fmla="*/ 3 w 24"/>
                    <a:gd name="T23" fmla="*/ 7 h 10"/>
                    <a:gd name="T24" fmla="*/ 3 w 24"/>
                    <a:gd name="T25" fmla="*/ 7 h 10"/>
                    <a:gd name="T26" fmla="*/ 0 w 24"/>
                    <a:gd name="T27" fmla="*/ 7 h 10"/>
                    <a:gd name="T28" fmla="*/ 0 w 24"/>
                    <a:gd name="T29" fmla="*/ 5 h 10"/>
                    <a:gd name="T30" fmla="*/ 0 w 24"/>
                    <a:gd name="T31" fmla="*/ 5 h 10"/>
                    <a:gd name="T32" fmla="*/ 0 w 24"/>
                    <a:gd name="T33" fmla="*/ 5 h 10"/>
                    <a:gd name="T34" fmla="*/ 0 w 24"/>
                    <a:gd name="T35" fmla="*/ 3 h 10"/>
                    <a:gd name="T36" fmla="*/ 3 w 24"/>
                    <a:gd name="T37" fmla="*/ 0 h 10"/>
                    <a:gd name="T38" fmla="*/ 3 w 24"/>
                    <a:gd name="T39" fmla="*/ 0 h 1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10">
                      <a:moveTo>
                        <a:pt x="3" y="0"/>
                      </a:moveTo>
                      <a:lnTo>
                        <a:pt x="3" y="0"/>
                      </a:lnTo>
                      <a:lnTo>
                        <a:pt x="22" y="0"/>
                      </a:lnTo>
                      <a:lnTo>
                        <a:pt x="24" y="3"/>
                      </a:lnTo>
                      <a:lnTo>
                        <a:pt x="24" y="5"/>
                      </a:lnTo>
                      <a:lnTo>
                        <a:pt x="24" y="7"/>
                      </a:lnTo>
                      <a:lnTo>
                        <a:pt x="22" y="10"/>
                      </a:lnTo>
                      <a:lnTo>
                        <a:pt x="3" y="7"/>
                      </a:lnTo>
                      <a:lnTo>
                        <a:pt x="0" y="7"/>
                      </a:lnTo>
                      <a:lnTo>
                        <a:pt x="0" y="5"/>
                      </a:lnTo>
                      <a:lnTo>
                        <a:pt x="0" y="3"/>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0" name="Freeform 25"/>
                <p:cNvSpPr>
                  <a:spLocks/>
                </p:cNvSpPr>
                <p:nvPr/>
              </p:nvSpPr>
              <p:spPr bwMode="auto">
                <a:xfrm>
                  <a:off x="5259" y="1049"/>
                  <a:ext cx="24" cy="4"/>
                </a:xfrm>
                <a:custGeom>
                  <a:avLst/>
                  <a:gdLst>
                    <a:gd name="T0" fmla="*/ 3 w 24"/>
                    <a:gd name="T1" fmla="*/ 0 h 4"/>
                    <a:gd name="T2" fmla="*/ 3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3 w 24"/>
                    <a:gd name="T23" fmla="*/ 4 h 4"/>
                    <a:gd name="T24" fmla="*/ 3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3 w 24"/>
                    <a:gd name="T37" fmla="*/ 0 h 4"/>
                    <a:gd name="T38" fmla="*/ 3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3" y="0"/>
                      </a:moveTo>
                      <a:lnTo>
                        <a:pt x="3" y="0"/>
                      </a:lnTo>
                      <a:lnTo>
                        <a:pt x="22" y="0"/>
                      </a:lnTo>
                      <a:lnTo>
                        <a:pt x="24" y="0"/>
                      </a:lnTo>
                      <a:lnTo>
                        <a:pt x="24" y="2"/>
                      </a:lnTo>
                      <a:lnTo>
                        <a:pt x="24" y="4"/>
                      </a:lnTo>
                      <a:lnTo>
                        <a:pt x="22" y="4"/>
                      </a:lnTo>
                      <a:lnTo>
                        <a:pt x="3" y="4"/>
                      </a:lnTo>
                      <a:lnTo>
                        <a:pt x="0" y="2"/>
                      </a:lnTo>
                      <a:lnTo>
                        <a:pt x="3"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1" name="Freeform 26"/>
                <p:cNvSpPr>
                  <a:spLocks/>
                </p:cNvSpPr>
                <p:nvPr/>
              </p:nvSpPr>
              <p:spPr bwMode="auto">
                <a:xfrm>
                  <a:off x="5259" y="1049"/>
                  <a:ext cx="24" cy="4"/>
                </a:xfrm>
                <a:custGeom>
                  <a:avLst/>
                  <a:gdLst>
                    <a:gd name="T0" fmla="*/ 5 w 24"/>
                    <a:gd name="T1" fmla="*/ 0 h 4"/>
                    <a:gd name="T2" fmla="*/ 5 w 24"/>
                    <a:gd name="T3" fmla="*/ 0 h 4"/>
                    <a:gd name="T4" fmla="*/ 22 w 24"/>
                    <a:gd name="T5" fmla="*/ 0 h 4"/>
                    <a:gd name="T6" fmla="*/ 22 w 24"/>
                    <a:gd name="T7" fmla="*/ 0 h 4"/>
                    <a:gd name="T8" fmla="*/ 24 w 24"/>
                    <a:gd name="T9" fmla="*/ 0 h 4"/>
                    <a:gd name="T10" fmla="*/ 24 w 24"/>
                    <a:gd name="T11" fmla="*/ 2 h 4"/>
                    <a:gd name="T12" fmla="*/ 24 w 24"/>
                    <a:gd name="T13" fmla="*/ 2 h 4"/>
                    <a:gd name="T14" fmla="*/ 24 w 24"/>
                    <a:gd name="T15" fmla="*/ 2 h 4"/>
                    <a:gd name="T16" fmla="*/ 24 w 24"/>
                    <a:gd name="T17" fmla="*/ 4 h 4"/>
                    <a:gd name="T18" fmla="*/ 22 w 24"/>
                    <a:gd name="T19" fmla="*/ 4 h 4"/>
                    <a:gd name="T20" fmla="*/ 22 w 24"/>
                    <a:gd name="T21" fmla="*/ 4 h 4"/>
                    <a:gd name="T22" fmla="*/ 5 w 24"/>
                    <a:gd name="T23" fmla="*/ 4 h 4"/>
                    <a:gd name="T24" fmla="*/ 5 w 24"/>
                    <a:gd name="T25" fmla="*/ 4 h 4"/>
                    <a:gd name="T26" fmla="*/ 3 w 24"/>
                    <a:gd name="T27" fmla="*/ 4 h 4"/>
                    <a:gd name="T28" fmla="*/ 0 w 24"/>
                    <a:gd name="T29" fmla="*/ 2 h 4"/>
                    <a:gd name="T30" fmla="*/ 0 w 24"/>
                    <a:gd name="T31" fmla="*/ 2 h 4"/>
                    <a:gd name="T32" fmla="*/ 0 w 24"/>
                    <a:gd name="T33" fmla="*/ 2 h 4"/>
                    <a:gd name="T34" fmla="*/ 3 w 24"/>
                    <a:gd name="T35" fmla="*/ 0 h 4"/>
                    <a:gd name="T36" fmla="*/ 5 w 24"/>
                    <a:gd name="T37" fmla="*/ 0 h 4"/>
                    <a:gd name="T38" fmla="*/ 5 w 24"/>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4" h="4">
                      <a:moveTo>
                        <a:pt x="5" y="0"/>
                      </a:moveTo>
                      <a:lnTo>
                        <a:pt x="5" y="0"/>
                      </a:lnTo>
                      <a:lnTo>
                        <a:pt x="22" y="0"/>
                      </a:lnTo>
                      <a:lnTo>
                        <a:pt x="24" y="0"/>
                      </a:lnTo>
                      <a:lnTo>
                        <a:pt x="24" y="2"/>
                      </a:lnTo>
                      <a:lnTo>
                        <a:pt x="24" y="4"/>
                      </a:lnTo>
                      <a:lnTo>
                        <a:pt x="22" y="4"/>
                      </a:lnTo>
                      <a:lnTo>
                        <a:pt x="5" y="4"/>
                      </a:lnTo>
                      <a:lnTo>
                        <a:pt x="3" y="4"/>
                      </a:lnTo>
                      <a:lnTo>
                        <a:pt x="0" y="2"/>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2" name="Freeform 27"/>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4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3" name="Freeform 28"/>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4 h 4"/>
                    <a:gd name="T18" fmla="*/ 19 w 21"/>
                    <a:gd name="T19" fmla="*/ 4 h 4"/>
                    <a:gd name="T20" fmla="*/ 19 w 21"/>
                    <a:gd name="T21" fmla="*/ 4 h 4"/>
                    <a:gd name="T22" fmla="*/ 2 w 21"/>
                    <a:gd name="T23" fmla="*/ 4 h 4"/>
                    <a:gd name="T24" fmla="*/ 2 w 21"/>
                    <a:gd name="T25" fmla="*/ 4 h 4"/>
                    <a:gd name="T26" fmla="*/ 0 w 21"/>
                    <a:gd name="T27" fmla="*/ 2 h 4"/>
                    <a:gd name="T28" fmla="*/ 0 w 21"/>
                    <a:gd name="T29" fmla="*/ 2 h 4"/>
                    <a:gd name="T30" fmla="*/ 0 w 21"/>
                    <a:gd name="T31" fmla="*/ 2 h 4"/>
                    <a:gd name="T32" fmla="*/ 0 w 21"/>
                    <a:gd name="T33" fmla="*/ 2 h 4"/>
                    <a:gd name="T34" fmla="*/ 0 w 21"/>
                    <a:gd name="T35" fmla="*/ 0 h 4"/>
                    <a:gd name="T36" fmla="*/ 2 w 21"/>
                    <a:gd name="T37" fmla="*/ 0 h 4"/>
                    <a:gd name="T38" fmla="*/ 2 w 21"/>
                    <a:gd name="T39" fmla="*/ 0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 h="4">
                      <a:moveTo>
                        <a:pt x="2" y="0"/>
                      </a:moveTo>
                      <a:lnTo>
                        <a:pt x="2" y="0"/>
                      </a:lnTo>
                      <a:lnTo>
                        <a:pt x="19" y="0"/>
                      </a:lnTo>
                      <a:lnTo>
                        <a:pt x="21" y="2"/>
                      </a:lnTo>
                      <a:lnTo>
                        <a:pt x="19" y="4"/>
                      </a:lnTo>
                      <a:lnTo>
                        <a:pt x="2" y="4"/>
                      </a:lnTo>
                      <a:lnTo>
                        <a:pt x="0"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4" name="Freeform 29"/>
                <p:cNvSpPr>
                  <a:spLocks/>
                </p:cNvSpPr>
                <p:nvPr/>
              </p:nvSpPr>
              <p:spPr bwMode="auto">
                <a:xfrm>
                  <a:off x="5262" y="1049"/>
                  <a:ext cx="21" cy="4"/>
                </a:xfrm>
                <a:custGeom>
                  <a:avLst/>
                  <a:gdLst>
                    <a:gd name="T0" fmla="*/ 2 w 21"/>
                    <a:gd name="T1" fmla="*/ 0 h 4"/>
                    <a:gd name="T2" fmla="*/ 2 w 21"/>
                    <a:gd name="T3" fmla="*/ 0 h 4"/>
                    <a:gd name="T4" fmla="*/ 19 w 21"/>
                    <a:gd name="T5" fmla="*/ 0 h 4"/>
                    <a:gd name="T6" fmla="*/ 19 w 21"/>
                    <a:gd name="T7" fmla="*/ 0 h 4"/>
                    <a:gd name="T8" fmla="*/ 19 w 21"/>
                    <a:gd name="T9" fmla="*/ 0 h 4"/>
                    <a:gd name="T10" fmla="*/ 21 w 21"/>
                    <a:gd name="T11" fmla="*/ 2 h 4"/>
                    <a:gd name="T12" fmla="*/ 21 w 21"/>
                    <a:gd name="T13" fmla="*/ 2 h 4"/>
                    <a:gd name="T14" fmla="*/ 21 w 21"/>
                    <a:gd name="T15" fmla="*/ 2 h 4"/>
                    <a:gd name="T16" fmla="*/ 19 w 21"/>
                    <a:gd name="T17" fmla="*/ 2 h 4"/>
                    <a:gd name="T18" fmla="*/ 19 w 21"/>
                    <a:gd name="T19" fmla="*/ 4 h 4"/>
                    <a:gd name="T20" fmla="*/ 19 w 21"/>
                    <a:gd name="T21" fmla="*/ 4 h 4"/>
                    <a:gd name="T22" fmla="*/ 2 w 21"/>
                    <a:gd name="T23" fmla="*/ 2 h 4"/>
                    <a:gd name="T24" fmla="*/ 2 w 21"/>
                    <a:gd name="T25" fmla="*/ 2 h 4"/>
                    <a:gd name="T26" fmla="*/ 0 w 21"/>
                    <a:gd name="T27" fmla="*/ 2 h 4"/>
                    <a:gd name="T28" fmla="*/ 0 w 21"/>
                    <a:gd name="T29" fmla="*/ 2 h 4"/>
                    <a:gd name="T30" fmla="*/ 0 w 21"/>
                    <a:gd name="T31" fmla="*/ 2 h 4"/>
                    <a:gd name="T32" fmla="*/ 0 w 21"/>
                    <a:gd name="T33" fmla="*/ 2 h 4"/>
                    <a:gd name="T34" fmla="*/ 2 w 21"/>
                    <a:gd name="T35" fmla="*/ 0 h 4"/>
                    <a:gd name="T36" fmla="*/ 2 w 21"/>
                    <a:gd name="T37" fmla="*/ 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 h="4">
                      <a:moveTo>
                        <a:pt x="2" y="0"/>
                      </a:moveTo>
                      <a:lnTo>
                        <a:pt x="2" y="0"/>
                      </a:lnTo>
                      <a:lnTo>
                        <a:pt x="19" y="0"/>
                      </a:lnTo>
                      <a:lnTo>
                        <a:pt x="21" y="2"/>
                      </a:lnTo>
                      <a:lnTo>
                        <a:pt x="19" y="2"/>
                      </a:lnTo>
                      <a:lnTo>
                        <a:pt x="19" y="4"/>
                      </a:lnTo>
                      <a:lnTo>
                        <a:pt x="2" y="2"/>
                      </a:lnTo>
                      <a:lnTo>
                        <a:pt x="0" y="2"/>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5" name="Freeform 30"/>
                <p:cNvSpPr>
                  <a:spLocks/>
                </p:cNvSpPr>
                <p:nvPr/>
              </p:nvSpPr>
              <p:spPr bwMode="auto">
                <a:xfrm>
                  <a:off x="5262" y="1049"/>
                  <a:ext cx="19" cy="2"/>
                </a:xfrm>
                <a:custGeom>
                  <a:avLst/>
                  <a:gdLst>
                    <a:gd name="T0" fmla="*/ 19 w 19"/>
                    <a:gd name="T1" fmla="*/ 0 h 2"/>
                    <a:gd name="T2" fmla="*/ 19 w 19"/>
                    <a:gd name="T3" fmla="*/ 0 h 2"/>
                    <a:gd name="T4" fmla="*/ 2 w 19"/>
                    <a:gd name="T5" fmla="*/ 0 h 2"/>
                    <a:gd name="T6" fmla="*/ 2 w 19"/>
                    <a:gd name="T7" fmla="*/ 0 h 2"/>
                    <a:gd name="T8" fmla="*/ 0 w 19"/>
                    <a:gd name="T9" fmla="*/ 0 h 2"/>
                    <a:gd name="T10" fmla="*/ 0 w 19"/>
                    <a:gd name="T11" fmla="*/ 0 h 2"/>
                    <a:gd name="T12" fmla="*/ 0 w 19"/>
                    <a:gd name="T13" fmla="*/ 0 h 2"/>
                    <a:gd name="T14" fmla="*/ 2 w 19"/>
                    <a:gd name="T15" fmla="*/ 2 h 2"/>
                    <a:gd name="T16" fmla="*/ 2 w 19"/>
                    <a:gd name="T17" fmla="*/ 2 h 2"/>
                    <a:gd name="T18" fmla="*/ 19 w 19"/>
                    <a:gd name="T19" fmla="*/ 2 h 2"/>
                    <a:gd name="T20" fmla="*/ 19 w 19"/>
                    <a:gd name="T21" fmla="*/ 2 h 2"/>
                    <a:gd name="T22" fmla="*/ 19 w 19"/>
                    <a:gd name="T23" fmla="*/ 0 h 2"/>
                    <a:gd name="T24" fmla="*/ 19 w 19"/>
                    <a:gd name="T25" fmla="*/ 0 h 2"/>
                    <a:gd name="T26" fmla="*/ 19 w 19"/>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 h="2">
                      <a:moveTo>
                        <a:pt x="19" y="0"/>
                      </a:moveTo>
                      <a:lnTo>
                        <a:pt x="19" y="0"/>
                      </a:lnTo>
                      <a:lnTo>
                        <a:pt x="2" y="0"/>
                      </a:lnTo>
                      <a:lnTo>
                        <a:pt x="0" y="0"/>
                      </a:lnTo>
                      <a:lnTo>
                        <a:pt x="2" y="2"/>
                      </a:lnTo>
                      <a:lnTo>
                        <a:pt x="19" y="2"/>
                      </a:lnTo>
                      <a:lnTo>
                        <a:pt x="19"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6" name="Freeform 31"/>
                <p:cNvSpPr>
                  <a:spLocks/>
                </p:cNvSpPr>
                <p:nvPr/>
              </p:nvSpPr>
              <p:spPr bwMode="auto">
                <a:xfrm>
                  <a:off x="5271" y="1049"/>
                  <a:ext cx="1" cy="4"/>
                </a:xfrm>
                <a:custGeom>
                  <a:avLst/>
                  <a:gdLst>
                    <a:gd name="T0" fmla="*/ 0 w 1"/>
                    <a:gd name="T1" fmla="*/ 0 h 4"/>
                    <a:gd name="T2" fmla="*/ 0 w 1"/>
                    <a:gd name="T3" fmla="*/ 0 h 4"/>
                    <a:gd name="T4" fmla="*/ 0 w 1"/>
                    <a:gd name="T5" fmla="*/ 0 h 4"/>
                    <a:gd name="T6" fmla="*/ 0 w 1"/>
                    <a:gd name="T7" fmla="*/ 4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4"/>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7" name="Freeform 32"/>
                <p:cNvSpPr>
                  <a:spLocks/>
                </p:cNvSpPr>
                <p:nvPr/>
              </p:nvSpPr>
              <p:spPr bwMode="auto">
                <a:xfrm>
                  <a:off x="5163" y="1056"/>
                  <a:ext cx="125" cy="2"/>
                </a:xfrm>
                <a:custGeom>
                  <a:avLst/>
                  <a:gdLst>
                    <a:gd name="T0" fmla="*/ 0 w 125"/>
                    <a:gd name="T1" fmla="*/ 0 h 2"/>
                    <a:gd name="T2" fmla="*/ 0 w 125"/>
                    <a:gd name="T3" fmla="*/ 0 h 2"/>
                    <a:gd name="T4" fmla="*/ 66 w 125"/>
                    <a:gd name="T5" fmla="*/ 0 h 2"/>
                    <a:gd name="T6" fmla="*/ 66 w 125"/>
                    <a:gd name="T7" fmla="*/ 0 h 2"/>
                    <a:gd name="T8" fmla="*/ 125 w 125"/>
                    <a:gd name="T9" fmla="*/ 0 h 2"/>
                    <a:gd name="T10" fmla="*/ 125 w 125"/>
                    <a:gd name="T11" fmla="*/ 0 h 2"/>
                    <a:gd name="T12" fmla="*/ 125 w 125"/>
                    <a:gd name="T13" fmla="*/ 2 h 2"/>
                    <a:gd name="T14" fmla="*/ 125 w 125"/>
                    <a:gd name="T15" fmla="*/ 2 h 2"/>
                    <a:gd name="T16" fmla="*/ 66 w 125"/>
                    <a:gd name="T17" fmla="*/ 2 h 2"/>
                    <a:gd name="T18" fmla="*/ 66 w 125"/>
                    <a:gd name="T19" fmla="*/ 2 h 2"/>
                    <a:gd name="T20" fmla="*/ 0 w 125"/>
                    <a:gd name="T21" fmla="*/ 2 h 2"/>
                    <a:gd name="T22" fmla="*/ 0 w 125"/>
                    <a:gd name="T23" fmla="*/ 2 h 2"/>
                    <a:gd name="T24" fmla="*/ 0 w 125"/>
                    <a:gd name="T25" fmla="*/ 0 h 2"/>
                    <a:gd name="T26" fmla="*/ 0 w 125"/>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2">
                      <a:moveTo>
                        <a:pt x="0" y="0"/>
                      </a:moveTo>
                      <a:lnTo>
                        <a:pt x="0" y="0"/>
                      </a:lnTo>
                      <a:lnTo>
                        <a:pt x="66" y="0"/>
                      </a:lnTo>
                      <a:lnTo>
                        <a:pt x="125" y="0"/>
                      </a:lnTo>
                      <a:lnTo>
                        <a:pt x="125" y="2"/>
                      </a:lnTo>
                      <a:lnTo>
                        <a:pt x="66"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8" name="Freeform 33"/>
                <p:cNvSpPr>
                  <a:spLocks/>
                </p:cNvSpPr>
                <p:nvPr/>
              </p:nvSpPr>
              <p:spPr bwMode="auto">
                <a:xfrm>
                  <a:off x="5163" y="1035"/>
                  <a:ext cx="125" cy="9"/>
                </a:xfrm>
                <a:custGeom>
                  <a:avLst/>
                  <a:gdLst>
                    <a:gd name="T0" fmla="*/ 0 w 125"/>
                    <a:gd name="T1" fmla="*/ 2 h 9"/>
                    <a:gd name="T2" fmla="*/ 0 w 125"/>
                    <a:gd name="T3" fmla="*/ 2 h 9"/>
                    <a:gd name="T4" fmla="*/ 42 w 125"/>
                    <a:gd name="T5" fmla="*/ 2 h 9"/>
                    <a:gd name="T6" fmla="*/ 42 w 125"/>
                    <a:gd name="T7" fmla="*/ 2 h 9"/>
                    <a:gd name="T8" fmla="*/ 49 w 125"/>
                    <a:gd name="T9" fmla="*/ 0 h 9"/>
                    <a:gd name="T10" fmla="*/ 66 w 125"/>
                    <a:gd name="T11" fmla="*/ 0 h 9"/>
                    <a:gd name="T12" fmla="*/ 66 w 125"/>
                    <a:gd name="T13" fmla="*/ 0 h 9"/>
                    <a:gd name="T14" fmla="*/ 80 w 125"/>
                    <a:gd name="T15" fmla="*/ 2 h 9"/>
                    <a:gd name="T16" fmla="*/ 87 w 125"/>
                    <a:gd name="T17" fmla="*/ 4 h 9"/>
                    <a:gd name="T18" fmla="*/ 87 w 125"/>
                    <a:gd name="T19" fmla="*/ 4 h 9"/>
                    <a:gd name="T20" fmla="*/ 125 w 125"/>
                    <a:gd name="T21" fmla="*/ 4 h 9"/>
                    <a:gd name="T22" fmla="*/ 125 w 125"/>
                    <a:gd name="T23" fmla="*/ 4 h 9"/>
                    <a:gd name="T24" fmla="*/ 125 w 125"/>
                    <a:gd name="T25" fmla="*/ 9 h 9"/>
                    <a:gd name="T26" fmla="*/ 125 w 125"/>
                    <a:gd name="T27" fmla="*/ 9 h 9"/>
                    <a:gd name="T28" fmla="*/ 66 w 125"/>
                    <a:gd name="T29" fmla="*/ 7 h 9"/>
                    <a:gd name="T30" fmla="*/ 66 w 125"/>
                    <a:gd name="T31" fmla="*/ 7 h 9"/>
                    <a:gd name="T32" fmla="*/ 0 w 125"/>
                    <a:gd name="T33" fmla="*/ 7 h 9"/>
                    <a:gd name="T34" fmla="*/ 0 w 125"/>
                    <a:gd name="T35" fmla="*/ 7 h 9"/>
                    <a:gd name="T36" fmla="*/ 0 w 125"/>
                    <a:gd name="T37" fmla="*/ 2 h 9"/>
                    <a:gd name="T38" fmla="*/ 0 w 125"/>
                    <a:gd name="T39" fmla="*/ 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5" h="9">
                      <a:moveTo>
                        <a:pt x="0" y="2"/>
                      </a:moveTo>
                      <a:lnTo>
                        <a:pt x="0" y="2"/>
                      </a:lnTo>
                      <a:lnTo>
                        <a:pt x="42" y="2"/>
                      </a:lnTo>
                      <a:lnTo>
                        <a:pt x="49" y="0"/>
                      </a:lnTo>
                      <a:lnTo>
                        <a:pt x="66" y="0"/>
                      </a:lnTo>
                      <a:lnTo>
                        <a:pt x="80" y="2"/>
                      </a:lnTo>
                      <a:lnTo>
                        <a:pt x="87" y="4"/>
                      </a:lnTo>
                      <a:lnTo>
                        <a:pt x="125" y="4"/>
                      </a:lnTo>
                      <a:lnTo>
                        <a:pt x="125" y="9"/>
                      </a:lnTo>
                      <a:lnTo>
                        <a:pt x="66" y="7"/>
                      </a:lnTo>
                      <a:lnTo>
                        <a:pt x="0" y="7"/>
                      </a:lnTo>
                      <a:lnTo>
                        <a:pt x="0" y="2"/>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09" name="Freeform 34"/>
                <p:cNvSpPr>
                  <a:spLocks/>
                </p:cNvSpPr>
                <p:nvPr/>
              </p:nvSpPr>
              <p:spPr bwMode="auto">
                <a:xfrm>
                  <a:off x="5163" y="1042"/>
                  <a:ext cx="125" cy="4"/>
                </a:xfrm>
                <a:custGeom>
                  <a:avLst/>
                  <a:gdLst>
                    <a:gd name="T0" fmla="*/ 0 w 125"/>
                    <a:gd name="T1" fmla="*/ 2 h 4"/>
                    <a:gd name="T2" fmla="*/ 0 w 125"/>
                    <a:gd name="T3" fmla="*/ 2 h 4"/>
                    <a:gd name="T4" fmla="*/ 66 w 125"/>
                    <a:gd name="T5" fmla="*/ 2 h 4"/>
                    <a:gd name="T6" fmla="*/ 66 w 125"/>
                    <a:gd name="T7" fmla="*/ 2 h 4"/>
                    <a:gd name="T8" fmla="*/ 125 w 125"/>
                    <a:gd name="T9" fmla="*/ 4 h 4"/>
                    <a:gd name="T10" fmla="*/ 125 w 125"/>
                    <a:gd name="T11" fmla="*/ 4 h 4"/>
                    <a:gd name="T12" fmla="*/ 125 w 125"/>
                    <a:gd name="T13" fmla="*/ 2 h 4"/>
                    <a:gd name="T14" fmla="*/ 125 w 125"/>
                    <a:gd name="T15" fmla="*/ 2 h 4"/>
                    <a:gd name="T16" fmla="*/ 66 w 125"/>
                    <a:gd name="T17" fmla="*/ 2 h 4"/>
                    <a:gd name="T18" fmla="*/ 66 w 125"/>
                    <a:gd name="T19" fmla="*/ 2 h 4"/>
                    <a:gd name="T20" fmla="*/ 0 w 125"/>
                    <a:gd name="T21" fmla="*/ 0 h 4"/>
                    <a:gd name="T22" fmla="*/ 0 w 125"/>
                    <a:gd name="T23" fmla="*/ 0 h 4"/>
                    <a:gd name="T24" fmla="*/ 0 w 125"/>
                    <a:gd name="T25" fmla="*/ 2 h 4"/>
                    <a:gd name="T26" fmla="*/ 0 w 125"/>
                    <a:gd name="T27" fmla="*/ 2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5" h="4">
                      <a:moveTo>
                        <a:pt x="0" y="2"/>
                      </a:moveTo>
                      <a:lnTo>
                        <a:pt x="0" y="2"/>
                      </a:lnTo>
                      <a:lnTo>
                        <a:pt x="66" y="2"/>
                      </a:lnTo>
                      <a:lnTo>
                        <a:pt x="125" y="4"/>
                      </a:lnTo>
                      <a:lnTo>
                        <a:pt x="125" y="2"/>
                      </a:lnTo>
                      <a:lnTo>
                        <a:pt x="66" y="2"/>
                      </a:lnTo>
                      <a:lnTo>
                        <a:pt x="0" y="0"/>
                      </a:lnTo>
                      <a:lnTo>
                        <a:pt x="0" y="2"/>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0" name="Freeform 35"/>
                <p:cNvSpPr>
                  <a:spLocks/>
                </p:cNvSpPr>
                <p:nvPr/>
              </p:nvSpPr>
              <p:spPr bwMode="auto">
                <a:xfrm>
                  <a:off x="5207" y="1051"/>
                  <a:ext cx="8" cy="2"/>
                </a:xfrm>
                <a:custGeom>
                  <a:avLst/>
                  <a:gdLst>
                    <a:gd name="T0" fmla="*/ 5 w 8"/>
                    <a:gd name="T1" fmla="*/ 0 h 2"/>
                    <a:gd name="T2" fmla="*/ 5 w 8"/>
                    <a:gd name="T3" fmla="*/ 0 h 2"/>
                    <a:gd name="T4" fmla="*/ 8 w 8"/>
                    <a:gd name="T5" fmla="*/ 0 h 2"/>
                    <a:gd name="T6" fmla="*/ 8 w 8"/>
                    <a:gd name="T7" fmla="*/ 0 h 2"/>
                    <a:gd name="T8" fmla="*/ 8 w 8"/>
                    <a:gd name="T9" fmla="*/ 2 h 2"/>
                    <a:gd name="T10" fmla="*/ 5 w 8"/>
                    <a:gd name="T11" fmla="*/ 2 h 2"/>
                    <a:gd name="T12" fmla="*/ 5 w 8"/>
                    <a:gd name="T13" fmla="*/ 2 h 2"/>
                    <a:gd name="T14" fmla="*/ 3 w 8"/>
                    <a:gd name="T15" fmla="*/ 2 h 2"/>
                    <a:gd name="T16" fmla="*/ 0 w 8"/>
                    <a:gd name="T17" fmla="*/ 0 h 2"/>
                    <a:gd name="T18" fmla="*/ 0 w 8"/>
                    <a:gd name="T19" fmla="*/ 0 h 2"/>
                    <a:gd name="T20" fmla="*/ 5 w 8"/>
                    <a:gd name="T21" fmla="*/ 0 h 2"/>
                    <a:gd name="T22" fmla="*/ 5 w 8"/>
                    <a:gd name="T23" fmla="*/ 0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2">
                      <a:moveTo>
                        <a:pt x="5" y="0"/>
                      </a:moveTo>
                      <a:lnTo>
                        <a:pt x="5" y="0"/>
                      </a:lnTo>
                      <a:lnTo>
                        <a:pt x="8" y="0"/>
                      </a:lnTo>
                      <a:lnTo>
                        <a:pt x="8" y="2"/>
                      </a:lnTo>
                      <a:lnTo>
                        <a:pt x="5" y="2"/>
                      </a:lnTo>
                      <a:lnTo>
                        <a:pt x="3" y="2"/>
                      </a:lnTo>
                      <a:lnTo>
                        <a:pt x="0"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1" name="Freeform 36"/>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2" name="Freeform 37"/>
                <p:cNvSpPr>
                  <a:spLocks/>
                </p:cNvSpPr>
                <p:nvPr/>
              </p:nvSpPr>
              <p:spPr bwMode="auto">
                <a:xfrm>
                  <a:off x="5210" y="1051"/>
                  <a:ext cx="5" cy="2"/>
                </a:xfrm>
                <a:custGeom>
                  <a:avLst/>
                  <a:gdLst>
                    <a:gd name="T0" fmla="*/ 2 w 5"/>
                    <a:gd name="T1" fmla="*/ 0 h 2"/>
                    <a:gd name="T2" fmla="*/ 2 w 5"/>
                    <a:gd name="T3" fmla="*/ 0 h 2"/>
                    <a:gd name="T4" fmla="*/ 5 w 5"/>
                    <a:gd name="T5" fmla="*/ 0 h 2"/>
                    <a:gd name="T6" fmla="*/ 5 w 5"/>
                    <a:gd name="T7" fmla="*/ 0 h 2"/>
                    <a:gd name="T8" fmla="*/ 2 w 5"/>
                    <a:gd name="T9" fmla="*/ 2 h 2"/>
                    <a:gd name="T10" fmla="*/ 2 w 5"/>
                    <a:gd name="T11" fmla="*/ 2 h 2"/>
                    <a:gd name="T12" fmla="*/ 0 w 5"/>
                    <a:gd name="T13" fmla="*/ 0 h 2"/>
                    <a:gd name="T14" fmla="*/ 0 w 5"/>
                    <a:gd name="T15" fmla="*/ 0 h 2"/>
                    <a:gd name="T16" fmla="*/ 2 w 5"/>
                    <a:gd name="T17" fmla="*/ 0 h 2"/>
                    <a:gd name="T18" fmla="*/ 2 w 5"/>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0"/>
                      </a:moveTo>
                      <a:lnTo>
                        <a:pt x="2" y="0"/>
                      </a:lnTo>
                      <a:lnTo>
                        <a:pt x="5" y="0"/>
                      </a:lnTo>
                      <a:lnTo>
                        <a:pt x="2" y="2"/>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3" name="Freeform 38"/>
                <p:cNvSpPr>
                  <a:spLocks/>
                </p:cNvSpPr>
                <p:nvPr/>
              </p:nvSpPr>
              <p:spPr bwMode="auto">
                <a:xfrm>
                  <a:off x="5210" y="1051"/>
                  <a:ext cx="5" cy="1"/>
                </a:xfrm>
                <a:custGeom>
                  <a:avLst/>
                  <a:gdLst>
                    <a:gd name="T0" fmla="*/ 2 w 5"/>
                    <a:gd name="T1" fmla="*/ 0 h 1"/>
                    <a:gd name="T2" fmla="*/ 2 w 5"/>
                    <a:gd name="T3" fmla="*/ 0 h 1"/>
                    <a:gd name="T4" fmla="*/ 5 w 5"/>
                    <a:gd name="T5" fmla="*/ 0 h 1"/>
                    <a:gd name="T6" fmla="*/ 5 w 5"/>
                    <a:gd name="T7" fmla="*/ 0 h 1"/>
                    <a:gd name="T8" fmla="*/ 2 w 5"/>
                    <a:gd name="T9" fmla="*/ 0 h 1"/>
                    <a:gd name="T10" fmla="*/ 2 w 5"/>
                    <a:gd name="T11" fmla="*/ 0 h 1"/>
                    <a:gd name="T12" fmla="*/ 0 w 5"/>
                    <a:gd name="T13" fmla="*/ 0 h 1"/>
                    <a:gd name="T14" fmla="*/ 0 w 5"/>
                    <a:gd name="T15" fmla="*/ 0 h 1"/>
                    <a:gd name="T16" fmla="*/ 2 w 5"/>
                    <a:gd name="T17" fmla="*/ 0 h 1"/>
                    <a:gd name="T18" fmla="*/ 2 w 5"/>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0"/>
                      </a:moveTo>
                      <a:lnTo>
                        <a:pt x="2" y="0"/>
                      </a:lnTo>
                      <a:lnTo>
                        <a:pt x="5" y="0"/>
                      </a:ln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4" name="Freeform 39"/>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5" name="Freeform 40"/>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6" name="Freeform 41"/>
                <p:cNvSpPr>
                  <a:spLocks/>
                </p:cNvSpPr>
                <p:nvPr/>
              </p:nvSpPr>
              <p:spPr bwMode="auto">
                <a:xfrm>
                  <a:off x="5210" y="1051"/>
                  <a:ext cx="2" cy="1"/>
                </a:xfrm>
                <a:custGeom>
                  <a:avLst/>
                  <a:gdLst>
                    <a:gd name="T0" fmla="*/ 2 w 2"/>
                    <a:gd name="T1" fmla="*/ 0 h 1"/>
                    <a:gd name="T2" fmla="*/ 2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2 w 2"/>
                    <a:gd name="T17" fmla="*/ 0 h 1"/>
                    <a:gd name="T18" fmla="*/ 2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2" y="0"/>
                      </a:moveTo>
                      <a:lnTo>
                        <a:pt x="2" y="0"/>
                      </a:lnTo>
                      <a:lnTo>
                        <a:pt x="0" y="0"/>
                      </a:lnTo>
                      <a:lnTo>
                        <a:pt x="2"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7" name="Freeform 42"/>
                <p:cNvSpPr>
                  <a:spLocks/>
                </p:cNvSpPr>
                <p:nvPr/>
              </p:nvSpPr>
              <p:spPr bwMode="auto">
                <a:xfrm>
                  <a:off x="5179" y="1046"/>
                  <a:ext cx="12" cy="7"/>
                </a:xfrm>
                <a:custGeom>
                  <a:avLst/>
                  <a:gdLst>
                    <a:gd name="T0" fmla="*/ 5 w 12"/>
                    <a:gd name="T1" fmla="*/ 0 h 7"/>
                    <a:gd name="T2" fmla="*/ 5 w 12"/>
                    <a:gd name="T3" fmla="*/ 0 h 7"/>
                    <a:gd name="T4" fmla="*/ 10 w 12"/>
                    <a:gd name="T5" fmla="*/ 3 h 7"/>
                    <a:gd name="T6" fmla="*/ 12 w 12"/>
                    <a:gd name="T7" fmla="*/ 5 h 7"/>
                    <a:gd name="T8" fmla="*/ 12 w 12"/>
                    <a:gd name="T9" fmla="*/ 5 h 7"/>
                    <a:gd name="T10" fmla="*/ 10 w 12"/>
                    <a:gd name="T11" fmla="*/ 7 h 7"/>
                    <a:gd name="T12" fmla="*/ 7 w 12"/>
                    <a:gd name="T13" fmla="*/ 7 h 7"/>
                    <a:gd name="T14" fmla="*/ 3 w 12"/>
                    <a:gd name="T15" fmla="*/ 7 h 7"/>
                    <a:gd name="T16" fmla="*/ 0 w 12"/>
                    <a:gd name="T17" fmla="*/ 5 h 7"/>
                    <a:gd name="T18" fmla="*/ 0 w 12"/>
                    <a:gd name="T19" fmla="*/ 5 h 7"/>
                    <a:gd name="T20" fmla="*/ 3 w 12"/>
                    <a:gd name="T21" fmla="*/ 0 h 7"/>
                    <a:gd name="T22" fmla="*/ 5 w 12"/>
                    <a:gd name="T23" fmla="*/ 0 h 7"/>
                    <a:gd name="T24" fmla="*/ 5 w 12"/>
                    <a:gd name="T25" fmla="*/ 0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5" y="0"/>
                      </a:moveTo>
                      <a:lnTo>
                        <a:pt x="5" y="0"/>
                      </a:lnTo>
                      <a:lnTo>
                        <a:pt x="10" y="3"/>
                      </a:lnTo>
                      <a:lnTo>
                        <a:pt x="12" y="5"/>
                      </a:lnTo>
                      <a:lnTo>
                        <a:pt x="10" y="7"/>
                      </a:lnTo>
                      <a:lnTo>
                        <a:pt x="7" y="7"/>
                      </a:lnTo>
                      <a:lnTo>
                        <a:pt x="3" y="7"/>
                      </a:lnTo>
                      <a:lnTo>
                        <a:pt x="0" y="5"/>
                      </a:lnTo>
                      <a:lnTo>
                        <a:pt x="3" y="0"/>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8" name="Freeform 43"/>
                <p:cNvSpPr>
                  <a:spLocks/>
                </p:cNvSpPr>
                <p:nvPr/>
              </p:nvSpPr>
              <p:spPr bwMode="auto">
                <a:xfrm>
                  <a:off x="5179" y="1046"/>
                  <a:ext cx="12" cy="5"/>
                </a:xfrm>
                <a:custGeom>
                  <a:avLst/>
                  <a:gdLst>
                    <a:gd name="T0" fmla="*/ 5 w 12"/>
                    <a:gd name="T1" fmla="*/ 0 h 5"/>
                    <a:gd name="T2" fmla="*/ 5 w 12"/>
                    <a:gd name="T3" fmla="*/ 0 h 5"/>
                    <a:gd name="T4" fmla="*/ 10 w 12"/>
                    <a:gd name="T5" fmla="*/ 3 h 5"/>
                    <a:gd name="T6" fmla="*/ 12 w 12"/>
                    <a:gd name="T7" fmla="*/ 5 h 5"/>
                    <a:gd name="T8" fmla="*/ 12 w 12"/>
                    <a:gd name="T9" fmla="*/ 5 h 5"/>
                    <a:gd name="T10" fmla="*/ 5 w 12"/>
                    <a:gd name="T11" fmla="*/ 5 h 5"/>
                    <a:gd name="T12" fmla="*/ 0 w 12"/>
                    <a:gd name="T13" fmla="*/ 5 h 5"/>
                    <a:gd name="T14" fmla="*/ 0 w 12"/>
                    <a:gd name="T15" fmla="*/ 5 h 5"/>
                    <a:gd name="T16" fmla="*/ 0 w 12"/>
                    <a:gd name="T17" fmla="*/ 3 h 5"/>
                    <a:gd name="T18" fmla="*/ 5 w 12"/>
                    <a:gd name="T19" fmla="*/ 0 h 5"/>
                    <a:gd name="T20" fmla="*/ 5 w 12"/>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5">
                      <a:moveTo>
                        <a:pt x="5" y="0"/>
                      </a:moveTo>
                      <a:lnTo>
                        <a:pt x="5" y="0"/>
                      </a:lnTo>
                      <a:lnTo>
                        <a:pt x="10" y="3"/>
                      </a:lnTo>
                      <a:lnTo>
                        <a:pt x="12" y="5"/>
                      </a:lnTo>
                      <a:lnTo>
                        <a:pt x="5" y="5"/>
                      </a:lnTo>
                      <a:lnTo>
                        <a:pt x="0" y="5"/>
                      </a:lnTo>
                      <a:lnTo>
                        <a:pt x="0" y="3"/>
                      </a:lnTo>
                      <a:lnTo>
                        <a:pt x="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19" name="Freeform 44"/>
                <p:cNvSpPr>
                  <a:spLocks/>
                </p:cNvSpPr>
                <p:nvPr/>
              </p:nvSpPr>
              <p:spPr bwMode="auto">
                <a:xfrm>
                  <a:off x="5179" y="1049"/>
                  <a:ext cx="12" cy="4"/>
                </a:xfrm>
                <a:custGeom>
                  <a:avLst/>
                  <a:gdLst>
                    <a:gd name="T0" fmla="*/ 0 w 12"/>
                    <a:gd name="T1" fmla="*/ 0 h 4"/>
                    <a:gd name="T2" fmla="*/ 0 w 12"/>
                    <a:gd name="T3" fmla="*/ 0 h 4"/>
                    <a:gd name="T4" fmla="*/ 12 w 12"/>
                    <a:gd name="T5" fmla="*/ 0 h 4"/>
                    <a:gd name="T6" fmla="*/ 12 w 12"/>
                    <a:gd name="T7" fmla="*/ 0 h 4"/>
                    <a:gd name="T8" fmla="*/ 12 w 12"/>
                    <a:gd name="T9" fmla="*/ 4 h 4"/>
                    <a:gd name="T10" fmla="*/ 12 w 12"/>
                    <a:gd name="T11" fmla="*/ 4 h 4"/>
                    <a:gd name="T12" fmla="*/ 0 w 12"/>
                    <a:gd name="T13" fmla="*/ 2 h 4"/>
                    <a:gd name="T14" fmla="*/ 0 w 12"/>
                    <a:gd name="T15" fmla="*/ 2 h 4"/>
                    <a:gd name="T16" fmla="*/ 0 w 12"/>
                    <a:gd name="T17" fmla="*/ 0 h 4"/>
                    <a:gd name="T18" fmla="*/ 0 w 12"/>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4">
                      <a:moveTo>
                        <a:pt x="0" y="0"/>
                      </a:moveTo>
                      <a:lnTo>
                        <a:pt x="0" y="0"/>
                      </a:lnTo>
                      <a:lnTo>
                        <a:pt x="12" y="0"/>
                      </a:lnTo>
                      <a:lnTo>
                        <a:pt x="12"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0" name="Freeform 45"/>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1" name="Freeform 46"/>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2" name="Freeform 47"/>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3" name="Freeform 48"/>
                <p:cNvSpPr>
                  <a:spLocks/>
                </p:cNvSpPr>
                <p:nvPr/>
              </p:nvSpPr>
              <p:spPr bwMode="auto">
                <a:xfrm>
                  <a:off x="5182" y="1051"/>
                  <a:ext cx="7" cy="1"/>
                </a:xfrm>
                <a:custGeom>
                  <a:avLst/>
                  <a:gdLst>
                    <a:gd name="T0" fmla="*/ 0 w 7"/>
                    <a:gd name="T1" fmla="*/ 0 h 1"/>
                    <a:gd name="T2" fmla="*/ 0 w 7"/>
                    <a:gd name="T3" fmla="*/ 0 h 1"/>
                    <a:gd name="T4" fmla="*/ 7 w 7"/>
                    <a:gd name="T5" fmla="*/ 0 h 1"/>
                    <a:gd name="T6" fmla="*/ 7 w 7"/>
                    <a:gd name="T7" fmla="*/ 0 h 1"/>
                    <a:gd name="T8" fmla="*/ 7 w 7"/>
                    <a:gd name="T9" fmla="*/ 0 h 1"/>
                    <a:gd name="T10" fmla="*/ 7 w 7"/>
                    <a:gd name="T11" fmla="*/ 0 h 1"/>
                    <a:gd name="T12" fmla="*/ 0 w 7"/>
                    <a:gd name="T13" fmla="*/ 0 h 1"/>
                    <a:gd name="T14" fmla="*/ 0 w 7"/>
                    <a:gd name="T15" fmla="*/ 0 h 1"/>
                    <a:gd name="T16" fmla="*/ 0 w 7"/>
                    <a:gd name="T17" fmla="*/ 0 h 1"/>
                    <a:gd name="T18" fmla="*/ 0 w 7"/>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0" y="0"/>
                      </a:moveTo>
                      <a:lnTo>
                        <a:pt x="0" y="0"/>
                      </a:lnTo>
                      <a:lnTo>
                        <a:pt x="7"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4" name="Freeform 49"/>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5" name="Freeform 50"/>
                <p:cNvSpPr>
                  <a:spLocks/>
                </p:cNvSpPr>
                <p:nvPr/>
              </p:nvSpPr>
              <p:spPr bwMode="auto">
                <a:xfrm>
                  <a:off x="5184" y="1051"/>
                  <a:ext cx="2" cy="1"/>
                </a:xfrm>
                <a:custGeom>
                  <a:avLst/>
                  <a:gdLst>
                    <a:gd name="T0" fmla="*/ 0 w 2"/>
                    <a:gd name="T1" fmla="*/ 0 h 1"/>
                    <a:gd name="T2" fmla="*/ 0 w 2"/>
                    <a:gd name="T3" fmla="*/ 0 h 1"/>
                    <a:gd name="T4" fmla="*/ 2 w 2"/>
                    <a:gd name="T5" fmla="*/ 0 h 1"/>
                    <a:gd name="T6" fmla="*/ 2 w 2"/>
                    <a:gd name="T7" fmla="*/ 0 h 1"/>
                    <a:gd name="T8" fmla="*/ 2 w 2"/>
                    <a:gd name="T9" fmla="*/ 0 h 1"/>
                    <a:gd name="T10" fmla="*/ 2 w 2"/>
                    <a:gd name="T11" fmla="*/ 0 h 1"/>
                    <a:gd name="T12" fmla="*/ 0 w 2"/>
                    <a:gd name="T13" fmla="*/ 0 h 1"/>
                    <a:gd name="T14" fmla="*/ 0 w 2"/>
                    <a:gd name="T15" fmla="*/ 0 h 1"/>
                    <a:gd name="T16" fmla="*/ 0 w 2"/>
                    <a:gd name="T17" fmla="*/ 0 h 1"/>
                    <a:gd name="T18" fmla="*/ 0 w 2"/>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1">
                      <a:moveTo>
                        <a:pt x="0" y="0"/>
                      </a:moveTo>
                      <a:lnTo>
                        <a:pt x="0" y="0"/>
                      </a:lnTo>
                      <a:lnTo>
                        <a:pt x="2" y="0"/>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6" name="Freeform 51"/>
                <p:cNvSpPr>
                  <a:spLocks/>
                </p:cNvSpPr>
                <p:nvPr/>
              </p:nvSpPr>
              <p:spPr bwMode="auto">
                <a:xfrm>
                  <a:off x="5167" y="1046"/>
                  <a:ext cx="5" cy="7"/>
                </a:xfrm>
                <a:custGeom>
                  <a:avLst/>
                  <a:gdLst>
                    <a:gd name="T0" fmla="*/ 0 w 5"/>
                    <a:gd name="T1" fmla="*/ 0 h 7"/>
                    <a:gd name="T2" fmla="*/ 0 w 5"/>
                    <a:gd name="T3" fmla="*/ 0 h 7"/>
                    <a:gd name="T4" fmla="*/ 3 w 5"/>
                    <a:gd name="T5" fmla="*/ 3 h 7"/>
                    <a:gd name="T6" fmla="*/ 5 w 5"/>
                    <a:gd name="T7" fmla="*/ 5 h 7"/>
                    <a:gd name="T8" fmla="*/ 5 w 5"/>
                    <a:gd name="T9" fmla="*/ 5 h 7"/>
                    <a:gd name="T10" fmla="*/ 3 w 5"/>
                    <a:gd name="T11" fmla="*/ 7 h 7"/>
                    <a:gd name="T12" fmla="*/ 0 w 5"/>
                    <a:gd name="T13" fmla="*/ 7 h 7"/>
                    <a:gd name="T14" fmla="*/ 0 w 5"/>
                    <a:gd name="T15" fmla="*/ 7 h 7"/>
                    <a:gd name="T16" fmla="*/ 0 w 5"/>
                    <a:gd name="T17" fmla="*/ 7 h 7"/>
                    <a:gd name="T18" fmla="*/ 0 w 5"/>
                    <a:gd name="T19" fmla="*/ 5 h 7"/>
                    <a:gd name="T20" fmla="*/ 0 w 5"/>
                    <a:gd name="T21" fmla="*/ 5 h 7"/>
                    <a:gd name="T22" fmla="*/ 0 w 5"/>
                    <a:gd name="T23" fmla="*/ 3 h 7"/>
                    <a:gd name="T24" fmla="*/ 0 w 5"/>
                    <a:gd name="T25" fmla="*/ 0 h 7"/>
                    <a:gd name="T26" fmla="*/ 0 w 5"/>
                    <a:gd name="T27" fmla="*/ 0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7">
                      <a:moveTo>
                        <a:pt x="0" y="0"/>
                      </a:moveTo>
                      <a:lnTo>
                        <a:pt x="0" y="0"/>
                      </a:lnTo>
                      <a:lnTo>
                        <a:pt x="3" y="3"/>
                      </a:lnTo>
                      <a:lnTo>
                        <a:pt x="5" y="5"/>
                      </a:lnTo>
                      <a:lnTo>
                        <a:pt x="3" y="7"/>
                      </a:lnTo>
                      <a:lnTo>
                        <a:pt x="0" y="7"/>
                      </a:lnTo>
                      <a:lnTo>
                        <a:pt x="0" y="5"/>
                      </a:lnTo>
                      <a:lnTo>
                        <a:pt x="0" y="3"/>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7" name="Freeform 52"/>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4 h 4"/>
                    <a:gd name="T18" fmla="*/ 0 w 5"/>
                    <a:gd name="T19" fmla="*/ 2 h 4"/>
                    <a:gd name="T20" fmla="*/ 0 w 5"/>
                    <a:gd name="T21" fmla="*/ 2 h 4"/>
                    <a:gd name="T22" fmla="*/ 0 w 5"/>
                    <a:gd name="T23" fmla="*/ 0 h 4"/>
                    <a:gd name="T24" fmla="*/ 0 w 5"/>
                    <a:gd name="T25" fmla="*/ 0 h 4"/>
                    <a:gd name="T26" fmla="*/ 0 w 5"/>
                    <a:gd name="T27" fmla="*/ 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8" name="Freeform 53"/>
                <p:cNvSpPr>
                  <a:spLocks/>
                </p:cNvSpPr>
                <p:nvPr/>
              </p:nvSpPr>
              <p:spPr bwMode="auto">
                <a:xfrm>
                  <a:off x="5167" y="1049"/>
                  <a:ext cx="5" cy="4"/>
                </a:xfrm>
                <a:custGeom>
                  <a:avLst/>
                  <a:gdLst>
                    <a:gd name="T0" fmla="*/ 0 w 5"/>
                    <a:gd name="T1" fmla="*/ 0 h 4"/>
                    <a:gd name="T2" fmla="*/ 0 w 5"/>
                    <a:gd name="T3" fmla="*/ 0 h 4"/>
                    <a:gd name="T4" fmla="*/ 3 w 5"/>
                    <a:gd name="T5" fmla="*/ 0 h 4"/>
                    <a:gd name="T6" fmla="*/ 5 w 5"/>
                    <a:gd name="T7" fmla="*/ 2 h 4"/>
                    <a:gd name="T8" fmla="*/ 5 w 5"/>
                    <a:gd name="T9" fmla="*/ 2 h 4"/>
                    <a:gd name="T10" fmla="*/ 3 w 5"/>
                    <a:gd name="T11" fmla="*/ 4 h 4"/>
                    <a:gd name="T12" fmla="*/ 0 w 5"/>
                    <a:gd name="T13" fmla="*/ 4 h 4"/>
                    <a:gd name="T14" fmla="*/ 0 w 5"/>
                    <a:gd name="T15" fmla="*/ 4 h 4"/>
                    <a:gd name="T16" fmla="*/ 0 w 5"/>
                    <a:gd name="T17" fmla="*/ 2 h 4"/>
                    <a:gd name="T18" fmla="*/ 0 w 5"/>
                    <a:gd name="T19" fmla="*/ 2 h 4"/>
                    <a:gd name="T20" fmla="*/ 0 w 5"/>
                    <a:gd name="T21" fmla="*/ 0 h 4"/>
                    <a:gd name="T22" fmla="*/ 0 w 5"/>
                    <a:gd name="T23" fmla="*/ 0 h 4"/>
                    <a:gd name="T24" fmla="*/ 0 w 5"/>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0"/>
                      </a:moveTo>
                      <a:lnTo>
                        <a:pt x="0" y="0"/>
                      </a:lnTo>
                      <a:lnTo>
                        <a:pt x="3" y="0"/>
                      </a:lnTo>
                      <a:lnTo>
                        <a:pt x="5"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29" name="Freeform 54"/>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0" name="Freeform 55"/>
                <p:cNvSpPr>
                  <a:spLocks/>
                </p:cNvSpPr>
                <p:nvPr/>
              </p:nvSpPr>
              <p:spPr bwMode="auto">
                <a:xfrm>
                  <a:off x="5167" y="1049"/>
                  <a:ext cx="3" cy="4"/>
                </a:xfrm>
                <a:custGeom>
                  <a:avLst/>
                  <a:gdLst>
                    <a:gd name="T0" fmla="*/ 0 w 3"/>
                    <a:gd name="T1" fmla="*/ 0 h 4"/>
                    <a:gd name="T2" fmla="*/ 0 w 3"/>
                    <a:gd name="T3" fmla="*/ 0 h 4"/>
                    <a:gd name="T4" fmla="*/ 3 w 3"/>
                    <a:gd name="T5" fmla="*/ 0 h 4"/>
                    <a:gd name="T6" fmla="*/ 3 w 3"/>
                    <a:gd name="T7" fmla="*/ 2 h 4"/>
                    <a:gd name="T8" fmla="*/ 3 w 3"/>
                    <a:gd name="T9" fmla="*/ 2 h 4"/>
                    <a:gd name="T10" fmla="*/ 3 w 3"/>
                    <a:gd name="T11" fmla="*/ 4 h 4"/>
                    <a:gd name="T12" fmla="*/ 0 w 3"/>
                    <a:gd name="T13" fmla="*/ 4 h 4"/>
                    <a:gd name="T14" fmla="*/ 0 w 3"/>
                    <a:gd name="T15" fmla="*/ 4 h 4"/>
                    <a:gd name="T16" fmla="*/ 0 w 3"/>
                    <a:gd name="T17" fmla="*/ 4 h 4"/>
                    <a:gd name="T18" fmla="*/ 0 w 3"/>
                    <a:gd name="T19" fmla="*/ 2 h 4"/>
                    <a:gd name="T20" fmla="*/ 0 w 3"/>
                    <a:gd name="T21" fmla="*/ 2 h 4"/>
                    <a:gd name="T22" fmla="*/ 0 w 3"/>
                    <a:gd name="T23" fmla="*/ 0 h 4"/>
                    <a:gd name="T24" fmla="*/ 0 w 3"/>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4">
                      <a:moveTo>
                        <a:pt x="0" y="0"/>
                      </a:moveTo>
                      <a:lnTo>
                        <a:pt x="0" y="0"/>
                      </a:lnTo>
                      <a:lnTo>
                        <a:pt x="3" y="0"/>
                      </a:lnTo>
                      <a:lnTo>
                        <a:pt x="3" y="2"/>
                      </a:lnTo>
                      <a:lnTo>
                        <a:pt x="3" y="4"/>
                      </a:lnTo>
                      <a:lnTo>
                        <a:pt x="0" y="4"/>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1" name="Freeform 56"/>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2" name="Freeform 57"/>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3" name="Freeform 58"/>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4" name="Freeform 59"/>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5" name="Freeform 60"/>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6" name="Freeform 61"/>
                <p:cNvSpPr>
                  <a:spLocks/>
                </p:cNvSpPr>
                <p:nvPr/>
              </p:nvSpPr>
              <p:spPr bwMode="auto">
                <a:xfrm>
                  <a:off x="5170" y="1051"/>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7" name="Freeform 62"/>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8" name="Freeform 63"/>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0 h 2"/>
                    <a:gd name="T10" fmla="*/ 0 w 1"/>
                    <a:gd name="T11" fmla="*/ 0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39" name="Freeform 64"/>
                <p:cNvSpPr>
                  <a:spLocks/>
                </p:cNvSpPr>
                <p:nvPr/>
              </p:nvSpPr>
              <p:spPr bwMode="auto">
                <a:xfrm>
                  <a:off x="5167" y="1049"/>
                  <a:ext cx="1" cy="2"/>
                </a:xfrm>
                <a:custGeom>
                  <a:avLst/>
                  <a:gdLst>
                    <a:gd name="T0" fmla="*/ 0 w 1"/>
                    <a:gd name="T1" fmla="*/ 0 h 2"/>
                    <a:gd name="T2" fmla="*/ 0 w 1"/>
                    <a:gd name="T3" fmla="*/ 0 h 2"/>
                    <a:gd name="T4" fmla="*/ 0 w 1"/>
                    <a:gd name="T5" fmla="*/ 0 h 2"/>
                    <a:gd name="T6" fmla="*/ 0 w 1"/>
                    <a:gd name="T7" fmla="*/ 2 h 2"/>
                    <a:gd name="T8" fmla="*/ 0 w 1"/>
                    <a:gd name="T9" fmla="*/ 2 h 2"/>
                    <a:gd name="T10" fmla="*/ 0 w 1"/>
                    <a:gd name="T11" fmla="*/ 0 h 2"/>
                    <a:gd name="T12" fmla="*/ 0 w 1"/>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0"/>
                      </a:moveTo>
                      <a:lnTo>
                        <a:pt x="0" y="0"/>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0" name="Freeform 65"/>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1" name="Freeform 66"/>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2" name="Freeform 67"/>
                <p:cNvSpPr>
                  <a:spLocks/>
                </p:cNvSpPr>
                <p:nvPr/>
              </p:nvSpPr>
              <p:spPr bwMode="auto">
                <a:xfrm>
                  <a:off x="5167" y="1049"/>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w 1"/>
                    <a:gd name="T17" fmla="*/ 0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 h="1">
                      <a:moveTo>
                        <a:pt x="0" y="0"/>
                      </a:move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3" name="Freeform 68"/>
                <p:cNvSpPr>
                  <a:spLocks/>
                </p:cNvSpPr>
                <p:nvPr/>
              </p:nvSpPr>
              <p:spPr bwMode="auto">
                <a:xfrm>
                  <a:off x="5167" y="1049"/>
                  <a:ext cx="3" cy="2"/>
                </a:xfrm>
                <a:custGeom>
                  <a:avLst/>
                  <a:gdLst>
                    <a:gd name="T0" fmla="*/ 0 w 3"/>
                    <a:gd name="T1" fmla="*/ 0 h 2"/>
                    <a:gd name="T2" fmla="*/ 0 w 3"/>
                    <a:gd name="T3" fmla="*/ 0 h 2"/>
                    <a:gd name="T4" fmla="*/ 3 w 3"/>
                    <a:gd name="T5" fmla="*/ 2 h 2"/>
                    <a:gd name="T6" fmla="*/ 3 w 3"/>
                    <a:gd name="T7" fmla="*/ 2 h 2"/>
                    <a:gd name="T8" fmla="*/ 0 w 3"/>
                    <a:gd name="T9" fmla="*/ 2 h 2"/>
                    <a:gd name="T10" fmla="*/ 0 w 3"/>
                    <a:gd name="T11" fmla="*/ 2 h 2"/>
                    <a:gd name="T12" fmla="*/ 0 w 3"/>
                    <a:gd name="T13" fmla="*/ 2 h 2"/>
                    <a:gd name="T14" fmla="*/ 0 w 3"/>
                    <a:gd name="T15" fmla="*/ 2 h 2"/>
                    <a:gd name="T16" fmla="*/ 0 w 3"/>
                    <a:gd name="T17" fmla="*/ 0 h 2"/>
                    <a:gd name="T18" fmla="*/ 0 w 3"/>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0"/>
                      </a:moveTo>
                      <a:lnTo>
                        <a:pt x="0" y="0"/>
                      </a:lnTo>
                      <a:lnTo>
                        <a:pt x="3" y="2"/>
                      </a:lnTo>
                      <a:lnTo>
                        <a:pt x="0" y="2"/>
                      </a:lnTo>
                      <a:lnTo>
                        <a:pt x="0"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4" name="Freeform 69"/>
                <p:cNvSpPr>
                  <a:spLocks/>
                </p:cNvSpPr>
                <p:nvPr/>
              </p:nvSpPr>
              <p:spPr bwMode="auto">
                <a:xfrm>
                  <a:off x="5217" y="1405"/>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5 h 85"/>
                    <a:gd name="T12" fmla="*/ 5 w 231"/>
                    <a:gd name="T13" fmla="*/ 35 h 85"/>
                    <a:gd name="T14" fmla="*/ 0 w 231"/>
                    <a:gd name="T15" fmla="*/ 33 h 85"/>
                    <a:gd name="T16" fmla="*/ 0 w 231"/>
                    <a:gd name="T17" fmla="*/ 30 h 85"/>
                    <a:gd name="T18" fmla="*/ 12 w 231"/>
                    <a:gd name="T19" fmla="*/ 26 h 85"/>
                    <a:gd name="T20" fmla="*/ 12 w 231"/>
                    <a:gd name="T21" fmla="*/ 26 h 85"/>
                    <a:gd name="T22" fmla="*/ 115 w 231"/>
                    <a:gd name="T23" fmla="*/ 2 h 85"/>
                    <a:gd name="T24" fmla="*/ 115 w 231"/>
                    <a:gd name="T25" fmla="*/ 2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5"/>
                      </a:lnTo>
                      <a:lnTo>
                        <a:pt x="0" y="33"/>
                      </a:lnTo>
                      <a:lnTo>
                        <a:pt x="0" y="30"/>
                      </a:lnTo>
                      <a:lnTo>
                        <a:pt x="12" y="26"/>
                      </a:lnTo>
                      <a:lnTo>
                        <a:pt x="115" y="2"/>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5" name="Freeform 70"/>
                <p:cNvSpPr>
                  <a:spLocks/>
                </p:cNvSpPr>
                <p:nvPr/>
              </p:nvSpPr>
              <p:spPr bwMode="auto">
                <a:xfrm>
                  <a:off x="5217" y="1400"/>
                  <a:ext cx="231" cy="85"/>
                </a:xfrm>
                <a:custGeom>
                  <a:avLst/>
                  <a:gdLst>
                    <a:gd name="T0" fmla="*/ 146 w 231"/>
                    <a:gd name="T1" fmla="*/ 0 h 85"/>
                    <a:gd name="T2" fmla="*/ 146 w 231"/>
                    <a:gd name="T3" fmla="*/ 0 h 85"/>
                    <a:gd name="T4" fmla="*/ 231 w 231"/>
                    <a:gd name="T5" fmla="*/ 12 h 85"/>
                    <a:gd name="T6" fmla="*/ 231 w 231"/>
                    <a:gd name="T7" fmla="*/ 85 h 85"/>
                    <a:gd name="T8" fmla="*/ 231 w 231"/>
                    <a:gd name="T9" fmla="*/ 85 h 85"/>
                    <a:gd name="T10" fmla="*/ 5 w 231"/>
                    <a:gd name="T11" fmla="*/ 33 h 85"/>
                    <a:gd name="T12" fmla="*/ 5 w 231"/>
                    <a:gd name="T13" fmla="*/ 33 h 85"/>
                    <a:gd name="T14" fmla="*/ 0 w 231"/>
                    <a:gd name="T15" fmla="*/ 33 h 85"/>
                    <a:gd name="T16" fmla="*/ 0 w 231"/>
                    <a:gd name="T17" fmla="*/ 31 h 85"/>
                    <a:gd name="T18" fmla="*/ 12 w 231"/>
                    <a:gd name="T19" fmla="*/ 26 h 85"/>
                    <a:gd name="T20" fmla="*/ 12 w 231"/>
                    <a:gd name="T21" fmla="*/ 26 h 85"/>
                    <a:gd name="T22" fmla="*/ 115 w 231"/>
                    <a:gd name="T23" fmla="*/ 0 h 85"/>
                    <a:gd name="T24" fmla="*/ 115 w 231"/>
                    <a:gd name="T25" fmla="*/ 0 h 85"/>
                    <a:gd name="T26" fmla="*/ 130 w 231"/>
                    <a:gd name="T27" fmla="*/ 0 h 85"/>
                    <a:gd name="T28" fmla="*/ 146 w 231"/>
                    <a:gd name="T29" fmla="*/ 0 h 85"/>
                    <a:gd name="T30" fmla="*/ 146 w 231"/>
                    <a:gd name="T31" fmla="*/ 0 h 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31" h="85">
                      <a:moveTo>
                        <a:pt x="146" y="0"/>
                      </a:moveTo>
                      <a:lnTo>
                        <a:pt x="146" y="0"/>
                      </a:lnTo>
                      <a:lnTo>
                        <a:pt x="231" y="12"/>
                      </a:lnTo>
                      <a:lnTo>
                        <a:pt x="231" y="85"/>
                      </a:lnTo>
                      <a:lnTo>
                        <a:pt x="5" y="33"/>
                      </a:lnTo>
                      <a:lnTo>
                        <a:pt x="0" y="33"/>
                      </a:lnTo>
                      <a:lnTo>
                        <a:pt x="0" y="31"/>
                      </a:lnTo>
                      <a:lnTo>
                        <a:pt x="12" y="26"/>
                      </a:lnTo>
                      <a:lnTo>
                        <a:pt x="115" y="0"/>
                      </a:lnTo>
                      <a:lnTo>
                        <a:pt x="130" y="0"/>
                      </a:lnTo>
                      <a:lnTo>
                        <a:pt x="146"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6" name="Freeform 71"/>
                <p:cNvSpPr>
                  <a:spLocks/>
                </p:cNvSpPr>
                <p:nvPr/>
              </p:nvSpPr>
              <p:spPr bwMode="auto">
                <a:xfrm>
                  <a:off x="4804" y="1353"/>
                  <a:ext cx="533" cy="68"/>
                </a:xfrm>
                <a:custGeom>
                  <a:avLst/>
                  <a:gdLst>
                    <a:gd name="T0" fmla="*/ 526 w 533"/>
                    <a:gd name="T1" fmla="*/ 66 h 68"/>
                    <a:gd name="T2" fmla="*/ 491 w 533"/>
                    <a:gd name="T3" fmla="*/ 68 h 68"/>
                    <a:gd name="T4" fmla="*/ 474 w 533"/>
                    <a:gd name="T5" fmla="*/ 64 h 68"/>
                    <a:gd name="T6" fmla="*/ 460 w 533"/>
                    <a:gd name="T7" fmla="*/ 54 h 68"/>
                    <a:gd name="T8" fmla="*/ 460 w 533"/>
                    <a:gd name="T9" fmla="*/ 47 h 68"/>
                    <a:gd name="T10" fmla="*/ 458 w 533"/>
                    <a:gd name="T11" fmla="*/ 40 h 68"/>
                    <a:gd name="T12" fmla="*/ 451 w 533"/>
                    <a:gd name="T13" fmla="*/ 38 h 68"/>
                    <a:gd name="T14" fmla="*/ 432 w 533"/>
                    <a:gd name="T15" fmla="*/ 40 h 68"/>
                    <a:gd name="T16" fmla="*/ 288 w 533"/>
                    <a:gd name="T17" fmla="*/ 57 h 68"/>
                    <a:gd name="T18" fmla="*/ 215 w 533"/>
                    <a:gd name="T19" fmla="*/ 57 h 68"/>
                    <a:gd name="T20" fmla="*/ 144 w 533"/>
                    <a:gd name="T21" fmla="*/ 47 h 68"/>
                    <a:gd name="T22" fmla="*/ 90 w 533"/>
                    <a:gd name="T23" fmla="*/ 35 h 68"/>
                    <a:gd name="T24" fmla="*/ 36 w 533"/>
                    <a:gd name="T25" fmla="*/ 21 h 68"/>
                    <a:gd name="T26" fmla="*/ 3 w 533"/>
                    <a:gd name="T27" fmla="*/ 7 h 68"/>
                    <a:gd name="T28" fmla="*/ 0 w 533"/>
                    <a:gd name="T29" fmla="*/ 0 h 68"/>
                    <a:gd name="T30" fmla="*/ 3 w 533"/>
                    <a:gd name="T31" fmla="*/ 0 h 68"/>
                    <a:gd name="T32" fmla="*/ 5 w 533"/>
                    <a:gd name="T33" fmla="*/ 5 h 68"/>
                    <a:gd name="T34" fmla="*/ 26 w 533"/>
                    <a:gd name="T35" fmla="*/ 16 h 68"/>
                    <a:gd name="T36" fmla="*/ 55 w 533"/>
                    <a:gd name="T37" fmla="*/ 24 h 68"/>
                    <a:gd name="T38" fmla="*/ 144 w 533"/>
                    <a:gd name="T39" fmla="*/ 45 h 68"/>
                    <a:gd name="T40" fmla="*/ 180 w 533"/>
                    <a:gd name="T41" fmla="*/ 49 h 68"/>
                    <a:gd name="T42" fmla="*/ 250 w 533"/>
                    <a:gd name="T43" fmla="*/ 54 h 68"/>
                    <a:gd name="T44" fmla="*/ 356 w 533"/>
                    <a:gd name="T45" fmla="*/ 47 h 68"/>
                    <a:gd name="T46" fmla="*/ 425 w 533"/>
                    <a:gd name="T47" fmla="*/ 38 h 68"/>
                    <a:gd name="T48" fmla="*/ 455 w 533"/>
                    <a:gd name="T49" fmla="*/ 35 h 68"/>
                    <a:gd name="T50" fmla="*/ 462 w 533"/>
                    <a:gd name="T51" fmla="*/ 40 h 68"/>
                    <a:gd name="T52" fmla="*/ 462 w 533"/>
                    <a:gd name="T53" fmla="*/ 47 h 68"/>
                    <a:gd name="T54" fmla="*/ 467 w 533"/>
                    <a:gd name="T55" fmla="*/ 54 h 68"/>
                    <a:gd name="T56" fmla="*/ 484 w 533"/>
                    <a:gd name="T57" fmla="*/ 64 h 68"/>
                    <a:gd name="T58" fmla="*/ 517 w 533"/>
                    <a:gd name="T59" fmla="*/ 66 h 68"/>
                    <a:gd name="T60" fmla="*/ 533 w 533"/>
                    <a:gd name="T61" fmla="*/ 64 h 68"/>
                    <a:gd name="T62" fmla="*/ 526 w 533"/>
                    <a:gd name="T63" fmla="*/ 66 h 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33" h="68">
                      <a:moveTo>
                        <a:pt x="526" y="66"/>
                      </a:moveTo>
                      <a:lnTo>
                        <a:pt x="526" y="66"/>
                      </a:lnTo>
                      <a:lnTo>
                        <a:pt x="510" y="68"/>
                      </a:lnTo>
                      <a:lnTo>
                        <a:pt x="491" y="68"/>
                      </a:lnTo>
                      <a:lnTo>
                        <a:pt x="481" y="66"/>
                      </a:lnTo>
                      <a:lnTo>
                        <a:pt x="474" y="64"/>
                      </a:lnTo>
                      <a:lnTo>
                        <a:pt x="467" y="59"/>
                      </a:lnTo>
                      <a:lnTo>
                        <a:pt x="460" y="54"/>
                      </a:lnTo>
                      <a:lnTo>
                        <a:pt x="460" y="47"/>
                      </a:lnTo>
                      <a:lnTo>
                        <a:pt x="460" y="42"/>
                      </a:lnTo>
                      <a:lnTo>
                        <a:pt x="458" y="40"/>
                      </a:lnTo>
                      <a:lnTo>
                        <a:pt x="451" y="38"/>
                      </a:lnTo>
                      <a:lnTo>
                        <a:pt x="432" y="40"/>
                      </a:lnTo>
                      <a:lnTo>
                        <a:pt x="359" y="49"/>
                      </a:lnTo>
                      <a:lnTo>
                        <a:pt x="288" y="57"/>
                      </a:lnTo>
                      <a:lnTo>
                        <a:pt x="253" y="57"/>
                      </a:lnTo>
                      <a:lnTo>
                        <a:pt x="215" y="57"/>
                      </a:lnTo>
                      <a:lnTo>
                        <a:pt x="180" y="52"/>
                      </a:lnTo>
                      <a:lnTo>
                        <a:pt x="144" y="47"/>
                      </a:lnTo>
                      <a:lnTo>
                        <a:pt x="90" y="35"/>
                      </a:lnTo>
                      <a:lnTo>
                        <a:pt x="36" y="21"/>
                      </a:lnTo>
                      <a:lnTo>
                        <a:pt x="12" y="14"/>
                      </a:lnTo>
                      <a:lnTo>
                        <a:pt x="3" y="7"/>
                      </a:lnTo>
                      <a:lnTo>
                        <a:pt x="0" y="5"/>
                      </a:lnTo>
                      <a:lnTo>
                        <a:pt x="0" y="0"/>
                      </a:lnTo>
                      <a:lnTo>
                        <a:pt x="3" y="0"/>
                      </a:lnTo>
                      <a:lnTo>
                        <a:pt x="5" y="5"/>
                      </a:lnTo>
                      <a:lnTo>
                        <a:pt x="12" y="9"/>
                      </a:lnTo>
                      <a:lnTo>
                        <a:pt x="26" y="16"/>
                      </a:lnTo>
                      <a:lnTo>
                        <a:pt x="55" y="24"/>
                      </a:lnTo>
                      <a:lnTo>
                        <a:pt x="85" y="33"/>
                      </a:lnTo>
                      <a:lnTo>
                        <a:pt x="144" y="45"/>
                      </a:lnTo>
                      <a:lnTo>
                        <a:pt x="180" y="49"/>
                      </a:lnTo>
                      <a:lnTo>
                        <a:pt x="215" y="52"/>
                      </a:lnTo>
                      <a:lnTo>
                        <a:pt x="250" y="54"/>
                      </a:lnTo>
                      <a:lnTo>
                        <a:pt x="286" y="54"/>
                      </a:lnTo>
                      <a:lnTo>
                        <a:pt x="356" y="47"/>
                      </a:lnTo>
                      <a:lnTo>
                        <a:pt x="425" y="38"/>
                      </a:lnTo>
                      <a:lnTo>
                        <a:pt x="444" y="35"/>
                      </a:lnTo>
                      <a:lnTo>
                        <a:pt x="455" y="35"/>
                      </a:lnTo>
                      <a:lnTo>
                        <a:pt x="460" y="38"/>
                      </a:lnTo>
                      <a:lnTo>
                        <a:pt x="462" y="40"/>
                      </a:lnTo>
                      <a:lnTo>
                        <a:pt x="462" y="47"/>
                      </a:lnTo>
                      <a:lnTo>
                        <a:pt x="467" y="54"/>
                      </a:lnTo>
                      <a:lnTo>
                        <a:pt x="474" y="61"/>
                      </a:lnTo>
                      <a:lnTo>
                        <a:pt x="484" y="64"/>
                      </a:lnTo>
                      <a:lnTo>
                        <a:pt x="493" y="66"/>
                      </a:lnTo>
                      <a:lnTo>
                        <a:pt x="517" y="66"/>
                      </a:lnTo>
                      <a:lnTo>
                        <a:pt x="533" y="61"/>
                      </a:lnTo>
                      <a:lnTo>
                        <a:pt x="533" y="64"/>
                      </a:lnTo>
                      <a:lnTo>
                        <a:pt x="526" y="66"/>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7" name="Freeform 72"/>
                <p:cNvSpPr>
                  <a:spLocks/>
                </p:cNvSpPr>
                <p:nvPr/>
              </p:nvSpPr>
              <p:spPr bwMode="auto">
                <a:xfrm>
                  <a:off x="4769" y="1407"/>
                  <a:ext cx="641" cy="257"/>
                </a:xfrm>
                <a:custGeom>
                  <a:avLst/>
                  <a:gdLst>
                    <a:gd name="T0" fmla="*/ 521 w 641"/>
                    <a:gd name="T1" fmla="*/ 54 h 257"/>
                    <a:gd name="T2" fmla="*/ 469 w 641"/>
                    <a:gd name="T3" fmla="*/ 31 h 257"/>
                    <a:gd name="T4" fmla="*/ 462 w 641"/>
                    <a:gd name="T5" fmla="*/ 31 h 257"/>
                    <a:gd name="T6" fmla="*/ 396 w 641"/>
                    <a:gd name="T7" fmla="*/ 38 h 257"/>
                    <a:gd name="T8" fmla="*/ 398 w 641"/>
                    <a:gd name="T9" fmla="*/ 38 h 257"/>
                    <a:gd name="T10" fmla="*/ 387 w 641"/>
                    <a:gd name="T11" fmla="*/ 38 h 257"/>
                    <a:gd name="T12" fmla="*/ 337 w 641"/>
                    <a:gd name="T13" fmla="*/ 45 h 257"/>
                    <a:gd name="T14" fmla="*/ 339 w 641"/>
                    <a:gd name="T15" fmla="*/ 47 h 257"/>
                    <a:gd name="T16" fmla="*/ 335 w 641"/>
                    <a:gd name="T17" fmla="*/ 45 h 257"/>
                    <a:gd name="T18" fmla="*/ 226 w 641"/>
                    <a:gd name="T19" fmla="*/ 59 h 257"/>
                    <a:gd name="T20" fmla="*/ 170 w 641"/>
                    <a:gd name="T21" fmla="*/ 66 h 257"/>
                    <a:gd name="T22" fmla="*/ 130 w 641"/>
                    <a:gd name="T23" fmla="*/ 62 h 257"/>
                    <a:gd name="T24" fmla="*/ 104 w 641"/>
                    <a:gd name="T25" fmla="*/ 52 h 257"/>
                    <a:gd name="T26" fmla="*/ 104 w 641"/>
                    <a:gd name="T27" fmla="*/ 38 h 257"/>
                    <a:gd name="T28" fmla="*/ 125 w 641"/>
                    <a:gd name="T29" fmla="*/ 21 h 257"/>
                    <a:gd name="T30" fmla="*/ 156 w 641"/>
                    <a:gd name="T31" fmla="*/ 17 h 257"/>
                    <a:gd name="T32" fmla="*/ 196 w 641"/>
                    <a:gd name="T33" fmla="*/ 3 h 257"/>
                    <a:gd name="T34" fmla="*/ 196 w 641"/>
                    <a:gd name="T35" fmla="*/ 3 h 257"/>
                    <a:gd name="T36" fmla="*/ 196 w 641"/>
                    <a:gd name="T37" fmla="*/ 0 h 257"/>
                    <a:gd name="T38" fmla="*/ 189 w 641"/>
                    <a:gd name="T39" fmla="*/ 0 h 257"/>
                    <a:gd name="T40" fmla="*/ 186 w 641"/>
                    <a:gd name="T41" fmla="*/ 0 h 257"/>
                    <a:gd name="T42" fmla="*/ 184 w 641"/>
                    <a:gd name="T43" fmla="*/ 0 h 257"/>
                    <a:gd name="T44" fmla="*/ 156 w 641"/>
                    <a:gd name="T45" fmla="*/ 10 h 257"/>
                    <a:gd name="T46" fmla="*/ 113 w 641"/>
                    <a:gd name="T47" fmla="*/ 19 h 257"/>
                    <a:gd name="T48" fmla="*/ 97 w 641"/>
                    <a:gd name="T49" fmla="*/ 40 h 257"/>
                    <a:gd name="T50" fmla="*/ 104 w 641"/>
                    <a:gd name="T51" fmla="*/ 57 h 257"/>
                    <a:gd name="T52" fmla="*/ 137 w 641"/>
                    <a:gd name="T53" fmla="*/ 66 h 257"/>
                    <a:gd name="T54" fmla="*/ 151 w 641"/>
                    <a:gd name="T55" fmla="*/ 69 h 257"/>
                    <a:gd name="T56" fmla="*/ 24 w 641"/>
                    <a:gd name="T57" fmla="*/ 85 h 257"/>
                    <a:gd name="T58" fmla="*/ 5 w 641"/>
                    <a:gd name="T59" fmla="*/ 87 h 257"/>
                    <a:gd name="T60" fmla="*/ 0 w 641"/>
                    <a:gd name="T61" fmla="*/ 90 h 257"/>
                    <a:gd name="T62" fmla="*/ 2 w 641"/>
                    <a:gd name="T63" fmla="*/ 92 h 257"/>
                    <a:gd name="T64" fmla="*/ 0 w 641"/>
                    <a:gd name="T65" fmla="*/ 95 h 257"/>
                    <a:gd name="T66" fmla="*/ 5 w 641"/>
                    <a:gd name="T67" fmla="*/ 104 h 257"/>
                    <a:gd name="T68" fmla="*/ 5 w 641"/>
                    <a:gd name="T69" fmla="*/ 104 h 257"/>
                    <a:gd name="T70" fmla="*/ 7 w 641"/>
                    <a:gd name="T71" fmla="*/ 120 h 257"/>
                    <a:gd name="T72" fmla="*/ 17 w 641"/>
                    <a:gd name="T73" fmla="*/ 137 h 257"/>
                    <a:gd name="T74" fmla="*/ 19 w 641"/>
                    <a:gd name="T75" fmla="*/ 149 h 257"/>
                    <a:gd name="T76" fmla="*/ 19 w 641"/>
                    <a:gd name="T77" fmla="*/ 151 h 257"/>
                    <a:gd name="T78" fmla="*/ 24 w 641"/>
                    <a:gd name="T79" fmla="*/ 151 h 257"/>
                    <a:gd name="T80" fmla="*/ 73 w 641"/>
                    <a:gd name="T81" fmla="*/ 196 h 257"/>
                    <a:gd name="T82" fmla="*/ 132 w 641"/>
                    <a:gd name="T83" fmla="*/ 253 h 257"/>
                    <a:gd name="T84" fmla="*/ 80 w 641"/>
                    <a:gd name="T85" fmla="*/ 198 h 257"/>
                    <a:gd name="T86" fmla="*/ 134 w 641"/>
                    <a:gd name="T87" fmla="*/ 253 h 257"/>
                    <a:gd name="T88" fmla="*/ 151 w 641"/>
                    <a:gd name="T89" fmla="*/ 257 h 257"/>
                    <a:gd name="T90" fmla="*/ 639 w 641"/>
                    <a:gd name="T91" fmla="*/ 118 h 257"/>
                    <a:gd name="T92" fmla="*/ 639 w 641"/>
                    <a:gd name="T93" fmla="*/ 111 h 2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41" h="257">
                      <a:moveTo>
                        <a:pt x="639" y="111"/>
                      </a:moveTo>
                      <a:lnTo>
                        <a:pt x="639" y="111"/>
                      </a:lnTo>
                      <a:lnTo>
                        <a:pt x="521" y="54"/>
                      </a:lnTo>
                      <a:lnTo>
                        <a:pt x="469" y="31"/>
                      </a:lnTo>
                      <a:lnTo>
                        <a:pt x="464" y="31"/>
                      </a:lnTo>
                      <a:lnTo>
                        <a:pt x="462" y="31"/>
                      </a:lnTo>
                      <a:lnTo>
                        <a:pt x="457" y="28"/>
                      </a:lnTo>
                      <a:lnTo>
                        <a:pt x="396" y="38"/>
                      </a:lnTo>
                      <a:lnTo>
                        <a:pt x="398" y="38"/>
                      </a:lnTo>
                      <a:lnTo>
                        <a:pt x="394" y="40"/>
                      </a:lnTo>
                      <a:lnTo>
                        <a:pt x="387" y="38"/>
                      </a:lnTo>
                      <a:lnTo>
                        <a:pt x="337" y="45"/>
                      </a:lnTo>
                      <a:lnTo>
                        <a:pt x="339" y="47"/>
                      </a:lnTo>
                      <a:lnTo>
                        <a:pt x="335" y="45"/>
                      </a:lnTo>
                      <a:lnTo>
                        <a:pt x="259" y="57"/>
                      </a:lnTo>
                      <a:lnTo>
                        <a:pt x="226" y="59"/>
                      </a:lnTo>
                      <a:lnTo>
                        <a:pt x="170" y="66"/>
                      </a:lnTo>
                      <a:lnTo>
                        <a:pt x="149" y="64"/>
                      </a:lnTo>
                      <a:lnTo>
                        <a:pt x="130" y="62"/>
                      </a:lnTo>
                      <a:lnTo>
                        <a:pt x="118" y="59"/>
                      </a:lnTo>
                      <a:lnTo>
                        <a:pt x="108" y="54"/>
                      </a:lnTo>
                      <a:lnTo>
                        <a:pt x="104" y="52"/>
                      </a:lnTo>
                      <a:lnTo>
                        <a:pt x="101" y="50"/>
                      </a:lnTo>
                      <a:lnTo>
                        <a:pt x="101" y="45"/>
                      </a:lnTo>
                      <a:lnTo>
                        <a:pt x="104" y="38"/>
                      </a:lnTo>
                      <a:lnTo>
                        <a:pt x="113" y="28"/>
                      </a:lnTo>
                      <a:lnTo>
                        <a:pt x="125" y="21"/>
                      </a:lnTo>
                      <a:lnTo>
                        <a:pt x="139" y="17"/>
                      </a:lnTo>
                      <a:lnTo>
                        <a:pt x="156" y="17"/>
                      </a:lnTo>
                      <a:lnTo>
                        <a:pt x="165" y="14"/>
                      </a:lnTo>
                      <a:lnTo>
                        <a:pt x="177" y="12"/>
                      </a:lnTo>
                      <a:lnTo>
                        <a:pt x="196" y="3"/>
                      </a:lnTo>
                      <a:lnTo>
                        <a:pt x="196" y="0"/>
                      </a:lnTo>
                      <a:lnTo>
                        <a:pt x="189" y="0"/>
                      </a:lnTo>
                      <a:lnTo>
                        <a:pt x="186" y="0"/>
                      </a:lnTo>
                      <a:lnTo>
                        <a:pt x="184" y="0"/>
                      </a:lnTo>
                      <a:lnTo>
                        <a:pt x="172" y="7"/>
                      </a:lnTo>
                      <a:lnTo>
                        <a:pt x="156" y="10"/>
                      </a:lnTo>
                      <a:lnTo>
                        <a:pt x="141" y="12"/>
                      </a:lnTo>
                      <a:lnTo>
                        <a:pt x="127" y="14"/>
                      </a:lnTo>
                      <a:lnTo>
                        <a:pt x="113" y="19"/>
                      </a:lnTo>
                      <a:lnTo>
                        <a:pt x="101" y="31"/>
                      </a:lnTo>
                      <a:lnTo>
                        <a:pt x="97" y="40"/>
                      </a:lnTo>
                      <a:lnTo>
                        <a:pt x="94" y="47"/>
                      </a:lnTo>
                      <a:lnTo>
                        <a:pt x="97" y="54"/>
                      </a:lnTo>
                      <a:lnTo>
                        <a:pt x="104" y="57"/>
                      </a:lnTo>
                      <a:lnTo>
                        <a:pt x="111" y="62"/>
                      </a:lnTo>
                      <a:lnTo>
                        <a:pt x="120" y="64"/>
                      </a:lnTo>
                      <a:lnTo>
                        <a:pt x="137" y="66"/>
                      </a:lnTo>
                      <a:lnTo>
                        <a:pt x="151" y="69"/>
                      </a:lnTo>
                      <a:lnTo>
                        <a:pt x="87" y="76"/>
                      </a:lnTo>
                      <a:lnTo>
                        <a:pt x="24" y="85"/>
                      </a:lnTo>
                      <a:lnTo>
                        <a:pt x="7" y="87"/>
                      </a:lnTo>
                      <a:lnTo>
                        <a:pt x="5" y="87"/>
                      </a:lnTo>
                      <a:lnTo>
                        <a:pt x="0" y="90"/>
                      </a:lnTo>
                      <a:lnTo>
                        <a:pt x="0" y="92"/>
                      </a:lnTo>
                      <a:lnTo>
                        <a:pt x="2" y="92"/>
                      </a:lnTo>
                      <a:lnTo>
                        <a:pt x="0" y="95"/>
                      </a:lnTo>
                      <a:lnTo>
                        <a:pt x="2" y="95"/>
                      </a:lnTo>
                      <a:lnTo>
                        <a:pt x="5" y="104"/>
                      </a:lnTo>
                      <a:lnTo>
                        <a:pt x="5" y="118"/>
                      </a:lnTo>
                      <a:lnTo>
                        <a:pt x="7" y="120"/>
                      </a:lnTo>
                      <a:lnTo>
                        <a:pt x="17" y="137"/>
                      </a:lnTo>
                      <a:lnTo>
                        <a:pt x="17" y="142"/>
                      </a:lnTo>
                      <a:lnTo>
                        <a:pt x="19" y="149"/>
                      </a:lnTo>
                      <a:lnTo>
                        <a:pt x="19" y="151"/>
                      </a:lnTo>
                      <a:lnTo>
                        <a:pt x="24" y="151"/>
                      </a:lnTo>
                      <a:lnTo>
                        <a:pt x="28" y="151"/>
                      </a:lnTo>
                      <a:lnTo>
                        <a:pt x="73" y="196"/>
                      </a:lnTo>
                      <a:lnTo>
                        <a:pt x="132" y="253"/>
                      </a:lnTo>
                      <a:lnTo>
                        <a:pt x="139" y="255"/>
                      </a:lnTo>
                      <a:lnTo>
                        <a:pt x="80" y="198"/>
                      </a:lnTo>
                      <a:lnTo>
                        <a:pt x="134" y="253"/>
                      </a:lnTo>
                      <a:lnTo>
                        <a:pt x="144" y="257"/>
                      </a:lnTo>
                      <a:lnTo>
                        <a:pt x="151" y="257"/>
                      </a:lnTo>
                      <a:lnTo>
                        <a:pt x="391" y="189"/>
                      </a:lnTo>
                      <a:lnTo>
                        <a:pt x="639" y="118"/>
                      </a:lnTo>
                      <a:lnTo>
                        <a:pt x="641" y="116"/>
                      </a:lnTo>
                      <a:lnTo>
                        <a:pt x="639" y="111"/>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8" name="Freeform 73"/>
                <p:cNvSpPr>
                  <a:spLocks/>
                </p:cNvSpPr>
                <p:nvPr/>
              </p:nvSpPr>
              <p:spPr bwMode="auto">
                <a:xfrm>
                  <a:off x="5330" y="1398"/>
                  <a:ext cx="118" cy="71"/>
                </a:xfrm>
                <a:custGeom>
                  <a:avLst/>
                  <a:gdLst>
                    <a:gd name="T0" fmla="*/ 0 w 118"/>
                    <a:gd name="T1" fmla="*/ 23 h 71"/>
                    <a:gd name="T2" fmla="*/ 0 w 118"/>
                    <a:gd name="T3" fmla="*/ 23 h 71"/>
                    <a:gd name="T4" fmla="*/ 0 w 118"/>
                    <a:gd name="T5" fmla="*/ 23 h 71"/>
                    <a:gd name="T6" fmla="*/ 0 w 118"/>
                    <a:gd name="T7" fmla="*/ 21 h 71"/>
                    <a:gd name="T8" fmla="*/ 0 w 118"/>
                    <a:gd name="T9" fmla="*/ 21 h 71"/>
                    <a:gd name="T10" fmla="*/ 14 w 118"/>
                    <a:gd name="T11" fmla="*/ 9 h 71"/>
                    <a:gd name="T12" fmla="*/ 14 w 118"/>
                    <a:gd name="T13" fmla="*/ 9 h 71"/>
                    <a:gd name="T14" fmla="*/ 14 w 118"/>
                    <a:gd name="T15" fmla="*/ 9 h 71"/>
                    <a:gd name="T16" fmla="*/ 14 w 118"/>
                    <a:gd name="T17" fmla="*/ 9 h 71"/>
                    <a:gd name="T18" fmla="*/ 14 w 118"/>
                    <a:gd name="T19" fmla="*/ 9 h 71"/>
                    <a:gd name="T20" fmla="*/ 14 w 118"/>
                    <a:gd name="T21" fmla="*/ 9 h 71"/>
                    <a:gd name="T22" fmla="*/ 14 w 118"/>
                    <a:gd name="T23" fmla="*/ 9 h 71"/>
                    <a:gd name="T24" fmla="*/ 14 w 118"/>
                    <a:gd name="T25" fmla="*/ 9 h 71"/>
                    <a:gd name="T26" fmla="*/ 14 w 118"/>
                    <a:gd name="T27" fmla="*/ 9 h 71"/>
                    <a:gd name="T28" fmla="*/ 14 w 118"/>
                    <a:gd name="T29" fmla="*/ 9 h 71"/>
                    <a:gd name="T30" fmla="*/ 14 w 118"/>
                    <a:gd name="T31" fmla="*/ 9 h 71"/>
                    <a:gd name="T32" fmla="*/ 33 w 118"/>
                    <a:gd name="T33" fmla="*/ 2 h 71"/>
                    <a:gd name="T34" fmla="*/ 33 w 118"/>
                    <a:gd name="T35" fmla="*/ 2 h 71"/>
                    <a:gd name="T36" fmla="*/ 33 w 118"/>
                    <a:gd name="T37" fmla="*/ 2 h 71"/>
                    <a:gd name="T38" fmla="*/ 33 w 118"/>
                    <a:gd name="T39" fmla="*/ 2 h 71"/>
                    <a:gd name="T40" fmla="*/ 33 w 118"/>
                    <a:gd name="T41" fmla="*/ 2 h 71"/>
                    <a:gd name="T42" fmla="*/ 35 w 118"/>
                    <a:gd name="T43" fmla="*/ 2 h 71"/>
                    <a:gd name="T44" fmla="*/ 35 w 118"/>
                    <a:gd name="T45" fmla="*/ 2 h 71"/>
                    <a:gd name="T46" fmla="*/ 52 w 118"/>
                    <a:gd name="T47" fmla="*/ 0 h 71"/>
                    <a:gd name="T48" fmla="*/ 83 w 118"/>
                    <a:gd name="T49" fmla="*/ 2 h 71"/>
                    <a:gd name="T50" fmla="*/ 83 w 118"/>
                    <a:gd name="T51" fmla="*/ 2 h 71"/>
                    <a:gd name="T52" fmla="*/ 83 w 118"/>
                    <a:gd name="T53" fmla="*/ 2 h 71"/>
                    <a:gd name="T54" fmla="*/ 87 w 118"/>
                    <a:gd name="T55" fmla="*/ 4 h 71"/>
                    <a:gd name="T56" fmla="*/ 87 w 118"/>
                    <a:gd name="T57" fmla="*/ 4 h 71"/>
                    <a:gd name="T58" fmla="*/ 87 w 118"/>
                    <a:gd name="T59" fmla="*/ 4 h 71"/>
                    <a:gd name="T60" fmla="*/ 99 w 118"/>
                    <a:gd name="T61" fmla="*/ 7 h 71"/>
                    <a:gd name="T62" fmla="*/ 118 w 118"/>
                    <a:gd name="T63" fmla="*/ 14 h 71"/>
                    <a:gd name="T64" fmla="*/ 118 w 118"/>
                    <a:gd name="T65" fmla="*/ 71 h 71"/>
                    <a:gd name="T66" fmla="*/ 118 w 118"/>
                    <a:gd name="T67" fmla="*/ 71 h 71"/>
                    <a:gd name="T68" fmla="*/ 99 w 118"/>
                    <a:gd name="T69" fmla="*/ 71 h 71"/>
                    <a:gd name="T70" fmla="*/ 83 w 118"/>
                    <a:gd name="T71" fmla="*/ 68 h 71"/>
                    <a:gd name="T72" fmla="*/ 83 w 118"/>
                    <a:gd name="T73" fmla="*/ 68 h 71"/>
                    <a:gd name="T74" fmla="*/ 47 w 118"/>
                    <a:gd name="T75" fmla="*/ 59 h 71"/>
                    <a:gd name="T76" fmla="*/ 28 w 118"/>
                    <a:gd name="T77" fmla="*/ 52 h 71"/>
                    <a:gd name="T78" fmla="*/ 19 w 118"/>
                    <a:gd name="T79" fmla="*/ 45 h 71"/>
                    <a:gd name="T80" fmla="*/ 19 w 118"/>
                    <a:gd name="T81" fmla="*/ 45 h 71"/>
                    <a:gd name="T82" fmla="*/ 9 w 118"/>
                    <a:gd name="T83" fmla="*/ 40 h 71"/>
                    <a:gd name="T84" fmla="*/ 0 w 118"/>
                    <a:gd name="T85" fmla="*/ 30 h 71"/>
                    <a:gd name="T86" fmla="*/ 0 w 118"/>
                    <a:gd name="T87" fmla="*/ 30 h 71"/>
                    <a:gd name="T88" fmla="*/ 0 w 118"/>
                    <a:gd name="T89" fmla="*/ 28 h 71"/>
                    <a:gd name="T90" fmla="*/ 0 w 118"/>
                    <a:gd name="T91" fmla="*/ 23 h 71"/>
                    <a:gd name="T92" fmla="*/ 0 w 118"/>
                    <a:gd name="T93" fmla="*/ 23 h 71"/>
                    <a:gd name="T94" fmla="*/ 0 w 118"/>
                    <a:gd name="T95" fmla="*/ 23 h 71"/>
                    <a:gd name="T96" fmla="*/ 0 w 118"/>
                    <a:gd name="T97" fmla="*/ 23 h 71"/>
                    <a:gd name="T98" fmla="*/ 0 w 118"/>
                    <a:gd name="T99" fmla="*/ 23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8" h="71">
                      <a:moveTo>
                        <a:pt x="0" y="23"/>
                      </a:moveTo>
                      <a:lnTo>
                        <a:pt x="0" y="23"/>
                      </a:lnTo>
                      <a:lnTo>
                        <a:pt x="0" y="21"/>
                      </a:lnTo>
                      <a:lnTo>
                        <a:pt x="14" y="9"/>
                      </a:lnTo>
                      <a:lnTo>
                        <a:pt x="33" y="2"/>
                      </a:lnTo>
                      <a:lnTo>
                        <a:pt x="35" y="2"/>
                      </a:lnTo>
                      <a:lnTo>
                        <a:pt x="52" y="0"/>
                      </a:lnTo>
                      <a:lnTo>
                        <a:pt x="83" y="2"/>
                      </a:lnTo>
                      <a:lnTo>
                        <a:pt x="87" y="4"/>
                      </a:lnTo>
                      <a:lnTo>
                        <a:pt x="99" y="7"/>
                      </a:lnTo>
                      <a:lnTo>
                        <a:pt x="118" y="14"/>
                      </a:lnTo>
                      <a:lnTo>
                        <a:pt x="118" y="71"/>
                      </a:lnTo>
                      <a:lnTo>
                        <a:pt x="99" y="71"/>
                      </a:lnTo>
                      <a:lnTo>
                        <a:pt x="83" y="68"/>
                      </a:lnTo>
                      <a:lnTo>
                        <a:pt x="47" y="59"/>
                      </a:lnTo>
                      <a:lnTo>
                        <a:pt x="28" y="52"/>
                      </a:lnTo>
                      <a:lnTo>
                        <a:pt x="19" y="45"/>
                      </a:lnTo>
                      <a:lnTo>
                        <a:pt x="9" y="40"/>
                      </a:lnTo>
                      <a:lnTo>
                        <a:pt x="0" y="30"/>
                      </a:lnTo>
                      <a:lnTo>
                        <a:pt x="0" y="28"/>
                      </a:lnTo>
                      <a:lnTo>
                        <a:pt x="0" y="23"/>
                      </a:lnTo>
                      <a:close/>
                    </a:path>
                  </a:pathLst>
                </a:custGeom>
                <a:solidFill>
                  <a:srgbClr val="735AA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49" name="Freeform 74"/>
                <p:cNvSpPr>
                  <a:spLocks/>
                </p:cNvSpPr>
                <p:nvPr/>
              </p:nvSpPr>
              <p:spPr bwMode="auto">
                <a:xfrm>
                  <a:off x="4689" y="962"/>
                  <a:ext cx="481" cy="445"/>
                </a:xfrm>
                <a:custGeom>
                  <a:avLst/>
                  <a:gdLst>
                    <a:gd name="T0" fmla="*/ 462 w 481"/>
                    <a:gd name="T1" fmla="*/ 47 h 445"/>
                    <a:gd name="T2" fmla="*/ 471 w 481"/>
                    <a:gd name="T3" fmla="*/ 70 h 445"/>
                    <a:gd name="T4" fmla="*/ 481 w 481"/>
                    <a:gd name="T5" fmla="*/ 162 h 445"/>
                    <a:gd name="T6" fmla="*/ 478 w 481"/>
                    <a:gd name="T7" fmla="*/ 282 h 445"/>
                    <a:gd name="T8" fmla="*/ 469 w 481"/>
                    <a:gd name="T9" fmla="*/ 377 h 445"/>
                    <a:gd name="T10" fmla="*/ 460 w 481"/>
                    <a:gd name="T11" fmla="*/ 398 h 445"/>
                    <a:gd name="T12" fmla="*/ 309 w 481"/>
                    <a:gd name="T13" fmla="*/ 398 h 445"/>
                    <a:gd name="T14" fmla="*/ 285 w 481"/>
                    <a:gd name="T15" fmla="*/ 415 h 445"/>
                    <a:gd name="T16" fmla="*/ 280 w 481"/>
                    <a:gd name="T17" fmla="*/ 415 h 445"/>
                    <a:gd name="T18" fmla="*/ 311 w 481"/>
                    <a:gd name="T19" fmla="*/ 417 h 445"/>
                    <a:gd name="T20" fmla="*/ 349 w 481"/>
                    <a:gd name="T21" fmla="*/ 424 h 445"/>
                    <a:gd name="T22" fmla="*/ 356 w 481"/>
                    <a:gd name="T23" fmla="*/ 429 h 445"/>
                    <a:gd name="T24" fmla="*/ 353 w 481"/>
                    <a:gd name="T25" fmla="*/ 433 h 445"/>
                    <a:gd name="T26" fmla="*/ 318 w 481"/>
                    <a:gd name="T27" fmla="*/ 440 h 445"/>
                    <a:gd name="T28" fmla="*/ 226 w 481"/>
                    <a:gd name="T29" fmla="*/ 445 h 445"/>
                    <a:gd name="T30" fmla="*/ 177 w 481"/>
                    <a:gd name="T31" fmla="*/ 443 h 445"/>
                    <a:gd name="T32" fmla="*/ 108 w 481"/>
                    <a:gd name="T33" fmla="*/ 436 h 445"/>
                    <a:gd name="T34" fmla="*/ 99 w 481"/>
                    <a:gd name="T35" fmla="*/ 429 h 445"/>
                    <a:gd name="T36" fmla="*/ 99 w 481"/>
                    <a:gd name="T37" fmla="*/ 426 h 445"/>
                    <a:gd name="T38" fmla="*/ 118 w 481"/>
                    <a:gd name="T39" fmla="*/ 422 h 445"/>
                    <a:gd name="T40" fmla="*/ 170 w 481"/>
                    <a:gd name="T41" fmla="*/ 415 h 445"/>
                    <a:gd name="T42" fmla="*/ 130 w 481"/>
                    <a:gd name="T43" fmla="*/ 396 h 445"/>
                    <a:gd name="T44" fmla="*/ 120 w 481"/>
                    <a:gd name="T45" fmla="*/ 386 h 445"/>
                    <a:gd name="T46" fmla="*/ 21 w 481"/>
                    <a:gd name="T47" fmla="*/ 367 h 445"/>
                    <a:gd name="T48" fmla="*/ 26 w 481"/>
                    <a:gd name="T49" fmla="*/ 351 h 445"/>
                    <a:gd name="T50" fmla="*/ 28 w 481"/>
                    <a:gd name="T51" fmla="*/ 318 h 445"/>
                    <a:gd name="T52" fmla="*/ 21 w 481"/>
                    <a:gd name="T53" fmla="*/ 280 h 445"/>
                    <a:gd name="T54" fmla="*/ 9 w 481"/>
                    <a:gd name="T55" fmla="*/ 257 h 445"/>
                    <a:gd name="T56" fmla="*/ 2 w 481"/>
                    <a:gd name="T57" fmla="*/ 249 h 445"/>
                    <a:gd name="T58" fmla="*/ 2 w 481"/>
                    <a:gd name="T59" fmla="*/ 200 h 445"/>
                    <a:gd name="T60" fmla="*/ 5 w 481"/>
                    <a:gd name="T61" fmla="*/ 188 h 445"/>
                    <a:gd name="T62" fmla="*/ 64 w 481"/>
                    <a:gd name="T63" fmla="*/ 139 h 445"/>
                    <a:gd name="T64" fmla="*/ 75 w 481"/>
                    <a:gd name="T65" fmla="*/ 61 h 445"/>
                    <a:gd name="T66" fmla="*/ 87 w 481"/>
                    <a:gd name="T67" fmla="*/ 25 h 445"/>
                    <a:gd name="T68" fmla="*/ 101 w 481"/>
                    <a:gd name="T69" fmla="*/ 0 h 445"/>
                    <a:gd name="T70" fmla="*/ 462 w 481"/>
                    <a:gd name="T71" fmla="*/ 47 h 4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1" h="445">
                      <a:moveTo>
                        <a:pt x="462" y="47"/>
                      </a:moveTo>
                      <a:lnTo>
                        <a:pt x="462" y="47"/>
                      </a:lnTo>
                      <a:lnTo>
                        <a:pt x="467" y="56"/>
                      </a:lnTo>
                      <a:lnTo>
                        <a:pt x="471" y="70"/>
                      </a:lnTo>
                      <a:lnTo>
                        <a:pt x="476" y="110"/>
                      </a:lnTo>
                      <a:lnTo>
                        <a:pt x="481" y="162"/>
                      </a:lnTo>
                      <a:lnTo>
                        <a:pt x="481" y="224"/>
                      </a:lnTo>
                      <a:lnTo>
                        <a:pt x="478" y="282"/>
                      </a:lnTo>
                      <a:lnTo>
                        <a:pt x="476" y="334"/>
                      </a:lnTo>
                      <a:lnTo>
                        <a:pt x="469" y="377"/>
                      </a:lnTo>
                      <a:lnTo>
                        <a:pt x="464" y="391"/>
                      </a:lnTo>
                      <a:lnTo>
                        <a:pt x="460" y="398"/>
                      </a:lnTo>
                      <a:lnTo>
                        <a:pt x="309" y="398"/>
                      </a:lnTo>
                      <a:lnTo>
                        <a:pt x="297" y="405"/>
                      </a:lnTo>
                      <a:lnTo>
                        <a:pt x="285" y="415"/>
                      </a:lnTo>
                      <a:lnTo>
                        <a:pt x="280" y="415"/>
                      </a:lnTo>
                      <a:lnTo>
                        <a:pt x="311" y="417"/>
                      </a:lnTo>
                      <a:lnTo>
                        <a:pt x="335" y="422"/>
                      </a:lnTo>
                      <a:lnTo>
                        <a:pt x="349" y="424"/>
                      </a:lnTo>
                      <a:lnTo>
                        <a:pt x="353" y="426"/>
                      </a:lnTo>
                      <a:lnTo>
                        <a:pt x="356" y="429"/>
                      </a:lnTo>
                      <a:lnTo>
                        <a:pt x="353" y="433"/>
                      </a:lnTo>
                      <a:lnTo>
                        <a:pt x="344" y="436"/>
                      </a:lnTo>
                      <a:lnTo>
                        <a:pt x="318" y="440"/>
                      </a:lnTo>
                      <a:lnTo>
                        <a:pt x="276" y="443"/>
                      </a:lnTo>
                      <a:lnTo>
                        <a:pt x="226" y="445"/>
                      </a:lnTo>
                      <a:lnTo>
                        <a:pt x="177" y="443"/>
                      </a:lnTo>
                      <a:lnTo>
                        <a:pt x="137" y="440"/>
                      </a:lnTo>
                      <a:lnTo>
                        <a:pt x="108" y="436"/>
                      </a:lnTo>
                      <a:lnTo>
                        <a:pt x="101" y="433"/>
                      </a:lnTo>
                      <a:lnTo>
                        <a:pt x="99" y="429"/>
                      </a:lnTo>
                      <a:lnTo>
                        <a:pt x="99" y="426"/>
                      </a:lnTo>
                      <a:lnTo>
                        <a:pt x="104" y="424"/>
                      </a:lnTo>
                      <a:lnTo>
                        <a:pt x="118" y="422"/>
                      </a:lnTo>
                      <a:lnTo>
                        <a:pt x="141" y="417"/>
                      </a:lnTo>
                      <a:lnTo>
                        <a:pt x="170" y="415"/>
                      </a:lnTo>
                      <a:lnTo>
                        <a:pt x="130" y="396"/>
                      </a:lnTo>
                      <a:lnTo>
                        <a:pt x="111" y="386"/>
                      </a:lnTo>
                      <a:lnTo>
                        <a:pt x="120" y="386"/>
                      </a:lnTo>
                      <a:lnTo>
                        <a:pt x="21" y="367"/>
                      </a:lnTo>
                      <a:lnTo>
                        <a:pt x="24" y="363"/>
                      </a:lnTo>
                      <a:lnTo>
                        <a:pt x="26" y="351"/>
                      </a:lnTo>
                      <a:lnTo>
                        <a:pt x="28" y="337"/>
                      </a:lnTo>
                      <a:lnTo>
                        <a:pt x="28" y="318"/>
                      </a:lnTo>
                      <a:lnTo>
                        <a:pt x="26" y="299"/>
                      </a:lnTo>
                      <a:lnTo>
                        <a:pt x="21" y="280"/>
                      </a:lnTo>
                      <a:lnTo>
                        <a:pt x="14" y="264"/>
                      </a:lnTo>
                      <a:lnTo>
                        <a:pt x="9" y="257"/>
                      </a:lnTo>
                      <a:lnTo>
                        <a:pt x="2" y="249"/>
                      </a:lnTo>
                      <a:lnTo>
                        <a:pt x="0" y="214"/>
                      </a:lnTo>
                      <a:lnTo>
                        <a:pt x="2" y="200"/>
                      </a:lnTo>
                      <a:lnTo>
                        <a:pt x="5" y="188"/>
                      </a:lnTo>
                      <a:lnTo>
                        <a:pt x="64" y="139"/>
                      </a:lnTo>
                      <a:lnTo>
                        <a:pt x="68" y="101"/>
                      </a:lnTo>
                      <a:lnTo>
                        <a:pt x="75" y="61"/>
                      </a:lnTo>
                      <a:lnTo>
                        <a:pt x="80" y="42"/>
                      </a:lnTo>
                      <a:lnTo>
                        <a:pt x="87" y="25"/>
                      </a:lnTo>
                      <a:lnTo>
                        <a:pt x="94" y="9"/>
                      </a:lnTo>
                      <a:lnTo>
                        <a:pt x="101" y="0"/>
                      </a:lnTo>
                      <a:lnTo>
                        <a:pt x="179" y="0"/>
                      </a:lnTo>
                      <a:lnTo>
                        <a:pt x="462" y="47"/>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0" name="Freeform 75"/>
                <p:cNvSpPr>
                  <a:spLocks/>
                </p:cNvSpPr>
                <p:nvPr/>
              </p:nvSpPr>
              <p:spPr bwMode="auto">
                <a:xfrm>
                  <a:off x="4852" y="1002"/>
                  <a:ext cx="275" cy="304"/>
                </a:xfrm>
                <a:custGeom>
                  <a:avLst/>
                  <a:gdLst>
                    <a:gd name="T0" fmla="*/ 275 w 275"/>
                    <a:gd name="T1" fmla="*/ 37 h 304"/>
                    <a:gd name="T2" fmla="*/ 275 w 275"/>
                    <a:gd name="T3" fmla="*/ 37 h 304"/>
                    <a:gd name="T4" fmla="*/ 275 w 275"/>
                    <a:gd name="T5" fmla="*/ 304 h 304"/>
                    <a:gd name="T6" fmla="*/ 275 w 275"/>
                    <a:gd name="T7" fmla="*/ 304 h 304"/>
                    <a:gd name="T8" fmla="*/ 0 w 275"/>
                    <a:gd name="T9" fmla="*/ 297 h 304"/>
                    <a:gd name="T10" fmla="*/ 0 w 275"/>
                    <a:gd name="T11" fmla="*/ 297 h 304"/>
                    <a:gd name="T12" fmla="*/ 9 w 275"/>
                    <a:gd name="T13" fmla="*/ 0 h 304"/>
                    <a:gd name="T14" fmla="*/ 9 w 275"/>
                    <a:gd name="T15" fmla="*/ 0 h 304"/>
                    <a:gd name="T16" fmla="*/ 275 w 275"/>
                    <a:gd name="T17" fmla="*/ 37 h 304"/>
                    <a:gd name="T18" fmla="*/ 275 w 275"/>
                    <a:gd name="T19" fmla="*/ 37 h 3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75" h="304">
                      <a:moveTo>
                        <a:pt x="275" y="37"/>
                      </a:moveTo>
                      <a:lnTo>
                        <a:pt x="275" y="37"/>
                      </a:lnTo>
                      <a:lnTo>
                        <a:pt x="275" y="304"/>
                      </a:lnTo>
                      <a:lnTo>
                        <a:pt x="0" y="297"/>
                      </a:lnTo>
                      <a:lnTo>
                        <a:pt x="9" y="0"/>
                      </a:lnTo>
                      <a:lnTo>
                        <a:pt x="275" y="37"/>
                      </a:lnTo>
                      <a:close/>
                    </a:path>
                  </a:pathLst>
                </a:custGeom>
                <a:solidFill>
                  <a:srgbClr val="553C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1" name="Freeform 76"/>
                <p:cNvSpPr>
                  <a:spLocks/>
                </p:cNvSpPr>
                <p:nvPr/>
              </p:nvSpPr>
              <p:spPr bwMode="auto">
                <a:xfrm>
                  <a:off x="4873" y="1551"/>
                  <a:ext cx="575" cy="224"/>
                </a:xfrm>
                <a:custGeom>
                  <a:avLst/>
                  <a:gdLst>
                    <a:gd name="T0" fmla="*/ 575 w 575"/>
                    <a:gd name="T1" fmla="*/ 0 h 224"/>
                    <a:gd name="T2" fmla="*/ 0 w 575"/>
                    <a:gd name="T3" fmla="*/ 224 h 224"/>
                    <a:gd name="T4" fmla="*/ 575 w 575"/>
                    <a:gd name="T5" fmla="*/ 33 h 224"/>
                    <a:gd name="T6" fmla="*/ 575 w 575"/>
                    <a:gd name="T7" fmla="*/ 0 h 2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5" h="224">
                      <a:moveTo>
                        <a:pt x="575" y="0"/>
                      </a:move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2" name="Freeform 77"/>
                <p:cNvSpPr>
                  <a:spLocks/>
                </p:cNvSpPr>
                <p:nvPr/>
              </p:nvSpPr>
              <p:spPr bwMode="auto">
                <a:xfrm>
                  <a:off x="4873" y="1596"/>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3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3" name="Freeform 78"/>
                <p:cNvSpPr>
                  <a:spLocks/>
                </p:cNvSpPr>
                <p:nvPr/>
              </p:nvSpPr>
              <p:spPr bwMode="auto">
                <a:xfrm>
                  <a:off x="4873" y="1641"/>
                  <a:ext cx="575" cy="226"/>
                </a:xfrm>
                <a:custGeom>
                  <a:avLst/>
                  <a:gdLst>
                    <a:gd name="T0" fmla="*/ 575 w 575"/>
                    <a:gd name="T1" fmla="*/ 0 h 226"/>
                    <a:gd name="T2" fmla="*/ 575 w 575"/>
                    <a:gd name="T3" fmla="*/ 0 h 226"/>
                    <a:gd name="T4" fmla="*/ 0 w 575"/>
                    <a:gd name="T5" fmla="*/ 226 h 226"/>
                    <a:gd name="T6" fmla="*/ 0 w 575"/>
                    <a:gd name="T7" fmla="*/ 226 h 226"/>
                    <a:gd name="T8" fmla="*/ 575 w 575"/>
                    <a:gd name="T9" fmla="*/ 35 h 226"/>
                    <a:gd name="T10" fmla="*/ 575 w 575"/>
                    <a:gd name="T11" fmla="*/ 0 h 2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6">
                      <a:moveTo>
                        <a:pt x="575" y="0"/>
                      </a:moveTo>
                      <a:lnTo>
                        <a:pt x="575" y="0"/>
                      </a:lnTo>
                      <a:lnTo>
                        <a:pt x="0" y="226"/>
                      </a:lnTo>
                      <a:lnTo>
                        <a:pt x="575" y="35"/>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4" name="Freeform 79"/>
                <p:cNvSpPr>
                  <a:spLocks/>
                </p:cNvSpPr>
                <p:nvPr/>
              </p:nvSpPr>
              <p:spPr bwMode="auto">
                <a:xfrm>
                  <a:off x="4873" y="1685"/>
                  <a:ext cx="575" cy="227"/>
                </a:xfrm>
                <a:custGeom>
                  <a:avLst/>
                  <a:gdLst>
                    <a:gd name="T0" fmla="*/ 575 w 575"/>
                    <a:gd name="T1" fmla="*/ 0 h 227"/>
                    <a:gd name="T2" fmla="*/ 575 w 575"/>
                    <a:gd name="T3" fmla="*/ 0 h 227"/>
                    <a:gd name="T4" fmla="*/ 0 w 575"/>
                    <a:gd name="T5" fmla="*/ 227 h 227"/>
                    <a:gd name="T6" fmla="*/ 0 w 575"/>
                    <a:gd name="T7" fmla="*/ 227 h 227"/>
                    <a:gd name="T8" fmla="*/ 575 w 575"/>
                    <a:gd name="T9" fmla="*/ 36 h 227"/>
                    <a:gd name="T10" fmla="*/ 575 w 575"/>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7">
                      <a:moveTo>
                        <a:pt x="575" y="0"/>
                      </a:moveTo>
                      <a:lnTo>
                        <a:pt x="575" y="0"/>
                      </a:lnTo>
                      <a:lnTo>
                        <a:pt x="0" y="227"/>
                      </a:lnTo>
                      <a:lnTo>
                        <a:pt x="575" y="36"/>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5" name="Freeform 80"/>
                <p:cNvSpPr>
                  <a:spLocks/>
                </p:cNvSpPr>
                <p:nvPr/>
              </p:nvSpPr>
              <p:spPr bwMode="auto">
                <a:xfrm>
                  <a:off x="4873" y="1733"/>
                  <a:ext cx="575" cy="224"/>
                </a:xfrm>
                <a:custGeom>
                  <a:avLst/>
                  <a:gdLst>
                    <a:gd name="T0" fmla="*/ 575 w 575"/>
                    <a:gd name="T1" fmla="*/ 0 h 224"/>
                    <a:gd name="T2" fmla="*/ 575 w 575"/>
                    <a:gd name="T3" fmla="*/ 0 h 224"/>
                    <a:gd name="T4" fmla="*/ 0 w 575"/>
                    <a:gd name="T5" fmla="*/ 224 h 224"/>
                    <a:gd name="T6" fmla="*/ 0 w 575"/>
                    <a:gd name="T7" fmla="*/ 224 h 224"/>
                    <a:gd name="T8" fmla="*/ 575 w 575"/>
                    <a:gd name="T9" fmla="*/ 33 h 224"/>
                    <a:gd name="T10" fmla="*/ 575 w 575"/>
                    <a:gd name="T11" fmla="*/ 0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5" h="224">
                      <a:moveTo>
                        <a:pt x="575" y="0"/>
                      </a:moveTo>
                      <a:lnTo>
                        <a:pt x="575" y="0"/>
                      </a:lnTo>
                      <a:lnTo>
                        <a:pt x="0" y="224"/>
                      </a:lnTo>
                      <a:lnTo>
                        <a:pt x="575" y="33"/>
                      </a:lnTo>
                      <a:lnTo>
                        <a:pt x="57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6" name="Freeform 81"/>
                <p:cNvSpPr>
                  <a:spLocks/>
                </p:cNvSpPr>
                <p:nvPr/>
              </p:nvSpPr>
              <p:spPr bwMode="auto">
                <a:xfrm>
                  <a:off x="4941" y="1777"/>
                  <a:ext cx="507" cy="198"/>
                </a:xfrm>
                <a:custGeom>
                  <a:avLst/>
                  <a:gdLst>
                    <a:gd name="T0" fmla="*/ 507 w 507"/>
                    <a:gd name="T1" fmla="*/ 0 h 198"/>
                    <a:gd name="T2" fmla="*/ 507 w 507"/>
                    <a:gd name="T3" fmla="*/ 0 h 198"/>
                    <a:gd name="T4" fmla="*/ 0 w 507"/>
                    <a:gd name="T5" fmla="*/ 198 h 198"/>
                    <a:gd name="T6" fmla="*/ 12 w 507"/>
                    <a:gd name="T7" fmla="*/ 198 h 198"/>
                    <a:gd name="T8" fmla="*/ 12 w 507"/>
                    <a:gd name="T9" fmla="*/ 198 h 198"/>
                    <a:gd name="T10" fmla="*/ 502 w 507"/>
                    <a:gd name="T11" fmla="*/ 36 h 198"/>
                    <a:gd name="T12" fmla="*/ 502 w 507"/>
                    <a:gd name="T13" fmla="*/ 36 h 198"/>
                    <a:gd name="T14" fmla="*/ 505 w 507"/>
                    <a:gd name="T15" fmla="*/ 17 h 198"/>
                    <a:gd name="T16" fmla="*/ 507 w 507"/>
                    <a:gd name="T17" fmla="*/ 0 h 198"/>
                    <a:gd name="T18" fmla="*/ 507 w 507"/>
                    <a:gd name="T19" fmla="*/ 0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7" h="198">
                      <a:moveTo>
                        <a:pt x="507" y="0"/>
                      </a:moveTo>
                      <a:lnTo>
                        <a:pt x="507" y="0"/>
                      </a:lnTo>
                      <a:lnTo>
                        <a:pt x="0" y="198"/>
                      </a:lnTo>
                      <a:lnTo>
                        <a:pt x="12" y="198"/>
                      </a:lnTo>
                      <a:lnTo>
                        <a:pt x="502" y="36"/>
                      </a:lnTo>
                      <a:lnTo>
                        <a:pt x="505" y="17"/>
                      </a:lnTo>
                      <a:lnTo>
                        <a:pt x="507"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7" name="Freeform 82"/>
                <p:cNvSpPr>
                  <a:spLocks/>
                </p:cNvSpPr>
                <p:nvPr/>
              </p:nvSpPr>
              <p:spPr bwMode="auto">
                <a:xfrm>
                  <a:off x="5057" y="1825"/>
                  <a:ext cx="384" cy="150"/>
                </a:xfrm>
                <a:custGeom>
                  <a:avLst/>
                  <a:gdLst>
                    <a:gd name="T0" fmla="*/ 384 w 384"/>
                    <a:gd name="T1" fmla="*/ 0 h 150"/>
                    <a:gd name="T2" fmla="*/ 384 w 384"/>
                    <a:gd name="T3" fmla="*/ 0 h 150"/>
                    <a:gd name="T4" fmla="*/ 0 w 384"/>
                    <a:gd name="T5" fmla="*/ 150 h 150"/>
                    <a:gd name="T6" fmla="*/ 33 w 384"/>
                    <a:gd name="T7" fmla="*/ 150 h 150"/>
                    <a:gd name="T8" fmla="*/ 33 w 384"/>
                    <a:gd name="T9" fmla="*/ 150 h 150"/>
                    <a:gd name="T10" fmla="*/ 370 w 384"/>
                    <a:gd name="T11" fmla="*/ 37 h 150"/>
                    <a:gd name="T12" fmla="*/ 370 w 384"/>
                    <a:gd name="T13" fmla="*/ 37 h 150"/>
                    <a:gd name="T14" fmla="*/ 379 w 384"/>
                    <a:gd name="T15" fmla="*/ 18 h 150"/>
                    <a:gd name="T16" fmla="*/ 384 w 384"/>
                    <a:gd name="T17" fmla="*/ 0 h 150"/>
                    <a:gd name="T18" fmla="*/ 384 w 384"/>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84" h="150">
                      <a:moveTo>
                        <a:pt x="384" y="0"/>
                      </a:moveTo>
                      <a:lnTo>
                        <a:pt x="384" y="0"/>
                      </a:lnTo>
                      <a:lnTo>
                        <a:pt x="0" y="150"/>
                      </a:lnTo>
                      <a:lnTo>
                        <a:pt x="33" y="150"/>
                      </a:lnTo>
                      <a:lnTo>
                        <a:pt x="370" y="37"/>
                      </a:lnTo>
                      <a:lnTo>
                        <a:pt x="379" y="18"/>
                      </a:lnTo>
                      <a:lnTo>
                        <a:pt x="384"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8" name="Freeform 83"/>
                <p:cNvSpPr>
                  <a:spLocks/>
                </p:cNvSpPr>
                <p:nvPr/>
              </p:nvSpPr>
              <p:spPr bwMode="auto">
                <a:xfrm>
                  <a:off x="5172" y="1879"/>
                  <a:ext cx="245" cy="96"/>
                </a:xfrm>
                <a:custGeom>
                  <a:avLst/>
                  <a:gdLst>
                    <a:gd name="T0" fmla="*/ 245 w 245"/>
                    <a:gd name="T1" fmla="*/ 0 h 96"/>
                    <a:gd name="T2" fmla="*/ 0 w 245"/>
                    <a:gd name="T3" fmla="*/ 96 h 96"/>
                    <a:gd name="T4" fmla="*/ 52 w 245"/>
                    <a:gd name="T5" fmla="*/ 96 h 96"/>
                    <a:gd name="T6" fmla="*/ 210 w 245"/>
                    <a:gd name="T7" fmla="*/ 45 h 96"/>
                    <a:gd name="T8" fmla="*/ 210 w 245"/>
                    <a:gd name="T9" fmla="*/ 45 h 96"/>
                    <a:gd name="T10" fmla="*/ 231 w 245"/>
                    <a:gd name="T11" fmla="*/ 23 h 96"/>
                    <a:gd name="T12" fmla="*/ 245 w 245"/>
                    <a:gd name="T13" fmla="*/ 0 h 96"/>
                    <a:gd name="T14" fmla="*/ 245 w 245"/>
                    <a:gd name="T15" fmla="*/ 0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96">
                      <a:moveTo>
                        <a:pt x="245" y="0"/>
                      </a:moveTo>
                      <a:lnTo>
                        <a:pt x="0" y="96"/>
                      </a:lnTo>
                      <a:lnTo>
                        <a:pt x="52" y="96"/>
                      </a:lnTo>
                      <a:lnTo>
                        <a:pt x="210" y="45"/>
                      </a:lnTo>
                      <a:lnTo>
                        <a:pt x="231" y="23"/>
                      </a:lnTo>
                      <a:lnTo>
                        <a:pt x="245" y="0"/>
                      </a:lnTo>
                      <a:close/>
                    </a:path>
                  </a:pathLst>
                </a:custGeom>
                <a:solidFill>
                  <a:srgbClr val="13007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59" name="Freeform 84"/>
                <p:cNvSpPr>
                  <a:spLocks/>
                </p:cNvSpPr>
                <p:nvPr/>
              </p:nvSpPr>
              <p:spPr bwMode="auto">
                <a:xfrm>
                  <a:off x="4175" y="962"/>
                  <a:ext cx="837" cy="1013"/>
                </a:xfrm>
                <a:custGeom>
                  <a:avLst/>
                  <a:gdLst>
                    <a:gd name="T0" fmla="*/ 679 w 837"/>
                    <a:gd name="T1" fmla="*/ 339 h 1013"/>
                    <a:gd name="T2" fmla="*/ 613 w 837"/>
                    <a:gd name="T3" fmla="*/ 285 h 1013"/>
                    <a:gd name="T4" fmla="*/ 538 w 837"/>
                    <a:gd name="T5" fmla="*/ 242 h 1013"/>
                    <a:gd name="T6" fmla="*/ 556 w 837"/>
                    <a:gd name="T7" fmla="*/ 226 h 1013"/>
                    <a:gd name="T8" fmla="*/ 589 w 837"/>
                    <a:gd name="T9" fmla="*/ 188 h 1013"/>
                    <a:gd name="T10" fmla="*/ 615 w 837"/>
                    <a:gd name="T11" fmla="*/ 143 h 1013"/>
                    <a:gd name="T12" fmla="*/ 629 w 837"/>
                    <a:gd name="T13" fmla="*/ 96 h 1013"/>
                    <a:gd name="T14" fmla="*/ 632 w 837"/>
                    <a:gd name="T15" fmla="*/ 70 h 1013"/>
                    <a:gd name="T16" fmla="*/ 625 w 837"/>
                    <a:gd name="T17" fmla="*/ 0 h 1013"/>
                    <a:gd name="T18" fmla="*/ 200 w 837"/>
                    <a:gd name="T19" fmla="*/ 0 h 1013"/>
                    <a:gd name="T20" fmla="*/ 160 w 837"/>
                    <a:gd name="T21" fmla="*/ 2 h 1013"/>
                    <a:gd name="T22" fmla="*/ 123 w 837"/>
                    <a:gd name="T23" fmla="*/ 14 h 1013"/>
                    <a:gd name="T24" fmla="*/ 90 w 837"/>
                    <a:gd name="T25" fmla="*/ 33 h 1013"/>
                    <a:gd name="T26" fmla="*/ 59 w 837"/>
                    <a:gd name="T27" fmla="*/ 56 h 1013"/>
                    <a:gd name="T28" fmla="*/ 35 w 837"/>
                    <a:gd name="T29" fmla="*/ 87 h 1013"/>
                    <a:gd name="T30" fmla="*/ 17 w 837"/>
                    <a:gd name="T31" fmla="*/ 120 h 1013"/>
                    <a:gd name="T32" fmla="*/ 5 w 837"/>
                    <a:gd name="T33" fmla="*/ 158 h 1013"/>
                    <a:gd name="T34" fmla="*/ 0 w 837"/>
                    <a:gd name="T35" fmla="*/ 198 h 1013"/>
                    <a:gd name="T36" fmla="*/ 0 w 837"/>
                    <a:gd name="T37" fmla="*/ 815 h 1013"/>
                    <a:gd name="T38" fmla="*/ 7 w 837"/>
                    <a:gd name="T39" fmla="*/ 860 h 1013"/>
                    <a:gd name="T40" fmla="*/ 21 w 837"/>
                    <a:gd name="T41" fmla="*/ 900 h 1013"/>
                    <a:gd name="T42" fmla="*/ 45 w 837"/>
                    <a:gd name="T43" fmla="*/ 938 h 1013"/>
                    <a:gd name="T44" fmla="*/ 73 w 837"/>
                    <a:gd name="T45" fmla="*/ 969 h 1013"/>
                    <a:gd name="T46" fmla="*/ 85 w 837"/>
                    <a:gd name="T47" fmla="*/ 955 h 1013"/>
                    <a:gd name="T48" fmla="*/ 106 w 837"/>
                    <a:gd name="T49" fmla="*/ 971 h 1013"/>
                    <a:gd name="T50" fmla="*/ 179 w 837"/>
                    <a:gd name="T51" fmla="*/ 1013 h 1013"/>
                    <a:gd name="T52" fmla="*/ 200 w 837"/>
                    <a:gd name="T53" fmla="*/ 1013 h 1013"/>
                    <a:gd name="T54" fmla="*/ 634 w 837"/>
                    <a:gd name="T55" fmla="*/ 1013 h 1013"/>
                    <a:gd name="T56" fmla="*/ 644 w 837"/>
                    <a:gd name="T57" fmla="*/ 1009 h 1013"/>
                    <a:gd name="T58" fmla="*/ 721 w 837"/>
                    <a:gd name="T59" fmla="*/ 950 h 1013"/>
                    <a:gd name="T60" fmla="*/ 778 w 837"/>
                    <a:gd name="T61" fmla="*/ 881 h 1013"/>
                    <a:gd name="T62" fmla="*/ 816 w 837"/>
                    <a:gd name="T63" fmla="*/ 804 h 1013"/>
                    <a:gd name="T64" fmla="*/ 834 w 837"/>
                    <a:gd name="T65" fmla="*/ 723 h 1013"/>
                    <a:gd name="T66" fmla="*/ 834 w 837"/>
                    <a:gd name="T67" fmla="*/ 639 h 1013"/>
                    <a:gd name="T68" fmla="*/ 818 w 837"/>
                    <a:gd name="T69" fmla="*/ 556 h 1013"/>
                    <a:gd name="T70" fmla="*/ 783 w 837"/>
                    <a:gd name="T71" fmla="*/ 473 h 1013"/>
                    <a:gd name="T72" fmla="*/ 731 w 837"/>
                    <a:gd name="T73" fmla="*/ 393 h 1013"/>
                    <a:gd name="T74" fmla="*/ 707 w 837"/>
                    <a:gd name="T75" fmla="*/ 365 h 1013"/>
                    <a:gd name="T76" fmla="*/ 679 w 837"/>
                    <a:gd name="T77" fmla="*/ 339 h 10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37" h="1013">
                      <a:moveTo>
                        <a:pt x="679" y="339"/>
                      </a:moveTo>
                      <a:lnTo>
                        <a:pt x="679" y="339"/>
                      </a:lnTo>
                      <a:lnTo>
                        <a:pt x="648" y="311"/>
                      </a:lnTo>
                      <a:lnTo>
                        <a:pt x="613" y="285"/>
                      </a:lnTo>
                      <a:lnTo>
                        <a:pt x="578" y="261"/>
                      </a:lnTo>
                      <a:lnTo>
                        <a:pt x="538" y="242"/>
                      </a:lnTo>
                      <a:lnTo>
                        <a:pt x="556" y="226"/>
                      </a:lnTo>
                      <a:lnTo>
                        <a:pt x="573" y="207"/>
                      </a:lnTo>
                      <a:lnTo>
                        <a:pt x="589" y="188"/>
                      </a:lnTo>
                      <a:lnTo>
                        <a:pt x="604" y="167"/>
                      </a:lnTo>
                      <a:lnTo>
                        <a:pt x="615" y="143"/>
                      </a:lnTo>
                      <a:lnTo>
                        <a:pt x="625" y="120"/>
                      </a:lnTo>
                      <a:lnTo>
                        <a:pt x="629" y="96"/>
                      </a:lnTo>
                      <a:lnTo>
                        <a:pt x="632" y="70"/>
                      </a:lnTo>
                      <a:lnTo>
                        <a:pt x="629" y="35"/>
                      </a:lnTo>
                      <a:lnTo>
                        <a:pt x="625" y="0"/>
                      </a:lnTo>
                      <a:lnTo>
                        <a:pt x="200" y="0"/>
                      </a:lnTo>
                      <a:lnTo>
                        <a:pt x="179" y="0"/>
                      </a:lnTo>
                      <a:lnTo>
                        <a:pt x="160" y="2"/>
                      </a:lnTo>
                      <a:lnTo>
                        <a:pt x="142" y="7"/>
                      </a:lnTo>
                      <a:lnTo>
                        <a:pt x="123" y="14"/>
                      </a:lnTo>
                      <a:lnTo>
                        <a:pt x="106" y="23"/>
                      </a:lnTo>
                      <a:lnTo>
                        <a:pt x="90" y="33"/>
                      </a:lnTo>
                      <a:lnTo>
                        <a:pt x="73" y="44"/>
                      </a:lnTo>
                      <a:lnTo>
                        <a:pt x="59" y="56"/>
                      </a:lnTo>
                      <a:lnTo>
                        <a:pt x="47" y="70"/>
                      </a:lnTo>
                      <a:lnTo>
                        <a:pt x="35" y="87"/>
                      </a:lnTo>
                      <a:lnTo>
                        <a:pt x="26" y="103"/>
                      </a:lnTo>
                      <a:lnTo>
                        <a:pt x="17" y="120"/>
                      </a:lnTo>
                      <a:lnTo>
                        <a:pt x="10" y="139"/>
                      </a:lnTo>
                      <a:lnTo>
                        <a:pt x="5" y="158"/>
                      </a:lnTo>
                      <a:lnTo>
                        <a:pt x="2" y="179"/>
                      </a:lnTo>
                      <a:lnTo>
                        <a:pt x="0" y="198"/>
                      </a:lnTo>
                      <a:lnTo>
                        <a:pt x="0" y="815"/>
                      </a:lnTo>
                      <a:lnTo>
                        <a:pt x="2" y="837"/>
                      </a:lnTo>
                      <a:lnTo>
                        <a:pt x="7" y="860"/>
                      </a:lnTo>
                      <a:lnTo>
                        <a:pt x="12" y="881"/>
                      </a:lnTo>
                      <a:lnTo>
                        <a:pt x="21" y="900"/>
                      </a:lnTo>
                      <a:lnTo>
                        <a:pt x="31" y="919"/>
                      </a:lnTo>
                      <a:lnTo>
                        <a:pt x="45" y="938"/>
                      </a:lnTo>
                      <a:lnTo>
                        <a:pt x="59" y="955"/>
                      </a:lnTo>
                      <a:lnTo>
                        <a:pt x="73" y="969"/>
                      </a:lnTo>
                      <a:lnTo>
                        <a:pt x="85" y="955"/>
                      </a:lnTo>
                      <a:lnTo>
                        <a:pt x="106" y="971"/>
                      </a:lnTo>
                      <a:lnTo>
                        <a:pt x="130" y="988"/>
                      </a:lnTo>
                      <a:lnTo>
                        <a:pt x="179" y="1013"/>
                      </a:lnTo>
                      <a:lnTo>
                        <a:pt x="200" y="1013"/>
                      </a:lnTo>
                      <a:lnTo>
                        <a:pt x="634" y="1013"/>
                      </a:lnTo>
                      <a:lnTo>
                        <a:pt x="644" y="1009"/>
                      </a:lnTo>
                      <a:lnTo>
                        <a:pt x="684" y="980"/>
                      </a:lnTo>
                      <a:lnTo>
                        <a:pt x="721" y="950"/>
                      </a:lnTo>
                      <a:lnTo>
                        <a:pt x="752" y="917"/>
                      </a:lnTo>
                      <a:lnTo>
                        <a:pt x="778" y="881"/>
                      </a:lnTo>
                      <a:lnTo>
                        <a:pt x="799" y="844"/>
                      </a:lnTo>
                      <a:lnTo>
                        <a:pt x="816" y="804"/>
                      </a:lnTo>
                      <a:lnTo>
                        <a:pt x="827" y="764"/>
                      </a:lnTo>
                      <a:lnTo>
                        <a:pt x="834" y="723"/>
                      </a:lnTo>
                      <a:lnTo>
                        <a:pt x="837" y="681"/>
                      </a:lnTo>
                      <a:lnTo>
                        <a:pt x="834" y="639"/>
                      </a:lnTo>
                      <a:lnTo>
                        <a:pt x="830" y="598"/>
                      </a:lnTo>
                      <a:lnTo>
                        <a:pt x="818" y="556"/>
                      </a:lnTo>
                      <a:lnTo>
                        <a:pt x="801" y="514"/>
                      </a:lnTo>
                      <a:lnTo>
                        <a:pt x="783" y="473"/>
                      </a:lnTo>
                      <a:lnTo>
                        <a:pt x="759" y="433"/>
                      </a:lnTo>
                      <a:lnTo>
                        <a:pt x="731" y="393"/>
                      </a:lnTo>
                      <a:lnTo>
                        <a:pt x="707" y="365"/>
                      </a:lnTo>
                      <a:lnTo>
                        <a:pt x="679" y="339"/>
                      </a:lnTo>
                      <a:close/>
                    </a:path>
                  </a:pathLst>
                </a:custGeom>
                <a:solidFill>
                  <a:srgbClr val="FFF08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0" name="Freeform 85"/>
                <p:cNvSpPr>
                  <a:spLocks/>
                </p:cNvSpPr>
                <p:nvPr/>
              </p:nvSpPr>
              <p:spPr bwMode="auto">
                <a:xfrm>
                  <a:off x="4359" y="962"/>
                  <a:ext cx="424" cy="247"/>
                </a:xfrm>
                <a:custGeom>
                  <a:avLst/>
                  <a:gdLst>
                    <a:gd name="T0" fmla="*/ 415 w 424"/>
                    <a:gd name="T1" fmla="*/ 0 h 247"/>
                    <a:gd name="T2" fmla="*/ 415 w 424"/>
                    <a:gd name="T3" fmla="*/ 0 h 247"/>
                    <a:gd name="T4" fmla="*/ 422 w 424"/>
                    <a:gd name="T5" fmla="*/ 40 h 247"/>
                    <a:gd name="T6" fmla="*/ 424 w 424"/>
                    <a:gd name="T7" fmla="*/ 80 h 247"/>
                    <a:gd name="T8" fmla="*/ 424 w 424"/>
                    <a:gd name="T9" fmla="*/ 80 h 247"/>
                    <a:gd name="T10" fmla="*/ 422 w 424"/>
                    <a:gd name="T11" fmla="*/ 101 h 247"/>
                    <a:gd name="T12" fmla="*/ 415 w 424"/>
                    <a:gd name="T13" fmla="*/ 120 h 247"/>
                    <a:gd name="T14" fmla="*/ 405 w 424"/>
                    <a:gd name="T15" fmla="*/ 139 h 247"/>
                    <a:gd name="T16" fmla="*/ 396 w 424"/>
                    <a:gd name="T17" fmla="*/ 158 h 247"/>
                    <a:gd name="T18" fmla="*/ 382 w 424"/>
                    <a:gd name="T19" fmla="*/ 176 h 247"/>
                    <a:gd name="T20" fmla="*/ 368 w 424"/>
                    <a:gd name="T21" fmla="*/ 193 h 247"/>
                    <a:gd name="T22" fmla="*/ 339 w 424"/>
                    <a:gd name="T23" fmla="*/ 221 h 247"/>
                    <a:gd name="T24" fmla="*/ 339 w 424"/>
                    <a:gd name="T25" fmla="*/ 221 h 247"/>
                    <a:gd name="T26" fmla="*/ 328 w 424"/>
                    <a:gd name="T27" fmla="*/ 231 h 247"/>
                    <a:gd name="T28" fmla="*/ 316 w 424"/>
                    <a:gd name="T29" fmla="*/ 238 h 247"/>
                    <a:gd name="T30" fmla="*/ 304 w 424"/>
                    <a:gd name="T31" fmla="*/ 242 h 247"/>
                    <a:gd name="T32" fmla="*/ 290 w 424"/>
                    <a:gd name="T33" fmla="*/ 245 h 247"/>
                    <a:gd name="T34" fmla="*/ 290 w 424"/>
                    <a:gd name="T35" fmla="*/ 245 h 247"/>
                    <a:gd name="T36" fmla="*/ 255 w 424"/>
                    <a:gd name="T37" fmla="*/ 247 h 247"/>
                    <a:gd name="T38" fmla="*/ 217 w 424"/>
                    <a:gd name="T39" fmla="*/ 245 h 247"/>
                    <a:gd name="T40" fmla="*/ 146 w 424"/>
                    <a:gd name="T41" fmla="*/ 240 h 247"/>
                    <a:gd name="T42" fmla="*/ 0 w 424"/>
                    <a:gd name="T43" fmla="*/ 23 h 247"/>
                    <a:gd name="T44" fmla="*/ 99 w 424"/>
                    <a:gd name="T45" fmla="*/ 0 h 247"/>
                    <a:gd name="T46" fmla="*/ 99 w 424"/>
                    <a:gd name="T47" fmla="*/ 0 h 247"/>
                    <a:gd name="T48" fmla="*/ 101 w 424"/>
                    <a:gd name="T49" fmla="*/ 0 h 247"/>
                    <a:gd name="T50" fmla="*/ 415 w 424"/>
                    <a:gd name="T51" fmla="*/ 0 h 2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24" h="247">
                      <a:moveTo>
                        <a:pt x="415" y="0"/>
                      </a:moveTo>
                      <a:lnTo>
                        <a:pt x="415" y="0"/>
                      </a:lnTo>
                      <a:lnTo>
                        <a:pt x="422" y="40"/>
                      </a:lnTo>
                      <a:lnTo>
                        <a:pt x="424" y="80"/>
                      </a:lnTo>
                      <a:lnTo>
                        <a:pt x="422" y="101"/>
                      </a:lnTo>
                      <a:lnTo>
                        <a:pt x="415" y="120"/>
                      </a:lnTo>
                      <a:lnTo>
                        <a:pt x="405" y="139"/>
                      </a:lnTo>
                      <a:lnTo>
                        <a:pt x="396" y="158"/>
                      </a:lnTo>
                      <a:lnTo>
                        <a:pt x="382" y="176"/>
                      </a:lnTo>
                      <a:lnTo>
                        <a:pt x="368" y="193"/>
                      </a:lnTo>
                      <a:lnTo>
                        <a:pt x="339" y="221"/>
                      </a:lnTo>
                      <a:lnTo>
                        <a:pt x="328" y="231"/>
                      </a:lnTo>
                      <a:lnTo>
                        <a:pt x="316" y="238"/>
                      </a:lnTo>
                      <a:lnTo>
                        <a:pt x="304" y="242"/>
                      </a:lnTo>
                      <a:lnTo>
                        <a:pt x="290" y="245"/>
                      </a:lnTo>
                      <a:lnTo>
                        <a:pt x="255" y="247"/>
                      </a:lnTo>
                      <a:lnTo>
                        <a:pt x="217" y="245"/>
                      </a:lnTo>
                      <a:lnTo>
                        <a:pt x="146" y="240"/>
                      </a:lnTo>
                      <a:lnTo>
                        <a:pt x="0" y="23"/>
                      </a:lnTo>
                      <a:lnTo>
                        <a:pt x="99" y="0"/>
                      </a:lnTo>
                      <a:lnTo>
                        <a:pt x="101" y="0"/>
                      </a:lnTo>
                      <a:lnTo>
                        <a:pt x="41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1" name="Freeform 86"/>
                <p:cNvSpPr>
                  <a:spLocks/>
                </p:cNvSpPr>
                <p:nvPr/>
              </p:nvSpPr>
              <p:spPr bwMode="auto">
                <a:xfrm>
                  <a:off x="4378" y="962"/>
                  <a:ext cx="396" cy="235"/>
                </a:xfrm>
                <a:custGeom>
                  <a:avLst/>
                  <a:gdLst>
                    <a:gd name="T0" fmla="*/ 386 w 396"/>
                    <a:gd name="T1" fmla="*/ 0 h 235"/>
                    <a:gd name="T2" fmla="*/ 386 w 396"/>
                    <a:gd name="T3" fmla="*/ 0 h 235"/>
                    <a:gd name="T4" fmla="*/ 391 w 396"/>
                    <a:gd name="T5" fmla="*/ 25 h 235"/>
                    <a:gd name="T6" fmla="*/ 393 w 396"/>
                    <a:gd name="T7" fmla="*/ 54 h 235"/>
                    <a:gd name="T8" fmla="*/ 396 w 396"/>
                    <a:gd name="T9" fmla="*/ 80 h 235"/>
                    <a:gd name="T10" fmla="*/ 391 w 396"/>
                    <a:gd name="T11" fmla="*/ 101 h 235"/>
                    <a:gd name="T12" fmla="*/ 391 w 396"/>
                    <a:gd name="T13" fmla="*/ 101 h 235"/>
                    <a:gd name="T14" fmla="*/ 386 w 396"/>
                    <a:gd name="T15" fmla="*/ 120 h 235"/>
                    <a:gd name="T16" fmla="*/ 377 w 396"/>
                    <a:gd name="T17" fmla="*/ 139 h 235"/>
                    <a:gd name="T18" fmla="*/ 363 w 396"/>
                    <a:gd name="T19" fmla="*/ 158 h 235"/>
                    <a:gd name="T20" fmla="*/ 349 w 396"/>
                    <a:gd name="T21" fmla="*/ 174 h 235"/>
                    <a:gd name="T22" fmla="*/ 320 w 396"/>
                    <a:gd name="T23" fmla="*/ 207 h 235"/>
                    <a:gd name="T24" fmla="*/ 294 w 396"/>
                    <a:gd name="T25" fmla="*/ 228 h 235"/>
                    <a:gd name="T26" fmla="*/ 294 w 396"/>
                    <a:gd name="T27" fmla="*/ 228 h 235"/>
                    <a:gd name="T28" fmla="*/ 287 w 396"/>
                    <a:gd name="T29" fmla="*/ 231 h 235"/>
                    <a:gd name="T30" fmla="*/ 278 w 396"/>
                    <a:gd name="T31" fmla="*/ 233 h 235"/>
                    <a:gd name="T32" fmla="*/ 257 w 396"/>
                    <a:gd name="T33" fmla="*/ 235 h 235"/>
                    <a:gd name="T34" fmla="*/ 231 w 396"/>
                    <a:gd name="T35" fmla="*/ 235 h 235"/>
                    <a:gd name="T36" fmla="*/ 203 w 396"/>
                    <a:gd name="T37" fmla="*/ 235 h 235"/>
                    <a:gd name="T38" fmla="*/ 155 w 396"/>
                    <a:gd name="T39" fmla="*/ 231 h 235"/>
                    <a:gd name="T40" fmla="*/ 134 w 396"/>
                    <a:gd name="T41" fmla="*/ 228 h 235"/>
                    <a:gd name="T42" fmla="*/ 0 w 396"/>
                    <a:gd name="T43" fmla="*/ 30 h 235"/>
                    <a:gd name="T44" fmla="*/ 82 w 396"/>
                    <a:gd name="T45" fmla="*/ 11 h 235"/>
                    <a:gd name="T46" fmla="*/ 82 w 396"/>
                    <a:gd name="T47" fmla="*/ 11 h 235"/>
                    <a:gd name="T48" fmla="*/ 99 w 396"/>
                    <a:gd name="T49" fmla="*/ 0 h 235"/>
                    <a:gd name="T50" fmla="*/ 386 w 396"/>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6" h="235">
                      <a:moveTo>
                        <a:pt x="386" y="0"/>
                      </a:moveTo>
                      <a:lnTo>
                        <a:pt x="386" y="0"/>
                      </a:lnTo>
                      <a:lnTo>
                        <a:pt x="391" y="25"/>
                      </a:lnTo>
                      <a:lnTo>
                        <a:pt x="393" y="54"/>
                      </a:lnTo>
                      <a:lnTo>
                        <a:pt x="396" y="80"/>
                      </a:lnTo>
                      <a:lnTo>
                        <a:pt x="391" y="101"/>
                      </a:lnTo>
                      <a:lnTo>
                        <a:pt x="386" y="120"/>
                      </a:lnTo>
                      <a:lnTo>
                        <a:pt x="377" y="139"/>
                      </a:lnTo>
                      <a:lnTo>
                        <a:pt x="363" y="158"/>
                      </a:lnTo>
                      <a:lnTo>
                        <a:pt x="349" y="174"/>
                      </a:lnTo>
                      <a:lnTo>
                        <a:pt x="320" y="207"/>
                      </a:lnTo>
                      <a:lnTo>
                        <a:pt x="294" y="228"/>
                      </a:lnTo>
                      <a:lnTo>
                        <a:pt x="287" y="231"/>
                      </a:lnTo>
                      <a:lnTo>
                        <a:pt x="278" y="233"/>
                      </a:lnTo>
                      <a:lnTo>
                        <a:pt x="257" y="235"/>
                      </a:lnTo>
                      <a:lnTo>
                        <a:pt x="231" y="235"/>
                      </a:lnTo>
                      <a:lnTo>
                        <a:pt x="203" y="235"/>
                      </a:lnTo>
                      <a:lnTo>
                        <a:pt x="155" y="231"/>
                      </a:lnTo>
                      <a:lnTo>
                        <a:pt x="134" y="228"/>
                      </a:lnTo>
                      <a:lnTo>
                        <a:pt x="0" y="30"/>
                      </a:lnTo>
                      <a:lnTo>
                        <a:pt x="82" y="11"/>
                      </a:lnTo>
                      <a:lnTo>
                        <a:pt x="99" y="0"/>
                      </a:lnTo>
                      <a:lnTo>
                        <a:pt x="38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2" name="Freeform 87"/>
                <p:cNvSpPr>
                  <a:spLocks/>
                </p:cNvSpPr>
                <p:nvPr/>
              </p:nvSpPr>
              <p:spPr bwMode="auto">
                <a:xfrm>
                  <a:off x="4597" y="962"/>
                  <a:ext cx="170" cy="14"/>
                </a:xfrm>
                <a:custGeom>
                  <a:avLst/>
                  <a:gdLst>
                    <a:gd name="T0" fmla="*/ 170 w 170"/>
                    <a:gd name="T1" fmla="*/ 14 h 14"/>
                    <a:gd name="T2" fmla="*/ 170 w 170"/>
                    <a:gd name="T3" fmla="*/ 14 h 14"/>
                    <a:gd name="T4" fmla="*/ 0 w 170"/>
                    <a:gd name="T5" fmla="*/ 0 h 14"/>
                    <a:gd name="T6" fmla="*/ 0 w 170"/>
                    <a:gd name="T7" fmla="*/ 0 h 14"/>
                    <a:gd name="T8" fmla="*/ 47 w 170"/>
                    <a:gd name="T9" fmla="*/ 0 h 14"/>
                    <a:gd name="T10" fmla="*/ 167 w 170"/>
                    <a:gd name="T11" fmla="*/ 0 h 14"/>
                    <a:gd name="T12" fmla="*/ 167 w 170"/>
                    <a:gd name="T13" fmla="*/ 0 h 14"/>
                    <a:gd name="T14" fmla="*/ 170 w 170"/>
                    <a:gd name="T15" fmla="*/ 14 h 14"/>
                    <a:gd name="T16" fmla="*/ 170 w 170"/>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0" h="14">
                      <a:moveTo>
                        <a:pt x="170" y="14"/>
                      </a:moveTo>
                      <a:lnTo>
                        <a:pt x="170" y="14"/>
                      </a:lnTo>
                      <a:lnTo>
                        <a:pt x="0" y="0"/>
                      </a:lnTo>
                      <a:lnTo>
                        <a:pt x="47" y="0"/>
                      </a:lnTo>
                      <a:lnTo>
                        <a:pt x="167" y="0"/>
                      </a:lnTo>
                      <a:lnTo>
                        <a:pt x="170" y="14"/>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3" name="Freeform 88"/>
                <p:cNvSpPr>
                  <a:spLocks/>
                </p:cNvSpPr>
                <p:nvPr/>
              </p:nvSpPr>
              <p:spPr bwMode="auto">
                <a:xfrm>
                  <a:off x="4597" y="976"/>
                  <a:ext cx="172" cy="21"/>
                </a:xfrm>
                <a:custGeom>
                  <a:avLst/>
                  <a:gdLst>
                    <a:gd name="T0" fmla="*/ 172 w 172"/>
                    <a:gd name="T1" fmla="*/ 21 h 21"/>
                    <a:gd name="T2" fmla="*/ 172 w 172"/>
                    <a:gd name="T3" fmla="*/ 21 h 21"/>
                    <a:gd name="T4" fmla="*/ 0 w 172"/>
                    <a:gd name="T5" fmla="*/ 7 h 21"/>
                    <a:gd name="T6" fmla="*/ 0 w 172"/>
                    <a:gd name="T7" fmla="*/ 7 h 21"/>
                    <a:gd name="T8" fmla="*/ 170 w 172"/>
                    <a:gd name="T9" fmla="*/ 0 h 21"/>
                    <a:gd name="T10" fmla="*/ 170 w 172"/>
                    <a:gd name="T11" fmla="*/ 0 h 21"/>
                    <a:gd name="T12" fmla="*/ 172 w 172"/>
                    <a:gd name="T13" fmla="*/ 21 h 21"/>
                    <a:gd name="T14" fmla="*/ 172 w 17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2" h="21">
                      <a:moveTo>
                        <a:pt x="172" y="21"/>
                      </a:moveTo>
                      <a:lnTo>
                        <a:pt x="172" y="21"/>
                      </a:lnTo>
                      <a:lnTo>
                        <a:pt x="0" y="7"/>
                      </a:lnTo>
                      <a:lnTo>
                        <a:pt x="170" y="0"/>
                      </a:lnTo>
                      <a:lnTo>
                        <a:pt x="172"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4" name="Freeform 89"/>
                <p:cNvSpPr>
                  <a:spLocks/>
                </p:cNvSpPr>
                <p:nvPr/>
              </p:nvSpPr>
              <p:spPr bwMode="auto">
                <a:xfrm>
                  <a:off x="4597" y="995"/>
                  <a:ext cx="174" cy="21"/>
                </a:xfrm>
                <a:custGeom>
                  <a:avLst/>
                  <a:gdLst>
                    <a:gd name="T0" fmla="*/ 174 w 174"/>
                    <a:gd name="T1" fmla="*/ 21 h 21"/>
                    <a:gd name="T2" fmla="*/ 0 w 174"/>
                    <a:gd name="T3" fmla="*/ 7 h 21"/>
                    <a:gd name="T4" fmla="*/ 172 w 174"/>
                    <a:gd name="T5" fmla="*/ 0 h 21"/>
                    <a:gd name="T6" fmla="*/ 172 w 174"/>
                    <a:gd name="T7" fmla="*/ 0 h 21"/>
                    <a:gd name="T8" fmla="*/ 174 w 174"/>
                    <a:gd name="T9" fmla="*/ 21 h 21"/>
                    <a:gd name="T10" fmla="*/ 174 w 174"/>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4" h="21">
                      <a:moveTo>
                        <a:pt x="174" y="21"/>
                      </a:moveTo>
                      <a:lnTo>
                        <a:pt x="0" y="7"/>
                      </a:lnTo>
                      <a:lnTo>
                        <a:pt x="172" y="0"/>
                      </a:lnTo>
                      <a:lnTo>
                        <a:pt x="174" y="21"/>
                      </a:lnTo>
                      <a:close/>
                    </a:path>
                  </a:pathLst>
                </a:custGeom>
                <a:solidFill>
                  <a:srgbClr val="6F5F4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5" name="Freeform 90"/>
                <p:cNvSpPr>
                  <a:spLocks/>
                </p:cNvSpPr>
                <p:nvPr/>
              </p:nvSpPr>
              <p:spPr bwMode="auto">
                <a:xfrm>
                  <a:off x="4474" y="997"/>
                  <a:ext cx="274" cy="153"/>
                </a:xfrm>
                <a:custGeom>
                  <a:avLst/>
                  <a:gdLst>
                    <a:gd name="T0" fmla="*/ 191 w 274"/>
                    <a:gd name="T1" fmla="*/ 19 h 153"/>
                    <a:gd name="T2" fmla="*/ 191 w 274"/>
                    <a:gd name="T3" fmla="*/ 19 h 153"/>
                    <a:gd name="T4" fmla="*/ 196 w 274"/>
                    <a:gd name="T5" fmla="*/ 19 h 153"/>
                    <a:gd name="T6" fmla="*/ 210 w 274"/>
                    <a:gd name="T7" fmla="*/ 16 h 153"/>
                    <a:gd name="T8" fmla="*/ 227 w 274"/>
                    <a:gd name="T9" fmla="*/ 16 h 153"/>
                    <a:gd name="T10" fmla="*/ 239 w 274"/>
                    <a:gd name="T11" fmla="*/ 19 h 153"/>
                    <a:gd name="T12" fmla="*/ 250 w 274"/>
                    <a:gd name="T13" fmla="*/ 21 h 153"/>
                    <a:gd name="T14" fmla="*/ 250 w 274"/>
                    <a:gd name="T15" fmla="*/ 21 h 153"/>
                    <a:gd name="T16" fmla="*/ 260 w 274"/>
                    <a:gd name="T17" fmla="*/ 28 h 153"/>
                    <a:gd name="T18" fmla="*/ 269 w 274"/>
                    <a:gd name="T19" fmla="*/ 38 h 153"/>
                    <a:gd name="T20" fmla="*/ 272 w 274"/>
                    <a:gd name="T21" fmla="*/ 49 h 153"/>
                    <a:gd name="T22" fmla="*/ 274 w 274"/>
                    <a:gd name="T23" fmla="*/ 66 h 153"/>
                    <a:gd name="T24" fmla="*/ 272 w 274"/>
                    <a:gd name="T25" fmla="*/ 80 h 153"/>
                    <a:gd name="T26" fmla="*/ 264 w 274"/>
                    <a:gd name="T27" fmla="*/ 97 h 153"/>
                    <a:gd name="T28" fmla="*/ 253 w 274"/>
                    <a:gd name="T29" fmla="*/ 113 h 153"/>
                    <a:gd name="T30" fmla="*/ 236 w 274"/>
                    <a:gd name="T31" fmla="*/ 130 h 153"/>
                    <a:gd name="T32" fmla="*/ 236 w 274"/>
                    <a:gd name="T33" fmla="*/ 130 h 153"/>
                    <a:gd name="T34" fmla="*/ 227 w 274"/>
                    <a:gd name="T35" fmla="*/ 137 h 153"/>
                    <a:gd name="T36" fmla="*/ 217 w 274"/>
                    <a:gd name="T37" fmla="*/ 141 h 153"/>
                    <a:gd name="T38" fmla="*/ 196 w 274"/>
                    <a:gd name="T39" fmla="*/ 151 h 153"/>
                    <a:gd name="T40" fmla="*/ 175 w 274"/>
                    <a:gd name="T41" fmla="*/ 153 h 153"/>
                    <a:gd name="T42" fmla="*/ 154 w 274"/>
                    <a:gd name="T43" fmla="*/ 153 h 153"/>
                    <a:gd name="T44" fmla="*/ 135 w 274"/>
                    <a:gd name="T45" fmla="*/ 153 h 153"/>
                    <a:gd name="T46" fmla="*/ 121 w 274"/>
                    <a:gd name="T47" fmla="*/ 151 h 153"/>
                    <a:gd name="T48" fmla="*/ 107 w 274"/>
                    <a:gd name="T49" fmla="*/ 148 h 153"/>
                    <a:gd name="T50" fmla="*/ 62 w 274"/>
                    <a:gd name="T51" fmla="*/ 137 h 153"/>
                    <a:gd name="T52" fmla="*/ 0 w 274"/>
                    <a:gd name="T53" fmla="*/ 66 h 153"/>
                    <a:gd name="T54" fmla="*/ 33 w 274"/>
                    <a:gd name="T55" fmla="*/ 0 h 153"/>
                    <a:gd name="T56" fmla="*/ 102 w 274"/>
                    <a:gd name="T57" fmla="*/ 2 h 153"/>
                    <a:gd name="T58" fmla="*/ 109 w 274"/>
                    <a:gd name="T59" fmla="*/ 28 h 153"/>
                    <a:gd name="T60" fmla="*/ 109 w 274"/>
                    <a:gd name="T61" fmla="*/ 28 h 153"/>
                    <a:gd name="T62" fmla="*/ 123 w 274"/>
                    <a:gd name="T63" fmla="*/ 31 h 153"/>
                    <a:gd name="T64" fmla="*/ 135 w 274"/>
                    <a:gd name="T65" fmla="*/ 33 h 153"/>
                    <a:gd name="T66" fmla="*/ 151 w 274"/>
                    <a:gd name="T67" fmla="*/ 33 h 153"/>
                    <a:gd name="T68" fmla="*/ 151 w 274"/>
                    <a:gd name="T69" fmla="*/ 33 h 153"/>
                    <a:gd name="T70" fmla="*/ 165 w 274"/>
                    <a:gd name="T71" fmla="*/ 31 h 153"/>
                    <a:gd name="T72" fmla="*/ 180 w 274"/>
                    <a:gd name="T73" fmla="*/ 26 h 153"/>
                    <a:gd name="T74" fmla="*/ 191 w 274"/>
                    <a:gd name="T75" fmla="*/ 19 h 153"/>
                    <a:gd name="T76" fmla="*/ 191 w 274"/>
                    <a:gd name="T77" fmla="*/ 19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4" h="153">
                      <a:moveTo>
                        <a:pt x="191" y="19"/>
                      </a:moveTo>
                      <a:lnTo>
                        <a:pt x="191" y="19"/>
                      </a:lnTo>
                      <a:lnTo>
                        <a:pt x="196" y="19"/>
                      </a:lnTo>
                      <a:lnTo>
                        <a:pt x="210" y="16"/>
                      </a:lnTo>
                      <a:lnTo>
                        <a:pt x="227" y="16"/>
                      </a:lnTo>
                      <a:lnTo>
                        <a:pt x="239" y="19"/>
                      </a:lnTo>
                      <a:lnTo>
                        <a:pt x="250" y="21"/>
                      </a:lnTo>
                      <a:lnTo>
                        <a:pt x="260" y="28"/>
                      </a:lnTo>
                      <a:lnTo>
                        <a:pt x="269" y="38"/>
                      </a:lnTo>
                      <a:lnTo>
                        <a:pt x="272" y="49"/>
                      </a:lnTo>
                      <a:lnTo>
                        <a:pt x="274" y="66"/>
                      </a:lnTo>
                      <a:lnTo>
                        <a:pt x="272" y="80"/>
                      </a:lnTo>
                      <a:lnTo>
                        <a:pt x="264" y="97"/>
                      </a:lnTo>
                      <a:lnTo>
                        <a:pt x="253" y="113"/>
                      </a:lnTo>
                      <a:lnTo>
                        <a:pt x="236" y="130"/>
                      </a:lnTo>
                      <a:lnTo>
                        <a:pt x="227" y="137"/>
                      </a:lnTo>
                      <a:lnTo>
                        <a:pt x="217" y="141"/>
                      </a:lnTo>
                      <a:lnTo>
                        <a:pt x="196" y="151"/>
                      </a:lnTo>
                      <a:lnTo>
                        <a:pt x="175" y="153"/>
                      </a:lnTo>
                      <a:lnTo>
                        <a:pt x="154" y="153"/>
                      </a:lnTo>
                      <a:lnTo>
                        <a:pt x="135" y="153"/>
                      </a:lnTo>
                      <a:lnTo>
                        <a:pt x="121" y="151"/>
                      </a:lnTo>
                      <a:lnTo>
                        <a:pt x="107" y="148"/>
                      </a:lnTo>
                      <a:lnTo>
                        <a:pt x="62" y="137"/>
                      </a:lnTo>
                      <a:lnTo>
                        <a:pt x="0" y="66"/>
                      </a:lnTo>
                      <a:lnTo>
                        <a:pt x="33" y="0"/>
                      </a:lnTo>
                      <a:lnTo>
                        <a:pt x="102" y="2"/>
                      </a:lnTo>
                      <a:lnTo>
                        <a:pt x="109" y="28"/>
                      </a:lnTo>
                      <a:lnTo>
                        <a:pt x="123" y="31"/>
                      </a:lnTo>
                      <a:lnTo>
                        <a:pt x="135" y="33"/>
                      </a:lnTo>
                      <a:lnTo>
                        <a:pt x="151" y="33"/>
                      </a:lnTo>
                      <a:lnTo>
                        <a:pt x="165" y="31"/>
                      </a:lnTo>
                      <a:lnTo>
                        <a:pt x="180" y="26"/>
                      </a:lnTo>
                      <a:lnTo>
                        <a:pt x="191" y="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6" name="Freeform 91"/>
                <p:cNvSpPr>
                  <a:spLocks/>
                </p:cNvSpPr>
                <p:nvPr/>
              </p:nvSpPr>
              <p:spPr bwMode="auto">
                <a:xfrm>
                  <a:off x="4371" y="962"/>
                  <a:ext cx="210" cy="150"/>
                </a:xfrm>
                <a:custGeom>
                  <a:avLst/>
                  <a:gdLst>
                    <a:gd name="T0" fmla="*/ 210 w 210"/>
                    <a:gd name="T1" fmla="*/ 0 h 150"/>
                    <a:gd name="T2" fmla="*/ 210 w 210"/>
                    <a:gd name="T3" fmla="*/ 0 h 150"/>
                    <a:gd name="T4" fmla="*/ 202 w 210"/>
                    <a:gd name="T5" fmla="*/ 16 h 150"/>
                    <a:gd name="T6" fmla="*/ 193 w 210"/>
                    <a:gd name="T7" fmla="*/ 33 h 150"/>
                    <a:gd name="T8" fmla="*/ 169 w 210"/>
                    <a:gd name="T9" fmla="*/ 63 h 150"/>
                    <a:gd name="T10" fmla="*/ 169 w 210"/>
                    <a:gd name="T11" fmla="*/ 63 h 150"/>
                    <a:gd name="T12" fmla="*/ 167 w 210"/>
                    <a:gd name="T13" fmla="*/ 68 h 150"/>
                    <a:gd name="T14" fmla="*/ 165 w 210"/>
                    <a:gd name="T15" fmla="*/ 77 h 150"/>
                    <a:gd name="T16" fmla="*/ 165 w 210"/>
                    <a:gd name="T17" fmla="*/ 77 h 150"/>
                    <a:gd name="T18" fmla="*/ 165 w 210"/>
                    <a:gd name="T19" fmla="*/ 84 h 150"/>
                    <a:gd name="T20" fmla="*/ 162 w 210"/>
                    <a:gd name="T21" fmla="*/ 89 h 150"/>
                    <a:gd name="T22" fmla="*/ 160 w 210"/>
                    <a:gd name="T23" fmla="*/ 96 h 150"/>
                    <a:gd name="T24" fmla="*/ 155 w 210"/>
                    <a:gd name="T25" fmla="*/ 99 h 150"/>
                    <a:gd name="T26" fmla="*/ 144 w 210"/>
                    <a:gd name="T27" fmla="*/ 106 h 150"/>
                    <a:gd name="T28" fmla="*/ 129 w 210"/>
                    <a:gd name="T29" fmla="*/ 108 h 150"/>
                    <a:gd name="T30" fmla="*/ 129 w 210"/>
                    <a:gd name="T31" fmla="*/ 108 h 150"/>
                    <a:gd name="T32" fmla="*/ 120 w 210"/>
                    <a:gd name="T33" fmla="*/ 120 h 150"/>
                    <a:gd name="T34" fmla="*/ 118 w 210"/>
                    <a:gd name="T35" fmla="*/ 124 h 150"/>
                    <a:gd name="T36" fmla="*/ 118 w 210"/>
                    <a:gd name="T37" fmla="*/ 132 h 150"/>
                    <a:gd name="T38" fmla="*/ 118 w 210"/>
                    <a:gd name="T39" fmla="*/ 132 h 150"/>
                    <a:gd name="T40" fmla="*/ 115 w 210"/>
                    <a:gd name="T41" fmla="*/ 141 h 150"/>
                    <a:gd name="T42" fmla="*/ 113 w 210"/>
                    <a:gd name="T43" fmla="*/ 146 h 150"/>
                    <a:gd name="T44" fmla="*/ 111 w 210"/>
                    <a:gd name="T45" fmla="*/ 150 h 150"/>
                    <a:gd name="T46" fmla="*/ 103 w 210"/>
                    <a:gd name="T47" fmla="*/ 150 h 150"/>
                    <a:gd name="T48" fmla="*/ 92 w 210"/>
                    <a:gd name="T49" fmla="*/ 150 h 150"/>
                    <a:gd name="T50" fmla="*/ 78 w 210"/>
                    <a:gd name="T51" fmla="*/ 148 h 150"/>
                    <a:gd name="T52" fmla="*/ 0 w 210"/>
                    <a:gd name="T53" fmla="*/ 30 h 150"/>
                    <a:gd name="T54" fmla="*/ 96 w 210"/>
                    <a:gd name="T55" fmla="*/ 7 h 150"/>
                    <a:gd name="T56" fmla="*/ 96 w 210"/>
                    <a:gd name="T57" fmla="*/ 7 h 150"/>
                    <a:gd name="T58" fmla="*/ 108 w 210"/>
                    <a:gd name="T59" fmla="*/ 0 h 150"/>
                    <a:gd name="T60" fmla="*/ 210 w 210"/>
                    <a:gd name="T61" fmla="*/ 0 h 1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0" h="150">
                      <a:moveTo>
                        <a:pt x="210" y="0"/>
                      </a:moveTo>
                      <a:lnTo>
                        <a:pt x="210" y="0"/>
                      </a:lnTo>
                      <a:lnTo>
                        <a:pt x="202" y="16"/>
                      </a:lnTo>
                      <a:lnTo>
                        <a:pt x="193" y="33"/>
                      </a:lnTo>
                      <a:lnTo>
                        <a:pt x="169" y="63"/>
                      </a:lnTo>
                      <a:lnTo>
                        <a:pt x="167" y="68"/>
                      </a:lnTo>
                      <a:lnTo>
                        <a:pt x="165" y="77"/>
                      </a:lnTo>
                      <a:lnTo>
                        <a:pt x="165" y="84"/>
                      </a:lnTo>
                      <a:lnTo>
                        <a:pt x="162" y="89"/>
                      </a:lnTo>
                      <a:lnTo>
                        <a:pt x="160" y="96"/>
                      </a:lnTo>
                      <a:lnTo>
                        <a:pt x="155" y="99"/>
                      </a:lnTo>
                      <a:lnTo>
                        <a:pt x="144" y="106"/>
                      </a:lnTo>
                      <a:lnTo>
                        <a:pt x="129" y="108"/>
                      </a:lnTo>
                      <a:lnTo>
                        <a:pt x="120" y="120"/>
                      </a:lnTo>
                      <a:lnTo>
                        <a:pt x="118" y="124"/>
                      </a:lnTo>
                      <a:lnTo>
                        <a:pt x="118" y="132"/>
                      </a:lnTo>
                      <a:lnTo>
                        <a:pt x="115" y="141"/>
                      </a:lnTo>
                      <a:lnTo>
                        <a:pt x="113" y="146"/>
                      </a:lnTo>
                      <a:lnTo>
                        <a:pt x="111" y="150"/>
                      </a:lnTo>
                      <a:lnTo>
                        <a:pt x="103" y="150"/>
                      </a:lnTo>
                      <a:lnTo>
                        <a:pt x="92" y="150"/>
                      </a:lnTo>
                      <a:lnTo>
                        <a:pt x="78" y="148"/>
                      </a:lnTo>
                      <a:lnTo>
                        <a:pt x="0" y="30"/>
                      </a:lnTo>
                      <a:lnTo>
                        <a:pt x="96" y="7"/>
                      </a:lnTo>
                      <a:lnTo>
                        <a:pt x="108" y="0"/>
                      </a:lnTo>
                      <a:lnTo>
                        <a:pt x="2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7" name="Freeform 92"/>
                <p:cNvSpPr>
                  <a:spLocks/>
                </p:cNvSpPr>
                <p:nvPr/>
              </p:nvSpPr>
              <p:spPr bwMode="auto">
                <a:xfrm>
                  <a:off x="4387" y="962"/>
                  <a:ext cx="182" cy="141"/>
                </a:xfrm>
                <a:custGeom>
                  <a:avLst/>
                  <a:gdLst>
                    <a:gd name="T0" fmla="*/ 182 w 182"/>
                    <a:gd name="T1" fmla="*/ 0 h 141"/>
                    <a:gd name="T2" fmla="*/ 182 w 182"/>
                    <a:gd name="T3" fmla="*/ 0 h 141"/>
                    <a:gd name="T4" fmla="*/ 177 w 182"/>
                    <a:gd name="T5" fmla="*/ 11 h 141"/>
                    <a:gd name="T6" fmla="*/ 170 w 182"/>
                    <a:gd name="T7" fmla="*/ 23 h 141"/>
                    <a:gd name="T8" fmla="*/ 170 w 182"/>
                    <a:gd name="T9" fmla="*/ 23 h 141"/>
                    <a:gd name="T10" fmla="*/ 156 w 182"/>
                    <a:gd name="T11" fmla="*/ 42 h 141"/>
                    <a:gd name="T12" fmla="*/ 146 w 182"/>
                    <a:gd name="T13" fmla="*/ 56 h 141"/>
                    <a:gd name="T14" fmla="*/ 139 w 182"/>
                    <a:gd name="T15" fmla="*/ 68 h 141"/>
                    <a:gd name="T16" fmla="*/ 139 w 182"/>
                    <a:gd name="T17" fmla="*/ 80 h 141"/>
                    <a:gd name="T18" fmla="*/ 139 w 182"/>
                    <a:gd name="T19" fmla="*/ 80 h 141"/>
                    <a:gd name="T20" fmla="*/ 137 w 182"/>
                    <a:gd name="T21" fmla="*/ 84 h 141"/>
                    <a:gd name="T22" fmla="*/ 135 w 182"/>
                    <a:gd name="T23" fmla="*/ 89 h 141"/>
                    <a:gd name="T24" fmla="*/ 130 w 182"/>
                    <a:gd name="T25" fmla="*/ 94 h 141"/>
                    <a:gd name="T26" fmla="*/ 125 w 182"/>
                    <a:gd name="T27" fmla="*/ 96 h 141"/>
                    <a:gd name="T28" fmla="*/ 116 w 182"/>
                    <a:gd name="T29" fmla="*/ 99 h 141"/>
                    <a:gd name="T30" fmla="*/ 111 w 182"/>
                    <a:gd name="T31" fmla="*/ 99 h 141"/>
                    <a:gd name="T32" fmla="*/ 111 w 182"/>
                    <a:gd name="T33" fmla="*/ 99 h 141"/>
                    <a:gd name="T34" fmla="*/ 106 w 182"/>
                    <a:gd name="T35" fmla="*/ 101 h 141"/>
                    <a:gd name="T36" fmla="*/ 99 w 182"/>
                    <a:gd name="T37" fmla="*/ 108 h 141"/>
                    <a:gd name="T38" fmla="*/ 92 w 182"/>
                    <a:gd name="T39" fmla="*/ 120 h 141"/>
                    <a:gd name="T40" fmla="*/ 90 w 182"/>
                    <a:gd name="T41" fmla="*/ 127 h 141"/>
                    <a:gd name="T42" fmla="*/ 90 w 182"/>
                    <a:gd name="T43" fmla="*/ 134 h 141"/>
                    <a:gd name="T44" fmla="*/ 90 w 182"/>
                    <a:gd name="T45" fmla="*/ 134 h 141"/>
                    <a:gd name="T46" fmla="*/ 90 w 182"/>
                    <a:gd name="T47" fmla="*/ 139 h 141"/>
                    <a:gd name="T48" fmla="*/ 85 w 182"/>
                    <a:gd name="T49" fmla="*/ 141 h 141"/>
                    <a:gd name="T50" fmla="*/ 78 w 182"/>
                    <a:gd name="T51" fmla="*/ 141 h 141"/>
                    <a:gd name="T52" fmla="*/ 69 w 182"/>
                    <a:gd name="T53" fmla="*/ 139 h 141"/>
                    <a:gd name="T54" fmla="*/ 0 w 182"/>
                    <a:gd name="T55" fmla="*/ 37 h 141"/>
                    <a:gd name="T56" fmla="*/ 85 w 182"/>
                    <a:gd name="T57" fmla="*/ 16 h 141"/>
                    <a:gd name="T58" fmla="*/ 85 w 182"/>
                    <a:gd name="T59" fmla="*/ 16 h 141"/>
                    <a:gd name="T60" fmla="*/ 92 w 182"/>
                    <a:gd name="T61" fmla="*/ 11 h 141"/>
                    <a:gd name="T62" fmla="*/ 109 w 182"/>
                    <a:gd name="T63" fmla="*/ 0 h 141"/>
                    <a:gd name="T64" fmla="*/ 182 w 182"/>
                    <a:gd name="T65" fmla="*/ 0 h 1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2" h="141">
                      <a:moveTo>
                        <a:pt x="182" y="0"/>
                      </a:moveTo>
                      <a:lnTo>
                        <a:pt x="182" y="0"/>
                      </a:lnTo>
                      <a:lnTo>
                        <a:pt x="177" y="11"/>
                      </a:lnTo>
                      <a:lnTo>
                        <a:pt x="170" y="23"/>
                      </a:lnTo>
                      <a:lnTo>
                        <a:pt x="156" y="42"/>
                      </a:lnTo>
                      <a:lnTo>
                        <a:pt x="146" y="56"/>
                      </a:lnTo>
                      <a:lnTo>
                        <a:pt x="139" y="68"/>
                      </a:lnTo>
                      <a:lnTo>
                        <a:pt x="139" y="80"/>
                      </a:lnTo>
                      <a:lnTo>
                        <a:pt x="137" y="84"/>
                      </a:lnTo>
                      <a:lnTo>
                        <a:pt x="135" y="89"/>
                      </a:lnTo>
                      <a:lnTo>
                        <a:pt x="130" y="94"/>
                      </a:lnTo>
                      <a:lnTo>
                        <a:pt x="125" y="96"/>
                      </a:lnTo>
                      <a:lnTo>
                        <a:pt x="116" y="99"/>
                      </a:lnTo>
                      <a:lnTo>
                        <a:pt x="111" y="99"/>
                      </a:lnTo>
                      <a:lnTo>
                        <a:pt x="106" y="101"/>
                      </a:lnTo>
                      <a:lnTo>
                        <a:pt x="99" y="108"/>
                      </a:lnTo>
                      <a:lnTo>
                        <a:pt x="92" y="120"/>
                      </a:lnTo>
                      <a:lnTo>
                        <a:pt x="90" y="127"/>
                      </a:lnTo>
                      <a:lnTo>
                        <a:pt x="90" y="134"/>
                      </a:lnTo>
                      <a:lnTo>
                        <a:pt x="90" y="139"/>
                      </a:lnTo>
                      <a:lnTo>
                        <a:pt x="85" y="141"/>
                      </a:lnTo>
                      <a:lnTo>
                        <a:pt x="78" y="141"/>
                      </a:lnTo>
                      <a:lnTo>
                        <a:pt x="69" y="139"/>
                      </a:lnTo>
                      <a:lnTo>
                        <a:pt x="0" y="37"/>
                      </a:lnTo>
                      <a:lnTo>
                        <a:pt x="85" y="16"/>
                      </a:lnTo>
                      <a:lnTo>
                        <a:pt x="92" y="11"/>
                      </a:lnTo>
                      <a:lnTo>
                        <a:pt x="109" y="0"/>
                      </a:lnTo>
                      <a:lnTo>
                        <a:pt x="182" y="0"/>
                      </a:lnTo>
                      <a:close/>
                    </a:path>
                  </a:pathLst>
                </a:custGeom>
                <a:solidFill>
                  <a:srgbClr val="99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8" name="Freeform 93"/>
                <p:cNvSpPr>
                  <a:spLocks/>
                </p:cNvSpPr>
                <p:nvPr/>
              </p:nvSpPr>
              <p:spPr bwMode="auto">
                <a:xfrm>
                  <a:off x="4175" y="1178"/>
                  <a:ext cx="813" cy="797"/>
                </a:xfrm>
                <a:custGeom>
                  <a:avLst/>
                  <a:gdLst>
                    <a:gd name="T0" fmla="*/ 264 w 813"/>
                    <a:gd name="T1" fmla="*/ 3 h 797"/>
                    <a:gd name="T2" fmla="*/ 236 w 813"/>
                    <a:gd name="T3" fmla="*/ 8 h 797"/>
                    <a:gd name="T4" fmla="*/ 179 w 813"/>
                    <a:gd name="T5" fmla="*/ 19 h 797"/>
                    <a:gd name="T6" fmla="*/ 127 w 813"/>
                    <a:gd name="T7" fmla="*/ 38 h 797"/>
                    <a:gd name="T8" fmla="*/ 78 w 813"/>
                    <a:gd name="T9" fmla="*/ 66 h 797"/>
                    <a:gd name="T10" fmla="*/ 24 w 813"/>
                    <a:gd name="T11" fmla="*/ 109 h 797"/>
                    <a:gd name="T12" fmla="*/ 0 w 813"/>
                    <a:gd name="T13" fmla="*/ 133 h 797"/>
                    <a:gd name="T14" fmla="*/ 0 w 813"/>
                    <a:gd name="T15" fmla="*/ 599 h 797"/>
                    <a:gd name="T16" fmla="*/ 2 w 813"/>
                    <a:gd name="T17" fmla="*/ 611 h 797"/>
                    <a:gd name="T18" fmla="*/ 40 w 813"/>
                    <a:gd name="T19" fmla="*/ 656 h 797"/>
                    <a:gd name="T20" fmla="*/ 83 w 813"/>
                    <a:gd name="T21" fmla="*/ 696 h 797"/>
                    <a:gd name="T22" fmla="*/ 130 w 813"/>
                    <a:gd name="T23" fmla="*/ 731 h 797"/>
                    <a:gd name="T24" fmla="*/ 222 w 813"/>
                    <a:gd name="T25" fmla="*/ 783 h 797"/>
                    <a:gd name="T26" fmla="*/ 264 w 813"/>
                    <a:gd name="T27" fmla="*/ 797 h 797"/>
                    <a:gd name="T28" fmla="*/ 568 w 813"/>
                    <a:gd name="T29" fmla="*/ 797 h 797"/>
                    <a:gd name="T30" fmla="*/ 613 w 813"/>
                    <a:gd name="T31" fmla="*/ 779 h 797"/>
                    <a:gd name="T32" fmla="*/ 655 w 813"/>
                    <a:gd name="T33" fmla="*/ 755 h 797"/>
                    <a:gd name="T34" fmla="*/ 695 w 813"/>
                    <a:gd name="T35" fmla="*/ 724 h 797"/>
                    <a:gd name="T36" fmla="*/ 731 w 813"/>
                    <a:gd name="T37" fmla="*/ 687 h 797"/>
                    <a:gd name="T38" fmla="*/ 752 w 813"/>
                    <a:gd name="T39" fmla="*/ 661 h 797"/>
                    <a:gd name="T40" fmla="*/ 785 w 813"/>
                    <a:gd name="T41" fmla="*/ 604 h 797"/>
                    <a:gd name="T42" fmla="*/ 809 w 813"/>
                    <a:gd name="T43" fmla="*/ 533 h 797"/>
                    <a:gd name="T44" fmla="*/ 811 w 813"/>
                    <a:gd name="T45" fmla="*/ 505 h 797"/>
                    <a:gd name="T46" fmla="*/ 813 w 813"/>
                    <a:gd name="T47" fmla="*/ 453 h 797"/>
                    <a:gd name="T48" fmla="*/ 809 w 813"/>
                    <a:gd name="T49" fmla="*/ 404 h 797"/>
                    <a:gd name="T50" fmla="*/ 799 w 813"/>
                    <a:gd name="T51" fmla="*/ 354 h 797"/>
                    <a:gd name="T52" fmla="*/ 773 w 813"/>
                    <a:gd name="T53" fmla="*/ 288 h 797"/>
                    <a:gd name="T54" fmla="*/ 757 w 813"/>
                    <a:gd name="T55" fmla="*/ 260 h 797"/>
                    <a:gd name="T56" fmla="*/ 721 w 813"/>
                    <a:gd name="T57" fmla="*/ 206 h 797"/>
                    <a:gd name="T58" fmla="*/ 679 w 813"/>
                    <a:gd name="T59" fmla="*/ 158 h 797"/>
                    <a:gd name="T60" fmla="*/ 632 w 813"/>
                    <a:gd name="T61" fmla="*/ 114 h 797"/>
                    <a:gd name="T62" fmla="*/ 568 w 813"/>
                    <a:gd name="T63" fmla="*/ 71 h 797"/>
                    <a:gd name="T64" fmla="*/ 538 w 813"/>
                    <a:gd name="T65" fmla="*/ 55 h 797"/>
                    <a:gd name="T66" fmla="*/ 474 w 813"/>
                    <a:gd name="T67" fmla="*/ 29 h 797"/>
                    <a:gd name="T68" fmla="*/ 410 w 813"/>
                    <a:gd name="T69" fmla="*/ 12 h 797"/>
                    <a:gd name="T70" fmla="*/ 344 w 813"/>
                    <a:gd name="T71" fmla="*/ 3 h 797"/>
                    <a:gd name="T72" fmla="*/ 309 w 813"/>
                    <a:gd name="T73" fmla="*/ 0 h 7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3" h="797">
                      <a:moveTo>
                        <a:pt x="309" y="0"/>
                      </a:moveTo>
                      <a:lnTo>
                        <a:pt x="264" y="3"/>
                      </a:lnTo>
                      <a:lnTo>
                        <a:pt x="236" y="8"/>
                      </a:lnTo>
                      <a:lnTo>
                        <a:pt x="208" y="12"/>
                      </a:lnTo>
                      <a:lnTo>
                        <a:pt x="179" y="19"/>
                      </a:lnTo>
                      <a:lnTo>
                        <a:pt x="153" y="29"/>
                      </a:lnTo>
                      <a:lnTo>
                        <a:pt x="127" y="38"/>
                      </a:lnTo>
                      <a:lnTo>
                        <a:pt x="104" y="52"/>
                      </a:lnTo>
                      <a:lnTo>
                        <a:pt x="78" y="66"/>
                      </a:lnTo>
                      <a:lnTo>
                        <a:pt x="54" y="83"/>
                      </a:lnTo>
                      <a:lnTo>
                        <a:pt x="24" y="109"/>
                      </a:lnTo>
                      <a:lnTo>
                        <a:pt x="0" y="133"/>
                      </a:lnTo>
                      <a:lnTo>
                        <a:pt x="0" y="599"/>
                      </a:lnTo>
                      <a:lnTo>
                        <a:pt x="2" y="611"/>
                      </a:lnTo>
                      <a:lnTo>
                        <a:pt x="21" y="635"/>
                      </a:lnTo>
                      <a:lnTo>
                        <a:pt x="40" y="656"/>
                      </a:lnTo>
                      <a:lnTo>
                        <a:pt x="61" y="677"/>
                      </a:lnTo>
                      <a:lnTo>
                        <a:pt x="83" y="696"/>
                      </a:lnTo>
                      <a:lnTo>
                        <a:pt x="106" y="715"/>
                      </a:lnTo>
                      <a:lnTo>
                        <a:pt x="130" y="731"/>
                      </a:lnTo>
                      <a:lnTo>
                        <a:pt x="182" y="764"/>
                      </a:lnTo>
                      <a:lnTo>
                        <a:pt x="222" y="783"/>
                      </a:lnTo>
                      <a:lnTo>
                        <a:pt x="264" y="797"/>
                      </a:lnTo>
                      <a:lnTo>
                        <a:pt x="568" y="797"/>
                      </a:lnTo>
                      <a:lnTo>
                        <a:pt x="592" y="790"/>
                      </a:lnTo>
                      <a:lnTo>
                        <a:pt x="613" y="779"/>
                      </a:lnTo>
                      <a:lnTo>
                        <a:pt x="637" y="767"/>
                      </a:lnTo>
                      <a:lnTo>
                        <a:pt x="655" y="755"/>
                      </a:lnTo>
                      <a:lnTo>
                        <a:pt x="677" y="741"/>
                      </a:lnTo>
                      <a:lnTo>
                        <a:pt x="695" y="724"/>
                      </a:lnTo>
                      <a:lnTo>
                        <a:pt x="714" y="708"/>
                      </a:lnTo>
                      <a:lnTo>
                        <a:pt x="731" y="687"/>
                      </a:lnTo>
                      <a:lnTo>
                        <a:pt x="752" y="661"/>
                      </a:lnTo>
                      <a:lnTo>
                        <a:pt x="771" y="632"/>
                      </a:lnTo>
                      <a:lnTo>
                        <a:pt x="785" y="604"/>
                      </a:lnTo>
                      <a:lnTo>
                        <a:pt x="797" y="571"/>
                      </a:lnTo>
                      <a:lnTo>
                        <a:pt x="809" y="533"/>
                      </a:lnTo>
                      <a:lnTo>
                        <a:pt x="811" y="505"/>
                      </a:lnTo>
                      <a:lnTo>
                        <a:pt x="813" y="479"/>
                      </a:lnTo>
                      <a:lnTo>
                        <a:pt x="813" y="453"/>
                      </a:lnTo>
                      <a:lnTo>
                        <a:pt x="813" y="430"/>
                      </a:lnTo>
                      <a:lnTo>
                        <a:pt x="809" y="404"/>
                      </a:lnTo>
                      <a:lnTo>
                        <a:pt x="804" y="378"/>
                      </a:lnTo>
                      <a:lnTo>
                        <a:pt x="799" y="354"/>
                      </a:lnTo>
                      <a:lnTo>
                        <a:pt x="790" y="328"/>
                      </a:lnTo>
                      <a:lnTo>
                        <a:pt x="773" y="288"/>
                      </a:lnTo>
                      <a:lnTo>
                        <a:pt x="757" y="260"/>
                      </a:lnTo>
                      <a:lnTo>
                        <a:pt x="740" y="232"/>
                      </a:lnTo>
                      <a:lnTo>
                        <a:pt x="721" y="206"/>
                      </a:lnTo>
                      <a:lnTo>
                        <a:pt x="702" y="182"/>
                      </a:lnTo>
                      <a:lnTo>
                        <a:pt x="679" y="158"/>
                      </a:lnTo>
                      <a:lnTo>
                        <a:pt x="658" y="135"/>
                      </a:lnTo>
                      <a:lnTo>
                        <a:pt x="632" y="114"/>
                      </a:lnTo>
                      <a:lnTo>
                        <a:pt x="606" y="95"/>
                      </a:lnTo>
                      <a:lnTo>
                        <a:pt x="568" y="71"/>
                      </a:lnTo>
                      <a:lnTo>
                        <a:pt x="538" y="55"/>
                      </a:lnTo>
                      <a:lnTo>
                        <a:pt x="507" y="41"/>
                      </a:lnTo>
                      <a:lnTo>
                        <a:pt x="474" y="29"/>
                      </a:lnTo>
                      <a:lnTo>
                        <a:pt x="443" y="19"/>
                      </a:lnTo>
                      <a:lnTo>
                        <a:pt x="410" y="12"/>
                      </a:lnTo>
                      <a:lnTo>
                        <a:pt x="380" y="5"/>
                      </a:lnTo>
                      <a:lnTo>
                        <a:pt x="344" y="3"/>
                      </a:lnTo>
                      <a:lnTo>
                        <a:pt x="30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69" name="Freeform 94"/>
                <p:cNvSpPr>
                  <a:spLocks/>
                </p:cNvSpPr>
                <p:nvPr/>
              </p:nvSpPr>
              <p:spPr bwMode="auto">
                <a:xfrm>
                  <a:off x="4175" y="1190"/>
                  <a:ext cx="804" cy="785"/>
                </a:xfrm>
                <a:custGeom>
                  <a:avLst/>
                  <a:gdLst>
                    <a:gd name="T0" fmla="*/ 309 w 804"/>
                    <a:gd name="T1" fmla="*/ 0 h 785"/>
                    <a:gd name="T2" fmla="*/ 309 w 804"/>
                    <a:gd name="T3" fmla="*/ 0 h 785"/>
                    <a:gd name="T4" fmla="*/ 262 w 804"/>
                    <a:gd name="T5" fmla="*/ 3 h 785"/>
                    <a:gd name="T6" fmla="*/ 217 w 804"/>
                    <a:gd name="T7" fmla="*/ 10 h 785"/>
                    <a:gd name="T8" fmla="*/ 172 w 804"/>
                    <a:gd name="T9" fmla="*/ 21 h 785"/>
                    <a:gd name="T10" fmla="*/ 132 w 804"/>
                    <a:gd name="T11" fmla="*/ 36 h 785"/>
                    <a:gd name="T12" fmla="*/ 94 w 804"/>
                    <a:gd name="T13" fmla="*/ 57 h 785"/>
                    <a:gd name="T14" fmla="*/ 59 w 804"/>
                    <a:gd name="T15" fmla="*/ 80 h 785"/>
                    <a:gd name="T16" fmla="*/ 28 w 804"/>
                    <a:gd name="T17" fmla="*/ 106 h 785"/>
                    <a:gd name="T18" fmla="*/ 0 w 804"/>
                    <a:gd name="T19" fmla="*/ 137 h 785"/>
                    <a:gd name="T20" fmla="*/ 0 w 804"/>
                    <a:gd name="T21" fmla="*/ 580 h 785"/>
                    <a:gd name="T22" fmla="*/ 0 w 804"/>
                    <a:gd name="T23" fmla="*/ 580 h 785"/>
                    <a:gd name="T24" fmla="*/ 28 w 804"/>
                    <a:gd name="T25" fmla="*/ 618 h 785"/>
                    <a:gd name="T26" fmla="*/ 59 w 804"/>
                    <a:gd name="T27" fmla="*/ 651 h 785"/>
                    <a:gd name="T28" fmla="*/ 94 w 804"/>
                    <a:gd name="T29" fmla="*/ 682 h 785"/>
                    <a:gd name="T30" fmla="*/ 132 w 804"/>
                    <a:gd name="T31" fmla="*/ 710 h 785"/>
                    <a:gd name="T32" fmla="*/ 170 w 804"/>
                    <a:gd name="T33" fmla="*/ 734 h 785"/>
                    <a:gd name="T34" fmla="*/ 212 w 804"/>
                    <a:gd name="T35" fmla="*/ 755 h 785"/>
                    <a:gd name="T36" fmla="*/ 257 w 804"/>
                    <a:gd name="T37" fmla="*/ 774 h 785"/>
                    <a:gd name="T38" fmla="*/ 302 w 804"/>
                    <a:gd name="T39" fmla="*/ 785 h 785"/>
                    <a:gd name="T40" fmla="*/ 535 w 804"/>
                    <a:gd name="T41" fmla="*/ 785 h 785"/>
                    <a:gd name="T42" fmla="*/ 535 w 804"/>
                    <a:gd name="T43" fmla="*/ 785 h 785"/>
                    <a:gd name="T44" fmla="*/ 568 w 804"/>
                    <a:gd name="T45" fmla="*/ 776 h 785"/>
                    <a:gd name="T46" fmla="*/ 599 w 804"/>
                    <a:gd name="T47" fmla="*/ 764 h 785"/>
                    <a:gd name="T48" fmla="*/ 627 w 804"/>
                    <a:gd name="T49" fmla="*/ 748 h 785"/>
                    <a:gd name="T50" fmla="*/ 655 w 804"/>
                    <a:gd name="T51" fmla="*/ 731 h 785"/>
                    <a:gd name="T52" fmla="*/ 679 w 804"/>
                    <a:gd name="T53" fmla="*/ 712 h 785"/>
                    <a:gd name="T54" fmla="*/ 702 w 804"/>
                    <a:gd name="T55" fmla="*/ 691 h 785"/>
                    <a:gd name="T56" fmla="*/ 724 w 804"/>
                    <a:gd name="T57" fmla="*/ 668 h 785"/>
                    <a:gd name="T58" fmla="*/ 743 w 804"/>
                    <a:gd name="T59" fmla="*/ 644 h 785"/>
                    <a:gd name="T60" fmla="*/ 759 w 804"/>
                    <a:gd name="T61" fmla="*/ 618 h 785"/>
                    <a:gd name="T62" fmla="*/ 773 w 804"/>
                    <a:gd name="T63" fmla="*/ 590 h 785"/>
                    <a:gd name="T64" fmla="*/ 785 w 804"/>
                    <a:gd name="T65" fmla="*/ 561 h 785"/>
                    <a:gd name="T66" fmla="*/ 794 w 804"/>
                    <a:gd name="T67" fmla="*/ 531 h 785"/>
                    <a:gd name="T68" fmla="*/ 799 w 804"/>
                    <a:gd name="T69" fmla="*/ 500 h 785"/>
                    <a:gd name="T70" fmla="*/ 804 w 804"/>
                    <a:gd name="T71" fmla="*/ 467 h 785"/>
                    <a:gd name="T72" fmla="*/ 804 w 804"/>
                    <a:gd name="T73" fmla="*/ 434 h 785"/>
                    <a:gd name="T74" fmla="*/ 799 w 804"/>
                    <a:gd name="T75" fmla="*/ 399 h 785"/>
                    <a:gd name="T76" fmla="*/ 799 w 804"/>
                    <a:gd name="T77" fmla="*/ 399 h 785"/>
                    <a:gd name="T78" fmla="*/ 792 w 804"/>
                    <a:gd name="T79" fmla="*/ 359 h 785"/>
                    <a:gd name="T80" fmla="*/ 780 w 804"/>
                    <a:gd name="T81" fmla="*/ 319 h 785"/>
                    <a:gd name="T82" fmla="*/ 764 w 804"/>
                    <a:gd name="T83" fmla="*/ 281 h 785"/>
                    <a:gd name="T84" fmla="*/ 745 w 804"/>
                    <a:gd name="T85" fmla="*/ 243 h 785"/>
                    <a:gd name="T86" fmla="*/ 721 w 804"/>
                    <a:gd name="T87" fmla="*/ 210 h 785"/>
                    <a:gd name="T88" fmla="*/ 695 w 804"/>
                    <a:gd name="T89" fmla="*/ 177 h 785"/>
                    <a:gd name="T90" fmla="*/ 665 w 804"/>
                    <a:gd name="T91" fmla="*/ 146 h 785"/>
                    <a:gd name="T92" fmla="*/ 634 w 804"/>
                    <a:gd name="T93" fmla="*/ 116 h 785"/>
                    <a:gd name="T94" fmla="*/ 599 w 804"/>
                    <a:gd name="T95" fmla="*/ 90 h 785"/>
                    <a:gd name="T96" fmla="*/ 563 w 804"/>
                    <a:gd name="T97" fmla="*/ 69 h 785"/>
                    <a:gd name="T98" fmla="*/ 523 w 804"/>
                    <a:gd name="T99" fmla="*/ 47 h 785"/>
                    <a:gd name="T100" fmla="*/ 483 w 804"/>
                    <a:gd name="T101" fmla="*/ 31 h 785"/>
                    <a:gd name="T102" fmla="*/ 441 w 804"/>
                    <a:gd name="T103" fmla="*/ 17 h 785"/>
                    <a:gd name="T104" fmla="*/ 398 w 804"/>
                    <a:gd name="T105" fmla="*/ 7 h 785"/>
                    <a:gd name="T106" fmla="*/ 354 w 804"/>
                    <a:gd name="T107" fmla="*/ 3 h 785"/>
                    <a:gd name="T108" fmla="*/ 309 w 804"/>
                    <a:gd name="T109" fmla="*/ 0 h 785"/>
                    <a:gd name="T110" fmla="*/ 309 w 804"/>
                    <a:gd name="T111" fmla="*/ 0 h 7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04" h="785">
                      <a:moveTo>
                        <a:pt x="309" y="0"/>
                      </a:moveTo>
                      <a:lnTo>
                        <a:pt x="309" y="0"/>
                      </a:lnTo>
                      <a:lnTo>
                        <a:pt x="262" y="3"/>
                      </a:lnTo>
                      <a:lnTo>
                        <a:pt x="217" y="10"/>
                      </a:lnTo>
                      <a:lnTo>
                        <a:pt x="172" y="21"/>
                      </a:lnTo>
                      <a:lnTo>
                        <a:pt x="132" y="36"/>
                      </a:lnTo>
                      <a:lnTo>
                        <a:pt x="94" y="57"/>
                      </a:lnTo>
                      <a:lnTo>
                        <a:pt x="59" y="80"/>
                      </a:lnTo>
                      <a:lnTo>
                        <a:pt x="28" y="106"/>
                      </a:lnTo>
                      <a:lnTo>
                        <a:pt x="0" y="137"/>
                      </a:lnTo>
                      <a:lnTo>
                        <a:pt x="0" y="580"/>
                      </a:lnTo>
                      <a:lnTo>
                        <a:pt x="28" y="618"/>
                      </a:lnTo>
                      <a:lnTo>
                        <a:pt x="59" y="651"/>
                      </a:lnTo>
                      <a:lnTo>
                        <a:pt x="94" y="682"/>
                      </a:lnTo>
                      <a:lnTo>
                        <a:pt x="132" y="710"/>
                      </a:lnTo>
                      <a:lnTo>
                        <a:pt x="170" y="734"/>
                      </a:lnTo>
                      <a:lnTo>
                        <a:pt x="212" y="755"/>
                      </a:lnTo>
                      <a:lnTo>
                        <a:pt x="257" y="774"/>
                      </a:lnTo>
                      <a:lnTo>
                        <a:pt x="302" y="785"/>
                      </a:lnTo>
                      <a:lnTo>
                        <a:pt x="535" y="785"/>
                      </a:lnTo>
                      <a:lnTo>
                        <a:pt x="568" y="776"/>
                      </a:lnTo>
                      <a:lnTo>
                        <a:pt x="599" y="764"/>
                      </a:lnTo>
                      <a:lnTo>
                        <a:pt x="627" y="748"/>
                      </a:lnTo>
                      <a:lnTo>
                        <a:pt x="655" y="731"/>
                      </a:lnTo>
                      <a:lnTo>
                        <a:pt x="679" y="712"/>
                      </a:lnTo>
                      <a:lnTo>
                        <a:pt x="702" y="691"/>
                      </a:lnTo>
                      <a:lnTo>
                        <a:pt x="724" y="668"/>
                      </a:lnTo>
                      <a:lnTo>
                        <a:pt x="743" y="644"/>
                      </a:lnTo>
                      <a:lnTo>
                        <a:pt x="759" y="618"/>
                      </a:lnTo>
                      <a:lnTo>
                        <a:pt x="773" y="590"/>
                      </a:lnTo>
                      <a:lnTo>
                        <a:pt x="785" y="561"/>
                      </a:lnTo>
                      <a:lnTo>
                        <a:pt x="794" y="531"/>
                      </a:lnTo>
                      <a:lnTo>
                        <a:pt x="799" y="500"/>
                      </a:lnTo>
                      <a:lnTo>
                        <a:pt x="804" y="467"/>
                      </a:lnTo>
                      <a:lnTo>
                        <a:pt x="804" y="434"/>
                      </a:lnTo>
                      <a:lnTo>
                        <a:pt x="799" y="399"/>
                      </a:lnTo>
                      <a:lnTo>
                        <a:pt x="792" y="359"/>
                      </a:lnTo>
                      <a:lnTo>
                        <a:pt x="780" y="319"/>
                      </a:lnTo>
                      <a:lnTo>
                        <a:pt x="764" y="281"/>
                      </a:lnTo>
                      <a:lnTo>
                        <a:pt x="745" y="243"/>
                      </a:lnTo>
                      <a:lnTo>
                        <a:pt x="721" y="210"/>
                      </a:lnTo>
                      <a:lnTo>
                        <a:pt x="695" y="177"/>
                      </a:lnTo>
                      <a:lnTo>
                        <a:pt x="665" y="146"/>
                      </a:lnTo>
                      <a:lnTo>
                        <a:pt x="634" y="116"/>
                      </a:lnTo>
                      <a:lnTo>
                        <a:pt x="599" y="90"/>
                      </a:lnTo>
                      <a:lnTo>
                        <a:pt x="563" y="69"/>
                      </a:lnTo>
                      <a:lnTo>
                        <a:pt x="523" y="47"/>
                      </a:lnTo>
                      <a:lnTo>
                        <a:pt x="483" y="31"/>
                      </a:lnTo>
                      <a:lnTo>
                        <a:pt x="441" y="17"/>
                      </a:lnTo>
                      <a:lnTo>
                        <a:pt x="398" y="7"/>
                      </a:lnTo>
                      <a:lnTo>
                        <a:pt x="354" y="3"/>
                      </a:lnTo>
                      <a:lnTo>
                        <a:pt x="309"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0" name="Freeform 95"/>
                <p:cNvSpPr>
                  <a:spLocks/>
                </p:cNvSpPr>
                <p:nvPr/>
              </p:nvSpPr>
              <p:spPr bwMode="auto">
                <a:xfrm>
                  <a:off x="4342" y="1209"/>
                  <a:ext cx="342" cy="21"/>
                </a:xfrm>
                <a:custGeom>
                  <a:avLst/>
                  <a:gdLst>
                    <a:gd name="T0" fmla="*/ 342 w 342"/>
                    <a:gd name="T1" fmla="*/ 21 h 21"/>
                    <a:gd name="T2" fmla="*/ 0 w 342"/>
                    <a:gd name="T3" fmla="*/ 2 h 21"/>
                    <a:gd name="T4" fmla="*/ 0 w 342"/>
                    <a:gd name="T5" fmla="*/ 2 h 21"/>
                    <a:gd name="T6" fmla="*/ 8 w 342"/>
                    <a:gd name="T7" fmla="*/ 0 h 21"/>
                    <a:gd name="T8" fmla="*/ 293 w 342"/>
                    <a:gd name="T9" fmla="*/ 2 h 21"/>
                    <a:gd name="T10" fmla="*/ 293 w 342"/>
                    <a:gd name="T11" fmla="*/ 2 h 21"/>
                    <a:gd name="T12" fmla="*/ 342 w 342"/>
                    <a:gd name="T13" fmla="*/ 21 h 21"/>
                    <a:gd name="T14" fmla="*/ 342 w 342"/>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2" h="21">
                      <a:moveTo>
                        <a:pt x="342" y="21"/>
                      </a:moveTo>
                      <a:lnTo>
                        <a:pt x="0" y="2"/>
                      </a:lnTo>
                      <a:lnTo>
                        <a:pt x="8" y="0"/>
                      </a:lnTo>
                      <a:lnTo>
                        <a:pt x="293" y="2"/>
                      </a:lnTo>
                      <a:lnTo>
                        <a:pt x="342" y="2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1" name="Freeform 96"/>
                <p:cNvSpPr>
                  <a:spLocks/>
                </p:cNvSpPr>
                <p:nvPr/>
              </p:nvSpPr>
              <p:spPr bwMode="auto">
                <a:xfrm>
                  <a:off x="4281" y="1240"/>
                  <a:ext cx="469" cy="26"/>
                </a:xfrm>
                <a:custGeom>
                  <a:avLst/>
                  <a:gdLst>
                    <a:gd name="T0" fmla="*/ 469 w 469"/>
                    <a:gd name="T1" fmla="*/ 26 h 26"/>
                    <a:gd name="T2" fmla="*/ 469 w 469"/>
                    <a:gd name="T3" fmla="*/ 26 h 26"/>
                    <a:gd name="T4" fmla="*/ 0 w 469"/>
                    <a:gd name="T5" fmla="*/ 0 h 26"/>
                    <a:gd name="T6" fmla="*/ 0 w 469"/>
                    <a:gd name="T7" fmla="*/ 0 h 26"/>
                    <a:gd name="T8" fmla="*/ 0 w 469"/>
                    <a:gd name="T9" fmla="*/ 0 h 26"/>
                    <a:gd name="T10" fmla="*/ 0 w 469"/>
                    <a:gd name="T11" fmla="*/ 0 h 26"/>
                    <a:gd name="T12" fmla="*/ 432 w 469"/>
                    <a:gd name="T13" fmla="*/ 4 h 26"/>
                    <a:gd name="T14" fmla="*/ 432 w 469"/>
                    <a:gd name="T15" fmla="*/ 4 h 26"/>
                    <a:gd name="T16" fmla="*/ 469 w 469"/>
                    <a:gd name="T17" fmla="*/ 26 h 26"/>
                    <a:gd name="T18" fmla="*/ 469 w 469"/>
                    <a:gd name="T19" fmla="*/ 26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9" h="26">
                      <a:moveTo>
                        <a:pt x="469" y="26"/>
                      </a:moveTo>
                      <a:lnTo>
                        <a:pt x="469" y="26"/>
                      </a:lnTo>
                      <a:lnTo>
                        <a:pt x="0" y="0"/>
                      </a:lnTo>
                      <a:lnTo>
                        <a:pt x="432" y="4"/>
                      </a:lnTo>
                      <a:lnTo>
                        <a:pt x="469" y="2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2" name="Freeform 97"/>
                <p:cNvSpPr>
                  <a:spLocks/>
                </p:cNvSpPr>
                <p:nvPr/>
              </p:nvSpPr>
              <p:spPr bwMode="auto">
                <a:xfrm>
                  <a:off x="4276" y="1270"/>
                  <a:ext cx="524" cy="29"/>
                </a:xfrm>
                <a:custGeom>
                  <a:avLst/>
                  <a:gdLst>
                    <a:gd name="T0" fmla="*/ 524 w 524"/>
                    <a:gd name="T1" fmla="*/ 29 h 29"/>
                    <a:gd name="T2" fmla="*/ 524 w 524"/>
                    <a:gd name="T3" fmla="*/ 29 h 29"/>
                    <a:gd name="T4" fmla="*/ 0 w 524"/>
                    <a:gd name="T5" fmla="*/ 0 h 29"/>
                    <a:gd name="T6" fmla="*/ 0 w 524"/>
                    <a:gd name="T7" fmla="*/ 0 h 29"/>
                    <a:gd name="T8" fmla="*/ 491 w 524"/>
                    <a:gd name="T9" fmla="*/ 5 h 29"/>
                    <a:gd name="T10" fmla="*/ 491 w 524"/>
                    <a:gd name="T11" fmla="*/ 5 h 29"/>
                    <a:gd name="T12" fmla="*/ 524 w 524"/>
                    <a:gd name="T13" fmla="*/ 29 h 29"/>
                    <a:gd name="T14" fmla="*/ 524 w 524"/>
                    <a:gd name="T15" fmla="*/ 29 h 2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4" h="29">
                      <a:moveTo>
                        <a:pt x="524" y="29"/>
                      </a:moveTo>
                      <a:lnTo>
                        <a:pt x="524" y="29"/>
                      </a:lnTo>
                      <a:lnTo>
                        <a:pt x="0" y="0"/>
                      </a:lnTo>
                      <a:lnTo>
                        <a:pt x="491" y="5"/>
                      </a:lnTo>
                      <a:lnTo>
                        <a:pt x="524" y="29"/>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3" name="Freeform 98"/>
                <p:cNvSpPr>
                  <a:spLocks/>
                </p:cNvSpPr>
                <p:nvPr/>
              </p:nvSpPr>
              <p:spPr bwMode="auto">
                <a:xfrm>
                  <a:off x="4276" y="1301"/>
                  <a:ext cx="561" cy="31"/>
                </a:xfrm>
                <a:custGeom>
                  <a:avLst/>
                  <a:gdLst>
                    <a:gd name="T0" fmla="*/ 561 w 561"/>
                    <a:gd name="T1" fmla="*/ 31 h 31"/>
                    <a:gd name="T2" fmla="*/ 561 w 561"/>
                    <a:gd name="T3" fmla="*/ 31 h 31"/>
                    <a:gd name="T4" fmla="*/ 0 w 561"/>
                    <a:gd name="T5" fmla="*/ 0 h 31"/>
                    <a:gd name="T6" fmla="*/ 0 w 561"/>
                    <a:gd name="T7" fmla="*/ 0 h 31"/>
                    <a:gd name="T8" fmla="*/ 533 w 561"/>
                    <a:gd name="T9" fmla="*/ 5 h 31"/>
                    <a:gd name="T10" fmla="*/ 533 w 561"/>
                    <a:gd name="T11" fmla="*/ 5 h 31"/>
                    <a:gd name="T12" fmla="*/ 561 w 561"/>
                    <a:gd name="T13" fmla="*/ 31 h 31"/>
                    <a:gd name="T14" fmla="*/ 561 w 561"/>
                    <a:gd name="T15" fmla="*/ 31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1" h="31">
                      <a:moveTo>
                        <a:pt x="561" y="31"/>
                      </a:moveTo>
                      <a:lnTo>
                        <a:pt x="561" y="31"/>
                      </a:lnTo>
                      <a:lnTo>
                        <a:pt x="0" y="0"/>
                      </a:lnTo>
                      <a:lnTo>
                        <a:pt x="533" y="5"/>
                      </a:lnTo>
                      <a:lnTo>
                        <a:pt x="561" y="31"/>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4" name="Freeform 99"/>
                <p:cNvSpPr>
                  <a:spLocks/>
                </p:cNvSpPr>
                <p:nvPr/>
              </p:nvSpPr>
              <p:spPr bwMode="auto">
                <a:xfrm>
                  <a:off x="4276" y="1332"/>
                  <a:ext cx="592" cy="33"/>
                </a:xfrm>
                <a:custGeom>
                  <a:avLst/>
                  <a:gdLst>
                    <a:gd name="T0" fmla="*/ 592 w 592"/>
                    <a:gd name="T1" fmla="*/ 33 h 33"/>
                    <a:gd name="T2" fmla="*/ 592 w 592"/>
                    <a:gd name="T3" fmla="*/ 33 h 33"/>
                    <a:gd name="T4" fmla="*/ 0 w 592"/>
                    <a:gd name="T5" fmla="*/ 0 h 33"/>
                    <a:gd name="T6" fmla="*/ 0 w 592"/>
                    <a:gd name="T7" fmla="*/ 0 h 33"/>
                    <a:gd name="T8" fmla="*/ 568 w 592"/>
                    <a:gd name="T9" fmla="*/ 7 h 33"/>
                    <a:gd name="T10" fmla="*/ 568 w 592"/>
                    <a:gd name="T11" fmla="*/ 7 h 33"/>
                    <a:gd name="T12" fmla="*/ 592 w 592"/>
                    <a:gd name="T13" fmla="*/ 33 h 33"/>
                    <a:gd name="T14" fmla="*/ 592 w 592"/>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2" h="33">
                      <a:moveTo>
                        <a:pt x="592" y="33"/>
                      </a:moveTo>
                      <a:lnTo>
                        <a:pt x="592" y="33"/>
                      </a:lnTo>
                      <a:lnTo>
                        <a:pt x="0" y="0"/>
                      </a:lnTo>
                      <a:lnTo>
                        <a:pt x="568" y="7"/>
                      </a:lnTo>
                      <a:lnTo>
                        <a:pt x="592"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5" name="Freeform 100"/>
                <p:cNvSpPr>
                  <a:spLocks/>
                </p:cNvSpPr>
                <p:nvPr/>
              </p:nvSpPr>
              <p:spPr bwMode="auto">
                <a:xfrm>
                  <a:off x="4276" y="1362"/>
                  <a:ext cx="618" cy="33"/>
                </a:xfrm>
                <a:custGeom>
                  <a:avLst/>
                  <a:gdLst>
                    <a:gd name="T0" fmla="*/ 618 w 618"/>
                    <a:gd name="T1" fmla="*/ 33 h 33"/>
                    <a:gd name="T2" fmla="*/ 618 w 618"/>
                    <a:gd name="T3" fmla="*/ 33 h 33"/>
                    <a:gd name="T4" fmla="*/ 0 w 618"/>
                    <a:gd name="T5" fmla="*/ 0 h 33"/>
                    <a:gd name="T6" fmla="*/ 0 w 618"/>
                    <a:gd name="T7" fmla="*/ 0 h 33"/>
                    <a:gd name="T8" fmla="*/ 597 w 618"/>
                    <a:gd name="T9" fmla="*/ 7 h 33"/>
                    <a:gd name="T10" fmla="*/ 597 w 618"/>
                    <a:gd name="T11" fmla="*/ 7 h 33"/>
                    <a:gd name="T12" fmla="*/ 618 w 618"/>
                    <a:gd name="T13" fmla="*/ 33 h 33"/>
                    <a:gd name="T14" fmla="*/ 618 w 618"/>
                    <a:gd name="T15" fmla="*/ 33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18" h="33">
                      <a:moveTo>
                        <a:pt x="618" y="33"/>
                      </a:moveTo>
                      <a:lnTo>
                        <a:pt x="618" y="33"/>
                      </a:lnTo>
                      <a:lnTo>
                        <a:pt x="0" y="0"/>
                      </a:lnTo>
                      <a:lnTo>
                        <a:pt x="597" y="7"/>
                      </a:lnTo>
                      <a:lnTo>
                        <a:pt x="618"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6" name="Freeform 101"/>
                <p:cNvSpPr>
                  <a:spLocks/>
                </p:cNvSpPr>
                <p:nvPr/>
              </p:nvSpPr>
              <p:spPr bwMode="auto">
                <a:xfrm>
                  <a:off x="4276" y="1393"/>
                  <a:ext cx="639" cy="35"/>
                </a:xfrm>
                <a:custGeom>
                  <a:avLst/>
                  <a:gdLst>
                    <a:gd name="T0" fmla="*/ 639 w 639"/>
                    <a:gd name="T1" fmla="*/ 35 h 35"/>
                    <a:gd name="T2" fmla="*/ 639 w 639"/>
                    <a:gd name="T3" fmla="*/ 35 h 35"/>
                    <a:gd name="T4" fmla="*/ 0 w 639"/>
                    <a:gd name="T5" fmla="*/ 0 h 35"/>
                    <a:gd name="T6" fmla="*/ 0 w 639"/>
                    <a:gd name="T7" fmla="*/ 0 h 35"/>
                    <a:gd name="T8" fmla="*/ 620 w 639"/>
                    <a:gd name="T9" fmla="*/ 7 h 35"/>
                    <a:gd name="T10" fmla="*/ 620 w 639"/>
                    <a:gd name="T11" fmla="*/ 7 h 35"/>
                    <a:gd name="T12" fmla="*/ 639 w 639"/>
                    <a:gd name="T13" fmla="*/ 35 h 35"/>
                    <a:gd name="T14" fmla="*/ 639 w 639"/>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9" h="35">
                      <a:moveTo>
                        <a:pt x="639" y="35"/>
                      </a:moveTo>
                      <a:lnTo>
                        <a:pt x="639" y="35"/>
                      </a:lnTo>
                      <a:lnTo>
                        <a:pt x="0" y="0"/>
                      </a:lnTo>
                      <a:lnTo>
                        <a:pt x="620" y="7"/>
                      </a:lnTo>
                      <a:lnTo>
                        <a:pt x="639"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7" name="Freeform 102"/>
                <p:cNvSpPr>
                  <a:spLocks/>
                </p:cNvSpPr>
                <p:nvPr/>
              </p:nvSpPr>
              <p:spPr bwMode="auto">
                <a:xfrm>
                  <a:off x="4276" y="1424"/>
                  <a:ext cx="658" cy="35"/>
                </a:xfrm>
                <a:custGeom>
                  <a:avLst/>
                  <a:gdLst>
                    <a:gd name="T0" fmla="*/ 658 w 658"/>
                    <a:gd name="T1" fmla="*/ 35 h 35"/>
                    <a:gd name="T2" fmla="*/ 658 w 658"/>
                    <a:gd name="T3" fmla="*/ 35 h 35"/>
                    <a:gd name="T4" fmla="*/ 0 w 658"/>
                    <a:gd name="T5" fmla="*/ 0 h 35"/>
                    <a:gd name="T6" fmla="*/ 0 w 658"/>
                    <a:gd name="T7" fmla="*/ 0 h 35"/>
                    <a:gd name="T8" fmla="*/ 642 w 658"/>
                    <a:gd name="T9" fmla="*/ 7 h 35"/>
                    <a:gd name="T10" fmla="*/ 642 w 658"/>
                    <a:gd name="T11" fmla="*/ 7 h 35"/>
                    <a:gd name="T12" fmla="*/ 658 w 658"/>
                    <a:gd name="T13" fmla="*/ 35 h 35"/>
                    <a:gd name="T14" fmla="*/ 658 w 658"/>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8" h="35">
                      <a:moveTo>
                        <a:pt x="658" y="35"/>
                      </a:moveTo>
                      <a:lnTo>
                        <a:pt x="658" y="35"/>
                      </a:lnTo>
                      <a:lnTo>
                        <a:pt x="0" y="0"/>
                      </a:lnTo>
                      <a:lnTo>
                        <a:pt x="642" y="7"/>
                      </a:lnTo>
                      <a:lnTo>
                        <a:pt x="658"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8" name="Freeform 103"/>
                <p:cNvSpPr>
                  <a:spLocks/>
                </p:cNvSpPr>
                <p:nvPr/>
              </p:nvSpPr>
              <p:spPr bwMode="auto">
                <a:xfrm>
                  <a:off x="4276" y="1454"/>
                  <a:ext cx="672" cy="38"/>
                </a:xfrm>
                <a:custGeom>
                  <a:avLst/>
                  <a:gdLst>
                    <a:gd name="T0" fmla="*/ 672 w 672"/>
                    <a:gd name="T1" fmla="*/ 38 h 38"/>
                    <a:gd name="T2" fmla="*/ 672 w 672"/>
                    <a:gd name="T3" fmla="*/ 38 h 38"/>
                    <a:gd name="T4" fmla="*/ 0 w 672"/>
                    <a:gd name="T5" fmla="*/ 0 h 38"/>
                    <a:gd name="T6" fmla="*/ 0 w 672"/>
                    <a:gd name="T7" fmla="*/ 0 h 38"/>
                    <a:gd name="T8" fmla="*/ 658 w 672"/>
                    <a:gd name="T9" fmla="*/ 7 h 38"/>
                    <a:gd name="T10" fmla="*/ 658 w 672"/>
                    <a:gd name="T11" fmla="*/ 7 h 38"/>
                    <a:gd name="T12" fmla="*/ 672 w 672"/>
                    <a:gd name="T13" fmla="*/ 38 h 38"/>
                    <a:gd name="T14" fmla="*/ 672 w 672"/>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2" h="38">
                      <a:moveTo>
                        <a:pt x="672" y="38"/>
                      </a:moveTo>
                      <a:lnTo>
                        <a:pt x="672" y="38"/>
                      </a:lnTo>
                      <a:lnTo>
                        <a:pt x="0" y="0"/>
                      </a:lnTo>
                      <a:lnTo>
                        <a:pt x="658" y="7"/>
                      </a:lnTo>
                      <a:lnTo>
                        <a:pt x="672"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79" name="Freeform 104"/>
                <p:cNvSpPr>
                  <a:spLocks/>
                </p:cNvSpPr>
                <p:nvPr/>
              </p:nvSpPr>
              <p:spPr bwMode="auto">
                <a:xfrm>
                  <a:off x="4276" y="1485"/>
                  <a:ext cx="684" cy="38"/>
                </a:xfrm>
                <a:custGeom>
                  <a:avLst/>
                  <a:gdLst>
                    <a:gd name="T0" fmla="*/ 684 w 684"/>
                    <a:gd name="T1" fmla="*/ 38 h 38"/>
                    <a:gd name="T2" fmla="*/ 684 w 684"/>
                    <a:gd name="T3" fmla="*/ 38 h 38"/>
                    <a:gd name="T4" fmla="*/ 0 w 684"/>
                    <a:gd name="T5" fmla="*/ 0 h 38"/>
                    <a:gd name="T6" fmla="*/ 0 w 684"/>
                    <a:gd name="T7" fmla="*/ 0 h 38"/>
                    <a:gd name="T8" fmla="*/ 672 w 684"/>
                    <a:gd name="T9" fmla="*/ 7 h 38"/>
                    <a:gd name="T10" fmla="*/ 672 w 684"/>
                    <a:gd name="T11" fmla="*/ 7 h 38"/>
                    <a:gd name="T12" fmla="*/ 684 w 684"/>
                    <a:gd name="T13" fmla="*/ 38 h 38"/>
                    <a:gd name="T14" fmla="*/ 684 w 684"/>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4" h="38">
                      <a:moveTo>
                        <a:pt x="684" y="38"/>
                      </a:moveTo>
                      <a:lnTo>
                        <a:pt x="684" y="38"/>
                      </a:lnTo>
                      <a:lnTo>
                        <a:pt x="0" y="0"/>
                      </a:lnTo>
                      <a:lnTo>
                        <a:pt x="672" y="7"/>
                      </a:lnTo>
                      <a:lnTo>
                        <a:pt x="684"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0" name="Freeform 105"/>
                <p:cNvSpPr>
                  <a:spLocks/>
                </p:cNvSpPr>
                <p:nvPr/>
              </p:nvSpPr>
              <p:spPr bwMode="auto">
                <a:xfrm>
                  <a:off x="4276" y="1516"/>
                  <a:ext cx="693" cy="37"/>
                </a:xfrm>
                <a:custGeom>
                  <a:avLst/>
                  <a:gdLst>
                    <a:gd name="T0" fmla="*/ 693 w 693"/>
                    <a:gd name="T1" fmla="*/ 37 h 37"/>
                    <a:gd name="T2" fmla="*/ 693 w 693"/>
                    <a:gd name="T3" fmla="*/ 37 h 37"/>
                    <a:gd name="T4" fmla="*/ 0 w 693"/>
                    <a:gd name="T5" fmla="*/ 0 h 37"/>
                    <a:gd name="T6" fmla="*/ 0 w 693"/>
                    <a:gd name="T7" fmla="*/ 0 h 37"/>
                    <a:gd name="T8" fmla="*/ 684 w 693"/>
                    <a:gd name="T9" fmla="*/ 7 h 37"/>
                    <a:gd name="T10" fmla="*/ 684 w 693"/>
                    <a:gd name="T11" fmla="*/ 7 h 37"/>
                    <a:gd name="T12" fmla="*/ 693 w 693"/>
                    <a:gd name="T13" fmla="*/ 37 h 37"/>
                    <a:gd name="T14" fmla="*/ 693 w 69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3" h="37">
                      <a:moveTo>
                        <a:pt x="693" y="37"/>
                      </a:moveTo>
                      <a:lnTo>
                        <a:pt x="693" y="37"/>
                      </a:lnTo>
                      <a:lnTo>
                        <a:pt x="0" y="0"/>
                      </a:lnTo>
                      <a:lnTo>
                        <a:pt x="684" y="7"/>
                      </a:lnTo>
                      <a:lnTo>
                        <a:pt x="69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1" name="Freeform 106"/>
                <p:cNvSpPr>
                  <a:spLocks/>
                </p:cNvSpPr>
                <p:nvPr/>
              </p:nvSpPr>
              <p:spPr bwMode="auto">
                <a:xfrm>
                  <a:off x="4276" y="1546"/>
                  <a:ext cx="698" cy="38"/>
                </a:xfrm>
                <a:custGeom>
                  <a:avLst/>
                  <a:gdLst>
                    <a:gd name="T0" fmla="*/ 698 w 698"/>
                    <a:gd name="T1" fmla="*/ 38 h 38"/>
                    <a:gd name="T2" fmla="*/ 698 w 698"/>
                    <a:gd name="T3" fmla="*/ 38 h 38"/>
                    <a:gd name="T4" fmla="*/ 0 w 698"/>
                    <a:gd name="T5" fmla="*/ 0 h 38"/>
                    <a:gd name="T6" fmla="*/ 0 w 698"/>
                    <a:gd name="T7" fmla="*/ 0 h 38"/>
                    <a:gd name="T8" fmla="*/ 693 w 698"/>
                    <a:gd name="T9" fmla="*/ 7 h 38"/>
                    <a:gd name="T10" fmla="*/ 693 w 698"/>
                    <a:gd name="T11" fmla="*/ 7 h 38"/>
                    <a:gd name="T12" fmla="*/ 698 w 698"/>
                    <a:gd name="T13" fmla="*/ 38 h 38"/>
                    <a:gd name="T14" fmla="*/ 698 w 698"/>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8" h="38">
                      <a:moveTo>
                        <a:pt x="698" y="38"/>
                      </a:moveTo>
                      <a:lnTo>
                        <a:pt x="698" y="38"/>
                      </a:lnTo>
                      <a:lnTo>
                        <a:pt x="0" y="0"/>
                      </a:lnTo>
                      <a:lnTo>
                        <a:pt x="693" y="7"/>
                      </a:lnTo>
                      <a:lnTo>
                        <a:pt x="698"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2" name="Freeform 107"/>
                <p:cNvSpPr>
                  <a:spLocks/>
                </p:cNvSpPr>
                <p:nvPr/>
              </p:nvSpPr>
              <p:spPr bwMode="auto">
                <a:xfrm>
                  <a:off x="4276" y="1577"/>
                  <a:ext cx="703" cy="38"/>
                </a:xfrm>
                <a:custGeom>
                  <a:avLst/>
                  <a:gdLst>
                    <a:gd name="T0" fmla="*/ 703 w 703"/>
                    <a:gd name="T1" fmla="*/ 38 h 38"/>
                    <a:gd name="T2" fmla="*/ 703 w 703"/>
                    <a:gd name="T3" fmla="*/ 38 h 38"/>
                    <a:gd name="T4" fmla="*/ 0 w 703"/>
                    <a:gd name="T5" fmla="*/ 0 h 38"/>
                    <a:gd name="T6" fmla="*/ 0 w 703"/>
                    <a:gd name="T7" fmla="*/ 0 h 38"/>
                    <a:gd name="T8" fmla="*/ 698 w 703"/>
                    <a:gd name="T9" fmla="*/ 7 h 38"/>
                    <a:gd name="T10" fmla="*/ 698 w 703"/>
                    <a:gd name="T11" fmla="*/ 7 h 38"/>
                    <a:gd name="T12" fmla="*/ 698 w 703"/>
                    <a:gd name="T13" fmla="*/ 12 h 38"/>
                    <a:gd name="T14" fmla="*/ 698 w 703"/>
                    <a:gd name="T15" fmla="*/ 12 h 38"/>
                    <a:gd name="T16" fmla="*/ 703 w 703"/>
                    <a:gd name="T17" fmla="*/ 38 h 38"/>
                    <a:gd name="T18" fmla="*/ 703 w 703"/>
                    <a:gd name="T19" fmla="*/ 38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03" h="38">
                      <a:moveTo>
                        <a:pt x="703" y="38"/>
                      </a:moveTo>
                      <a:lnTo>
                        <a:pt x="703" y="38"/>
                      </a:lnTo>
                      <a:lnTo>
                        <a:pt x="0" y="0"/>
                      </a:lnTo>
                      <a:lnTo>
                        <a:pt x="698" y="7"/>
                      </a:lnTo>
                      <a:lnTo>
                        <a:pt x="698" y="12"/>
                      </a:lnTo>
                      <a:lnTo>
                        <a:pt x="703"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3" name="Freeform 108"/>
                <p:cNvSpPr>
                  <a:spLocks/>
                </p:cNvSpPr>
                <p:nvPr/>
              </p:nvSpPr>
              <p:spPr bwMode="auto">
                <a:xfrm>
                  <a:off x="4276" y="1608"/>
                  <a:ext cx="703" cy="37"/>
                </a:xfrm>
                <a:custGeom>
                  <a:avLst/>
                  <a:gdLst>
                    <a:gd name="T0" fmla="*/ 703 w 703"/>
                    <a:gd name="T1" fmla="*/ 37 h 37"/>
                    <a:gd name="T2" fmla="*/ 703 w 703"/>
                    <a:gd name="T3" fmla="*/ 37 h 37"/>
                    <a:gd name="T4" fmla="*/ 0 w 703"/>
                    <a:gd name="T5" fmla="*/ 0 h 37"/>
                    <a:gd name="T6" fmla="*/ 0 w 703"/>
                    <a:gd name="T7" fmla="*/ 0 h 37"/>
                    <a:gd name="T8" fmla="*/ 703 w 703"/>
                    <a:gd name="T9" fmla="*/ 7 h 37"/>
                    <a:gd name="T10" fmla="*/ 703 w 703"/>
                    <a:gd name="T11" fmla="*/ 7 h 37"/>
                    <a:gd name="T12" fmla="*/ 703 w 703"/>
                    <a:gd name="T13" fmla="*/ 37 h 37"/>
                    <a:gd name="T14" fmla="*/ 703 w 703"/>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7">
                      <a:moveTo>
                        <a:pt x="703" y="37"/>
                      </a:moveTo>
                      <a:lnTo>
                        <a:pt x="703" y="37"/>
                      </a:lnTo>
                      <a:lnTo>
                        <a:pt x="0" y="0"/>
                      </a:lnTo>
                      <a:lnTo>
                        <a:pt x="703" y="7"/>
                      </a:lnTo>
                      <a:lnTo>
                        <a:pt x="703"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4" name="Freeform 109"/>
                <p:cNvSpPr>
                  <a:spLocks/>
                </p:cNvSpPr>
                <p:nvPr/>
              </p:nvSpPr>
              <p:spPr bwMode="auto">
                <a:xfrm>
                  <a:off x="4276" y="1638"/>
                  <a:ext cx="703" cy="38"/>
                </a:xfrm>
                <a:custGeom>
                  <a:avLst/>
                  <a:gdLst>
                    <a:gd name="T0" fmla="*/ 700 w 703"/>
                    <a:gd name="T1" fmla="*/ 38 h 38"/>
                    <a:gd name="T2" fmla="*/ 700 w 703"/>
                    <a:gd name="T3" fmla="*/ 38 h 38"/>
                    <a:gd name="T4" fmla="*/ 0 w 703"/>
                    <a:gd name="T5" fmla="*/ 0 h 38"/>
                    <a:gd name="T6" fmla="*/ 0 w 703"/>
                    <a:gd name="T7" fmla="*/ 0 h 38"/>
                    <a:gd name="T8" fmla="*/ 703 w 703"/>
                    <a:gd name="T9" fmla="*/ 7 h 38"/>
                    <a:gd name="T10" fmla="*/ 703 w 703"/>
                    <a:gd name="T11" fmla="*/ 7 h 38"/>
                    <a:gd name="T12" fmla="*/ 700 w 703"/>
                    <a:gd name="T13" fmla="*/ 38 h 38"/>
                    <a:gd name="T14" fmla="*/ 700 w 703"/>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38">
                      <a:moveTo>
                        <a:pt x="700" y="38"/>
                      </a:moveTo>
                      <a:lnTo>
                        <a:pt x="700" y="38"/>
                      </a:lnTo>
                      <a:lnTo>
                        <a:pt x="0" y="0"/>
                      </a:lnTo>
                      <a:lnTo>
                        <a:pt x="703" y="7"/>
                      </a:lnTo>
                      <a:lnTo>
                        <a:pt x="700"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5" name="Freeform 110"/>
                <p:cNvSpPr>
                  <a:spLocks/>
                </p:cNvSpPr>
                <p:nvPr/>
              </p:nvSpPr>
              <p:spPr bwMode="auto">
                <a:xfrm>
                  <a:off x="4276" y="1669"/>
                  <a:ext cx="700" cy="38"/>
                </a:xfrm>
                <a:custGeom>
                  <a:avLst/>
                  <a:gdLst>
                    <a:gd name="T0" fmla="*/ 696 w 700"/>
                    <a:gd name="T1" fmla="*/ 38 h 38"/>
                    <a:gd name="T2" fmla="*/ 696 w 700"/>
                    <a:gd name="T3" fmla="*/ 38 h 38"/>
                    <a:gd name="T4" fmla="*/ 0 w 700"/>
                    <a:gd name="T5" fmla="*/ 0 h 38"/>
                    <a:gd name="T6" fmla="*/ 0 w 700"/>
                    <a:gd name="T7" fmla="*/ 0 h 38"/>
                    <a:gd name="T8" fmla="*/ 700 w 700"/>
                    <a:gd name="T9" fmla="*/ 7 h 38"/>
                    <a:gd name="T10" fmla="*/ 700 w 700"/>
                    <a:gd name="T11" fmla="*/ 7 h 38"/>
                    <a:gd name="T12" fmla="*/ 696 w 700"/>
                    <a:gd name="T13" fmla="*/ 38 h 38"/>
                    <a:gd name="T14" fmla="*/ 696 w 700"/>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0" h="38">
                      <a:moveTo>
                        <a:pt x="696" y="38"/>
                      </a:moveTo>
                      <a:lnTo>
                        <a:pt x="696" y="38"/>
                      </a:lnTo>
                      <a:lnTo>
                        <a:pt x="0" y="0"/>
                      </a:lnTo>
                      <a:lnTo>
                        <a:pt x="700" y="7"/>
                      </a:lnTo>
                      <a:lnTo>
                        <a:pt x="696"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6" name="Freeform 111"/>
                <p:cNvSpPr>
                  <a:spLocks/>
                </p:cNvSpPr>
                <p:nvPr/>
              </p:nvSpPr>
              <p:spPr bwMode="auto">
                <a:xfrm>
                  <a:off x="4276" y="1700"/>
                  <a:ext cx="696" cy="37"/>
                </a:xfrm>
                <a:custGeom>
                  <a:avLst/>
                  <a:gdLst>
                    <a:gd name="T0" fmla="*/ 689 w 696"/>
                    <a:gd name="T1" fmla="*/ 37 h 37"/>
                    <a:gd name="T2" fmla="*/ 689 w 696"/>
                    <a:gd name="T3" fmla="*/ 37 h 37"/>
                    <a:gd name="T4" fmla="*/ 0 w 696"/>
                    <a:gd name="T5" fmla="*/ 0 h 37"/>
                    <a:gd name="T6" fmla="*/ 0 w 696"/>
                    <a:gd name="T7" fmla="*/ 0 h 37"/>
                    <a:gd name="T8" fmla="*/ 696 w 696"/>
                    <a:gd name="T9" fmla="*/ 7 h 37"/>
                    <a:gd name="T10" fmla="*/ 696 w 696"/>
                    <a:gd name="T11" fmla="*/ 7 h 37"/>
                    <a:gd name="T12" fmla="*/ 689 w 696"/>
                    <a:gd name="T13" fmla="*/ 37 h 37"/>
                    <a:gd name="T14" fmla="*/ 689 w 696"/>
                    <a:gd name="T15" fmla="*/ 37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6" h="37">
                      <a:moveTo>
                        <a:pt x="689" y="37"/>
                      </a:moveTo>
                      <a:lnTo>
                        <a:pt x="689" y="37"/>
                      </a:lnTo>
                      <a:lnTo>
                        <a:pt x="0" y="0"/>
                      </a:lnTo>
                      <a:lnTo>
                        <a:pt x="696" y="7"/>
                      </a:lnTo>
                      <a:lnTo>
                        <a:pt x="689" y="37"/>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7" name="Freeform 112"/>
                <p:cNvSpPr>
                  <a:spLocks/>
                </p:cNvSpPr>
                <p:nvPr/>
              </p:nvSpPr>
              <p:spPr bwMode="auto">
                <a:xfrm>
                  <a:off x="4276" y="1730"/>
                  <a:ext cx="689" cy="38"/>
                </a:xfrm>
                <a:custGeom>
                  <a:avLst/>
                  <a:gdLst>
                    <a:gd name="T0" fmla="*/ 679 w 689"/>
                    <a:gd name="T1" fmla="*/ 38 h 38"/>
                    <a:gd name="T2" fmla="*/ 679 w 689"/>
                    <a:gd name="T3" fmla="*/ 38 h 38"/>
                    <a:gd name="T4" fmla="*/ 0 w 689"/>
                    <a:gd name="T5" fmla="*/ 0 h 38"/>
                    <a:gd name="T6" fmla="*/ 0 w 689"/>
                    <a:gd name="T7" fmla="*/ 0 h 38"/>
                    <a:gd name="T8" fmla="*/ 689 w 689"/>
                    <a:gd name="T9" fmla="*/ 7 h 38"/>
                    <a:gd name="T10" fmla="*/ 689 w 689"/>
                    <a:gd name="T11" fmla="*/ 7 h 38"/>
                    <a:gd name="T12" fmla="*/ 679 w 689"/>
                    <a:gd name="T13" fmla="*/ 38 h 38"/>
                    <a:gd name="T14" fmla="*/ 679 w 689"/>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89" h="38">
                      <a:moveTo>
                        <a:pt x="679" y="38"/>
                      </a:moveTo>
                      <a:lnTo>
                        <a:pt x="679" y="38"/>
                      </a:lnTo>
                      <a:lnTo>
                        <a:pt x="0" y="0"/>
                      </a:lnTo>
                      <a:lnTo>
                        <a:pt x="689" y="7"/>
                      </a:lnTo>
                      <a:lnTo>
                        <a:pt x="679"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8" name="Freeform 113"/>
                <p:cNvSpPr>
                  <a:spLocks/>
                </p:cNvSpPr>
                <p:nvPr/>
              </p:nvSpPr>
              <p:spPr bwMode="auto">
                <a:xfrm>
                  <a:off x="4276" y="1761"/>
                  <a:ext cx="677" cy="38"/>
                </a:xfrm>
                <a:custGeom>
                  <a:avLst/>
                  <a:gdLst>
                    <a:gd name="T0" fmla="*/ 665 w 677"/>
                    <a:gd name="T1" fmla="*/ 38 h 38"/>
                    <a:gd name="T2" fmla="*/ 665 w 677"/>
                    <a:gd name="T3" fmla="*/ 38 h 38"/>
                    <a:gd name="T4" fmla="*/ 0 w 677"/>
                    <a:gd name="T5" fmla="*/ 0 h 38"/>
                    <a:gd name="T6" fmla="*/ 0 w 677"/>
                    <a:gd name="T7" fmla="*/ 0 h 38"/>
                    <a:gd name="T8" fmla="*/ 677 w 677"/>
                    <a:gd name="T9" fmla="*/ 9 h 38"/>
                    <a:gd name="T10" fmla="*/ 677 w 677"/>
                    <a:gd name="T11" fmla="*/ 9 h 38"/>
                    <a:gd name="T12" fmla="*/ 665 w 677"/>
                    <a:gd name="T13" fmla="*/ 38 h 38"/>
                    <a:gd name="T14" fmla="*/ 665 w 677"/>
                    <a:gd name="T15" fmla="*/ 38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7" h="38">
                      <a:moveTo>
                        <a:pt x="665" y="38"/>
                      </a:moveTo>
                      <a:lnTo>
                        <a:pt x="665" y="38"/>
                      </a:lnTo>
                      <a:lnTo>
                        <a:pt x="0" y="0"/>
                      </a:lnTo>
                      <a:lnTo>
                        <a:pt x="677" y="9"/>
                      </a:lnTo>
                      <a:lnTo>
                        <a:pt x="665" y="38"/>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89" name="Freeform 114"/>
                <p:cNvSpPr>
                  <a:spLocks/>
                </p:cNvSpPr>
                <p:nvPr/>
              </p:nvSpPr>
              <p:spPr bwMode="auto">
                <a:xfrm>
                  <a:off x="4276" y="1792"/>
                  <a:ext cx="663" cy="35"/>
                </a:xfrm>
                <a:custGeom>
                  <a:avLst/>
                  <a:gdLst>
                    <a:gd name="T0" fmla="*/ 646 w 663"/>
                    <a:gd name="T1" fmla="*/ 35 h 35"/>
                    <a:gd name="T2" fmla="*/ 646 w 663"/>
                    <a:gd name="T3" fmla="*/ 35 h 35"/>
                    <a:gd name="T4" fmla="*/ 0 w 663"/>
                    <a:gd name="T5" fmla="*/ 0 h 35"/>
                    <a:gd name="T6" fmla="*/ 0 w 663"/>
                    <a:gd name="T7" fmla="*/ 0 h 35"/>
                    <a:gd name="T8" fmla="*/ 663 w 663"/>
                    <a:gd name="T9" fmla="*/ 9 h 35"/>
                    <a:gd name="T10" fmla="*/ 663 w 663"/>
                    <a:gd name="T11" fmla="*/ 9 h 35"/>
                    <a:gd name="T12" fmla="*/ 646 w 663"/>
                    <a:gd name="T13" fmla="*/ 35 h 35"/>
                    <a:gd name="T14" fmla="*/ 646 w 663"/>
                    <a:gd name="T15" fmla="*/ 35 h 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3" h="35">
                      <a:moveTo>
                        <a:pt x="646" y="35"/>
                      </a:moveTo>
                      <a:lnTo>
                        <a:pt x="646" y="35"/>
                      </a:lnTo>
                      <a:lnTo>
                        <a:pt x="0" y="0"/>
                      </a:lnTo>
                      <a:lnTo>
                        <a:pt x="663" y="9"/>
                      </a:lnTo>
                      <a:lnTo>
                        <a:pt x="646" y="35"/>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0" name="Freeform 115"/>
                <p:cNvSpPr>
                  <a:spLocks/>
                </p:cNvSpPr>
                <p:nvPr/>
              </p:nvSpPr>
              <p:spPr bwMode="auto">
                <a:xfrm>
                  <a:off x="4276" y="1822"/>
                  <a:ext cx="644" cy="36"/>
                </a:xfrm>
                <a:custGeom>
                  <a:avLst/>
                  <a:gdLst>
                    <a:gd name="T0" fmla="*/ 625 w 644"/>
                    <a:gd name="T1" fmla="*/ 36 h 36"/>
                    <a:gd name="T2" fmla="*/ 625 w 644"/>
                    <a:gd name="T3" fmla="*/ 36 h 36"/>
                    <a:gd name="T4" fmla="*/ 0 w 644"/>
                    <a:gd name="T5" fmla="*/ 0 h 36"/>
                    <a:gd name="T6" fmla="*/ 0 w 644"/>
                    <a:gd name="T7" fmla="*/ 0 h 36"/>
                    <a:gd name="T8" fmla="*/ 644 w 644"/>
                    <a:gd name="T9" fmla="*/ 7 h 36"/>
                    <a:gd name="T10" fmla="*/ 644 w 644"/>
                    <a:gd name="T11" fmla="*/ 7 h 36"/>
                    <a:gd name="T12" fmla="*/ 625 w 644"/>
                    <a:gd name="T13" fmla="*/ 36 h 36"/>
                    <a:gd name="T14" fmla="*/ 625 w 644"/>
                    <a:gd name="T15" fmla="*/ 36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6">
                      <a:moveTo>
                        <a:pt x="625" y="36"/>
                      </a:moveTo>
                      <a:lnTo>
                        <a:pt x="625" y="36"/>
                      </a:lnTo>
                      <a:lnTo>
                        <a:pt x="0" y="0"/>
                      </a:lnTo>
                      <a:lnTo>
                        <a:pt x="644" y="7"/>
                      </a:lnTo>
                      <a:lnTo>
                        <a:pt x="625" y="36"/>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1" name="Freeform 116"/>
                <p:cNvSpPr>
                  <a:spLocks/>
                </p:cNvSpPr>
                <p:nvPr/>
              </p:nvSpPr>
              <p:spPr bwMode="auto">
                <a:xfrm>
                  <a:off x="4276" y="1853"/>
                  <a:ext cx="623" cy="33"/>
                </a:xfrm>
                <a:custGeom>
                  <a:avLst/>
                  <a:gdLst>
                    <a:gd name="T0" fmla="*/ 597 w 623"/>
                    <a:gd name="T1" fmla="*/ 33 h 33"/>
                    <a:gd name="T2" fmla="*/ 0 w 623"/>
                    <a:gd name="T3" fmla="*/ 0 h 33"/>
                    <a:gd name="T4" fmla="*/ 623 w 623"/>
                    <a:gd name="T5" fmla="*/ 7 h 33"/>
                    <a:gd name="T6" fmla="*/ 623 w 623"/>
                    <a:gd name="T7" fmla="*/ 7 h 33"/>
                    <a:gd name="T8" fmla="*/ 597 w 623"/>
                    <a:gd name="T9" fmla="*/ 33 h 33"/>
                    <a:gd name="T10" fmla="*/ 597 w 623"/>
                    <a:gd name="T11" fmla="*/ 33 h 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3" h="33">
                      <a:moveTo>
                        <a:pt x="597" y="33"/>
                      </a:moveTo>
                      <a:lnTo>
                        <a:pt x="0" y="0"/>
                      </a:lnTo>
                      <a:lnTo>
                        <a:pt x="623" y="7"/>
                      </a:lnTo>
                      <a:lnTo>
                        <a:pt x="597" y="33"/>
                      </a:lnTo>
                      <a:close/>
                    </a:path>
                  </a:pathLst>
                </a:custGeom>
                <a:solidFill>
                  <a:srgbClr val="FDCF9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2" name="Freeform 117"/>
                <p:cNvSpPr>
                  <a:spLocks/>
                </p:cNvSpPr>
                <p:nvPr/>
              </p:nvSpPr>
              <p:spPr bwMode="auto">
                <a:xfrm>
                  <a:off x="4399" y="1414"/>
                  <a:ext cx="330" cy="300"/>
                </a:xfrm>
                <a:custGeom>
                  <a:avLst/>
                  <a:gdLst>
                    <a:gd name="T0" fmla="*/ 146 w 330"/>
                    <a:gd name="T1" fmla="*/ 0 h 300"/>
                    <a:gd name="T2" fmla="*/ 146 w 330"/>
                    <a:gd name="T3" fmla="*/ 0 h 300"/>
                    <a:gd name="T4" fmla="*/ 120 w 330"/>
                    <a:gd name="T5" fmla="*/ 3 h 300"/>
                    <a:gd name="T6" fmla="*/ 94 w 330"/>
                    <a:gd name="T7" fmla="*/ 7 h 300"/>
                    <a:gd name="T8" fmla="*/ 73 w 330"/>
                    <a:gd name="T9" fmla="*/ 17 h 300"/>
                    <a:gd name="T10" fmla="*/ 52 w 330"/>
                    <a:gd name="T11" fmla="*/ 29 h 300"/>
                    <a:gd name="T12" fmla="*/ 35 w 330"/>
                    <a:gd name="T13" fmla="*/ 45 h 300"/>
                    <a:gd name="T14" fmla="*/ 19 w 330"/>
                    <a:gd name="T15" fmla="*/ 64 h 300"/>
                    <a:gd name="T16" fmla="*/ 9 w 330"/>
                    <a:gd name="T17" fmla="*/ 88 h 300"/>
                    <a:gd name="T18" fmla="*/ 2 w 330"/>
                    <a:gd name="T19" fmla="*/ 113 h 300"/>
                    <a:gd name="T20" fmla="*/ 2 w 330"/>
                    <a:gd name="T21" fmla="*/ 113 h 300"/>
                    <a:gd name="T22" fmla="*/ 0 w 330"/>
                    <a:gd name="T23" fmla="*/ 139 h 300"/>
                    <a:gd name="T24" fmla="*/ 5 w 330"/>
                    <a:gd name="T25" fmla="*/ 165 h 300"/>
                    <a:gd name="T26" fmla="*/ 12 w 330"/>
                    <a:gd name="T27" fmla="*/ 189 h 300"/>
                    <a:gd name="T28" fmla="*/ 24 w 330"/>
                    <a:gd name="T29" fmla="*/ 212 h 300"/>
                    <a:gd name="T30" fmla="*/ 38 w 330"/>
                    <a:gd name="T31" fmla="*/ 231 h 300"/>
                    <a:gd name="T32" fmla="*/ 57 w 330"/>
                    <a:gd name="T33" fmla="*/ 250 h 300"/>
                    <a:gd name="T34" fmla="*/ 75 w 330"/>
                    <a:gd name="T35" fmla="*/ 267 h 300"/>
                    <a:gd name="T36" fmla="*/ 97 w 330"/>
                    <a:gd name="T37" fmla="*/ 279 h 300"/>
                    <a:gd name="T38" fmla="*/ 120 w 330"/>
                    <a:gd name="T39" fmla="*/ 288 h 300"/>
                    <a:gd name="T40" fmla="*/ 146 w 330"/>
                    <a:gd name="T41" fmla="*/ 295 h 300"/>
                    <a:gd name="T42" fmla="*/ 170 w 330"/>
                    <a:gd name="T43" fmla="*/ 300 h 300"/>
                    <a:gd name="T44" fmla="*/ 196 w 330"/>
                    <a:gd name="T45" fmla="*/ 300 h 300"/>
                    <a:gd name="T46" fmla="*/ 219 w 330"/>
                    <a:gd name="T47" fmla="*/ 297 h 300"/>
                    <a:gd name="T48" fmla="*/ 245 w 330"/>
                    <a:gd name="T49" fmla="*/ 288 h 300"/>
                    <a:gd name="T50" fmla="*/ 266 w 330"/>
                    <a:gd name="T51" fmla="*/ 276 h 300"/>
                    <a:gd name="T52" fmla="*/ 290 w 330"/>
                    <a:gd name="T53" fmla="*/ 262 h 300"/>
                    <a:gd name="T54" fmla="*/ 290 w 330"/>
                    <a:gd name="T55" fmla="*/ 262 h 300"/>
                    <a:gd name="T56" fmla="*/ 306 w 330"/>
                    <a:gd name="T57" fmla="*/ 241 h 300"/>
                    <a:gd name="T58" fmla="*/ 318 w 330"/>
                    <a:gd name="T59" fmla="*/ 220 h 300"/>
                    <a:gd name="T60" fmla="*/ 325 w 330"/>
                    <a:gd name="T61" fmla="*/ 196 h 300"/>
                    <a:gd name="T62" fmla="*/ 330 w 330"/>
                    <a:gd name="T63" fmla="*/ 172 h 300"/>
                    <a:gd name="T64" fmla="*/ 330 w 330"/>
                    <a:gd name="T65" fmla="*/ 172 h 300"/>
                    <a:gd name="T66" fmla="*/ 328 w 330"/>
                    <a:gd name="T67" fmla="*/ 154 h 300"/>
                    <a:gd name="T68" fmla="*/ 325 w 330"/>
                    <a:gd name="T69" fmla="*/ 135 h 300"/>
                    <a:gd name="T70" fmla="*/ 321 w 330"/>
                    <a:gd name="T71" fmla="*/ 118 h 300"/>
                    <a:gd name="T72" fmla="*/ 314 w 330"/>
                    <a:gd name="T73" fmla="*/ 102 h 300"/>
                    <a:gd name="T74" fmla="*/ 306 w 330"/>
                    <a:gd name="T75" fmla="*/ 88 h 300"/>
                    <a:gd name="T76" fmla="*/ 297 w 330"/>
                    <a:gd name="T77" fmla="*/ 73 h 300"/>
                    <a:gd name="T78" fmla="*/ 285 w 330"/>
                    <a:gd name="T79" fmla="*/ 62 h 300"/>
                    <a:gd name="T80" fmla="*/ 273 w 330"/>
                    <a:gd name="T81" fmla="*/ 50 h 300"/>
                    <a:gd name="T82" fmla="*/ 259 w 330"/>
                    <a:gd name="T83" fmla="*/ 38 h 300"/>
                    <a:gd name="T84" fmla="*/ 245 w 330"/>
                    <a:gd name="T85" fmla="*/ 29 h 300"/>
                    <a:gd name="T86" fmla="*/ 231 w 330"/>
                    <a:gd name="T87" fmla="*/ 19 h 300"/>
                    <a:gd name="T88" fmla="*/ 215 w 330"/>
                    <a:gd name="T89" fmla="*/ 12 h 300"/>
                    <a:gd name="T90" fmla="*/ 198 w 330"/>
                    <a:gd name="T91" fmla="*/ 7 h 300"/>
                    <a:gd name="T92" fmla="*/ 182 w 330"/>
                    <a:gd name="T93" fmla="*/ 3 h 300"/>
                    <a:gd name="T94" fmla="*/ 163 w 330"/>
                    <a:gd name="T95" fmla="*/ 0 h 300"/>
                    <a:gd name="T96" fmla="*/ 146 w 330"/>
                    <a:gd name="T97" fmla="*/ 0 h 300"/>
                    <a:gd name="T98" fmla="*/ 146 w 330"/>
                    <a:gd name="T99" fmla="*/ 0 h 3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30" h="300">
                      <a:moveTo>
                        <a:pt x="146" y="0"/>
                      </a:moveTo>
                      <a:lnTo>
                        <a:pt x="146" y="0"/>
                      </a:lnTo>
                      <a:lnTo>
                        <a:pt x="120" y="3"/>
                      </a:lnTo>
                      <a:lnTo>
                        <a:pt x="94" y="7"/>
                      </a:lnTo>
                      <a:lnTo>
                        <a:pt x="73" y="17"/>
                      </a:lnTo>
                      <a:lnTo>
                        <a:pt x="52" y="29"/>
                      </a:lnTo>
                      <a:lnTo>
                        <a:pt x="35" y="45"/>
                      </a:lnTo>
                      <a:lnTo>
                        <a:pt x="19" y="64"/>
                      </a:lnTo>
                      <a:lnTo>
                        <a:pt x="9" y="88"/>
                      </a:lnTo>
                      <a:lnTo>
                        <a:pt x="2" y="113"/>
                      </a:lnTo>
                      <a:lnTo>
                        <a:pt x="0" y="139"/>
                      </a:lnTo>
                      <a:lnTo>
                        <a:pt x="5" y="165"/>
                      </a:lnTo>
                      <a:lnTo>
                        <a:pt x="12" y="189"/>
                      </a:lnTo>
                      <a:lnTo>
                        <a:pt x="24" y="212"/>
                      </a:lnTo>
                      <a:lnTo>
                        <a:pt x="38" y="231"/>
                      </a:lnTo>
                      <a:lnTo>
                        <a:pt x="57" y="250"/>
                      </a:lnTo>
                      <a:lnTo>
                        <a:pt x="75" y="267"/>
                      </a:lnTo>
                      <a:lnTo>
                        <a:pt x="97" y="279"/>
                      </a:lnTo>
                      <a:lnTo>
                        <a:pt x="120" y="288"/>
                      </a:lnTo>
                      <a:lnTo>
                        <a:pt x="146" y="295"/>
                      </a:lnTo>
                      <a:lnTo>
                        <a:pt x="170" y="300"/>
                      </a:lnTo>
                      <a:lnTo>
                        <a:pt x="196" y="300"/>
                      </a:lnTo>
                      <a:lnTo>
                        <a:pt x="219" y="297"/>
                      </a:lnTo>
                      <a:lnTo>
                        <a:pt x="245" y="288"/>
                      </a:lnTo>
                      <a:lnTo>
                        <a:pt x="266" y="276"/>
                      </a:lnTo>
                      <a:lnTo>
                        <a:pt x="290" y="262"/>
                      </a:lnTo>
                      <a:lnTo>
                        <a:pt x="306" y="241"/>
                      </a:lnTo>
                      <a:lnTo>
                        <a:pt x="318" y="220"/>
                      </a:lnTo>
                      <a:lnTo>
                        <a:pt x="325" y="196"/>
                      </a:lnTo>
                      <a:lnTo>
                        <a:pt x="330" y="172"/>
                      </a:lnTo>
                      <a:lnTo>
                        <a:pt x="328" y="154"/>
                      </a:lnTo>
                      <a:lnTo>
                        <a:pt x="325" y="135"/>
                      </a:lnTo>
                      <a:lnTo>
                        <a:pt x="321" y="118"/>
                      </a:lnTo>
                      <a:lnTo>
                        <a:pt x="314" y="102"/>
                      </a:lnTo>
                      <a:lnTo>
                        <a:pt x="306" y="88"/>
                      </a:lnTo>
                      <a:lnTo>
                        <a:pt x="297" y="73"/>
                      </a:lnTo>
                      <a:lnTo>
                        <a:pt x="285" y="62"/>
                      </a:lnTo>
                      <a:lnTo>
                        <a:pt x="273" y="50"/>
                      </a:lnTo>
                      <a:lnTo>
                        <a:pt x="259" y="38"/>
                      </a:lnTo>
                      <a:lnTo>
                        <a:pt x="245" y="29"/>
                      </a:lnTo>
                      <a:lnTo>
                        <a:pt x="231" y="19"/>
                      </a:lnTo>
                      <a:lnTo>
                        <a:pt x="215" y="12"/>
                      </a:lnTo>
                      <a:lnTo>
                        <a:pt x="198" y="7"/>
                      </a:lnTo>
                      <a:lnTo>
                        <a:pt x="182" y="3"/>
                      </a:lnTo>
                      <a:lnTo>
                        <a:pt x="163" y="0"/>
                      </a:lnTo>
                      <a:lnTo>
                        <a:pt x="14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3" name="Freeform 118"/>
                <p:cNvSpPr>
                  <a:spLocks/>
                </p:cNvSpPr>
                <p:nvPr/>
              </p:nvSpPr>
              <p:spPr bwMode="auto">
                <a:xfrm>
                  <a:off x="4411" y="1424"/>
                  <a:ext cx="306" cy="280"/>
                </a:xfrm>
                <a:custGeom>
                  <a:avLst/>
                  <a:gdLst>
                    <a:gd name="T0" fmla="*/ 134 w 306"/>
                    <a:gd name="T1" fmla="*/ 0 h 280"/>
                    <a:gd name="T2" fmla="*/ 134 w 306"/>
                    <a:gd name="T3" fmla="*/ 0 h 280"/>
                    <a:gd name="T4" fmla="*/ 118 w 306"/>
                    <a:gd name="T5" fmla="*/ 0 h 280"/>
                    <a:gd name="T6" fmla="*/ 104 w 306"/>
                    <a:gd name="T7" fmla="*/ 2 h 280"/>
                    <a:gd name="T8" fmla="*/ 89 w 306"/>
                    <a:gd name="T9" fmla="*/ 7 h 280"/>
                    <a:gd name="T10" fmla="*/ 75 w 306"/>
                    <a:gd name="T11" fmla="*/ 11 h 280"/>
                    <a:gd name="T12" fmla="*/ 63 w 306"/>
                    <a:gd name="T13" fmla="*/ 16 h 280"/>
                    <a:gd name="T14" fmla="*/ 52 w 306"/>
                    <a:gd name="T15" fmla="*/ 23 h 280"/>
                    <a:gd name="T16" fmla="*/ 42 w 306"/>
                    <a:gd name="T17" fmla="*/ 33 h 280"/>
                    <a:gd name="T18" fmla="*/ 30 w 306"/>
                    <a:gd name="T19" fmla="*/ 40 h 280"/>
                    <a:gd name="T20" fmla="*/ 23 w 306"/>
                    <a:gd name="T21" fmla="*/ 52 h 280"/>
                    <a:gd name="T22" fmla="*/ 16 w 306"/>
                    <a:gd name="T23" fmla="*/ 61 h 280"/>
                    <a:gd name="T24" fmla="*/ 9 w 306"/>
                    <a:gd name="T25" fmla="*/ 73 h 280"/>
                    <a:gd name="T26" fmla="*/ 5 w 306"/>
                    <a:gd name="T27" fmla="*/ 85 h 280"/>
                    <a:gd name="T28" fmla="*/ 2 w 306"/>
                    <a:gd name="T29" fmla="*/ 99 h 280"/>
                    <a:gd name="T30" fmla="*/ 0 w 306"/>
                    <a:gd name="T31" fmla="*/ 111 h 280"/>
                    <a:gd name="T32" fmla="*/ 0 w 306"/>
                    <a:gd name="T33" fmla="*/ 125 h 280"/>
                    <a:gd name="T34" fmla="*/ 0 w 306"/>
                    <a:gd name="T35" fmla="*/ 139 h 280"/>
                    <a:gd name="T36" fmla="*/ 0 w 306"/>
                    <a:gd name="T37" fmla="*/ 139 h 280"/>
                    <a:gd name="T38" fmla="*/ 2 w 306"/>
                    <a:gd name="T39" fmla="*/ 153 h 280"/>
                    <a:gd name="T40" fmla="*/ 7 w 306"/>
                    <a:gd name="T41" fmla="*/ 167 h 280"/>
                    <a:gd name="T42" fmla="*/ 12 w 306"/>
                    <a:gd name="T43" fmla="*/ 181 h 280"/>
                    <a:gd name="T44" fmla="*/ 19 w 306"/>
                    <a:gd name="T45" fmla="*/ 193 h 280"/>
                    <a:gd name="T46" fmla="*/ 38 w 306"/>
                    <a:gd name="T47" fmla="*/ 219 h 280"/>
                    <a:gd name="T48" fmla="*/ 59 w 306"/>
                    <a:gd name="T49" fmla="*/ 238 h 280"/>
                    <a:gd name="T50" fmla="*/ 85 w 306"/>
                    <a:gd name="T51" fmla="*/ 257 h 280"/>
                    <a:gd name="T52" fmla="*/ 111 w 306"/>
                    <a:gd name="T53" fmla="*/ 269 h 280"/>
                    <a:gd name="T54" fmla="*/ 141 w 306"/>
                    <a:gd name="T55" fmla="*/ 278 h 280"/>
                    <a:gd name="T56" fmla="*/ 158 w 306"/>
                    <a:gd name="T57" fmla="*/ 280 h 280"/>
                    <a:gd name="T58" fmla="*/ 172 w 306"/>
                    <a:gd name="T59" fmla="*/ 280 h 280"/>
                    <a:gd name="T60" fmla="*/ 172 w 306"/>
                    <a:gd name="T61" fmla="*/ 280 h 280"/>
                    <a:gd name="T62" fmla="*/ 188 w 306"/>
                    <a:gd name="T63" fmla="*/ 280 h 280"/>
                    <a:gd name="T64" fmla="*/ 203 w 306"/>
                    <a:gd name="T65" fmla="*/ 278 h 280"/>
                    <a:gd name="T66" fmla="*/ 217 w 306"/>
                    <a:gd name="T67" fmla="*/ 273 h 280"/>
                    <a:gd name="T68" fmla="*/ 231 w 306"/>
                    <a:gd name="T69" fmla="*/ 269 h 280"/>
                    <a:gd name="T70" fmla="*/ 243 w 306"/>
                    <a:gd name="T71" fmla="*/ 264 h 280"/>
                    <a:gd name="T72" fmla="*/ 254 w 306"/>
                    <a:gd name="T73" fmla="*/ 257 h 280"/>
                    <a:gd name="T74" fmla="*/ 266 w 306"/>
                    <a:gd name="T75" fmla="*/ 247 h 280"/>
                    <a:gd name="T76" fmla="*/ 276 w 306"/>
                    <a:gd name="T77" fmla="*/ 238 h 280"/>
                    <a:gd name="T78" fmla="*/ 283 w 306"/>
                    <a:gd name="T79" fmla="*/ 228 h 280"/>
                    <a:gd name="T80" fmla="*/ 290 w 306"/>
                    <a:gd name="T81" fmla="*/ 219 h 280"/>
                    <a:gd name="T82" fmla="*/ 297 w 306"/>
                    <a:gd name="T83" fmla="*/ 207 h 280"/>
                    <a:gd name="T84" fmla="*/ 302 w 306"/>
                    <a:gd name="T85" fmla="*/ 193 h 280"/>
                    <a:gd name="T86" fmla="*/ 304 w 306"/>
                    <a:gd name="T87" fmla="*/ 181 h 280"/>
                    <a:gd name="T88" fmla="*/ 306 w 306"/>
                    <a:gd name="T89" fmla="*/ 167 h 280"/>
                    <a:gd name="T90" fmla="*/ 306 w 306"/>
                    <a:gd name="T91" fmla="*/ 153 h 280"/>
                    <a:gd name="T92" fmla="*/ 306 w 306"/>
                    <a:gd name="T93" fmla="*/ 139 h 280"/>
                    <a:gd name="T94" fmla="*/ 306 w 306"/>
                    <a:gd name="T95" fmla="*/ 139 h 280"/>
                    <a:gd name="T96" fmla="*/ 304 w 306"/>
                    <a:gd name="T97" fmla="*/ 125 h 280"/>
                    <a:gd name="T98" fmla="*/ 299 w 306"/>
                    <a:gd name="T99" fmla="*/ 111 h 280"/>
                    <a:gd name="T100" fmla="*/ 292 w 306"/>
                    <a:gd name="T101" fmla="*/ 99 h 280"/>
                    <a:gd name="T102" fmla="*/ 285 w 306"/>
                    <a:gd name="T103" fmla="*/ 85 h 280"/>
                    <a:gd name="T104" fmla="*/ 269 w 306"/>
                    <a:gd name="T105" fmla="*/ 61 h 280"/>
                    <a:gd name="T106" fmla="*/ 247 w 306"/>
                    <a:gd name="T107" fmla="*/ 40 h 280"/>
                    <a:gd name="T108" fmla="*/ 221 w 306"/>
                    <a:gd name="T109" fmla="*/ 23 h 280"/>
                    <a:gd name="T110" fmla="*/ 195 w 306"/>
                    <a:gd name="T111" fmla="*/ 11 h 280"/>
                    <a:gd name="T112" fmla="*/ 165 w 306"/>
                    <a:gd name="T113" fmla="*/ 2 h 280"/>
                    <a:gd name="T114" fmla="*/ 148 w 306"/>
                    <a:gd name="T115" fmla="*/ 0 h 280"/>
                    <a:gd name="T116" fmla="*/ 134 w 306"/>
                    <a:gd name="T117" fmla="*/ 0 h 280"/>
                    <a:gd name="T118" fmla="*/ 134 w 306"/>
                    <a:gd name="T119" fmla="*/ 0 h 2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6" h="280">
                      <a:moveTo>
                        <a:pt x="134" y="0"/>
                      </a:moveTo>
                      <a:lnTo>
                        <a:pt x="134" y="0"/>
                      </a:lnTo>
                      <a:lnTo>
                        <a:pt x="118" y="0"/>
                      </a:lnTo>
                      <a:lnTo>
                        <a:pt x="104" y="2"/>
                      </a:lnTo>
                      <a:lnTo>
                        <a:pt x="89" y="7"/>
                      </a:lnTo>
                      <a:lnTo>
                        <a:pt x="75" y="11"/>
                      </a:lnTo>
                      <a:lnTo>
                        <a:pt x="63" y="16"/>
                      </a:lnTo>
                      <a:lnTo>
                        <a:pt x="52" y="23"/>
                      </a:lnTo>
                      <a:lnTo>
                        <a:pt x="42" y="33"/>
                      </a:lnTo>
                      <a:lnTo>
                        <a:pt x="30" y="40"/>
                      </a:lnTo>
                      <a:lnTo>
                        <a:pt x="23" y="52"/>
                      </a:lnTo>
                      <a:lnTo>
                        <a:pt x="16" y="61"/>
                      </a:lnTo>
                      <a:lnTo>
                        <a:pt x="9" y="73"/>
                      </a:lnTo>
                      <a:lnTo>
                        <a:pt x="5" y="85"/>
                      </a:lnTo>
                      <a:lnTo>
                        <a:pt x="2" y="99"/>
                      </a:lnTo>
                      <a:lnTo>
                        <a:pt x="0" y="111"/>
                      </a:lnTo>
                      <a:lnTo>
                        <a:pt x="0" y="125"/>
                      </a:lnTo>
                      <a:lnTo>
                        <a:pt x="0" y="139"/>
                      </a:lnTo>
                      <a:lnTo>
                        <a:pt x="2" y="153"/>
                      </a:lnTo>
                      <a:lnTo>
                        <a:pt x="7" y="167"/>
                      </a:lnTo>
                      <a:lnTo>
                        <a:pt x="12" y="181"/>
                      </a:lnTo>
                      <a:lnTo>
                        <a:pt x="19" y="193"/>
                      </a:lnTo>
                      <a:lnTo>
                        <a:pt x="38" y="219"/>
                      </a:lnTo>
                      <a:lnTo>
                        <a:pt x="59" y="238"/>
                      </a:lnTo>
                      <a:lnTo>
                        <a:pt x="85" y="257"/>
                      </a:lnTo>
                      <a:lnTo>
                        <a:pt x="111" y="269"/>
                      </a:lnTo>
                      <a:lnTo>
                        <a:pt x="141" y="278"/>
                      </a:lnTo>
                      <a:lnTo>
                        <a:pt x="158" y="280"/>
                      </a:lnTo>
                      <a:lnTo>
                        <a:pt x="172" y="280"/>
                      </a:lnTo>
                      <a:lnTo>
                        <a:pt x="188" y="280"/>
                      </a:lnTo>
                      <a:lnTo>
                        <a:pt x="203" y="278"/>
                      </a:lnTo>
                      <a:lnTo>
                        <a:pt x="217" y="273"/>
                      </a:lnTo>
                      <a:lnTo>
                        <a:pt x="231" y="269"/>
                      </a:lnTo>
                      <a:lnTo>
                        <a:pt x="243" y="264"/>
                      </a:lnTo>
                      <a:lnTo>
                        <a:pt x="254" y="257"/>
                      </a:lnTo>
                      <a:lnTo>
                        <a:pt x="266" y="247"/>
                      </a:lnTo>
                      <a:lnTo>
                        <a:pt x="276" y="238"/>
                      </a:lnTo>
                      <a:lnTo>
                        <a:pt x="283" y="228"/>
                      </a:lnTo>
                      <a:lnTo>
                        <a:pt x="290" y="219"/>
                      </a:lnTo>
                      <a:lnTo>
                        <a:pt x="297" y="207"/>
                      </a:lnTo>
                      <a:lnTo>
                        <a:pt x="302" y="193"/>
                      </a:lnTo>
                      <a:lnTo>
                        <a:pt x="304" y="181"/>
                      </a:lnTo>
                      <a:lnTo>
                        <a:pt x="306" y="167"/>
                      </a:lnTo>
                      <a:lnTo>
                        <a:pt x="306" y="153"/>
                      </a:lnTo>
                      <a:lnTo>
                        <a:pt x="306" y="139"/>
                      </a:lnTo>
                      <a:lnTo>
                        <a:pt x="304" y="125"/>
                      </a:lnTo>
                      <a:lnTo>
                        <a:pt x="299" y="111"/>
                      </a:lnTo>
                      <a:lnTo>
                        <a:pt x="292" y="99"/>
                      </a:lnTo>
                      <a:lnTo>
                        <a:pt x="285" y="85"/>
                      </a:lnTo>
                      <a:lnTo>
                        <a:pt x="269" y="61"/>
                      </a:lnTo>
                      <a:lnTo>
                        <a:pt x="247" y="40"/>
                      </a:lnTo>
                      <a:lnTo>
                        <a:pt x="221" y="23"/>
                      </a:lnTo>
                      <a:lnTo>
                        <a:pt x="195" y="11"/>
                      </a:lnTo>
                      <a:lnTo>
                        <a:pt x="165" y="2"/>
                      </a:lnTo>
                      <a:lnTo>
                        <a:pt x="148" y="0"/>
                      </a:lnTo>
                      <a:lnTo>
                        <a:pt x="134" y="0"/>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4" name="Freeform 119"/>
                <p:cNvSpPr>
                  <a:spLocks/>
                </p:cNvSpPr>
                <p:nvPr/>
              </p:nvSpPr>
              <p:spPr bwMode="auto">
                <a:xfrm>
                  <a:off x="4503" y="1490"/>
                  <a:ext cx="134" cy="122"/>
                </a:xfrm>
                <a:custGeom>
                  <a:avLst/>
                  <a:gdLst>
                    <a:gd name="T0" fmla="*/ 61 w 134"/>
                    <a:gd name="T1" fmla="*/ 0 h 122"/>
                    <a:gd name="T2" fmla="*/ 61 w 134"/>
                    <a:gd name="T3" fmla="*/ 0 h 122"/>
                    <a:gd name="T4" fmla="*/ 49 w 134"/>
                    <a:gd name="T5" fmla="*/ 0 h 122"/>
                    <a:gd name="T6" fmla="*/ 40 w 134"/>
                    <a:gd name="T7" fmla="*/ 2 h 122"/>
                    <a:gd name="T8" fmla="*/ 23 w 134"/>
                    <a:gd name="T9" fmla="*/ 12 h 122"/>
                    <a:gd name="T10" fmla="*/ 12 w 134"/>
                    <a:gd name="T11" fmla="*/ 21 h 122"/>
                    <a:gd name="T12" fmla="*/ 4 w 134"/>
                    <a:gd name="T13" fmla="*/ 35 h 122"/>
                    <a:gd name="T14" fmla="*/ 0 w 134"/>
                    <a:gd name="T15" fmla="*/ 52 h 122"/>
                    <a:gd name="T16" fmla="*/ 2 w 134"/>
                    <a:gd name="T17" fmla="*/ 68 h 122"/>
                    <a:gd name="T18" fmla="*/ 9 w 134"/>
                    <a:gd name="T19" fmla="*/ 87 h 122"/>
                    <a:gd name="T20" fmla="*/ 21 w 134"/>
                    <a:gd name="T21" fmla="*/ 101 h 122"/>
                    <a:gd name="T22" fmla="*/ 21 w 134"/>
                    <a:gd name="T23" fmla="*/ 101 h 122"/>
                    <a:gd name="T24" fmla="*/ 35 w 134"/>
                    <a:gd name="T25" fmla="*/ 113 h 122"/>
                    <a:gd name="T26" fmla="*/ 49 w 134"/>
                    <a:gd name="T27" fmla="*/ 120 h 122"/>
                    <a:gd name="T28" fmla="*/ 66 w 134"/>
                    <a:gd name="T29" fmla="*/ 122 h 122"/>
                    <a:gd name="T30" fmla="*/ 80 w 134"/>
                    <a:gd name="T31" fmla="*/ 122 h 122"/>
                    <a:gd name="T32" fmla="*/ 96 w 134"/>
                    <a:gd name="T33" fmla="*/ 120 h 122"/>
                    <a:gd name="T34" fmla="*/ 111 w 134"/>
                    <a:gd name="T35" fmla="*/ 113 h 122"/>
                    <a:gd name="T36" fmla="*/ 122 w 134"/>
                    <a:gd name="T37" fmla="*/ 103 h 122"/>
                    <a:gd name="T38" fmla="*/ 132 w 134"/>
                    <a:gd name="T39" fmla="*/ 87 h 122"/>
                    <a:gd name="T40" fmla="*/ 132 w 134"/>
                    <a:gd name="T41" fmla="*/ 87 h 122"/>
                    <a:gd name="T42" fmla="*/ 134 w 134"/>
                    <a:gd name="T43" fmla="*/ 70 h 122"/>
                    <a:gd name="T44" fmla="*/ 132 w 134"/>
                    <a:gd name="T45" fmla="*/ 54 h 122"/>
                    <a:gd name="T46" fmla="*/ 127 w 134"/>
                    <a:gd name="T47" fmla="*/ 40 h 122"/>
                    <a:gd name="T48" fmla="*/ 118 w 134"/>
                    <a:gd name="T49" fmla="*/ 26 h 122"/>
                    <a:gd name="T50" fmla="*/ 106 w 134"/>
                    <a:gd name="T51" fmla="*/ 16 h 122"/>
                    <a:gd name="T52" fmla="*/ 92 w 134"/>
                    <a:gd name="T53" fmla="*/ 7 h 122"/>
                    <a:gd name="T54" fmla="*/ 78 w 134"/>
                    <a:gd name="T55" fmla="*/ 2 h 122"/>
                    <a:gd name="T56" fmla="*/ 61 w 134"/>
                    <a:gd name="T57" fmla="*/ 0 h 122"/>
                    <a:gd name="T58" fmla="*/ 61 w 134"/>
                    <a:gd name="T59" fmla="*/ 0 h 1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34" h="122">
                      <a:moveTo>
                        <a:pt x="61" y="0"/>
                      </a:moveTo>
                      <a:lnTo>
                        <a:pt x="61" y="0"/>
                      </a:lnTo>
                      <a:lnTo>
                        <a:pt x="49" y="0"/>
                      </a:lnTo>
                      <a:lnTo>
                        <a:pt x="40" y="2"/>
                      </a:lnTo>
                      <a:lnTo>
                        <a:pt x="23" y="12"/>
                      </a:lnTo>
                      <a:lnTo>
                        <a:pt x="12" y="21"/>
                      </a:lnTo>
                      <a:lnTo>
                        <a:pt x="4" y="35"/>
                      </a:lnTo>
                      <a:lnTo>
                        <a:pt x="0" y="52"/>
                      </a:lnTo>
                      <a:lnTo>
                        <a:pt x="2" y="68"/>
                      </a:lnTo>
                      <a:lnTo>
                        <a:pt x="9" y="87"/>
                      </a:lnTo>
                      <a:lnTo>
                        <a:pt x="21" y="101"/>
                      </a:lnTo>
                      <a:lnTo>
                        <a:pt x="35" y="113"/>
                      </a:lnTo>
                      <a:lnTo>
                        <a:pt x="49" y="120"/>
                      </a:lnTo>
                      <a:lnTo>
                        <a:pt x="66" y="122"/>
                      </a:lnTo>
                      <a:lnTo>
                        <a:pt x="80" y="122"/>
                      </a:lnTo>
                      <a:lnTo>
                        <a:pt x="96" y="120"/>
                      </a:lnTo>
                      <a:lnTo>
                        <a:pt x="111" y="113"/>
                      </a:lnTo>
                      <a:lnTo>
                        <a:pt x="122" y="103"/>
                      </a:lnTo>
                      <a:lnTo>
                        <a:pt x="132" y="87"/>
                      </a:lnTo>
                      <a:lnTo>
                        <a:pt x="134" y="70"/>
                      </a:lnTo>
                      <a:lnTo>
                        <a:pt x="132" y="54"/>
                      </a:lnTo>
                      <a:lnTo>
                        <a:pt x="127" y="40"/>
                      </a:lnTo>
                      <a:lnTo>
                        <a:pt x="118" y="26"/>
                      </a:lnTo>
                      <a:lnTo>
                        <a:pt x="106" y="16"/>
                      </a:lnTo>
                      <a:lnTo>
                        <a:pt x="92" y="7"/>
                      </a:lnTo>
                      <a:lnTo>
                        <a:pt x="78" y="2"/>
                      </a:lnTo>
                      <a:lnTo>
                        <a:pt x="6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5" name="Freeform 120"/>
                <p:cNvSpPr>
                  <a:spLocks/>
                </p:cNvSpPr>
                <p:nvPr/>
              </p:nvSpPr>
              <p:spPr bwMode="auto">
                <a:xfrm>
                  <a:off x="4515" y="1499"/>
                  <a:ext cx="113" cy="104"/>
                </a:xfrm>
                <a:custGeom>
                  <a:avLst/>
                  <a:gdLst>
                    <a:gd name="T0" fmla="*/ 49 w 113"/>
                    <a:gd name="T1" fmla="*/ 0 h 104"/>
                    <a:gd name="T2" fmla="*/ 49 w 113"/>
                    <a:gd name="T3" fmla="*/ 0 h 104"/>
                    <a:gd name="T4" fmla="*/ 37 w 113"/>
                    <a:gd name="T5" fmla="*/ 3 h 104"/>
                    <a:gd name="T6" fmla="*/ 28 w 113"/>
                    <a:gd name="T7" fmla="*/ 5 h 104"/>
                    <a:gd name="T8" fmla="*/ 18 w 113"/>
                    <a:gd name="T9" fmla="*/ 10 h 104"/>
                    <a:gd name="T10" fmla="*/ 11 w 113"/>
                    <a:gd name="T11" fmla="*/ 17 h 104"/>
                    <a:gd name="T12" fmla="*/ 4 w 113"/>
                    <a:gd name="T13" fmla="*/ 24 h 104"/>
                    <a:gd name="T14" fmla="*/ 0 w 113"/>
                    <a:gd name="T15" fmla="*/ 33 h 104"/>
                    <a:gd name="T16" fmla="*/ 0 w 113"/>
                    <a:gd name="T17" fmla="*/ 43 h 104"/>
                    <a:gd name="T18" fmla="*/ 0 w 113"/>
                    <a:gd name="T19" fmla="*/ 52 h 104"/>
                    <a:gd name="T20" fmla="*/ 0 w 113"/>
                    <a:gd name="T21" fmla="*/ 52 h 104"/>
                    <a:gd name="T22" fmla="*/ 2 w 113"/>
                    <a:gd name="T23" fmla="*/ 64 h 104"/>
                    <a:gd name="T24" fmla="*/ 7 w 113"/>
                    <a:gd name="T25" fmla="*/ 73 h 104"/>
                    <a:gd name="T26" fmla="*/ 11 w 113"/>
                    <a:gd name="T27" fmla="*/ 80 h 104"/>
                    <a:gd name="T28" fmla="*/ 21 w 113"/>
                    <a:gd name="T29" fmla="*/ 90 h 104"/>
                    <a:gd name="T30" fmla="*/ 30 w 113"/>
                    <a:gd name="T31" fmla="*/ 94 h 104"/>
                    <a:gd name="T32" fmla="*/ 40 w 113"/>
                    <a:gd name="T33" fmla="*/ 99 h 104"/>
                    <a:gd name="T34" fmla="*/ 51 w 113"/>
                    <a:gd name="T35" fmla="*/ 104 h 104"/>
                    <a:gd name="T36" fmla="*/ 63 w 113"/>
                    <a:gd name="T37" fmla="*/ 104 h 104"/>
                    <a:gd name="T38" fmla="*/ 63 w 113"/>
                    <a:gd name="T39" fmla="*/ 104 h 104"/>
                    <a:gd name="T40" fmla="*/ 73 w 113"/>
                    <a:gd name="T41" fmla="*/ 104 h 104"/>
                    <a:gd name="T42" fmla="*/ 84 w 113"/>
                    <a:gd name="T43" fmla="*/ 99 h 104"/>
                    <a:gd name="T44" fmla="*/ 91 w 113"/>
                    <a:gd name="T45" fmla="*/ 94 h 104"/>
                    <a:gd name="T46" fmla="*/ 101 w 113"/>
                    <a:gd name="T47" fmla="*/ 90 h 104"/>
                    <a:gd name="T48" fmla="*/ 106 w 113"/>
                    <a:gd name="T49" fmla="*/ 80 h 104"/>
                    <a:gd name="T50" fmla="*/ 110 w 113"/>
                    <a:gd name="T51" fmla="*/ 73 h 104"/>
                    <a:gd name="T52" fmla="*/ 113 w 113"/>
                    <a:gd name="T53" fmla="*/ 64 h 104"/>
                    <a:gd name="T54" fmla="*/ 110 w 113"/>
                    <a:gd name="T55" fmla="*/ 52 h 104"/>
                    <a:gd name="T56" fmla="*/ 110 w 113"/>
                    <a:gd name="T57" fmla="*/ 52 h 104"/>
                    <a:gd name="T58" fmla="*/ 108 w 113"/>
                    <a:gd name="T59" fmla="*/ 43 h 104"/>
                    <a:gd name="T60" fmla="*/ 103 w 113"/>
                    <a:gd name="T61" fmla="*/ 33 h 104"/>
                    <a:gd name="T62" fmla="*/ 99 w 113"/>
                    <a:gd name="T63" fmla="*/ 24 h 104"/>
                    <a:gd name="T64" fmla="*/ 89 w 113"/>
                    <a:gd name="T65" fmla="*/ 17 h 104"/>
                    <a:gd name="T66" fmla="*/ 80 w 113"/>
                    <a:gd name="T67" fmla="*/ 10 h 104"/>
                    <a:gd name="T68" fmla="*/ 70 w 113"/>
                    <a:gd name="T69" fmla="*/ 5 h 104"/>
                    <a:gd name="T70" fmla="*/ 58 w 113"/>
                    <a:gd name="T71" fmla="*/ 3 h 104"/>
                    <a:gd name="T72" fmla="*/ 49 w 113"/>
                    <a:gd name="T73" fmla="*/ 0 h 104"/>
                    <a:gd name="T74" fmla="*/ 49 w 113"/>
                    <a:gd name="T75" fmla="*/ 0 h 1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3" h="104">
                      <a:moveTo>
                        <a:pt x="49" y="0"/>
                      </a:moveTo>
                      <a:lnTo>
                        <a:pt x="49" y="0"/>
                      </a:lnTo>
                      <a:lnTo>
                        <a:pt x="37" y="3"/>
                      </a:lnTo>
                      <a:lnTo>
                        <a:pt x="28" y="5"/>
                      </a:lnTo>
                      <a:lnTo>
                        <a:pt x="18" y="10"/>
                      </a:lnTo>
                      <a:lnTo>
                        <a:pt x="11" y="17"/>
                      </a:lnTo>
                      <a:lnTo>
                        <a:pt x="4" y="24"/>
                      </a:lnTo>
                      <a:lnTo>
                        <a:pt x="0" y="33"/>
                      </a:lnTo>
                      <a:lnTo>
                        <a:pt x="0" y="43"/>
                      </a:lnTo>
                      <a:lnTo>
                        <a:pt x="0" y="52"/>
                      </a:lnTo>
                      <a:lnTo>
                        <a:pt x="2" y="64"/>
                      </a:lnTo>
                      <a:lnTo>
                        <a:pt x="7" y="73"/>
                      </a:lnTo>
                      <a:lnTo>
                        <a:pt x="11" y="80"/>
                      </a:lnTo>
                      <a:lnTo>
                        <a:pt x="21" y="90"/>
                      </a:lnTo>
                      <a:lnTo>
                        <a:pt x="30" y="94"/>
                      </a:lnTo>
                      <a:lnTo>
                        <a:pt x="40" y="99"/>
                      </a:lnTo>
                      <a:lnTo>
                        <a:pt x="51" y="104"/>
                      </a:lnTo>
                      <a:lnTo>
                        <a:pt x="63" y="104"/>
                      </a:lnTo>
                      <a:lnTo>
                        <a:pt x="73" y="104"/>
                      </a:lnTo>
                      <a:lnTo>
                        <a:pt x="84" y="99"/>
                      </a:lnTo>
                      <a:lnTo>
                        <a:pt x="91" y="94"/>
                      </a:lnTo>
                      <a:lnTo>
                        <a:pt x="101" y="90"/>
                      </a:lnTo>
                      <a:lnTo>
                        <a:pt x="106" y="80"/>
                      </a:lnTo>
                      <a:lnTo>
                        <a:pt x="110" y="73"/>
                      </a:lnTo>
                      <a:lnTo>
                        <a:pt x="113" y="64"/>
                      </a:lnTo>
                      <a:lnTo>
                        <a:pt x="110" y="52"/>
                      </a:lnTo>
                      <a:lnTo>
                        <a:pt x="108" y="43"/>
                      </a:lnTo>
                      <a:lnTo>
                        <a:pt x="103" y="33"/>
                      </a:lnTo>
                      <a:lnTo>
                        <a:pt x="99" y="24"/>
                      </a:lnTo>
                      <a:lnTo>
                        <a:pt x="89" y="17"/>
                      </a:lnTo>
                      <a:lnTo>
                        <a:pt x="80" y="10"/>
                      </a:lnTo>
                      <a:lnTo>
                        <a:pt x="70" y="5"/>
                      </a:lnTo>
                      <a:lnTo>
                        <a:pt x="58" y="3"/>
                      </a:lnTo>
                      <a:lnTo>
                        <a:pt x="49"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6" name="Freeform 121"/>
                <p:cNvSpPr>
                  <a:spLocks/>
                </p:cNvSpPr>
                <p:nvPr/>
              </p:nvSpPr>
              <p:spPr bwMode="auto">
                <a:xfrm>
                  <a:off x="4545" y="1530"/>
                  <a:ext cx="50" cy="45"/>
                </a:xfrm>
                <a:custGeom>
                  <a:avLst/>
                  <a:gdLst>
                    <a:gd name="T0" fmla="*/ 21 w 50"/>
                    <a:gd name="T1" fmla="*/ 0 h 45"/>
                    <a:gd name="T2" fmla="*/ 21 w 50"/>
                    <a:gd name="T3" fmla="*/ 0 h 45"/>
                    <a:gd name="T4" fmla="*/ 12 w 50"/>
                    <a:gd name="T5" fmla="*/ 0 h 45"/>
                    <a:gd name="T6" fmla="*/ 5 w 50"/>
                    <a:gd name="T7" fmla="*/ 5 h 45"/>
                    <a:gd name="T8" fmla="*/ 0 w 50"/>
                    <a:gd name="T9" fmla="*/ 12 h 45"/>
                    <a:gd name="T10" fmla="*/ 0 w 50"/>
                    <a:gd name="T11" fmla="*/ 21 h 45"/>
                    <a:gd name="T12" fmla="*/ 0 w 50"/>
                    <a:gd name="T13" fmla="*/ 21 h 45"/>
                    <a:gd name="T14" fmla="*/ 5 w 50"/>
                    <a:gd name="T15" fmla="*/ 30 h 45"/>
                    <a:gd name="T16" fmla="*/ 10 w 50"/>
                    <a:gd name="T17" fmla="*/ 38 h 45"/>
                    <a:gd name="T18" fmla="*/ 19 w 50"/>
                    <a:gd name="T19" fmla="*/ 42 h 45"/>
                    <a:gd name="T20" fmla="*/ 28 w 50"/>
                    <a:gd name="T21" fmla="*/ 45 h 45"/>
                    <a:gd name="T22" fmla="*/ 28 w 50"/>
                    <a:gd name="T23" fmla="*/ 45 h 45"/>
                    <a:gd name="T24" fmla="*/ 38 w 50"/>
                    <a:gd name="T25" fmla="*/ 42 h 45"/>
                    <a:gd name="T26" fmla="*/ 45 w 50"/>
                    <a:gd name="T27" fmla="*/ 38 h 45"/>
                    <a:gd name="T28" fmla="*/ 50 w 50"/>
                    <a:gd name="T29" fmla="*/ 30 h 45"/>
                    <a:gd name="T30" fmla="*/ 50 w 50"/>
                    <a:gd name="T31" fmla="*/ 21 h 45"/>
                    <a:gd name="T32" fmla="*/ 50 w 50"/>
                    <a:gd name="T33" fmla="*/ 21 h 45"/>
                    <a:gd name="T34" fmla="*/ 47 w 50"/>
                    <a:gd name="T35" fmla="*/ 12 h 45"/>
                    <a:gd name="T36" fmla="*/ 40 w 50"/>
                    <a:gd name="T37" fmla="*/ 5 h 45"/>
                    <a:gd name="T38" fmla="*/ 31 w 50"/>
                    <a:gd name="T39" fmla="*/ 0 h 45"/>
                    <a:gd name="T40" fmla="*/ 21 w 50"/>
                    <a:gd name="T41" fmla="*/ 0 h 45"/>
                    <a:gd name="T42" fmla="*/ 21 w 50"/>
                    <a:gd name="T43" fmla="*/ 0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0" h="45">
                      <a:moveTo>
                        <a:pt x="21" y="0"/>
                      </a:moveTo>
                      <a:lnTo>
                        <a:pt x="21" y="0"/>
                      </a:lnTo>
                      <a:lnTo>
                        <a:pt x="12" y="0"/>
                      </a:lnTo>
                      <a:lnTo>
                        <a:pt x="5" y="5"/>
                      </a:lnTo>
                      <a:lnTo>
                        <a:pt x="0" y="12"/>
                      </a:lnTo>
                      <a:lnTo>
                        <a:pt x="0" y="21"/>
                      </a:lnTo>
                      <a:lnTo>
                        <a:pt x="5" y="30"/>
                      </a:lnTo>
                      <a:lnTo>
                        <a:pt x="10" y="38"/>
                      </a:lnTo>
                      <a:lnTo>
                        <a:pt x="19" y="42"/>
                      </a:lnTo>
                      <a:lnTo>
                        <a:pt x="28" y="45"/>
                      </a:lnTo>
                      <a:lnTo>
                        <a:pt x="38" y="42"/>
                      </a:lnTo>
                      <a:lnTo>
                        <a:pt x="45" y="38"/>
                      </a:lnTo>
                      <a:lnTo>
                        <a:pt x="50" y="30"/>
                      </a:lnTo>
                      <a:lnTo>
                        <a:pt x="50" y="21"/>
                      </a:lnTo>
                      <a:lnTo>
                        <a:pt x="47" y="12"/>
                      </a:lnTo>
                      <a:lnTo>
                        <a:pt x="40" y="5"/>
                      </a:lnTo>
                      <a:lnTo>
                        <a:pt x="31" y="0"/>
                      </a:lnTo>
                      <a:lnTo>
                        <a:pt x="21"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7" name="Freeform 122"/>
                <p:cNvSpPr>
                  <a:spLocks/>
                </p:cNvSpPr>
                <p:nvPr/>
              </p:nvSpPr>
              <p:spPr bwMode="auto">
                <a:xfrm>
                  <a:off x="4185" y="1832"/>
                  <a:ext cx="61" cy="80"/>
                </a:xfrm>
                <a:custGeom>
                  <a:avLst/>
                  <a:gdLst>
                    <a:gd name="T0" fmla="*/ 9 w 61"/>
                    <a:gd name="T1" fmla="*/ 0 h 80"/>
                    <a:gd name="T2" fmla="*/ 9 w 61"/>
                    <a:gd name="T3" fmla="*/ 0 h 80"/>
                    <a:gd name="T4" fmla="*/ 0 w 61"/>
                    <a:gd name="T5" fmla="*/ 0 h 80"/>
                    <a:gd name="T6" fmla="*/ 0 w 61"/>
                    <a:gd name="T7" fmla="*/ 0 h 80"/>
                    <a:gd name="T8" fmla="*/ 7 w 61"/>
                    <a:gd name="T9" fmla="*/ 23 h 80"/>
                    <a:gd name="T10" fmla="*/ 18 w 61"/>
                    <a:gd name="T11" fmla="*/ 44 h 80"/>
                    <a:gd name="T12" fmla="*/ 30 w 61"/>
                    <a:gd name="T13" fmla="*/ 63 h 80"/>
                    <a:gd name="T14" fmla="*/ 44 w 61"/>
                    <a:gd name="T15" fmla="*/ 80 h 80"/>
                    <a:gd name="T16" fmla="*/ 44 w 61"/>
                    <a:gd name="T17" fmla="*/ 80 h 80"/>
                    <a:gd name="T18" fmla="*/ 51 w 61"/>
                    <a:gd name="T19" fmla="*/ 75 h 80"/>
                    <a:gd name="T20" fmla="*/ 56 w 61"/>
                    <a:gd name="T21" fmla="*/ 66 h 80"/>
                    <a:gd name="T22" fmla="*/ 61 w 61"/>
                    <a:gd name="T23" fmla="*/ 56 h 80"/>
                    <a:gd name="T24" fmla="*/ 61 w 61"/>
                    <a:gd name="T25" fmla="*/ 44 h 80"/>
                    <a:gd name="T26" fmla="*/ 61 w 61"/>
                    <a:gd name="T27" fmla="*/ 44 h 80"/>
                    <a:gd name="T28" fmla="*/ 58 w 61"/>
                    <a:gd name="T29" fmla="*/ 35 h 80"/>
                    <a:gd name="T30" fmla="*/ 54 w 61"/>
                    <a:gd name="T31" fmla="*/ 28 h 80"/>
                    <a:gd name="T32" fmla="*/ 49 w 61"/>
                    <a:gd name="T33" fmla="*/ 19 h 80"/>
                    <a:gd name="T34" fmla="*/ 44 w 61"/>
                    <a:gd name="T35" fmla="*/ 14 h 80"/>
                    <a:gd name="T36" fmla="*/ 35 w 61"/>
                    <a:gd name="T37" fmla="*/ 7 h 80"/>
                    <a:gd name="T38" fmla="*/ 28 w 61"/>
                    <a:gd name="T39" fmla="*/ 4 h 80"/>
                    <a:gd name="T40" fmla="*/ 18 w 61"/>
                    <a:gd name="T41" fmla="*/ 2 h 80"/>
                    <a:gd name="T42" fmla="*/ 9 w 61"/>
                    <a:gd name="T43" fmla="*/ 0 h 80"/>
                    <a:gd name="T44" fmla="*/ 9 w 61"/>
                    <a:gd name="T45" fmla="*/ 0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1" h="80">
                      <a:moveTo>
                        <a:pt x="9" y="0"/>
                      </a:moveTo>
                      <a:lnTo>
                        <a:pt x="9" y="0"/>
                      </a:lnTo>
                      <a:lnTo>
                        <a:pt x="0" y="0"/>
                      </a:lnTo>
                      <a:lnTo>
                        <a:pt x="7" y="23"/>
                      </a:lnTo>
                      <a:lnTo>
                        <a:pt x="18" y="44"/>
                      </a:lnTo>
                      <a:lnTo>
                        <a:pt x="30" y="63"/>
                      </a:lnTo>
                      <a:lnTo>
                        <a:pt x="44" y="80"/>
                      </a:lnTo>
                      <a:lnTo>
                        <a:pt x="51" y="75"/>
                      </a:lnTo>
                      <a:lnTo>
                        <a:pt x="56" y="66"/>
                      </a:lnTo>
                      <a:lnTo>
                        <a:pt x="61" y="56"/>
                      </a:lnTo>
                      <a:lnTo>
                        <a:pt x="61" y="44"/>
                      </a:lnTo>
                      <a:lnTo>
                        <a:pt x="58" y="35"/>
                      </a:lnTo>
                      <a:lnTo>
                        <a:pt x="54" y="28"/>
                      </a:lnTo>
                      <a:lnTo>
                        <a:pt x="49" y="19"/>
                      </a:lnTo>
                      <a:lnTo>
                        <a:pt x="44" y="14"/>
                      </a:lnTo>
                      <a:lnTo>
                        <a:pt x="35" y="7"/>
                      </a:lnTo>
                      <a:lnTo>
                        <a:pt x="28" y="4"/>
                      </a:lnTo>
                      <a:lnTo>
                        <a:pt x="18"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8" name="Freeform 123"/>
                <p:cNvSpPr>
                  <a:spLocks/>
                </p:cNvSpPr>
                <p:nvPr/>
              </p:nvSpPr>
              <p:spPr bwMode="auto">
                <a:xfrm>
                  <a:off x="4187" y="1841"/>
                  <a:ext cx="47" cy="64"/>
                </a:xfrm>
                <a:custGeom>
                  <a:avLst/>
                  <a:gdLst>
                    <a:gd name="T0" fmla="*/ 7 w 47"/>
                    <a:gd name="T1" fmla="*/ 0 h 64"/>
                    <a:gd name="T2" fmla="*/ 7 w 47"/>
                    <a:gd name="T3" fmla="*/ 0 h 64"/>
                    <a:gd name="T4" fmla="*/ 0 w 47"/>
                    <a:gd name="T5" fmla="*/ 2 h 64"/>
                    <a:gd name="T6" fmla="*/ 0 w 47"/>
                    <a:gd name="T7" fmla="*/ 2 h 64"/>
                    <a:gd name="T8" fmla="*/ 7 w 47"/>
                    <a:gd name="T9" fmla="*/ 19 h 64"/>
                    <a:gd name="T10" fmla="*/ 16 w 47"/>
                    <a:gd name="T11" fmla="*/ 33 h 64"/>
                    <a:gd name="T12" fmla="*/ 26 w 47"/>
                    <a:gd name="T13" fmla="*/ 50 h 64"/>
                    <a:gd name="T14" fmla="*/ 35 w 47"/>
                    <a:gd name="T15" fmla="*/ 64 h 64"/>
                    <a:gd name="T16" fmla="*/ 35 w 47"/>
                    <a:gd name="T17" fmla="*/ 64 h 64"/>
                    <a:gd name="T18" fmla="*/ 42 w 47"/>
                    <a:gd name="T19" fmla="*/ 59 h 64"/>
                    <a:gd name="T20" fmla="*/ 47 w 47"/>
                    <a:gd name="T21" fmla="*/ 52 h 64"/>
                    <a:gd name="T22" fmla="*/ 47 w 47"/>
                    <a:gd name="T23" fmla="*/ 45 h 64"/>
                    <a:gd name="T24" fmla="*/ 47 w 47"/>
                    <a:gd name="T25" fmla="*/ 35 h 64"/>
                    <a:gd name="T26" fmla="*/ 47 w 47"/>
                    <a:gd name="T27" fmla="*/ 35 h 64"/>
                    <a:gd name="T28" fmla="*/ 47 w 47"/>
                    <a:gd name="T29" fmla="*/ 28 h 64"/>
                    <a:gd name="T30" fmla="*/ 42 w 47"/>
                    <a:gd name="T31" fmla="*/ 21 h 64"/>
                    <a:gd name="T32" fmla="*/ 33 w 47"/>
                    <a:gd name="T33" fmla="*/ 12 h 64"/>
                    <a:gd name="T34" fmla="*/ 21 w 47"/>
                    <a:gd name="T35" fmla="*/ 5 h 64"/>
                    <a:gd name="T36" fmla="*/ 7 w 47"/>
                    <a:gd name="T37" fmla="*/ 0 h 64"/>
                    <a:gd name="T38" fmla="*/ 7 w 47"/>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7" h="64">
                      <a:moveTo>
                        <a:pt x="7" y="0"/>
                      </a:moveTo>
                      <a:lnTo>
                        <a:pt x="7" y="0"/>
                      </a:lnTo>
                      <a:lnTo>
                        <a:pt x="0" y="2"/>
                      </a:lnTo>
                      <a:lnTo>
                        <a:pt x="7" y="19"/>
                      </a:lnTo>
                      <a:lnTo>
                        <a:pt x="16" y="33"/>
                      </a:lnTo>
                      <a:lnTo>
                        <a:pt x="26" y="50"/>
                      </a:lnTo>
                      <a:lnTo>
                        <a:pt x="35" y="64"/>
                      </a:lnTo>
                      <a:lnTo>
                        <a:pt x="42" y="59"/>
                      </a:lnTo>
                      <a:lnTo>
                        <a:pt x="47" y="52"/>
                      </a:lnTo>
                      <a:lnTo>
                        <a:pt x="47" y="45"/>
                      </a:lnTo>
                      <a:lnTo>
                        <a:pt x="47" y="35"/>
                      </a:lnTo>
                      <a:lnTo>
                        <a:pt x="47" y="28"/>
                      </a:lnTo>
                      <a:lnTo>
                        <a:pt x="42" y="21"/>
                      </a:lnTo>
                      <a:lnTo>
                        <a:pt x="33" y="12"/>
                      </a:lnTo>
                      <a:lnTo>
                        <a:pt x="21" y="5"/>
                      </a:lnTo>
                      <a:lnTo>
                        <a:pt x="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699" name="Freeform 124"/>
                <p:cNvSpPr>
                  <a:spLocks/>
                </p:cNvSpPr>
                <p:nvPr/>
              </p:nvSpPr>
              <p:spPr bwMode="auto">
                <a:xfrm>
                  <a:off x="4196" y="1865"/>
                  <a:ext cx="14" cy="21"/>
                </a:xfrm>
                <a:custGeom>
                  <a:avLst/>
                  <a:gdLst>
                    <a:gd name="T0" fmla="*/ 12 w 14"/>
                    <a:gd name="T1" fmla="*/ 21 h 21"/>
                    <a:gd name="T2" fmla="*/ 12 w 14"/>
                    <a:gd name="T3" fmla="*/ 21 h 21"/>
                    <a:gd name="T4" fmla="*/ 14 w 14"/>
                    <a:gd name="T5" fmla="*/ 16 h 21"/>
                    <a:gd name="T6" fmla="*/ 14 w 14"/>
                    <a:gd name="T7" fmla="*/ 11 h 21"/>
                    <a:gd name="T8" fmla="*/ 14 w 14"/>
                    <a:gd name="T9" fmla="*/ 11 h 21"/>
                    <a:gd name="T10" fmla="*/ 12 w 14"/>
                    <a:gd name="T11" fmla="*/ 7 h 21"/>
                    <a:gd name="T12" fmla="*/ 10 w 14"/>
                    <a:gd name="T13" fmla="*/ 2 h 21"/>
                    <a:gd name="T14" fmla="*/ 5 w 14"/>
                    <a:gd name="T15" fmla="*/ 0 h 21"/>
                    <a:gd name="T16" fmla="*/ 0 w 14"/>
                    <a:gd name="T17" fmla="*/ 0 h 21"/>
                    <a:gd name="T18" fmla="*/ 0 w 14"/>
                    <a:gd name="T19" fmla="*/ 0 h 21"/>
                    <a:gd name="T20" fmla="*/ 12 w 14"/>
                    <a:gd name="T21" fmla="*/ 21 h 21"/>
                    <a:gd name="T22" fmla="*/ 12 w 14"/>
                    <a:gd name="T23" fmla="*/ 21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2" y="21"/>
                      </a:moveTo>
                      <a:lnTo>
                        <a:pt x="12" y="21"/>
                      </a:lnTo>
                      <a:lnTo>
                        <a:pt x="14" y="16"/>
                      </a:lnTo>
                      <a:lnTo>
                        <a:pt x="14" y="11"/>
                      </a:lnTo>
                      <a:lnTo>
                        <a:pt x="12" y="7"/>
                      </a:lnTo>
                      <a:lnTo>
                        <a:pt x="10" y="2"/>
                      </a:lnTo>
                      <a:lnTo>
                        <a:pt x="5" y="0"/>
                      </a:lnTo>
                      <a:lnTo>
                        <a:pt x="0" y="0"/>
                      </a:lnTo>
                      <a:lnTo>
                        <a:pt x="12" y="2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0" name="Freeform 125"/>
                <p:cNvSpPr>
                  <a:spLocks/>
                </p:cNvSpPr>
                <p:nvPr/>
              </p:nvSpPr>
              <p:spPr bwMode="auto">
                <a:xfrm>
                  <a:off x="4529" y="1457"/>
                  <a:ext cx="26" cy="21"/>
                </a:xfrm>
                <a:custGeom>
                  <a:avLst/>
                  <a:gdLst>
                    <a:gd name="T0" fmla="*/ 11 w 26"/>
                    <a:gd name="T1" fmla="*/ 0 h 21"/>
                    <a:gd name="T2" fmla="*/ 11 w 26"/>
                    <a:gd name="T3" fmla="*/ 0 h 21"/>
                    <a:gd name="T4" fmla="*/ 7 w 26"/>
                    <a:gd name="T5" fmla="*/ 0 h 21"/>
                    <a:gd name="T6" fmla="*/ 2 w 26"/>
                    <a:gd name="T7" fmla="*/ 2 h 21"/>
                    <a:gd name="T8" fmla="*/ 2 w 26"/>
                    <a:gd name="T9" fmla="*/ 7 h 21"/>
                    <a:gd name="T10" fmla="*/ 0 w 26"/>
                    <a:gd name="T11" fmla="*/ 12 h 21"/>
                    <a:gd name="T12" fmla="*/ 0 w 26"/>
                    <a:gd name="T13" fmla="*/ 12 h 21"/>
                    <a:gd name="T14" fmla="*/ 2 w 26"/>
                    <a:gd name="T15" fmla="*/ 14 h 21"/>
                    <a:gd name="T16" fmla="*/ 4 w 26"/>
                    <a:gd name="T17" fmla="*/ 19 h 21"/>
                    <a:gd name="T18" fmla="*/ 9 w 26"/>
                    <a:gd name="T19" fmla="*/ 21 h 21"/>
                    <a:gd name="T20" fmla="*/ 14 w 26"/>
                    <a:gd name="T21" fmla="*/ 21 h 21"/>
                    <a:gd name="T22" fmla="*/ 14 w 26"/>
                    <a:gd name="T23" fmla="*/ 21 h 21"/>
                    <a:gd name="T24" fmla="*/ 19 w 26"/>
                    <a:gd name="T25" fmla="*/ 21 h 21"/>
                    <a:gd name="T26" fmla="*/ 23 w 26"/>
                    <a:gd name="T27" fmla="*/ 19 h 21"/>
                    <a:gd name="T28" fmla="*/ 26 w 26"/>
                    <a:gd name="T29" fmla="*/ 14 h 21"/>
                    <a:gd name="T30" fmla="*/ 26 w 26"/>
                    <a:gd name="T31" fmla="*/ 12 h 21"/>
                    <a:gd name="T32" fmla="*/ 26 w 26"/>
                    <a:gd name="T33" fmla="*/ 12 h 21"/>
                    <a:gd name="T34" fmla="*/ 23 w 26"/>
                    <a:gd name="T35" fmla="*/ 7 h 21"/>
                    <a:gd name="T36" fmla="*/ 21 w 26"/>
                    <a:gd name="T37" fmla="*/ 2 h 21"/>
                    <a:gd name="T38" fmla="*/ 16 w 26"/>
                    <a:gd name="T39" fmla="*/ 0 h 21"/>
                    <a:gd name="T40" fmla="*/ 11 w 26"/>
                    <a:gd name="T41" fmla="*/ 0 h 21"/>
                    <a:gd name="T42" fmla="*/ 11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1" y="0"/>
                      </a:moveTo>
                      <a:lnTo>
                        <a:pt x="11" y="0"/>
                      </a:lnTo>
                      <a:lnTo>
                        <a:pt x="7" y="0"/>
                      </a:lnTo>
                      <a:lnTo>
                        <a:pt x="2" y="2"/>
                      </a:lnTo>
                      <a:lnTo>
                        <a:pt x="2" y="7"/>
                      </a:lnTo>
                      <a:lnTo>
                        <a:pt x="0" y="12"/>
                      </a:lnTo>
                      <a:lnTo>
                        <a:pt x="2" y="14"/>
                      </a:lnTo>
                      <a:lnTo>
                        <a:pt x="4" y="19"/>
                      </a:lnTo>
                      <a:lnTo>
                        <a:pt x="9" y="21"/>
                      </a:lnTo>
                      <a:lnTo>
                        <a:pt x="14" y="21"/>
                      </a:lnTo>
                      <a:lnTo>
                        <a:pt x="19" y="21"/>
                      </a:lnTo>
                      <a:lnTo>
                        <a:pt x="23" y="19"/>
                      </a:lnTo>
                      <a:lnTo>
                        <a:pt x="26" y="14"/>
                      </a:lnTo>
                      <a:lnTo>
                        <a:pt x="26" y="12"/>
                      </a:lnTo>
                      <a:lnTo>
                        <a:pt x="23" y="7"/>
                      </a:lnTo>
                      <a:lnTo>
                        <a:pt x="21" y="2"/>
                      </a:lnTo>
                      <a:lnTo>
                        <a:pt x="16" y="0"/>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1" name="Freeform 126"/>
                <p:cNvSpPr>
                  <a:spLocks/>
                </p:cNvSpPr>
                <p:nvPr/>
              </p:nvSpPr>
              <p:spPr bwMode="auto">
                <a:xfrm>
                  <a:off x="4472" y="1494"/>
                  <a:ext cx="24" cy="22"/>
                </a:xfrm>
                <a:custGeom>
                  <a:avLst/>
                  <a:gdLst>
                    <a:gd name="T0" fmla="*/ 10 w 24"/>
                    <a:gd name="T1" fmla="*/ 0 h 22"/>
                    <a:gd name="T2" fmla="*/ 10 w 24"/>
                    <a:gd name="T3" fmla="*/ 0 h 22"/>
                    <a:gd name="T4" fmla="*/ 5 w 24"/>
                    <a:gd name="T5" fmla="*/ 0 h 22"/>
                    <a:gd name="T6" fmla="*/ 2 w 24"/>
                    <a:gd name="T7" fmla="*/ 3 h 22"/>
                    <a:gd name="T8" fmla="*/ 0 w 24"/>
                    <a:gd name="T9" fmla="*/ 8 h 22"/>
                    <a:gd name="T10" fmla="*/ 0 w 24"/>
                    <a:gd name="T11" fmla="*/ 12 h 22"/>
                    <a:gd name="T12" fmla="*/ 0 w 24"/>
                    <a:gd name="T13" fmla="*/ 12 h 22"/>
                    <a:gd name="T14" fmla="*/ 0 w 24"/>
                    <a:gd name="T15" fmla="*/ 17 h 22"/>
                    <a:gd name="T16" fmla="*/ 5 w 24"/>
                    <a:gd name="T17" fmla="*/ 19 h 22"/>
                    <a:gd name="T18" fmla="*/ 7 w 24"/>
                    <a:gd name="T19" fmla="*/ 22 h 22"/>
                    <a:gd name="T20" fmla="*/ 12 w 24"/>
                    <a:gd name="T21" fmla="*/ 22 h 22"/>
                    <a:gd name="T22" fmla="*/ 12 w 24"/>
                    <a:gd name="T23" fmla="*/ 22 h 22"/>
                    <a:gd name="T24" fmla="*/ 17 w 24"/>
                    <a:gd name="T25" fmla="*/ 22 h 22"/>
                    <a:gd name="T26" fmla="*/ 21 w 24"/>
                    <a:gd name="T27" fmla="*/ 19 h 22"/>
                    <a:gd name="T28" fmla="*/ 24 w 24"/>
                    <a:gd name="T29" fmla="*/ 17 h 22"/>
                    <a:gd name="T30" fmla="*/ 24 w 24"/>
                    <a:gd name="T31" fmla="*/ 12 h 22"/>
                    <a:gd name="T32" fmla="*/ 24 w 24"/>
                    <a:gd name="T33" fmla="*/ 12 h 22"/>
                    <a:gd name="T34" fmla="*/ 21 w 24"/>
                    <a:gd name="T35" fmla="*/ 8 h 22"/>
                    <a:gd name="T36" fmla="*/ 19 w 24"/>
                    <a:gd name="T37" fmla="*/ 3 h 22"/>
                    <a:gd name="T38" fmla="*/ 14 w 24"/>
                    <a:gd name="T39" fmla="*/ 0 h 22"/>
                    <a:gd name="T40" fmla="*/ 10 w 24"/>
                    <a:gd name="T41" fmla="*/ 0 h 22"/>
                    <a:gd name="T42" fmla="*/ 10 w 24"/>
                    <a:gd name="T43" fmla="*/ 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22">
                      <a:moveTo>
                        <a:pt x="10" y="0"/>
                      </a:moveTo>
                      <a:lnTo>
                        <a:pt x="10" y="0"/>
                      </a:lnTo>
                      <a:lnTo>
                        <a:pt x="5" y="0"/>
                      </a:lnTo>
                      <a:lnTo>
                        <a:pt x="2" y="3"/>
                      </a:lnTo>
                      <a:lnTo>
                        <a:pt x="0" y="8"/>
                      </a:lnTo>
                      <a:lnTo>
                        <a:pt x="0" y="12"/>
                      </a:lnTo>
                      <a:lnTo>
                        <a:pt x="0" y="17"/>
                      </a:lnTo>
                      <a:lnTo>
                        <a:pt x="5" y="19"/>
                      </a:lnTo>
                      <a:lnTo>
                        <a:pt x="7" y="22"/>
                      </a:lnTo>
                      <a:lnTo>
                        <a:pt x="12" y="22"/>
                      </a:lnTo>
                      <a:lnTo>
                        <a:pt x="17" y="22"/>
                      </a:lnTo>
                      <a:lnTo>
                        <a:pt x="21" y="19"/>
                      </a:lnTo>
                      <a:lnTo>
                        <a:pt x="24" y="17"/>
                      </a:lnTo>
                      <a:lnTo>
                        <a:pt x="24" y="12"/>
                      </a:lnTo>
                      <a:lnTo>
                        <a:pt x="21" y="8"/>
                      </a:lnTo>
                      <a:lnTo>
                        <a:pt x="19" y="3"/>
                      </a:lnTo>
                      <a:lnTo>
                        <a:pt x="14" y="0"/>
                      </a:lnTo>
                      <a:lnTo>
                        <a:pt x="1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2" name="Freeform 127"/>
                <p:cNvSpPr>
                  <a:spLocks/>
                </p:cNvSpPr>
                <p:nvPr/>
              </p:nvSpPr>
              <p:spPr bwMode="auto">
                <a:xfrm>
                  <a:off x="4463" y="1556"/>
                  <a:ext cx="26" cy="23"/>
                </a:xfrm>
                <a:custGeom>
                  <a:avLst/>
                  <a:gdLst>
                    <a:gd name="T0" fmla="*/ 11 w 26"/>
                    <a:gd name="T1" fmla="*/ 0 h 23"/>
                    <a:gd name="T2" fmla="*/ 11 w 26"/>
                    <a:gd name="T3" fmla="*/ 0 h 23"/>
                    <a:gd name="T4" fmla="*/ 7 w 26"/>
                    <a:gd name="T5" fmla="*/ 2 h 23"/>
                    <a:gd name="T6" fmla="*/ 2 w 26"/>
                    <a:gd name="T7" fmla="*/ 4 h 23"/>
                    <a:gd name="T8" fmla="*/ 0 w 26"/>
                    <a:gd name="T9" fmla="*/ 7 h 23"/>
                    <a:gd name="T10" fmla="*/ 0 w 26"/>
                    <a:gd name="T11" fmla="*/ 12 h 23"/>
                    <a:gd name="T12" fmla="*/ 0 w 26"/>
                    <a:gd name="T13" fmla="*/ 12 h 23"/>
                    <a:gd name="T14" fmla="*/ 2 w 26"/>
                    <a:gd name="T15" fmla="*/ 16 h 23"/>
                    <a:gd name="T16" fmla="*/ 4 w 26"/>
                    <a:gd name="T17" fmla="*/ 19 h 23"/>
                    <a:gd name="T18" fmla="*/ 9 w 26"/>
                    <a:gd name="T19" fmla="*/ 23 h 23"/>
                    <a:gd name="T20" fmla="*/ 14 w 26"/>
                    <a:gd name="T21" fmla="*/ 23 h 23"/>
                    <a:gd name="T22" fmla="*/ 14 w 26"/>
                    <a:gd name="T23" fmla="*/ 23 h 23"/>
                    <a:gd name="T24" fmla="*/ 19 w 26"/>
                    <a:gd name="T25" fmla="*/ 23 h 23"/>
                    <a:gd name="T26" fmla="*/ 23 w 26"/>
                    <a:gd name="T27" fmla="*/ 19 h 23"/>
                    <a:gd name="T28" fmla="*/ 26 w 26"/>
                    <a:gd name="T29" fmla="*/ 16 h 23"/>
                    <a:gd name="T30" fmla="*/ 26 w 26"/>
                    <a:gd name="T31" fmla="*/ 12 h 23"/>
                    <a:gd name="T32" fmla="*/ 26 w 26"/>
                    <a:gd name="T33" fmla="*/ 12 h 23"/>
                    <a:gd name="T34" fmla="*/ 23 w 26"/>
                    <a:gd name="T35" fmla="*/ 7 h 23"/>
                    <a:gd name="T36" fmla="*/ 21 w 26"/>
                    <a:gd name="T37" fmla="*/ 4 h 23"/>
                    <a:gd name="T38" fmla="*/ 16 w 26"/>
                    <a:gd name="T39" fmla="*/ 2 h 23"/>
                    <a:gd name="T40" fmla="*/ 11 w 26"/>
                    <a:gd name="T41" fmla="*/ 0 h 23"/>
                    <a:gd name="T42" fmla="*/ 11 w 26"/>
                    <a:gd name="T43" fmla="*/ 0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3">
                      <a:moveTo>
                        <a:pt x="11" y="0"/>
                      </a:moveTo>
                      <a:lnTo>
                        <a:pt x="11" y="0"/>
                      </a:lnTo>
                      <a:lnTo>
                        <a:pt x="7" y="2"/>
                      </a:lnTo>
                      <a:lnTo>
                        <a:pt x="2" y="4"/>
                      </a:lnTo>
                      <a:lnTo>
                        <a:pt x="0" y="7"/>
                      </a:lnTo>
                      <a:lnTo>
                        <a:pt x="0" y="12"/>
                      </a:lnTo>
                      <a:lnTo>
                        <a:pt x="2" y="16"/>
                      </a:lnTo>
                      <a:lnTo>
                        <a:pt x="4" y="19"/>
                      </a:lnTo>
                      <a:lnTo>
                        <a:pt x="9" y="23"/>
                      </a:lnTo>
                      <a:lnTo>
                        <a:pt x="14" y="23"/>
                      </a:lnTo>
                      <a:lnTo>
                        <a:pt x="19" y="23"/>
                      </a:lnTo>
                      <a:lnTo>
                        <a:pt x="23" y="19"/>
                      </a:lnTo>
                      <a:lnTo>
                        <a:pt x="26" y="16"/>
                      </a:lnTo>
                      <a:lnTo>
                        <a:pt x="26" y="12"/>
                      </a:lnTo>
                      <a:lnTo>
                        <a:pt x="23" y="7"/>
                      </a:lnTo>
                      <a:lnTo>
                        <a:pt x="21" y="4"/>
                      </a:lnTo>
                      <a:lnTo>
                        <a:pt x="16" y="2"/>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3" name="Freeform 128"/>
                <p:cNvSpPr>
                  <a:spLocks/>
                </p:cNvSpPr>
                <p:nvPr/>
              </p:nvSpPr>
              <p:spPr bwMode="auto">
                <a:xfrm>
                  <a:off x="4500" y="1615"/>
                  <a:ext cx="26" cy="21"/>
                </a:xfrm>
                <a:custGeom>
                  <a:avLst/>
                  <a:gdLst>
                    <a:gd name="T0" fmla="*/ 12 w 26"/>
                    <a:gd name="T1" fmla="*/ 0 h 21"/>
                    <a:gd name="T2" fmla="*/ 12 w 26"/>
                    <a:gd name="T3" fmla="*/ 0 h 21"/>
                    <a:gd name="T4" fmla="*/ 7 w 26"/>
                    <a:gd name="T5" fmla="*/ 0 h 21"/>
                    <a:gd name="T6" fmla="*/ 3 w 26"/>
                    <a:gd name="T7" fmla="*/ 2 h 21"/>
                    <a:gd name="T8" fmla="*/ 3 w 26"/>
                    <a:gd name="T9" fmla="*/ 7 h 21"/>
                    <a:gd name="T10" fmla="*/ 0 w 26"/>
                    <a:gd name="T11" fmla="*/ 11 h 21"/>
                    <a:gd name="T12" fmla="*/ 0 w 26"/>
                    <a:gd name="T13" fmla="*/ 11 h 21"/>
                    <a:gd name="T14" fmla="*/ 3 w 26"/>
                    <a:gd name="T15" fmla="*/ 16 h 21"/>
                    <a:gd name="T16" fmla="*/ 7 w 26"/>
                    <a:gd name="T17" fmla="*/ 19 h 21"/>
                    <a:gd name="T18" fmla="*/ 10 w 26"/>
                    <a:gd name="T19" fmla="*/ 21 h 21"/>
                    <a:gd name="T20" fmla="*/ 15 w 26"/>
                    <a:gd name="T21" fmla="*/ 21 h 21"/>
                    <a:gd name="T22" fmla="*/ 15 w 26"/>
                    <a:gd name="T23" fmla="*/ 21 h 21"/>
                    <a:gd name="T24" fmla="*/ 19 w 26"/>
                    <a:gd name="T25" fmla="*/ 21 h 21"/>
                    <a:gd name="T26" fmla="*/ 24 w 26"/>
                    <a:gd name="T27" fmla="*/ 19 h 21"/>
                    <a:gd name="T28" fmla="*/ 26 w 26"/>
                    <a:gd name="T29" fmla="*/ 16 h 21"/>
                    <a:gd name="T30" fmla="*/ 26 w 26"/>
                    <a:gd name="T31" fmla="*/ 11 h 21"/>
                    <a:gd name="T32" fmla="*/ 26 w 26"/>
                    <a:gd name="T33" fmla="*/ 11 h 21"/>
                    <a:gd name="T34" fmla="*/ 24 w 26"/>
                    <a:gd name="T35" fmla="*/ 7 h 21"/>
                    <a:gd name="T36" fmla="*/ 22 w 26"/>
                    <a:gd name="T37" fmla="*/ 2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3" y="2"/>
                      </a:lnTo>
                      <a:lnTo>
                        <a:pt x="3" y="7"/>
                      </a:lnTo>
                      <a:lnTo>
                        <a:pt x="0" y="11"/>
                      </a:lnTo>
                      <a:lnTo>
                        <a:pt x="3" y="16"/>
                      </a:lnTo>
                      <a:lnTo>
                        <a:pt x="7" y="19"/>
                      </a:lnTo>
                      <a:lnTo>
                        <a:pt x="10" y="21"/>
                      </a:lnTo>
                      <a:lnTo>
                        <a:pt x="15" y="21"/>
                      </a:lnTo>
                      <a:lnTo>
                        <a:pt x="19" y="21"/>
                      </a:lnTo>
                      <a:lnTo>
                        <a:pt x="24" y="19"/>
                      </a:lnTo>
                      <a:lnTo>
                        <a:pt x="26" y="16"/>
                      </a:lnTo>
                      <a:lnTo>
                        <a:pt x="26" y="11"/>
                      </a:lnTo>
                      <a:lnTo>
                        <a:pt x="24" y="7"/>
                      </a:lnTo>
                      <a:lnTo>
                        <a:pt x="22" y="2"/>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4" name="Freeform 129"/>
                <p:cNvSpPr>
                  <a:spLocks/>
                </p:cNvSpPr>
                <p:nvPr/>
              </p:nvSpPr>
              <p:spPr bwMode="auto">
                <a:xfrm>
                  <a:off x="4581" y="1636"/>
                  <a:ext cx="23" cy="24"/>
                </a:xfrm>
                <a:custGeom>
                  <a:avLst/>
                  <a:gdLst>
                    <a:gd name="T0" fmla="*/ 9 w 23"/>
                    <a:gd name="T1" fmla="*/ 0 h 24"/>
                    <a:gd name="T2" fmla="*/ 9 w 23"/>
                    <a:gd name="T3" fmla="*/ 0 h 24"/>
                    <a:gd name="T4" fmla="*/ 4 w 23"/>
                    <a:gd name="T5" fmla="*/ 2 h 24"/>
                    <a:gd name="T6" fmla="*/ 2 w 23"/>
                    <a:gd name="T7" fmla="*/ 5 h 24"/>
                    <a:gd name="T8" fmla="*/ 0 w 23"/>
                    <a:gd name="T9" fmla="*/ 7 h 24"/>
                    <a:gd name="T10" fmla="*/ 0 w 23"/>
                    <a:gd name="T11" fmla="*/ 12 h 24"/>
                    <a:gd name="T12" fmla="*/ 0 w 23"/>
                    <a:gd name="T13" fmla="*/ 12 h 24"/>
                    <a:gd name="T14" fmla="*/ 0 w 23"/>
                    <a:gd name="T15" fmla="*/ 16 h 24"/>
                    <a:gd name="T16" fmla="*/ 4 w 23"/>
                    <a:gd name="T17" fmla="*/ 19 h 24"/>
                    <a:gd name="T18" fmla="*/ 7 w 23"/>
                    <a:gd name="T19" fmla="*/ 24 h 24"/>
                    <a:gd name="T20" fmla="*/ 14 w 23"/>
                    <a:gd name="T21" fmla="*/ 24 h 24"/>
                    <a:gd name="T22" fmla="*/ 14 w 23"/>
                    <a:gd name="T23" fmla="*/ 24 h 24"/>
                    <a:gd name="T24" fmla="*/ 18 w 23"/>
                    <a:gd name="T25" fmla="*/ 24 h 24"/>
                    <a:gd name="T26" fmla="*/ 21 w 23"/>
                    <a:gd name="T27" fmla="*/ 19 h 24"/>
                    <a:gd name="T28" fmla="*/ 23 w 23"/>
                    <a:gd name="T29" fmla="*/ 16 h 24"/>
                    <a:gd name="T30" fmla="*/ 23 w 23"/>
                    <a:gd name="T31" fmla="*/ 12 h 24"/>
                    <a:gd name="T32" fmla="*/ 23 w 23"/>
                    <a:gd name="T33" fmla="*/ 12 h 24"/>
                    <a:gd name="T34" fmla="*/ 21 w 23"/>
                    <a:gd name="T35" fmla="*/ 7 h 24"/>
                    <a:gd name="T36" fmla="*/ 18 w 23"/>
                    <a:gd name="T37" fmla="*/ 5 h 24"/>
                    <a:gd name="T38" fmla="*/ 14 w 23"/>
                    <a:gd name="T39" fmla="*/ 2 h 24"/>
                    <a:gd name="T40" fmla="*/ 9 w 23"/>
                    <a:gd name="T41" fmla="*/ 0 h 24"/>
                    <a:gd name="T42" fmla="*/ 9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9" y="0"/>
                      </a:moveTo>
                      <a:lnTo>
                        <a:pt x="9" y="0"/>
                      </a:lnTo>
                      <a:lnTo>
                        <a:pt x="4" y="2"/>
                      </a:lnTo>
                      <a:lnTo>
                        <a:pt x="2" y="5"/>
                      </a:lnTo>
                      <a:lnTo>
                        <a:pt x="0" y="7"/>
                      </a:lnTo>
                      <a:lnTo>
                        <a:pt x="0" y="12"/>
                      </a:lnTo>
                      <a:lnTo>
                        <a:pt x="0" y="16"/>
                      </a:lnTo>
                      <a:lnTo>
                        <a:pt x="4" y="19"/>
                      </a:lnTo>
                      <a:lnTo>
                        <a:pt x="7" y="24"/>
                      </a:lnTo>
                      <a:lnTo>
                        <a:pt x="14" y="24"/>
                      </a:lnTo>
                      <a:lnTo>
                        <a:pt x="18" y="24"/>
                      </a:lnTo>
                      <a:lnTo>
                        <a:pt x="21" y="19"/>
                      </a:lnTo>
                      <a:lnTo>
                        <a:pt x="23" y="16"/>
                      </a:lnTo>
                      <a:lnTo>
                        <a:pt x="23" y="12"/>
                      </a:lnTo>
                      <a:lnTo>
                        <a:pt x="21" y="7"/>
                      </a:lnTo>
                      <a:lnTo>
                        <a:pt x="18" y="5"/>
                      </a:lnTo>
                      <a:lnTo>
                        <a:pt x="14"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5" name="Freeform 130"/>
                <p:cNvSpPr>
                  <a:spLocks/>
                </p:cNvSpPr>
                <p:nvPr/>
              </p:nvSpPr>
              <p:spPr bwMode="auto">
                <a:xfrm>
                  <a:off x="4637" y="1605"/>
                  <a:ext cx="26" cy="21"/>
                </a:xfrm>
                <a:custGeom>
                  <a:avLst/>
                  <a:gdLst>
                    <a:gd name="T0" fmla="*/ 12 w 26"/>
                    <a:gd name="T1" fmla="*/ 0 h 21"/>
                    <a:gd name="T2" fmla="*/ 12 w 26"/>
                    <a:gd name="T3" fmla="*/ 0 h 21"/>
                    <a:gd name="T4" fmla="*/ 7 w 26"/>
                    <a:gd name="T5" fmla="*/ 0 h 21"/>
                    <a:gd name="T6" fmla="*/ 2 w 26"/>
                    <a:gd name="T7" fmla="*/ 3 h 21"/>
                    <a:gd name="T8" fmla="*/ 0 w 26"/>
                    <a:gd name="T9" fmla="*/ 7 h 21"/>
                    <a:gd name="T10" fmla="*/ 0 w 26"/>
                    <a:gd name="T11" fmla="*/ 10 h 21"/>
                    <a:gd name="T12" fmla="*/ 0 w 26"/>
                    <a:gd name="T13" fmla="*/ 10 h 21"/>
                    <a:gd name="T14" fmla="*/ 2 w 26"/>
                    <a:gd name="T15" fmla="*/ 14 h 21"/>
                    <a:gd name="T16" fmla="*/ 5 w 26"/>
                    <a:gd name="T17" fmla="*/ 19 h 21"/>
                    <a:gd name="T18" fmla="*/ 10 w 26"/>
                    <a:gd name="T19" fmla="*/ 21 h 21"/>
                    <a:gd name="T20" fmla="*/ 14 w 26"/>
                    <a:gd name="T21" fmla="*/ 21 h 21"/>
                    <a:gd name="T22" fmla="*/ 14 w 26"/>
                    <a:gd name="T23" fmla="*/ 21 h 21"/>
                    <a:gd name="T24" fmla="*/ 19 w 26"/>
                    <a:gd name="T25" fmla="*/ 21 h 21"/>
                    <a:gd name="T26" fmla="*/ 24 w 26"/>
                    <a:gd name="T27" fmla="*/ 19 h 21"/>
                    <a:gd name="T28" fmla="*/ 26 w 26"/>
                    <a:gd name="T29" fmla="*/ 14 h 21"/>
                    <a:gd name="T30" fmla="*/ 26 w 26"/>
                    <a:gd name="T31" fmla="*/ 10 h 21"/>
                    <a:gd name="T32" fmla="*/ 26 w 26"/>
                    <a:gd name="T33" fmla="*/ 10 h 21"/>
                    <a:gd name="T34" fmla="*/ 24 w 26"/>
                    <a:gd name="T35" fmla="*/ 7 h 21"/>
                    <a:gd name="T36" fmla="*/ 21 w 26"/>
                    <a:gd name="T37" fmla="*/ 3 h 21"/>
                    <a:gd name="T38" fmla="*/ 17 w 26"/>
                    <a:gd name="T39" fmla="*/ 0 h 21"/>
                    <a:gd name="T40" fmla="*/ 12 w 26"/>
                    <a:gd name="T41" fmla="*/ 0 h 21"/>
                    <a:gd name="T42" fmla="*/ 12 w 26"/>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21">
                      <a:moveTo>
                        <a:pt x="12" y="0"/>
                      </a:moveTo>
                      <a:lnTo>
                        <a:pt x="12" y="0"/>
                      </a:lnTo>
                      <a:lnTo>
                        <a:pt x="7" y="0"/>
                      </a:lnTo>
                      <a:lnTo>
                        <a:pt x="2" y="3"/>
                      </a:lnTo>
                      <a:lnTo>
                        <a:pt x="0" y="7"/>
                      </a:lnTo>
                      <a:lnTo>
                        <a:pt x="0" y="10"/>
                      </a:lnTo>
                      <a:lnTo>
                        <a:pt x="2" y="14"/>
                      </a:lnTo>
                      <a:lnTo>
                        <a:pt x="5" y="19"/>
                      </a:lnTo>
                      <a:lnTo>
                        <a:pt x="10" y="21"/>
                      </a:lnTo>
                      <a:lnTo>
                        <a:pt x="14" y="21"/>
                      </a:lnTo>
                      <a:lnTo>
                        <a:pt x="19" y="21"/>
                      </a:lnTo>
                      <a:lnTo>
                        <a:pt x="24" y="19"/>
                      </a:lnTo>
                      <a:lnTo>
                        <a:pt x="26" y="14"/>
                      </a:lnTo>
                      <a:lnTo>
                        <a:pt x="26" y="10"/>
                      </a:lnTo>
                      <a:lnTo>
                        <a:pt x="24" y="7"/>
                      </a:lnTo>
                      <a:lnTo>
                        <a:pt x="21" y="3"/>
                      </a:lnTo>
                      <a:lnTo>
                        <a:pt x="17"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6" name="Freeform 131"/>
                <p:cNvSpPr>
                  <a:spLocks/>
                </p:cNvSpPr>
                <p:nvPr/>
              </p:nvSpPr>
              <p:spPr bwMode="auto">
                <a:xfrm>
                  <a:off x="4649" y="1537"/>
                  <a:ext cx="23" cy="21"/>
                </a:xfrm>
                <a:custGeom>
                  <a:avLst/>
                  <a:gdLst>
                    <a:gd name="T0" fmla="*/ 9 w 23"/>
                    <a:gd name="T1" fmla="*/ 0 h 21"/>
                    <a:gd name="T2" fmla="*/ 9 w 23"/>
                    <a:gd name="T3" fmla="*/ 0 h 21"/>
                    <a:gd name="T4" fmla="*/ 5 w 23"/>
                    <a:gd name="T5" fmla="*/ 0 h 21"/>
                    <a:gd name="T6" fmla="*/ 2 w 23"/>
                    <a:gd name="T7" fmla="*/ 2 h 21"/>
                    <a:gd name="T8" fmla="*/ 0 w 23"/>
                    <a:gd name="T9" fmla="*/ 7 h 21"/>
                    <a:gd name="T10" fmla="*/ 0 w 23"/>
                    <a:gd name="T11" fmla="*/ 9 h 21"/>
                    <a:gd name="T12" fmla="*/ 0 w 23"/>
                    <a:gd name="T13" fmla="*/ 9 h 21"/>
                    <a:gd name="T14" fmla="*/ 0 w 23"/>
                    <a:gd name="T15" fmla="*/ 14 h 21"/>
                    <a:gd name="T16" fmla="*/ 5 w 23"/>
                    <a:gd name="T17" fmla="*/ 19 h 21"/>
                    <a:gd name="T18" fmla="*/ 9 w 23"/>
                    <a:gd name="T19" fmla="*/ 21 h 21"/>
                    <a:gd name="T20" fmla="*/ 14 w 23"/>
                    <a:gd name="T21" fmla="*/ 21 h 21"/>
                    <a:gd name="T22" fmla="*/ 14 w 23"/>
                    <a:gd name="T23" fmla="*/ 21 h 21"/>
                    <a:gd name="T24" fmla="*/ 19 w 23"/>
                    <a:gd name="T25" fmla="*/ 21 h 21"/>
                    <a:gd name="T26" fmla="*/ 21 w 23"/>
                    <a:gd name="T27" fmla="*/ 19 h 21"/>
                    <a:gd name="T28" fmla="*/ 23 w 23"/>
                    <a:gd name="T29" fmla="*/ 14 h 21"/>
                    <a:gd name="T30" fmla="*/ 23 w 23"/>
                    <a:gd name="T31" fmla="*/ 9 h 21"/>
                    <a:gd name="T32" fmla="*/ 23 w 23"/>
                    <a:gd name="T33" fmla="*/ 9 h 21"/>
                    <a:gd name="T34" fmla="*/ 21 w 23"/>
                    <a:gd name="T35" fmla="*/ 7 h 21"/>
                    <a:gd name="T36" fmla="*/ 19 w 23"/>
                    <a:gd name="T37" fmla="*/ 2 h 21"/>
                    <a:gd name="T38" fmla="*/ 14 w 23"/>
                    <a:gd name="T39" fmla="*/ 0 h 21"/>
                    <a:gd name="T40" fmla="*/ 9 w 23"/>
                    <a:gd name="T41" fmla="*/ 0 h 21"/>
                    <a:gd name="T42" fmla="*/ 9 w 23"/>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1">
                      <a:moveTo>
                        <a:pt x="9" y="0"/>
                      </a:moveTo>
                      <a:lnTo>
                        <a:pt x="9" y="0"/>
                      </a:lnTo>
                      <a:lnTo>
                        <a:pt x="5" y="0"/>
                      </a:lnTo>
                      <a:lnTo>
                        <a:pt x="2" y="2"/>
                      </a:lnTo>
                      <a:lnTo>
                        <a:pt x="0" y="7"/>
                      </a:lnTo>
                      <a:lnTo>
                        <a:pt x="0" y="9"/>
                      </a:lnTo>
                      <a:lnTo>
                        <a:pt x="0" y="14"/>
                      </a:lnTo>
                      <a:lnTo>
                        <a:pt x="5" y="19"/>
                      </a:lnTo>
                      <a:lnTo>
                        <a:pt x="9" y="21"/>
                      </a:lnTo>
                      <a:lnTo>
                        <a:pt x="14" y="21"/>
                      </a:lnTo>
                      <a:lnTo>
                        <a:pt x="19" y="21"/>
                      </a:lnTo>
                      <a:lnTo>
                        <a:pt x="21" y="19"/>
                      </a:lnTo>
                      <a:lnTo>
                        <a:pt x="23" y="14"/>
                      </a:lnTo>
                      <a:lnTo>
                        <a:pt x="23" y="9"/>
                      </a:lnTo>
                      <a:lnTo>
                        <a:pt x="21" y="7"/>
                      </a:lnTo>
                      <a:lnTo>
                        <a:pt x="19"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7" name="Freeform 132"/>
                <p:cNvSpPr>
                  <a:spLocks/>
                </p:cNvSpPr>
                <p:nvPr/>
              </p:nvSpPr>
              <p:spPr bwMode="auto">
                <a:xfrm>
                  <a:off x="4602" y="1478"/>
                  <a:ext cx="23" cy="24"/>
                </a:xfrm>
                <a:custGeom>
                  <a:avLst/>
                  <a:gdLst>
                    <a:gd name="T0" fmla="*/ 12 w 23"/>
                    <a:gd name="T1" fmla="*/ 0 h 24"/>
                    <a:gd name="T2" fmla="*/ 12 w 23"/>
                    <a:gd name="T3" fmla="*/ 0 h 24"/>
                    <a:gd name="T4" fmla="*/ 7 w 23"/>
                    <a:gd name="T5" fmla="*/ 0 h 24"/>
                    <a:gd name="T6" fmla="*/ 2 w 23"/>
                    <a:gd name="T7" fmla="*/ 2 h 24"/>
                    <a:gd name="T8" fmla="*/ 0 w 23"/>
                    <a:gd name="T9" fmla="*/ 7 h 24"/>
                    <a:gd name="T10" fmla="*/ 0 w 23"/>
                    <a:gd name="T11" fmla="*/ 12 h 24"/>
                    <a:gd name="T12" fmla="*/ 0 w 23"/>
                    <a:gd name="T13" fmla="*/ 12 h 24"/>
                    <a:gd name="T14" fmla="*/ 2 w 23"/>
                    <a:gd name="T15" fmla="*/ 16 h 24"/>
                    <a:gd name="T16" fmla="*/ 4 w 23"/>
                    <a:gd name="T17" fmla="*/ 19 h 24"/>
                    <a:gd name="T18" fmla="*/ 9 w 23"/>
                    <a:gd name="T19" fmla="*/ 21 h 24"/>
                    <a:gd name="T20" fmla="*/ 14 w 23"/>
                    <a:gd name="T21" fmla="*/ 24 h 24"/>
                    <a:gd name="T22" fmla="*/ 14 w 23"/>
                    <a:gd name="T23" fmla="*/ 24 h 24"/>
                    <a:gd name="T24" fmla="*/ 19 w 23"/>
                    <a:gd name="T25" fmla="*/ 21 h 24"/>
                    <a:gd name="T26" fmla="*/ 23 w 23"/>
                    <a:gd name="T27" fmla="*/ 19 h 24"/>
                    <a:gd name="T28" fmla="*/ 23 w 23"/>
                    <a:gd name="T29" fmla="*/ 16 h 24"/>
                    <a:gd name="T30" fmla="*/ 23 w 23"/>
                    <a:gd name="T31" fmla="*/ 12 h 24"/>
                    <a:gd name="T32" fmla="*/ 23 w 23"/>
                    <a:gd name="T33" fmla="*/ 12 h 24"/>
                    <a:gd name="T34" fmla="*/ 23 w 23"/>
                    <a:gd name="T35" fmla="*/ 7 h 24"/>
                    <a:gd name="T36" fmla="*/ 19 w 23"/>
                    <a:gd name="T37" fmla="*/ 2 h 24"/>
                    <a:gd name="T38" fmla="*/ 16 w 23"/>
                    <a:gd name="T39" fmla="*/ 0 h 24"/>
                    <a:gd name="T40" fmla="*/ 12 w 23"/>
                    <a:gd name="T41" fmla="*/ 0 h 24"/>
                    <a:gd name="T42" fmla="*/ 12 w 23"/>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 h="24">
                      <a:moveTo>
                        <a:pt x="12" y="0"/>
                      </a:moveTo>
                      <a:lnTo>
                        <a:pt x="12" y="0"/>
                      </a:lnTo>
                      <a:lnTo>
                        <a:pt x="7" y="0"/>
                      </a:lnTo>
                      <a:lnTo>
                        <a:pt x="2" y="2"/>
                      </a:lnTo>
                      <a:lnTo>
                        <a:pt x="0" y="7"/>
                      </a:lnTo>
                      <a:lnTo>
                        <a:pt x="0" y="12"/>
                      </a:lnTo>
                      <a:lnTo>
                        <a:pt x="2" y="16"/>
                      </a:lnTo>
                      <a:lnTo>
                        <a:pt x="4" y="19"/>
                      </a:lnTo>
                      <a:lnTo>
                        <a:pt x="9" y="21"/>
                      </a:lnTo>
                      <a:lnTo>
                        <a:pt x="14" y="24"/>
                      </a:lnTo>
                      <a:lnTo>
                        <a:pt x="19" y="21"/>
                      </a:lnTo>
                      <a:lnTo>
                        <a:pt x="23" y="19"/>
                      </a:lnTo>
                      <a:lnTo>
                        <a:pt x="23" y="16"/>
                      </a:lnTo>
                      <a:lnTo>
                        <a:pt x="23" y="12"/>
                      </a:lnTo>
                      <a:lnTo>
                        <a:pt x="23" y="7"/>
                      </a:lnTo>
                      <a:lnTo>
                        <a:pt x="19" y="2"/>
                      </a:lnTo>
                      <a:lnTo>
                        <a:pt x="16" y="0"/>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8" name="Freeform 133"/>
                <p:cNvSpPr>
                  <a:spLocks/>
                </p:cNvSpPr>
                <p:nvPr/>
              </p:nvSpPr>
              <p:spPr bwMode="auto">
                <a:xfrm>
                  <a:off x="4312" y="1044"/>
                  <a:ext cx="382" cy="432"/>
                </a:xfrm>
                <a:custGeom>
                  <a:avLst/>
                  <a:gdLst>
                    <a:gd name="T0" fmla="*/ 198 w 382"/>
                    <a:gd name="T1" fmla="*/ 99 h 432"/>
                    <a:gd name="T2" fmla="*/ 217 w 382"/>
                    <a:gd name="T3" fmla="*/ 142 h 432"/>
                    <a:gd name="T4" fmla="*/ 228 w 382"/>
                    <a:gd name="T5" fmla="*/ 144 h 432"/>
                    <a:gd name="T6" fmla="*/ 243 w 382"/>
                    <a:gd name="T7" fmla="*/ 170 h 432"/>
                    <a:gd name="T8" fmla="*/ 238 w 382"/>
                    <a:gd name="T9" fmla="*/ 177 h 432"/>
                    <a:gd name="T10" fmla="*/ 247 w 382"/>
                    <a:gd name="T11" fmla="*/ 196 h 432"/>
                    <a:gd name="T12" fmla="*/ 257 w 382"/>
                    <a:gd name="T13" fmla="*/ 200 h 432"/>
                    <a:gd name="T14" fmla="*/ 271 w 382"/>
                    <a:gd name="T15" fmla="*/ 222 h 432"/>
                    <a:gd name="T16" fmla="*/ 266 w 382"/>
                    <a:gd name="T17" fmla="*/ 231 h 432"/>
                    <a:gd name="T18" fmla="*/ 283 w 382"/>
                    <a:gd name="T19" fmla="*/ 262 h 432"/>
                    <a:gd name="T20" fmla="*/ 304 w 382"/>
                    <a:gd name="T21" fmla="*/ 281 h 432"/>
                    <a:gd name="T22" fmla="*/ 304 w 382"/>
                    <a:gd name="T23" fmla="*/ 285 h 432"/>
                    <a:gd name="T24" fmla="*/ 318 w 382"/>
                    <a:gd name="T25" fmla="*/ 304 h 432"/>
                    <a:gd name="T26" fmla="*/ 382 w 382"/>
                    <a:gd name="T27" fmla="*/ 417 h 432"/>
                    <a:gd name="T28" fmla="*/ 358 w 382"/>
                    <a:gd name="T29" fmla="*/ 432 h 432"/>
                    <a:gd name="T30" fmla="*/ 264 w 382"/>
                    <a:gd name="T31" fmla="*/ 356 h 432"/>
                    <a:gd name="T32" fmla="*/ 212 w 382"/>
                    <a:gd name="T33" fmla="*/ 295 h 432"/>
                    <a:gd name="T34" fmla="*/ 198 w 382"/>
                    <a:gd name="T35" fmla="*/ 288 h 432"/>
                    <a:gd name="T36" fmla="*/ 0 w 382"/>
                    <a:gd name="T37" fmla="*/ 113 h 432"/>
                    <a:gd name="T38" fmla="*/ 5 w 382"/>
                    <a:gd name="T39" fmla="*/ 80 h 432"/>
                    <a:gd name="T40" fmla="*/ 5 w 382"/>
                    <a:gd name="T41" fmla="*/ 80 h 432"/>
                    <a:gd name="T42" fmla="*/ 9 w 382"/>
                    <a:gd name="T43" fmla="*/ 76 h 432"/>
                    <a:gd name="T44" fmla="*/ 12 w 382"/>
                    <a:gd name="T45" fmla="*/ 71 h 432"/>
                    <a:gd name="T46" fmla="*/ 12 w 382"/>
                    <a:gd name="T47" fmla="*/ 59 h 432"/>
                    <a:gd name="T48" fmla="*/ 12 w 382"/>
                    <a:gd name="T49" fmla="*/ 47 h 432"/>
                    <a:gd name="T50" fmla="*/ 14 w 382"/>
                    <a:gd name="T51" fmla="*/ 42 h 432"/>
                    <a:gd name="T52" fmla="*/ 16 w 382"/>
                    <a:gd name="T53" fmla="*/ 38 h 432"/>
                    <a:gd name="T54" fmla="*/ 16 w 382"/>
                    <a:gd name="T55" fmla="*/ 38 h 432"/>
                    <a:gd name="T56" fmla="*/ 33 w 382"/>
                    <a:gd name="T57" fmla="*/ 19 h 432"/>
                    <a:gd name="T58" fmla="*/ 40 w 382"/>
                    <a:gd name="T59" fmla="*/ 12 h 432"/>
                    <a:gd name="T60" fmla="*/ 49 w 382"/>
                    <a:gd name="T61" fmla="*/ 7 h 432"/>
                    <a:gd name="T62" fmla="*/ 59 w 382"/>
                    <a:gd name="T63" fmla="*/ 2 h 432"/>
                    <a:gd name="T64" fmla="*/ 68 w 382"/>
                    <a:gd name="T65" fmla="*/ 0 h 432"/>
                    <a:gd name="T66" fmla="*/ 92 w 382"/>
                    <a:gd name="T67" fmla="*/ 0 h 432"/>
                    <a:gd name="T68" fmla="*/ 92 w 382"/>
                    <a:gd name="T69" fmla="*/ 0 h 432"/>
                    <a:gd name="T70" fmla="*/ 106 w 382"/>
                    <a:gd name="T71" fmla="*/ 2 h 432"/>
                    <a:gd name="T72" fmla="*/ 115 w 382"/>
                    <a:gd name="T73" fmla="*/ 7 h 432"/>
                    <a:gd name="T74" fmla="*/ 139 w 382"/>
                    <a:gd name="T75" fmla="*/ 14 h 432"/>
                    <a:gd name="T76" fmla="*/ 186 w 382"/>
                    <a:gd name="T77" fmla="*/ 99 h 432"/>
                    <a:gd name="T78" fmla="*/ 198 w 382"/>
                    <a:gd name="T79" fmla="*/ 99 h 43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82" h="432">
                      <a:moveTo>
                        <a:pt x="198" y="99"/>
                      </a:moveTo>
                      <a:lnTo>
                        <a:pt x="217" y="142"/>
                      </a:lnTo>
                      <a:lnTo>
                        <a:pt x="228" y="144"/>
                      </a:lnTo>
                      <a:lnTo>
                        <a:pt x="243" y="170"/>
                      </a:lnTo>
                      <a:lnTo>
                        <a:pt x="238" y="177"/>
                      </a:lnTo>
                      <a:lnTo>
                        <a:pt x="247" y="196"/>
                      </a:lnTo>
                      <a:lnTo>
                        <a:pt x="257" y="200"/>
                      </a:lnTo>
                      <a:lnTo>
                        <a:pt x="271" y="222"/>
                      </a:lnTo>
                      <a:lnTo>
                        <a:pt x="266" y="231"/>
                      </a:lnTo>
                      <a:lnTo>
                        <a:pt x="283" y="262"/>
                      </a:lnTo>
                      <a:lnTo>
                        <a:pt x="304" y="281"/>
                      </a:lnTo>
                      <a:lnTo>
                        <a:pt x="304" y="285"/>
                      </a:lnTo>
                      <a:lnTo>
                        <a:pt x="318" y="304"/>
                      </a:lnTo>
                      <a:lnTo>
                        <a:pt x="382" y="417"/>
                      </a:lnTo>
                      <a:lnTo>
                        <a:pt x="358" y="432"/>
                      </a:lnTo>
                      <a:lnTo>
                        <a:pt x="264" y="356"/>
                      </a:lnTo>
                      <a:lnTo>
                        <a:pt x="212" y="295"/>
                      </a:lnTo>
                      <a:lnTo>
                        <a:pt x="198" y="288"/>
                      </a:lnTo>
                      <a:lnTo>
                        <a:pt x="0" y="113"/>
                      </a:lnTo>
                      <a:lnTo>
                        <a:pt x="5" y="80"/>
                      </a:lnTo>
                      <a:lnTo>
                        <a:pt x="9" y="76"/>
                      </a:lnTo>
                      <a:lnTo>
                        <a:pt x="12" y="71"/>
                      </a:lnTo>
                      <a:lnTo>
                        <a:pt x="12" y="59"/>
                      </a:lnTo>
                      <a:lnTo>
                        <a:pt x="12" y="47"/>
                      </a:lnTo>
                      <a:lnTo>
                        <a:pt x="14" y="42"/>
                      </a:lnTo>
                      <a:lnTo>
                        <a:pt x="16" y="38"/>
                      </a:lnTo>
                      <a:lnTo>
                        <a:pt x="33" y="19"/>
                      </a:lnTo>
                      <a:lnTo>
                        <a:pt x="40" y="12"/>
                      </a:lnTo>
                      <a:lnTo>
                        <a:pt x="49" y="7"/>
                      </a:lnTo>
                      <a:lnTo>
                        <a:pt x="59" y="2"/>
                      </a:lnTo>
                      <a:lnTo>
                        <a:pt x="68" y="0"/>
                      </a:lnTo>
                      <a:lnTo>
                        <a:pt x="92" y="0"/>
                      </a:lnTo>
                      <a:lnTo>
                        <a:pt x="106" y="2"/>
                      </a:lnTo>
                      <a:lnTo>
                        <a:pt x="115" y="7"/>
                      </a:lnTo>
                      <a:lnTo>
                        <a:pt x="139" y="14"/>
                      </a:lnTo>
                      <a:lnTo>
                        <a:pt x="186" y="99"/>
                      </a:lnTo>
                      <a:lnTo>
                        <a:pt x="198" y="9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09" name="Freeform 134"/>
                <p:cNvSpPr>
                  <a:spLocks/>
                </p:cNvSpPr>
                <p:nvPr/>
              </p:nvSpPr>
              <p:spPr bwMode="auto">
                <a:xfrm>
                  <a:off x="4324" y="1056"/>
                  <a:ext cx="356" cy="408"/>
                </a:xfrm>
                <a:custGeom>
                  <a:avLst/>
                  <a:gdLst>
                    <a:gd name="T0" fmla="*/ 120 w 356"/>
                    <a:gd name="T1" fmla="*/ 12 h 408"/>
                    <a:gd name="T2" fmla="*/ 169 w 356"/>
                    <a:gd name="T3" fmla="*/ 99 h 408"/>
                    <a:gd name="T4" fmla="*/ 181 w 356"/>
                    <a:gd name="T5" fmla="*/ 99 h 408"/>
                    <a:gd name="T6" fmla="*/ 198 w 356"/>
                    <a:gd name="T7" fmla="*/ 137 h 408"/>
                    <a:gd name="T8" fmla="*/ 209 w 356"/>
                    <a:gd name="T9" fmla="*/ 141 h 408"/>
                    <a:gd name="T10" fmla="*/ 216 w 356"/>
                    <a:gd name="T11" fmla="*/ 158 h 408"/>
                    <a:gd name="T12" fmla="*/ 212 w 356"/>
                    <a:gd name="T13" fmla="*/ 163 h 408"/>
                    <a:gd name="T14" fmla="*/ 228 w 356"/>
                    <a:gd name="T15" fmla="*/ 193 h 408"/>
                    <a:gd name="T16" fmla="*/ 238 w 356"/>
                    <a:gd name="T17" fmla="*/ 196 h 408"/>
                    <a:gd name="T18" fmla="*/ 247 w 356"/>
                    <a:gd name="T19" fmla="*/ 210 h 408"/>
                    <a:gd name="T20" fmla="*/ 245 w 356"/>
                    <a:gd name="T21" fmla="*/ 219 h 408"/>
                    <a:gd name="T22" fmla="*/ 261 w 356"/>
                    <a:gd name="T23" fmla="*/ 255 h 408"/>
                    <a:gd name="T24" fmla="*/ 282 w 356"/>
                    <a:gd name="T25" fmla="*/ 273 h 408"/>
                    <a:gd name="T26" fmla="*/ 282 w 356"/>
                    <a:gd name="T27" fmla="*/ 278 h 408"/>
                    <a:gd name="T28" fmla="*/ 297 w 356"/>
                    <a:gd name="T29" fmla="*/ 297 h 408"/>
                    <a:gd name="T30" fmla="*/ 356 w 356"/>
                    <a:gd name="T31" fmla="*/ 403 h 408"/>
                    <a:gd name="T32" fmla="*/ 348 w 356"/>
                    <a:gd name="T33" fmla="*/ 408 h 408"/>
                    <a:gd name="T34" fmla="*/ 259 w 356"/>
                    <a:gd name="T35" fmla="*/ 335 h 408"/>
                    <a:gd name="T36" fmla="*/ 238 w 356"/>
                    <a:gd name="T37" fmla="*/ 311 h 408"/>
                    <a:gd name="T38" fmla="*/ 207 w 356"/>
                    <a:gd name="T39" fmla="*/ 273 h 408"/>
                    <a:gd name="T40" fmla="*/ 193 w 356"/>
                    <a:gd name="T41" fmla="*/ 269 h 408"/>
                    <a:gd name="T42" fmla="*/ 160 w 356"/>
                    <a:gd name="T43" fmla="*/ 236 h 408"/>
                    <a:gd name="T44" fmla="*/ 0 w 356"/>
                    <a:gd name="T45" fmla="*/ 97 h 408"/>
                    <a:gd name="T46" fmla="*/ 2 w 356"/>
                    <a:gd name="T47" fmla="*/ 73 h 408"/>
                    <a:gd name="T48" fmla="*/ 9 w 356"/>
                    <a:gd name="T49" fmla="*/ 66 h 408"/>
                    <a:gd name="T50" fmla="*/ 11 w 356"/>
                    <a:gd name="T51" fmla="*/ 35 h 408"/>
                    <a:gd name="T52" fmla="*/ 11 w 356"/>
                    <a:gd name="T53" fmla="*/ 35 h 408"/>
                    <a:gd name="T54" fmla="*/ 23 w 356"/>
                    <a:gd name="T55" fmla="*/ 19 h 408"/>
                    <a:gd name="T56" fmla="*/ 35 w 356"/>
                    <a:gd name="T57" fmla="*/ 7 h 408"/>
                    <a:gd name="T58" fmla="*/ 42 w 356"/>
                    <a:gd name="T59" fmla="*/ 5 h 408"/>
                    <a:gd name="T60" fmla="*/ 49 w 356"/>
                    <a:gd name="T61" fmla="*/ 0 h 408"/>
                    <a:gd name="T62" fmla="*/ 49 w 356"/>
                    <a:gd name="T63" fmla="*/ 0 h 408"/>
                    <a:gd name="T64" fmla="*/ 63 w 356"/>
                    <a:gd name="T65" fmla="*/ 0 h 408"/>
                    <a:gd name="T66" fmla="*/ 75 w 356"/>
                    <a:gd name="T67" fmla="*/ 0 h 408"/>
                    <a:gd name="T68" fmla="*/ 87 w 356"/>
                    <a:gd name="T69" fmla="*/ 0 h 408"/>
                    <a:gd name="T70" fmla="*/ 110 w 356"/>
                    <a:gd name="T71" fmla="*/ 9 h 408"/>
                    <a:gd name="T72" fmla="*/ 120 w 356"/>
                    <a:gd name="T73" fmla="*/ 12 h 4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6" h="408">
                      <a:moveTo>
                        <a:pt x="120" y="12"/>
                      </a:moveTo>
                      <a:lnTo>
                        <a:pt x="169" y="99"/>
                      </a:lnTo>
                      <a:lnTo>
                        <a:pt x="181" y="99"/>
                      </a:lnTo>
                      <a:lnTo>
                        <a:pt x="198" y="137"/>
                      </a:lnTo>
                      <a:lnTo>
                        <a:pt x="209" y="141"/>
                      </a:lnTo>
                      <a:lnTo>
                        <a:pt x="216" y="158"/>
                      </a:lnTo>
                      <a:lnTo>
                        <a:pt x="212" y="163"/>
                      </a:lnTo>
                      <a:lnTo>
                        <a:pt x="228" y="193"/>
                      </a:lnTo>
                      <a:lnTo>
                        <a:pt x="238" y="196"/>
                      </a:lnTo>
                      <a:lnTo>
                        <a:pt x="247" y="210"/>
                      </a:lnTo>
                      <a:lnTo>
                        <a:pt x="245" y="219"/>
                      </a:lnTo>
                      <a:lnTo>
                        <a:pt x="261" y="255"/>
                      </a:lnTo>
                      <a:lnTo>
                        <a:pt x="282" y="273"/>
                      </a:lnTo>
                      <a:lnTo>
                        <a:pt x="282" y="278"/>
                      </a:lnTo>
                      <a:lnTo>
                        <a:pt x="297" y="297"/>
                      </a:lnTo>
                      <a:lnTo>
                        <a:pt x="356" y="403"/>
                      </a:lnTo>
                      <a:lnTo>
                        <a:pt x="348" y="408"/>
                      </a:lnTo>
                      <a:lnTo>
                        <a:pt x="259" y="335"/>
                      </a:lnTo>
                      <a:lnTo>
                        <a:pt x="238" y="311"/>
                      </a:lnTo>
                      <a:lnTo>
                        <a:pt x="207" y="273"/>
                      </a:lnTo>
                      <a:lnTo>
                        <a:pt x="193" y="269"/>
                      </a:lnTo>
                      <a:lnTo>
                        <a:pt x="160" y="236"/>
                      </a:lnTo>
                      <a:lnTo>
                        <a:pt x="0" y="97"/>
                      </a:lnTo>
                      <a:lnTo>
                        <a:pt x="2" y="73"/>
                      </a:lnTo>
                      <a:lnTo>
                        <a:pt x="9" y="66"/>
                      </a:lnTo>
                      <a:lnTo>
                        <a:pt x="11" y="35"/>
                      </a:lnTo>
                      <a:lnTo>
                        <a:pt x="23" y="19"/>
                      </a:lnTo>
                      <a:lnTo>
                        <a:pt x="35" y="7"/>
                      </a:lnTo>
                      <a:lnTo>
                        <a:pt x="42" y="5"/>
                      </a:lnTo>
                      <a:lnTo>
                        <a:pt x="49" y="0"/>
                      </a:lnTo>
                      <a:lnTo>
                        <a:pt x="63" y="0"/>
                      </a:lnTo>
                      <a:lnTo>
                        <a:pt x="75" y="0"/>
                      </a:lnTo>
                      <a:lnTo>
                        <a:pt x="87" y="0"/>
                      </a:lnTo>
                      <a:lnTo>
                        <a:pt x="110" y="9"/>
                      </a:lnTo>
                      <a:lnTo>
                        <a:pt x="120" y="12"/>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0" name="Freeform 135"/>
                <p:cNvSpPr>
                  <a:spLocks/>
                </p:cNvSpPr>
                <p:nvPr/>
              </p:nvSpPr>
              <p:spPr bwMode="auto">
                <a:xfrm>
                  <a:off x="4463" y="1181"/>
                  <a:ext cx="80" cy="92"/>
                </a:xfrm>
                <a:custGeom>
                  <a:avLst/>
                  <a:gdLst>
                    <a:gd name="T0" fmla="*/ 30 w 80"/>
                    <a:gd name="T1" fmla="*/ 0 h 92"/>
                    <a:gd name="T2" fmla="*/ 30 w 80"/>
                    <a:gd name="T3" fmla="*/ 0 h 92"/>
                    <a:gd name="T4" fmla="*/ 23 w 80"/>
                    <a:gd name="T5" fmla="*/ 0 h 92"/>
                    <a:gd name="T6" fmla="*/ 23 w 80"/>
                    <a:gd name="T7" fmla="*/ 0 h 92"/>
                    <a:gd name="T8" fmla="*/ 14 w 80"/>
                    <a:gd name="T9" fmla="*/ 2 h 92"/>
                    <a:gd name="T10" fmla="*/ 7 w 80"/>
                    <a:gd name="T11" fmla="*/ 7 h 92"/>
                    <a:gd name="T12" fmla="*/ 2 w 80"/>
                    <a:gd name="T13" fmla="*/ 12 h 92"/>
                    <a:gd name="T14" fmla="*/ 0 w 80"/>
                    <a:gd name="T15" fmla="*/ 21 h 92"/>
                    <a:gd name="T16" fmla="*/ 0 w 80"/>
                    <a:gd name="T17" fmla="*/ 38 h 92"/>
                    <a:gd name="T18" fmla="*/ 0 w 80"/>
                    <a:gd name="T19" fmla="*/ 56 h 92"/>
                    <a:gd name="T20" fmla="*/ 28 w 80"/>
                    <a:gd name="T21" fmla="*/ 85 h 92"/>
                    <a:gd name="T22" fmla="*/ 28 w 80"/>
                    <a:gd name="T23" fmla="*/ 85 h 92"/>
                    <a:gd name="T24" fmla="*/ 42 w 80"/>
                    <a:gd name="T25" fmla="*/ 89 h 92"/>
                    <a:gd name="T26" fmla="*/ 61 w 80"/>
                    <a:gd name="T27" fmla="*/ 92 h 92"/>
                    <a:gd name="T28" fmla="*/ 68 w 80"/>
                    <a:gd name="T29" fmla="*/ 92 h 92"/>
                    <a:gd name="T30" fmla="*/ 75 w 80"/>
                    <a:gd name="T31" fmla="*/ 89 h 92"/>
                    <a:gd name="T32" fmla="*/ 80 w 80"/>
                    <a:gd name="T33" fmla="*/ 82 h 92"/>
                    <a:gd name="T34" fmla="*/ 80 w 80"/>
                    <a:gd name="T35" fmla="*/ 75 h 92"/>
                    <a:gd name="T36" fmla="*/ 80 w 80"/>
                    <a:gd name="T37" fmla="*/ 75 h 92"/>
                    <a:gd name="T38" fmla="*/ 80 w 80"/>
                    <a:gd name="T39" fmla="*/ 66 h 92"/>
                    <a:gd name="T40" fmla="*/ 75 w 80"/>
                    <a:gd name="T41" fmla="*/ 56 h 92"/>
                    <a:gd name="T42" fmla="*/ 66 w 80"/>
                    <a:gd name="T43" fmla="*/ 40 h 92"/>
                    <a:gd name="T44" fmla="*/ 56 w 80"/>
                    <a:gd name="T45" fmla="*/ 26 h 92"/>
                    <a:gd name="T46" fmla="*/ 47 w 80"/>
                    <a:gd name="T47" fmla="*/ 9 h 92"/>
                    <a:gd name="T48" fmla="*/ 47 w 80"/>
                    <a:gd name="T49" fmla="*/ 9 h 92"/>
                    <a:gd name="T50" fmla="*/ 44 w 80"/>
                    <a:gd name="T51" fmla="*/ 5 h 92"/>
                    <a:gd name="T52" fmla="*/ 40 w 80"/>
                    <a:gd name="T53" fmla="*/ 0 h 92"/>
                    <a:gd name="T54" fmla="*/ 37 w 80"/>
                    <a:gd name="T55" fmla="*/ 0 h 92"/>
                    <a:gd name="T56" fmla="*/ 30 w 80"/>
                    <a:gd name="T57" fmla="*/ 0 h 92"/>
                    <a:gd name="T58" fmla="*/ 30 w 80"/>
                    <a:gd name="T59" fmla="*/ 0 h 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 h="92">
                      <a:moveTo>
                        <a:pt x="30" y="0"/>
                      </a:moveTo>
                      <a:lnTo>
                        <a:pt x="30" y="0"/>
                      </a:lnTo>
                      <a:lnTo>
                        <a:pt x="23" y="0"/>
                      </a:lnTo>
                      <a:lnTo>
                        <a:pt x="14" y="2"/>
                      </a:lnTo>
                      <a:lnTo>
                        <a:pt x="7" y="7"/>
                      </a:lnTo>
                      <a:lnTo>
                        <a:pt x="2" y="12"/>
                      </a:lnTo>
                      <a:lnTo>
                        <a:pt x="0" y="21"/>
                      </a:lnTo>
                      <a:lnTo>
                        <a:pt x="0" y="38"/>
                      </a:lnTo>
                      <a:lnTo>
                        <a:pt x="0" y="56"/>
                      </a:lnTo>
                      <a:lnTo>
                        <a:pt x="28" y="85"/>
                      </a:lnTo>
                      <a:lnTo>
                        <a:pt x="42" y="89"/>
                      </a:lnTo>
                      <a:lnTo>
                        <a:pt x="61" y="92"/>
                      </a:lnTo>
                      <a:lnTo>
                        <a:pt x="68" y="92"/>
                      </a:lnTo>
                      <a:lnTo>
                        <a:pt x="75" y="89"/>
                      </a:lnTo>
                      <a:lnTo>
                        <a:pt x="80" y="82"/>
                      </a:lnTo>
                      <a:lnTo>
                        <a:pt x="80" y="75"/>
                      </a:lnTo>
                      <a:lnTo>
                        <a:pt x="80" y="66"/>
                      </a:lnTo>
                      <a:lnTo>
                        <a:pt x="75" y="56"/>
                      </a:lnTo>
                      <a:lnTo>
                        <a:pt x="66" y="40"/>
                      </a:lnTo>
                      <a:lnTo>
                        <a:pt x="56" y="26"/>
                      </a:lnTo>
                      <a:lnTo>
                        <a:pt x="47" y="9"/>
                      </a:lnTo>
                      <a:lnTo>
                        <a:pt x="44" y="5"/>
                      </a:lnTo>
                      <a:lnTo>
                        <a:pt x="40" y="0"/>
                      </a:lnTo>
                      <a:lnTo>
                        <a:pt x="37" y="0"/>
                      </a:lnTo>
                      <a:lnTo>
                        <a:pt x="3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1" name="Freeform 136"/>
                <p:cNvSpPr>
                  <a:spLocks/>
                </p:cNvSpPr>
                <p:nvPr/>
              </p:nvSpPr>
              <p:spPr bwMode="auto">
                <a:xfrm>
                  <a:off x="4470" y="1188"/>
                  <a:ext cx="66" cy="78"/>
                </a:xfrm>
                <a:custGeom>
                  <a:avLst/>
                  <a:gdLst>
                    <a:gd name="T0" fmla="*/ 26 w 66"/>
                    <a:gd name="T1" fmla="*/ 0 h 78"/>
                    <a:gd name="T2" fmla="*/ 26 w 66"/>
                    <a:gd name="T3" fmla="*/ 0 h 78"/>
                    <a:gd name="T4" fmla="*/ 14 w 66"/>
                    <a:gd name="T5" fmla="*/ 0 h 78"/>
                    <a:gd name="T6" fmla="*/ 9 w 66"/>
                    <a:gd name="T7" fmla="*/ 0 h 78"/>
                    <a:gd name="T8" fmla="*/ 4 w 66"/>
                    <a:gd name="T9" fmla="*/ 7 h 78"/>
                    <a:gd name="T10" fmla="*/ 4 w 66"/>
                    <a:gd name="T11" fmla="*/ 7 h 78"/>
                    <a:gd name="T12" fmla="*/ 0 w 66"/>
                    <a:gd name="T13" fmla="*/ 16 h 78"/>
                    <a:gd name="T14" fmla="*/ 0 w 66"/>
                    <a:gd name="T15" fmla="*/ 31 h 78"/>
                    <a:gd name="T16" fmla="*/ 0 w 66"/>
                    <a:gd name="T17" fmla="*/ 45 h 78"/>
                    <a:gd name="T18" fmla="*/ 23 w 66"/>
                    <a:gd name="T19" fmla="*/ 73 h 78"/>
                    <a:gd name="T20" fmla="*/ 23 w 66"/>
                    <a:gd name="T21" fmla="*/ 73 h 78"/>
                    <a:gd name="T22" fmla="*/ 37 w 66"/>
                    <a:gd name="T23" fmla="*/ 78 h 78"/>
                    <a:gd name="T24" fmla="*/ 49 w 66"/>
                    <a:gd name="T25" fmla="*/ 78 h 78"/>
                    <a:gd name="T26" fmla="*/ 59 w 66"/>
                    <a:gd name="T27" fmla="*/ 78 h 78"/>
                    <a:gd name="T28" fmla="*/ 59 w 66"/>
                    <a:gd name="T29" fmla="*/ 78 h 78"/>
                    <a:gd name="T30" fmla="*/ 66 w 66"/>
                    <a:gd name="T31" fmla="*/ 73 h 78"/>
                    <a:gd name="T32" fmla="*/ 66 w 66"/>
                    <a:gd name="T33" fmla="*/ 68 h 78"/>
                    <a:gd name="T34" fmla="*/ 66 w 66"/>
                    <a:gd name="T35" fmla="*/ 64 h 78"/>
                    <a:gd name="T36" fmla="*/ 35 w 66"/>
                    <a:gd name="T37" fmla="*/ 7 h 78"/>
                    <a:gd name="T38" fmla="*/ 35 w 66"/>
                    <a:gd name="T39" fmla="*/ 7 h 78"/>
                    <a:gd name="T40" fmla="*/ 33 w 66"/>
                    <a:gd name="T41" fmla="*/ 2 h 78"/>
                    <a:gd name="T42" fmla="*/ 30 w 66"/>
                    <a:gd name="T43" fmla="*/ 0 h 78"/>
                    <a:gd name="T44" fmla="*/ 26 w 66"/>
                    <a:gd name="T45" fmla="*/ 0 h 78"/>
                    <a:gd name="T46" fmla="*/ 26 w 66"/>
                    <a:gd name="T47" fmla="*/ 0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66" h="78">
                      <a:moveTo>
                        <a:pt x="26" y="0"/>
                      </a:moveTo>
                      <a:lnTo>
                        <a:pt x="26" y="0"/>
                      </a:lnTo>
                      <a:lnTo>
                        <a:pt x="14" y="0"/>
                      </a:lnTo>
                      <a:lnTo>
                        <a:pt x="9" y="0"/>
                      </a:lnTo>
                      <a:lnTo>
                        <a:pt x="4" y="7"/>
                      </a:lnTo>
                      <a:lnTo>
                        <a:pt x="0" y="16"/>
                      </a:lnTo>
                      <a:lnTo>
                        <a:pt x="0" y="31"/>
                      </a:lnTo>
                      <a:lnTo>
                        <a:pt x="0" y="45"/>
                      </a:lnTo>
                      <a:lnTo>
                        <a:pt x="23" y="73"/>
                      </a:lnTo>
                      <a:lnTo>
                        <a:pt x="37" y="78"/>
                      </a:lnTo>
                      <a:lnTo>
                        <a:pt x="49" y="78"/>
                      </a:lnTo>
                      <a:lnTo>
                        <a:pt x="59" y="78"/>
                      </a:lnTo>
                      <a:lnTo>
                        <a:pt x="66" y="73"/>
                      </a:lnTo>
                      <a:lnTo>
                        <a:pt x="66" y="68"/>
                      </a:lnTo>
                      <a:lnTo>
                        <a:pt x="66" y="64"/>
                      </a:lnTo>
                      <a:lnTo>
                        <a:pt x="35" y="7"/>
                      </a:lnTo>
                      <a:lnTo>
                        <a:pt x="33" y="2"/>
                      </a:lnTo>
                      <a:lnTo>
                        <a:pt x="30" y="0"/>
                      </a:lnTo>
                      <a:lnTo>
                        <a:pt x="26"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2" name="Freeform 137"/>
                <p:cNvSpPr>
                  <a:spLocks/>
                </p:cNvSpPr>
                <p:nvPr/>
              </p:nvSpPr>
              <p:spPr bwMode="auto">
                <a:xfrm>
                  <a:off x="4470" y="1202"/>
                  <a:ext cx="59" cy="64"/>
                </a:xfrm>
                <a:custGeom>
                  <a:avLst/>
                  <a:gdLst>
                    <a:gd name="T0" fmla="*/ 21 w 59"/>
                    <a:gd name="T1" fmla="*/ 0 h 64"/>
                    <a:gd name="T2" fmla="*/ 21 w 59"/>
                    <a:gd name="T3" fmla="*/ 0 h 64"/>
                    <a:gd name="T4" fmla="*/ 12 w 59"/>
                    <a:gd name="T5" fmla="*/ 0 h 64"/>
                    <a:gd name="T6" fmla="*/ 4 w 59"/>
                    <a:gd name="T7" fmla="*/ 2 h 64"/>
                    <a:gd name="T8" fmla="*/ 0 w 59"/>
                    <a:gd name="T9" fmla="*/ 5 h 64"/>
                    <a:gd name="T10" fmla="*/ 0 w 59"/>
                    <a:gd name="T11" fmla="*/ 5 h 64"/>
                    <a:gd name="T12" fmla="*/ 0 w 59"/>
                    <a:gd name="T13" fmla="*/ 24 h 64"/>
                    <a:gd name="T14" fmla="*/ 0 w 59"/>
                    <a:gd name="T15" fmla="*/ 31 h 64"/>
                    <a:gd name="T16" fmla="*/ 23 w 59"/>
                    <a:gd name="T17" fmla="*/ 59 h 64"/>
                    <a:gd name="T18" fmla="*/ 23 w 59"/>
                    <a:gd name="T19" fmla="*/ 59 h 64"/>
                    <a:gd name="T20" fmla="*/ 37 w 59"/>
                    <a:gd name="T21" fmla="*/ 64 h 64"/>
                    <a:gd name="T22" fmla="*/ 49 w 59"/>
                    <a:gd name="T23" fmla="*/ 64 h 64"/>
                    <a:gd name="T24" fmla="*/ 59 w 59"/>
                    <a:gd name="T25" fmla="*/ 64 h 64"/>
                    <a:gd name="T26" fmla="*/ 59 w 59"/>
                    <a:gd name="T27" fmla="*/ 64 h 64"/>
                    <a:gd name="T28" fmla="*/ 30 w 59"/>
                    <a:gd name="T29" fmla="*/ 7 h 64"/>
                    <a:gd name="T30" fmla="*/ 30 w 59"/>
                    <a:gd name="T31" fmla="*/ 7 h 64"/>
                    <a:gd name="T32" fmla="*/ 28 w 59"/>
                    <a:gd name="T33" fmla="*/ 2 h 64"/>
                    <a:gd name="T34" fmla="*/ 26 w 59"/>
                    <a:gd name="T35" fmla="*/ 0 h 64"/>
                    <a:gd name="T36" fmla="*/ 21 w 59"/>
                    <a:gd name="T37" fmla="*/ 0 h 64"/>
                    <a:gd name="T38" fmla="*/ 21 w 59"/>
                    <a:gd name="T39" fmla="*/ 0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9" h="64">
                      <a:moveTo>
                        <a:pt x="21" y="0"/>
                      </a:moveTo>
                      <a:lnTo>
                        <a:pt x="21" y="0"/>
                      </a:lnTo>
                      <a:lnTo>
                        <a:pt x="12" y="0"/>
                      </a:lnTo>
                      <a:lnTo>
                        <a:pt x="4" y="2"/>
                      </a:lnTo>
                      <a:lnTo>
                        <a:pt x="0" y="5"/>
                      </a:lnTo>
                      <a:lnTo>
                        <a:pt x="0" y="24"/>
                      </a:lnTo>
                      <a:lnTo>
                        <a:pt x="0" y="31"/>
                      </a:lnTo>
                      <a:lnTo>
                        <a:pt x="23" y="59"/>
                      </a:lnTo>
                      <a:lnTo>
                        <a:pt x="37" y="64"/>
                      </a:lnTo>
                      <a:lnTo>
                        <a:pt x="49" y="64"/>
                      </a:lnTo>
                      <a:lnTo>
                        <a:pt x="59" y="64"/>
                      </a:lnTo>
                      <a:lnTo>
                        <a:pt x="30" y="7"/>
                      </a:lnTo>
                      <a:lnTo>
                        <a:pt x="28" y="2"/>
                      </a:lnTo>
                      <a:lnTo>
                        <a:pt x="26" y="0"/>
                      </a:lnTo>
                      <a:lnTo>
                        <a:pt x="21" y="0"/>
                      </a:lnTo>
                      <a:close/>
                    </a:path>
                  </a:pathLst>
                </a:custGeom>
                <a:solidFill>
                  <a:srgbClr val="FF9E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3" name="Freeform 138"/>
                <p:cNvSpPr>
                  <a:spLocks/>
                </p:cNvSpPr>
                <p:nvPr/>
              </p:nvSpPr>
              <p:spPr bwMode="auto">
                <a:xfrm>
                  <a:off x="4463" y="1148"/>
                  <a:ext cx="21" cy="21"/>
                </a:xfrm>
                <a:custGeom>
                  <a:avLst/>
                  <a:gdLst>
                    <a:gd name="T0" fmla="*/ 9 w 21"/>
                    <a:gd name="T1" fmla="*/ 0 h 21"/>
                    <a:gd name="T2" fmla="*/ 9 w 21"/>
                    <a:gd name="T3" fmla="*/ 0 h 21"/>
                    <a:gd name="T4" fmla="*/ 4 w 21"/>
                    <a:gd name="T5" fmla="*/ 0 h 21"/>
                    <a:gd name="T6" fmla="*/ 2 w 21"/>
                    <a:gd name="T7" fmla="*/ 2 h 21"/>
                    <a:gd name="T8" fmla="*/ 0 w 21"/>
                    <a:gd name="T9" fmla="*/ 7 h 21"/>
                    <a:gd name="T10" fmla="*/ 0 w 21"/>
                    <a:gd name="T11" fmla="*/ 9 h 21"/>
                    <a:gd name="T12" fmla="*/ 0 w 21"/>
                    <a:gd name="T13" fmla="*/ 9 h 21"/>
                    <a:gd name="T14" fmla="*/ 4 w 21"/>
                    <a:gd name="T15" fmla="*/ 16 h 21"/>
                    <a:gd name="T16" fmla="*/ 7 w 21"/>
                    <a:gd name="T17" fmla="*/ 19 h 21"/>
                    <a:gd name="T18" fmla="*/ 11 w 21"/>
                    <a:gd name="T19" fmla="*/ 21 h 21"/>
                    <a:gd name="T20" fmla="*/ 11 w 21"/>
                    <a:gd name="T21" fmla="*/ 21 h 21"/>
                    <a:gd name="T22" fmla="*/ 14 w 21"/>
                    <a:gd name="T23" fmla="*/ 19 h 21"/>
                    <a:gd name="T24" fmla="*/ 19 w 21"/>
                    <a:gd name="T25" fmla="*/ 16 h 21"/>
                    <a:gd name="T26" fmla="*/ 19 w 21"/>
                    <a:gd name="T27" fmla="*/ 14 h 21"/>
                    <a:gd name="T28" fmla="*/ 21 w 21"/>
                    <a:gd name="T29" fmla="*/ 9 h 21"/>
                    <a:gd name="T30" fmla="*/ 21 w 21"/>
                    <a:gd name="T31" fmla="*/ 9 h 21"/>
                    <a:gd name="T32" fmla="*/ 19 w 21"/>
                    <a:gd name="T33" fmla="*/ 7 h 21"/>
                    <a:gd name="T34" fmla="*/ 16 w 21"/>
                    <a:gd name="T35" fmla="*/ 2 h 21"/>
                    <a:gd name="T36" fmla="*/ 11 w 21"/>
                    <a:gd name="T37" fmla="*/ 0 h 21"/>
                    <a:gd name="T38" fmla="*/ 9 w 21"/>
                    <a:gd name="T39" fmla="*/ 0 h 21"/>
                    <a:gd name="T40" fmla="*/ 9 w 21"/>
                    <a:gd name="T41" fmla="*/ 0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21">
                      <a:moveTo>
                        <a:pt x="9" y="0"/>
                      </a:moveTo>
                      <a:lnTo>
                        <a:pt x="9" y="0"/>
                      </a:lnTo>
                      <a:lnTo>
                        <a:pt x="4" y="0"/>
                      </a:lnTo>
                      <a:lnTo>
                        <a:pt x="2" y="2"/>
                      </a:lnTo>
                      <a:lnTo>
                        <a:pt x="0" y="7"/>
                      </a:lnTo>
                      <a:lnTo>
                        <a:pt x="0" y="9"/>
                      </a:lnTo>
                      <a:lnTo>
                        <a:pt x="4" y="16"/>
                      </a:lnTo>
                      <a:lnTo>
                        <a:pt x="7" y="19"/>
                      </a:lnTo>
                      <a:lnTo>
                        <a:pt x="11" y="21"/>
                      </a:lnTo>
                      <a:lnTo>
                        <a:pt x="14" y="19"/>
                      </a:lnTo>
                      <a:lnTo>
                        <a:pt x="19" y="16"/>
                      </a:lnTo>
                      <a:lnTo>
                        <a:pt x="19" y="14"/>
                      </a:lnTo>
                      <a:lnTo>
                        <a:pt x="21" y="9"/>
                      </a:lnTo>
                      <a:lnTo>
                        <a:pt x="19" y="7"/>
                      </a:lnTo>
                      <a:lnTo>
                        <a:pt x="16" y="2"/>
                      </a:lnTo>
                      <a:lnTo>
                        <a:pt x="11"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4" name="Freeform 139"/>
                <p:cNvSpPr>
                  <a:spLocks/>
                </p:cNvSpPr>
                <p:nvPr/>
              </p:nvSpPr>
              <p:spPr bwMode="auto">
                <a:xfrm>
                  <a:off x="4484" y="1025"/>
                  <a:ext cx="21" cy="19"/>
                </a:xfrm>
                <a:custGeom>
                  <a:avLst/>
                  <a:gdLst>
                    <a:gd name="T0" fmla="*/ 9 w 21"/>
                    <a:gd name="T1" fmla="*/ 0 h 19"/>
                    <a:gd name="T2" fmla="*/ 9 w 21"/>
                    <a:gd name="T3" fmla="*/ 0 h 19"/>
                    <a:gd name="T4" fmla="*/ 5 w 21"/>
                    <a:gd name="T5" fmla="*/ 3 h 19"/>
                    <a:gd name="T6" fmla="*/ 2 w 21"/>
                    <a:gd name="T7" fmla="*/ 5 h 19"/>
                    <a:gd name="T8" fmla="*/ 0 w 21"/>
                    <a:gd name="T9" fmla="*/ 7 h 19"/>
                    <a:gd name="T10" fmla="*/ 0 w 21"/>
                    <a:gd name="T11" fmla="*/ 12 h 19"/>
                    <a:gd name="T12" fmla="*/ 0 w 21"/>
                    <a:gd name="T13" fmla="*/ 12 h 19"/>
                    <a:gd name="T14" fmla="*/ 2 w 21"/>
                    <a:gd name="T15" fmla="*/ 17 h 19"/>
                    <a:gd name="T16" fmla="*/ 5 w 21"/>
                    <a:gd name="T17" fmla="*/ 19 h 19"/>
                    <a:gd name="T18" fmla="*/ 7 w 21"/>
                    <a:gd name="T19" fmla="*/ 19 h 19"/>
                    <a:gd name="T20" fmla="*/ 12 w 21"/>
                    <a:gd name="T21" fmla="*/ 19 h 19"/>
                    <a:gd name="T22" fmla="*/ 12 w 21"/>
                    <a:gd name="T23" fmla="*/ 19 h 19"/>
                    <a:gd name="T24" fmla="*/ 16 w 21"/>
                    <a:gd name="T25" fmla="*/ 19 h 19"/>
                    <a:gd name="T26" fmla="*/ 19 w 21"/>
                    <a:gd name="T27" fmla="*/ 14 h 19"/>
                    <a:gd name="T28" fmla="*/ 21 w 21"/>
                    <a:gd name="T29" fmla="*/ 12 h 19"/>
                    <a:gd name="T30" fmla="*/ 21 w 21"/>
                    <a:gd name="T31" fmla="*/ 7 h 19"/>
                    <a:gd name="T32" fmla="*/ 21 w 21"/>
                    <a:gd name="T33" fmla="*/ 7 h 19"/>
                    <a:gd name="T34" fmla="*/ 16 w 21"/>
                    <a:gd name="T35" fmla="*/ 3 h 19"/>
                    <a:gd name="T36" fmla="*/ 14 w 21"/>
                    <a:gd name="T37" fmla="*/ 0 h 19"/>
                    <a:gd name="T38" fmla="*/ 9 w 21"/>
                    <a:gd name="T39" fmla="*/ 0 h 19"/>
                    <a:gd name="T40" fmla="*/ 9 w 21"/>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9">
                      <a:moveTo>
                        <a:pt x="9" y="0"/>
                      </a:moveTo>
                      <a:lnTo>
                        <a:pt x="9" y="0"/>
                      </a:lnTo>
                      <a:lnTo>
                        <a:pt x="5" y="3"/>
                      </a:lnTo>
                      <a:lnTo>
                        <a:pt x="2" y="5"/>
                      </a:lnTo>
                      <a:lnTo>
                        <a:pt x="0" y="7"/>
                      </a:lnTo>
                      <a:lnTo>
                        <a:pt x="0" y="12"/>
                      </a:lnTo>
                      <a:lnTo>
                        <a:pt x="2" y="17"/>
                      </a:lnTo>
                      <a:lnTo>
                        <a:pt x="5" y="19"/>
                      </a:lnTo>
                      <a:lnTo>
                        <a:pt x="7" y="19"/>
                      </a:lnTo>
                      <a:lnTo>
                        <a:pt x="12" y="19"/>
                      </a:lnTo>
                      <a:lnTo>
                        <a:pt x="16" y="19"/>
                      </a:lnTo>
                      <a:lnTo>
                        <a:pt x="19" y="14"/>
                      </a:lnTo>
                      <a:lnTo>
                        <a:pt x="21" y="12"/>
                      </a:lnTo>
                      <a:lnTo>
                        <a:pt x="21" y="7"/>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15" name="Freeform 140"/>
                <p:cNvSpPr>
                  <a:spLocks/>
                </p:cNvSpPr>
                <p:nvPr/>
              </p:nvSpPr>
              <p:spPr bwMode="auto">
                <a:xfrm>
                  <a:off x="4185" y="1124"/>
                  <a:ext cx="28" cy="21"/>
                </a:xfrm>
                <a:custGeom>
                  <a:avLst/>
                  <a:gdLst>
                    <a:gd name="T0" fmla="*/ 11 w 28"/>
                    <a:gd name="T1" fmla="*/ 0 h 21"/>
                    <a:gd name="T2" fmla="*/ 11 w 28"/>
                    <a:gd name="T3" fmla="*/ 0 h 21"/>
                    <a:gd name="T4" fmla="*/ 7 w 28"/>
                    <a:gd name="T5" fmla="*/ 0 h 21"/>
                    <a:gd name="T6" fmla="*/ 4 w 28"/>
                    <a:gd name="T7" fmla="*/ 3 h 21"/>
                    <a:gd name="T8" fmla="*/ 2 w 28"/>
                    <a:gd name="T9" fmla="*/ 7 h 21"/>
                    <a:gd name="T10" fmla="*/ 0 w 28"/>
                    <a:gd name="T11" fmla="*/ 12 h 21"/>
                    <a:gd name="T12" fmla="*/ 0 w 28"/>
                    <a:gd name="T13" fmla="*/ 12 h 21"/>
                    <a:gd name="T14" fmla="*/ 2 w 28"/>
                    <a:gd name="T15" fmla="*/ 14 h 21"/>
                    <a:gd name="T16" fmla="*/ 7 w 28"/>
                    <a:gd name="T17" fmla="*/ 19 h 21"/>
                    <a:gd name="T18" fmla="*/ 11 w 28"/>
                    <a:gd name="T19" fmla="*/ 21 h 21"/>
                    <a:gd name="T20" fmla="*/ 16 w 28"/>
                    <a:gd name="T21" fmla="*/ 21 h 21"/>
                    <a:gd name="T22" fmla="*/ 16 w 28"/>
                    <a:gd name="T23" fmla="*/ 21 h 21"/>
                    <a:gd name="T24" fmla="*/ 21 w 28"/>
                    <a:gd name="T25" fmla="*/ 21 h 21"/>
                    <a:gd name="T26" fmla="*/ 25 w 28"/>
                    <a:gd name="T27" fmla="*/ 19 h 21"/>
                    <a:gd name="T28" fmla="*/ 28 w 28"/>
                    <a:gd name="T29" fmla="*/ 14 h 21"/>
                    <a:gd name="T30" fmla="*/ 28 w 28"/>
                    <a:gd name="T31" fmla="*/ 12 h 21"/>
                    <a:gd name="T32" fmla="*/ 28 w 28"/>
                    <a:gd name="T33" fmla="*/ 12 h 21"/>
                    <a:gd name="T34" fmla="*/ 25 w 28"/>
                    <a:gd name="T35" fmla="*/ 7 h 21"/>
                    <a:gd name="T36" fmla="*/ 23 w 28"/>
                    <a:gd name="T37" fmla="*/ 3 h 21"/>
                    <a:gd name="T38" fmla="*/ 18 w 28"/>
                    <a:gd name="T39" fmla="*/ 0 h 21"/>
                    <a:gd name="T40" fmla="*/ 11 w 28"/>
                    <a:gd name="T41" fmla="*/ 0 h 21"/>
                    <a:gd name="T42" fmla="*/ 11 w 28"/>
                    <a:gd name="T43" fmla="*/ 0 h 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21">
                      <a:moveTo>
                        <a:pt x="11" y="0"/>
                      </a:moveTo>
                      <a:lnTo>
                        <a:pt x="11" y="0"/>
                      </a:lnTo>
                      <a:lnTo>
                        <a:pt x="7" y="0"/>
                      </a:lnTo>
                      <a:lnTo>
                        <a:pt x="4" y="3"/>
                      </a:lnTo>
                      <a:lnTo>
                        <a:pt x="2" y="7"/>
                      </a:lnTo>
                      <a:lnTo>
                        <a:pt x="0" y="12"/>
                      </a:lnTo>
                      <a:lnTo>
                        <a:pt x="2" y="14"/>
                      </a:lnTo>
                      <a:lnTo>
                        <a:pt x="7" y="19"/>
                      </a:lnTo>
                      <a:lnTo>
                        <a:pt x="11" y="21"/>
                      </a:lnTo>
                      <a:lnTo>
                        <a:pt x="16" y="21"/>
                      </a:lnTo>
                      <a:lnTo>
                        <a:pt x="21" y="21"/>
                      </a:lnTo>
                      <a:lnTo>
                        <a:pt x="25" y="19"/>
                      </a:lnTo>
                      <a:lnTo>
                        <a:pt x="28" y="14"/>
                      </a:lnTo>
                      <a:lnTo>
                        <a:pt x="28" y="12"/>
                      </a:lnTo>
                      <a:lnTo>
                        <a:pt x="25" y="7"/>
                      </a:lnTo>
                      <a:lnTo>
                        <a:pt x="23" y="3"/>
                      </a:lnTo>
                      <a:lnTo>
                        <a:pt x="18" y="0"/>
                      </a:lnTo>
                      <a:lnTo>
                        <a:pt x="11"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6" name="Freeform 141"/>
                <p:cNvSpPr>
                  <a:spLocks/>
                </p:cNvSpPr>
                <p:nvPr/>
              </p:nvSpPr>
              <p:spPr bwMode="auto">
                <a:xfrm>
                  <a:off x="4175" y="1223"/>
                  <a:ext cx="24" cy="29"/>
                </a:xfrm>
                <a:custGeom>
                  <a:avLst/>
                  <a:gdLst>
                    <a:gd name="T0" fmla="*/ 7 w 24"/>
                    <a:gd name="T1" fmla="*/ 0 h 29"/>
                    <a:gd name="T2" fmla="*/ 7 w 24"/>
                    <a:gd name="T3" fmla="*/ 0 h 29"/>
                    <a:gd name="T4" fmla="*/ 0 w 24"/>
                    <a:gd name="T5" fmla="*/ 3 h 29"/>
                    <a:gd name="T6" fmla="*/ 0 w 24"/>
                    <a:gd name="T7" fmla="*/ 24 h 29"/>
                    <a:gd name="T8" fmla="*/ 0 w 24"/>
                    <a:gd name="T9" fmla="*/ 24 h 29"/>
                    <a:gd name="T10" fmla="*/ 5 w 24"/>
                    <a:gd name="T11" fmla="*/ 26 h 29"/>
                    <a:gd name="T12" fmla="*/ 12 w 24"/>
                    <a:gd name="T13" fmla="*/ 29 h 29"/>
                    <a:gd name="T14" fmla="*/ 12 w 24"/>
                    <a:gd name="T15" fmla="*/ 29 h 29"/>
                    <a:gd name="T16" fmla="*/ 17 w 24"/>
                    <a:gd name="T17" fmla="*/ 26 h 29"/>
                    <a:gd name="T18" fmla="*/ 21 w 24"/>
                    <a:gd name="T19" fmla="*/ 24 h 29"/>
                    <a:gd name="T20" fmla="*/ 24 w 24"/>
                    <a:gd name="T21" fmla="*/ 19 h 29"/>
                    <a:gd name="T22" fmla="*/ 24 w 24"/>
                    <a:gd name="T23" fmla="*/ 14 h 29"/>
                    <a:gd name="T24" fmla="*/ 24 w 24"/>
                    <a:gd name="T25" fmla="*/ 14 h 29"/>
                    <a:gd name="T26" fmla="*/ 21 w 24"/>
                    <a:gd name="T27" fmla="*/ 10 h 29"/>
                    <a:gd name="T28" fmla="*/ 17 w 24"/>
                    <a:gd name="T29" fmla="*/ 5 h 29"/>
                    <a:gd name="T30" fmla="*/ 12 w 24"/>
                    <a:gd name="T31" fmla="*/ 3 h 29"/>
                    <a:gd name="T32" fmla="*/ 7 w 24"/>
                    <a:gd name="T33" fmla="*/ 0 h 29"/>
                    <a:gd name="T34" fmla="*/ 7 w 24"/>
                    <a:gd name="T35" fmla="*/ 0 h 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4" h="29">
                      <a:moveTo>
                        <a:pt x="7" y="0"/>
                      </a:moveTo>
                      <a:lnTo>
                        <a:pt x="7" y="0"/>
                      </a:lnTo>
                      <a:lnTo>
                        <a:pt x="0" y="3"/>
                      </a:lnTo>
                      <a:lnTo>
                        <a:pt x="0" y="24"/>
                      </a:lnTo>
                      <a:lnTo>
                        <a:pt x="5" y="26"/>
                      </a:lnTo>
                      <a:lnTo>
                        <a:pt x="12" y="29"/>
                      </a:lnTo>
                      <a:lnTo>
                        <a:pt x="17" y="26"/>
                      </a:lnTo>
                      <a:lnTo>
                        <a:pt x="21" y="24"/>
                      </a:lnTo>
                      <a:lnTo>
                        <a:pt x="24" y="19"/>
                      </a:lnTo>
                      <a:lnTo>
                        <a:pt x="24" y="14"/>
                      </a:lnTo>
                      <a:lnTo>
                        <a:pt x="21" y="10"/>
                      </a:lnTo>
                      <a:lnTo>
                        <a:pt x="17" y="5"/>
                      </a:lnTo>
                      <a:lnTo>
                        <a:pt x="12" y="3"/>
                      </a:lnTo>
                      <a:lnTo>
                        <a:pt x="7"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7" name="Freeform 142"/>
                <p:cNvSpPr>
                  <a:spLocks/>
                </p:cNvSpPr>
                <p:nvPr/>
              </p:nvSpPr>
              <p:spPr bwMode="auto">
                <a:xfrm>
                  <a:off x="4189" y="1127"/>
                  <a:ext cx="24" cy="18"/>
                </a:xfrm>
                <a:custGeom>
                  <a:avLst/>
                  <a:gdLst>
                    <a:gd name="T0" fmla="*/ 10 w 24"/>
                    <a:gd name="T1" fmla="*/ 0 h 18"/>
                    <a:gd name="T2" fmla="*/ 10 w 24"/>
                    <a:gd name="T3" fmla="*/ 0 h 18"/>
                    <a:gd name="T4" fmla="*/ 5 w 24"/>
                    <a:gd name="T5" fmla="*/ 0 h 18"/>
                    <a:gd name="T6" fmla="*/ 3 w 24"/>
                    <a:gd name="T7" fmla="*/ 2 h 18"/>
                    <a:gd name="T8" fmla="*/ 0 w 24"/>
                    <a:gd name="T9" fmla="*/ 7 h 18"/>
                    <a:gd name="T10" fmla="*/ 0 w 24"/>
                    <a:gd name="T11" fmla="*/ 9 h 18"/>
                    <a:gd name="T12" fmla="*/ 0 w 24"/>
                    <a:gd name="T13" fmla="*/ 9 h 18"/>
                    <a:gd name="T14" fmla="*/ 3 w 24"/>
                    <a:gd name="T15" fmla="*/ 14 h 18"/>
                    <a:gd name="T16" fmla="*/ 5 w 24"/>
                    <a:gd name="T17" fmla="*/ 16 h 18"/>
                    <a:gd name="T18" fmla="*/ 10 w 24"/>
                    <a:gd name="T19" fmla="*/ 18 h 18"/>
                    <a:gd name="T20" fmla="*/ 14 w 24"/>
                    <a:gd name="T21" fmla="*/ 18 h 18"/>
                    <a:gd name="T22" fmla="*/ 14 w 24"/>
                    <a:gd name="T23" fmla="*/ 18 h 18"/>
                    <a:gd name="T24" fmla="*/ 19 w 24"/>
                    <a:gd name="T25" fmla="*/ 18 h 18"/>
                    <a:gd name="T26" fmla="*/ 21 w 24"/>
                    <a:gd name="T27" fmla="*/ 16 h 18"/>
                    <a:gd name="T28" fmla="*/ 24 w 24"/>
                    <a:gd name="T29" fmla="*/ 14 h 18"/>
                    <a:gd name="T30" fmla="*/ 24 w 24"/>
                    <a:gd name="T31" fmla="*/ 9 h 18"/>
                    <a:gd name="T32" fmla="*/ 24 w 24"/>
                    <a:gd name="T33" fmla="*/ 9 h 18"/>
                    <a:gd name="T34" fmla="*/ 21 w 24"/>
                    <a:gd name="T35" fmla="*/ 7 h 18"/>
                    <a:gd name="T36" fmla="*/ 19 w 24"/>
                    <a:gd name="T37" fmla="*/ 2 h 18"/>
                    <a:gd name="T38" fmla="*/ 14 w 24"/>
                    <a:gd name="T39" fmla="*/ 0 h 18"/>
                    <a:gd name="T40" fmla="*/ 10 w 24"/>
                    <a:gd name="T41" fmla="*/ 0 h 18"/>
                    <a:gd name="T42" fmla="*/ 10 w 24"/>
                    <a:gd name="T43" fmla="*/ 0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8">
                      <a:moveTo>
                        <a:pt x="10" y="0"/>
                      </a:moveTo>
                      <a:lnTo>
                        <a:pt x="10" y="0"/>
                      </a:lnTo>
                      <a:lnTo>
                        <a:pt x="5" y="0"/>
                      </a:lnTo>
                      <a:lnTo>
                        <a:pt x="3" y="2"/>
                      </a:lnTo>
                      <a:lnTo>
                        <a:pt x="0" y="7"/>
                      </a:lnTo>
                      <a:lnTo>
                        <a:pt x="0" y="9"/>
                      </a:lnTo>
                      <a:lnTo>
                        <a:pt x="3" y="14"/>
                      </a:lnTo>
                      <a:lnTo>
                        <a:pt x="5" y="16"/>
                      </a:lnTo>
                      <a:lnTo>
                        <a:pt x="10" y="18"/>
                      </a:lnTo>
                      <a:lnTo>
                        <a:pt x="14" y="18"/>
                      </a:lnTo>
                      <a:lnTo>
                        <a:pt x="19" y="18"/>
                      </a:lnTo>
                      <a:lnTo>
                        <a:pt x="21" y="16"/>
                      </a:lnTo>
                      <a:lnTo>
                        <a:pt x="24" y="14"/>
                      </a:lnTo>
                      <a:lnTo>
                        <a:pt x="24" y="9"/>
                      </a:lnTo>
                      <a:lnTo>
                        <a:pt x="21" y="7"/>
                      </a:lnTo>
                      <a:lnTo>
                        <a:pt x="19" y="2"/>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8" name="Freeform 143"/>
                <p:cNvSpPr>
                  <a:spLocks/>
                </p:cNvSpPr>
                <p:nvPr/>
              </p:nvSpPr>
              <p:spPr bwMode="auto">
                <a:xfrm>
                  <a:off x="4175" y="1228"/>
                  <a:ext cx="24" cy="24"/>
                </a:xfrm>
                <a:custGeom>
                  <a:avLst/>
                  <a:gdLst>
                    <a:gd name="T0" fmla="*/ 10 w 24"/>
                    <a:gd name="T1" fmla="*/ 0 h 24"/>
                    <a:gd name="T2" fmla="*/ 10 w 24"/>
                    <a:gd name="T3" fmla="*/ 0 h 24"/>
                    <a:gd name="T4" fmla="*/ 5 w 24"/>
                    <a:gd name="T5" fmla="*/ 0 h 24"/>
                    <a:gd name="T6" fmla="*/ 0 w 24"/>
                    <a:gd name="T7" fmla="*/ 5 h 24"/>
                    <a:gd name="T8" fmla="*/ 0 w 24"/>
                    <a:gd name="T9" fmla="*/ 16 h 24"/>
                    <a:gd name="T10" fmla="*/ 0 w 24"/>
                    <a:gd name="T11" fmla="*/ 16 h 24"/>
                    <a:gd name="T12" fmla="*/ 7 w 24"/>
                    <a:gd name="T13" fmla="*/ 21 h 24"/>
                    <a:gd name="T14" fmla="*/ 12 w 24"/>
                    <a:gd name="T15" fmla="*/ 24 h 24"/>
                    <a:gd name="T16" fmla="*/ 12 w 24"/>
                    <a:gd name="T17" fmla="*/ 24 h 24"/>
                    <a:gd name="T18" fmla="*/ 17 w 24"/>
                    <a:gd name="T19" fmla="*/ 21 h 24"/>
                    <a:gd name="T20" fmla="*/ 21 w 24"/>
                    <a:gd name="T21" fmla="*/ 19 h 24"/>
                    <a:gd name="T22" fmla="*/ 24 w 24"/>
                    <a:gd name="T23" fmla="*/ 16 h 24"/>
                    <a:gd name="T24" fmla="*/ 24 w 24"/>
                    <a:gd name="T25" fmla="*/ 12 h 24"/>
                    <a:gd name="T26" fmla="*/ 24 w 24"/>
                    <a:gd name="T27" fmla="*/ 12 h 24"/>
                    <a:gd name="T28" fmla="*/ 21 w 24"/>
                    <a:gd name="T29" fmla="*/ 7 h 24"/>
                    <a:gd name="T30" fmla="*/ 19 w 24"/>
                    <a:gd name="T31" fmla="*/ 5 h 24"/>
                    <a:gd name="T32" fmla="*/ 14 w 24"/>
                    <a:gd name="T33" fmla="*/ 0 h 24"/>
                    <a:gd name="T34" fmla="*/ 10 w 24"/>
                    <a:gd name="T35" fmla="*/ 0 h 24"/>
                    <a:gd name="T36" fmla="*/ 10 w 24"/>
                    <a:gd name="T37" fmla="*/ 0 h 2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 h="24">
                      <a:moveTo>
                        <a:pt x="10" y="0"/>
                      </a:moveTo>
                      <a:lnTo>
                        <a:pt x="10" y="0"/>
                      </a:lnTo>
                      <a:lnTo>
                        <a:pt x="5" y="0"/>
                      </a:lnTo>
                      <a:lnTo>
                        <a:pt x="0" y="5"/>
                      </a:lnTo>
                      <a:lnTo>
                        <a:pt x="0" y="16"/>
                      </a:lnTo>
                      <a:lnTo>
                        <a:pt x="7" y="21"/>
                      </a:lnTo>
                      <a:lnTo>
                        <a:pt x="12" y="24"/>
                      </a:lnTo>
                      <a:lnTo>
                        <a:pt x="17" y="21"/>
                      </a:lnTo>
                      <a:lnTo>
                        <a:pt x="21" y="19"/>
                      </a:lnTo>
                      <a:lnTo>
                        <a:pt x="24" y="16"/>
                      </a:lnTo>
                      <a:lnTo>
                        <a:pt x="24" y="12"/>
                      </a:lnTo>
                      <a:lnTo>
                        <a:pt x="21" y="7"/>
                      </a:lnTo>
                      <a:lnTo>
                        <a:pt x="19" y="5"/>
                      </a:lnTo>
                      <a:lnTo>
                        <a:pt x="14" y="0"/>
                      </a:lnTo>
                      <a:lnTo>
                        <a:pt x="10" y="0"/>
                      </a:lnTo>
                      <a:close/>
                    </a:path>
                  </a:pathLst>
                </a:custGeom>
                <a:noFill/>
                <a:ln w="3175">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b="0">
                    <a:latin typeface="Gill Sans" charset="0"/>
                    <a:ea typeface="Gill Sans" charset="0"/>
                    <a:cs typeface="Gill Sans" charset="0"/>
                  </a:endParaRPr>
                </a:p>
              </p:txBody>
            </p:sp>
            <p:sp>
              <p:nvSpPr>
                <p:cNvPr id="23719" name="Freeform 144"/>
                <p:cNvSpPr>
                  <a:spLocks/>
                </p:cNvSpPr>
                <p:nvPr/>
              </p:nvSpPr>
              <p:spPr bwMode="auto">
                <a:xfrm>
                  <a:off x="4531" y="1275"/>
                  <a:ext cx="21" cy="19"/>
                </a:xfrm>
                <a:custGeom>
                  <a:avLst/>
                  <a:gdLst>
                    <a:gd name="T0" fmla="*/ 9 w 21"/>
                    <a:gd name="T1" fmla="*/ 0 h 19"/>
                    <a:gd name="T2" fmla="*/ 9 w 21"/>
                    <a:gd name="T3" fmla="*/ 0 h 19"/>
                    <a:gd name="T4" fmla="*/ 5 w 21"/>
                    <a:gd name="T5" fmla="*/ 0 h 19"/>
                    <a:gd name="T6" fmla="*/ 2 w 21"/>
                    <a:gd name="T7" fmla="*/ 2 h 19"/>
                    <a:gd name="T8" fmla="*/ 0 w 21"/>
                    <a:gd name="T9" fmla="*/ 5 h 19"/>
                    <a:gd name="T10" fmla="*/ 0 w 21"/>
                    <a:gd name="T11" fmla="*/ 10 h 19"/>
                    <a:gd name="T12" fmla="*/ 0 w 21"/>
                    <a:gd name="T13" fmla="*/ 10 h 19"/>
                    <a:gd name="T14" fmla="*/ 2 w 21"/>
                    <a:gd name="T15" fmla="*/ 14 h 19"/>
                    <a:gd name="T16" fmla="*/ 5 w 21"/>
                    <a:gd name="T17" fmla="*/ 17 h 19"/>
                    <a:gd name="T18" fmla="*/ 9 w 21"/>
                    <a:gd name="T19" fmla="*/ 19 h 19"/>
                    <a:gd name="T20" fmla="*/ 12 w 21"/>
                    <a:gd name="T21" fmla="*/ 19 h 19"/>
                    <a:gd name="T22" fmla="*/ 12 w 21"/>
                    <a:gd name="T23" fmla="*/ 19 h 19"/>
                    <a:gd name="T24" fmla="*/ 17 w 21"/>
                    <a:gd name="T25" fmla="*/ 19 h 19"/>
                    <a:gd name="T26" fmla="*/ 19 w 21"/>
                    <a:gd name="T27" fmla="*/ 17 h 19"/>
                    <a:gd name="T28" fmla="*/ 21 w 21"/>
                    <a:gd name="T29" fmla="*/ 14 h 19"/>
                    <a:gd name="T30" fmla="*/ 21 w 21"/>
                    <a:gd name="T31" fmla="*/ 10 h 19"/>
                    <a:gd name="T32" fmla="*/ 21 w 21"/>
                    <a:gd name="T33" fmla="*/ 10 h 19"/>
                    <a:gd name="T34" fmla="*/ 19 w 21"/>
                    <a:gd name="T35" fmla="*/ 5 h 19"/>
                    <a:gd name="T36" fmla="*/ 17 w 21"/>
                    <a:gd name="T37" fmla="*/ 2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2"/>
                      </a:lnTo>
                      <a:lnTo>
                        <a:pt x="0" y="5"/>
                      </a:lnTo>
                      <a:lnTo>
                        <a:pt x="0" y="10"/>
                      </a:lnTo>
                      <a:lnTo>
                        <a:pt x="2" y="14"/>
                      </a:lnTo>
                      <a:lnTo>
                        <a:pt x="5" y="17"/>
                      </a:lnTo>
                      <a:lnTo>
                        <a:pt x="9" y="19"/>
                      </a:lnTo>
                      <a:lnTo>
                        <a:pt x="12" y="19"/>
                      </a:lnTo>
                      <a:lnTo>
                        <a:pt x="17" y="19"/>
                      </a:lnTo>
                      <a:lnTo>
                        <a:pt x="19" y="17"/>
                      </a:lnTo>
                      <a:lnTo>
                        <a:pt x="21" y="14"/>
                      </a:lnTo>
                      <a:lnTo>
                        <a:pt x="21" y="10"/>
                      </a:lnTo>
                      <a:lnTo>
                        <a:pt x="19" y="5"/>
                      </a:lnTo>
                      <a:lnTo>
                        <a:pt x="17" y="2"/>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0" name="Freeform 145"/>
                <p:cNvSpPr>
                  <a:spLocks/>
                </p:cNvSpPr>
                <p:nvPr/>
              </p:nvSpPr>
              <p:spPr bwMode="auto">
                <a:xfrm>
                  <a:off x="4564" y="1318"/>
                  <a:ext cx="21" cy="18"/>
                </a:xfrm>
                <a:custGeom>
                  <a:avLst/>
                  <a:gdLst>
                    <a:gd name="T0" fmla="*/ 9 w 21"/>
                    <a:gd name="T1" fmla="*/ 0 h 18"/>
                    <a:gd name="T2" fmla="*/ 9 w 21"/>
                    <a:gd name="T3" fmla="*/ 0 h 18"/>
                    <a:gd name="T4" fmla="*/ 5 w 21"/>
                    <a:gd name="T5" fmla="*/ 0 h 18"/>
                    <a:gd name="T6" fmla="*/ 2 w 21"/>
                    <a:gd name="T7" fmla="*/ 2 h 18"/>
                    <a:gd name="T8" fmla="*/ 0 w 21"/>
                    <a:gd name="T9" fmla="*/ 4 h 18"/>
                    <a:gd name="T10" fmla="*/ 0 w 21"/>
                    <a:gd name="T11" fmla="*/ 9 h 18"/>
                    <a:gd name="T12" fmla="*/ 0 w 21"/>
                    <a:gd name="T13" fmla="*/ 9 h 18"/>
                    <a:gd name="T14" fmla="*/ 2 w 21"/>
                    <a:gd name="T15" fmla="*/ 14 h 18"/>
                    <a:gd name="T16" fmla="*/ 5 w 21"/>
                    <a:gd name="T17" fmla="*/ 16 h 18"/>
                    <a:gd name="T18" fmla="*/ 7 w 21"/>
                    <a:gd name="T19" fmla="*/ 18 h 18"/>
                    <a:gd name="T20" fmla="*/ 12 w 21"/>
                    <a:gd name="T21" fmla="*/ 18 h 18"/>
                    <a:gd name="T22" fmla="*/ 12 w 21"/>
                    <a:gd name="T23" fmla="*/ 18 h 18"/>
                    <a:gd name="T24" fmla="*/ 17 w 21"/>
                    <a:gd name="T25" fmla="*/ 18 h 18"/>
                    <a:gd name="T26" fmla="*/ 19 w 21"/>
                    <a:gd name="T27" fmla="*/ 16 h 18"/>
                    <a:gd name="T28" fmla="*/ 19 w 21"/>
                    <a:gd name="T29" fmla="*/ 14 h 18"/>
                    <a:gd name="T30" fmla="*/ 21 w 21"/>
                    <a:gd name="T31" fmla="*/ 9 h 18"/>
                    <a:gd name="T32" fmla="*/ 21 w 21"/>
                    <a:gd name="T33" fmla="*/ 9 h 18"/>
                    <a:gd name="T34" fmla="*/ 19 w 21"/>
                    <a:gd name="T35" fmla="*/ 4 h 18"/>
                    <a:gd name="T36" fmla="*/ 17 w 21"/>
                    <a:gd name="T37" fmla="*/ 2 h 18"/>
                    <a:gd name="T38" fmla="*/ 9 w 21"/>
                    <a:gd name="T39" fmla="*/ 0 h 18"/>
                    <a:gd name="T40" fmla="*/ 9 w 21"/>
                    <a:gd name="T41" fmla="*/ 0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 h="18">
                      <a:moveTo>
                        <a:pt x="9" y="0"/>
                      </a:moveTo>
                      <a:lnTo>
                        <a:pt x="9" y="0"/>
                      </a:lnTo>
                      <a:lnTo>
                        <a:pt x="5" y="0"/>
                      </a:lnTo>
                      <a:lnTo>
                        <a:pt x="2" y="2"/>
                      </a:lnTo>
                      <a:lnTo>
                        <a:pt x="0" y="4"/>
                      </a:lnTo>
                      <a:lnTo>
                        <a:pt x="0" y="9"/>
                      </a:lnTo>
                      <a:lnTo>
                        <a:pt x="2" y="14"/>
                      </a:lnTo>
                      <a:lnTo>
                        <a:pt x="5" y="16"/>
                      </a:lnTo>
                      <a:lnTo>
                        <a:pt x="7" y="18"/>
                      </a:lnTo>
                      <a:lnTo>
                        <a:pt x="12" y="18"/>
                      </a:lnTo>
                      <a:lnTo>
                        <a:pt x="17" y="18"/>
                      </a:lnTo>
                      <a:lnTo>
                        <a:pt x="19" y="16"/>
                      </a:lnTo>
                      <a:lnTo>
                        <a:pt x="19" y="14"/>
                      </a:lnTo>
                      <a:lnTo>
                        <a:pt x="21" y="9"/>
                      </a:lnTo>
                      <a:lnTo>
                        <a:pt x="19" y="4"/>
                      </a:lnTo>
                      <a:lnTo>
                        <a:pt x="17" y="2"/>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1" name="Freeform 146"/>
                <p:cNvSpPr>
                  <a:spLocks/>
                </p:cNvSpPr>
                <p:nvPr/>
              </p:nvSpPr>
              <p:spPr bwMode="auto">
                <a:xfrm>
                  <a:off x="4340" y="1061"/>
                  <a:ext cx="125" cy="106"/>
                </a:xfrm>
                <a:custGeom>
                  <a:avLst/>
                  <a:gdLst>
                    <a:gd name="T0" fmla="*/ 54 w 125"/>
                    <a:gd name="T1" fmla="*/ 0 h 106"/>
                    <a:gd name="T2" fmla="*/ 54 w 125"/>
                    <a:gd name="T3" fmla="*/ 0 h 106"/>
                    <a:gd name="T4" fmla="*/ 38 w 125"/>
                    <a:gd name="T5" fmla="*/ 2 h 106"/>
                    <a:gd name="T6" fmla="*/ 24 w 125"/>
                    <a:gd name="T7" fmla="*/ 9 h 106"/>
                    <a:gd name="T8" fmla="*/ 14 w 125"/>
                    <a:gd name="T9" fmla="*/ 16 h 106"/>
                    <a:gd name="T10" fmla="*/ 5 w 125"/>
                    <a:gd name="T11" fmla="*/ 25 h 106"/>
                    <a:gd name="T12" fmla="*/ 0 w 125"/>
                    <a:gd name="T13" fmla="*/ 37 h 106"/>
                    <a:gd name="T14" fmla="*/ 0 w 125"/>
                    <a:gd name="T15" fmla="*/ 51 h 106"/>
                    <a:gd name="T16" fmla="*/ 5 w 125"/>
                    <a:gd name="T17" fmla="*/ 66 h 106"/>
                    <a:gd name="T18" fmla="*/ 12 w 125"/>
                    <a:gd name="T19" fmla="*/ 80 h 106"/>
                    <a:gd name="T20" fmla="*/ 12 w 125"/>
                    <a:gd name="T21" fmla="*/ 80 h 106"/>
                    <a:gd name="T22" fmla="*/ 24 w 125"/>
                    <a:gd name="T23" fmla="*/ 89 h 106"/>
                    <a:gd name="T24" fmla="*/ 38 w 125"/>
                    <a:gd name="T25" fmla="*/ 96 h 106"/>
                    <a:gd name="T26" fmla="*/ 52 w 125"/>
                    <a:gd name="T27" fmla="*/ 103 h 106"/>
                    <a:gd name="T28" fmla="*/ 68 w 125"/>
                    <a:gd name="T29" fmla="*/ 106 h 106"/>
                    <a:gd name="T30" fmla="*/ 83 w 125"/>
                    <a:gd name="T31" fmla="*/ 103 h 106"/>
                    <a:gd name="T32" fmla="*/ 97 w 125"/>
                    <a:gd name="T33" fmla="*/ 101 h 106"/>
                    <a:gd name="T34" fmla="*/ 109 w 125"/>
                    <a:gd name="T35" fmla="*/ 92 h 106"/>
                    <a:gd name="T36" fmla="*/ 120 w 125"/>
                    <a:gd name="T37" fmla="*/ 80 h 106"/>
                    <a:gd name="T38" fmla="*/ 120 w 125"/>
                    <a:gd name="T39" fmla="*/ 80 h 106"/>
                    <a:gd name="T40" fmla="*/ 125 w 125"/>
                    <a:gd name="T41" fmla="*/ 66 h 106"/>
                    <a:gd name="T42" fmla="*/ 125 w 125"/>
                    <a:gd name="T43" fmla="*/ 51 h 106"/>
                    <a:gd name="T44" fmla="*/ 120 w 125"/>
                    <a:gd name="T45" fmla="*/ 37 h 106"/>
                    <a:gd name="T46" fmla="*/ 111 w 125"/>
                    <a:gd name="T47" fmla="*/ 28 h 106"/>
                    <a:gd name="T48" fmla="*/ 101 w 125"/>
                    <a:gd name="T49" fmla="*/ 16 h 106"/>
                    <a:gd name="T50" fmla="*/ 87 w 125"/>
                    <a:gd name="T51" fmla="*/ 9 h 106"/>
                    <a:gd name="T52" fmla="*/ 73 w 125"/>
                    <a:gd name="T53" fmla="*/ 4 h 106"/>
                    <a:gd name="T54" fmla="*/ 59 w 125"/>
                    <a:gd name="T55" fmla="*/ 2 h 106"/>
                    <a:gd name="T56" fmla="*/ 54 w 125"/>
                    <a:gd name="T57" fmla="*/ 0 h 1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5" h="106">
                      <a:moveTo>
                        <a:pt x="54" y="0"/>
                      </a:moveTo>
                      <a:lnTo>
                        <a:pt x="54" y="0"/>
                      </a:lnTo>
                      <a:lnTo>
                        <a:pt x="38" y="2"/>
                      </a:lnTo>
                      <a:lnTo>
                        <a:pt x="24" y="9"/>
                      </a:lnTo>
                      <a:lnTo>
                        <a:pt x="14" y="16"/>
                      </a:lnTo>
                      <a:lnTo>
                        <a:pt x="5" y="25"/>
                      </a:lnTo>
                      <a:lnTo>
                        <a:pt x="0" y="37"/>
                      </a:lnTo>
                      <a:lnTo>
                        <a:pt x="0" y="51"/>
                      </a:lnTo>
                      <a:lnTo>
                        <a:pt x="5" y="66"/>
                      </a:lnTo>
                      <a:lnTo>
                        <a:pt x="12" y="80"/>
                      </a:lnTo>
                      <a:lnTo>
                        <a:pt x="24" y="89"/>
                      </a:lnTo>
                      <a:lnTo>
                        <a:pt x="38" y="96"/>
                      </a:lnTo>
                      <a:lnTo>
                        <a:pt x="52" y="103"/>
                      </a:lnTo>
                      <a:lnTo>
                        <a:pt x="68" y="106"/>
                      </a:lnTo>
                      <a:lnTo>
                        <a:pt x="83" y="103"/>
                      </a:lnTo>
                      <a:lnTo>
                        <a:pt x="97" y="101"/>
                      </a:lnTo>
                      <a:lnTo>
                        <a:pt x="109" y="92"/>
                      </a:lnTo>
                      <a:lnTo>
                        <a:pt x="120" y="80"/>
                      </a:lnTo>
                      <a:lnTo>
                        <a:pt x="125" y="66"/>
                      </a:lnTo>
                      <a:lnTo>
                        <a:pt x="125" y="51"/>
                      </a:lnTo>
                      <a:lnTo>
                        <a:pt x="120" y="37"/>
                      </a:lnTo>
                      <a:lnTo>
                        <a:pt x="111" y="28"/>
                      </a:lnTo>
                      <a:lnTo>
                        <a:pt x="101" y="16"/>
                      </a:lnTo>
                      <a:lnTo>
                        <a:pt x="87" y="9"/>
                      </a:lnTo>
                      <a:lnTo>
                        <a:pt x="73" y="4"/>
                      </a:lnTo>
                      <a:lnTo>
                        <a:pt x="59" y="2"/>
                      </a:lnTo>
                      <a:lnTo>
                        <a:pt x="5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2" name="Freeform 147"/>
                <p:cNvSpPr>
                  <a:spLocks/>
                </p:cNvSpPr>
                <p:nvPr/>
              </p:nvSpPr>
              <p:spPr bwMode="auto">
                <a:xfrm>
                  <a:off x="4347" y="1070"/>
                  <a:ext cx="111" cy="90"/>
                </a:xfrm>
                <a:custGeom>
                  <a:avLst/>
                  <a:gdLst>
                    <a:gd name="T0" fmla="*/ 47 w 111"/>
                    <a:gd name="T1" fmla="*/ 0 h 90"/>
                    <a:gd name="T2" fmla="*/ 47 w 111"/>
                    <a:gd name="T3" fmla="*/ 0 h 90"/>
                    <a:gd name="T4" fmla="*/ 36 w 111"/>
                    <a:gd name="T5" fmla="*/ 0 h 90"/>
                    <a:gd name="T6" fmla="*/ 26 w 111"/>
                    <a:gd name="T7" fmla="*/ 2 h 90"/>
                    <a:gd name="T8" fmla="*/ 19 w 111"/>
                    <a:gd name="T9" fmla="*/ 7 h 90"/>
                    <a:gd name="T10" fmla="*/ 12 w 111"/>
                    <a:gd name="T11" fmla="*/ 12 h 90"/>
                    <a:gd name="T12" fmla="*/ 5 w 111"/>
                    <a:gd name="T13" fmla="*/ 19 h 90"/>
                    <a:gd name="T14" fmla="*/ 3 w 111"/>
                    <a:gd name="T15" fmla="*/ 26 h 90"/>
                    <a:gd name="T16" fmla="*/ 0 w 111"/>
                    <a:gd name="T17" fmla="*/ 35 h 90"/>
                    <a:gd name="T18" fmla="*/ 0 w 111"/>
                    <a:gd name="T19" fmla="*/ 45 h 90"/>
                    <a:gd name="T20" fmla="*/ 0 w 111"/>
                    <a:gd name="T21" fmla="*/ 45 h 90"/>
                    <a:gd name="T22" fmla="*/ 3 w 111"/>
                    <a:gd name="T23" fmla="*/ 54 h 90"/>
                    <a:gd name="T24" fmla="*/ 7 w 111"/>
                    <a:gd name="T25" fmla="*/ 61 h 90"/>
                    <a:gd name="T26" fmla="*/ 14 w 111"/>
                    <a:gd name="T27" fmla="*/ 68 h 90"/>
                    <a:gd name="T28" fmla="*/ 21 w 111"/>
                    <a:gd name="T29" fmla="*/ 75 h 90"/>
                    <a:gd name="T30" fmla="*/ 31 w 111"/>
                    <a:gd name="T31" fmla="*/ 80 h 90"/>
                    <a:gd name="T32" fmla="*/ 43 w 111"/>
                    <a:gd name="T33" fmla="*/ 85 h 90"/>
                    <a:gd name="T34" fmla="*/ 52 w 111"/>
                    <a:gd name="T35" fmla="*/ 87 h 90"/>
                    <a:gd name="T36" fmla="*/ 64 w 111"/>
                    <a:gd name="T37" fmla="*/ 90 h 90"/>
                    <a:gd name="T38" fmla="*/ 64 w 111"/>
                    <a:gd name="T39" fmla="*/ 90 h 90"/>
                    <a:gd name="T40" fmla="*/ 73 w 111"/>
                    <a:gd name="T41" fmla="*/ 87 h 90"/>
                    <a:gd name="T42" fmla="*/ 85 w 111"/>
                    <a:gd name="T43" fmla="*/ 85 h 90"/>
                    <a:gd name="T44" fmla="*/ 92 w 111"/>
                    <a:gd name="T45" fmla="*/ 80 h 90"/>
                    <a:gd name="T46" fmla="*/ 99 w 111"/>
                    <a:gd name="T47" fmla="*/ 75 h 90"/>
                    <a:gd name="T48" fmla="*/ 106 w 111"/>
                    <a:gd name="T49" fmla="*/ 68 h 90"/>
                    <a:gd name="T50" fmla="*/ 109 w 111"/>
                    <a:gd name="T51" fmla="*/ 61 h 90"/>
                    <a:gd name="T52" fmla="*/ 111 w 111"/>
                    <a:gd name="T53" fmla="*/ 54 h 90"/>
                    <a:gd name="T54" fmla="*/ 111 w 111"/>
                    <a:gd name="T55" fmla="*/ 45 h 90"/>
                    <a:gd name="T56" fmla="*/ 111 w 111"/>
                    <a:gd name="T57" fmla="*/ 45 h 90"/>
                    <a:gd name="T58" fmla="*/ 106 w 111"/>
                    <a:gd name="T59" fmla="*/ 35 h 90"/>
                    <a:gd name="T60" fmla="*/ 102 w 111"/>
                    <a:gd name="T61" fmla="*/ 26 h 90"/>
                    <a:gd name="T62" fmla="*/ 97 w 111"/>
                    <a:gd name="T63" fmla="*/ 19 h 90"/>
                    <a:gd name="T64" fmla="*/ 87 w 111"/>
                    <a:gd name="T65" fmla="*/ 12 h 90"/>
                    <a:gd name="T66" fmla="*/ 80 w 111"/>
                    <a:gd name="T67" fmla="*/ 7 h 90"/>
                    <a:gd name="T68" fmla="*/ 69 w 111"/>
                    <a:gd name="T69" fmla="*/ 2 h 90"/>
                    <a:gd name="T70" fmla="*/ 59 w 111"/>
                    <a:gd name="T71" fmla="*/ 0 h 90"/>
                    <a:gd name="T72" fmla="*/ 47 w 111"/>
                    <a:gd name="T73" fmla="*/ 0 h 90"/>
                    <a:gd name="T74" fmla="*/ 47 w 111"/>
                    <a:gd name="T75" fmla="*/ 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1" h="90">
                      <a:moveTo>
                        <a:pt x="47" y="0"/>
                      </a:moveTo>
                      <a:lnTo>
                        <a:pt x="47" y="0"/>
                      </a:lnTo>
                      <a:lnTo>
                        <a:pt x="36" y="0"/>
                      </a:lnTo>
                      <a:lnTo>
                        <a:pt x="26" y="2"/>
                      </a:lnTo>
                      <a:lnTo>
                        <a:pt x="19" y="7"/>
                      </a:lnTo>
                      <a:lnTo>
                        <a:pt x="12" y="12"/>
                      </a:lnTo>
                      <a:lnTo>
                        <a:pt x="5" y="19"/>
                      </a:lnTo>
                      <a:lnTo>
                        <a:pt x="3" y="26"/>
                      </a:lnTo>
                      <a:lnTo>
                        <a:pt x="0" y="35"/>
                      </a:lnTo>
                      <a:lnTo>
                        <a:pt x="0" y="45"/>
                      </a:lnTo>
                      <a:lnTo>
                        <a:pt x="3" y="54"/>
                      </a:lnTo>
                      <a:lnTo>
                        <a:pt x="7" y="61"/>
                      </a:lnTo>
                      <a:lnTo>
                        <a:pt x="14" y="68"/>
                      </a:lnTo>
                      <a:lnTo>
                        <a:pt x="21" y="75"/>
                      </a:lnTo>
                      <a:lnTo>
                        <a:pt x="31" y="80"/>
                      </a:lnTo>
                      <a:lnTo>
                        <a:pt x="43" y="85"/>
                      </a:lnTo>
                      <a:lnTo>
                        <a:pt x="52" y="87"/>
                      </a:lnTo>
                      <a:lnTo>
                        <a:pt x="64" y="90"/>
                      </a:lnTo>
                      <a:lnTo>
                        <a:pt x="73" y="87"/>
                      </a:lnTo>
                      <a:lnTo>
                        <a:pt x="85" y="85"/>
                      </a:lnTo>
                      <a:lnTo>
                        <a:pt x="92" y="80"/>
                      </a:lnTo>
                      <a:lnTo>
                        <a:pt x="99" y="75"/>
                      </a:lnTo>
                      <a:lnTo>
                        <a:pt x="106" y="68"/>
                      </a:lnTo>
                      <a:lnTo>
                        <a:pt x="109" y="61"/>
                      </a:lnTo>
                      <a:lnTo>
                        <a:pt x="111" y="54"/>
                      </a:lnTo>
                      <a:lnTo>
                        <a:pt x="111" y="45"/>
                      </a:lnTo>
                      <a:lnTo>
                        <a:pt x="106" y="35"/>
                      </a:lnTo>
                      <a:lnTo>
                        <a:pt x="102" y="26"/>
                      </a:lnTo>
                      <a:lnTo>
                        <a:pt x="97" y="19"/>
                      </a:lnTo>
                      <a:lnTo>
                        <a:pt x="87" y="12"/>
                      </a:lnTo>
                      <a:lnTo>
                        <a:pt x="80" y="7"/>
                      </a:lnTo>
                      <a:lnTo>
                        <a:pt x="69" y="2"/>
                      </a:lnTo>
                      <a:lnTo>
                        <a:pt x="59" y="0"/>
                      </a:lnTo>
                      <a:lnTo>
                        <a:pt x="47"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3" name="Freeform 148"/>
                <p:cNvSpPr>
                  <a:spLocks/>
                </p:cNvSpPr>
                <p:nvPr/>
              </p:nvSpPr>
              <p:spPr bwMode="auto">
                <a:xfrm>
                  <a:off x="4359" y="1079"/>
                  <a:ext cx="85" cy="71"/>
                </a:xfrm>
                <a:custGeom>
                  <a:avLst/>
                  <a:gdLst>
                    <a:gd name="T0" fmla="*/ 38 w 85"/>
                    <a:gd name="T1" fmla="*/ 0 h 71"/>
                    <a:gd name="T2" fmla="*/ 38 w 85"/>
                    <a:gd name="T3" fmla="*/ 0 h 71"/>
                    <a:gd name="T4" fmla="*/ 26 w 85"/>
                    <a:gd name="T5" fmla="*/ 0 h 71"/>
                    <a:gd name="T6" fmla="*/ 16 w 85"/>
                    <a:gd name="T7" fmla="*/ 5 h 71"/>
                    <a:gd name="T8" fmla="*/ 9 w 85"/>
                    <a:gd name="T9" fmla="*/ 10 h 71"/>
                    <a:gd name="T10" fmla="*/ 5 w 85"/>
                    <a:gd name="T11" fmla="*/ 17 h 71"/>
                    <a:gd name="T12" fmla="*/ 2 w 85"/>
                    <a:gd name="T13" fmla="*/ 24 h 71"/>
                    <a:gd name="T14" fmla="*/ 0 w 85"/>
                    <a:gd name="T15" fmla="*/ 33 h 71"/>
                    <a:gd name="T16" fmla="*/ 2 w 85"/>
                    <a:gd name="T17" fmla="*/ 43 h 71"/>
                    <a:gd name="T18" fmla="*/ 9 w 85"/>
                    <a:gd name="T19" fmla="*/ 52 h 71"/>
                    <a:gd name="T20" fmla="*/ 9 w 85"/>
                    <a:gd name="T21" fmla="*/ 52 h 71"/>
                    <a:gd name="T22" fmla="*/ 16 w 85"/>
                    <a:gd name="T23" fmla="*/ 59 h 71"/>
                    <a:gd name="T24" fmla="*/ 26 w 85"/>
                    <a:gd name="T25" fmla="*/ 64 h 71"/>
                    <a:gd name="T26" fmla="*/ 35 w 85"/>
                    <a:gd name="T27" fmla="*/ 69 h 71"/>
                    <a:gd name="T28" fmla="*/ 47 w 85"/>
                    <a:gd name="T29" fmla="*/ 71 h 71"/>
                    <a:gd name="T30" fmla="*/ 57 w 85"/>
                    <a:gd name="T31" fmla="*/ 71 h 71"/>
                    <a:gd name="T32" fmla="*/ 66 w 85"/>
                    <a:gd name="T33" fmla="*/ 66 h 71"/>
                    <a:gd name="T34" fmla="*/ 75 w 85"/>
                    <a:gd name="T35" fmla="*/ 62 h 71"/>
                    <a:gd name="T36" fmla="*/ 82 w 85"/>
                    <a:gd name="T37" fmla="*/ 52 h 71"/>
                    <a:gd name="T38" fmla="*/ 82 w 85"/>
                    <a:gd name="T39" fmla="*/ 52 h 71"/>
                    <a:gd name="T40" fmla="*/ 85 w 85"/>
                    <a:gd name="T41" fmla="*/ 43 h 71"/>
                    <a:gd name="T42" fmla="*/ 85 w 85"/>
                    <a:gd name="T43" fmla="*/ 33 h 71"/>
                    <a:gd name="T44" fmla="*/ 82 w 85"/>
                    <a:gd name="T45" fmla="*/ 24 h 71"/>
                    <a:gd name="T46" fmla="*/ 78 w 85"/>
                    <a:gd name="T47" fmla="*/ 17 h 71"/>
                    <a:gd name="T48" fmla="*/ 71 w 85"/>
                    <a:gd name="T49" fmla="*/ 10 h 71"/>
                    <a:gd name="T50" fmla="*/ 61 w 85"/>
                    <a:gd name="T51" fmla="*/ 5 h 71"/>
                    <a:gd name="T52" fmla="*/ 52 w 85"/>
                    <a:gd name="T53" fmla="*/ 3 h 71"/>
                    <a:gd name="T54" fmla="*/ 42 w 85"/>
                    <a:gd name="T55" fmla="*/ 0 h 71"/>
                    <a:gd name="T56" fmla="*/ 38 w 85"/>
                    <a:gd name="T57" fmla="*/ 0 h 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5" h="71">
                      <a:moveTo>
                        <a:pt x="38" y="0"/>
                      </a:moveTo>
                      <a:lnTo>
                        <a:pt x="38" y="0"/>
                      </a:lnTo>
                      <a:lnTo>
                        <a:pt x="26" y="0"/>
                      </a:lnTo>
                      <a:lnTo>
                        <a:pt x="16" y="5"/>
                      </a:lnTo>
                      <a:lnTo>
                        <a:pt x="9" y="10"/>
                      </a:lnTo>
                      <a:lnTo>
                        <a:pt x="5" y="17"/>
                      </a:lnTo>
                      <a:lnTo>
                        <a:pt x="2" y="24"/>
                      </a:lnTo>
                      <a:lnTo>
                        <a:pt x="0" y="33"/>
                      </a:lnTo>
                      <a:lnTo>
                        <a:pt x="2" y="43"/>
                      </a:lnTo>
                      <a:lnTo>
                        <a:pt x="9" y="52"/>
                      </a:lnTo>
                      <a:lnTo>
                        <a:pt x="16" y="59"/>
                      </a:lnTo>
                      <a:lnTo>
                        <a:pt x="26" y="64"/>
                      </a:lnTo>
                      <a:lnTo>
                        <a:pt x="35" y="69"/>
                      </a:lnTo>
                      <a:lnTo>
                        <a:pt x="47" y="71"/>
                      </a:lnTo>
                      <a:lnTo>
                        <a:pt x="57" y="71"/>
                      </a:lnTo>
                      <a:lnTo>
                        <a:pt x="66" y="66"/>
                      </a:lnTo>
                      <a:lnTo>
                        <a:pt x="75" y="62"/>
                      </a:lnTo>
                      <a:lnTo>
                        <a:pt x="82" y="52"/>
                      </a:lnTo>
                      <a:lnTo>
                        <a:pt x="85" y="43"/>
                      </a:lnTo>
                      <a:lnTo>
                        <a:pt x="85" y="33"/>
                      </a:lnTo>
                      <a:lnTo>
                        <a:pt x="82" y="24"/>
                      </a:lnTo>
                      <a:lnTo>
                        <a:pt x="78" y="17"/>
                      </a:lnTo>
                      <a:lnTo>
                        <a:pt x="71" y="10"/>
                      </a:lnTo>
                      <a:lnTo>
                        <a:pt x="61" y="5"/>
                      </a:lnTo>
                      <a:lnTo>
                        <a:pt x="52" y="3"/>
                      </a:lnTo>
                      <a:lnTo>
                        <a:pt x="42" y="0"/>
                      </a:lnTo>
                      <a:lnTo>
                        <a:pt x="3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4" name="Freeform 149"/>
                <p:cNvSpPr>
                  <a:spLocks/>
                </p:cNvSpPr>
                <p:nvPr/>
              </p:nvSpPr>
              <p:spPr bwMode="auto">
                <a:xfrm>
                  <a:off x="4364" y="1084"/>
                  <a:ext cx="75" cy="61"/>
                </a:xfrm>
                <a:custGeom>
                  <a:avLst/>
                  <a:gdLst>
                    <a:gd name="T0" fmla="*/ 33 w 75"/>
                    <a:gd name="T1" fmla="*/ 0 h 61"/>
                    <a:gd name="T2" fmla="*/ 33 w 75"/>
                    <a:gd name="T3" fmla="*/ 0 h 61"/>
                    <a:gd name="T4" fmla="*/ 19 w 75"/>
                    <a:gd name="T5" fmla="*/ 2 h 61"/>
                    <a:gd name="T6" fmla="*/ 9 w 75"/>
                    <a:gd name="T7" fmla="*/ 7 h 61"/>
                    <a:gd name="T8" fmla="*/ 2 w 75"/>
                    <a:gd name="T9" fmla="*/ 19 h 61"/>
                    <a:gd name="T10" fmla="*/ 0 w 75"/>
                    <a:gd name="T11" fmla="*/ 24 h 61"/>
                    <a:gd name="T12" fmla="*/ 0 w 75"/>
                    <a:gd name="T13" fmla="*/ 31 h 61"/>
                    <a:gd name="T14" fmla="*/ 0 w 75"/>
                    <a:gd name="T15" fmla="*/ 31 h 61"/>
                    <a:gd name="T16" fmla="*/ 7 w 75"/>
                    <a:gd name="T17" fmla="*/ 43 h 61"/>
                    <a:gd name="T18" fmla="*/ 16 w 75"/>
                    <a:gd name="T19" fmla="*/ 52 h 61"/>
                    <a:gd name="T20" fmla="*/ 28 w 75"/>
                    <a:gd name="T21" fmla="*/ 59 h 61"/>
                    <a:gd name="T22" fmla="*/ 44 w 75"/>
                    <a:gd name="T23" fmla="*/ 61 h 61"/>
                    <a:gd name="T24" fmla="*/ 44 w 75"/>
                    <a:gd name="T25" fmla="*/ 61 h 61"/>
                    <a:gd name="T26" fmla="*/ 59 w 75"/>
                    <a:gd name="T27" fmla="*/ 59 h 61"/>
                    <a:gd name="T28" fmla="*/ 68 w 75"/>
                    <a:gd name="T29" fmla="*/ 52 h 61"/>
                    <a:gd name="T30" fmla="*/ 73 w 75"/>
                    <a:gd name="T31" fmla="*/ 47 h 61"/>
                    <a:gd name="T32" fmla="*/ 75 w 75"/>
                    <a:gd name="T33" fmla="*/ 43 h 61"/>
                    <a:gd name="T34" fmla="*/ 75 w 75"/>
                    <a:gd name="T35" fmla="*/ 36 h 61"/>
                    <a:gd name="T36" fmla="*/ 75 w 75"/>
                    <a:gd name="T37" fmla="*/ 31 h 61"/>
                    <a:gd name="T38" fmla="*/ 75 w 75"/>
                    <a:gd name="T39" fmla="*/ 31 h 61"/>
                    <a:gd name="T40" fmla="*/ 73 w 75"/>
                    <a:gd name="T41" fmla="*/ 24 h 61"/>
                    <a:gd name="T42" fmla="*/ 70 w 75"/>
                    <a:gd name="T43" fmla="*/ 19 h 61"/>
                    <a:gd name="T44" fmla="*/ 61 w 75"/>
                    <a:gd name="T45" fmla="*/ 7 h 61"/>
                    <a:gd name="T46" fmla="*/ 47 w 75"/>
                    <a:gd name="T47" fmla="*/ 2 h 61"/>
                    <a:gd name="T48" fmla="*/ 33 w 75"/>
                    <a:gd name="T49" fmla="*/ 0 h 61"/>
                    <a:gd name="T50" fmla="*/ 33 w 75"/>
                    <a:gd name="T51" fmla="*/ 0 h 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5" h="61">
                      <a:moveTo>
                        <a:pt x="33" y="0"/>
                      </a:moveTo>
                      <a:lnTo>
                        <a:pt x="33" y="0"/>
                      </a:lnTo>
                      <a:lnTo>
                        <a:pt x="19" y="2"/>
                      </a:lnTo>
                      <a:lnTo>
                        <a:pt x="9" y="7"/>
                      </a:lnTo>
                      <a:lnTo>
                        <a:pt x="2" y="19"/>
                      </a:lnTo>
                      <a:lnTo>
                        <a:pt x="0" y="24"/>
                      </a:lnTo>
                      <a:lnTo>
                        <a:pt x="0" y="31"/>
                      </a:lnTo>
                      <a:lnTo>
                        <a:pt x="7" y="43"/>
                      </a:lnTo>
                      <a:lnTo>
                        <a:pt x="16" y="52"/>
                      </a:lnTo>
                      <a:lnTo>
                        <a:pt x="28" y="59"/>
                      </a:lnTo>
                      <a:lnTo>
                        <a:pt x="44" y="61"/>
                      </a:lnTo>
                      <a:lnTo>
                        <a:pt x="59" y="59"/>
                      </a:lnTo>
                      <a:lnTo>
                        <a:pt x="68" y="52"/>
                      </a:lnTo>
                      <a:lnTo>
                        <a:pt x="73" y="47"/>
                      </a:lnTo>
                      <a:lnTo>
                        <a:pt x="75" y="43"/>
                      </a:lnTo>
                      <a:lnTo>
                        <a:pt x="75" y="36"/>
                      </a:lnTo>
                      <a:lnTo>
                        <a:pt x="75" y="31"/>
                      </a:lnTo>
                      <a:lnTo>
                        <a:pt x="73" y="24"/>
                      </a:lnTo>
                      <a:lnTo>
                        <a:pt x="70" y="19"/>
                      </a:lnTo>
                      <a:lnTo>
                        <a:pt x="61" y="7"/>
                      </a:lnTo>
                      <a:lnTo>
                        <a:pt x="47" y="2"/>
                      </a:lnTo>
                      <a:lnTo>
                        <a:pt x="33"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5" name="Freeform 150"/>
                <p:cNvSpPr>
                  <a:spLocks/>
                </p:cNvSpPr>
                <p:nvPr/>
              </p:nvSpPr>
              <p:spPr bwMode="auto">
                <a:xfrm>
                  <a:off x="4378" y="1094"/>
                  <a:ext cx="49" cy="42"/>
                </a:xfrm>
                <a:custGeom>
                  <a:avLst/>
                  <a:gdLst>
                    <a:gd name="T0" fmla="*/ 21 w 49"/>
                    <a:gd name="T1" fmla="*/ 0 h 42"/>
                    <a:gd name="T2" fmla="*/ 21 w 49"/>
                    <a:gd name="T3" fmla="*/ 0 h 42"/>
                    <a:gd name="T4" fmla="*/ 14 w 49"/>
                    <a:gd name="T5" fmla="*/ 0 h 42"/>
                    <a:gd name="T6" fmla="*/ 9 w 49"/>
                    <a:gd name="T7" fmla="*/ 2 h 42"/>
                    <a:gd name="T8" fmla="*/ 5 w 49"/>
                    <a:gd name="T9" fmla="*/ 4 h 42"/>
                    <a:gd name="T10" fmla="*/ 2 w 49"/>
                    <a:gd name="T11" fmla="*/ 9 h 42"/>
                    <a:gd name="T12" fmla="*/ 0 w 49"/>
                    <a:gd name="T13" fmla="*/ 14 h 42"/>
                    <a:gd name="T14" fmla="*/ 0 w 49"/>
                    <a:gd name="T15" fmla="*/ 18 h 42"/>
                    <a:gd name="T16" fmla="*/ 0 w 49"/>
                    <a:gd name="T17" fmla="*/ 26 h 42"/>
                    <a:gd name="T18" fmla="*/ 5 w 49"/>
                    <a:gd name="T19" fmla="*/ 30 h 42"/>
                    <a:gd name="T20" fmla="*/ 5 w 49"/>
                    <a:gd name="T21" fmla="*/ 30 h 42"/>
                    <a:gd name="T22" fmla="*/ 14 w 49"/>
                    <a:gd name="T23" fmla="*/ 37 h 42"/>
                    <a:gd name="T24" fmla="*/ 26 w 49"/>
                    <a:gd name="T25" fmla="*/ 42 h 42"/>
                    <a:gd name="T26" fmla="*/ 33 w 49"/>
                    <a:gd name="T27" fmla="*/ 40 h 42"/>
                    <a:gd name="T28" fmla="*/ 38 w 49"/>
                    <a:gd name="T29" fmla="*/ 40 h 42"/>
                    <a:gd name="T30" fmla="*/ 42 w 49"/>
                    <a:gd name="T31" fmla="*/ 35 h 42"/>
                    <a:gd name="T32" fmla="*/ 47 w 49"/>
                    <a:gd name="T33" fmla="*/ 30 h 42"/>
                    <a:gd name="T34" fmla="*/ 47 w 49"/>
                    <a:gd name="T35" fmla="*/ 30 h 42"/>
                    <a:gd name="T36" fmla="*/ 49 w 49"/>
                    <a:gd name="T37" fmla="*/ 26 h 42"/>
                    <a:gd name="T38" fmla="*/ 49 w 49"/>
                    <a:gd name="T39" fmla="*/ 18 h 42"/>
                    <a:gd name="T40" fmla="*/ 47 w 49"/>
                    <a:gd name="T41" fmla="*/ 14 h 42"/>
                    <a:gd name="T42" fmla="*/ 45 w 49"/>
                    <a:gd name="T43" fmla="*/ 9 h 42"/>
                    <a:gd name="T44" fmla="*/ 35 w 49"/>
                    <a:gd name="T45" fmla="*/ 2 h 42"/>
                    <a:gd name="T46" fmla="*/ 23 w 49"/>
                    <a:gd name="T47" fmla="*/ 0 h 42"/>
                    <a:gd name="T48" fmla="*/ 21 w 49"/>
                    <a:gd name="T49" fmla="*/ 0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9" h="42">
                      <a:moveTo>
                        <a:pt x="21" y="0"/>
                      </a:moveTo>
                      <a:lnTo>
                        <a:pt x="21" y="0"/>
                      </a:lnTo>
                      <a:lnTo>
                        <a:pt x="14" y="0"/>
                      </a:lnTo>
                      <a:lnTo>
                        <a:pt x="9" y="2"/>
                      </a:lnTo>
                      <a:lnTo>
                        <a:pt x="5" y="4"/>
                      </a:lnTo>
                      <a:lnTo>
                        <a:pt x="2" y="9"/>
                      </a:lnTo>
                      <a:lnTo>
                        <a:pt x="0" y="14"/>
                      </a:lnTo>
                      <a:lnTo>
                        <a:pt x="0" y="18"/>
                      </a:lnTo>
                      <a:lnTo>
                        <a:pt x="0" y="26"/>
                      </a:lnTo>
                      <a:lnTo>
                        <a:pt x="5" y="30"/>
                      </a:lnTo>
                      <a:lnTo>
                        <a:pt x="14" y="37"/>
                      </a:lnTo>
                      <a:lnTo>
                        <a:pt x="26" y="42"/>
                      </a:lnTo>
                      <a:lnTo>
                        <a:pt x="33" y="40"/>
                      </a:lnTo>
                      <a:lnTo>
                        <a:pt x="38" y="40"/>
                      </a:lnTo>
                      <a:lnTo>
                        <a:pt x="42" y="35"/>
                      </a:lnTo>
                      <a:lnTo>
                        <a:pt x="47" y="30"/>
                      </a:lnTo>
                      <a:lnTo>
                        <a:pt x="49" y="26"/>
                      </a:lnTo>
                      <a:lnTo>
                        <a:pt x="49" y="18"/>
                      </a:lnTo>
                      <a:lnTo>
                        <a:pt x="47" y="14"/>
                      </a:lnTo>
                      <a:lnTo>
                        <a:pt x="45" y="9"/>
                      </a:lnTo>
                      <a:lnTo>
                        <a:pt x="35" y="2"/>
                      </a:lnTo>
                      <a:lnTo>
                        <a:pt x="23" y="0"/>
                      </a:lnTo>
                      <a:lnTo>
                        <a:pt x="2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6" name="Freeform 151"/>
                <p:cNvSpPr>
                  <a:spLocks/>
                </p:cNvSpPr>
                <p:nvPr/>
              </p:nvSpPr>
              <p:spPr bwMode="auto">
                <a:xfrm>
                  <a:off x="4383" y="1098"/>
                  <a:ext cx="40" cy="33"/>
                </a:xfrm>
                <a:custGeom>
                  <a:avLst/>
                  <a:gdLst>
                    <a:gd name="T0" fmla="*/ 16 w 40"/>
                    <a:gd name="T1" fmla="*/ 0 h 33"/>
                    <a:gd name="T2" fmla="*/ 16 w 40"/>
                    <a:gd name="T3" fmla="*/ 0 h 33"/>
                    <a:gd name="T4" fmla="*/ 9 w 40"/>
                    <a:gd name="T5" fmla="*/ 0 h 33"/>
                    <a:gd name="T6" fmla="*/ 4 w 40"/>
                    <a:gd name="T7" fmla="*/ 5 h 33"/>
                    <a:gd name="T8" fmla="*/ 0 w 40"/>
                    <a:gd name="T9" fmla="*/ 10 h 33"/>
                    <a:gd name="T10" fmla="*/ 0 w 40"/>
                    <a:gd name="T11" fmla="*/ 17 h 33"/>
                    <a:gd name="T12" fmla="*/ 0 w 40"/>
                    <a:gd name="T13" fmla="*/ 17 h 33"/>
                    <a:gd name="T14" fmla="*/ 2 w 40"/>
                    <a:gd name="T15" fmla="*/ 22 h 33"/>
                    <a:gd name="T16" fmla="*/ 7 w 40"/>
                    <a:gd name="T17" fmla="*/ 29 h 33"/>
                    <a:gd name="T18" fmla="*/ 14 w 40"/>
                    <a:gd name="T19" fmla="*/ 31 h 33"/>
                    <a:gd name="T20" fmla="*/ 23 w 40"/>
                    <a:gd name="T21" fmla="*/ 33 h 33"/>
                    <a:gd name="T22" fmla="*/ 23 w 40"/>
                    <a:gd name="T23" fmla="*/ 33 h 33"/>
                    <a:gd name="T24" fmla="*/ 30 w 40"/>
                    <a:gd name="T25" fmla="*/ 31 h 33"/>
                    <a:gd name="T26" fmla="*/ 35 w 40"/>
                    <a:gd name="T27" fmla="*/ 29 h 33"/>
                    <a:gd name="T28" fmla="*/ 40 w 40"/>
                    <a:gd name="T29" fmla="*/ 22 h 33"/>
                    <a:gd name="T30" fmla="*/ 40 w 40"/>
                    <a:gd name="T31" fmla="*/ 17 h 33"/>
                    <a:gd name="T32" fmla="*/ 40 w 40"/>
                    <a:gd name="T33" fmla="*/ 17 h 33"/>
                    <a:gd name="T34" fmla="*/ 37 w 40"/>
                    <a:gd name="T35" fmla="*/ 10 h 33"/>
                    <a:gd name="T36" fmla="*/ 30 w 40"/>
                    <a:gd name="T37" fmla="*/ 5 h 33"/>
                    <a:gd name="T38" fmla="*/ 25 w 40"/>
                    <a:gd name="T39" fmla="*/ 0 h 33"/>
                    <a:gd name="T40" fmla="*/ 16 w 40"/>
                    <a:gd name="T41" fmla="*/ 0 h 33"/>
                    <a:gd name="T42" fmla="*/ 16 w 40"/>
                    <a:gd name="T43" fmla="*/ 0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0" h="33">
                      <a:moveTo>
                        <a:pt x="16" y="0"/>
                      </a:moveTo>
                      <a:lnTo>
                        <a:pt x="16" y="0"/>
                      </a:lnTo>
                      <a:lnTo>
                        <a:pt x="9" y="0"/>
                      </a:lnTo>
                      <a:lnTo>
                        <a:pt x="4" y="5"/>
                      </a:lnTo>
                      <a:lnTo>
                        <a:pt x="0" y="10"/>
                      </a:lnTo>
                      <a:lnTo>
                        <a:pt x="0" y="17"/>
                      </a:lnTo>
                      <a:lnTo>
                        <a:pt x="2" y="22"/>
                      </a:lnTo>
                      <a:lnTo>
                        <a:pt x="7" y="29"/>
                      </a:lnTo>
                      <a:lnTo>
                        <a:pt x="14" y="31"/>
                      </a:lnTo>
                      <a:lnTo>
                        <a:pt x="23" y="33"/>
                      </a:lnTo>
                      <a:lnTo>
                        <a:pt x="30" y="31"/>
                      </a:lnTo>
                      <a:lnTo>
                        <a:pt x="35" y="29"/>
                      </a:lnTo>
                      <a:lnTo>
                        <a:pt x="40" y="22"/>
                      </a:lnTo>
                      <a:lnTo>
                        <a:pt x="40" y="17"/>
                      </a:lnTo>
                      <a:lnTo>
                        <a:pt x="37" y="10"/>
                      </a:lnTo>
                      <a:lnTo>
                        <a:pt x="30" y="5"/>
                      </a:lnTo>
                      <a:lnTo>
                        <a:pt x="25" y="0"/>
                      </a:lnTo>
                      <a:lnTo>
                        <a:pt x="16" y="0"/>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7" name="Freeform 152"/>
                <p:cNvSpPr>
                  <a:spLocks/>
                </p:cNvSpPr>
                <p:nvPr/>
              </p:nvSpPr>
              <p:spPr bwMode="auto">
                <a:xfrm>
                  <a:off x="4392" y="1105"/>
                  <a:ext cx="21" cy="19"/>
                </a:xfrm>
                <a:custGeom>
                  <a:avLst/>
                  <a:gdLst>
                    <a:gd name="T0" fmla="*/ 9 w 21"/>
                    <a:gd name="T1" fmla="*/ 0 h 19"/>
                    <a:gd name="T2" fmla="*/ 9 w 21"/>
                    <a:gd name="T3" fmla="*/ 0 h 19"/>
                    <a:gd name="T4" fmla="*/ 5 w 21"/>
                    <a:gd name="T5" fmla="*/ 0 h 19"/>
                    <a:gd name="T6" fmla="*/ 2 w 21"/>
                    <a:gd name="T7" fmla="*/ 3 h 19"/>
                    <a:gd name="T8" fmla="*/ 0 w 21"/>
                    <a:gd name="T9" fmla="*/ 5 h 19"/>
                    <a:gd name="T10" fmla="*/ 0 w 21"/>
                    <a:gd name="T11" fmla="*/ 10 h 19"/>
                    <a:gd name="T12" fmla="*/ 0 w 21"/>
                    <a:gd name="T13" fmla="*/ 10 h 19"/>
                    <a:gd name="T14" fmla="*/ 0 w 21"/>
                    <a:gd name="T15" fmla="*/ 12 h 19"/>
                    <a:gd name="T16" fmla="*/ 5 w 21"/>
                    <a:gd name="T17" fmla="*/ 15 h 19"/>
                    <a:gd name="T18" fmla="*/ 7 w 21"/>
                    <a:gd name="T19" fmla="*/ 17 h 19"/>
                    <a:gd name="T20" fmla="*/ 12 w 21"/>
                    <a:gd name="T21" fmla="*/ 19 h 19"/>
                    <a:gd name="T22" fmla="*/ 12 w 21"/>
                    <a:gd name="T23" fmla="*/ 19 h 19"/>
                    <a:gd name="T24" fmla="*/ 16 w 21"/>
                    <a:gd name="T25" fmla="*/ 17 h 19"/>
                    <a:gd name="T26" fmla="*/ 19 w 21"/>
                    <a:gd name="T27" fmla="*/ 15 h 19"/>
                    <a:gd name="T28" fmla="*/ 21 w 21"/>
                    <a:gd name="T29" fmla="*/ 12 h 19"/>
                    <a:gd name="T30" fmla="*/ 21 w 21"/>
                    <a:gd name="T31" fmla="*/ 10 h 19"/>
                    <a:gd name="T32" fmla="*/ 21 w 21"/>
                    <a:gd name="T33" fmla="*/ 10 h 19"/>
                    <a:gd name="T34" fmla="*/ 19 w 21"/>
                    <a:gd name="T35" fmla="*/ 5 h 19"/>
                    <a:gd name="T36" fmla="*/ 16 w 21"/>
                    <a:gd name="T37" fmla="*/ 3 h 19"/>
                    <a:gd name="T38" fmla="*/ 14 w 21"/>
                    <a:gd name="T39" fmla="*/ 0 h 19"/>
                    <a:gd name="T40" fmla="*/ 9 w 21"/>
                    <a:gd name="T41" fmla="*/ 0 h 19"/>
                    <a:gd name="T42" fmla="*/ 9 w 21"/>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19">
                      <a:moveTo>
                        <a:pt x="9" y="0"/>
                      </a:moveTo>
                      <a:lnTo>
                        <a:pt x="9" y="0"/>
                      </a:lnTo>
                      <a:lnTo>
                        <a:pt x="5" y="0"/>
                      </a:lnTo>
                      <a:lnTo>
                        <a:pt x="2" y="3"/>
                      </a:lnTo>
                      <a:lnTo>
                        <a:pt x="0" y="5"/>
                      </a:lnTo>
                      <a:lnTo>
                        <a:pt x="0" y="10"/>
                      </a:lnTo>
                      <a:lnTo>
                        <a:pt x="0" y="12"/>
                      </a:lnTo>
                      <a:lnTo>
                        <a:pt x="5" y="15"/>
                      </a:lnTo>
                      <a:lnTo>
                        <a:pt x="7" y="17"/>
                      </a:lnTo>
                      <a:lnTo>
                        <a:pt x="12" y="19"/>
                      </a:lnTo>
                      <a:lnTo>
                        <a:pt x="16" y="17"/>
                      </a:lnTo>
                      <a:lnTo>
                        <a:pt x="19" y="15"/>
                      </a:lnTo>
                      <a:lnTo>
                        <a:pt x="21" y="12"/>
                      </a:lnTo>
                      <a:lnTo>
                        <a:pt x="21" y="10"/>
                      </a:lnTo>
                      <a:lnTo>
                        <a:pt x="19" y="5"/>
                      </a:lnTo>
                      <a:lnTo>
                        <a:pt x="16" y="3"/>
                      </a:lnTo>
                      <a:lnTo>
                        <a:pt x="14" y="0"/>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8" name="Freeform 153"/>
                <p:cNvSpPr>
                  <a:spLocks/>
                </p:cNvSpPr>
                <p:nvPr/>
              </p:nvSpPr>
              <p:spPr bwMode="auto">
                <a:xfrm>
                  <a:off x="4210" y="971"/>
                  <a:ext cx="243" cy="200"/>
                </a:xfrm>
                <a:custGeom>
                  <a:avLst/>
                  <a:gdLst>
                    <a:gd name="T0" fmla="*/ 229 w 243"/>
                    <a:gd name="T1" fmla="*/ 75 h 200"/>
                    <a:gd name="T2" fmla="*/ 229 w 243"/>
                    <a:gd name="T3" fmla="*/ 75 h 200"/>
                    <a:gd name="T4" fmla="*/ 220 w 243"/>
                    <a:gd name="T5" fmla="*/ 80 h 200"/>
                    <a:gd name="T6" fmla="*/ 208 w 243"/>
                    <a:gd name="T7" fmla="*/ 80 h 200"/>
                    <a:gd name="T8" fmla="*/ 184 w 243"/>
                    <a:gd name="T9" fmla="*/ 78 h 200"/>
                    <a:gd name="T10" fmla="*/ 184 w 243"/>
                    <a:gd name="T11" fmla="*/ 78 h 200"/>
                    <a:gd name="T12" fmla="*/ 170 w 243"/>
                    <a:gd name="T13" fmla="*/ 78 h 200"/>
                    <a:gd name="T14" fmla="*/ 154 w 243"/>
                    <a:gd name="T15" fmla="*/ 80 h 200"/>
                    <a:gd name="T16" fmla="*/ 140 w 243"/>
                    <a:gd name="T17" fmla="*/ 85 h 200"/>
                    <a:gd name="T18" fmla="*/ 125 w 243"/>
                    <a:gd name="T19" fmla="*/ 90 h 200"/>
                    <a:gd name="T20" fmla="*/ 111 w 243"/>
                    <a:gd name="T21" fmla="*/ 99 h 200"/>
                    <a:gd name="T22" fmla="*/ 102 w 243"/>
                    <a:gd name="T23" fmla="*/ 108 h 200"/>
                    <a:gd name="T24" fmla="*/ 95 w 243"/>
                    <a:gd name="T25" fmla="*/ 123 h 200"/>
                    <a:gd name="T26" fmla="*/ 90 w 243"/>
                    <a:gd name="T27" fmla="*/ 139 h 200"/>
                    <a:gd name="T28" fmla="*/ 90 w 243"/>
                    <a:gd name="T29" fmla="*/ 139 h 200"/>
                    <a:gd name="T30" fmla="*/ 88 w 243"/>
                    <a:gd name="T31" fmla="*/ 149 h 200"/>
                    <a:gd name="T32" fmla="*/ 90 w 243"/>
                    <a:gd name="T33" fmla="*/ 160 h 200"/>
                    <a:gd name="T34" fmla="*/ 90 w 243"/>
                    <a:gd name="T35" fmla="*/ 160 h 200"/>
                    <a:gd name="T36" fmla="*/ 90 w 243"/>
                    <a:gd name="T37" fmla="*/ 172 h 200"/>
                    <a:gd name="T38" fmla="*/ 90 w 243"/>
                    <a:gd name="T39" fmla="*/ 182 h 200"/>
                    <a:gd name="T40" fmla="*/ 88 w 243"/>
                    <a:gd name="T41" fmla="*/ 191 h 200"/>
                    <a:gd name="T42" fmla="*/ 81 w 243"/>
                    <a:gd name="T43" fmla="*/ 200 h 200"/>
                    <a:gd name="T44" fmla="*/ 81 w 243"/>
                    <a:gd name="T45" fmla="*/ 200 h 200"/>
                    <a:gd name="T46" fmla="*/ 69 w 243"/>
                    <a:gd name="T47" fmla="*/ 193 h 200"/>
                    <a:gd name="T48" fmla="*/ 62 w 243"/>
                    <a:gd name="T49" fmla="*/ 182 h 200"/>
                    <a:gd name="T50" fmla="*/ 62 w 243"/>
                    <a:gd name="T51" fmla="*/ 182 h 200"/>
                    <a:gd name="T52" fmla="*/ 31 w 243"/>
                    <a:gd name="T53" fmla="*/ 130 h 200"/>
                    <a:gd name="T54" fmla="*/ 0 w 243"/>
                    <a:gd name="T55" fmla="*/ 78 h 200"/>
                    <a:gd name="T56" fmla="*/ 0 w 243"/>
                    <a:gd name="T57" fmla="*/ 78 h 200"/>
                    <a:gd name="T58" fmla="*/ 22 w 243"/>
                    <a:gd name="T59" fmla="*/ 52 h 200"/>
                    <a:gd name="T60" fmla="*/ 45 w 243"/>
                    <a:gd name="T61" fmla="*/ 31 h 200"/>
                    <a:gd name="T62" fmla="*/ 74 w 243"/>
                    <a:gd name="T63" fmla="*/ 12 h 200"/>
                    <a:gd name="T64" fmla="*/ 104 w 243"/>
                    <a:gd name="T65" fmla="*/ 0 h 200"/>
                    <a:gd name="T66" fmla="*/ 243 w 243"/>
                    <a:gd name="T67" fmla="*/ 31 h 200"/>
                    <a:gd name="T68" fmla="*/ 243 w 243"/>
                    <a:gd name="T69" fmla="*/ 31 h 200"/>
                    <a:gd name="T70" fmla="*/ 239 w 243"/>
                    <a:gd name="T71" fmla="*/ 54 h 200"/>
                    <a:gd name="T72" fmla="*/ 236 w 243"/>
                    <a:gd name="T73" fmla="*/ 66 h 200"/>
                    <a:gd name="T74" fmla="*/ 229 w 243"/>
                    <a:gd name="T75" fmla="*/ 75 h 200"/>
                    <a:gd name="T76" fmla="*/ 229 w 243"/>
                    <a:gd name="T77" fmla="*/ 75 h 2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43" h="200">
                      <a:moveTo>
                        <a:pt x="229" y="75"/>
                      </a:moveTo>
                      <a:lnTo>
                        <a:pt x="229" y="75"/>
                      </a:lnTo>
                      <a:lnTo>
                        <a:pt x="220" y="80"/>
                      </a:lnTo>
                      <a:lnTo>
                        <a:pt x="208" y="80"/>
                      </a:lnTo>
                      <a:lnTo>
                        <a:pt x="184" y="78"/>
                      </a:lnTo>
                      <a:lnTo>
                        <a:pt x="170" y="78"/>
                      </a:lnTo>
                      <a:lnTo>
                        <a:pt x="154" y="80"/>
                      </a:lnTo>
                      <a:lnTo>
                        <a:pt x="140" y="85"/>
                      </a:lnTo>
                      <a:lnTo>
                        <a:pt x="125" y="90"/>
                      </a:lnTo>
                      <a:lnTo>
                        <a:pt x="111" y="99"/>
                      </a:lnTo>
                      <a:lnTo>
                        <a:pt x="102" y="108"/>
                      </a:lnTo>
                      <a:lnTo>
                        <a:pt x="95" y="123"/>
                      </a:lnTo>
                      <a:lnTo>
                        <a:pt x="90" y="139"/>
                      </a:lnTo>
                      <a:lnTo>
                        <a:pt x="88" y="149"/>
                      </a:lnTo>
                      <a:lnTo>
                        <a:pt x="90" y="160"/>
                      </a:lnTo>
                      <a:lnTo>
                        <a:pt x="90" y="172"/>
                      </a:lnTo>
                      <a:lnTo>
                        <a:pt x="90" y="182"/>
                      </a:lnTo>
                      <a:lnTo>
                        <a:pt x="88" y="191"/>
                      </a:lnTo>
                      <a:lnTo>
                        <a:pt x="81" y="200"/>
                      </a:lnTo>
                      <a:lnTo>
                        <a:pt x="69" y="193"/>
                      </a:lnTo>
                      <a:lnTo>
                        <a:pt x="62" y="182"/>
                      </a:lnTo>
                      <a:lnTo>
                        <a:pt x="31" y="130"/>
                      </a:lnTo>
                      <a:lnTo>
                        <a:pt x="0" y="78"/>
                      </a:lnTo>
                      <a:lnTo>
                        <a:pt x="22" y="52"/>
                      </a:lnTo>
                      <a:lnTo>
                        <a:pt x="45" y="31"/>
                      </a:lnTo>
                      <a:lnTo>
                        <a:pt x="74" y="12"/>
                      </a:lnTo>
                      <a:lnTo>
                        <a:pt x="104" y="0"/>
                      </a:lnTo>
                      <a:lnTo>
                        <a:pt x="243" y="31"/>
                      </a:lnTo>
                      <a:lnTo>
                        <a:pt x="239" y="54"/>
                      </a:lnTo>
                      <a:lnTo>
                        <a:pt x="236" y="66"/>
                      </a:lnTo>
                      <a:lnTo>
                        <a:pt x="229" y="7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29" name="Freeform 154"/>
                <p:cNvSpPr>
                  <a:spLocks/>
                </p:cNvSpPr>
                <p:nvPr/>
              </p:nvSpPr>
              <p:spPr bwMode="auto">
                <a:xfrm>
                  <a:off x="4220" y="978"/>
                  <a:ext cx="219" cy="182"/>
                </a:xfrm>
                <a:custGeom>
                  <a:avLst/>
                  <a:gdLst>
                    <a:gd name="T0" fmla="*/ 75 w 219"/>
                    <a:gd name="T1" fmla="*/ 0 h 182"/>
                    <a:gd name="T2" fmla="*/ 219 w 219"/>
                    <a:gd name="T3" fmla="*/ 31 h 182"/>
                    <a:gd name="T4" fmla="*/ 214 w 219"/>
                    <a:gd name="T5" fmla="*/ 57 h 182"/>
                    <a:gd name="T6" fmla="*/ 214 w 219"/>
                    <a:gd name="T7" fmla="*/ 57 h 182"/>
                    <a:gd name="T8" fmla="*/ 212 w 219"/>
                    <a:gd name="T9" fmla="*/ 59 h 182"/>
                    <a:gd name="T10" fmla="*/ 207 w 219"/>
                    <a:gd name="T11" fmla="*/ 61 h 182"/>
                    <a:gd name="T12" fmla="*/ 200 w 219"/>
                    <a:gd name="T13" fmla="*/ 64 h 182"/>
                    <a:gd name="T14" fmla="*/ 200 w 219"/>
                    <a:gd name="T15" fmla="*/ 64 h 182"/>
                    <a:gd name="T16" fmla="*/ 186 w 219"/>
                    <a:gd name="T17" fmla="*/ 61 h 182"/>
                    <a:gd name="T18" fmla="*/ 163 w 219"/>
                    <a:gd name="T19" fmla="*/ 59 h 182"/>
                    <a:gd name="T20" fmla="*/ 151 w 219"/>
                    <a:gd name="T21" fmla="*/ 61 h 182"/>
                    <a:gd name="T22" fmla="*/ 137 w 219"/>
                    <a:gd name="T23" fmla="*/ 64 h 182"/>
                    <a:gd name="T24" fmla="*/ 120 w 219"/>
                    <a:gd name="T25" fmla="*/ 68 h 182"/>
                    <a:gd name="T26" fmla="*/ 106 w 219"/>
                    <a:gd name="T27" fmla="*/ 75 h 182"/>
                    <a:gd name="T28" fmla="*/ 106 w 219"/>
                    <a:gd name="T29" fmla="*/ 75 h 182"/>
                    <a:gd name="T30" fmla="*/ 94 w 219"/>
                    <a:gd name="T31" fmla="*/ 85 h 182"/>
                    <a:gd name="T32" fmla="*/ 85 w 219"/>
                    <a:gd name="T33" fmla="*/ 94 h 182"/>
                    <a:gd name="T34" fmla="*/ 78 w 219"/>
                    <a:gd name="T35" fmla="*/ 106 h 182"/>
                    <a:gd name="T36" fmla="*/ 73 w 219"/>
                    <a:gd name="T37" fmla="*/ 116 h 182"/>
                    <a:gd name="T38" fmla="*/ 68 w 219"/>
                    <a:gd name="T39" fmla="*/ 130 h 182"/>
                    <a:gd name="T40" fmla="*/ 68 w 219"/>
                    <a:gd name="T41" fmla="*/ 134 h 182"/>
                    <a:gd name="T42" fmla="*/ 68 w 219"/>
                    <a:gd name="T43" fmla="*/ 134 h 182"/>
                    <a:gd name="T44" fmla="*/ 68 w 219"/>
                    <a:gd name="T45" fmla="*/ 156 h 182"/>
                    <a:gd name="T46" fmla="*/ 71 w 219"/>
                    <a:gd name="T47" fmla="*/ 170 h 182"/>
                    <a:gd name="T48" fmla="*/ 71 w 219"/>
                    <a:gd name="T49" fmla="*/ 182 h 182"/>
                    <a:gd name="T50" fmla="*/ 71 w 219"/>
                    <a:gd name="T51" fmla="*/ 182 h 182"/>
                    <a:gd name="T52" fmla="*/ 66 w 219"/>
                    <a:gd name="T53" fmla="*/ 177 h 182"/>
                    <a:gd name="T54" fmla="*/ 59 w 219"/>
                    <a:gd name="T55" fmla="*/ 165 h 182"/>
                    <a:gd name="T56" fmla="*/ 33 w 219"/>
                    <a:gd name="T57" fmla="*/ 125 h 182"/>
                    <a:gd name="T58" fmla="*/ 0 w 219"/>
                    <a:gd name="T59" fmla="*/ 64 h 182"/>
                    <a:gd name="T60" fmla="*/ 66 w 219"/>
                    <a:gd name="T61" fmla="*/ 5 h 182"/>
                    <a:gd name="T62" fmla="*/ 66 w 219"/>
                    <a:gd name="T63" fmla="*/ 5 h 182"/>
                    <a:gd name="T64" fmla="*/ 75 w 219"/>
                    <a:gd name="T65" fmla="*/ 0 h 182"/>
                    <a:gd name="T66" fmla="*/ 75 w 219"/>
                    <a:gd name="T67" fmla="*/ 0 h 1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19" h="182">
                      <a:moveTo>
                        <a:pt x="75" y="0"/>
                      </a:moveTo>
                      <a:lnTo>
                        <a:pt x="219" y="31"/>
                      </a:lnTo>
                      <a:lnTo>
                        <a:pt x="214" y="57"/>
                      </a:lnTo>
                      <a:lnTo>
                        <a:pt x="212" y="59"/>
                      </a:lnTo>
                      <a:lnTo>
                        <a:pt x="207" y="61"/>
                      </a:lnTo>
                      <a:lnTo>
                        <a:pt x="200" y="64"/>
                      </a:lnTo>
                      <a:lnTo>
                        <a:pt x="186" y="61"/>
                      </a:lnTo>
                      <a:lnTo>
                        <a:pt x="163" y="59"/>
                      </a:lnTo>
                      <a:lnTo>
                        <a:pt x="151" y="61"/>
                      </a:lnTo>
                      <a:lnTo>
                        <a:pt x="137" y="64"/>
                      </a:lnTo>
                      <a:lnTo>
                        <a:pt x="120" y="68"/>
                      </a:lnTo>
                      <a:lnTo>
                        <a:pt x="106" y="75"/>
                      </a:lnTo>
                      <a:lnTo>
                        <a:pt x="94" y="85"/>
                      </a:lnTo>
                      <a:lnTo>
                        <a:pt x="85" y="94"/>
                      </a:lnTo>
                      <a:lnTo>
                        <a:pt x="78" y="106"/>
                      </a:lnTo>
                      <a:lnTo>
                        <a:pt x="73" y="116"/>
                      </a:lnTo>
                      <a:lnTo>
                        <a:pt x="68" y="130"/>
                      </a:lnTo>
                      <a:lnTo>
                        <a:pt x="68" y="134"/>
                      </a:lnTo>
                      <a:lnTo>
                        <a:pt x="68" y="156"/>
                      </a:lnTo>
                      <a:lnTo>
                        <a:pt x="71" y="170"/>
                      </a:lnTo>
                      <a:lnTo>
                        <a:pt x="71" y="182"/>
                      </a:lnTo>
                      <a:lnTo>
                        <a:pt x="66" y="177"/>
                      </a:lnTo>
                      <a:lnTo>
                        <a:pt x="59" y="165"/>
                      </a:lnTo>
                      <a:lnTo>
                        <a:pt x="33" y="125"/>
                      </a:lnTo>
                      <a:lnTo>
                        <a:pt x="0" y="64"/>
                      </a:lnTo>
                      <a:lnTo>
                        <a:pt x="66" y="5"/>
                      </a:lnTo>
                      <a:lnTo>
                        <a:pt x="75" y="0"/>
                      </a:lnTo>
                      <a:close/>
                    </a:path>
                  </a:pathLst>
                </a:custGeom>
                <a:solidFill>
                  <a:srgbClr val="30303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0" name="Freeform 155"/>
                <p:cNvSpPr>
                  <a:spLocks/>
                </p:cNvSpPr>
                <p:nvPr/>
              </p:nvSpPr>
              <p:spPr bwMode="auto">
                <a:xfrm>
                  <a:off x="4175" y="962"/>
                  <a:ext cx="276" cy="325"/>
                </a:xfrm>
                <a:custGeom>
                  <a:avLst/>
                  <a:gdLst>
                    <a:gd name="T0" fmla="*/ 259 w 276"/>
                    <a:gd name="T1" fmla="*/ 0 h 325"/>
                    <a:gd name="T2" fmla="*/ 259 w 276"/>
                    <a:gd name="T3" fmla="*/ 0 h 325"/>
                    <a:gd name="T4" fmla="*/ 274 w 276"/>
                    <a:gd name="T5" fmla="*/ 21 h 325"/>
                    <a:gd name="T6" fmla="*/ 276 w 276"/>
                    <a:gd name="T7" fmla="*/ 33 h 325"/>
                    <a:gd name="T8" fmla="*/ 276 w 276"/>
                    <a:gd name="T9" fmla="*/ 47 h 325"/>
                    <a:gd name="T10" fmla="*/ 276 w 276"/>
                    <a:gd name="T11" fmla="*/ 47 h 325"/>
                    <a:gd name="T12" fmla="*/ 274 w 276"/>
                    <a:gd name="T13" fmla="*/ 56 h 325"/>
                    <a:gd name="T14" fmla="*/ 269 w 276"/>
                    <a:gd name="T15" fmla="*/ 61 h 325"/>
                    <a:gd name="T16" fmla="*/ 264 w 276"/>
                    <a:gd name="T17" fmla="*/ 63 h 325"/>
                    <a:gd name="T18" fmla="*/ 257 w 276"/>
                    <a:gd name="T19" fmla="*/ 63 h 325"/>
                    <a:gd name="T20" fmla="*/ 243 w 276"/>
                    <a:gd name="T21" fmla="*/ 61 h 325"/>
                    <a:gd name="T22" fmla="*/ 229 w 276"/>
                    <a:gd name="T23" fmla="*/ 58 h 325"/>
                    <a:gd name="T24" fmla="*/ 229 w 276"/>
                    <a:gd name="T25" fmla="*/ 58 h 325"/>
                    <a:gd name="T26" fmla="*/ 208 w 276"/>
                    <a:gd name="T27" fmla="*/ 56 h 325"/>
                    <a:gd name="T28" fmla="*/ 184 w 276"/>
                    <a:gd name="T29" fmla="*/ 56 h 325"/>
                    <a:gd name="T30" fmla="*/ 184 w 276"/>
                    <a:gd name="T31" fmla="*/ 56 h 325"/>
                    <a:gd name="T32" fmla="*/ 170 w 276"/>
                    <a:gd name="T33" fmla="*/ 61 h 325"/>
                    <a:gd name="T34" fmla="*/ 153 w 276"/>
                    <a:gd name="T35" fmla="*/ 68 h 325"/>
                    <a:gd name="T36" fmla="*/ 142 w 276"/>
                    <a:gd name="T37" fmla="*/ 77 h 325"/>
                    <a:gd name="T38" fmla="*/ 130 w 276"/>
                    <a:gd name="T39" fmla="*/ 87 h 325"/>
                    <a:gd name="T40" fmla="*/ 120 w 276"/>
                    <a:gd name="T41" fmla="*/ 101 h 325"/>
                    <a:gd name="T42" fmla="*/ 116 w 276"/>
                    <a:gd name="T43" fmla="*/ 115 h 325"/>
                    <a:gd name="T44" fmla="*/ 111 w 276"/>
                    <a:gd name="T45" fmla="*/ 129 h 325"/>
                    <a:gd name="T46" fmla="*/ 113 w 276"/>
                    <a:gd name="T47" fmla="*/ 146 h 325"/>
                    <a:gd name="T48" fmla="*/ 113 w 276"/>
                    <a:gd name="T49" fmla="*/ 146 h 325"/>
                    <a:gd name="T50" fmla="*/ 118 w 276"/>
                    <a:gd name="T51" fmla="*/ 165 h 325"/>
                    <a:gd name="T52" fmla="*/ 118 w 276"/>
                    <a:gd name="T53" fmla="*/ 165 h 325"/>
                    <a:gd name="T54" fmla="*/ 123 w 276"/>
                    <a:gd name="T55" fmla="*/ 179 h 325"/>
                    <a:gd name="T56" fmla="*/ 123 w 276"/>
                    <a:gd name="T57" fmla="*/ 195 h 325"/>
                    <a:gd name="T58" fmla="*/ 123 w 276"/>
                    <a:gd name="T59" fmla="*/ 209 h 325"/>
                    <a:gd name="T60" fmla="*/ 118 w 276"/>
                    <a:gd name="T61" fmla="*/ 224 h 325"/>
                    <a:gd name="T62" fmla="*/ 118 w 276"/>
                    <a:gd name="T63" fmla="*/ 224 h 325"/>
                    <a:gd name="T64" fmla="*/ 111 w 276"/>
                    <a:gd name="T65" fmla="*/ 247 h 325"/>
                    <a:gd name="T66" fmla="*/ 104 w 276"/>
                    <a:gd name="T67" fmla="*/ 259 h 325"/>
                    <a:gd name="T68" fmla="*/ 97 w 276"/>
                    <a:gd name="T69" fmla="*/ 266 h 325"/>
                    <a:gd name="T70" fmla="*/ 97 w 276"/>
                    <a:gd name="T71" fmla="*/ 266 h 325"/>
                    <a:gd name="T72" fmla="*/ 66 w 276"/>
                    <a:gd name="T73" fmla="*/ 292 h 325"/>
                    <a:gd name="T74" fmla="*/ 35 w 276"/>
                    <a:gd name="T75" fmla="*/ 315 h 325"/>
                    <a:gd name="T76" fmla="*/ 35 w 276"/>
                    <a:gd name="T77" fmla="*/ 315 h 325"/>
                    <a:gd name="T78" fmla="*/ 19 w 276"/>
                    <a:gd name="T79" fmla="*/ 323 h 325"/>
                    <a:gd name="T80" fmla="*/ 0 w 276"/>
                    <a:gd name="T81" fmla="*/ 325 h 325"/>
                    <a:gd name="T82" fmla="*/ 0 w 276"/>
                    <a:gd name="T83" fmla="*/ 198 h 325"/>
                    <a:gd name="T84" fmla="*/ 0 w 276"/>
                    <a:gd name="T85" fmla="*/ 198 h 325"/>
                    <a:gd name="T86" fmla="*/ 2 w 276"/>
                    <a:gd name="T87" fmla="*/ 179 h 325"/>
                    <a:gd name="T88" fmla="*/ 5 w 276"/>
                    <a:gd name="T89" fmla="*/ 158 h 325"/>
                    <a:gd name="T90" fmla="*/ 10 w 276"/>
                    <a:gd name="T91" fmla="*/ 139 h 325"/>
                    <a:gd name="T92" fmla="*/ 17 w 276"/>
                    <a:gd name="T93" fmla="*/ 120 h 325"/>
                    <a:gd name="T94" fmla="*/ 26 w 276"/>
                    <a:gd name="T95" fmla="*/ 103 h 325"/>
                    <a:gd name="T96" fmla="*/ 35 w 276"/>
                    <a:gd name="T97" fmla="*/ 87 h 325"/>
                    <a:gd name="T98" fmla="*/ 47 w 276"/>
                    <a:gd name="T99" fmla="*/ 70 h 325"/>
                    <a:gd name="T100" fmla="*/ 59 w 276"/>
                    <a:gd name="T101" fmla="*/ 56 h 325"/>
                    <a:gd name="T102" fmla="*/ 73 w 276"/>
                    <a:gd name="T103" fmla="*/ 44 h 325"/>
                    <a:gd name="T104" fmla="*/ 90 w 276"/>
                    <a:gd name="T105" fmla="*/ 33 h 325"/>
                    <a:gd name="T106" fmla="*/ 106 w 276"/>
                    <a:gd name="T107" fmla="*/ 23 h 325"/>
                    <a:gd name="T108" fmla="*/ 123 w 276"/>
                    <a:gd name="T109" fmla="*/ 14 h 325"/>
                    <a:gd name="T110" fmla="*/ 142 w 276"/>
                    <a:gd name="T111" fmla="*/ 7 h 325"/>
                    <a:gd name="T112" fmla="*/ 160 w 276"/>
                    <a:gd name="T113" fmla="*/ 2 h 325"/>
                    <a:gd name="T114" fmla="*/ 179 w 276"/>
                    <a:gd name="T115" fmla="*/ 0 h 325"/>
                    <a:gd name="T116" fmla="*/ 200 w 276"/>
                    <a:gd name="T117" fmla="*/ 0 h 325"/>
                    <a:gd name="T118" fmla="*/ 259 w 276"/>
                    <a:gd name="T119" fmla="*/ 0 h 3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6" h="325">
                      <a:moveTo>
                        <a:pt x="259" y="0"/>
                      </a:moveTo>
                      <a:lnTo>
                        <a:pt x="259" y="0"/>
                      </a:lnTo>
                      <a:lnTo>
                        <a:pt x="274" y="21"/>
                      </a:lnTo>
                      <a:lnTo>
                        <a:pt x="276" y="33"/>
                      </a:lnTo>
                      <a:lnTo>
                        <a:pt x="276" y="47"/>
                      </a:lnTo>
                      <a:lnTo>
                        <a:pt x="274" y="56"/>
                      </a:lnTo>
                      <a:lnTo>
                        <a:pt x="269" y="61"/>
                      </a:lnTo>
                      <a:lnTo>
                        <a:pt x="264" y="63"/>
                      </a:lnTo>
                      <a:lnTo>
                        <a:pt x="257" y="63"/>
                      </a:lnTo>
                      <a:lnTo>
                        <a:pt x="243" y="61"/>
                      </a:lnTo>
                      <a:lnTo>
                        <a:pt x="229" y="58"/>
                      </a:lnTo>
                      <a:lnTo>
                        <a:pt x="208" y="56"/>
                      </a:lnTo>
                      <a:lnTo>
                        <a:pt x="184" y="56"/>
                      </a:lnTo>
                      <a:lnTo>
                        <a:pt x="170" y="61"/>
                      </a:lnTo>
                      <a:lnTo>
                        <a:pt x="153" y="68"/>
                      </a:lnTo>
                      <a:lnTo>
                        <a:pt x="142" y="77"/>
                      </a:lnTo>
                      <a:lnTo>
                        <a:pt x="130" y="87"/>
                      </a:lnTo>
                      <a:lnTo>
                        <a:pt x="120" y="101"/>
                      </a:lnTo>
                      <a:lnTo>
                        <a:pt x="116" y="115"/>
                      </a:lnTo>
                      <a:lnTo>
                        <a:pt x="111" y="129"/>
                      </a:lnTo>
                      <a:lnTo>
                        <a:pt x="113" y="146"/>
                      </a:lnTo>
                      <a:lnTo>
                        <a:pt x="118" y="165"/>
                      </a:lnTo>
                      <a:lnTo>
                        <a:pt x="123" y="179"/>
                      </a:lnTo>
                      <a:lnTo>
                        <a:pt x="123" y="195"/>
                      </a:lnTo>
                      <a:lnTo>
                        <a:pt x="123" y="209"/>
                      </a:lnTo>
                      <a:lnTo>
                        <a:pt x="118" y="224"/>
                      </a:lnTo>
                      <a:lnTo>
                        <a:pt x="111" y="247"/>
                      </a:lnTo>
                      <a:lnTo>
                        <a:pt x="104" y="259"/>
                      </a:lnTo>
                      <a:lnTo>
                        <a:pt x="97" y="266"/>
                      </a:lnTo>
                      <a:lnTo>
                        <a:pt x="66" y="292"/>
                      </a:lnTo>
                      <a:lnTo>
                        <a:pt x="35" y="315"/>
                      </a:lnTo>
                      <a:lnTo>
                        <a:pt x="19" y="323"/>
                      </a:lnTo>
                      <a:lnTo>
                        <a:pt x="0" y="325"/>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5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1" name="Freeform 156"/>
                <p:cNvSpPr>
                  <a:spLocks/>
                </p:cNvSpPr>
                <p:nvPr/>
              </p:nvSpPr>
              <p:spPr bwMode="auto">
                <a:xfrm>
                  <a:off x="4175" y="962"/>
                  <a:ext cx="266" cy="313"/>
                </a:xfrm>
                <a:custGeom>
                  <a:avLst/>
                  <a:gdLst>
                    <a:gd name="T0" fmla="*/ 248 w 266"/>
                    <a:gd name="T1" fmla="*/ 0 h 313"/>
                    <a:gd name="T2" fmla="*/ 248 w 266"/>
                    <a:gd name="T3" fmla="*/ 0 h 313"/>
                    <a:gd name="T4" fmla="*/ 264 w 266"/>
                    <a:gd name="T5" fmla="*/ 23 h 313"/>
                    <a:gd name="T6" fmla="*/ 264 w 266"/>
                    <a:gd name="T7" fmla="*/ 23 h 313"/>
                    <a:gd name="T8" fmla="*/ 266 w 266"/>
                    <a:gd name="T9" fmla="*/ 35 h 313"/>
                    <a:gd name="T10" fmla="*/ 266 w 266"/>
                    <a:gd name="T11" fmla="*/ 44 h 313"/>
                    <a:gd name="T12" fmla="*/ 264 w 266"/>
                    <a:gd name="T13" fmla="*/ 49 h 313"/>
                    <a:gd name="T14" fmla="*/ 262 w 266"/>
                    <a:gd name="T15" fmla="*/ 51 h 313"/>
                    <a:gd name="T16" fmla="*/ 262 w 266"/>
                    <a:gd name="T17" fmla="*/ 51 h 313"/>
                    <a:gd name="T18" fmla="*/ 259 w 266"/>
                    <a:gd name="T19" fmla="*/ 54 h 313"/>
                    <a:gd name="T20" fmla="*/ 255 w 266"/>
                    <a:gd name="T21" fmla="*/ 54 h 313"/>
                    <a:gd name="T22" fmla="*/ 245 w 266"/>
                    <a:gd name="T23" fmla="*/ 51 h 313"/>
                    <a:gd name="T24" fmla="*/ 224 w 266"/>
                    <a:gd name="T25" fmla="*/ 47 h 313"/>
                    <a:gd name="T26" fmla="*/ 210 w 266"/>
                    <a:gd name="T27" fmla="*/ 44 h 313"/>
                    <a:gd name="T28" fmla="*/ 189 w 266"/>
                    <a:gd name="T29" fmla="*/ 44 h 313"/>
                    <a:gd name="T30" fmla="*/ 189 w 266"/>
                    <a:gd name="T31" fmla="*/ 44 h 313"/>
                    <a:gd name="T32" fmla="*/ 167 w 266"/>
                    <a:gd name="T33" fmla="*/ 49 h 313"/>
                    <a:gd name="T34" fmla="*/ 151 w 266"/>
                    <a:gd name="T35" fmla="*/ 56 h 313"/>
                    <a:gd name="T36" fmla="*/ 137 w 266"/>
                    <a:gd name="T37" fmla="*/ 66 h 313"/>
                    <a:gd name="T38" fmla="*/ 125 w 266"/>
                    <a:gd name="T39" fmla="*/ 77 h 313"/>
                    <a:gd name="T40" fmla="*/ 116 w 266"/>
                    <a:gd name="T41" fmla="*/ 89 h 313"/>
                    <a:gd name="T42" fmla="*/ 111 w 266"/>
                    <a:gd name="T43" fmla="*/ 99 h 313"/>
                    <a:gd name="T44" fmla="*/ 106 w 266"/>
                    <a:gd name="T45" fmla="*/ 108 h 313"/>
                    <a:gd name="T46" fmla="*/ 106 w 266"/>
                    <a:gd name="T47" fmla="*/ 108 h 313"/>
                    <a:gd name="T48" fmla="*/ 101 w 266"/>
                    <a:gd name="T49" fmla="*/ 127 h 313"/>
                    <a:gd name="T50" fmla="*/ 101 w 266"/>
                    <a:gd name="T51" fmla="*/ 143 h 313"/>
                    <a:gd name="T52" fmla="*/ 104 w 266"/>
                    <a:gd name="T53" fmla="*/ 150 h 313"/>
                    <a:gd name="T54" fmla="*/ 104 w 266"/>
                    <a:gd name="T55" fmla="*/ 158 h 313"/>
                    <a:gd name="T56" fmla="*/ 104 w 266"/>
                    <a:gd name="T57" fmla="*/ 158 h 313"/>
                    <a:gd name="T58" fmla="*/ 109 w 266"/>
                    <a:gd name="T59" fmla="*/ 172 h 313"/>
                    <a:gd name="T60" fmla="*/ 111 w 266"/>
                    <a:gd name="T61" fmla="*/ 183 h 313"/>
                    <a:gd name="T62" fmla="*/ 113 w 266"/>
                    <a:gd name="T63" fmla="*/ 202 h 313"/>
                    <a:gd name="T64" fmla="*/ 113 w 266"/>
                    <a:gd name="T65" fmla="*/ 202 h 313"/>
                    <a:gd name="T66" fmla="*/ 111 w 266"/>
                    <a:gd name="T67" fmla="*/ 216 h 313"/>
                    <a:gd name="T68" fmla="*/ 109 w 266"/>
                    <a:gd name="T69" fmla="*/ 219 h 313"/>
                    <a:gd name="T70" fmla="*/ 109 w 266"/>
                    <a:gd name="T71" fmla="*/ 219 h 313"/>
                    <a:gd name="T72" fmla="*/ 104 w 266"/>
                    <a:gd name="T73" fmla="*/ 235 h 313"/>
                    <a:gd name="T74" fmla="*/ 97 w 266"/>
                    <a:gd name="T75" fmla="*/ 249 h 313"/>
                    <a:gd name="T76" fmla="*/ 90 w 266"/>
                    <a:gd name="T77" fmla="*/ 259 h 313"/>
                    <a:gd name="T78" fmla="*/ 90 w 266"/>
                    <a:gd name="T79" fmla="*/ 259 h 313"/>
                    <a:gd name="T80" fmla="*/ 31 w 266"/>
                    <a:gd name="T81" fmla="*/ 308 h 313"/>
                    <a:gd name="T82" fmla="*/ 31 w 266"/>
                    <a:gd name="T83" fmla="*/ 308 h 313"/>
                    <a:gd name="T84" fmla="*/ 19 w 266"/>
                    <a:gd name="T85" fmla="*/ 311 h 313"/>
                    <a:gd name="T86" fmla="*/ 0 w 266"/>
                    <a:gd name="T87" fmla="*/ 313 h 313"/>
                    <a:gd name="T88" fmla="*/ 0 w 266"/>
                    <a:gd name="T89" fmla="*/ 198 h 313"/>
                    <a:gd name="T90" fmla="*/ 0 w 266"/>
                    <a:gd name="T91" fmla="*/ 198 h 313"/>
                    <a:gd name="T92" fmla="*/ 2 w 266"/>
                    <a:gd name="T93" fmla="*/ 179 h 313"/>
                    <a:gd name="T94" fmla="*/ 5 w 266"/>
                    <a:gd name="T95" fmla="*/ 158 h 313"/>
                    <a:gd name="T96" fmla="*/ 10 w 266"/>
                    <a:gd name="T97" fmla="*/ 139 h 313"/>
                    <a:gd name="T98" fmla="*/ 17 w 266"/>
                    <a:gd name="T99" fmla="*/ 120 h 313"/>
                    <a:gd name="T100" fmla="*/ 26 w 266"/>
                    <a:gd name="T101" fmla="*/ 103 h 313"/>
                    <a:gd name="T102" fmla="*/ 35 w 266"/>
                    <a:gd name="T103" fmla="*/ 87 h 313"/>
                    <a:gd name="T104" fmla="*/ 47 w 266"/>
                    <a:gd name="T105" fmla="*/ 70 h 313"/>
                    <a:gd name="T106" fmla="*/ 59 w 266"/>
                    <a:gd name="T107" fmla="*/ 56 h 313"/>
                    <a:gd name="T108" fmla="*/ 73 w 266"/>
                    <a:gd name="T109" fmla="*/ 44 h 313"/>
                    <a:gd name="T110" fmla="*/ 90 w 266"/>
                    <a:gd name="T111" fmla="*/ 33 h 313"/>
                    <a:gd name="T112" fmla="*/ 106 w 266"/>
                    <a:gd name="T113" fmla="*/ 23 h 313"/>
                    <a:gd name="T114" fmla="*/ 123 w 266"/>
                    <a:gd name="T115" fmla="*/ 14 h 313"/>
                    <a:gd name="T116" fmla="*/ 142 w 266"/>
                    <a:gd name="T117" fmla="*/ 7 h 313"/>
                    <a:gd name="T118" fmla="*/ 160 w 266"/>
                    <a:gd name="T119" fmla="*/ 2 h 313"/>
                    <a:gd name="T120" fmla="*/ 179 w 266"/>
                    <a:gd name="T121" fmla="*/ 0 h 313"/>
                    <a:gd name="T122" fmla="*/ 200 w 266"/>
                    <a:gd name="T123" fmla="*/ 0 h 313"/>
                    <a:gd name="T124" fmla="*/ 248 w 266"/>
                    <a:gd name="T125" fmla="*/ 0 h 31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6" h="313">
                      <a:moveTo>
                        <a:pt x="248" y="0"/>
                      </a:moveTo>
                      <a:lnTo>
                        <a:pt x="248" y="0"/>
                      </a:lnTo>
                      <a:lnTo>
                        <a:pt x="264" y="23"/>
                      </a:lnTo>
                      <a:lnTo>
                        <a:pt x="266" y="35"/>
                      </a:lnTo>
                      <a:lnTo>
                        <a:pt x="266" y="44"/>
                      </a:lnTo>
                      <a:lnTo>
                        <a:pt x="264" y="49"/>
                      </a:lnTo>
                      <a:lnTo>
                        <a:pt x="262" y="51"/>
                      </a:lnTo>
                      <a:lnTo>
                        <a:pt x="259" y="54"/>
                      </a:lnTo>
                      <a:lnTo>
                        <a:pt x="255" y="54"/>
                      </a:lnTo>
                      <a:lnTo>
                        <a:pt x="245" y="51"/>
                      </a:lnTo>
                      <a:lnTo>
                        <a:pt x="224" y="47"/>
                      </a:lnTo>
                      <a:lnTo>
                        <a:pt x="210" y="44"/>
                      </a:lnTo>
                      <a:lnTo>
                        <a:pt x="189" y="44"/>
                      </a:lnTo>
                      <a:lnTo>
                        <a:pt x="167" y="49"/>
                      </a:lnTo>
                      <a:lnTo>
                        <a:pt x="151" y="56"/>
                      </a:lnTo>
                      <a:lnTo>
                        <a:pt x="137" y="66"/>
                      </a:lnTo>
                      <a:lnTo>
                        <a:pt x="125" y="77"/>
                      </a:lnTo>
                      <a:lnTo>
                        <a:pt x="116" y="89"/>
                      </a:lnTo>
                      <a:lnTo>
                        <a:pt x="111" y="99"/>
                      </a:lnTo>
                      <a:lnTo>
                        <a:pt x="106" y="108"/>
                      </a:lnTo>
                      <a:lnTo>
                        <a:pt x="101" y="127"/>
                      </a:lnTo>
                      <a:lnTo>
                        <a:pt x="101" y="143"/>
                      </a:lnTo>
                      <a:lnTo>
                        <a:pt x="104" y="150"/>
                      </a:lnTo>
                      <a:lnTo>
                        <a:pt x="104" y="158"/>
                      </a:lnTo>
                      <a:lnTo>
                        <a:pt x="109" y="172"/>
                      </a:lnTo>
                      <a:lnTo>
                        <a:pt x="111" y="183"/>
                      </a:lnTo>
                      <a:lnTo>
                        <a:pt x="113" y="202"/>
                      </a:lnTo>
                      <a:lnTo>
                        <a:pt x="111" y="216"/>
                      </a:lnTo>
                      <a:lnTo>
                        <a:pt x="109" y="219"/>
                      </a:lnTo>
                      <a:lnTo>
                        <a:pt x="104" y="235"/>
                      </a:lnTo>
                      <a:lnTo>
                        <a:pt x="97" y="249"/>
                      </a:lnTo>
                      <a:lnTo>
                        <a:pt x="90" y="259"/>
                      </a:lnTo>
                      <a:lnTo>
                        <a:pt x="31" y="308"/>
                      </a:lnTo>
                      <a:lnTo>
                        <a:pt x="19" y="311"/>
                      </a:lnTo>
                      <a:lnTo>
                        <a:pt x="0" y="313"/>
                      </a:lnTo>
                      <a:lnTo>
                        <a:pt x="0" y="198"/>
                      </a:lnTo>
                      <a:lnTo>
                        <a:pt x="2" y="179"/>
                      </a:lnTo>
                      <a:lnTo>
                        <a:pt x="5" y="158"/>
                      </a:lnTo>
                      <a:lnTo>
                        <a:pt x="10" y="139"/>
                      </a:lnTo>
                      <a:lnTo>
                        <a:pt x="17" y="120"/>
                      </a:lnTo>
                      <a:lnTo>
                        <a:pt x="26" y="103"/>
                      </a:lnTo>
                      <a:lnTo>
                        <a:pt x="35" y="87"/>
                      </a:lnTo>
                      <a:lnTo>
                        <a:pt x="47" y="70"/>
                      </a:lnTo>
                      <a:lnTo>
                        <a:pt x="59" y="56"/>
                      </a:lnTo>
                      <a:lnTo>
                        <a:pt x="73" y="44"/>
                      </a:lnTo>
                      <a:lnTo>
                        <a:pt x="90" y="33"/>
                      </a:lnTo>
                      <a:lnTo>
                        <a:pt x="106" y="23"/>
                      </a:lnTo>
                      <a:lnTo>
                        <a:pt x="123" y="14"/>
                      </a:lnTo>
                      <a:lnTo>
                        <a:pt x="142" y="7"/>
                      </a:lnTo>
                      <a:lnTo>
                        <a:pt x="160" y="2"/>
                      </a:lnTo>
                      <a:lnTo>
                        <a:pt x="179" y="0"/>
                      </a:lnTo>
                      <a:lnTo>
                        <a:pt x="200" y="0"/>
                      </a:lnTo>
                      <a:lnTo>
                        <a:pt x="248"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2" name="Freeform 157"/>
                <p:cNvSpPr>
                  <a:spLocks/>
                </p:cNvSpPr>
                <p:nvPr/>
              </p:nvSpPr>
              <p:spPr bwMode="auto">
                <a:xfrm>
                  <a:off x="4312" y="962"/>
                  <a:ext cx="120" cy="14"/>
                </a:xfrm>
                <a:custGeom>
                  <a:avLst/>
                  <a:gdLst>
                    <a:gd name="T0" fmla="*/ 120 w 120"/>
                    <a:gd name="T1" fmla="*/ 14 h 14"/>
                    <a:gd name="T2" fmla="*/ 120 w 120"/>
                    <a:gd name="T3" fmla="*/ 14 h 14"/>
                    <a:gd name="T4" fmla="*/ 0 w 120"/>
                    <a:gd name="T5" fmla="*/ 9 h 14"/>
                    <a:gd name="T6" fmla="*/ 0 w 120"/>
                    <a:gd name="T7" fmla="*/ 9 h 14"/>
                    <a:gd name="T8" fmla="*/ 21 w 120"/>
                    <a:gd name="T9" fmla="*/ 4 h 14"/>
                    <a:gd name="T10" fmla="*/ 42 w 120"/>
                    <a:gd name="T11" fmla="*/ 0 h 14"/>
                    <a:gd name="T12" fmla="*/ 42 w 120"/>
                    <a:gd name="T13" fmla="*/ 0 h 14"/>
                    <a:gd name="T14" fmla="*/ 92 w 120"/>
                    <a:gd name="T15" fmla="*/ 0 h 14"/>
                    <a:gd name="T16" fmla="*/ 111 w 120"/>
                    <a:gd name="T17" fmla="*/ 0 h 14"/>
                    <a:gd name="T18" fmla="*/ 111 w 120"/>
                    <a:gd name="T19" fmla="*/ 0 h 14"/>
                    <a:gd name="T20" fmla="*/ 120 w 120"/>
                    <a:gd name="T21" fmla="*/ 14 h 14"/>
                    <a:gd name="T22" fmla="*/ 120 w 120"/>
                    <a:gd name="T23" fmla="*/ 14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0" h="14">
                      <a:moveTo>
                        <a:pt x="120" y="14"/>
                      </a:moveTo>
                      <a:lnTo>
                        <a:pt x="120" y="14"/>
                      </a:lnTo>
                      <a:lnTo>
                        <a:pt x="0" y="9"/>
                      </a:lnTo>
                      <a:lnTo>
                        <a:pt x="21" y="4"/>
                      </a:lnTo>
                      <a:lnTo>
                        <a:pt x="42" y="0"/>
                      </a:lnTo>
                      <a:lnTo>
                        <a:pt x="92" y="0"/>
                      </a:lnTo>
                      <a:lnTo>
                        <a:pt x="111" y="0"/>
                      </a:lnTo>
                      <a:lnTo>
                        <a:pt x="120" y="14"/>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3" name="Freeform 158"/>
                <p:cNvSpPr>
                  <a:spLocks/>
                </p:cNvSpPr>
                <p:nvPr/>
              </p:nvSpPr>
              <p:spPr bwMode="auto">
                <a:xfrm>
                  <a:off x="4279" y="976"/>
                  <a:ext cx="160" cy="16"/>
                </a:xfrm>
                <a:custGeom>
                  <a:avLst/>
                  <a:gdLst>
                    <a:gd name="T0" fmla="*/ 160 w 160"/>
                    <a:gd name="T1" fmla="*/ 16 h 16"/>
                    <a:gd name="T2" fmla="*/ 160 w 160"/>
                    <a:gd name="T3" fmla="*/ 16 h 16"/>
                    <a:gd name="T4" fmla="*/ 0 w 160"/>
                    <a:gd name="T5" fmla="*/ 9 h 16"/>
                    <a:gd name="T6" fmla="*/ 0 w 160"/>
                    <a:gd name="T7" fmla="*/ 9 h 16"/>
                    <a:gd name="T8" fmla="*/ 12 w 160"/>
                    <a:gd name="T9" fmla="*/ 4 h 16"/>
                    <a:gd name="T10" fmla="*/ 12 w 160"/>
                    <a:gd name="T11" fmla="*/ 4 h 16"/>
                    <a:gd name="T12" fmla="*/ 153 w 160"/>
                    <a:gd name="T13" fmla="*/ 0 h 16"/>
                    <a:gd name="T14" fmla="*/ 153 w 160"/>
                    <a:gd name="T15" fmla="*/ 0 h 16"/>
                    <a:gd name="T16" fmla="*/ 160 w 160"/>
                    <a:gd name="T17" fmla="*/ 9 h 16"/>
                    <a:gd name="T18" fmla="*/ 160 w 160"/>
                    <a:gd name="T19" fmla="*/ 9 h 16"/>
                    <a:gd name="T20" fmla="*/ 160 w 160"/>
                    <a:gd name="T21" fmla="*/ 16 h 16"/>
                    <a:gd name="T22" fmla="*/ 160 w 16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0" h="16">
                      <a:moveTo>
                        <a:pt x="160" y="16"/>
                      </a:moveTo>
                      <a:lnTo>
                        <a:pt x="160" y="16"/>
                      </a:lnTo>
                      <a:lnTo>
                        <a:pt x="0" y="9"/>
                      </a:lnTo>
                      <a:lnTo>
                        <a:pt x="12" y="4"/>
                      </a:lnTo>
                      <a:lnTo>
                        <a:pt x="153" y="0"/>
                      </a:lnTo>
                      <a:lnTo>
                        <a:pt x="160" y="9"/>
                      </a:lnTo>
                      <a:lnTo>
                        <a:pt x="160" y="16"/>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4" name="Freeform 159"/>
                <p:cNvSpPr>
                  <a:spLocks/>
                </p:cNvSpPr>
                <p:nvPr/>
              </p:nvSpPr>
              <p:spPr bwMode="auto">
                <a:xfrm>
                  <a:off x="4255" y="992"/>
                  <a:ext cx="186" cy="17"/>
                </a:xfrm>
                <a:custGeom>
                  <a:avLst/>
                  <a:gdLst>
                    <a:gd name="T0" fmla="*/ 186 w 186"/>
                    <a:gd name="T1" fmla="*/ 17 h 17"/>
                    <a:gd name="T2" fmla="*/ 186 w 186"/>
                    <a:gd name="T3" fmla="*/ 17 h 17"/>
                    <a:gd name="T4" fmla="*/ 0 w 186"/>
                    <a:gd name="T5" fmla="*/ 10 h 17"/>
                    <a:gd name="T6" fmla="*/ 0 w 186"/>
                    <a:gd name="T7" fmla="*/ 10 h 17"/>
                    <a:gd name="T8" fmla="*/ 7 w 186"/>
                    <a:gd name="T9" fmla="*/ 5 h 17"/>
                    <a:gd name="T10" fmla="*/ 7 w 186"/>
                    <a:gd name="T11" fmla="*/ 5 h 17"/>
                    <a:gd name="T12" fmla="*/ 184 w 186"/>
                    <a:gd name="T13" fmla="*/ 0 h 17"/>
                    <a:gd name="T14" fmla="*/ 184 w 186"/>
                    <a:gd name="T15" fmla="*/ 0 h 17"/>
                    <a:gd name="T16" fmla="*/ 186 w 186"/>
                    <a:gd name="T17" fmla="*/ 7 h 17"/>
                    <a:gd name="T18" fmla="*/ 186 w 186"/>
                    <a:gd name="T19" fmla="*/ 17 h 17"/>
                    <a:gd name="T20" fmla="*/ 186 w 186"/>
                    <a:gd name="T21" fmla="*/ 1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6" h="17">
                      <a:moveTo>
                        <a:pt x="186" y="17"/>
                      </a:moveTo>
                      <a:lnTo>
                        <a:pt x="186" y="17"/>
                      </a:lnTo>
                      <a:lnTo>
                        <a:pt x="0" y="10"/>
                      </a:lnTo>
                      <a:lnTo>
                        <a:pt x="7" y="5"/>
                      </a:lnTo>
                      <a:lnTo>
                        <a:pt x="184" y="0"/>
                      </a:lnTo>
                      <a:lnTo>
                        <a:pt x="186" y="7"/>
                      </a:lnTo>
                      <a:lnTo>
                        <a:pt x="186" y="1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5" name="Freeform 160"/>
                <p:cNvSpPr>
                  <a:spLocks noEditPoints="1"/>
                </p:cNvSpPr>
                <p:nvPr/>
              </p:nvSpPr>
              <p:spPr bwMode="auto">
                <a:xfrm>
                  <a:off x="4236" y="1009"/>
                  <a:ext cx="205" cy="11"/>
                </a:xfrm>
                <a:custGeom>
                  <a:avLst/>
                  <a:gdLst>
                    <a:gd name="T0" fmla="*/ 88 w 205"/>
                    <a:gd name="T1" fmla="*/ 11 h 11"/>
                    <a:gd name="T2" fmla="*/ 88 w 205"/>
                    <a:gd name="T3" fmla="*/ 11 h 11"/>
                    <a:gd name="T4" fmla="*/ 0 w 205"/>
                    <a:gd name="T5" fmla="*/ 7 h 11"/>
                    <a:gd name="T6" fmla="*/ 0 w 205"/>
                    <a:gd name="T7" fmla="*/ 7 h 11"/>
                    <a:gd name="T8" fmla="*/ 5 w 205"/>
                    <a:gd name="T9" fmla="*/ 4 h 11"/>
                    <a:gd name="T10" fmla="*/ 5 w 205"/>
                    <a:gd name="T11" fmla="*/ 4 h 11"/>
                    <a:gd name="T12" fmla="*/ 111 w 205"/>
                    <a:gd name="T13" fmla="*/ 2 h 11"/>
                    <a:gd name="T14" fmla="*/ 111 w 205"/>
                    <a:gd name="T15" fmla="*/ 2 h 11"/>
                    <a:gd name="T16" fmla="*/ 99 w 205"/>
                    <a:gd name="T17" fmla="*/ 4 h 11"/>
                    <a:gd name="T18" fmla="*/ 88 w 205"/>
                    <a:gd name="T19" fmla="*/ 11 h 11"/>
                    <a:gd name="T20" fmla="*/ 88 w 205"/>
                    <a:gd name="T21" fmla="*/ 11 h 11"/>
                    <a:gd name="T22" fmla="*/ 168 w 205"/>
                    <a:gd name="T23" fmla="*/ 0 h 11"/>
                    <a:gd name="T24" fmla="*/ 168 w 205"/>
                    <a:gd name="T25" fmla="*/ 0 h 11"/>
                    <a:gd name="T26" fmla="*/ 205 w 205"/>
                    <a:gd name="T27" fmla="*/ 0 h 11"/>
                    <a:gd name="T28" fmla="*/ 205 w 205"/>
                    <a:gd name="T29" fmla="*/ 0 h 11"/>
                    <a:gd name="T30" fmla="*/ 201 w 205"/>
                    <a:gd name="T31" fmla="*/ 4 h 11"/>
                    <a:gd name="T32" fmla="*/ 201 w 205"/>
                    <a:gd name="T33" fmla="*/ 4 h 11"/>
                    <a:gd name="T34" fmla="*/ 196 w 205"/>
                    <a:gd name="T35" fmla="*/ 7 h 11"/>
                    <a:gd name="T36" fmla="*/ 191 w 205"/>
                    <a:gd name="T37" fmla="*/ 7 h 11"/>
                    <a:gd name="T38" fmla="*/ 182 w 205"/>
                    <a:gd name="T39" fmla="*/ 2 h 11"/>
                    <a:gd name="T40" fmla="*/ 168 w 205"/>
                    <a:gd name="T41" fmla="*/ 0 h 11"/>
                    <a:gd name="T42" fmla="*/ 168 w 205"/>
                    <a:gd name="T43" fmla="*/ 0 h 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5" h="11">
                      <a:moveTo>
                        <a:pt x="88" y="11"/>
                      </a:moveTo>
                      <a:lnTo>
                        <a:pt x="88" y="11"/>
                      </a:lnTo>
                      <a:lnTo>
                        <a:pt x="0" y="7"/>
                      </a:lnTo>
                      <a:lnTo>
                        <a:pt x="5" y="4"/>
                      </a:lnTo>
                      <a:lnTo>
                        <a:pt x="111" y="2"/>
                      </a:lnTo>
                      <a:lnTo>
                        <a:pt x="99" y="4"/>
                      </a:lnTo>
                      <a:lnTo>
                        <a:pt x="88" y="11"/>
                      </a:lnTo>
                      <a:close/>
                      <a:moveTo>
                        <a:pt x="168" y="0"/>
                      </a:moveTo>
                      <a:lnTo>
                        <a:pt x="168" y="0"/>
                      </a:lnTo>
                      <a:lnTo>
                        <a:pt x="205" y="0"/>
                      </a:lnTo>
                      <a:lnTo>
                        <a:pt x="201" y="4"/>
                      </a:lnTo>
                      <a:lnTo>
                        <a:pt x="196" y="7"/>
                      </a:lnTo>
                      <a:lnTo>
                        <a:pt x="191" y="7"/>
                      </a:lnTo>
                      <a:lnTo>
                        <a:pt x="182" y="2"/>
                      </a:lnTo>
                      <a:lnTo>
                        <a:pt x="168" y="0"/>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6" name="Freeform 161"/>
                <p:cNvSpPr>
                  <a:spLocks/>
                </p:cNvSpPr>
                <p:nvPr/>
              </p:nvSpPr>
              <p:spPr bwMode="auto">
                <a:xfrm>
                  <a:off x="4222" y="1028"/>
                  <a:ext cx="92" cy="7"/>
                </a:xfrm>
                <a:custGeom>
                  <a:avLst/>
                  <a:gdLst>
                    <a:gd name="T0" fmla="*/ 83 w 92"/>
                    <a:gd name="T1" fmla="*/ 7 h 7"/>
                    <a:gd name="T2" fmla="*/ 83 w 92"/>
                    <a:gd name="T3" fmla="*/ 7 h 7"/>
                    <a:gd name="T4" fmla="*/ 0 w 92"/>
                    <a:gd name="T5" fmla="*/ 4 h 7"/>
                    <a:gd name="T6" fmla="*/ 0 w 92"/>
                    <a:gd name="T7" fmla="*/ 4 h 7"/>
                    <a:gd name="T8" fmla="*/ 3 w 92"/>
                    <a:gd name="T9" fmla="*/ 2 h 7"/>
                    <a:gd name="T10" fmla="*/ 3 w 92"/>
                    <a:gd name="T11" fmla="*/ 2 h 7"/>
                    <a:gd name="T12" fmla="*/ 92 w 92"/>
                    <a:gd name="T13" fmla="*/ 0 h 7"/>
                    <a:gd name="T14" fmla="*/ 92 w 92"/>
                    <a:gd name="T15" fmla="*/ 0 h 7"/>
                    <a:gd name="T16" fmla="*/ 83 w 92"/>
                    <a:gd name="T17" fmla="*/ 7 h 7"/>
                    <a:gd name="T18" fmla="*/ 83 w 92"/>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2" h="7">
                      <a:moveTo>
                        <a:pt x="83" y="7"/>
                      </a:moveTo>
                      <a:lnTo>
                        <a:pt x="83" y="7"/>
                      </a:lnTo>
                      <a:lnTo>
                        <a:pt x="0" y="4"/>
                      </a:lnTo>
                      <a:lnTo>
                        <a:pt x="3" y="2"/>
                      </a:lnTo>
                      <a:lnTo>
                        <a:pt x="92" y="0"/>
                      </a:lnTo>
                      <a:lnTo>
                        <a:pt x="83"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7" name="Freeform 162"/>
                <p:cNvSpPr>
                  <a:spLocks/>
                </p:cNvSpPr>
                <p:nvPr/>
              </p:nvSpPr>
              <p:spPr bwMode="auto">
                <a:xfrm>
                  <a:off x="4210" y="1044"/>
                  <a:ext cx="88" cy="7"/>
                </a:xfrm>
                <a:custGeom>
                  <a:avLst/>
                  <a:gdLst>
                    <a:gd name="T0" fmla="*/ 81 w 88"/>
                    <a:gd name="T1" fmla="*/ 7 h 7"/>
                    <a:gd name="T2" fmla="*/ 81 w 88"/>
                    <a:gd name="T3" fmla="*/ 7 h 7"/>
                    <a:gd name="T4" fmla="*/ 0 w 88"/>
                    <a:gd name="T5" fmla="*/ 5 h 7"/>
                    <a:gd name="T6" fmla="*/ 0 w 88"/>
                    <a:gd name="T7" fmla="*/ 5 h 7"/>
                    <a:gd name="T8" fmla="*/ 3 w 88"/>
                    <a:gd name="T9" fmla="*/ 2 h 7"/>
                    <a:gd name="T10" fmla="*/ 3 w 88"/>
                    <a:gd name="T11" fmla="*/ 2 h 7"/>
                    <a:gd name="T12" fmla="*/ 88 w 88"/>
                    <a:gd name="T13" fmla="*/ 0 h 7"/>
                    <a:gd name="T14" fmla="*/ 88 w 88"/>
                    <a:gd name="T15" fmla="*/ 0 h 7"/>
                    <a:gd name="T16" fmla="*/ 81 w 88"/>
                    <a:gd name="T17" fmla="*/ 7 h 7"/>
                    <a:gd name="T18" fmla="*/ 81 w 88"/>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7">
                      <a:moveTo>
                        <a:pt x="81" y="7"/>
                      </a:moveTo>
                      <a:lnTo>
                        <a:pt x="81" y="7"/>
                      </a:lnTo>
                      <a:lnTo>
                        <a:pt x="0" y="5"/>
                      </a:lnTo>
                      <a:lnTo>
                        <a:pt x="3" y="2"/>
                      </a:lnTo>
                      <a:lnTo>
                        <a:pt x="88" y="0"/>
                      </a:lnTo>
                      <a:lnTo>
                        <a:pt x="81"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8" name="Freeform 163"/>
                <p:cNvSpPr>
                  <a:spLocks/>
                </p:cNvSpPr>
                <p:nvPr/>
              </p:nvSpPr>
              <p:spPr bwMode="auto">
                <a:xfrm>
                  <a:off x="4201" y="1061"/>
                  <a:ext cx="85" cy="7"/>
                </a:xfrm>
                <a:custGeom>
                  <a:avLst/>
                  <a:gdLst>
                    <a:gd name="T0" fmla="*/ 80 w 85"/>
                    <a:gd name="T1" fmla="*/ 7 h 7"/>
                    <a:gd name="T2" fmla="*/ 80 w 85"/>
                    <a:gd name="T3" fmla="*/ 7 h 7"/>
                    <a:gd name="T4" fmla="*/ 0 w 85"/>
                    <a:gd name="T5" fmla="*/ 2 h 7"/>
                    <a:gd name="T6" fmla="*/ 0 w 85"/>
                    <a:gd name="T7" fmla="*/ 2 h 7"/>
                    <a:gd name="T8" fmla="*/ 0 w 85"/>
                    <a:gd name="T9" fmla="*/ 2 h 7"/>
                    <a:gd name="T10" fmla="*/ 0 w 85"/>
                    <a:gd name="T11" fmla="*/ 2 h 7"/>
                    <a:gd name="T12" fmla="*/ 85 w 85"/>
                    <a:gd name="T13" fmla="*/ 0 h 7"/>
                    <a:gd name="T14" fmla="*/ 85 w 85"/>
                    <a:gd name="T15" fmla="*/ 0 h 7"/>
                    <a:gd name="T16" fmla="*/ 80 w 85"/>
                    <a:gd name="T17" fmla="*/ 7 h 7"/>
                    <a:gd name="T18" fmla="*/ 80 w 85"/>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7">
                      <a:moveTo>
                        <a:pt x="80" y="7"/>
                      </a:moveTo>
                      <a:lnTo>
                        <a:pt x="80" y="7"/>
                      </a:lnTo>
                      <a:lnTo>
                        <a:pt x="0" y="2"/>
                      </a:lnTo>
                      <a:lnTo>
                        <a:pt x="85" y="0"/>
                      </a:lnTo>
                      <a:lnTo>
                        <a:pt x="80"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39" name="Freeform 164"/>
                <p:cNvSpPr>
                  <a:spLocks/>
                </p:cNvSpPr>
                <p:nvPr/>
              </p:nvSpPr>
              <p:spPr bwMode="auto">
                <a:xfrm>
                  <a:off x="4194" y="1077"/>
                  <a:ext cx="85" cy="5"/>
                </a:xfrm>
                <a:custGeom>
                  <a:avLst/>
                  <a:gdLst>
                    <a:gd name="T0" fmla="*/ 85 w 85"/>
                    <a:gd name="T1" fmla="*/ 5 h 5"/>
                    <a:gd name="T2" fmla="*/ 85 w 85"/>
                    <a:gd name="T3" fmla="*/ 5 h 5"/>
                    <a:gd name="T4" fmla="*/ 0 w 85"/>
                    <a:gd name="T5" fmla="*/ 2 h 5"/>
                    <a:gd name="T6" fmla="*/ 0 w 85"/>
                    <a:gd name="T7" fmla="*/ 2 h 5"/>
                    <a:gd name="T8" fmla="*/ 0 w 85"/>
                    <a:gd name="T9" fmla="*/ 2 h 5"/>
                    <a:gd name="T10" fmla="*/ 0 w 85"/>
                    <a:gd name="T11" fmla="*/ 2 h 5"/>
                    <a:gd name="T12" fmla="*/ 85 w 85"/>
                    <a:gd name="T13" fmla="*/ 0 h 5"/>
                    <a:gd name="T14" fmla="*/ 85 w 85"/>
                    <a:gd name="T15" fmla="*/ 0 h 5"/>
                    <a:gd name="T16" fmla="*/ 85 w 85"/>
                    <a:gd name="T17" fmla="*/ 5 h 5"/>
                    <a:gd name="T18" fmla="*/ 85 w 85"/>
                    <a:gd name="T19" fmla="*/ 5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5">
                      <a:moveTo>
                        <a:pt x="85" y="5"/>
                      </a:moveTo>
                      <a:lnTo>
                        <a:pt x="85" y="5"/>
                      </a:lnTo>
                      <a:lnTo>
                        <a:pt x="0" y="2"/>
                      </a:lnTo>
                      <a:lnTo>
                        <a:pt x="85" y="0"/>
                      </a:lnTo>
                      <a:lnTo>
                        <a:pt x="85" y="5"/>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0" name="Freeform 165"/>
                <p:cNvSpPr>
                  <a:spLocks/>
                </p:cNvSpPr>
                <p:nvPr/>
              </p:nvSpPr>
              <p:spPr bwMode="auto">
                <a:xfrm>
                  <a:off x="4187" y="1091"/>
                  <a:ext cx="89" cy="7"/>
                </a:xfrm>
                <a:custGeom>
                  <a:avLst/>
                  <a:gdLst>
                    <a:gd name="T0" fmla="*/ 89 w 89"/>
                    <a:gd name="T1" fmla="*/ 7 h 7"/>
                    <a:gd name="T2" fmla="*/ 89 w 89"/>
                    <a:gd name="T3" fmla="*/ 7 h 7"/>
                    <a:gd name="T4" fmla="*/ 0 w 89"/>
                    <a:gd name="T5" fmla="*/ 5 h 7"/>
                    <a:gd name="T6" fmla="*/ 0 w 89"/>
                    <a:gd name="T7" fmla="*/ 5 h 7"/>
                    <a:gd name="T8" fmla="*/ 0 w 89"/>
                    <a:gd name="T9" fmla="*/ 5 h 7"/>
                    <a:gd name="T10" fmla="*/ 0 w 89"/>
                    <a:gd name="T11" fmla="*/ 5 h 7"/>
                    <a:gd name="T12" fmla="*/ 89 w 89"/>
                    <a:gd name="T13" fmla="*/ 0 h 7"/>
                    <a:gd name="T14" fmla="*/ 89 w 89"/>
                    <a:gd name="T15" fmla="*/ 0 h 7"/>
                    <a:gd name="T16" fmla="*/ 89 w 89"/>
                    <a:gd name="T17" fmla="*/ 7 h 7"/>
                    <a:gd name="T18" fmla="*/ 89 w 89"/>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9" h="7">
                      <a:moveTo>
                        <a:pt x="89" y="7"/>
                      </a:moveTo>
                      <a:lnTo>
                        <a:pt x="89" y="7"/>
                      </a:lnTo>
                      <a:lnTo>
                        <a:pt x="0" y="5"/>
                      </a:lnTo>
                      <a:lnTo>
                        <a:pt x="89" y="0"/>
                      </a:lnTo>
                      <a:lnTo>
                        <a:pt x="89"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1" name="Freeform 166"/>
                <p:cNvSpPr>
                  <a:spLocks/>
                </p:cNvSpPr>
                <p:nvPr/>
              </p:nvSpPr>
              <p:spPr bwMode="auto">
                <a:xfrm>
                  <a:off x="4182" y="1108"/>
                  <a:ext cx="97" cy="7"/>
                </a:xfrm>
                <a:custGeom>
                  <a:avLst/>
                  <a:gdLst>
                    <a:gd name="T0" fmla="*/ 97 w 97"/>
                    <a:gd name="T1" fmla="*/ 7 h 7"/>
                    <a:gd name="T2" fmla="*/ 97 w 97"/>
                    <a:gd name="T3" fmla="*/ 7 h 7"/>
                    <a:gd name="T4" fmla="*/ 0 w 97"/>
                    <a:gd name="T5" fmla="*/ 4 h 7"/>
                    <a:gd name="T6" fmla="*/ 0 w 97"/>
                    <a:gd name="T7" fmla="*/ 4 h 7"/>
                    <a:gd name="T8" fmla="*/ 0 w 97"/>
                    <a:gd name="T9" fmla="*/ 2 h 7"/>
                    <a:gd name="T10" fmla="*/ 0 w 97"/>
                    <a:gd name="T11" fmla="*/ 2 h 7"/>
                    <a:gd name="T12" fmla="*/ 94 w 97"/>
                    <a:gd name="T13" fmla="*/ 0 h 7"/>
                    <a:gd name="T14" fmla="*/ 94 w 97"/>
                    <a:gd name="T15" fmla="*/ 0 h 7"/>
                    <a:gd name="T16" fmla="*/ 97 w 97"/>
                    <a:gd name="T17" fmla="*/ 7 h 7"/>
                    <a:gd name="T18" fmla="*/ 97 w 97"/>
                    <a:gd name="T19" fmla="*/ 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7" h="7">
                      <a:moveTo>
                        <a:pt x="97" y="7"/>
                      </a:moveTo>
                      <a:lnTo>
                        <a:pt x="97" y="7"/>
                      </a:lnTo>
                      <a:lnTo>
                        <a:pt x="0" y="4"/>
                      </a:lnTo>
                      <a:lnTo>
                        <a:pt x="0" y="2"/>
                      </a:lnTo>
                      <a:lnTo>
                        <a:pt x="94" y="0"/>
                      </a:lnTo>
                      <a:lnTo>
                        <a:pt x="97"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2" name="Freeform 167"/>
                <p:cNvSpPr>
                  <a:spLocks/>
                </p:cNvSpPr>
                <p:nvPr/>
              </p:nvSpPr>
              <p:spPr bwMode="auto">
                <a:xfrm>
                  <a:off x="4180" y="1124"/>
                  <a:ext cx="104" cy="7"/>
                </a:xfrm>
                <a:custGeom>
                  <a:avLst/>
                  <a:gdLst>
                    <a:gd name="T0" fmla="*/ 104 w 104"/>
                    <a:gd name="T1" fmla="*/ 7 h 7"/>
                    <a:gd name="T2" fmla="*/ 0 w 104"/>
                    <a:gd name="T3" fmla="*/ 3 h 7"/>
                    <a:gd name="T4" fmla="*/ 0 w 104"/>
                    <a:gd name="T5" fmla="*/ 3 h 7"/>
                    <a:gd name="T6" fmla="*/ 0 w 104"/>
                    <a:gd name="T7" fmla="*/ 3 h 7"/>
                    <a:gd name="T8" fmla="*/ 101 w 104"/>
                    <a:gd name="T9" fmla="*/ 0 h 7"/>
                    <a:gd name="T10" fmla="*/ 101 w 104"/>
                    <a:gd name="T11" fmla="*/ 0 h 7"/>
                    <a:gd name="T12" fmla="*/ 104 w 104"/>
                    <a:gd name="T13" fmla="*/ 7 h 7"/>
                    <a:gd name="T14" fmla="*/ 104 w 104"/>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 h="7">
                      <a:moveTo>
                        <a:pt x="104" y="7"/>
                      </a:moveTo>
                      <a:lnTo>
                        <a:pt x="0" y="3"/>
                      </a:lnTo>
                      <a:lnTo>
                        <a:pt x="101" y="0"/>
                      </a:lnTo>
                      <a:lnTo>
                        <a:pt x="104" y="7"/>
                      </a:lnTo>
                      <a:close/>
                    </a:path>
                  </a:pathLst>
                </a:custGeom>
                <a:solidFill>
                  <a:srgbClr val="A6A6A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3" name="Freeform 168"/>
                <p:cNvSpPr>
                  <a:spLocks/>
                </p:cNvSpPr>
                <p:nvPr/>
              </p:nvSpPr>
              <p:spPr bwMode="auto">
                <a:xfrm>
                  <a:off x="4175" y="1148"/>
                  <a:ext cx="111" cy="75"/>
                </a:xfrm>
                <a:custGeom>
                  <a:avLst/>
                  <a:gdLst>
                    <a:gd name="T0" fmla="*/ 111 w 111"/>
                    <a:gd name="T1" fmla="*/ 16 h 75"/>
                    <a:gd name="T2" fmla="*/ 2 w 111"/>
                    <a:gd name="T3" fmla="*/ 0 h 75"/>
                    <a:gd name="T4" fmla="*/ 2 w 111"/>
                    <a:gd name="T5" fmla="*/ 0 h 75"/>
                    <a:gd name="T6" fmla="*/ 0 w 111"/>
                    <a:gd name="T7" fmla="*/ 12 h 75"/>
                    <a:gd name="T8" fmla="*/ 0 w 111"/>
                    <a:gd name="T9" fmla="*/ 56 h 75"/>
                    <a:gd name="T10" fmla="*/ 85 w 111"/>
                    <a:gd name="T11" fmla="*/ 75 h 75"/>
                    <a:gd name="T12" fmla="*/ 85 w 111"/>
                    <a:gd name="T13" fmla="*/ 75 h 75"/>
                    <a:gd name="T14" fmla="*/ 87 w 111"/>
                    <a:gd name="T15" fmla="*/ 71 h 75"/>
                    <a:gd name="T16" fmla="*/ 97 w 111"/>
                    <a:gd name="T17" fmla="*/ 59 h 75"/>
                    <a:gd name="T18" fmla="*/ 106 w 111"/>
                    <a:gd name="T19" fmla="*/ 40 h 75"/>
                    <a:gd name="T20" fmla="*/ 109 w 111"/>
                    <a:gd name="T21" fmla="*/ 28 h 75"/>
                    <a:gd name="T22" fmla="*/ 111 w 111"/>
                    <a:gd name="T23" fmla="*/ 16 h 75"/>
                    <a:gd name="T24" fmla="*/ 111 w 111"/>
                    <a:gd name="T25" fmla="*/ 16 h 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75">
                      <a:moveTo>
                        <a:pt x="111" y="16"/>
                      </a:moveTo>
                      <a:lnTo>
                        <a:pt x="2" y="0"/>
                      </a:lnTo>
                      <a:lnTo>
                        <a:pt x="0" y="12"/>
                      </a:lnTo>
                      <a:lnTo>
                        <a:pt x="0" y="56"/>
                      </a:lnTo>
                      <a:lnTo>
                        <a:pt x="85" y="75"/>
                      </a:lnTo>
                      <a:lnTo>
                        <a:pt x="87" y="71"/>
                      </a:lnTo>
                      <a:lnTo>
                        <a:pt x="97" y="59"/>
                      </a:lnTo>
                      <a:lnTo>
                        <a:pt x="106" y="40"/>
                      </a:lnTo>
                      <a:lnTo>
                        <a:pt x="109" y="28"/>
                      </a:lnTo>
                      <a:lnTo>
                        <a:pt x="111" y="16"/>
                      </a:lnTo>
                      <a:close/>
                    </a:path>
                  </a:pathLst>
                </a:custGeom>
                <a:solidFill>
                  <a:srgbClr val="86736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4" name="Freeform 169"/>
                <p:cNvSpPr>
                  <a:spLocks/>
                </p:cNvSpPr>
                <p:nvPr/>
              </p:nvSpPr>
              <p:spPr bwMode="auto">
                <a:xfrm>
                  <a:off x="4522" y="962"/>
                  <a:ext cx="37" cy="54"/>
                </a:xfrm>
                <a:custGeom>
                  <a:avLst/>
                  <a:gdLst>
                    <a:gd name="T0" fmla="*/ 37 w 37"/>
                    <a:gd name="T1" fmla="*/ 0 h 54"/>
                    <a:gd name="T2" fmla="*/ 37 w 37"/>
                    <a:gd name="T3" fmla="*/ 0 h 54"/>
                    <a:gd name="T4" fmla="*/ 26 w 37"/>
                    <a:gd name="T5" fmla="*/ 21 h 54"/>
                    <a:gd name="T6" fmla="*/ 26 w 37"/>
                    <a:gd name="T7" fmla="*/ 21 h 54"/>
                    <a:gd name="T8" fmla="*/ 4 w 37"/>
                    <a:gd name="T9" fmla="*/ 49 h 54"/>
                    <a:gd name="T10" fmla="*/ 0 w 37"/>
                    <a:gd name="T11" fmla="*/ 54 h 54"/>
                    <a:gd name="T12" fmla="*/ 0 w 37"/>
                    <a:gd name="T13" fmla="*/ 54 h 54"/>
                    <a:gd name="T14" fmla="*/ 11 w 37"/>
                    <a:gd name="T15" fmla="*/ 37 h 54"/>
                    <a:gd name="T16" fmla="*/ 21 w 37"/>
                    <a:gd name="T17" fmla="*/ 21 h 54"/>
                    <a:gd name="T18" fmla="*/ 30 w 37"/>
                    <a:gd name="T19" fmla="*/ 0 h 54"/>
                    <a:gd name="T20" fmla="*/ 37 w 37"/>
                    <a:gd name="T21" fmla="*/ 0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54">
                      <a:moveTo>
                        <a:pt x="37" y="0"/>
                      </a:moveTo>
                      <a:lnTo>
                        <a:pt x="37" y="0"/>
                      </a:lnTo>
                      <a:lnTo>
                        <a:pt x="26" y="21"/>
                      </a:lnTo>
                      <a:lnTo>
                        <a:pt x="4" y="49"/>
                      </a:lnTo>
                      <a:lnTo>
                        <a:pt x="0" y="54"/>
                      </a:lnTo>
                      <a:lnTo>
                        <a:pt x="11" y="37"/>
                      </a:lnTo>
                      <a:lnTo>
                        <a:pt x="21" y="21"/>
                      </a:lnTo>
                      <a:lnTo>
                        <a:pt x="30" y="0"/>
                      </a:lnTo>
                      <a:lnTo>
                        <a:pt x="37" y="0"/>
                      </a:lnTo>
                      <a:close/>
                    </a:path>
                  </a:pathLst>
                </a:custGeom>
                <a:solidFill>
                  <a:srgbClr val="BFBF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sp>
              <p:nvSpPr>
                <p:cNvPr id="23745" name="Freeform 170"/>
                <p:cNvSpPr>
                  <a:spLocks/>
                </p:cNvSpPr>
                <p:nvPr/>
              </p:nvSpPr>
              <p:spPr bwMode="auto">
                <a:xfrm>
                  <a:off x="4331" y="1153"/>
                  <a:ext cx="341" cy="301"/>
                </a:xfrm>
                <a:custGeom>
                  <a:avLst/>
                  <a:gdLst>
                    <a:gd name="T0" fmla="*/ 186 w 341"/>
                    <a:gd name="T1" fmla="*/ 153 h 301"/>
                    <a:gd name="T2" fmla="*/ 0 w 341"/>
                    <a:gd name="T3" fmla="*/ 0 h 301"/>
                    <a:gd name="T4" fmla="*/ 184 w 341"/>
                    <a:gd name="T5" fmla="*/ 160 h 301"/>
                    <a:gd name="T6" fmla="*/ 202 w 341"/>
                    <a:gd name="T7" fmla="*/ 165 h 301"/>
                    <a:gd name="T8" fmla="*/ 257 w 341"/>
                    <a:gd name="T9" fmla="*/ 233 h 301"/>
                    <a:gd name="T10" fmla="*/ 341 w 341"/>
                    <a:gd name="T11" fmla="*/ 301 h 301"/>
                    <a:gd name="T12" fmla="*/ 332 w 341"/>
                    <a:gd name="T13" fmla="*/ 282 h 301"/>
                    <a:gd name="T14" fmla="*/ 261 w 341"/>
                    <a:gd name="T15" fmla="*/ 228 h 301"/>
                    <a:gd name="T16" fmla="*/ 207 w 341"/>
                    <a:gd name="T17" fmla="*/ 160 h 301"/>
                    <a:gd name="T18" fmla="*/ 186 w 341"/>
                    <a:gd name="T19" fmla="*/ 153 h 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41" h="301">
                      <a:moveTo>
                        <a:pt x="186" y="153"/>
                      </a:moveTo>
                      <a:lnTo>
                        <a:pt x="0" y="0"/>
                      </a:lnTo>
                      <a:lnTo>
                        <a:pt x="184" y="160"/>
                      </a:lnTo>
                      <a:lnTo>
                        <a:pt x="202" y="165"/>
                      </a:lnTo>
                      <a:lnTo>
                        <a:pt x="257" y="233"/>
                      </a:lnTo>
                      <a:lnTo>
                        <a:pt x="341" y="301"/>
                      </a:lnTo>
                      <a:lnTo>
                        <a:pt x="332" y="282"/>
                      </a:lnTo>
                      <a:lnTo>
                        <a:pt x="261" y="228"/>
                      </a:lnTo>
                      <a:lnTo>
                        <a:pt x="207" y="160"/>
                      </a:lnTo>
                      <a:lnTo>
                        <a:pt x="186" y="153"/>
                      </a:lnTo>
                      <a:close/>
                    </a:path>
                  </a:pathLst>
                </a:custGeom>
                <a:solidFill>
                  <a:srgbClr val="D2D8D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b="0">
                    <a:latin typeface="Gill Sans" charset="0"/>
                    <a:ea typeface="Gill Sans" charset="0"/>
                    <a:cs typeface="Gill Sans" charset="0"/>
                  </a:endParaRPr>
                </a:p>
              </p:txBody>
            </p:sp>
          </p:grpSp>
          <p:sp>
            <p:nvSpPr>
              <p:cNvPr id="23581" name="Line 188"/>
              <p:cNvSpPr>
                <a:spLocks noChangeShapeType="1"/>
              </p:cNvSpPr>
              <p:nvPr/>
            </p:nvSpPr>
            <p:spPr bwMode="auto">
              <a:xfrm>
                <a:off x="2096" y="661"/>
                <a:ext cx="788" cy="56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2" name="Line 189"/>
              <p:cNvSpPr>
                <a:spLocks noChangeShapeType="1"/>
              </p:cNvSpPr>
              <p:nvPr/>
            </p:nvSpPr>
            <p:spPr bwMode="auto">
              <a:xfrm>
                <a:off x="2052" y="836"/>
                <a:ext cx="175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3" name="Line 190"/>
              <p:cNvSpPr>
                <a:spLocks noChangeShapeType="1"/>
              </p:cNvSpPr>
              <p:nvPr/>
            </p:nvSpPr>
            <p:spPr bwMode="auto">
              <a:xfrm>
                <a:off x="2052" y="967"/>
                <a:ext cx="832" cy="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23584" name="Line 191"/>
              <p:cNvSpPr>
                <a:spLocks noChangeShapeType="1"/>
              </p:cNvSpPr>
              <p:nvPr/>
            </p:nvSpPr>
            <p:spPr bwMode="auto">
              <a:xfrm flipV="1">
                <a:off x="2052" y="748"/>
                <a:ext cx="1752" cy="35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grpSp>
        <p:sp>
          <p:nvSpPr>
            <p:cNvPr id="23579" name="Text Box 206"/>
            <p:cNvSpPr txBox="1">
              <a:spLocks noChangeArrowheads="1"/>
            </p:cNvSpPr>
            <p:nvPr/>
          </p:nvSpPr>
          <p:spPr bwMode="auto">
            <a:xfrm>
              <a:off x="3872" y="1449"/>
              <a:ext cx="567" cy="444"/>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a:latin typeface="Gill Sans" charset="0"/>
                  <a:ea typeface="Gill Sans" charset="0"/>
                  <a:cs typeface="Gill Sans" charset="0"/>
                </a:rPr>
                <a:t>Disk</a:t>
              </a:r>
            </a:p>
            <a:p>
              <a:pPr>
                <a:spcBef>
                  <a:spcPct val="0"/>
                </a:spcBef>
              </a:pPr>
              <a:r>
                <a:rPr lang="en-US" altLang="ko-KR" b="0">
                  <a:latin typeface="Gill Sans" charset="0"/>
                  <a:ea typeface="Gill Sans" charset="0"/>
                  <a:cs typeface="Gill Sans" charset="0"/>
                </a:rPr>
                <a:t>500GB</a:t>
              </a:r>
            </a:p>
          </p:txBody>
        </p:sp>
      </p:grpSp>
      <p:grpSp>
        <p:nvGrpSpPr>
          <p:cNvPr id="765177" name="Group 249"/>
          <p:cNvGrpSpPr>
            <a:grpSpLocks/>
          </p:cNvGrpSpPr>
          <p:nvPr/>
        </p:nvGrpSpPr>
        <p:grpSpPr bwMode="auto">
          <a:xfrm>
            <a:off x="990600" y="828675"/>
            <a:ext cx="1092200" cy="3514725"/>
            <a:chOff x="576" y="48"/>
            <a:chExt cx="688" cy="2214"/>
          </a:xfrm>
        </p:grpSpPr>
        <p:sp>
          <p:nvSpPr>
            <p:cNvPr id="23560" name="Rectangle 4"/>
            <p:cNvSpPr>
              <a:spLocks noChangeArrowheads="1"/>
            </p:cNvSpPr>
            <p:nvPr/>
          </p:nvSpPr>
          <p:spPr bwMode="auto">
            <a:xfrm>
              <a:off x="607" y="48"/>
              <a:ext cx="657" cy="1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sz="6000" b="0" smtClean="0">
                  <a:latin typeface="Gill Sans" charset="0"/>
                  <a:ea typeface="Gill Sans" charset="0"/>
                  <a:cs typeface="Gill Sans" charset="0"/>
                  <a:sym typeface="Symbol" panose="05050102010706020507" pitchFamily="18" charset="2"/>
                </a:rPr>
                <a:t>∞</a:t>
              </a:r>
              <a:endParaRPr lang="en-US" altLang="ko-KR" sz="6000" b="0" dirty="0">
                <a:latin typeface="Gill Sans" charset="0"/>
                <a:ea typeface="Gill Sans" charset="0"/>
                <a:cs typeface="Gill Sans" charset="0"/>
                <a:sym typeface="Symbol" panose="05050102010706020507" pitchFamily="18" charset="2"/>
              </a:endParaRPr>
            </a:p>
          </p:txBody>
        </p:sp>
        <p:sp>
          <p:nvSpPr>
            <p:cNvPr id="23561" name="Text Box 205"/>
            <p:cNvSpPr txBox="1">
              <a:spLocks noChangeArrowheads="1"/>
            </p:cNvSpPr>
            <p:nvPr/>
          </p:nvSpPr>
          <p:spPr bwMode="auto">
            <a:xfrm>
              <a:off x="576" y="1624"/>
              <a:ext cx="681" cy="638"/>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spcBef>
                  <a:spcPct val="0"/>
                </a:spcBef>
              </a:pPr>
              <a:r>
                <a:rPr lang="en-US" altLang="ko-KR" b="0" dirty="0">
                  <a:latin typeface="Gill Sans" charset="0"/>
                  <a:ea typeface="Gill Sans" charset="0"/>
                  <a:cs typeface="Gill Sans" charset="0"/>
                </a:rPr>
                <a:t>Virtual</a:t>
              </a:r>
            </a:p>
            <a:p>
              <a:pPr>
                <a:spcBef>
                  <a:spcPct val="0"/>
                </a:spcBef>
              </a:pPr>
              <a:r>
                <a:rPr lang="en-US" altLang="ko-KR" b="0" dirty="0">
                  <a:latin typeface="Gill Sans" charset="0"/>
                  <a:ea typeface="Gill Sans" charset="0"/>
                  <a:cs typeface="Gill Sans" charset="0"/>
                </a:rPr>
                <a:t>Memory</a:t>
              </a:r>
            </a:p>
            <a:p>
              <a:pPr>
                <a:spcBef>
                  <a:spcPct val="0"/>
                </a:spcBef>
              </a:pPr>
              <a:r>
                <a:rPr lang="en-US" altLang="ko-KR" b="0" dirty="0">
                  <a:latin typeface="Gill Sans" charset="0"/>
                  <a:ea typeface="Gill Sans" charset="0"/>
                  <a:cs typeface="Gill Sans" charset="0"/>
                </a:rPr>
                <a:t>4 GB</a:t>
              </a:r>
            </a:p>
          </p:txBody>
        </p:sp>
        <p:sp>
          <p:nvSpPr>
            <p:cNvPr id="23562" name="Rectangle 224"/>
            <p:cNvSpPr>
              <a:spLocks noChangeArrowheads="1"/>
            </p:cNvSpPr>
            <p:nvPr/>
          </p:nvSpPr>
          <p:spPr bwMode="auto">
            <a:xfrm>
              <a:off x="607" y="127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3" name="Rectangle 225"/>
            <p:cNvSpPr>
              <a:spLocks noChangeArrowheads="1"/>
            </p:cNvSpPr>
            <p:nvPr/>
          </p:nvSpPr>
          <p:spPr bwMode="auto">
            <a:xfrm>
              <a:off x="607" y="118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4" name="Rectangle 226"/>
            <p:cNvSpPr>
              <a:spLocks noChangeArrowheads="1"/>
            </p:cNvSpPr>
            <p:nvPr/>
          </p:nvSpPr>
          <p:spPr bwMode="auto">
            <a:xfrm>
              <a:off x="607" y="109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5" name="Rectangle 227"/>
            <p:cNvSpPr>
              <a:spLocks noChangeArrowheads="1"/>
            </p:cNvSpPr>
            <p:nvPr/>
          </p:nvSpPr>
          <p:spPr bwMode="auto">
            <a:xfrm>
              <a:off x="607" y="101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6" name="Rectangle 228"/>
            <p:cNvSpPr>
              <a:spLocks noChangeArrowheads="1"/>
            </p:cNvSpPr>
            <p:nvPr/>
          </p:nvSpPr>
          <p:spPr bwMode="auto">
            <a:xfrm>
              <a:off x="607" y="924"/>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7" name="Rectangle 229"/>
            <p:cNvSpPr>
              <a:spLocks noChangeArrowheads="1"/>
            </p:cNvSpPr>
            <p:nvPr/>
          </p:nvSpPr>
          <p:spPr bwMode="auto">
            <a:xfrm>
              <a:off x="607" y="836"/>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8" name="Rectangle 230"/>
            <p:cNvSpPr>
              <a:spLocks noChangeArrowheads="1"/>
            </p:cNvSpPr>
            <p:nvPr/>
          </p:nvSpPr>
          <p:spPr bwMode="auto">
            <a:xfrm>
              <a:off x="607" y="74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69" name="Rectangle 231"/>
            <p:cNvSpPr>
              <a:spLocks noChangeArrowheads="1"/>
            </p:cNvSpPr>
            <p:nvPr/>
          </p:nvSpPr>
          <p:spPr bwMode="auto">
            <a:xfrm>
              <a:off x="607" y="66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0" name="Rectangle 232"/>
            <p:cNvSpPr>
              <a:spLocks noChangeArrowheads="1"/>
            </p:cNvSpPr>
            <p:nvPr/>
          </p:nvSpPr>
          <p:spPr bwMode="auto">
            <a:xfrm>
              <a:off x="607" y="57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1" name="Rectangle 233"/>
            <p:cNvSpPr>
              <a:spLocks noChangeArrowheads="1"/>
            </p:cNvSpPr>
            <p:nvPr/>
          </p:nvSpPr>
          <p:spPr bwMode="auto">
            <a:xfrm>
              <a:off x="607" y="48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2" name="Rectangle 234"/>
            <p:cNvSpPr>
              <a:spLocks noChangeArrowheads="1"/>
            </p:cNvSpPr>
            <p:nvPr/>
          </p:nvSpPr>
          <p:spPr bwMode="auto">
            <a:xfrm>
              <a:off x="607" y="398"/>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3" name="Rectangle 235"/>
            <p:cNvSpPr>
              <a:spLocks noChangeArrowheads="1"/>
            </p:cNvSpPr>
            <p:nvPr/>
          </p:nvSpPr>
          <p:spPr bwMode="auto">
            <a:xfrm>
              <a:off x="607" y="311"/>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4" name="Rectangle 236"/>
            <p:cNvSpPr>
              <a:spLocks noChangeArrowheads="1"/>
            </p:cNvSpPr>
            <p:nvPr/>
          </p:nvSpPr>
          <p:spPr bwMode="auto">
            <a:xfrm>
              <a:off x="607" y="223"/>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5" name="Rectangle 237"/>
            <p:cNvSpPr>
              <a:spLocks noChangeArrowheads="1"/>
            </p:cNvSpPr>
            <p:nvPr/>
          </p:nvSpPr>
          <p:spPr bwMode="auto">
            <a:xfrm>
              <a:off x="607" y="136"/>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6" name="Rectangle 243"/>
            <p:cNvSpPr>
              <a:spLocks noChangeArrowheads="1"/>
            </p:cNvSpPr>
            <p:nvPr/>
          </p:nvSpPr>
          <p:spPr bwMode="auto">
            <a:xfrm>
              <a:off x="607" y="1361"/>
              <a:ext cx="657" cy="88"/>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sp>
          <p:nvSpPr>
            <p:cNvPr id="23577" name="Rectangle 244"/>
            <p:cNvSpPr>
              <a:spLocks noChangeArrowheads="1"/>
            </p:cNvSpPr>
            <p:nvPr/>
          </p:nvSpPr>
          <p:spPr bwMode="auto">
            <a:xfrm>
              <a:off x="607" y="1449"/>
              <a:ext cx="657" cy="87"/>
            </a:xfrm>
            <a:prstGeom prst="rect">
              <a:avLst/>
            </a:prstGeom>
            <a:noFill/>
            <a:ln w="12700" algn="ctr">
              <a:solidFill>
                <a:schemeClr val="tx1"/>
              </a:solidFill>
              <a:prstDash val="dash"/>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endParaRPr lang="en-US" altLang="en-US" b="0">
                <a:latin typeface="Gill Sans" charset="0"/>
                <a:ea typeface="Gill Sans" charset="0"/>
                <a:cs typeface="Gill Sans" charset="0"/>
              </a:endParaRPr>
            </a:p>
          </p:txBody>
        </p:sp>
      </p:grpSp>
    </p:spTree>
    <p:extLst>
      <p:ext uri="{BB962C8B-B14F-4D97-AF65-F5344CB8AC3E}">
        <p14:creationId xmlns:p14="http://schemas.microsoft.com/office/powerpoint/2010/main" val="186088602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152400"/>
            <a:ext cx="8839200" cy="533400"/>
          </a:xfrm>
        </p:spPr>
        <p:txBody>
          <a:bodyPr/>
          <a:lstStyle/>
          <a:p>
            <a:r>
              <a:rPr lang="en-US" altLang="ko-KR" smtClean="0">
                <a:ea typeface="굴림" panose="020B0600000101010101" pitchFamily="34" charset="-127"/>
              </a:rPr>
              <a:t>Since Demand </a:t>
            </a:r>
            <a:r>
              <a:rPr lang="en-US" altLang="ko-KR" dirty="0" smtClean="0">
                <a:ea typeface="굴림" panose="020B0600000101010101" pitchFamily="34" charset="-127"/>
              </a:rPr>
              <a:t>Paging </a:t>
            </a:r>
            <a:r>
              <a:rPr lang="en-US" altLang="ko-KR" smtClean="0">
                <a:ea typeface="굴림" panose="020B0600000101010101" pitchFamily="34" charset="-127"/>
              </a:rPr>
              <a:t>is Caching, Must Ask…</a:t>
            </a:r>
            <a:endParaRPr lang="en-US" altLang="ko-KR" dirty="0" smtClean="0">
              <a:ea typeface="굴림" panose="020B0600000101010101" pitchFamily="34" charset="-127"/>
            </a:endParaRPr>
          </a:p>
        </p:txBody>
      </p:sp>
      <p:sp>
        <p:nvSpPr>
          <p:cNvPr id="765955" name="Rectangle 3"/>
          <p:cNvSpPr>
            <a:spLocks noGrp="1" noChangeArrowheads="1"/>
          </p:cNvSpPr>
          <p:nvPr>
            <p:ph type="body" idx="1"/>
          </p:nvPr>
        </p:nvSpPr>
        <p:spPr>
          <a:xfrm>
            <a:off x="304800" y="838200"/>
            <a:ext cx="8534400" cy="5486400"/>
          </a:xfrm>
        </p:spPr>
        <p:txBody>
          <a:bodyPr/>
          <a:lstStyle/>
          <a:p>
            <a:r>
              <a:rPr lang="en-US" altLang="ko-KR" dirty="0" smtClean="0">
                <a:ea typeface="굴림" panose="020B0600000101010101" pitchFamily="34" charset="-127"/>
              </a:rPr>
              <a:t>What is block size?</a:t>
            </a:r>
          </a:p>
          <a:p>
            <a:pPr lvl="1"/>
            <a:r>
              <a:rPr lang="en-US" altLang="ko-KR" dirty="0" smtClean="0">
                <a:ea typeface="굴림" panose="020B0600000101010101" pitchFamily="34" charset="-127"/>
              </a:rPr>
              <a:t>1 page</a:t>
            </a:r>
          </a:p>
          <a:p>
            <a:r>
              <a:rPr lang="en-US" altLang="ko-KR" dirty="0" smtClean="0">
                <a:ea typeface="굴림" panose="020B0600000101010101" pitchFamily="34" charset="-127"/>
              </a:rPr>
              <a:t>What is organization of this cache (i.e. direct-mapped, set-associative, fully-associative)?</a:t>
            </a:r>
          </a:p>
          <a:p>
            <a:pPr lvl="1"/>
            <a:r>
              <a:rPr lang="en-US" altLang="ko-KR" dirty="0" smtClean="0">
                <a:ea typeface="굴림" panose="020B0600000101010101" pitchFamily="34" charset="-127"/>
              </a:rPr>
              <a:t>Fully associative: arbitrary virtual </a:t>
            </a:r>
            <a:r>
              <a:rPr lang="en-US" altLang="ko-KR" dirty="0" smtClean="0">
                <a:ea typeface="굴림" panose="020B0600000101010101" pitchFamily="34" charset="-127"/>
                <a:sym typeface="Symbol" panose="05050102010706020507" pitchFamily="18" charset="2"/>
              </a:rPr>
              <a:t> physical mapping</a:t>
            </a:r>
          </a:p>
          <a:p>
            <a:r>
              <a:rPr lang="en-US" altLang="ko-KR" dirty="0" smtClean="0">
                <a:ea typeface="굴림" panose="020B0600000101010101" pitchFamily="34" charset="-127"/>
                <a:sym typeface="Symbol" panose="05050102010706020507" pitchFamily="18" charset="2"/>
              </a:rPr>
              <a:t>How do we find a page in the cache when look for it?</a:t>
            </a:r>
          </a:p>
          <a:p>
            <a:pPr lvl="1"/>
            <a:r>
              <a:rPr lang="en-US" altLang="ko-KR" dirty="0" smtClean="0">
                <a:ea typeface="굴림" panose="020B0600000101010101" pitchFamily="34" charset="-127"/>
                <a:sym typeface="Symbol" panose="05050102010706020507" pitchFamily="18" charset="2"/>
              </a:rPr>
              <a:t>First check TLB, then page-table traversal</a:t>
            </a:r>
          </a:p>
          <a:p>
            <a:r>
              <a:rPr lang="en-US" altLang="ko-KR" dirty="0" smtClean="0">
                <a:ea typeface="굴림" panose="020B0600000101010101" pitchFamily="34" charset="-127"/>
                <a:sym typeface="Symbol" panose="05050102010706020507" pitchFamily="18" charset="2"/>
              </a:rPr>
              <a:t>What is page replacement policy? (i.e. LRU, Random…)</a:t>
            </a:r>
          </a:p>
          <a:p>
            <a:pPr lvl="1"/>
            <a:r>
              <a:rPr lang="en-US" altLang="ko-KR" dirty="0" smtClean="0">
                <a:ea typeface="굴림" panose="020B0600000101010101" pitchFamily="34" charset="-127"/>
                <a:sym typeface="Symbol" panose="05050102010706020507" pitchFamily="18" charset="2"/>
              </a:rPr>
              <a:t>This requires more explanation… (</a:t>
            </a:r>
            <a:r>
              <a:rPr lang="en-US" altLang="ko-KR" dirty="0" err="1" smtClean="0">
                <a:ea typeface="굴림" panose="020B0600000101010101" pitchFamily="34" charset="-127"/>
                <a:sym typeface="Symbol" panose="05050102010706020507" pitchFamily="18" charset="2"/>
              </a:rPr>
              <a:t>kinda</a:t>
            </a:r>
            <a:r>
              <a:rPr lang="en-US" altLang="ko-KR" dirty="0" smtClean="0">
                <a:ea typeface="굴림" panose="020B0600000101010101" pitchFamily="34" charset="-127"/>
                <a:sym typeface="Symbol" panose="05050102010706020507" pitchFamily="18" charset="2"/>
              </a:rPr>
              <a:t> LRU)</a:t>
            </a:r>
          </a:p>
          <a:p>
            <a:r>
              <a:rPr lang="en-US" altLang="ko-KR" dirty="0" smtClean="0">
                <a:ea typeface="굴림" panose="020B0600000101010101" pitchFamily="34" charset="-127"/>
                <a:sym typeface="Symbol" panose="05050102010706020507" pitchFamily="18" charset="2"/>
              </a:rPr>
              <a:t>What happens on a miss?</a:t>
            </a:r>
          </a:p>
          <a:p>
            <a:pPr lvl="1"/>
            <a:r>
              <a:rPr lang="en-US" altLang="ko-KR" dirty="0" smtClean="0">
                <a:ea typeface="굴림" panose="020B0600000101010101" pitchFamily="34" charset="-127"/>
                <a:sym typeface="Symbol" panose="05050102010706020507" pitchFamily="18" charset="2"/>
              </a:rPr>
              <a:t>Go to lower level to fill miss (i.e. disk)</a:t>
            </a:r>
          </a:p>
          <a:p>
            <a:r>
              <a:rPr lang="en-US" altLang="ko-KR" dirty="0" smtClean="0">
                <a:ea typeface="굴림" panose="020B0600000101010101" pitchFamily="34" charset="-127"/>
                <a:sym typeface="Symbol" panose="05050102010706020507" pitchFamily="18" charset="2"/>
              </a:rPr>
              <a:t>What happens on a write? (write-through, write back)</a:t>
            </a:r>
          </a:p>
          <a:p>
            <a:pPr lvl="1"/>
            <a:r>
              <a:rPr lang="en-US" altLang="ko-KR" dirty="0" smtClean="0">
                <a:ea typeface="굴림" panose="020B0600000101010101" pitchFamily="34" charset="-127"/>
                <a:sym typeface="Symbol" panose="05050102010706020507" pitchFamily="18" charset="2"/>
              </a:rPr>
              <a:t>Definitely write-back – need dirty bit!</a:t>
            </a:r>
          </a:p>
        </p:txBody>
      </p:sp>
    </p:spTree>
    <p:extLst>
      <p:ext uri="{BB962C8B-B14F-4D97-AF65-F5344CB8AC3E}">
        <p14:creationId xmlns:p14="http://schemas.microsoft.com/office/powerpoint/2010/main" val="1253037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5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59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59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59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659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659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59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6595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6595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6595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6595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659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dirty="0" smtClean="0">
                <a:ea typeface="굴림" panose="020B0600000101010101" pitchFamily="34" charset="-127"/>
              </a:rPr>
              <a:t>Summary: Steps in Handling a Page Fault</a:t>
            </a: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l="5666" t="598" r="6114" b="912"/>
          <a:stretch>
            <a:fillRect/>
          </a:stretch>
        </p:blipFill>
        <p:spPr bwMode="auto">
          <a:xfrm>
            <a:off x="1066800" y="761999"/>
            <a:ext cx="7010400" cy="5868761"/>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863509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71425</TotalTime>
  <Pages>60</Pages>
  <Words>4100</Words>
  <Application>Microsoft Macintosh PowerPoint</Application>
  <PresentationFormat>On-screen Show (4:3)</PresentationFormat>
  <Paragraphs>873</Paragraphs>
  <Slides>46</Slides>
  <Notes>36</Notes>
  <HiddenSlides>5</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8" baseType="lpstr">
      <vt:lpstr>Comic Sans MS</vt:lpstr>
      <vt:lpstr>Consolas</vt:lpstr>
      <vt:lpstr>Gill Sans</vt:lpstr>
      <vt:lpstr>Gill Sans Light</vt:lpstr>
      <vt:lpstr>Gulim</vt:lpstr>
      <vt:lpstr>Helvetica</vt:lpstr>
      <vt:lpstr>Impact</vt:lpstr>
      <vt:lpstr>Symbol</vt:lpstr>
      <vt:lpstr>굴림</vt:lpstr>
      <vt:lpstr>Arial</vt:lpstr>
      <vt:lpstr>Office</vt:lpstr>
      <vt:lpstr>Equation</vt:lpstr>
      <vt:lpstr>CS162 Operating Systems and Systems Programming Lecture 15   Demand Paging (Finished)</vt:lpstr>
      <vt:lpstr>Working Set Model</vt:lpstr>
      <vt:lpstr>Cache Behavior under WS model</vt:lpstr>
      <vt:lpstr>Another model of Locality: Zipf</vt:lpstr>
      <vt:lpstr>Demand Paging</vt:lpstr>
      <vt:lpstr>Illusion of Infinite Memory (1/2)</vt:lpstr>
      <vt:lpstr>Illusion of Infinite Memory (2/2)</vt:lpstr>
      <vt:lpstr>Since Demand Paging is Caching, Must Ask…</vt:lpstr>
      <vt:lpstr>Summary: Steps in Handling a Page Fault</vt:lpstr>
      <vt:lpstr>Recall: What is in a Page Table Entry</vt:lpstr>
      <vt:lpstr>Demand Paging Mechanisms</vt:lpstr>
      <vt:lpstr>Management &amp; Access to the Memory Hierarchy</vt:lpstr>
      <vt:lpstr>Recall: Some following questions</vt:lpstr>
      <vt:lpstr>Demand Paging Cost Model</vt:lpstr>
      <vt:lpstr>What Factors Lead to Misses?</vt:lpstr>
      <vt:lpstr>Page Replacement Policies</vt:lpstr>
      <vt:lpstr>Replacement Policies (Con’t)</vt:lpstr>
      <vt:lpstr>Example: FIFO</vt:lpstr>
      <vt:lpstr>Example: MIN</vt:lpstr>
      <vt:lpstr>When will LRU perform badly?</vt:lpstr>
      <vt:lpstr>When will LRU perform badly?</vt:lpstr>
      <vt:lpstr>Graph of Page Faults Versus The Number of Frames</vt:lpstr>
      <vt:lpstr>Adding Memory Doesn’t Always Help Fault Rate</vt:lpstr>
      <vt:lpstr>Administrivia</vt:lpstr>
      <vt:lpstr>break</vt:lpstr>
      <vt:lpstr>Implementing LRU</vt:lpstr>
      <vt:lpstr>Clock Algorithm: Not Recently Used</vt:lpstr>
      <vt:lpstr>Nth Chance version of Clock Algorithm</vt:lpstr>
      <vt:lpstr>Clock Algorithms: Details</vt:lpstr>
      <vt:lpstr>Clock Algorithms Details (continued)</vt:lpstr>
      <vt:lpstr>Second-Chance List Algorithm (VAX/VMS)</vt:lpstr>
      <vt:lpstr>Second-Chance List Algorithm (con’t)</vt:lpstr>
      <vt:lpstr>Free List</vt:lpstr>
      <vt:lpstr>Demand Paging (more details) </vt:lpstr>
      <vt:lpstr>Allocation of Page Frames (Memory Pages)</vt:lpstr>
      <vt:lpstr>Fixed/Priority Allocation</vt:lpstr>
      <vt:lpstr>Page-Fault Frequency Allocation</vt:lpstr>
      <vt:lpstr>Thrashing</vt:lpstr>
      <vt:lpstr>Locality In A Memory-Reference Pattern</vt:lpstr>
      <vt:lpstr>Working-Set Model</vt:lpstr>
      <vt:lpstr>What about Compulsory Misses?</vt:lpstr>
      <vt:lpstr>Summary</vt:lpstr>
      <vt:lpstr>Virtual Map (Details)</vt:lpstr>
      <vt:lpstr>Reverse Page Mapping (Sometimes called “Coremap”)</vt:lpstr>
      <vt:lpstr>Linux Memory Details?</vt:lpstr>
      <vt:lpstr>Recall: Linux Virtual memory map</vt:lpstr>
    </vt:vector>
  </TitlesOfParts>
  <Company>UC Berkeley</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Ion Stoica</cp:lastModifiedBy>
  <cp:revision>770</cp:revision>
  <cp:lastPrinted>2016-10-15T17:26:55Z</cp:lastPrinted>
  <dcterms:created xsi:type="dcterms:W3CDTF">1995-08-12T11:37:26Z</dcterms:created>
  <dcterms:modified xsi:type="dcterms:W3CDTF">2018-10-22T22:02:44Z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