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1288" r:id="rId3"/>
    <p:sldId id="1350" r:id="rId4"/>
    <p:sldId id="1351" r:id="rId5"/>
    <p:sldId id="1352" r:id="rId6"/>
    <p:sldId id="1353" r:id="rId7"/>
    <p:sldId id="1335" r:id="rId8"/>
    <p:sldId id="1336" r:id="rId9"/>
    <p:sldId id="1337" r:id="rId10"/>
    <p:sldId id="1338" r:id="rId11"/>
    <p:sldId id="1339" r:id="rId12"/>
    <p:sldId id="1341" r:id="rId13"/>
    <p:sldId id="1218" r:id="rId14"/>
    <p:sldId id="1219" r:id="rId15"/>
    <p:sldId id="1220" r:id="rId16"/>
    <p:sldId id="1264" r:id="rId17"/>
    <p:sldId id="1222" r:id="rId18"/>
    <p:sldId id="1349" r:id="rId19"/>
    <p:sldId id="1354" r:id="rId20"/>
    <p:sldId id="1356" r:id="rId21"/>
    <p:sldId id="1334" r:id="rId22"/>
    <p:sldId id="1227" r:id="rId23"/>
    <p:sldId id="1228" r:id="rId24"/>
    <p:sldId id="1271" r:id="rId25"/>
    <p:sldId id="1230" r:id="rId26"/>
    <p:sldId id="1231" r:id="rId27"/>
    <p:sldId id="1236" r:id="rId28"/>
    <p:sldId id="1357" r:id="rId29"/>
    <p:sldId id="1343" r:id="rId30"/>
    <p:sldId id="1235" r:id="rId31"/>
    <p:sldId id="1233" r:id="rId32"/>
    <p:sldId id="1312" r:id="rId33"/>
    <p:sldId id="1316" r:id="rId34"/>
    <p:sldId id="1317" r:id="rId35"/>
    <p:sldId id="1323" r:id="rId36"/>
    <p:sldId id="1327" r:id="rId37"/>
    <p:sldId id="1326" r:id="rId38"/>
    <p:sldId id="1328" r:id="rId39"/>
    <p:sldId id="1329" r:id="rId40"/>
    <p:sldId id="1330" r:id="rId41"/>
    <p:sldId id="1237" r:id="rId42"/>
    <p:sldId id="1300" r:id="rId43"/>
    <p:sldId id="1238" r:id="rId44"/>
    <p:sldId id="1299" r:id="rId45"/>
    <p:sldId id="1239" r:id="rId46"/>
    <p:sldId id="1248" r:id="rId47"/>
    <p:sldId id="1344" r:id="rId48"/>
    <p:sldId id="1345" r:id="rId49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E6B5"/>
    <a:srgbClr val="FDFDFD"/>
    <a:srgbClr val="FFFFFF"/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84" autoAdjust="0"/>
    <p:restoredTop sz="94799" autoAdjust="0"/>
  </p:normalViewPr>
  <p:slideViewPr>
    <p:cSldViewPr>
      <p:cViewPr>
        <p:scale>
          <a:sx n="100" d="100"/>
          <a:sy n="100" d="100"/>
        </p:scale>
        <p:origin x="7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f(x)</c:v>
                </c:pt>
              </c:strCache>
            </c:strRef>
          </c:tx>
          <c:marker>
            <c:symbol val="none"/>
          </c:marker>
          <c:xVal>
            <c:numRef>
              <c:f>Sheet1!$A$4:$A$20</c:f>
              <c:numCache>
                <c:formatCode>General</c:formatCode>
                <c:ptCount val="17"/>
                <c:pt idx="0">
                  <c:v>0.001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0.16</c:v>
                </c:pt>
                <c:pt idx="6">
                  <c:v>0.32</c:v>
                </c:pt>
                <c:pt idx="7">
                  <c:v>0.64</c:v>
                </c:pt>
                <c:pt idx="8">
                  <c:v>1.0</c:v>
                </c:pt>
                <c:pt idx="9">
                  <c:v>2.0</c:v>
                </c:pt>
                <c:pt idx="10">
                  <c:v>3.0</c:v>
                </c:pt>
                <c:pt idx="11">
                  <c:v>4.0</c:v>
                </c:pt>
                <c:pt idx="12">
                  <c:v>5.0</c:v>
                </c:pt>
                <c:pt idx="13">
                  <c:v>6.0</c:v>
                </c:pt>
                <c:pt idx="14">
                  <c:v>7.0</c:v>
                </c:pt>
                <c:pt idx="15">
                  <c:v>8.0</c:v>
                </c:pt>
                <c:pt idx="16">
                  <c:v>10.0</c:v>
                </c:pt>
              </c:numCache>
            </c:numRef>
          </c:xVal>
          <c:yVal>
            <c:numRef>
              <c:f>Sheet1!$B$4:$B$20</c:f>
              <c:numCache>
                <c:formatCode>General</c:formatCode>
                <c:ptCount val="17"/>
                <c:pt idx="0">
                  <c:v>0.999000499833375</c:v>
                </c:pt>
                <c:pt idx="1">
                  <c:v>0.990049833749168</c:v>
                </c:pt>
                <c:pt idx="2">
                  <c:v>0.980198673306755</c:v>
                </c:pt>
                <c:pt idx="3">
                  <c:v>0.960789439152323</c:v>
                </c:pt>
                <c:pt idx="4">
                  <c:v>0.923116346386636</c:v>
                </c:pt>
                <c:pt idx="5">
                  <c:v>0.852143788966211</c:v>
                </c:pt>
                <c:pt idx="6">
                  <c:v>0.726149037073691</c:v>
                </c:pt>
                <c:pt idx="7">
                  <c:v>0.527292424043049</c:v>
                </c:pt>
                <c:pt idx="8">
                  <c:v>0.367879441171442</c:v>
                </c:pt>
                <c:pt idx="9">
                  <c:v>0.135335283236613</c:v>
                </c:pt>
                <c:pt idx="10">
                  <c:v>0.0497870683678639</c:v>
                </c:pt>
                <c:pt idx="11">
                  <c:v>0.0183156388887342</c:v>
                </c:pt>
                <c:pt idx="12">
                  <c:v>0.00673794699908546</c:v>
                </c:pt>
                <c:pt idx="13">
                  <c:v>0.00247875217666636</c:v>
                </c:pt>
                <c:pt idx="14">
                  <c:v>0.000911881965554516</c:v>
                </c:pt>
                <c:pt idx="15">
                  <c:v>0.000335462627902512</c:v>
                </c:pt>
                <c:pt idx="16">
                  <c:v>4.53999297624849E-5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21652928"/>
        <c:axId val="-704138384"/>
      </c:scatterChart>
      <c:valAx>
        <c:axId val="-721652928"/>
        <c:scaling>
          <c:orientation val="minMax"/>
          <c:max val="10.0"/>
        </c:scaling>
        <c:delete val="0"/>
        <c:axPos val="b"/>
        <c:numFmt formatCode="General" sourceLinked="1"/>
        <c:majorTickMark val="out"/>
        <c:minorTickMark val="none"/>
        <c:tickLblPos val="nextTo"/>
        <c:crossAx val="-704138384"/>
        <c:crosses val="autoZero"/>
        <c:crossBetween val="midCat"/>
      </c:valAx>
      <c:valAx>
        <c:axId val="-704138384"/>
        <c:scaling>
          <c:orientation val="minMax"/>
          <c:max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2165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A79720-2A07-2A4E-8EBA-8106CEA8CF32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74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57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745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9329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9329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7793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4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7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5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1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1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4097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2313" y="3475038"/>
            <a:ext cx="8274050" cy="3292475"/>
          </a:xfrm>
          <a:noFill/>
        </p:spPr>
        <p:txBody>
          <a:bodyPr lIns="95638" tIns="46979" rIns="95638" bIns="46979"/>
          <a:lstStyle/>
          <a:p>
            <a:r>
              <a:rPr lang="en-US" altLang="en-US" smtClean="0"/>
              <a:t>Old and New Testament by Kleirock</a:t>
            </a:r>
          </a:p>
          <a:p>
            <a:r>
              <a:rPr lang="en-US" altLang="en-US" smtClean="0"/>
              <a:t>Regret skipping as grad student</a:t>
            </a:r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90850" y="471488"/>
            <a:ext cx="3640138" cy="2730500"/>
          </a:xfrm>
          <a:ln cap="flat"/>
        </p:spPr>
      </p:sp>
    </p:spTree>
    <p:extLst>
      <p:ext uri="{BB962C8B-B14F-4D97-AF65-F5344CB8AC3E}">
        <p14:creationId xmlns:p14="http://schemas.microsoft.com/office/powerpoint/2010/main" val="335966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17.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2263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10/24/18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910751" y="6550025"/>
            <a:ext cx="194955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 UCB Fall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en.wikipedia.org/wiki/Solid-state_driv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162.eecs.berkeley.edu/static/readings/patterson_queue.pdf" TargetMode="External"/><Relationship Id="rId3" Type="http://schemas.openxmlformats.org/officeDocument/2006/relationships/hyperlink" Target="http://web2.uwindsor.ca/math/hlynka/qonline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17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Performance</a:t>
            </a:r>
            <a:br>
              <a:rPr lang="en-US" altLang="en-US" sz="3000" dirty="0" smtClean="0"/>
            </a:br>
            <a:r>
              <a:rPr lang="en-US" altLang="en-US" sz="3000" dirty="0" smtClean="0"/>
              <a:t>Storage Devices, Queueing Theory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October 24, 2018</a:t>
            </a:r>
          </a:p>
          <a:p>
            <a:pPr marL="285750" indent="-285750"/>
            <a:r>
              <a:rPr lang="en-US" altLang="en-US" dirty="0" smtClean="0"/>
              <a:t>Prof. Ion </a:t>
            </a:r>
            <a:r>
              <a:rPr lang="en-US" altLang="en-US" dirty="0"/>
              <a:t>S</a:t>
            </a:r>
            <a:r>
              <a:rPr lang="en-US" altLang="en-US" dirty="0" smtClean="0"/>
              <a:t>toica</a:t>
            </a:r>
            <a:endParaRPr lang="en-US" altLang="en-US" dirty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4400" dirty="0" smtClean="0"/>
              <a:t>Review: Magnetic Disks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9144000" cy="304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Cylinders</a:t>
            </a:r>
            <a:r>
              <a:rPr lang="en-US" dirty="0" smtClean="0"/>
              <a:t>: all </a:t>
            </a:r>
            <a:r>
              <a:rPr lang="en-US" dirty="0"/>
              <a:t>the tracks </a:t>
            </a:r>
            <a:r>
              <a:rPr lang="en-US" dirty="0" smtClean="0"/>
              <a:t>under the </a:t>
            </a:r>
            <a:br>
              <a:rPr lang="en-US" dirty="0" smtClean="0"/>
            </a:br>
            <a:r>
              <a:rPr lang="en-US" dirty="0" smtClean="0"/>
              <a:t>head </a:t>
            </a:r>
            <a:r>
              <a:rPr lang="en-US" dirty="0"/>
              <a:t>at a given point on all surface</a:t>
            </a:r>
          </a:p>
          <a:p>
            <a:pPr lvl="3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endParaRPr lang="en-US" dirty="0"/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/>
              <a:t>Read/write data is a three-stage </a:t>
            </a:r>
            <a:r>
              <a:rPr lang="en-US" dirty="0" smtClean="0"/>
              <a:t>process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Seek time</a:t>
            </a:r>
            <a:r>
              <a:rPr lang="en-US" dirty="0"/>
              <a:t>: position the head/arm over the proper </a:t>
            </a:r>
            <a:r>
              <a:rPr lang="en-US" dirty="0" smtClean="0"/>
              <a:t>track</a:t>
            </a:r>
            <a:endParaRPr lang="en-US" dirty="0"/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Rotational latency</a:t>
            </a:r>
            <a:r>
              <a:rPr lang="en-US" dirty="0"/>
              <a:t>: wait for </a:t>
            </a:r>
            <a:r>
              <a:rPr lang="en-US" dirty="0" smtClean="0"/>
              <a:t>desired sector to </a:t>
            </a:r>
            <a:r>
              <a:rPr lang="en-US" dirty="0"/>
              <a:t>rotate under </a:t>
            </a:r>
            <a:r>
              <a:rPr lang="en-US" dirty="0" smtClean="0"/>
              <a:t>r/w </a:t>
            </a:r>
            <a:r>
              <a:rPr lang="en-US" dirty="0"/>
              <a:t>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Transfer time</a:t>
            </a:r>
            <a:r>
              <a:rPr lang="en-US" dirty="0"/>
              <a:t>: transfer a block of bits (sector</a:t>
            </a:r>
            <a:r>
              <a:rPr lang="en-US" dirty="0" smtClean="0"/>
              <a:t>) under r/w head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91175" y="685800"/>
            <a:ext cx="3552825" cy="2274870"/>
            <a:chOff x="5715000" y="1230330"/>
            <a:chExt cx="3324225" cy="2046270"/>
          </a:xfrm>
        </p:grpSpPr>
        <p:sp useBgFill="1"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721600" y="15478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Sector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04100" y="1230330"/>
              <a:ext cx="696755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Track</a:t>
              </a: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6743700" y="2233630"/>
              <a:ext cx="2295525" cy="723900"/>
              <a:chOff x="4272" y="632"/>
              <a:chExt cx="1446" cy="45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61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Ariel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Ariel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077200" y="29829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Platter</a:t>
              </a:r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500316" y="5105400"/>
            <a:ext cx="8140169" cy="1235075"/>
            <a:chOff x="457" y="3072"/>
            <a:chExt cx="5167" cy="816"/>
          </a:xfrm>
        </p:grpSpPr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(Device Driver)</a:t>
              </a: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Helvetica Neue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Helvetica Neue Light"/>
                  <a:cs typeface="Helvetica Neue Light"/>
                </a:rPr>
                <a:t>Controller</a:t>
              </a: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(Seek+Rot+Xfer)</a:t>
              </a: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Helvetica Neue Light"/>
                  <a:cs typeface="Helvetica Neue Light"/>
                </a:rPr>
                <a:t>Request</a:t>
              </a:r>
            </a:p>
          </p:txBody>
        </p:sp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 rot="5400000">
              <a:off x="5177" y="3344"/>
              <a:ext cx="62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Helvetica Neue Light"/>
                  <a:cs typeface="Helvetica Neue Light"/>
                </a:rPr>
                <a:t>Result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95400" y="4343400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Time + Controller time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                      Seek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Time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Helvetica Neue "/>
              <a:cs typeface="Helvetica Neue "/>
            </a:endParaRPr>
          </a:p>
        </p:txBody>
      </p:sp>
    </p:spTree>
    <p:extLst>
      <p:ext uri="{BB962C8B-B14F-4D97-AF65-F5344CB8AC3E}">
        <p14:creationId xmlns:p14="http://schemas.microsoft.com/office/powerpoint/2010/main" val="83644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</a:t>
            </a:r>
            <a:r>
              <a:rPr lang="en-US" dirty="0"/>
              <a:t>Performance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77207" y="685800"/>
            <a:ext cx="8589585" cy="5215723"/>
          </a:xfrm>
        </p:spPr>
        <p:txBody>
          <a:bodyPr>
            <a:noAutofit/>
          </a:bodyPr>
          <a:lstStyle/>
          <a:p>
            <a:pPr>
              <a:spcBef>
                <a:spcPct val="25000"/>
              </a:spcBef>
            </a:pPr>
            <a:r>
              <a:rPr lang="en-US" dirty="0"/>
              <a:t>Assumptions: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Ignoring queuing and controller times for now</a:t>
            </a:r>
          </a:p>
          <a:p>
            <a:pPr lvl="1">
              <a:spcBef>
                <a:spcPct val="25000"/>
              </a:spcBef>
            </a:pPr>
            <a:r>
              <a:rPr lang="en-US" sz="2000" dirty="0" err="1"/>
              <a:t>Avg</a:t>
            </a:r>
            <a:r>
              <a:rPr lang="en-US" sz="2000" dirty="0"/>
              <a:t> seek time of 5ms, 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7200RPM </a:t>
            </a:r>
            <a:r>
              <a:rPr lang="en-US" sz="2000" dirty="0">
                <a:sym typeface="Symbol" charset="0"/>
              </a:rPr>
              <a:t> </a:t>
            </a:r>
            <a:r>
              <a:rPr lang="en-US" sz="2000" dirty="0"/>
              <a:t>Time for </a:t>
            </a:r>
            <a:r>
              <a:rPr lang="en-US" sz="2000" dirty="0" smtClean="0"/>
              <a:t>rotation</a:t>
            </a:r>
            <a:r>
              <a:rPr lang="en-US" sz="2000" dirty="0"/>
              <a:t>: </a:t>
            </a:r>
            <a:r>
              <a:rPr lang="en-US" sz="2000" dirty="0" smtClean="0"/>
              <a:t>60000 (</a:t>
            </a:r>
            <a:r>
              <a:rPr lang="en-US" sz="2000" dirty="0" err="1" smtClean="0"/>
              <a:t>ms</a:t>
            </a:r>
            <a:r>
              <a:rPr lang="en-US" sz="2000" dirty="0" smtClean="0"/>
              <a:t>/minute) / 7200(rev/min) </a:t>
            </a:r>
            <a:r>
              <a:rPr lang="en-US" sz="2000" dirty="0"/>
              <a:t>~= 8ms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Transfer rate of 4MByte/s, sector size of 1 </a:t>
            </a:r>
            <a:r>
              <a:rPr lang="en-US" sz="2000" dirty="0" smtClean="0"/>
              <a:t>Kbyte </a:t>
            </a:r>
            <a:r>
              <a:rPr lang="en-US" sz="2000" dirty="0" smtClean="0">
                <a:sym typeface="Symbol" panose="05050102010706020507" pitchFamily="18" charset="2"/>
              </a:rPr>
              <a:t></a:t>
            </a:r>
            <a:br>
              <a:rPr lang="en-US" sz="2000" dirty="0" smtClean="0">
                <a:sym typeface="Symbol" panose="05050102010706020507" pitchFamily="18" charset="2"/>
              </a:rPr>
            </a:br>
            <a:r>
              <a:rPr lang="en-US" sz="2000" dirty="0" smtClean="0">
                <a:sym typeface="Symbol" panose="05050102010706020507" pitchFamily="18" charset="2"/>
              </a:rPr>
              <a:t>1024 bytes/4×10</a:t>
            </a:r>
            <a:r>
              <a:rPr lang="en-US" sz="2000" baseline="30000" dirty="0" smtClean="0">
                <a:sym typeface="Symbol" panose="05050102010706020507" pitchFamily="18" charset="2"/>
              </a:rPr>
              <a:t>6</a:t>
            </a:r>
            <a:r>
              <a:rPr lang="en-US" sz="2000" dirty="0" smtClean="0">
                <a:sym typeface="Symbol" panose="05050102010706020507" pitchFamily="18" charset="2"/>
              </a:rPr>
              <a:t> (bytes/s) = 256 × 10</a:t>
            </a:r>
            <a:r>
              <a:rPr lang="en-US" sz="2000" baseline="30000" dirty="0" smtClean="0">
                <a:sym typeface="Symbol" panose="05050102010706020507" pitchFamily="18" charset="2"/>
              </a:rPr>
              <a:t>-6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sec  .26 </a:t>
            </a:r>
            <a:r>
              <a:rPr lang="en-US" sz="2000" dirty="0" err="1" smtClean="0">
                <a:sym typeface="Symbol" panose="05050102010706020507" pitchFamily="18" charset="2"/>
              </a:rPr>
              <a:t>ms</a:t>
            </a:r>
            <a:endParaRPr lang="en-US" sz="2000" dirty="0"/>
          </a:p>
          <a:p>
            <a:pPr>
              <a:spcBef>
                <a:spcPct val="25000"/>
              </a:spcBef>
            </a:pPr>
            <a:r>
              <a:rPr lang="en-US" dirty="0"/>
              <a:t>Read sector from random place on disk: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Seek (5ms) + Rot. Delay (4ms) + Transfer (</a:t>
            </a:r>
            <a:r>
              <a:rPr lang="en-US" sz="2000" dirty="0" smtClean="0"/>
              <a:t>0.26ms</a:t>
            </a:r>
            <a:r>
              <a:rPr lang="en-US" sz="2000" dirty="0"/>
              <a:t>)</a:t>
            </a:r>
          </a:p>
          <a:p>
            <a:pPr lvl="1">
              <a:spcBef>
                <a:spcPct val="25000"/>
              </a:spcBef>
            </a:pPr>
            <a:r>
              <a:rPr lang="en-US" sz="2000" i="1" dirty="0" err="1"/>
              <a:t>Approx</a:t>
            </a:r>
            <a:r>
              <a:rPr lang="en-US" sz="2000" dirty="0"/>
              <a:t> 10ms to fetch/put data: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100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KByte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/sec</a:t>
            </a:r>
          </a:p>
          <a:p>
            <a:pPr>
              <a:spcBef>
                <a:spcPct val="25000"/>
              </a:spcBef>
            </a:pPr>
            <a:r>
              <a:rPr lang="en-US" dirty="0"/>
              <a:t>Read sector from random place in same cylinder: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Rot. Delay (4ms) + Transfer (</a:t>
            </a:r>
            <a:r>
              <a:rPr lang="en-US" sz="2000" dirty="0" smtClean="0"/>
              <a:t>0.26ms</a:t>
            </a:r>
            <a:r>
              <a:rPr lang="en-US" sz="2000" dirty="0"/>
              <a:t>)</a:t>
            </a:r>
          </a:p>
          <a:p>
            <a:pPr lvl="1">
              <a:spcBef>
                <a:spcPct val="25000"/>
              </a:spcBef>
            </a:pPr>
            <a:r>
              <a:rPr lang="en-US" sz="2000" i="1" dirty="0" err="1"/>
              <a:t>Approx</a:t>
            </a:r>
            <a:r>
              <a:rPr lang="en-US" sz="2000" dirty="0"/>
              <a:t> 5ms to fetch/put data: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200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KByte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/sec</a:t>
            </a:r>
          </a:p>
          <a:p>
            <a:pPr>
              <a:spcBef>
                <a:spcPct val="25000"/>
              </a:spcBef>
            </a:pPr>
            <a:r>
              <a:rPr lang="en-US" dirty="0"/>
              <a:t>Read next sector on same track: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Transfer (</a:t>
            </a:r>
            <a:r>
              <a:rPr lang="en-US" sz="2000" dirty="0" smtClean="0"/>
              <a:t>0.26ms</a:t>
            </a:r>
            <a:r>
              <a:rPr lang="en-US" sz="2000" dirty="0"/>
              <a:t>):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4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MByte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/sec</a:t>
            </a:r>
          </a:p>
          <a:p>
            <a:pPr>
              <a:spcBef>
                <a:spcPct val="25000"/>
              </a:spcBef>
            </a:pPr>
            <a:r>
              <a:rPr lang="en-US" sz="2800" dirty="0">
                <a:solidFill>
                  <a:srgbClr val="FF0000"/>
                </a:solidFill>
              </a:rPr>
              <a:t>Key to using disk effectively (especially for file systems) is to </a:t>
            </a:r>
            <a:r>
              <a:rPr lang="en-US" sz="2800" i="1" dirty="0">
                <a:solidFill>
                  <a:srgbClr val="FF0000"/>
                </a:solidFill>
              </a:rPr>
              <a:t>minimize seek and rotational delays</a:t>
            </a:r>
          </a:p>
        </p:txBody>
      </p:sp>
    </p:spTree>
    <p:extLst>
      <p:ext uri="{BB962C8B-B14F-4D97-AF65-F5344CB8AC3E}">
        <p14:creationId xmlns:p14="http://schemas.microsoft.com/office/powerpoint/2010/main" val="628271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(Lots of) Intelligence in the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Sectors contain sophisticated error correcting codes</a:t>
            </a:r>
          </a:p>
          <a:p>
            <a:pPr lvl="1"/>
            <a:r>
              <a:rPr lang="en-US" dirty="0" smtClean="0"/>
              <a:t>Disk head magnet has a field wider than track</a:t>
            </a:r>
          </a:p>
          <a:p>
            <a:pPr lvl="1"/>
            <a:r>
              <a:rPr lang="en-US" dirty="0" smtClean="0"/>
              <a:t>Hide corruptions due to neighboring track writes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Sector sparing</a:t>
            </a:r>
          </a:p>
          <a:p>
            <a:pPr lvl="1"/>
            <a:r>
              <a:rPr lang="en-US" dirty="0" smtClean="0"/>
              <a:t>Remap bad sectors transparently to spare sectors on the same surface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Slip sparing</a:t>
            </a:r>
          </a:p>
          <a:p>
            <a:pPr lvl="1"/>
            <a:r>
              <a:rPr lang="en-US" dirty="0" smtClean="0"/>
              <a:t>Remap all sectors (when there is a bad sector) to preserve sequential behavior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Track skewing</a:t>
            </a:r>
          </a:p>
          <a:p>
            <a:pPr lvl="1"/>
            <a:r>
              <a:rPr lang="en-US" dirty="0" smtClean="0"/>
              <a:t>Sector numbers offset from one track to the next, to allow for disk head movement for sequential ops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…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732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08025"/>
            <a:ext cx="3886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Disks (SSDs)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65100" y="2768600"/>
            <a:ext cx="8839200" cy="3937000"/>
          </a:xfrm>
        </p:spPr>
        <p:txBody>
          <a:bodyPr>
            <a:normAutofit/>
          </a:bodyPr>
          <a:lstStyle/>
          <a:p>
            <a:r>
              <a:rPr lang="en-US" sz="2400" dirty="0"/>
              <a:t>1995 – Replace rotating magnetic media with non-volatile memory (battery backed DRAM)</a:t>
            </a:r>
          </a:p>
          <a:p>
            <a:r>
              <a:rPr lang="en-US" sz="2400" dirty="0"/>
              <a:t>2009 – Use NAND Multi-Level Cell (</a:t>
            </a:r>
            <a:r>
              <a:rPr lang="en-US" sz="2400" dirty="0" smtClean="0"/>
              <a:t>2 or 3-bit/cell</a:t>
            </a:r>
            <a:r>
              <a:rPr lang="en-US" sz="2400" dirty="0"/>
              <a:t>) flash memory</a:t>
            </a:r>
          </a:p>
          <a:p>
            <a:pPr lvl="1"/>
            <a:r>
              <a:rPr lang="en-US" sz="2000" dirty="0"/>
              <a:t>Sector (4 KB page) addressable, but stores 4-64 </a:t>
            </a:r>
            <a:r>
              <a:rPr lang="ja-JP" altLang="en-US" sz="2000" dirty="0"/>
              <a:t>“</a:t>
            </a:r>
            <a:r>
              <a:rPr lang="en-US" altLang="ja-JP" sz="2000" dirty="0"/>
              <a:t>pages</a:t>
            </a:r>
            <a:r>
              <a:rPr lang="ja-JP" altLang="en-US" sz="2000" dirty="0"/>
              <a:t>”</a:t>
            </a:r>
            <a:r>
              <a:rPr lang="en-US" altLang="ja-JP" sz="2000" dirty="0"/>
              <a:t> per memory </a:t>
            </a:r>
            <a:r>
              <a:rPr lang="en-US" altLang="ja-JP" sz="2000" dirty="0" smtClean="0"/>
              <a:t>block</a:t>
            </a:r>
          </a:p>
          <a:p>
            <a:pPr lvl="1"/>
            <a:r>
              <a:rPr lang="en-US" altLang="ja-JP" sz="2000" dirty="0" smtClean="0"/>
              <a:t>Trapped electrons distinguish between 1 and 0</a:t>
            </a:r>
            <a:endParaRPr lang="en-US" altLang="ja-JP" sz="2000" dirty="0"/>
          </a:p>
          <a:p>
            <a:r>
              <a:rPr lang="en-US" sz="2400" dirty="0"/>
              <a:t>No moving parts (no rotate/seek motors)</a:t>
            </a:r>
          </a:p>
          <a:p>
            <a:pPr lvl="1"/>
            <a:r>
              <a:rPr lang="en-US" sz="2000" dirty="0"/>
              <a:t>Eliminates seek and rotational delay (0.1-0.2ms access time)</a:t>
            </a:r>
          </a:p>
          <a:p>
            <a:pPr lvl="1"/>
            <a:r>
              <a:rPr lang="en-US" sz="2000" dirty="0"/>
              <a:t>Very low power and </a:t>
            </a:r>
            <a:r>
              <a:rPr lang="en-US" sz="2000" dirty="0" smtClean="0"/>
              <a:t>lightweight</a:t>
            </a:r>
          </a:p>
          <a:p>
            <a:pPr lvl="1"/>
            <a:r>
              <a:rPr lang="en-US" sz="2000" dirty="0" smtClean="0"/>
              <a:t>Limited “write cycles”</a:t>
            </a:r>
          </a:p>
          <a:p>
            <a:r>
              <a:rPr lang="en-US" sz="2400" dirty="0" smtClean="0"/>
              <a:t>Rapid advances in capacity and cost ever since!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2532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603"/>
          <a:stretch>
            <a:fillRect/>
          </a:stretch>
        </p:blipFill>
        <p:spPr bwMode="auto">
          <a:xfrm>
            <a:off x="0" y="860425"/>
            <a:ext cx="2720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27100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1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400800" cy="533400"/>
          </a:xfrm>
        </p:spPr>
        <p:txBody>
          <a:bodyPr>
            <a:normAutofit/>
          </a:bodyPr>
          <a:lstStyle/>
          <a:p>
            <a:r>
              <a:rPr lang="en-US" dirty="0"/>
              <a:t>SSD Architecture – Reads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3982706"/>
            <a:ext cx="8763000" cy="2494294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2635250" algn="l"/>
              </a:tabLst>
              <a:defRPr/>
            </a:pPr>
            <a:r>
              <a:rPr lang="en-US" sz="2800" dirty="0" smtClean="0"/>
              <a:t>Read 4 KB Page: ~25 </a:t>
            </a:r>
            <a:r>
              <a:rPr lang="en-US" sz="2800" dirty="0" err="1" smtClean="0"/>
              <a:t>usec</a:t>
            </a:r>
            <a:r>
              <a:rPr lang="en-US" sz="2800" dirty="0" smtClean="0"/>
              <a:t>	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 smtClean="0"/>
              <a:t>No </a:t>
            </a:r>
            <a:r>
              <a:rPr lang="en-US" sz="2800" dirty="0"/>
              <a:t>seek or rotational latency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Transfer time: transfer a </a:t>
            </a:r>
            <a:r>
              <a:rPr lang="en-US" sz="2800" dirty="0" smtClean="0"/>
              <a:t>4KB page</a:t>
            </a:r>
          </a:p>
          <a:p>
            <a:pPr marL="685800" lvl="2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 smtClean="0"/>
              <a:t>SATA</a:t>
            </a:r>
            <a:r>
              <a:rPr lang="en-US" dirty="0"/>
              <a:t>: 300-600MB/</a:t>
            </a:r>
            <a:r>
              <a:rPr lang="en-US" dirty="0" smtClean="0"/>
              <a:t>s =&gt; ~4 x10</a:t>
            </a:r>
            <a:r>
              <a:rPr lang="en-US" baseline="30000" dirty="0" smtClean="0"/>
              <a:t>3</a:t>
            </a:r>
            <a:r>
              <a:rPr lang="en-US" dirty="0" smtClean="0"/>
              <a:t> b / 400 x 10</a:t>
            </a:r>
            <a:r>
              <a:rPr lang="en-US" baseline="30000" dirty="0" smtClean="0"/>
              <a:t>6</a:t>
            </a:r>
            <a:r>
              <a:rPr lang="en-US" dirty="0" smtClean="0"/>
              <a:t> bps =&gt; 10 us</a:t>
            </a:r>
            <a:endParaRPr lang="en-US" baseline="30000" dirty="0"/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 smtClean="0">
                <a:solidFill>
                  <a:schemeClr val="hlink"/>
                </a:solidFill>
              </a:rPr>
              <a:t>Latency </a:t>
            </a:r>
            <a:r>
              <a:rPr lang="en-US" sz="2800" dirty="0">
                <a:solidFill>
                  <a:schemeClr val="hlink"/>
                </a:solidFill>
              </a:rPr>
              <a:t>= Queuing Time + Controller time + </a:t>
            </a:r>
            <a:r>
              <a:rPr lang="en-US" sz="2800" dirty="0" err="1">
                <a:solidFill>
                  <a:schemeClr val="hlink"/>
                </a:solidFill>
              </a:rPr>
              <a:t>Xfer</a:t>
            </a:r>
            <a:r>
              <a:rPr lang="en-US" sz="2800" dirty="0">
                <a:solidFill>
                  <a:schemeClr val="hlink"/>
                </a:solidFill>
              </a:rPr>
              <a:t> Time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>
                <a:solidFill>
                  <a:schemeClr val="hlink"/>
                </a:solidFill>
              </a:rPr>
              <a:t>Highest Bandwidth: </a:t>
            </a:r>
            <a:r>
              <a:rPr lang="en-US" sz="2800" dirty="0"/>
              <a:t>Sequential OR Random reads</a:t>
            </a:r>
          </a:p>
          <a:p>
            <a:pPr>
              <a:tabLst>
                <a:tab pos="2635250" algn="l"/>
              </a:tabLst>
              <a:defRPr/>
            </a:pPr>
            <a:endParaRPr lang="en-US" sz="3200" dirty="0"/>
          </a:p>
        </p:txBody>
      </p:sp>
      <p:sp>
        <p:nvSpPr>
          <p:cNvPr id="23555" name="Rounded Rectangle 3"/>
          <p:cNvSpPr>
            <a:spLocks noChangeArrowheads="1"/>
          </p:cNvSpPr>
          <p:nvPr/>
        </p:nvSpPr>
        <p:spPr bwMode="auto">
          <a:xfrm>
            <a:off x="533400" y="1295400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Host</a:t>
            </a:r>
          </a:p>
        </p:txBody>
      </p:sp>
      <p:sp>
        <p:nvSpPr>
          <p:cNvPr id="23556" name="Rounded Rectangle 5"/>
          <p:cNvSpPr>
            <a:spLocks noChangeArrowheads="1"/>
          </p:cNvSpPr>
          <p:nvPr/>
        </p:nvSpPr>
        <p:spPr bwMode="auto">
          <a:xfrm>
            <a:off x="2133600" y="1295400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>
                <a:latin typeface="Gill Sans Light"/>
                <a:cs typeface="Gill Sans Light"/>
              </a:rPr>
              <a:t>Buffer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Manager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(software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Queue)</a:t>
            </a:r>
          </a:p>
        </p:txBody>
      </p:sp>
      <p:sp>
        <p:nvSpPr>
          <p:cNvPr id="23557" name="Rounded Rectangle 6"/>
          <p:cNvSpPr>
            <a:spLocks noChangeArrowheads="1"/>
          </p:cNvSpPr>
          <p:nvPr/>
        </p:nvSpPr>
        <p:spPr bwMode="auto">
          <a:xfrm>
            <a:off x="3810000" y="1295400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Flash</a:t>
            </a:r>
          </a:p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Memory</a:t>
            </a:r>
          </a:p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Controller</a:t>
            </a:r>
          </a:p>
        </p:txBody>
      </p:sp>
      <p:sp>
        <p:nvSpPr>
          <p:cNvPr id="23558" name="Rounded Rectangle 7"/>
          <p:cNvSpPr>
            <a:spLocks noChangeArrowheads="1"/>
          </p:cNvSpPr>
          <p:nvPr/>
        </p:nvSpPr>
        <p:spPr bwMode="auto">
          <a:xfrm>
            <a:off x="2286000" y="31242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>
                <a:latin typeface="Gill Sans Light"/>
                <a:cs typeface="Gill Sans Light"/>
              </a:rPr>
              <a:t>DRAM</a:t>
            </a:r>
          </a:p>
        </p:txBody>
      </p:sp>
      <p:cxnSp>
        <p:nvCxnSpPr>
          <p:cNvPr id="23559" name="Straight Arrow Connector 84"/>
          <p:cNvCxnSpPr>
            <a:cxnSpLocks noChangeShapeType="1"/>
            <a:stCxn id="23555" idx="3"/>
            <a:endCxn id="23556" idx="1"/>
          </p:cNvCxnSpPr>
          <p:nvPr/>
        </p:nvCxnSpPr>
        <p:spPr bwMode="auto">
          <a:xfrm>
            <a:off x="1447800" y="19812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Straight Arrow Connector 86"/>
          <p:cNvCxnSpPr>
            <a:cxnSpLocks noChangeShapeType="1"/>
            <a:stCxn id="23556" idx="3"/>
            <a:endCxn id="23557" idx="1"/>
          </p:cNvCxnSpPr>
          <p:nvPr/>
        </p:nvCxnSpPr>
        <p:spPr bwMode="auto">
          <a:xfrm>
            <a:off x="3352800" y="19812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Straight Arrow Connector 89"/>
          <p:cNvCxnSpPr>
            <a:cxnSpLocks noChangeShapeType="1"/>
            <a:stCxn id="23558" idx="0"/>
            <a:endCxn id="23556" idx="2"/>
          </p:cNvCxnSpPr>
          <p:nvPr/>
        </p:nvCxnSpPr>
        <p:spPr bwMode="auto">
          <a:xfrm flipH="1" flipV="1">
            <a:off x="2743200" y="2667000"/>
            <a:ext cx="381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3019" name="Group 95"/>
          <p:cNvGrpSpPr>
            <a:grpSpLocks/>
          </p:cNvGrpSpPr>
          <p:nvPr/>
        </p:nvGrpSpPr>
        <p:grpSpPr bwMode="auto">
          <a:xfrm>
            <a:off x="5943600" y="533400"/>
            <a:ext cx="3048000" cy="449580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43022" name="Rounded Rectangle 9"/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3" name="Rounded Rectangle 8"/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4" name="Rounded Rectangle 10"/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5" name="Rounded Rectangle 11"/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6" name="Rounded Rectangle 12"/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7" name="Rounded Rectangle 13"/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8" name="Rounded Rectangle 14"/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9" name="Rounded Rectangle 15"/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cxnSp>
          <p:nvCxnSpPr>
            <p:cNvPr id="43030" name="Straight Arrow Connector 17"/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43031" name="Straight Connector 19"/>
            <p:cNvCxnSpPr>
              <a:cxnSpLocks noChangeShapeType="1"/>
              <a:stCxn id="43025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2" name="Straight Connector 20"/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3" name="Straight Connector 21"/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4" name="Straight Connector 22"/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5" name="Straight Connector 25"/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6" name="Straight Connector 26"/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7" name="Straight Connector 27"/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8" name="Straight Connector 28"/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grpSp>
          <p:nvGrpSpPr>
            <p:cNvPr id="43039" name="Group 46"/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77" name="Rounded Rectangle 29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78" name="Rounded Rectangle 30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79" name="Rounded Rectangle 31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0" name="Rounded Rectangle 32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1" name="Rounded Rectangle 33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2" name="Rounded Rectangle 34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3" name="Rounded Rectangle 35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4" name="Rounded Rectangle 36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85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43086" name="Straight Connector 38"/>
              <p:cNvCxnSpPr>
                <a:cxnSpLocks noChangeShapeType="1"/>
                <a:stCxn id="43080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87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88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89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0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1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2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3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grpSp>
          <p:nvGrpSpPr>
            <p:cNvPr id="43040" name="Group 47"/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60" name="Rounded Rectangle 48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1" name="Rounded Rectangle 49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2" name="Rounded Rectangle 50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3" name="Rounded Rectangle 51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4" name="Rounded Rectangle 52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5" name="Rounded Rectangle 53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6" name="Rounded Rectangle 54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7" name="Rounded Rectangle 55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68" name="Straight Arrow Connector 56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43069" name="Straight Connector 57"/>
              <p:cNvCxnSpPr>
                <a:cxnSpLocks noChangeShapeType="1"/>
                <a:stCxn id="4306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0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1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2" name="Straight Connector 60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3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4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5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6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grpSp>
          <p:nvGrpSpPr>
            <p:cNvPr id="43041" name="Group 65"/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43" name="Rounded Rectangle 66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4" name="Rounded Rectangle 67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5" name="Rounded Rectangle 68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6" name="Rounded Rectangle 69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7" name="Rounded Rectangle 70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8" name="Rounded Rectangle 71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9" name="Rounded Rectangle 72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50" name="Rounded Rectangle 73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51" name="Straight Arrow Connector 74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43052" name="Straight Connector 75"/>
              <p:cNvCxnSpPr>
                <a:cxnSpLocks noChangeShapeType="1"/>
                <a:stCxn id="4304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3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4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5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6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7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8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9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cxnSp>
          <p:nvCxnSpPr>
            <p:cNvPr id="43042" name="Straight Connector 93"/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cxnSp>
        <p:nvCxnSpPr>
          <p:cNvPr id="23563" name="Straight Arrow Connector 97"/>
          <p:cNvCxnSpPr>
            <a:cxnSpLocks noChangeShapeType="1"/>
            <a:stCxn id="23557" idx="3"/>
          </p:cNvCxnSpPr>
          <p:nvPr/>
        </p:nvCxnSpPr>
        <p:spPr bwMode="auto">
          <a:xfrm>
            <a:off x="5105400" y="1981200"/>
            <a:ext cx="83820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4" name="TextBox 99"/>
          <p:cNvSpPr txBox="1">
            <a:spLocks noChangeArrowheads="1"/>
          </p:cNvSpPr>
          <p:nvPr/>
        </p:nvSpPr>
        <p:spPr bwMode="auto">
          <a:xfrm>
            <a:off x="1506538" y="2014538"/>
            <a:ext cx="633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Gill Sans Light"/>
                <a:cs typeface="Gill Sans Light"/>
              </a:rPr>
              <a:t>SATA</a:t>
            </a:r>
          </a:p>
        </p:txBody>
      </p:sp>
    </p:spTree>
    <p:extLst>
      <p:ext uri="{BB962C8B-B14F-4D97-AF65-F5344CB8AC3E}">
        <p14:creationId xmlns:p14="http://schemas.microsoft.com/office/powerpoint/2010/main" val="3094408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 – </a:t>
            </a:r>
            <a:r>
              <a:rPr lang="en-US" dirty="0" smtClean="0"/>
              <a:t>Writes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52" y="762000"/>
            <a:ext cx="8229600" cy="2743199"/>
          </a:xfrm>
        </p:spPr>
        <p:txBody>
          <a:bodyPr>
            <a:normAutofit fontScale="92500" lnSpcReduction="20000"/>
          </a:bodyPr>
          <a:lstStyle/>
          <a:p>
            <a:pPr marL="285750" lvl="1" indent="-285750">
              <a:lnSpc>
                <a:spcPct val="100000"/>
              </a:lnSpc>
              <a:spcBef>
                <a:spcPct val="15000"/>
              </a:spcBef>
              <a:buFontTx/>
              <a:buChar char="•"/>
              <a:tabLst>
                <a:tab pos="2635250" algn="l"/>
              </a:tabLst>
              <a:defRPr/>
            </a:pPr>
            <a:r>
              <a:rPr lang="en-US" sz="2800" dirty="0"/>
              <a:t>Writing data is complex! (~200μs – 1.7ms 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Can only write empty pages </a:t>
            </a:r>
            <a:r>
              <a:rPr lang="en-US" sz="2800" dirty="0" smtClean="0"/>
              <a:t>in a block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E</a:t>
            </a:r>
            <a:r>
              <a:rPr lang="en-US" sz="2800" dirty="0" smtClean="0"/>
              <a:t>rasing a block </a:t>
            </a:r>
            <a:r>
              <a:rPr lang="en-US" sz="2800" dirty="0"/>
              <a:t>takes ~</a:t>
            </a:r>
            <a:r>
              <a:rPr lang="en-US" sz="2800" dirty="0" smtClean="0"/>
              <a:t>1.5ms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Controller maintains pool of empty </a:t>
            </a:r>
            <a:r>
              <a:rPr lang="en-US" sz="2800" dirty="0" smtClean="0"/>
              <a:t>blocks by </a:t>
            </a:r>
            <a:r>
              <a:rPr lang="en-US" sz="2800" dirty="0"/>
              <a:t>coalescing used </a:t>
            </a:r>
            <a:r>
              <a:rPr lang="en-US" sz="2800" dirty="0" smtClean="0"/>
              <a:t>pages (</a:t>
            </a:r>
            <a:r>
              <a:rPr lang="en-US" sz="2800" dirty="0"/>
              <a:t>read, erase, write), also </a:t>
            </a:r>
            <a:r>
              <a:rPr lang="en-US" sz="2800" dirty="0" smtClean="0"/>
              <a:t>reserves </a:t>
            </a:r>
            <a:r>
              <a:rPr lang="en-US" sz="2800" dirty="0"/>
              <a:t>some % of </a:t>
            </a:r>
            <a:r>
              <a:rPr lang="en-US" sz="2800" dirty="0" smtClean="0"/>
              <a:t>capacity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 smtClean="0"/>
              <a:t>Rule of thumb: writes 10x reads, erasure 10x writes</a:t>
            </a:r>
            <a:endParaRPr lang="en-US" sz="2800" dirty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90" y="3493294"/>
            <a:ext cx="4797669" cy="29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3532249" y="6205684"/>
            <a:ext cx="477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  <a:hlinkClick r:id="rId3"/>
              </a:rPr>
              <a:t>https://en.wikipedia.org/wiki/Solid-state_drive</a:t>
            </a:r>
            <a:endParaRPr lang="en-US" sz="1800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sz="2700" dirty="0" smtClean="0"/>
              <a:t>Amusing calculation: is a full Kindle heavier than an empty one?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Actually, “Yes”, but not by much</a:t>
            </a:r>
          </a:p>
          <a:p>
            <a:r>
              <a:rPr lang="en-US" dirty="0" smtClean="0"/>
              <a:t>Flash works by trapping electrons:</a:t>
            </a:r>
          </a:p>
          <a:p>
            <a:pPr lvl="1"/>
            <a:r>
              <a:rPr lang="en-US" dirty="0" smtClean="0"/>
              <a:t>So, erased state lower energy than written state</a:t>
            </a:r>
          </a:p>
          <a:p>
            <a:r>
              <a:rPr lang="en-US" dirty="0" smtClean="0"/>
              <a:t>Assuming that:</a:t>
            </a:r>
          </a:p>
          <a:p>
            <a:pPr lvl="1"/>
            <a:r>
              <a:rPr lang="en-US" dirty="0" smtClean="0"/>
              <a:t>Kindle has 4GB flash</a:t>
            </a:r>
          </a:p>
          <a:p>
            <a:pPr lvl="1"/>
            <a:r>
              <a:rPr lang="en-US" dirty="0" smtClean="0"/>
              <a:t>½ of all bits in full Kindle are in high-energy state</a:t>
            </a:r>
          </a:p>
          <a:p>
            <a:pPr lvl="1"/>
            <a:r>
              <a:rPr lang="en-US" dirty="0" smtClean="0"/>
              <a:t>High-energy state about 10</a:t>
            </a:r>
            <a:r>
              <a:rPr lang="en-US" baseline="30000" dirty="0" smtClean="0"/>
              <a:t>-15</a:t>
            </a:r>
            <a:r>
              <a:rPr lang="en-US" dirty="0" smtClean="0"/>
              <a:t> joules higher</a:t>
            </a:r>
          </a:p>
          <a:p>
            <a:pPr lvl="1"/>
            <a:r>
              <a:rPr lang="en-US" dirty="0" smtClean="0"/>
              <a:t>Then: Full Kindle is 1 </a:t>
            </a:r>
            <a:r>
              <a:rPr lang="en-US" dirty="0" err="1" smtClean="0"/>
              <a:t>attogram</a:t>
            </a:r>
            <a:r>
              <a:rPr lang="en-US" dirty="0" smtClean="0"/>
              <a:t> (10</a:t>
            </a:r>
            <a:r>
              <a:rPr lang="en-US" baseline="30000" dirty="0" smtClean="0"/>
              <a:t>-18</a:t>
            </a:r>
            <a:r>
              <a:rPr lang="en-US" dirty="0" smtClean="0"/>
              <a:t>gram) heavier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(Using E = mc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 course, this is less than most sensitive scale can measure </a:t>
            </a:r>
            <a:br>
              <a:rPr lang="en-US" dirty="0" smtClean="0"/>
            </a:br>
            <a:r>
              <a:rPr lang="en-US" dirty="0" smtClean="0"/>
              <a:t>(it can measure 10</a:t>
            </a:r>
            <a:r>
              <a:rPr lang="en-US" baseline="30000" dirty="0" smtClean="0"/>
              <a:t>-9 </a:t>
            </a:r>
            <a:r>
              <a:rPr lang="en-US" dirty="0" smtClean="0"/>
              <a:t>grams)</a:t>
            </a:r>
          </a:p>
          <a:p>
            <a:r>
              <a:rPr lang="en-US" dirty="0" smtClean="0"/>
              <a:t>Of course, this weight difference overwhelmed by battery discharge, weight from getting warm, 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According to John Kubiatowicz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(New York Times, Oct 24, 2011)</a:t>
            </a:r>
          </a:p>
        </p:txBody>
      </p:sp>
    </p:spTree>
    <p:extLst>
      <p:ext uri="{BB962C8B-B14F-4D97-AF65-F5344CB8AC3E}">
        <p14:creationId xmlns:p14="http://schemas.microsoft.com/office/powerpoint/2010/main" val="784936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61541" y="152400"/>
            <a:ext cx="7291859" cy="533400"/>
          </a:xfrm>
        </p:spPr>
        <p:txBody>
          <a:bodyPr/>
          <a:lstStyle/>
          <a:p>
            <a:r>
              <a:rPr lang="en-US"/>
              <a:t>SSD Summary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933041"/>
            <a:ext cx="8610600" cy="31817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 smtClean="0"/>
              <a:t>Small storage (0.1-0.5x disk), expensive (3-20x disk)</a:t>
            </a:r>
            <a:endParaRPr lang="en-US" dirty="0"/>
          </a:p>
          <a:p>
            <a:pPr lvl="2"/>
            <a:r>
              <a:rPr lang="en-US" dirty="0"/>
              <a:t>Hybrid alternative: combine small SSD with large </a:t>
            </a:r>
            <a:r>
              <a:rPr lang="en-US" dirty="0" smtClean="0"/>
              <a:t>HDD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03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61541" y="152400"/>
            <a:ext cx="7291859" cy="533400"/>
          </a:xfrm>
        </p:spPr>
        <p:txBody>
          <a:bodyPr/>
          <a:lstStyle/>
          <a:p>
            <a:r>
              <a:rPr lang="en-US"/>
              <a:t>SSD Summary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933041"/>
            <a:ext cx="86106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strike="sngStrike" dirty="0"/>
              <a:t>Small storage (0.1-0.5x disk)</a:t>
            </a:r>
            <a:r>
              <a:rPr lang="en-US" dirty="0" smtClean="0"/>
              <a:t>, </a:t>
            </a:r>
            <a:r>
              <a:rPr lang="en-US" dirty="0"/>
              <a:t>expensive </a:t>
            </a:r>
            <a:r>
              <a:rPr lang="en-US" dirty="0" smtClean="0"/>
              <a:t>(3-20x disk)</a:t>
            </a:r>
            <a:endParaRPr lang="en-US" dirty="0"/>
          </a:p>
          <a:p>
            <a:pPr lvl="2"/>
            <a:r>
              <a:rPr lang="en-US" dirty="0"/>
              <a:t>Hybrid alternative: combine small SSD with large HDD</a:t>
            </a:r>
          </a:p>
          <a:p>
            <a:pPr lvl="1"/>
            <a:r>
              <a:rPr lang="en-US" dirty="0"/>
              <a:t>Asymmetric block write performance: read </a:t>
            </a:r>
            <a:r>
              <a:rPr lang="en-US" dirty="0" err="1"/>
              <a:t>pg</a:t>
            </a:r>
            <a:r>
              <a:rPr lang="en-US" dirty="0"/>
              <a:t>/erase/write </a:t>
            </a:r>
            <a:r>
              <a:rPr lang="en-US" dirty="0" err="1"/>
              <a:t>pg</a:t>
            </a:r>
            <a:endParaRPr lang="en-US" dirty="0"/>
          </a:p>
          <a:p>
            <a:pPr lvl="2"/>
            <a:r>
              <a:rPr lang="en-US" dirty="0"/>
              <a:t>Controller garbage collection (GC) algorithms have major effect on performance</a:t>
            </a:r>
          </a:p>
          <a:p>
            <a:pPr lvl="1"/>
            <a:r>
              <a:rPr lang="en-US" dirty="0"/>
              <a:t>Limited drive lifetime </a:t>
            </a:r>
          </a:p>
          <a:p>
            <a:pPr lvl="2"/>
            <a:r>
              <a:rPr lang="en-US" dirty="0"/>
              <a:t>1-10K writes/page for MLC NAND</a:t>
            </a:r>
          </a:p>
          <a:p>
            <a:pPr lvl="2"/>
            <a:r>
              <a:rPr lang="en-US" dirty="0" err="1"/>
              <a:t>Avg</a:t>
            </a:r>
            <a:r>
              <a:rPr lang="en-US" dirty="0"/>
              <a:t> failure rate is 6 years, life expectancy is 9–11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These are changing rapidly!</a:t>
            </a:r>
            <a:endParaRPr lang="en-US" dirty="0"/>
          </a:p>
        </p:txBody>
      </p:sp>
      <p:sp>
        <p:nvSpPr>
          <p:cNvPr id="2" name="Rectangular Callout 1"/>
          <p:cNvSpPr/>
          <p:nvPr/>
        </p:nvSpPr>
        <p:spPr bwMode="auto">
          <a:xfrm>
            <a:off x="7543800" y="2286000"/>
            <a:ext cx="1447800" cy="1219200"/>
          </a:xfrm>
          <a:prstGeom prst="wedgeRectCallout">
            <a:avLst>
              <a:gd name="adj1" fmla="val -296952"/>
              <a:gd name="adj2" fmla="val 28824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No longer true!</a:t>
            </a:r>
          </a:p>
        </p:txBody>
      </p:sp>
    </p:spTree>
    <p:extLst>
      <p:ext uri="{BB962C8B-B14F-4D97-AF65-F5344CB8AC3E}">
        <p14:creationId xmlns:p14="http://schemas.microsoft.com/office/powerpoint/2010/main" val="440805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Seagate Enterprise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10 TB (2016)</a:t>
            </a:r>
          </a:p>
          <a:p>
            <a:r>
              <a:rPr lang="en-US" dirty="0"/>
              <a:t>7 platters, 14 heads</a:t>
            </a:r>
          </a:p>
          <a:p>
            <a:r>
              <a:rPr lang="en-US" dirty="0" smtClean="0"/>
              <a:t>7200 RPMs</a:t>
            </a:r>
          </a:p>
          <a:p>
            <a:r>
              <a:rPr lang="en-US" dirty="0" smtClean="0"/>
              <a:t>6 </a:t>
            </a:r>
            <a:r>
              <a:rPr lang="en-US" dirty="0" err="1" smtClean="0"/>
              <a:t>Gbps</a:t>
            </a:r>
            <a:r>
              <a:rPr lang="en-US" dirty="0" smtClean="0"/>
              <a:t> SATA /12Gbps </a:t>
            </a:r>
            <a:r>
              <a:rPr lang="en-US" dirty="0"/>
              <a:t>SAS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220MB/s transfer rate, cache size: 256MB </a:t>
            </a:r>
          </a:p>
          <a:p>
            <a:r>
              <a:rPr lang="en-US" dirty="0" smtClean="0"/>
              <a:t>Helium filled: reduce friction and power usage</a:t>
            </a:r>
          </a:p>
          <a:p>
            <a:r>
              <a:rPr lang="en-US" dirty="0" smtClean="0"/>
              <a:t>Price: $500 ($0.05/GB)</a:t>
            </a:r>
          </a:p>
          <a:p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latin typeface="Gill Sans Light"/>
                <a:cs typeface="Gill Sans Light"/>
              </a:rPr>
              <a:t>IBM Personal Computer/AT (1986)</a:t>
            </a:r>
          </a:p>
          <a:p>
            <a:pPr eaLnBrk="1" hangingPunct="1"/>
            <a:r>
              <a:rPr lang="en-US" sz="2600" dirty="0">
                <a:latin typeface="Gill Sans Light"/>
                <a:cs typeface="Gill Sans Light"/>
              </a:rPr>
              <a:t>30 MB hard </a:t>
            </a:r>
            <a:r>
              <a:rPr lang="en-US" sz="2600" dirty="0" smtClean="0">
                <a:latin typeface="Gill Sans Light"/>
                <a:cs typeface="Gill Sans Light"/>
              </a:rPr>
              <a:t>disk</a:t>
            </a:r>
            <a:endParaRPr lang="en-US" sz="2600" dirty="0">
              <a:latin typeface="Gill Sans Light"/>
              <a:cs typeface="Gill Sans Light"/>
            </a:endParaRPr>
          </a:p>
          <a:p>
            <a:pPr eaLnBrk="1" hangingPunct="1"/>
            <a:r>
              <a:rPr lang="en-US" sz="2600" dirty="0">
                <a:latin typeface="Gill Sans Light"/>
                <a:cs typeface="Gill Sans Light"/>
              </a:rPr>
              <a:t>30-40ms seek time</a:t>
            </a:r>
          </a:p>
          <a:p>
            <a:pPr eaLnBrk="1" hangingPunct="1"/>
            <a:r>
              <a:rPr lang="en-US" sz="2600" dirty="0">
                <a:latin typeface="Gill Sans Light"/>
                <a:cs typeface="Gill Sans Light"/>
              </a:rPr>
              <a:t>0.7-1 MB/s (est.</a:t>
            </a:r>
            <a:r>
              <a:rPr lang="en-US" sz="2600" dirty="0" smtClean="0">
                <a:latin typeface="Gill Sans Light"/>
                <a:cs typeface="Gill Sans Light"/>
              </a:rPr>
              <a:t>)</a:t>
            </a:r>
          </a:p>
          <a:p>
            <a:pPr eaLnBrk="1" hangingPunct="1"/>
            <a:r>
              <a:rPr lang="en-US" sz="2600" dirty="0" smtClean="0">
                <a:latin typeface="Gill Sans Light"/>
                <a:cs typeface="Gill Sans Light"/>
              </a:rPr>
              <a:t>Price: $500 ($17K/GB, 340,000x more expensive !!)</a:t>
            </a:r>
            <a:endParaRPr lang="en-US" sz="2600" dirty="0">
              <a:latin typeface="Gill Sans Light"/>
              <a:cs typeface="Gill Sans Light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Screen Shot 2017-03-20 at 4.37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60" y="838199"/>
            <a:ext cx="1467940" cy="20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1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Basic Performance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441"/>
            <a:ext cx="8534400" cy="521572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Response Time </a:t>
            </a:r>
            <a:r>
              <a:rPr lang="en-US" sz="2800" dirty="0" smtClean="0">
                <a:solidFill>
                  <a:srgbClr val="FF0000"/>
                </a:solidFill>
              </a:rPr>
              <a:t>or</a:t>
            </a:r>
            <a:r>
              <a:rPr lang="en-US" sz="2800" i="1" dirty="0" smtClean="0">
                <a:solidFill>
                  <a:srgbClr val="FF0000"/>
                </a:solidFill>
              </a:rPr>
              <a:t> Latency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Time to perform an operation</a:t>
            </a:r>
          </a:p>
          <a:p>
            <a:endParaRPr lang="en-US" sz="2800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Bandwidth </a:t>
            </a:r>
            <a:r>
              <a:rPr lang="en-US" sz="2800" dirty="0" smtClean="0">
                <a:solidFill>
                  <a:srgbClr val="FF0000"/>
                </a:solidFill>
              </a:rPr>
              <a:t>or</a:t>
            </a:r>
            <a:r>
              <a:rPr lang="en-US" sz="2800" i="1" dirty="0" smtClean="0">
                <a:solidFill>
                  <a:srgbClr val="FF0000"/>
                </a:solidFill>
              </a:rPr>
              <a:t> Throughput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Rate at which operations are performed (op/s)</a:t>
            </a:r>
          </a:p>
          <a:p>
            <a:pPr lvl="1"/>
            <a:r>
              <a:rPr lang="en-US" sz="2400" dirty="0" smtClean="0"/>
              <a:t>Files: </a:t>
            </a:r>
            <a:r>
              <a:rPr lang="en-US" sz="2400" dirty="0"/>
              <a:t>N</a:t>
            </a:r>
            <a:r>
              <a:rPr lang="en-US" sz="2400" dirty="0" smtClean="0"/>
              <a:t>B/s, Networks: </a:t>
            </a:r>
            <a:r>
              <a:rPr lang="en-US" sz="2400" dirty="0"/>
              <a:t>M</a:t>
            </a:r>
            <a:r>
              <a:rPr lang="en-US" sz="2400" dirty="0" smtClean="0"/>
              <a:t>b/s, Arithmetic: GFLOP/s</a:t>
            </a:r>
          </a:p>
          <a:p>
            <a:pPr lvl="1"/>
            <a:endParaRPr lang="en-US" sz="2400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Start up </a:t>
            </a:r>
            <a:r>
              <a:rPr lang="en-US" sz="2800" dirty="0" smtClean="0">
                <a:solidFill>
                  <a:srgbClr val="FF0000"/>
                </a:solidFill>
              </a:rPr>
              <a:t>or “Overhead”: </a:t>
            </a:r>
            <a:r>
              <a:rPr lang="en-US" sz="2800" dirty="0" smtClean="0"/>
              <a:t>time to initiate an operation</a:t>
            </a:r>
          </a:p>
          <a:p>
            <a:endParaRPr lang="en-US" sz="2800" dirty="0" smtClean="0"/>
          </a:p>
          <a:p>
            <a:r>
              <a:rPr lang="en-US" sz="2800" dirty="0" smtClean="0"/>
              <a:t>Most I/O operations are roughly linear in </a:t>
            </a:r>
            <a:r>
              <a:rPr lang="en-US" sz="2800" i="1" dirty="0" smtClean="0"/>
              <a:t>n</a:t>
            </a:r>
            <a:r>
              <a:rPr lang="en-US" sz="2800" dirty="0" smtClean="0"/>
              <a:t> bytes</a:t>
            </a:r>
          </a:p>
          <a:p>
            <a:pPr lvl="1"/>
            <a:r>
              <a:rPr lang="en-US" sz="2400" dirty="0" smtClean="0"/>
              <a:t>Latency(n) = Overhead + n/Bandwidth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8796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60TB (2016)</a:t>
            </a:r>
          </a:p>
          <a:p>
            <a:r>
              <a:rPr lang="en-US" dirty="0" smtClean="0"/>
              <a:t>Dual port: 16Gbs </a:t>
            </a:r>
          </a:p>
          <a:p>
            <a:r>
              <a:rPr lang="en-US" dirty="0" err="1" smtClean="0"/>
              <a:t>Seq</a:t>
            </a:r>
            <a:r>
              <a:rPr lang="en-US" dirty="0" smtClean="0"/>
              <a:t> reads: 1.5GB/s</a:t>
            </a:r>
          </a:p>
          <a:p>
            <a:r>
              <a:rPr lang="en-US" dirty="0" err="1" smtClean="0"/>
              <a:t>Seq</a:t>
            </a:r>
            <a:r>
              <a:rPr lang="en-US" dirty="0" smtClean="0"/>
              <a:t> writes: 1GB/s</a:t>
            </a:r>
          </a:p>
          <a:p>
            <a:r>
              <a:rPr lang="en-US" dirty="0" smtClean="0"/>
              <a:t>Random Read Ops (IOPS): 150K</a:t>
            </a:r>
          </a:p>
          <a:p>
            <a:r>
              <a:rPr lang="en-US" dirty="0" smtClean="0"/>
              <a:t>Price: ~ $20K</a:t>
            </a:r>
            <a:r>
              <a:rPr lang="en-US" dirty="0"/>
              <a:t> </a:t>
            </a:r>
            <a:r>
              <a:rPr lang="en-US" dirty="0" smtClean="0"/>
              <a:t>($0.33/GB)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38200"/>
            <a:ext cx="439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11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76200"/>
            <a:ext cx="7543800" cy="38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</a:t>
            </a:r>
            <a:r>
              <a:rPr lang="en-US" sz="2400" dirty="0" smtClean="0">
                <a:ea typeface="MS PGothic" charset="0"/>
              </a:rPr>
              <a:t>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>
                <a:ea typeface="MS PGothic" charset="0"/>
              </a:rPr>
              <a:t>EffBW</a:t>
            </a:r>
            <a:r>
              <a:rPr lang="en-US" sz="1800" dirty="0" smtClean="0">
                <a:ea typeface="MS PGothic" charset="0"/>
              </a:rPr>
              <a:t>(n) = n / (S + n/B) = B / (1 + SB/n )</a:t>
            </a:r>
            <a:endParaRPr lang="en-US" sz="1800" dirty="0"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" name="Rectangular Callout 3"/>
          <p:cNvSpPr/>
          <p:nvPr/>
        </p:nvSpPr>
        <p:spPr bwMode="auto">
          <a:xfrm>
            <a:off x="1371600" y="4648200"/>
            <a:ext cx="990600" cy="381000"/>
          </a:xfrm>
          <a:prstGeom prst="wedgeRectCallout">
            <a:avLst>
              <a:gd name="adj1" fmla="val 48397"/>
              <a:gd name="adj2" fmla="val -123611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# of ops</a:t>
            </a: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2209800" y="5181600"/>
            <a:ext cx="1676400" cy="381000"/>
          </a:xfrm>
          <a:prstGeom prst="wedgeRectCallout">
            <a:avLst>
              <a:gd name="adj1" fmla="val -17337"/>
              <a:gd name="adj2" fmla="val -273610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Fixed overhead</a:t>
            </a: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3505200" y="4648200"/>
            <a:ext cx="1295400" cy="381000"/>
          </a:xfrm>
          <a:prstGeom prst="wedgeRectCallout">
            <a:avLst>
              <a:gd name="adj1" fmla="val -60519"/>
              <a:gd name="adj2" fmla="val -130277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Source Sans Pro"/>
                <a:cs typeface="Source Sans Pro"/>
              </a:rPr>
              <a:t>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ime per op</a:t>
            </a:r>
          </a:p>
        </p:txBody>
      </p:sp>
    </p:spTree>
    <p:extLst>
      <p:ext uri="{BB962C8B-B14F-4D97-AF65-F5344CB8AC3E}">
        <p14:creationId xmlns:p14="http://schemas.microsoft.com/office/powerpoint/2010/main" val="2226592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/>
      <p:bldP spid="4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76200"/>
            <a:ext cx="7543800" cy="38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</a:t>
            </a:r>
            <a:r>
              <a:rPr lang="en-US" sz="2400" dirty="0" smtClean="0">
                <a:ea typeface="MS PGothic" charset="0"/>
              </a:rPr>
              <a:t>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>
                <a:ea typeface="MS PGothic" charset="0"/>
              </a:rPr>
              <a:t>EffBW</a:t>
            </a:r>
            <a:r>
              <a:rPr lang="en-US" sz="1800" dirty="0" smtClean="0">
                <a:ea typeface="MS PGothic" charset="0"/>
              </a:rPr>
              <a:t>(n) = n / (S + n/B) = B / (1 + SB/n )</a:t>
            </a:r>
            <a:endParaRPr lang="en-US" sz="1800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Can lead to big increases of latency as utilization </a:t>
            </a:r>
            <a:r>
              <a:rPr lang="en-US" sz="2400" dirty="0" smtClean="0">
                <a:ea typeface="MS PGothic" charset="0"/>
              </a:rPr>
              <a:t>increases</a:t>
            </a:r>
            <a:endParaRPr lang="en-US" sz="2400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020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3999504" y="202111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68657" y="2014703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Deterministic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99" y="40386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Assume requests arrive at regular intervals, take a fixed time to process, with plenty of time between …</a:t>
            </a:r>
          </a:p>
          <a:p>
            <a:r>
              <a:rPr lang="en-US" dirty="0" smtClean="0"/>
              <a:t>Service rate </a:t>
            </a:r>
            <a:r>
              <a:rPr lang="en-US" dirty="0"/>
              <a:t>(</a:t>
            </a:r>
            <a:r>
              <a:rPr lang="en-US" dirty="0" smtClean="0"/>
              <a:t>μ = 1/T</a:t>
            </a:r>
            <a:r>
              <a:rPr lang="en-US" baseline="-25000" dirty="0" smtClean="0"/>
              <a:t>S</a:t>
            </a:r>
            <a:r>
              <a:rPr lang="en-US" dirty="0" smtClean="0"/>
              <a:t>)  - operations per sec</a:t>
            </a:r>
            <a:endParaRPr lang="en-US" dirty="0"/>
          </a:p>
          <a:p>
            <a:r>
              <a:rPr lang="en-US" dirty="0"/>
              <a:t>Arrival </a:t>
            </a:r>
            <a:r>
              <a:rPr lang="en-US" dirty="0" smtClean="0"/>
              <a:t>rate: (λ =  1/T</a:t>
            </a:r>
            <a:r>
              <a:rPr lang="en-US" baseline="-25000" dirty="0" smtClean="0"/>
              <a:t>A</a:t>
            </a:r>
            <a:r>
              <a:rPr lang="en-US" dirty="0" smtClean="0"/>
              <a:t>) - </a:t>
            </a:r>
            <a:r>
              <a:rPr lang="en-US" dirty="0"/>
              <a:t>requests per second </a:t>
            </a:r>
          </a:p>
          <a:p>
            <a:r>
              <a:rPr lang="en-US" dirty="0" smtClean="0"/>
              <a:t>Utilization</a:t>
            </a:r>
            <a:r>
              <a:rPr lang="en-US" dirty="0"/>
              <a:t>: U = </a:t>
            </a:r>
            <a:r>
              <a:rPr lang="en-US" dirty="0" err="1"/>
              <a:t>λ</a:t>
            </a:r>
            <a:r>
              <a:rPr lang="en-US" dirty="0"/>
              <a:t>/μ </a:t>
            </a:r>
            <a:r>
              <a:rPr lang="en-US" dirty="0" smtClean="0"/>
              <a:t>, where </a:t>
            </a:r>
            <a:r>
              <a:rPr lang="en-US" dirty="0" err="1" smtClean="0"/>
              <a:t>λ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smtClean="0"/>
              <a:t>μ</a:t>
            </a:r>
          </a:p>
          <a:p>
            <a:r>
              <a:rPr lang="en-US" dirty="0" smtClean="0"/>
              <a:t>Average rate is the complete story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78345" y="1070637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78370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07448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40499" y="1019015"/>
            <a:ext cx="753719" cy="7846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190514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Queue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6823" y="1196025"/>
            <a:ext cx="86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82749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37406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80420" y="139855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242" y="1213886"/>
            <a:ext cx="92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122667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departures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3478" y="1843087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568657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2227" y="1843087"/>
            <a:ext cx="41870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S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37406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29242" y="2762310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30633" y="2851602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8854" y="3266790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30489" y="2545305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15310" y="2286000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430489" y="2515819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86945" y="2846848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85166" y="3262036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686801" y="2540551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71622" y="2286000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686801" y="251106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948360" y="2832249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46581" y="3247437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948216" y="2525952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33037" y="2286000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948216" y="249646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19738" y="3827586"/>
            <a:ext cx="990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7324" y="357961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90800" y="358140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05000" y="3714690"/>
            <a:ext cx="4178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431925" y="320496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31925" y="3438525"/>
            <a:ext cx="228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1247775" y="3435350"/>
            <a:ext cx="304800" cy="533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990600" y="3733800"/>
            <a:ext cx="425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err="1" smtClean="0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12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Ideal Linear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5453263"/>
            <a:ext cx="8724920" cy="668982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does the queue wait time look like?</a:t>
            </a:r>
          </a:p>
          <a:p>
            <a:pPr lvl="1"/>
            <a:r>
              <a:rPr lang="en-US" sz="2400" dirty="0" smtClean="0"/>
              <a:t>Grows unbounded at a rate ~ </a:t>
            </a:r>
            <a:r>
              <a:rPr lang="en-US" sz="2400" dirty="0"/>
              <a:t>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/T</a:t>
            </a:r>
            <a:r>
              <a:rPr lang="en-US" sz="2400" baseline="-25000" dirty="0"/>
              <a:t>A</a:t>
            </a:r>
            <a:r>
              <a:rPr lang="en-US" sz="2400" dirty="0" smtClean="0"/>
              <a:t>) till request rate subsides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59147" y="3396669"/>
            <a:ext cx="242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Offered Load  (T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/T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36272" y="844868"/>
            <a:ext cx="0" cy="22044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36272" y="3063062"/>
            <a:ext cx="23211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558406" y="1878446"/>
            <a:ext cx="245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Delivered Throughput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1267" y="303231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9864" y="30708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0066" y="1207532"/>
            <a:ext cx="1824785" cy="18247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612" y="103811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cxnSp>
        <p:nvCxnSpPr>
          <p:cNvPr id="19" name="Straight Arrow Connector 18"/>
          <p:cNvCxnSpPr>
            <a:stCxn id="12" idx="0"/>
          </p:cNvCxnSpPr>
          <p:nvPr/>
        </p:nvCxnSpPr>
        <p:spPr>
          <a:xfrm flipV="1">
            <a:off x="1167720" y="1407445"/>
            <a:ext cx="1642144" cy="162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59872" y="2119924"/>
            <a:ext cx="3507328" cy="3498944"/>
            <a:chOff x="426604" y="2323885"/>
            <a:chExt cx="3507328" cy="349894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38536" y="5422719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47105" y="4266180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10187" y="5422719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126111" y="4538372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55731" y="5153537"/>
              <a:ext cx="2601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1557058" y="2323885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3" name="Straight Connector 42"/>
            <p:cNvCxnSpPr>
              <a:stCxn id="41" idx="4"/>
            </p:cNvCxnSpPr>
            <p:nvPr/>
          </p:nvCxnSpPr>
          <p:spPr>
            <a:xfrm flipH="1">
              <a:off x="1229844" y="2499076"/>
              <a:ext cx="444000" cy="1990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648200" y="1192760"/>
            <a:ext cx="3867936" cy="4446040"/>
            <a:chOff x="5179472" y="1328496"/>
            <a:chExt cx="3867936" cy="444604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491404" y="5340446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599973" y="4183907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81933" y="5374426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4626757" y="4456099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7463884" y="3832471"/>
              <a:ext cx="1583524" cy="125339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916655" y="1328496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Connector 49"/>
            <p:cNvCxnSpPr>
              <a:stCxn id="49" idx="4"/>
            </p:cNvCxnSpPr>
            <p:nvPr/>
          </p:nvCxnSpPr>
          <p:spPr>
            <a:xfrm flipH="1">
              <a:off x="7480450" y="1503687"/>
              <a:ext cx="552991" cy="34509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398352" y="838200"/>
            <a:ext cx="4605968" cy="2958579"/>
            <a:chOff x="4398352" y="1042161"/>
            <a:chExt cx="4605968" cy="2958579"/>
          </a:xfrm>
        </p:grpSpPr>
        <p:sp>
          <p:nvSpPr>
            <p:cNvPr id="55" name="Rectangle 54"/>
            <p:cNvSpPr/>
            <p:nvPr/>
          </p:nvSpPr>
          <p:spPr>
            <a:xfrm>
              <a:off x="5075131" y="142084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5063613" y="1048829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63613" y="3267023"/>
              <a:ext cx="394070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3368935" y="2082407"/>
              <a:ext cx="2458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8608" y="323627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0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37205" y="327483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1953" y="124207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28" name="Straight Arrow Connector 27"/>
            <p:cNvCxnSpPr>
              <a:stCxn id="24" idx="0"/>
            </p:cNvCxnSpPr>
            <p:nvPr/>
          </p:nvCxnSpPr>
          <p:spPr>
            <a:xfrm flipV="1">
              <a:off x="5095061" y="1411494"/>
              <a:ext cx="1802043" cy="1824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97104" y="1411493"/>
              <a:ext cx="21072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86488" y="3600630"/>
              <a:ext cx="24215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Offered Load  (T</a:t>
              </a:r>
              <a:r>
                <a:rPr lang="en-US" sz="2000" b="0" baseline="-25000" dirty="0" smtClean="0">
                  <a:latin typeface="Gill Sans" charset="0"/>
                  <a:ea typeface="Gill Sans" charset="0"/>
                  <a:cs typeface="Gill Sans" charset="0"/>
                </a:rPr>
                <a:t>S</a:t>
              </a:r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/T</a:t>
              </a:r>
              <a:r>
                <a:rPr 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)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34000" y="2791265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Empty Queue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38865" y="104216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Saturation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0248" y="2791265"/>
              <a:ext cx="1395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Unbounded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V="1">
            <a:off x="5105400" y="4949576"/>
            <a:ext cx="1836733" cy="3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90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3999504" y="202111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14600" y="2014703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Bursty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23" y="4877413"/>
            <a:ext cx="8229600" cy="1599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Requests arrive in a burst, must queue up till served</a:t>
            </a:r>
          </a:p>
          <a:p>
            <a:r>
              <a:rPr lang="en-US" dirty="0" smtClean="0"/>
              <a:t>Same average arrival time, but almost all of the requests experience large queue delays</a:t>
            </a:r>
          </a:p>
          <a:p>
            <a:r>
              <a:rPr lang="en-US" dirty="0" smtClean="0"/>
              <a:t>Even though average utilization is low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78345" y="1070637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78370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07448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40499" y="1019015"/>
            <a:ext cx="753719" cy="784657"/>
          </a:xfrm>
          <a:prstGeom prst="ellips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4358" y="1190514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Queue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6823" y="1196025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82749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37406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80420" y="139855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242" y="1213886"/>
            <a:ext cx="92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122667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departures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1843087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362200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2227" y="1843087"/>
            <a:ext cx="41870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S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37406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235917" y="2704302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737308" y="2908692"/>
            <a:ext cx="1138024" cy="1729104"/>
            <a:chOff x="1430633" y="3061092"/>
            <a:chExt cx="1138024" cy="1729104"/>
          </a:xfrm>
        </p:grpSpPr>
        <p:sp>
          <p:nvSpPr>
            <p:cNvPr id="29" name="Rectangle 28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737164" y="2572909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927086" y="2903938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87903" y="4243617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935529" y="256815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094094" y="3298117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27706" y="4243617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75332" y="2903938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146209" y="2589764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313207" y="258157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739677" y="4243617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21273" y="3692296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27706" y="2908692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87903" y="3302871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275" y="2900259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Q depth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76008" y="2896348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8377" y="4205986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321273" y="2624004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6475" y="261581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5275" y="2209800"/>
            <a:ext cx="988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326475" y="2912490"/>
            <a:ext cx="1138024" cy="1729104"/>
            <a:chOff x="1430633" y="3061092"/>
            <a:chExt cx="1138024" cy="1729104"/>
          </a:xfrm>
        </p:grpSpPr>
        <p:sp>
          <p:nvSpPr>
            <p:cNvPr id="48" name="Rectangle 47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278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1" grpId="0" animBg="1"/>
      <p:bldP spid="40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2996"/>
            <a:ext cx="8458200" cy="5215723"/>
          </a:xfrm>
        </p:spPr>
        <p:txBody>
          <a:bodyPr/>
          <a:lstStyle/>
          <a:p>
            <a:r>
              <a:rPr lang="en-US" dirty="0" smtClean="0"/>
              <a:t>Elegant mathematical framework if you start with </a:t>
            </a:r>
            <a:r>
              <a:rPr lang="en-US" i="1" dirty="0" smtClean="0"/>
              <a:t>exponential distribution</a:t>
            </a:r>
          </a:p>
          <a:p>
            <a:pPr lvl="1"/>
            <a:r>
              <a:rPr lang="en-US" dirty="0" smtClean="0"/>
              <a:t>Probability density function of a continuous random variable with a mean of 1/</a:t>
            </a:r>
            <a:r>
              <a:rPr lang="en-US" dirty="0" err="1" smtClean="0"/>
              <a:t>λ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(x) = </a:t>
            </a:r>
            <a:r>
              <a:rPr lang="en-US" dirty="0" err="1" smtClean="0"/>
              <a:t>λe</a:t>
            </a:r>
            <a:r>
              <a:rPr lang="en-US" baseline="30000" dirty="0" err="1" smtClean="0"/>
              <a:t>-λx</a:t>
            </a:r>
            <a:endParaRPr lang="en-US" baseline="30000" dirty="0" smtClean="0"/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Memoryless</a:t>
            </a:r>
            <a:r>
              <a:rPr lang="en-US" i="1" dirty="0" smtClean="0"/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2895600"/>
            <a:ext cx="8586372" cy="3403707"/>
            <a:chOff x="228600" y="2895600"/>
            <a:chExt cx="8586372" cy="3403707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9304251"/>
                </p:ext>
              </p:extLst>
            </p:nvPr>
          </p:nvGraphicFramePr>
          <p:xfrm>
            <a:off x="4674131" y="2895600"/>
            <a:ext cx="4140841" cy="3403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28600" y="3343870"/>
              <a:ext cx="42672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Likelihood of an event occurring is independent of how long we’ve been waiting</a:t>
              </a:r>
              <a:endParaRPr lang="en-US" sz="2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how do we model the </a:t>
            </a:r>
            <a:r>
              <a:rPr lang="en-US" dirty="0" err="1" smtClean="0"/>
              <a:t>burstiness</a:t>
            </a:r>
            <a:r>
              <a:rPr lang="en-US" dirty="0" smtClean="0"/>
              <a:t> of arrival?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3619377"/>
            <a:ext cx="4130186" cy="2056078"/>
            <a:chOff x="990600" y="3619377"/>
            <a:chExt cx="4130186" cy="2056078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4475126"/>
              <a:ext cx="3695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Lots of short arrival intervals (i.e., high instantaneous rate)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003135" y="3619377"/>
              <a:ext cx="1117651" cy="85574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31603" y="5646003"/>
            <a:ext cx="5590618" cy="830997"/>
            <a:chOff x="931603" y="5646003"/>
            <a:chExt cx="5590618" cy="83099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4038600" y="5947321"/>
              <a:ext cx="2483621" cy="22487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31603" y="5646003"/>
              <a:ext cx="307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Few long gaps (i.e., low instantaneous rate)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98421" y="622929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x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 (</a:t>
            </a:r>
            <a:r>
              <a:rPr lang="en-US" sz="2400" b="0" dirty="0" err="1" smtClean="0">
                <a:latin typeface="Gill Sans" charset="0"/>
                <a:ea typeface="Gill Sans" charset="0"/>
                <a:cs typeface="Gill Sans" charset="0"/>
              </a:rPr>
              <a:t>λ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68956" y="3048000"/>
            <a:ext cx="3678492" cy="2809719"/>
            <a:chOff x="5368956" y="3137602"/>
            <a:chExt cx="3678492" cy="2809719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368956" y="3137602"/>
              <a:ext cx="0" cy="2809719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62600" y="3899602"/>
              <a:ext cx="3484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m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ean 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rrival interval (1/</a:t>
              </a:r>
              <a:r>
                <a:rPr lang="en-US" sz="2400" b="0" dirty="0" err="1" smtClean="0">
                  <a:latin typeface="Gill Sans" charset="0"/>
                  <a:ea typeface="Gill Sans" charset="0"/>
                  <a:cs typeface="Gill Sans" charset="0"/>
                </a:rPr>
                <a:t>λ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368956" y="4356802"/>
              <a:ext cx="1031844" cy="489255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000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Background: General Use of Random </a:t>
            </a:r>
            <a:r>
              <a:rPr lang="en-US" altLang="ko-KR" dirty="0">
                <a:ea typeface="Gulim" panose="020B0600000101010101" pitchFamily="34" charset="-127"/>
              </a:rPr>
              <a:t>D</a:t>
            </a:r>
            <a:r>
              <a:rPr lang="en-US" altLang="ko-KR" dirty="0" smtClean="0">
                <a:ea typeface="Gulim" panose="020B0600000101010101" pitchFamily="34" charset="-127"/>
              </a:rPr>
              <a:t>istributions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839200" cy="5486400"/>
          </a:xfrm>
        </p:spPr>
        <p:txBody>
          <a:bodyPr/>
          <a:lstStyle/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Server spends variable time (T) with customers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Mean (Average) </a:t>
            </a:r>
            <a:r>
              <a:rPr lang="en-US" altLang="ko-KR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 smtClean="0">
                <a:ea typeface="Gulim" panose="020B0600000101010101" pitchFamily="34" charset="-127"/>
              </a:rPr>
              <a:t>T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Variance (stddev</a:t>
            </a:r>
            <a:r>
              <a:rPr lang="en-US" altLang="ko-KR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)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(</a:t>
            </a:r>
            <a:r>
              <a:rPr lang="en-US" altLang="ko-KR" dirty="0" smtClean="0">
                <a:ea typeface="Gulim" panose="020B0600000101010101" pitchFamily="34" charset="-127"/>
              </a:rPr>
              <a:t>T-m)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 smtClean="0">
                <a:ea typeface="Gulim" panose="020B0600000101010101" pitchFamily="34" charset="-127"/>
              </a:rPr>
              <a:t>T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-m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Squared coefficient of variance: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 smtClean="0">
                <a:ea typeface="Gulim" panose="020B0600000101010101" pitchFamily="34" charset="-127"/>
              </a:rPr>
              <a:t>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/m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br>
              <a:rPr lang="en-US" altLang="ko-KR" baseline="30000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Aggregate description of the distribution</a:t>
            </a:r>
            <a:endParaRPr lang="en-US" altLang="ko-KR" baseline="30000" dirty="0" smtClean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Important values of C: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No variance or deterministic 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C=0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“Memoryless” or exponential 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C=1</a:t>
            </a:r>
            <a:r>
              <a:rPr lang="en-US" altLang="ko-KR" dirty="0" smtClean="0">
                <a:ea typeface="Gulim" panose="020B0600000101010101" pitchFamily="34" charset="-127"/>
              </a:rPr>
              <a:t>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Past tells nothing about future</a:t>
            </a: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Poisson process – </a:t>
            </a:r>
            <a:r>
              <a:rPr lang="en-US" i="1" dirty="0" smtClean="0"/>
              <a:t>purely</a:t>
            </a:r>
            <a:r>
              <a:rPr lang="en-US" dirty="0"/>
              <a:t> or </a:t>
            </a:r>
            <a:r>
              <a:rPr lang="en-US" i="1" dirty="0"/>
              <a:t>completely</a:t>
            </a:r>
            <a:r>
              <a:rPr lang="en-US" dirty="0"/>
              <a:t> random process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Many complex systems (or aggregates)</a:t>
            </a:r>
            <a:b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are well described as memoryless 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Disk response times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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1.5</a:t>
            </a:r>
            <a:r>
              <a:rPr lang="en-US" altLang="ko-KR" dirty="0" smtClean="0">
                <a:ea typeface="Gulim" panose="020B0600000101010101" pitchFamily="34" charset="-127"/>
              </a:rPr>
              <a:t>  (majority seeks &lt; average)</a:t>
            </a: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ko-KR" altLang="en-US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425950" y="1012825"/>
            <a:ext cx="838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916485" name="Group 5"/>
          <p:cNvGrpSpPr>
            <a:grpSpLocks/>
          </p:cNvGrpSpPr>
          <p:nvPr/>
        </p:nvGrpSpPr>
        <p:grpSpPr bwMode="auto">
          <a:xfrm>
            <a:off x="8001000" y="1163638"/>
            <a:ext cx="1168400" cy="644524"/>
            <a:chOff x="5024" y="288"/>
            <a:chExt cx="736" cy="406"/>
          </a:xfrm>
        </p:grpSpPr>
        <p:sp>
          <p:nvSpPr>
            <p:cNvPr id="24612" name="Rectangle 6"/>
            <p:cNvSpPr>
              <a:spLocks noChangeArrowheads="1"/>
            </p:cNvSpPr>
            <p:nvPr/>
          </p:nvSpPr>
          <p:spPr bwMode="auto">
            <a:xfrm>
              <a:off x="5267" y="288"/>
              <a:ext cx="49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Mean 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(</a:t>
              </a:r>
              <a:r>
                <a:rPr lang="en-US" altLang="en-US" sz="1800" b="0" dirty="0" smtClean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m)</a:t>
              </a:r>
              <a:endParaRPr lang="en-US" altLang="en-US" sz="1800" b="0" dirty="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13" name="Line 7"/>
            <p:cNvSpPr>
              <a:spLocks noChangeShapeType="1"/>
            </p:cNvSpPr>
            <p:nvPr/>
          </p:nvSpPr>
          <p:spPr bwMode="auto">
            <a:xfrm flipH="1">
              <a:off x="5024" y="480"/>
              <a:ext cx="256" cy="15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488" name="Group 8"/>
          <p:cNvGrpSpPr>
            <a:grpSpLocks/>
          </p:cNvGrpSpPr>
          <p:nvPr/>
        </p:nvGrpSpPr>
        <p:grpSpPr bwMode="auto">
          <a:xfrm>
            <a:off x="7235933" y="4419600"/>
            <a:ext cx="1450867" cy="1351592"/>
            <a:chOff x="4412" y="2064"/>
            <a:chExt cx="1025" cy="955"/>
          </a:xfrm>
        </p:grpSpPr>
        <p:sp>
          <p:nvSpPr>
            <p:cNvPr id="24606" name="Line 9"/>
            <p:cNvSpPr>
              <a:spLocks noChangeShapeType="1"/>
            </p:cNvSpPr>
            <p:nvPr/>
          </p:nvSpPr>
          <p:spPr bwMode="auto">
            <a:xfrm>
              <a:off x="4748" y="2305"/>
              <a:ext cx="0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7" name="Line 10"/>
            <p:cNvSpPr>
              <a:spLocks noChangeShapeType="1"/>
            </p:cNvSpPr>
            <p:nvPr/>
          </p:nvSpPr>
          <p:spPr bwMode="auto">
            <a:xfrm>
              <a:off x="4412" y="2754"/>
              <a:ext cx="9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8" name="Arc 11"/>
            <p:cNvSpPr>
              <a:spLocks/>
            </p:cNvSpPr>
            <p:nvPr/>
          </p:nvSpPr>
          <p:spPr bwMode="auto">
            <a:xfrm>
              <a:off x="4454" y="2201"/>
              <a:ext cx="832" cy="502"/>
            </a:xfrm>
            <a:custGeom>
              <a:avLst/>
              <a:gdLst>
                <a:gd name="T0" fmla="*/ 832 w 21994"/>
                <a:gd name="T1" fmla="*/ 502 h 21600"/>
                <a:gd name="T2" fmla="*/ 0 w 21994"/>
                <a:gd name="T3" fmla="*/ 0 h 21600"/>
                <a:gd name="T4" fmla="*/ 817 w 21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94" h="21600" fill="none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994" h="21600" stroke="0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994" y="21596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9" name="Rectangle 12"/>
            <p:cNvSpPr>
              <a:spLocks noChangeArrowheads="1"/>
            </p:cNvSpPr>
            <p:nvPr/>
          </p:nvSpPr>
          <p:spPr bwMode="auto">
            <a:xfrm>
              <a:off x="4476" y="2064"/>
              <a:ext cx="52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mean</a:t>
              </a:r>
            </a:p>
          </p:txBody>
        </p:sp>
        <p:sp>
          <p:nvSpPr>
            <p:cNvPr id="24610" name="Line 13"/>
            <p:cNvSpPr>
              <a:spLocks noChangeShapeType="1"/>
            </p:cNvSpPr>
            <p:nvPr/>
          </p:nvSpPr>
          <p:spPr bwMode="auto">
            <a:xfrm>
              <a:off x="4412" y="2110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11" name="Text Box 14"/>
            <p:cNvSpPr txBox="1">
              <a:spLocks noChangeArrowheads="1"/>
            </p:cNvSpPr>
            <p:nvPr/>
          </p:nvSpPr>
          <p:spPr bwMode="auto">
            <a:xfrm>
              <a:off x="4416" y="2736"/>
              <a:ext cx="102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Memoryless</a:t>
              </a:r>
            </a:p>
          </p:txBody>
        </p:sp>
      </p:grpSp>
      <p:grpSp>
        <p:nvGrpSpPr>
          <p:cNvPr id="916495" name="Group 15"/>
          <p:cNvGrpSpPr>
            <a:grpSpLocks/>
          </p:cNvGrpSpPr>
          <p:nvPr/>
        </p:nvGrpSpPr>
        <p:grpSpPr bwMode="auto">
          <a:xfrm>
            <a:off x="7162802" y="1392238"/>
            <a:ext cx="1825626" cy="1728786"/>
            <a:chOff x="4544" y="493"/>
            <a:chExt cx="1150" cy="1089"/>
          </a:xfrm>
        </p:grpSpPr>
        <p:sp>
          <p:nvSpPr>
            <p:cNvPr id="24588" name="Line 16"/>
            <p:cNvSpPr>
              <a:spLocks noChangeShapeType="1"/>
            </p:cNvSpPr>
            <p:nvPr/>
          </p:nvSpPr>
          <p:spPr bwMode="auto">
            <a:xfrm>
              <a:off x="5074" y="493"/>
              <a:ext cx="0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9" name="Line 17"/>
            <p:cNvSpPr>
              <a:spLocks noChangeShapeType="1"/>
            </p:cNvSpPr>
            <p:nvPr/>
          </p:nvSpPr>
          <p:spPr bwMode="auto">
            <a:xfrm>
              <a:off x="4694" y="1102"/>
              <a:ext cx="7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0" name="Text Box 18"/>
            <p:cNvSpPr txBox="1">
              <a:spLocks noChangeArrowheads="1"/>
            </p:cNvSpPr>
            <p:nvPr/>
          </p:nvSpPr>
          <p:spPr bwMode="auto">
            <a:xfrm>
              <a:off x="4544" y="1138"/>
              <a:ext cx="115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Distribution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of service times</a:t>
              </a:r>
            </a:p>
          </p:txBody>
        </p:sp>
        <p:sp>
          <p:nvSpPr>
            <p:cNvPr id="24591" name="Line 19"/>
            <p:cNvSpPr>
              <a:spLocks noChangeShapeType="1"/>
            </p:cNvSpPr>
            <p:nvPr/>
          </p:nvSpPr>
          <p:spPr bwMode="auto">
            <a:xfrm>
              <a:off x="5040" y="701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2" name="Line 20"/>
            <p:cNvSpPr>
              <a:spLocks noChangeShapeType="1"/>
            </p:cNvSpPr>
            <p:nvPr/>
          </p:nvSpPr>
          <p:spPr bwMode="auto">
            <a:xfrm>
              <a:off x="5005" y="719"/>
              <a:ext cx="0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3" name="Line 21"/>
            <p:cNvSpPr>
              <a:spLocks noChangeShapeType="1"/>
            </p:cNvSpPr>
            <p:nvPr/>
          </p:nvSpPr>
          <p:spPr bwMode="auto">
            <a:xfrm>
              <a:off x="4969" y="747"/>
              <a:ext cx="0" cy="3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4" name="Line 22"/>
            <p:cNvSpPr>
              <a:spLocks noChangeShapeType="1"/>
            </p:cNvSpPr>
            <p:nvPr/>
          </p:nvSpPr>
          <p:spPr bwMode="auto">
            <a:xfrm>
              <a:off x="4935" y="802"/>
              <a:ext cx="0" cy="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5" name="Line 23"/>
            <p:cNvSpPr>
              <a:spLocks noChangeShapeType="1"/>
            </p:cNvSpPr>
            <p:nvPr/>
          </p:nvSpPr>
          <p:spPr bwMode="auto">
            <a:xfrm>
              <a:off x="5106" y="702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6" name="Line 24"/>
            <p:cNvSpPr>
              <a:spLocks noChangeShapeType="1"/>
            </p:cNvSpPr>
            <p:nvPr/>
          </p:nvSpPr>
          <p:spPr bwMode="auto">
            <a:xfrm>
              <a:off x="5144" y="720"/>
              <a:ext cx="0" cy="3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7" name="Line 25"/>
            <p:cNvSpPr>
              <a:spLocks noChangeShapeType="1"/>
            </p:cNvSpPr>
            <p:nvPr/>
          </p:nvSpPr>
          <p:spPr bwMode="auto">
            <a:xfrm>
              <a:off x="5177" y="760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8" name="Line 26"/>
            <p:cNvSpPr>
              <a:spLocks noChangeShapeType="1"/>
            </p:cNvSpPr>
            <p:nvPr/>
          </p:nvSpPr>
          <p:spPr bwMode="auto">
            <a:xfrm>
              <a:off x="5212" y="863"/>
              <a:ext cx="0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9" name="Line 27"/>
            <p:cNvSpPr>
              <a:spLocks noChangeShapeType="1"/>
            </p:cNvSpPr>
            <p:nvPr/>
          </p:nvSpPr>
          <p:spPr bwMode="auto">
            <a:xfrm>
              <a:off x="4902" y="9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0" name="Line 28"/>
            <p:cNvSpPr>
              <a:spLocks noChangeShapeType="1"/>
            </p:cNvSpPr>
            <p:nvPr/>
          </p:nvSpPr>
          <p:spPr bwMode="auto">
            <a:xfrm>
              <a:off x="4870" y="932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1" name="Line 29"/>
            <p:cNvSpPr>
              <a:spLocks noChangeShapeType="1"/>
            </p:cNvSpPr>
            <p:nvPr/>
          </p:nvSpPr>
          <p:spPr bwMode="auto">
            <a:xfrm>
              <a:off x="4838" y="95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2" name="Arc 30"/>
            <p:cNvSpPr>
              <a:spLocks/>
            </p:cNvSpPr>
            <p:nvPr/>
          </p:nvSpPr>
          <p:spPr bwMode="auto">
            <a:xfrm>
              <a:off x="4704" y="862"/>
              <a:ext cx="208" cy="124"/>
            </a:xfrm>
            <a:custGeom>
              <a:avLst/>
              <a:gdLst>
                <a:gd name="T0" fmla="*/ 208 w 21600"/>
                <a:gd name="T1" fmla="*/ 0 h 21600"/>
                <a:gd name="T2" fmla="*/ 0 w 21600"/>
                <a:gd name="T3" fmla="*/ 12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3" name="Arc 31"/>
            <p:cNvSpPr>
              <a:spLocks/>
            </p:cNvSpPr>
            <p:nvPr/>
          </p:nvSpPr>
          <p:spPr bwMode="auto">
            <a:xfrm rot="10800000">
              <a:off x="4911" y="694"/>
              <a:ext cx="152" cy="208"/>
            </a:xfrm>
            <a:custGeom>
              <a:avLst/>
              <a:gdLst>
                <a:gd name="T0" fmla="*/ 152 w 21322"/>
                <a:gd name="T1" fmla="*/ 33 h 21600"/>
                <a:gd name="T2" fmla="*/ 0 w 21322"/>
                <a:gd name="T3" fmla="*/ 208 h 21600"/>
                <a:gd name="T4" fmla="*/ 0 w 213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2" h="21600" fill="none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</a:path>
                <a:path w="21322" h="21600" stroke="0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  <a:lnTo>
                    <a:pt x="1" y="0"/>
                  </a:lnTo>
                  <a:lnTo>
                    <a:pt x="21322" y="346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4" name="Arc 32"/>
            <p:cNvSpPr>
              <a:spLocks/>
            </p:cNvSpPr>
            <p:nvPr/>
          </p:nvSpPr>
          <p:spPr bwMode="auto">
            <a:xfrm rot="10800000">
              <a:off x="5085" y="690"/>
              <a:ext cx="134" cy="236"/>
            </a:xfrm>
            <a:custGeom>
              <a:avLst/>
              <a:gdLst>
                <a:gd name="T0" fmla="*/ 134 w 21386"/>
                <a:gd name="T1" fmla="*/ 236 h 21600"/>
                <a:gd name="T2" fmla="*/ 0 w 21386"/>
                <a:gd name="T3" fmla="*/ 33 h 21600"/>
                <a:gd name="T4" fmla="*/ 134 w 213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86" h="21600" fill="none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</a:path>
                <a:path w="21386" h="21600" stroke="0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  <a:lnTo>
                    <a:pt x="21386" y="0"/>
                  </a:lnTo>
                  <a:lnTo>
                    <a:pt x="21386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5" name="Arc 33"/>
            <p:cNvSpPr>
              <a:spLocks/>
            </p:cNvSpPr>
            <p:nvPr/>
          </p:nvSpPr>
          <p:spPr bwMode="auto">
            <a:xfrm>
              <a:off x="5214" y="862"/>
              <a:ext cx="172" cy="148"/>
            </a:xfrm>
            <a:custGeom>
              <a:avLst/>
              <a:gdLst>
                <a:gd name="T0" fmla="*/ 172 w 21600"/>
                <a:gd name="T1" fmla="*/ 148 h 21600"/>
                <a:gd name="T2" fmla="*/ 0 w 21600"/>
                <a:gd name="T3" fmla="*/ 0 h 21600"/>
                <a:gd name="T4" fmla="*/ 17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514" name="Group 34"/>
          <p:cNvGrpSpPr>
            <a:grpSpLocks/>
          </p:cNvGrpSpPr>
          <p:nvPr/>
        </p:nvGrpSpPr>
        <p:grpSpPr bwMode="auto">
          <a:xfrm>
            <a:off x="7264400" y="1524003"/>
            <a:ext cx="1168400" cy="428626"/>
            <a:chOff x="4512" y="1942"/>
            <a:chExt cx="736" cy="270"/>
          </a:xfrm>
        </p:grpSpPr>
        <p:sp>
          <p:nvSpPr>
            <p:cNvPr id="24585" name="Line 35"/>
            <p:cNvSpPr>
              <a:spLocks noChangeShapeType="1"/>
            </p:cNvSpPr>
            <p:nvPr/>
          </p:nvSpPr>
          <p:spPr bwMode="auto">
            <a:xfrm>
              <a:off x="45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6" name="Line 36"/>
            <p:cNvSpPr>
              <a:spLocks noChangeShapeType="1"/>
            </p:cNvSpPr>
            <p:nvPr/>
          </p:nvSpPr>
          <p:spPr bwMode="auto">
            <a:xfrm flipH="1">
              <a:off x="49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7" name="Text Box 37"/>
            <p:cNvSpPr txBox="1">
              <a:spLocks noChangeArrowheads="1"/>
            </p:cNvSpPr>
            <p:nvPr/>
          </p:nvSpPr>
          <p:spPr bwMode="auto">
            <a:xfrm>
              <a:off x="4512" y="1942"/>
              <a:ext cx="2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702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Midterm </a:t>
            </a:r>
            <a:r>
              <a:rPr lang="en-US" sz="2800" dirty="0"/>
              <a:t>2</a:t>
            </a:r>
            <a:r>
              <a:rPr lang="en-US" sz="2800" dirty="0" smtClean="0"/>
              <a:t> coming up on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Mon 10/29 5:00-6:30PM</a:t>
            </a:r>
          </a:p>
          <a:p>
            <a:pPr lvl="1"/>
            <a:r>
              <a:rPr lang="en-US" sz="2400" dirty="0" smtClean="0"/>
              <a:t>All topics up to and including Lecture 17 </a:t>
            </a:r>
          </a:p>
          <a:p>
            <a:pPr lvl="2"/>
            <a:r>
              <a:rPr lang="en-US" sz="2400" dirty="0" smtClean="0"/>
              <a:t>Focus will be on Lectures 11 – 17 and associated readings</a:t>
            </a:r>
          </a:p>
          <a:p>
            <a:pPr lvl="2"/>
            <a:r>
              <a:rPr lang="en-US" sz="2400" dirty="0" smtClean="0"/>
              <a:t>Projects 1 and 2</a:t>
            </a:r>
          </a:p>
          <a:p>
            <a:pPr lvl="2"/>
            <a:r>
              <a:rPr lang="en-US" sz="2400" dirty="0" smtClean="0"/>
              <a:t>Homework 0 – 2  </a:t>
            </a:r>
          </a:p>
          <a:p>
            <a:pPr lvl="1"/>
            <a:r>
              <a:rPr lang="en-US" sz="2400" dirty="0" smtClean="0"/>
              <a:t>Closed book</a:t>
            </a:r>
          </a:p>
          <a:p>
            <a:pPr lvl="1"/>
            <a:r>
              <a:rPr lang="en-US" sz="2400" dirty="0" smtClean="0"/>
              <a:t>2 pages hand-written notes both sides</a:t>
            </a:r>
          </a:p>
          <a:p>
            <a:pPr lvl="1"/>
            <a:endParaRPr lang="en-US" sz="2400" dirty="0"/>
          </a:p>
          <a:p>
            <a:pPr lvl="2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7908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5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</a:t>
            </a:r>
            <a:r>
              <a:rPr lang="en-US" dirty="0"/>
              <a:t>F</a:t>
            </a:r>
            <a:r>
              <a:rPr lang="en-US" dirty="0" smtClean="0"/>
              <a:t>ast Network)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 1 Gb/s link (B = 125 </a:t>
            </a:r>
            <a:r>
              <a:rPr lang="en-US" dirty="0"/>
              <a:t>M</a:t>
            </a:r>
            <a:r>
              <a:rPr lang="en-US" dirty="0" smtClean="0"/>
              <a:t>B/s)</a:t>
            </a:r>
          </a:p>
          <a:p>
            <a:pPr lvl="1"/>
            <a:r>
              <a:rPr lang="en-US" dirty="0" smtClean="0"/>
              <a:t>With a startup cost S = 1 </a:t>
            </a:r>
            <a:r>
              <a:rPr lang="en-US" dirty="0" err="1" smtClean="0"/>
              <a:t>ms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/>
              <a:t>Latency(n) = S</a:t>
            </a:r>
            <a:r>
              <a:rPr lang="en-US" dirty="0" smtClean="0"/>
              <a:t> </a:t>
            </a:r>
            <a:r>
              <a:rPr lang="en-US" dirty="0"/>
              <a:t>+ n</a:t>
            </a:r>
            <a:r>
              <a:rPr lang="en-US" dirty="0" smtClean="0"/>
              <a:t>/B</a:t>
            </a:r>
          </a:p>
          <a:p>
            <a:pPr lvl="1"/>
            <a:r>
              <a:rPr lang="en-US" dirty="0" smtClean="0"/>
              <a:t>Bandwidth = n</a:t>
            </a:r>
            <a:r>
              <a:rPr lang="en-US" dirty="0"/>
              <a:t>/</a:t>
            </a: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dirty="0" smtClean="0"/>
              <a:t> </a:t>
            </a:r>
            <a:r>
              <a:rPr lang="en-US" dirty="0"/>
              <a:t>+ n</a:t>
            </a:r>
            <a:r>
              <a:rPr lang="en-US" dirty="0" smtClean="0"/>
              <a:t>/B) = B*n/(B*S + n) = B/(B*S/n + 1)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3250" y="1528433"/>
            <a:ext cx="5441950" cy="4415167"/>
            <a:chOff x="1873250" y="1452233"/>
            <a:chExt cx="5441950" cy="4415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558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312" name="Group 32"/>
          <p:cNvGrpSpPr>
            <a:grpSpLocks/>
          </p:cNvGrpSpPr>
          <p:nvPr/>
        </p:nvGrpSpPr>
        <p:grpSpPr bwMode="auto">
          <a:xfrm>
            <a:off x="1295400" y="1295400"/>
            <a:ext cx="6464300" cy="1601788"/>
            <a:chOff x="960" y="480"/>
            <a:chExt cx="4072" cy="1009"/>
          </a:xfrm>
        </p:grpSpPr>
        <p:sp>
          <p:nvSpPr>
            <p:cNvPr id="23567" name="Rectangle 7"/>
            <p:cNvSpPr>
              <a:spLocks noChangeArrowheads="1"/>
            </p:cNvSpPr>
            <p:nvPr/>
          </p:nvSpPr>
          <p:spPr bwMode="auto">
            <a:xfrm>
              <a:off x="3866" y="877"/>
              <a:ext cx="116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23568" name="Rectangle 6"/>
            <p:cNvSpPr>
              <a:spLocks noChangeArrowheads="1"/>
            </p:cNvSpPr>
            <p:nvPr/>
          </p:nvSpPr>
          <p:spPr bwMode="auto">
            <a:xfrm>
              <a:off x="1004" y="894"/>
              <a:ext cx="82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23569" name="Line 4"/>
            <p:cNvSpPr>
              <a:spLocks noChangeShapeType="1"/>
            </p:cNvSpPr>
            <p:nvPr/>
          </p:nvSpPr>
          <p:spPr bwMode="auto">
            <a:xfrm>
              <a:off x="3790" y="892"/>
              <a:ext cx="12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Line 5"/>
            <p:cNvSpPr>
              <a:spLocks noChangeShapeType="1"/>
            </p:cNvSpPr>
            <p:nvPr/>
          </p:nvSpPr>
          <p:spPr bwMode="auto">
            <a:xfrm>
              <a:off x="960" y="910"/>
              <a:ext cx="9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Rectangle 27"/>
            <p:cNvSpPr>
              <a:spLocks noChangeArrowheads="1"/>
            </p:cNvSpPr>
            <p:nvPr/>
          </p:nvSpPr>
          <p:spPr bwMode="auto">
            <a:xfrm>
              <a:off x="1941" y="480"/>
              <a:ext cx="1925" cy="100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Text Box 30"/>
            <p:cNvSpPr txBox="1">
              <a:spLocks noChangeArrowheads="1"/>
            </p:cNvSpPr>
            <p:nvPr/>
          </p:nvSpPr>
          <p:spPr bwMode="auto">
            <a:xfrm>
              <a:off x="2296" y="1200"/>
              <a:ext cx="139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Queuing System</a:t>
              </a:r>
            </a:p>
          </p:txBody>
        </p:sp>
      </p:grpSp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Introduction to Queuing Theory</a:t>
            </a:r>
          </a:p>
        </p:txBody>
      </p:sp>
      <p:sp>
        <p:nvSpPr>
          <p:cNvPr id="8652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3276600"/>
            <a:ext cx="8839200" cy="3289299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</a:pPr>
            <a:r>
              <a:rPr lang="en-US" altLang="ko-KR" sz="2800" dirty="0" smtClean="0">
                <a:ea typeface="Gulim" panose="020B0600000101010101" pitchFamily="34" charset="-127"/>
              </a:rPr>
              <a:t>What about queuing time??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 smtClean="0">
                <a:ea typeface="Gulim" panose="020B0600000101010101" pitchFamily="34" charset="-127"/>
              </a:rPr>
              <a:t>Let’s apply some queuing theory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 smtClean="0">
                <a:ea typeface="Gulim" panose="020B0600000101010101" pitchFamily="34" charset="-127"/>
              </a:rPr>
              <a:t>Queuing Theory applies to long term, steady state behavior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Gulim" panose="020B0600000101010101" pitchFamily="34" charset="-127"/>
              </a:rPr>
              <a:t> Arrival rate = Departure rate</a:t>
            </a:r>
          </a:p>
          <a:p>
            <a:pPr lvl="6">
              <a:spcBef>
                <a:spcPct val="15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sz="2800" dirty="0" smtClean="0">
                <a:ea typeface="Gulim" panose="020B0600000101010101" pitchFamily="34" charset="-127"/>
              </a:rPr>
              <a:t>Arrivals characterized by some probabilistic distribution</a:t>
            </a:r>
          </a:p>
          <a:p>
            <a:pPr lvl="5">
              <a:spcBef>
                <a:spcPct val="15000"/>
              </a:spcBef>
            </a:pPr>
            <a:endParaRPr lang="en-US" altLang="ko-KR" sz="2400" dirty="0" smtClean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sz="2800" dirty="0" smtClean="0">
                <a:ea typeface="Gulim" panose="020B0600000101010101" pitchFamily="34" charset="-127"/>
              </a:rPr>
              <a:t>Departures characterized by some probabilistic distribution</a:t>
            </a:r>
          </a:p>
        </p:txBody>
      </p:sp>
      <p:grpSp>
        <p:nvGrpSpPr>
          <p:cNvPr id="865306" name="Group 26"/>
          <p:cNvGrpSpPr>
            <a:grpSpLocks/>
          </p:cNvGrpSpPr>
          <p:nvPr/>
        </p:nvGrpSpPr>
        <p:grpSpPr bwMode="auto">
          <a:xfrm>
            <a:off x="3079750" y="1441450"/>
            <a:ext cx="2697163" cy="1335691"/>
            <a:chOff x="3720" y="288"/>
            <a:chExt cx="2062" cy="1021"/>
          </a:xfrm>
        </p:grpSpPr>
        <p:sp>
          <p:nvSpPr>
            <p:cNvPr id="23558" name="AutoShape 15"/>
            <p:cNvSpPr>
              <a:spLocks noChangeArrowheads="1"/>
            </p:cNvSpPr>
            <p:nvPr/>
          </p:nvSpPr>
          <p:spPr bwMode="auto">
            <a:xfrm>
              <a:off x="5213" y="513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66CC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59" name="Rectangle 17"/>
            <p:cNvSpPr>
              <a:spLocks noChangeArrowheads="1"/>
            </p:cNvSpPr>
            <p:nvPr/>
          </p:nvSpPr>
          <p:spPr bwMode="auto">
            <a:xfrm>
              <a:off x="3800" y="546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0" name="Line 18"/>
            <p:cNvSpPr>
              <a:spLocks noChangeShapeType="1"/>
            </p:cNvSpPr>
            <p:nvPr/>
          </p:nvSpPr>
          <p:spPr bwMode="auto">
            <a:xfrm flipV="1">
              <a:off x="4182" y="538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1" name="Line 19"/>
            <p:cNvSpPr>
              <a:spLocks noChangeShapeType="1"/>
            </p:cNvSpPr>
            <p:nvPr/>
          </p:nvSpPr>
          <p:spPr bwMode="auto">
            <a:xfrm flipV="1">
              <a:off x="4084" y="539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2" name="Rectangle 20"/>
            <p:cNvSpPr>
              <a:spLocks noChangeArrowheads="1"/>
            </p:cNvSpPr>
            <p:nvPr/>
          </p:nvSpPr>
          <p:spPr bwMode="auto">
            <a:xfrm>
              <a:off x="3720" y="864"/>
              <a:ext cx="64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3" name="Rectangle 22"/>
            <p:cNvSpPr>
              <a:spLocks noChangeArrowheads="1"/>
            </p:cNvSpPr>
            <p:nvPr/>
          </p:nvSpPr>
          <p:spPr bwMode="auto">
            <a:xfrm>
              <a:off x="4618" y="288"/>
              <a:ext cx="374" cy="822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23564" name="Line 23"/>
            <p:cNvSpPr>
              <a:spLocks noChangeShapeType="1"/>
            </p:cNvSpPr>
            <p:nvPr/>
          </p:nvSpPr>
          <p:spPr bwMode="auto">
            <a:xfrm>
              <a:off x="4288" y="700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Rectangle 24"/>
            <p:cNvSpPr>
              <a:spLocks noChangeArrowheads="1"/>
            </p:cNvSpPr>
            <p:nvPr/>
          </p:nvSpPr>
          <p:spPr bwMode="auto">
            <a:xfrm>
              <a:off x="5274" y="610"/>
              <a:ext cx="46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Disk</a:t>
              </a:r>
            </a:p>
          </p:txBody>
        </p:sp>
        <p:sp>
          <p:nvSpPr>
            <p:cNvPr id="23566" name="Line 25"/>
            <p:cNvSpPr>
              <a:spLocks noChangeShapeType="1"/>
            </p:cNvSpPr>
            <p:nvPr/>
          </p:nvSpPr>
          <p:spPr bwMode="auto">
            <a:xfrm>
              <a:off x="4992" y="700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13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6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9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6" y="2782051"/>
            <a:ext cx="9168224" cy="39235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any </a:t>
            </a:r>
            <a:r>
              <a:rPr lang="en-US" sz="2800" i="1" dirty="0" smtClean="0">
                <a:solidFill>
                  <a:srgbClr val="FF0000"/>
                </a:solidFill>
              </a:rPr>
              <a:t>stable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system </a:t>
            </a:r>
          </a:p>
          <a:p>
            <a:pPr lvl="1"/>
            <a:r>
              <a:rPr lang="en-US" sz="2600" dirty="0" smtClean="0"/>
              <a:t>Average arrival rate = Average departure rate 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average number of jobs/tasks in the system (</a:t>
            </a:r>
            <a:r>
              <a:rPr lang="en-US" sz="2800" i="1" dirty="0" smtClean="0"/>
              <a:t>N</a:t>
            </a:r>
            <a:r>
              <a:rPr lang="en-US" sz="2800" dirty="0" smtClean="0"/>
              <a:t>) is equal to arrival time / throughput (</a:t>
            </a:r>
            <a:r>
              <a:rPr lang="el-GR" sz="2800" dirty="0">
                <a:latin typeface="Times New Roman"/>
                <a:cs typeface="Times New Roman"/>
              </a:rPr>
              <a:t>λ</a:t>
            </a:r>
            <a:r>
              <a:rPr lang="en-US" sz="2800" dirty="0" smtClean="0"/>
              <a:t>) times the response time (</a:t>
            </a:r>
            <a:r>
              <a:rPr lang="en-US" sz="2800" i="1" dirty="0" smtClean="0"/>
              <a:t>L</a:t>
            </a:r>
            <a:r>
              <a:rPr lang="en-US" sz="2800" dirty="0" smtClean="0"/>
              <a:t>) </a:t>
            </a:r>
          </a:p>
          <a:p>
            <a:pPr lvl="1"/>
            <a:r>
              <a:rPr lang="en-US" i="1" dirty="0" smtClean="0"/>
              <a:t>N </a:t>
            </a:r>
            <a:r>
              <a:rPr lang="en-US" sz="2600" i="1" dirty="0" smtClean="0"/>
              <a:t>(jobs) </a:t>
            </a:r>
            <a:r>
              <a:rPr lang="en-US" i="1" dirty="0" smtClean="0"/>
              <a:t>= </a:t>
            </a:r>
            <a:r>
              <a:rPr lang="el-GR" dirty="0">
                <a:latin typeface="Times New Roman"/>
                <a:cs typeface="Times New Roman"/>
              </a:rPr>
              <a:t>λ</a:t>
            </a:r>
            <a:r>
              <a:rPr lang="en-US" i="1" dirty="0" smtClean="0"/>
              <a:t> </a:t>
            </a:r>
            <a:r>
              <a:rPr lang="en-US" sz="2600" i="1" dirty="0" smtClean="0"/>
              <a:t>(jobs/s) </a:t>
            </a:r>
            <a:r>
              <a:rPr lang="en-US" i="1" dirty="0" smtClean="0"/>
              <a:t>x L </a:t>
            </a:r>
            <a:r>
              <a:rPr lang="en-US" sz="2600" i="1" dirty="0" smtClean="0"/>
              <a:t>(s)</a:t>
            </a:r>
          </a:p>
          <a:p>
            <a:r>
              <a:rPr lang="en-US" sz="2800" dirty="0" smtClean="0"/>
              <a:t>Regardless of structure, bursts of requests, variation in service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nstantaneous variations, but it washes out in the average</a:t>
            </a:r>
          </a:p>
          <a:p>
            <a:pPr lvl="1"/>
            <a:r>
              <a:rPr lang="en-US" sz="2600" dirty="0" smtClean="0"/>
              <a:t>Overall, requests match departures</a:t>
            </a:r>
            <a:endParaRPr lang="en-US" sz="2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03475" y="990600"/>
            <a:ext cx="6306299" cy="1777476"/>
            <a:chOff x="1605663" y="4773956"/>
            <a:chExt cx="6306299" cy="17774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05663" y="5103632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8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5132" y="5103632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8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Cloud 10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4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845388" y="5504128"/>
              <a:ext cx="406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Times New Roman"/>
                  <a:cs typeface="Times New Roman"/>
                </a:rPr>
                <a:t>λ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326475" y="6028212"/>
              <a:ext cx="33374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8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76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64"/>
          <p:cNvSpPr>
            <a:spLocks noChangeArrowheads="1"/>
          </p:cNvSpPr>
          <p:nvPr/>
        </p:nvSpPr>
        <p:spPr bwMode="auto">
          <a:xfrm>
            <a:off x="3429000" y="312420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1400175" cy="787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l-GR" sz="2400" dirty="0">
                <a:latin typeface="Times New Roman"/>
                <a:cs typeface="Times New Roman"/>
              </a:rPr>
              <a:t>λ</a:t>
            </a:r>
            <a:r>
              <a:rPr lang="en-US" sz="2400" dirty="0">
                <a:latin typeface="Times New Roman"/>
                <a:cs typeface="Times New Roman"/>
              </a:rPr>
              <a:t> = 1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 5</a:t>
            </a:r>
            <a:endParaRPr lang="el-GR" sz="2400" dirty="0">
              <a:latin typeface="Times New Roman"/>
              <a:cs typeface="Times New Roman"/>
            </a:endParaRPr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>
            <a:off x="1600200" y="4806950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5" name="Line 5"/>
          <p:cNvSpPr>
            <a:spLocks noChangeShapeType="1"/>
          </p:cNvSpPr>
          <p:nvPr/>
        </p:nvSpPr>
        <p:spPr bwMode="auto">
          <a:xfrm>
            <a:off x="1600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6" name="Line 6"/>
          <p:cNvSpPr>
            <a:spLocks noChangeShapeType="1"/>
          </p:cNvSpPr>
          <p:nvPr/>
        </p:nvSpPr>
        <p:spPr bwMode="auto">
          <a:xfrm>
            <a:off x="1905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>
            <a:off x="2209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>
            <a:off x="2514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9" name="Line 9"/>
          <p:cNvSpPr>
            <a:spLocks noChangeShapeType="1"/>
          </p:cNvSpPr>
          <p:nvPr/>
        </p:nvSpPr>
        <p:spPr bwMode="auto">
          <a:xfrm>
            <a:off x="2819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0" name="Line 10"/>
          <p:cNvSpPr>
            <a:spLocks noChangeShapeType="1"/>
          </p:cNvSpPr>
          <p:nvPr/>
        </p:nvSpPr>
        <p:spPr bwMode="auto">
          <a:xfrm>
            <a:off x="3124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1" name="Line 11"/>
          <p:cNvSpPr>
            <a:spLocks noChangeShapeType="1"/>
          </p:cNvSpPr>
          <p:nvPr/>
        </p:nvSpPr>
        <p:spPr bwMode="auto">
          <a:xfrm>
            <a:off x="3429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2" name="Line 12"/>
          <p:cNvSpPr>
            <a:spLocks noChangeShapeType="1"/>
          </p:cNvSpPr>
          <p:nvPr/>
        </p:nvSpPr>
        <p:spPr bwMode="auto">
          <a:xfrm>
            <a:off x="3733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>
            <a:off x="4038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4" name="Line 14"/>
          <p:cNvSpPr>
            <a:spLocks noChangeShapeType="1"/>
          </p:cNvSpPr>
          <p:nvPr/>
        </p:nvSpPr>
        <p:spPr bwMode="auto">
          <a:xfrm>
            <a:off x="4343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5" name="Line 15"/>
          <p:cNvSpPr>
            <a:spLocks noChangeShapeType="1"/>
          </p:cNvSpPr>
          <p:nvPr/>
        </p:nvSpPr>
        <p:spPr bwMode="auto">
          <a:xfrm>
            <a:off x="4648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6" name="Line 16"/>
          <p:cNvSpPr>
            <a:spLocks noChangeShapeType="1"/>
          </p:cNvSpPr>
          <p:nvPr/>
        </p:nvSpPr>
        <p:spPr bwMode="auto">
          <a:xfrm>
            <a:off x="4953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7" name="Line 17"/>
          <p:cNvSpPr>
            <a:spLocks noChangeShapeType="1"/>
          </p:cNvSpPr>
          <p:nvPr/>
        </p:nvSpPr>
        <p:spPr bwMode="auto">
          <a:xfrm>
            <a:off x="5257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562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9" name="Line 19"/>
          <p:cNvSpPr>
            <a:spLocks noChangeShapeType="1"/>
          </p:cNvSpPr>
          <p:nvPr/>
        </p:nvSpPr>
        <p:spPr bwMode="auto">
          <a:xfrm>
            <a:off x="5867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0" name="Line 20"/>
          <p:cNvSpPr>
            <a:spLocks noChangeShapeType="1"/>
          </p:cNvSpPr>
          <p:nvPr/>
        </p:nvSpPr>
        <p:spPr bwMode="auto">
          <a:xfrm>
            <a:off x="6172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1" name="Line 21"/>
          <p:cNvSpPr>
            <a:spLocks noChangeShapeType="1"/>
          </p:cNvSpPr>
          <p:nvPr/>
        </p:nvSpPr>
        <p:spPr bwMode="auto">
          <a:xfrm>
            <a:off x="6477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2" name="Rectangle 22"/>
          <p:cNvSpPr>
            <a:spLocks noChangeArrowheads="1"/>
          </p:cNvSpPr>
          <p:nvPr/>
        </p:nvSpPr>
        <p:spPr bwMode="auto">
          <a:xfrm>
            <a:off x="1600200" y="4502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3" name="Rectangle 23"/>
          <p:cNvSpPr>
            <a:spLocks noChangeArrowheads="1"/>
          </p:cNvSpPr>
          <p:nvPr/>
        </p:nvSpPr>
        <p:spPr bwMode="auto">
          <a:xfrm>
            <a:off x="1905000" y="42735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4" name="Rectangle 24"/>
          <p:cNvSpPr>
            <a:spLocks noChangeArrowheads="1"/>
          </p:cNvSpPr>
          <p:nvPr/>
        </p:nvSpPr>
        <p:spPr bwMode="auto">
          <a:xfrm>
            <a:off x="2209800" y="40449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5" name="Rectangle 25"/>
          <p:cNvSpPr>
            <a:spLocks noChangeArrowheads="1"/>
          </p:cNvSpPr>
          <p:nvPr/>
        </p:nvSpPr>
        <p:spPr bwMode="auto">
          <a:xfrm>
            <a:off x="2514600" y="38163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6" name="Rectangle 26"/>
          <p:cNvSpPr>
            <a:spLocks noChangeArrowheads="1"/>
          </p:cNvSpPr>
          <p:nvPr/>
        </p:nvSpPr>
        <p:spPr bwMode="auto">
          <a:xfrm>
            <a:off x="2819400" y="35877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7" name="Rectangle 27"/>
          <p:cNvSpPr>
            <a:spLocks noChangeArrowheads="1"/>
          </p:cNvSpPr>
          <p:nvPr/>
        </p:nvSpPr>
        <p:spPr bwMode="auto">
          <a:xfrm>
            <a:off x="3124200" y="3359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8" name="Rectangle 29"/>
          <p:cNvSpPr>
            <a:spLocks noChangeArrowheads="1"/>
          </p:cNvSpPr>
          <p:nvPr/>
        </p:nvSpPr>
        <p:spPr bwMode="auto">
          <a:xfrm>
            <a:off x="3733800" y="29019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9" name="Rectangle 30"/>
          <p:cNvSpPr>
            <a:spLocks noChangeArrowheads="1"/>
          </p:cNvSpPr>
          <p:nvPr/>
        </p:nvSpPr>
        <p:spPr bwMode="auto">
          <a:xfrm>
            <a:off x="4038600" y="26733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0" name="Rectangle 31"/>
          <p:cNvSpPr>
            <a:spLocks noChangeArrowheads="1"/>
          </p:cNvSpPr>
          <p:nvPr/>
        </p:nvSpPr>
        <p:spPr bwMode="auto">
          <a:xfrm>
            <a:off x="4343400" y="24447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1" name="Rectangle 32"/>
          <p:cNvSpPr>
            <a:spLocks noChangeArrowheads="1"/>
          </p:cNvSpPr>
          <p:nvPr/>
        </p:nvSpPr>
        <p:spPr bwMode="auto">
          <a:xfrm>
            <a:off x="4648200" y="2216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2" name="Rectangle 33"/>
          <p:cNvSpPr>
            <a:spLocks noChangeArrowheads="1"/>
          </p:cNvSpPr>
          <p:nvPr/>
        </p:nvSpPr>
        <p:spPr bwMode="auto">
          <a:xfrm>
            <a:off x="4953000" y="19875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3" name="Text Box 34"/>
          <p:cNvSpPr txBox="1">
            <a:spLocks noChangeArrowheads="1"/>
          </p:cNvSpPr>
          <p:nvPr/>
        </p:nvSpPr>
        <p:spPr bwMode="auto">
          <a:xfrm>
            <a:off x="1431925" y="49069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0</a:t>
            </a:r>
          </a:p>
        </p:txBody>
      </p:sp>
      <p:sp>
        <p:nvSpPr>
          <p:cNvPr id="58404" name="Text Box 35"/>
          <p:cNvSpPr txBox="1">
            <a:spLocks noChangeArrowheads="1"/>
          </p:cNvSpPr>
          <p:nvPr/>
        </p:nvSpPr>
        <p:spPr bwMode="auto">
          <a:xfrm>
            <a:off x="17526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</a:t>
            </a:r>
          </a:p>
        </p:txBody>
      </p:sp>
      <p:sp>
        <p:nvSpPr>
          <p:cNvPr id="58405" name="Text Box 36"/>
          <p:cNvSpPr txBox="1">
            <a:spLocks noChangeArrowheads="1"/>
          </p:cNvSpPr>
          <p:nvPr/>
        </p:nvSpPr>
        <p:spPr bwMode="auto">
          <a:xfrm>
            <a:off x="20574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2</a:t>
            </a:r>
          </a:p>
        </p:txBody>
      </p:sp>
      <p:sp>
        <p:nvSpPr>
          <p:cNvPr id="58406" name="Text Box 37"/>
          <p:cNvSpPr txBox="1">
            <a:spLocks noChangeArrowheads="1"/>
          </p:cNvSpPr>
          <p:nvPr/>
        </p:nvSpPr>
        <p:spPr bwMode="auto">
          <a:xfrm>
            <a:off x="23622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3</a:t>
            </a:r>
          </a:p>
        </p:txBody>
      </p:sp>
      <p:sp>
        <p:nvSpPr>
          <p:cNvPr id="58407" name="Text Box 38"/>
          <p:cNvSpPr txBox="1">
            <a:spLocks noChangeArrowheads="1"/>
          </p:cNvSpPr>
          <p:nvPr/>
        </p:nvSpPr>
        <p:spPr bwMode="auto">
          <a:xfrm>
            <a:off x="26670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4</a:t>
            </a:r>
          </a:p>
        </p:txBody>
      </p:sp>
      <p:sp>
        <p:nvSpPr>
          <p:cNvPr id="58408" name="Text Box 39"/>
          <p:cNvSpPr txBox="1">
            <a:spLocks noChangeArrowheads="1"/>
          </p:cNvSpPr>
          <p:nvPr/>
        </p:nvSpPr>
        <p:spPr bwMode="auto">
          <a:xfrm>
            <a:off x="29654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5</a:t>
            </a:r>
          </a:p>
        </p:txBody>
      </p:sp>
      <p:sp>
        <p:nvSpPr>
          <p:cNvPr id="58409" name="Text Box 40"/>
          <p:cNvSpPr txBox="1">
            <a:spLocks noChangeArrowheads="1"/>
          </p:cNvSpPr>
          <p:nvPr/>
        </p:nvSpPr>
        <p:spPr bwMode="auto">
          <a:xfrm>
            <a:off x="32702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6</a:t>
            </a:r>
          </a:p>
        </p:txBody>
      </p:sp>
      <p:sp>
        <p:nvSpPr>
          <p:cNvPr id="58410" name="Text Box 41"/>
          <p:cNvSpPr txBox="1">
            <a:spLocks noChangeArrowheads="1"/>
          </p:cNvSpPr>
          <p:nvPr/>
        </p:nvSpPr>
        <p:spPr bwMode="auto">
          <a:xfrm>
            <a:off x="35750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7</a:t>
            </a:r>
          </a:p>
        </p:txBody>
      </p:sp>
      <p:sp>
        <p:nvSpPr>
          <p:cNvPr id="58411" name="Text Box 42"/>
          <p:cNvSpPr txBox="1">
            <a:spLocks noChangeArrowheads="1"/>
          </p:cNvSpPr>
          <p:nvPr/>
        </p:nvSpPr>
        <p:spPr bwMode="auto">
          <a:xfrm>
            <a:off x="38798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8</a:t>
            </a:r>
          </a:p>
        </p:txBody>
      </p:sp>
      <p:sp>
        <p:nvSpPr>
          <p:cNvPr id="58412" name="Text Box 43"/>
          <p:cNvSpPr txBox="1">
            <a:spLocks noChangeArrowheads="1"/>
          </p:cNvSpPr>
          <p:nvPr/>
        </p:nvSpPr>
        <p:spPr bwMode="auto">
          <a:xfrm>
            <a:off x="63182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16</a:t>
            </a:r>
          </a:p>
        </p:txBody>
      </p:sp>
      <p:sp>
        <p:nvSpPr>
          <p:cNvPr id="58413" name="Text Box 44"/>
          <p:cNvSpPr txBox="1">
            <a:spLocks noChangeArrowheads="1"/>
          </p:cNvSpPr>
          <p:nvPr/>
        </p:nvSpPr>
        <p:spPr bwMode="auto">
          <a:xfrm>
            <a:off x="41910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9</a:t>
            </a:r>
          </a:p>
        </p:txBody>
      </p:sp>
      <p:sp>
        <p:nvSpPr>
          <p:cNvPr id="58414" name="Text Box 45"/>
          <p:cNvSpPr txBox="1">
            <a:spLocks noChangeArrowheads="1"/>
          </p:cNvSpPr>
          <p:nvPr/>
        </p:nvSpPr>
        <p:spPr bwMode="auto">
          <a:xfrm>
            <a:off x="449580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10</a:t>
            </a:r>
          </a:p>
        </p:txBody>
      </p:sp>
      <p:sp>
        <p:nvSpPr>
          <p:cNvPr id="58415" name="Text Box 46"/>
          <p:cNvSpPr txBox="1">
            <a:spLocks noChangeArrowheads="1"/>
          </p:cNvSpPr>
          <p:nvPr/>
        </p:nvSpPr>
        <p:spPr bwMode="auto">
          <a:xfrm>
            <a:off x="480060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11</a:t>
            </a:r>
          </a:p>
        </p:txBody>
      </p:sp>
      <p:sp>
        <p:nvSpPr>
          <p:cNvPr id="58416" name="Text Box 47"/>
          <p:cNvSpPr txBox="1">
            <a:spLocks noChangeArrowheads="1"/>
          </p:cNvSpPr>
          <p:nvPr/>
        </p:nvSpPr>
        <p:spPr bwMode="auto">
          <a:xfrm>
            <a:off x="50990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12</a:t>
            </a:r>
          </a:p>
        </p:txBody>
      </p:sp>
      <p:sp>
        <p:nvSpPr>
          <p:cNvPr id="58417" name="Text Box 48"/>
          <p:cNvSpPr txBox="1">
            <a:spLocks noChangeArrowheads="1"/>
          </p:cNvSpPr>
          <p:nvPr/>
        </p:nvSpPr>
        <p:spPr bwMode="auto">
          <a:xfrm>
            <a:off x="54038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13</a:t>
            </a:r>
          </a:p>
        </p:txBody>
      </p:sp>
      <p:sp>
        <p:nvSpPr>
          <p:cNvPr id="58418" name="Text Box 49"/>
          <p:cNvSpPr txBox="1">
            <a:spLocks noChangeArrowheads="1"/>
          </p:cNvSpPr>
          <p:nvPr/>
        </p:nvSpPr>
        <p:spPr bwMode="auto">
          <a:xfrm>
            <a:off x="57086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14</a:t>
            </a:r>
          </a:p>
        </p:txBody>
      </p:sp>
      <p:sp>
        <p:nvSpPr>
          <p:cNvPr id="58419" name="Text Box 50"/>
          <p:cNvSpPr txBox="1">
            <a:spLocks noChangeArrowheads="1"/>
          </p:cNvSpPr>
          <p:nvPr/>
        </p:nvSpPr>
        <p:spPr bwMode="auto">
          <a:xfrm>
            <a:off x="60134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15</a:t>
            </a:r>
          </a:p>
        </p:txBody>
      </p:sp>
      <p:sp>
        <p:nvSpPr>
          <p:cNvPr id="58420" name="Text Box 51"/>
          <p:cNvSpPr txBox="1">
            <a:spLocks noChangeArrowheads="1"/>
          </p:cNvSpPr>
          <p:nvPr/>
        </p:nvSpPr>
        <p:spPr bwMode="auto">
          <a:xfrm>
            <a:off x="7832725" y="484346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time</a:t>
            </a:r>
          </a:p>
        </p:txBody>
      </p:sp>
      <p:sp>
        <p:nvSpPr>
          <p:cNvPr id="1201204" name="Line 52"/>
          <p:cNvSpPr>
            <a:spLocks noChangeShapeType="1"/>
          </p:cNvSpPr>
          <p:nvPr/>
        </p:nvSpPr>
        <p:spPr bwMode="auto">
          <a:xfrm>
            <a:off x="4267200" y="1752600"/>
            <a:ext cx="0" cy="3048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2" name="Line 53"/>
          <p:cNvSpPr>
            <a:spLocks noChangeShapeType="1"/>
          </p:cNvSpPr>
          <p:nvPr/>
        </p:nvSpPr>
        <p:spPr bwMode="auto">
          <a:xfrm>
            <a:off x="1219200" y="44196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3" name="Line 54"/>
          <p:cNvSpPr>
            <a:spLocks noChangeShapeType="1"/>
          </p:cNvSpPr>
          <p:nvPr/>
        </p:nvSpPr>
        <p:spPr bwMode="auto">
          <a:xfrm flipV="1">
            <a:off x="1219200" y="434340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4" name="Line 55"/>
          <p:cNvSpPr>
            <a:spLocks noChangeShapeType="1"/>
          </p:cNvSpPr>
          <p:nvPr/>
        </p:nvSpPr>
        <p:spPr bwMode="auto">
          <a:xfrm flipV="1">
            <a:off x="1219200" y="41148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5" name="Text Box 56"/>
          <p:cNvSpPr txBox="1">
            <a:spLocks noChangeArrowheads="1"/>
          </p:cNvSpPr>
          <p:nvPr/>
        </p:nvSpPr>
        <p:spPr bwMode="auto">
          <a:xfrm>
            <a:off x="457200" y="4227513"/>
            <a:ext cx="672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 smtClean="0"/>
              <a:t>Jobs</a:t>
            </a:r>
            <a:endParaRPr lang="en-US" sz="1800" b="0" dirty="0"/>
          </a:p>
        </p:txBody>
      </p:sp>
      <p:sp>
        <p:nvSpPr>
          <p:cNvPr id="58426" name="AutoShape 59"/>
          <p:cNvSpPr>
            <a:spLocks/>
          </p:cNvSpPr>
          <p:nvPr/>
        </p:nvSpPr>
        <p:spPr bwMode="auto">
          <a:xfrm rot="5400000">
            <a:off x="5600700" y="10287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8427" name="Text Box 60"/>
          <p:cNvSpPr txBox="1">
            <a:spLocks noChangeArrowheads="1"/>
          </p:cNvSpPr>
          <p:nvPr/>
        </p:nvSpPr>
        <p:spPr bwMode="auto">
          <a:xfrm>
            <a:off x="5368925" y="1343025"/>
            <a:ext cx="73102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latin typeface="Times New Roman"/>
                <a:cs typeface="Times New Roman"/>
              </a:rPr>
              <a:t>L </a:t>
            </a:r>
            <a:r>
              <a:rPr lang="en-US" b="0" dirty="0">
                <a:latin typeface="Times New Roman"/>
                <a:cs typeface="Times New Roman"/>
              </a:rPr>
              <a:t>= 5</a:t>
            </a:r>
          </a:p>
        </p:txBody>
      </p:sp>
      <p:sp>
        <p:nvSpPr>
          <p:cNvPr id="1201214" name="Text Box 62"/>
          <p:cNvSpPr txBox="1">
            <a:spLocks noChangeArrowheads="1"/>
          </p:cNvSpPr>
          <p:nvPr/>
        </p:nvSpPr>
        <p:spPr bwMode="auto">
          <a:xfrm>
            <a:off x="4895850" y="2971800"/>
            <a:ext cx="129081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Times New Roman"/>
                <a:cs typeface="Times New Roman"/>
              </a:rPr>
              <a:t>N = 5 </a:t>
            </a:r>
            <a:r>
              <a:rPr lang="en-US" b="0" dirty="0" smtClean="0">
                <a:latin typeface="Times New Roman"/>
                <a:cs typeface="Times New Roman"/>
              </a:rPr>
              <a:t>jobs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1201215" name="Rectangle 63"/>
          <p:cNvSpPr>
            <a:spLocks noChangeArrowheads="1"/>
          </p:cNvSpPr>
          <p:nvPr/>
        </p:nvSpPr>
        <p:spPr bwMode="auto">
          <a:xfrm>
            <a:off x="914400" y="5334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0" dirty="0">
                <a:solidFill>
                  <a:srgbClr val="FF0000"/>
                </a:solidFill>
                <a:latin typeface="Gill Sans Light"/>
                <a:cs typeface="Gill Sans Light"/>
              </a:rPr>
              <a:t>A:</a:t>
            </a:r>
            <a:r>
              <a:rPr lang="en-US" sz="2800" b="0" dirty="0">
                <a:latin typeface="Gill Sans Light"/>
                <a:cs typeface="Gill Sans Light"/>
              </a:rPr>
              <a:t> </a:t>
            </a:r>
            <a:r>
              <a:rPr lang="en-US" sz="2800" b="0" dirty="0">
                <a:latin typeface="Times New Roman"/>
                <a:cs typeface="Times New Roman"/>
              </a:rPr>
              <a:t>N = </a:t>
            </a:r>
            <a:r>
              <a:rPr lang="el-GR" sz="2800" b="0" dirty="0">
                <a:latin typeface="Times New Roman"/>
                <a:cs typeface="Times New Roman"/>
              </a:rPr>
              <a:t>λ</a:t>
            </a:r>
            <a:r>
              <a:rPr lang="en-US" sz="2800" b="0" dirty="0">
                <a:latin typeface="Times New Roman"/>
                <a:ea typeface="Arial" charset="0"/>
                <a:cs typeface="Times New Roman"/>
              </a:rPr>
              <a:t> x L</a:t>
            </a:r>
            <a:endParaRPr lang="en-US" sz="2800" b="0" dirty="0" smtClean="0">
              <a:latin typeface="Times New Roman"/>
              <a:ea typeface="Arial" charset="0"/>
              <a:cs typeface="Times New Roman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Arial"/>
              <a:buChar char="•"/>
            </a:pPr>
            <a:r>
              <a:rPr lang="en-US" sz="2400" b="0" dirty="0" smtClean="0">
                <a:latin typeface="Gill Sans Light"/>
                <a:cs typeface="Gill Sans Light"/>
              </a:rPr>
              <a:t>E.g</a:t>
            </a:r>
            <a:r>
              <a:rPr lang="en-US" sz="2400" b="0" dirty="0">
                <a:latin typeface="Gill Sans Light"/>
                <a:cs typeface="Gill Sans Light"/>
              </a:rPr>
              <a:t>.,</a:t>
            </a:r>
            <a:r>
              <a:rPr lang="en-US" sz="2400" b="0" dirty="0"/>
              <a:t> </a:t>
            </a:r>
            <a:r>
              <a:rPr lang="en-US" sz="2400" b="0" dirty="0">
                <a:latin typeface="Times New Roman"/>
                <a:cs typeface="Times New Roman"/>
              </a:rPr>
              <a:t>N = </a:t>
            </a:r>
            <a:r>
              <a:rPr lang="el-GR" sz="2400" b="0" dirty="0">
                <a:latin typeface="Times New Roman"/>
                <a:cs typeface="Times New Roman"/>
              </a:rPr>
              <a:t>λ</a:t>
            </a:r>
            <a:r>
              <a:rPr lang="en-US" sz="2400" b="0" dirty="0">
                <a:latin typeface="Times New Roman"/>
                <a:cs typeface="Times New Roman"/>
              </a:rPr>
              <a:t> x </a:t>
            </a:r>
            <a:r>
              <a:rPr lang="en-US" sz="2400" b="0" dirty="0" smtClean="0">
                <a:latin typeface="Times New Roman"/>
                <a:cs typeface="Times New Roman"/>
              </a:rPr>
              <a:t>L </a:t>
            </a:r>
            <a:r>
              <a:rPr lang="en-US" sz="2400" b="0" dirty="0">
                <a:latin typeface="Times New Roman"/>
                <a:cs typeface="Times New Roman"/>
              </a:rPr>
              <a:t>= 5</a:t>
            </a:r>
            <a:r>
              <a:rPr lang="en-US" sz="2800" b="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01213" name="AutoShape 61"/>
          <p:cNvSpPr>
            <a:spLocks/>
          </p:cNvSpPr>
          <p:nvPr/>
        </p:nvSpPr>
        <p:spPr bwMode="auto">
          <a:xfrm>
            <a:off x="4362450" y="26670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</p:spTree>
    <p:extLst>
      <p:ext uri="{BB962C8B-B14F-4D97-AF65-F5344CB8AC3E}">
        <p14:creationId xmlns:p14="http://schemas.microsoft.com/office/powerpoint/2010/main" val="106278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204" grpId="0" animBg="1"/>
      <p:bldP spid="1201214" grpId="0"/>
      <p:bldP spid="1201215" grpId="0"/>
      <p:bldP spid="12012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943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419600" y="55768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</a:t>
            </a:r>
            <a:r>
              <a:rPr lang="en-US" sz="2400" b="0" dirty="0" smtClean="0">
                <a:latin typeface="Gill Sans Light"/>
                <a:cs typeface="Gill Sans Light"/>
              </a:rPr>
              <a:t>response time of job </a:t>
            </a:r>
            <a:r>
              <a:rPr lang="en-US" sz="2400" b="0" i="1" dirty="0" err="1" smtClean="0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N(</a:t>
            </a:r>
            <a:r>
              <a:rPr lang="en-US" sz="2400" b="0" dirty="0">
                <a:latin typeface="Times New Roman"/>
                <a:cs typeface="Times New Roman"/>
              </a:rPr>
              <a:t>t) </a:t>
            </a:r>
            <a:r>
              <a:rPr lang="en-US" sz="2400" b="0" dirty="0">
                <a:latin typeface="Gill Sans Light"/>
                <a:cs typeface="Gill Sans Light"/>
              </a:rPr>
              <a:t>= </a:t>
            </a:r>
            <a:r>
              <a:rPr lang="en-US" sz="2400" b="0" dirty="0" smtClean="0">
                <a:latin typeface="Gill Sans Light"/>
                <a:cs typeface="Gill Sans Light"/>
              </a:rPr>
              <a:t>number of jobs in system</a:t>
            </a:r>
            <a:endParaRPr lang="en-US" sz="2400" b="0" dirty="0">
              <a:latin typeface="Gill Sans Light"/>
              <a:cs typeface="Gill Sans Light"/>
            </a:endParaRPr>
          </a:p>
          <a:p>
            <a:pPr algn="l"/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>
            <a:stCxn id="62486" idx="1"/>
          </p:cNvCxnSpPr>
          <p:nvPr/>
        </p:nvCxnSpPr>
        <p:spPr bwMode="auto">
          <a:xfrm>
            <a:off x="1219200" y="5029200"/>
            <a:ext cx="0" cy="9906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2209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7543800" y="5029200"/>
            <a:ext cx="0" cy="9906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1219200" y="5410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1371600" y="5391090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latin typeface="Times New Roman"/>
                <a:cs typeface="Times New Roman"/>
              </a:rPr>
              <a:t>L(1)</a:t>
            </a:r>
            <a:endParaRPr lang="en-US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3165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1143000" y="5715000"/>
            <a:ext cx="6934200" cy="830263"/>
            <a:chOff x="1344" y="3630"/>
            <a:chExt cx="3264" cy="523"/>
          </a:xfrm>
        </p:grpSpPr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1344" y="3648"/>
              <a:ext cx="3264" cy="4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685" y="3630"/>
              <a:ext cx="250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What is the system occupancy, i.e., average </a:t>
              </a:r>
            </a:p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number </a:t>
              </a:r>
              <a:r>
                <a:rPr lang="en-US" sz="2400" b="0" dirty="0" smtClean="0">
                  <a:latin typeface="Gill Sans Light"/>
                  <a:cs typeface="Gill Sans Light"/>
                </a:rPr>
                <a:t>of jobs </a:t>
              </a:r>
              <a:r>
                <a:rPr lang="en-US" sz="2400" b="0" dirty="0">
                  <a:latin typeface="Gill Sans Light"/>
                  <a:cs typeface="Gill Sans Light"/>
                </a:rPr>
                <a:t>in </a:t>
              </a:r>
              <a:r>
                <a:rPr lang="en-US" sz="2400" b="0" dirty="0" smtClean="0">
                  <a:latin typeface="Gill Sans Light"/>
                  <a:cs typeface="Gill Sans Light"/>
                </a:rPr>
                <a:t>the system?</a:t>
              </a:r>
              <a:endParaRPr lang="en-US" sz="2400" b="0" dirty="0">
                <a:latin typeface="Gill Sans Light"/>
                <a:cs typeface="Gill Sans Light"/>
              </a:endParaRPr>
            </a:p>
          </p:txBody>
        </p: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1663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1143000" y="5805488"/>
            <a:ext cx="7078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latin typeface="Times New Roman"/>
                <a:cs typeface="Times New Roman"/>
              </a:rPr>
              <a:t>S =  S(1) + S(2) + … + S</a:t>
            </a:r>
            <a:r>
              <a:rPr lang="en-US" sz="2400" b="0" dirty="0" smtClean="0">
                <a:latin typeface="Times New Roman"/>
                <a:cs typeface="Times New Roman"/>
              </a:rPr>
              <a:t>(k)  </a:t>
            </a:r>
            <a:r>
              <a:rPr lang="en-US" sz="2400" b="0" dirty="0">
                <a:latin typeface="Times New Roman"/>
                <a:cs typeface="Times New Roman"/>
              </a:rPr>
              <a:t>= L</a:t>
            </a:r>
            <a:r>
              <a:rPr lang="en-US" sz="2400" b="0" dirty="0" smtClean="0">
                <a:latin typeface="Times New Roman"/>
                <a:cs typeface="Times New Roman"/>
              </a:rPr>
              <a:t>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 smtClean="0">
                <a:latin typeface="Times New Roman"/>
                <a:cs typeface="Times New Roman"/>
              </a:rPr>
              <a:t>L(</a:t>
            </a:r>
            <a:r>
              <a:rPr lang="en-US" sz="2400" b="0" dirty="0">
                <a:latin typeface="Times New Roman"/>
                <a:cs typeface="Times New Roman"/>
              </a:rPr>
              <a:t>2) + … + </a:t>
            </a:r>
            <a:r>
              <a:rPr lang="en-US" sz="2400" b="0" dirty="0" smtClean="0">
                <a:latin typeface="Times New Roman"/>
                <a:cs typeface="Times New Roman"/>
              </a:rPr>
              <a:t>L(k)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920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  <a:endParaRPr lang="en-US" sz="2400" b="0" dirty="0" smtClean="0">
              <a:latin typeface="Gill Sans Light"/>
              <a:cs typeface="Gill Sans Light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1143000" y="5743572"/>
            <a:ext cx="6934200" cy="762000"/>
            <a:chOff x="1344" y="3648"/>
            <a:chExt cx="3264" cy="480"/>
          </a:xfrm>
        </p:grpSpPr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1344" y="3648"/>
              <a:ext cx="3264" cy="4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942" y="3771"/>
              <a:ext cx="19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dirty="0" smtClean="0">
                  <a:latin typeface="Gill Sans Light"/>
                  <a:cs typeface="Gill Sans Light"/>
                </a:rPr>
                <a:t>Average occupancy (</a:t>
              </a:r>
              <a:r>
                <a:rPr lang="en-US" sz="2400" b="0" dirty="0" err="1" smtClean="0">
                  <a:latin typeface="Gill Sans Light"/>
                  <a:cs typeface="Gill Sans Light"/>
                </a:rPr>
                <a:t>N</a:t>
              </a:r>
              <a:r>
                <a:rPr lang="en-US" sz="2400" b="0" baseline="-25000" dirty="0" err="1" smtClean="0">
                  <a:latin typeface="Gill Sans Light"/>
                  <a:cs typeface="Gill Sans Light"/>
                </a:rPr>
                <a:t>avg</a:t>
              </a:r>
              <a:r>
                <a:rPr lang="en-US" sz="2400" b="0" dirty="0" smtClean="0">
                  <a:latin typeface="Gill Sans Light"/>
                  <a:cs typeface="Gill Sans Light"/>
                </a:rPr>
                <a:t>) = S/T </a:t>
              </a:r>
              <a:endParaRPr lang="en-US" sz="2400" b="0" dirty="0">
                <a:latin typeface="Gill Sans Light"/>
                <a:cs typeface="Gill Sans Light"/>
              </a:endParaRPr>
            </a:p>
          </p:txBody>
        </p: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971800" y="4038600"/>
            <a:ext cx="111889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S= area</a:t>
            </a:r>
          </a:p>
        </p:txBody>
      </p:sp>
    </p:spTree>
    <p:extLst>
      <p:ext uri="{BB962C8B-B14F-4D97-AF65-F5344CB8AC3E}">
        <p14:creationId xmlns:p14="http://schemas.microsoft.com/office/powerpoint/2010/main" val="2435184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1989423" y="5805488"/>
            <a:ext cx="4487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 err="1" smtClean="0">
                <a:latin typeface="Times New Roman"/>
                <a:cs typeface="Times New Roman"/>
              </a:rPr>
              <a:t>Navg</a:t>
            </a:r>
            <a:r>
              <a:rPr lang="en-US" sz="2400" b="0" dirty="0" smtClean="0">
                <a:latin typeface="Times New Roman"/>
                <a:cs typeface="Times New Roman"/>
              </a:rPr>
              <a:t> = S/T = (L(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 smtClean="0">
                <a:latin typeface="Times New Roman"/>
                <a:cs typeface="Times New Roman"/>
              </a:rPr>
              <a:t>… </a:t>
            </a:r>
            <a:r>
              <a:rPr lang="en-US" sz="2400" b="0" dirty="0">
                <a:latin typeface="Times New Roman"/>
                <a:cs typeface="Times New Roman"/>
              </a:rPr>
              <a:t>+ </a:t>
            </a:r>
            <a:r>
              <a:rPr lang="en-US" sz="2400" b="0" dirty="0" smtClean="0">
                <a:latin typeface="Times New Roman"/>
                <a:cs typeface="Times New Roman"/>
              </a:rPr>
              <a:t>L(k))/T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7094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637516" y="5715000"/>
            <a:ext cx="8201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= (L(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 smtClean="0">
                <a:latin typeface="Times New Roman"/>
                <a:cs typeface="Times New Roman"/>
              </a:rPr>
              <a:t>… </a:t>
            </a:r>
            <a:r>
              <a:rPr lang="en-US" sz="2400" b="0" dirty="0">
                <a:latin typeface="Times New Roman"/>
                <a:cs typeface="Times New Roman"/>
              </a:rPr>
              <a:t>+ </a:t>
            </a:r>
            <a:r>
              <a:rPr lang="en-US" sz="2400" b="0" dirty="0" smtClean="0">
                <a:latin typeface="Times New Roman"/>
                <a:cs typeface="Times New Roman"/>
              </a:rPr>
              <a:t>L(k))/T = (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r>
              <a:rPr lang="en-US" sz="2400" b="0" dirty="0" smtClean="0">
                <a:latin typeface="Times New Roman"/>
                <a:cs typeface="Times New Roman"/>
              </a:rPr>
              <a:t>/T)</a:t>
            </a:r>
            <a:r>
              <a:rPr lang="en-US" sz="2400" b="0" dirty="0">
                <a:latin typeface="Times New Roman"/>
                <a:cs typeface="Times New Roman"/>
              </a:rPr>
              <a:t>*(L(1) + … + L(k)</a:t>
            </a:r>
            <a:r>
              <a:rPr lang="en-US" sz="2400" b="0" dirty="0" smtClean="0">
                <a:latin typeface="Times New Roman"/>
                <a:cs typeface="Times New Roman"/>
              </a:rPr>
              <a:t>)/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endParaRPr lang="en-US" sz="2400" b="0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9615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1224676" y="5715000"/>
            <a:ext cx="6928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= (</a:t>
            </a:r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total</a:t>
            </a:r>
            <a:r>
              <a:rPr lang="en-US" sz="2400" b="0" dirty="0" smtClean="0">
                <a:latin typeface="Times New Roman"/>
                <a:cs typeface="Times New Roman"/>
              </a:rPr>
              <a:t>/T)</a:t>
            </a:r>
            <a:r>
              <a:rPr lang="en-US" sz="2400" b="0" dirty="0">
                <a:latin typeface="Times New Roman"/>
                <a:cs typeface="Times New Roman"/>
              </a:rPr>
              <a:t>*(L(1) + … + L(k)</a:t>
            </a:r>
            <a:r>
              <a:rPr lang="en-US" sz="2400" b="0" dirty="0" smtClean="0">
                <a:latin typeface="Times New Roman"/>
                <a:cs typeface="Times New Roman"/>
              </a:rPr>
              <a:t>)/</a:t>
            </a:r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total</a:t>
            </a:r>
            <a:r>
              <a:rPr lang="en-US" sz="2400" b="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b="0" dirty="0" smtClean="0">
                <a:latin typeface="Times New Roman"/>
                <a:cs typeface="Times New Roman"/>
              </a:rPr>
              <a:t>= </a:t>
            </a:r>
            <a:r>
              <a:rPr lang="el-GR" sz="2800" b="0" dirty="0" smtClean="0">
                <a:latin typeface="Times New Roman"/>
                <a:cs typeface="Times New Roman"/>
              </a:rPr>
              <a:t>λ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× </a:t>
            </a:r>
            <a:r>
              <a:rPr lang="en-US" sz="2400" b="0" dirty="0" err="1" smtClean="0">
                <a:latin typeface="Times New Roman"/>
                <a:cs typeface="Times New Roman"/>
              </a:rPr>
              <a:t>L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endParaRPr lang="en-US" sz="2400" b="0" baseline="-2500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312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</a:t>
            </a:r>
            <a:r>
              <a:rPr lang="en-US" dirty="0"/>
              <a:t>F</a:t>
            </a:r>
            <a:r>
              <a:rPr lang="en-US" dirty="0" smtClean="0"/>
              <a:t>ast Network)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 1 Gb/s link (B = 125 </a:t>
            </a:r>
            <a:r>
              <a:rPr lang="en-US" dirty="0"/>
              <a:t>M</a:t>
            </a:r>
            <a:r>
              <a:rPr lang="en-US" dirty="0" smtClean="0"/>
              <a:t>B/s)</a:t>
            </a:r>
          </a:p>
          <a:p>
            <a:pPr lvl="1"/>
            <a:r>
              <a:rPr lang="en-US" dirty="0" smtClean="0"/>
              <a:t>With a startup cost S = 1 </a:t>
            </a:r>
            <a:r>
              <a:rPr lang="en-US" dirty="0" err="1" smtClean="0"/>
              <a:t>ms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/>
              <a:t>Bandwidth = </a:t>
            </a:r>
            <a:r>
              <a:rPr lang="en-US" dirty="0" smtClean="0"/>
              <a:t>B</a:t>
            </a:r>
            <a:r>
              <a:rPr lang="en-US" dirty="0"/>
              <a:t>/(B*S/n + 1)</a:t>
            </a:r>
          </a:p>
          <a:p>
            <a:pPr lvl="1"/>
            <a:r>
              <a:rPr lang="en-US" dirty="0" smtClean="0"/>
              <a:t>half-</a:t>
            </a:r>
            <a:r>
              <a:rPr lang="en-US" dirty="0"/>
              <a:t>power point occurs at n=S*</a:t>
            </a:r>
            <a:r>
              <a:rPr lang="en-US" dirty="0" smtClean="0"/>
              <a:t>B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Bandwidth = B/2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873250" y="1528433"/>
            <a:ext cx="5441950" cy="4415167"/>
            <a:chOff x="1873250" y="1452233"/>
            <a:chExt cx="5441950" cy="4415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8095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3694248" y="5715000"/>
            <a:ext cx="2325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= </a:t>
            </a:r>
            <a:r>
              <a:rPr lang="el-GR" sz="2800" b="0" dirty="0" smtClean="0">
                <a:latin typeface="Times New Roman"/>
                <a:cs typeface="Times New Roman"/>
              </a:rPr>
              <a:t>λ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× </a:t>
            </a:r>
            <a:r>
              <a:rPr lang="en-US" sz="2400" b="0" dirty="0" err="1" smtClean="0">
                <a:latin typeface="Times New Roman"/>
                <a:cs typeface="Times New Roman"/>
              </a:rPr>
              <a:t>L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endParaRPr lang="en-US" sz="2400" b="0" baseline="-2500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87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1534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Some Results (1/2) 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839200" cy="5943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Assumptions: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System in equilibrium; No limit to the queue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Time between successive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arrivals</a:t>
            </a:r>
            <a:r>
              <a:rPr lang="en-US" altLang="ko-KR" sz="2400" dirty="0" smtClean="0">
                <a:ea typeface="Gulim" panose="020B0600000101010101" pitchFamily="34" charset="-127"/>
              </a:rPr>
              <a:t> is random and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memoryless</a:t>
            </a:r>
            <a:endParaRPr lang="en-US" altLang="ko-KR" sz="2400" dirty="0" smtClean="0">
              <a:ea typeface="Gulim" panose="020B0600000101010101" pitchFamily="34" charset="-127"/>
            </a:endParaRPr>
          </a:p>
          <a:p>
            <a:pPr lvl="3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400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  <a:tabLst>
                <a:tab pos="688975" algn="l"/>
                <a:tab pos="1654175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400" dirty="0" smtClean="0">
                <a:ea typeface="Gulim" panose="020B0600000101010101" pitchFamily="34" charset="-127"/>
              </a:rPr>
              <a:t> 	mean number of arriving customers/second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400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400" dirty="0" smtClean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400" dirty="0" smtClean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400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400" dirty="0" smtClean="0">
                <a:ea typeface="Gulim" panose="020B0600000101010101" pitchFamily="34" charset="-127"/>
              </a:rPr>
              <a:t>/m</a:t>
            </a:r>
            <a:r>
              <a:rPr lang="en-US" altLang="ko-KR" sz="2400" baseline="30000" dirty="0" smtClean="0">
                <a:ea typeface="Gulim" panose="020B0600000101010101" pitchFamily="34" charset="-127"/>
              </a:rPr>
              <a:t>2</a:t>
            </a:r>
            <a:endParaRPr lang="en-US" altLang="ko-KR" sz="2400" dirty="0" smtClean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service rate = 1/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u:</a:t>
            </a:r>
            <a:r>
              <a:rPr lang="en-US" altLang="ko-KR" sz="2400" dirty="0" smtClean="0">
                <a:ea typeface="Gulim" panose="020B0600000101010101" pitchFamily="34" charset="-127"/>
              </a:rPr>
              <a:t>	server utilization (0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1)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 </a:t>
            </a:r>
            <a:r>
              <a:rPr lang="en-US" altLang="ko-KR" sz="2400" dirty="0" smtClean="0">
                <a:ea typeface="Gulim" panose="020B0600000101010101" pitchFamily="34" charset="-127"/>
              </a:rPr>
              <a:t>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smtClean="0">
                <a:ea typeface="Gulim" panose="020B0600000101010101" pitchFamily="34" charset="-127"/>
              </a:rPr>
              <a:t>/</a:t>
            </a: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we wish to compute: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Time spent in queue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Length of queue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 (by Little’s law)</a:t>
            </a: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1576388" y="1939925"/>
            <a:ext cx="5300663" cy="1184275"/>
            <a:chOff x="1077" y="462"/>
            <a:chExt cx="3339" cy="746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77" y="764"/>
              <a:ext cx="90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69" y="764"/>
              <a:ext cx="93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</a:t>
              </a:r>
              <a:r>
                <a:rPr lang="el-GR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μ</a:t>
              </a: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=1/T</a:t>
              </a:r>
              <a:r>
                <a:rPr lang="en-US" altLang="en-US" sz="2000" b="0" baseline="-2500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ser</a:t>
              </a:r>
              <a:endParaRPr lang="el-GR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24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9248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Some Results (2/2)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92202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400" dirty="0" smtClean="0">
                <a:ea typeface="Gulim" panose="020B0600000101010101" pitchFamily="34" charset="-127"/>
              </a:rPr>
              <a:t> 	mean number of arriving customers/second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= 1/T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A</a:t>
            </a:r>
            <a:endParaRPr lang="en-US" altLang="ko-KR" sz="2400" baseline="-25000" dirty="0" smtClean="0"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400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400" dirty="0" smtClean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400" dirty="0" smtClean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400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400" dirty="0" smtClean="0">
                <a:ea typeface="Gulim" panose="020B0600000101010101" pitchFamily="34" charset="-127"/>
              </a:rPr>
              <a:t>/m</a:t>
            </a:r>
            <a:r>
              <a:rPr lang="en-US" altLang="ko-KR" sz="2400" baseline="30000" dirty="0" smtClean="0">
                <a:ea typeface="Gulim" panose="020B0600000101010101" pitchFamily="34" charset="-127"/>
              </a:rPr>
              <a:t>2</a:t>
            </a:r>
            <a:endParaRPr lang="en-US" altLang="ko-KR" sz="2400" dirty="0" smtClean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service rate = 1/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u:</a:t>
            </a:r>
            <a:r>
              <a:rPr lang="en-US" altLang="ko-KR" sz="2400" dirty="0" smtClean="0">
                <a:ea typeface="Gulim" panose="020B0600000101010101" pitchFamily="34" charset="-127"/>
              </a:rPr>
              <a:t>	server utilization (0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1)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 </a:t>
            </a:r>
            <a:r>
              <a:rPr lang="en-US" altLang="ko-KR" sz="2400" dirty="0" smtClean="0">
                <a:ea typeface="Gulim" panose="020B0600000101010101" pitchFamily="34" charset="-127"/>
              </a:rPr>
              <a:t>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smtClean="0">
                <a:ea typeface="Gulim" panose="020B0600000101010101" pitchFamily="34" charset="-127"/>
              </a:rPr>
              <a:t>/</a:t>
            </a: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we wish to compute: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Time spent in queue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Length of queue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 (by Little’s law)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latin typeface="Gill Sans" charset="0"/>
                <a:ea typeface="Gill Sans" charset="0"/>
                <a:cs typeface="Gill Sans" charset="0"/>
              </a:rPr>
              <a:t>Results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altLang="ko-KR" dirty="0" smtClean="0">
                <a:ea typeface="Gulim" panose="020B0600000101010101" pitchFamily="34" charset="-127"/>
              </a:rPr>
              <a:t>: Poisson arrival</a:t>
            </a:r>
            <a:r>
              <a:rPr lang="en-US" altLang="ko-KR" dirty="0"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process, </a:t>
            </a:r>
            <a:r>
              <a:rPr lang="en-US" altLang="ko-KR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altLang="ko-KR" dirty="0">
                <a:ea typeface="Gulim" panose="020B0600000101010101" pitchFamily="34" charset="-127"/>
              </a:rPr>
              <a:t> server</a:t>
            </a:r>
            <a:r>
              <a:rPr lang="en-US" altLang="ko-KR" dirty="0" smtClean="0">
                <a:ea typeface="Gulim" panose="020B0600000101010101" pitchFamily="34" charset="-127"/>
              </a:rPr>
              <a:t>):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altLang="ko-KR" sz="2400" dirty="0" smtClean="0">
                <a:ea typeface="Gulim" panose="020B0600000101010101" pitchFamily="34" charset="-127"/>
              </a:rPr>
              <a:t>emoryless service time distribution (C = 1):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Called an </a:t>
            </a:r>
            <a:r>
              <a:rPr lang="en-US" altLang="ko-KR" sz="240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M/M/1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 queue</a:t>
            </a:r>
            <a:endParaRPr lang="en-US" altLang="ko-KR" sz="2400" dirty="0" smtClean="0">
              <a:ea typeface="Gulim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baseline="-25000" dirty="0" smtClean="0"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ea typeface="Gulim" panose="020B0600000101010101" pitchFamily="34" charset="-127"/>
              </a:rPr>
              <a:t>=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x u/(1 – u)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G</a:t>
            </a:r>
            <a:r>
              <a:rPr lang="en-US" altLang="ko-KR" sz="2400" dirty="0" smtClean="0">
                <a:ea typeface="Gulim" panose="020B0600000101010101" pitchFamily="34" charset="-127"/>
              </a:rPr>
              <a:t>eneral service time distribution (no restrictions):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Called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an </a:t>
            </a: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M/G/1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queue</a:t>
            </a:r>
            <a:endParaRPr lang="en-US" altLang="ko-KR" sz="2400" dirty="0" smtClean="0">
              <a:ea typeface="Gulim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x ½(1+C) x u/(1 – u))</a:t>
            </a: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1576388" y="838200"/>
            <a:ext cx="5300663" cy="1184275"/>
            <a:chOff x="1077" y="462"/>
            <a:chExt cx="3339" cy="746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77" y="764"/>
              <a:ext cx="90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69" y="764"/>
              <a:ext cx="93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</a:t>
              </a:r>
              <a:r>
                <a:rPr lang="el-GR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μ</a:t>
              </a: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=1/T</a:t>
              </a:r>
              <a:r>
                <a:rPr lang="en-US" altLang="en-US" sz="2000" b="0" baseline="-2500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ser</a:t>
              </a:r>
              <a:endParaRPr lang="el-GR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67001" y="5486400"/>
            <a:ext cx="2285999" cy="990600"/>
            <a:chOff x="2667001" y="5486400"/>
            <a:chExt cx="2285999" cy="990600"/>
          </a:xfrm>
        </p:grpSpPr>
        <p:sp>
          <p:nvSpPr>
            <p:cNvPr id="2" name="Rectangle 1"/>
            <p:cNvSpPr/>
            <p:nvPr/>
          </p:nvSpPr>
          <p:spPr bwMode="auto">
            <a:xfrm>
              <a:off x="2667001" y="5486400"/>
              <a:ext cx="1066800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86200" y="6115538"/>
              <a:ext cx="1066800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893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1534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An Example (1/2)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9067800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800" dirty="0" smtClean="0">
                <a:ea typeface="Gulim" panose="020B0600000101010101" pitchFamily="34" charset="-127"/>
              </a:rPr>
              <a:t>Example Usage Statistics: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User requests 10 x 8KB disk I/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Os</a:t>
            </a:r>
            <a:r>
              <a:rPr lang="en-US" altLang="ko-KR" sz="2400" dirty="0" smtClean="0">
                <a:ea typeface="Gulim" panose="020B0600000101010101" pitchFamily="34" charset="-127"/>
              </a:rPr>
              <a:t> per second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Requests &amp; service exponentially distributed (C=1.0)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Avg. service = 20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ms</a:t>
            </a:r>
            <a:r>
              <a:rPr lang="en-US" altLang="ko-KR" sz="2400" dirty="0" smtClean="0">
                <a:ea typeface="Gulim" panose="020B0600000101010101" pitchFamily="34" charset="-127"/>
              </a:rPr>
              <a:t> (From controller + seek + rotation + transfer)</a:t>
            </a: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600" dirty="0" smtClean="0"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800" dirty="0" smtClean="0">
                <a:ea typeface="Gulim" panose="020B0600000101010101" pitchFamily="34" charset="-127"/>
              </a:rPr>
              <a:t>Questions: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How utilized is the disk (server utilization)?     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:,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u 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average time spent in the queue? 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number of requests in the queue?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400" dirty="0" smtClean="0">
                <a:ea typeface="Gulim" panose="020B0600000101010101" pitchFamily="34" charset="-127"/>
              </a:rPr>
              <a:t> response time for disk request?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600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092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9248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An Example (2/2)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9067800" cy="6172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800" dirty="0" smtClean="0">
                <a:ea typeface="Gulim" panose="020B0600000101010101" pitchFamily="34" charset="-127"/>
              </a:rPr>
              <a:t>Questions: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How utilized is the disk (server utilization)?     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:,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u 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average time spent in the queue? 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number of requests in the queue?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400" dirty="0" smtClean="0">
                <a:ea typeface="Gulim" panose="020B0600000101010101" pitchFamily="34" charset="-127"/>
              </a:rPr>
              <a:t> response time for disk request?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600" dirty="0" smtClean="0"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800" dirty="0" smtClean="0">
                <a:ea typeface="Gulim" panose="020B0600000101010101" pitchFamily="34" charset="-127"/>
              </a:rPr>
              <a:t>Computation: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	 </a:t>
            </a:r>
            <a:r>
              <a:rPr lang="en-US" altLang="ko-KR" sz="2800" dirty="0" smtClean="0">
                <a:ea typeface="Gulim" panose="020B0600000101010101" pitchFamily="34" charset="-127"/>
                <a:sym typeface="Symbol" panose="05050102010706020507" pitchFamily="18" charset="2"/>
              </a:rPr>
              <a:t>	(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800" dirty="0" smtClean="0">
                <a:ea typeface="Gulim" panose="020B0600000101010101" pitchFamily="34" charset="-127"/>
              </a:rPr>
              <a:t> # arriving customers/s) = 10/s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8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800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sz="2800" dirty="0" smtClean="0">
                <a:ea typeface="Gulim" panose="020B0600000101010101" pitchFamily="34" charset="-127"/>
              </a:rPr>
              <a:t>(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800" dirty="0" smtClean="0">
                <a:ea typeface="Gulim" panose="020B0600000101010101" pitchFamily="34" charset="-127"/>
              </a:rPr>
              <a:t> time to service customer) = 20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ms</a:t>
            </a:r>
            <a:r>
              <a:rPr lang="en-US" altLang="ko-KR" sz="2800" dirty="0" smtClean="0">
                <a:ea typeface="Gulim" panose="020B0600000101010101" pitchFamily="34" charset="-127"/>
              </a:rPr>
              <a:t> (0.02s)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	u</a:t>
            </a:r>
            <a:r>
              <a:rPr lang="en-US" altLang="ko-KR" sz="2800" dirty="0" smtClean="0">
                <a:ea typeface="Gulim" panose="020B0600000101010101" pitchFamily="34" charset="-127"/>
              </a:rPr>
              <a:t> 	(server utilization) = </a:t>
            </a:r>
            <a:r>
              <a:rPr lang="en-US" altLang="ko-KR" sz="2800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800" dirty="0" smtClean="0">
                <a:ea typeface="Gulim" panose="020B0600000101010101" pitchFamily="34" charset="-127"/>
              </a:rPr>
              <a:t> x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800" dirty="0" smtClean="0">
                <a:ea typeface="Gulim" panose="020B0600000101010101" pitchFamily="34" charset="-127"/>
              </a:rPr>
              <a:t>= 10/s x .02s = 0.2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8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800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sz="2800" dirty="0" smtClean="0">
                <a:ea typeface="Gulim" panose="020B0600000101010101" pitchFamily="34" charset="-127"/>
              </a:rPr>
              <a:t>(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800" dirty="0" smtClean="0">
                <a:ea typeface="Gulim" panose="020B0600000101010101" pitchFamily="34" charset="-127"/>
              </a:rPr>
              <a:t> time/customer in queue) =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800" dirty="0" smtClean="0">
                <a:ea typeface="Gulim" panose="020B0600000101010101" pitchFamily="34" charset="-127"/>
              </a:rPr>
              <a:t> x u/(1 – u) </a:t>
            </a:r>
            <a:br>
              <a:rPr lang="en-US" altLang="ko-KR" sz="2800" dirty="0" smtClean="0">
                <a:ea typeface="Gulim" panose="020B0600000101010101" pitchFamily="34" charset="-127"/>
              </a:rPr>
            </a:br>
            <a:r>
              <a:rPr lang="en-US" altLang="ko-KR" sz="2800" dirty="0" smtClean="0">
                <a:ea typeface="Gulim" panose="020B0600000101010101" pitchFamily="34" charset="-127"/>
              </a:rPr>
              <a:t>	= 20 x 0.2/(1-0.2) = 20 x 0.25 = 5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ms</a:t>
            </a:r>
            <a:r>
              <a:rPr lang="en-US" altLang="ko-KR" sz="2800" dirty="0" smtClean="0">
                <a:ea typeface="Gulim" panose="020B0600000101010101" pitchFamily="34" charset="-127"/>
              </a:rPr>
              <a:t> (0 .005s)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8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sz="28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800" dirty="0" smtClean="0">
                <a:ea typeface="Gulim" panose="020B0600000101010101" pitchFamily="34" charset="-127"/>
              </a:rPr>
              <a:t>	(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800" dirty="0" smtClean="0">
                <a:ea typeface="Gulim" panose="020B0600000101010101" pitchFamily="34" charset="-127"/>
              </a:rPr>
              <a:t> length of queue) = </a:t>
            </a:r>
            <a:r>
              <a:rPr lang="en-US" altLang="ko-KR" sz="2800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800" dirty="0" smtClean="0">
                <a:ea typeface="Gulim" panose="020B0600000101010101" pitchFamily="34" charset="-127"/>
              </a:rPr>
              <a:t> x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800" dirty="0" smtClean="0">
                <a:ea typeface="Gulim" panose="020B0600000101010101" pitchFamily="34" charset="-127"/>
              </a:rPr>
              <a:t>=10/s x .005s = 0.05s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8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sz="2800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sz="2800" dirty="0" smtClean="0">
                <a:ea typeface="Gulim" panose="020B0600000101010101" pitchFamily="34" charset="-127"/>
              </a:rPr>
              <a:t>(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800" dirty="0" smtClean="0">
                <a:ea typeface="Gulim" panose="020B0600000101010101" pitchFamily="34" charset="-127"/>
              </a:rPr>
              <a:t> time/customer in system) =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800" baseline="-25000" dirty="0" smtClean="0">
                <a:ea typeface="Gulim" panose="020B0600000101010101" pitchFamily="34" charset="-127"/>
              </a:rPr>
              <a:t> </a:t>
            </a:r>
            <a:r>
              <a:rPr lang="en-US" altLang="ko-KR" sz="2800" dirty="0" smtClean="0">
                <a:ea typeface="Gulim" panose="020B0600000101010101" pitchFamily="34" charset="-127"/>
              </a:rPr>
              <a:t>+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800" dirty="0" smtClean="0">
                <a:ea typeface="Gulim" panose="020B0600000101010101" pitchFamily="34" charset="-127"/>
              </a:rPr>
              <a:t>= 25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ms</a:t>
            </a:r>
            <a:r>
              <a:rPr lang="en-US" altLang="ko-KR" sz="2800" dirty="0" smtClean="0">
                <a:ea typeface="Gulim" panose="020B0600000101010101" pitchFamily="34" charset="-127"/>
              </a:rPr>
              <a:t/>
            </a:r>
            <a:br>
              <a:rPr lang="en-US" altLang="ko-KR" sz="2800" dirty="0" smtClean="0">
                <a:ea typeface="Gulim" panose="020B0600000101010101" pitchFamily="34" charset="-127"/>
              </a:rPr>
            </a:br>
            <a:r>
              <a:rPr lang="en-US" altLang="ko-KR" sz="2800" dirty="0" smtClean="0">
                <a:ea typeface="Gulim" panose="020B0600000101010101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67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Queuing Theory Resources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1054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ea typeface="Gulim" panose="020B0600000101010101" pitchFamily="34" charset="-127"/>
              </a:rPr>
              <a:t>Resources page contains Queueing Theory Resources (under Readings):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Scanned pages from Patterson and Hennessy book that gives further discussion and simple proof for general </a:t>
            </a:r>
            <a:r>
              <a:rPr lang="en-US" altLang="ko-KR" sz="2400" dirty="0">
                <a:ea typeface="Gulim" panose="020B0600000101010101" pitchFamily="34" charset="-127"/>
              </a:rPr>
              <a:t>equation: </a:t>
            </a:r>
            <a:r>
              <a:rPr lang="en-US" altLang="ko-KR" sz="2400" dirty="0">
                <a:ea typeface="Gulim" panose="020B0600000101010101" pitchFamily="34" charset="-127"/>
                <a:hlinkClick r:id="rId2"/>
              </a:rPr>
              <a:t>https://</a:t>
            </a:r>
            <a:r>
              <a:rPr lang="en-US" altLang="ko-KR" sz="2400" dirty="0" smtClean="0">
                <a:ea typeface="Gulim" panose="020B0600000101010101" pitchFamily="34" charset="-127"/>
                <a:hlinkClick r:id="rId2"/>
              </a:rPr>
              <a:t>cs162.eecs.berkeley.edu/static/readings/patterson_queue.pdf</a:t>
            </a:r>
            <a:r>
              <a:rPr lang="en-US" altLang="ko-KR" sz="2400" dirty="0" smtClean="0">
                <a:ea typeface="Gulim" panose="020B0600000101010101" pitchFamily="34" charset="-127"/>
              </a:rPr>
              <a:t> 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A complete website full of </a:t>
            </a:r>
            <a:r>
              <a:rPr lang="en-US" altLang="ko-KR" sz="2400" dirty="0">
                <a:ea typeface="Gulim" panose="020B0600000101010101" pitchFamily="34" charset="-127"/>
              </a:rPr>
              <a:t>resources: </a:t>
            </a:r>
            <a:r>
              <a:rPr lang="en-US" altLang="ko-KR" sz="2400" dirty="0">
                <a:ea typeface="Gulim" panose="020B0600000101010101" pitchFamily="34" charset="-127"/>
                <a:hlinkClick r:id="rId3"/>
              </a:rPr>
              <a:t>http://</a:t>
            </a:r>
            <a:r>
              <a:rPr lang="en-US" altLang="ko-KR" sz="2400" dirty="0" smtClean="0">
                <a:ea typeface="Gulim" panose="020B0600000101010101" pitchFamily="34" charset="-127"/>
                <a:hlinkClick r:id="rId3"/>
              </a:rPr>
              <a:t>web2.uwindsor.ca/math/hlynka/qonline.html</a:t>
            </a:r>
            <a:r>
              <a:rPr lang="en-US" altLang="ko-KR" sz="2400" dirty="0" smtClean="0">
                <a:ea typeface="Gulim" panose="020B0600000101010101" pitchFamily="34" charset="-127"/>
              </a:rPr>
              <a:t> </a:t>
            </a:r>
          </a:p>
          <a:p>
            <a:pPr lvl="1"/>
            <a:endParaRPr lang="en-US" altLang="ko-KR" sz="2400" dirty="0" smtClean="0">
              <a:ea typeface="Gulim" panose="020B0600000101010101" pitchFamily="34" charset="-127"/>
            </a:endParaRPr>
          </a:p>
          <a:p>
            <a:r>
              <a:rPr lang="en-US" altLang="ko-KR" sz="2800" dirty="0" smtClean="0">
                <a:ea typeface="Gulim" panose="020B0600000101010101" pitchFamily="34" charset="-127"/>
              </a:rPr>
              <a:t>Some previous midterms with queueing theory questions</a:t>
            </a:r>
          </a:p>
          <a:p>
            <a:pPr lvl="1"/>
            <a:endParaRPr lang="en-US" altLang="ko-KR" sz="2400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Assume that Queueing Theory is fair game for Midterm III</a:t>
            </a:r>
            <a:endParaRPr lang="en-US" altLang="ko-KR" sz="2800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1332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5943600"/>
          </a:xfrm>
        </p:spPr>
        <p:txBody>
          <a:bodyPr>
            <a:normAutofit fontScale="92500"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Disk Performance: 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Queuing time + Controller + Seek + Rotational + Transfer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Rotational latency: on average ½ rotation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Transfer time: spec of disk depends on rotation speed and bit storage density</a:t>
            </a:r>
          </a:p>
          <a:p>
            <a:r>
              <a:rPr lang="en-US" dirty="0" smtClean="0"/>
              <a:t>Devices </a:t>
            </a:r>
            <a:r>
              <a:rPr lang="en-US" dirty="0"/>
              <a:t>have complex </a:t>
            </a:r>
            <a:r>
              <a:rPr lang="en-US" dirty="0" smtClean="0"/>
              <a:t>interaction </a:t>
            </a:r>
            <a:r>
              <a:rPr lang="en-US" dirty="0"/>
              <a:t>and performance characteristics</a:t>
            </a:r>
          </a:p>
          <a:p>
            <a:pPr lvl="1"/>
            <a:r>
              <a:rPr lang="en-US" dirty="0"/>
              <a:t>Response time (Latency) = Queue + Overhead + Transfer</a:t>
            </a:r>
          </a:p>
          <a:p>
            <a:pPr lvl="2"/>
            <a:r>
              <a:rPr lang="en-US" dirty="0"/>
              <a:t>Effective BW = BW * T/(S+T)</a:t>
            </a:r>
          </a:p>
          <a:p>
            <a:pPr lvl="1"/>
            <a:r>
              <a:rPr lang="en-US" dirty="0"/>
              <a:t>HDD: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 smtClean="0"/>
              <a:t>controller </a:t>
            </a:r>
            <a:r>
              <a:rPr lang="en-US" dirty="0"/>
              <a:t>+ seek + rotation + transfer</a:t>
            </a:r>
          </a:p>
          <a:p>
            <a:pPr lvl="1"/>
            <a:r>
              <a:rPr lang="en-US" dirty="0"/>
              <a:t>SDD: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 smtClean="0"/>
              <a:t>controller </a:t>
            </a:r>
            <a:r>
              <a:rPr lang="en-US" dirty="0"/>
              <a:t>+ transfer (erasure &amp; wear)</a:t>
            </a:r>
          </a:p>
          <a:p>
            <a:r>
              <a:rPr lang="en-US" dirty="0" smtClean="0"/>
              <a:t>Systems </a:t>
            </a:r>
            <a:r>
              <a:rPr lang="en-US" dirty="0"/>
              <a:t>(e.g., file system) designed to optimize performance and reliability</a:t>
            </a:r>
          </a:p>
          <a:p>
            <a:pPr lvl="1"/>
            <a:r>
              <a:rPr lang="en-US" dirty="0"/>
              <a:t>Relative to performance characteristics of underlying device</a:t>
            </a:r>
          </a:p>
          <a:p>
            <a:r>
              <a:rPr lang="en-US" dirty="0" smtClean="0"/>
              <a:t>Bursts &amp; High Utilization introduce queuing delays</a:t>
            </a:r>
          </a:p>
          <a:p>
            <a:pPr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Queuing Latency: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M/M/1 and M/G/1 queues: simplest to analyze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As utilization approaches 100%, latency  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		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 x ½(1+C) x u/(1 – u))</a:t>
            </a:r>
          </a:p>
          <a:p>
            <a:pPr>
              <a:spcBef>
                <a:spcPct val="10000"/>
              </a:spcBef>
            </a:pPr>
            <a:endParaRPr lang="ko-KR" altLang="en-US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7161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I/O Performance</a:t>
            </a:r>
            <a:endParaRPr lang="en-US" dirty="0"/>
          </a:p>
        </p:txBody>
      </p: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639176" cy="3440113"/>
          </a:xfrm>
        </p:spPr>
        <p:txBody>
          <a:bodyPr>
            <a:noAutofit/>
          </a:bodyPr>
          <a:lstStyle/>
          <a:p>
            <a:r>
              <a:rPr lang="en-US" dirty="0" smtClean="0"/>
              <a:t>How to improve performance?</a:t>
            </a:r>
          </a:p>
          <a:p>
            <a:pPr lvl="1"/>
            <a:r>
              <a:rPr lang="en-US" dirty="0" smtClean="0"/>
              <a:t>Make everything faster </a:t>
            </a:r>
            <a:r>
              <a:rPr lang="en-US" dirty="0" smtClean="0">
                <a:sym typeface="Wingdings" charset="0"/>
              </a:rPr>
              <a:t></a:t>
            </a:r>
          </a:p>
          <a:p>
            <a:pPr lvl="1"/>
            <a:r>
              <a:rPr lang="en-US" dirty="0" smtClean="0">
                <a:sym typeface="Wingdings" charset="0"/>
              </a:rPr>
              <a:t>More decoupled (Parallelism) systems</a:t>
            </a:r>
          </a:p>
          <a:p>
            <a:pPr lvl="1"/>
            <a:r>
              <a:rPr lang="en-US" dirty="0" smtClean="0">
                <a:sym typeface="Wingdings" charset="0"/>
              </a:rPr>
              <a:t>Do other useful work while waiting</a:t>
            </a:r>
          </a:p>
          <a:p>
            <a:pPr lvl="2"/>
            <a:r>
              <a:rPr lang="en-US" dirty="0">
                <a:sym typeface="Wingdings" charset="0"/>
              </a:rPr>
              <a:t>M</a:t>
            </a:r>
            <a:r>
              <a:rPr lang="en-US" dirty="0" smtClean="0">
                <a:sym typeface="Wingdings" charset="0"/>
              </a:rPr>
              <a:t>ultiple independent buses or controllers</a:t>
            </a:r>
          </a:p>
          <a:p>
            <a:pPr lvl="1"/>
            <a:r>
              <a:rPr lang="en-US" dirty="0" smtClean="0">
                <a:sym typeface="Wingdings" charset="0"/>
              </a:rPr>
              <a:t>Optimize the bottleneck to increase service rate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Use the queue to optimize the service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charset="0"/>
              </a:rPr>
              <a:t>Queues absorb bursts and smooth the flow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charset="0"/>
              </a:rPr>
              <a:t>Add admission control (finite queues)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>
                <a:sym typeface="Wingdings" charset="0"/>
              </a:rPr>
              <a:t>Limits delays, but may introduce unfairness and </a:t>
            </a:r>
            <a:r>
              <a:rPr lang="en-US" sz="2400" dirty="0" err="1" smtClean="0">
                <a:sym typeface="Wingdings" charset="0"/>
              </a:rPr>
              <a:t>livelock</a:t>
            </a:r>
            <a:endParaRPr lang="en-US" sz="2400" dirty="0" smtClean="0">
              <a:sym typeface="Wingdings" charset="0"/>
            </a:endParaRPr>
          </a:p>
          <a:p>
            <a:pPr lvl="2"/>
            <a:endParaRPr lang="en-US" dirty="0" smtClean="0"/>
          </a:p>
          <a:p>
            <a:pPr lvl="1"/>
            <a:endParaRPr lang="en-US" sz="2400" dirty="0"/>
          </a:p>
        </p:txBody>
      </p:sp>
      <p:sp>
        <p:nvSpPr>
          <p:cNvPr id="77828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371600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2" name="Group 44"/>
          <p:cNvGrpSpPr>
            <a:grpSpLocks/>
          </p:cNvGrpSpPr>
          <p:nvPr/>
        </p:nvGrpSpPr>
        <p:grpSpPr bwMode="auto">
          <a:xfrm>
            <a:off x="76200" y="949325"/>
            <a:ext cx="6096000" cy="1793876"/>
            <a:chOff x="48" y="624"/>
            <a:chExt cx="3840" cy="113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48" y="1535"/>
              <a:ext cx="38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2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47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49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57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48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436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</a:t>
            </a:r>
            <a:r>
              <a:rPr lang="en-US" dirty="0"/>
              <a:t>D</a:t>
            </a:r>
            <a:r>
              <a:rPr lang="en-US" dirty="0" smtClean="0"/>
              <a:t>isk </a:t>
            </a:r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H</a:t>
            </a:r>
            <a:r>
              <a:rPr lang="en-US" dirty="0" smtClean="0"/>
              <a:t>ighest?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When there are big sequential reads, or</a:t>
            </a:r>
          </a:p>
          <a:p>
            <a:r>
              <a:rPr lang="en-US" dirty="0" smtClean="0"/>
              <a:t>When there is so much work to do that they can be piggy backed (reordering queues—one moment)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OK to be inefficient when things are mostly idle</a:t>
            </a:r>
          </a:p>
          <a:p>
            <a:r>
              <a:rPr lang="en-US" dirty="0" smtClean="0"/>
              <a:t>Bursts are both a threat and an opportunity</a:t>
            </a:r>
          </a:p>
          <a:p>
            <a:r>
              <a:rPr lang="en-US" dirty="0" smtClean="0"/>
              <a:t>&lt;your idea for optimization goes here&gt;</a:t>
            </a:r>
          </a:p>
          <a:p>
            <a:pPr lvl="1"/>
            <a:r>
              <a:rPr lang="en-US" dirty="0" smtClean="0"/>
              <a:t>Waste space for speed?</a:t>
            </a:r>
          </a:p>
          <a:p>
            <a:pPr lvl="1"/>
            <a:endParaRPr lang="en-US" dirty="0"/>
          </a:p>
          <a:p>
            <a:r>
              <a:rPr lang="en-US" dirty="0" smtClean="0"/>
              <a:t>Other techniques:</a:t>
            </a:r>
          </a:p>
          <a:p>
            <a:pPr lvl="1"/>
            <a:r>
              <a:rPr lang="en-US" dirty="0"/>
              <a:t>Reduce overhead through user level drivers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impact of I/O delays by doing other useful work in the </a:t>
            </a:r>
            <a:r>
              <a:rPr lang="en-US" dirty="0" smtClean="0"/>
              <a:t>meantime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3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at 10 </a:t>
            </a:r>
            <a:r>
              <a:rPr lang="en-US" dirty="0" err="1" smtClean="0"/>
              <a:t>ms</a:t>
            </a:r>
            <a:r>
              <a:rPr lang="en-US" dirty="0" smtClean="0"/>
              <a:t> startup (like Disk)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6731000" cy="546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9212" y="4724400"/>
            <a:ext cx="2090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b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n </a:t>
            </a:r>
            <a:r>
              <a:rPr lang="en-US" b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= 1,250,000 bytes!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5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Peak BW for I/O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5651"/>
            <a:ext cx="8382000" cy="5633749"/>
          </a:xfrm>
        </p:spPr>
        <p:txBody>
          <a:bodyPr>
            <a:normAutofit/>
          </a:bodyPr>
          <a:lstStyle/>
          <a:p>
            <a:r>
              <a:rPr lang="en-US" dirty="0" smtClean="0"/>
              <a:t>Bus Speed</a:t>
            </a:r>
          </a:p>
          <a:p>
            <a:pPr lvl="1"/>
            <a:r>
              <a:rPr lang="en-US" dirty="0" smtClean="0"/>
              <a:t>PCI-X: 1064 MB/s = 133 MHz x 64 bit (per lane)</a:t>
            </a:r>
          </a:p>
          <a:p>
            <a:pPr lvl="1"/>
            <a:r>
              <a:rPr lang="en-US" dirty="0" smtClean="0"/>
              <a:t>ULTRA WIDE SCSI: 40 MB/s</a:t>
            </a:r>
          </a:p>
          <a:p>
            <a:pPr lvl="1"/>
            <a:r>
              <a:rPr lang="en-US" dirty="0" smtClean="0"/>
              <a:t>Serial Attached SCSI &amp; Serial ATA &amp; </a:t>
            </a:r>
            <a:r>
              <a:rPr lang="en-US" dirty="0"/>
              <a:t>IEEE 1394 (</a:t>
            </a:r>
            <a:r>
              <a:rPr lang="en-US" dirty="0" err="1"/>
              <a:t>firewire</a:t>
            </a:r>
            <a:r>
              <a:rPr lang="en-US" dirty="0" smtClean="0"/>
              <a:t>): 1.6 Gb/s full duplex (200 MB/s)</a:t>
            </a:r>
          </a:p>
          <a:p>
            <a:pPr lvl="1"/>
            <a:r>
              <a:rPr lang="en-US" dirty="0" smtClean="0"/>
              <a:t>USB 3.0 – 5 Gb/s</a:t>
            </a:r>
          </a:p>
          <a:p>
            <a:pPr lvl="1"/>
            <a:r>
              <a:rPr lang="en-US" dirty="0" smtClean="0"/>
              <a:t>Thunderbolt 3 – 40 Gb/s 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Device Transfer Bandwidth</a:t>
            </a:r>
          </a:p>
          <a:p>
            <a:pPr lvl="1"/>
            <a:r>
              <a:rPr lang="en-US" dirty="0" smtClean="0"/>
              <a:t>Rotational speed of disk</a:t>
            </a:r>
          </a:p>
          <a:p>
            <a:pPr lvl="1"/>
            <a:r>
              <a:rPr lang="en-US" dirty="0" smtClean="0"/>
              <a:t>Write / Read rate of NAND flash</a:t>
            </a:r>
          </a:p>
          <a:p>
            <a:pPr lvl="1"/>
            <a:r>
              <a:rPr lang="en-US" dirty="0" smtClean="0"/>
              <a:t>Signaling rate of network link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Whatever is the bottleneck in the path…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46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Magnetic disks</a:t>
            </a:r>
          </a:p>
          <a:p>
            <a:pPr lvl="1"/>
            <a:r>
              <a:rPr lang="en-US" dirty="0" smtClean="0"/>
              <a:t>Storage that rarely becomes corrupted</a:t>
            </a:r>
          </a:p>
          <a:p>
            <a:pPr lvl="1"/>
            <a:r>
              <a:rPr lang="en-US" dirty="0" smtClean="0"/>
              <a:t>Large capacity at low cost</a:t>
            </a:r>
          </a:p>
          <a:p>
            <a:pPr lvl="1"/>
            <a:r>
              <a:rPr lang="en-US" dirty="0" smtClean="0"/>
              <a:t>Block level random access (except for SMR – later!)</a:t>
            </a:r>
          </a:p>
          <a:p>
            <a:pPr lvl="1"/>
            <a:r>
              <a:rPr lang="en-US" dirty="0" smtClean="0"/>
              <a:t>Slow performance for random access</a:t>
            </a:r>
          </a:p>
          <a:p>
            <a:pPr lvl="1"/>
            <a:r>
              <a:rPr lang="en-US" dirty="0" smtClean="0"/>
              <a:t>Better performance for sequential access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Flash memory</a:t>
            </a:r>
          </a:p>
          <a:p>
            <a:pPr lvl="1"/>
            <a:r>
              <a:rPr lang="en-US" dirty="0" smtClean="0"/>
              <a:t>Storage that rarely becomes corrupted</a:t>
            </a:r>
          </a:p>
          <a:p>
            <a:pPr lvl="1"/>
            <a:r>
              <a:rPr lang="en-US" dirty="0" smtClean="0"/>
              <a:t>Capacity at intermediate cost (5-20x disk)</a:t>
            </a:r>
          </a:p>
          <a:p>
            <a:pPr lvl="1"/>
            <a:r>
              <a:rPr lang="en-US" dirty="0" smtClean="0"/>
              <a:t>Block level random access</a:t>
            </a:r>
          </a:p>
          <a:p>
            <a:pPr lvl="1"/>
            <a:r>
              <a:rPr lang="en-US" dirty="0" smtClean="0"/>
              <a:t>Good performance for reads; worse for random writes</a:t>
            </a:r>
          </a:p>
          <a:p>
            <a:pPr lvl="1"/>
            <a:r>
              <a:rPr lang="en-US" dirty="0" smtClean="0"/>
              <a:t>Erasure requirement in large blocks</a:t>
            </a:r>
          </a:p>
          <a:p>
            <a:pPr lvl="1"/>
            <a:r>
              <a:rPr lang="en-US" dirty="0" smtClean="0"/>
              <a:t>Wear patterns issue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304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Amazing Magnetic Disk</a:t>
            </a:r>
            <a:endParaRPr lang="en-US" dirty="0"/>
          </a:p>
        </p:txBody>
      </p:sp>
      <p:pic>
        <p:nvPicPr>
          <p:cNvPr id="7" name="Content Placeholder 3" descr="disk-2.pdf"/>
          <p:cNvPicPr>
            <a:picLocks noChangeAspect="1"/>
          </p:cNvPicPr>
          <p:nvPr/>
        </p:nvPicPr>
        <p:blipFill>
          <a:blip r:embed="rId2"/>
          <a:srcRect l="-43220" r="-43220"/>
          <a:stretch>
            <a:fillRect/>
          </a:stretch>
        </p:blipFill>
        <p:spPr>
          <a:xfrm>
            <a:off x="2392128" y="990600"/>
            <a:ext cx="8733072" cy="50776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5" y="914401"/>
            <a:ext cx="5357155" cy="6095999"/>
          </a:xfrm>
        </p:spPr>
        <p:txBody>
          <a:bodyPr>
            <a:normAutofit/>
          </a:bodyPr>
          <a:lstStyle/>
          <a:p>
            <a:r>
              <a:rPr lang="en-US" dirty="0" smtClean="0"/>
              <a:t>Unit of Transfer: Sector</a:t>
            </a:r>
          </a:p>
          <a:p>
            <a:pPr lvl="1"/>
            <a:r>
              <a:rPr lang="en-US" dirty="0" smtClean="0"/>
              <a:t>Ring of sectors form a track</a:t>
            </a:r>
          </a:p>
          <a:p>
            <a:pPr lvl="1"/>
            <a:r>
              <a:rPr lang="en-US" dirty="0" smtClean="0"/>
              <a:t>Stack of tracks form a cylinder</a:t>
            </a:r>
          </a:p>
          <a:p>
            <a:pPr lvl="1"/>
            <a:r>
              <a:rPr lang="en-US" dirty="0" smtClean="0"/>
              <a:t>Heads position on cylinders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Disk Tracks ~ 1µm (micron) wide</a:t>
            </a:r>
            <a:endParaRPr lang="en-US" dirty="0"/>
          </a:p>
          <a:p>
            <a:pPr lvl="1"/>
            <a:r>
              <a:rPr lang="en-US" dirty="0"/>
              <a:t>Wavelength of light is ~ </a:t>
            </a:r>
            <a:r>
              <a:rPr lang="en-US" dirty="0" smtClean="0"/>
              <a:t>0.5µm</a:t>
            </a:r>
            <a:endParaRPr lang="en-US" dirty="0"/>
          </a:p>
          <a:p>
            <a:pPr lvl="1"/>
            <a:r>
              <a:rPr lang="en-US" dirty="0"/>
              <a:t>Resolution of human eye: </a:t>
            </a:r>
            <a:r>
              <a:rPr lang="en-US" dirty="0" smtClean="0"/>
              <a:t>50µm</a:t>
            </a:r>
            <a:endParaRPr lang="en-US" dirty="0"/>
          </a:p>
          <a:p>
            <a:pPr lvl="1"/>
            <a:r>
              <a:rPr lang="en-US" dirty="0"/>
              <a:t>100K </a:t>
            </a:r>
            <a:r>
              <a:rPr lang="en-US" dirty="0" smtClean="0"/>
              <a:t>tracks on </a:t>
            </a:r>
            <a:r>
              <a:rPr lang="en-US" dirty="0"/>
              <a:t>a typical 2.5” </a:t>
            </a:r>
            <a:r>
              <a:rPr lang="en-US" dirty="0" smtClean="0"/>
              <a:t>disk</a:t>
            </a:r>
          </a:p>
          <a:p>
            <a:pPr lvl="1"/>
            <a:endParaRPr lang="en-US" dirty="0"/>
          </a:p>
          <a:p>
            <a:r>
              <a:rPr lang="en-US" dirty="0"/>
              <a:t>Separated by unused guard regions</a:t>
            </a:r>
          </a:p>
          <a:p>
            <a:pPr lvl="1"/>
            <a:r>
              <a:rPr lang="en-US" dirty="0"/>
              <a:t>Reduces likelihood neighboring tracks are corrupted during writes (still a small non-zero chance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8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4400" dirty="0" smtClean="0"/>
              <a:t>Review: Magnetic Disks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9144000" cy="304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Cylinders</a:t>
            </a:r>
            <a:r>
              <a:rPr lang="en-US" dirty="0" smtClean="0"/>
              <a:t>: all </a:t>
            </a:r>
            <a:r>
              <a:rPr lang="en-US" dirty="0"/>
              <a:t>the tracks </a:t>
            </a:r>
            <a:r>
              <a:rPr lang="en-US" dirty="0" smtClean="0"/>
              <a:t>under the </a:t>
            </a:r>
            <a:br>
              <a:rPr lang="en-US" dirty="0" smtClean="0"/>
            </a:br>
            <a:r>
              <a:rPr lang="en-US" dirty="0" smtClean="0"/>
              <a:t>head </a:t>
            </a:r>
            <a:r>
              <a:rPr lang="en-US" dirty="0"/>
              <a:t>at a given point on all surface</a:t>
            </a:r>
          </a:p>
          <a:p>
            <a:pPr lvl="3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endParaRPr lang="en-US" dirty="0"/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/>
              <a:t>Read/write data is a three-stage </a:t>
            </a:r>
            <a:r>
              <a:rPr lang="en-US" dirty="0" smtClean="0"/>
              <a:t>process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Seek time</a:t>
            </a:r>
            <a:r>
              <a:rPr lang="en-US" dirty="0"/>
              <a:t>: position the head/arm over the proper </a:t>
            </a:r>
            <a:r>
              <a:rPr lang="en-US" dirty="0" smtClean="0"/>
              <a:t>track</a:t>
            </a:r>
            <a:endParaRPr lang="en-US" dirty="0"/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Rotational latency</a:t>
            </a:r>
            <a:r>
              <a:rPr lang="en-US" dirty="0"/>
              <a:t>: wait for </a:t>
            </a:r>
            <a:r>
              <a:rPr lang="en-US" dirty="0" smtClean="0"/>
              <a:t>desired sector to </a:t>
            </a:r>
            <a:r>
              <a:rPr lang="en-US" dirty="0"/>
              <a:t>rotate under </a:t>
            </a:r>
            <a:r>
              <a:rPr lang="en-US" dirty="0" smtClean="0"/>
              <a:t>r/w </a:t>
            </a:r>
            <a:r>
              <a:rPr lang="en-US" dirty="0"/>
              <a:t>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Transfer time</a:t>
            </a:r>
            <a:r>
              <a:rPr lang="en-US" dirty="0"/>
              <a:t>: transfer a block of bits (sector</a:t>
            </a:r>
            <a:r>
              <a:rPr lang="en-US" dirty="0" smtClean="0"/>
              <a:t>) under r/w head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91175" y="696930"/>
            <a:ext cx="3552825" cy="2274870"/>
            <a:chOff x="5715000" y="1230330"/>
            <a:chExt cx="3324225" cy="2046270"/>
          </a:xfrm>
        </p:grpSpPr>
        <p:sp useBgFill="1"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721600" y="15478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Sector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04100" y="1230330"/>
              <a:ext cx="696755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Track</a:t>
              </a: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6743700" y="2233630"/>
              <a:ext cx="2295525" cy="723900"/>
              <a:chOff x="4272" y="632"/>
              <a:chExt cx="1446" cy="45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61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Ariel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Ariel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077200" y="29829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Platter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038600"/>
            <a:ext cx="3200400" cy="254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154557" y="4426634"/>
            <a:ext cx="2570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 Neue Light"/>
                <a:cs typeface="Helvetica Neue Light"/>
              </a:rPr>
              <a:t>Seek time = 4-8ms</a:t>
            </a:r>
          </a:p>
          <a:p>
            <a:r>
              <a:rPr lang="en-US" sz="1800" dirty="0" smtClean="0">
                <a:latin typeface="Helvetica Neue Light"/>
                <a:cs typeface="Helvetica Neue Light"/>
              </a:rPr>
              <a:t>One rotation = 1-2ms </a:t>
            </a:r>
            <a:br>
              <a:rPr lang="en-US" sz="1800" dirty="0" smtClean="0">
                <a:latin typeface="Helvetica Neue Light"/>
                <a:cs typeface="Helvetica Neue Light"/>
              </a:rPr>
            </a:br>
            <a:r>
              <a:rPr lang="en-US" sz="1800" dirty="0" smtClean="0">
                <a:latin typeface="Helvetica Neue Light"/>
                <a:cs typeface="Helvetica Neue Light"/>
              </a:rPr>
              <a:t>(3600-7200 RPM)</a:t>
            </a:r>
          </a:p>
        </p:txBody>
      </p:sp>
    </p:spTree>
    <p:extLst>
      <p:ext uri="{BB962C8B-B14F-4D97-AF65-F5344CB8AC3E}">
        <p14:creationId xmlns:p14="http://schemas.microsoft.com/office/powerpoint/2010/main" val="2918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78296</TotalTime>
  <Pages>60</Pages>
  <Words>3122</Words>
  <Application>Microsoft Macintosh PowerPoint</Application>
  <PresentationFormat>On-screen Show (4:3)</PresentationFormat>
  <Paragraphs>768</Paragraphs>
  <Slides>48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Arial</vt:lpstr>
      <vt:lpstr>Ariel</vt:lpstr>
      <vt:lpstr>Comic Sans MS</vt:lpstr>
      <vt:lpstr>Gill Sans</vt:lpstr>
      <vt:lpstr>Gill Sans Light</vt:lpstr>
      <vt:lpstr>Gulim</vt:lpstr>
      <vt:lpstr>Helvetica</vt:lpstr>
      <vt:lpstr>Helvetica Neue </vt:lpstr>
      <vt:lpstr>Helvetica Neue Light</vt:lpstr>
      <vt:lpstr>MS PGothic</vt:lpstr>
      <vt:lpstr>ＭＳ Ｐゴシック</vt:lpstr>
      <vt:lpstr>Source Sans Pro</vt:lpstr>
      <vt:lpstr>Symbol</vt:lpstr>
      <vt:lpstr>Times New Roman</vt:lpstr>
      <vt:lpstr>Wingdings</vt:lpstr>
      <vt:lpstr>Office</vt:lpstr>
      <vt:lpstr>CS162 Operating Systems and Systems Programming Lecture 17   Performance Storage Devices, Queueing Theory</vt:lpstr>
      <vt:lpstr>Review: Basic Performance Concepts</vt:lpstr>
      <vt:lpstr>Example (Fast Network)</vt:lpstr>
      <vt:lpstr>Example (Fast Network)</vt:lpstr>
      <vt:lpstr>Example: at 10 ms startup (like Disk)</vt:lpstr>
      <vt:lpstr>What Determines Peak BW for I/O ?</vt:lpstr>
      <vt:lpstr>Storage Devices</vt:lpstr>
      <vt:lpstr>The Amazing Magnetic Disk</vt:lpstr>
      <vt:lpstr>Review: Magnetic Disks</vt:lpstr>
      <vt:lpstr>Review: Magnetic Disks</vt:lpstr>
      <vt:lpstr>Disk Performance Example</vt:lpstr>
      <vt:lpstr>(Lots of) Intelligence in the Controller</vt:lpstr>
      <vt:lpstr>Solid State Disks (SSDs)</vt:lpstr>
      <vt:lpstr>SSD Architecture – Reads</vt:lpstr>
      <vt:lpstr>SSD Architecture – Writes</vt:lpstr>
      <vt:lpstr>Amusing calculation: is a full Kindle heavier than an empty one?</vt:lpstr>
      <vt:lpstr>SSD Summary</vt:lpstr>
      <vt:lpstr>SSD Summary</vt:lpstr>
      <vt:lpstr>Seagate Enterprise</vt:lpstr>
      <vt:lpstr>Largest SSDs</vt:lpstr>
      <vt:lpstr>I/O Performance</vt:lpstr>
      <vt:lpstr>I/O Performance</vt:lpstr>
      <vt:lpstr>A Simple Deterministic World</vt:lpstr>
      <vt:lpstr>A Ideal Linear World</vt:lpstr>
      <vt:lpstr>A Bursty World</vt:lpstr>
      <vt:lpstr>So how do we model the burstiness of arrival?</vt:lpstr>
      <vt:lpstr>Background: General Use of Random Distributions</vt:lpstr>
      <vt:lpstr>Administrivia</vt:lpstr>
      <vt:lpstr>break</vt:lpstr>
      <vt:lpstr>Introduction to Queuing Theory</vt:lpstr>
      <vt:lpstr>Little’s Law</vt:lpstr>
      <vt:lpstr>Example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A Little Queuing Theory: Some Results (1/2) </vt:lpstr>
      <vt:lpstr>A Little Queuing Theory: Some Results (2/2)</vt:lpstr>
      <vt:lpstr>A Little Queuing Theory: An Example (1/2)</vt:lpstr>
      <vt:lpstr>A Little Queuing Theory: An Example (2/2)</vt:lpstr>
      <vt:lpstr>Queuing Theory Resources</vt:lpstr>
      <vt:lpstr>Summary</vt:lpstr>
      <vt:lpstr>Optimize I/O Performance</vt:lpstr>
      <vt:lpstr>When is Disk Performance Highest?</vt:lpstr>
    </vt:vector>
  </TitlesOfParts>
  <Company>UC Berkeley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879</cp:revision>
  <cp:lastPrinted>2018-10-25T00:03:28Z</cp:lastPrinted>
  <dcterms:created xsi:type="dcterms:W3CDTF">1995-08-12T11:37:26Z</dcterms:created>
  <dcterms:modified xsi:type="dcterms:W3CDTF">2018-11-02T01:15:44Z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