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1435" r:id="rId3"/>
    <p:sldId id="1432" r:id="rId4"/>
    <p:sldId id="1433" r:id="rId5"/>
    <p:sldId id="1434" r:id="rId6"/>
    <p:sldId id="1436" r:id="rId7"/>
    <p:sldId id="1437" r:id="rId8"/>
    <p:sldId id="1438" r:id="rId9"/>
    <p:sldId id="1439" r:id="rId10"/>
    <p:sldId id="1440" r:id="rId11"/>
    <p:sldId id="1345" r:id="rId12"/>
    <p:sldId id="1415" r:id="rId13"/>
    <p:sldId id="1416" r:id="rId14"/>
    <p:sldId id="1417" r:id="rId15"/>
    <p:sldId id="1400" r:id="rId16"/>
    <p:sldId id="1413" r:id="rId17"/>
    <p:sldId id="1401" r:id="rId18"/>
    <p:sldId id="1402" r:id="rId19"/>
    <p:sldId id="1414" r:id="rId20"/>
    <p:sldId id="1287" r:id="rId21"/>
    <p:sldId id="1381" r:id="rId22"/>
    <p:sldId id="1382" r:id="rId23"/>
    <p:sldId id="1290" r:id="rId24"/>
    <p:sldId id="1291" r:id="rId25"/>
    <p:sldId id="1441" r:id="rId26"/>
    <p:sldId id="1442" r:id="rId27"/>
    <p:sldId id="1292" r:id="rId28"/>
    <p:sldId id="1293" r:id="rId29"/>
    <p:sldId id="1386" r:id="rId30"/>
    <p:sldId id="1387" r:id="rId31"/>
    <p:sldId id="1390" r:id="rId32"/>
    <p:sldId id="1391" r:id="rId33"/>
    <p:sldId id="1392" r:id="rId34"/>
    <p:sldId id="1393" r:id="rId35"/>
    <p:sldId id="1394" r:id="rId36"/>
    <p:sldId id="1395" r:id="rId37"/>
    <p:sldId id="1396" r:id="rId38"/>
    <p:sldId id="1397" r:id="rId39"/>
    <p:sldId id="1398" r:id="rId40"/>
    <p:sldId id="1343" r:id="rId41"/>
    <p:sldId id="1431" r:id="rId42"/>
  </p:sldIdLst>
  <p:sldSz cx="9144000" cy="6858000" type="screen4x3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BD"/>
    <a:srgbClr val="9933FF"/>
    <a:srgbClr val="FFC5F0"/>
    <a:srgbClr val="FF79DC"/>
    <a:srgbClr val="FF33CC"/>
    <a:srgbClr val="FF99FF"/>
    <a:srgbClr val="29C6D7"/>
    <a:srgbClr val="FC230C"/>
    <a:srgbClr val="ECE21C"/>
    <a:srgbClr val="618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736" autoAdjust="0"/>
    <p:restoredTop sz="88869" autoAdjust="0"/>
  </p:normalViewPr>
  <p:slideViewPr>
    <p:cSldViewPr>
      <p:cViewPr>
        <p:scale>
          <a:sx n="100" d="100"/>
          <a:sy n="100" d="100"/>
        </p:scale>
        <p:origin x="984" y="-5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FD2DE7E3-8D7A-4526-A176-8CFA392503A6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</p:spTree>
    <p:extLst>
      <p:ext uri="{BB962C8B-B14F-4D97-AF65-F5344CB8AC3E}">
        <p14:creationId xmlns:p14="http://schemas.microsoft.com/office/powerpoint/2010/main" val="1477052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0E64EEA1-AFA6-4CAA-BE2D-4997FDEED64A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  <p:sp>
        <p:nvSpPr>
          <p:cNvPr id="5120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7688"/>
            <a:ext cx="3659188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3" y="3475038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72" tIns="46997" rIns="95672" bIns="469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4531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759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19563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674815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674815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Comic Sans MS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28087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Comic Sans MS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01582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Comic Sans MS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92195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133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694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978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1446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15797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5995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842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64889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64889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155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9731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152400"/>
            <a:ext cx="1981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57912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1645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6376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978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i="0" cap="all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3356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99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88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6949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39877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75346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44549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14400"/>
            <a:ext cx="7924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smtClean="0"/>
              <a:t>Body Text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7971861" y="6551613"/>
            <a:ext cx="939341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400" b="0" i="0" dirty="0" err="1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Lec</a:t>
            </a:r>
            <a:r>
              <a:rPr lang="en-US" altLang="en-US" sz="1400" b="0" i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en-US" sz="1400" b="0" i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18.</a:t>
            </a:r>
            <a:fld id="{6456B83E-17D0-4CDF-84AD-C8A97BEB5271}" type="slidenum">
              <a:rPr lang="en-US" altLang="en-US" sz="1400" b="0" i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pPr algn="ctr"/>
              <a:t>‹#›</a:t>
            </a:fld>
            <a:endParaRPr lang="en-US" altLang="en-US" sz="1400" b="0" i="0" dirty="0">
              <a:solidFill>
                <a:srgbClr val="2A40E2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0" y="6550025"/>
            <a:ext cx="822639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i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10/31/18</a:t>
            </a: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990600" y="685800"/>
            <a:ext cx="7162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3810000" y="6550025"/>
            <a:ext cx="1899857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i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CS162 ©UCB Fall 2018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0" i="0">
          <a:solidFill>
            <a:srgbClr val="2A40E2"/>
          </a:solidFill>
          <a:latin typeface="Gill Sans" charset="0"/>
          <a:ea typeface="Gill Sans" charset="0"/>
          <a:cs typeface="Gill Sans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7.jpg"/><Relationship Id="rId7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nu.org/software/libc/manual/html_node/Opening-and-Closing-Files.html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4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848600" cy="2286000"/>
          </a:xfrm>
          <a:noFill/>
        </p:spPr>
        <p:txBody>
          <a:bodyPr/>
          <a:lstStyle/>
          <a:p>
            <a:r>
              <a:rPr lang="en-US" altLang="en-US" sz="3000" dirty="0" smtClean="0"/>
              <a:t>CS162</a:t>
            </a:r>
            <a:br>
              <a:rPr lang="en-US" altLang="en-US" sz="3000" dirty="0" smtClean="0"/>
            </a:br>
            <a:r>
              <a:rPr lang="en-US" altLang="en-US" sz="3000" dirty="0" smtClean="0"/>
              <a:t>Operating Systems and</a:t>
            </a:r>
            <a:br>
              <a:rPr lang="en-US" altLang="en-US" sz="3000" dirty="0" smtClean="0"/>
            </a:br>
            <a:r>
              <a:rPr lang="en-US" altLang="en-US" sz="3000" dirty="0" smtClean="0"/>
              <a:t>Systems Programming</a:t>
            </a:r>
            <a:br>
              <a:rPr lang="en-US" altLang="en-US" sz="3000" dirty="0" smtClean="0"/>
            </a:br>
            <a:r>
              <a:rPr lang="en-US" altLang="en-US" sz="3000" dirty="0" smtClean="0"/>
              <a:t>Lecture 18</a:t>
            </a:r>
            <a:br>
              <a:rPr lang="en-US" altLang="en-US" sz="3000" dirty="0" smtClean="0"/>
            </a:br>
            <a:r>
              <a:rPr lang="en-US" altLang="en-US" sz="3000" dirty="0" smtClean="0"/>
              <a:t> </a:t>
            </a:r>
            <a:br>
              <a:rPr lang="en-US" altLang="en-US" sz="3000" dirty="0" smtClean="0"/>
            </a:br>
            <a:r>
              <a:rPr lang="en-US" altLang="en-US" sz="3000" dirty="0" smtClean="0"/>
              <a:t>Disk scheduling &amp; File Systems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191000"/>
            <a:ext cx="8001000" cy="1447800"/>
          </a:xfrm>
          <a:noFill/>
        </p:spPr>
        <p:txBody>
          <a:bodyPr/>
          <a:lstStyle/>
          <a:p>
            <a:pPr marL="285750" indent="-285750"/>
            <a:r>
              <a:rPr lang="en-US" altLang="en-US" dirty="0" smtClean="0"/>
              <a:t>October 31</a:t>
            </a:r>
            <a:r>
              <a:rPr lang="en-US" altLang="en-US" baseline="30000" dirty="0" smtClean="0"/>
              <a:t>st</a:t>
            </a:r>
            <a:r>
              <a:rPr lang="en-US" altLang="en-US" dirty="0" smtClean="0"/>
              <a:t>, 2018 </a:t>
            </a:r>
          </a:p>
          <a:p>
            <a:pPr marL="285750" indent="-285750"/>
            <a:r>
              <a:rPr lang="en-US" altLang="en-US" dirty="0"/>
              <a:t>Prof. </a:t>
            </a:r>
            <a:r>
              <a:rPr lang="en-US" altLang="en-US" dirty="0" smtClean="0"/>
              <a:t>Ion Stoica</a:t>
            </a:r>
            <a:endParaRPr lang="en-US" altLang="en-US" dirty="0"/>
          </a:p>
          <a:p>
            <a:pPr marL="285750" indent="-285750"/>
            <a:r>
              <a:rPr lang="en-US" altLang="en-US" dirty="0" smtClean="0"/>
              <a:t>http://cs162.eecs.Berkeley.edu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Disk Scheduling (2/2)</a:t>
            </a:r>
          </a:p>
        </p:txBody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685800"/>
            <a:ext cx="9067800" cy="6019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Disk can do only one request at a time; What order do you choose to do queued requests?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C-SCAN: Circular-Scan: only goes in one direction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  <a:sym typeface="Symbol" panose="05050102010706020507" pitchFamily="18" charset="2"/>
              </a:rPr>
              <a:t>Skips any requests on the way back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  <a:sym typeface="Symbol" panose="05050102010706020507" pitchFamily="18" charset="2"/>
              </a:rPr>
              <a:t>Fairer than SCAN, not biased towards pages in middle</a:t>
            </a:r>
            <a:endParaRPr lang="en-US" altLang="ko-KR" sz="2400" dirty="0" smtClean="0">
              <a:ea typeface="굴림" panose="020B0600000101010101" pitchFamily="34" charset="-127"/>
            </a:endParaRPr>
          </a:p>
        </p:txBody>
      </p:sp>
      <p:grpSp>
        <p:nvGrpSpPr>
          <p:cNvPr id="940036" name="Group 4"/>
          <p:cNvGrpSpPr>
            <a:grpSpLocks/>
          </p:cNvGrpSpPr>
          <p:nvPr/>
        </p:nvGrpSpPr>
        <p:grpSpPr bwMode="auto">
          <a:xfrm>
            <a:off x="838200" y="1422400"/>
            <a:ext cx="7375525" cy="939800"/>
            <a:chOff x="528" y="816"/>
            <a:chExt cx="4646" cy="592"/>
          </a:xfrm>
        </p:grpSpPr>
        <p:grpSp>
          <p:nvGrpSpPr>
            <p:cNvPr id="14353" name="Group 5"/>
            <p:cNvGrpSpPr>
              <a:grpSpLocks/>
            </p:cNvGrpSpPr>
            <p:nvPr/>
          </p:nvGrpSpPr>
          <p:grpSpPr bwMode="auto">
            <a:xfrm>
              <a:off x="2014" y="886"/>
              <a:ext cx="1248" cy="458"/>
              <a:chOff x="1248" y="576"/>
              <a:chExt cx="1440" cy="528"/>
            </a:xfrm>
          </p:grpSpPr>
          <p:sp>
            <p:nvSpPr>
              <p:cNvPr id="14376" name="Rectangle 6"/>
              <p:cNvSpPr>
                <a:spLocks noChangeArrowheads="1"/>
              </p:cNvSpPr>
              <p:nvPr/>
            </p:nvSpPr>
            <p:spPr bwMode="auto">
              <a:xfrm>
                <a:off x="244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2,3</a:t>
                </a:r>
              </a:p>
            </p:txBody>
          </p:sp>
          <p:sp>
            <p:nvSpPr>
              <p:cNvPr id="14377" name="Rectangle 7"/>
              <p:cNvSpPr>
                <a:spLocks noChangeArrowheads="1"/>
              </p:cNvSpPr>
              <p:nvPr/>
            </p:nvSpPr>
            <p:spPr bwMode="auto">
              <a:xfrm>
                <a:off x="220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2,1</a:t>
                </a:r>
              </a:p>
            </p:txBody>
          </p:sp>
          <p:sp>
            <p:nvSpPr>
              <p:cNvPr id="14378" name="Rectangle 8"/>
              <p:cNvSpPr>
                <a:spLocks noChangeArrowheads="1"/>
              </p:cNvSpPr>
              <p:nvPr/>
            </p:nvSpPr>
            <p:spPr bwMode="auto">
              <a:xfrm>
                <a:off x="196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3,10</a:t>
                </a:r>
              </a:p>
            </p:txBody>
          </p:sp>
          <p:sp>
            <p:nvSpPr>
              <p:cNvPr id="14379" name="Rectangle 9"/>
              <p:cNvSpPr>
                <a:spLocks noChangeArrowheads="1"/>
              </p:cNvSpPr>
              <p:nvPr/>
            </p:nvSpPr>
            <p:spPr bwMode="auto">
              <a:xfrm>
                <a:off x="172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7,2</a:t>
                </a:r>
              </a:p>
            </p:txBody>
          </p:sp>
          <p:sp>
            <p:nvSpPr>
              <p:cNvPr id="14380" name="Rectangle 10"/>
              <p:cNvSpPr>
                <a:spLocks noChangeArrowheads="1"/>
              </p:cNvSpPr>
              <p:nvPr/>
            </p:nvSpPr>
            <p:spPr bwMode="auto">
              <a:xfrm>
                <a:off x="148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5,2</a:t>
                </a:r>
              </a:p>
            </p:txBody>
          </p:sp>
          <p:sp>
            <p:nvSpPr>
              <p:cNvPr id="14381" name="Rectangle 11"/>
              <p:cNvSpPr>
                <a:spLocks noChangeArrowheads="1"/>
              </p:cNvSpPr>
              <p:nvPr/>
            </p:nvSpPr>
            <p:spPr bwMode="auto">
              <a:xfrm>
                <a:off x="124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2,2</a:t>
                </a:r>
              </a:p>
            </p:txBody>
          </p:sp>
        </p:grpSp>
        <p:sp useBgFill="1">
          <p:nvSpPr>
            <p:cNvPr id="14354" name="Oval 12"/>
            <p:cNvSpPr>
              <a:spLocks noChangeArrowheads="1"/>
            </p:cNvSpPr>
            <p:nvPr/>
          </p:nvSpPr>
          <p:spPr bwMode="auto">
            <a:xfrm>
              <a:off x="4390" y="1168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14355" name="Oval 13"/>
            <p:cNvSpPr>
              <a:spLocks noChangeArrowheads="1"/>
            </p:cNvSpPr>
            <p:nvPr/>
          </p:nvSpPr>
          <p:spPr bwMode="auto">
            <a:xfrm>
              <a:off x="4390" y="1024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14356" name="Oval 14"/>
            <p:cNvSpPr>
              <a:spLocks noChangeArrowheads="1"/>
            </p:cNvSpPr>
            <p:nvPr/>
          </p:nvSpPr>
          <p:spPr bwMode="auto">
            <a:xfrm>
              <a:off x="4374" y="912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14357" name="Oval 15"/>
            <p:cNvSpPr>
              <a:spLocks noChangeArrowheads="1"/>
            </p:cNvSpPr>
            <p:nvPr/>
          </p:nvSpPr>
          <p:spPr bwMode="auto">
            <a:xfrm>
              <a:off x="4374" y="816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58" name="Line 16"/>
            <p:cNvSpPr>
              <a:spLocks noChangeShapeType="1"/>
            </p:cNvSpPr>
            <p:nvPr/>
          </p:nvSpPr>
          <p:spPr bwMode="auto">
            <a:xfrm>
              <a:off x="4754" y="924"/>
              <a:ext cx="152" cy="1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59" name="Line 17"/>
            <p:cNvSpPr>
              <a:spLocks noChangeShapeType="1"/>
            </p:cNvSpPr>
            <p:nvPr/>
          </p:nvSpPr>
          <p:spPr bwMode="auto">
            <a:xfrm>
              <a:off x="4738" y="908"/>
              <a:ext cx="376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14360" name="Group 18"/>
            <p:cNvGrpSpPr>
              <a:grpSpLocks/>
            </p:cNvGrpSpPr>
            <p:nvPr/>
          </p:nvGrpSpPr>
          <p:grpSpPr bwMode="auto">
            <a:xfrm>
              <a:off x="4510" y="872"/>
              <a:ext cx="520" cy="456"/>
              <a:chOff x="4272" y="632"/>
              <a:chExt cx="520" cy="456"/>
            </a:xfrm>
          </p:grpSpPr>
          <p:sp>
            <p:nvSpPr>
              <p:cNvPr id="14372" name="Oval 19"/>
              <p:cNvSpPr>
                <a:spLocks noChangeArrowheads="1"/>
              </p:cNvSpPr>
              <p:nvPr/>
            </p:nvSpPr>
            <p:spPr bwMode="auto">
              <a:xfrm>
                <a:off x="4272" y="947"/>
                <a:ext cx="520" cy="141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3" name="Oval 20"/>
              <p:cNvSpPr>
                <a:spLocks noChangeArrowheads="1"/>
              </p:cNvSpPr>
              <p:nvPr/>
            </p:nvSpPr>
            <p:spPr bwMode="auto">
              <a:xfrm>
                <a:off x="4280" y="632"/>
                <a:ext cx="496" cy="128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4" name="Line 21"/>
              <p:cNvSpPr>
                <a:spLocks noChangeShapeType="1"/>
              </p:cNvSpPr>
              <p:nvPr/>
            </p:nvSpPr>
            <p:spPr bwMode="auto">
              <a:xfrm>
                <a:off x="4272" y="696"/>
                <a:ext cx="0" cy="32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5" name="Line 22"/>
              <p:cNvSpPr>
                <a:spLocks noChangeShapeType="1"/>
              </p:cNvSpPr>
              <p:nvPr/>
            </p:nvSpPr>
            <p:spPr bwMode="auto">
              <a:xfrm>
                <a:off x="4776" y="696"/>
                <a:ext cx="0" cy="344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14361" name="Group 23"/>
            <p:cNvGrpSpPr>
              <a:grpSpLocks/>
            </p:cNvGrpSpPr>
            <p:nvPr/>
          </p:nvGrpSpPr>
          <p:grpSpPr bwMode="auto">
            <a:xfrm>
              <a:off x="3862" y="920"/>
              <a:ext cx="648" cy="376"/>
              <a:chOff x="3600" y="680"/>
              <a:chExt cx="648" cy="376"/>
            </a:xfrm>
          </p:grpSpPr>
          <p:sp>
            <p:nvSpPr>
              <p:cNvPr id="14365" name="Rectangle 24"/>
              <p:cNvSpPr>
                <a:spLocks noChangeArrowheads="1"/>
              </p:cNvSpPr>
              <p:nvPr/>
            </p:nvSpPr>
            <p:spPr bwMode="auto">
              <a:xfrm>
                <a:off x="3600" y="685"/>
                <a:ext cx="428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3500" tIns="25400" rIns="63500" bIns="25400">
                <a:spAutoFit/>
              </a:bodyPr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altLang="ko-KR" sz="2000" b="0" dirty="0">
                    <a:solidFill>
                      <a:schemeClr val="hlink"/>
                    </a:solidFill>
                    <a:latin typeface="Gill Sans" charset="0"/>
                    <a:ea typeface="Gill Sans" charset="0"/>
                    <a:cs typeface="Gill Sans" charset="0"/>
                  </a:rPr>
                  <a:t>Head</a:t>
                </a:r>
              </a:p>
            </p:txBody>
          </p:sp>
          <p:sp>
            <p:nvSpPr>
              <p:cNvPr id="14366" name="Line 25"/>
              <p:cNvSpPr>
                <a:spLocks noChangeShapeType="1"/>
              </p:cNvSpPr>
              <p:nvPr/>
            </p:nvSpPr>
            <p:spPr bwMode="auto">
              <a:xfrm>
                <a:off x="4008" y="680"/>
                <a:ext cx="0" cy="376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67" name="Line 26"/>
              <p:cNvSpPr>
                <a:spLocks noChangeShapeType="1"/>
              </p:cNvSpPr>
              <p:nvPr/>
            </p:nvSpPr>
            <p:spPr bwMode="auto">
              <a:xfrm>
                <a:off x="4000" y="695"/>
                <a:ext cx="248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68" name="Line 27"/>
              <p:cNvSpPr>
                <a:spLocks noChangeShapeType="1"/>
              </p:cNvSpPr>
              <p:nvPr/>
            </p:nvSpPr>
            <p:spPr bwMode="auto">
              <a:xfrm>
                <a:off x="4016" y="824"/>
                <a:ext cx="231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69" name="Line 28"/>
              <p:cNvSpPr>
                <a:spLocks noChangeShapeType="1"/>
              </p:cNvSpPr>
              <p:nvPr/>
            </p:nvSpPr>
            <p:spPr bwMode="auto">
              <a:xfrm>
                <a:off x="4016" y="944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0" name="Line 29"/>
              <p:cNvSpPr>
                <a:spLocks noChangeShapeType="1"/>
              </p:cNvSpPr>
              <p:nvPr/>
            </p:nvSpPr>
            <p:spPr bwMode="auto">
              <a:xfrm>
                <a:off x="4016" y="1056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1" name="Line 30"/>
              <p:cNvSpPr>
                <a:spLocks noChangeShapeType="1"/>
              </p:cNvSpPr>
              <p:nvPr/>
            </p:nvSpPr>
            <p:spPr bwMode="auto">
              <a:xfrm flipH="1">
                <a:off x="3744" y="888"/>
                <a:ext cx="27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4362" name="AutoShape 31"/>
            <p:cNvSpPr>
              <a:spLocks noChangeArrowheads="1"/>
            </p:cNvSpPr>
            <p:nvPr/>
          </p:nvSpPr>
          <p:spPr bwMode="auto">
            <a:xfrm>
              <a:off x="3358" y="971"/>
              <a:ext cx="480" cy="288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chemeClr val="accent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63" name="AutoShape 32"/>
            <p:cNvSpPr>
              <a:spLocks noChangeArrowheads="1"/>
            </p:cNvSpPr>
            <p:nvPr/>
          </p:nvSpPr>
          <p:spPr bwMode="auto">
            <a:xfrm>
              <a:off x="1438" y="971"/>
              <a:ext cx="480" cy="288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chemeClr val="accent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64" name="Text Box 33"/>
            <p:cNvSpPr txBox="1">
              <a:spLocks noChangeArrowheads="1"/>
            </p:cNvSpPr>
            <p:nvPr/>
          </p:nvSpPr>
          <p:spPr bwMode="auto">
            <a:xfrm>
              <a:off x="528" y="832"/>
              <a:ext cx="826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  <a:p>
              <a:pPr>
                <a:spcBef>
                  <a:spcPct val="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Requests</a:t>
              </a:r>
            </a:p>
          </p:txBody>
        </p:sp>
      </p:grpSp>
      <p:pic>
        <p:nvPicPr>
          <p:cNvPr id="3" name="Picture 2" descr="Screen Shot 2017-03-22 at 6.25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733800"/>
            <a:ext cx="4821345" cy="278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1687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rmAutofit/>
          </a:bodyPr>
          <a:lstStyle/>
          <a:p>
            <a:r>
              <a:rPr lang="en-US" dirty="0" smtClean="0">
                <a:ea typeface="MS PGothic" charset="0"/>
              </a:rPr>
              <a:t>Recall: How do we Hide I/O Latency?</a:t>
            </a:r>
            <a:endParaRPr lang="en-US" dirty="0">
              <a:ea typeface="MS PGothic" charset="0"/>
            </a:endParaRP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839200" cy="6096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hlink"/>
                </a:solidFill>
                <a:ea typeface="MS PGothic" charset="0"/>
              </a:rPr>
              <a:t>Blocking Interface: </a:t>
            </a:r>
            <a:r>
              <a:rPr lang="en-US" dirty="0" smtClean="0">
                <a:ea typeface="MS PGothic" charset="0"/>
              </a:rPr>
              <a:t>“</a:t>
            </a:r>
            <a:r>
              <a:rPr lang="en-US" altLang="ja-JP" dirty="0" smtClean="0">
                <a:ea typeface="MS PGothic" charset="0"/>
              </a:rPr>
              <a:t>Wait”</a:t>
            </a:r>
            <a:endParaRPr lang="en-US" altLang="ja-JP" dirty="0">
              <a:ea typeface="MS PGothic" charset="0"/>
            </a:endParaRPr>
          </a:p>
          <a:p>
            <a:pPr lvl="1"/>
            <a:r>
              <a:rPr lang="en-US" sz="2400" dirty="0">
                <a:ea typeface="MS PGothic" charset="0"/>
              </a:rPr>
              <a:t>When request data (</a:t>
            </a:r>
            <a:r>
              <a:rPr lang="en-US" sz="2400" i="1" dirty="0">
                <a:ea typeface="MS PGothic" charset="0"/>
              </a:rPr>
              <a:t>e.g.,</a:t>
            </a:r>
            <a:r>
              <a:rPr lang="en-US" sz="2400" dirty="0">
                <a:ea typeface="MS PGothic" charset="0"/>
              </a:rPr>
              <a:t> read() system call), put process to sleep until data is ready</a:t>
            </a:r>
          </a:p>
          <a:p>
            <a:pPr lvl="1"/>
            <a:r>
              <a:rPr lang="en-US" sz="2400" dirty="0">
                <a:ea typeface="MS PGothic" charset="0"/>
              </a:rPr>
              <a:t>When write data (</a:t>
            </a:r>
            <a:r>
              <a:rPr lang="en-US" sz="2400" i="1" dirty="0">
                <a:ea typeface="MS PGothic" charset="0"/>
              </a:rPr>
              <a:t>e.g.,</a:t>
            </a:r>
            <a:r>
              <a:rPr lang="en-US" sz="2400" dirty="0">
                <a:ea typeface="MS PGothic" charset="0"/>
              </a:rPr>
              <a:t> write() system call), put process to sleep until device is ready for </a:t>
            </a:r>
            <a:r>
              <a:rPr lang="en-US" sz="2400" dirty="0" smtClean="0">
                <a:ea typeface="MS PGothic" charset="0"/>
              </a:rPr>
              <a:t>data</a:t>
            </a:r>
            <a:endParaRPr lang="en-US" sz="2400" dirty="0">
              <a:ea typeface="MS PGothic" charset="0"/>
            </a:endParaRPr>
          </a:p>
          <a:p>
            <a:r>
              <a:rPr lang="en-US" dirty="0">
                <a:solidFill>
                  <a:schemeClr val="hlink"/>
                </a:solidFill>
                <a:ea typeface="MS PGothic" charset="0"/>
              </a:rPr>
              <a:t>Non-blocking Interface: </a:t>
            </a:r>
            <a:r>
              <a:rPr lang="en-US" dirty="0" smtClean="0">
                <a:ea typeface="MS PGothic" charset="0"/>
              </a:rPr>
              <a:t>“</a:t>
            </a:r>
            <a:r>
              <a:rPr lang="en-US" altLang="ja-JP" dirty="0" smtClean="0">
                <a:ea typeface="MS PGothic" charset="0"/>
              </a:rPr>
              <a:t>Don’t Wait</a:t>
            </a:r>
            <a:r>
              <a:rPr lang="en-US" altLang="ja-JP" dirty="0">
                <a:ea typeface="MS PGothic" charset="0"/>
              </a:rPr>
              <a:t>”</a:t>
            </a:r>
          </a:p>
          <a:p>
            <a:pPr lvl="1"/>
            <a:r>
              <a:rPr lang="en-US" sz="2400" dirty="0">
                <a:ea typeface="MS PGothic" charset="0"/>
              </a:rPr>
              <a:t>Returns quickly from read or write request with count of bytes successfully transferred to kernel</a:t>
            </a:r>
          </a:p>
          <a:p>
            <a:pPr lvl="1"/>
            <a:r>
              <a:rPr lang="en-US" sz="2400" dirty="0">
                <a:ea typeface="MS PGothic" charset="0"/>
              </a:rPr>
              <a:t>Read may return nothing, write may write nothing</a:t>
            </a:r>
          </a:p>
          <a:p>
            <a:r>
              <a:rPr lang="en-US" dirty="0">
                <a:solidFill>
                  <a:schemeClr val="hlink"/>
                </a:solidFill>
                <a:ea typeface="MS PGothic" charset="0"/>
              </a:rPr>
              <a:t>Asynchronous Interface: </a:t>
            </a:r>
            <a:r>
              <a:rPr lang="en-US" dirty="0" smtClean="0">
                <a:ea typeface="MS PGothic" charset="0"/>
              </a:rPr>
              <a:t>“</a:t>
            </a:r>
            <a:r>
              <a:rPr lang="en-US" altLang="ja-JP" dirty="0" smtClean="0">
                <a:ea typeface="MS PGothic" charset="0"/>
              </a:rPr>
              <a:t>Tell </a:t>
            </a:r>
            <a:r>
              <a:rPr lang="en-US" altLang="ja-JP" dirty="0">
                <a:ea typeface="MS PGothic" charset="0"/>
              </a:rPr>
              <a:t>Me </a:t>
            </a:r>
            <a:r>
              <a:rPr lang="en-US" altLang="ja-JP" dirty="0" smtClean="0">
                <a:ea typeface="MS PGothic" charset="0"/>
              </a:rPr>
              <a:t>Later”</a:t>
            </a:r>
            <a:endParaRPr lang="en-US" altLang="ja-JP" dirty="0">
              <a:ea typeface="MS PGothic" charset="0"/>
            </a:endParaRPr>
          </a:p>
          <a:p>
            <a:pPr lvl="1"/>
            <a:r>
              <a:rPr lang="en-US" sz="2400" dirty="0">
                <a:ea typeface="MS PGothic" charset="0"/>
              </a:rPr>
              <a:t>When requesting data, take pointer to user’s buffer, return immediately; later kernel fills buffer and notifies user</a:t>
            </a:r>
          </a:p>
          <a:p>
            <a:pPr lvl="1"/>
            <a:r>
              <a:rPr lang="en-US" sz="2400" dirty="0">
                <a:ea typeface="MS PGothic" charset="0"/>
              </a:rPr>
              <a:t>When sending data, take pointer to user’</a:t>
            </a:r>
            <a:r>
              <a:rPr lang="en-US" altLang="ja-JP" sz="2400" dirty="0">
                <a:ea typeface="MS PGothic" charset="0"/>
              </a:rPr>
              <a:t>s buffer, return immediately; later kernel takes data and notifies user </a:t>
            </a:r>
            <a:endParaRPr lang="en-US" sz="2400" dirty="0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7256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I/O &amp; Storage Layers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177486" y="2136453"/>
            <a:ext cx="17562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High Level I/O 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84908" y="2136452"/>
            <a:ext cx="1685048" cy="43627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98958" y="2523331"/>
            <a:ext cx="15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Low Level I/O 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39216" y="2600891"/>
            <a:ext cx="1376433" cy="26176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95951" y="2869631"/>
            <a:ext cx="715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 smtClean="0">
                <a:latin typeface="Gill Sans" charset="0"/>
                <a:ea typeface="Gill Sans" charset="0"/>
                <a:cs typeface="Gill Sans" charset="0"/>
              </a:rPr>
              <a:t>Syscall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92984" y="2869631"/>
            <a:ext cx="668897" cy="3693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06879" y="3352583"/>
            <a:ext cx="1345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File System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86205" y="3245938"/>
            <a:ext cx="1282454" cy="62048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97264" y="3866418"/>
            <a:ext cx="1284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I/O Driver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84908" y="3892783"/>
            <a:ext cx="1685048" cy="32039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699601" y="4428598"/>
            <a:ext cx="1076305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852001" y="4249833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299923" y="4428598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176602" y="4607363"/>
            <a:ext cx="242609" cy="1950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557501" y="4607363"/>
            <a:ext cx="182593" cy="1950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32" name="Straight Connector 31"/>
          <p:cNvCxnSpPr>
            <a:stCxn id="29" idx="3"/>
            <a:endCxn id="30" idx="2"/>
          </p:cNvCxnSpPr>
          <p:nvPr/>
        </p:nvCxnSpPr>
        <p:spPr>
          <a:xfrm>
            <a:off x="2419211" y="4704906"/>
            <a:ext cx="138290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401070" y="4412278"/>
            <a:ext cx="242609" cy="1950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1507706" y="4233513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19288" y="1634882"/>
            <a:ext cx="2322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Application / Service</a:t>
            </a:r>
            <a:endParaRPr lang="en-US" sz="2000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20508" y="1951786"/>
            <a:ext cx="938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1" dirty="0" smtClean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streams</a:t>
            </a:r>
            <a:endParaRPr lang="en-US" sz="2000" b="0" i="1" dirty="0">
              <a:solidFill>
                <a:srgbClr val="3366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320508" y="2416225"/>
            <a:ext cx="917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1" dirty="0" smtClean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handles</a:t>
            </a:r>
            <a:endParaRPr lang="en-US" sz="2000" b="0" i="1" dirty="0">
              <a:solidFill>
                <a:srgbClr val="3366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320508" y="2825813"/>
            <a:ext cx="1007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1" dirty="0" smtClean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registers</a:t>
            </a:r>
            <a:endParaRPr lang="en-US" sz="2000" b="0" i="1" dirty="0">
              <a:solidFill>
                <a:srgbClr val="3366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20508" y="3362074"/>
            <a:ext cx="12540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1" dirty="0" smtClean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descriptors</a:t>
            </a:r>
            <a:endParaRPr lang="en-US" sz="2000" b="0" i="1" dirty="0">
              <a:solidFill>
                <a:srgbClr val="3366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320508" y="3894053"/>
            <a:ext cx="3180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1" dirty="0" smtClean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Commands and Data Transfers</a:t>
            </a:r>
            <a:endParaRPr lang="en-US" sz="2000" b="0" i="1" dirty="0">
              <a:solidFill>
                <a:srgbClr val="3366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359022" y="4433116"/>
            <a:ext cx="3023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1" dirty="0" smtClean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Disks, Flash, Controllers, DMA</a:t>
            </a:r>
            <a:endParaRPr lang="en-US" sz="2000" b="0" i="1" dirty="0">
              <a:solidFill>
                <a:srgbClr val="3366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42" name="Picture 41" descr="imgr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412" y="4892926"/>
            <a:ext cx="903312" cy="736435"/>
          </a:xfrm>
          <a:prstGeom prst="rect">
            <a:avLst/>
          </a:prstGeom>
        </p:spPr>
      </p:pic>
      <p:pic>
        <p:nvPicPr>
          <p:cNvPr id="43" name="Picture 42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876" y="4892926"/>
            <a:ext cx="1757619" cy="1206336"/>
          </a:xfrm>
          <a:prstGeom prst="rect">
            <a:avLst/>
          </a:prstGeom>
        </p:spPr>
      </p:pic>
      <p:pic>
        <p:nvPicPr>
          <p:cNvPr id="44" name="Picture 43" descr="image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922" y="5265458"/>
            <a:ext cx="942084" cy="727806"/>
          </a:xfrm>
          <a:prstGeom prst="rect">
            <a:avLst/>
          </a:prstGeom>
        </p:spPr>
      </p:pic>
      <p:pic>
        <p:nvPicPr>
          <p:cNvPr id="45" name="Picture 44" descr="imag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559766"/>
            <a:ext cx="1388686" cy="672780"/>
          </a:xfrm>
          <a:prstGeom prst="rect">
            <a:avLst/>
          </a:prstGeom>
        </p:spPr>
      </p:pic>
      <p:pic>
        <p:nvPicPr>
          <p:cNvPr id="46" name="Picture 45" descr="imgres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299" y="5106435"/>
            <a:ext cx="886829" cy="886829"/>
          </a:xfrm>
          <a:prstGeom prst="rect">
            <a:avLst/>
          </a:prstGeom>
        </p:spPr>
      </p:pic>
      <p:pic>
        <p:nvPicPr>
          <p:cNvPr id="47" name="Picture 46" descr="imgr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000" y="5106117"/>
            <a:ext cx="1265440" cy="9072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48754" y="917977"/>
            <a:ext cx="4661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i="1" dirty="0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Operations, Entities and Interface</a:t>
            </a:r>
            <a:endParaRPr lang="en-US" sz="2800" b="0" i="1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2568659" y="3657600"/>
            <a:ext cx="2086347" cy="17546"/>
          </a:xfrm>
          <a:prstGeom prst="line">
            <a:avLst/>
          </a:prstGeom>
          <a:ln w="34925">
            <a:solidFill>
              <a:srgbClr val="8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458773" y="3866418"/>
            <a:ext cx="41431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735189" y="3092049"/>
            <a:ext cx="50545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f</a:t>
            </a:r>
            <a:r>
              <a:rPr lang="en-US" sz="1400" b="0" dirty="0" err="1" smtClean="0">
                <a:latin typeface="Consolas" charset="0"/>
                <a:ea typeface="Consolas" charset="0"/>
                <a:cs typeface="Consolas" charset="0"/>
              </a:rPr>
              <a:t>ile_open</a:t>
            </a:r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400" b="0" dirty="0" err="1" smtClean="0">
                <a:latin typeface="Consolas" charset="0"/>
                <a:ea typeface="Consolas" charset="0"/>
                <a:cs typeface="Consolas" charset="0"/>
              </a:rPr>
              <a:t>file_read</a:t>
            </a:r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, … on </a:t>
            </a:r>
            <a:r>
              <a:rPr lang="en-US" sz="1400" b="0" dirty="0" err="1" smtClean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struct</a:t>
            </a:r>
            <a:r>
              <a:rPr lang="en-US" sz="1400" b="0" dirty="0" smtClean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 file * </a:t>
            </a:r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&amp; void *</a:t>
            </a:r>
            <a:endParaRPr lang="en-US" sz="1400" b="0" dirty="0">
              <a:latin typeface="Consolas" charset="0"/>
              <a:ea typeface="Consolas" charset="0"/>
              <a:cs typeface="Consolas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4543668" y="3386177"/>
            <a:ext cx="41431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>
            <a:spLocks noChangeAspect="1"/>
          </p:cNvSpPr>
          <p:nvPr/>
        </p:nvSpPr>
        <p:spPr>
          <a:xfrm>
            <a:off x="5232107" y="3300756"/>
            <a:ext cx="2899652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i="1" dirty="0" smtClean="0">
                <a:ln w="12700">
                  <a:noFill/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ill Sans" charset="0"/>
                <a:ea typeface="Gill Sans" charset="0"/>
                <a:cs typeface="Gill Sans" charset="0"/>
              </a:rPr>
              <a:t>we are here …</a:t>
            </a:r>
            <a:endParaRPr lang="en-US" sz="3600" b="0" i="1" cap="none" spc="0" dirty="0">
              <a:ln w="12700">
                <a:noFill/>
                <a:prstDash val="solid"/>
              </a:ln>
              <a:solidFill>
                <a:srgbClr val="FF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7750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C Low level I/O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229600" cy="1507385"/>
          </a:xfrm>
        </p:spPr>
        <p:txBody>
          <a:bodyPr>
            <a:normAutofit/>
          </a:bodyPr>
          <a:lstStyle/>
          <a:p>
            <a:r>
              <a:rPr lang="en-US" dirty="0" smtClean="0"/>
              <a:t>Operations on File Descriptors – as OS object representing the state of a file</a:t>
            </a:r>
          </a:p>
          <a:p>
            <a:pPr lvl="1"/>
            <a:r>
              <a:rPr lang="en-US" dirty="0" smtClean="0"/>
              <a:t>User has a “handle” on the descriptor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7650" y="2362200"/>
            <a:ext cx="8229600" cy="2031325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Consolas" charset="0"/>
                <a:ea typeface="Consolas" charset="0"/>
                <a:cs typeface="Consolas" charset="0"/>
              </a:rPr>
              <a:t>#include &lt;</a:t>
            </a:r>
            <a:r>
              <a:rPr lang="en-US" b="0" dirty="0" err="1" smtClean="0">
                <a:latin typeface="Consolas" charset="0"/>
                <a:ea typeface="Consolas" charset="0"/>
                <a:cs typeface="Consolas" charset="0"/>
              </a:rPr>
              <a:t>fcntl.h</a:t>
            </a:r>
            <a:r>
              <a:rPr lang="en-US" b="0" dirty="0" smtClean="0">
                <a:latin typeface="Consolas" charset="0"/>
                <a:ea typeface="Consolas" charset="0"/>
                <a:cs typeface="Consolas" charset="0"/>
              </a:rPr>
              <a:t>&gt;</a:t>
            </a:r>
          </a:p>
          <a:p>
            <a:r>
              <a:rPr lang="en-US" b="0" dirty="0" smtClean="0">
                <a:latin typeface="Consolas" charset="0"/>
                <a:ea typeface="Consolas" charset="0"/>
                <a:cs typeface="Consolas" charset="0"/>
              </a:rPr>
              <a:t>#include &lt;</a:t>
            </a:r>
            <a:r>
              <a:rPr lang="en-US" b="0" dirty="0" err="1">
                <a:latin typeface="Consolas" charset="0"/>
                <a:ea typeface="Consolas" charset="0"/>
                <a:cs typeface="Consolas" charset="0"/>
              </a:rPr>
              <a:t>u</a:t>
            </a:r>
            <a:r>
              <a:rPr lang="en-US" b="0" dirty="0" err="1" smtClean="0">
                <a:latin typeface="Consolas" charset="0"/>
                <a:ea typeface="Consolas" charset="0"/>
                <a:cs typeface="Consolas" charset="0"/>
              </a:rPr>
              <a:t>nistd.h</a:t>
            </a:r>
            <a:r>
              <a:rPr lang="en-US" b="0" dirty="0" smtClean="0">
                <a:latin typeface="Consolas" charset="0"/>
                <a:ea typeface="Consolas" charset="0"/>
                <a:cs typeface="Consolas" charset="0"/>
              </a:rPr>
              <a:t>&gt;</a:t>
            </a:r>
          </a:p>
          <a:p>
            <a:r>
              <a:rPr lang="en-US" b="0" dirty="0" smtClean="0">
                <a:latin typeface="Consolas" charset="0"/>
                <a:ea typeface="Consolas" charset="0"/>
                <a:cs typeface="Consolas" charset="0"/>
              </a:rPr>
              <a:t>#include &lt;sys/</a:t>
            </a:r>
            <a:r>
              <a:rPr lang="en-US" b="0" dirty="0" err="1" smtClean="0">
                <a:latin typeface="Consolas" charset="0"/>
                <a:ea typeface="Consolas" charset="0"/>
                <a:cs typeface="Consolas" charset="0"/>
              </a:rPr>
              <a:t>types.h</a:t>
            </a:r>
            <a:r>
              <a:rPr lang="en-US" b="0" dirty="0" smtClean="0">
                <a:latin typeface="Consolas" charset="0"/>
                <a:ea typeface="Consolas" charset="0"/>
                <a:cs typeface="Consolas" charset="0"/>
              </a:rPr>
              <a:t>&gt;</a:t>
            </a:r>
          </a:p>
          <a:p>
            <a:endParaRPr lang="en-US" b="0" dirty="0" smtClean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b="0" dirty="0" err="1" smtClean="0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b="0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open (</a:t>
            </a:r>
            <a:r>
              <a:rPr lang="en-US" b="0" dirty="0" err="1">
                <a:latin typeface="Consolas" charset="0"/>
                <a:ea typeface="Consolas" charset="0"/>
                <a:cs typeface="Consolas" charset="0"/>
              </a:rPr>
              <a:t>const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 char *filename, </a:t>
            </a:r>
            <a:r>
              <a:rPr lang="en-US" b="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0" dirty="0" smtClean="0">
                <a:latin typeface="Consolas" charset="0"/>
                <a:ea typeface="Consolas" charset="0"/>
                <a:cs typeface="Consolas" charset="0"/>
              </a:rPr>
              <a:t>flags [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b="0" dirty="0" err="1">
                <a:latin typeface="Consolas" charset="0"/>
                <a:ea typeface="Consolas" charset="0"/>
                <a:cs typeface="Consolas" charset="0"/>
              </a:rPr>
              <a:t>mode_t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 mode]</a:t>
            </a:r>
            <a:r>
              <a:rPr lang="en-US" b="0" dirty="0" smtClean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r>
              <a:rPr lang="en-US" b="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0" dirty="0" smtClean="0">
                <a:latin typeface="Consolas" charset="0"/>
                <a:ea typeface="Consolas" charset="0"/>
                <a:cs typeface="Consolas" charset="0"/>
              </a:rPr>
              <a:t>create 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b="0" dirty="0" err="1">
                <a:latin typeface="Consolas" charset="0"/>
                <a:ea typeface="Consolas" charset="0"/>
                <a:cs typeface="Consolas" charset="0"/>
              </a:rPr>
              <a:t>const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 char *filename, </a:t>
            </a:r>
            <a:r>
              <a:rPr lang="en-US" b="0" dirty="0" err="1">
                <a:latin typeface="Consolas" charset="0"/>
                <a:ea typeface="Consolas" charset="0"/>
                <a:cs typeface="Consolas" charset="0"/>
              </a:rPr>
              <a:t>mode_t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 mode</a:t>
            </a:r>
            <a:r>
              <a:rPr lang="en-US" b="0" dirty="0" smtClean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r>
              <a:rPr lang="en-US" b="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 close (</a:t>
            </a:r>
            <a:r>
              <a:rPr lang="en-US" b="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0" dirty="0" err="1">
                <a:latin typeface="Consolas" charset="0"/>
                <a:ea typeface="Consolas" charset="0"/>
                <a:cs typeface="Consolas" charset="0"/>
              </a:rPr>
              <a:t>filedes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)</a:t>
            </a:r>
          </a:p>
        </p:txBody>
      </p:sp>
      <p:sp>
        <p:nvSpPr>
          <p:cNvPr id="8" name="Line Callout 1 7"/>
          <p:cNvSpPr/>
          <p:nvPr/>
        </p:nvSpPr>
        <p:spPr>
          <a:xfrm>
            <a:off x="4779212" y="3484540"/>
            <a:ext cx="1240588" cy="271460"/>
          </a:xfrm>
          <a:prstGeom prst="borderCallout1">
            <a:avLst>
              <a:gd name="adj1" fmla="val 50893"/>
              <a:gd name="adj2" fmla="val -2082"/>
              <a:gd name="adj3" fmla="val 398215"/>
              <a:gd name="adj4" fmla="val -181332"/>
            </a:avLst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ine Callout 1 8"/>
          <p:cNvSpPr/>
          <p:nvPr/>
        </p:nvSpPr>
        <p:spPr>
          <a:xfrm>
            <a:off x="6562935" y="3501210"/>
            <a:ext cx="1548373" cy="271460"/>
          </a:xfrm>
          <a:prstGeom prst="borderCallout1">
            <a:avLst>
              <a:gd name="adj1" fmla="val 50893"/>
              <a:gd name="adj2" fmla="val -2082"/>
              <a:gd name="adj3" fmla="val 451786"/>
              <a:gd name="adj4" fmla="val -63939"/>
            </a:avLst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1000" y="4572000"/>
            <a:ext cx="4191000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Bit vector of:</a:t>
            </a:r>
          </a:p>
          <a:p>
            <a:pPr marL="285750" indent="-285750">
              <a:buFont typeface="Arial"/>
              <a:buChar char="•"/>
            </a:pP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Access modes (Rd, </a:t>
            </a:r>
            <a:r>
              <a:rPr lang="en-US" sz="2000" b="0" dirty="0" err="1" smtClean="0">
                <a:latin typeface="Gill Sans" charset="0"/>
                <a:ea typeface="Gill Sans" charset="0"/>
                <a:cs typeface="Gill Sans" charset="0"/>
              </a:rPr>
              <a:t>Wr</a:t>
            </a: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, …)</a:t>
            </a:r>
          </a:p>
          <a:p>
            <a:pPr marL="285750" indent="-285750">
              <a:buFont typeface="Arial"/>
              <a:buChar char="•"/>
            </a:pP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Open Flags (Create, …)</a:t>
            </a:r>
          </a:p>
          <a:p>
            <a:pPr marL="285750" indent="-285750">
              <a:buFont typeface="Arial"/>
              <a:buChar char="•"/>
            </a:pP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Operating modes (Appends, …)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56833" y="4724400"/>
            <a:ext cx="3753767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Bit vector of </a:t>
            </a: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P</a:t>
            </a: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ermission Bits:</a:t>
            </a:r>
          </a:p>
          <a:p>
            <a:pPr marL="285750" indent="-285750">
              <a:buFont typeface="Arial"/>
              <a:buChar char="•"/>
            </a:pPr>
            <a:r>
              <a:rPr lang="en-US" sz="2000" b="0" dirty="0" err="1" smtClean="0">
                <a:latin typeface="Gill Sans" charset="0"/>
                <a:ea typeface="Gill Sans" charset="0"/>
                <a:cs typeface="Gill Sans" charset="0"/>
              </a:rPr>
              <a:t>User|Group|Other</a:t>
            </a: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 X R|W|X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5249" y="6172200"/>
            <a:ext cx="88263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  <a:hlinkClick r:id="rId2"/>
              </a:rPr>
              <a:t>http://</a:t>
            </a:r>
            <a:r>
              <a:rPr lang="en-US" b="0" dirty="0" err="1">
                <a:latin typeface="Gill Sans" charset="0"/>
                <a:ea typeface="Gill Sans" charset="0"/>
                <a:cs typeface="Gill Sans" charset="0"/>
                <a:hlinkClick r:id="rId2"/>
              </a:rPr>
              <a:t>www.gnu.org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  <a:hlinkClick r:id="rId2"/>
              </a:rPr>
              <a:t>/software/</a:t>
            </a:r>
            <a:r>
              <a:rPr lang="en-US" b="0" dirty="0" err="1">
                <a:latin typeface="Gill Sans" charset="0"/>
                <a:ea typeface="Gill Sans" charset="0"/>
                <a:cs typeface="Gill Sans" charset="0"/>
                <a:hlinkClick r:id="rId2"/>
              </a:rPr>
              <a:t>libc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  <a:hlinkClick r:id="rId2"/>
              </a:rPr>
              <a:t>/manual/</a:t>
            </a:r>
            <a:r>
              <a:rPr lang="en-US" b="0" dirty="0" err="1">
                <a:latin typeface="Gill Sans" charset="0"/>
                <a:ea typeface="Gill Sans" charset="0"/>
                <a:cs typeface="Gill Sans" charset="0"/>
                <a:hlinkClick r:id="rId2"/>
              </a:rPr>
              <a:t>html_node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  <a:hlinkClick r:id="rId2"/>
              </a:rPr>
              <a:t>/Opening-and-Closing-</a:t>
            </a:r>
            <a:r>
              <a:rPr lang="en-US" b="0" dirty="0" err="1">
                <a:latin typeface="Gill Sans" charset="0"/>
                <a:ea typeface="Gill Sans" charset="0"/>
                <a:cs typeface="Gill Sans" charset="0"/>
                <a:hlinkClick r:id="rId2"/>
              </a:rPr>
              <a:t>Files.html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3522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C Low Level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400" y="5334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When write returns, data is on its way to disk and can be read, but it may not actually be permanent!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3883" y="1473640"/>
            <a:ext cx="93311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err="1">
                <a:latin typeface="Consolas" charset="0"/>
                <a:ea typeface="Consolas" charset="0"/>
                <a:cs typeface="Consolas" charset="0"/>
              </a:rPr>
              <a:t>ssize_t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read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 (</a:t>
            </a:r>
            <a:r>
              <a:rPr lang="en-US" b="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0" dirty="0" err="1">
                <a:latin typeface="Consolas" charset="0"/>
                <a:ea typeface="Consolas" charset="0"/>
                <a:cs typeface="Consolas" charset="0"/>
              </a:rPr>
              <a:t>filedes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, void *buffer, </a:t>
            </a:r>
            <a:r>
              <a:rPr lang="en-US" b="0" dirty="0" err="1">
                <a:latin typeface="Consolas" charset="0"/>
                <a:ea typeface="Consolas" charset="0"/>
                <a:cs typeface="Consolas" charset="0"/>
              </a:rPr>
              <a:t>size_t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0" dirty="0" err="1" smtClean="0">
                <a:latin typeface="Consolas" charset="0"/>
                <a:ea typeface="Consolas" charset="0"/>
                <a:cs typeface="Consolas" charset="0"/>
              </a:rPr>
              <a:t>maxsize</a:t>
            </a:r>
            <a:r>
              <a:rPr lang="en-US" b="0" dirty="0" smtClean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0" dirty="0" smtClean="0">
                <a:latin typeface="Consolas" charset="0"/>
                <a:ea typeface="Consolas" charset="0"/>
                <a:cs typeface="Consolas" charset="0"/>
              </a:rPr>
              <a:t>- returns bytes read, 0 =&gt; EOF, -1 =&gt; error</a:t>
            </a:r>
          </a:p>
          <a:p>
            <a:r>
              <a:rPr lang="en-US" b="0" dirty="0" err="1">
                <a:latin typeface="Consolas" charset="0"/>
                <a:ea typeface="Consolas" charset="0"/>
                <a:cs typeface="Consolas" charset="0"/>
              </a:rPr>
              <a:t>ssize_t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write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 (</a:t>
            </a:r>
            <a:r>
              <a:rPr lang="en-US" b="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0" dirty="0" err="1">
                <a:latin typeface="Consolas" charset="0"/>
                <a:ea typeface="Consolas" charset="0"/>
                <a:cs typeface="Consolas" charset="0"/>
              </a:rPr>
              <a:t>filedes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b="0" dirty="0" err="1">
                <a:latin typeface="Consolas" charset="0"/>
                <a:ea typeface="Consolas" charset="0"/>
                <a:cs typeface="Consolas" charset="0"/>
              </a:rPr>
              <a:t>const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 void *buffer, </a:t>
            </a:r>
            <a:r>
              <a:rPr lang="en-US" b="0" dirty="0" err="1">
                <a:latin typeface="Consolas" charset="0"/>
                <a:ea typeface="Consolas" charset="0"/>
                <a:cs typeface="Consolas" charset="0"/>
              </a:rPr>
              <a:t>size_t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0" dirty="0" smtClean="0">
                <a:latin typeface="Consolas" charset="0"/>
                <a:ea typeface="Consolas" charset="0"/>
                <a:cs typeface="Consolas" charset="0"/>
              </a:rPr>
              <a:t>size)</a:t>
            </a:r>
          </a:p>
          <a:p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0" dirty="0" smtClean="0">
                <a:latin typeface="Consolas" charset="0"/>
                <a:ea typeface="Consolas" charset="0"/>
                <a:cs typeface="Consolas" charset="0"/>
              </a:rPr>
              <a:t>- returns bytes written</a:t>
            </a:r>
          </a:p>
          <a:p>
            <a:r>
              <a:rPr lang="en-US" b="0" dirty="0" err="1">
                <a:latin typeface="Consolas" charset="0"/>
                <a:ea typeface="Consolas" charset="0"/>
                <a:cs typeface="Consolas" charset="0"/>
              </a:rPr>
              <a:t>off_t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lseek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 (</a:t>
            </a:r>
            <a:r>
              <a:rPr lang="en-US" b="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0" dirty="0" err="1">
                <a:latin typeface="Consolas" charset="0"/>
                <a:ea typeface="Consolas" charset="0"/>
                <a:cs typeface="Consolas" charset="0"/>
              </a:rPr>
              <a:t>fil</a:t>
            </a:r>
            <a:r>
              <a:rPr lang="en-US" b="0" dirty="0" err="1">
                <a:latin typeface="Consolas"/>
                <a:ea typeface="Consolas" charset="0"/>
                <a:cs typeface="Consolas"/>
              </a:rPr>
              <a:t>edes</a:t>
            </a:r>
            <a:r>
              <a:rPr lang="en-US" b="0" dirty="0">
                <a:latin typeface="Consolas"/>
                <a:ea typeface="Consolas" charset="0"/>
                <a:cs typeface="Consolas"/>
              </a:rPr>
              <a:t>, </a:t>
            </a:r>
            <a:r>
              <a:rPr lang="en-US" b="0" dirty="0" err="1">
                <a:latin typeface="Consolas"/>
                <a:ea typeface="Consolas" charset="0"/>
                <a:cs typeface="Consolas"/>
              </a:rPr>
              <a:t>off_t</a:t>
            </a:r>
            <a:r>
              <a:rPr lang="en-US" b="0" dirty="0">
                <a:latin typeface="Consolas"/>
                <a:ea typeface="Consolas" charset="0"/>
                <a:cs typeface="Consolas"/>
              </a:rPr>
              <a:t> offset, </a:t>
            </a:r>
            <a:r>
              <a:rPr lang="en-US" b="0" dirty="0" err="1">
                <a:latin typeface="Consolas"/>
                <a:ea typeface="Consolas" charset="0"/>
                <a:cs typeface="Consolas"/>
              </a:rPr>
              <a:t>int</a:t>
            </a:r>
            <a:r>
              <a:rPr lang="en-US" b="0" dirty="0">
                <a:latin typeface="Consolas"/>
                <a:ea typeface="Consolas" charset="0"/>
                <a:cs typeface="Consolas"/>
              </a:rPr>
              <a:t> whence</a:t>
            </a:r>
            <a:r>
              <a:rPr lang="en-US" b="0" dirty="0" smtClean="0">
                <a:latin typeface="Consolas"/>
                <a:ea typeface="Consolas" charset="0"/>
                <a:cs typeface="Consolas"/>
              </a:rPr>
              <a:t>)</a:t>
            </a:r>
          </a:p>
          <a:p>
            <a:r>
              <a:rPr lang="en-US" b="0" dirty="0">
                <a:latin typeface="Consolas"/>
                <a:ea typeface="Consolas" charset="0"/>
                <a:cs typeface="Consolas"/>
              </a:rPr>
              <a:t> </a:t>
            </a:r>
            <a:r>
              <a:rPr lang="en-US" b="0" dirty="0" smtClean="0">
                <a:latin typeface="Consolas"/>
                <a:ea typeface="Consolas" charset="0"/>
                <a:cs typeface="Consolas"/>
              </a:rPr>
              <a:t>- </a:t>
            </a:r>
            <a:r>
              <a:rPr lang="en-US" b="0" dirty="0">
                <a:latin typeface="Consolas"/>
                <a:cs typeface="Consolas"/>
              </a:rPr>
              <a:t>set the file </a:t>
            </a:r>
            <a:r>
              <a:rPr lang="en-US" b="0" dirty="0" smtClean="0">
                <a:latin typeface="Consolas"/>
                <a:cs typeface="Consolas"/>
              </a:rPr>
              <a:t>offset</a:t>
            </a:r>
          </a:p>
          <a:p>
            <a:r>
              <a:rPr lang="en-US" b="0" dirty="0">
                <a:latin typeface="Consolas"/>
                <a:ea typeface="Consolas" charset="0"/>
                <a:cs typeface="Consolas"/>
              </a:rPr>
              <a:t> </a:t>
            </a:r>
            <a:r>
              <a:rPr lang="en-US" b="0" dirty="0" smtClean="0">
                <a:latin typeface="Consolas"/>
                <a:ea typeface="Consolas" charset="0"/>
                <a:cs typeface="Consolas"/>
              </a:rPr>
              <a:t>  * if whence == SEEK_SET: set file offset to “offset”</a:t>
            </a:r>
          </a:p>
          <a:p>
            <a:r>
              <a:rPr lang="en-US" b="0" dirty="0">
                <a:latin typeface="Consolas"/>
                <a:ea typeface="Consolas" charset="0"/>
                <a:cs typeface="Consolas"/>
              </a:rPr>
              <a:t> </a:t>
            </a:r>
            <a:r>
              <a:rPr lang="en-US" b="0" dirty="0" smtClean="0">
                <a:latin typeface="Consolas"/>
                <a:ea typeface="Consolas" charset="0"/>
                <a:cs typeface="Consolas"/>
              </a:rPr>
              <a:t>  * if whence == SEEK_CRT: set file offset to </a:t>
            </a:r>
            <a:r>
              <a:rPr lang="en-US" b="0" dirty="0" err="1" smtClean="0">
                <a:latin typeface="Consolas"/>
                <a:ea typeface="Consolas" charset="0"/>
                <a:cs typeface="Consolas"/>
              </a:rPr>
              <a:t>crt</a:t>
            </a:r>
            <a:r>
              <a:rPr lang="en-US" b="0" dirty="0" smtClean="0">
                <a:latin typeface="Consolas"/>
                <a:ea typeface="Consolas" charset="0"/>
                <a:cs typeface="Consolas"/>
              </a:rPr>
              <a:t> location + “offset”</a:t>
            </a:r>
          </a:p>
          <a:p>
            <a:r>
              <a:rPr lang="en-US" b="0" dirty="0">
                <a:latin typeface="Consolas"/>
                <a:ea typeface="Consolas" charset="0"/>
                <a:cs typeface="Consolas"/>
              </a:rPr>
              <a:t> </a:t>
            </a:r>
            <a:r>
              <a:rPr lang="en-US" b="0" dirty="0" smtClean="0">
                <a:latin typeface="Consolas"/>
                <a:ea typeface="Consolas" charset="0"/>
                <a:cs typeface="Consolas"/>
              </a:rPr>
              <a:t>  * if whence == SEEK_END: set file offset to file size + “offset”</a:t>
            </a:r>
            <a:endParaRPr lang="en-US" b="0" dirty="0">
              <a:latin typeface="Consolas"/>
              <a:ea typeface="Consolas" charset="0"/>
              <a:cs typeface="Consolas"/>
            </a:endParaRPr>
          </a:p>
          <a:p>
            <a:r>
              <a:rPr lang="en-US" b="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fsync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 (</a:t>
            </a:r>
            <a:r>
              <a:rPr lang="en-US" b="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0" dirty="0" err="1">
                <a:latin typeface="Consolas" charset="0"/>
                <a:ea typeface="Consolas" charset="0"/>
                <a:cs typeface="Consolas" charset="0"/>
              </a:rPr>
              <a:t>fildes</a:t>
            </a:r>
            <a:r>
              <a:rPr lang="en-US" b="0" dirty="0" smtClean="0">
                <a:latin typeface="Consolas" charset="0"/>
                <a:ea typeface="Consolas" charset="0"/>
                <a:cs typeface="Consolas" charset="0"/>
              </a:rPr>
              <a:t>) </a:t>
            </a:r>
          </a:p>
          <a:p>
            <a:r>
              <a:rPr lang="en-US" b="0" dirty="0" smtClean="0">
                <a:latin typeface="Consolas" charset="0"/>
                <a:ea typeface="Consolas" charset="0"/>
                <a:cs typeface="Consolas" charset="0"/>
              </a:rPr>
              <a:t> – wait for i/o of </a:t>
            </a:r>
            <a:r>
              <a:rPr lang="en-US" b="0" dirty="0" err="1" smtClean="0">
                <a:latin typeface="Consolas" charset="0"/>
                <a:ea typeface="Consolas" charset="0"/>
                <a:cs typeface="Consolas" charset="0"/>
              </a:rPr>
              <a:t>filedes</a:t>
            </a:r>
            <a:r>
              <a:rPr lang="en-US" b="0" dirty="0" smtClean="0">
                <a:latin typeface="Consolas" charset="0"/>
                <a:ea typeface="Consolas" charset="0"/>
                <a:cs typeface="Consolas" charset="0"/>
              </a:rPr>
              <a:t> to finish and commit to disk</a:t>
            </a:r>
          </a:p>
          <a:p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void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sync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 (void</a:t>
            </a:r>
            <a:r>
              <a:rPr lang="en-US" b="0" dirty="0" smtClean="0">
                <a:latin typeface="Consolas" charset="0"/>
                <a:ea typeface="Consolas" charset="0"/>
                <a:cs typeface="Consolas" charset="0"/>
              </a:rPr>
              <a:t>) – wait for ALL to finish and commit to disk</a:t>
            </a:r>
            <a:endParaRPr lang="en-US" b="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0325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Building a File System</a:t>
            </a:r>
          </a:p>
        </p:txBody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839200" cy="5943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altLang="ko-KR" dirty="0" smtClean="0">
                <a:solidFill>
                  <a:schemeClr val="hlink"/>
                </a:solidFill>
                <a:latin typeface="Gill Sans"/>
                <a:ea typeface="굴림" panose="020B0600000101010101" pitchFamily="34" charset="-127"/>
                <a:cs typeface="Gill Sans"/>
              </a:rPr>
              <a:t>File System</a:t>
            </a: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:</a:t>
            </a:r>
            <a:r>
              <a:rPr lang="en-US" altLang="ko-KR" dirty="0" smtClean="0">
                <a:ea typeface="굴림" panose="020B0600000101010101" pitchFamily="34" charset="-127"/>
              </a:rPr>
              <a:t> Layer of OS that transforms block interface of disks (or other block devices) into Files, Directories, etc.</a:t>
            </a:r>
          </a:p>
          <a:p>
            <a:pPr>
              <a:lnSpc>
                <a:spcPct val="100000"/>
              </a:lnSpc>
              <a:spcBef>
                <a:spcPct val="5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File System Components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altLang="ko-KR" sz="2400" dirty="0">
                <a:latin typeface="Gill Sans"/>
                <a:ea typeface="굴림" panose="020B0600000101010101" pitchFamily="34" charset="-127"/>
                <a:cs typeface="Gill Sans"/>
              </a:rPr>
              <a:t>Naming</a:t>
            </a:r>
            <a:r>
              <a:rPr lang="en-US" altLang="ko-KR" sz="2400" dirty="0">
                <a:ea typeface="굴림" panose="020B0600000101010101" pitchFamily="34" charset="-127"/>
              </a:rPr>
              <a:t>: Interface to find files by name, not by blocks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altLang="ko-KR" sz="2400" dirty="0" smtClean="0">
                <a:latin typeface="Gill Sans"/>
                <a:ea typeface="굴림" panose="020B0600000101010101" pitchFamily="34" charset="-127"/>
                <a:cs typeface="Gill Sans"/>
              </a:rPr>
              <a:t>Disk Management</a:t>
            </a:r>
            <a:r>
              <a:rPr lang="en-US" altLang="ko-KR" sz="2400" dirty="0" smtClean="0">
                <a:ea typeface="굴림" panose="020B0600000101010101" pitchFamily="34" charset="-127"/>
              </a:rPr>
              <a:t>: collecting disk blocks into files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altLang="ko-KR" sz="2400" dirty="0" smtClean="0">
                <a:latin typeface="Gill Sans"/>
                <a:ea typeface="굴림" panose="020B0600000101010101" pitchFamily="34" charset="-127"/>
                <a:cs typeface="Gill Sans"/>
              </a:rPr>
              <a:t>Protection</a:t>
            </a:r>
            <a:r>
              <a:rPr lang="en-US" altLang="ko-KR" sz="2400" dirty="0" smtClean="0">
                <a:ea typeface="굴림" panose="020B0600000101010101" pitchFamily="34" charset="-127"/>
              </a:rPr>
              <a:t>: Layers to keep data secure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altLang="ko-KR" sz="2400" dirty="0" smtClean="0">
                <a:latin typeface="Gill Sans"/>
                <a:ea typeface="굴림" panose="020B0600000101010101" pitchFamily="34" charset="-127"/>
                <a:cs typeface="Gill Sans"/>
              </a:rPr>
              <a:t>Reliability/Durability</a:t>
            </a:r>
            <a:r>
              <a:rPr lang="en-US" altLang="ko-KR" sz="2400" dirty="0" smtClean="0">
                <a:ea typeface="굴림" panose="020B0600000101010101" pitchFamily="34" charset="-127"/>
              </a:rPr>
              <a:t>: Keeping of files durable despite crashes, media failures, attacks, etc.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endParaRPr lang="en-US" altLang="ko-KR" sz="2400" dirty="0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76678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Recall: </a:t>
            </a:r>
            <a:r>
              <a:rPr lang="en-US" altLang="ko-KR" dirty="0">
                <a:ea typeface="굴림" panose="020B0600000101010101" pitchFamily="34" charset="-127"/>
              </a:rPr>
              <a:t>User vs. System View of a File</a:t>
            </a:r>
          </a:p>
        </p:txBody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839200" cy="6172200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  <a:spcBef>
                <a:spcPct val="5000"/>
              </a:spcBef>
            </a:pPr>
            <a:endParaRPr lang="en-US" altLang="ko-KR" sz="2400" dirty="0" smtClean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altLang="ko-KR" sz="2600" dirty="0" smtClean="0">
                <a:ea typeface="굴림" panose="020B0600000101010101" pitchFamily="34" charset="-127"/>
              </a:rPr>
              <a:t>User’s view: 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altLang="ko-KR" sz="2600" dirty="0" smtClean="0">
                <a:ea typeface="굴림" panose="020B0600000101010101" pitchFamily="34" charset="-127"/>
              </a:rPr>
              <a:t>Durable Data Structures</a:t>
            </a:r>
          </a:p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altLang="ko-KR" sz="2600" dirty="0" smtClean="0">
                <a:ea typeface="굴림" panose="020B0600000101010101" pitchFamily="34" charset="-127"/>
              </a:rPr>
              <a:t>System’s view (system call interface):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altLang="ko-KR" sz="2600" dirty="0" smtClean="0">
                <a:ea typeface="굴림" panose="020B0600000101010101" pitchFamily="34" charset="-127"/>
              </a:rPr>
              <a:t>Collection of Bytes (UNIX)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altLang="ko-KR" sz="2600" dirty="0" smtClean="0">
                <a:ea typeface="굴림" panose="020B0600000101010101" pitchFamily="34" charset="-127"/>
              </a:rPr>
              <a:t>Doesn’t matter to system what kind of data structures you want to store on disk!</a:t>
            </a:r>
          </a:p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altLang="ko-KR" sz="2600" dirty="0" smtClean="0">
                <a:ea typeface="굴림" panose="020B0600000101010101" pitchFamily="34" charset="-127"/>
              </a:rPr>
              <a:t>System’s view (inside OS):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altLang="ko-KR" sz="2600" dirty="0" smtClean="0">
                <a:ea typeface="굴림" panose="020B0600000101010101" pitchFamily="34" charset="-127"/>
              </a:rPr>
              <a:t>Collection of blocks (a block is a logical transfer unit, while a sector is the physical transfer unit)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altLang="ko-KR" sz="2600" dirty="0" smtClean="0">
                <a:ea typeface="굴림" panose="020B0600000101010101" pitchFamily="34" charset="-127"/>
              </a:rPr>
              <a:t>Block size </a:t>
            </a:r>
            <a:r>
              <a:rPr lang="en-US" altLang="ko-KR" sz="2600" dirty="0" smtClean="0">
                <a:ea typeface="굴림" panose="020B0600000101010101" pitchFamily="34" charset="-127"/>
                <a:sym typeface="Symbol" panose="05050102010706020507" pitchFamily="18" charset="2"/>
              </a:rPr>
              <a:t> sector size; in UNIX, block size is 4KB</a:t>
            </a:r>
          </a:p>
        </p:txBody>
      </p:sp>
    </p:spTree>
    <p:extLst>
      <p:ext uri="{BB962C8B-B14F-4D97-AF65-F5344CB8AC3E}">
        <p14:creationId xmlns:p14="http://schemas.microsoft.com/office/powerpoint/2010/main" val="41520182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58200" cy="5334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Recall: Translating from User to System View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743200"/>
            <a:ext cx="8686800" cy="39624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What happens if user says: give me bytes 2—12?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Fetch block corresponding to those bytes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Return just the correct portion of the block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What about: write bytes 2—12?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Fetch block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Modify portion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Write out Block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Everything inside File System is in whole size blocks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For example,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getc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()</a:t>
            </a:r>
            <a:r>
              <a:rPr lang="en-US" altLang="ko-KR" dirty="0" smtClean="0">
                <a:ea typeface="굴림" panose="020B0600000101010101" pitchFamily="34" charset="-127"/>
              </a:rPr>
              <a:t>,</a:t>
            </a:r>
            <a:r>
              <a:rPr lang="en-US" altLang="ko-KR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putc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()</a:t>
            </a:r>
            <a:r>
              <a:rPr lang="en-US" altLang="ko-KR" dirty="0" smtClean="0"/>
              <a:t> 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 buffers something like 4096 bytes, even if interface is one byte at a time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From now on, file is a collection of blocks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ko-KR" altLang="en-US" dirty="0" smtClean="0">
              <a:ea typeface="굴림" panose="020B0600000101010101" pitchFamily="34" charset="-127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1190">
            <a:off x="1981200" y="990600"/>
            <a:ext cx="2168525" cy="123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389" name="Group 5"/>
          <p:cNvGrpSpPr>
            <a:grpSpLocks/>
          </p:cNvGrpSpPr>
          <p:nvPr/>
        </p:nvGrpSpPr>
        <p:grpSpPr bwMode="auto">
          <a:xfrm>
            <a:off x="7239000" y="1066800"/>
            <a:ext cx="1270000" cy="939800"/>
            <a:chOff x="4496" y="800"/>
            <a:chExt cx="800" cy="592"/>
          </a:xfrm>
        </p:grpSpPr>
        <p:sp useBgFill="1">
          <p:nvSpPr>
            <p:cNvPr id="16395" name="Oval 6"/>
            <p:cNvSpPr>
              <a:spLocks noChangeArrowheads="1"/>
            </p:cNvSpPr>
            <p:nvPr/>
          </p:nvSpPr>
          <p:spPr bwMode="auto">
            <a:xfrm>
              <a:off x="4512" y="1152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 useBgFill="1">
          <p:nvSpPr>
            <p:cNvPr id="16396" name="Oval 7"/>
            <p:cNvSpPr>
              <a:spLocks noChangeArrowheads="1"/>
            </p:cNvSpPr>
            <p:nvPr/>
          </p:nvSpPr>
          <p:spPr bwMode="auto">
            <a:xfrm>
              <a:off x="4512" y="1008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 useBgFill="1">
          <p:nvSpPr>
            <p:cNvPr id="16397" name="Oval 8"/>
            <p:cNvSpPr>
              <a:spLocks noChangeArrowheads="1"/>
            </p:cNvSpPr>
            <p:nvPr/>
          </p:nvSpPr>
          <p:spPr bwMode="auto">
            <a:xfrm>
              <a:off x="4496" y="896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 useBgFill="1">
          <p:nvSpPr>
            <p:cNvPr id="16398" name="Oval 9"/>
            <p:cNvSpPr>
              <a:spLocks noChangeArrowheads="1"/>
            </p:cNvSpPr>
            <p:nvPr/>
          </p:nvSpPr>
          <p:spPr bwMode="auto">
            <a:xfrm>
              <a:off x="4496" y="800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399" name="Line 10"/>
            <p:cNvSpPr>
              <a:spLocks noChangeShapeType="1"/>
            </p:cNvSpPr>
            <p:nvPr/>
          </p:nvSpPr>
          <p:spPr bwMode="auto">
            <a:xfrm>
              <a:off x="4876" y="908"/>
              <a:ext cx="152" cy="1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0" name="Line 11"/>
            <p:cNvSpPr>
              <a:spLocks noChangeShapeType="1"/>
            </p:cNvSpPr>
            <p:nvPr/>
          </p:nvSpPr>
          <p:spPr bwMode="auto">
            <a:xfrm>
              <a:off x="4860" y="892"/>
              <a:ext cx="376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401" name="Group 12"/>
            <p:cNvGrpSpPr>
              <a:grpSpLocks/>
            </p:cNvGrpSpPr>
            <p:nvPr/>
          </p:nvGrpSpPr>
          <p:grpSpPr bwMode="auto">
            <a:xfrm>
              <a:off x="4632" y="856"/>
              <a:ext cx="520" cy="456"/>
              <a:chOff x="4272" y="632"/>
              <a:chExt cx="520" cy="456"/>
            </a:xfrm>
          </p:grpSpPr>
          <p:sp>
            <p:nvSpPr>
              <p:cNvPr id="16402" name="Oval 13"/>
              <p:cNvSpPr>
                <a:spLocks noChangeArrowheads="1"/>
              </p:cNvSpPr>
              <p:nvPr/>
            </p:nvSpPr>
            <p:spPr bwMode="auto">
              <a:xfrm>
                <a:off x="4272" y="947"/>
                <a:ext cx="520" cy="141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403" name="Oval 14"/>
              <p:cNvSpPr>
                <a:spLocks noChangeArrowheads="1"/>
              </p:cNvSpPr>
              <p:nvPr/>
            </p:nvSpPr>
            <p:spPr bwMode="auto">
              <a:xfrm>
                <a:off x="4280" y="632"/>
                <a:ext cx="496" cy="128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404" name="Line 15"/>
              <p:cNvSpPr>
                <a:spLocks noChangeShapeType="1"/>
              </p:cNvSpPr>
              <p:nvPr/>
            </p:nvSpPr>
            <p:spPr bwMode="auto">
              <a:xfrm>
                <a:off x="4272" y="696"/>
                <a:ext cx="0" cy="32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5" name="Line 16"/>
              <p:cNvSpPr>
                <a:spLocks noChangeShapeType="1"/>
              </p:cNvSpPr>
              <p:nvPr/>
            </p:nvSpPr>
            <p:spPr bwMode="auto">
              <a:xfrm>
                <a:off x="4776" y="696"/>
                <a:ext cx="0" cy="344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6390" name="Oval 17"/>
          <p:cNvSpPr>
            <a:spLocks noChangeArrowheads="1"/>
          </p:cNvSpPr>
          <p:nvPr/>
        </p:nvSpPr>
        <p:spPr bwMode="auto">
          <a:xfrm>
            <a:off x="4876800" y="914400"/>
            <a:ext cx="1371600" cy="1295400"/>
          </a:xfrm>
          <a:prstGeom prst="ellipse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ko-KR" sz="2800" b="0" dirty="0">
                <a:latin typeface="Gill Sans" charset="0"/>
                <a:ea typeface="Gill Sans" charset="0"/>
                <a:cs typeface="Gill Sans" charset="0"/>
              </a:rPr>
              <a:t>File</a:t>
            </a:r>
          </a:p>
          <a:p>
            <a:pPr algn="ctr"/>
            <a:r>
              <a:rPr lang="en-US" altLang="ko-KR" sz="2800" b="0" dirty="0">
                <a:latin typeface="Gill Sans" charset="0"/>
                <a:ea typeface="Gill Sans" charset="0"/>
                <a:cs typeface="Gill Sans" charset="0"/>
              </a:rPr>
              <a:t>System</a:t>
            </a:r>
          </a:p>
        </p:txBody>
      </p:sp>
      <p:sp>
        <p:nvSpPr>
          <p:cNvPr id="16391" name="AutoShape 18"/>
          <p:cNvSpPr>
            <a:spLocks noChangeArrowheads="1"/>
          </p:cNvSpPr>
          <p:nvPr/>
        </p:nvSpPr>
        <p:spPr bwMode="auto">
          <a:xfrm>
            <a:off x="6324600" y="1371600"/>
            <a:ext cx="838200" cy="381000"/>
          </a:xfrm>
          <a:prstGeom prst="rightArrow">
            <a:avLst>
              <a:gd name="adj1" fmla="val 50000"/>
              <a:gd name="adj2" fmla="val 55000"/>
            </a:avLst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6392" name="AutoShape 19"/>
          <p:cNvSpPr>
            <a:spLocks noChangeArrowheads="1"/>
          </p:cNvSpPr>
          <p:nvPr/>
        </p:nvSpPr>
        <p:spPr bwMode="auto">
          <a:xfrm>
            <a:off x="3962400" y="1371600"/>
            <a:ext cx="838200" cy="381000"/>
          </a:xfrm>
          <a:prstGeom prst="rightArrow">
            <a:avLst>
              <a:gd name="adj1" fmla="val 50000"/>
              <a:gd name="adj2" fmla="val 55000"/>
            </a:avLst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6393" name="AutoShape 20"/>
          <p:cNvSpPr>
            <a:spLocks noChangeArrowheads="1"/>
          </p:cNvSpPr>
          <p:nvPr/>
        </p:nvSpPr>
        <p:spPr bwMode="auto">
          <a:xfrm rot="-1305313">
            <a:off x="1905000" y="1524000"/>
            <a:ext cx="1066800" cy="4572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pic>
        <p:nvPicPr>
          <p:cNvPr id="16394" name="Picture 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1436688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24202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Disk Management Policies (1/2)</a:t>
            </a:r>
          </a:p>
        </p:txBody>
      </p:sp>
      <p:sp>
        <p:nvSpPr>
          <p:cNvPr id="94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14400"/>
            <a:ext cx="8991600" cy="5791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Basic entities on a disk: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File:</a:t>
            </a:r>
            <a:r>
              <a:rPr lang="en-US" altLang="ko-KR" sz="2400" dirty="0" smtClean="0">
                <a:ea typeface="굴림" panose="020B0600000101010101" pitchFamily="34" charset="-127"/>
              </a:rPr>
              <a:t> user-visible group of blocks arranged sequentially in logical space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Directory:</a:t>
            </a:r>
            <a:r>
              <a:rPr lang="en-US" altLang="ko-KR" sz="2400" dirty="0" smtClean="0">
                <a:ea typeface="굴림" panose="020B0600000101010101" pitchFamily="34" charset="-127"/>
              </a:rPr>
              <a:t> user-visible index mapping names to files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endParaRPr lang="en-US" altLang="ko-KR" sz="2400" dirty="0" smtClean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Access disk as linear array of sectors.  Two Options: 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Identify sectors as vectors [cylinder, surface, sector], sort in cylinder-major order, </a:t>
            </a:r>
            <a:r>
              <a:rPr lang="en-US" altLang="ko-KR" sz="2400" dirty="0">
                <a:ea typeface="굴림" panose="020B0600000101010101" pitchFamily="34" charset="-127"/>
              </a:rPr>
              <a:t>n</a:t>
            </a:r>
            <a:r>
              <a:rPr lang="en-US" altLang="ko-KR" sz="2400" dirty="0" smtClean="0">
                <a:ea typeface="굴림" panose="020B0600000101010101" pitchFamily="34" charset="-127"/>
              </a:rPr>
              <a:t>ot used anymore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Logical Block Addressing (LBA):</a:t>
            </a:r>
            <a:r>
              <a:rPr lang="en-US" altLang="ko-KR" sz="2400" dirty="0" smtClean="0">
                <a:ea typeface="굴림" panose="020B0600000101010101" pitchFamily="34" charset="-127"/>
              </a:rPr>
              <a:t> Every sector has integer address from zero up to max number of sectors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Controller translates from address </a:t>
            </a:r>
            <a:r>
              <a:rPr lang="en-US" altLang="ko-KR" sz="2400" dirty="0" smtClean="0">
                <a:ea typeface="굴림" panose="020B0600000101010101" pitchFamily="34" charset="-127"/>
                <a:sym typeface="Symbol" panose="05050102010706020507" pitchFamily="18" charset="2"/>
              </a:rPr>
              <a:t></a:t>
            </a:r>
            <a:r>
              <a:rPr lang="en-US" altLang="ko-KR" sz="2400" dirty="0" smtClean="0">
                <a:ea typeface="굴림" panose="020B0600000101010101" pitchFamily="34" charset="-127"/>
              </a:rPr>
              <a:t> physical position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First case: OS/BIOS must deal with bad sectors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Second case: hardware shields OS from structure of disk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endParaRPr lang="en-US" altLang="ko-KR" sz="2400" dirty="0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408144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617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Recall: Disk Management Policies (2/2)</a:t>
            </a:r>
          </a:p>
        </p:txBody>
      </p:sp>
      <p:sp>
        <p:nvSpPr>
          <p:cNvPr id="94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14400"/>
            <a:ext cx="8991600" cy="5791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Need way to track free disk blocks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Link free blocks together </a:t>
            </a:r>
            <a:r>
              <a:rPr lang="en-US" altLang="ko-KR" sz="2400" dirty="0" smtClean="0">
                <a:ea typeface="굴림" panose="020B0600000101010101" pitchFamily="34" charset="-127"/>
                <a:sym typeface="Symbol" panose="05050102010706020507" pitchFamily="18" charset="2"/>
              </a:rPr>
              <a:t> too slow today</a:t>
            </a:r>
            <a:endParaRPr lang="en-US" altLang="ko-KR" sz="2400" dirty="0" smtClean="0">
              <a:ea typeface="굴림" panose="020B0600000101010101" pitchFamily="34" charset="-127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Use bitmap to represent free space on disk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endParaRPr lang="en-US" altLang="ko-KR" sz="2400" dirty="0" smtClean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Need way to structure files: </a:t>
            </a: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File Header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Track which blocks belong at which offsets within the logical file structure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Optimize placement of files’ disk blocks to match access and usage patterns</a:t>
            </a:r>
          </a:p>
        </p:txBody>
      </p:sp>
    </p:spTree>
    <p:extLst>
      <p:ext uri="{BB962C8B-B14F-4D97-AF65-F5344CB8AC3E}">
        <p14:creationId xmlns:p14="http://schemas.microsoft.com/office/powerpoint/2010/main" val="6438935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From last lecture</a:t>
            </a:r>
            <a:endParaRPr lang="en-US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6782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>
            <a:normAutofit/>
          </a:bodyPr>
          <a:lstStyle/>
          <a:p>
            <a:r>
              <a:rPr lang="en-US" dirty="0" smtClean="0"/>
              <a:t>Designing a File </a:t>
            </a:r>
            <a:r>
              <a:rPr lang="en-US" dirty="0"/>
              <a:t>S</a:t>
            </a:r>
            <a:r>
              <a:rPr lang="en-US" dirty="0" smtClean="0"/>
              <a:t>ystem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5943600"/>
          </a:xfrm>
        </p:spPr>
        <p:txBody>
          <a:bodyPr>
            <a:normAutofit/>
          </a:bodyPr>
          <a:lstStyle/>
          <a:p>
            <a:r>
              <a:rPr lang="en-US" dirty="0" smtClean="0"/>
              <a:t>What factors are critical to the design choices?</a:t>
            </a:r>
          </a:p>
          <a:p>
            <a:r>
              <a:rPr lang="en-US" dirty="0" smtClean="0"/>
              <a:t>Durable data store =&gt; it</a:t>
            </a:r>
            <a:r>
              <a:rPr lang="fr-FR" dirty="0" smtClean="0"/>
              <a:t>’</a:t>
            </a:r>
            <a:r>
              <a:rPr lang="en-US" dirty="0" smtClean="0"/>
              <a:t>s all on disk</a:t>
            </a:r>
          </a:p>
          <a:p>
            <a:r>
              <a:rPr lang="en-US" dirty="0" smtClean="0"/>
              <a:t>(Hard) Disks Performance !!!</a:t>
            </a:r>
          </a:p>
          <a:p>
            <a:pPr lvl="1"/>
            <a:r>
              <a:rPr lang="en-US" dirty="0" smtClean="0"/>
              <a:t>Maximize sequential access, minimize seeks</a:t>
            </a:r>
          </a:p>
          <a:p>
            <a:r>
              <a:rPr lang="en-US" dirty="0" smtClean="0"/>
              <a:t>Open before Read/Write</a:t>
            </a:r>
          </a:p>
          <a:p>
            <a:pPr lvl="1"/>
            <a:r>
              <a:rPr lang="en-US" dirty="0" smtClean="0"/>
              <a:t>Can perform protection checks and look up where the actual file resource are, in advance</a:t>
            </a:r>
          </a:p>
          <a:p>
            <a:r>
              <a:rPr lang="en-US" dirty="0" smtClean="0"/>
              <a:t>Size is determined as they are used !!!</a:t>
            </a:r>
          </a:p>
          <a:p>
            <a:pPr lvl="1"/>
            <a:r>
              <a:rPr lang="en-US" dirty="0" smtClean="0"/>
              <a:t>Can write (or read zeros) to expand the file</a:t>
            </a:r>
          </a:p>
          <a:p>
            <a:pPr lvl="1"/>
            <a:r>
              <a:rPr lang="en-US" dirty="0" smtClean="0"/>
              <a:t>Start small and grow, need to make room</a:t>
            </a:r>
          </a:p>
          <a:p>
            <a:r>
              <a:rPr lang="en-US" dirty="0" smtClean="0"/>
              <a:t>Organized into directories</a:t>
            </a:r>
          </a:p>
          <a:p>
            <a:pPr lvl="1"/>
            <a:r>
              <a:rPr lang="en-US" dirty="0" smtClean="0"/>
              <a:t>What data structure (on disk) for that?</a:t>
            </a:r>
          </a:p>
          <a:p>
            <a:r>
              <a:rPr lang="en-US" dirty="0" smtClean="0"/>
              <a:t>Need to allocate / free blocks </a:t>
            </a:r>
          </a:p>
          <a:p>
            <a:pPr lvl="1"/>
            <a:r>
              <a:rPr lang="en-US" dirty="0" smtClean="0"/>
              <a:t>Such that access remains efficient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331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a File System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1391280"/>
            <a:ext cx="1237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latin typeface="Gill Sans" charset="0"/>
                <a:ea typeface="Gill Sans" charset="0"/>
                <a:cs typeface="Gill Sans" charset="0"/>
              </a:rPr>
              <a:t>File path</a:t>
            </a:r>
            <a:endParaRPr lang="en-US" sz="2400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76121" y="1852944"/>
            <a:ext cx="1508822" cy="2862615"/>
            <a:chOff x="1076121" y="1852944"/>
            <a:chExt cx="1508822" cy="2862615"/>
          </a:xfrm>
        </p:grpSpPr>
        <p:sp>
          <p:nvSpPr>
            <p:cNvPr id="8" name="Rounded Rectangle 7"/>
            <p:cNvSpPr/>
            <p:nvPr/>
          </p:nvSpPr>
          <p:spPr>
            <a:xfrm>
              <a:off x="1386838" y="1941701"/>
              <a:ext cx="1172460" cy="277385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 smtClean="0">
                <a:latin typeface="Gill Sans" charset="0"/>
                <a:ea typeface="Gill Sans" charset="0"/>
                <a:cs typeface="Gill Sans" charset="0"/>
              </a:endParaRPr>
            </a:p>
            <a:p>
              <a:pPr algn="ctr"/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  <a:p>
              <a:pPr algn="ctr"/>
              <a:endParaRPr lang="en-US" sz="2000" b="0" dirty="0" smtClean="0">
                <a:latin typeface="Gill Sans" charset="0"/>
                <a:ea typeface="Gill Sans" charset="0"/>
                <a:cs typeface="Gill Sans" charset="0"/>
              </a:endParaRPr>
            </a:p>
            <a:p>
              <a:pPr algn="ctr"/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  <a:p>
              <a:pPr algn="ctr"/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71600" y="2233686"/>
              <a:ext cx="121334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Directory </a:t>
              </a:r>
            </a:p>
            <a:p>
              <a:r>
                <a:rPr lang="en-US" sz="2000" b="0" dirty="0" smtClean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Structure</a:t>
              </a:r>
              <a:endParaRPr lang="en-US" sz="2000" b="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1" name="Elbow Connector 10"/>
            <p:cNvCxnSpPr>
              <a:stCxn id="9" idx="2"/>
              <a:endCxn id="8" idx="1"/>
            </p:cNvCxnSpPr>
            <p:nvPr/>
          </p:nvCxnSpPr>
          <p:spPr>
            <a:xfrm rot="16200000" flipH="1">
              <a:off x="493637" y="2435428"/>
              <a:ext cx="1475685" cy="310718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1804569" y="1941701"/>
            <a:ext cx="3484228" cy="2773858"/>
            <a:chOff x="1804569" y="1941701"/>
            <a:chExt cx="3484228" cy="2773858"/>
          </a:xfrm>
        </p:grpSpPr>
        <p:sp>
          <p:nvSpPr>
            <p:cNvPr id="14" name="Rounded Rectangle 13"/>
            <p:cNvSpPr/>
            <p:nvPr/>
          </p:nvSpPr>
          <p:spPr>
            <a:xfrm>
              <a:off x="4065499" y="1941701"/>
              <a:ext cx="1172460" cy="277385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103006" y="2237650"/>
              <a:ext cx="118579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0" dirty="0" smtClean="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</a:rPr>
                <a:t>File Index </a:t>
              </a:r>
            </a:p>
            <a:p>
              <a:pPr algn="ctr"/>
              <a:r>
                <a:rPr lang="en-US" sz="2000" b="0" dirty="0" smtClean="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</a:rPr>
                <a:t>Structure</a:t>
              </a:r>
              <a:endParaRPr lang="en-US" sz="2000" b="0" dirty="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4569" y="3752007"/>
              <a:ext cx="642325" cy="437977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8" name="Straight Arrow Connector 17"/>
            <p:cNvCxnSpPr>
              <a:stCxn id="16" idx="3"/>
            </p:cNvCxnSpPr>
            <p:nvPr/>
          </p:nvCxnSpPr>
          <p:spPr>
            <a:xfrm flipV="1">
              <a:off x="2446894" y="3562218"/>
              <a:ext cx="1348660" cy="4087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478025" y="2678668"/>
              <a:ext cx="16614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0" dirty="0" smtClean="0">
                  <a:latin typeface="Gill Sans" charset="0"/>
                  <a:ea typeface="Gill Sans" charset="0"/>
                  <a:cs typeface="Gill Sans" charset="0"/>
                </a:rPr>
                <a:t>File number</a:t>
              </a:r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565203" y="3043535"/>
              <a:ext cx="14803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0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“</a:t>
              </a:r>
              <a:r>
                <a:rPr lang="en-US" sz="2400" b="0" dirty="0" err="1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inumber</a:t>
              </a:r>
              <a:r>
                <a:rPr lang="en-US" sz="2400" b="0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”</a:t>
              </a:r>
              <a:endParaRPr lang="en-US" sz="24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114800" y="2399884"/>
            <a:ext cx="5001315" cy="3725632"/>
            <a:chOff x="4114800" y="2399884"/>
            <a:chExt cx="5001315" cy="3725632"/>
          </a:xfrm>
        </p:grpSpPr>
        <p:cxnSp>
          <p:nvCxnSpPr>
            <p:cNvPr id="22" name="Straight Arrow Connector 21"/>
            <p:cNvCxnSpPr>
              <a:stCxn id="21" idx="3"/>
            </p:cNvCxnSpPr>
            <p:nvPr/>
          </p:nvCxnSpPr>
          <p:spPr>
            <a:xfrm>
              <a:off x="4949618" y="3570916"/>
              <a:ext cx="1473627" cy="40008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Can 23"/>
            <p:cNvSpPr/>
            <p:nvPr/>
          </p:nvSpPr>
          <p:spPr>
            <a:xfrm>
              <a:off x="7182355" y="4972175"/>
              <a:ext cx="846701" cy="1153341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6569254" y="3816773"/>
              <a:ext cx="441146" cy="1838411"/>
              <a:chOff x="7544518" y="1270135"/>
              <a:chExt cx="441146" cy="1838411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7605706" y="1270135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7605706" y="1591319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7605706" y="1897904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7605706" y="2219088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7620707" y="2787362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7544518" y="2387252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 smtClean="0">
                    <a:latin typeface="Gill Sans" charset="0"/>
                    <a:ea typeface="Gill Sans" charset="0"/>
                    <a:cs typeface="Gill Sans" charset="0"/>
                  </a:rPr>
                  <a:t>…</a:t>
                </a:r>
                <a:endParaRPr lang="en-US" sz="2000" b="0" dirty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6125271" y="3352800"/>
              <a:ext cx="14109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Data blocks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114800" y="4812268"/>
              <a:ext cx="11432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“</a:t>
              </a:r>
              <a:r>
                <a:rPr lang="en-US" sz="2400" b="0" dirty="0" err="1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inode</a:t>
              </a:r>
              <a:r>
                <a:rPr lang="en-US" sz="2400" b="0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”</a:t>
              </a:r>
              <a:endParaRPr lang="en-US" sz="24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256917" y="2399884"/>
              <a:ext cx="385919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0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One Block = multiple sectors</a:t>
              </a:r>
            </a:p>
            <a:p>
              <a:pPr algn="ctr"/>
              <a:r>
                <a:rPr lang="en-US" sz="2400" b="0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Ex: 512 sector,  4K block</a:t>
              </a:r>
              <a:endParaRPr lang="en-US" sz="24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307293" y="3351927"/>
              <a:ext cx="642325" cy="437977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86209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a file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93" y="2353603"/>
            <a:ext cx="8400707" cy="397099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Open performs </a:t>
            </a:r>
            <a:r>
              <a:rPr lang="en-US" sz="2800" i="1" dirty="0">
                <a:solidFill>
                  <a:srgbClr val="FF0000"/>
                </a:solidFill>
              </a:rPr>
              <a:t>N</a:t>
            </a:r>
            <a:r>
              <a:rPr lang="en-US" sz="2800" i="1" dirty="0" smtClean="0">
                <a:solidFill>
                  <a:srgbClr val="FF0000"/>
                </a:solidFill>
              </a:rPr>
              <a:t>ame </a:t>
            </a:r>
            <a:r>
              <a:rPr lang="en-US" sz="2800" i="1" dirty="0">
                <a:solidFill>
                  <a:srgbClr val="FF0000"/>
                </a:solidFill>
              </a:rPr>
              <a:t>R</a:t>
            </a:r>
            <a:r>
              <a:rPr lang="en-US" sz="2800" i="1" dirty="0" smtClean="0">
                <a:solidFill>
                  <a:srgbClr val="FF0000"/>
                </a:solidFill>
              </a:rPr>
              <a:t>esolution</a:t>
            </a:r>
          </a:p>
          <a:p>
            <a:pPr lvl="1"/>
            <a:r>
              <a:rPr lang="en-US" sz="2400" dirty="0" smtClean="0"/>
              <a:t>Translates pathname into a “file number”</a:t>
            </a:r>
          </a:p>
          <a:p>
            <a:pPr lvl="2"/>
            <a:r>
              <a:rPr lang="en-US" sz="2400" dirty="0" smtClean="0"/>
              <a:t>Used as an “index” to locate the blocks</a:t>
            </a:r>
          </a:p>
          <a:p>
            <a:pPr lvl="1"/>
            <a:r>
              <a:rPr lang="en-US" sz="2400" dirty="0" smtClean="0"/>
              <a:t>Creates a file descriptor in PCB within kernel</a:t>
            </a:r>
          </a:p>
          <a:p>
            <a:pPr lvl="1"/>
            <a:r>
              <a:rPr lang="en-US" sz="2400" dirty="0" smtClean="0"/>
              <a:t>Returns a “handle” (another integer) to user process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Read, Write, Seek, and Sync operate on handle</a:t>
            </a:r>
          </a:p>
          <a:p>
            <a:pPr lvl="1"/>
            <a:r>
              <a:rPr lang="en-US" sz="2400" dirty="0" smtClean="0"/>
              <a:t>Mapped to file descriptor and to blocks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64614" y="1150077"/>
            <a:ext cx="14262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i="1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f</a:t>
            </a:r>
            <a:r>
              <a:rPr lang="en-US" sz="2800" b="0" i="1" dirty="0" smtClean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ile name</a:t>
            </a:r>
          </a:p>
          <a:p>
            <a:pPr algn="ctr"/>
            <a:r>
              <a:rPr lang="en-US" sz="2800" b="0" i="1" dirty="0" smtClean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offset</a:t>
            </a:r>
            <a:endParaRPr lang="en-US" sz="2800" b="0" i="1" dirty="0">
              <a:solidFill>
                <a:srgbClr val="3366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752600" y="14478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23844" y="1595735"/>
            <a:ext cx="1344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latin typeface="Gill Sans" charset="0"/>
                <a:ea typeface="Gill Sans" charset="0"/>
                <a:cs typeface="Gill Sans" charset="0"/>
              </a:rPr>
              <a:t>directory</a:t>
            </a:r>
            <a:endParaRPr lang="en-US" sz="24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94897" y="1116651"/>
            <a:ext cx="17565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i="1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f</a:t>
            </a:r>
            <a:r>
              <a:rPr lang="en-US" sz="2800" b="0" i="1" dirty="0" smtClean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ile number</a:t>
            </a:r>
          </a:p>
          <a:p>
            <a:pPr algn="ctr"/>
            <a:r>
              <a:rPr lang="en-US" sz="2800" b="0" i="1" dirty="0" smtClean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offset</a:t>
            </a:r>
            <a:endParaRPr lang="en-US" sz="2800" b="0" i="1" dirty="0">
              <a:solidFill>
                <a:srgbClr val="3366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978182" y="1447800"/>
            <a:ext cx="187981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953000" y="1600200"/>
            <a:ext cx="2100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Gill Sans" charset="0"/>
                <a:ea typeface="Gill Sans" charset="0"/>
                <a:cs typeface="Gill Sans" charset="0"/>
              </a:rPr>
              <a:t>i</a:t>
            </a:r>
            <a:r>
              <a:rPr lang="en-US" sz="2400" b="0" dirty="0" smtClean="0">
                <a:latin typeface="Gill Sans" charset="0"/>
                <a:ea typeface="Gill Sans" charset="0"/>
                <a:cs typeface="Gill Sans" charset="0"/>
              </a:rPr>
              <a:t>ndex structure</a:t>
            </a:r>
            <a:endParaRPr lang="en-US" sz="24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28463" y="1217760"/>
            <a:ext cx="2010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i="1" dirty="0" smtClean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Storage block</a:t>
            </a:r>
            <a:endParaRPr lang="en-US" sz="2800" b="0" i="1" dirty="0">
              <a:solidFill>
                <a:srgbClr val="3366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0850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Directories</a:t>
            </a:r>
            <a:endParaRPr lang="en-US" dirty="0"/>
          </a:p>
        </p:txBody>
      </p:sp>
      <p:pic>
        <p:nvPicPr>
          <p:cNvPr id="3" name="Picture 2" descr="Screen Shot 2016-04-04 at 10.44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838200"/>
            <a:ext cx="9524156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75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403958" cy="5638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Basically a hierarchical structure</a:t>
            </a:r>
          </a:p>
          <a:p>
            <a:pPr lvl="1"/>
            <a:endParaRPr lang="en-US" sz="1600" dirty="0" smtClean="0"/>
          </a:p>
          <a:p>
            <a:r>
              <a:rPr lang="en-US" sz="2800" dirty="0" smtClean="0"/>
              <a:t>Each directory entry is a collection of</a:t>
            </a:r>
          </a:p>
          <a:p>
            <a:pPr lvl="1"/>
            <a:r>
              <a:rPr lang="en-US" sz="2400" dirty="0" smtClean="0"/>
              <a:t>Files</a:t>
            </a:r>
            <a:endParaRPr lang="en-US" sz="2400" dirty="0"/>
          </a:p>
          <a:p>
            <a:pPr lvl="1"/>
            <a:r>
              <a:rPr lang="en-US" sz="2400" dirty="0" smtClean="0"/>
              <a:t>Directories</a:t>
            </a:r>
          </a:p>
          <a:p>
            <a:pPr lvl="2"/>
            <a:r>
              <a:rPr lang="en-US" sz="2400" dirty="0" smtClean="0"/>
              <a:t>A link to another entries</a:t>
            </a:r>
          </a:p>
          <a:p>
            <a:pPr lvl="1"/>
            <a:endParaRPr lang="en-US" sz="1600" dirty="0" smtClean="0"/>
          </a:p>
          <a:p>
            <a:r>
              <a:rPr lang="en-US" sz="2800" dirty="0" smtClean="0"/>
              <a:t>Each has a name and attributes</a:t>
            </a:r>
          </a:p>
          <a:p>
            <a:pPr lvl="1"/>
            <a:r>
              <a:rPr lang="en-US" sz="2400" dirty="0" smtClean="0"/>
              <a:t>Files have data</a:t>
            </a:r>
          </a:p>
          <a:p>
            <a:pPr lvl="1"/>
            <a:endParaRPr lang="en-US" sz="1600" dirty="0" smtClean="0"/>
          </a:p>
          <a:p>
            <a:r>
              <a:rPr lang="en-US" sz="2800" dirty="0" smtClean="0"/>
              <a:t>Links (hard links) make it a DAG, not just a tree</a:t>
            </a:r>
          </a:p>
          <a:p>
            <a:pPr lvl="1"/>
            <a:r>
              <a:rPr lang="en-US" sz="2400" dirty="0" err="1" smtClean="0"/>
              <a:t>Softlinks</a:t>
            </a:r>
            <a:r>
              <a:rPr lang="en-US" sz="2400" dirty="0" smtClean="0"/>
              <a:t> (aliases) are another name for an entry</a:t>
            </a:r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7536239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724400"/>
            <a:ext cx="7543800" cy="1981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5 additional points to recognize the difficulty of the exam </a:t>
            </a:r>
          </a:p>
          <a:p>
            <a:r>
              <a:rPr lang="en-US" sz="2800" dirty="0"/>
              <a:t>R</a:t>
            </a:r>
            <a:r>
              <a:rPr lang="en-US" sz="2800" dirty="0" smtClean="0"/>
              <a:t>egrade requests deadline is next </a:t>
            </a:r>
            <a:r>
              <a:rPr lang="en-US" sz="2800" dirty="0" smtClean="0">
                <a:solidFill>
                  <a:srgbClr val="FF0000"/>
                </a:solidFill>
              </a:rPr>
              <a:t>Monday Nov 5 at 11:59PM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4000" cy="357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4861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break</a:t>
            </a:r>
            <a:endParaRPr lang="en-US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298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I/O &amp; Storage Layers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43998" y="1873171"/>
            <a:ext cx="17562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High Level I/O 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1420" y="1873170"/>
            <a:ext cx="1685048" cy="43627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5470" y="2260049"/>
            <a:ext cx="15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Low Level I/O 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05728" y="2337609"/>
            <a:ext cx="1376433" cy="26176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62463" y="2606349"/>
            <a:ext cx="715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 smtClean="0">
                <a:latin typeface="Gill Sans" charset="0"/>
                <a:ea typeface="Gill Sans" charset="0"/>
                <a:cs typeface="Gill Sans" charset="0"/>
              </a:rPr>
              <a:t>Syscall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59496" y="2606349"/>
            <a:ext cx="668897" cy="3693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3391" y="3089301"/>
            <a:ext cx="1345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File System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52717" y="2982656"/>
            <a:ext cx="1282454" cy="62048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63776" y="3603136"/>
            <a:ext cx="1284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I/O Driver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51420" y="3629501"/>
            <a:ext cx="1685048" cy="32039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466113" y="4165316"/>
            <a:ext cx="1076305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18513" y="3986551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066435" y="4165316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943114" y="4344081"/>
            <a:ext cx="242609" cy="1950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Gill Sans Light"/>
              <a:cs typeface="Gill Sans Light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324013" y="4344081"/>
            <a:ext cx="182593" cy="1950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Gill Sans Light"/>
              <a:cs typeface="Gill Sans Light"/>
            </a:endParaRPr>
          </a:p>
        </p:txBody>
      </p:sp>
      <p:cxnSp>
        <p:nvCxnSpPr>
          <p:cNvPr id="32" name="Straight Connector 31"/>
          <p:cNvCxnSpPr>
            <a:stCxn id="29" idx="3"/>
            <a:endCxn id="30" idx="2"/>
          </p:cNvCxnSpPr>
          <p:nvPr/>
        </p:nvCxnSpPr>
        <p:spPr>
          <a:xfrm>
            <a:off x="2185723" y="4441624"/>
            <a:ext cx="138290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167582" y="4148996"/>
            <a:ext cx="242609" cy="1950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1274218" y="3970231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85800" y="1371600"/>
            <a:ext cx="2322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Application / Service</a:t>
            </a:r>
            <a:endParaRPr lang="en-US" sz="2000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87020" y="1688504"/>
            <a:ext cx="938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1" dirty="0" smtClean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streams</a:t>
            </a:r>
            <a:endParaRPr lang="en-US" sz="2000" b="0" i="1" dirty="0">
              <a:solidFill>
                <a:srgbClr val="3366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87020" y="2152943"/>
            <a:ext cx="917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1" dirty="0" smtClean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handles</a:t>
            </a:r>
            <a:endParaRPr lang="en-US" sz="2000" b="0" i="1" dirty="0">
              <a:solidFill>
                <a:srgbClr val="3366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87020" y="2562531"/>
            <a:ext cx="984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1" dirty="0" smtClean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registers</a:t>
            </a:r>
            <a:endParaRPr lang="en-US" sz="2000" b="0" i="1" dirty="0">
              <a:solidFill>
                <a:srgbClr val="3366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087020" y="3098792"/>
            <a:ext cx="1230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1" dirty="0" smtClean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descriptors</a:t>
            </a:r>
            <a:endParaRPr lang="en-US" sz="2000" b="0" i="1" dirty="0">
              <a:solidFill>
                <a:srgbClr val="3366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087020" y="3630771"/>
            <a:ext cx="3153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1" dirty="0" smtClean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Commands and Data Transfers</a:t>
            </a:r>
            <a:endParaRPr lang="en-US" sz="2000" b="0" i="1" dirty="0">
              <a:solidFill>
                <a:srgbClr val="3366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125534" y="4169834"/>
            <a:ext cx="30256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1" dirty="0" smtClean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Disks, Flash, Controllers, DMA</a:t>
            </a:r>
            <a:endParaRPr lang="en-US" sz="2000" b="0" i="1" dirty="0">
              <a:solidFill>
                <a:srgbClr val="3366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42" name="Picture 41" descr="imgr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924" y="4629644"/>
            <a:ext cx="903312" cy="736435"/>
          </a:xfrm>
          <a:prstGeom prst="rect">
            <a:avLst/>
          </a:prstGeom>
        </p:spPr>
      </p:pic>
      <p:pic>
        <p:nvPicPr>
          <p:cNvPr id="44" name="Picture 43" descr="image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434" y="5002176"/>
            <a:ext cx="942084" cy="727806"/>
          </a:xfrm>
          <a:prstGeom prst="rect">
            <a:avLst/>
          </a:prstGeom>
        </p:spPr>
      </p:pic>
      <p:pic>
        <p:nvPicPr>
          <p:cNvPr id="46" name="Picture 45" descr="imgre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811" y="4843153"/>
            <a:ext cx="886829" cy="886829"/>
          </a:xfrm>
          <a:prstGeom prst="rect">
            <a:avLst/>
          </a:prstGeom>
        </p:spPr>
      </p:pic>
      <p:pic>
        <p:nvPicPr>
          <p:cNvPr id="47" name="Picture 46" descr="imgr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12" y="4842835"/>
            <a:ext cx="1265440" cy="907297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 flipH="1">
            <a:off x="4156814" y="2777551"/>
            <a:ext cx="3403526" cy="17546"/>
          </a:xfrm>
          <a:prstGeom prst="line">
            <a:avLst/>
          </a:prstGeom>
          <a:ln w="31750">
            <a:solidFill>
              <a:srgbClr val="8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Can 50"/>
          <p:cNvSpPr/>
          <p:nvPr/>
        </p:nvSpPr>
        <p:spPr>
          <a:xfrm>
            <a:off x="7050220" y="4601549"/>
            <a:ext cx="846701" cy="115334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8128573" y="4101116"/>
            <a:ext cx="441146" cy="1802120"/>
            <a:chOff x="7605706" y="1270135"/>
            <a:chExt cx="441146" cy="1802120"/>
          </a:xfrm>
        </p:grpSpPr>
        <p:sp>
          <p:nvSpPr>
            <p:cNvPr id="53" name="Rectangle 52"/>
            <p:cNvSpPr/>
            <p:nvPr/>
          </p:nvSpPr>
          <p:spPr>
            <a:xfrm>
              <a:off x="7605706" y="1270135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7605706" y="1591319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7605706" y="189790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605706" y="2219088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641688" y="2751071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605706" y="2392137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…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7310312" y="3631174"/>
            <a:ext cx="1657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latin typeface="Gill Sans" charset="0"/>
                <a:ea typeface="Gill Sans" charset="0"/>
                <a:cs typeface="Gill Sans" charset="0"/>
              </a:rPr>
              <a:t>Data blocks</a:t>
            </a:r>
            <a:endParaRPr lang="en-US" sz="24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45275" y="3000210"/>
            <a:ext cx="510939" cy="6989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21" name="Straight Connector 20"/>
          <p:cNvCxnSpPr>
            <a:stCxn id="19" idx="1"/>
            <a:endCxn id="19" idx="3"/>
          </p:cNvCxnSpPr>
          <p:nvPr/>
        </p:nvCxnSpPr>
        <p:spPr>
          <a:xfrm>
            <a:off x="6245275" y="3349664"/>
            <a:ext cx="5109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6243512" y="3510661"/>
            <a:ext cx="5109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245275" y="3181070"/>
            <a:ext cx="5109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710112" y="2187912"/>
            <a:ext cx="1608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latin typeface="Gill Sans" charset="0"/>
                <a:ea typeface="Gill Sans" charset="0"/>
                <a:cs typeface="Gill Sans" charset="0"/>
              </a:rPr>
              <a:t>#4 - handle</a:t>
            </a:r>
            <a:endParaRPr lang="en-US" sz="24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27" name="Elbow Connector 26"/>
          <p:cNvCxnSpPr/>
          <p:nvPr/>
        </p:nvCxnSpPr>
        <p:spPr>
          <a:xfrm>
            <a:off x="6624512" y="3267386"/>
            <a:ext cx="1384081" cy="994322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6152562" y="5002176"/>
            <a:ext cx="510939" cy="2543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152562" y="5295265"/>
            <a:ext cx="510939" cy="3305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565754" y="5755411"/>
            <a:ext cx="2677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latin typeface="Gill Sans" charset="0"/>
                <a:ea typeface="Gill Sans" charset="0"/>
                <a:cs typeface="Gill Sans" charset="0"/>
              </a:rPr>
              <a:t>Directory Structure</a:t>
            </a:r>
            <a:endParaRPr lang="en-US" sz="2400" b="0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9630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41" y="914400"/>
            <a:ext cx="7754259" cy="5791200"/>
          </a:xfrm>
        </p:spPr>
        <p:txBody>
          <a:bodyPr/>
          <a:lstStyle/>
          <a:p>
            <a:r>
              <a:rPr lang="en-US" sz="2800" dirty="0" smtClean="0"/>
              <a:t>Named permanent storage</a:t>
            </a:r>
          </a:p>
          <a:p>
            <a:endParaRPr lang="en-US" sz="2800" dirty="0" smtClean="0"/>
          </a:p>
          <a:p>
            <a:r>
              <a:rPr lang="en-US" sz="2800" dirty="0" smtClean="0"/>
              <a:t>Contains</a:t>
            </a:r>
          </a:p>
          <a:p>
            <a:pPr lvl="1"/>
            <a:r>
              <a:rPr lang="en-US" sz="2400" dirty="0" smtClean="0"/>
              <a:t>Data</a:t>
            </a:r>
          </a:p>
          <a:p>
            <a:pPr lvl="2"/>
            <a:r>
              <a:rPr lang="en-US" sz="2400" dirty="0" smtClean="0"/>
              <a:t>Blocks on disk somewhere</a:t>
            </a:r>
          </a:p>
          <a:p>
            <a:pPr lvl="1"/>
            <a:r>
              <a:rPr lang="en-US" sz="2400" dirty="0" smtClean="0"/>
              <a:t>Metadata (Attributes)</a:t>
            </a:r>
          </a:p>
          <a:p>
            <a:pPr lvl="2"/>
            <a:r>
              <a:rPr lang="en-US" sz="2400" dirty="0" smtClean="0"/>
              <a:t>Owner, size, last opened, …</a:t>
            </a:r>
          </a:p>
          <a:p>
            <a:pPr lvl="2"/>
            <a:r>
              <a:rPr lang="en-US" sz="2400" dirty="0" smtClean="0"/>
              <a:t>Access rights</a:t>
            </a:r>
          </a:p>
          <a:p>
            <a:pPr lvl="3"/>
            <a:r>
              <a:rPr lang="en-US" sz="2400" dirty="0" smtClean="0"/>
              <a:t>R, W, X</a:t>
            </a:r>
          </a:p>
          <a:p>
            <a:pPr lvl="3"/>
            <a:r>
              <a:rPr lang="en-US" sz="2400" dirty="0" smtClean="0"/>
              <a:t>Owner, Group, Other (in Unix systems)</a:t>
            </a:r>
          </a:p>
          <a:p>
            <a:pPr lvl="3"/>
            <a:r>
              <a:rPr lang="en-US" sz="2400" dirty="0" smtClean="0"/>
              <a:t>Access control list in Windows system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5257800" y="1088571"/>
            <a:ext cx="3529964" cy="3679874"/>
            <a:chOff x="5474356" y="1088571"/>
            <a:chExt cx="3529964" cy="3679874"/>
          </a:xfrm>
        </p:grpSpPr>
        <p:sp>
          <p:nvSpPr>
            <p:cNvPr id="7" name="Can 6"/>
            <p:cNvSpPr/>
            <p:nvPr/>
          </p:nvSpPr>
          <p:spPr>
            <a:xfrm>
              <a:off x="8157619" y="2732116"/>
              <a:ext cx="846701" cy="1153341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7543800" y="1576714"/>
              <a:ext cx="492443" cy="1802120"/>
              <a:chOff x="7543800" y="1270135"/>
              <a:chExt cx="492443" cy="180212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7605706" y="1270135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605706" y="1591319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7605706" y="1897904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7605706" y="2219088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7636043" y="2751071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543800" y="2355956"/>
                <a:ext cx="4924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 smtClean="0">
                    <a:latin typeface="Gill Sans" charset="0"/>
                    <a:ea typeface="Gill Sans" charset="0"/>
                    <a:cs typeface="Gill Sans" charset="0"/>
                  </a:rPr>
                  <a:t>…</a:t>
                </a:r>
                <a:endParaRPr lang="en-US" sz="2400" b="0" dirty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6891490" y="1088571"/>
              <a:ext cx="16578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 smtClean="0">
                  <a:latin typeface="Gill Sans" charset="0"/>
                  <a:ea typeface="Gill Sans" charset="0"/>
                  <a:cs typeface="Gill Sans" charset="0"/>
                </a:rPr>
                <a:t>Data blocks</a:t>
              </a:r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599155" y="3561978"/>
              <a:ext cx="19912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 smtClean="0">
                  <a:latin typeface="Gill Sans" charset="0"/>
                  <a:ea typeface="Gill Sans" charset="0"/>
                  <a:cs typeface="Gill Sans" charset="0"/>
                </a:rPr>
                <a:t>File descriptor</a:t>
              </a:r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58453" y="3937448"/>
              <a:ext cx="236635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 err="1" smtClean="0">
                  <a:latin typeface="Gill Sans" charset="0"/>
                  <a:ea typeface="Gill Sans" charset="0"/>
                  <a:cs typeface="Gill Sans" charset="0"/>
                </a:rPr>
                <a:t>Fileobject</a:t>
              </a:r>
              <a:r>
                <a:rPr lang="en-US" sz="2400" b="0" dirty="0" smtClean="0">
                  <a:latin typeface="Gill Sans" charset="0"/>
                  <a:ea typeface="Gill Sans" charset="0"/>
                  <a:cs typeface="Gill Sans" charset="0"/>
                </a:rPr>
                <a:t> (</a:t>
              </a:r>
              <a:r>
                <a:rPr lang="en-US" sz="2400" b="0" dirty="0" err="1" smtClean="0">
                  <a:latin typeface="Gill Sans" charset="0"/>
                  <a:ea typeface="Gill Sans" charset="0"/>
                  <a:cs typeface="Gill Sans" charset="0"/>
                </a:rPr>
                <a:t>inode</a:t>
              </a:r>
              <a:r>
                <a:rPr lang="en-US" sz="2400" b="0" dirty="0" smtClean="0">
                  <a:latin typeface="Gill Sans" charset="0"/>
                  <a:ea typeface="Gill Sans" charset="0"/>
                  <a:cs typeface="Gill Sans" charset="0"/>
                </a:rPr>
                <a:t>)</a:t>
              </a:r>
            </a:p>
            <a:p>
              <a:r>
                <a:rPr lang="en-US" sz="2400" b="0" dirty="0" smtClean="0">
                  <a:latin typeface="Gill Sans" charset="0"/>
                  <a:ea typeface="Gill Sans" charset="0"/>
                  <a:cs typeface="Gill Sans" charset="0"/>
                </a:rPr>
                <a:t>Position</a:t>
              </a:r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5474356" y="3378834"/>
              <a:ext cx="141713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474356" y="2662185"/>
              <a:ext cx="15071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 smtClean="0">
                  <a:latin typeface="Gill Sans" charset="0"/>
                  <a:ea typeface="Gill Sans" charset="0"/>
                  <a:cs typeface="Gill Sans" charset="0"/>
                </a:rPr>
                <a:t>File handle</a:t>
              </a:r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16009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4495800"/>
            <a:ext cx="8458200" cy="19812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ct val="5000"/>
              </a:spcBef>
            </a:pPr>
            <a:r>
              <a:rPr lang="en-US" sz="2800" dirty="0">
                <a:ea typeface="ＭＳ Ｐゴシック" pitchFamily="-83" charset="-128"/>
              </a:rPr>
              <a:t>Open </a:t>
            </a:r>
            <a:r>
              <a:rPr lang="en-US" sz="3200" dirty="0">
                <a:ea typeface="ＭＳ Ｐゴシック" pitchFamily="-83" charset="-128"/>
              </a:rPr>
              <a:t>system</a:t>
            </a:r>
            <a:r>
              <a:rPr lang="en-US" sz="2800" dirty="0">
                <a:ea typeface="ＭＳ Ｐゴシック" pitchFamily="-83" charset="-128"/>
              </a:rPr>
              <a:t> call:</a:t>
            </a:r>
          </a:p>
          <a:p>
            <a:pPr lvl="1">
              <a:lnSpc>
                <a:spcPct val="110000"/>
              </a:lnSpc>
              <a:spcBef>
                <a:spcPct val="5000"/>
              </a:spcBef>
            </a:pPr>
            <a:r>
              <a:rPr lang="en-US" sz="2400" dirty="0">
                <a:ea typeface="ＭＳ Ｐゴシック" pitchFamily="-83" charset="-128"/>
              </a:rPr>
              <a:t>Resolves file name, finds file control block (</a:t>
            </a:r>
            <a:r>
              <a:rPr lang="en-US" sz="2400" dirty="0" err="1">
                <a:ea typeface="ＭＳ Ｐゴシック" pitchFamily="-83" charset="-128"/>
              </a:rPr>
              <a:t>inode</a:t>
            </a:r>
            <a:r>
              <a:rPr lang="en-US" sz="2400" dirty="0">
                <a:ea typeface="ＭＳ Ｐゴシック" pitchFamily="-83" charset="-128"/>
              </a:rPr>
              <a:t>)</a:t>
            </a:r>
          </a:p>
          <a:p>
            <a:pPr lvl="1">
              <a:lnSpc>
                <a:spcPct val="110000"/>
              </a:lnSpc>
              <a:spcBef>
                <a:spcPct val="5000"/>
              </a:spcBef>
            </a:pPr>
            <a:r>
              <a:rPr lang="en-US" sz="2400" dirty="0">
                <a:ea typeface="ＭＳ Ｐゴシック" pitchFamily="-83" charset="-128"/>
              </a:rPr>
              <a:t>Makes entries in per-process and system-wide tables</a:t>
            </a:r>
          </a:p>
          <a:p>
            <a:pPr lvl="1">
              <a:lnSpc>
                <a:spcPct val="110000"/>
              </a:lnSpc>
              <a:spcBef>
                <a:spcPct val="5000"/>
              </a:spcBef>
            </a:pPr>
            <a:r>
              <a:rPr lang="en-US" sz="2400" dirty="0">
                <a:ea typeface="ＭＳ Ｐゴシック" pitchFamily="-83" charset="-128"/>
              </a:rPr>
              <a:t>Returns index (called </a:t>
            </a:r>
            <a:r>
              <a:rPr lang="en-US" sz="2400" dirty="0" smtClean="0">
                <a:ea typeface="ＭＳ Ｐゴシック" pitchFamily="-83" charset="-128"/>
              </a:rPr>
              <a:t>“</a:t>
            </a:r>
            <a:r>
              <a:rPr lang="en-US" altLang="ja-JP" sz="2400" dirty="0" smtClean="0">
                <a:ea typeface="ＭＳ Ｐゴシック" pitchFamily="-83" charset="-128"/>
              </a:rPr>
              <a:t>file handle”) </a:t>
            </a:r>
            <a:r>
              <a:rPr lang="en-US" altLang="ja-JP" sz="2400" dirty="0">
                <a:ea typeface="ＭＳ Ｐゴシック" pitchFamily="-83" charset="-128"/>
              </a:rPr>
              <a:t>in open-file table</a:t>
            </a:r>
          </a:p>
          <a:p>
            <a:pPr>
              <a:lnSpc>
                <a:spcPct val="110000"/>
              </a:lnSpc>
              <a:spcBef>
                <a:spcPct val="5000"/>
              </a:spcBef>
            </a:pPr>
            <a:endParaRPr lang="en-US" sz="2800" dirty="0">
              <a:ea typeface="ＭＳ Ｐゴシック" pitchFamily="-83" charset="-128"/>
            </a:endParaRPr>
          </a:p>
          <a:p>
            <a:pPr>
              <a:lnSpc>
                <a:spcPct val="110000"/>
              </a:lnSpc>
              <a:spcBef>
                <a:spcPct val="5000"/>
              </a:spcBef>
            </a:pPr>
            <a:endParaRPr lang="en-US" sz="2800" dirty="0">
              <a:ea typeface="ＭＳ Ｐゴシック" pitchFamily="-83" charset="-128"/>
            </a:endParaRPr>
          </a:p>
          <a:p>
            <a:pPr>
              <a:lnSpc>
                <a:spcPct val="110000"/>
              </a:lnSpc>
              <a:spcBef>
                <a:spcPct val="5000"/>
              </a:spcBef>
            </a:pPr>
            <a:endParaRPr lang="en-US" sz="2800" dirty="0">
              <a:ea typeface="ＭＳ Ｐゴシック" pitchFamily="-83" charset="-128"/>
            </a:endParaRPr>
          </a:p>
          <a:p>
            <a:pPr>
              <a:lnSpc>
                <a:spcPct val="110000"/>
              </a:lnSpc>
              <a:spcBef>
                <a:spcPct val="5000"/>
              </a:spcBef>
            </a:pPr>
            <a:endParaRPr lang="en-US" sz="2800" dirty="0">
              <a:ea typeface="ＭＳ Ｐゴシック" pitchFamily="-83" charset="-128"/>
            </a:endParaRPr>
          </a:p>
          <a:p>
            <a:pPr>
              <a:lnSpc>
                <a:spcPct val="110000"/>
              </a:lnSpc>
              <a:spcBef>
                <a:spcPct val="5000"/>
              </a:spcBef>
            </a:pPr>
            <a:endParaRPr lang="en-US" sz="2800" dirty="0">
              <a:ea typeface="ＭＳ Ｐゴシック" pitchFamily="-83" charset="-128"/>
            </a:endParaRPr>
          </a:p>
        </p:txBody>
      </p:sp>
      <p:pic>
        <p:nvPicPr>
          <p:cNvPr id="908291" name="Picture 3"/>
          <p:cNvPicPr>
            <a:picLocks noChangeAspect="1" noChangeArrowheads="1"/>
          </p:cNvPicPr>
          <p:nvPr/>
        </p:nvPicPr>
        <p:blipFill>
          <a:blip r:embed="rId3"/>
          <a:srcRect l="4422" t="1373" r="3906" b="58607"/>
          <a:stretch>
            <a:fillRect/>
          </a:stretch>
        </p:blipFill>
        <p:spPr bwMode="auto">
          <a:xfrm>
            <a:off x="381000" y="1295400"/>
            <a:ext cx="8458200" cy="277079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83" charset="-128"/>
              </a:rPr>
              <a:t>In-Memory File System Structures</a:t>
            </a:r>
            <a:endParaRPr lang="en-US" sz="1800">
              <a:ea typeface="ＭＳ Ｐゴシック" pitchFamily="-8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452944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8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829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/>
          <a:lstStyle/>
          <a:p>
            <a:r>
              <a:rPr lang="en-US" altLang="ko-KR" dirty="0" err="1" smtClean="0">
                <a:ea typeface="Gulim" panose="020B0600000101010101" pitchFamily="34" charset="-127"/>
              </a:rPr>
              <a:t>Recal</a:t>
            </a:r>
            <a:r>
              <a:rPr lang="en-US" altLang="ko-KR" dirty="0" smtClean="0">
                <a:ea typeface="Gulim" panose="020B0600000101010101" pitchFamily="34" charset="-127"/>
              </a:rPr>
              <a:t>: A Little Queuing Theory: Some Results (2/2)</a:t>
            </a:r>
          </a:p>
        </p:txBody>
      </p:sp>
      <p:sp>
        <p:nvSpPr>
          <p:cNvPr id="91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9220200" cy="4876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dirty="0" smtClean="0">
                <a:ea typeface="Gulim" panose="020B0600000101010101" pitchFamily="34" charset="-127"/>
              </a:rPr>
              <a:t>Parameters that describe our system:</a:t>
            </a:r>
          </a:p>
          <a:p>
            <a:pPr lvl="1">
              <a:lnSpc>
                <a:spcPct val="10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400" dirty="0" smtClean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:</a:t>
            </a:r>
            <a:r>
              <a:rPr lang="en-US" altLang="ko-KR" sz="2400" dirty="0" smtClean="0">
                <a:ea typeface="Gulim" panose="020B0600000101010101" pitchFamily="34" charset="-127"/>
              </a:rPr>
              <a:t> 	mean number of arriving customers/second </a:t>
            </a:r>
            <a:r>
              <a:rPr lang="en-US" altLang="ko-KR" sz="2400" dirty="0" smtClean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= 1/T</a:t>
            </a:r>
            <a:r>
              <a:rPr lang="en-US" altLang="ko-KR" sz="2400" baseline="-25000" dirty="0" smtClean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A</a:t>
            </a:r>
            <a:endParaRPr lang="en-US" altLang="ko-KR" sz="2400" baseline="-25000" dirty="0" smtClean="0">
              <a:ea typeface="Gulim" panose="020B0600000101010101" pitchFamily="34" charset="-127"/>
            </a:endParaRPr>
          </a:p>
          <a:p>
            <a:pPr lvl="1">
              <a:lnSpc>
                <a:spcPct val="10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4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sz="2400" baseline="-25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ser</a:t>
            </a:r>
            <a:r>
              <a:rPr lang="en-US" altLang="ko-KR" sz="2400" dirty="0" smtClean="0">
                <a:solidFill>
                  <a:schemeClr val="hlink"/>
                </a:solidFill>
                <a:ea typeface="Gulim" panose="020B0600000101010101" pitchFamily="34" charset="-127"/>
              </a:rPr>
              <a:t>:</a:t>
            </a:r>
            <a:r>
              <a:rPr lang="en-US" altLang="ko-KR" sz="2400" dirty="0" smtClean="0">
                <a:ea typeface="Gulim" panose="020B0600000101010101" pitchFamily="34" charset="-127"/>
              </a:rPr>
              <a:t>	mean time to service a customer (“</a:t>
            </a:r>
            <a:r>
              <a:rPr lang="en-US" altLang="ko-KR" sz="2400" dirty="0" smtClean="0">
                <a:solidFill>
                  <a:schemeClr val="accent1"/>
                </a:solidFill>
                <a:ea typeface="Gulim" panose="020B0600000101010101" pitchFamily="34" charset="-127"/>
              </a:rPr>
              <a:t>m</a:t>
            </a:r>
            <a:r>
              <a:rPr lang="en-US" altLang="ko-KR" sz="2400" dirty="0" smtClean="0">
                <a:ea typeface="Gulim" panose="020B0600000101010101" pitchFamily="34" charset="-127"/>
              </a:rPr>
              <a:t>”)</a:t>
            </a:r>
          </a:p>
          <a:p>
            <a:pPr lvl="1">
              <a:lnSpc>
                <a:spcPct val="10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400" dirty="0" smtClean="0">
                <a:solidFill>
                  <a:schemeClr val="hlink"/>
                </a:solidFill>
                <a:ea typeface="Gulim" panose="020B0600000101010101" pitchFamily="34" charset="-127"/>
              </a:rPr>
              <a:t>C:</a:t>
            </a:r>
            <a:r>
              <a:rPr lang="en-US" altLang="ko-KR" sz="2400" dirty="0" smtClean="0">
                <a:ea typeface="Gulim" panose="020B0600000101010101" pitchFamily="34" charset="-127"/>
              </a:rPr>
              <a:t>	squared coefficient of variance = </a:t>
            </a:r>
            <a:r>
              <a:rPr lang="en-US" altLang="ko-KR" sz="2400" dirty="0" smtClean="0">
                <a:ea typeface="Gulim" panose="020B0600000101010101" pitchFamily="34" charset="-127"/>
                <a:sym typeface="Symbol" panose="05050102010706020507" pitchFamily="18" charset="2"/>
              </a:rPr>
              <a:t></a:t>
            </a:r>
            <a:r>
              <a:rPr lang="en-US" altLang="ko-KR" sz="2400" baseline="30000" dirty="0" smtClean="0">
                <a:ea typeface="Gulim" panose="020B0600000101010101" pitchFamily="34" charset="-127"/>
                <a:sym typeface="Symbol" panose="05050102010706020507" pitchFamily="18" charset="2"/>
              </a:rPr>
              <a:t>2</a:t>
            </a:r>
            <a:r>
              <a:rPr lang="en-US" altLang="ko-KR" sz="2400" dirty="0" smtClean="0">
                <a:ea typeface="Gulim" panose="020B0600000101010101" pitchFamily="34" charset="-127"/>
              </a:rPr>
              <a:t>/m</a:t>
            </a:r>
            <a:r>
              <a:rPr lang="en-US" altLang="ko-KR" sz="2400" baseline="30000" dirty="0" smtClean="0">
                <a:ea typeface="Gulim" panose="020B0600000101010101" pitchFamily="34" charset="-127"/>
              </a:rPr>
              <a:t>2</a:t>
            </a:r>
            <a:endParaRPr lang="en-US" altLang="ko-KR" sz="2400" dirty="0" smtClean="0">
              <a:solidFill>
                <a:schemeClr val="accent1"/>
              </a:solidFill>
              <a:ea typeface="Gulim" panose="020B0600000101010101" pitchFamily="34" charset="-127"/>
            </a:endParaRPr>
          </a:p>
          <a:p>
            <a:pPr lvl="1">
              <a:lnSpc>
                <a:spcPct val="10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l-GR" altLang="en-US" sz="2400" dirty="0" smtClean="0">
                <a:solidFill>
                  <a:schemeClr val="accent2"/>
                </a:solidFill>
              </a:rPr>
              <a:t>μ</a:t>
            </a:r>
            <a:r>
              <a:rPr lang="en-US" altLang="ko-KR" sz="2400" dirty="0" smtClean="0">
                <a:solidFill>
                  <a:schemeClr val="accent2"/>
                </a:solidFill>
                <a:ea typeface="Gulim" panose="020B0600000101010101" pitchFamily="34" charset="-127"/>
              </a:rPr>
              <a:t>:</a:t>
            </a:r>
            <a:r>
              <a:rPr lang="en-US" altLang="ko-KR" sz="2400" dirty="0" smtClean="0">
                <a:ea typeface="Gulim" panose="020B0600000101010101" pitchFamily="34" charset="-127"/>
              </a:rPr>
              <a:t>	service rate = 1/</a:t>
            </a:r>
            <a:r>
              <a:rPr lang="en-US" altLang="ko-KR" sz="24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sz="2400" baseline="-25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ser</a:t>
            </a:r>
            <a:endParaRPr lang="en-US" altLang="ko-KR" sz="2400" dirty="0" smtClean="0">
              <a:solidFill>
                <a:schemeClr val="hlink"/>
              </a:solidFill>
              <a:ea typeface="Gulim" panose="020B0600000101010101" pitchFamily="34" charset="-127"/>
            </a:endParaRPr>
          </a:p>
          <a:p>
            <a:pPr lvl="1">
              <a:lnSpc>
                <a:spcPct val="10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400" dirty="0" smtClean="0">
                <a:solidFill>
                  <a:schemeClr val="accent2"/>
                </a:solidFill>
                <a:ea typeface="Gulim" panose="020B0600000101010101" pitchFamily="34" charset="-127"/>
              </a:rPr>
              <a:t>u:</a:t>
            </a:r>
            <a:r>
              <a:rPr lang="en-US" altLang="ko-KR" sz="2400" dirty="0" smtClean="0">
                <a:ea typeface="Gulim" panose="020B0600000101010101" pitchFamily="34" charset="-127"/>
              </a:rPr>
              <a:t>	server utilization (0</a:t>
            </a:r>
            <a:r>
              <a:rPr lang="en-US" altLang="ko-KR" sz="2400" dirty="0" smtClean="0">
                <a:ea typeface="Gulim" panose="020B0600000101010101" pitchFamily="34" charset="-127"/>
                <a:sym typeface="Symbol" panose="05050102010706020507" pitchFamily="18" charset="2"/>
              </a:rPr>
              <a:t></a:t>
            </a:r>
            <a:r>
              <a:rPr lang="en-US" altLang="ko-KR" sz="2400" dirty="0" smtClean="0">
                <a:solidFill>
                  <a:schemeClr val="accent2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u</a:t>
            </a:r>
            <a:r>
              <a:rPr lang="en-US" altLang="ko-KR" sz="2400" dirty="0" smtClean="0">
                <a:ea typeface="Gulim" panose="020B0600000101010101" pitchFamily="34" charset="-127"/>
                <a:sym typeface="Symbol" panose="05050102010706020507" pitchFamily="18" charset="2"/>
              </a:rPr>
              <a:t>1)</a:t>
            </a:r>
            <a:r>
              <a:rPr lang="en-US" altLang="ko-KR" sz="2400" dirty="0" smtClean="0">
                <a:ea typeface="Gulim" panose="020B0600000101010101" pitchFamily="34" charset="-127"/>
              </a:rPr>
              <a:t>: </a:t>
            </a:r>
            <a:r>
              <a:rPr lang="en-US" altLang="ko-KR" sz="2400" dirty="0" smtClean="0">
                <a:solidFill>
                  <a:schemeClr val="accent2"/>
                </a:solidFill>
                <a:ea typeface="Gulim" panose="020B0600000101010101" pitchFamily="34" charset="-127"/>
              </a:rPr>
              <a:t>u </a:t>
            </a:r>
            <a:r>
              <a:rPr lang="en-US" altLang="ko-KR" sz="2400" dirty="0" smtClean="0">
                <a:ea typeface="Gulim" panose="020B0600000101010101" pitchFamily="34" charset="-127"/>
              </a:rPr>
              <a:t>= </a:t>
            </a:r>
            <a:r>
              <a:rPr lang="en-US" altLang="ko-KR" sz="2400" dirty="0" smtClean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</a:t>
            </a:r>
            <a:r>
              <a:rPr lang="en-US" altLang="ko-KR" sz="2400" dirty="0" smtClean="0">
                <a:ea typeface="Gulim" panose="020B0600000101010101" pitchFamily="34" charset="-127"/>
              </a:rPr>
              <a:t>/</a:t>
            </a:r>
            <a:r>
              <a:rPr lang="el-GR" altLang="en-US" sz="2400" dirty="0" smtClean="0">
                <a:solidFill>
                  <a:schemeClr val="accent2"/>
                </a:solidFill>
              </a:rPr>
              <a:t>μ</a:t>
            </a:r>
            <a:r>
              <a:rPr lang="en-US" altLang="ko-KR" sz="2400" dirty="0" smtClean="0">
                <a:ea typeface="Gulim" panose="020B0600000101010101" pitchFamily="34" charset="-127"/>
              </a:rPr>
              <a:t> = </a:t>
            </a:r>
            <a:r>
              <a:rPr lang="en-US" altLang="ko-KR" sz="2400" dirty="0" smtClean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  </a:t>
            </a:r>
            <a:r>
              <a:rPr lang="en-US" altLang="ko-KR" sz="24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sz="2400" baseline="-25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ser</a:t>
            </a:r>
            <a:r>
              <a:rPr lang="en-US" altLang="ko-KR" sz="2400" dirty="0" smtClean="0">
                <a:ea typeface="Gulim" panose="020B0600000101010101" pitchFamily="34" charset="-127"/>
              </a:rPr>
              <a:t> </a:t>
            </a:r>
          </a:p>
          <a:p>
            <a:pPr>
              <a:lnSpc>
                <a:spcPct val="10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dirty="0" smtClean="0">
                <a:ea typeface="Gulim" panose="020B0600000101010101" pitchFamily="34" charset="-127"/>
              </a:rPr>
              <a:t>Parameters we wish to compute:</a:t>
            </a:r>
          </a:p>
          <a:p>
            <a:pPr lvl="1">
              <a:lnSpc>
                <a:spcPct val="10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400" dirty="0" err="1" smtClean="0">
                <a:ea typeface="Gulim" panose="020B0600000101010101" pitchFamily="34" charset="-127"/>
              </a:rPr>
              <a:t>T</a:t>
            </a:r>
            <a:r>
              <a:rPr lang="en-US" altLang="ko-KR" sz="2400" baseline="-25000" dirty="0" err="1" smtClean="0">
                <a:ea typeface="Gulim" panose="020B0600000101010101" pitchFamily="34" charset="-127"/>
              </a:rPr>
              <a:t>q</a:t>
            </a:r>
            <a:r>
              <a:rPr lang="en-US" altLang="ko-KR" sz="2400" dirty="0" smtClean="0">
                <a:ea typeface="Gulim" panose="020B0600000101010101" pitchFamily="34" charset="-127"/>
              </a:rPr>
              <a:t>: 	Time spent in queue</a:t>
            </a:r>
          </a:p>
          <a:p>
            <a:pPr lvl="1">
              <a:lnSpc>
                <a:spcPct val="10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400" dirty="0" err="1" smtClean="0">
                <a:ea typeface="Gulim" panose="020B0600000101010101" pitchFamily="34" charset="-127"/>
              </a:rPr>
              <a:t>L</a:t>
            </a:r>
            <a:r>
              <a:rPr lang="en-US" altLang="ko-KR" sz="2400" baseline="-25000" dirty="0" err="1" smtClean="0">
                <a:ea typeface="Gulim" panose="020B0600000101010101" pitchFamily="34" charset="-127"/>
              </a:rPr>
              <a:t>q</a:t>
            </a:r>
            <a:r>
              <a:rPr lang="en-US" altLang="ko-KR" sz="2400" dirty="0" smtClean="0">
                <a:ea typeface="Gulim" panose="020B0600000101010101" pitchFamily="34" charset="-127"/>
              </a:rPr>
              <a:t>: 	Length of queue = </a:t>
            </a:r>
            <a:r>
              <a:rPr lang="en-US" altLang="ko-KR" sz="2400" dirty="0" smtClean="0">
                <a:ea typeface="Gulim" panose="020B0600000101010101" pitchFamily="34" charset="-127"/>
                <a:sym typeface="Symbol" panose="05050102010706020507" pitchFamily="18" charset="2"/>
              </a:rPr>
              <a:t>  </a:t>
            </a:r>
            <a:r>
              <a:rPr lang="en-US" altLang="ko-KR" sz="2400" dirty="0" err="1" smtClean="0">
                <a:ea typeface="Gulim" panose="020B0600000101010101" pitchFamily="34" charset="-127"/>
                <a:sym typeface="Symbol" panose="05050102010706020507" pitchFamily="18" charset="2"/>
              </a:rPr>
              <a:t>T</a:t>
            </a:r>
            <a:r>
              <a:rPr lang="en-US" altLang="ko-KR" sz="2400" baseline="-25000" dirty="0" err="1" smtClean="0">
                <a:ea typeface="Gulim" panose="020B0600000101010101" pitchFamily="34" charset="-127"/>
              </a:rPr>
              <a:t>q</a:t>
            </a:r>
            <a:r>
              <a:rPr lang="en-US" altLang="ko-KR" sz="2400" dirty="0" smtClean="0">
                <a:ea typeface="Gulim" panose="020B0600000101010101" pitchFamily="34" charset="-127"/>
              </a:rPr>
              <a:t> (by Little’s law)</a:t>
            </a:r>
          </a:p>
          <a:p>
            <a:pPr>
              <a:lnSpc>
                <a:spcPct val="10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dirty="0" smtClean="0">
                <a:latin typeface="Gill Sans" charset="0"/>
                <a:ea typeface="Gill Sans" charset="0"/>
                <a:cs typeface="Gill Sans" charset="0"/>
              </a:rPr>
              <a:t>Results</a:t>
            </a:r>
            <a:r>
              <a:rPr lang="en-US" altLang="ko-KR" dirty="0" smtClean="0">
                <a:solidFill>
                  <a:schemeClr val="hlink"/>
                </a:solidFill>
                <a:ea typeface="Gulim" panose="020B0600000101010101" pitchFamily="34" charset="-127"/>
              </a:rPr>
              <a:t> </a:t>
            </a:r>
            <a:r>
              <a:rPr lang="en-US" altLang="ko-KR" dirty="0" smtClean="0">
                <a:ea typeface="Gulim" panose="020B0600000101010101" pitchFamily="34" charset="-127"/>
              </a:rPr>
              <a:t>(</a:t>
            </a:r>
            <a:r>
              <a:rPr lang="en-US" altLang="ko-KR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M</a:t>
            </a:r>
            <a:r>
              <a:rPr lang="en-US" altLang="ko-KR" dirty="0" smtClean="0">
                <a:ea typeface="Gulim" panose="020B0600000101010101" pitchFamily="34" charset="-127"/>
              </a:rPr>
              <a:t>: Poisson arrival</a:t>
            </a:r>
            <a:r>
              <a:rPr lang="en-US" altLang="ko-KR" dirty="0">
                <a:ea typeface="Gulim" panose="020B0600000101010101" pitchFamily="34" charset="-127"/>
              </a:rPr>
              <a:t> </a:t>
            </a:r>
            <a:r>
              <a:rPr lang="en-US" altLang="ko-KR" dirty="0" smtClean="0">
                <a:ea typeface="Gulim" panose="020B0600000101010101" pitchFamily="34" charset="-127"/>
              </a:rPr>
              <a:t>process, </a:t>
            </a:r>
            <a:r>
              <a:rPr lang="en-US" altLang="ko-KR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altLang="ko-KR" dirty="0">
                <a:ea typeface="Gulim" panose="020B0600000101010101" pitchFamily="34" charset="-127"/>
              </a:rPr>
              <a:t> server</a:t>
            </a:r>
            <a:r>
              <a:rPr lang="en-US" altLang="ko-KR" dirty="0" smtClean="0">
                <a:ea typeface="Gulim" panose="020B0600000101010101" pitchFamily="34" charset="-127"/>
              </a:rPr>
              <a:t>):</a:t>
            </a:r>
          </a:p>
          <a:p>
            <a:pPr lvl="1">
              <a:lnSpc>
                <a:spcPct val="10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400" dirty="0" smtClean="0">
                <a:solidFill>
                  <a:schemeClr val="hlink"/>
                </a:solidFill>
                <a:latin typeface="Gill Sans" charset="0"/>
                <a:ea typeface="Gill Sans" charset="0"/>
                <a:cs typeface="Gill Sans" charset="0"/>
              </a:rPr>
              <a:t>M</a:t>
            </a:r>
            <a:r>
              <a:rPr lang="en-US" altLang="ko-KR" sz="2400" dirty="0" smtClean="0">
                <a:ea typeface="Gulim" panose="020B0600000101010101" pitchFamily="34" charset="-127"/>
              </a:rPr>
              <a:t>emoryless service time distribution (C = 1): </a:t>
            </a:r>
            <a:r>
              <a:rPr lang="en-US" altLang="ko-KR" sz="2400" dirty="0" smtClean="0">
                <a:solidFill>
                  <a:schemeClr val="hlink"/>
                </a:solidFill>
                <a:ea typeface="Gulim" panose="020B0600000101010101" pitchFamily="34" charset="-127"/>
              </a:rPr>
              <a:t>Called an </a:t>
            </a:r>
            <a:r>
              <a:rPr lang="en-US" altLang="ko-KR" sz="2400" dirty="0">
                <a:solidFill>
                  <a:schemeClr val="hlink"/>
                </a:solidFill>
                <a:latin typeface="Gill Sans" charset="0"/>
                <a:ea typeface="Gill Sans" charset="0"/>
                <a:cs typeface="Gill Sans" charset="0"/>
              </a:rPr>
              <a:t>M/M/1</a:t>
            </a:r>
            <a:r>
              <a:rPr lang="en-US" altLang="ko-KR" sz="2400" dirty="0">
                <a:solidFill>
                  <a:schemeClr val="hlink"/>
                </a:solidFill>
                <a:ea typeface="Gulim" panose="020B0600000101010101" pitchFamily="34" charset="-127"/>
              </a:rPr>
              <a:t> queue</a:t>
            </a:r>
            <a:endParaRPr lang="en-US" altLang="ko-KR" sz="2400" dirty="0" smtClean="0">
              <a:ea typeface="Gulim" panose="020B0600000101010101" pitchFamily="34" charset="-127"/>
            </a:endParaRPr>
          </a:p>
          <a:p>
            <a:pPr lvl="2">
              <a:lnSpc>
                <a:spcPct val="10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400" dirty="0" err="1" smtClean="0">
                <a:ea typeface="Gulim" panose="020B0600000101010101" pitchFamily="34" charset="-127"/>
              </a:rPr>
              <a:t>T</a:t>
            </a:r>
            <a:r>
              <a:rPr lang="en-US" altLang="ko-KR" sz="2400" baseline="-25000" dirty="0" err="1" smtClean="0">
                <a:ea typeface="Gulim" panose="020B0600000101010101" pitchFamily="34" charset="-127"/>
              </a:rPr>
              <a:t>q</a:t>
            </a:r>
            <a:r>
              <a:rPr lang="en-US" altLang="ko-KR" sz="2400" baseline="-25000" dirty="0" smtClean="0">
                <a:ea typeface="Gulim" panose="020B0600000101010101" pitchFamily="34" charset="-127"/>
              </a:rPr>
              <a:t> </a:t>
            </a:r>
            <a:r>
              <a:rPr lang="en-US" altLang="ko-KR" sz="2400" dirty="0" smtClean="0">
                <a:ea typeface="Gulim" panose="020B0600000101010101" pitchFamily="34" charset="-127"/>
              </a:rPr>
              <a:t>= </a:t>
            </a:r>
            <a:r>
              <a:rPr lang="en-US" altLang="ko-KR" sz="2400" dirty="0" err="1" smtClean="0">
                <a:ea typeface="Gulim" panose="020B0600000101010101" pitchFamily="34" charset="-127"/>
              </a:rPr>
              <a:t>T</a:t>
            </a:r>
            <a:r>
              <a:rPr lang="en-US" altLang="ko-KR" sz="2400" baseline="-25000" dirty="0" err="1" smtClean="0">
                <a:ea typeface="Gulim" panose="020B0600000101010101" pitchFamily="34" charset="-127"/>
              </a:rPr>
              <a:t>ser</a:t>
            </a:r>
            <a:r>
              <a:rPr lang="en-US" altLang="ko-KR" sz="2400" dirty="0" smtClean="0">
                <a:ea typeface="Gulim" panose="020B0600000101010101" pitchFamily="34" charset="-127"/>
              </a:rPr>
              <a:t> x u/(1 – u)</a:t>
            </a:r>
          </a:p>
          <a:p>
            <a:pPr lvl="1">
              <a:lnSpc>
                <a:spcPct val="10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400" dirty="0" smtClean="0">
                <a:solidFill>
                  <a:schemeClr val="hlink"/>
                </a:solidFill>
                <a:latin typeface="Gill Sans" charset="0"/>
                <a:ea typeface="Gill Sans" charset="0"/>
                <a:cs typeface="Gill Sans" charset="0"/>
              </a:rPr>
              <a:t>G</a:t>
            </a:r>
            <a:r>
              <a:rPr lang="en-US" altLang="ko-KR" sz="2400" dirty="0" smtClean="0">
                <a:ea typeface="Gulim" panose="020B0600000101010101" pitchFamily="34" charset="-127"/>
              </a:rPr>
              <a:t>eneral service time distribution (no restrictions): </a:t>
            </a:r>
            <a:r>
              <a:rPr lang="en-US" altLang="ko-KR" sz="2400" dirty="0">
                <a:solidFill>
                  <a:schemeClr val="hlink"/>
                </a:solidFill>
                <a:ea typeface="Gulim" panose="020B0600000101010101" pitchFamily="34" charset="-127"/>
              </a:rPr>
              <a:t>Called </a:t>
            </a:r>
            <a:r>
              <a:rPr lang="en-US" altLang="ko-KR" sz="2400" dirty="0" smtClean="0">
                <a:solidFill>
                  <a:schemeClr val="hlink"/>
                </a:solidFill>
                <a:ea typeface="Gulim" panose="020B0600000101010101" pitchFamily="34" charset="-127"/>
              </a:rPr>
              <a:t>an </a:t>
            </a:r>
            <a:r>
              <a:rPr lang="en-US" altLang="ko-KR" sz="2400" dirty="0" smtClean="0">
                <a:solidFill>
                  <a:schemeClr val="hlink"/>
                </a:solidFill>
                <a:latin typeface="Gill Sans" charset="0"/>
                <a:ea typeface="Gill Sans" charset="0"/>
                <a:cs typeface="Gill Sans" charset="0"/>
              </a:rPr>
              <a:t>M/G/1</a:t>
            </a:r>
            <a:r>
              <a:rPr lang="en-US" altLang="ko-KR" sz="2400" dirty="0" smtClean="0">
                <a:solidFill>
                  <a:schemeClr val="hlink"/>
                </a:solidFill>
                <a:ea typeface="Gulim" panose="020B0600000101010101" pitchFamily="34" charset="-127"/>
              </a:rPr>
              <a:t> </a:t>
            </a:r>
            <a:r>
              <a:rPr lang="en-US" altLang="ko-KR" sz="2400" dirty="0">
                <a:solidFill>
                  <a:schemeClr val="hlink"/>
                </a:solidFill>
                <a:ea typeface="Gulim" panose="020B0600000101010101" pitchFamily="34" charset="-127"/>
              </a:rPr>
              <a:t>queue</a:t>
            </a:r>
            <a:endParaRPr lang="en-US" altLang="ko-KR" sz="2400" dirty="0" smtClean="0">
              <a:ea typeface="Gulim" panose="020B0600000101010101" pitchFamily="34" charset="-127"/>
            </a:endParaRPr>
          </a:p>
          <a:p>
            <a:pPr lvl="2">
              <a:lnSpc>
                <a:spcPct val="10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400" dirty="0" err="1" smtClean="0">
                <a:ea typeface="Gulim" panose="020B0600000101010101" pitchFamily="34" charset="-127"/>
              </a:rPr>
              <a:t>T</a:t>
            </a:r>
            <a:r>
              <a:rPr lang="en-US" altLang="ko-KR" sz="2400" baseline="-25000" dirty="0" err="1" smtClean="0">
                <a:ea typeface="Gulim" panose="020B0600000101010101" pitchFamily="34" charset="-127"/>
              </a:rPr>
              <a:t>q</a:t>
            </a:r>
            <a:r>
              <a:rPr lang="en-US" altLang="ko-KR" sz="2400" dirty="0" smtClean="0">
                <a:ea typeface="Gulim" panose="020B0600000101010101" pitchFamily="34" charset="-127"/>
              </a:rPr>
              <a:t> = </a:t>
            </a:r>
            <a:r>
              <a:rPr lang="en-US" altLang="ko-KR" sz="2400" dirty="0" err="1" smtClean="0">
                <a:ea typeface="Gulim" panose="020B0600000101010101" pitchFamily="34" charset="-127"/>
              </a:rPr>
              <a:t>T</a:t>
            </a:r>
            <a:r>
              <a:rPr lang="en-US" altLang="ko-KR" sz="2400" baseline="-25000" dirty="0" err="1" smtClean="0">
                <a:ea typeface="Gulim" panose="020B0600000101010101" pitchFamily="34" charset="-127"/>
              </a:rPr>
              <a:t>ser</a:t>
            </a:r>
            <a:r>
              <a:rPr lang="en-US" altLang="ko-KR" sz="2400" dirty="0" smtClean="0">
                <a:ea typeface="Gulim" panose="020B0600000101010101" pitchFamily="34" charset="-127"/>
              </a:rPr>
              <a:t> x ½(1+C) x u/(1 – u))</a:t>
            </a:r>
          </a:p>
        </p:txBody>
      </p:sp>
      <p:grpSp>
        <p:nvGrpSpPr>
          <p:cNvPr id="917508" name="Group 4"/>
          <p:cNvGrpSpPr>
            <a:grpSpLocks/>
          </p:cNvGrpSpPr>
          <p:nvPr/>
        </p:nvGrpSpPr>
        <p:grpSpPr bwMode="auto">
          <a:xfrm>
            <a:off x="1576388" y="838200"/>
            <a:ext cx="5300663" cy="1184275"/>
            <a:chOff x="1077" y="462"/>
            <a:chExt cx="3339" cy="746"/>
          </a:xfrm>
        </p:grpSpPr>
        <p:sp>
          <p:nvSpPr>
            <p:cNvPr id="25605" name="Rectangle 5"/>
            <p:cNvSpPr>
              <a:spLocks noChangeArrowheads="1"/>
            </p:cNvSpPr>
            <p:nvPr/>
          </p:nvSpPr>
          <p:spPr bwMode="auto">
            <a:xfrm>
              <a:off x="1077" y="764"/>
              <a:ext cx="901" cy="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</a:pPr>
              <a:r>
                <a:rPr lang="en-US" altLang="en-US" sz="2000" b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Arrival Rate</a:t>
              </a:r>
            </a:p>
            <a:p>
              <a:pPr algn="ctr">
                <a:spcBef>
                  <a:spcPct val="0"/>
                </a:spcBef>
                <a:buSzTx/>
              </a:pPr>
              <a:r>
                <a:rPr lang="en-US" altLang="en-US" sz="2000" b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  <a:sym typeface="Symbol" panose="05050102010706020507" pitchFamily="18" charset="2"/>
                </a:rPr>
                <a:t></a:t>
              </a:r>
            </a:p>
          </p:txBody>
        </p:sp>
        <p:sp>
          <p:nvSpPr>
            <p:cNvPr id="25606" name="Rectangle 6"/>
            <p:cNvSpPr>
              <a:spLocks noChangeArrowheads="1"/>
            </p:cNvSpPr>
            <p:nvPr/>
          </p:nvSpPr>
          <p:spPr bwMode="auto">
            <a:xfrm>
              <a:off x="2042" y="462"/>
              <a:ext cx="820" cy="560"/>
            </a:xfrm>
            <a:prstGeom prst="rect">
              <a:avLst/>
            </a:prstGeom>
            <a:solidFill>
              <a:srgbClr val="53FB25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SzTx/>
              </a:pPr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Queue</a:t>
              </a:r>
            </a:p>
          </p:txBody>
        </p:sp>
        <p:sp>
          <p:nvSpPr>
            <p:cNvPr id="25607" name="Line 7"/>
            <p:cNvSpPr>
              <a:spLocks noChangeShapeType="1"/>
            </p:cNvSpPr>
            <p:nvPr/>
          </p:nvSpPr>
          <p:spPr bwMode="auto">
            <a:xfrm>
              <a:off x="2862" y="738"/>
              <a:ext cx="95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08" name="Line 8"/>
            <p:cNvSpPr>
              <a:spLocks noChangeShapeType="1"/>
            </p:cNvSpPr>
            <p:nvPr/>
          </p:nvSpPr>
          <p:spPr bwMode="auto">
            <a:xfrm>
              <a:off x="1093" y="738"/>
              <a:ext cx="92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09" name="Oval 9"/>
            <p:cNvSpPr>
              <a:spLocks noChangeArrowheads="1"/>
            </p:cNvSpPr>
            <p:nvPr/>
          </p:nvSpPr>
          <p:spPr bwMode="auto">
            <a:xfrm>
              <a:off x="3812" y="462"/>
              <a:ext cx="604" cy="603"/>
            </a:xfrm>
            <a:prstGeom prst="ellipse">
              <a:avLst/>
            </a:prstGeom>
            <a:solidFill>
              <a:schemeClr val="accent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Server</a:t>
              </a:r>
            </a:p>
          </p:txBody>
        </p:sp>
        <p:sp>
          <p:nvSpPr>
            <p:cNvPr id="25610" name="Rectangle 10"/>
            <p:cNvSpPr>
              <a:spLocks noChangeArrowheads="1"/>
            </p:cNvSpPr>
            <p:nvPr/>
          </p:nvSpPr>
          <p:spPr bwMode="auto">
            <a:xfrm>
              <a:off x="2869" y="764"/>
              <a:ext cx="932" cy="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</a:pPr>
              <a:r>
                <a:rPr lang="en-US" altLang="en-US" sz="2000" b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Service Rate</a:t>
              </a:r>
            </a:p>
            <a:p>
              <a:pPr algn="ctr">
                <a:spcBef>
                  <a:spcPct val="0"/>
                </a:spcBef>
                <a:buSzTx/>
              </a:pPr>
              <a:r>
                <a:rPr lang="en-US" altLang="en-US" sz="2000" b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  <a:sym typeface="Symbol" panose="05050102010706020507" pitchFamily="18" charset="2"/>
                </a:rPr>
                <a:t></a:t>
              </a:r>
              <a:r>
                <a:rPr lang="el-GR" altLang="en-US" sz="2000" b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  <a:sym typeface="Symbol" panose="05050102010706020507" pitchFamily="18" charset="2"/>
                </a:rPr>
                <a:t>μ</a:t>
              </a:r>
              <a:r>
                <a:rPr lang="en-US" altLang="en-US" sz="2000" b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  <a:sym typeface="Symbol" panose="05050102010706020507" pitchFamily="18" charset="2"/>
                </a:rPr>
                <a:t>=1/T</a:t>
              </a:r>
              <a:r>
                <a:rPr lang="en-US" altLang="en-US" sz="2000" b="0" baseline="-2500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  <a:sym typeface="Symbol" panose="05050102010706020507" pitchFamily="18" charset="2"/>
                </a:rPr>
                <a:t>ser</a:t>
              </a:r>
              <a:endParaRPr lang="el-GR" altLang="en-US" sz="2000" b="0">
                <a:solidFill>
                  <a:schemeClr val="hlink"/>
                </a:solidFill>
                <a:latin typeface="Gill Sans" charset="0"/>
                <a:ea typeface="Gill Sans" charset="0"/>
                <a:cs typeface="Gill Sans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667001" y="5486400"/>
            <a:ext cx="2285999" cy="990600"/>
            <a:chOff x="2667001" y="5486400"/>
            <a:chExt cx="2285999" cy="990600"/>
          </a:xfrm>
        </p:grpSpPr>
        <p:sp>
          <p:nvSpPr>
            <p:cNvPr id="2" name="Rectangle 1"/>
            <p:cNvSpPr/>
            <p:nvPr/>
          </p:nvSpPr>
          <p:spPr bwMode="auto">
            <a:xfrm>
              <a:off x="2667001" y="5486400"/>
              <a:ext cx="1066800" cy="361462"/>
            </a:xfrm>
            <a:prstGeom prst="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3886200" y="6115538"/>
              <a:ext cx="1066800" cy="361462"/>
            </a:xfrm>
            <a:prstGeom prst="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sp>
        <p:nvSpPr>
          <p:cNvPr id="4" name="Rectangle 3"/>
          <p:cNvSpPr/>
          <p:nvPr/>
        </p:nvSpPr>
        <p:spPr bwMode="auto">
          <a:xfrm>
            <a:off x="4953000" y="685800"/>
            <a:ext cx="3962400" cy="5029200"/>
          </a:xfrm>
          <a:prstGeom prst="rect">
            <a:avLst/>
          </a:prstGeom>
          <a:solidFill>
            <a:srgbClr val="FFFFBD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Why does the response/queueing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 delay grow unboundedly even though the utilization is &lt; </a:t>
            </a:r>
            <a:r>
              <a:rPr lang="en-US" sz="2400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 ?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6" name="Straight Connector 5"/>
          <p:cNvCxnSpPr>
            <a:endCxn id="4" idx="1"/>
          </p:cNvCxnSpPr>
          <p:nvPr/>
        </p:nvCxnSpPr>
        <p:spPr bwMode="auto">
          <a:xfrm flipV="1">
            <a:off x="3733801" y="3200400"/>
            <a:ext cx="1219199" cy="251460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>
            <a:stCxn id="12" idx="0"/>
            <a:endCxn id="4" idx="1"/>
          </p:cNvCxnSpPr>
          <p:nvPr/>
        </p:nvCxnSpPr>
        <p:spPr bwMode="auto">
          <a:xfrm flipV="1">
            <a:off x="4419600" y="3200400"/>
            <a:ext cx="533400" cy="2915138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4" name="Group 33"/>
          <p:cNvGrpSpPr/>
          <p:nvPr/>
        </p:nvGrpSpPr>
        <p:grpSpPr>
          <a:xfrm>
            <a:off x="5105400" y="2312591"/>
            <a:ext cx="3657600" cy="3250009"/>
            <a:chOff x="5410200" y="533400"/>
            <a:chExt cx="3684589" cy="3286919"/>
          </a:xfrm>
          <a:solidFill>
            <a:srgbClr val="FFFFBD"/>
          </a:solidFill>
        </p:grpSpPr>
        <p:sp>
          <p:nvSpPr>
            <p:cNvPr id="35" name="Rectangle 34"/>
            <p:cNvSpPr/>
            <p:nvPr/>
          </p:nvSpPr>
          <p:spPr bwMode="auto">
            <a:xfrm>
              <a:off x="5410200" y="533400"/>
              <a:ext cx="3684589" cy="3286919"/>
            </a:xfrm>
            <a:prstGeom prst="rect">
              <a:avLst/>
            </a:prstGeom>
            <a:grpFill/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36" name="Ink 3"/>
            <p:cNvSpPr>
              <a:spLocks noRot="1" noChangeAspect="1" noEditPoints="1" noChangeArrowheads="1" noChangeShapeType="1" noTextEdit="1"/>
            </p:cNvSpPr>
            <p:nvPr/>
          </p:nvSpPr>
          <p:spPr bwMode="auto">
            <a:xfrm>
              <a:off x="8104188" y="1371600"/>
              <a:ext cx="1587" cy="1587"/>
            </a:xfrm>
            <a:custGeom>
              <a:avLst/>
              <a:gdLst>
                <a:gd name="T0" fmla="*/ 0 w 1"/>
                <a:gd name="T1" fmla="*/ 2147483647 h 1"/>
                <a:gd name="T2" fmla="*/ 0 w 1"/>
                <a:gd name="T3" fmla="*/ 2147483647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190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7" name="Ink 3"/>
            <p:cNvSpPr>
              <a:spLocks noRot="1" noChangeAspect="1" noEditPoints="1" noChangeArrowheads="1" noChangeShapeType="1" noTextEdit="1"/>
            </p:cNvSpPr>
            <p:nvPr/>
          </p:nvSpPr>
          <p:spPr bwMode="auto">
            <a:xfrm>
              <a:off x="8104188" y="1493838"/>
              <a:ext cx="1587" cy="1587"/>
            </a:xfrm>
            <a:custGeom>
              <a:avLst/>
              <a:gdLst>
                <a:gd name="T0" fmla="*/ 0 w 1"/>
                <a:gd name="T1" fmla="*/ 2147483647 h 1"/>
                <a:gd name="T2" fmla="*/ 0 w 1"/>
                <a:gd name="T3" fmla="*/ 2147483647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190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38" name="Group 37"/>
            <p:cNvGrpSpPr>
              <a:grpSpLocks/>
            </p:cNvGrpSpPr>
            <p:nvPr/>
          </p:nvGrpSpPr>
          <p:grpSpPr bwMode="auto">
            <a:xfrm>
              <a:off x="5540376" y="742156"/>
              <a:ext cx="3554413" cy="3078163"/>
              <a:chOff x="5413376" y="685800"/>
              <a:chExt cx="3554413" cy="3078163"/>
            </a:xfrm>
            <a:grpFill/>
          </p:grpSpPr>
          <p:grpSp>
            <p:nvGrpSpPr>
              <p:cNvPr id="39" name="Group 53"/>
              <p:cNvGrpSpPr>
                <a:grpSpLocks/>
              </p:cNvGrpSpPr>
              <p:nvPr/>
            </p:nvGrpSpPr>
            <p:grpSpPr bwMode="auto">
              <a:xfrm>
                <a:off x="5413376" y="685800"/>
                <a:ext cx="3554413" cy="3078163"/>
                <a:chOff x="3410" y="432"/>
                <a:chExt cx="2239" cy="1939"/>
              </a:xfrm>
              <a:grpFill/>
            </p:grpSpPr>
            <p:sp>
              <p:nvSpPr>
                <p:cNvPr id="41" name="Rectangle 4"/>
                <p:cNvSpPr>
                  <a:spLocks noChangeArrowheads="1"/>
                </p:cNvSpPr>
                <p:nvPr/>
              </p:nvSpPr>
              <p:spPr bwMode="auto">
                <a:xfrm>
                  <a:off x="3614" y="1255"/>
                  <a:ext cx="777" cy="149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42" name="Rectangle 5"/>
                <p:cNvSpPr>
                  <a:spLocks noChangeArrowheads="1"/>
                </p:cNvSpPr>
                <p:nvPr/>
              </p:nvSpPr>
              <p:spPr bwMode="auto">
                <a:xfrm>
                  <a:off x="5245" y="1827"/>
                  <a:ext cx="404" cy="192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63500" tIns="25400" rIns="63500" bIns="25400">
                  <a:sp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ct val="0"/>
                    </a:spcBef>
                    <a:buSzTx/>
                  </a:pPr>
                  <a:r>
                    <a:rPr lang="en-US" b="0">
                      <a:latin typeface="Gill Sans" charset="0"/>
                      <a:ea typeface="Gill Sans" charset="0"/>
                      <a:cs typeface="Gill Sans" charset="0"/>
                    </a:rPr>
                    <a:t>100%</a:t>
                  </a:r>
                </a:p>
              </p:txBody>
            </p:sp>
            <p:sp>
              <p:nvSpPr>
                <p:cNvPr id="43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3728" y="432"/>
                  <a:ext cx="1" cy="1378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44" name="Line 7"/>
                <p:cNvSpPr>
                  <a:spLocks noChangeShapeType="1"/>
                </p:cNvSpPr>
                <p:nvPr/>
              </p:nvSpPr>
              <p:spPr bwMode="auto">
                <a:xfrm>
                  <a:off x="3734" y="1803"/>
                  <a:ext cx="1512" cy="1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45" name="Rectangle 8"/>
                <p:cNvSpPr>
                  <a:spLocks noChangeArrowheads="1"/>
                </p:cNvSpPr>
                <p:nvPr/>
              </p:nvSpPr>
              <p:spPr bwMode="auto">
                <a:xfrm>
                  <a:off x="3771" y="449"/>
                  <a:ext cx="752" cy="362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63500" tIns="25400" rIns="63500" bIns="25400">
                  <a:spAutoFit/>
                </a:bodyPr>
                <a:lstStyle/>
                <a:p>
                  <a:pPr algn="l">
                    <a:lnSpc>
                      <a:spcPct val="85000"/>
                    </a:lnSpc>
                    <a:spcBef>
                      <a:spcPct val="0"/>
                    </a:spcBef>
                    <a:buSzTx/>
                  </a:pPr>
                  <a:r>
                    <a:rPr lang="en-US" sz="2000" b="0">
                      <a:latin typeface="Gill Sans" charset="0"/>
                      <a:ea typeface="Gill Sans" charset="0"/>
                      <a:cs typeface="Gill Sans" charset="0"/>
                    </a:rPr>
                    <a:t>Response</a:t>
                  </a:r>
                </a:p>
                <a:p>
                  <a:pPr algn="l">
                    <a:lnSpc>
                      <a:spcPct val="85000"/>
                    </a:lnSpc>
                    <a:spcBef>
                      <a:spcPct val="0"/>
                    </a:spcBef>
                    <a:buSzTx/>
                  </a:pPr>
                  <a:r>
                    <a:rPr lang="en-US" sz="2000" b="0">
                      <a:latin typeface="Gill Sans" charset="0"/>
                      <a:ea typeface="Gill Sans" charset="0"/>
                      <a:cs typeface="Gill Sans" charset="0"/>
                    </a:rPr>
                    <a:t>Time (ms)</a:t>
                  </a:r>
                </a:p>
              </p:txBody>
            </p:sp>
            <p:sp>
              <p:nvSpPr>
                <p:cNvPr id="46" name="Rectangle 9"/>
                <p:cNvSpPr>
                  <a:spLocks noChangeArrowheads="1"/>
                </p:cNvSpPr>
                <p:nvPr/>
              </p:nvSpPr>
              <p:spPr bwMode="auto">
                <a:xfrm>
                  <a:off x="3767" y="2004"/>
                  <a:ext cx="1781" cy="36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63500" tIns="25400" rIns="63500" bIns="25400">
                  <a:spAutoFit/>
                </a:bodyPr>
                <a:lstStyle/>
                <a:p>
                  <a:pPr>
                    <a:lnSpc>
                      <a:spcPct val="85000"/>
                    </a:lnSpc>
                    <a:spcBef>
                      <a:spcPct val="0"/>
                    </a:spcBef>
                    <a:buSzTx/>
                  </a:pPr>
                  <a:r>
                    <a:rPr lang="en-US" sz="2000" b="0" dirty="0">
                      <a:latin typeface="Gill Sans" charset="0"/>
                      <a:ea typeface="Gill Sans" charset="0"/>
                      <a:cs typeface="Gill Sans" charset="0"/>
                    </a:rPr>
                    <a:t>Throughput  </a:t>
                  </a:r>
                  <a:r>
                    <a:rPr lang="en-US" sz="2000" b="0" dirty="0" smtClean="0">
                      <a:latin typeface="Gill Sans" charset="0"/>
                      <a:ea typeface="Gill Sans" charset="0"/>
                      <a:cs typeface="Gill Sans" charset="0"/>
                    </a:rPr>
                    <a:t>(</a:t>
                  </a:r>
                  <a:r>
                    <a:rPr lang="en-US" sz="2000" b="0" dirty="0">
                      <a:latin typeface="Gill Sans" charset="0"/>
                      <a:ea typeface="Gill Sans" charset="0"/>
                      <a:cs typeface="Gill Sans" charset="0"/>
                    </a:rPr>
                    <a:t>Utilization)</a:t>
                  </a:r>
                </a:p>
                <a:p>
                  <a:pPr>
                    <a:lnSpc>
                      <a:spcPct val="85000"/>
                    </a:lnSpc>
                    <a:spcBef>
                      <a:spcPct val="0"/>
                    </a:spcBef>
                    <a:buSzTx/>
                  </a:pPr>
                  <a:r>
                    <a:rPr lang="en-US" sz="2000" b="0" dirty="0" smtClean="0">
                      <a:latin typeface="Gill Sans" charset="0"/>
                      <a:ea typeface="Gill Sans" charset="0"/>
                      <a:cs typeface="Gill Sans" charset="0"/>
                    </a:rPr>
                    <a:t>                   (</a:t>
                  </a:r>
                  <a:r>
                    <a:rPr lang="en-US" sz="2000" b="0" dirty="0">
                      <a:latin typeface="Gill Sans" charset="0"/>
                      <a:ea typeface="Gill Sans" charset="0"/>
                      <a:cs typeface="Gill Sans" charset="0"/>
                    </a:rPr>
                    <a:t>% total BW)</a:t>
                  </a:r>
                </a:p>
              </p:txBody>
            </p:sp>
            <p:sp>
              <p:nvSpPr>
                <p:cNvPr id="47" name="Rectangle 10"/>
                <p:cNvSpPr>
                  <a:spLocks noChangeArrowheads="1"/>
                </p:cNvSpPr>
                <p:nvPr/>
              </p:nvSpPr>
              <p:spPr bwMode="auto">
                <a:xfrm>
                  <a:off x="3490" y="1786"/>
                  <a:ext cx="153" cy="192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63500" tIns="25400" rIns="63500" bIns="25400">
                  <a:sp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ct val="0"/>
                    </a:spcBef>
                    <a:buSzTx/>
                  </a:pPr>
                  <a:r>
                    <a:rPr lang="en-US" b="0">
                      <a:latin typeface="Gill Sans" charset="0"/>
                      <a:ea typeface="Gill Sans" charset="0"/>
                      <a:cs typeface="Gill Sans" charset="0"/>
                    </a:rPr>
                    <a:t>0</a:t>
                  </a:r>
                </a:p>
              </p:txBody>
            </p:sp>
            <p:sp>
              <p:nvSpPr>
                <p:cNvPr id="48" name="Rectangle 11"/>
                <p:cNvSpPr>
                  <a:spLocks noChangeArrowheads="1"/>
                </p:cNvSpPr>
                <p:nvPr/>
              </p:nvSpPr>
              <p:spPr bwMode="auto">
                <a:xfrm>
                  <a:off x="3410" y="1305"/>
                  <a:ext cx="299" cy="192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63500" tIns="25400" rIns="63500" bIns="25400">
                  <a:sp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ct val="0"/>
                    </a:spcBef>
                    <a:buSzTx/>
                  </a:pPr>
                  <a:r>
                    <a:rPr lang="en-US" b="0">
                      <a:latin typeface="Gill Sans" charset="0"/>
                      <a:ea typeface="Gill Sans" charset="0"/>
                      <a:cs typeface="Gill Sans" charset="0"/>
                    </a:rPr>
                    <a:t>100</a:t>
                  </a:r>
                </a:p>
              </p:txBody>
            </p:sp>
            <p:sp>
              <p:nvSpPr>
                <p:cNvPr id="49" name="Rectangle 12"/>
                <p:cNvSpPr>
                  <a:spLocks noChangeArrowheads="1"/>
                </p:cNvSpPr>
                <p:nvPr/>
              </p:nvSpPr>
              <p:spPr bwMode="auto">
                <a:xfrm>
                  <a:off x="3410" y="904"/>
                  <a:ext cx="299" cy="192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63500" tIns="25400" rIns="63500" bIns="25400">
                  <a:sp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ct val="0"/>
                    </a:spcBef>
                    <a:buSzTx/>
                  </a:pPr>
                  <a:r>
                    <a:rPr lang="en-US" b="0">
                      <a:latin typeface="Gill Sans" charset="0"/>
                      <a:ea typeface="Gill Sans" charset="0"/>
                      <a:cs typeface="Gill Sans" charset="0"/>
                    </a:rPr>
                    <a:t>200</a:t>
                  </a:r>
                </a:p>
              </p:txBody>
            </p:sp>
            <p:sp>
              <p:nvSpPr>
                <p:cNvPr id="50" name="Rectangle 13"/>
                <p:cNvSpPr>
                  <a:spLocks noChangeArrowheads="1"/>
                </p:cNvSpPr>
                <p:nvPr/>
              </p:nvSpPr>
              <p:spPr bwMode="auto">
                <a:xfrm>
                  <a:off x="3410" y="502"/>
                  <a:ext cx="299" cy="192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63500" tIns="25400" rIns="63500" bIns="25400">
                  <a:sp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ct val="0"/>
                    </a:spcBef>
                    <a:buSzTx/>
                  </a:pPr>
                  <a:r>
                    <a:rPr lang="en-US" b="0">
                      <a:latin typeface="Gill Sans" charset="0"/>
                      <a:ea typeface="Gill Sans" charset="0"/>
                      <a:cs typeface="Gill Sans" charset="0"/>
                    </a:rPr>
                    <a:t>300</a:t>
                  </a:r>
                </a:p>
              </p:txBody>
            </p:sp>
            <p:sp>
              <p:nvSpPr>
                <p:cNvPr id="51" name="Rectangle 14"/>
                <p:cNvSpPr>
                  <a:spLocks noChangeArrowheads="1"/>
                </p:cNvSpPr>
                <p:nvPr/>
              </p:nvSpPr>
              <p:spPr bwMode="auto">
                <a:xfrm>
                  <a:off x="3691" y="1867"/>
                  <a:ext cx="259" cy="192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63500" tIns="25400" rIns="63500" bIns="25400">
                  <a:sp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ct val="0"/>
                    </a:spcBef>
                    <a:buSzTx/>
                  </a:pPr>
                  <a:r>
                    <a:rPr lang="en-US" b="0">
                      <a:latin typeface="Gill Sans" charset="0"/>
                      <a:ea typeface="Gill Sans" charset="0"/>
                      <a:cs typeface="Gill Sans" charset="0"/>
                    </a:rPr>
                    <a:t>0%</a:t>
                  </a:r>
                </a:p>
              </p:txBody>
            </p:sp>
          </p:grpSp>
          <p:sp>
            <p:nvSpPr>
              <p:cNvPr id="40" name="Ink 4"/>
              <p:cNvSpPr>
                <a:spLocks noRot="1" noChangeAspect="1" noEditPoints="1" noChangeArrowheads="1" noChangeShapeType="1" noTextEdit="1"/>
              </p:cNvSpPr>
              <p:nvPr/>
            </p:nvSpPr>
            <p:spPr bwMode="auto">
              <a:xfrm>
                <a:off x="5937250" y="758825"/>
                <a:ext cx="2368550" cy="1844675"/>
              </a:xfrm>
              <a:custGeom>
                <a:avLst/>
                <a:gdLst>
                  <a:gd name="T0" fmla="*/ 0 w 6060"/>
                  <a:gd name="T1" fmla="*/ 2147483647 h 5124"/>
                  <a:gd name="T2" fmla="*/ 2147483647 w 6060"/>
                  <a:gd name="T3" fmla="*/ 2147483647 h 5124"/>
                  <a:gd name="T4" fmla="*/ 2147483647 w 6060"/>
                  <a:gd name="T5" fmla="*/ 2147483647 h 5124"/>
                  <a:gd name="T6" fmla="*/ 2147483647 w 6060"/>
                  <a:gd name="T7" fmla="*/ 2147483647 h 5124"/>
                  <a:gd name="T8" fmla="*/ 2147483647 w 6060"/>
                  <a:gd name="T9" fmla="*/ 2147483647 h 5124"/>
                  <a:gd name="T10" fmla="*/ 2147483647 w 6060"/>
                  <a:gd name="T11" fmla="*/ 2147483647 h 5124"/>
                  <a:gd name="T12" fmla="*/ 2147483647 w 6060"/>
                  <a:gd name="T13" fmla="*/ 2147483647 h 5124"/>
                  <a:gd name="T14" fmla="*/ 2147483647 w 6060"/>
                  <a:gd name="T15" fmla="*/ 2147483647 h 5124"/>
                  <a:gd name="T16" fmla="*/ 2147483647 w 6060"/>
                  <a:gd name="T17" fmla="*/ 2147483647 h 5124"/>
                  <a:gd name="T18" fmla="*/ 2147483647 w 6060"/>
                  <a:gd name="T19" fmla="*/ 2147483647 h 5124"/>
                  <a:gd name="T20" fmla="*/ 2147483647 w 6060"/>
                  <a:gd name="T21" fmla="*/ 2147483647 h 5124"/>
                  <a:gd name="T22" fmla="*/ 2147483647 w 6060"/>
                  <a:gd name="T23" fmla="*/ 2147483647 h 5124"/>
                  <a:gd name="T24" fmla="*/ 2147483647 w 6060"/>
                  <a:gd name="T25" fmla="*/ 2147483647 h 5124"/>
                  <a:gd name="T26" fmla="*/ 2147483647 w 6060"/>
                  <a:gd name="T27" fmla="*/ 2147483647 h 5124"/>
                  <a:gd name="T28" fmla="*/ 2147483647 w 6060"/>
                  <a:gd name="T29" fmla="*/ 2147483647 h 512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060" h="5124" extrusionOk="0">
                    <a:moveTo>
                      <a:pt x="0" y="5121"/>
                    </a:moveTo>
                    <a:cubicBezTo>
                      <a:pt x="155" y="5108"/>
                      <a:pt x="312" y="5103"/>
                      <a:pt x="468" y="5091"/>
                    </a:cubicBezTo>
                    <a:cubicBezTo>
                      <a:pt x="775" y="5068"/>
                      <a:pt x="1136" y="5060"/>
                      <a:pt x="1422" y="4946"/>
                    </a:cubicBezTo>
                    <a:cubicBezTo>
                      <a:pt x="1613" y="4870"/>
                      <a:pt x="1803" y="4774"/>
                      <a:pt x="1993" y="4691"/>
                    </a:cubicBezTo>
                    <a:cubicBezTo>
                      <a:pt x="2188" y="4606"/>
                      <a:pt x="2378" y="4519"/>
                      <a:pt x="2557" y="4404"/>
                    </a:cubicBezTo>
                    <a:cubicBezTo>
                      <a:pt x="2805" y="4245"/>
                      <a:pt x="3071" y="4125"/>
                      <a:pt x="3320" y="3970"/>
                    </a:cubicBezTo>
                    <a:cubicBezTo>
                      <a:pt x="3491" y="3864"/>
                      <a:pt x="3649" y="3748"/>
                      <a:pt x="3823" y="3647"/>
                    </a:cubicBezTo>
                    <a:cubicBezTo>
                      <a:pt x="4041" y="3520"/>
                      <a:pt x="4219" y="3329"/>
                      <a:pt x="4391" y="3143"/>
                    </a:cubicBezTo>
                    <a:cubicBezTo>
                      <a:pt x="4539" y="2984"/>
                      <a:pt x="4704" y="2844"/>
                      <a:pt x="4832" y="2666"/>
                    </a:cubicBezTo>
                    <a:cubicBezTo>
                      <a:pt x="4927" y="2534"/>
                      <a:pt x="4999" y="2388"/>
                      <a:pt x="5087" y="2251"/>
                    </a:cubicBezTo>
                    <a:cubicBezTo>
                      <a:pt x="5165" y="2130"/>
                      <a:pt x="5236" y="2017"/>
                      <a:pt x="5299" y="1888"/>
                    </a:cubicBezTo>
                    <a:cubicBezTo>
                      <a:pt x="5421" y="1641"/>
                      <a:pt x="5529" y="1391"/>
                      <a:pt x="5657" y="1147"/>
                    </a:cubicBezTo>
                    <a:cubicBezTo>
                      <a:pt x="5835" y="809"/>
                      <a:pt x="5882" y="475"/>
                      <a:pt x="5999" y="122"/>
                    </a:cubicBezTo>
                    <a:cubicBezTo>
                      <a:pt x="6013" y="79"/>
                      <a:pt x="6041" y="17"/>
                      <a:pt x="6047" y="1"/>
                    </a:cubicBezTo>
                    <a:cubicBezTo>
                      <a:pt x="6051" y="2"/>
                      <a:pt x="6055" y="3"/>
                      <a:pt x="6059" y="4"/>
                    </a:cubicBezTo>
                  </a:path>
                </a:pathLst>
              </a:custGeom>
              <a:grpFill/>
              <a:ln w="28575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99941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4495800"/>
            <a:ext cx="8458200" cy="14478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ct val="5000"/>
              </a:spcBef>
            </a:pPr>
            <a:r>
              <a:rPr lang="en-US" sz="3200" dirty="0" smtClean="0">
                <a:ea typeface="ＭＳ Ｐゴシック" pitchFamily="-83" charset="-128"/>
              </a:rPr>
              <a:t>Read</a:t>
            </a:r>
            <a:r>
              <a:rPr lang="en-US" sz="3200" dirty="0">
                <a:ea typeface="ＭＳ Ｐゴシック" pitchFamily="-83" charset="-128"/>
              </a:rPr>
              <a:t>/write system calls:</a:t>
            </a:r>
          </a:p>
          <a:p>
            <a:pPr lvl="1">
              <a:lnSpc>
                <a:spcPct val="110000"/>
              </a:lnSpc>
              <a:spcBef>
                <a:spcPct val="5000"/>
              </a:spcBef>
            </a:pPr>
            <a:r>
              <a:rPr lang="en-US" sz="2800" dirty="0">
                <a:ea typeface="ＭＳ Ｐゴシック" pitchFamily="-83" charset="-128"/>
              </a:rPr>
              <a:t>Use file handle to locate </a:t>
            </a:r>
            <a:r>
              <a:rPr lang="en-US" sz="2800" dirty="0" err="1">
                <a:ea typeface="ＭＳ Ｐゴシック" pitchFamily="-83" charset="-128"/>
              </a:rPr>
              <a:t>inode</a:t>
            </a:r>
            <a:endParaRPr lang="en-US" sz="2800" dirty="0">
              <a:ea typeface="ＭＳ Ｐゴシック" pitchFamily="-83" charset="-128"/>
            </a:endParaRPr>
          </a:p>
          <a:p>
            <a:pPr lvl="1">
              <a:lnSpc>
                <a:spcPct val="110000"/>
              </a:lnSpc>
              <a:spcBef>
                <a:spcPct val="5000"/>
              </a:spcBef>
            </a:pPr>
            <a:r>
              <a:rPr lang="en-US" sz="2800" dirty="0">
                <a:ea typeface="ＭＳ Ｐゴシック" pitchFamily="-83" charset="-128"/>
              </a:rPr>
              <a:t>Perform appropriate reads or writes </a:t>
            </a:r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83" charset="-128"/>
              </a:rPr>
              <a:t>In-Memory File System Structures</a:t>
            </a:r>
            <a:endParaRPr lang="en-US" sz="1800">
              <a:ea typeface="ＭＳ Ｐゴシック" pitchFamily="-83" charset="-128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 l="4407" t="55060" r="3938" b="4959"/>
          <a:stretch>
            <a:fillRect/>
          </a:stretch>
        </p:blipFill>
        <p:spPr bwMode="auto">
          <a:xfrm>
            <a:off x="381000" y="1295399"/>
            <a:ext cx="8458200" cy="277178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376141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829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616" y="152400"/>
            <a:ext cx="8404768" cy="533400"/>
          </a:xfrm>
        </p:spPr>
        <p:txBody>
          <a:bodyPr/>
          <a:lstStyle/>
          <a:p>
            <a:r>
              <a:rPr lang="en-US" dirty="0" smtClean="0"/>
              <a:t>Our first filesystem: FAT (File Allocation Table)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" y="685800"/>
            <a:ext cx="7620001" cy="6111264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The most commonly used </a:t>
            </a:r>
            <a:r>
              <a:rPr lang="en-US" sz="2400" dirty="0" err="1" smtClean="0">
                <a:solidFill>
                  <a:srgbClr val="FF0000"/>
                </a:solidFill>
              </a:rPr>
              <a:t>filesystem</a:t>
            </a:r>
            <a:r>
              <a:rPr lang="en-US" sz="2400" dirty="0" smtClean="0">
                <a:solidFill>
                  <a:srgbClr val="FF0000"/>
                </a:solidFill>
              </a:rPr>
              <a:t> in the world!</a:t>
            </a:r>
          </a:p>
          <a:p>
            <a:endParaRPr lang="en-US" sz="1600" dirty="0" smtClean="0"/>
          </a:p>
          <a:p>
            <a:r>
              <a:rPr lang="en-US" sz="2400" dirty="0" smtClean="0"/>
              <a:t>Assume (for now) we have a </a:t>
            </a:r>
            <a:br>
              <a:rPr lang="en-US" sz="2400" dirty="0" smtClean="0"/>
            </a:br>
            <a:r>
              <a:rPr lang="en-US" sz="2400" dirty="0" smtClean="0"/>
              <a:t>way to translate a path to </a:t>
            </a:r>
            <a:br>
              <a:rPr lang="en-US" sz="2400" dirty="0" smtClean="0"/>
            </a:br>
            <a:r>
              <a:rPr lang="en-US" sz="2400" dirty="0" smtClean="0"/>
              <a:t>a “file number”</a:t>
            </a:r>
          </a:p>
          <a:p>
            <a:pPr lvl="1"/>
            <a:r>
              <a:rPr lang="en-US" sz="2000" dirty="0" smtClean="0"/>
              <a:t>i.e., a directory structure</a:t>
            </a:r>
          </a:p>
          <a:p>
            <a:endParaRPr lang="en-US" sz="1600" dirty="0" smtClean="0"/>
          </a:p>
          <a:p>
            <a:r>
              <a:rPr lang="en-US" sz="2400" dirty="0" smtClean="0"/>
              <a:t>Disk Storage is a collection of Blocks</a:t>
            </a:r>
          </a:p>
          <a:p>
            <a:pPr lvl="1"/>
            <a:r>
              <a:rPr lang="en-US" sz="2000" dirty="0" smtClean="0"/>
              <a:t>Just hold file </a:t>
            </a:r>
            <a:r>
              <a:rPr lang="en-US" sz="2000" dirty="0"/>
              <a:t>data (offset </a:t>
            </a:r>
            <a:r>
              <a:rPr lang="en-US" sz="2000" dirty="0" smtClean="0"/>
              <a:t>o </a:t>
            </a:r>
            <a:r>
              <a:rPr lang="en-US" sz="2000" dirty="0"/>
              <a:t>= </a:t>
            </a:r>
            <a:r>
              <a:rPr lang="en-US" sz="2000" dirty="0" smtClean="0"/>
              <a:t>&lt; B</a:t>
            </a:r>
            <a:r>
              <a:rPr lang="en-US" sz="2000" dirty="0"/>
              <a:t>, </a:t>
            </a:r>
            <a:r>
              <a:rPr lang="en-US" sz="2000" dirty="0" smtClean="0"/>
              <a:t>x &gt;)</a:t>
            </a:r>
          </a:p>
          <a:p>
            <a:endParaRPr lang="en-US" sz="1600" dirty="0" smtClean="0"/>
          </a:p>
          <a:p>
            <a:r>
              <a:rPr lang="en-US" sz="2400" dirty="0" smtClean="0"/>
              <a:t>Example: </a:t>
            </a:r>
            <a:r>
              <a:rPr lang="en-US" sz="2400" dirty="0" err="1" smtClean="0"/>
              <a:t>file_read</a:t>
            </a:r>
            <a:r>
              <a:rPr lang="en-US" sz="2400" dirty="0" smtClean="0"/>
              <a:t> 31, &lt; 2, x &gt;</a:t>
            </a:r>
          </a:p>
          <a:p>
            <a:pPr lvl="1"/>
            <a:r>
              <a:rPr lang="en-US" sz="2200" dirty="0" smtClean="0"/>
              <a:t>Index into FAT with file number</a:t>
            </a:r>
          </a:p>
          <a:p>
            <a:pPr lvl="1"/>
            <a:r>
              <a:rPr lang="en-US" sz="2200" dirty="0" smtClean="0"/>
              <a:t>Follow linked list to block</a:t>
            </a:r>
          </a:p>
          <a:p>
            <a:pPr lvl="1"/>
            <a:r>
              <a:rPr lang="en-US" sz="2200" dirty="0" smtClean="0"/>
              <a:t>Read the block from disk </a:t>
            </a:r>
            <a:br>
              <a:rPr lang="en-US" sz="2200" dirty="0" smtClean="0"/>
            </a:br>
            <a:r>
              <a:rPr lang="en-US" sz="2200" dirty="0" smtClean="0"/>
              <a:t>into memory</a:t>
            </a:r>
          </a:p>
          <a:p>
            <a:pPr lvl="1"/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6038943" y="2294172"/>
            <a:ext cx="446224" cy="3211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144085" y="2280804"/>
            <a:ext cx="1637681" cy="351922"/>
            <a:chOff x="5374106" y="3569368"/>
            <a:chExt cx="1393002" cy="35192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4" name="Rectangle 13"/>
            <p:cNvSpPr/>
            <p:nvPr/>
          </p:nvSpPr>
          <p:spPr>
            <a:xfrm>
              <a:off x="5374106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81951" y="3582736"/>
              <a:ext cx="1385157" cy="338554"/>
            </a:xfrm>
            <a:prstGeom prst="rect">
              <a:avLst/>
            </a:prstGeom>
            <a:solidFill>
              <a:srgbClr val="BCFFBC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File 31, Block 0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144083" y="2601949"/>
            <a:ext cx="1634523" cy="351922"/>
            <a:chOff x="5374105" y="3569368"/>
            <a:chExt cx="1390316" cy="35192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7" name="Rectangle 16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81952" y="3582736"/>
              <a:ext cx="1378878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File 31, Block 1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7144083" y="2923094"/>
            <a:ext cx="1634523" cy="321145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44083" y="324423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144083" y="3565384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139861" y="4207674"/>
            <a:ext cx="1634523" cy="32114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140924" y="452881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7140926" y="4849964"/>
            <a:ext cx="1640839" cy="351922"/>
            <a:chOff x="5374105" y="3569368"/>
            <a:chExt cx="1395688" cy="35192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0" name="Rectangle 49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384637" y="3582736"/>
              <a:ext cx="1385156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File 31, Block 2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53" name="Rectangle 52"/>
          <p:cNvSpPr/>
          <p:nvPr/>
        </p:nvSpPr>
        <p:spPr>
          <a:xfrm>
            <a:off x="7140924" y="517110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210923" y="1256347"/>
            <a:ext cx="1302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Disk Blocks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144083" y="1638514"/>
            <a:ext cx="1634523" cy="430508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038943" y="1639574"/>
            <a:ext cx="446224" cy="430402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038943" y="1256347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FAT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503500" y="5574268"/>
            <a:ext cx="685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N-1: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799373" y="1568943"/>
            <a:ext cx="4272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0: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716570" y="1568943"/>
            <a:ext cx="3690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0: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410200" y="5574268"/>
            <a:ext cx="6527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N-1: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4031851" y="1688364"/>
            <a:ext cx="2061002" cy="988025"/>
            <a:chOff x="3348408" y="1975617"/>
            <a:chExt cx="2061002" cy="988025"/>
          </a:xfrm>
        </p:grpSpPr>
        <p:sp>
          <p:nvSpPr>
            <p:cNvPr id="66" name="Rectangle 65"/>
            <p:cNvSpPr/>
            <p:nvPr/>
          </p:nvSpPr>
          <p:spPr>
            <a:xfrm>
              <a:off x="4912158" y="2563532"/>
              <a:ext cx="49725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31: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348408" y="1975617"/>
              <a:ext cx="13516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f</a:t>
              </a:r>
              <a:r>
                <a:rPr lang="en-US" sz="2000" b="0" dirty="0" smtClean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ile number</a:t>
              </a:r>
              <a:endParaRPr lang="en-US" sz="2000" b="0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>
              <a:off x="4491789" y="2325884"/>
              <a:ext cx="420369" cy="4413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6038943" y="2360866"/>
            <a:ext cx="610791" cy="576051"/>
            <a:chOff x="5351525" y="2687055"/>
            <a:chExt cx="610791" cy="576051"/>
          </a:xfrm>
        </p:grpSpPr>
        <p:sp>
          <p:nvSpPr>
            <p:cNvPr id="74" name="Rectangle 73"/>
            <p:cNvSpPr/>
            <p:nvPr/>
          </p:nvSpPr>
          <p:spPr>
            <a:xfrm>
              <a:off x="5351525" y="294196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6" name="Freeform 75"/>
            <p:cNvSpPr/>
            <p:nvPr/>
          </p:nvSpPr>
          <p:spPr>
            <a:xfrm>
              <a:off x="5654842" y="2687055"/>
              <a:ext cx="307474" cy="347579"/>
            </a:xfrm>
            <a:custGeom>
              <a:avLst/>
              <a:gdLst>
                <a:gd name="connsiteX0" fmla="*/ 0 w 307474"/>
                <a:gd name="connsiteY0" fmla="*/ 0 h 347579"/>
                <a:gd name="connsiteX1" fmla="*/ 307474 w 307474"/>
                <a:gd name="connsiteY1" fmla="*/ 0 h 347579"/>
                <a:gd name="connsiteX2" fmla="*/ 307474 w 307474"/>
                <a:gd name="connsiteY2" fmla="*/ 347579 h 347579"/>
                <a:gd name="connsiteX3" fmla="*/ 173790 w 307474"/>
                <a:gd name="connsiteY3" fmla="*/ 334210 h 34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474" h="347579">
                  <a:moveTo>
                    <a:pt x="0" y="0"/>
                  </a:moveTo>
                  <a:lnTo>
                    <a:pt x="307474" y="0"/>
                  </a:lnTo>
                  <a:lnTo>
                    <a:pt x="307474" y="347579"/>
                  </a:lnTo>
                  <a:lnTo>
                    <a:pt x="173790" y="334210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6035783" y="2815390"/>
            <a:ext cx="667424" cy="2353483"/>
            <a:chOff x="5348365" y="3141579"/>
            <a:chExt cx="667424" cy="2353483"/>
          </a:xfrm>
        </p:grpSpPr>
        <p:sp>
          <p:nvSpPr>
            <p:cNvPr id="75" name="Rectangle 74"/>
            <p:cNvSpPr/>
            <p:nvPr/>
          </p:nvSpPr>
          <p:spPr>
            <a:xfrm>
              <a:off x="5348365" y="5173917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8" name="Freeform 77"/>
            <p:cNvSpPr/>
            <p:nvPr/>
          </p:nvSpPr>
          <p:spPr>
            <a:xfrm>
              <a:off x="5694947" y="3141579"/>
              <a:ext cx="320842" cy="2179053"/>
            </a:xfrm>
            <a:custGeom>
              <a:avLst/>
              <a:gdLst>
                <a:gd name="connsiteX0" fmla="*/ 0 w 320842"/>
                <a:gd name="connsiteY0" fmla="*/ 0 h 2179053"/>
                <a:gd name="connsiteX1" fmla="*/ 320842 w 320842"/>
                <a:gd name="connsiteY1" fmla="*/ 0 h 2179053"/>
                <a:gd name="connsiteX2" fmla="*/ 307474 w 320842"/>
                <a:gd name="connsiteY2" fmla="*/ 2179053 h 2179053"/>
                <a:gd name="connsiteX3" fmla="*/ 133685 w 320842"/>
                <a:gd name="connsiteY3" fmla="*/ 2179053 h 217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842" h="2179053">
                  <a:moveTo>
                    <a:pt x="0" y="0"/>
                  </a:moveTo>
                  <a:lnTo>
                    <a:pt x="320842" y="0"/>
                  </a:lnTo>
                  <a:lnTo>
                    <a:pt x="307474" y="2179053"/>
                  </a:lnTo>
                  <a:lnTo>
                    <a:pt x="133685" y="2179053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82" name="Rectangle 81"/>
          <p:cNvSpPr/>
          <p:nvPr/>
        </p:nvSpPr>
        <p:spPr>
          <a:xfrm>
            <a:off x="3733799" y="5282065"/>
            <a:ext cx="1658067" cy="12863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970533" y="6203340"/>
            <a:ext cx="1064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memory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4" name="Can 83"/>
          <p:cNvSpPr/>
          <p:nvPr/>
        </p:nvSpPr>
        <p:spPr>
          <a:xfrm>
            <a:off x="8068699" y="5399859"/>
            <a:ext cx="846701" cy="115334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7789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0232 L -0.37066 0.1032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76" y="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6038591" y="1977754"/>
            <a:ext cx="446224" cy="310654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35" y="685800"/>
            <a:ext cx="5410697" cy="5181600"/>
          </a:xfrm>
        </p:spPr>
        <p:txBody>
          <a:bodyPr/>
          <a:lstStyle/>
          <a:p>
            <a:r>
              <a:rPr lang="en-US" dirty="0"/>
              <a:t>File is collection of disk </a:t>
            </a:r>
            <a:r>
              <a:rPr lang="en-US" dirty="0" smtClean="0"/>
              <a:t>blocks</a:t>
            </a:r>
          </a:p>
          <a:p>
            <a:endParaRPr lang="en-US" sz="1600" dirty="0"/>
          </a:p>
          <a:p>
            <a:r>
              <a:rPr lang="en-US" dirty="0"/>
              <a:t>FAT is linked list 1-1 with blocks</a:t>
            </a:r>
          </a:p>
          <a:p>
            <a:endParaRPr lang="en-US" sz="1600" dirty="0" smtClean="0"/>
          </a:p>
          <a:p>
            <a:r>
              <a:rPr lang="en-US" dirty="0" smtClean="0"/>
              <a:t>File </a:t>
            </a:r>
            <a:r>
              <a:rPr lang="en-US" dirty="0"/>
              <a:t>Number is index of root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block list for the file</a:t>
            </a:r>
          </a:p>
          <a:p>
            <a:endParaRPr lang="en-US" sz="1600" dirty="0" smtClean="0"/>
          </a:p>
          <a:p>
            <a:r>
              <a:rPr lang="en-US" dirty="0" smtClean="0"/>
              <a:t>File </a:t>
            </a:r>
            <a:r>
              <a:rPr lang="en-US" dirty="0"/>
              <a:t>offset (o = </a:t>
            </a:r>
            <a:r>
              <a:rPr lang="en-US" dirty="0" smtClean="0"/>
              <a:t>&lt; B, x &gt;)</a:t>
            </a:r>
            <a:endParaRPr lang="en-US" dirty="0"/>
          </a:p>
          <a:p>
            <a:endParaRPr lang="en-US" sz="1600" dirty="0" smtClean="0"/>
          </a:p>
          <a:p>
            <a:r>
              <a:rPr lang="en-US" dirty="0" smtClean="0"/>
              <a:t>Follow </a:t>
            </a:r>
            <a:r>
              <a:rPr lang="en-US" dirty="0"/>
              <a:t>list to get block #</a:t>
            </a:r>
          </a:p>
          <a:p>
            <a:endParaRPr lang="en-US" sz="1600" dirty="0" smtClean="0"/>
          </a:p>
          <a:p>
            <a:r>
              <a:rPr lang="en-US" dirty="0" smtClean="0"/>
              <a:t>Unused </a:t>
            </a:r>
            <a:r>
              <a:rPr lang="en-US" dirty="0"/>
              <a:t>blocks </a:t>
            </a:r>
            <a:r>
              <a:rPr lang="en-US" dirty="0">
                <a:sym typeface="Wingdings"/>
              </a:rPr>
              <a:t> FAT free list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38943" y="2294172"/>
            <a:ext cx="446224" cy="3211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144080" y="2280804"/>
            <a:ext cx="1637683" cy="351922"/>
            <a:chOff x="5374103" y="3569368"/>
            <a:chExt cx="1393004" cy="351922"/>
          </a:xfrm>
          <a:solidFill>
            <a:srgbClr val="BCFFBC"/>
          </a:solidFill>
        </p:grpSpPr>
        <p:sp>
          <p:nvSpPr>
            <p:cNvPr id="7" name="Rectangle 6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74103" y="3582736"/>
              <a:ext cx="1393004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File 31, Block 0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144083" y="2601949"/>
            <a:ext cx="1634523" cy="351922"/>
            <a:chOff x="5374105" y="3569368"/>
            <a:chExt cx="1390316" cy="351922"/>
          </a:xfrm>
          <a:solidFill>
            <a:srgbClr val="BCFFBC"/>
          </a:solidFill>
        </p:grpSpPr>
        <p:sp>
          <p:nvSpPr>
            <p:cNvPr id="10" name="Rectangle 9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81952" y="3582736"/>
              <a:ext cx="1378878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File 31, Block 1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7144083" y="2923094"/>
            <a:ext cx="1634523" cy="321145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44083" y="324423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44083" y="3565384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39861" y="4207674"/>
            <a:ext cx="1634523" cy="32114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0924" y="452881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140926" y="4849964"/>
            <a:ext cx="1640839" cy="351922"/>
            <a:chOff x="5374105" y="3569368"/>
            <a:chExt cx="1395688" cy="351922"/>
          </a:xfrm>
          <a:solidFill>
            <a:srgbClr val="BCFFBC"/>
          </a:solidFill>
        </p:grpSpPr>
        <p:sp>
          <p:nvSpPr>
            <p:cNvPr id="18" name="Rectangle 17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84637" y="3582736"/>
              <a:ext cx="1385156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File 31, Block 2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7140924" y="517110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10923" y="1256347"/>
            <a:ext cx="1302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Disk Blocks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144083" y="1638514"/>
            <a:ext cx="1634523" cy="430508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38943" y="1639574"/>
            <a:ext cx="446224" cy="430402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38943" y="1256347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FAT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03500" y="5574268"/>
            <a:ext cx="685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N-1: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99373" y="1568943"/>
            <a:ext cx="4272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0: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6570" y="1568943"/>
            <a:ext cx="3690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0: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410200" y="5574268"/>
            <a:ext cx="6527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N-1: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031851" y="1688364"/>
            <a:ext cx="2061002" cy="988025"/>
            <a:chOff x="3348408" y="1975617"/>
            <a:chExt cx="2061002" cy="988025"/>
          </a:xfrm>
        </p:grpSpPr>
        <p:sp>
          <p:nvSpPr>
            <p:cNvPr id="30" name="Rectangle 29"/>
            <p:cNvSpPr/>
            <p:nvPr/>
          </p:nvSpPr>
          <p:spPr>
            <a:xfrm>
              <a:off x="4912158" y="2563532"/>
              <a:ext cx="49725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31: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348408" y="1975617"/>
              <a:ext cx="13516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f</a:t>
              </a:r>
              <a:r>
                <a:rPr lang="en-US" sz="2000" b="0" dirty="0" smtClean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ile number</a:t>
              </a:r>
              <a:endParaRPr lang="en-US" sz="2000" b="0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>
              <a:off x="4491789" y="2325884"/>
              <a:ext cx="420369" cy="4413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6038943" y="2360866"/>
            <a:ext cx="610791" cy="576051"/>
            <a:chOff x="5351525" y="2687055"/>
            <a:chExt cx="610791" cy="576051"/>
          </a:xfrm>
        </p:grpSpPr>
        <p:sp>
          <p:nvSpPr>
            <p:cNvPr id="34" name="Rectangle 33"/>
            <p:cNvSpPr/>
            <p:nvPr/>
          </p:nvSpPr>
          <p:spPr>
            <a:xfrm>
              <a:off x="5351525" y="294196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5654842" y="2687055"/>
              <a:ext cx="307474" cy="347579"/>
            </a:xfrm>
            <a:custGeom>
              <a:avLst/>
              <a:gdLst>
                <a:gd name="connsiteX0" fmla="*/ 0 w 307474"/>
                <a:gd name="connsiteY0" fmla="*/ 0 h 347579"/>
                <a:gd name="connsiteX1" fmla="*/ 307474 w 307474"/>
                <a:gd name="connsiteY1" fmla="*/ 0 h 347579"/>
                <a:gd name="connsiteX2" fmla="*/ 307474 w 307474"/>
                <a:gd name="connsiteY2" fmla="*/ 347579 h 347579"/>
                <a:gd name="connsiteX3" fmla="*/ 173790 w 307474"/>
                <a:gd name="connsiteY3" fmla="*/ 334210 h 34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474" h="347579">
                  <a:moveTo>
                    <a:pt x="0" y="0"/>
                  </a:moveTo>
                  <a:lnTo>
                    <a:pt x="307474" y="0"/>
                  </a:lnTo>
                  <a:lnTo>
                    <a:pt x="307474" y="347579"/>
                  </a:lnTo>
                  <a:lnTo>
                    <a:pt x="173790" y="334210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030776" y="2815390"/>
            <a:ext cx="672431" cy="2369087"/>
            <a:chOff x="5343358" y="3141579"/>
            <a:chExt cx="672431" cy="2369087"/>
          </a:xfrm>
        </p:grpSpPr>
        <p:sp>
          <p:nvSpPr>
            <p:cNvPr id="37" name="Rectangle 36"/>
            <p:cNvSpPr/>
            <p:nvPr/>
          </p:nvSpPr>
          <p:spPr>
            <a:xfrm>
              <a:off x="5343358" y="518952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5694947" y="3141579"/>
              <a:ext cx="320842" cy="2179053"/>
            </a:xfrm>
            <a:custGeom>
              <a:avLst/>
              <a:gdLst>
                <a:gd name="connsiteX0" fmla="*/ 0 w 320842"/>
                <a:gd name="connsiteY0" fmla="*/ 0 h 2179053"/>
                <a:gd name="connsiteX1" fmla="*/ 320842 w 320842"/>
                <a:gd name="connsiteY1" fmla="*/ 0 h 2179053"/>
                <a:gd name="connsiteX2" fmla="*/ 307474 w 320842"/>
                <a:gd name="connsiteY2" fmla="*/ 2179053 h 2179053"/>
                <a:gd name="connsiteX3" fmla="*/ 133685 w 320842"/>
                <a:gd name="connsiteY3" fmla="*/ 2179053 h 217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842" h="2179053">
                  <a:moveTo>
                    <a:pt x="0" y="0"/>
                  </a:moveTo>
                  <a:lnTo>
                    <a:pt x="320842" y="0"/>
                  </a:lnTo>
                  <a:lnTo>
                    <a:pt x="307474" y="2179053"/>
                  </a:lnTo>
                  <a:lnTo>
                    <a:pt x="133685" y="2179053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41" name="Can 40"/>
          <p:cNvSpPr/>
          <p:nvPr/>
        </p:nvSpPr>
        <p:spPr>
          <a:xfrm>
            <a:off x="8068699" y="5399859"/>
            <a:ext cx="846701" cy="115334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4923297" y="3915221"/>
            <a:ext cx="1561518" cy="706374"/>
            <a:chOff x="4235879" y="4214685"/>
            <a:chExt cx="1561518" cy="706374"/>
          </a:xfrm>
        </p:grpSpPr>
        <p:sp>
          <p:nvSpPr>
            <p:cNvPr id="50" name="Rectangle 49"/>
            <p:cNvSpPr/>
            <p:nvPr/>
          </p:nvSpPr>
          <p:spPr>
            <a:xfrm>
              <a:off x="5351173" y="4214685"/>
              <a:ext cx="446224" cy="321145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235879" y="4520949"/>
              <a:ext cx="5915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free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 flipV="1">
              <a:off x="4809477" y="4358105"/>
              <a:ext cx="542048" cy="3743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Freeform 52"/>
          <p:cNvSpPr/>
          <p:nvPr/>
        </p:nvSpPr>
        <p:spPr>
          <a:xfrm>
            <a:off x="6318062" y="4010520"/>
            <a:ext cx="307474" cy="347579"/>
          </a:xfrm>
          <a:custGeom>
            <a:avLst/>
            <a:gdLst>
              <a:gd name="connsiteX0" fmla="*/ 0 w 307474"/>
              <a:gd name="connsiteY0" fmla="*/ 0 h 347579"/>
              <a:gd name="connsiteX1" fmla="*/ 307474 w 307474"/>
              <a:gd name="connsiteY1" fmla="*/ 0 h 347579"/>
              <a:gd name="connsiteX2" fmla="*/ 307474 w 307474"/>
              <a:gd name="connsiteY2" fmla="*/ 347579 h 347579"/>
              <a:gd name="connsiteX3" fmla="*/ 173790 w 307474"/>
              <a:gd name="connsiteY3" fmla="*/ 334210 h 347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474" h="347579">
                <a:moveTo>
                  <a:pt x="0" y="0"/>
                </a:moveTo>
                <a:lnTo>
                  <a:pt x="307474" y="0"/>
                </a:lnTo>
                <a:lnTo>
                  <a:pt x="307474" y="347579"/>
                </a:lnTo>
                <a:lnTo>
                  <a:pt x="173790" y="33421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038943" y="4236821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6" name="Freeform 55"/>
          <p:cNvSpPr/>
          <p:nvPr/>
        </p:nvSpPr>
        <p:spPr>
          <a:xfrm>
            <a:off x="6355627" y="3136719"/>
            <a:ext cx="561474" cy="1296237"/>
          </a:xfrm>
          <a:custGeom>
            <a:avLst/>
            <a:gdLst>
              <a:gd name="connsiteX0" fmla="*/ 0 w 561474"/>
              <a:gd name="connsiteY0" fmla="*/ 1350210 h 1350210"/>
              <a:gd name="connsiteX1" fmla="*/ 548106 w 561474"/>
              <a:gd name="connsiteY1" fmla="*/ 1350210 h 1350210"/>
              <a:gd name="connsiteX2" fmla="*/ 561474 w 561474"/>
              <a:gd name="connsiteY2" fmla="*/ 0 h 1350210"/>
              <a:gd name="connsiteX3" fmla="*/ 133684 w 561474"/>
              <a:gd name="connsiteY3" fmla="*/ 0 h 135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74" h="1350210">
                <a:moveTo>
                  <a:pt x="0" y="1350210"/>
                </a:moveTo>
                <a:lnTo>
                  <a:pt x="548106" y="1350210"/>
                </a:lnTo>
                <a:lnTo>
                  <a:pt x="561474" y="0"/>
                </a:lnTo>
                <a:lnTo>
                  <a:pt x="133684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diamon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039936" y="2932007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9" name="Freeform 58"/>
          <p:cNvSpPr/>
          <p:nvPr/>
        </p:nvSpPr>
        <p:spPr>
          <a:xfrm>
            <a:off x="6387370" y="2116455"/>
            <a:ext cx="561474" cy="913319"/>
          </a:xfrm>
          <a:custGeom>
            <a:avLst/>
            <a:gdLst>
              <a:gd name="connsiteX0" fmla="*/ 0 w 561474"/>
              <a:gd name="connsiteY0" fmla="*/ 1350210 h 1350210"/>
              <a:gd name="connsiteX1" fmla="*/ 548106 w 561474"/>
              <a:gd name="connsiteY1" fmla="*/ 1350210 h 1350210"/>
              <a:gd name="connsiteX2" fmla="*/ 561474 w 561474"/>
              <a:gd name="connsiteY2" fmla="*/ 0 h 1350210"/>
              <a:gd name="connsiteX3" fmla="*/ 133684 w 561474"/>
              <a:gd name="connsiteY3" fmla="*/ 0 h 135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74" h="1350210">
                <a:moveTo>
                  <a:pt x="0" y="1350210"/>
                </a:moveTo>
                <a:lnTo>
                  <a:pt x="548106" y="1350210"/>
                </a:lnTo>
                <a:lnTo>
                  <a:pt x="561474" y="0"/>
                </a:lnTo>
                <a:lnTo>
                  <a:pt x="133684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diamon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733799" y="5282065"/>
            <a:ext cx="1658067" cy="12863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970533" y="6203340"/>
            <a:ext cx="1064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memory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 Properties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8995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3" grpId="0" build="p"/>
      <p:bldP spid="53" grpId="0" animBg="1"/>
      <p:bldP spid="55" grpId="0" animBg="1"/>
      <p:bldP spid="56" grpId="0" animBg="1"/>
      <p:bldP spid="58" grpId="0" animBg="1"/>
      <p:bldP spid="5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6038591" y="1977754"/>
            <a:ext cx="446224" cy="310654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038943" y="4236821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35" y="685800"/>
            <a:ext cx="5410697" cy="5943600"/>
          </a:xfrm>
        </p:spPr>
        <p:txBody>
          <a:bodyPr/>
          <a:lstStyle/>
          <a:p>
            <a:r>
              <a:rPr lang="en-US" dirty="0"/>
              <a:t>File is collection of disk </a:t>
            </a:r>
            <a:r>
              <a:rPr lang="en-US" dirty="0" smtClean="0"/>
              <a:t>blocks</a:t>
            </a:r>
          </a:p>
          <a:p>
            <a:endParaRPr lang="en-US" sz="1600" dirty="0"/>
          </a:p>
          <a:p>
            <a:r>
              <a:rPr lang="en-US" dirty="0"/>
              <a:t>FAT is linked list 1-1 with blocks</a:t>
            </a:r>
          </a:p>
          <a:p>
            <a:endParaRPr lang="en-US" sz="1600" dirty="0" smtClean="0"/>
          </a:p>
          <a:p>
            <a:r>
              <a:rPr lang="en-US" dirty="0" smtClean="0"/>
              <a:t>File </a:t>
            </a:r>
            <a:r>
              <a:rPr lang="en-US" dirty="0"/>
              <a:t>Number is index of root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block list for the file</a:t>
            </a:r>
          </a:p>
          <a:p>
            <a:endParaRPr lang="en-US" sz="1600" dirty="0" smtClean="0"/>
          </a:p>
          <a:p>
            <a:r>
              <a:rPr lang="en-US" dirty="0" smtClean="0"/>
              <a:t>File </a:t>
            </a:r>
            <a:r>
              <a:rPr lang="en-US" dirty="0"/>
              <a:t>offset (o = </a:t>
            </a:r>
            <a:r>
              <a:rPr lang="en-US" dirty="0" smtClean="0"/>
              <a:t>&lt; B, x &gt; </a:t>
            </a:r>
            <a:r>
              <a:rPr lang="en-US" dirty="0"/>
              <a:t>)</a:t>
            </a:r>
          </a:p>
          <a:p>
            <a:endParaRPr lang="en-US" sz="1600" dirty="0" smtClean="0"/>
          </a:p>
          <a:p>
            <a:r>
              <a:rPr lang="en-US" dirty="0" smtClean="0"/>
              <a:t>Follow </a:t>
            </a:r>
            <a:r>
              <a:rPr lang="en-US" dirty="0"/>
              <a:t>list to get block #</a:t>
            </a:r>
          </a:p>
          <a:p>
            <a:endParaRPr lang="en-US" sz="1600" dirty="0" smtClean="0"/>
          </a:p>
          <a:p>
            <a:r>
              <a:rPr lang="en-US" dirty="0" smtClean="0"/>
              <a:t>Unused </a:t>
            </a:r>
            <a:r>
              <a:rPr lang="en-US" dirty="0"/>
              <a:t>blocks </a:t>
            </a:r>
            <a:r>
              <a:rPr lang="en-US" dirty="0">
                <a:sym typeface="Wingdings"/>
              </a:rPr>
              <a:t> FAT free </a:t>
            </a:r>
            <a:r>
              <a:rPr lang="en-US" dirty="0" smtClean="0">
                <a:sym typeface="Wingdings"/>
              </a:rPr>
              <a:t>list</a:t>
            </a:r>
          </a:p>
          <a:p>
            <a:r>
              <a:rPr lang="en-US" dirty="0" smtClean="0">
                <a:sym typeface="Wingdings"/>
              </a:rPr>
              <a:t>Ex: </a:t>
            </a:r>
            <a:r>
              <a:rPr lang="en-US" dirty="0" err="1">
                <a:sym typeface="Wingdings"/>
              </a:rPr>
              <a:t>file_write</a:t>
            </a:r>
            <a:r>
              <a:rPr lang="en-US" dirty="0" smtClean="0">
                <a:sym typeface="Wingdings"/>
              </a:rPr>
              <a:t>(31</a:t>
            </a:r>
            <a:r>
              <a:rPr lang="en-US" dirty="0">
                <a:sym typeface="Wingdings"/>
              </a:rPr>
              <a:t>, </a:t>
            </a:r>
            <a:r>
              <a:rPr lang="en-US" dirty="0" smtClean="0">
                <a:sym typeface="Wingdings"/>
              </a:rPr>
              <a:t>&lt; 3</a:t>
            </a:r>
            <a:r>
              <a:rPr lang="en-US" dirty="0">
                <a:sym typeface="Wingdings"/>
              </a:rPr>
              <a:t>, </a:t>
            </a:r>
            <a:r>
              <a:rPr lang="en-US" dirty="0" smtClean="0">
                <a:sym typeface="Wingdings"/>
              </a:rPr>
              <a:t>y &gt;)</a:t>
            </a:r>
          </a:p>
          <a:p>
            <a:pPr lvl="1"/>
            <a:r>
              <a:rPr lang="en-US" dirty="0" smtClean="0">
                <a:sym typeface="Wingdings"/>
              </a:rPr>
              <a:t>Grab blocks from free list</a:t>
            </a:r>
          </a:p>
          <a:p>
            <a:pPr lvl="1"/>
            <a:r>
              <a:rPr lang="en-US" dirty="0" smtClean="0">
                <a:sym typeface="Wingdings"/>
              </a:rPr>
              <a:t>Linking </a:t>
            </a:r>
            <a:r>
              <a:rPr lang="en-US" dirty="0">
                <a:sym typeface="Wingdings"/>
              </a:rPr>
              <a:t>them </a:t>
            </a:r>
            <a:r>
              <a:rPr lang="en-US" dirty="0" smtClean="0">
                <a:sym typeface="Wingdings"/>
              </a:rPr>
              <a:t>into file</a:t>
            </a:r>
            <a:endParaRPr lang="en-US" dirty="0">
              <a:sym typeface="Wingdings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38943" y="2294172"/>
            <a:ext cx="446224" cy="3211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144080" y="2280804"/>
            <a:ext cx="1637683" cy="351922"/>
            <a:chOff x="5374103" y="3569368"/>
            <a:chExt cx="1393004" cy="351922"/>
          </a:xfrm>
          <a:solidFill>
            <a:srgbClr val="BCFFBC"/>
          </a:solidFill>
        </p:grpSpPr>
        <p:sp>
          <p:nvSpPr>
            <p:cNvPr id="7" name="Rectangle 6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74103" y="3582736"/>
              <a:ext cx="1393004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File 31, Block 0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144083" y="2601949"/>
            <a:ext cx="1634523" cy="351922"/>
            <a:chOff x="5374105" y="3569368"/>
            <a:chExt cx="1390316" cy="351922"/>
          </a:xfrm>
          <a:solidFill>
            <a:srgbClr val="BCFFBC"/>
          </a:solidFill>
        </p:grpSpPr>
        <p:sp>
          <p:nvSpPr>
            <p:cNvPr id="10" name="Rectangle 9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81952" y="3582736"/>
              <a:ext cx="1378878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File 31, Block 1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7144083" y="2923094"/>
            <a:ext cx="1634523" cy="321145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44083" y="324423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44083" y="3565384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39861" y="4207674"/>
            <a:ext cx="1634523" cy="32114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0924" y="452881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140926" y="4849964"/>
            <a:ext cx="1640839" cy="351922"/>
            <a:chOff x="5374105" y="3569368"/>
            <a:chExt cx="1395688" cy="351922"/>
          </a:xfrm>
          <a:solidFill>
            <a:srgbClr val="BCFFBC"/>
          </a:solidFill>
        </p:grpSpPr>
        <p:sp>
          <p:nvSpPr>
            <p:cNvPr id="18" name="Rectangle 17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84637" y="3582736"/>
              <a:ext cx="1385156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File 31, Block 2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7140924" y="517110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10923" y="1256347"/>
            <a:ext cx="1302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Disk Blocks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144083" y="1638514"/>
            <a:ext cx="1634523" cy="430508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38943" y="1639574"/>
            <a:ext cx="446224" cy="430402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38943" y="1256347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FAT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03500" y="5574268"/>
            <a:ext cx="685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N-1: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99373" y="1568943"/>
            <a:ext cx="4272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0: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6570" y="1568943"/>
            <a:ext cx="3690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0: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410200" y="5574268"/>
            <a:ext cx="6527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N-1: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031851" y="1688364"/>
            <a:ext cx="2061002" cy="988025"/>
            <a:chOff x="3348408" y="1975617"/>
            <a:chExt cx="2061002" cy="988025"/>
          </a:xfrm>
        </p:grpSpPr>
        <p:sp>
          <p:nvSpPr>
            <p:cNvPr id="30" name="Rectangle 29"/>
            <p:cNvSpPr/>
            <p:nvPr/>
          </p:nvSpPr>
          <p:spPr>
            <a:xfrm>
              <a:off x="4912158" y="2563532"/>
              <a:ext cx="49725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31: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348408" y="1975617"/>
              <a:ext cx="13516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f</a:t>
              </a:r>
              <a:r>
                <a:rPr lang="en-US" sz="2000" b="0" dirty="0" smtClean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ile number</a:t>
              </a:r>
              <a:endParaRPr lang="en-US" sz="2000" b="0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>
              <a:off x="4491789" y="2325884"/>
              <a:ext cx="420369" cy="4413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6038943" y="2360866"/>
            <a:ext cx="610791" cy="576051"/>
            <a:chOff x="5351525" y="2687055"/>
            <a:chExt cx="610791" cy="576051"/>
          </a:xfrm>
        </p:grpSpPr>
        <p:sp>
          <p:nvSpPr>
            <p:cNvPr id="34" name="Rectangle 33"/>
            <p:cNvSpPr/>
            <p:nvPr/>
          </p:nvSpPr>
          <p:spPr>
            <a:xfrm>
              <a:off x="5351525" y="294196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5654842" y="2687055"/>
              <a:ext cx="307474" cy="347579"/>
            </a:xfrm>
            <a:custGeom>
              <a:avLst/>
              <a:gdLst>
                <a:gd name="connsiteX0" fmla="*/ 0 w 307474"/>
                <a:gd name="connsiteY0" fmla="*/ 0 h 347579"/>
                <a:gd name="connsiteX1" fmla="*/ 307474 w 307474"/>
                <a:gd name="connsiteY1" fmla="*/ 0 h 347579"/>
                <a:gd name="connsiteX2" fmla="*/ 307474 w 307474"/>
                <a:gd name="connsiteY2" fmla="*/ 347579 h 347579"/>
                <a:gd name="connsiteX3" fmla="*/ 173790 w 307474"/>
                <a:gd name="connsiteY3" fmla="*/ 334210 h 34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474" h="347579">
                  <a:moveTo>
                    <a:pt x="0" y="0"/>
                  </a:moveTo>
                  <a:lnTo>
                    <a:pt x="307474" y="0"/>
                  </a:lnTo>
                  <a:lnTo>
                    <a:pt x="307474" y="347579"/>
                  </a:lnTo>
                  <a:lnTo>
                    <a:pt x="173790" y="334210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030776" y="2815390"/>
            <a:ext cx="672431" cy="2369087"/>
            <a:chOff x="5343358" y="3141579"/>
            <a:chExt cx="672431" cy="2369087"/>
          </a:xfrm>
        </p:grpSpPr>
        <p:sp>
          <p:nvSpPr>
            <p:cNvPr id="37" name="Rectangle 36"/>
            <p:cNvSpPr/>
            <p:nvPr/>
          </p:nvSpPr>
          <p:spPr>
            <a:xfrm>
              <a:off x="5343358" y="518952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5694947" y="3141579"/>
              <a:ext cx="320842" cy="2179053"/>
            </a:xfrm>
            <a:custGeom>
              <a:avLst/>
              <a:gdLst>
                <a:gd name="connsiteX0" fmla="*/ 0 w 320842"/>
                <a:gd name="connsiteY0" fmla="*/ 0 h 2179053"/>
                <a:gd name="connsiteX1" fmla="*/ 320842 w 320842"/>
                <a:gd name="connsiteY1" fmla="*/ 0 h 2179053"/>
                <a:gd name="connsiteX2" fmla="*/ 307474 w 320842"/>
                <a:gd name="connsiteY2" fmla="*/ 2179053 h 2179053"/>
                <a:gd name="connsiteX3" fmla="*/ 133685 w 320842"/>
                <a:gd name="connsiteY3" fmla="*/ 2179053 h 217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842" h="2179053">
                  <a:moveTo>
                    <a:pt x="0" y="0"/>
                  </a:moveTo>
                  <a:lnTo>
                    <a:pt x="320842" y="0"/>
                  </a:lnTo>
                  <a:lnTo>
                    <a:pt x="307474" y="2179053"/>
                  </a:lnTo>
                  <a:lnTo>
                    <a:pt x="133685" y="2179053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41" name="Can 40"/>
          <p:cNvSpPr/>
          <p:nvPr/>
        </p:nvSpPr>
        <p:spPr>
          <a:xfrm>
            <a:off x="8068699" y="5399859"/>
            <a:ext cx="846701" cy="115334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038591" y="3915221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923297" y="4221485"/>
            <a:ext cx="591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free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5496895" y="4058641"/>
            <a:ext cx="542048" cy="3743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Freeform 52"/>
          <p:cNvSpPr/>
          <p:nvPr/>
        </p:nvSpPr>
        <p:spPr>
          <a:xfrm>
            <a:off x="6318062" y="4010520"/>
            <a:ext cx="307474" cy="347579"/>
          </a:xfrm>
          <a:custGeom>
            <a:avLst/>
            <a:gdLst>
              <a:gd name="connsiteX0" fmla="*/ 0 w 307474"/>
              <a:gd name="connsiteY0" fmla="*/ 0 h 347579"/>
              <a:gd name="connsiteX1" fmla="*/ 307474 w 307474"/>
              <a:gd name="connsiteY1" fmla="*/ 0 h 347579"/>
              <a:gd name="connsiteX2" fmla="*/ 307474 w 307474"/>
              <a:gd name="connsiteY2" fmla="*/ 347579 h 347579"/>
              <a:gd name="connsiteX3" fmla="*/ 173790 w 307474"/>
              <a:gd name="connsiteY3" fmla="*/ 334210 h 347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474" h="347579">
                <a:moveTo>
                  <a:pt x="0" y="0"/>
                </a:moveTo>
                <a:lnTo>
                  <a:pt x="307474" y="0"/>
                </a:lnTo>
                <a:lnTo>
                  <a:pt x="307474" y="347579"/>
                </a:lnTo>
                <a:lnTo>
                  <a:pt x="173790" y="33421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039936" y="2932007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9" name="Freeform 58"/>
          <p:cNvSpPr/>
          <p:nvPr/>
        </p:nvSpPr>
        <p:spPr>
          <a:xfrm>
            <a:off x="6387370" y="2116455"/>
            <a:ext cx="561474" cy="913319"/>
          </a:xfrm>
          <a:custGeom>
            <a:avLst/>
            <a:gdLst>
              <a:gd name="connsiteX0" fmla="*/ 0 w 561474"/>
              <a:gd name="connsiteY0" fmla="*/ 1350210 h 1350210"/>
              <a:gd name="connsiteX1" fmla="*/ 548106 w 561474"/>
              <a:gd name="connsiteY1" fmla="*/ 1350210 h 1350210"/>
              <a:gd name="connsiteX2" fmla="*/ 561474 w 561474"/>
              <a:gd name="connsiteY2" fmla="*/ 0 h 1350210"/>
              <a:gd name="connsiteX3" fmla="*/ 133684 w 561474"/>
              <a:gd name="connsiteY3" fmla="*/ 0 h 135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74" h="1350210">
                <a:moveTo>
                  <a:pt x="0" y="1350210"/>
                </a:moveTo>
                <a:lnTo>
                  <a:pt x="548106" y="1350210"/>
                </a:lnTo>
                <a:lnTo>
                  <a:pt x="561474" y="0"/>
                </a:lnTo>
                <a:lnTo>
                  <a:pt x="133684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diamon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733799" y="5282065"/>
            <a:ext cx="1658067" cy="12863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970533" y="6203340"/>
            <a:ext cx="1064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memory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 Properties</a:t>
            </a:r>
            <a:endParaRPr lang="en-US" dirty="0"/>
          </a:p>
        </p:txBody>
      </p:sp>
      <p:cxnSp>
        <p:nvCxnSpPr>
          <p:cNvPr id="54" name="Straight Arrow Connector 53"/>
          <p:cNvCxnSpPr>
            <a:endCxn id="55" idx="1"/>
          </p:cNvCxnSpPr>
          <p:nvPr/>
        </p:nvCxnSpPr>
        <p:spPr>
          <a:xfrm flipV="1">
            <a:off x="5496895" y="4397394"/>
            <a:ext cx="542048" cy="355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Freeform 56"/>
          <p:cNvSpPr/>
          <p:nvPr/>
        </p:nvSpPr>
        <p:spPr>
          <a:xfrm flipV="1">
            <a:off x="6400800" y="4145365"/>
            <a:ext cx="387632" cy="960034"/>
          </a:xfrm>
          <a:custGeom>
            <a:avLst/>
            <a:gdLst>
              <a:gd name="connsiteX0" fmla="*/ 0 w 320842"/>
              <a:gd name="connsiteY0" fmla="*/ 0 h 2179053"/>
              <a:gd name="connsiteX1" fmla="*/ 320842 w 320842"/>
              <a:gd name="connsiteY1" fmla="*/ 0 h 2179053"/>
              <a:gd name="connsiteX2" fmla="*/ 307474 w 320842"/>
              <a:gd name="connsiteY2" fmla="*/ 2179053 h 2179053"/>
              <a:gd name="connsiteX3" fmla="*/ 133685 w 320842"/>
              <a:gd name="connsiteY3" fmla="*/ 2179053 h 2179053"/>
              <a:gd name="connsiteX0" fmla="*/ 0 w 334958"/>
              <a:gd name="connsiteY0" fmla="*/ 0 h 2179053"/>
              <a:gd name="connsiteX1" fmla="*/ 320842 w 334958"/>
              <a:gd name="connsiteY1" fmla="*/ 0 h 2179053"/>
              <a:gd name="connsiteX2" fmla="*/ 334958 w 334958"/>
              <a:gd name="connsiteY2" fmla="*/ 2179053 h 2179053"/>
              <a:gd name="connsiteX3" fmla="*/ 133685 w 334958"/>
              <a:gd name="connsiteY3" fmla="*/ 2179053 h 2179053"/>
              <a:gd name="connsiteX0" fmla="*/ 0 w 334958"/>
              <a:gd name="connsiteY0" fmla="*/ 0 h 2197251"/>
              <a:gd name="connsiteX1" fmla="*/ 320842 w 334958"/>
              <a:gd name="connsiteY1" fmla="*/ 0 h 2197251"/>
              <a:gd name="connsiteX2" fmla="*/ 334958 w 334958"/>
              <a:gd name="connsiteY2" fmla="*/ 2179053 h 2197251"/>
              <a:gd name="connsiteX3" fmla="*/ 85590 w 334958"/>
              <a:gd name="connsiteY3" fmla="*/ 2197251 h 21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958" h="2197251">
                <a:moveTo>
                  <a:pt x="0" y="0"/>
                </a:moveTo>
                <a:lnTo>
                  <a:pt x="320842" y="0"/>
                </a:lnTo>
                <a:cubicBezTo>
                  <a:pt x="325547" y="726351"/>
                  <a:pt x="330253" y="1452702"/>
                  <a:pt x="334958" y="2179053"/>
                </a:cubicBezTo>
                <a:lnTo>
                  <a:pt x="85590" y="2197251"/>
                </a:lnTo>
              </a:path>
            </a:pathLst>
          </a:cu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030776" y="3907332"/>
            <a:ext cx="446224" cy="321145"/>
          </a:xfrm>
          <a:prstGeom prst="rect">
            <a:avLst/>
          </a:prstGeom>
          <a:solidFill>
            <a:srgbClr val="72FF7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7140924" y="3886529"/>
            <a:ext cx="1640839" cy="351922"/>
            <a:chOff x="5374105" y="3569368"/>
            <a:chExt cx="1395688" cy="351922"/>
          </a:xfrm>
          <a:solidFill>
            <a:srgbClr val="BCFFBC"/>
          </a:solidFill>
        </p:grpSpPr>
        <p:sp>
          <p:nvSpPr>
            <p:cNvPr id="67" name="Rectangle 66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384637" y="3582736"/>
              <a:ext cx="1385156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File 31, Block 3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56" name="Freeform 55"/>
          <p:cNvSpPr/>
          <p:nvPr/>
        </p:nvSpPr>
        <p:spPr>
          <a:xfrm>
            <a:off x="6355627" y="3136719"/>
            <a:ext cx="561474" cy="1296237"/>
          </a:xfrm>
          <a:custGeom>
            <a:avLst/>
            <a:gdLst>
              <a:gd name="connsiteX0" fmla="*/ 0 w 561474"/>
              <a:gd name="connsiteY0" fmla="*/ 1350210 h 1350210"/>
              <a:gd name="connsiteX1" fmla="*/ 548106 w 561474"/>
              <a:gd name="connsiteY1" fmla="*/ 1350210 h 1350210"/>
              <a:gd name="connsiteX2" fmla="*/ 561474 w 561474"/>
              <a:gd name="connsiteY2" fmla="*/ 0 h 1350210"/>
              <a:gd name="connsiteX3" fmla="*/ 133684 w 561474"/>
              <a:gd name="connsiteY3" fmla="*/ 0 h 135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74" h="1350210">
                <a:moveTo>
                  <a:pt x="0" y="1350210"/>
                </a:moveTo>
                <a:lnTo>
                  <a:pt x="548106" y="1350210"/>
                </a:lnTo>
                <a:lnTo>
                  <a:pt x="561474" y="0"/>
                </a:lnTo>
                <a:lnTo>
                  <a:pt x="133684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diamon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1051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7" grpId="0" animBg="1"/>
      <p:bldP spid="6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eform 55"/>
          <p:cNvSpPr/>
          <p:nvPr/>
        </p:nvSpPr>
        <p:spPr>
          <a:xfrm>
            <a:off x="6355627" y="3136719"/>
            <a:ext cx="561474" cy="1296237"/>
          </a:xfrm>
          <a:custGeom>
            <a:avLst/>
            <a:gdLst>
              <a:gd name="connsiteX0" fmla="*/ 0 w 561474"/>
              <a:gd name="connsiteY0" fmla="*/ 1350210 h 1350210"/>
              <a:gd name="connsiteX1" fmla="*/ 548106 w 561474"/>
              <a:gd name="connsiteY1" fmla="*/ 1350210 h 1350210"/>
              <a:gd name="connsiteX2" fmla="*/ 561474 w 561474"/>
              <a:gd name="connsiteY2" fmla="*/ 0 h 1350210"/>
              <a:gd name="connsiteX3" fmla="*/ 133684 w 561474"/>
              <a:gd name="connsiteY3" fmla="*/ 0 h 135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74" h="1350210">
                <a:moveTo>
                  <a:pt x="0" y="1350210"/>
                </a:moveTo>
                <a:lnTo>
                  <a:pt x="548106" y="1350210"/>
                </a:lnTo>
                <a:lnTo>
                  <a:pt x="561474" y="0"/>
                </a:lnTo>
                <a:lnTo>
                  <a:pt x="133684" y="0"/>
                </a:lnTo>
              </a:path>
            </a:pathLst>
          </a:custGeom>
          <a:ln w="28575" cmpd="sng">
            <a:solidFill>
              <a:schemeClr val="tx1">
                <a:lumMod val="50000"/>
                <a:lumOff val="50000"/>
              </a:schemeClr>
            </a:solidFill>
            <a:headEnd type="diamon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5" name="Freeform 64"/>
          <p:cNvSpPr/>
          <p:nvPr/>
        </p:nvSpPr>
        <p:spPr>
          <a:xfrm>
            <a:off x="6355627" y="3136718"/>
            <a:ext cx="561474" cy="1296237"/>
          </a:xfrm>
          <a:custGeom>
            <a:avLst/>
            <a:gdLst>
              <a:gd name="connsiteX0" fmla="*/ 0 w 561474"/>
              <a:gd name="connsiteY0" fmla="*/ 1350210 h 1350210"/>
              <a:gd name="connsiteX1" fmla="*/ 548106 w 561474"/>
              <a:gd name="connsiteY1" fmla="*/ 1350210 h 1350210"/>
              <a:gd name="connsiteX2" fmla="*/ 561474 w 561474"/>
              <a:gd name="connsiteY2" fmla="*/ 0 h 1350210"/>
              <a:gd name="connsiteX3" fmla="*/ 133684 w 561474"/>
              <a:gd name="connsiteY3" fmla="*/ 0 h 135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74" h="1350210">
                <a:moveTo>
                  <a:pt x="0" y="1350210"/>
                </a:moveTo>
                <a:lnTo>
                  <a:pt x="548106" y="1350210"/>
                </a:lnTo>
                <a:lnTo>
                  <a:pt x="561474" y="0"/>
                </a:lnTo>
                <a:lnTo>
                  <a:pt x="133684" y="0"/>
                </a:lnTo>
              </a:path>
            </a:pathLst>
          </a:custGeom>
          <a:ln>
            <a:solidFill>
              <a:srgbClr val="618FFD"/>
            </a:solidFill>
            <a:headEnd type="diamon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35" y="685800"/>
            <a:ext cx="5410697" cy="5181600"/>
          </a:xfrm>
        </p:spPr>
        <p:txBody>
          <a:bodyPr/>
          <a:lstStyle/>
          <a:p>
            <a:r>
              <a:rPr lang="en-US" dirty="0"/>
              <a:t>File is collection of disk </a:t>
            </a:r>
            <a:r>
              <a:rPr lang="en-US" dirty="0" smtClean="0"/>
              <a:t>blocks</a:t>
            </a:r>
          </a:p>
          <a:p>
            <a:endParaRPr lang="en-US" sz="1600" dirty="0"/>
          </a:p>
          <a:p>
            <a:r>
              <a:rPr lang="en-US" dirty="0"/>
              <a:t>FAT is linked list 1-1 with blocks</a:t>
            </a:r>
          </a:p>
          <a:p>
            <a:endParaRPr lang="en-US" sz="1600" dirty="0" smtClean="0"/>
          </a:p>
          <a:p>
            <a:r>
              <a:rPr lang="en-US" dirty="0" smtClean="0"/>
              <a:t>File </a:t>
            </a:r>
            <a:r>
              <a:rPr lang="en-US" dirty="0"/>
              <a:t>Number is index of root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block list for the file</a:t>
            </a:r>
          </a:p>
          <a:p>
            <a:endParaRPr lang="en-US" sz="1600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Grow </a:t>
            </a:r>
            <a:r>
              <a:rPr lang="en-US" dirty="0">
                <a:sym typeface="Wingdings"/>
              </a:rPr>
              <a:t>file by allocating free blocks </a:t>
            </a:r>
            <a:r>
              <a:rPr lang="en-US" dirty="0" smtClean="0">
                <a:sym typeface="Wingdings"/>
              </a:rPr>
              <a:t/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and </a:t>
            </a:r>
            <a:r>
              <a:rPr lang="en-US" dirty="0">
                <a:sym typeface="Wingdings"/>
              </a:rPr>
              <a:t>linking them </a:t>
            </a:r>
            <a:r>
              <a:rPr lang="en-US" dirty="0" smtClean="0">
                <a:sym typeface="Wingdings"/>
              </a:rPr>
              <a:t>in</a:t>
            </a:r>
          </a:p>
          <a:p>
            <a:endParaRPr lang="en-US" sz="1600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Ex: Create </a:t>
            </a:r>
            <a:r>
              <a:rPr lang="en-US" dirty="0">
                <a:sym typeface="Wingdings"/>
              </a:rPr>
              <a:t>file, write, write</a:t>
            </a:r>
          </a:p>
          <a:p>
            <a:endParaRPr lang="en-US" dirty="0">
              <a:sym typeface="Wingdings"/>
            </a:endParaRP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66" name="Group 65"/>
          <p:cNvGrpSpPr/>
          <p:nvPr/>
        </p:nvGrpSpPr>
        <p:grpSpPr>
          <a:xfrm>
            <a:off x="7140924" y="3886529"/>
            <a:ext cx="1640839" cy="351922"/>
            <a:chOff x="5374105" y="3569368"/>
            <a:chExt cx="1395688" cy="351922"/>
          </a:xfrm>
          <a:solidFill>
            <a:srgbClr val="BCFFBC"/>
          </a:solidFill>
        </p:grpSpPr>
        <p:sp>
          <p:nvSpPr>
            <p:cNvPr id="67" name="Rectangle 66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384637" y="3582736"/>
              <a:ext cx="1385156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File 31, Block 3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48" name="Rectangle 47"/>
          <p:cNvSpPr/>
          <p:nvPr/>
        </p:nvSpPr>
        <p:spPr>
          <a:xfrm>
            <a:off x="6038591" y="1977754"/>
            <a:ext cx="446224" cy="310654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38943" y="2294172"/>
            <a:ext cx="446224" cy="3211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144080" y="2280804"/>
            <a:ext cx="1637683" cy="351922"/>
            <a:chOff x="5374103" y="3569368"/>
            <a:chExt cx="1393004" cy="351922"/>
          </a:xfrm>
          <a:solidFill>
            <a:srgbClr val="BCFFBC"/>
          </a:solidFill>
        </p:grpSpPr>
        <p:sp>
          <p:nvSpPr>
            <p:cNvPr id="7" name="Rectangle 6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74103" y="3582736"/>
              <a:ext cx="1393004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File 31, Block 0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144083" y="2601949"/>
            <a:ext cx="1634523" cy="351922"/>
            <a:chOff x="5374105" y="3569368"/>
            <a:chExt cx="1390316" cy="351922"/>
          </a:xfrm>
          <a:solidFill>
            <a:srgbClr val="BCFFBC"/>
          </a:solidFill>
        </p:grpSpPr>
        <p:sp>
          <p:nvSpPr>
            <p:cNvPr id="10" name="Rectangle 9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81952" y="3582736"/>
              <a:ext cx="1378878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File 31, Block 1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7144083" y="2923094"/>
            <a:ext cx="1634523" cy="321145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44083" y="324423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44083" y="3565384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39861" y="4207674"/>
            <a:ext cx="1634523" cy="32114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0924" y="452881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140926" y="4849964"/>
            <a:ext cx="1640839" cy="351922"/>
            <a:chOff x="5374105" y="3569368"/>
            <a:chExt cx="1395688" cy="351922"/>
          </a:xfrm>
          <a:solidFill>
            <a:srgbClr val="BCFFBC"/>
          </a:solidFill>
        </p:grpSpPr>
        <p:sp>
          <p:nvSpPr>
            <p:cNvPr id="18" name="Rectangle 17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84637" y="3582736"/>
              <a:ext cx="1385156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File 31, Block 2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7140924" y="517110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10923" y="1256347"/>
            <a:ext cx="1302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Disk Blocks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144083" y="1638514"/>
            <a:ext cx="1634523" cy="430508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38943" y="1639574"/>
            <a:ext cx="446224" cy="430402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38943" y="1256347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FAT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03500" y="5574268"/>
            <a:ext cx="685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N-1: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99373" y="1568943"/>
            <a:ext cx="4272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0: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6570" y="1568943"/>
            <a:ext cx="3690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0: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410200" y="5574268"/>
            <a:ext cx="6527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N-1: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031851" y="1688364"/>
            <a:ext cx="2061002" cy="988025"/>
            <a:chOff x="3348408" y="1975617"/>
            <a:chExt cx="2061002" cy="988025"/>
          </a:xfrm>
        </p:grpSpPr>
        <p:sp>
          <p:nvSpPr>
            <p:cNvPr id="30" name="Rectangle 29"/>
            <p:cNvSpPr/>
            <p:nvPr/>
          </p:nvSpPr>
          <p:spPr>
            <a:xfrm>
              <a:off x="4912158" y="2563532"/>
              <a:ext cx="49725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31: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348408" y="1975617"/>
              <a:ext cx="13516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f</a:t>
              </a:r>
              <a:r>
                <a:rPr lang="en-US" sz="2000" b="0" dirty="0" smtClean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ile number</a:t>
              </a:r>
              <a:endParaRPr lang="en-US" sz="2000" b="0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>
              <a:off x="4491789" y="2325884"/>
              <a:ext cx="420369" cy="4413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6038943" y="2360866"/>
            <a:ext cx="610791" cy="576051"/>
            <a:chOff x="5351525" y="2687055"/>
            <a:chExt cx="610791" cy="576051"/>
          </a:xfrm>
        </p:grpSpPr>
        <p:sp>
          <p:nvSpPr>
            <p:cNvPr id="34" name="Rectangle 33"/>
            <p:cNvSpPr/>
            <p:nvPr/>
          </p:nvSpPr>
          <p:spPr>
            <a:xfrm>
              <a:off x="5351525" y="294196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5654842" y="2687055"/>
              <a:ext cx="307474" cy="347579"/>
            </a:xfrm>
            <a:custGeom>
              <a:avLst/>
              <a:gdLst>
                <a:gd name="connsiteX0" fmla="*/ 0 w 307474"/>
                <a:gd name="connsiteY0" fmla="*/ 0 h 347579"/>
                <a:gd name="connsiteX1" fmla="*/ 307474 w 307474"/>
                <a:gd name="connsiteY1" fmla="*/ 0 h 347579"/>
                <a:gd name="connsiteX2" fmla="*/ 307474 w 307474"/>
                <a:gd name="connsiteY2" fmla="*/ 347579 h 347579"/>
                <a:gd name="connsiteX3" fmla="*/ 173790 w 307474"/>
                <a:gd name="connsiteY3" fmla="*/ 334210 h 34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474" h="347579">
                  <a:moveTo>
                    <a:pt x="0" y="0"/>
                  </a:moveTo>
                  <a:lnTo>
                    <a:pt x="307474" y="0"/>
                  </a:lnTo>
                  <a:lnTo>
                    <a:pt x="307474" y="347579"/>
                  </a:lnTo>
                  <a:lnTo>
                    <a:pt x="173790" y="334210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030776" y="2815390"/>
            <a:ext cx="672431" cy="2369087"/>
            <a:chOff x="5343358" y="3141579"/>
            <a:chExt cx="672431" cy="2369087"/>
          </a:xfrm>
        </p:grpSpPr>
        <p:sp>
          <p:nvSpPr>
            <p:cNvPr id="37" name="Rectangle 36"/>
            <p:cNvSpPr/>
            <p:nvPr/>
          </p:nvSpPr>
          <p:spPr>
            <a:xfrm>
              <a:off x="5343358" y="518952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5694947" y="3141579"/>
              <a:ext cx="320842" cy="2179053"/>
            </a:xfrm>
            <a:custGeom>
              <a:avLst/>
              <a:gdLst>
                <a:gd name="connsiteX0" fmla="*/ 0 w 320842"/>
                <a:gd name="connsiteY0" fmla="*/ 0 h 2179053"/>
                <a:gd name="connsiteX1" fmla="*/ 320842 w 320842"/>
                <a:gd name="connsiteY1" fmla="*/ 0 h 2179053"/>
                <a:gd name="connsiteX2" fmla="*/ 307474 w 320842"/>
                <a:gd name="connsiteY2" fmla="*/ 2179053 h 2179053"/>
                <a:gd name="connsiteX3" fmla="*/ 133685 w 320842"/>
                <a:gd name="connsiteY3" fmla="*/ 2179053 h 217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842" h="2179053">
                  <a:moveTo>
                    <a:pt x="0" y="0"/>
                  </a:moveTo>
                  <a:lnTo>
                    <a:pt x="320842" y="0"/>
                  </a:lnTo>
                  <a:lnTo>
                    <a:pt x="307474" y="2179053"/>
                  </a:lnTo>
                  <a:lnTo>
                    <a:pt x="133685" y="2179053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41" name="Can 40"/>
          <p:cNvSpPr/>
          <p:nvPr/>
        </p:nvSpPr>
        <p:spPr>
          <a:xfrm>
            <a:off x="8068699" y="5399859"/>
            <a:ext cx="846701" cy="115334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038591" y="3915221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923297" y="4221485"/>
            <a:ext cx="591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free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038943" y="4236821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039936" y="2932007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9" name="Freeform 58"/>
          <p:cNvSpPr/>
          <p:nvPr/>
        </p:nvSpPr>
        <p:spPr>
          <a:xfrm>
            <a:off x="6387370" y="2116455"/>
            <a:ext cx="561474" cy="913319"/>
          </a:xfrm>
          <a:custGeom>
            <a:avLst/>
            <a:gdLst>
              <a:gd name="connsiteX0" fmla="*/ 0 w 561474"/>
              <a:gd name="connsiteY0" fmla="*/ 1350210 h 1350210"/>
              <a:gd name="connsiteX1" fmla="*/ 548106 w 561474"/>
              <a:gd name="connsiteY1" fmla="*/ 1350210 h 1350210"/>
              <a:gd name="connsiteX2" fmla="*/ 561474 w 561474"/>
              <a:gd name="connsiteY2" fmla="*/ 0 h 1350210"/>
              <a:gd name="connsiteX3" fmla="*/ 133684 w 561474"/>
              <a:gd name="connsiteY3" fmla="*/ 0 h 135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74" h="1350210">
                <a:moveTo>
                  <a:pt x="0" y="1350210"/>
                </a:moveTo>
                <a:lnTo>
                  <a:pt x="548106" y="1350210"/>
                </a:lnTo>
                <a:lnTo>
                  <a:pt x="561474" y="0"/>
                </a:lnTo>
                <a:lnTo>
                  <a:pt x="133684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diamon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733799" y="5282065"/>
            <a:ext cx="1658067" cy="12863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970533" y="6203340"/>
            <a:ext cx="1064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memory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 Properties</a:t>
            </a:r>
            <a:endParaRPr lang="en-US" dirty="0"/>
          </a:p>
        </p:txBody>
      </p:sp>
      <p:cxnSp>
        <p:nvCxnSpPr>
          <p:cNvPr id="54" name="Straight Arrow Connector 53"/>
          <p:cNvCxnSpPr>
            <a:endCxn id="55" idx="1"/>
          </p:cNvCxnSpPr>
          <p:nvPr/>
        </p:nvCxnSpPr>
        <p:spPr>
          <a:xfrm flipV="1">
            <a:off x="5496895" y="4397394"/>
            <a:ext cx="542048" cy="355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Freeform 56"/>
          <p:cNvSpPr/>
          <p:nvPr/>
        </p:nvSpPr>
        <p:spPr>
          <a:xfrm flipV="1">
            <a:off x="6400800" y="4145365"/>
            <a:ext cx="387632" cy="960034"/>
          </a:xfrm>
          <a:custGeom>
            <a:avLst/>
            <a:gdLst>
              <a:gd name="connsiteX0" fmla="*/ 0 w 320842"/>
              <a:gd name="connsiteY0" fmla="*/ 0 h 2179053"/>
              <a:gd name="connsiteX1" fmla="*/ 320842 w 320842"/>
              <a:gd name="connsiteY1" fmla="*/ 0 h 2179053"/>
              <a:gd name="connsiteX2" fmla="*/ 307474 w 320842"/>
              <a:gd name="connsiteY2" fmla="*/ 2179053 h 2179053"/>
              <a:gd name="connsiteX3" fmla="*/ 133685 w 320842"/>
              <a:gd name="connsiteY3" fmla="*/ 2179053 h 2179053"/>
              <a:gd name="connsiteX0" fmla="*/ 0 w 334958"/>
              <a:gd name="connsiteY0" fmla="*/ 0 h 2179053"/>
              <a:gd name="connsiteX1" fmla="*/ 320842 w 334958"/>
              <a:gd name="connsiteY1" fmla="*/ 0 h 2179053"/>
              <a:gd name="connsiteX2" fmla="*/ 334958 w 334958"/>
              <a:gd name="connsiteY2" fmla="*/ 2179053 h 2179053"/>
              <a:gd name="connsiteX3" fmla="*/ 133685 w 334958"/>
              <a:gd name="connsiteY3" fmla="*/ 2179053 h 2179053"/>
              <a:gd name="connsiteX0" fmla="*/ 0 w 334958"/>
              <a:gd name="connsiteY0" fmla="*/ 0 h 2197251"/>
              <a:gd name="connsiteX1" fmla="*/ 320842 w 334958"/>
              <a:gd name="connsiteY1" fmla="*/ 0 h 2197251"/>
              <a:gd name="connsiteX2" fmla="*/ 334958 w 334958"/>
              <a:gd name="connsiteY2" fmla="*/ 2179053 h 2197251"/>
              <a:gd name="connsiteX3" fmla="*/ 85590 w 334958"/>
              <a:gd name="connsiteY3" fmla="*/ 2197251 h 21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958" h="2197251">
                <a:moveTo>
                  <a:pt x="0" y="0"/>
                </a:moveTo>
                <a:lnTo>
                  <a:pt x="320842" y="0"/>
                </a:lnTo>
                <a:cubicBezTo>
                  <a:pt x="325547" y="726351"/>
                  <a:pt x="330253" y="1452702"/>
                  <a:pt x="334958" y="2179053"/>
                </a:cubicBezTo>
                <a:lnTo>
                  <a:pt x="85590" y="2197251"/>
                </a:lnTo>
              </a:path>
            </a:pathLst>
          </a:cu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043309" y="3907332"/>
            <a:ext cx="446224" cy="321145"/>
          </a:xfrm>
          <a:prstGeom prst="rect">
            <a:avLst/>
          </a:prstGeom>
          <a:solidFill>
            <a:srgbClr val="72FF7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 flipV="1">
            <a:off x="5515326" y="2123972"/>
            <a:ext cx="526920" cy="23089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6035530" y="4240932"/>
            <a:ext cx="446224" cy="32114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040704" y="2934937"/>
            <a:ext cx="446224" cy="32114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7147990" y="2923094"/>
            <a:ext cx="1634523" cy="351922"/>
            <a:chOff x="5374105" y="3569368"/>
            <a:chExt cx="1390316" cy="351922"/>
          </a:xfrm>
          <a:solidFill>
            <a:srgbClr val="FFFFBD"/>
          </a:solidFill>
        </p:grpSpPr>
        <p:sp>
          <p:nvSpPr>
            <p:cNvPr id="72" name="Rectangle 71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381952" y="3582736"/>
              <a:ext cx="1378878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File 63, Block 1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143602" y="4200990"/>
            <a:ext cx="1634523" cy="351922"/>
            <a:chOff x="5374105" y="3569368"/>
            <a:chExt cx="1390316" cy="351922"/>
          </a:xfrm>
          <a:solidFill>
            <a:srgbClr val="FFFFBD"/>
          </a:solidFill>
        </p:grpSpPr>
        <p:sp>
          <p:nvSpPr>
            <p:cNvPr id="75" name="Rectangle 74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381952" y="3582736"/>
              <a:ext cx="1378878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File 63, Block 0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3139603" y="4590817"/>
            <a:ext cx="2455998" cy="560154"/>
            <a:chOff x="3025037" y="4288837"/>
            <a:chExt cx="2455998" cy="560154"/>
          </a:xfrm>
        </p:grpSpPr>
        <p:sp>
          <p:nvSpPr>
            <p:cNvPr id="78" name="TextBox 77"/>
            <p:cNvSpPr txBox="1"/>
            <p:nvPr/>
          </p:nvSpPr>
          <p:spPr>
            <a:xfrm>
              <a:off x="3025037" y="4448881"/>
              <a:ext cx="16138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File 2 number</a:t>
              </a:r>
              <a:endParaRPr lang="en-US" sz="2000" b="0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79" name="Straight Arrow Connector 78"/>
            <p:cNvCxnSpPr/>
            <p:nvPr/>
          </p:nvCxnSpPr>
          <p:spPr>
            <a:xfrm flipV="1">
              <a:off x="4714971" y="4288837"/>
              <a:ext cx="766064" cy="31957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Rectangle 79"/>
          <p:cNvSpPr/>
          <p:nvPr/>
        </p:nvSpPr>
        <p:spPr>
          <a:xfrm>
            <a:off x="5554616" y="4281039"/>
            <a:ext cx="497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63: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81" name="Straight Arrow Connector 80"/>
          <p:cNvCxnSpPr>
            <a:endCxn id="70" idx="1"/>
          </p:cNvCxnSpPr>
          <p:nvPr/>
        </p:nvCxnSpPr>
        <p:spPr>
          <a:xfrm flipV="1">
            <a:off x="5523493" y="3095510"/>
            <a:ext cx="517211" cy="13457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1402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65" grpId="0" animBg="1"/>
      <p:bldP spid="59" grpId="0" animBg="1"/>
      <p:bldP spid="69" grpId="0" animBg="1"/>
      <p:bldP spid="70" grpId="0" animBg="1"/>
      <p:bldP spid="8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/>
          <p:cNvGrpSpPr/>
          <p:nvPr/>
        </p:nvGrpSpPr>
        <p:grpSpPr>
          <a:xfrm>
            <a:off x="7140924" y="3886529"/>
            <a:ext cx="1640839" cy="351922"/>
            <a:chOff x="5374105" y="3569368"/>
            <a:chExt cx="1395688" cy="351922"/>
          </a:xfrm>
          <a:solidFill>
            <a:srgbClr val="BCFFBC"/>
          </a:solidFill>
        </p:grpSpPr>
        <p:sp>
          <p:nvSpPr>
            <p:cNvPr id="67" name="Rectangle 66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384637" y="3582736"/>
              <a:ext cx="1385156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File 31, Block 3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48" name="Rectangle 47"/>
          <p:cNvSpPr/>
          <p:nvPr/>
        </p:nvSpPr>
        <p:spPr>
          <a:xfrm>
            <a:off x="6038591" y="1977754"/>
            <a:ext cx="446224" cy="310654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35" y="762000"/>
            <a:ext cx="9083765" cy="6096000"/>
          </a:xfrm>
        </p:spPr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  <a:sym typeface="Wingdings"/>
              </a:rPr>
              <a:t>FAT32 (32 instead of 12 bits) used in </a:t>
            </a:r>
            <a:r>
              <a:rPr lang="en-US" i="1" dirty="0">
                <a:solidFill>
                  <a:srgbClr val="FF0000"/>
                </a:solidFill>
                <a:sym typeface="Wingdings"/>
              </a:rPr>
              <a:t>Windows, </a:t>
            </a:r>
            <a:r>
              <a:rPr lang="en-US" i="1" dirty="0" smtClean="0">
                <a:solidFill>
                  <a:srgbClr val="FF0000"/>
                </a:solidFill>
                <a:sym typeface="Wingdings"/>
              </a:rPr>
              <a:t>USB drives, SD cards, … </a:t>
            </a:r>
            <a:endParaRPr lang="en-US" i="1" dirty="0">
              <a:solidFill>
                <a:srgbClr val="FF0000"/>
              </a:solidFill>
              <a:sym typeface="Wingdings"/>
            </a:endParaRPr>
          </a:p>
          <a:p>
            <a:endParaRPr lang="en-US" sz="2000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Where </a:t>
            </a:r>
            <a:r>
              <a:rPr lang="en-US" dirty="0">
                <a:sym typeface="Wingdings"/>
              </a:rPr>
              <a:t>is FAT </a:t>
            </a:r>
            <a:r>
              <a:rPr lang="en-US" dirty="0" smtClean="0">
                <a:sym typeface="Wingdings"/>
              </a:rPr>
              <a:t>stored?</a:t>
            </a:r>
            <a:endParaRPr lang="en-US" dirty="0">
              <a:sym typeface="Wingdings"/>
            </a:endParaRPr>
          </a:p>
          <a:p>
            <a:pPr lvl="1"/>
            <a:r>
              <a:rPr lang="en-US" dirty="0">
                <a:sym typeface="Wingdings"/>
              </a:rPr>
              <a:t>On Disk, </a:t>
            </a:r>
            <a:r>
              <a:rPr lang="en-US" dirty="0" smtClean="0">
                <a:sym typeface="Wingdings"/>
              </a:rPr>
              <a:t>on boot cache in memory,</a:t>
            </a:r>
            <a:br>
              <a:rPr lang="en-US" dirty="0" smtClean="0">
                <a:sym typeface="Wingdings"/>
              </a:rPr>
            </a:br>
            <a:r>
              <a:rPr lang="en-US" dirty="0">
                <a:sym typeface="Wingdings"/>
              </a:rPr>
              <a:t>s</a:t>
            </a:r>
            <a:r>
              <a:rPr lang="en-US" dirty="0" smtClean="0">
                <a:sym typeface="Wingdings"/>
              </a:rPr>
              <a:t>econd (backup) copy on disk</a:t>
            </a:r>
            <a:endParaRPr lang="en-US" dirty="0">
              <a:sym typeface="Wingdings"/>
            </a:endParaRPr>
          </a:p>
          <a:p>
            <a:endParaRPr lang="en-US" sz="2000" dirty="0" smtClean="0">
              <a:sym typeface="Wingdings"/>
            </a:endParaRPr>
          </a:p>
          <a:p>
            <a:r>
              <a:rPr lang="en-US" dirty="0">
                <a:sym typeface="Wingdings"/>
              </a:rPr>
              <a:t>What happens when you format a disk?</a:t>
            </a:r>
          </a:p>
          <a:p>
            <a:pPr lvl="1"/>
            <a:r>
              <a:rPr lang="en-US" dirty="0" smtClean="0">
                <a:sym typeface="Wingdings"/>
              </a:rPr>
              <a:t>Zero </a:t>
            </a:r>
            <a:r>
              <a:rPr lang="en-US" dirty="0">
                <a:sym typeface="Wingdings"/>
              </a:rPr>
              <a:t>the </a:t>
            </a:r>
            <a:r>
              <a:rPr lang="en-US" dirty="0" smtClean="0">
                <a:sym typeface="Wingdings"/>
              </a:rPr>
              <a:t>blocks, </a:t>
            </a:r>
            <a:r>
              <a:rPr lang="en-US" dirty="0">
                <a:sym typeface="Wingdings"/>
              </a:rPr>
              <a:t>link up the FAT free-list</a:t>
            </a:r>
          </a:p>
          <a:p>
            <a:endParaRPr lang="en-US" sz="2000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What </a:t>
            </a:r>
            <a:r>
              <a:rPr lang="en-US" dirty="0">
                <a:sym typeface="Wingdings"/>
              </a:rPr>
              <a:t>happens when you </a:t>
            </a:r>
            <a:r>
              <a:rPr lang="en-US" dirty="0" smtClean="0">
                <a:sym typeface="Wingdings"/>
              </a:rPr>
              <a:t/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quick format </a:t>
            </a:r>
            <a:r>
              <a:rPr lang="en-US" dirty="0">
                <a:sym typeface="Wingdings"/>
              </a:rPr>
              <a:t>a disk?</a:t>
            </a:r>
          </a:p>
          <a:p>
            <a:pPr lvl="1"/>
            <a:r>
              <a:rPr lang="en-US" dirty="0">
                <a:sym typeface="Wingdings"/>
              </a:rPr>
              <a:t>L</a:t>
            </a:r>
            <a:r>
              <a:rPr lang="en-US" dirty="0" smtClean="0">
                <a:sym typeface="Wingdings"/>
              </a:rPr>
              <a:t>ink </a:t>
            </a:r>
            <a:r>
              <a:rPr lang="en-US" dirty="0">
                <a:sym typeface="Wingdings"/>
              </a:rPr>
              <a:t>up the FAT </a:t>
            </a:r>
            <a:r>
              <a:rPr lang="en-US" dirty="0" smtClean="0">
                <a:sym typeface="Wingdings"/>
              </a:rPr>
              <a:t>free-list</a:t>
            </a:r>
            <a:endParaRPr lang="en-US" dirty="0">
              <a:sym typeface="Wingdings"/>
            </a:endParaRPr>
          </a:p>
          <a:p>
            <a:endParaRPr lang="en-US" sz="1400" dirty="0" smtClean="0">
              <a:sym typeface="Wingdings"/>
            </a:endParaRPr>
          </a:p>
          <a:p>
            <a:r>
              <a:rPr lang="en-US" i="1" dirty="0" smtClean="0">
                <a:solidFill>
                  <a:srgbClr val="FF0000"/>
                </a:solidFill>
                <a:sym typeface="Wingdings"/>
              </a:rPr>
              <a:t>Simple</a:t>
            </a:r>
          </a:p>
          <a:p>
            <a:pPr lvl="1"/>
            <a:r>
              <a:rPr lang="en-US" dirty="0" smtClean="0">
                <a:sym typeface="Wingdings"/>
              </a:rPr>
              <a:t>Can implement in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device firmware</a:t>
            </a:r>
            <a:endParaRPr lang="en-US" dirty="0">
              <a:sym typeface="Wingdings"/>
            </a:endParaRPr>
          </a:p>
          <a:p>
            <a:pPr marL="457200" lvl="1" indent="0">
              <a:buNone/>
            </a:pPr>
            <a:endParaRPr lang="en-US" sz="2000" dirty="0"/>
          </a:p>
          <a:p>
            <a:endParaRPr lang="en-US" dirty="0">
              <a:sym typeface="Wingdings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38943" y="2294172"/>
            <a:ext cx="446224" cy="3211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144080" y="2280804"/>
            <a:ext cx="1637683" cy="351922"/>
            <a:chOff x="5374103" y="3569368"/>
            <a:chExt cx="1393004" cy="351922"/>
          </a:xfrm>
          <a:solidFill>
            <a:srgbClr val="BCFFBC"/>
          </a:solidFill>
        </p:grpSpPr>
        <p:sp>
          <p:nvSpPr>
            <p:cNvPr id="7" name="Rectangle 6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74103" y="3582736"/>
              <a:ext cx="1393004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File 31, Block 0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144083" y="2601949"/>
            <a:ext cx="1634523" cy="351922"/>
            <a:chOff x="5374105" y="3569368"/>
            <a:chExt cx="1390316" cy="351922"/>
          </a:xfrm>
          <a:solidFill>
            <a:srgbClr val="BCFFBC"/>
          </a:solidFill>
        </p:grpSpPr>
        <p:sp>
          <p:nvSpPr>
            <p:cNvPr id="10" name="Rectangle 9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81952" y="3582736"/>
              <a:ext cx="1378878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File 31, Block 1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7144083" y="2923094"/>
            <a:ext cx="1634523" cy="321145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44083" y="324423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44083" y="3565384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39861" y="4207674"/>
            <a:ext cx="1634523" cy="32114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0924" y="452881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140926" y="4849964"/>
            <a:ext cx="1640839" cy="351922"/>
            <a:chOff x="5374105" y="3569368"/>
            <a:chExt cx="1395688" cy="351922"/>
          </a:xfrm>
          <a:solidFill>
            <a:srgbClr val="BCFFBC"/>
          </a:solidFill>
        </p:grpSpPr>
        <p:sp>
          <p:nvSpPr>
            <p:cNvPr id="18" name="Rectangle 17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84637" y="3582736"/>
              <a:ext cx="1385156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File 31, Block 2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7140924" y="517110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10923" y="1256347"/>
            <a:ext cx="1302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Disk Blocks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144083" y="1638514"/>
            <a:ext cx="1634523" cy="430508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38943" y="1639574"/>
            <a:ext cx="446224" cy="430402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38943" y="1256347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FAT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03500" y="5574268"/>
            <a:ext cx="685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N-1: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99373" y="1568943"/>
            <a:ext cx="4272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0: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6570" y="1568943"/>
            <a:ext cx="3690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0: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410200" y="5574268"/>
            <a:ext cx="6527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N-1: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031851" y="1688364"/>
            <a:ext cx="2061002" cy="988025"/>
            <a:chOff x="3348408" y="1975617"/>
            <a:chExt cx="2061002" cy="988025"/>
          </a:xfrm>
        </p:grpSpPr>
        <p:sp>
          <p:nvSpPr>
            <p:cNvPr id="30" name="Rectangle 29"/>
            <p:cNvSpPr/>
            <p:nvPr/>
          </p:nvSpPr>
          <p:spPr>
            <a:xfrm>
              <a:off x="4912158" y="2563532"/>
              <a:ext cx="49725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31: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348408" y="1975617"/>
              <a:ext cx="13516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f</a:t>
              </a:r>
              <a:r>
                <a:rPr lang="en-US" sz="2000" b="0" dirty="0" smtClean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ile number</a:t>
              </a:r>
              <a:endParaRPr lang="en-US" sz="2000" b="0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>
              <a:off x="4491789" y="2325884"/>
              <a:ext cx="420369" cy="4413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6038943" y="2360866"/>
            <a:ext cx="610791" cy="576051"/>
            <a:chOff x="5351525" y="2687055"/>
            <a:chExt cx="610791" cy="576051"/>
          </a:xfrm>
        </p:grpSpPr>
        <p:sp>
          <p:nvSpPr>
            <p:cNvPr id="34" name="Rectangle 33"/>
            <p:cNvSpPr/>
            <p:nvPr/>
          </p:nvSpPr>
          <p:spPr>
            <a:xfrm>
              <a:off x="5351525" y="294196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5654842" y="2687055"/>
              <a:ext cx="307474" cy="347579"/>
            </a:xfrm>
            <a:custGeom>
              <a:avLst/>
              <a:gdLst>
                <a:gd name="connsiteX0" fmla="*/ 0 w 307474"/>
                <a:gd name="connsiteY0" fmla="*/ 0 h 347579"/>
                <a:gd name="connsiteX1" fmla="*/ 307474 w 307474"/>
                <a:gd name="connsiteY1" fmla="*/ 0 h 347579"/>
                <a:gd name="connsiteX2" fmla="*/ 307474 w 307474"/>
                <a:gd name="connsiteY2" fmla="*/ 347579 h 347579"/>
                <a:gd name="connsiteX3" fmla="*/ 173790 w 307474"/>
                <a:gd name="connsiteY3" fmla="*/ 334210 h 34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474" h="347579">
                  <a:moveTo>
                    <a:pt x="0" y="0"/>
                  </a:moveTo>
                  <a:lnTo>
                    <a:pt x="307474" y="0"/>
                  </a:lnTo>
                  <a:lnTo>
                    <a:pt x="307474" y="347579"/>
                  </a:lnTo>
                  <a:lnTo>
                    <a:pt x="173790" y="334210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030776" y="2815390"/>
            <a:ext cx="672431" cy="2369087"/>
            <a:chOff x="5343358" y="3141579"/>
            <a:chExt cx="672431" cy="2369087"/>
          </a:xfrm>
        </p:grpSpPr>
        <p:sp>
          <p:nvSpPr>
            <p:cNvPr id="37" name="Rectangle 36"/>
            <p:cNvSpPr/>
            <p:nvPr/>
          </p:nvSpPr>
          <p:spPr>
            <a:xfrm>
              <a:off x="5343358" y="518952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5694947" y="3141579"/>
              <a:ext cx="320842" cy="2179053"/>
            </a:xfrm>
            <a:custGeom>
              <a:avLst/>
              <a:gdLst>
                <a:gd name="connsiteX0" fmla="*/ 0 w 320842"/>
                <a:gd name="connsiteY0" fmla="*/ 0 h 2179053"/>
                <a:gd name="connsiteX1" fmla="*/ 320842 w 320842"/>
                <a:gd name="connsiteY1" fmla="*/ 0 h 2179053"/>
                <a:gd name="connsiteX2" fmla="*/ 307474 w 320842"/>
                <a:gd name="connsiteY2" fmla="*/ 2179053 h 2179053"/>
                <a:gd name="connsiteX3" fmla="*/ 133685 w 320842"/>
                <a:gd name="connsiteY3" fmla="*/ 2179053 h 217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842" h="2179053">
                  <a:moveTo>
                    <a:pt x="0" y="0"/>
                  </a:moveTo>
                  <a:lnTo>
                    <a:pt x="320842" y="0"/>
                  </a:lnTo>
                  <a:lnTo>
                    <a:pt x="307474" y="2179053"/>
                  </a:lnTo>
                  <a:lnTo>
                    <a:pt x="133685" y="2179053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41" name="Can 40"/>
          <p:cNvSpPr/>
          <p:nvPr/>
        </p:nvSpPr>
        <p:spPr>
          <a:xfrm>
            <a:off x="8068699" y="5399859"/>
            <a:ext cx="846701" cy="115334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038591" y="3915221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923297" y="4221485"/>
            <a:ext cx="591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free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038943" y="4236821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6" name="Freeform 55"/>
          <p:cNvSpPr/>
          <p:nvPr/>
        </p:nvSpPr>
        <p:spPr>
          <a:xfrm>
            <a:off x="6355627" y="3136719"/>
            <a:ext cx="561474" cy="1296237"/>
          </a:xfrm>
          <a:custGeom>
            <a:avLst/>
            <a:gdLst>
              <a:gd name="connsiteX0" fmla="*/ 0 w 561474"/>
              <a:gd name="connsiteY0" fmla="*/ 1350210 h 1350210"/>
              <a:gd name="connsiteX1" fmla="*/ 548106 w 561474"/>
              <a:gd name="connsiteY1" fmla="*/ 1350210 h 1350210"/>
              <a:gd name="connsiteX2" fmla="*/ 561474 w 561474"/>
              <a:gd name="connsiteY2" fmla="*/ 0 h 1350210"/>
              <a:gd name="connsiteX3" fmla="*/ 133684 w 561474"/>
              <a:gd name="connsiteY3" fmla="*/ 0 h 135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74" h="1350210">
                <a:moveTo>
                  <a:pt x="0" y="1350210"/>
                </a:moveTo>
                <a:lnTo>
                  <a:pt x="548106" y="1350210"/>
                </a:lnTo>
                <a:lnTo>
                  <a:pt x="561474" y="0"/>
                </a:lnTo>
                <a:lnTo>
                  <a:pt x="133684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diamon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039936" y="2932007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733799" y="5282065"/>
            <a:ext cx="1658067" cy="12863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970533" y="6203340"/>
            <a:ext cx="1064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memory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 Assessment</a:t>
            </a:r>
            <a:endParaRPr lang="en-US" dirty="0"/>
          </a:p>
        </p:txBody>
      </p:sp>
      <p:sp>
        <p:nvSpPr>
          <p:cNvPr id="57" name="Freeform 56"/>
          <p:cNvSpPr/>
          <p:nvPr/>
        </p:nvSpPr>
        <p:spPr>
          <a:xfrm flipV="1">
            <a:off x="6400800" y="4145365"/>
            <a:ext cx="387632" cy="960034"/>
          </a:xfrm>
          <a:custGeom>
            <a:avLst/>
            <a:gdLst>
              <a:gd name="connsiteX0" fmla="*/ 0 w 320842"/>
              <a:gd name="connsiteY0" fmla="*/ 0 h 2179053"/>
              <a:gd name="connsiteX1" fmla="*/ 320842 w 320842"/>
              <a:gd name="connsiteY1" fmla="*/ 0 h 2179053"/>
              <a:gd name="connsiteX2" fmla="*/ 307474 w 320842"/>
              <a:gd name="connsiteY2" fmla="*/ 2179053 h 2179053"/>
              <a:gd name="connsiteX3" fmla="*/ 133685 w 320842"/>
              <a:gd name="connsiteY3" fmla="*/ 2179053 h 2179053"/>
              <a:gd name="connsiteX0" fmla="*/ 0 w 334958"/>
              <a:gd name="connsiteY0" fmla="*/ 0 h 2179053"/>
              <a:gd name="connsiteX1" fmla="*/ 320842 w 334958"/>
              <a:gd name="connsiteY1" fmla="*/ 0 h 2179053"/>
              <a:gd name="connsiteX2" fmla="*/ 334958 w 334958"/>
              <a:gd name="connsiteY2" fmla="*/ 2179053 h 2179053"/>
              <a:gd name="connsiteX3" fmla="*/ 133685 w 334958"/>
              <a:gd name="connsiteY3" fmla="*/ 2179053 h 2179053"/>
              <a:gd name="connsiteX0" fmla="*/ 0 w 334958"/>
              <a:gd name="connsiteY0" fmla="*/ 0 h 2197251"/>
              <a:gd name="connsiteX1" fmla="*/ 320842 w 334958"/>
              <a:gd name="connsiteY1" fmla="*/ 0 h 2197251"/>
              <a:gd name="connsiteX2" fmla="*/ 334958 w 334958"/>
              <a:gd name="connsiteY2" fmla="*/ 2179053 h 2197251"/>
              <a:gd name="connsiteX3" fmla="*/ 85590 w 334958"/>
              <a:gd name="connsiteY3" fmla="*/ 2197251 h 21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958" h="2197251">
                <a:moveTo>
                  <a:pt x="0" y="0"/>
                </a:moveTo>
                <a:lnTo>
                  <a:pt x="320842" y="0"/>
                </a:lnTo>
                <a:cubicBezTo>
                  <a:pt x="325547" y="726351"/>
                  <a:pt x="330253" y="1452702"/>
                  <a:pt x="334958" y="2179053"/>
                </a:cubicBezTo>
                <a:lnTo>
                  <a:pt x="85590" y="2197251"/>
                </a:lnTo>
              </a:path>
            </a:pathLst>
          </a:cu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043309" y="3907332"/>
            <a:ext cx="446224" cy="321145"/>
          </a:xfrm>
          <a:prstGeom prst="rect">
            <a:avLst/>
          </a:prstGeom>
          <a:solidFill>
            <a:srgbClr val="72FF7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 flipV="1">
            <a:off x="5515326" y="2123972"/>
            <a:ext cx="526920" cy="23089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Freeform 64"/>
          <p:cNvSpPr/>
          <p:nvPr/>
        </p:nvSpPr>
        <p:spPr>
          <a:xfrm>
            <a:off x="6355627" y="3135095"/>
            <a:ext cx="561474" cy="1296237"/>
          </a:xfrm>
          <a:custGeom>
            <a:avLst/>
            <a:gdLst>
              <a:gd name="connsiteX0" fmla="*/ 0 w 561474"/>
              <a:gd name="connsiteY0" fmla="*/ 1350210 h 1350210"/>
              <a:gd name="connsiteX1" fmla="*/ 548106 w 561474"/>
              <a:gd name="connsiteY1" fmla="*/ 1350210 h 1350210"/>
              <a:gd name="connsiteX2" fmla="*/ 561474 w 561474"/>
              <a:gd name="connsiteY2" fmla="*/ 0 h 1350210"/>
              <a:gd name="connsiteX3" fmla="*/ 133684 w 561474"/>
              <a:gd name="connsiteY3" fmla="*/ 0 h 135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74" h="1350210">
                <a:moveTo>
                  <a:pt x="0" y="1350210"/>
                </a:moveTo>
                <a:lnTo>
                  <a:pt x="548106" y="1350210"/>
                </a:lnTo>
                <a:lnTo>
                  <a:pt x="561474" y="0"/>
                </a:lnTo>
                <a:lnTo>
                  <a:pt x="133684" y="0"/>
                </a:lnTo>
              </a:path>
            </a:pathLst>
          </a:custGeom>
          <a:ln>
            <a:solidFill>
              <a:srgbClr val="618FFD"/>
            </a:solidFill>
            <a:headEnd type="diamon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035530" y="4240932"/>
            <a:ext cx="446224" cy="32114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040704" y="2934937"/>
            <a:ext cx="446224" cy="32114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7147990" y="2923094"/>
            <a:ext cx="1634523" cy="351922"/>
            <a:chOff x="5374105" y="3569368"/>
            <a:chExt cx="1390316" cy="351922"/>
          </a:xfrm>
          <a:solidFill>
            <a:srgbClr val="FFFFBD"/>
          </a:solidFill>
        </p:grpSpPr>
        <p:sp>
          <p:nvSpPr>
            <p:cNvPr id="72" name="Rectangle 71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381952" y="3582736"/>
              <a:ext cx="1378878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File 63, Block 1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143602" y="4200990"/>
            <a:ext cx="1634523" cy="351922"/>
            <a:chOff x="5374105" y="3569368"/>
            <a:chExt cx="1390316" cy="351922"/>
          </a:xfrm>
          <a:solidFill>
            <a:srgbClr val="FFFFBD"/>
          </a:solidFill>
        </p:grpSpPr>
        <p:sp>
          <p:nvSpPr>
            <p:cNvPr id="75" name="Rectangle 74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381952" y="3582736"/>
              <a:ext cx="1378878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File 63, Block 0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80" name="Rectangle 79"/>
          <p:cNvSpPr/>
          <p:nvPr/>
        </p:nvSpPr>
        <p:spPr>
          <a:xfrm>
            <a:off x="5554616" y="4281039"/>
            <a:ext cx="497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63: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3139603" y="4590817"/>
            <a:ext cx="2455998" cy="560154"/>
            <a:chOff x="3025037" y="4288837"/>
            <a:chExt cx="2455998" cy="560154"/>
          </a:xfrm>
        </p:grpSpPr>
        <p:sp>
          <p:nvSpPr>
            <p:cNvPr id="82" name="TextBox 81"/>
            <p:cNvSpPr txBox="1"/>
            <p:nvPr/>
          </p:nvSpPr>
          <p:spPr>
            <a:xfrm>
              <a:off x="3025037" y="4448881"/>
              <a:ext cx="16138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File 2 number</a:t>
              </a:r>
              <a:endParaRPr lang="en-US" sz="2000" b="0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83" name="Straight Arrow Connector 82"/>
            <p:cNvCxnSpPr/>
            <p:nvPr/>
          </p:nvCxnSpPr>
          <p:spPr>
            <a:xfrm flipV="1">
              <a:off x="4714971" y="4288837"/>
              <a:ext cx="766064" cy="31957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939963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/>
          <p:cNvGrpSpPr/>
          <p:nvPr/>
        </p:nvGrpSpPr>
        <p:grpSpPr>
          <a:xfrm>
            <a:off x="7140924" y="3886529"/>
            <a:ext cx="1640839" cy="351922"/>
            <a:chOff x="5374105" y="3569368"/>
            <a:chExt cx="1395688" cy="351922"/>
          </a:xfrm>
          <a:solidFill>
            <a:srgbClr val="BCFFBC"/>
          </a:solidFill>
        </p:grpSpPr>
        <p:sp>
          <p:nvSpPr>
            <p:cNvPr id="67" name="Rectangle 66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384637" y="3582736"/>
              <a:ext cx="1385156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File 31, Block 3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48" name="Rectangle 47"/>
          <p:cNvSpPr/>
          <p:nvPr/>
        </p:nvSpPr>
        <p:spPr>
          <a:xfrm>
            <a:off x="6038591" y="1977754"/>
            <a:ext cx="446224" cy="310654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5474336" cy="5867400"/>
          </a:xfrm>
        </p:spPr>
        <p:txBody>
          <a:bodyPr/>
          <a:lstStyle/>
          <a:p>
            <a:r>
              <a:rPr lang="en-US" dirty="0">
                <a:sym typeface="Wingdings"/>
              </a:rPr>
              <a:t>Time to find block (large files) ??</a:t>
            </a:r>
          </a:p>
          <a:p>
            <a:endParaRPr lang="en-US" sz="1600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Block </a:t>
            </a:r>
            <a:r>
              <a:rPr lang="en-US" dirty="0">
                <a:sym typeface="Wingdings"/>
              </a:rPr>
              <a:t>layout for file ???</a:t>
            </a:r>
          </a:p>
          <a:p>
            <a:endParaRPr lang="en-US" sz="1600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Sequential </a:t>
            </a:r>
            <a:r>
              <a:rPr lang="en-US" dirty="0">
                <a:sym typeface="Wingdings"/>
              </a:rPr>
              <a:t>Access ???</a:t>
            </a:r>
          </a:p>
          <a:p>
            <a:endParaRPr lang="en-US" sz="1600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Random </a:t>
            </a:r>
            <a:r>
              <a:rPr lang="en-US" dirty="0">
                <a:sym typeface="Wingdings"/>
              </a:rPr>
              <a:t>Access ???</a:t>
            </a:r>
          </a:p>
          <a:p>
            <a:endParaRPr lang="en-US" sz="1600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Fragmentation </a:t>
            </a:r>
            <a:r>
              <a:rPr lang="en-US" dirty="0">
                <a:sym typeface="Wingdings"/>
              </a:rPr>
              <a:t>??</a:t>
            </a:r>
            <a:r>
              <a:rPr lang="en-US" dirty="0" smtClean="0">
                <a:sym typeface="Wingdings"/>
              </a:rPr>
              <a:t>?</a:t>
            </a:r>
          </a:p>
          <a:p>
            <a:pPr lvl="1"/>
            <a:r>
              <a:rPr lang="en-US" dirty="0" smtClean="0">
                <a:sym typeface="Wingdings"/>
              </a:rPr>
              <a:t>MSDOS defrag tool</a:t>
            </a:r>
            <a:endParaRPr lang="en-US" dirty="0">
              <a:sym typeface="Wingdings"/>
            </a:endParaRPr>
          </a:p>
          <a:p>
            <a:endParaRPr lang="en-US" sz="1600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Small </a:t>
            </a:r>
            <a:r>
              <a:rPr lang="en-US" dirty="0">
                <a:sym typeface="Wingdings"/>
              </a:rPr>
              <a:t>files ???</a:t>
            </a:r>
          </a:p>
          <a:p>
            <a:endParaRPr lang="en-US" sz="1600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Big </a:t>
            </a:r>
            <a:r>
              <a:rPr lang="en-US" dirty="0">
                <a:sym typeface="Wingdings"/>
              </a:rPr>
              <a:t>files ???</a:t>
            </a:r>
          </a:p>
          <a:p>
            <a:pPr marL="457200" lvl="1" indent="0">
              <a:buNone/>
            </a:pPr>
            <a:endParaRPr lang="en-US" sz="2000" dirty="0"/>
          </a:p>
          <a:p>
            <a:endParaRPr lang="en-US" dirty="0">
              <a:sym typeface="Wingdings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38943" y="2294172"/>
            <a:ext cx="446224" cy="3211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144080" y="2280804"/>
            <a:ext cx="1637683" cy="351922"/>
            <a:chOff x="5374103" y="3569368"/>
            <a:chExt cx="1393004" cy="351922"/>
          </a:xfrm>
          <a:solidFill>
            <a:srgbClr val="BCFFBC"/>
          </a:solidFill>
        </p:grpSpPr>
        <p:sp>
          <p:nvSpPr>
            <p:cNvPr id="7" name="Rectangle 6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74103" y="3582736"/>
              <a:ext cx="1393004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File 31, Block 0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144083" y="2601949"/>
            <a:ext cx="1634523" cy="351922"/>
            <a:chOff x="5374105" y="3569368"/>
            <a:chExt cx="1390316" cy="351922"/>
          </a:xfrm>
          <a:solidFill>
            <a:srgbClr val="BCFFBC"/>
          </a:solidFill>
        </p:grpSpPr>
        <p:sp>
          <p:nvSpPr>
            <p:cNvPr id="10" name="Rectangle 9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81952" y="3582736"/>
              <a:ext cx="1378878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File 31, Block 1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7144083" y="2923094"/>
            <a:ext cx="1634523" cy="321145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44083" y="324423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44083" y="3565384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39861" y="4207674"/>
            <a:ext cx="1634523" cy="32114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0924" y="452881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140926" y="4849964"/>
            <a:ext cx="1640839" cy="351922"/>
            <a:chOff x="5374105" y="3569368"/>
            <a:chExt cx="1395688" cy="351922"/>
          </a:xfrm>
          <a:solidFill>
            <a:srgbClr val="BCFFBC"/>
          </a:solidFill>
        </p:grpSpPr>
        <p:sp>
          <p:nvSpPr>
            <p:cNvPr id="18" name="Rectangle 17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84637" y="3582736"/>
              <a:ext cx="1385156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File 31, Block 2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7140924" y="517110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10923" y="1256347"/>
            <a:ext cx="1302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Disk Blocks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144083" y="1638514"/>
            <a:ext cx="1634523" cy="430508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38943" y="1639574"/>
            <a:ext cx="446224" cy="430402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38943" y="1256347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FAT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03500" y="5574268"/>
            <a:ext cx="685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N-1: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99373" y="1568943"/>
            <a:ext cx="4272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0: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6570" y="1568943"/>
            <a:ext cx="3690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0: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410200" y="5574268"/>
            <a:ext cx="6527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N-1: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031851" y="1688364"/>
            <a:ext cx="2061002" cy="988025"/>
            <a:chOff x="3348408" y="1975617"/>
            <a:chExt cx="2061002" cy="988025"/>
          </a:xfrm>
        </p:grpSpPr>
        <p:sp>
          <p:nvSpPr>
            <p:cNvPr id="30" name="Rectangle 29"/>
            <p:cNvSpPr/>
            <p:nvPr/>
          </p:nvSpPr>
          <p:spPr>
            <a:xfrm>
              <a:off x="4912158" y="2563532"/>
              <a:ext cx="49725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31: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348408" y="1975617"/>
              <a:ext cx="13516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f</a:t>
              </a:r>
              <a:r>
                <a:rPr lang="en-US" sz="2000" b="0" dirty="0" smtClean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ile number</a:t>
              </a:r>
              <a:endParaRPr lang="en-US" sz="2000" b="0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>
              <a:off x="4491789" y="2325884"/>
              <a:ext cx="420369" cy="4413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6038943" y="2360866"/>
            <a:ext cx="610791" cy="576051"/>
            <a:chOff x="5351525" y="2687055"/>
            <a:chExt cx="610791" cy="576051"/>
          </a:xfrm>
        </p:grpSpPr>
        <p:sp>
          <p:nvSpPr>
            <p:cNvPr id="34" name="Rectangle 33"/>
            <p:cNvSpPr/>
            <p:nvPr/>
          </p:nvSpPr>
          <p:spPr>
            <a:xfrm>
              <a:off x="5351525" y="294196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5654842" y="2687055"/>
              <a:ext cx="307474" cy="347579"/>
            </a:xfrm>
            <a:custGeom>
              <a:avLst/>
              <a:gdLst>
                <a:gd name="connsiteX0" fmla="*/ 0 w 307474"/>
                <a:gd name="connsiteY0" fmla="*/ 0 h 347579"/>
                <a:gd name="connsiteX1" fmla="*/ 307474 w 307474"/>
                <a:gd name="connsiteY1" fmla="*/ 0 h 347579"/>
                <a:gd name="connsiteX2" fmla="*/ 307474 w 307474"/>
                <a:gd name="connsiteY2" fmla="*/ 347579 h 347579"/>
                <a:gd name="connsiteX3" fmla="*/ 173790 w 307474"/>
                <a:gd name="connsiteY3" fmla="*/ 334210 h 34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474" h="347579">
                  <a:moveTo>
                    <a:pt x="0" y="0"/>
                  </a:moveTo>
                  <a:lnTo>
                    <a:pt x="307474" y="0"/>
                  </a:lnTo>
                  <a:lnTo>
                    <a:pt x="307474" y="347579"/>
                  </a:lnTo>
                  <a:lnTo>
                    <a:pt x="173790" y="334210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030776" y="2815390"/>
            <a:ext cx="672431" cy="2369087"/>
            <a:chOff x="5343358" y="3141579"/>
            <a:chExt cx="672431" cy="2369087"/>
          </a:xfrm>
        </p:grpSpPr>
        <p:sp>
          <p:nvSpPr>
            <p:cNvPr id="37" name="Rectangle 36"/>
            <p:cNvSpPr/>
            <p:nvPr/>
          </p:nvSpPr>
          <p:spPr>
            <a:xfrm>
              <a:off x="5343358" y="518952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5694947" y="3141579"/>
              <a:ext cx="320842" cy="2179053"/>
            </a:xfrm>
            <a:custGeom>
              <a:avLst/>
              <a:gdLst>
                <a:gd name="connsiteX0" fmla="*/ 0 w 320842"/>
                <a:gd name="connsiteY0" fmla="*/ 0 h 2179053"/>
                <a:gd name="connsiteX1" fmla="*/ 320842 w 320842"/>
                <a:gd name="connsiteY1" fmla="*/ 0 h 2179053"/>
                <a:gd name="connsiteX2" fmla="*/ 307474 w 320842"/>
                <a:gd name="connsiteY2" fmla="*/ 2179053 h 2179053"/>
                <a:gd name="connsiteX3" fmla="*/ 133685 w 320842"/>
                <a:gd name="connsiteY3" fmla="*/ 2179053 h 217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842" h="2179053">
                  <a:moveTo>
                    <a:pt x="0" y="0"/>
                  </a:moveTo>
                  <a:lnTo>
                    <a:pt x="320842" y="0"/>
                  </a:lnTo>
                  <a:lnTo>
                    <a:pt x="307474" y="2179053"/>
                  </a:lnTo>
                  <a:lnTo>
                    <a:pt x="133685" y="2179053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41" name="Can 40"/>
          <p:cNvSpPr/>
          <p:nvPr/>
        </p:nvSpPr>
        <p:spPr>
          <a:xfrm>
            <a:off x="8068699" y="5399859"/>
            <a:ext cx="846701" cy="115334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038591" y="3915221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923297" y="4221485"/>
            <a:ext cx="591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free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038943" y="4236821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6" name="Freeform 55"/>
          <p:cNvSpPr/>
          <p:nvPr/>
        </p:nvSpPr>
        <p:spPr>
          <a:xfrm>
            <a:off x="6355627" y="3136719"/>
            <a:ext cx="561474" cy="1296237"/>
          </a:xfrm>
          <a:custGeom>
            <a:avLst/>
            <a:gdLst>
              <a:gd name="connsiteX0" fmla="*/ 0 w 561474"/>
              <a:gd name="connsiteY0" fmla="*/ 1350210 h 1350210"/>
              <a:gd name="connsiteX1" fmla="*/ 548106 w 561474"/>
              <a:gd name="connsiteY1" fmla="*/ 1350210 h 1350210"/>
              <a:gd name="connsiteX2" fmla="*/ 561474 w 561474"/>
              <a:gd name="connsiteY2" fmla="*/ 0 h 1350210"/>
              <a:gd name="connsiteX3" fmla="*/ 133684 w 561474"/>
              <a:gd name="connsiteY3" fmla="*/ 0 h 135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74" h="1350210">
                <a:moveTo>
                  <a:pt x="0" y="1350210"/>
                </a:moveTo>
                <a:lnTo>
                  <a:pt x="548106" y="1350210"/>
                </a:lnTo>
                <a:lnTo>
                  <a:pt x="561474" y="0"/>
                </a:lnTo>
                <a:lnTo>
                  <a:pt x="133684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diamon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039936" y="2932007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733799" y="5282065"/>
            <a:ext cx="1658067" cy="12863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970533" y="6203340"/>
            <a:ext cx="1064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memory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 Assessment – Issues </a:t>
            </a:r>
            <a:endParaRPr lang="en-US" dirty="0"/>
          </a:p>
        </p:txBody>
      </p:sp>
      <p:sp>
        <p:nvSpPr>
          <p:cNvPr id="57" name="Freeform 56"/>
          <p:cNvSpPr/>
          <p:nvPr/>
        </p:nvSpPr>
        <p:spPr>
          <a:xfrm flipV="1">
            <a:off x="6400800" y="4145365"/>
            <a:ext cx="387632" cy="960034"/>
          </a:xfrm>
          <a:custGeom>
            <a:avLst/>
            <a:gdLst>
              <a:gd name="connsiteX0" fmla="*/ 0 w 320842"/>
              <a:gd name="connsiteY0" fmla="*/ 0 h 2179053"/>
              <a:gd name="connsiteX1" fmla="*/ 320842 w 320842"/>
              <a:gd name="connsiteY1" fmla="*/ 0 h 2179053"/>
              <a:gd name="connsiteX2" fmla="*/ 307474 w 320842"/>
              <a:gd name="connsiteY2" fmla="*/ 2179053 h 2179053"/>
              <a:gd name="connsiteX3" fmla="*/ 133685 w 320842"/>
              <a:gd name="connsiteY3" fmla="*/ 2179053 h 2179053"/>
              <a:gd name="connsiteX0" fmla="*/ 0 w 334958"/>
              <a:gd name="connsiteY0" fmla="*/ 0 h 2179053"/>
              <a:gd name="connsiteX1" fmla="*/ 320842 w 334958"/>
              <a:gd name="connsiteY1" fmla="*/ 0 h 2179053"/>
              <a:gd name="connsiteX2" fmla="*/ 334958 w 334958"/>
              <a:gd name="connsiteY2" fmla="*/ 2179053 h 2179053"/>
              <a:gd name="connsiteX3" fmla="*/ 133685 w 334958"/>
              <a:gd name="connsiteY3" fmla="*/ 2179053 h 2179053"/>
              <a:gd name="connsiteX0" fmla="*/ 0 w 334958"/>
              <a:gd name="connsiteY0" fmla="*/ 0 h 2197251"/>
              <a:gd name="connsiteX1" fmla="*/ 320842 w 334958"/>
              <a:gd name="connsiteY1" fmla="*/ 0 h 2197251"/>
              <a:gd name="connsiteX2" fmla="*/ 334958 w 334958"/>
              <a:gd name="connsiteY2" fmla="*/ 2179053 h 2197251"/>
              <a:gd name="connsiteX3" fmla="*/ 85590 w 334958"/>
              <a:gd name="connsiteY3" fmla="*/ 2197251 h 21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958" h="2197251">
                <a:moveTo>
                  <a:pt x="0" y="0"/>
                </a:moveTo>
                <a:lnTo>
                  <a:pt x="320842" y="0"/>
                </a:lnTo>
                <a:cubicBezTo>
                  <a:pt x="325547" y="726351"/>
                  <a:pt x="330253" y="1452702"/>
                  <a:pt x="334958" y="2179053"/>
                </a:cubicBezTo>
                <a:lnTo>
                  <a:pt x="85590" y="2197251"/>
                </a:lnTo>
              </a:path>
            </a:pathLst>
          </a:cu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043309" y="3907332"/>
            <a:ext cx="446224" cy="321145"/>
          </a:xfrm>
          <a:prstGeom prst="rect">
            <a:avLst/>
          </a:prstGeom>
          <a:solidFill>
            <a:srgbClr val="72FF7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 flipV="1">
            <a:off x="5515326" y="2123972"/>
            <a:ext cx="526920" cy="23089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Freeform 64"/>
          <p:cNvSpPr/>
          <p:nvPr/>
        </p:nvSpPr>
        <p:spPr>
          <a:xfrm>
            <a:off x="6355627" y="3135095"/>
            <a:ext cx="561474" cy="1296237"/>
          </a:xfrm>
          <a:custGeom>
            <a:avLst/>
            <a:gdLst>
              <a:gd name="connsiteX0" fmla="*/ 0 w 561474"/>
              <a:gd name="connsiteY0" fmla="*/ 1350210 h 1350210"/>
              <a:gd name="connsiteX1" fmla="*/ 548106 w 561474"/>
              <a:gd name="connsiteY1" fmla="*/ 1350210 h 1350210"/>
              <a:gd name="connsiteX2" fmla="*/ 561474 w 561474"/>
              <a:gd name="connsiteY2" fmla="*/ 0 h 1350210"/>
              <a:gd name="connsiteX3" fmla="*/ 133684 w 561474"/>
              <a:gd name="connsiteY3" fmla="*/ 0 h 135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74" h="1350210">
                <a:moveTo>
                  <a:pt x="0" y="1350210"/>
                </a:moveTo>
                <a:lnTo>
                  <a:pt x="548106" y="1350210"/>
                </a:lnTo>
                <a:lnTo>
                  <a:pt x="561474" y="0"/>
                </a:lnTo>
                <a:lnTo>
                  <a:pt x="133684" y="0"/>
                </a:lnTo>
              </a:path>
            </a:pathLst>
          </a:custGeom>
          <a:ln>
            <a:solidFill>
              <a:srgbClr val="618FFD"/>
            </a:solidFill>
            <a:headEnd type="diamon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035530" y="4240932"/>
            <a:ext cx="446224" cy="32114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040704" y="2934937"/>
            <a:ext cx="446224" cy="32114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7147990" y="2923094"/>
            <a:ext cx="1634523" cy="351922"/>
            <a:chOff x="5374105" y="3569368"/>
            <a:chExt cx="1390316" cy="351922"/>
          </a:xfrm>
          <a:solidFill>
            <a:srgbClr val="FFFFBD"/>
          </a:solidFill>
        </p:grpSpPr>
        <p:sp>
          <p:nvSpPr>
            <p:cNvPr id="72" name="Rectangle 71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381952" y="3582736"/>
              <a:ext cx="1378878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File 63, Block 1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143602" y="4200990"/>
            <a:ext cx="1634523" cy="351922"/>
            <a:chOff x="5374105" y="3569368"/>
            <a:chExt cx="1390316" cy="351922"/>
          </a:xfrm>
          <a:solidFill>
            <a:srgbClr val="FFFFBD"/>
          </a:solidFill>
        </p:grpSpPr>
        <p:sp>
          <p:nvSpPr>
            <p:cNvPr id="75" name="Rectangle 74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381952" y="3582736"/>
              <a:ext cx="1378878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File 63, Block 0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80" name="Rectangle 79"/>
          <p:cNvSpPr/>
          <p:nvPr/>
        </p:nvSpPr>
        <p:spPr>
          <a:xfrm>
            <a:off x="5554616" y="4281039"/>
            <a:ext cx="497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63: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3139603" y="4590817"/>
            <a:ext cx="2455998" cy="560154"/>
            <a:chOff x="3025037" y="4288837"/>
            <a:chExt cx="2455998" cy="560154"/>
          </a:xfrm>
        </p:grpSpPr>
        <p:sp>
          <p:nvSpPr>
            <p:cNvPr id="82" name="TextBox 81"/>
            <p:cNvSpPr txBox="1"/>
            <p:nvPr/>
          </p:nvSpPr>
          <p:spPr>
            <a:xfrm>
              <a:off x="3025037" y="4448881"/>
              <a:ext cx="16138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File 2 number</a:t>
              </a:r>
              <a:endParaRPr lang="en-US" sz="2000" b="0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83" name="Straight Arrow Connector 82"/>
            <p:cNvCxnSpPr/>
            <p:nvPr/>
          </p:nvCxnSpPr>
          <p:spPr>
            <a:xfrm flipV="1">
              <a:off x="4714971" y="4288837"/>
              <a:ext cx="766064" cy="31957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088425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4-10-21 at 1.03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982585"/>
            <a:ext cx="8445500" cy="193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the Directory?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568" y="2871548"/>
            <a:ext cx="8571832" cy="3986451"/>
          </a:xfrm>
        </p:spPr>
        <p:txBody>
          <a:bodyPr/>
          <a:lstStyle/>
          <a:p>
            <a:r>
              <a:rPr lang="en-US" dirty="0" smtClean="0"/>
              <a:t>Essentially a file containing 							 &lt;</a:t>
            </a:r>
            <a:r>
              <a:rPr lang="en-US" dirty="0" err="1" smtClean="0"/>
              <a:t>file_name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en-US" dirty="0" err="1" smtClean="0"/>
              <a:t>file_number</a:t>
            </a:r>
            <a:r>
              <a:rPr lang="en-US" dirty="0" smtClean="0"/>
              <a:t>&gt; mappings</a:t>
            </a:r>
          </a:p>
          <a:p>
            <a:endParaRPr lang="en-US" sz="1600" dirty="0" smtClean="0"/>
          </a:p>
          <a:p>
            <a:r>
              <a:rPr lang="en-US" dirty="0" smtClean="0"/>
              <a:t>Free space for new entries</a:t>
            </a:r>
          </a:p>
          <a:p>
            <a:endParaRPr lang="en-US" sz="1600" dirty="0" smtClean="0"/>
          </a:p>
          <a:p>
            <a:r>
              <a:rPr lang="en-US" dirty="0" smtClean="0"/>
              <a:t>In FAT: file attributes are kept in directory (!!!)</a:t>
            </a:r>
          </a:p>
          <a:p>
            <a:endParaRPr lang="en-US" sz="1600" dirty="0" smtClean="0"/>
          </a:p>
          <a:p>
            <a:r>
              <a:rPr lang="en-US" dirty="0" smtClean="0"/>
              <a:t>Each directory a linked list of entries</a:t>
            </a:r>
          </a:p>
          <a:p>
            <a:endParaRPr lang="en-US" sz="1600" dirty="0" smtClean="0"/>
          </a:p>
          <a:p>
            <a:r>
              <a:rPr lang="en-US" dirty="0" smtClean="0"/>
              <a:t>Where do you find root directory ( “/” )?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398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-83" charset="-128"/>
              </a:rPr>
              <a:t>Directory Structure </a:t>
            </a:r>
            <a:r>
              <a:rPr lang="en-US" dirty="0" smtClean="0">
                <a:ea typeface="ＭＳ Ｐゴシック" pitchFamily="-83" charset="-128"/>
              </a:rPr>
              <a:t>(cont’d)</a:t>
            </a:r>
            <a:endParaRPr lang="en-US" dirty="0">
              <a:ea typeface="ＭＳ Ｐゴシック" pitchFamily="-83" charset="-128"/>
            </a:endParaRPr>
          </a:p>
        </p:txBody>
      </p:sp>
      <p:sp>
        <p:nvSpPr>
          <p:cNvPr id="921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229600" cy="59436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ea typeface="ＭＳ Ｐゴシック" pitchFamily="-83" charset="-128"/>
              </a:rPr>
              <a:t>How many disk accesses to resolve </a:t>
            </a:r>
            <a:r>
              <a:rPr lang="en-US" dirty="0" smtClean="0">
                <a:ea typeface="ＭＳ Ｐゴシック" pitchFamily="-83" charset="-128"/>
              </a:rPr>
              <a:t>“</a:t>
            </a:r>
            <a:r>
              <a:rPr lang="en-US" altLang="ja-JP" dirty="0" smtClean="0">
                <a:ea typeface="Courier New" pitchFamily="-83" charset="0"/>
              </a:rPr>
              <a:t>/</a:t>
            </a:r>
            <a:r>
              <a:rPr lang="en-US" altLang="ja-JP" dirty="0">
                <a:ea typeface="Courier New" pitchFamily="-83" charset="0"/>
              </a:rPr>
              <a:t>my/book/</a:t>
            </a:r>
            <a:r>
              <a:rPr lang="en-US" altLang="ja-JP" dirty="0" smtClean="0">
                <a:ea typeface="Courier New" pitchFamily="-83" charset="0"/>
              </a:rPr>
              <a:t>count</a:t>
            </a:r>
            <a:r>
              <a:rPr lang="en-US" altLang="ja-JP" dirty="0" smtClean="0">
                <a:ea typeface="ＭＳ Ｐゴシック" pitchFamily="-83" charset="-128"/>
              </a:rPr>
              <a:t>”?</a:t>
            </a:r>
            <a:endParaRPr lang="en-US" altLang="ja-JP" dirty="0">
              <a:ea typeface="ＭＳ Ｐゴシック" pitchFamily="-83" charset="-128"/>
            </a:endParaRP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ea typeface="ＭＳ Ｐゴシック" pitchFamily="-83" charset="-128"/>
              </a:rPr>
              <a:t>Read in file header for root (fixed spot on disk)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ea typeface="ＭＳ Ｐゴシック" pitchFamily="-83" charset="-128"/>
              </a:rPr>
              <a:t>Read in first data block for root</a:t>
            </a:r>
          </a:p>
          <a:p>
            <a:pPr lvl="2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ea typeface="ＭＳ Ｐゴシック" pitchFamily="-83" charset="-128"/>
              </a:rPr>
              <a:t>Table of file name/index pairs.  Search linearly – ok since directories typically very small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ea typeface="ＭＳ Ｐゴシック" pitchFamily="-83" charset="-128"/>
              </a:rPr>
              <a:t>Read in file header for </a:t>
            </a:r>
            <a:r>
              <a:rPr lang="en-US" dirty="0" smtClean="0">
                <a:ea typeface="ＭＳ Ｐゴシック" pitchFamily="-83" charset="-128"/>
              </a:rPr>
              <a:t>“</a:t>
            </a:r>
            <a:r>
              <a:rPr lang="en-US" altLang="ja-JP" dirty="0" smtClean="0">
                <a:ea typeface="ＭＳ Ｐゴシック" pitchFamily="-83" charset="-128"/>
              </a:rPr>
              <a:t>my”</a:t>
            </a:r>
            <a:endParaRPr lang="en-US" altLang="ja-JP" dirty="0">
              <a:ea typeface="ＭＳ Ｐゴシック" pitchFamily="-83" charset="-128"/>
            </a:endParaRP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ea typeface="ＭＳ Ｐゴシック" pitchFamily="-83" charset="-128"/>
              </a:rPr>
              <a:t>Read in first data block for </a:t>
            </a:r>
            <a:r>
              <a:rPr lang="en-US" dirty="0" smtClean="0">
                <a:ea typeface="ＭＳ Ｐゴシック" pitchFamily="-83" charset="-128"/>
              </a:rPr>
              <a:t>“</a:t>
            </a:r>
            <a:r>
              <a:rPr lang="en-US" altLang="ja-JP" dirty="0" smtClean="0">
                <a:ea typeface="ＭＳ Ｐゴシック" pitchFamily="-83" charset="-128"/>
              </a:rPr>
              <a:t>my”; </a:t>
            </a:r>
            <a:r>
              <a:rPr lang="en-US" altLang="ja-JP" dirty="0">
                <a:ea typeface="ＭＳ Ｐゴシック" pitchFamily="-83" charset="-128"/>
              </a:rPr>
              <a:t>search for </a:t>
            </a:r>
            <a:r>
              <a:rPr lang="en-US" altLang="ja-JP" dirty="0" smtClean="0">
                <a:ea typeface="ＭＳ Ｐゴシック" pitchFamily="-83" charset="-128"/>
              </a:rPr>
              <a:t>“book”</a:t>
            </a:r>
            <a:endParaRPr lang="en-US" altLang="ja-JP" dirty="0">
              <a:ea typeface="ＭＳ Ｐゴシック" pitchFamily="-83" charset="-128"/>
            </a:endParaRP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ea typeface="ＭＳ Ｐゴシック" pitchFamily="-83" charset="-128"/>
              </a:rPr>
              <a:t>Read in file header for </a:t>
            </a:r>
            <a:r>
              <a:rPr lang="en-US" dirty="0" smtClean="0">
                <a:ea typeface="ＭＳ Ｐゴシック" pitchFamily="-83" charset="-128"/>
              </a:rPr>
              <a:t>“</a:t>
            </a:r>
            <a:r>
              <a:rPr lang="en-US" altLang="ja-JP" dirty="0" smtClean="0">
                <a:ea typeface="ＭＳ Ｐゴシック" pitchFamily="-83" charset="-128"/>
              </a:rPr>
              <a:t>book”</a:t>
            </a:r>
            <a:endParaRPr lang="en-US" altLang="ja-JP" dirty="0">
              <a:ea typeface="ＭＳ Ｐゴシック" pitchFamily="-83" charset="-128"/>
            </a:endParaRP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ea typeface="ＭＳ Ｐゴシック" pitchFamily="-83" charset="-128"/>
              </a:rPr>
              <a:t>Read in first data block for </a:t>
            </a:r>
            <a:r>
              <a:rPr lang="en-US" dirty="0" smtClean="0">
                <a:ea typeface="ＭＳ Ｐゴシック" pitchFamily="-83" charset="-128"/>
              </a:rPr>
              <a:t>“</a:t>
            </a:r>
            <a:r>
              <a:rPr lang="en-US" altLang="ja-JP" dirty="0" smtClean="0">
                <a:ea typeface="ＭＳ Ｐゴシック" pitchFamily="-83" charset="-128"/>
              </a:rPr>
              <a:t>book”; </a:t>
            </a:r>
            <a:r>
              <a:rPr lang="en-US" altLang="ja-JP" dirty="0">
                <a:ea typeface="ＭＳ Ｐゴシック" pitchFamily="-83" charset="-128"/>
              </a:rPr>
              <a:t>search for </a:t>
            </a:r>
            <a:r>
              <a:rPr lang="en-US" altLang="ja-JP" dirty="0" smtClean="0">
                <a:ea typeface="ＭＳ Ｐゴシック" pitchFamily="-83" charset="-128"/>
              </a:rPr>
              <a:t>“count”</a:t>
            </a:r>
            <a:endParaRPr lang="en-US" altLang="ja-JP" dirty="0">
              <a:ea typeface="ＭＳ Ｐゴシック" pitchFamily="-83" charset="-128"/>
            </a:endParaRP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ea typeface="ＭＳ Ｐゴシック" pitchFamily="-83" charset="-128"/>
              </a:rPr>
              <a:t>Read in file header for </a:t>
            </a:r>
            <a:r>
              <a:rPr lang="en-US" dirty="0" smtClean="0">
                <a:ea typeface="ＭＳ Ｐゴシック" pitchFamily="-83" charset="-128"/>
              </a:rPr>
              <a:t>“</a:t>
            </a:r>
            <a:r>
              <a:rPr lang="en-US" altLang="ja-JP" dirty="0" smtClean="0">
                <a:ea typeface="ＭＳ Ｐゴシック" pitchFamily="-83" charset="-128"/>
              </a:rPr>
              <a:t>count”</a:t>
            </a:r>
            <a:endParaRPr lang="en-US" sz="1200" dirty="0">
              <a:solidFill>
                <a:schemeClr val="hlink"/>
              </a:solidFill>
              <a:ea typeface="ＭＳ Ｐゴシック" pitchFamily="-83" charset="-128"/>
            </a:endParaRP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solidFill>
                  <a:schemeClr val="hlink"/>
                </a:solidFill>
                <a:ea typeface="ＭＳ Ｐゴシック" pitchFamily="-83" charset="-128"/>
              </a:rPr>
              <a:t>Current working directory: </a:t>
            </a:r>
            <a:r>
              <a:rPr lang="en-US" dirty="0">
                <a:ea typeface="ＭＳ Ｐゴシック" pitchFamily="-83" charset="-128"/>
              </a:rPr>
              <a:t>Per-address-space pointer to a directory (</a:t>
            </a:r>
            <a:r>
              <a:rPr lang="en-US" dirty="0" err="1">
                <a:ea typeface="ＭＳ Ｐゴシック" pitchFamily="-83" charset="-128"/>
              </a:rPr>
              <a:t>inode</a:t>
            </a:r>
            <a:r>
              <a:rPr lang="en-US" dirty="0">
                <a:ea typeface="ＭＳ Ｐゴシック" pitchFamily="-83" charset="-128"/>
              </a:rPr>
              <a:t>) used for resolving file names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ea typeface="ＭＳ Ｐゴシック" pitchFamily="-83" charset="-128"/>
              </a:rPr>
              <a:t>Allows user to specify relative filename instead of absolute path (say CWD</a:t>
            </a:r>
            <a:r>
              <a:rPr lang="en-US" dirty="0" smtClean="0">
                <a:ea typeface="ＭＳ Ｐゴシック" pitchFamily="-83" charset="-128"/>
              </a:rPr>
              <a:t>=“</a:t>
            </a:r>
            <a:r>
              <a:rPr lang="en-US" altLang="ja-JP" dirty="0" smtClean="0">
                <a:ea typeface="Courier New" pitchFamily="-83" charset="0"/>
              </a:rPr>
              <a:t>/</a:t>
            </a:r>
            <a:r>
              <a:rPr lang="en-US" altLang="ja-JP" dirty="0">
                <a:ea typeface="Courier New" pitchFamily="-83" charset="0"/>
              </a:rPr>
              <a:t>my/</a:t>
            </a:r>
            <a:r>
              <a:rPr lang="en-US" altLang="ja-JP" dirty="0" smtClean="0">
                <a:ea typeface="Courier New" pitchFamily="-83" charset="0"/>
              </a:rPr>
              <a:t>book</a:t>
            </a:r>
            <a:r>
              <a:rPr lang="en-US" altLang="ja-JP" dirty="0" smtClean="0">
                <a:ea typeface="ＭＳ Ｐゴシック" pitchFamily="-83" charset="-128"/>
              </a:rPr>
              <a:t>” </a:t>
            </a:r>
            <a:r>
              <a:rPr lang="en-US" altLang="ja-JP" dirty="0">
                <a:ea typeface="ＭＳ Ｐゴシック" pitchFamily="-83" charset="-128"/>
              </a:rPr>
              <a:t>can resolve </a:t>
            </a:r>
            <a:r>
              <a:rPr lang="en-US" altLang="ja-JP" dirty="0" smtClean="0">
                <a:ea typeface="ＭＳ Ｐゴシック" pitchFamily="-83" charset="-128"/>
              </a:rPr>
              <a:t>“count”)</a:t>
            </a:r>
            <a:endParaRPr lang="en-US" altLang="ja-JP" dirty="0">
              <a:ea typeface="ＭＳ Ｐゴシック" pitchFamily="-83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dirty="0">
              <a:ea typeface="ＭＳ Ｐゴシック" pitchFamily="-8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648623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Huge FAT </a:t>
            </a:r>
            <a:r>
              <a:rPr lang="en-US" dirty="0"/>
              <a:t>S</a:t>
            </a:r>
            <a:r>
              <a:rPr lang="en-US" dirty="0" smtClean="0"/>
              <a:t>ecurity Holes!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FAT has no access rights</a:t>
            </a:r>
          </a:p>
          <a:p>
            <a:endParaRPr lang="en-US" sz="2800" dirty="0" smtClean="0"/>
          </a:p>
          <a:p>
            <a:r>
              <a:rPr lang="en-US" sz="2800" dirty="0" smtClean="0"/>
              <a:t>FAT has no header in the file blocks</a:t>
            </a:r>
          </a:p>
          <a:p>
            <a:endParaRPr lang="en-US" sz="2800" dirty="0" smtClean="0"/>
          </a:p>
          <a:p>
            <a:r>
              <a:rPr lang="en-US" sz="2800" dirty="0" smtClean="0"/>
              <a:t>Just gives an index into the FAT </a:t>
            </a:r>
          </a:p>
          <a:p>
            <a:pPr lvl="1"/>
            <a:r>
              <a:rPr lang="en-US" sz="2400" dirty="0" smtClean="0"/>
              <a:t>(file number = block number)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2196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unbounded response time?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7924800" cy="2590800"/>
          </a:xfrm>
        </p:spPr>
        <p:txBody>
          <a:bodyPr/>
          <a:lstStyle/>
          <a:p>
            <a:r>
              <a:rPr lang="en-US" dirty="0" smtClean="0"/>
              <a:t>Assume deterministic arrival process and service time</a:t>
            </a:r>
          </a:p>
          <a:p>
            <a:pPr lvl="1"/>
            <a:r>
              <a:rPr lang="en-US" dirty="0" smtClean="0"/>
              <a:t>Possible to sustain utilization = 1 with bounded response time!</a:t>
            </a:r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609600" y="3962400"/>
            <a:ext cx="8077200" cy="400110"/>
            <a:chOff x="609600" y="3962400"/>
            <a:chExt cx="8077200" cy="40011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609600" y="4343400"/>
              <a:ext cx="8077200" cy="0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TextBox 21"/>
            <p:cNvSpPr txBox="1"/>
            <p:nvPr/>
          </p:nvSpPr>
          <p:spPr>
            <a:xfrm>
              <a:off x="7997188" y="3962400"/>
              <a:ext cx="6463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time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3" name="Rectangle 22"/>
          <p:cNvSpPr/>
          <p:nvPr/>
        </p:nvSpPr>
        <p:spPr bwMode="auto">
          <a:xfrm>
            <a:off x="609600" y="4572000"/>
            <a:ext cx="990600" cy="304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600200" y="4572000"/>
            <a:ext cx="5943600" cy="311058"/>
            <a:chOff x="1600200" y="4572000"/>
            <a:chExt cx="5943600" cy="311058"/>
          </a:xfrm>
        </p:grpSpPr>
        <p:sp>
          <p:nvSpPr>
            <p:cNvPr id="24" name="Rectangle 23"/>
            <p:cNvSpPr/>
            <p:nvPr/>
          </p:nvSpPr>
          <p:spPr bwMode="auto">
            <a:xfrm>
              <a:off x="1600200" y="4572000"/>
              <a:ext cx="990600" cy="304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2590800" y="4578258"/>
              <a:ext cx="990600" cy="304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581400" y="4572000"/>
              <a:ext cx="990600" cy="304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4572000" y="4578258"/>
              <a:ext cx="990600" cy="304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5562600" y="4572000"/>
              <a:ext cx="990600" cy="304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6553200" y="4572000"/>
              <a:ext cx="990600" cy="304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60951" y="4876800"/>
            <a:ext cx="897297" cy="1012686"/>
            <a:chOff x="160951" y="4876800"/>
            <a:chExt cx="897297" cy="1012686"/>
          </a:xfrm>
        </p:grpSpPr>
        <p:cxnSp>
          <p:nvCxnSpPr>
            <p:cNvPr id="30" name="Straight Connector 29"/>
            <p:cNvCxnSpPr/>
            <p:nvPr/>
          </p:nvCxnSpPr>
          <p:spPr bwMode="auto">
            <a:xfrm flipV="1">
              <a:off x="609600" y="4876800"/>
              <a:ext cx="0" cy="304801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" name="TextBox 32"/>
            <p:cNvSpPr txBox="1"/>
            <p:nvPr/>
          </p:nvSpPr>
          <p:spPr>
            <a:xfrm>
              <a:off x="160951" y="5181600"/>
              <a:ext cx="89729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a</a:t>
              </a:r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rrival </a:t>
              </a:r>
              <a:b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time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09598" y="4876800"/>
            <a:ext cx="1306688" cy="990600"/>
            <a:chOff x="609598" y="4876800"/>
            <a:chExt cx="1306688" cy="990600"/>
          </a:xfrm>
        </p:grpSpPr>
        <p:sp>
          <p:nvSpPr>
            <p:cNvPr id="34" name="Left Brace 33"/>
            <p:cNvSpPr/>
            <p:nvPr/>
          </p:nvSpPr>
          <p:spPr bwMode="auto">
            <a:xfrm rot="16200000">
              <a:off x="990599" y="4495799"/>
              <a:ext cx="228599" cy="990601"/>
            </a:xfrm>
            <a:prstGeom prst="leftBrac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96419" y="5159514"/>
              <a:ext cx="91986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service</a:t>
              </a:r>
              <a:b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time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73429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" y="685800"/>
            <a:ext cx="8915400" cy="6144126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ct val="10000"/>
              </a:spcBef>
              <a:spcAft>
                <a:spcPts val="600"/>
              </a:spcAft>
            </a:pPr>
            <a:r>
              <a:rPr lang="en-US" sz="2800" dirty="0" smtClean="0"/>
              <a:t>File </a:t>
            </a:r>
            <a:r>
              <a:rPr lang="en-US" sz="2800" dirty="0"/>
              <a:t>System: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  <a:spcAft>
                <a:spcPts val="600"/>
              </a:spcAft>
            </a:pPr>
            <a:r>
              <a:rPr lang="en-US" sz="2400" dirty="0"/>
              <a:t>Transforms blocks into Files and Directories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  <a:spcAft>
                <a:spcPts val="600"/>
              </a:spcAft>
            </a:pPr>
            <a:r>
              <a:rPr lang="en-US" sz="2400" dirty="0"/>
              <a:t>Optimize for access and usage patterns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  <a:spcAft>
                <a:spcPts val="600"/>
              </a:spcAft>
            </a:pPr>
            <a:r>
              <a:rPr lang="en-US" sz="2400" dirty="0"/>
              <a:t>Maximize sequential access, allow efficient random </a:t>
            </a:r>
            <a:r>
              <a:rPr lang="en-US" sz="2400" dirty="0" smtClean="0"/>
              <a:t>access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  <a:spcAft>
                <a:spcPts val="600"/>
              </a:spcAft>
            </a:pPr>
            <a:endParaRPr lang="en-US" sz="1800" dirty="0" smtClean="0"/>
          </a:p>
          <a:p>
            <a:pPr>
              <a:lnSpc>
                <a:spcPct val="100000"/>
              </a:lnSpc>
              <a:spcBef>
                <a:spcPct val="10000"/>
              </a:spcBef>
              <a:spcAft>
                <a:spcPts val="600"/>
              </a:spcAft>
            </a:pPr>
            <a:r>
              <a:rPr lang="en-US" sz="2800" dirty="0" smtClean="0"/>
              <a:t>File </a:t>
            </a:r>
            <a:r>
              <a:rPr lang="en-US" sz="2800" dirty="0"/>
              <a:t>(and directory) defined by header, called “</a:t>
            </a:r>
            <a:r>
              <a:rPr lang="en-US" altLang="ja-JP" sz="2800" dirty="0" err="1"/>
              <a:t>inode</a:t>
            </a:r>
            <a:r>
              <a:rPr lang="en-US" sz="2800" dirty="0" smtClean="0"/>
              <a:t>”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  <a:spcAft>
                <a:spcPts val="600"/>
              </a:spcAft>
            </a:pPr>
            <a:endParaRPr lang="en-US" sz="1800" dirty="0" smtClean="0"/>
          </a:p>
          <a:p>
            <a:pPr>
              <a:lnSpc>
                <a:spcPct val="100000"/>
              </a:lnSpc>
              <a:spcBef>
                <a:spcPct val="10000"/>
              </a:spcBef>
              <a:spcAft>
                <a:spcPts val="600"/>
              </a:spcAft>
            </a:pPr>
            <a:r>
              <a:rPr lang="en-US" sz="2800" dirty="0" smtClean="0"/>
              <a:t>File Allocation Table (FAT) Scheme</a:t>
            </a:r>
            <a:endParaRPr lang="en-US" sz="2800" dirty="0"/>
          </a:p>
          <a:p>
            <a:pPr lvl="1">
              <a:lnSpc>
                <a:spcPct val="100000"/>
              </a:lnSpc>
              <a:spcBef>
                <a:spcPct val="10000"/>
              </a:spcBef>
              <a:spcAft>
                <a:spcPts val="600"/>
              </a:spcAft>
            </a:pPr>
            <a:r>
              <a:rPr lang="en-US" sz="2400" dirty="0"/>
              <a:t>L</a:t>
            </a:r>
            <a:r>
              <a:rPr lang="en-US" sz="2400" dirty="0" smtClean="0"/>
              <a:t>inked-list approach </a:t>
            </a:r>
            <a:endParaRPr lang="en-US" sz="2400" dirty="0"/>
          </a:p>
          <a:p>
            <a:pPr lvl="1">
              <a:lnSpc>
                <a:spcPct val="100000"/>
              </a:lnSpc>
              <a:spcBef>
                <a:spcPct val="10000"/>
              </a:spcBef>
              <a:spcAft>
                <a:spcPts val="600"/>
              </a:spcAft>
            </a:pPr>
            <a:r>
              <a:rPr lang="en-US" sz="2400" dirty="0" smtClean="0"/>
              <a:t>Very widely used: Cameras, USB drives, SD cards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  <a:spcAft>
                <a:spcPts val="600"/>
              </a:spcAft>
            </a:pPr>
            <a:r>
              <a:rPr lang="en-US" sz="2400" dirty="0" smtClean="0"/>
              <a:t>Simple to implement, but poor performance and no security 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  <a:spcAft>
                <a:spcPts val="600"/>
              </a:spcAft>
            </a:pPr>
            <a:endParaRPr lang="en-US" sz="1800" dirty="0"/>
          </a:p>
          <a:p>
            <a:pPr>
              <a:lnSpc>
                <a:spcPct val="100000"/>
              </a:lnSpc>
              <a:spcBef>
                <a:spcPct val="10000"/>
              </a:spcBef>
              <a:spcAft>
                <a:spcPts val="600"/>
              </a:spcAft>
            </a:pPr>
            <a:r>
              <a:rPr lang="en-US" sz="2600" dirty="0" smtClean="0"/>
              <a:t>Look at actual file access patterns – many small files, but large files take up all the space!</a:t>
            </a:r>
          </a:p>
          <a:p>
            <a:pPr marL="0" indent="0">
              <a:lnSpc>
                <a:spcPct val="100000"/>
              </a:lnSpc>
              <a:spcBef>
                <a:spcPct val="10000"/>
              </a:spcBef>
              <a:spcAft>
                <a:spcPts val="600"/>
              </a:spcAft>
              <a:buNone/>
            </a:pPr>
            <a:endParaRPr lang="en-US" sz="2800" dirty="0"/>
          </a:p>
          <a:p>
            <a:pPr>
              <a:lnSpc>
                <a:spcPct val="100000"/>
              </a:lnSpc>
              <a:spcBef>
                <a:spcPct val="10000"/>
              </a:spcBef>
              <a:spcAft>
                <a:spcPts val="600"/>
              </a:spcAft>
            </a:pPr>
            <a:endParaRPr lang="en-US" sz="2800" dirty="0">
              <a:sym typeface="Symbol" charset="0"/>
            </a:endParaRPr>
          </a:p>
          <a:p>
            <a:pPr>
              <a:lnSpc>
                <a:spcPct val="100000"/>
              </a:lnSpc>
              <a:spcBef>
                <a:spcPct val="10000"/>
              </a:spcBef>
              <a:spcAft>
                <a:spcPts val="600"/>
              </a:spcAft>
              <a:buFontTx/>
              <a:buNone/>
            </a:pPr>
            <a:endParaRPr lang="en-US" sz="2800" dirty="0"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04374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www.sandypines.com/wp-content/uploads/hallowee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618" y="0"/>
            <a:ext cx="93646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059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unbounded response time?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7924800" cy="2590800"/>
          </a:xfrm>
        </p:spPr>
        <p:txBody>
          <a:bodyPr/>
          <a:lstStyle/>
          <a:p>
            <a:r>
              <a:rPr lang="en-US" dirty="0"/>
              <a:t>Assume </a:t>
            </a:r>
            <a:r>
              <a:rPr lang="en-US" dirty="0" smtClean="0"/>
              <a:t>stochastic arrival process</a:t>
            </a:r>
            <a:br>
              <a:rPr lang="en-US" dirty="0" smtClean="0"/>
            </a:br>
            <a:r>
              <a:rPr lang="en-US" dirty="0" smtClean="0"/>
              <a:t>(and service time)</a:t>
            </a:r>
          </a:p>
          <a:p>
            <a:pPr lvl="1"/>
            <a:r>
              <a:rPr lang="en-US" dirty="0" smtClean="0"/>
              <a:t>No longer possible to achieve </a:t>
            </a:r>
            <a:br>
              <a:rPr lang="en-US" dirty="0" smtClean="0"/>
            </a:br>
            <a:r>
              <a:rPr lang="en-US" dirty="0" smtClean="0"/>
              <a:t>utilization = 1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Ink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104188" y="1371600"/>
            <a:ext cx="1587" cy="1587"/>
          </a:xfrm>
          <a:custGeom>
            <a:avLst/>
            <a:gdLst>
              <a:gd name="T0" fmla="*/ 0 w 1"/>
              <a:gd name="T1" fmla="*/ 2147483647 h 1"/>
              <a:gd name="T2" fmla="*/ 0 w 1"/>
              <a:gd name="T3" fmla="*/ 2147483647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" name="Ink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104188" y="1493838"/>
            <a:ext cx="1587" cy="1587"/>
          </a:xfrm>
          <a:custGeom>
            <a:avLst/>
            <a:gdLst>
              <a:gd name="T0" fmla="*/ 0 w 1"/>
              <a:gd name="T1" fmla="*/ 2147483647 h 1"/>
              <a:gd name="T2" fmla="*/ 0 w 1"/>
              <a:gd name="T3" fmla="*/ 2147483647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5540376" y="742156"/>
            <a:ext cx="3554413" cy="3078163"/>
            <a:chOff x="5413376" y="685800"/>
            <a:chExt cx="3554413" cy="3078163"/>
          </a:xfrm>
        </p:grpSpPr>
        <p:grpSp>
          <p:nvGrpSpPr>
            <p:cNvPr id="7" name="Group 53"/>
            <p:cNvGrpSpPr>
              <a:grpSpLocks/>
            </p:cNvGrpSpPr>
            <p:nvPr/>
          </p:nvGrpSpPr>
          <p:grpSpPr bwMode="auto">
            <a:xfrm>
              <a:off x="5413376" y="685800"/>
              <a:ext cx="3554413" cy="3078163"/>
              <a:chOff x="3410" y="432"/>
              <a:chExt cx="2239" cy="1939"/>
            </a:xfrm>
          </p:grpSpPr>
          <p:sp>
            <p:nvSpPr>
              <p:cNvPr id="9" name="Rectangle 4"/>
              <p:cNvSpPr>
                <a:spLocks noChangeArrowheads="1"/>
              </p:cNvSpPr>
              <p:nvPr/>
            </p:nvSpPr>
            <p:spPr bwMode="auto">
              <a:xfrm>
                <a:off x="3614" y="1255"/>
                <a:ext cx="777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0" name="Rectangle 5"/>
              <p:cNvSpPr>
                <a:spLocks noChangeArrowheads="1"/>
              </p:cNvSpPr>
              <p:nvPr/>
            </p:nvSpPr>
            <p:spPr bwMode="auto">
              <a:xfrm>
                <a:off x="5245" y="1827"/>
                <a:ext cx="40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100%</a:t>
                </a:r>
              </a:p>
            </p:txBody>
          </p:sp>
          <p:sp>
            <p:nvSpPr>
              <p:cNvPr id="11" name="Line 6"/>
              <p:cNvSpPr>
                <a:spLocks noChangeShapeType="1"/>
              </p:cNvSpPr>
              <p:nvPr/>
            </p:nvSpPr>
            <p:spPr bwMode="auto">
              <a:xfrm flipV="1">
                <a:off x="3728" y="432"/>
                <a:ext cx="1" cy="137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3734" y="1803"/>
                <a:ext cx="1512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/>
            </p:nvSpPr>
            <p:spPr bwMode="auto">
              <a:xfrm>
                <a:off x="3771" y="449"/>
                <a:ext cx="752" cy="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>
                    <a:latin typeface="Gill Sans" charset="0"/>
                    <a:ea typeface="Gill Sans" charset="0"/>
                    <a:cs typeface="Gill Sans" charset="0"/>
                  </a:rPr>
                  <a:t>Response</a:t>
                </a:r>
              </a:p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>
                    <a:latin typeface="Gill Sans" charset="0"/>
                    <a:ea typeface="Gill Sans" charset="0"/>
                    <a:cs typeface="Gill Sans" charset="0"/>
                  </a:rPr>
                  <a:t>Time (ms)</a:t>
                </a:r>
              </a:p>
            </p:txBody>
          </p:sp>
          <p:sp>
            <p:nvSpPr>
              <p:cNvPr id="14" name="Rectangle 9"/>
              <p:cNvSpPr>
                <a:spLocks noChangeArrowheads="1"/>
              </p:cNvSpPr>
              <p:nvPr/>
            </p:nvSpPr>
            <p:spPr bwMode="auto">
              <a:xfrm>
                <a:off x="3767" y="2004"/>
                <a:ext cx="1781" cy="3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Throughput  </a:t>
                </a:r>
                <a:r>
                  <a:rPr lang="en-US" sz="2000" b="0" dirty="0" smtClean="0">
                    <a:latin typeface="Gill Sans" charset="0"/>
                    <a:ea typeface="Gill Sans" charset="0"/>
                    <a:cs typeface="Gill Sans" charset="0"/>
                  </a:rPr>
                  <a:t>(</a:t>
                </a:r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Utilization)</a:t>
                </a:r>
              </a:p>
              <a:p>
                <a:pPr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 dirty="0" smtClean="0">
                    <a:latin typeface="Gill Sans" charset="0"/>
                    <a:ea typeface="Gill Sans" charset="0"/>
                    <a:cs typeface="Gill Sans" charset="0"/>
                  </a:rPr>
                  <a:t>                   (</a:t>
                </a:r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% total BW)</a:t>
                </a:r>
              </a:p>
            </p:txBody>
          </p:sp>
          <p:sp>
            <p:nvSpPr>
              <p:cNvPr id="15" name="Rectangle 10"/>
              <p:cNvSpPr>
                <a:spLocks noChangeArrowheads="1"/>
              </p:cNvSpPr>
              <p:nvPr/>
            </p:nvSpPr>
            <p:spPr bwMode="auto">
              <a:xfrm>
                <a:off x="3490" y="1786"/>
                <a:ext cx="153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0</a:t>
                </a:r>
              </a:p>
            </p:txBody>
          </p:sp>
          <p:sp>
            <p:nvSpPr>
              <p:cNvPr id="16" name="Rectangle 11"/>
              <p:cNvSpPr>
                <a:spLocks noChangeArrowheads="1"/>
              </p:cNvSpPr>
              <p:nvPr/>
            </p:nvSpPr>
            <p:spPr bwMode="auto">
              <a:xfrm>
                <a:off x="3410" y="1305"/>
                <a:ext cx="29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100</a:t>
                </a:r>
              </a:p>
            </p:txBody>
          </p:sp>
          <p:sp>
            <p:nvSpPr>
              <p:cNvPr id="17" name="Rectangle 12"/>
              <p:cNvSpPr>
                <a:spLocks noChangeArrowheads="1"/>
              </p:cNvSpPr>
              <p:nvPr/>
            </p:nvSpPr>
            <p:spPr bwMode="auto">
              <a:xfrm>
                <a:off x="3410" y="904"/>
                <a:ext cx="29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200</a:t>
                </a:r>
              </a:p>
            </p:txBody>
          </p:sp>
          <p:sp>
            <p:nvSpPr>
              <p:cNvPr id="18" name="Rectangle 13"/>
              <p:cNvSpPr>
                <a:spLocks noChangeArrowheads="1"/>
              </p:cNvSpPr>
              <p:nvPr/>
            </p:nvSpPr>
            <p:spPr bwMode="auto">
              <a:xfrm>
                <a:off x="3410" y="502"/>
                <a:ext cx="29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300</a:t>
                </a:r>
              </a:p>
            </p:txBody>
          </p:sp>
          <p:sp>
            <p:nvSpPr>
              <p:cNvPr id="19" name="Rectangle 14"/>
              <p:cNvSpPr>
                <a:spLocks noChangeArrowheads="1"/>
              </p:cNvSpPr>
              <p:nvPr/>
            </p:nvSpPr>
            <p:spPr bwMode="auto">
              <a:xfrm>
                <a:off x="3691" y="1867"/>
                <a:ext cx="25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0%</a:t>
                </a:r>
              </a:p>
            </p:txBody>
          </p:sp>
        </p:grpSp>
        <p:sp>
          <p:nvSpPr>
            <p:cNvPr id="8" name="Ink 4"/>
            <p:cNvSpPr>
              <a:spLocks noRot="1" noChangeAspect="1" noEditPoints="1" noChangeArrowheads="1" noChangeShapeType="1" noTextEdit="1"/>
            </p:cNvSpPr>
            <p:nvPr/>
          </p:nvSpPr>
          <p:spPr bwMode="auto">
            <a:xfrm>
              <a:off x="5937250" y="758825"/>
              <a:ext cx="2368550" cy="1844675"/>
            </a:xfrm>
            <a:custGeom>
              <a:avLst/>
              <a:gdLst>
                <a:gd name="T0" fmla="*/ 0 w 6060"/>
                <a:gd name="T1" fmla="*/ 2147483647 h 5124"/>
                <a:gd name="T2" fmla="*/ 2147483647 w 6060"/>
                <a:gd name="T3" fmla="*/ 2147483647 h 5124"/>
                <a:gd name="T4" fmla="*/ 2147483647 w 6060"/>
                <a:gd name="T5" fmla="*/ 2147483647 h 5124"/>
                <a:gd name="T6" fmla="*/ 2147483647 w 6060"/>
                <a:gd name="T7" fmla="*/ 2147483647 h 5124"/>
                <a:gd name="T8" fmla="*/ 2147483647 w 6060"/>
                <a:gd name="T9" fmla="*/ 2147483647 h 5124"/>
                <a:gd name="T10" fmla="*/ 2147483647 w 6060"/>
                <a:gd name="T11" fmla="*/ 2147483647 h 5124"/>
                <a:gd name="T12" fmla="*/ 2147483647 w 6060"/>
                <a:gd name="T13" fmla="*/ 2147483647 h 5124"/>
                <a:gd name="T14" fmla="*/ 2147483647 w 6060"/>
                <a:gd name="T15" fmla="*/ 2147483647 h 5124"/>
                <a:gd name="T16" fmla="*/ 2147483647 w 6060"/>
                <a:gd name="T17" fmla="*/ 2147483647 h 5124"/>
                <a:gd name="T18" fmla="*/ 2147483647 w 6060"/>
                <a:gd name="T19" fmla="*/ 2147483647 h 5124"/>
                <a:gd name="T20" fmla="*/ 2147483647 w 6060"/>
                <a:gd name="T21" fmla="*/ 2147483647 h 5124"/>
                <a:gd name="T22" fmla="*/ 2147483647 w 6060"/>
                <a:gd name="T23" fmla="*/ 2147483647 h 5124"/>
                <a:gd name="T24" fmla="*/ 2147483647 w 6060"/>
                <a:gd name="T25" fmla="*/ 2147483647 h 5124"/>
                <a:gd name="T26" fmla="*/ 2147483647 w 6060"/>
                <a:gd name="T27" fmla="*/ 2147483647 h 5124"/>
                <a:gd name="T28" fmla="*/ 2147483647 w 6060"/>
                <a:gd name="T29" fmla="*/ 2147483647 h 51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060" h="5124" extrusionOk="0">
                  <a:moveTo>
                    <a:pt x="0" y="5121"/>
                  </a:moveTo>
                  <a:cubicBezTo>
                    <a:pt x="155" y="5108"/>
                    <a:pt x="312" y="5103"/>
                    <a:pt x="468" y="5091"/>
                  </a:cubicBezTo>
                  <a:cubicBezTo>
                    <a:pt x="775" y="5068"/>
                    <a:pt x="1136" y="5060"/>
                    <a:pt x="1422" y="4946"/>
                  </a:cubicBezTo>
                  <a:cubicBezTo>
                    <a:pt x="1613" y="4870"/>
                    <a:pt x="1803" y="4774"/>
                    <a:pt x="1993" y="4691"/>
                  </a:cubicBezTo>
                  <a:cubicBezTo>
                    <a:pt x="2188" y="4606"/>
                    <a:pt x="2378" y="4519"/>
                    <a:pt x="2557" y="4404"/>
                  </a:cubicBezTo>
                  <a:cubicBezTo>
                    <a:pt x="2805" y="4245"/>
                    <a:pt x="3071" y="4125"/>
                    <a:pt x="3320" y="3970"/>
                  </a:cubicBezTo>
                  <a:cubicBezTo>
                    <a:pt x="3491" y="3864"/>
                    <a:pt x="3649" y="3748"/>
                    <a:pt x="3823" y="3647"/>
                  </a:cubicBezTo>
                  <a:cubicBezTo>
                    <a:pt x="4041" y="3520"/>
                    <a:pt x="4219" y="3329"/>
                    <a:pt x="4391" y="3143"/>
                  </a:cubicBezTo>
                  <a:cubicBezTo>
                    <a:pt x="4539" y="2984"/>
                    <a:pt x="4704" y="2844"/>
                    <a:pt x="4832" y="2666"/>
                  </a:cubicBezTo>
                  <a:cubicBezTo>
                    <a:pt x="4927" y="2534"/>
                    <a:pt x="4999" y="2388"/>
                    <a:pt x="5087" y="2251"/>
                  </a:cubicBezTo>
                  <a:cubicBezTo>
                    <a:pt x="5165" y="2130"/>
                    <a:pt x="5236" y="2017"/>
                    <a:pt x="5299" y="1888"/>
                  </a:cubicBezTo>
                  <a:cubicBezTo>
                    <a:pt x="5421" y="1641"/>
                    <a:pt x="5529" y="1391"/>
                    <a:pt x="5657" y="1147"/>
                  </a:cubicBezTo>
                  <a:cubicBezTo>
                    <a:pt x="5835" y="809"/>
                    <a:pt x="5882" y="475"/>
                    <a:pt x="5999" y="122"/>
                  </a:cubicBezTo>
                  <a:cubicBezTo>
                    <a:pt x="6013" y="79"/>
                    <a:pt x="6041" y="17"/>
                    <a:pt x="6047" y="1"/>
                  </a:cubicBezTo>
                  <a:cubicBezTo>
                    <a:pt x="6051" y="2"/>
                    <a:pt x="6055" y="3"/>
                    <a:pt x="6059" y="4"/>
                  </a:cubicBez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09600" y="3962400"/>
            <a:ext cx="8077200" cy="400110"/>
            <a:chOff x="609600" y="3962400"/>
            <a:chExt cx="8077200" cy="40011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609600" y="4343400"/>
              <a:ext cx="8077200" cy="0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TextBox 21"/>
            <p:cNvSpPr txBox="1"/>
            <p:nvPr/>
          </p:nvSpPr>
          <p:spPr>
            <a:xfrm>
              <a:off x="7997188" y="3962400"/>
              <a:ext cx="6463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time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3" name="Rectangle 22"/>
          <p:cNvSpPr/>
          <p:nvPr/>
        </p:nvSpPr>
        <p:spPr bwMode="auto">
          <a:xfrm>
            <a:off x="609600" y="4572000"/>
            <a:ext cx="990600" cy="304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990600" y="5029201"/>
            <a:ext cx="9906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1485900" y="5562600"/>
            <a:ext cx="9906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3962400" y="4572000"/>
            <a:ext cx="990600" cy="304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4267200" y="5071058"/>
            <a:ext cx="9906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419600" y="5615782"/>
            <a:ext cx="9906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7239000" y="4572000"/>
            <a:ext cx="990600" cy="304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1485900" y="4572000"/>
            <a:ext cx="2095500" cy="990600"/>
            <a:chOff x="1485900" y="4572000"/>
            <a:chExt cx="2095500" cy="990600"/>
          </a:xfrm>
        </p:grpSpPr>
        <p:sp>
          <p:nvSpPr>
            <p:cNvPr id="40" name="Rectangle 39"/>
            <p:cNvSpPr/>
            <p:nvPr/>
          </p:nvSpPr>
          <p:spPr bwMode="auto">
            <a:xfrm>
              <a:off x="1600200" y="4572000"/>
              <a:ext cx="990600" cy="304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2590800" y="4572000"/>
              <a:ext cx="990600" cy="304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cxnSp>
          <p:nvCxnSpPr>
            <p:cNvPr id="31" name="Straight Arrow Connector 30"/>
            <p:cNvCxnSpPr>
              <a:stCxn id="24" idx="0"/>
              <a:endCxn id="40" idx="2"/>
            </p:cNvCxnSpPr>
            <p:nvPr/>
          </p:nvCxnSpPr>
          <p:spPr bwMode="auto">
            <a:xfrm flipV="1">
              <a:off x="1485900" y="4876800"/>
              <a:ext cx="609600" cy="152401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Straight Arrow Connector 41"/>
            <p:cNvCxnSpPr>
              <a:stCxn id="25" idx="0"/>
              <a:endCxn id="41" idx="2"/>
            </p:cNvCxnSpPr>
            <p:nvPr/>
          </p:nvCxnSpPr>
          <p:spPr bwMode="auto">
            <a:xfrm flipV="1">
              <a:off x="1981200" y="4876800"/>
              <a:ext cx="1104900" cy="68580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4" name="Group 53"/>
          <p:cNvGrpSpPr/>
          <p:nvPr/>
        </p:nvGrpSpPr>
        <p:grpSpPr>
          <a:xfrm>
            <a:off x="4762500" y="4572000"/>
            <a:ext cx="2168526" cy="1031266"/>
            <a:chOff x="4762500" y="4584516"/>
            <a:chExt cx="2168526" cy="1031266"/>
          </a:xfrm>
        </p:grpSpPr>
        <p:sp>
          <p:nvSpPr>
            <p:cNvPr id="45" name="Rectangle 44"/>
            <p:cNvSpPr/>
            <p:nvPr/>
          </p:nvSpPr>
          <p:spPr bwMode="auto">
            <a:xfrm>
              <a:off x="4948239" y="4584516"/>
              <a:ext cx="990600" cy="304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5940426" y="4587082"/>
              <a:ext cx="990600" cy="304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cxnSp>
          <p:nvCxnSpPr>
            <p:cNvPr id="47" name="Straight Arrow Connector 46"/>
            <p:cNvCxnSpPr>
              <a:stCxn id="27" idx="0"/>
              <a:endCxn id="45" idx="2"/>
            </p:cNvCxnSpPr>
            <p:nvPr/>
          </p:nvCxnSpPr>
          <p:spPr bwMode="auto">
            <a:xfrm flipV="1">
              <a:off x="4762500" y="4889316"/>
              <a:ext cx="681039" cy="181742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Straight Arrow Connector 49"/>
            <p:cNvCxnSpPr>
              <a:stCxn id="28" idx="0"/>
              <a:endCxn id="46" idx="2"/>
            </p:cNvCxnSpPr>
            <p:nvPr/>
          </p:nvCxnSpPr>
          <p:spPr bwMode="auto">
            <a:xfrm flipV="1">
              <a:off x="4914900" y="4891882"/>
              <a:ext cx="1520826" cy="72390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55" name="Straight Arrow Connector 54"/>
          <p:cNvCxnSpPr>
            <a:stCxn id="41" idx="3"/>
            <a:endCxn id="26" idx="1"/>
          </p:cNvCxnSpPr>
          <p:nvPr/>
        </p:nvCxnSpPr>
        <p:spPr bwMode="auto">
          <a:xfrm>
            <a:off x="3581400" y="4724400"/>
            <a:ext cx="381000" cy="0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Arrow Connector 57"/>
          <p:cNvCxnSpPr>
            <a:stCxn id="46" idx="3"/>
            <a:endCxn id="29" idx="1"/>
          </p:cNvCxnSpPr>
          <p:nvPr/>
        </p:nvCxnSpPr>
        <p:spPr bwMode="auto">
          <a:xfrm flipV="1">
            <a:off x="6931026" y="4724400"/>
            <a:ext cx="307974" cy="2566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Rectangle 60"/>
          <p:cNvSpPr/>
          <p:nvPr/>
        </p:nvSpPr>
        <p:spPr bwMode="auto">
          <a:xfrm>
            <a:off x="2006600" y="2604213"/>
            <a:ext cx="3479800" cy="1261058"/>
          </a:xfrm>
          <a:prstGeom prst="rect">
            <a:avLst/>
          </a:prstGeom>
          <a:solidFill>
            <a:srgbClr val="FFFFBD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This wasted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 time can never be reclaimed</a:t>
            </a:r>
            <a:r>
              <a:rPr kumimoji="0" lang="en-US" sz="24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! </a:t>
            </a:r>
            <a:br>
              <a:rPr kumimoji="0" lang="en-US" sz="24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</a:b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So cannot achieve u = 1 !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62" name="Straight Arrow Connector 61"/>
          <p:cNvCxnSpPr>
            <a:stCxn id="61" idx="2"/>
          </p:cNvCxnSpPr>
          <p:nvPr/>
        </p:nvCxnSpPr>
        <p:spPr bwMode="auto">
          <a:xfrm flipH="1">
            <a:off x="3741739" y="3865271"/>
            <a:ext cx="4761" cy="859129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Arrow Connector 64"/>
          <p:cNvCxnSpPr>
            <a:stCxn id="61" idx="3"/>
          </p:cNvCxnSpPr>
          <p:nvPr/>
        </p:nvCxnSpPr>
        <p:spPr bwMode="auto">
          <a:xfrm>
            <a:off x="5486400" y="3234742"/>
            <a:ext cx="1665047" cy="1489658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3454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Optimize I/O Performance</a:t>
            </a:r>
            <a:endParaRPr lang="en-US" dirty="0"/>
          </a:p>
        </p:txBody>
      </p:sp>
      <p:sp>
        <p:nvSpPr>
          <p:cNvPr id="864301" name="Rectangle 45"/>
          <p:cNvSpPr>
            <a:spLocks noGrp="1" noChangeArrowheads="1"/>
          </p:cNvSpPr>
          <p:nvPr>
            <p:ph type="body" idx="1"/>
          </p:nvPr>
        </p:nvSpPr>
        <p:spPr>
          <a:xfrm>
            <a:off x="228600" y="2743200"/>
            <a:ext cx="8639176" cy="3962400"/>
          </a:xfrm>
        </p:spPr>
        <p:txBody>
          <a:bodyPr>
            <a:noAutofit/>
          </a:bodyPr>
          <a:lstStyle/>
          <a:p>
            <a:r>
              <a:rPr lang="en-US" dirty="0" smtClean="0"/>
              <a:t>How to improve performance?</a:t>
            </a:r>
          </a:p>
          <a:p>
            <a:pPr lvl="1"/>
            <a:r>
              <a:rPr lang="en-US" dirty="0" smtClean="0"/>
              <a:t>Make everything faster </a:t>
            </a:r>
            <a:r>
              <a:rPr lang="en-US" dirty="0" smtClean="0">
                <a:sym typeface="Wingdings" charset="0"/>
              </a:rPr>
              <a:t></a:t>
            </a:r>
          </a:p>
          <a:p>
            <a:pPr lvl="1"/>
            <a:r>
              <a:rPr lang="en-US" dirty="0" smtClean="0">
                <a:sym typeface="Wingdings" charset="0"/>
              </a:rPr>
              <a:t>More decoupled (parallelism) systems</a:t>
            </a:r>
          </a:p>
          <a:p>
            <a:pPr lvl="1"/>
            <a:r>
              <a:rPr lang="en-US" dirty="0" smtClean="0">
                <a:sym typeface="Wingdings" charset="0"/>
              </a:rPr>
              <a:t>Do other useful work while waiting</a:t>
            </a:r>
          </a:p>
          <a:p>
            <a:pPr lvl="2"/>
            <a:r>
              <a:rPr lang="en-US" dirty="0">
                <a:sym typeface="Wingdings" charset="0"/>
              </a:rPr>
              <a:t>M</a:t>
            </a:r>
            <a:r>
              <a:rPr lang="en-US" dirty="0" smtClean="0">
                <a:sym typeface="Wingdings" charset="0"/>
              </a:rPr>
              <a:t>ultiple independent buses or controllers</a:t>
            </a:r>
          </a:p>
          <a:p>
            <a:pPr lvl="1"/>
            <a:r>
              <a:rPr lang="en-US" dirty="0" smtClean="0">
                <a:sym typeface="Wingdings" charset="0"/>
              </a:rPr>
              <a:t>Optimize the bottleneck to increase service rate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  <a:sym typeface="Wingdings" charset="0"/>
              </a:rPr>
              <a:t>Use the queue to optimize the service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sym typeface="Wingdings" charset="0"/>
              </a:rPr>
              <a:t>Queues absorb bursts and smooth the flow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sym typeface="Wingdings" charset="0"/>
              </a:rPr>
              <a:t>Add admission control (finite queues)</a:t>
            </a:r>
          </a:p>
          <a:p>
            <a:pPr lvl="1">
              <a:lnSpc>
                <a:spcPct val="70000"/>
              </a:lnSpc>
            </a:pPr>
            <a:r>
              <a:rPr lang="en-US" sz="2400" dirty="0" smtClean="0">
                <a:sym typeface="Wingdings" charset="0"/>
              </a:rPr>
              <a:t>Limits delays, but may introduce unfairness and </a:t>
            </a:r>
            <a:r>
              <a:rPr lang="en-US" sz="2400" dirty="0" err="1" smtClean="0">
                <a:sym typeface="Wingdings" charset="0"/>
              </a:rPr>
              <a:t>livelock</a:t>
            </a:r>
            <a:endParaRPr lang="en-US" sz="2400" dirty="0" smtClean="0">
              <a:sym typeface="Wingdings" charset="0"/>
            </a:endParaRPr>
          </a:p>
          <a:p>
            <a:pPr lvl="2"/>
            <a:endParaRPr lang="en-US" dirty="0" smtClean="0"/>
          </a:p>
          <a:p>
            <a:pPr lvl="1"/>
            <a:endParaRPr lang="en-US" sz="2400" dirty="0"/>
          </a:p>
        </p:txBody>
      </p:sp>
      <p:sp>
        <p:nvSpPr>
          <p:cNvPr id="77828" name="Ink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104188" y="1371600"/>
            <a:ext cx="1587" cy="1587"/>
          </a:xfrm>
          <a:custGeom>
            <a:avLst/>
            <a:gdLst>
              <a:gd name="T0" fmla="*/ 0 w 1"/>
              <a:gd name="T1" fmla="*/ 2147483647 h 1"/>
              <a:gd name="T2" fmla="*/ 0 w 1"/>
              <a:gd name="T3" fmla="*/ 2147483647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32" name="Group 44"/>
          <p:cNvGrpSpPr>
            <a:grpSpLocks/>
          </p:cNvGrpSpPr>
          <p:nvPr/>
        </p:nvGrpSpPr>
        <p:grpSpPr bwMode="auto">
          <a:xfrm>
            <a:off x="76200" y="949325"/>
            <a:ext cx="6096000" cy="1793876"/>
            <a:chOff x="48" y="624"/>
            <a:chExt cx="3840" cy="1130"/>
          </a:xfrm>
        </p:grpSpPr>
        <p:sp>
          <p:nvSpPr>
            <p:cNvPr id="33" name="Line 27"/>
            <p:cNvSpPr>
              <a:spLocks noChangeShapeType="1"/>
            </p:cNvSpPr>
            <p:nvPr/>
          </p:nvSpPr>
          <p:spPr bwMode="auto">
            <a:xfrm>
              <a:off x="818" y="1036"/>
              <a:ext cx="37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4" name="Rectangle 3"/>
            <p:cNvSpPr>
              <a:spLocks noChangeArrowheads="1"/>
            </p:cNvSpPr>
            <p:nvPr/>
          </p:nvSpPr>
          <p:spPr bwMode="auto">
            <a:xfrm>
              <a:off x="48" y="1535"/>
              <a:ext cx="3840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200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Response Time = Queue + I/O device service time</a:t>
              </a:r>
            </a:p>
          </p:txBody>
        </p:sp>
        <p:sp>
          <p:nvSpPr>
            <p:cNvPr id="35" name="AutoShape 33"/>
            <p:cNvSpPr>
              <a:spLocks noChangeArrowheads="1"/>
            </p:cNvSpPr>
            <p:nvPr/>
          </p:nvSpPr>
          <p:spPr bwMode="auto">
            <a:xfrm>
              <a:off x="2621" y="849"/>
              <a:ext cx="569" cy="373"/>
            </a:xfrm>
            <a:prstGeom prst="roundRect">
              <a:avLst>
                <a:gd name="adj" fmla="val 12495"/>
              </a:avLst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" name="Rectangle 21"/>
            <p:cNvSpPr>
              <a:spLocks noChangeArrowheads="1"/>
            </p:cNvSpPr>
            <p:nvPr/>
          </p:nvSpPr>
          <p:spPr bwMode="auto">
            <a:xfrm>
              <a:off x="282" y="750"/>
              <a:ext cx="579" cy="571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228600" indent="-228600"/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  <a:p>
              <a:pPr marL="228600" indent="-228600"/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Thread</a:t>
              </a:r>
            </a:p>
          </p:txBody>
        </p:sp>
        <p:sp>
          <p:nvSpPr>
            <p:cNvPr id="37" name="Rectangle 23"/>
            <p:cNvSpPr>
              <a:spLocks noChangeArrowheads="1"/>
            </p:cNvSpPr>
            <p:nvPr/>
          </p:nvSpPr>
          <p:spPr bwMode="auto">
            <a:xfrm>
              <a:off x="1208" y="882"/>
              <a:ext cx="471" cy="307"/>
            </a:xfrm>
            <a:prstGeom prst="rect">
              <a:avLst/>
            </a:prstGeom>
            <a:solidFill>
              <a:srgbClr val="53FB2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Line 24"/>
            <p:cNvSpPr>
              <a:spLocks noChangeShapeType="1"/>
            </p:cNvSpPr>
            <p:nvPr/>
          </p:nvSpPr>
          <p:spPr bwMode="auto">
            <a:xfrm flipV="1">
              <a:off x="1590" y="874"/>
              <a:ext cx="0" cy="3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" name="Line 25"/>
            <p:cNvSpPr>
              <a:spLocks noChangeShapeType="1"/>
            </p:cNvSpPr>
            <p:nvPr/>
          </p:nvSpPr>
          <p:spPr bwMode="auto">
            <a:xfrm flipV="1">
              <a:off x="1492" y="875"/>
              <a:ext cx="0" cy="3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Rectangle 26"/>
            <p:cNvSpPr>
              <a:spLocks noChangeArrowheads="1"/>
            </p:cNvSpPr>
            <p:nvPr/>
          </p:nvSpPr>
          <p:spPr bwMode="auto">
            <a:xfrm>
              <a:off x="1030" y="1200"/>
              <a:ext cx="788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000" b="0">
                  <a:latin typeface="Gill Sans" charset="0"/>
                  <a:ea typeface="Gill Sans" charset="0"/>
                  <a:cs typeface="Gill Sans" charset="0"/>
                </a:rPr>
                <a:t>Queue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000" b="0">
                  <a:latin typeface="Gill Sans" charset="0"/>
                  <a:ea typeface="Gill Sans" charset="0"/>
                  <a:cs typeface="Gill Sans" charset="0"/>
                </a:rPr>
                <a:t>[OS Paths]</a:t>
              </a:r>
            </a:p>
          </p:txBody>
        </p:sp>
        <p:sp>
          <p:nvSpPr>
            <p:cNvPr id="41" name="Rectangle 28"/>
            <p:cNvSpPr>
              <a:spLocks noChangeArrowheads="1"/>
            </p:cNvSpPr>
            <p:nvPr/>
          </p:nvSpPr>
          <p:spPr bwMode="auto">
            <a:xfrm>
              <a:off x="2026" y="624"/>
              <a:ext cx="374" cy="822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marL="228600" indent="-228600"/>
              <a:r>
                <a:rPr lang="en-US" sz="2000" b="0">
                  <a:latin typeface="Gill Sans" charset="0"/>
                  <a:ea typeface="Gill Sans" charset="0"/>
                  <a:cs typeface="Gill Sans" charset="0"/>
                </a:rPr>
                <a:t>Controller</a:t>
              </a:r>
            </a:p>
          </p:txBody>
        </p:sp>
        <p:sp>
          <p:nvSpPr>
            <p:cNvPr id="42" name="Line 30"/>
            <p:cNvSpPr>
              <a:spLocks noChangeShapeType="1"/>
            </p:cNvSpPr>
            <p:nvPr/>
          </p:nvSpPr>
          <p:spPr bwMode="auto">
            <a:xfrm>
              <a:off x="1696" y="1036"/>
              <a:ext cx="3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3" name="Rectangle 31"/>
            <p:cNvSpPr>
              <a:spLocks noChangeArrowheads="1"/>
            </p:cNvSpPr>
            <p:nvPr/>
          </p:nvSpPr>
          <p:spPr bwMode="auto">
            <a:xfrm>
              <a:off x="2631" y="864"/>
              <a:ext cx="493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000" b="0">
                  <a:latin typeface="Gill Sans" charset="0"/>
                  <a:ea typeface="Gill Sans" charset="0"/>
                  <a:cs typeface="Gill Sans" charset="0"/>
                </a:rPr>
                <a:t>I/O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000" b="0">
                  <a:latin typeface="Gill Sans" charset="0"/>
                  <a:ea typeface="Gill Sans" charset="0"/>
                  <a:cs typeface="Gill Sans" charset="0"/>
                </a:rPr>
                <a:t>device</a:t>
              </a:r>
            </a:p>
          </p:txBody>
        </p:sp>
        <p:sp>
          <p:nvSpPr>
            <p:cNvPr id="44" name="Line 32"/>
            <p:cNvSpPr>
              <a:spLocks noChangeShapeType="1"/>
            </p:cNvSpPr>
            <p:nvPr/>
          </p:nvSpPr>
          <p:spPr bwMode="auto">
            <a:xfrm>
              <a:off x="2400" y="1036"/>
              <a:ext cx="2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45" name="Ink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104188" y="1493838"/>
            <a:ext cx="1587" cy="1587"/>
          </a:xfrm>
          <a:custGeom>
            <a:avLst/>
            <a:gdLst>
              <a:gd name="T0" fmla="*/ 0 w 1"/>
              <a:gd name="T1" fmla="*/ 2147483647 h 1"/>
              <a:gd name="T2" fmla="*/ 0 w 1"/>
              <a:gd name="T3" fmla="*/ 2147483647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5540376" y="742156"/>
            <a:ext cx="3554413" cy="3078163"/>
            <a:chOff x="5413376" y="685800"/>
            <a:chExt cx="3554413" cy="3078163"/>
          </a:xfrm>
        </p:grpSpPr>
        <p:grpSp>
          <p:nvGrpSpPr>
            <p:cNvPr id="47" name="Group 53"/>
            <p:cNvGrpSpPr>
              <a:grpSpLocks/>
            </p:cNvGrpSpPr>
            <p:nvPr/>
          </p:nvGrpSpPr>
          <p:grpSpPr bwMode="auto">
            <a:xfrm>
              <a:off x="5413376" y="685800"/>
              <a:ext cx="3554413" cy="3078163"/>
              <a:chOff x="3410" y="432"/>
              <a:chExt cx="2239" cy="1939"/>
            </a:xfrm>
          </p:grpSpPr>
          <p:sp>
            <p:nvSpPr>
              <p:cNvPr id="49" name="Rectangle 4"/>
              <p:cNvSpPr>
                <a:spLocks noChangeArrowheads="1"/>
              </p:cNvSpPr>
              <p:nvPr/>
            </p:nvSpPr>
            <p:spPr bwMode="auto">
              <a:xfrm>
                <a:off x="3614" y="1255"/>
                <a:ext cx="777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0" name="Rectangle 5"/>
              <p:cNvSpPr>
                <a:spLocks noChangeArrowheads="1"/>
              </p:cNvSpPr>
              <p:nvPr/>
            </p:nvSpPr>
            <p:spPr bwMode="auto">
              <a:xfrm>
                <a:off x="5245" y="1827"/>
                <a:ext cx="40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100%</a:t>
                </a:r>
              </a:p>
            </p:txBody>
          </p:sp>
          <p:sp>
            <p:nvSpPr>
              <p:cNvPr id="51" name="Line 6"/>
              <p:cNvSpPr>
                <a:spLocks noChangeShapeType="1"/>
              </p:cNvSpPr>
              <p:nvPr/>
            </p:nvSpPr>
            <p:spPr bwMode="auto">
              <a:xfrm flipV="1">
                <a:off x="3728" y="432"/>
                <a:ext cx="1" cy="137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2" name="Line 7"/>
              <p:cNvSpPr>
                <a:spLocks noChangeShapeType="1"/>
              </p:cNvSpPr>
              <p:nvPr/>
            </p:nvSpPr>
            <p:spPr bwMode="auto">
              <a:xfrm>
                <a:off x="3734" y="1803"/>
                <a:ext cx="1512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3" name="Rectangle 8"/>
              <p:cNvSpPr>
                <a:spLocks noChangeArrowheads="1"/>
              </p:cNvSpPr>
              <p:nvPr/>
            </p:nvSpPr>
            <p:spPr bwMode="auto">
              <a:xfrm>
                <a:off x="3771" y="449"/>
                <a:ext cx="752" cy="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>
                    <a:latin typeface="Gill Sans" charset="0"/>
                    <a:ea typeface="Gill Sans" charset="0"/>
                    <a:cs typeface="Gill Sans" charset="0"/>
                  </a:rPr>
                  <a:t>Response</a:t>
                </a:r>
              </a:p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>
                    <a:latin typeface="Gill Sans" charset="0"/>
                    <a:ea typeface="Gill Sans" charset="0"/>
                    <a:cs typeface="Gill Sans" charset="0"/>
                  </a:rPr>
                  <a:t>Time (ms)</a:t>
                </a:r>
              </a:p>
            </p:txBody>
          </p:sp>
          <p:sp>
            <p:nvSpPr>
              <p:cNvPr id="54" name="Rectangle 9"/>
              <p:cNvSpPr>
                <a:spLocks noChangeArrowheads="1"/>
              </p:cNvSpPr>
              <p:nvPr/>
            </p:nvSpPr>
            <p:spPr bwMode="auto">
              <a:xfrm>
                <a:off x="3767" y="2004"/>
                <a:ext cx="1781" cy="3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Throughput  </a:t>
                </a:r>
                <a:r>
                  <a:rPr lang="en-US" sz="2000" b="0" dirty="0" smtClean="0">
                    <a:latin typeface="Gill Sans" charset="0"/>
                    <a:ea typeface="Gill Sans" charset="0"/>
                    <a:cs typeface="Gill Sans" charset="0"/>
                  </a:rPr>
                  <a:t>(</a:t>
                </a:r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Utilization)</a:t>
                </a:r>
              </a:p>
              <a:p>
                <a:pPr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 dirty="0" smtClean="0">
                    <a:latin typeface="Gill Sans" charset="0"/>
                    <a:ea typeface="Gill Sans" charset="0"/>
                    <a:cs typeface="Gill Sans" charset="0"/>
                  </a:rPr>
                  <a:t>                   (</a:t>
                </a:r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% total BW)</a:t>
                </a:r>
              </a:p>
            </p:txBody>
          </p:sp>
          <p:sp>
            <p:nvSpPr>
              <p:cNvPr id="55" name="Rectangle 10"/>
              <p:cNvSpPr>
                <a:spLocks noChangeArrowheads="1"/>
              </p:cNvSpPr>
              <p:nvPr/>
            </p:nvSpPr>
            <p:spPr bwMode="auto">
              <a:xfrm>
                <a:off x="3490" y="1786"/>
                <a:ext cx="153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0</a:t>
                </a:r>
              </a:p>
            </p:txBody>
          </p:sp>
          <p:sp>
            <p:nvSpPr>
              <p:cNvPr id="56" name="Rectangle 11"/>
              <p:cNvSpPr>
                <a:spLocks noChangeArrowheads="1"/>
              </p:cNvSpPr>
              <p:nvPr/>
            </p:nvSpPr>
            <p:spPr bwMode="auto">
              <a:xfrm>
                <a:off x="3410" y="1305"/>
                <a:ext cx="29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100</a:t>
                </a:r>
              </a:p>
            </p:txBody>
          </p:sp>
          <p:sp>
            <p:nvSpPr>
              <p:cNvPr id="57" name="Rectangle 12"/>
              <p:cNvSpPr>
                <a:spLocks noChangeArrowheads="1"/>
              </p:cNvSpPr>
              <p:nvPr/>
            </p:nvSpPr>
            <p:spPr bwMode="auto">
              <a:xfrm>
                <a:off x="3410" y="904"/>
                <a:ext cx="29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200</a:t>
                </a:r>
              </a:p>
            </p:txBody>
          </p:sp>
          <p:sp>
            <p:nvSpPr>
              <p:cNvPr id="58" name="Rectangle 13"/>
              <p:cNvSpPr>
                <a:spLocks noChangeArrowheads="1"/>
              </p:cNvSpPr>
              <p:nvPr/>
            </p:nvSpPr>
            <p:spPr bwMode="auto">
              <a:xfrm>
                <a:off x="3410" y="502"/>
                <a:ext cx="29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300</a:t>
                </a:r>
              </a:p>
            </p:txBody>
          </p:sp>
          <p:sp>
            <p:nvSpPr>
              <p:cNvPr id="59" name="Rectangle 14"/>
              <p:cNvSpPr>
                <a:spLocks noChangeArrowheads="1"/>
              </p:cNvSpPr>
              <p:nvPr/>
            </p:nvSpPr>
            <p:spPr bwMode="auto">
              <a:xfrm>
                <a:off x="3691" y="1867"/>
                <a:ext cx="25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0%</a:t>
                </a:r>
              </a:p>
            </p:txBody>
          </p:sp>
        </p:grpSp>
        <p:sp>
          <p:nvSpPr>
            <p:cNvPr id="48" name="Ink 4"/>
            <p:cNvSpPr>
              <a:spLocks noRot="1" noChangeAspect="1" noEditPoints="1" noChangeArrowheads="1" noChangeShapeType="1" noTextEdit="1"/>
            </p:cNvSpPr>
            <p:nvPr/>
          </p:nvSpPr>
          <p:spPr bwMode="auto">
            <a:xfrm>
              <a:off x="5937250" y="758825"/>
              <a:ext cx="2368550" cy="1844675"/>
            </a:xfrm>
            <a:custGeom>
              <a:avLst/>
              <a:gdLst>
                <a:gd name="T0" fmla="*/ 0 w 6060"/>
                <a:gd name="T1" fmla="*/ 2147483647 h 5124"/>
                <a:gd name="T2" fmla="*/ 2147483647 w 6060"/>
                <a:gd name="T3" fmla="*/ 2147483647 h 5124"/>
                <a:gd name="T4" fmla="*/ 2147483647 w 6060"/>
                <a:gd name="T5" fmla="*/ 2147483647 h 5124"/>
                <a:gd name="T6" fmla="*/ 2147483647 w 6060"/>
                <a:gd name="T7" fmla="*/ 2147483647 h 5124"/>
                <a:gd name="T8" fmla="*/ 2147483647 w 6060"/>
                <a:gd name="T9" fmla="*/ 2147483647 h 5124"/>
                <a:gd name="T10" fmla="*/ 2147483647 w 6060"/>
                <a:gd name="T11" fmla="*/ 2147483647 h 5124"/>
                <a:gd name="T12" fmla="*/ 2147483647 w 6060"/>
                <a:gd name="T13" fmla="*/ 2147483647 h 5124"/>
                <a:gd name="T14" fmla="*/ 2147483647 w 6060"/>
                <a:gd name="T15" fmla="*/ 2147483647 h 5124"/>
                <a:gd name="T16" fmla="*/ 2147483647 w 6060"/>
                <a:gd name="T17" fmla="*/ 2147483647 h 5124"/>
                <a:gd name="T18" fmla="*/ 2147483647 w 6060"/>
                <a:gd name="T19" fmla="*/ 2147483647 h 5124"/>
                <a:gd name="T20" fmla="*/ 2147483647 w 6060"/>
                <a:gd name="T21" fmla="*/ 2147483647 h 5124"/>
                <a:gd name="T22" fmla="*/ 2147483647 w 6060"/>
                <a:gd name="T23" fmla="*/ 2147483647 h 5124"/>
                <a:gd name="T24" fmla="*/ 2147483647 w 6060"/>
                <a:gd name="T25" fmla="*/ 2147483647 h 5124"/>
                <a:gd name="T26" fmla="*/ 2147483647 w 6060"/>
                <a:gd name="T27" fmla="*/ 2147483647 h 5124"/>
                <a:gd name="T28" fmla="*/ 2147483647 w 6060"/>
                <a:gd name="T29" fmla="*/ 2147483647 h 51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060" h="5124" extrusionOk="0">
                  <a:moveTo>
                    <a:pt x="0" y="5121"/>
                  </a:moveTo>
                  <a:cubicBezTo>
                    <a:pt x="155" y="5108"/>
                    <a:pt x="312" y="5103"/>
                    <a:pt x="468" y="5091"/>
                  </a:cubicBezTo>
                  <a:cubicBezTo>
                    <a:pt x="775" y="5068"/>
                    <a:pt x="1136" y="5060"/>
                    <a:pt x="1422" y="4946"/>
                  </a:cubicBezTo>
                  <a:cubicBezTo>
                    <a:pt x="1613" y="4870"/>
                    <a:pt x="1803" y="4774"/>
                    <a:pt x="1993" y="4691"/>
                  </a:cubicBezTo>
                  <a:cubicBezTo>
                    <a:pt x="2188" y="4606"/>
                    <a:pt x="2378" y="4519"/>
                    <a:pt x="2557" y="4404"/>
                  </a:cubicBezTo>
                  <a:cubicBezTo>
                    <a:pt x="2805" y="4245"/>
                    <a:pt x="3071" y="4125"/>
                    <a:pt x="3320" y="3970"/>
                  </a:cubicBezTo>
                  <a:cubicBezTo>
                    <a:pt x="3491" y="3864"/>
                    <a:pt x="3649" y="3748"/>
                    <a:pt x="3823" y="3647"/>
                  </a:cubicBezTo>
                  <a:cubicBezTo>
                    <a:pt x="4041" y="3520"/>
                    <a:pt x="4219" y="3329"/>
                    <a:pt x="4391" y="3143"/>
                  </a:cubicBezTo>
                  <a:cubicBezTo>
                    <a:pt x="4539" y="2984"/>
                    <a:pt x="4704" y="2844"/>
                    <a:pt x="4832" y="2666"/>
                  </a:cubicBezTo>
                  <a:cubicBezTo>
                    <a:pt x="4927" y="2534"/>
                    <a:pt x="4999" y="2388"/>
                    <a:pt x="5087" y="2251"/>
                  </a:cubicBezTo>
                  <a:cubicBezTo>
                    <a:pt x="5165" y="2130"/>
                    <a:pt x="5236" y="2017"/>
                    <a:pt x="5299" y="1888"/>
                  </a:cubicBezTo>
                  <a:cubicBezTo>
                    <a:pt x="5421" y="1641"/>
                    <a:pt x="5529" y="1391"/>
                    <a:pt x="5657" y="1147"/>
                  </a:cubicBezTo>
                  <a:cubicBezTo>
                    <a:pt x="5835" y="809"/>
                    <a:pt x="5882" y="475"/>
                    <a:pt x="5999" y="122"/>
                  </a:cubicBezTo>
                  <a:cubicBezTo>
                    <a:pt x="6013" y="79"/>
                    <a:pt x="6041" y="17"/>
                    <a:pt x="6047" y="1"/>
                  </a:cubicBezTo>
                  <a:cubicBezTo>
                    <a:pt x="6051" y="2"/>
                    <a:pt x="6055" y="3"/>
                    <a:pt x="6059" y="4"/>
                  </a:cubicBez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98681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4301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is </a:t>
            </a:r>
            <a:r>
              <a:rPr lang="en-US" dirty="0"/>
              <a:t>D</a:t>
            </a:r>
            <a:r>
              <a:rPr lang="en-US" dirty="0" smtClean="0"/>
              <a:t>isk </a:t>
            </a:r>
            <a:r>
              <a:rPr lang="en-US" dirty="0"/>
              <a:t>P</a:t>
            </a:r>
            <a:r>
              <a:rPr lang="en-US" dirty="0" smtClean="0"/>
              <a:t>erformance </a:t>
            </a:r>
            <a:r>
              <a:rPr lang="en-US" dirty="0"/>
              <a:t>H</a:t>
            </a:r>
            <a:r>
              <a:rPr lang="en-US" dirty="0" smtClean="0"/>
              <a:t>ighest?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3058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When there are big sequential reads, or</a:t>
            </a:r>
          </a:p>
          <a:p>
            <a:r>
              <a:rPr lang="en-US" dirty="0" smtClean="0"/>
              <a:t>When there is so much work to do that they can be piggy backed (reordering queues—one moment)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OK to be inefficient when things are mostly idle</a:t>
            </a:r>
          </a:p>
          <a:p>
            <a:r>
              <a:rPr lang="en-US" dirty="0" smtClean="0"/>
              <a:t>Bursts are both a threat and an opportunity</a:t>
            </a:r>
          </a:p>
          <a:p>
            <a:r>
              <a:rPr lang="en-US" dirty="0" smtClean="0"/>
              <a:t>&lt;your idea for optimization goes here&gt;</a:t>
            </a:r>
          </a:p>
          <a:p>
            <a:pPr lvl="1"/>
            <a:r>
              <a:rPr lang="en-US" dirty="0" smtClean="0"/>
              <a:t>Waste space for speed?</a:t>
            </a:r>
          </a:p>
          <a:p>
            <a:pPr lvl="1"/>
            <a:endParaRPr lang="en-US" dirty="0"/>
          </a:p>
          <a:p>
            <a:r>
              <a:rPr lang="en-US" dirty="0" smtClean="0"/>
              <a:t>Other techniques:</a:t>
            </a:r>
          </a:p>
          <a:p>
            <a:pPr lvl="1"/>
            <a:r>
              <a:rPr lang="en-US" dirty="0"/>
              <a:t>Reduce overhead through user level drivers</a:t>
            </a:r>
          </a:p>
          <a:p>
            <a:pPr lvl="1"/>
            <a:r>
              <a:rPr lang="en-US" dirty="0" smtClean="0"/>
              <a:t>Reduce </a:t>
            </a:r>
            <a:r>
              <a:rPr lang="en-US" dirty="0"/>
              <a:t>the impact of I/O delays by doing other useful work in the </a:t>
            </a:r>
            <a:r>
              <a:rPr lang="en-US" dirty="0" smtClean="0"/>
              <a:t>meantime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1198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Disk Scheduling (1/2)</a:t>
            </a:r>
          </a:p>
        </p:txBody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685800"/>
            <a:ext cx="9067800" cy="6019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Disk can do only one request at a time; What order do you choose to do queued requests?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FIFO Order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Fair among requesters, but order of arrival may be </a:t>
            </a:r>
            <a:br>
              <a:rPr lang="en-US" altLang="ko-KR" sz="2400" dirty="0" smtClean="0">
                <a:ea typeface="굴림" panose="020B0600000101010101" pitchFamily="34" charset="-127"/>
              </a:rPr>
            </a:br>
            <a:r>
              <a:rPr lang="en-US" altLang="ko-KR" sz="2400" dirty="0" smtClean="0">
                <a:ea typeface="굴림" panose="020B0600000101010101" pitchFamily="34" charset="-127"/>
              </a:rPr>
              <a:t>to random spots on the disk </a:t>
            </a:r>
            <a:r>
              <a:rPr lang="en-US" altLang="ko-KR" sz="2400" dirty="0" smtClean="0">
                <a:ea typeface="굴림" panose="020B0600000101010101" pitchFamily="34" charset="-127"/>
                <a:sym typeface="Symbol" panose="05050102010706020507" pitchFamily="18" charset="2"/>
              </a:rPr>
              <a:t> Very long seeks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SSTF: Shortest seek time first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  <a:sym typeface="Symbol" panose="05050102010706020507" pitchFamily="18" charset="2"/>
              </a:rPr>
              <a:t>Pick the request that’s closest on the disk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  <a:sym typeface="Symbol" panose="05050102010706020507" pitchFamily="18" charset="2"/>
              </a:rPr>
              <a:t>Although called SSTF, today must include </a:t>
            </a:r>
            <a:br>
              <a:rPr lang="en-US" altLang="ko-KR" sz="2400" dirty="0" smtClean="0"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sz="2400" dirty="0" smtClean="0">
                <a:ea typeface="굴림" panose="020B0600000101010101" pitchFamily="34" charset="-127"/>
                <a:sym typeface="Symbol" panose="05050102010706020507" pitchFamily="18" charset="2"/>
              </a:rPr>
              <a:t>rotational delay in calculation, since </a:t>
            </a:r>
            <a:br>
              <a:rPr lang="en-US" altLang="ko-KR" sz="2400" dirty="0" smtClean="0"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sz="2400" dirty="0" smtClean="0">
                <a:ea typeface="굴림" panose="020B0600000101010101" pitchFamily="34" charset="-127"/>
                <a:sym typeface="Symbol" panose="05050102010706020507" pitchFamily="18" charset="2"/>
              </a:rPr>
              <a:t>rotation can be as long as seek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  <a:sym typeface="Symbol" panose="05050102010706020507" pitchFamily="18" charset="2"/>
              </a:rPr>
              <a:t>Con: SSTF good at reducing seeks, but </a:t>
            </a:r>
            <a:br>
              <a:rPr lang="en-US" altLang="ko-KR" sz="2400" dirty="0" smtClean="0"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sz="2400" dirty="0" smtClean="0">
                <a:ea typeface="굴림" panose="020B0600000101010101" pitchFamily="34" charset="-127"/>
                <a:sym typeface="Symbol" panose="05050102010706020507" pitchFamily="18" charset="2"/>
              </a:rPr>
              <a:t>may lead to starvation</a:t>
            </a:r>
          </a:p>
        </p:txBody>
      </p:sp>
      <p:grpSp>
        <p:nvGrpSpPr>
          <p:cNvPr id="940036" name="Group 4"/>
          <p:cNvGrpSpPr>
            <a:grpSpLocks/>
          </p:cNvGrpSpPr>
          <p:nvPr/>
        </p:nvGrpSpPr>
        <p:grpSpPr bwMode="auto">
          <a:xfrm>
            <a:off x="838200" y="1422400"/>
            <a:ext cx="7375525" cy="939800"/>
            <a:chOff x="528" y="816"/>
            <a:chExt cx="4646" cy="592"/>
          </a:xfrm>
        </p:grpSpPr>
        <p:grpSp>
          <p:nvGrpSpPr>
            <p:cNvPr id="14353" name="Group 5"/>
            <p:cNvGrpSpPr>
              <a:grpSpLocks/>
            </p:cNvGrpSpPr>
            <p:nvPr/>
          </p:nvGrpSpPr>
          <p:grpSpPr bwMode="auto">
            <a:xfrm>
              <a:off x="2014" y="886"/>
              <a:ext cx="1248" cy="458"/>
              <a:chOff x="1248" y="576"/>
              <a:chExt cx="1440" cy="528"/>
            </a:xfrm>
          </p:grpSpPr>
          <p:sp>
            <p:nvSpPr>
              <p:cNvPr id="14376" name="Rectangle 6"/>
              <p:cNvSpPr>
                <a:spLocks noChangeArrowheads="1"/>
              </p:cNvSpPr>
              <p:nvPr/>
            </p:nvSpPr>
            <p:spPr bwMode="auto">
              <a:xfrm>
                <a:off x="244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2,3</a:t>
                </a:r>
              </a:p>
            </p:txBody>
          </p:sp>
          <p:sp>
            <p:nvSpPr>
              <p:cNvPr id="14377" name="Rectangle 7"/>
              <p:cNvSpPr>
                <a:spLocks noChangeArrowheads="1"/>
              </p:cNvSpPr>
              <p:nvPr/>
            </p:nvSpPr>
            <p:spPr bwMode="auto">
              <a:xfrm>
                <a:off x="220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2,1</a:t>
                </a:r>
              </a:p>
            </p:txBody>
          </p:sp>
          <p:sp>
            <p:nvSpPr>
              <p:cNvPr id="14378" name="Rectangle 8"/>
              <p:cNvSpPr>
                <a:spLocks noChangeArrowheads="1"/>
              </p:cNvSpPr>
              <p:nvPr/>
            </p:nvSpPr>
            <p:spPr bwMode="auto">
              <a:xfrm>
                <a:off x="196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3,10</a:t>
                </a:r>
              </a:p>
            </p:txBody>
          </p:sp>
          <p:sp>
            <p:nvSpPr>
              <p:cNvPr id="14379" name="Rectangle 9"/>
              <p:cNvSpPr>
                <a:spLocks noChangeArrowheads="1"/>
              </p:cNvSpPr>
              <p:nvPr/>
            </p:nvSpPr>
            <p:spPr bwMode="auto">
              <a:xfrm>
                <a:off x="172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7,2</a:t>
                </a:r>
              </a:p>
            </p:txBody>
          </p:sp>
          <p:sp>
            <p:nvSpPr>
              <p:cNvPr id="14380" name="Rectangle 10"/>
              <p:cNvSpPr>
                <a:spLocks noChangeArrowheads="1"/>
              </p:cNvSpPr>
              <p:nvPr/>
            </p:nvSpPr>
            <p:spPr bwMode="auto">
              <a:xfrm>
                <a:off x="148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5,2</a:t>
                </a:r>
              </a:p>
            </p:txBody>
          </p:sp>
          <p:sp>
            <p:nvSpPr>
              <p:cNvPr id="14381" name="Rectangle 11"/>
              <p:cNvSpPr>
                <a:spLocks noChangeArrowheads="1"/>
              </p:cNvSpPr>
              <p:nvPr/>
            </p:nvSpPr>
            <p:spPr bwMode="auto">
              <a:xfrm>
                <a:off x="124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2,2</a:t>
                </a:r>
              </a:p>
            </p:txBody>
          </p:sp>
        </p:grpSp>
        <p:sp useBgFill="1">
          <p:nvSpPr>
            <p:cNvPr id="14354" name="Oval 12"/>
            <p:cNvSpPr>
              <a:spLocks noChangeArrowheads="1"/>
            </p:cNvSpPr>
            <p:nvPr/>
          </p:nvSpPr>
          <p:spPr bwMode="auto">
            <a:xfrm>
              <a:off x="4390" y="1168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14355" name="Oval 13"/>
            <p:cNvSpPr>
              <a:spLocks noChangeArrowheads="1"/>
            </p:cNvSpPr>
            <p:nvPr/>
          </p:nvSpPr>
          <p:spPr bwMode="auto">
            <a:xfrm>
              <a:off x="4390" y="1024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14356" name="Oval 14"/>
            <p:cNvSpPr>
              <a:spLocks noChangeArrowheads="1"/>
            </p:cNvSpPr>
            <p:nvPr/>
          </p:nvSpPr>
          <p:spPr bwMode="auto">
            <a:xfrm>
              <a:off x="4374" y="912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14357" name="Oval 15"/>
            <p:cNvSpPr>
              <a:spLocks noChangeArrowheads="1"/>
            </p:cNvSpPr>
            <p:nvPr/>
          </p:nvSpPr>
          <p:spPr bwMode="auto">
            <a:xfrm>
              <a:off x="4374" y="816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58" name="Line 16"/>
            <p:cNvSpPr>
              <a:spLocks noChangeShapeType="1"/>
            </p:cNvSpPr>
            <p:nvPr/>
          </p:nvSpPr>
          <p:spPr bwMode="auto">
            <a:xfrm>
              <a:off x="4754" y="924"/>
              <a:ext cx="152" cy="1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59" name="Line 17"/>
            <p:cNvSpPr>
              <a:spLocks noChangeShapeType="1"/>
            </p:cNvSpPr>
            <p:nvPr/>
          </p:nvSpPr>
          <p:spPr bwMode="auto">
            <a:xfrm>
              <a:off x="4738" y="908"/>
              <a:ext cx="376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14360" name="Group 18"/>
            <p:cNvGrpSpPr>
              <a:grpSpLocks/>
            </p:cNvGrpSpPr>
            <p:nvPr/>
          </p:nvGrpSpPr>
          <p:grpSpPr bwMode="auto">
            <a:xfrm>
              <a:off x="4510" y="872"/>
              <a:ext cx="520" cy="456"/>
              <a:chOff x="4272" y="632"/>
              <a:chExt cx="520" cy="456"/>
            </a:xfrm>
          </p:grpSpPr>
          <p:sp>
            <p:nvSpPr>
              <p:cNvPr id="14372" name="Oval 19"/>
              <p:cNvSpPr>
                <a:spLocks noChangeArrowheads="1"/>
              </p:cNvSpPr>
              <p:nvPr/>
            </p:nvSpPr>
            <p:spPr bwMode="auto">
              <a:xfrm>
                <a:off x="4272" y="947"/>
                <a:ext cx="520" cy="141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3" name="Oval 20"/>
              <p:cNvSpPr>
                <a:spLocks noChangeArrowheads="1"/>
              </p:cNvSpPr>
              <p:nvPr/>
            </p:nvSpPr>
            <p:spPr bwMode="auto">
              <a:xfrm>
                <a:off x="4280" y="632"/>
                <a:ext cx="496" cy="128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4" name="Line 21"/>
              <p:cNvSpPr>
                <a:spLocks noChangeShapeType="1"/>
              </p:cNvSpPr>
              <p:nvPr/>
            </p:nvSpPr>
            <p:spPr bwMode="auto">
              <a:xfrm>
                <a:off x="4272" y="696"/>
                <a:ext cx="0" cy="32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5" name="Line 22"/>
              <p:cNvSpPr>
                <a:spLocks noChangeShapeType="1"/>
              </p:cNvSpPr>
              <p:nvPr/>
            </p:nvSpPr>
            <p:spPr bwMode="auto">
              <a:xfrm>
                <a:off x="4776" y="696"/>
                <a:ext cx="0" cy="344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14361" name="Group 23"/>
            <p:cNvGrpSpPr>
              <a:grpSpLocks/>
            </p:cNvGrpSpPr>
            <p:nvPr/>
          </p:nvGrpSpPr>
          <p:grpSpPr bwMode="auto">
            <a:xfrm>
              <a:off x="3862" y="920"/>
              <a:ext cx="648" cy="376"/>
              <a:chOff x="3600" y="680"/>
              <a:chExt cx="648" cy="376"/>
            </a:xfrm>
          </p:grpSpPr>
          <p:sp>
            <p:nvSpPr>
              <p:cNvPr id="14365" name="Rectangle 24"/>
              <p:cNvSpPr>
                <a:spLocks noChangeArrowheads="1"/>
              </p:cNvSpPr>
              <p:nvPr/>
            </p:nvSpPr>
            <p:spPr bwMode="auto">
              <a:xfrm>
                <a:off x="3600" y="685"/>
                <a:ext cx="428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3500" tIns="25400" rIns="63500" bIns="25400">
                <a:spAutoFit/>
              </a:bodyPr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altLang="ko-KR" sz="2000" b="0" dirty="0">
                    <a:solidFill>
                      <a:schemeClr val="hlink"/>
                    </a:solidFill>
                    <a:latin typeface="Gill Sans" charset="0"/>
                    <a:ea typeface="Gill Sans" charset="0"/>
                    <a:cs typeface="Gill Sans" charset="0"/>
                  </a:rPr>
                  <a:t>Head</a:t>
                </a:r>
              </a:p>
            </p:txBody>
          </p:sp>
          <p:sp>
            <p:nvSpPr>
              <p:cNvPr id="14366" name="Line 25"/>
              <p:cNvSpPr>
                <a:spLocks noChangeShapeType="1"/>
              </p:cNvSpPr>
              <p:nvPr/>
            </p:nvSpPr>
            <p:spPr bwMode="auto">
              <a:xfrm>
                <a:off x="4008" y="680"/>
                <a:ext cx="0" cy="376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67" name="Line 26"/>
              <p:cNvSpPr>
                <a:spLocks noChangeShapeType="1"/>
              </p:cNvSpPr>
              <p:nvPr/>
            </p:nvSpPr>
            <p:spPr bwMode="auto">
              <a:xfrm>
                <a:off x="4000" y="695"/>
                <a:ext cx="248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68" name="Line 27"/>
              <p:cNvSpPr>
                <a:spLocks noChangeShapeType="1"/>
              </p:cNvSpPr>
              <p:nvPr/>
            </p:nvSpPr>
            <p:spPr bwMode="auto">
              <a:xfrm>
                <a:off x="4016" y="824"/>
                <a:ext cx="231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69" name="Line 28"/>
              <p:cNvSpPr>
                <a:spLocks noChangeShapeType="1"/>
              </p:cNvSpPr>
              <p:nvPr/>
            </p:nvSpPr>
            <p:spPr bwMode="auto">
              <a:xfrm>
                <a:off x="4016" y="944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0" name="Line 29"/>
              <p:cNvSpPr>
                <a:spLocks noChangeShapeType="1"/>
              </p:cNvSpPr>
              <p:nvPr/>
            </p:nvSpPr>
            <p:spPr bwMode="auto">
              <a:xfrm>
                <a:off x="4016" y="1056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1" name="Line 30"/>
              <p:cNvSpPr>
                <a:spLocks noChangeShapeType="1"/>
              </p:cNvSpPr>
              <p:nvPr/>
            </p:nvSpPr>
            <p:spPr bwMode="auto">
              <a:xfrm flipH="1">
                <a:off x="3744" y="888"/>
                <a:ext cx="27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4362" name="AutoShape 31"/>
            <p:cNvSpPr>
              <a:spLocks noChangeArrowheads="1"/>
            </p:cNvSpPr>
            <p:nvPr/>
          </p:nvSpPr>
          <p:spPr bwMode="auto">
            <a:xfrm>
              <a:off x="3358" y="971"/>
              <a:ext cx="480" cy="288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chemeClr val="accent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63" name="AutoShape 32"/>
            <p:cNvSpPr>
              <a:spLocks noChangeArrowheads="1"/>
            </p:cNvSpPr>
            <p:nvPr/>
          </p:nvSpPr>
          <p:spPr bwMode="auto">
            <a:xfrm>
              <a:off x="1438" y="971"/>
              <a:ext cx="480" cy="288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chemeClr val="accent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64" name="Text Box 33"/>
            <p:cNvSpPr txBox="1">
              <a:spLocks noChangeArrowheads="1"/>
            </p:cNvSpPr>
            <p:nvPr/>
          </p:nvSpPr>
          <p:spPr bwMode="auto">
            <a:xfrm>
              <a:off x="528" y="832"/>
              <a:ext cx="826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  <a:p>
              <a:pPr>
                <a:spcBef>
                  <a:spcPct val="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Requests</a:t>
              </a:r>
            </a:p>
          </p:txBody>
        </p:sp>
      </p:grpSp>
      <p:grpSp>
        <p:nvGrpSpPr>
          <p:cNvPr id="940066" name="Group 34"/>
          <p:cNvGrpSpPr>
            <a:grpSpLocks/>
          </p:cNvGrpSpPr>
          <p:nvPr/>
        </p:nvGrpSpPr>
        <p:grpSpPr bwMode="auto">
          <a:xfrm>
            <a:off x="6857998" y="2928194"/>
            <a:ext cx="2183976" cy="1843090"/>
            <a:chOff x="4320" y="2220"/>
            <a:chExt cx="1474" cy="1244"/>
          </a:xfrm>
        </p:grpSpPr>
        <p:grpSp>
          <p:nvGrpSpPr>
            <p:cNvPr id="14342" name="Group 35"/>
            <p:cNvGrpSpPr>
              <a:grpSpLocks/>
            </p:cNvGrpSpPr>
            <p:nvPr/>
          </p:nvGrpSpPr>
          <p:grpSpPr bwMode="auto">
            <a:xfrm>
              <a:off x="4320" y="2304"/>
              <a:ext cx="1152" cy="1152"/>
              <a:chOff x="4416" y="2688"/>
              <a:chExt cx="1152" cy="1152"/>
            </a:xfrm>
          </p:grpSpPr>
          <p:sp>
            <p:nvSpPr>
              <p:cNvPr id="14350" name="Oval 36"/>
              <p:cNvSpPr>
                <a:spLocks noChangeArrowheads="1"/>
              </p:cNvSpPr>
              <p:nvPr/>
            </p:nvSpPr>
            <p:spPr bwMode="auto">
              <a:xfrm>
                <a:off x="4416" y="2688"/>
                <a:ext cx="1152" cy="1152"/>
              </a:xfrm>
              <a:prstGeom prst="ellipse">
                <a:avLst/>
              </a:prstGeom>
              <a:solidFill>
                <a:srgbClr val="99FF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51" name="Oval 37"/>
              <p:cNvSpPr>
                <a:spLocks noChangeArrowheads="1"/>
              </p:cNvSpPr>
              <p:nvPr/>
            </p:nvSpPr>
            <p:spPr bwMode="auto">
              <a:xfrm>
                <a:off x="4560" y="2832"/>
                <a:ext cx="864" cy="864"/>
              </a:xfrm>
              <a:prstGeom prst="ellipse">
                <a:avLst/>
              </a:prstGeom>
              <a:solidFill>
                <a:srgbClr val="99FF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52" name="Oval 38"/>
              <p:cNvSpPr>
                <a:spLocks noChangeArrowheads="1"/>
              </p:cNvSpPr>
              <p:nvPr/>
            </p:nvSpPr>
            <p:spPr bwMode="auto">
              <a:xfrm>
                <a:off x="4704" y="2976"/>
                <a:ext cx="576" cy="576"/>
              </a:xfrm>
              <a:prstGeom prst="ellipse">
                <a:avLst/>
              </a:prstGeom>
              <a:solidFill>
                <a:srgbClr val="99FF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4343" name="Rectangle 39"/>
            <p:cNvSpPr>
              <a:spLocks noChangeArrowheads="1"/>
            </p:cNvSpPr>
            <p:nvPr/>
          </p:nvSpPr>
          <p:spPr bwMode="auto">
            <a:xfrm>
              <a:off x="4944" y="2850"/>
              <a:ext cx="127" cy="126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44" name="Text Box 40"/>
            <p:cNvSpPr txBox="1">
              <a:spLocks noChangeArrowheads="1"/>
            </p:cNvSpPr>
            <p:nvPr/>
          </p:nvSpPr>
          <p:spPr bwMode="auto">
            <a:xfrm>
              <a:off x="4788" y="2883"/>
              <a:ext cx="219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1</a:t>
              </a:r>
            </a:p>
          </p:txBody>
        </p:sp>
        <p:sp>
          <p:nvSpPr>
            <p:cNvPr id="14345" name="Text Box 41"/>
            <p:cNvSpPr txBox="1">
              <a:spLocks noChangeArrowheads="1"/>
            </p:cNvSpPr>
            <p:nvPr/>
          </p:nvSpPr>
          <p:spPr bwMode="auto">
            <a:xfrm>
              <a:off x="4999" y="3175"/>
              <a:ext cx="219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4</a:t>
              </a:r>
            </a:p>
          </p:txBody>
        </p:sp>
        <p:sp>
          <p:nvSpPr>
            <p:cNvPr id="14346" name="Text Box 42"/>
            <p:cNvSpPr txBox="1">
              <a:spLocks noChangeArrowheads="1"/>
            </p:cNvSpPr>
            <p:nvPr/>
          </p:nvSpPr>
          <p:spPr bwMode="auto">
            <a:xfrm>
              <a:off x="4662" y="2756"/>
              <a:ext cx="219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2</a:t>
              </a:r>
            </a:p>
          </p:txBody>
        </p:sp>
        <p:sp>
          <p:nvSpPr>
            <p:cNvPr id="14347" name="Text Box 43"/>
            <p:cNvSpPr txBox="1">
              <a:spLocks noChangeArrowheads="1"/>
            </p:cNvSpPr>
            <p:nvPr/>
          </p:nvSpPr>
          <p:spPr bwMode="auto">
            <a:xfrm rot="5400000">
              <a:off x="5135" y="2569"/>
              <a:ext cx="100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400" b="0">
                  <a:latin typeface="Gill Sans" charset="0"/>
                  <a:ea typeface="Gill Sans" charset="0"/>
                  <a:cs typeface="Gill Sans" charset="0"/>
                </a:rPr>
                <a:t>Disk Head</a:t>
              </a:r>
            </a:p>
          </p:txBody>
        </p:sp>
        <p:sp>
          <p:nvSpPr>
            <p:cNvPr id="14348" name="Line 44"/>
            <p:cNvSpPr>
              <a:spLocks noChangeShapeType="1"/>
            </p:cNvSpPr>
            <p:nvPr/>
          </p:nvSpPr>
          <p:spPr bwMode="auto">
            <a:xfrm flipH="1">
              <a:off x="5040" y="2736"/>
              <a:ext cx="528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49" name="Text Box 45"/>
            <p:cNvSpPr txBox="1">
              <a:spLocks noChangeArrowheads="1"/>
            </p:cNvSpPr>
            <p:nvPr/>
          </p:nvSpPr>
          <p:spPr bwMode="auto">
            <a:xfrm>
              <a:off x="4793" y="2372"/>
              <a:ext cx="219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5501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003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Disk Scheduling (2/2)</a:t>
            </a:r>
          </a:p>
        </p:txBody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685800"/>
            <a:ext cx="9067800" cy="6019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Disk can do only one request at a time; What order do you choose to do queued requests?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SCAN: Implements an Elevator Algorithm: take the closest request in the direction of travel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  <a:sym typeface="Symbol" panose="05050102010706020507" pitchFamily="18" charset="2"/>
              </a:rPr>
              <a:t>No starvation, but retains flavor of SSTF</a:t>
            </a:r>
          </a:p>
        </p:txBody>
      </p:sp>
      <p:grpSp>
        <p:nvGrpSpPr>
          <p:cNvPr id="940036" name="Group 4"/>
          <p:cNvGrpSpPr>
            <a:grpSpLocks/>
          </p:cNvGrpSpPr>
          <p:nvPr/>
        </p:nvGrpSpPr>
        <p:grpSpPr bwMode="auto">
          <a:xfrm>
            <a:off x="838200" y="1422400"/>
            <a:ext cx="7375525" cy="939800"/>
            <a:chOff x="528" y="816"/>
            <a:chExt cx="4646" cy="592"/>
          </a:xfrm>
        </p:grpSpPr>
        <p:grpSp>
          <p:nvGrpSpPr>
            <p:cNvPr id="14353" name="Group 5"/>
            <p:cNvGrpSpPr>
              <a:grpSpLocks/>
            </p:cNvGrpSpPr>
            <p:nvPr/>
          </p:nvGrpSpPr>
          <p:grpSpPr bwMode="auto">
            <a:xfrm>
              <a:off x="2014" y="886"/>
              <a:ext cx="1248" cy="458"/>
              <a:chOff x="1248" y="576"/>
              <a:chExt cx="1440" cy="528"/>
            </a:xfrm>
          </p:grpSpPr>
          <p:sp>
            <p:nvSpPr>
              <p:cNvPr id="14376" name="Rectangle 6"/>
              <p:cNvSpPr>
                <a:spLocks noChangeArrowheads="1"/>
              </p:cNvSpPr>
              <p:nvPr/>
            </p:nvSpPr>
            <p:spPr bwMode="auto">
              <a:xfrm>
                <a:off x="244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2,3</a:t>
                </a:r>
              </a:p>
            </p:txBody>
          </p:sp>
          <p:sp>
            <p:nvSpPr>
              <p:cNvPr id="14377" name="Rectangle 7"/>
              <p:cNvSpPr>
                <a:spLocks noChangeArrowheads="1"/>
              </p:cNvSpPr>
              <p:nvPr/>
            </p:nvSpPr>
            <p:spPr bwMode="auto">
              <a:xfrm>
                <a:off x="220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2,1</a:t>
                </a:r>
              </a:p>
            </p:txBody>
          </p:sp>
          <p:sp>
            <p:nvSpPr>
              <p:cNvPr id="14378" name="Rectangle 8"/>
              <p:cNvSpPr>
                <a:spLocks noChangeArrowheads="1"/>
              </p:cNvSpPr>
              <p:nvPr/>
            </p:nvSpPr>
            <p:spPr bwMode="auto">
              <a:xfrm>
                <a:off x="196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3,10</a:t>
                </a:r>
              </a:p>
            </p:txBody>
          </p:sp>
          <p:sp>
            <p:nvSpPr>
              <p:cNvPr id="14379" name="Rectangle 9"/>
              <p:cNvSpPr>
                <a:spLocks noChangeArrowheads="1"/>
              </p:cNvSpPr>
              <p:nvPr/>
            </p:nvSpPr>
            <p:spPr bwMode="auto">
              <a:xfrm>
                <a:off x="172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7,2</a:t>
                </a:r>
              </a:p>
            </p:txBody>
          </p:sp>
          <p:sp>
            <p:nvSpPr>
              <p:cNvPr id="14380" name="Rectangle 10"/>
              <p:cNvSpPr>
                <a:spLocks noChangeArrowheads="1"/>
              </p:cNvSpPr>
              <p:nvPr/>
            </p:nvSpPr>
            <p:spPr bwMode="auto">
              <a:xfrm>
                <a:off x="148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5,2</a:t>
                </a:r>
              </a:p>
            </p:txBody>
          </p:sp>
          <p:sp>
            <p:nvSpPr>
              <p:cNvPr id="14381" name="Rectangle 11"/>
              <p:cNvSpPr>
                <a:spLocks noChangeArrowheads="1"/>
              </p:cNvSpPr>
              <p:nvPr/>
            </p:nvSpPr>
            <p:spPr bwMode="auto">
              <a:xfrm>
                <a:off x="124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2,2</a:t>
                </a:r>
              </a:p>
            </p:txBody>
          </p:sp>
        </p:grpSp>
        <p:sp useBgFill="1">
          <p:nvSpPr>
            <p:cNvPr id="14354" name="Oval 12"/>
            <p:cNvSpPr>
              <a:spLocks noChangeArrowheads="1"/>
            </p:cNvSpPr>
            <p:nvPr/>
          </p:nvSpPr>
          <p:spPr bwMode="auto">
            <a:xfrm>
              <a:off x="4390" y="1168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14355" name="Oval 13"/>
            <p:cNvSpPr>
              <a:spLocks noChangeArrowheads="1"/>
            </p:cNvSpPr>
            <p:nvPr/>
          </p:nvSpPr>
          <p:spPr bwMode="auto">
            <a:xfrm>
              <a:off x="4390" y="1024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14356" name="Oval 14"/>
            <p:cNvSpPr>
              <a:spLocks noChangeArrowheads="1"/>
            </p:cNvSpPr>
            <p:nvPr/>
          </p:nvSpPr>
          <p:spPr bwMode="auto">
            <a:xfrm>
              <a:off x="4374" y="912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14357" name="Oval 15"/>
            <p:cNvSpPr>
              <a:spLocks noChangeArrowheads="1"/>
            </p:cNvSpPr>
            <p:nvPr/>
          </p:nvSpPr>
          <p:spPr bwMode="auto">
            <a:xfrm>
              <a:off x="4374" y="816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58" name="Line 16"/>
            <p:cNvSpPr>
              <a:spLocks noChangeShapeType="1"/>
            </p:cNvSpPr>
            <p:nvPr/>
          </p:nvSpPr>
          <p:spPr bwMode="auto">
            <a:xfrm>
              <a:off x="4754" y="924"/>
              <a:ext cx="152" cy="1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59" name="Line 17"/>
            <p:cNvSpPr>
              <a:spLocks noChangeShapeType="1"/>
            </p:cNvSpPr>
            <p:nvPr/>
          </p:nvSpPr>
          <p:spPr bwMode="auto">
            <a:xfrm>
              <a:off x="4738" y="908"/>
              <a:ext cx="376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14360" name="Group 18"/>
            <p:cNvGrpSpPr>
              <a:grpSpLocks/>
            </p:cNvGrpSpPr>
            <p:nvPr/>
          </p:nvGrpSpPr>
          <p:grpSpPr bwMode="auto">
            <a:xfrm>
              <a:off x="4510" y="872"/>
              <a:ext cx="520" cy="456"/>
              <a:chOff x="4272" y="632"/>
              <a:chExt cx="520" cy="456"/>
            </a:xfrm>
          </p:grpSpPr>
          <p:sp>
            <p:nvSpPr>
              <p:cNvPr id="14372" name="Oval 19"/>
              <p:cNvSpPr>
                <a:spLocks noChangeArrowheads="1"/>
              </p:cNvSpPr>
              <p:nvPr/>
            </p:nvSpPr>
            <p:spPr bwMode="auto">
              <a:xfrm>
                <a:off x="4272" y="947"/>
                <a:ext cx="520" cy="141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3" name="Oval 20"/>
              <p:cNvSpPr>
                <a:spLocks noChangeArrowheads="1"/>
              </p:cNvSpPr>
              <p:nvPr/>
            </p:nvSpPr>
            <p:spPr bwMode="auto">
              <a:xfrm>
                <a:off x="4280" y="632"/>
                <a:ext cx="496" cy="128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4" name="Line 21"/>
              <p:cNvSpPr>
                <a:spLocks noChangeShapeType="1"/>
              </p:cNvSpPr>
              <p:nvPr/>
            </p:nvSpPr>
            <p:spPr bwMode="auto">
              <a:xfrm>
                <a:off x="4272" y="696"/>
                <a:ext cx="0" cy="32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5" name="Line 22"/>
              <p:cNvSpPr>
                <a:spLocks noChangeShapeType="1"/>
              </p:cNvSpPr>
              <p:nvPr/>
            </p:nvSpPr>
            <p:spPr bwMode="auto">
              <a:xfrm>
                <a:off x="4776" y="696"/>
                <a:ext cx="0" cy="344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14361" name="Group 23"/>
            <p:cNvGrpSpPr>
              <a:grpSpLocks/>
            </p:cNvGrpSpPr>
            <p:nvPr/>
          </p:nvGrpSpPr>
          <p:grpSpPr bwMode="auto">
            <a:xfrm>
              <a:off x="3862" y="920"/>
              <a:ext cx="648" cy="376"/>
              <a:chOff x="3600" y="680"/>
              <a:chExt cx="648" cy="376"/>
            </a:xfrm>
          </p:grpSpPr>
          <p:sp>
            <p:nvSpPr>
              <p:cNvPr id="14365" name="Rectangle 24"/>
              <p:cNvSpPr>
                <a:spLocks noChangeArrowheads="1"/>
              </p:cNvSpPr>
              <p:nvPr/>
            </p:nvSpPr>
            <p:spPr bwMode="auto">
              <a:xfrm>
                <a:off x="3600" y="685"/>
                <a:ext cx="428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3500" tIns="25400" rIns="63500" bIns="25400">
                <a:spAutoFit/>
              </a:bodyPr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altLang="ko-KR" sz="2000" b="0" dirty="0">
                    <a:solidFill>
                      <a:schemeClr val="hlink"/>
                    </a:solidFill>
                    <a:latin typeface="Gill Sans" charset="0"/>
                    <a:ea typeface="Gill Sans" charset="0"/>
                    <a:cs typeface="Gill Sans" charset="0"/>
                  </a:rPr>
                  <a:t>Head</a:t>
                </a:r>
              </a:p>
            </p:txBody>
          </p:sp>
          <p:sp>
            <p:nvSpPr>
              <p:cNvPr id="14366" name="Line 25"/>
              <p:cNvSpPr>
                <a:spLocks noChangeShapeType="1"/>
              </p:cNvSpPr>
              <p:nvPr/>
            </p:nvSpPr>
            <p:spPr bwMode="auto">
              <a:xfrm>
                <a:off x="4008" y="680"/>
                <a:ext cx="0" cy="376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67" name="Line 26"/>
              <p:cNvSpPr>
                <a:spLocks noChangeShapeType="1"/>
              </p:cNvSpPr>
              <p:nvPr/>
            </p:nvSpPr>
            <p:spPr bwMode="auto">
              <a:xfrm>
                <a:off x="4000" y="695"/>
                <a:ext cx="248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68" name="Line 27"/>
              <p:cNvSpPr>
                <a:spLocks noChangeShapeType="1"/>
              </p:cNvSpPr>
              <p:nvPr/>
            </p:nvSpPr>
            <p:spPr bwMode="auto">
              <a:xfrm>
                <a:off x="4016" y="824"/>
                <a:ext cx="231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69" name="Line 28"/>
              <p:cNvSpPr>
                <a:spLocks noChangeShapeType="1"/>
              </p:cNvSpPr>
              <p:nvPr/>
            </p:nvSpPr>
            <p:spPr bwMode="auto">
              <a:xfrm>
                <a:off x="4016" y="944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0" name="Line 29"/>
              <p:cNvSpPr>
                <a:spLocks noChangeShapeType="1"/>
              </p:cNvSpPr>
              <p:nvPr/>
            </p:nvSpPr>
            <p:spPr bwMode="auto">
              <a:xfrm>
                <a:off x="4016" y="1056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1" name="Line 30"/>
              <p:cNvSpPr>
                <a:spLocks noChangeShapeType="1"/>
              </p:cNvSpPr>
              <p:nvPr/>
            </p:nvSpPr>
            <p:spPr bwMode="auto">
              <a:xfrm flipH="1">
                <a:off x="3744" y="888"/>
                <a:ext cx="27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4362" name="AutoShape 31"/>
            <p:cNvSpPr>
              <a:spLocks noChangeArrowheads="1"/>
            </p:cNvSpPr>
            <p:nvPr/>
          </p:nvSpPr>
          <p:spPr bwMode="auto">
            <a:xfrm>
              <a:off x="3358" y="971"/>
              <a:ext cx="480" cy="288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chemeClr val="accent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63" name="AutoShape 32"/>
            <p:cNvSpPr>
              <a:spLocks noChangeArrowheads="1"/>
            </p:cNvSpPr>
            <p:nvPr/>
          </p:nvSpPr>
          <p:spPr bwMode="auto">
            <a:xfrm>
              <a:off x="1438" y="971"/>
              <a:ext cx="480" cy="288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chemeClr val="accent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64" name="Text Box 33"/>
            <p:cNvSpPr txBox="1">
              <a:spLocks noChangeArrowheads="1"/>
            </p:cNvSpPr>
            <p:nvPr/>
          </p:nvSpPr>
          <p:spPr bwMode="auto">
            <a:xfrm>
              <a:off x="528" y="832"/>
              <a:ext cx="826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  <a:p>
              <a:pPr>
                <a:spcBef>
                  <a:spcPct val="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Requests</a:t>
              </a:r>
            </a:p>
          </p:txBody>
        </p:sp>
      </p:grpSp>
      <p:pic>
        <p:nvPicPr>
          <p:cNvPr id="4" name="Picture 3" descr="Screen Shot 2017-03-22 at 6.25.1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733800"/>
            <a:ext cx="5257800" cy="272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096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0035" grpId="0" build="p"/>
    </p:bld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84668</TotalTime>
  <Pages>60</Pages>
  <Words>2538</Words>
  <Application>Microsoft Macintosh PowerPoint</Application>
  <PresentationFormat>On-screen Show (4:3)</PresentationFormat>
  <Paragraphs>598</Paragraphs>
  <Slides>41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4" baseType="lpstr">
      <vt:lpstr>Comic Sans MS</vt:lpstr>
      <vt:lpstr>Consolas</vt:lpstr>
      <vt:lpstr>Courier New</vt:lpstr>
      <vt:lpstr>Gill Sans</vt:lpstr>
      <vt:lpstr>Gill Sans Light</vt:lpstr>
      <vt:lpstr>Gulim</vt:lpstr>
      <vt:lpstr>MS PGothic</vt:lpstr>
      <vt:lpstr>ＭＳ Ｐゴシック</vt:lpstr>
      <vt:lpstr>Symbol</vt:lpstr>
      <vt:lpstr>Wingdings</vt:lpstr>
      <vt:lpstr>굴림</vt:lpstr>
      <vt:lpstr>Arial</vt:lpstr>
      <vt:lpstr>Office</vt:lpstr>
      <vt:lpstr>CS162 Operating Systems and Systems Programming Lecture 18   Disk scheduling &amp; File Systems</vt:lpstr>
      <vt:lpstr>From last lecture</vt:lpstr>
      <vt:lpstr>Recal: A Little Queuing Theory: Some Results (2/2)</vt:lpstr>
      <vt:lpstr>Why unbounded response time?</vt:lpstr>
      <vt:lpstr>Why unbounded response time?</vt:lpstr>
      <vt:lpstr>Optimize I/O Performance</vt:lpstr>
      <vt:lpstr>When is Disk Performance Highest?</vt:lpstr>
      <vt:lpstr>Disk Scheduling (1/2)</vt:lpstr>
      <vt:lpstr>Disk Scheduling (2/2)</vt:lpstr>
      <vt:lpstr>Disk Scheduling (2/2)</vt:lpstr>
      <vt:lpstr>Recall: How do we Hide I/O Latency?</vt:lpstr>
      <vt:lpstr>I/O &amp; Storage Layers</vt:lpstr>
      <vt:lpstr>Recall: C Low level I/O</vt:lpstr>
      <vt:lpstr>Recall: C Low Level Operations</vt:lpstr>
      <vt:lpstr>Building a File System</vt:lpstr>
      <vt:lpstr>Recall: User vs. System View of a File</vt:lpstr>
      <vt:lpstr>Recall: Translating from User to System View</vt:lpstr>
      <vt:lpstr>Disk Management Policies (1/2)</vt:lpstr>
      <vt:lpstr>Recall: Disk Management Policies (2/2)</vt:lpstr>
      <vt:lpstr>Designing a File System …</vt:lpstr>
      <vt:lpstr>Components of a File System</vt:lpstr>
      <vt:lpstr>Components of a file system</vt:lpstr>
      <vt:lpstr>Directories</vt:lpstr>
      <vt:lpstr>Directory</vt:lpstr>
      <vt:lpstr>Administrivia</vt:lpstr>
      <vt:lpstr>break</vt:lpstr>
      <vt:lpstr>I/O &amp; Storage Layers</vt:lpstr>
      <vt:lpstr>File</vt:lpstr>
      <vt:lpstr>In-Memory File System Structures</vt:lpstr>
      <vt:lpstr>In-Memory File System Structures</vt:lpstr>
      <vt:lpstr>Our first filesystem: FAT (File Allocation Table)</vt:lpstr>
      <vt:lpstr>FAT Properties</vt:lpstr>
      <vt:lpstr>FAT Properties</vt:lpstr>
      <vt:lpstr>FAT Properties</vt:lpstr>
      <vt:lpstr>FAT Assessment</vt:lpstr>
      <vt:lpstr>FAT Assessment – Issues </vt:lpstr>
      <vt:lpstr>What about the Directory?</vt:lpstr>
      <vt:lpstr>Directory Structure (cont’d)</vt:lpstr>
      <vt:lpstr>Many Huge FAT Security Holes!</vt:lpstr>
      <vt:lpstr>Summary</vt:lpstr>
      <vt:lpstr>PowerPoint Presentation</vt:lpstr>
    </vt:vector>
  </TitlesOfParts>
  <Company>UC Berkeley</Company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subject/>
  <dc:creator>John D. Kubiatowicz</dc:creator>
  <cp:keywords/>
  <dc:description>Imported some pictures from Silbershatz (c) 2005</dc:description>
  <cp:lastModifiedBy>Ion Stoica</cp:lastModifiedBy>
  <cp:revision>968</cp:revision>
  <cp:lastPrinted>2018-11-02T01:23:38Z</cp:lastPrinted>
  <dcterms:created xsi:type="dcterms:W3CDTF">1995-08-12T11:37:26Z</dcterms:created>
  <dcterms:modified xsi:type="dcterms:W3CDTF">2018-11-02T01:23:39Z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