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10" r:id="rId3"/>
    <p:sldId id="504" r:id="rId4"/>
    <p:sldId id="510" r:id="rId5"/>
    <p:sldId id="509" r:id="rId6"/>
    <p:sldId id="505" r:id="rId7"/>
    <p:sldId id="506" r:id="rId8"/>
    <p:sldId id="465" r:id="rId9"/>
    <p:sldId id="466" r:id="rId10"/>
    <p:sldId id="467" r:id="rId11"/>
    <p:sldId id="413" r:id="rId12"/>
    <p:sldId id="414" r:id="rId13"/>
    <p:sldId id="416" r:id="rId14"/>
    <p:sldId id="468" r:id="rId15"/>
    <p:sldId id="470" r:id="rId16"/>
    <p:sldId id="471" r:id="rId17"/>
    <p:sldId id="420" r:id="rId18"/>
    <p:sldId id="422" r:id="rId19"/>
    <p:sldId id="473" r:id="rId20"/>
    <p:sldId id="472" r:id="rId21"/>
    <p:sldId id="474" r:id="rId22"/>
    <p:sldId id="477" r:id="rId23"/>
    <p:sldId id="487" r:id="rId24"/>
    <p:sldId id="490" r:id="rId25"/>
    <p:sldId id="423" r:id="rId26"/>
    <p:sldId id="501" r:id="rId27"/>
    <p:sldId id="499" r:id="rId28"/>
    <p:sldId id="518" r:id="rId29"/>
    <p:sldId id="519" r:id="rId30"/>
    <p:sldId id="500" r:id="rId31"/>
    <p:sldId id="515" r:id="rId32"/>
    <p:sldId id="517" r:id="rId33"/>
    <p:sldId id="481" r:id="rId34"/>
    <p:sldId id="425" r:id="rId35"/>
    <p:sldId id="428" r:id="rId36"/>
    <p:sldId id="429" r:id="rId37"/>
    <p:sldId id="430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86" r:id="rId46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7" autoAdjust="0"/>
    <p:restoredTop sz="94799" autoAdjust="0"/>
  </p:normalViewPr>
  <p:slideViewPr>
    <p:cSldViewPr>
      <p:cViewPr varScale="1">
        <p:scale>
          <a:sx n="94" d="100"/>
          <a:sy n="94" d="100"/>
        </p:scale>
        <p:origin x="1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48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1817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7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7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1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10877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3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Multics: MIT, GE, Bell Labs, 1969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Revolutionary but “bloated” at 135kB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Famous “failures”: Multics, Mach, NextStep: innovative but too flawed to succeed.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Microsoft established itself by writing an OS to compete with CP/M which IBM couldn’t negotiate with its author. They instead bought QDOS from a small code author who had written it from the CP/M manual. 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Interestingly, there were some other OSes that didn’t have such a long lineage (e.g. IBM OS/2)</a:t>
            </a:r>
          </a:p>
        </p:txBody>
      </p:sp>
    </p:spTree>
    <p:extLst>
      <p:ext uri="{BB962C8B-B14F-4D97-AF65-F5344CB8AC3E}">
        <p14:creationId xmlns:p14="http://schemas.microsoft.com/office/powerpoint/2010/main" val="240092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5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8/27/18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429000" y="6550236"/>
            <a:ext cx="238536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Stoica CS162 ©UCB Fall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lCentral.Berkeley.ed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inyurl.com/ya6awxq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</a:t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Processes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August 27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2018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382000" cy="533400"/>
          </a:xfrm>
        </p:spPr>
        <p:txBody>
          <a:bodyPr/>
          <a:lstStyle/>
          <a:p>
            <a:r>
              <a:rPr lang="en-US" altLang="en-US" smtClean="0"/>
              <a:t>Migration of OS Concepts and Features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2297113" y="1066800"/>
            <a:ext cx="6846887" cy="50117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01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2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</a:t>
            </a:r>
            <a:r>
              <a:rPr lang="en-US" altLang="en-US" dirty="0" smtClean="0"/>
              <a:t>context: 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</a:t>
            </a:r>
            <a:r>
              <a:rPr lang="en-US" b="1" dirty="0" smtClean="0"/>
              <a:t>space </a:t>
            </a:r>
            <a:r>
              <a:rPr lang="en-US" dirty="0" smtClean="0"/>
              <a:t>(with </a:t>
            </a:r>
            <a:r>
              <a:rPr lang="en-US" b="1" dirty="0" smtClean="0"/>
              <a:t>translation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b="1" dirty="0" smtClean="0"/>
              <a:t>Process</a:t>
            </a:r>
            <a:endParaRPr lang="en-US" b="1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b="1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6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07" y="89069"/>
            <a:ext cx="7162800" cy="533400"/>
          </a:xfrm>
        </p:spPr>
        <p:txBody>
          <a:bodyPr/>
          <a:lstStyle/>
          <a:p>
            <a:r>
              <a:rPr lang="en-US" dirty="0" smtClean="0"/>
              <a:t>OS Bottom Line: Run Programs</a:t>
            </a:r>
            <a:endParaRPr lang="en-US" dirty="0"/>
          </a:p>
        </p:txBody>
      </p: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144090" cy="13718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7800" y="1219200"/>
            <a:ext cx="1828800" cy="2502932"/>
            <a:chOff x="1447800" y="1219200"/>
            <a:chExt cx="1828800" cy="2502932"/>
          </a:xfrm>
        </p:grpSpPr>
        <p:sp>
          <p:nvSpPr>
            <p:cNvPr id="7" name="Punched Tape 6"/>
            <p:cNvSpPr/>
            <p:nvPr/>
          </p:nvSpPr>
          <p:spPr bwMode="auto">
            <a:xfrm rot="5400000">
              <a:off x="1714500" y="17907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752600"/>
              <a:ext cx="9332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i</a:t>
              </a:r>
              <a:r>
                <a:rPr lang="en-US" sz="1400" b="0" dirty="0" err="1" smtClean="0">
                  <a:latin typeface="Gill Sans" charset="0"/>
                  <a:ea typeface="Gill Sans" charset="0"/>
                  <a:cs typeface="Gill Sans" charset="0"/>
                </a:rPr>
                <a:t>nt</a:t>
              </a:r>
              <a:r>
                <a:rPr lang="en-US" sz="1400" b="0" dirty="0" smtClean="0">
                  <a:latin typeface="Gill Sans" charset="0"/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 smtClean="0">
                  <a:latin typeface="Gill Sans" charset="0"/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}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447800" y="27432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1251425" y="2101376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editor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1219200"/>
              <a:ext cx="1688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 Source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352800"/>
              <a:ext cx="639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oo.c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15101" y="838200"/>
            <a:ext cx="3676499" cy="5105400"/>
            <a:chOff x="5315101" y="838200"/>
            <a:chExt cx="3676499" cy="51054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315101" y="2512996"/>
              <a:ext cx="1196854" cy="7636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5435983" y="1930783"/>
              <a:ext cx="113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Load &amp; Execute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7974511" y="2426732"/>
              <a:ext cx="97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Memory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05560" y="47244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PC: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56067" y="4800600"/>
              <a:ext cx="1441852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32267" y="5574268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56067" y="500413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32267" y="5181600"/>
              <a:ext cx="8987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flipV="1">
              <a:off x="6556067" y="90273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3867" y="4267200"/>
              <a:ext cx="98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7667" y="838200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flipV="1">
              <a:off x="6660631" y="364593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3642" y="3886200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flipV="1">
              <a:off x="6660631" y="31125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5165" y="32004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flipV="1">
              <a:off x="6660631" y="25791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3042" y="2667000"/>
              <a:ext cx="62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flipV="1">
              <a:off x="6660631" y="18933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70419" y="1981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622867" y="1893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7622867" y="2655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6403667" y="174093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 flipV="1">
              <a:off x="6632267" y="105513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63001" y="1143000"/>
              <a:ext cx="48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OS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77188" y="388619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2800" y="990600"/>
            <a:ext cx="2042765" cy="2655332"/>
            <a:chOff x="3352800" y="990600"/>
            <a:chExt cx="2042765" cy="2655332"/>
          </a:xfrm>
        </p:grpSpPr>
        <p:sp>
          <p:nvSpPr>
            <p:cNvPr id="8" name="Rectangle 7"/>
            <p:cNvSpPr/>
            <p:nvPr/>
          </p:nvSpPr>
          <p:spPr bwMode="auto">
            <a:xfrm>
              <a:off x="4028863" y="1524000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352800" y="26670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3108560" y="1944002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compiler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3180" y="990600"/>
              <a:ext cx="118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Executable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7532" y="32766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a.out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05064" y="1828800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05064" y="2514600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7532" y="19812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2842" y="2564480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607684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Create stack and heap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14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dirty="0" smtClean="0"/>
              <a:t>Recall (61B): Instruction Fetch/Decode/Execute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 cycle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62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79504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10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203737" y="2079727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6600" y="2099846"/>
            <a:ext cx="2133600" cy="186154"/>
            <a:chOff x="3276600" y="2099846"/>
            <a:chExt cx="2133600" cy="186154"/>
          </a:xfrm>
        </p:grpSpPr>
        <p:cxnSp>
          <p:nvCxnSpPr>
            <p:cNvPr id="34" name="Straight Connector 33"/>
            <p:cNvCxnSpPr>
              <a:endCxn id="8" idx="2"/>
            </p:cNvCxnSpPr>
            <p:nvPr/>
          </p:nvCxnSpPr>
          <p:spPr bwMode="auto">
            <a:xfrm flipV="1">
              <a:off x="3276600" y="20998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6600" y="2286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762000" y="2209800"/>
            <a:ext cx="4648200" cy="457200"/>
            <a:chOff x="762000" y="2209800"/>
            <a:chExt cx="4648200" cy="457200"/>
          </a:xfrm>
        </p:grpSpPr>
        <p:sp>
          <p:nvSpPr>
            <p:cNvPr id="49" name="TextBox 48"/>
            <p:cNvSpPr txBox="1"/>
            <p:nvPr/>
          </p:nvSpPr>
          <p:spPr>
            <a:xfrm>
              <a:off x="762000" y="2209800"/>
              <a:ext cx="1894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Instruction fetch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276600" y="24384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3276600" y="2438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755667" y="3200400"/>
            <a:ext cx="4883133" cy="3200400"/>
            <a:chOff x="755667" y="3200400"/>
            <a:chExt cx="4883133" cy="3200400"/>
          </a:xfrm>
        </p:grpSpPr>
        <p:sp>
          <p:nvSpPr>
            <p:cNvPr id="15" name="Trapezoid 14"/>
            <p:cNvSpPr/>
            <p:nvPr/>
          </p:nvSpPr>
          <p:spPr bwMode="auto">
            <a:xfrm flipV="1">
              <a:off x="2362200" y="4648200"/>
              <a:ext cx="1828800" cy="838200"/>
            </a:xfrm>
            <a:prstGeom prst="trapezoid">
              <a:avLst>
                <a:gd name="adj" fmla="val 55991"/>
              </a:avLst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55626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5715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3505200"/>
              <a:ext cx="944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4800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ALU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67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810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2362200" y="59436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0"/>
            </p:cNvCxnSpPr>
            <p:nvPr/>
          </p:nvCxnSpPr>
          <p:spPr bwMode="auto">
            <a:xfrm>
              <a:off x="3276600" y="5486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Connector 37"/>
            <p:cNvCxnSpPr>
              <a:endCxn id="7" idx="0"/>
            </p:cNvCxnSpPr>
            <p:nvPr/>
          </p:nvCxnSpPr>
          <p:spPr bwMode="auto">
            <a:xfrm>
              <a:off x="3276600" y="32004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cxnSp>
          <p:nvCxnSpPr>
            <p:cNvPr id="40" name="Straight Connector 39"/>
            <p:cNvCxnSpPr>
              <a:stCxn id="23" idx="2"/>
            </p:cNvCxnSpPr>
            <p:nvPr/>
          </p:nvCxnSpPr>
          <p:spPr bwMode="auto">
            <a:xfrm>
              <a:off x="3276600" y="6172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33600" y="64008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33600" y="3200400"/>
              <a:ext cx="0" cy="3200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32004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55667" y="4267200"/>
              <a:ext cx="1005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xecute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3505200" y="53764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505200" y="5715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5791200" y="1219200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000" y="2133600"/>
            <a:ext cx="1305165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instruction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2590800"/>
            <a:ext cx="3200400" cy="476310"/>
            <a:chOff x="762000" y="2590800"/>
            <a:chExt cx="3200400" cy="476310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2667000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Decode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590800" y="26670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1828" y="259080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decode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90800" y="1371600"/>
            <a:ext cx="1752600" cy="914400"/>
            <a:chOff x="2590800" y="1371600"/>
            <a:chExt cx="1752600" cy="914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2590800" y="14478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71800" y="1371600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next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3276600" y="1676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3400" y="1600200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Arrow Connector 75"/>
            <p:cNvCxnSpPr>
              <a:endCxn id="68" idx="3"/>
            </p:cNvCxnSpPr>
            <p:nvPr/>
          </p:nvCxnSpPr>
          <p:spPr bwMode="auto">
            <a:xfrm flipH="1">
              <a:off x="3962400" y="16002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6019800" y="539109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5445" y="1383268"/>
            <a:ext cx="1228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4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2310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1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Fetch</a:t>
              </a:r>
            </a:p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  <p:sp>
          <p:nvSpPr>
            <p:cNvPr id="12312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R31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F30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Data0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Inst237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Inst236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Inst5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Inst4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Inst3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</a:t>
            </a:r>
            <a:b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Inst0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916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298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2</a:t>
            </a:r>
            <a:r>
              <a:rPr lang="en-US" altLang="en-US" sz="2000" b="0" baseline="30000">
                <a:latin typeface="Gill Sans" charset="0"/>
                <a:ea typeface="Gill Sans" charset="0"/>
                <a:cs typeface="Gill Sans" charset="0"/>
              </a:rPr>
              <a:t>32</a:t>
            </a: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-1</a:t>
            </a:r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>
          <a:xfrm>
            <a:off x="31750" y="228600"/>
            <a:ext cx="8731250" cy="533400"/>
          </a:xfrm>
        </p:spPr>
        <p:txBody>
          <a:bodyPr/>
          <a:lstStyle/>
          <a:p>
            <a:r>
              <a:rPr lang="en-US" altLang="en-US" sz="2800" dirty="0" smtClean="0"/>
              <a:t>Recall (61C): What happens during program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/>
          <a:lstStyle/>
          <a:p>
            <a:r>
              <a:rPr lang="en-US" altLang="en-US" dirty="0" smtClean="0"/>
              <a:t>Execution sequence:</a:t>
            </a:r>
          </a:p>
          <a:p>
            <a:pPr lvl="1"/>
            <a:r>
              <a:rPr lang="en-US" altLang="en-US" dirty="0" smtClean="0"/>
              <a:t>Fetch Instruction at PC 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Write results to registers/</a:t>
            </a:r>
            <a:r>
              <a:rPr lang="en-US" altLang="en-US" dirty="0" err="1" smtClean="0">
                <a:sym typeface="Symbol" panose="05050102010706020507" pitchFamily="18" charset="2"/>
              </a:rPr>
              <a:t>mem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Repeat </a:t>
            </a:r>
          </a:p>
          <a:p>
            <a:endParaRPr lang="en-US" altLang="en-US" dirty="0" smtClean="0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7696206" y="5334004"/>
            <a:ext cx="1063626" cy="523876"/>
            <a:chOff x="4570" y="2832"/>
            <a:chExt cx="670" cy="330"/>
          </a:xfrm>
        </p:grpSpPr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7696206" y="4953004"/>
            <a:ext cx="1063626" cy="523876"/>
            <a:chOff x="4570" y="2832"/>
            <a:chExt cx="670" cy="330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9" name="Group 19"/>
          <p:cNvGrpSpPr>
            <a:grpSpLocks/>
          </p:cNvGrpSpPr>
          <p:nvPr/>
        </p:nvGrpSpPr>
        <p:grpSpPr bwMode="auto">
          <a:xfrm>
            <a:off x="7696206" y="4572004"/>
            <a:ext cx="1063626" cy="523876"/>
            <a:chOff x="4570" y="2832"/>
            <a:chExt cx="670" cy="330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7696206" y="4191004"/>
            <a:ext cx="1063626" cy="523876"/>
            <a:chOff x="4570" y="2832"/>
            <a:chExt cx="670" cy="330"/>
          </a:xfrm>
        </p:grpSpPr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7479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1" build="p"/>
      <p:bldP spid="3072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OS Concept: Thread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Certain registers hold the </a:t>
            </a:r>
            <a:r>
              <a:rPr lang="en-US" i="1" dirty="0" smtClean="0"/>
              <a:t>context </a:t>
            </a:r>
            <a:r>
              <a:rPr lang="en-US" dirty="0" smtClean="0"/>
              <a:t>of thread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Stack pointer holds the address of the top of stack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Other conventions: Frame pointer, Heap pointer,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May be defined by the instruction set architecture or by compiler conventions</a:t>
            </a:r>
          </a:p>
          <a:p>
            <a:pPr>
              <a:lnSpc>
                <a:spcPct val="10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Thread</a:t>
            </a:r>
            <a:r>
              <a:rPr lang="en-US" altLang="en-US" dirty="0">
                <a:solidFill>
                  <a:srgbClr val="FF0000"/>
                </a:solidFill>
              </a:rPr>
              <a:t>: Single unique execution context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Program Counter, Registers, Execution Flags, Stack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 thread is executing on a processor when it is resident in the processor registers.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PC register holds the address of executing instruction in the thread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Registers hold the root state of the thread.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rest is “in memory”</a:t>
            </a:r>
          </a:p>
        </p:txBody>
      </p:sp>
    </p:spTree>
    <p:extLst>
      <p:ext uri="{BB962C8B-B14F-4D97-AF65-F5344CB8AC3E}">
        <p14:creationId xmlns:p14="http://schemas.microsoft.com/office/powerpoint/2010/main" val="3840004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dirty="0" smtClean="0"/>
              <a:t>Second OS Concept: Program’s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89773" y="826532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0973" y="3505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4773" y="7620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5965973" y="2883932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807" y="3200400"/>
            <a:ext cx="63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65973" y="23505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2855" y="24384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5965973" y="18171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2654" y="190500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5965973" y="9027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365" y="990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489973" y="902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489973" y="1664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867400" cy="54864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Address space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For a 32-bit processor there are 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4 billion addresses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nothing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ignores writes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Perhaps causes exception (fault)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40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Space: In a Picture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936080" y="1326848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0505" y="2393648"/>
            <a:ext cx="112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36080" y="1555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573" y="1250648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936080" y="1936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76785" y="947854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0667" y="373498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2797" y="83938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452985" y="3005254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6785" y="33217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 Segment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52985" y="2471854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2202" y="255972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52985" y="20146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9959" y="20263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52985" y="10240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7336" y="111192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921295" y="1894002"/>
            <a:ext cx="0" cy="575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908229" y="1066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529185" y="3081454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9448" y="30477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instruction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8880" y="1555448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SP: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08171" y="4310316"/>
            <a:ext cx="7790828" cy="2393279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the code segment? Static data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r>
              <a:rPr lang="en-US" dirty="0" smtClean="0"/>
              <a:t>What’s in the </a:t>
            </a:r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How big is it?</a:t>
            </a:r>
          </a:p>
          <a:p>
            <a:r>
              <a:rPr lang="en-US" dirty="0" smtClean="0"/>
              <a:t>What’s in the Heap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 How big?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585411" y="1326849"/>
            <a:ext cx="1864894" cy="1840468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3581400" y="1483746"/>
            <a:ext cx="1973179" cy="345054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98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382000" cy="736600"/>
          </a:xfrm>
        </p:spPr>
        <p:txBody>
          <a:bodyPr/>
          <a:lstStyle/>
          <a:p>
            <a:r>
              <a:rPr lang="en-US" dirty="0" smtClean="0"/>
              <a:t>Multiprogramming - Multiple Threads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0"/>
            <a:ext cx="7620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362200"/>
            <a:ext cx="26670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66800" y="12954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81200" y="12954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24200" y="1295400"/>
            <a:ext cx="762000" cy="762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702" y="1676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1203458"/>
            <a:ext cx="1828800" cy="1448897"/>
            <a:chOff x="5334000" y="1203458"/>
            <a:chExt cx="1828800" cy="1448897"/>
          </a:xfrm>
        </p:grpSpPr>
        <p:sp>
          <p:nvSpPr>
            <p:cNvPr id="48" name="Rectangle 47"/>
            <p:cNvSpPr/>
            <p:nvPr/>
          </p:nvSpPr>
          <p:spPr bwMode="auto">
            <a:xfrm flipV="1">
              <a:off x="5334000" y="2351314"/>
              <a:ext cx="1828800" cy="23948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05138" y="231380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flipV="1">
              <a:off x="5334000" y="20465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5138" y="2030772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flipV="1">
              <a:off x="5334000" y="17417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05138" y="1725972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flipV="1">
              <a:off x="5334000" y="1219200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05138" y="12034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7045380" y="1219200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7045380" y="165462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5334000" y="2789256"/>
            <a:ext cx="1828800" cy="1448897"/>
            <a:chOff x="5334000" y="2789256"/>
            <a:chExt cx="1828800" cy="1448897"/>
          </a:xfrm>
        </p:grpSpPr>
        <p:sp>
          <p:nvSpPr>
            <p:cNvPr id="59" name="Rectangle 58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5138" y="361657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5334000" y="4656044"/>
            <a:ext cx="1828800" cy="1448897"/>
            <a:chOff x="5334000" y="2789256"/>
            <a:chExt cx="1828800" cy="1448897"/>
          </a:xfrm>
          <a:solidFill>
            <a:srgbClr val="FFC000"/>
          </a:solidFill>
        </p:grpSpPr>
        <p:sp>
          <p:nvSpPr>
            <p:cNvPr id="70" name="Rectangle 69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05138" y="361657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5093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sz="2800" dirty="0" smtClean="0"/>
              <a:t>How can we give the illusion of multiple processors?</a:t>
            </a:r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777875" y="776288"/>
            <a:ext cx="2819400" cy="1722437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Assume a single processor.  How 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Each virtual “CPU” needs a structure to hold: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Program Counter (PC), Stack Pointer (SP)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Registers (Integer, Floating point, others…?)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How switch from one virtual CPU to the next?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Save PC, SP, and registers in current state block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Load PC, SP, and registers from new state block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What triggers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Timer, voluntary yield, I/O, other things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114800" y="1371600"/>
            <a:ext cx="4724400" cy="1133475"/>
            <a:chOff x="2400" y="1152"/>
            <a:chExt cx="2976" cy="714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688" y="1536"/>
              <a:ext cx="6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55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 is an operating system?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2514600"/>
          </a:xfrm>
        </p:spPr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 amongst logical entities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5105400"/>
            <a:ext cx="23622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Hardware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41148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05200" y="39624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38100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8768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4196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5410200" y="5562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45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Basic Problem of Concurrency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105400"/>
          </a:xfrm>
        </p:spPr>
        <p:txBody>
          <a:bodyPr/>
          <a:lstStyle/>
          <a:p>
            <a:r>
              <a:rPr lang="en-US" altLang="en-US" dirty="0" smtClean="0"/>
              <a:t>The basic problem of concurrency involves resources:</a:t>
            </a:r>
          </a:p>
          <a:p>
            <a:pPr lvl="1"/>
            <a:r>
              <a:rPr lang="en-US" altLang="en-US" dirty="0" smtClean="0"/>
              <a:t>Hardware: single CPU, single DRAM, single I/O devices</a:t>
            </a:r>
          </a:p>
          <a:p>
            <a:pPr lvl="1"/>
            <a:r>
              <a:rPr lang="en-US" altLang="en-US" dirty="0" smtClean="0"/>
              <a:t>Multiprogramming API: processes think they have exclusive access to shared resources</a:t>
            </a:r>
          </a:p>
          <a:p>
            <a:r>
              <a:rPr lang="en-US" altLang="en-US" dirty="0" smtClean="0"/>
              <a:t>OS has to coordinate all activity</a:t>
            </a:r>
          </a:p>
          <a:p>
            <a:pPr lvl="1"/>
            <a:r>
              <a:rPr lang="en-US" altLang="en-US" dirty="0" smtClean="0"/>
              <a:t>Multiple processes, I/O interrupts, …</a:t>
            </a:r>
          </a:p>
          <a:p>
            <a:pPr lvl="1"/>
            <a:r>
              <a:rPr lang="en-US" altLang="en-US" dirty="0" smtClean="0"/>
              <a:t>How can it keep all these things straight?</a:t>
            </a:r>
          </a:p>
          <a:p>
            <a:r>
              <a:rPr lang="en-US" altLang="en-US" dirty="0" smtClean="0"/>
              <a:t>Basic Idea: Use Virtual Machine abstraction</a:t>
            </a:r>
          </a:p>
          <a:p>
            <a:pPr lvl="1"/>
            <a:r>
              <a:rPr lang="en-US" altLang="en-US" dirty="0" smtClean="0"/>
              <a:t>Simple machine abstraction for processes</a:t>
            </a:r>
          </a:p>
          <a:p>
            <a:pPr lvl="1"/>
            <a:r>
              <a:rPr lang="en-US" altLang="en-US" dirty="0" smtClean="0"/>
              <a:t>Multiplex these abstract machines</a:t>
            </a:r>
          </a:p>
          <a:p>
            <a:r>
              <a:rPr lang="en-US" altLang="en-US" dirty="0" err="1" smtClean="0"/>
              <a:t>Dijkstra</a:t>
            </a:r>
            <a:r>
              <a:rPr lang="en-US" altLang="en-US" dirty="0" smtClean="0"/>
              <a:t> did this for the “THE system”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Few thousand lines vs 1 million lines in OS 360 (1K bugs)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016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533400"/>
          </a:xfrm>
        </p:spPr>
        <p:txBody>
          <a:bodyPr/>
          <a:lstStyle/>
          <a:p>
            <a:r>
              <a:rPr lang="en-US" altLang="en-US" sz="2800" dirty="0" smtClean="0"/>
              <a:t>Properties of this simple multiprogramming technique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715000"/>
          </a:xfrm>
        </p:spPr>
        <p:txBody>
          <a:bodyPr/>
          <a:lstStyle/>
          <a:p>
            <a:r>
              <a:rPr lang="en-US" altLang="en-US" dirty="0" smtClean="0"/>
              <a:t>All virtual CPUs share same non-CPU resources</a:t>
            </a:r>
          </a:p>
          <a:p>
            <a:pPr lvl="1"/>
            <a:r>
              <a:rPr lang="en-US" altLang="en-US" dirty="0" smtClean="0"/>
              <a:t>I/O devices the same</a:t>
            </a:r>
          </a:p>
          <a:p>
            <a:pPr lvl="1"/>
            <a:r>
              <a:rPr lang="en-US" altLang="en-US" dirty="0" smtClean="0"/>
              <a:t>Memory the same</a:t>
            </a:r>
          </a:p>
          <a:p>
            <a:r>
              <a:rPr lang="en-US" altLang="en-US" dirty="0" smtClean="0"/>
              <a:t>Consequence of sharing:</a:t>
            </a:r>
          </a:p>
          <a:p>
            <a:pPr lvl="1"/>
            <a:r>
              <a:rPr lang="en-US" altLang="en-US" dirty="0" smtClean="0"/>
              <a:t>Each thread can access the data of every other thread (good for sharing, bad for protection)</a:t>
            </a:r>
          </a:p>
          <a:p>
            <a:pPr lvl="1"/>
            <a:r>
              <a:rPr lang="en-US" altLang="en-US" dirty="0" smtClean="0"/>
              <a:t>Threads can share instructions</a:t>
            </a:r>
            <a:br>
              <a:rPr lang="en-US" altLang="en-US" dirty="0" smtClean="0"/>
            </a:br>
            <a:r>
              <a:rPr lang="en-US" altLang="en-US" dirty="0" smtClean="0"/>
              <a:t>(good for sharing, bad for protection)</a:t>
            </a:r>
          </a:p>
          <a:p>
            <a:pPr lvl="1"/>
            <a:r>
              <a:rPr lang="en-US" altLang="en-US" dirty="0" smtClean="0"/>
              <a:t>Can threads overwrite OS functions? </a:t>
            </a:r>
          </a:p>
          <a:p>
            <a:r>
              <a:rPr lang="en-US" altLang="en-US" dirty="0" smtClean="0"/>
              <a:t>This (unprotected) model is common in:</a:t>
            </a:r>
          </a:p>
          <a:p>
            <a:pPr lvl="1"/>
            <a:r>
              <a:rPr lang="en-US" altLang="en-US" dirty="0" smtClean="0"/>
              <a:t>Embedded applications</a:t>
            </a:r>
          </a:p>
          <a:p>
            <a:pPr lvl="1"/>
            <a:r>
              <a:rPr lang="en-US" altLang="en-US" dirty="0" smtClean="0"/>
              <a:t>Windows 3.1/Early Macintosh (switch only with yield)</a:t>
            </a:r>
          </a:p>
          <a:p>
            <a:pPr lvl="1"/>
            <a:r>
              <a:rPr lang="en-US" altLang="en-US" dirty="0" smtClean="0"/>
              <a:t>Windows 95—ME (switch with both yield and timer)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108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 must protect itself from user programs</a:t>
            </a:r>
            <a:endParaRPr lang="en-US" dirty="0"/>
          </a:p>
          <a:p>
            <a:pPr lvl="1"/>
            <a:r>
              <a:rPr lang="en-US" dirty="0" smtClean="0"/>
              <a:t>Reliability: compromising the operating system generally causes it to crash</a:t>
            </a:r>
          </a:p>
          <a:p>
            <a:pPr lvl="1"/>
            <a:r>
              <a:rPr lang="en-US" dirty="0" smtClean="0"/>
              <a:t>Security: limit the scope of what processes can do</a:t>
            </a:r>
          </a:p>
          <a:p>
            <a:pPr lvl="1"/>
            <a:r>
              <a:rPr lang="en-US" dirty="0" smtClean="0"/>
              <a:t>Privacy: limit each process to the data it is permitted to access</a:t>
            </a:r>
          </a:p>
          <a:p>
            <a:pPr lvl="1"/>
            <a:r>
              <a:rPr lang="en-US" dirty="0" smtClean="0"/>
              <a:t>Fairness: each should be limited to its appropriate share of system resources (CPU time, memory, I/O,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must protect User programs from one another</a:t>
            </a:r>
          </a:p>
          <a:p>
            <a:r>
              <a:rPr lang="en-US" dirty="0" smtClean="0"/>
              <a:t>Primary Mechanism: limit the translation from program address space to physical memory space</a:t>
            </a:r>
          </a:p>
          <a:p>
            <a:pPr lvl="1"/>
            <a:r>
              <a:rPr lang="en-US" dirty="0" smtClean="0"/>
              <a:t>Can only touch what is mapped into process </a:t>
            </a:r>
            <a:r>
              <a:rPr lang="en-US" i="1" dirty="0" smtClean="0"/>
              <a:t>address space</a:t>
            </a:r>
          </a:p>
          <a:p>
            <a:r>
              <a:rPr lang="en-US" dirty="0" smtClean="0"/>
              <a:t>Additional Mechanisms:</a:t>
            </a:r>
          </a:p>
          <a:p>
            <a:pPr lvl="1"/>
            <a:r>
              <a:rPr lang="en-US" dirty="0" smtClean="0"/>
              <a:t>Privileged instructions, in/out instructions, special registers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processing, subsystem implementation </a:t>
            </a:r>
          </a:p>
          <a:p>
            <a:pPr lvl="2"/>
            <a:r>
              <a:rPr lang="en-US" dirty="0" smtClean="0"/>
              <a:t>(e.g., file access rights,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2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OS Concept: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Process: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Address Space with One or More Threads</a:t>
            </a:r>
          </a:p>
          <a:p>
            <a:pPr lvl="1"/>
            <a:r>
              <a:rPr lang="en-US" altLang="en-US" dirty="0" smtClean="0"/>
              <a:t>Owns memory (address space)</a:t>
            </a:r>
          </a:p>
          <a:p>
            <a:pPr lvl="1"/>
            <a:r>
              <a:rPr lang="en-US" altLang="en-US" dirty="0" smtClean="0"/>
              <a:t>Owns file descriptors, file system context, …</a:t>
            </a:r>
          </a:p>
          <a:p>
            <a:pPr lvl="1"/>
            <a:r>
              <a:rPr lang="en-US" altLang="en-US" dirty="0" smtClean="0"/>
              <a:t>Encapsulate one or more threads sharing process resources</a:t>
            </a:r>
          </a:p>
          <a:p>
            <a:r>
              <a:rPr lang="en-US" altLang="en-US" dirty="0" smtClean="0"/>
              <a:t>Why </a:t>
            </a:r>
            <a:r>
              <a:rPr lang="en-US" altLang="en-US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 smtClean="0"/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OS Protected from them</a:t>
            </a:r>
          </a:p>
          <a:p>
            <a:pPr lvl="1"/>
            <a:r>
              <a:rPr lang="en-US" altLang="en-US" dirty="0" smtClean="0"/>
              <a:t>Processes provides memory protection</a:t>
            </a:r>
          </a:p>
          <a:p>
            <a:pPr lvl="1"/>
            <a:r>
              <a:rPr lang="en-US" altLang="en-US" dirty="0" smtClean="0"/>
              <a:t>Threads more efficient than processes (later)</a:t>
            </a:r>
          </a:p>
          <a:p>
            <a:pPr marL="285750" lvl="1" indent="-285750">
              <a:buFontTx/>
              <a:buChar char="•"/>
            </a:pPr>
            <a:r>
              <a:rPr lang="en-US" altLang="en-US" dirty="0"/>
              <a:t>Fundamental tradeoff between protection and </a:t>
            </a:r>
            <a:r>
              <a:rPr lang="en-US" altLang="en-US" dirty="0" smtClean="0"/>
              <a:t>efficiency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 smtClean="0"/>
              <a:t>Communication easier </a:t>
            </a:r>
            <a:r>
              <a:rPr lang="en-US" altLang="en-US" i="1" dirty="0" smtClean="0"/>
              <a:t>within</a:t>
            </a:r>
            <a:r>
              <a:rPr lang="en-US" altLang="en-US" dirty="0" smtClean="0"/>
              <a:t> a process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 smtClean="0"/>
              <a:t>Communication harder </a:t>
            </a:r>
            <a:r>
              <a:rPr lang="en-US" altLang="en-US" i="1" dirty="0" smtClean="0"/>
              <a:t>between </a:t>
            </a:r>
            <a:r>
              <a:rPr lang="en-US" altLang="en-US" dirty="0" smtClean="0"/>
              <a:t>processes</a:t>
            </a:r>
          </a:p>
          <a:p>
            <a:r>
              <a:rPr lang="en-US" altLang="en-US" dirty="0" smtClean="0"/>
              <a:t>Application instance consists of one or more processes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51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389438"/>
            <a:ext cx="8670925" cy="2286000"/>
          </a:xfrm>
        </p:spPr>
        <p:txBody>
          <a:bodyPr/>
          <a:lstStyle/>
          <a:p>
            <a:r>
              <a:rPr lang="en-US" altLang="en-US" dirty="0" smtClean="0"/>
              <a:t>Threads encapsulate </a:t>
            </a:r>
            <a:r>
              <a:rPr lang="en-US" altLang="en-US" dirty="0" smtClean="0">
                <a:solidFill>
                  <a:srgbClr val="FF0000"/>
                </a:solidFill>
              </a:rPr>
              <a:t>concurrency</a:t>
            </a:r>
            <a:r>
              <a:rPr lang="en-US" altLang="en-US" dirty="0" smtClean="0"/>
              <a:t>: “Active” component</a:t>
            </a:r>
          </a:p>
          <a:p>
            <a:r>
              <a:rPr lang="en-US" altLang="en-US" dirty="0" smtClean="0"/>
              <a:t>Address spaces encapsulate </a:t>
            </a:r>
            <a:r>
              <a:rPr lang="en-US" altLang="en-US" dirty="0" smtClean="0">
                <a:solidFill>
                  <a:srgbClr val="FF0000"/>
                </a:solidFill>
              </a:rPr>
              <a:t>protection</a:t>
            </a:r>
            <a:r>
              <a:rPr lang="en-US" altLang="en-US" dirty="0" smtClean="0"/>
              <a:t>: “Passive” part</a:t>
            </a:r>
          </a:p>
          <a:p>
            <a:pPr lvl="1"/>
            <a:r>
              <a:rPr lang="en-US" altLang="en-US" dirty="0" smtClean="0"/>
              <a:t>Keeps buggy program from trashing the system</a:t>
            </a:r>
          </a:p>
          <a:p>
            <a:r>
              <a:rPr lang="en-US" altLang="en-US" dirty="0" smtClean="0"/>
              <a:t>Why have multiple threads per address space?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Fourth OS Concept:  Dual Mode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Hardware </a:t>
            </a:r>
            <a:r>
              <a:rPr lang="en-US" altLang="en-US" dirty="0"/>
              <a:t>provides at least two modes: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“Kernel” mode (or “supervisor” or “protected”)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“User” mode: Normal programs executed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is needed in the hardware to support “dual mode” operation?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</a:t>
            </a:r>
            <a:r>
              <a:rPr lang="en-US" dirty="0" smtClean="0"/>
              <a:t> bit of state (user/system mode bit)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Certain operations / actions only permitted in system/kernel mode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In user mode they fail or trap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User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Kernel transition </a:t>
            </a:r>
            <a:r>
              <a:rPr lang="en-US" i="1" dirty="0" smtClean="0"/>
              <a:t>sets</a:t>
            </a:r>
            <a:r>
              <a:rPr lang="en-US" dirty="0" smtClean="0"/>
              <a:t> system mode AND saves the user PC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Operating system code carefully puts aside user state then performs the necessary operations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Kernel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User transition </a:t>
            </a:r>
            <a:r>
              <a:rPr lang="en-US" i="1" dirty="0" smtClean="0"/>
              <a:t>clears</a:t>
            </a:r>
            <a:r>
              <a:rPr lang="en-US" dirty="0" smtClean="0"/>
              <a:t> system mode AND restores appropriate user PC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</a:t>
            </a:r>
            <a:r>
              <a:rPr lang="en-US" dirty="0" smtClean="0"/>
              <a:t>eturn-from-interrupt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User/Kernel (Privileged)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620000" cy="533400"/>
          </a:xfrm>
        </p:spPr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1295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User Mode</a:t>
            </a: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207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Kernel Mode</a:t>
            </a: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Full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05400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Limited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849283" cy="674132"/>
            <a:chOff x="2362200" y="3048000"/>
            <a:chExt cx="849283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165866"/>
            <a:ext cx="549212" cy="870466"/>
            <a:chOff x="2590803" y="2927866"/>
            <a:chExt cx="549212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73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1" y="2209803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52243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exception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7855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838200"/>
            <a:ext cx="89535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Ion’s </a:t>
            </a:r>
            <a:r>
              <a:rPr lang="en-US" sz="2800" dirty="0"/>
              <a:t>o</a:t>
            </a:r>
            <a:r>
              <a:rPr lang="en-US" sz="2800" dirty="0" smtClean="0"/>
              <a:t>ffice </a:t>
            </a:r>
            <a:r>
              <a:rPr lang="en-US" sz="2800" dirty="0"/>
              <a:t>h</a:t>
            </a:r>
            <a:r>
              <a:rPr lang="en-US" sz="2800" dirty="0" smtClean="0"/>
              <a:t>ours: Mondays </a:t>
            </a:r>
            <a:r>
              <a:rPr lang="en-US" sz="2800" dirty="0" smtClean="0"/>
              <a:t>1-2pm</a:t>
            </a:r>
            <a:r>
              <a:rPr lang="en-US" sz="2800" dirty="0" smtClean="0"/>
              <a:t>, </a:t>
            </a:r>
            <a:r>
              <a:rPr lang="en-US" sz="2800" dirty="0" smtClean="0"/>
              <a:t>Wednesday </a:t>
            </a:r>
            <a:r>
              <a:rPr lang="en-US" sz="2800" dirty="0" smtClean="0"/>
              <a:t>12-1pm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465 Soda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No office hours Wednesday </a:t>
            </a:r>
            <a:r>
              <a:rPr lang="en-US" sz="2600" dirty="0" smtClean="0">
                <a:solidFill>
                  <a:srgbClr val="FF0000"/>
                </a:solidFill>
              </a:rPr>
              <a:t>8/29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4"/>
            <a:endParaRPr lang="en-US" sz="1400" dirty="0" smtClean="0"/>
          </a:p>
          <a:p>
            <a:r>
              <a:rPr lang="en-US" sz="2800" dirty="0" smtClean="0"/>
              <a:t>Avoid private </a:t>
            </a:r>
            <a:r>
              <a:rPr lang="en-US" sz="2800" dirty="0"/>
              <a:t>Piazza </a:t>
            </a:r>
            <a:r>
              <a:rPr lang="en-US" sz="2800" dirty="0" smtClean="0"/>
              <a:t>posts – others have same question</a:t>
            </a:r>
          </a:p>
          <a:p>
            <a:pPr lvl="4"/>
            <a:endParaRPr lang="en-US" sz="1600" dirty="0"/>
          </a:p>
          <a:p>
            <a:r>
              <a:rPr lang="en-US" sz="2800" dirty="0" smtClean="0"/>
              <a:t>Three Free Online Textbooks:</a:t>
            </a:r>
          </a:p>
          <a:p>
            <a:pPr lvl="1"/>
            <a:r>
              <a:rPr lang="en-US" sz="2400" dirty="0" smtClean="0"/>
              <a:t>Click on “Resources” link</a:t>
            </a:r>
            <a:r>
              <a:rPr lang="en-US" sz="2400" dirty="0"/>
              <a:t> </a:t>
            </a:r>
            <a:r>
              <a:rPr lang="en-US" sz="2400" dirty="0" smtClean="0"/>
              <a:t>for a list of “Online Textbooks”</a:t>
            </a:r>
          </a:p>
          <a:p>
            <a:pPr lvl="1"/>
            <a:r>
              <a:rPr lang="en-US" sz="2400" dirty="0" smtClean="0"/>
              <a:t>Can read O'Reilly books for free as long as on campus or VPN</a:t>
            </a:r>
          </a:p>
          <a:p>
            <a:pPr lvl="2"/>
            <a:r>
              <a:rPr lang="en-US" sz="2400" dirty="0" smtClean="0"/>
              <a:t>One book on </a:t>
            </a:r>
            <a:r>
              <a:rPr lang="en-US" sz="2400" dirty="0" err="1" smtClean="0"/>
              <a:t>Git</a:t>
            </a:r>
            <a:r>
              <a:rPr lang="en-US" sz="2400" dirty="0" smtClean="0"/>
              <a:t>, two books on C</a:t>
            </a:r>
          </a:p>
          <a:p>
            <a:pPr lvl="5"/>
            <a:endParaRPr lang="en-US" sz="1400" dirty="0" smtClean="0"/>
          </a:p>
          <a:p>
            <a:r>
              <a:rPr lang="en-US" sz="2800" dirty="0" smtClean="0"/>
              <a:t>Webcast:  </a:t>
            </a:r>
            <a:r>
              <a:rPr lang="en-US" sz="2800" dirty="0" smtClean="0">
                <a:hlinkClick r:id="rId2"/>
              </a:rPr>
              <a:t>https://CalCentral.Berkeley.edu/</a:t>
            </a:r>
            <a:r>
              <a:rPr lang="en-US" sz="2800" dirty="0" smtClean="0"/>
              <a:t> (</a:t>
            </a:r>
            <a:r>
              <a:rPr lang="en-US" sz="2800" dirty="0" err="1" smtClean="0"/>
              <a:t>CalNet</a:t>
            </a:r>
            <a:r>
              <a:rPr lang="en-US" sz="2800" dirty="0" smtClean="0"/>
              <a:t> sign in)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Webcast is *NOT* a replacement for coming to class!</a:t>
            </a:r>
          </a:p>
        </p:txBody>
      </p:sp>
    </p:spTree>
    <p:extLst>
      <p:ext uri="{BB962C8B-B14F-4D97-AF65-F5344CB8AC3E}">
        <p14:creationId xmlns:p14="http://schemas.microsoft.com/office/powerpoint/2010/main" val="678873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867400"/>
          </a:xfrm>
        </p:spPr>
        <p:txBody>
          <a:bodyPr>
            <a:noAutofit/>
          </a:bodyPr>
          <a:lstStyle/>
          <a:p>
            <a:r>
              <a:rPr lang="en-US" dirty="0" smtClean="0"/>
              <a:t>Start homework 0 immediately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next Tuesday (9/4)!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cs162-xx account,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account, registration survey</a:t>
            </a:r>
          </a:p>
          <a:p>
            <a:pPr lvl="1"/>
            <a:r>
              <a:rPr lang="en-US" sz="2400" dirty="0" smtClean="0"/>
              <a:t>Vagrant and </a:t>
            </a:r>
            <a:r>
              <a:rPr lang="en-US" sz="2400" dirty="0" err="1" smtClean="0"/>
              <a:t>VirtualBox</a:t>
            </a:r>
            <a:r>
              <a:rPr lang="en-US" sz="2400" dirty="0" smtClean="0"/>
              <a:t> – VM environment for the course</a:t>
            </a:r>
          </a:p>
          <a:p>
            <a:pPr lvl="2"/>
            <a:r>
              <a:rPr lang="en-US" dirty="0" smtClean="0"/>
              <a:t>Consistent, managed environment on your machine</a:t>
            </a:r>
          </a:p>
          <a:p>
            <a:pPr lvl="1"/>
            <a:r>
              <a:rPr lang="en-US" sz="2400" dirty="0" smtClean="0"/>
              <a:t>Get familiar with all the cs162 tools, submit to </a:t>
            </a:r>
            <a:r>
              <a:rPr lang="en-US" sz="2400" dirty="0" err="1" smtClean="0"/>
              <a:t>autograder</a:t>
            </a:r>
            <a:r>
              <a:rPr lang="en-US" sz="2400" dirty="0" smtClean="0"/>
              <a:t> via </a:t>
            </a:r>
            <a:r>
              <a:rPr lang="en-US" sz="2400" dirty="0" err="1" smtClean="0"/>
              <a:t>git</a:t>
            </a:r>
            <a:endParaRPr lang="en-US" dirty="0" smtClean="0"/>
          </a:p>
          <a:p>
            <a:pPr lvl="1"/>
            <a:r>
              <a:rPr lang="en-US" sz="2400" dirty="0" smtClean="0"/>
              <a:t>Homework slip days: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You have 3 slip days</a:t>
            </a:r>
          </a:p>
          <a:p>
            <a:pPr lvl="4"/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Should be going to section already!</a:t>
            </a:r>
          </a:p>
          <a:p>
            <a:pPr lvl="5"/>
            <a:endParaRPr lang="en-US" sz="1400" dirty="0" smtClean="0"/>
          </a:p>
          <a:p>
            <a:r>
              <a:rPr lang="en-US" dirty="0" smtClean="0"/>
              <a:t>Group sign up form will be out after drop deadline</a:t>
            </a:r>
          </a:p>
          <a:p>
            <a:pPr lvl="1"/>
            <a:r>
              <a:rPr lang="en-US" sz="2400" dirty="0" smtClean="0"/>
              <a:t>Work on finding groups ASAP: 4 people in a group!</a:t>
            </a:r>
          </a:p>
          <a:p>
            <a:pPr lvl="1"/>
            <a:r>
              <a:rPr lang="en-US" sz="2400" dirty="0" smtClean="0"/>
              <a:t>Try to attend either same section or 2 sections by same 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379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 to do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check here for a list of </a:t>
            </a:r>
            <a:r>
              <a:rPr lang="en-US" dirty="0" err="1" smtClean="0"/>
              <a:t>RISELab</a:t>
            </a:r>
            <a:r>
              <a:rPr lang="en-US" dirty="0" smtClean="0"/>
              <a:t> projects: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tinyurl.com/ya6awxqn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Contact graduate students leading the project (see “Contact person(s)” column)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3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marL="0" indent="0">
              <a:spcBef>
                <a:spcPct val="10000"/>
              </a:spcBef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52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5 min break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53763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501126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5895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54069" y="2602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67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100…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667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r>
                  <a:rPr lang="en-US" b="0" dirty="0" smtClean="0">
                    <a:latin typeface="Gill Sans" charset="0"/>
                    <a:ea typeface="Gill Sans" charset="0"/>
                    <a:cs typeface="Gill Sans" charset="0"/>
                  </a:rPr>
                  <a:t>000…</a:t>
                </a:r>
                <a:endParaRPr lang="en-US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Base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91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&gt;=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191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191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52400" y="1511633"/>
            <a:ext cx="1105763" cy="3136567"/>
            <a:chOff x="152400" y="1511633"/>
            <a:chExt cx="1105763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979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address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19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332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501126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5895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54069" y="2602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67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100…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667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r>
                  <a:rPr lang="en-US" b="0" dirty="0" smtClean="0">
                    <a:latin typeface="Gill Sans" charset="0"/>
                    <a:ea typeface="Gill Sans" charset="0"/>
                    <a:cs typeface="Gill Sans" charset="0"/>
                  </a:rPr>
                  <a:t>000…</a:t>
                </a:r>
                <a:endParaRPr lang="en-US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Base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91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&gt;=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191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191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52400" y="1511633"/>
            <a:ext cx="1105763" cy="3136567"/>
            <a:chOff x="152400" y="1511633"/>
            <a:chExt cx="1105763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979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address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19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5" name="Content Placeholder 87"/>
          <p:cNvSpPr>
            <a:spLocks noGrp="1"/>
          </p:cNvSpPr>
          <p:nvPr>
            <p:ph idx="1"/>
          </p:nvPr>
        </p:nvSpPr>
        <p:spPr>
          <a:xfrm>
            <a:off x="76200" y="5486400"/>
            <a:ext cx="5638800" cy="1524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Requires relocating loader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Still protects OS and isolates program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No addition on address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76200" y="4648200"/>
            <a:ext cx="2514600" cy="762000"/>
          </a:xfrm>
          <a:prstGeom prst="wedgeRoundRectCallout">
            <a:avLst>
              <a:gd name="adj1" fmla="val 8779"/>
              <a:gd name="adj2" fmla="val -8669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Addresses translated when program is loaded</a:t>
            </a:r>
          </a:p>
        </p:txBody>
      </p:sp>
    </p:spTree>
    <p:extLst>
      <p:ext uri="{BB962C8B-B14F-4D97-AF65-F5344CB8AC3E}">
        <p14:creationId xmlns:p14="http://schemas.microsoft.com/office/powerpoint/2010/main" val="70830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410200" y="2754868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831068"/>
            <a:ext cx="1600200" cy="2057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idea: Address Space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13715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288268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88268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52626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730" y="54218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Alternate Process 13"/>
          <p:cNvSpPr/>
          <p:nvPr/>
        </p:nvSpPr>
        <p:spPr bwMode="auto">
          <a:xfrm>
            <a:off x="3276600" y="3288268"/>
            <a:ext cx="138610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2667000" y="3859768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3"/>
          </p:cNvCxnSpPr>
          <p:nvPr/>
        </p:nvCxnSpPr>
        <p:spPr bwMode="auto">
          <a:xfrm>
            <a:off x="4662704" y="3859768"/>
            <a:ext cx="7474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427315" y="2723348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“virtual address”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680719">
            <a:off x="4263283" y="2647149"/>
            <a:ext cx="18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“physical address”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dirty="0" smtClean="0"/>
              <a:t>A simple address translation with Base and Bound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97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0603" y="2602468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Base 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381000" y="1511633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1623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&lt;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248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4864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it touch other programs?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" y="3276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28800" y="3429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3048000" y="1600200"/>
            <a:ext cx="2286000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Addresses translated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on-the-fly</a:t>
            </a:r>
          </a:p>
        </p:txBody>
      </p:sp>
    </p:spTree>
    <p:extLst>
      <p:ext uri="{BB962C8B-B14F-4D97-AF65-F5344CB8AC3E}">
        <p14:creationId xmlns:p14="http://schemas.microsoft.com/office/powerpoint/2010/main" val="237933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4278" cy="736600"/>
          </a:xfrm>
        </p:spPr>
        <p:txBody>
          <a:bodyPr/>
          <a:lstStyle/>
          <a:p>
            <a:r>
              <a:rPr lang="en-US" dirty="0" smtClean="0"/>
              <a:t>Tying it together: Simple B&amp;B: OS loads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441960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578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27660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384810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dirty="0" smtClean="0"/>
              <a:t>Simple B&amp;B: OS gets ready to execute process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6200" y="4343400"/>
            <a:ext cx="23622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Privileged </a:t>
            </a:r>
            <a:r>
              <a:rPr lang="en-US" dirty="0" err="1" smtClean="0">
                <a:solidFill>
                  <a:srgbClr val="FF0000"/>
                </a:solidFill>
              </a:rPr>
              <a:t>Inst</a:t>
            </a:r>
            <a:r>
              <a:rPr lang="en-US" dirty="0" smtClean="0">
                <a:solidFill>
                  <a:srgbClr val="FF0000"/>
                </a:solidFill>
              </a:rPr>
              <a:t>: set special registers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1000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0001…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4102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657600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14800" y="3075801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1851747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Code Running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76200" y="39624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kernel switch between processes?</a:t>
            </a:r>
          </a:p>
          <a:p>
            <a:r>
              <a:rPr lang="en-US" dirty="0">
                <a:solidFill>
                  <a:srgbClr val="FF0000"/>
                </a:solidFill>
              </a:rPr>
              <a:t>First question: How to return to system?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0001…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8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838200"/>
            <a:ext cx="8714874" cy="563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 g.,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  <a:p>
            <a:r>
              <a:rPr lang="en-US" dirty="0" smtClean="0"/>
              <a:t>All 3 are an UNPROGRAMMED CONTROL TRANSFER</a:t>
            </a:r>
          </a:p>
          <a:p>
            <a:pPr lvl="1"/>
            <a:r>
              <a:rPr lang="en-US" dirty="0" smtClean="0"/>
              <a:t>Where does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5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1828800"/>
          </a:xfrm>
        </p:spPr>
        <p:txBody>
          <a:bodyPr/>
          <a:lstStyle/>
          <a:p>
            <a:r>
              <a:rPr lang="en-US" sz="3200" dirty="0" smtClean="0"/>
              <a:t>How do we get the system target address of the “</a:t>
            </a:r>
            <a:r>
              <a:rPr lang="en-US" sz="3200" dirty="0" err="1" smtClean="0"/>
              <a:t>unprogrammed</a:t>
            </a:r>
            <a:r>
              <a:rPr lang="en-US" sz="3200" dirty="0" smtClean="0"/>
              <a:t> control transfer?”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9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marL="0" indent="0">
              <a:spcBef>
                <a:spcPct val="10000"/>
              </a:spcBef>
              <a:buNone/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dirty="0" smtClean="0">
                <a:latin typeface="Gill Sans Light"/>
                <a:cs typeface="Gill Sans Light"/>
              </a:rPr>
              <a:t>“I </a:t>
            </a:r>
            <a:r>
              <a:rPr lang="en-US" altLang="en-US" sz="2400" b="0" dirty="0">
                <a:latin typeface="Gill Sans Light"/>
                <a:cs typeface="Gill Sans Light"/>
              </a:rPr>
              <a:t>think there is a world market for maybe five computers</a:t>
            </a:r>
            <a:r>
              <a:rPr lang="en-US" altLang="en-US" sz="2400" b="0" dirty="0" smtClean="0">
                <a:latin typeface="Gill Sans Light"/>
                <a:cs typeface="Gill Sans Light"/>
              </a:rPr>
              <a:t>.” – </a:t>
            </a:r>
            <a:r>
              <a:rPr lang="en-US" altLang="en-US" sz="2400" b="0" i="1" dirty="0" smtClean="0">
                <a:latin typeface="Gill Sans Light"/>
                <a:cs typeface="Gill Sans Light"/>
              </a:rPr>
              <a:t>Thomas </a:t>
            </a:r>
            <a:r>
              <a:rPr lang="en-US" altLang="en-US" sz="2400" b="0" i="1" dirty="0">
                <a:latin typeface="Gill Sans Light"/>
                <a:cs typeface="Gill Sans Light"/>
              </a:rPr>
              <a:t>Watson, chairman of IBM, 1943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42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5486400"/>
            <a:ext cx="7620000" cy="838200"/>
          </a:xfrm>
        </p:spPr>
        <p:txBody>
          <a:bodyPr/>
          <a:lstStyle/>
          <a:p>
            <a:r>
              <a:rPr lang="en-US" dirty="0" smtClean="0"/>
              <a:t>Where else do you see this dispatch pattern?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14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4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514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nterrupt number (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14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4953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24600" y="3657600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intrpHandler_i</a:t>
            </a:r>
            <a:r>
              <a:rPr lang="en-US" sz="1600" dirty="0" smtClean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29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4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return to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0000 1234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4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86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427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038600" y="3075801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9454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3886200" y="1524001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26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2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7467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58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14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95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419600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26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2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97009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Conclusion: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Space </a:t>
            </a:r>
            <a:r>
              <a:rPr lang="en-US" dirty="0" smtClean="0"/>
              <a:t>with </a:t>
            </a:r>
            <a:r>
              <a:rPr lang="en-US" b="1" dirty="0"/>
              <a:t>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b="1" dirty="0" smtClean="0"/>
              <a:t>Process</a:t>
            </a:r>
            <a:endParaRPr lang="en-US" b="1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b="1" dirty="0" smtClean="0"/>
              <a:t>Dual Mode</a:t>
            </a:r>
            <a:r>
              <a:rPr lang="en-US" dirty="0" smtClean="0"/>
              <a:t> operation/Protection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6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marL="0" indent="0">
              <a:spcBef>
                <a:spcPct val="10000"/>
              </a:spcBef>
              <a:buNone/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i="1" dirty="0">
                <a:latin typeface="Gill Sans Light"/>
                <a:cs typeface="Gill Sans Light"/>
              </a:rPr>
              <a:t>Thomas Watson was often called “the worlds greatest salesman” by the time of his death in 1956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7988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Eniac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Multics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marL="0" indent="0">
              <a:spcBef>
                <a:spcPct val="10000"/>
              </a:spcBef>
              <a:buNone/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5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Eniac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Multics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ct val="1000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4494" r="23555" b="33652"/>
          <a:stretch>
            <a:fillRect/>
          </a:stretch>
        </p:blipFill>
        <p:spPr bwMode="auto">
          <a:xfrm>
            <a:off x="5867400" y="3292475"/>
            <a:ext cx="2624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1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  <a:p>
            <a:pPr>
              <a:spcBef>
                <a:spcPct val="10000"/>
              </a:spcBef>
            </a:pPr>
            <a:r>
              <a:rPr lang="en-US" altLang="en-US" dirty="0" smtClean="0"/>
              <a:t>Rapid change in hardware </a:t>
            </a:r>
            <a:r>
              <a:rPr lang="en-US" altLang="en-US" dirty="0"/>
              <a:t>l</a:t>
            </a:r>
            <a:r>
              <a:rPr lang="en-US" altLang="en-US" dirty="0" smtClean="0"/>
              <a:t>eads to changing OS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Batch </a:t>
            </a:r>
            <a:r>
              <a:rPr lang="en-US" altLang="en-US" dirty="0" smtClean="0">
                <a:sym typeface="Symbol" panose="05050102010706020507" pitchFamily="18" charset="2"/>
              </a:rPr>
              <a:t> Multiprogramming  Timesharing  Graphical UI  Ubiquitous Devices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Gradual migration of features into smaller </a:t>
            </a:r>
            <a:r>
              <a:rPr lang="en-US" altLang="en-US" dirty="0"/>
              <a:t>m</a:t>
            </a:r>
            <a:r>
              <a:rPr lang="en-US" altLang="en-US" dirty="0" smtClean="0"/>
              <a:t>achines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  <a:p>
            <a:pPr>
              <a:spcBef>
                <a:spcPct val="10000"/>
              </a:spcBef>
            </a:pPr>
            <a:r>
              <a:rPr lang="en-US" altLang="en-US" dirty="0" smtClean="0"/>
              <a:t>Today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Small OS: 100K lines / Large: 10M lines (5M browser!)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100-1000 people-years</a:t>
            </a:r>
          </a:p>
        </p:txBody>
      </p:sp>
    </p:spTree>
    <p:extLst>
      <p:ext uri="{BB962C8B-B14F-4D97-AF65-F5344CB8AC3E}">
        <p14:creationId xmlns:p14="http://schemas.microsoft.com/office/powerpoint/2010/main" val="247541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en-US" smtClean="0"/>
              <a:t>OS Archaeology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en-US" dirty="0" smtClean="0"/>
              <a:t>Because of the cost of developing an OS from scratch, most modern </a:t>
            </a:r>
            <a:r>
              <a:rPr lang="en-US" dirty="0" err="1" smtClean="0"/>
              <a:t>OSes</a:t>
            </a:r>
            <a:r>
              <a:rPr lang="en-US" dirty="0" smtClean="0"/>
              <a:t> have a long lineage:</a:t>
            </a:r>
          </a:p>
          <a:p>
            <a:pPr>
              <a:spcBef>
                <a:spcPct val="10000"/>
              </a:spcBef>
              <a:defRPr/>
            </a:pPr>
            <a:endParaRPr lang="en-US" dirty="0"/>
          </a:p>
          <a:p>
            <a:pPr>
              <a:spcBef>
                <a:spcPct val="10000"/>
              </a:spcBef>
              <a:defRPr/>
            </a:pPr>
            <a:r>
              <a:rPr lang="en-US" dirty="0" err="1" smtClean="0"/>
              <a:t>Multics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AT&amp;T Unix </a:t>
            </a:r>
            <a:r>
              <a:rPr lang="en-US" dirty="0" smtClean="0">
                <a:sym typeface="Wingdings" pitchFamily="2" charset="2"/>
              </a:rPr>
              <a:t> BSD Unix  Ultrix, SunOS, </a:t>
            </a:r>
            <a:r>
              <a:rPr lang="en-US" dirty="0" err="1" smtClean="0">
                <a:sym typeface="Wingdings" pitchFamily="2" charset="2"/>
              </a:rPr>
              <a:t>NetBSD</a:t>
            </a:r>
            <a:r>
              <a:rPr lang="en-US" dirty="0" smtClean="0">
                <a:sym typeface="Wingdings" pitchFamily="2" charset="2"/>
              </a:rPr>
              <a:t>,…</a:t>
            </a:r>
          </a:p>
          <a:p>
            <a:pPr>
              <a:spcBef>
                <a:spcPct val="10000"/>
              </a:spcBef>
              <a:defRPr/>
            </a:pPr>
            <a:endParaRPr lang="en-US" dirty="0" smtClean="0"/>
          </a:p>
          <a:p>
            <a:pPr>
              <a:spcBef>
                <a:spcPct val="10000"/>
              </a:spcBef>
              <a:defRPr/>
            </a:pPr>
            <a:r>
              <a:rPr lang="en-US" dirty="0" smtClean="0"/>
              <a:t>Mach (micro-kernel) + BSD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NextStep</a:t>
            </a:r>
            <a:r>
              <a:rPr lang="en-US" dirty="0" smtClean="0">
                <a:sym typeface="Wingdings" pitchFamily="2" charset="2"/>
              </a:rPr>
              <a:t>  XNU 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Apple OS X, i</a:t>
            </a:r>
            <a:r>
              <a:rPr lang="en-US" dirty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hone iOS</a:t>
            </a:r>
          </a:p>
          <a:p>
            <a:pPr marL="0" indent="0">
              <a:spcBef>
                <a:spcPct val="10000"/>
              </a:spcBef>
              <a:buFontTx/>
              <a:buNone/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ym typeface="Wingdings" pitchFamily="2" charset="2"/>
              </a:rPr>
              <a:t>MINIX  Linux </a:t>
            </a:r>
            <a:r>
              <a:rPr lang="en-US" dirty="0" smtClean="0">
                <a:sym typeface="Wingdings" pitchFamily="2" charset="2"/>
              </a:rPr>
              <a:t> Android OS, </a:t>
            </a:r>
            <a:r>
              <a:rPr lang="en-US" dirty="0">
                <a:sym typeface="Wingdings" pitchFamily="2" charset="2"/>
              </a:rPr>
              <a:t>Chrome OS, </a:t>
            </a:r>
            <a:r>
              <a:rPr lang="en-US" dirty="0" err="1">
                <a:sym typeface="Wingdings" pitchFamily="2" charset="2"/>
              </a:rPr>
              <a:t>RedHat</a:t>
            </a:r>
            <a:r>
              <a:rPr lang="en-US" dirty="0">
                <a:sym typeface="Wingdings" pitchFamily="2" charset="2"/>
              </a:rPr>
              <a:t>, Ubuntu, Fedora, </a:t>
            </a:r>
            <a:r>
              <a:rPr lang="en-US" dirty="0" err="1">
                <a:sym typeface="Wingdings" pitchFamily="2" charset="2"/>
              </a:rPr>
              <a:t>Debian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Suse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dirty="0" smtClean="0">
                <a:sym typeface="Wingdings" pitchFamily="2" charset="2"/>
              </a:rPr>
              <a:t>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ym typeface="Wingdings" pitchFamily="2" charset="2"/>
              </a:rPr>
              <a:t>CP/M  QDOS  MS-DOS  Windows 3.1  NT  95  98  2000  XP  Vista  7  8  </a:t>
            </a:r>
            <a:r>
              <a:rPr lang="en-US" dirty="0">
                <a:sym typeface="Wingdings" pitchFamily="2" charset="2"/>
              </a:rPr>
              <a:t>10  </a:t>
            </a:r>
            <a:r>
              <a:rPr lang="en-US" dirty="0" smtClean="0">
                <a:sym typeface="Wingdings" pitchFamily="2" charset="2"/>
              </a:rPr>
              <a:t>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5416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37613</TotalTime>
  <Pages>60</Pages>
  <Words>2948</Words>
  <Application>Microsoft Macintosh PowerPoint</Application>
  <PresentationFormat>On-screen Show (4:3)</PresentationFormat>
  <Paragraphs>802</Paragraphs>
  <Slides>45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Comic Sans MS</vt:lpstr>
      <vt:lpstr>Courier New</vt:lpstr>
      <vt:lpstr>Gill Sans</vt:lpstr>
      <vt:lpstr>Gill Sans Light</vt:lpstr>
      <vt:lpstr>MS PGothic</vt:lpstr>
      <vt:lpstr>Symbol</vt:lpstr>
      <vt:lpstr>Wingdings</vt:lpstr>
      <vt:lpstr>Office</vt:lpstr>
      <vt:lpstr>CS162 Operating Systems and Systems Programming Lecture 2  Introduction to Processes</vt:lpstr>
      <vt:lpstr>Recall: What is an operating system?</vt:lpstr>
      <vt:lpstr>Very Brief History of OS</vt:lpstr>
      <vt:lpstr>Very Brief History of OS</vt:lpstr>
      <vt:lpstr>Very Brief History of OS</vt:lpstr>
      <vt:lpstr>Very Brief History of OS</vt:lpstr>
      <vt:lpstr>Very Brief History of OS</vt:lpstr>
      <vt:lpstr>Very Brief History of OS</vt:lpstr>
      <vt:lpstr>OS Archaeology</vt:lpstr>
      <vt:lpstr>Migration of OS Concepts and Features</vt:lpstr>
      <vt:lpstr>Today: Four Fundamental OS Concepts</vt:lpstr>
      <vt:lpstr>OS Bottom Line: Run Programs</vt:lpstr>
      <vt:lpstr>Recall (61B): Instruction Fetch/Decode/Execute</vt:lpstr>
      <vt:lpstr>Recall (61C): What happens during program execution?</vt:lpstr>
      <vt:lpstr>First OS Concept: Thread of Control</vt:lpstr>
      <vt:lpstr>Second OS Concept: Program’s Address Space</vt:lpstr>
      <vt:lpstr>Address Space: In a Picture</vt:lpstr>
      <vt:lpstr>Multiprogramming - Multiple Threads of Control</vt:lpstr>
      <vt:lpstr>How can we give the illusion of multiple processors?</vt:lpstr>
      <vt:lpstr>The Basic Problem of Concurrency</vt:lpstr>
      <vt:lpstr>Properties of this simple multiprogramming technique</vt:lpstr>
      <vt:lpstr>Protection</vt:lpstr>
      <vt:lpstr>Third OS Concept: Process</vt:lpstr>
      <vt:lpstr>Single and Multithreaded Processes</vt:lpstr>
      <vt:lpstr>Fourth OS Concept:  Dual Mode Operation</vt:lpstr>
      <vt:lpstr>User/Kernel (Privileged) Mode</vt:lpstr>
      <vt:lpstr>Administrivia (Cont’d)</vt:lpstr>
      <vt:lpstr>Administrivia: Getting started</vt:lpstr>
      <vt:lpstr>If You Want to do Research</vt:lpstr>
      <vt:lpstr> 5 min break</vt:lpstr>
      <vt:lpstr>Simple Protection: Base and Bound (B&amp;B)</vt:lpstr>
      <vt:lpstr>Simple Protection: Base and Bound (B&amp;B)</vt:lpstr>
      <vt:lpstr>Another idea: Address Space Translation</vt:lpstr>
      <vt:lpstr>A simple address translation with Base and Bound</vt:lpstr>
      <vt:lpstr>Tying it together: Simple B&amp;B: OS loads process</vt:lpstr>
      <vt:lpstr>Simple B&amp;B: OS gets ready to execute process </vt:lpstr>
      <vt:lpstr>Simple B&amp;B: User Code Running</vt:lpstr>
      <vt:lpstr>3 types of Mode Transfer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478</cp:revision>
  <cp:lastPrinted>2015-08-31T18:50:49Z</cp:lastPrinted>
  <dcterms:created xsi:type="dcterms:W3CDTF">1995-08-12T11:37:26Z</dcterms:created>
  <dcterms:modified xsi:type="dcterms:W3CDTF">2018-08-28T03:10:38Z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