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1807" r:id="rId3"/>
    <p:sldId id="1805" r:id="rId4"/>
    <p:sldId id="1800" r:id="rId5"/>
    <p:sldId id="1801" r:id="rId6"/>
    <p:sldId id="1802" r:id="rId7"/>
    <p:sldId id="1803" r:id="rId8"/>
    <p:sldId id="1804" r:id="rId9"/>
    <p:sldId id="1809" r:id="rId10"/>
    <p:sldId id="1808" r:id="rId11"/>
    <p:sldId id="1762" r:id="rId12"/>
    <p:sldId id="1763" r:id="rId13"/>
    <p:sldId id="1764" r:id="rId14"/>
    <p:sldId id="1765" r:id="rId15"/>
    <p:sldId id="1766" r:id="rId16"/>
    <p:sldId id="1767" r:id="rId17"/>
    <p:sldId id="1768" r:id="rId18"/>
    <p:sldId id="1769" r:id="rId19"/>
    <p:sldId id="1770" r:id="rId20"/>
    <p:sldId id="1771" r:id="rId21"/>
    <p:sldId id="1772" r:id="rId22"/>
    <p:sldId id="1773" r:id="rId23"/>
    <p:sldId id="1774" r:id="rId24"/>
    <p:sldId id="1775" r:id="rId25"/>
    <p:sldId id="1776" r:id="rId26"/>
    <p:sldId id="1777" r:id="rId27"/>
    <p:sldId id="1778" r:id="rId28"/>
    <p:sldId id="1779" r:id="rId29"/>
    <p:sldId id="1780" r:id="rId30"/>
    <p:sldId id="1781" r:id="rId31"/>
    <p:sldId id="1782" r:id="rId32"/>
    <p:sldId id="1783" r:id="rId33"/>
    <p:sldId id="1784" r:id="rId34"/>
    <p:sldId id="1785" r:id="rId35"/>
    <p:sldId id="1786" r:id="rId36"/>
    <p:sldId id="1787" r:id="rId37"/>
    <p:sldId id="1788" r:id="rId38"/>
    <p:sldId id="1789" r:id="rId39"/>
    <p:sldId id="1790" r:id="rId40"/>
    <p:sldId id="1791" r:id="rId41"/>
    <p:sldId id="1792" r:id="rId42"/>
    <p:sldId id="1793" r:id="rId43"/>
    <p:sldId id="1794" r:id="rId44"/>
    <p:sldId id="1570" r:id="rId45"/>
    <p:sldId id="1810" r:id="rId46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5C3C2"/>
    <a:srgbClr val="FF99FF"/>
    <a:srgbClr val="FCC094"/>
    <a:srgbClr val="FFFFBD"/>
    <a:srgbClr val="9933FF"/>
    <a:srgbClr val="FFC5F0"/>
    <a:srgbClr val="FF79DC"/>
    <a:srgbClr val="FF33CC"/>
    <a:srgbClr val="29C6D7"/>
    <a:srgbClr val="FC2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31" autoAdjust="0"/>
    <p:restoredTop sz="94799" autoAdjust="0"/>
  </p:normalViewPr>
  <p:slideViewPr>
    <p:cSldViewPr>
      <p:cViewPr varScale="1">
        <p:scale>
          <a:sx n="94" d="100"/>
          <a:sy n="94" d="100"/>
        </p:scale>
        <p:origin x="5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9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9969FCB4-23B5-BD44-88A2-ABF70940293A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1963" y="569913"/>
            <a:ext cx="3600450" cy="270033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8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E292823-9565-894A-AD93-C54DA2DEEAAB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E6D1E43-D64A-4A49-A01A-3E14601E68E8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A59A73E0-75D1-E242-BF02-66D990FE879E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5E82DFED-7759-0247-82D9-4024F672B7FC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ACF3292-E25F-934A-9100-3C040FD5D0AE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542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971862" y="6551613"/>
            <a:ext cx="939341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21.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100217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11/26/2018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886200" y="6550025"/>
            <a:ext cx="18998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4384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22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E2E </a:t>
            </a:r>
            <a:r>
              <a:rPr lang="en-US" altLang="en-US" sz="3000" dirty="0" smtClean="0"/>
              <a:t>Argument,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TCP Flow </a:t>
            </a:r>
            <a:r>
              <a:rPr lang="en-US" altLang="en-US" sz="3000" dirty="0" smtClean="0"/>
              <a:t>Control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November 26</a:t>
            </a:r>
            <a:r>
              <a:rPr lang="en-US" altLang="en-US" baseline="30000" dirty="0" smtClean="0"/>
              <a:t>th</a:t>
            </a:r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, 2018</a:t>
            </a: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Prof. Ion Stoica</a:t>
            </a:r>
          </a:p>
          <a:p>
            <a:pPr marL="285750" indent="-285750"/>
            <a:r>
              <a:rPr lang="en-US" altLang="en-US" b="0" dirty="0" smtClean="0">
                <a:latin typeface="Gill Sans Light" charset="0"/>
                <a:ea typeface="Gill Sans Light" charset="0"/>
                <a:cs typeface="Gill Sans Light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/>
          <a:lstStyle/>
          <a:p>
            <a:r>
              <a:rPr lang="en-US" sz="2800" dirty="0" smtClean="0"/>
              <a:t>Midterm </a:t>
            </a:r>
            <a:r>
              <a:rPr lang="en-US" sz="2800" dirty="0"/>
              <a:t>3</a:t>
            </a:r>
            <a:r>
              <a:rPr lang="en-US" sz="2800" dirty="0" smtClean="0"/>
              <a:t> coming up on </a:t>
            </a:r>
            <a:r>
              <a:rPr lang="en-US" sz="28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Wen 11/28 5:00-6:30PM</a:t>
            </a:r>
          </a:p>
          <a:p>
            <a:pPr lvl="1"/>
            <a:r>
              <a:rPr lang="en-US" sz="2400" dirty="0" smtClean="0"/>
              <a:t>All topics:</a:t>
            </a:r>
          </a:p>
          <a:p>
            <a:pPr lvl="2"/>
            <a:r>
              <a:rPr lang="en-US" sz="2400" dirty="0" smtClean="0"/>
              <a:t>Focus will be on Lectures 18 – 23 and associated readings, and Projects 3</a:t>
            </a:r>
          </a:p>
          <a:p>
            <a:pPr lvl="2"/>
            <a:r>
              <a:rPr lang="en-US" sz="2400" dirty="0" smtClean="0"/>
              <a:t>But expect 20-30% questions from materials from Lectures 1-17</a:t>
            </a:r>
          </a:p>
          <a:p>
            <a:pPr lvl="1"/>
            <a:r>
              <a:rPr lang="en-US" sz="2400" dirty="0" smtClean="0"/>
              <a:t>Closed book</a:t>
            </a:r>
          </a:p>
          <a:p>
            <a:pPr lvl="1"/>
            <a:r>
              <a:rPr lang="en-US" sz="2400" dirty="0" smtClean="0"/>
              <a:t>2 pages hand-written notes both sides</a:t>
            </a:r>
            <a:endParaRPr lang="en-US" sz="4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38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Gill Sans Light"/>
                <a:ea typeface="ＭＳ Ｐゴシック" charset="0"/>
                <a:cs typeface="Gill Sans Light"/>
              </a:rPr>
              <a:t>End-to-end principle (argument)</a:t>
            </a:r>
          </a:p>
          <a:p>
            <a:endParaRPr lang="en-US" sz="2800" dirty="0" smtClean="0">
              <a:solidFill>
                <a:srgbClr val="FF0000"/>
              </a:solidFill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TCP </a:t>
            </a:r>
            <a:r>
              <a:rPr lang="en-US" sz="28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flow control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9674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Flow Control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3200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Recall: Flow control ensures a fast sender does not  overwhelm a slow receiver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Example: Producer-consumer with bounded buffer (Lecture 5)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 buffer between producer and consumer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Producer puts items into buffer as long as buffer </a:t>
            </a:r>
            <a:r>
              <a:rPr lang="en-US" sz="2400" b="1" dirty="0">
                <a:latin typeface="Gill Sans Light"/>
                <a:ea typeface="ＭＳ Ｐゴシック" charset="0"/>
                <a:cs typeface="Gill Sans Light"/>
              </a:rPr>
              <a:t>not full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Consumer consumes items from buffer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7171" name="Oval 1"/>
          <p:cNvSpPr>
            <a:spLocks noChangeArrowheads="1"/>
          </p:cNvSpPr>
          <p:nvPr/>
        </p:nvSpPr>
        <p:spPr bwMode="auto">
          <a:xfrm>
            <a:off x="1066800" y="4267200"/>
            <a:ext cx="13716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Produ-cer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553200" y="4267200"/>
            <a:ext cx="1295400" cy="12192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Con-sumer</a:t>
            </a:r>
            <a:endParaRPr lang="en-US" sz="2000">
              <a:latin typeface="Helvetica" charset="0"/>
              <a:cs typeface="Helvetica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57150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4102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05400" y="4648200"/>
            <a:ext cx="304800" cy="3810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cxnSp>
        <p:nvCxnSpPr>
          <p:cNvPr id="7176" name="Straight Connector 5"/>
          <p:cNvCxnSpPr>
            <a:cxnSpLocks noChangeShapeType="1"/>
          </p:cNvCxnSpPr>
          <p:nvPr/>
        </p:nvCxnSpPr>
        <p:spPr bwMode="auto">
          <a:xfrm>
            <a:off x="4648200" y="4648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77" name="Straight Connector 12"/>
          <p:cNvCxnSpPr>
            <a:cxnSpLocks noChangeShapeType="1"/>
          </p:cNvCxnSpPr>
          <p:nvPr/>
        </p:nvCxnSpPr>
        <p:spPr bwMode="auto">
          <a:xfrm>
            <a:off x="4648200" y="5029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78" name="Straight Arrow Connector 11"/>
          <p:cNvCxnSpPr>
            <a:cxnSpLocks noChangeShapeType="1"/>
          </p:cNvCxnSpPr>
          <p:nvPr/>
        </p:nvCxnSpPr>
        <p:spPr bwMode="auto">
          <a:xfrm>
            <a:off x="6019800" y="4876800"/>
            <a:ext cx="533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179" name="Straight Arrow Connector 20"/>
          <p:cNvCxnSpPr>
            <a:cxnSpLocks noChangeShapeType="1"/>
            <a:stCxn id="7171" idx="6"/>
          </p:cNvCxnSpPr>
          <p:nvPr/>
        </p:nvCxnSpPr>
        <p:spPr bwMode="auto">
          <a:xfrm>
            <a:off x="2438400" y="4876800"/>
            <a:ext cx="22860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180" name="TextBox 22"/>
          <p:cNvSpPr txBox="1">
            <a:spLocks noChangeArrowheads="1"/>
          </p:cNvSpPr>
          <p:nvPr/>
        </p:nvSpPr>
        <p:spPr bwMode="auto">
          <a:xfrm>
            <a:off x="4953000" y="4114800"/>
            <a:ext cx="83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0">
                <a:latin typeface="Helvetica" charset="0"/>
                <a:cs typeface="Helvetica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2441440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TCP: sliding window protocol at byte (not packet) level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Go-back-N: TCP Tahoe, Reno, New Reno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Selective Repeat (SR): TCP Sack 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Receiver tells sender how many more bytes it can receive without overflowing its buffer (i.e.,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AdvertisedWindow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(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nowledgement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) contains sequence number N of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byte the receiver expects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, i.e., receiver has received all bytes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 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up to and including N-1</a:t>
            </a:r>
          </a:p>
        </p:txBody>
      </p:sp>
    </p:spTree>
    <p:extLst>
      <p:ext uri="{BB962C8B-B14F-4D97-AF65-F5344CB8AC3E}">
        <p14:creationId xmlns:p14="http://schemas.microsoft.com/office/powerpoint/2010/main" val="2862415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9"/>
          <p:cNvSpPr>
            <a:spLocks noChangeArrowheads="1"/>
          </p:cNvSpPr>
          <p:nvPr/>
        </p:nvSpPr>
        <p:spPr bwMode="auto">
          <a:xfrm>
            <a:off x="10668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8" name="Rectangle 50"/>
          <p:cNvSpPr>
            <a:spLocks noChangeArrowheads="1"/>
          </p:cNvSpPr>
          <p:nvPr/>
        </p:nvSpPr>
        <p:spPr bwMode="auto">
          <a:xfrm>
            <a:off x="5486400" y="1905000"/>
            <a:ext cx="2514600" cy="15240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54864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1066800" y="762000"/>
            <a:ext cx="2514600" cy="2667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763000" cy="2971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TCP/IP implemented by OS (Kernel)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Cannot do context switching on sending/receiving every packet</a:t>
            </a:r>
          </a:p>
          <a:p>
            <a:pPr lvl="2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At 1Gbps, it takes 12 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usec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 to send an 1500 bytes, and 0.8usec to send an 100 byte packet 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Need buffers to match …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app with sending TCP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receiving TCP with receiving app</a:t>
            </a:r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10668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1219200" y="9144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1355725" y="11430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9226" name="Text Box 26"/>
          <p:cNvSpPr txBox="1">
            <a:spLocks noChangeArrowheads="1"/>
          </p:cNvSpPr>
          <p:nvPr/>
        </p:nvSpPr>
        <p:spPr bwMode="auto">
          <a:xfrm>
            <a:off x="5794375" y="11112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9227" name="Oval 12"/>
          <p:cNvSpPr>
            <a:spLocks noChangeArrowheads="1"/>
          </p:cNvSpPr>
          <p:nvPr/>
        </p:nvSpPr>
        <p:spPr bwMode="auto">
          <a:xfrm>
            <a:off x="5638800" y="9144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9228" name="Freeform 14"/>
          <p:cNvSpPr>
            <a:spLocks/>
          </p:cNvSpPr>
          <p:nvPr/>
        </p:nvSpPr>
        <p:spPr bwMode="auto">
          <a:xfrm flipH="1" flipV="1">
            <a:off x="2362200" y="1676400"/>
            <a:ext cx="3429000" cy="9144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>
            <a:off x="5486400" y="1905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9230" name="Group 2"/>
          <p:cNvGrpSpPr>
            <a:grpSpLocks/>
          </p:cNvGrpSpPr>
          <p:nvPr/>
        </p:nvGrpSpPr>
        <p:grpSpPr bwMode="auto">
          <a:xfrm>
            <a:off x="5562600" y="2362200"/>
            <a:ext cx="1066800" cy="381000"/>
            <a:chOff x="5791200" y="2590800"/>
            <a:chExt cx="13716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6858681" y="2590800"/>
              <a:ext cx="304119" cy="3810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cs typeface="Helvetica"/>
              </a:endParaRPr>
            </a:p>
          </p:txBody>
        </p:sp>
        <p:sp>
          <p:nvSpPr>
            <p:cNvPr id="9235" name="Rectangle 34"/>
            <p:cNvSpPr>
              <a:spLocks noChangeArrowheads="1"/>
            </p:cNvSpPr>
            <p:nvPr/>
          </p:nvSpPr>
          <p:spPr bwMode="auto">
            <a:xfrm>
              <a:off x="65532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6248400" y="2590800"/>
              <a:ext cx="304800" cy="381000"/>
            </a:xfrm>
            <a:prstGeom prst="rect">
              <a:avLst/>
            </a:prstGeom>
            <a:solidFill>
              <a:srgbClr val="8CA4F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</p:txBody>
        </p:sp>
        <p:cxnSp>
          <p:nvCxnSpPr>
            <p:cNvPr id="9237" name="Straight Connector 36"/>
            <p:cNvCxnSpPr>
              <a:cxnSpLocks noChangeShapeType="1"/>
            </p:cNvCxnSpPr>
            <p:nvPr/>
          </p:nvCxnSpPr>
          <p:spPr bwMode="auto">
            <a:xfrm>
              <a:off x="5791200" y="2590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9238" name="Straight Connector 37"/>
            <p:cNvCxnSpPr>
              <a:cxnSpLocks noChangeShapeType="1"/>
            </p:cNvCxnSpPr>
            <p:nvPr/>
          </p:nvCxnSpPr>
          <p:spPr bwMode="auto">
            <a:xfrm>
              <a:off x="5791200" y="29718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9231" name="TextBox 51"/>
          <p:cNvSpPr txBox="1">
            <a:spLocks noChangeArrowheads="1"/>
          </p:cNvSpPr>
          <p:nvPr/>
        </p:nvSpPr>
        <p:spPr bwMode="auto">
          <a:xfrm>
            <a:off x="1666875" y="2209800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2" name="TextBox 51"/>
          <p:cNvSpPr txBox="1">
            <a:spLocks noChangeArrowheads="1"/>
          </p:cNvSpPr>
          <p:nvPr/>
        </p:nvSpPr>
        <p:spPr bwMode="auto">
          <a:xfrm>
            <a:off x="6400800" y="2362200"/>
            <a:ext cx="1381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OS</a:t>
            </a:r>
          </a:p>
          <a:p>
            <a:pPr algn="ctr" eaLnBrk="1" hangingPunct="1"/>
            <a:r>
              <a:rPr lang="en-US" b="0">
                <a:latin typeface="Helvetica" charset="0"/>
                <a:cs typeface="Helvetica" charset="0"/>
              </a:rPr>
              <a:t>(TCP/IP)</a:t>
            </a:r>
          </a:p>
        </p:txBody>
      </p:sp>
      <p:sp>
        <p:nvSpPr>
          <p:cNvPr id="9233" name="Freeform 14"/>
          <p:cNvSpPr>
            <a:spLocks/>
          </p:cNvSpPr>
          <p:nvPr/>
        </p:nvSpPr>
        <p:spPr bwMode="auto">
          <a:xfrm rot="-5400000" flipH="1" flipV="1">
            <a:off x="6343650" y="1962150"/>
            <a:ext cx="876300" cy="3048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1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50"/>
          <p:cNvSpPr>
            <a:spLocks noChangeArrowheads="1"/>
          </p:cNvSpPr>
          <p:nvPr/>
        </p:nvSpPr>
        <p:spPr bwMode="auto">
          <a:xfrm>
            <a:off x="4800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2" name="Rectangle 49"/>
          <p:cNvSpPr>
            <a:spLocks noChangeArrowheads="1"/>
          </p:cNvSpPr>
          <p:nvPr/>
        </p:nvSpPr>
        <p:spPr bwMode="auto">
          <a:xfrm>
            <a:off x="685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763000" cy="2286000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Three pairs of producer-consumer</a:t>
            </a:r>
            <a:r>
              <a:rPr lang="ja-JP" altLang="en-US" dirty="0">
                <a:latin typeface="Gill Sans Light"/>
                <a:ea typeface="ＭＳ Ｐゴシック" charset="0"/>
                <a:cs typeface="Gill Sans Light"/>
              </a:rPr>
              <a:t>’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s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process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sending TCP</a:t>
            </a:r>
            <a:endParaRPr lang="en-US" sz="2400" dirty="0">
              <a:latin typeface="Gill Sans Light"/>
              <a:ea typeface="ＭＳ Ｐゴシック" charset="0"/>
              <a:cs typeface="Gill Sans Light"/>
            </a:endParaRP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Sending TCP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 receiving TCP</a:t>
            </a:r>
          </a:p>
          <a:p>
            <a:pPr marL="914400" lvl="1" indent="-457200">
              <a:buFontTx/>
              <a:buAutoNum type="circleNumDbPlain"/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  <a:sym typeface="Wingdings" charset="0"/>
              </a:rPr>
              <a:t>receiving TCP  receiving process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6" name="Line 11"/>
          <p:cNvSpPr>
            <a:spLocks noChangeShapeType="1"/>
          </p:cNvSpPr>
          <p:nvPr/>
        </p:nvSpPr>
        <p:spPr bwMode="auto">
          <a:xfrm>
            <a:off x="762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0249" name="Freeform 14"/>
          <p:cNvSpPr>
            <a:spLocks/>
          </p:cNvSpPr>
          <p:nvPr/>
        </p:nvSpPr>
        <p:spPr bwMode="auto">
          <a:xfrm flipH="1">
            <a:off x="2209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0" name="Line 17"/>
          <p:cNvSpPr>
            <a:spLocks noChangeShapeType="1"/>
          </p:cNvSpPr>
          <p:nvPr/>
        </p:nvSpPr>
        <p:spPr bwMode="auto">
          <a:xfrm>
            <a:off x="4724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0253" name="Freeform 14"/>
          <p:cNvSpPr>
            <a:spLocks/>
          </p:cNvSpPr>
          <p:nvPr/>
        </p:nvSpPr>
        <p:spPr bwMode="auto">
          <a:xfrm flipH="1">
            <a:off x="6477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4953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295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57" name="Line 11"/>
          <p:cNvSpPr>
            <a:spLocks noChangeShapeType="1"/>
          </p:cNvSpPr>
          <p:nvPr/>
        </p:nvSpPr>
        <p:spPr bwMode="auto">
          <a:xfrm>
            <a:off x="762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58" name="TextBox 28"/>
          <p:cNvSpPr txBox="1">
            <a:spLocks noChangeArrowheads="1"/>
          </p:cNvSpPr>
          <p:nvPr/>
        </p:nvSpPr>
        <p:spPr bwMode="auto">
          <a:xfrm>
            <a:off x="685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59" name="TextBox 29"/>
          <p:cNvSpPr txBox="1">
            <a:spLocks noChangeArrowheads="1"/>
          </p:cNvSpPr>
          <p:nvPr/>
        </p:nvSpPr>
        <p:spPr bwMode="auto">
          <a:xfrm>
            <a:off x="7594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0260" name="TextBox 30"/>
          <p:cNvSpPr txBox="1">
            <a:spLocks noChangeArrowheads="1"/>
          </p:cNvSpPr>
          <p:nvPr/>
        </p:nvSpPr>
        <p:spPr bwMode="auto">
          <a:xfrm>
            <a:off x="685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1" name="TextBox 31"/>
          <p:cNvSpPr txBox="1">
            <a:spLocks noChangeArrowheads="1"/>
          </p:cNvSpPr>
          <p:nvPr/>
        </p:nvSpPr>
        <p:spPr bwMode="auto">
          <a:xfrm>
            <a:off x="7848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0262" name="Freeform 40"/>
          <p:cNvSpPr>
            <a:spLocks noChangeArrowheads="1"/>
          </p:cNvSpPr>
          <p:nvPr/>
        </p:nvSpPr>
        <p:spPr bwMode="auto">
          <a:xfrm>
            <a:off x="1752600" y="2667000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4191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48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53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266" name="Line 11"/>
          <p:cNvSpPr>
            <a:spLocks noChangeShapeType="1"/>
          </p:cNvSpPr>
          <p:nvPr/>
        </p:nvSpPr>
        <p:spPr bwMode="auto">
          <a:xfrm>
            <a:off x="4953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7" name="Line 11"/>
          <p:cNvSpPr>
            <a:spLocks noChangeShapeType="1"/>
          </p:cNvSpPr>
          <p:nvPr/>
        </p:nvSpPr>
        <p:spPr bwMode="auto">
          <a:xfrm>
            <a:off x="4953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68" name="TextBox 51"/>
          <p:cNvSpPr txBox="1">
            <a:spLocks noChangeArrowheads="1"/>
          </p:cNvSpPr>
          <p:nvPr/>
        </p:nvSpPr>
        <p:spPr bwMode="auto">
          <a:xfrm>
            <a:off x="0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0269" name="Left Brace 52"/>
          <p:cNvSpPr>
            <a:spLocks/>
          </p:cNvSpPr>
          <p:nvPr/>
        </p:nvSpPr>
        <p:spPr bwMode="auto">
          <a:xfrm>
            <a:off x="457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grpSp>
        <p:nvGrpSpPr>
          <p:cNvPr id="10270" name="Group 3"/>
          <p:cNvGrpSpPr>
            <a:grpSpLocks/>
          </p:cNvGrpSpPr>
          <p:nvPr/>
        </p:nvGrpSpPr>
        <p:grpSpPr bwMode="auto">
          <a:xfrm>
            <a:off x="2286000" y="1905000"/>
            <a:ext cx="312738" cy="369888"/>
            <a:chOff x="8602356" y="279400"/>
            <a:chExt cx="313044" cy="369332"/>
          </a:xfrm>
        </p:grpSpPr>
        <p:sp>
          <p:nvSpPr>
            <p:cNvPr id="10277" name="Oval 1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8" name="TextBox 2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10271" name="Group 33"/>
          <p:cNvGrpSpPr>
            <a:grpSpLocks/>
          </p:cNvGrpSpPr>
          <p:nvPr/>
        </p:nvGrpSpPr>
        <p:grpSpPr bwMode="auto">
          <a:xfrm>
            <a:off x="4343400" y="3657600"/>
            <a:ext cx="312738" cy="369888"/>
            <a:chOff x="8602356" y="279400"/>
            <a:chExt cx="313044" cy="369332"/>
          </a:xfrm>
        </p:grpSpPr>
        <p:sp>
          <p:nvSpPr>
            <p:cNvPr id="10275" name="Oval 34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6" name="TextBox 35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10272" name="Group 37"/>
          <p:cNvGrpSpPr>
            <a:grpSpLocks/>
          </p:cNvGrpSpPr>
          <p:nvPr/>
        </p:nvGrpSpPr>
        <p:grpSpPr bwMode="auto">
          <a:xfrm>
            <a:off x="6096000" y="1905000"/>
            <a:ext cx="312738" cy="369888"/>
            <a:chOff x="8602356" y="279400"/>
            <a:chExt cx="313044" cy="369332"/>
          </a:xfrm>
        </p:grpSpPr>
        <p:sp>
          <p:nvSpPr>
            <p:cNvPr id="10273" name="Oval 38"/>
            <p:cNvSpPr>
              <a:spLocks noChangeArrowheads="1"/>
            </p:cNvSpPr>
            <p:nvPr/>
          </p:nvSpPr>
          <p:spPr bwMode="auto">
            <a:xfrm>
              <a:off x="8610600" y="3048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  <a:cs typeface="Helvetica" charset="0"/>
              </a:endParaRPr>
            </a:p>
            <a:p>
              <a:pPr algn="ctr"/>
              <a:endParaRPr lang="en-US" sz="1800" b="0">
                <a:latin typeface="Helvetica" charset="0"/>
                <a:cs typeface="Helvetica" charset="0"/>
              </a:endParaRPr>
            </a:p>
          </p:txBody>
        </p:sp>
        <p:sp>
          <p:nvSpPr>
            <p:cNvPr id="10274" name="TextBox 39"/>
            <p:cNvSpPr txBox="1">
              <a:spLocks noChangeArrowheads="1"/>
            </p:cNvSpPr>
            <p:nvPr/>
          </p:nvSpPr>
          <p:spPr bwMode="auto">
            <a:xfrm>
              <a:off x="8602356" y="279400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784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0"/>
          <p:cNvSpPr>
            <a:spLocks noChangeArrowheads="1"/>
          </p:cNvSpPr>
          <p:nvPr/>
        </p:nvSpPr>
        <p:spPr bwMode="auto">
          <a:xfrm>
            <a:off x="4800600" y="1981200"/>
            <a:ext cx="42672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6" name="Rectangle 49"/>
          <p:cNvSpPr>
            <a:spLocks noChangeArrowheads="1"/>
          </p:cNvSpPr>
          <p:nvPr/>
        </p:nvSpPr>
        <p:spPr bwMode="auto">
          <a:xfrm>
            <a:off x="685800" y="1981200"/>
            <a:ext cx="3962400" cy="1752600"/>
          </a:xfrm>
          <a:prstGeom prst="rect">
            <a:avLst/>
          </a:prstGeom>
          <a:solidFill>
            <a:srgbClr val="FFFFA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59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Example assumptions: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Maximum IP packet size = </a:t>
            </a:r>
            <a:r>
              <a:rPr lang="en-US" sz="2400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100 bytes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Size of the receiving buffer (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MaxRcvBuf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) = </a:t>
            </a:r>
            <a:r>
              <a:rPr lang="en-US" sz="2400" dirty="0">
                <a:solidFill>
                  <a:srgbClr val="FF6600"/>
                </a:solidFill>
                <a:latin typeface="Gill Sans Light"/>
                <a:ea typeface="ＭＳ Ｐゴシック" charset="0"/>
                <a:cs typeface="Gill Sans Light"/>
              </a:rPr>
              <a:t>300 bytes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Recall,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indicates the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next expected byte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in-sequence, not the last received byte 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Use circular buffers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2362200"/>
            <a:ext cx="3733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>
            <a:off x="762000" y="19812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1273" name="Freeform 14"/>
          <p:cNvSpPr>
            <a:spLocks/>
          </p:cNvSpPr>
          <p:nvPr/>
        </p:nvSpPr>
        <p:spPr bwMode="auto">
          <a:xfrm flipH="1">
            <a:off x="2209800" y="1752600"/>
            <a:ext cx="2286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4" name="Line 17"/>
          <p:cNvSpPr>
            <a:spLocks noChangeShapeType="1"/>
          </p:cNvSpPr>
          <p:nvPr/>
        </p:nvSpPr>
        <p:spPr bwMode="auto">
          <a:xfrm>
            <a:off x="47244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1277" name="Freeform 14"/>
          <p:cNvSpPr>
            <a:spLocks/>
          </p:cNvSpPr>
          <p:nvPr/>
        </p:nvSpPr>
        <p:spPr bwMode="auto">
          <a:xfrm flipH="1">
            <a:off x="6477000" y="1752600"/>
            <a:ext cx="152400" cy="6096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4953000" y="2362200"/>
            <a:ext cx="3886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295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248400" y="23622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81" name="Line 11"/>
          <p:cNvSpPr>
            <a:spLocks noChangeShapeType="1"/>
          </p:cNvSpPr>
          <p:nvPr/>
        </p:nvSpPr>
        <p:spPr bwMode="auto">
          <a:xfrm>
            <a:off x="762000" y="29718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82" name="TextBox 28"/>
          <p:cNvSpPr txBox="1">
            <a:spLocks noChangeArrowheads="1"/>
          </p:cNvSpPr>
          <p:nvPr/>
        </p:nvSpPr>
        <p:spPr bwMode="auto">
          <a:xfrm>
            <a:off x="6858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3" name="TextBox 29"/>
          <p:cNvSpPr txBox="1">
            <a:spLocks noChangeArrowheads="1"/>
          </p:cNvSpPr>
          <p:nvPr/>
        </p:nvSpPr>
        <p:spPr bwMode="auto">
          <a:xfrm>
            <a:off x="7594600" y="1962150"/>
            <a:ext cx="132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TCP layer</a:t>
            </a:r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6858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5" name="TextBox 31"/>
          <p:cNvSpPr txBox="1">
            <a:spLocks noChangeArrowheads="1"/>
          </p:cNvSpPr>
          <p:nvPr/>
        </p:nvSpPr>
        <p:spPr bwMode="auto">
          <a:xfrm>
            <a:off x="7848600" y="2971800"/>
            <a:ext cx="104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IP layer</a:t>
            </a:r>
          </a:p>
        </p:txBody>
      </p:sp>
      <p:sp>
        <p:nvSpPr>
          <p:cNvPr id="11286" name="Freeform 40"/>
          <p:cNvSpPr>
            <a:spLocks noChangeArrowheads="1"/>
          </p:cNvSpPr>
          <p:nvPr/>
        </p:nvSpPr>
        <p:spPr bwMode="auto">
          <a:xfrm>
            <a:off x="1752600" y="2667000"/>
            <a:ext cx="5257800" cy="1001713"/>
          </a:xfrm>
          <a:custGeom>
            <a:avLst/>
            <a:gdLst>
              <a:gd name="T0" fmla="*/ 0 w 5689600"/>
              <a:gd name="T1" fmla="*/ 605885 h 857956"/>
              <a:gd name="T2" fmla="*/ 67055 w 5689600"/>
              <a:gd name="T3" fmla="*/ 6058881 h 857956"/>
              <a:gd name="T4" fmla="*/ 354431 w 5689600"/>
              <a:gd name="T5" fmla="*/ 9290303 h 857956"/>
              <a:gd name="T6" fmla="*/ 1384196 w 5689600"/>
              <a:gd name="T7" fmla="*/ 8684410 h 857956"/>
              <a:gd name="T8" fmla="*/ 1609308 w 5689600"/>
              <a:gd name="T9" fmla="*/ 0 h 8579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89600"/>
              <a:gd name="T16" fmla="*/ 0 h 857956"/>
              <a:gd name="T17" fmla="*/ 5689600 w 5689600"/>
              <a:gd name="T18" fmla="*/ 857956 h 8579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89600" h="857956">
                <a:moveTo>
                  <a:pt x="0" y="50800"/>
                </a:moveTo>
                <a:cubicBezTo>
                  <a:pt x="14111" y="218722"/>
                  <a:pt x="28223" y="386644"/>
                  <a:pt x="237067" y="508000"/>
                </a:cubicBezTo>
                <a:cubicBezTo>
                  <a:pt x="445911" y="629356"/>
                  <a:pt x="476956" y="742245"/>
                  <a:pt x="1253067" y="778934"/>
                </a:cubicBezTo>
                <a:cubicBezTo>
                  <a:pt x="2029178" y="815623"/>
                  <a:pt x="4154312" y="857956"/>
                  <a:pt x="4893734" y="728134"/>
                </a:cubicBezTo>
                <a:cubicBezTo>
                  <a:pt x="5633156" y="598312"/>
                  <a:pt x="5689600" y="0"/>
                  <a:pt x="568960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" name="Rectangle 41"/>
          <p:cNvSpPr/>
          <p:nvPr/>
        </p:nvSpPr>
        <p:spPr bwMode="auto">
          <a:xfrm>
            <a:off x="4191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048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53000" y="3124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129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590800"/>
            <a:ext cx="3886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291" name="TextBox 46"/>
          <p:cNvSpPr txBox="1">
            <a:spLocks noChangeArrowheads="1"/>
          </p:cNvSpPr>
          <p:nvPr/>
        </p:nvSpPr>
        <p:spPr bwMode="auto">
          <a:xfrm>
            <a:off x="5402263" y="2286000"/>
            <a:ext cx="10747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300 bytes</a:t>
            </a:r>
          </a:p>
        </p:txBody>
      </p:sp>
      <p:sp>
        <p:nvSpPr>
          <p:cNvPr id="11292" name="Line 11"/>
          <p:cNvSpPr>
            <a:spLocks noChangeShapeType="1"/>
          </p:cNvSpPr>
          <p:nvPr/>
        </p:nvSpPr>
        <p:spPr bwMode="auto">
          <a:xfrm>
            <a:off x="4953000" y="19812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3" name="Line 11"/>
          <p:cNvSpPr>
            <a:spLocks noChangeShapeType="1"/>
          </p:cNvSpPr>
          <p:nvPr/>
        </p:nvSpPr>
        <p:spPr bwMode="auto">
          <a:xfrm>
            <a:off x="4953000" y="2971800"/>
            <a:ext cx="388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94" name="TextBox 51"/>
          <p:cNvSpPr txBox="1">
            <a:spLocks noChangeArrowheads="1"/>
          </p:cNvSpPr>
          <p:nvPr/>
        </p:nvSpPr>
        <p:spPr bwMode="auto">
          <a:xfrm>
            <a:off x="0" y="2647950"/>
            <a:ext cx="555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OS</a:t>
            </a:r>
          </a:p>
        </p:txBody>
      </p:sp>
      <p:sp>
        <p:nvSpPr>
          <p:cNvPr id="11295" name="Left Brace 52"/>
          <p:cNvSpPr>
            <a:spLocks/>
          </p:cNvSpPr>
          <p:nvPr/>
        </p:nvSpPr>
        <p:spPr bwMode="auto">
          <a:xfrm>
            <a:off x="457200" y="1981200"/>
            <a:ext cx="228600" cy="1752600"/>
          </a:xfrm>
          <a:prstGeom prst="leftBrace">
            <a:avLst>
              <a:gd name="adj1" fmla="val 8341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Circular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296400" cy="2895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Assume</a:t>
            </a:r>
          </a:p>
          <a:p>
            <a:pPr lvl="1">
              <a:defRPr/>
            </a:pP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A buffer of size N</a:t>
            </a:r>
          </a:p>
          <a:p>
            <a:pPr lvl="1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A stream of bytes, where bytes have increasing sequence numbers</a:t>
            </a:r>
          </a:p>
          <a:p>
            <a:pPr lvl="2"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Think of stream as an unbounded array of bytes and of sequence number as indexes in this array</a:t>
            </a:r>
          </a:p>
          <a:p>
            <a:pPr>
              <a:defRPr/>
            </a:pP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Buffer stores at most N consecutive bytes from the stream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>
              <a:defRPr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yte k stored at position (k mod N) + 1 in the buffer</a:t>
            </a:r>
          </a:p>
          <a:p>
            <a:pPr marL="457200" lvl="1" indent="0">
              <a:buFontTx/>
              <a:buNone/>
              <a:defRPr/>
            </a:pP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0" y="4267200"/>
            <a:ext cx="381000" cy="381000"/>
          </a:xfrm>
          <a:prstGeom prst="rect">
            <a:avLst/>
          </a:prstGeom>
          <a:solidFill>
            <a:srgbClr val="D9D9D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H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667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715000" y="4267200"/>
            <a:ext cx="38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L</a:t>
            </a:r>
          </a:p>
        </p:txBody>
      </p:sp>
      <p:cxnSp>
        <p:nvCxnSpPr>
          <p:cNvPr id="12298" name="Straight Connector 12"/>
          <p:cNvCxnSpPr>
            <a:cxnSpLocks noChangeShapeType="1"/>
          </p:cNvCxnSpPr>
          <p:nvPr/>
        </p:nvCxnSpPr>
        <p:spPr bwMode="auto">
          <a:xfrm>
            <a:off x="990600" y="4267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299" name="Straight Connector 13"/>
          <p:cNvCxnSpPr>
            <a:cxnSpLocks noChangeShapeType="1"/>
          </p:cNvCxnSpPr>
          <p:nvPr/>
        </p:nvCxnSpPr>
        <p:spPr bwMode="auto">
          <a:xfrm>
            <a:off x="990600" y="4648200"/>
            <a:ext cx="708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4191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  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4267200"/>
            <a:ext cx="3810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O</a:t>
            </a:r>
          </a:p>
        </p:txBody>
      </p:sp>
      <p:sp>
        <p:nvSpPr>
          <p:cNvPr id="12303" name="TextBox 17"/>
          <p:cNvSpPr txBox="1">
            <a:spLocks noChangeArrowheads="1"/>
          </p:cNvSpPr>
          <p:nvPr/>
        </p:nvSpPr>
        <p:spPr bwMode="auto">
          <a:xfrm>
            <a:off x="2286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27</a:t>
            </a:r>
          </a:p>
        </p:txBody>
      </p:sp>
      <p:sp>
        <p:nvSpPr>
          <p:cNvPr id="12304" name="TextBox 18"/>
          <p:cNvSpPr txBox="1">
            <a:spLocks noChangeArrowheads="1"/>
          </p:cNvSpPr>
          <p:nvPr/>
        </p:nvSpPr>
        <p:spPr bwMode="auto">
          <a:xfrm>
            <a:off x="263525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28</a:t>
            </a:r>
          </a:p>
        </p:txBody>
      </p:sp>
      <p:sp>
        <p:nvSpPr>
          <p:cNvPr id="12305" name="TextBox 19"/>
          <p:cNvSpPr txBox="1">
            <a:spLocks noChangeArrowheads="1"/>
          </p:cNvSpPr>
          <p:nvPr/>
        </p:nvSpPr>
        <p:spPr bwMode="auto">
          <a:xfrm>
            <a:off x="3048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29</a:t>
            </a:r>
          </a:p>
        </p:txBody>
      </p:sp>
      <p:sp>
        <p:nvSpPr>
          <p:cNvPr id="12306" name="TextBox 20"/>
          <p:cNvSpPr txBox="1">
            <a:spLocks noChangeArrowheads="1"/>
          </p:cNvSpPr>
          <p:nvPr/>
        </p:nvSpPr>
        <p:spPr bwMode="auto">
          <a:xfrm>
            <a:off x="3429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30</a:t>
            </a:r>
          </a:p>
        </p:txBody>
      </p:sp>
      <p:sp>
        <p:nvSpPr>
          <p:cNvPr id="12307" name="TextBox 21"/>
          <p:cNvSpPr txBox="1">
            <a:spLocks noChangeArrowheads="1"/>
          </p:cNvSpPr>
          <p:nvPr/>
        </p:nvSpPr>
        <p:spPr bwMode="auto">
          <a:xfrm>
            <a:off x="3778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31</a:t>
            </a:r>
          </a:p>
        </p:txBody>
      </p:sp>
      <p:sp>
        <p:nvSpPr>
          <p:cNvPr id="12308" name="TextBox 22"/>
          <p:cNvSpPr txBox="1">
            <a:spLocks noChangeArrowheads="1"/>
          </p:cNvSpPr>
          <p:nvPr/>
        </p:nvSpPr>
        <p:spPr bwMode="auto">
          <a:xfrm>
            <a:off x="4191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32</a:t>
            </a:r>
          </a:p>
        </p:txBody>
      </p:sp>
      <p:sp>
        <p:nvSpPr>
          <p:cNvPr id="12309" name="TextBox 23"/>
          <p:cNvSpPr txBox="1">
            <a:spLocks noChangeArrowheads="1"/>
          </p:cNvSpPr>
          <p:nvPr/>
        </p:nvSpPr>
        <p:spPr bwMode="auto">
          <a:xfrm>
            <a:off x="457200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33</a:t>
            </a:r>
          </a:p>
        </p:txBody>
      </p:sp>
      <p:sp>
        <p:nvSpPr>
          <p:cNvPr id="12310" name="TextBox 24"/>
          <p:cNvSpPr txBox="1">
            <a:spLocks noChangeArrowheads="1"/>
          </p:cNvSpPr>
          <p:nvPr/>
        </p:nvSpPr>
        <p:spPr bwMode="auto">
          <a:xfrm>
            <a:off x="4921250" y="39624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34</a:t>
            </a:r>
          </a:p>
        </p:txBody>
      </p:sp>
      <p:sp>
        <p:nvSpPr>
          <p:cNvPr id="12311" name="TextBox 25"/>
          <p:cNvSpPr txBox="1">
            <a:spLocks noChangeArrowheads="1"/>
          </p:cNvSpPr>
          <p:nvPr/>
        </p:nvSpPr>
        <p:spPr bwMode="auto">
          <a:xfrm>
            <a:off x="5334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35</a:t>
            </a:r>
          </a:p>
        </p:txBody>
      </p:sp>
      <p:sp>
        <p:nvSpPr>
          <p:cNvPr id="12312" name="TextBox 26"/>
          <p:cNvSpPr txBox="1">
            <a:spLocks noChangeArrowheads="1"/>
          </p:cNvSpPr>
          <p:nvPr/>
        </p:nvSpPr>
        <p:spPr bwMode="auto">
          <a:xfrm>
            <a:off x="5715000" y="3962400"/>
            <a:ext cx="415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36</a:t>
            </a:r>
          </a:p>
        </p:txBody>
      </p:sp>
      <p:sp>
        <p:nvSpPr>
          <p:cNvPr id="12313" name="TextBox 29"/>
          <p:cNvSpPr txBox="1">
            <a:spLocks noChangeArrowheads="1"/>
          </p:cNvSpPr>
          <p:nvPr/>
        </p:nvSpPr>
        <p:spPr bwMode="auto">
          <a:xfrm>
            <a:off x="457200" y="3733800"/>
            <a:ext cx="1443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sequence  #</a:t>
            </a:r>
          </a:p>
        </p:txBody>
      </p:sp>
      <p:cxnSp>
        <p:nvCxnSpPr>
          <p:cNvPr id="12314" name="Straight Arrow Connector 31"/>
          <p:cNvCxnSpPr>
            <a:cxnSpLocks noChangeShapeType="1"/>
            <a:endCxn id="12303" idx="1"/>
          </p:cNvCxnSpPr>
          <p:nvPr/>
        </p:nvCxnSpPr>
        <p:spPr bwMode="auto">
          <a:xfrm>
            <a:off x="1905000" y="3962400"/>
            <a:ext cx="381000" cy="16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315" name="TextBox 64"/>
          <p:cNvSpPr txBox="1">
            <a:spLocks noChangeArrowheads="1"/>
          </p:cNvSpPr>
          <p:nvPr/>
        </p:nvSpPr>
        <p:spPr bwMode="auto">
          <a:xfrm>
            <a:off x="2409825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12316" name="TextBox 101"/>
          <p:cNvSpPr txBox="1">
            <a:spLocks noChangeArrowheads="1"/>
          </p:cNvSpPr>
          <p:nvPr/>
        </p:nvSpPr>
        <p:spPr bwMode="auto">
          <a:xfrm>
            <a:off x="2790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12317" name="TextBox 102"/>
          <p:cNvSpPr txBox="1">
            <a:spLocks noChangeArrowheads="1"/>
          </p:cNvSpPr>
          <p:nvPr/>
        </p:nvSpPr>
        <p:spPr bwMode="auto">
          <a:xfrm>
            <a:off x="3171825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12318" name="TextBox 103"/>
          <p:cNvSpPr txBox="1">
            <a:spLocks noChangeArrowheads="1"/>
          </p:cNvSpPr>
          <p:nvPr/>
        </p:nvSpPr>
        <p:spPr bwMode="auto">
          <a:xfrm>
            <a:off x="3554413" y="57578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12319" name="TextBox 104"/>
          <p:cNvSpPr txBox="1">
            <a:spLocks noChangeArrowheads="1"/>
          </p:cNvSpPr>
          <p:nvPr/>
        </p:nvSpPr>
        <p:spPr bwMode="auto">
          <a:xfrm>
            <a:off x="3935413" y="5757863"/>
            <a:ext cx="3000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12320" name="TextBox 105"/>
          <p:cNvSpPr txBox="1">
            <a:spLocks noChangeArrowheads="1"/>
          </p:cNvSpPr>
          <p:nvPr/>
        </p:nvSpPr>
        <p:spPr bwMode="auto">
          <a:xfrm>
            <a:off x="4314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12321" name="TextBox 106"/>
          <p:cNvSpPr txBox="1">
            <a:spLocks noChangeArrowheads="1"/>
          </p:cNvSpPr>
          <p:nvPr/>
        </p:nvSpPr>
        <p:spPr bwMode="auto">
          <a:xfrm>
            <a:off x="461327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7</a:t>
            </a:r>
          </a:p>
        </p:txBody>
      </p:sp>
      <p:sp>
        <p:nvSpPr>
          <p:cNvPr id="12322" name="TextBox 107"/>
          <p:cNvSpPr txBox="1">
            <a:spLocks noChangeArrowheads="1"/>
          </p:cNvSpPr>
          <p:nvPr/>
        </p:nvSpPr>
        <p:spPr bwMode="auto">
          <a:xfrm>
            <a:off x="499427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8</a:t>
            </a:r>
          </a:p>
        </p:txBody>
      </p:sp>
      <p:sp>
        <p:nvSpPr>
          <p:cNvPr id="12323" name="TextBox 108"/>
          <p:cNvSpPr txBox="1">
            <a:spLocks noChangeArrowheads="1"/>
          </p:cNvSpPr>
          <p:nvPr/>
        </p:nvSpPr>
        <p:spPr bwMode="auto">
          <a:xfrm>
            <a:off x="5457825" y="5757863"/>
            <a:ext cx="3000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9</a:t>
            </a:r>
          </a:p>
        </p:txBody>
      </p:sp>
      <p:sp>
        <p:nvSpPr>
          <p:cNvPr id="12324" name="TextBox 109"/>
          <p:cNvSpPr txBox="1">
            <a:spLocks noChangeArrowheads="1"/>
          </p:cNvSpPr>
          <p:nvPr/>
        </p:nvSpPr>
        <p:spPr bwMode="auto">
          <a:xfrm>
            <a:off x="5756275" y="5757863"/>
            <a:ext cx="4159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10</a:t>
            </a:r>
          </a:p>
        </p:txBody>
      </p:sp>
      <p:sp>
        <p:nvSpPr>
          <p:cNvPr id="12325" name="TextBox 112"/>
          <p:cNvSpPr txBox="1">
            <a:spLocks noChangeArrowheads="1"/>
          </p:cNvSpPr>
          <p:nvPr/>
        </p:nvSpPr>
        <p:spPr bwMode="auto">
          <a:xfrm>
            <a:off x="533400" y="5257800"/>
            <a:ext cx="1790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Circular buffer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(N = 10)</a:t>
            </a:r>
          </a:p>
        </p:txBody>
      </p:sp>
      <p:sp>
        <p:nvSpPr>
          <p:cNvPr id="12326" name="Right Brace 121"/>
          <p:cNvSpPr>
            <a:spLocks/>
          </p:cNvSpPr>
          <p:nvPr/>
        </p:nvSpPr>
        <p:spPr bwMode="auto">
          <a:xfrm rot="-5400000">
            <a:off x="4114800" y="2362200"/>
            <a:ext cx="228600" cy="2971800"/>
          </a:xfrm>
          <a:prstGeom prst="rightBrace">
            <a:avLst>
              <a:gd name="adj1" fmla="val 8306"/>
              <a:gd name="adj2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12327" name="TextBox 122"/>
          <p:cNvSpPr txBox="1">
            <a:spLocks noChangeArrowheads="1"/>
          </p:cNvSpPr>
          <p:nvPr/>
        </p:nvSpPr>
        <p:spPr bwMode="auto">
          <a:xfrm>
            <a:off x="3505200" y="335280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buffered data</a:t>
            </a:r>
          </a:p>
        </p:txBody>
      </p:sp>
      <p:grpSp>
        <p:nvGrpSpPr>
          <p:cNvPr id="12328" name="Group 134"/>
          <p:cNvGrpSpPr>
            <a:grpSpLocks/>
          </p:cNvGrpSpPr>
          <p:nvPr/>
        </p:nvGrpSpPr>
        <p:grpSpPr bwMode="auto">
          <a:xfrm>
            <a:off x="2362200" y="5410200"/>
            <a:ext cx="3810000" cy="381000"/>
            <a:chOff x="2362200" y="6172200"/>
            <a:chExt cx="3810000" cy="381000"/>
          </a:xfrm>
        </p:grpSpPr>
        <p:sp>
          <p:nvSpPr>
            <p:cNvPr id="12351" name="Rectangle 123"/>
            <p:cNvSpPr>
              <a:spLocks noChangeArrowheads="1"/>
            </p:cNvSpPr>
            <p:nvPr/>
          </p:nvSpPr>
          <p:spPr bwMode="auto">
            <a:xfrm>
              <a:off x="4267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2" name="Rectangle 124"/>
            <p:cNvSpPr>
              <a:spLocks noChangeArrowheads="1"/>
            </p:cNvSpPr>
            <p:nvPr/>
          </p:nvSpPr>
          <p:spPr bwMode="auto">
            <a:xfrm>
              <a:off x="3886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3" name="Rectangle 125"/>
            <p:cNvSpPr>
              <a:spLocks noChangeArrowheads="1"/>
            </p:cNvSpPr>
            <p:nvPr/>
          </p:nvSpPr>
          <p:spPr bwMode="auto">
            <a:xfrm>
              <a:off x="3505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4" name="Rectangle 126"/>
            <p:cNvSpPr>
              <a:spLocks noChangeArrowheads="1"/>
            </p:cNvSpPr>
            <p:nvPr/>
          </p:nvSpPr>
          <p:spPr bwMode="auto">
            <a:xfrm>
              <a:off x="3124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5" name="Rectangle 127"/>
            <p:cNvSpPr>
              <a:spLocks noChangeArrowheads="1"/>
            </p:cNvSpPr>
            <p:nvPr/>
          </p:nvSpPr>
          <p:spPr bwMode="auto">
            <a:xfrm>
              <a:off x="2743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6" name="Rectangle 128"/>
            <p:cNvSpPr>
              <a:spLocks noChangeArrowheads="1"/>
            </p:cNvSpPr>
            <p:nvPr/>
          </p:nvSpPr>
          <p:spPr bwMode="auto">
            <a:xfrm>
              <a:off x="2362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7" name="Rectangle 129"/>
            <p:cNvSpPr>
              <a:spLocks noChangeArrowheads="1"/>
            </p:cNvSpPr>
            <p:nvPr/>
          </p:nvSpPr>
          <p:spPr bwMode="auto">
            <a:xfrm>
              <a:off x="5791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8" name="Rectangle 130"/>
            <p:cNvSpPr>
              <a:spLocks noChangeArrowheads="1"/>
            </p:cNvSpPr>
            <p:nvPr/>
          </p:nvSpPr>
          <p:spPr bwMode="auto">
            <a:xfrm>
              <a:off x="5410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9" name="Rectangle 132"/>
            <p:cNvSpPr>
              <a:spLocks noChangeArrowheads="1"/>
            </p:cNvSpPr>
            <p:nvPr/>
          </p:nvSpPr>
          <p:spPr bwMode="auto">
            <a:xfrm>
              <a:off x="5029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60" name="Rectangle 133"/>
            <p:cNvSpPr>
              <a:spLocks noChangeArrowheads="1"/>
            </p:cNvSpPr>
            <p:nvPr/>
          </p:nvSpPr>
          <p:spPr bwMode="auto">
            <a:xfrm>
              <a:off x="4648200" y="6172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cxnSp>
        <p:nvCxnSpPr>
          <p:cNvPr id="138" name="Straight Arrow Connector 137"/>
          <p:cNvCxnSpPr>
            <a:cxnSpLocks noChangeShapeType="1"/>
          </p:cNvCxnSpPr>
          <p:nvPr/>
        </p:nvCxnSpPr>
        <p:spPr bwMode="auto">
          <a:xfrm>
            <a:off x="2857500" y="4648200"/>
            <a:ext cx="2708275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1371600" y="4735513"/>
            <a:ext cx="221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(28 mod 10) + 1 = 9 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410200" y="5410200"/>
            <a:ext cx="381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cs typeface="Helvetica"/>
              </a:rPr>
              <a:t>E</a:t>
            </a:r>
          </a:p>
        </p:txBody>
      </p:sp>
      <p:grpSp>
        <p:nvGrpSpPr>
          <p:cNvPr id="142" name="Group 141"/>
          <p:cNvGrpSpPr>
            <a:grpSpLocks/>
          </p:cNvGrpSpPr>
          <p:nvPr/>
        </p:nvGrpSpPr>
        <p:grpSpPr bwMode="auto">
          <a:xfrm>
            <a:off x="2362200" y="5410200"/>
            <a:ext cx="3810000" cy="381000"/>
            <a:chOff x="2327702" y="5410200"/>
            <a:chExt cx="3810000" cy="381000"/>
          </a:xfrm>
        </p:grpSpPr>
        <p:sp>
          <p:nvSpPr>
            <p:cNvPr id="143" name="Rectangle 142"/>
            <p:cNvSpPr/>
            <p:nvPr/>
          </p:nvSpPr>
          <p:spPr bwMode="auto">
            <a:xfrm>
              <a:off x="5756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2708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4232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R</a:t>
              </a: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3089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  </a:t>
              </a: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3470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W</a:t>
              </a: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851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O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5375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E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2327702" y="5410200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cs typeface="Helvetica"/>
                </a:rPr>
                <a:t>L</a:t>
              </a:r>
            </a:p>
          </p:txBody>
        </p:sp>
        <p:sp>
          <p:nvSpPr>
            <p:cNvPr id="12349" name="Rectangle 150"/>
            <p:cNvSpPr>
              <a:spLocks noChangeArrowheads="1"/>
            </p:cNvSpPr>
            <p:nvPr/>
          </p:nvSpPr>
          <p:spPr bwMode="auto">
            <a:xfrm>
              <a:off x="4613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  <p:sp>
          <p:nvSpPr>
            <p:cNvPr id="12350" name="Rectangle 151"/>
            <p:cNvSpPr>
              <a:spLocks noChangeArrowheads="1"/>
            </p:cNvSpPr>
            <p:nvPr/>
          </p:nvSpPr>
          <p:spPr bwMode="auto">
            <a:xfrm>
              <a:off x="4994702" y="5410200"/>
              <a:ext cx="3810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sz="2000" b="0">
                <a:latin typeface="Helvetica" charset="0"/>
                <a:cs typeface="Helvetica" charset="0"/>
              </a:endParaRPr>
            </a:p>
          </p:txBody>
        </p:sp>
      </p:grpSp>
      <p:grpSp>
        <p:nvGrpSpPr>
          <p:cNvPr id="164" name="Group 163"/>
          <p:cNvGrpSpPr>
            <a:grpSpLocks/>
          </p:cNvGrpSpPr>
          <p:nvPr/>
        </p:nvGrpSpPr>
        <p:grpSpPr bwMode="auto">
          <a:xfrm>
            <a:off x="4422775" y="4648200"/>
            <a:ext cx="2970213" cy="762000"/>
            <a:chOff x="4423202" y="4648200"/>
            <a:chExt cx="2970512" cy="762000"/>
          </a:xfrm>
        </p:grpSpPr>
        <p:cxnSp>
          <p:nvCxnSpPr>
            <p:cNvPr id="12339" name="Straight Arrow Connector 164"/>
            <p:cNvCxnSpPr>
              <a:cxnSpLocks noChangeShapeType="1"/>
            </p:cNvCxnSpPr>
            <p:nvPr/>
          </p:nvCxnSpPr>
          <p:spPr bwMode="auto">
            <a:xfrm flipH="1">
              <a:off x="4423202" y="4648200"/>
              <a:ext cx="1101298" cy="7620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340" name="TextBox 165"/>
            <p:cNvSpPr txBox="1">
              <a:spLocks noChangeArrowheads="1"/>
            </p:cNvSpPr>
            <p:nvPr/>
          </p:nvSpPr>
          <p:spPr bwMode="auto">
            <a:xfrm>
              <a:off x="5181600" y="4724400"/>
              <a:ext cx="22121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(35 mod 10) + 1 = 6 </a:t>
              </a:r>
            </a:p>
          </p:txBody>
        </p:sp>
      </p:grpSp>
      <p:grpSp>
        <p:nvGrpSpPr>
          <p:cNvPr id="176" name="Group 175"/>
          <p:cNvGrpSpPr>
            <a:grpSpLocks/>
          </p:cNvGrpSpPr>
          <p:nvPr/>
        </p:nvGrpSpPr>
        <p:grpSpPr bwMode="auto">
          <a:xfrm>
            <a:off x="4192588" y="6019800"/>
            <a:ext cx="1825625" cy="476250"/>
            <a:chOff x="4193325" y="6019800"/>
            <a:chExt cx="1824150" cy="476310"/>
          </a:xfrm>
        </p:grpSpPr>
        <p:cxnSp>
          <p:nvCxnSpPr>
            <p:cNvPr id="12335" name="Straight Arrow Connector 167"/>
            <p:cNvCxnSpPr>
              <a:cxnSpLocks noChangeShapeType="1"/>
            </p:cNvCxnSpPr>
            <p:nvPr/>
          </p:nvCxnSpPr>
          <p:spPr bwMode="auto">
            <a:xfrm flipV="1">
              <a:off x="5638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336" name="Straight Arrow Connector 172"/>
            <p:cNvCxnSpPr>
              <a:cxnSpLocks noChangeShapeType="1"/>
            </p:cNvCxnSpPr>
            <p:nvPr/>
          </p:nvCxnSpPr>
          <p:spPr bwMode="auto">
            <a:xfrm flipV="1">
              <a:off x="4495799" y="6019800"/>
              <a:ext cx="1" cy="2286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337" name="TextBox 173"/>
            <p:cNvSpPr txBox="1">
              <a:spLocks noChangeArrowheads="1"/>
            </p:cNvSpPr>
            <p:nvPr/>
          </p:nvSpPr>
          <p:spPr bwMode="auto">
            <a:xfrm>
              <a:off x="5334000" y="6096000"/>
              <a:ext cx="6834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start</a:t>
              </a:r>
            </a:p>
          </p:txBody>
        </p:sp>
        <p:sp>
          <p:nvSpPr>
            <p:cNvPr id="12338" name="TextBox 174"/>
            <p:cNvSpPr txBox="1">
              <a:spLocks noChangeArrowheads="1"/>
            </p:cNvSpPr>
            <p:nvPr/>
          </p:nvSpPr>
          <p:spPr bwMode="auto">
            <a:xfrm>
              <a:off x="4193325" y="6096000"/>
              <a:ext cx="61259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982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3962400"/>
            <a:ext cx="8763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LastByteWritten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written by sending process 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LastByteSent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sent by sender to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LastByteAcked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ack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received by sender from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LastByteRcvd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received by receiver from sender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NextByteExpected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in-sequence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byte expected by receiver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Gill Sans Light"/>
                <a:ea typeface="ＭＳ Ｐゴシック" charset="0"/>
                <a:cs typeface="Gill Sans Light"/>
              </a:rPr>
              <a:t>LastByteRead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: last byte read by the receiving process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331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 flipH="1">
            <a:off x="304800" y="1676400"/>
            <a:ext cx="12954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6400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5021263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2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0" name="Text Box 8"/>
          <p:cNvSpPr txBox="1">
            <a:spLocks noChangeArrowheads="1"/>
          </p:cNvSpPr>
          <p:nvPr/>
        </p:nvSpPr>
        <p:spPr bwMode="auto">
          <a:xfrm>
            <a:off x="304800" y="2178050"/>
            <a:ext cx="200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LastByteWritten(0)</a:t>
            </a:r>
          </a:p>
        </p:txBody>
      </p:sp>
      <p:sp>
        <p:nvSpPr>
          <p:cNvPr id="1333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2" name="Freeform 14"/>
          <p:cNvSpPr>
            <a:spLocks/>
          </p:cNvSpPr>
          <p:nvPr/>
        </p:nvSpPr>
        <p:spPr bwMode="auto">
          <a:xfrm flipH="1">
            <a:off x="4953000" y="1676400"/>
            <a:ext cx="12192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334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 flipV="1">
            <a:off x="4953000" y="2895600"/>
            <a:ext cx="1905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13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433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39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434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1" name="Text Box 19"/>
          <p:cNvSpPr txBox="1">
            <a:spLocks noChangeArrowheads="1"/>
          </p:cNvSpPr>
          <p:nvPr/>
        </p:nvSpPr>
        <p:spPr bwMode="auto">
          <a:xfrm>
            <a:off x="4881563" y="3124200"/>
            <a:ext cx="205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4342" name="Text Box 20"/>
          <p:cNvSpPr txBox="1">
            <a:spLocks noChangeArrowheads="1"/>
          </p:cNvSpPr>
          <p:nvPr/>
        </p:nvSpPr>
        <p:spPr bwMode="auto">
          <a:xfrm>
            <a:off x="7212013" y="3124200"/>
            <a:ext cx="1550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 flipV="1">
            <a:off x="6019800" y="28956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47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4349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0960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25625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AdvertisedWindow: number of bytes TCP receiver can receive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SenderWindow: number of bytes TCP sender can send</a:t>
            </a:r>
          </a:p>
          <a:p>
            <a:pPr>
              <a:buFontTx/>
              <a:buNone/>
            </a:pPr>
            <a:endParaRPr lang="en-US">
              <a:latin typeface="Gill Sans Light"/>
              <a:ea typeface="ＭＳ Ｐゴシック" charset="0"/>
              <a:cs typeface="Gill Sans Light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4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MaxRcvBuffer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LastByteRcvd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LastByteRead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09600" y="5562600"/>
            <a:ext cx="7924800" cy="457200"/>
            <a:chOff x="609600" y="5562600"/>
            <a:chExt cx="7924492" cy="762000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492" cy="762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4372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544492" cy="66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SenderWindow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LastByteSent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LastByteAcked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6700" y="990600"/>
            <a:ext cx="4229100" cy="2470150"/>
            <a:chOff x="266733" y="990600"/>
            <a:chExt cx="4229067" cy="2469954"/>
          </a:xfrm>
        </p:grpSpPr>
        <p:sp>
          <p:nvSpPr>
            <p:cNvPr id="14360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1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4362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3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4365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4366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4367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4369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4370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cxnSp>
        <p:nvCxnSpPr>
          <p:cNvPr id="14355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6" name="TextBox 46"/>
          <p:cNvSpPr txBox="1">
            <a:spLocks noChangeArrowheads="1"/>
          </p:cNvSpPr>
          <p:nvPr/>
        </p:nvSpPr>
        <p:spPr bwMode="auto">
          <a:xfrm>
            <a:off x="7377113" y="2438400"/>
            <a:ext cx="1470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04800" y="2438400"/>
            <a:ext cx="4267200" cy="342900"/>
            <a:chOff x="304767" y="2438400"/>
            <a:chExt cx="4267233" cy="342824"/>
          </a:xfrm>
        </p:grpSpPr>
        <p:cxnSp>
          <p:nvCxnSpPr>
            <p:cNvPr id="14358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359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0573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Goals of Today’s Lecture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End-to-end principle (argument)</a:t>
            </a:r>
          </a:p>
          <a:p>
            <a:endParaRPr lang="en-US" sz="2800" dirty="0" smtClean="0">
              <a:solidFill>
                <a:srgbClr val="FF0000"/>
              </a:solidFill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sz="2800" dirty="0" smtClean="0">
                <a:latin typeface="Gill Sans Light"/>
                <a:ea typeface="ＭＳ Ｐゴシック" charset="0"/>
                <a:cs typeface="Gill Sans Light"/>
              </a:rPr>
              <a:t>TCP </a:t>
            </a:r>
            <a:r>
              <a:rPr lang="en-US" sz="2800" dirty="0">
                <a:latin typeface="Gill Sans Light"/>
                <a:ea typeface="ＭＳ Ｐゴシック" charset="0"/>
                <a:cs typeface="Gill Sans Light"/>
              </a:rPr>
              <a:t>flow control</a:t>
            </a: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sz="2800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82835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536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536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65" name="Text Box 19"/>
          <p:cNvSpPr txBox="1">
            <a:spLocks noChangeArrowheads="1"/>
          </p:cNvSpPr>
          <p:nvPr/>
        </p:nvSpPr>
        <p:spPr bwMode="auto">
          <a:xfrm>
            <a:off x="4852988" y="3124200"/>
            <a:ext cx="205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</a:t>
            </a:r>
          </a:p>
        </p:txBody>
      </p:sp>
      <p:sp>
        <p:nvSpPr>
          <p:cNvPr id="15366" name="Text Box 20"/>
          <p:cNvSpPr txBox="1">
            <a:spLocks noChangeArrowheads="1"/>
          </p:cNvSpPr>
          <p:nvPr/>
        </p:nvSpPr>
        <p:spPr bwMode="auto">
          <a:xfrm>
            <a:off x="7162800" y="31242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</a:t>
            </a:r>
          </a:p>
        </p:txBody>
      </p:sp>
      <p:sp>
        <p:nvSpPr>
          <p:cNvPr id="15367" name="Line 22"/>
          <p:cNvSpPr>
            <a:spLocks noChangeShapeType="1"/>
          </p:cNvSpPr>
          <p:nvPr/>
        </p:nvSpPr>
        <p:spPr bwMode="auto">
          <a:xfrm flipH="1" flipV="1">
            <a:off x="7391400" y="2895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8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4953000" y="2514600"/>
            <a:ext cx="3886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5370" name="Line 22"/>
          <p:cNvSpPr>
            <a:spLocks noChangeShapeType="1"/>
          </p:cNvSpPr>
          <p:nvPr/>
        </p:nvSpPr>
        <p:spPr bwMode="auto">
          <a:xfrm flipV="1">
            <a:off x="6019800" y="28956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71" name="Rectangle 56"/>
          <p:cNvSpPr>
            <a:spLocks noChangeArrowheads="1"/>
          </p:cNvSpPr>
          <p:nvPr/>
        </p:nvSpPr>
        <p:spPr bwMode="auto">
          <a:xfrm>
            <a:off x="6129338" y="2514600"/>
            <a:ext cx="652462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2" name="Text Box 21"/>
          <p:cNvSpPr txBox="1">
            <a:spLocks noChangeArrowheads="1"/>
          </p:cNvSpPr>
          <p:nvPr/>
        </p:nvSpPr>
        <p:spPr bwMode="auto">
          <a:xfrm>
            <a:off x="6096000" y="217805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</a:t>
            </a:r>
          </a:p>
        </p:txBody>
      </p:sp>
      <p:sp>
        <p:nvSpPr>
          <p:cNvPr id="15373" name="Freeform 14"/>
          <p:cNvSpPr>
            <a:spLocks/>
          </p:cNvSpPr>
          <p:nvPr/>
        </p:nvSpPr>
        <p:spPr bwMode="auto">
          <a:xfrm flipH="1">
            <a:off x="6146800" y="1752600"/>
            <a:ext cx="330200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 bwMode="auto">
          <a:xfrm>
            <a:off x="6781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27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1905000"/>
          </a:xfrm>
        </p:spPr>
        <p:txBody>
          <a:bodyPr/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Still true if receiver missed data….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pPr lvl="2"/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WriteWindow: number of bytes sending process can write</a:t>
            </a:r>
          </a:p>
        </p:txBody>
      </p:sp>
      <p:grpSp>
        <p:nvGrpSpPr>
          <p:cNvPr id="15376" name="Group 1"/>
          <p:cNvGrpSpPr>
            <a:grpSpLocks/>
          </p:cNvGrpSpPr>
          <p:nvPr/>
        </p:nvGrpSpPr>
        <p:grpSpPr bwMode="auto">
          <a:xfrm>
            <a:off x="609600" y="4402138"/>
            <a:ext cx="7772400" cy="398462"/>
            <a:chOff x="609600" y="4402138"/>
            <a:chExt cx="7772400" cy="39846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401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271272" cy="397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AdvertisedWindow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MaxRcvBuffer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LastByteRcvd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LastByteRead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13329" name="Group 2"/>
          <p:cNvGrpSpPr>
            <a:grpSpLocks/>
          </p:cNvGrpSpPr>
          <p:nvPr/>
        </p:nvGrpSpPr>
        <p:grpSpPr bwMode="auto">
          <a:xfrm>
            <a:off x="609600" y="5562600"/>
            <a:ext cx="7924800" cy="457200"/>
            <a:chOff x="609600" y="5562600"/>
            <a:chExt cx="7924800" cy="653146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800" cy="65314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2000">
                <a:latin typeface="Gill Sans Light"/>
                <a:ea typeface="ＭＳ Ｐゴシック" charset="-128"/>
                <a:cs typeface="Gill Sans Light"/>
              </a:endParaRPr>
            </a:p>
          </p:txBody>
        </p:sp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348041" cy="567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 dirty="0" err="1">
                  <a:solidFill>
                    <a:srgbClr val="0B52FC"/>
                  </a:solidFill>
                  <a:latin typeface="Gill Sans Light"/>
                  <a:cs typeface="Gill Sans Light"/>
                </a:rPr>
                <a:t>WriteWindow</a:t>
              </a:r>
              <a:r>
                <a:rPr lang="en-US" sz="2000" b="0" dirty="0">
                  <a:latin typeface="Gill Sans Light"/>
                  <a:cs typeface="Gill Sans Light"/>
                </a:rPr>
                <a:t> = </a:t>
              </a:r>
              <a:r>
                <a:rPr lang="en-US" sz="2000" b="0" dirty="0" err="1">
                  <a:latin typeface="Gill Sans Light"/>
                  <a:cs typeface="Gill Sans Light"/>
                </a:rPr>
                <a:t>MaxSendBuffer</a:t>
              </a:r>
              <a:r>
                <a:rPr lang="en-US" sz="2000" b="0" dirty="0">
                  <a:latin typeface="Gill Sans Light"/>
                  <a:cs typeface="Gill Sans Light"/>
                </a:rPr>
                <a:t> – (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LastByteWritten</a:t>
              </a:r>
              <a:r>
                <a:rPr lang="en-US" sz="2000" b="0" dirty="0">
                  <a:latin typeface="Gill Sans Light"/>
                  <a:cs typeface="Gill Sans Light"/>
                </a:rPr>
                <a:t> – </a:t>
              </a:r>
              <a:r>
                <a:rPr lang="en-US" sz="2000" b="0" dirty="0" err="1">
                  <a:latin typeface="Gill Sans Light"/>
                  <a:cs typeface="Gill Sans Light"/>
                </a:rPr>
                <a:t>LastByteAcked</a:t>
              </a:r>
              <a:r>
                <a:rPr lang="en-US" sz="2000" b="0" dirty="0">
                  <a:latin typeface="Gill Sans Light"/>
                  <a:cs typeface="Gill Sans Light"/>
                </a:rPr>
                <a:t>)</a:t>
              </a:r>
            </a:p>
          </p:txBody>
        </p:sp>
      </p:grpSp>
      <p:grpSp>
        <p:nvGrpSpPr>
          <p:cNvPr id="15378" name="Group 3"/>
          <p:cNvGrpSpPr>
            <a:grpSpLocks/>
          </p:cNvGrpSpPr>
          <p:nvPr/>
        </p:nvGrpSpPr>
        <p:grpSpPr bwMode="auto">
          <a:xfrm>
            <a:off x="266700" y="990600"/>
            <a:ext cx="4229100" cy="2470150"/>
            <a:chOff x="266733" y="990600"/>
            <a:chExt cx="4229067" cy="2469954"/>
          </a:xfrm>
        </p:grpSpPr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304800" y="2514479"/>
              <a:ext cx="4191000" cy="3811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6" name="Text Box 6"/>
            <p:cNvSpPr txBox="1">
              <a:spLocks noChangeArrowheads="1"/>
            </p:cNvSpPr>
            <p:nvPr/>
          </p:nvSpPr>
          <p:spPr bwMode="auto">
            <a:xfrm>
              <a:off x="266733" y="3124200"/>
              <a:ext cx="1665221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LastByteAcked</a:t>
              </a:r>
            </a:p>
          </p:txBody>
        </p:sp>
        <p:sp>
          <p:nvSpPr>
            <p:cNvPr id="15387" name="Line 11"/>
            <p:cNvSpPr>
              <a:spLocks noChangeShapeType="1"/>
            </p:cNvSpPr>
            <p:nvPr/>
          </p:nvSpPr>
          <p:spPr bwMode="auto">
            <a:xfrm>
              <a:off x="457200" y="1981200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88" name="Oval 12"/>
            <p:cNvSpPr>
              <a:spLocks noChangeArrowheads="1"/>
            </p:cNvSpPr>
            <p:nvPr/>
          </p:nvSpPr>
          <p:spPr bwMode="auto">
            <a:xfrm>
              <a:off x="1219200" y="990600"/>
              <a:ext cx="21336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600">
                <a:latin typeface="Helvetica" charset="0"/>
                <a:cs typeface="Helvetica" charset="0"/>
              </a:endParaRPr>
            </a:p>
          </p:txBody>
        </p:sp>
        <p:sp>
          <p:nvSpPr>
            <p:cNvPr id="15389" name="Text Box 13"/>
            <p:cNvSpPr txBox="1">
              <a:spLocks noChangeArrowheads="1"/>
            </p:cNvSpPr>
            <p:nvPr/>
          </p:nvSpPr>
          <p:spPr bwMode="auto">
            <a:xfrm>
              <a:off x="1356311" y="1219200"/>
              <a:ext cx="1849851" cy="335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Sending Process</a:t>
              </a:r>
            </a:p>
          </p:txBody>
        </p:sp>
        <p:sp>
          <p:nvSpPr>
            <p:cNvPr id="15390" name="Freeform 14"/>
            <p:cNvSpPr>
              <a:spLocks/>
            </p:cNvSpPr>
            <p:nvPr/>
          </p:nvSpPr>
          <p:spPr bwMode="auto">
            <a:xfrm>
              <a:off x="2332038" y="1752600"/>
              <a:ext cx="792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1" name="Line 22"/>
            <p:cNvSpPr>
              <a:spLocks noChangeShapeType="1"/>
            </p:cNvSpPr>
            <p:nvPr/>
          </p:nvSpPr>
          <p:spPr bwMode="auto">
            <a:xfrm flipV="1">
              <a:off x="1447800" y="2895600"/>
              <a:ext cx="762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5392" name="Text Box 8"/>
            <p:cNvSpPr txBox="1">
              <a:spLocks noChangeArrowheads="1"/>
            </p:cNvSpPr>
            <p:nvPr/>
          </p:nvSpPr>
          <p:spPr bwMode="auto">
            <a:xfrm>
              <a:off x="1379688" y="2178050"/>
              <a:ext cx="182071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</a:t>
              </a:r>
            </a:p>
          </p:txBody>
        </p:sp>
        <p:grpSp>
          <p:nvGrpSpPr>
            <p:cNvPr id="15393" name="Group 50"/>
            <p:cNvGrpSpPr>
              <a:grpSpLocks/>
            </p:cNvGrpSpPr>
            <p:nvPr/>
          </p:nvGrpSpPr>
          <p:grpSpPr bwMode="auto">
            <a:xfrm>
              <a:off x="2304971" y="2895602"/>
              <a:ext cx="1494000" cy="564952"/>
              <a:chOff x="2305169" y="2895600"/>
              <a:chExt cx="1493598" cy="564057"/>
            </a:xfrm>
          </p:grpSpPr>
          <p:sp>
            <p:nvSpPr>
              <p:cNvPr id="15396" name="Text Box 7"/>
              <p:cNvSpPr txBox="1">
                <a:spLocks noChangeArrowheads="1"/>
              </p:cNvSpPr>
              <p:nvPr/>
            </p:nvSpPr>
            <p:spPr bwMode="auto">
              <a:xfrm>
                <a:off x="2305169" y="3124200"/>
                <a:ext cx="1493598" cy="335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600">
                    <a:latin typeface="Helvetica" charset="0"/>
                    <a:cs typeface="Helvetica" charset="0"/>
                  </a:rPr>
                  <a:t>LastByteSent</a:t>
                </a:r>
              </a:p>
            </p:txBody>
          </p:sp>
          <p:sp>
            <p:nvSpPr>
              <p:cNvPr id="15397" name="Line 22"/>
              <p:cNvSpPr>
                <a:spLocks noChangeShapeType="1"/>
              </p:cNvSpPr>
              <p:nvPr/>
            </p:nvSpPr>
            <p:spPr bwMode="auto">
              <a:xfrm flipH="1" flipV="1">
                <a:off x="2743200" y="2895600"/>
                <a:ext cx="76200" cy="3048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</p:grpSp>
        <p:sp>
          <p:nvSpPr>
            <p:cNvPr id="54" name="Rectangle 53"/>
            <p:cNvSpPr/>
            <p:nvPr/>
          </p:nvSpPr>
          <p:spPr bwMode="auto">
            <a:xfrm>
              <a:off x="1524023" y="2514479"/>
              <a:ext cx="1219190" cy="3809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743214" y="2514479"/>
              <a:ext cx="380997" cy="3809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charset="-128"/>
                <a:cs typeface="Helvetica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6096000" y="2514600"/>
            <a:ext cx="228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-128"/>
              <a:cs typeface="Helvetica"/>
            </a:endParaRPr>
          </a:p>
        </p:txBody>
      </p:sp>
      <p:cxnSp>
        <p:nvCxnSpPr>
          <p:cNvPr id="15380" name="Straight Arrow Connector 45"/>
          <p:cNvCxnSpPr>
            <a:cxnSpLocks noChangeShapeType="1"/>
          </p:cNvCxnSpPr>
          <p:nvPr/>
        </p:nvCxnSpPr>
        <p:spPr bwMode="auto">
          <a:xfrm rot="10800000" flipH="1">
            <a:off x="4953000" y="2741613"/>
            <a:ext cx="38862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381" name="TextBox 46"/>
          <p:cNvSpPr txBox="1">
            <a:spLocks noChangeArrowheads="1"/>
          </p:cNvSpPr>
          <p:nvPr/>
        </p:nvSpPr>
        <p:spPr bwMode="auto">
          <a:xfrm>
            <a:off x="7377113" y="2481263"/>
            <a:ext cx="1470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latin typeface="Helvetica" charset="0"/>
                <a:cs typeface="Helvetica" charset="0"/>
              </a:rPr>
              <a:t>MaxRcvBuffer</a:t>
            </a:r>
          </a:p>
        </p:txBody>
      </p:sp>
      <p:grpSp>
        <p:nvGrpSpPr>
          <p:cNvPr id="15382" name="Group 39"/>
          <p:cNvGrpSpPr>
            <a:grpSpLocks/>
          </p:cNvGrpSpPr>
          <p:nvPr/>
        </p:nvGrpSpPr>
        <p:grpSpPr bwMode="auto">
          <a:xfrm>
            <a:off x="304800" y="2438400"/>
            <a:ext cx="4267200" cy="342900"/>
            <a:chOff x="304767" y="2438400"/>
            <a:chExt cx="4267233" cy="342824"/>
          </a:xfrm>
        </p:grpSpPr>
        <p:cxnSp>
          <p:nvCxnSpPr>
            <p:cNvPr id="15383" name="Straight Arrow Connector 45"/>
            <p:cNvCxnSpPr>
              <a:cxnSpLocks noChangeShapeType="1"/>
            </p:cNvCxnSpPr>
            <p:nvPr/>
          </p:nvCxnSpPr>
          <p:spPr bwMode="auto">
            <a:xfrm>
              <a:off x="304767" y="2743200"/>
              <a:ext cx="4191033" cy="380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384" name="TextBox 46"/>
            <p:cNvSpPr txBox="1">
              <a:spLocks noChangeArrowheads="1"/>
            </p:cNvSpPr>
            <p:nvPr/>
          </p:nvSpPr>
          <p:spPr bwMode="auto">
            <a:xfrm>
              <a:off x="2976691" y="2438400"/>
              <a:ext cx="15953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0">
                  <a:latin typeface="Helvetica" charset="0"/>
                  <a:cs typeface="Helvetica" charset="0"/>
                </a:rPr>
                <a:t>MaxSendBuffer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164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4114800"/>
            <a:ext cx="8991600" cy="2209800"/>
          </a:xfrm>
        </p:spPr>
        <p:txBody>
          <a:bodyPr>
            <a:normAutofit/>
          </a:bodyPr>
          <a:lstStyle/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Sending app sends 350 bytes</a:t>
            </a: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Recall: 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We assume IP only accepts packets no larger than 100 bytes</a:t>
            </a:r>
          </a:p>
          <a:p>
            <a:pPr lvl="1"/>
            <a:r>
              <a:rPr lang="en-US" sz="2400">
                <a:latin typeface="Gill Sans Light"/>
                <a:ea typeface="ＭＳ Ｐゴシック" charset="0"/>
                <a:cs typeface="Gill Sans Light"/>
              </a:rPr>
              <a:t>MaxRcvBuf = 300 bytes, so initial Advertised Window = 300 byets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1750" y="3124200"/>
            <a:ext cx="191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885950" y="3124200"/>
            <a:ext cx="174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LastByteSent(0)</a:t>
            </a:r>
          </a:p>
        </p:txBody>
      </p:sp>
      <p:sp>
        <p:nvSpPr>
          <p:cNvPr id="16390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6392" name="Line 17"/>
          <p:cNvSpPr>
            <a:spLocks noChangeShapeType="1"/>
          </p:cNvSpPr>
          <p:nvPr/>
        </p:nvSpPr>
        <p:spPr bwMode="auto">
          <a:xfrm>
            <a:off x="4648200" y="10668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3" name="Text Box 19"/>
          <p:cNvSpPr txBox="1">
            <a:spLocks noChangeArrowheads="1"/>
          </p:cNvSpPr>
          <p:nvPr/>
        </p:nvSpPr>
        <p:spPr bwMode="auto">
          <a:xfrm>
            <a:off x="6400800" y="3124200"/>
            <a:ext cx="223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NextByteExpected(1)</a:t>
            </a:r>
          </a:p>
        </p:txBody>
      </p:sp>
      <p:sp>
        <p:nvSpPr>
          <p:cNvPr id="16394" name="Text Box 20"/>
          <p:cNvSpPr txBox="1">
            <a:spLocks noChangeArrowheads="1"/>
          </p:cNvSpPr>
          <p:nvPr/>
        </p:nvSpPr>
        <p:spPr bwMode="auto">
          <a:xfrm>
            <a:off x="4648200" y="3124200"/>
            <a:ext cx="180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LastByteRcvd(0)</a:t>
            </a:r>
          </a:p>
        </p:txBody>
      </p:sp>
      <p:sp>
        <p:nvSpPr>
          <p:cNvPr id="16395" name="Text Box 21"/>
          <p:cNvSpPr txBox="1">
            <a:spLocks noChangeArrowheads="1"/>
          </p:cNvSpPr>
          <p:nvPr/>
        </p:nvSpPr>
        <p:spPr bwMode="auto">
          <a:xfrm>
            <a:off x="5816600" y="2178050"/>
            <a:ext cx="180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 flipV="1">
            <a:off x="4953000" y="28956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39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1175" y="1752600"/>
            <a:ext cx="2232025" cy="762000"/>
            <a:chOff x="511659" y="1752600"/>
            <a:chExt cx="2231541" cy="762000"/>
          </a:xfrm>
        </p:grpSpPr>
        <p:sp>
          <p:nvSpPr>
            <p:cNvPr id="16408" name="Freeform 14"/>
            <p:cNvSpPr>
              <a:spLocks/>
            </p:cNvSpPr>
            <p:nvPr/>
          </p:nvSpPr>
          <p:spPr bwMode="auto">
            <a:xfrm>
              <a:off x="2332038" y="1752600"/>
              <a:ext cx="411162" cy="762000"/>
            </a:xfrm>
            <a:custGeom>
              <a:avLst/>
              <a:gdLst>
                <a:gd name="T0" fmla="*/ 0 w 480"/>
                <a:gd name="T1" fmla="*/ 0 h 528"/>
                <a:gd name="T2" fmla="*/ 2147483647 w 480"/>
                <a:gd name="T3" fmla="*/ 2147483647 h 528"/>
                <a:gd name="T4" fmla="*/ 2147483647 w 480"/>
                <a:gd name="T5" fmla="*/ 2147483647 h 528"/>
                <a:gd name="T6" fmla="*/ 2147483647 w 480"/>
                <a:gd name="T7" fmla="*/ 2147483647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528"/>
                <a:gd name="T14" fmla="*/ 480 w 48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528">
                  <a:moveTo>
                    <a:pt x="0" y="0"/>
                  </a:moveTo>
                  <a:cubicBezTo>
                    <a:pt x="108" y="44"/>
                    <a:pt x="216" y="88"/>
                    <a:pt x="288" y="144"/>
                  </a:cubicBezTo>
                  <a:cubicBezTo>
                    <a:pt x="360" y="200"/>
                    <a:pt x="400" y="272"/>
                    <a:pt x="432" y="336"/>
                  </a:cubicBezTo>
                  <a:cubicBezTo>
                    <a:pt x="464" y="400"/>
                    <a:pt x="472" y="464"/>
                    <a:pt x="480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6409" name="Text Box 8"/>
            <p:cNvSpPr txBox="1">
              <a:spLocks noChangeArrowheads="1"/>
            </p:cNvSpPr>
            <p:nvPr/>
          </p:nvSpPr>
          <p:spPr bwMode="auto">
            <a:xfrm>
              <a:off x="511659" y="2178050"/>
              <a:ext cx="223105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LastByteWritten(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</p:grpSp>
      <p:sp>
        <p:nvSpPr>
          <p:cNvPr id="1640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6403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flipH="1" flipV="1">
            <a:off x="5791200" y="2895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304800" y="2895600"/>
            <a:ext cx="1905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407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8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741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741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7421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7423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7424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914400" y="2895600"/>
            <a:ext cx="3124200" cy="565150"/>
            <a:chOff x="914400" y="2895600"/>
            <a:chExt cx="3124054" cy="564255"/>
          </a:xfrm>
        </p:grpSpPr>
        <p:sp>
          <p:nvSpPr>
            <p:cNvPr id="17445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6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cxnSp>
        <p:nvCxnSpPr>
          <p:cNvPr id="1742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30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190" y="2895599"/>
            <a:chExt cx="4392211" cy="564256"/>
          </a:xfrm>
        </p:grpSpPr>
        <p:sp>
          <p:nvSpPr>
            <p:cNvPr id="17441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2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7443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7444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216025" y="3638550"/>
            <a:ext cx="6621463" cy="628650"/>
            <a:chOff x="1216025" y="3638550"/>
            <a:chExt cx="6621240" cy="628650"/>
          </a:xfrm>
        </p:grpSpPr>
        <p:cxnSp>
          <p:nvCxnSpPr>
            <p:cNvPr id="1743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743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743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744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cxnSp>
        <p:nvCxnSpPr>
          <p:cNvPr id="17434" name="Straight Arrow Connector 5"/>
          <p:cNvCxnSpPr>
            <a:cxnSpLocks noChangeShapeType="1"/>
          </p:cNvCxnSpPr>
          <p:nvPr/>
        </p:nvCxnSpPr>
        <p:spPr bwMode="auto">
          <a:xfrm>
            <a:off x="2228850" y="5867400"/>
            <a:ext cx="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35" name="TextBox 7"/>
          <p:cNvSpPr txBox="1">
            <a:spLocks noChangeArrowheads="1"/>
          </p:cNvSpPr>
          <p:nvPr/>
        </p:nvSpPr>
        <p:spPr bwMode="auto">
          <a:xfrm rot="-5400000">
            <a:off x="1693068" y="5926932"/>
            <a:ext cx="671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14478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first packet (i.e., first 100 bytes) and receiver gets the packet</a:t>
            </a:r>
          </a:p>
        </p:txBody>
      </p:sp>
    </p:spTree>
    <p:extLst>
      <p:ext uri="{BB962C8B-B14F-4D97-AF65-F5344CB8AC3E}">
        <p14:creationId xmlns:p14="http://schemas.microsoft.com/office/powerpoint/2010/main" val="604061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8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cxnSp>
        <p:nvCxnSpPr>
          <p:cNvPr id="1843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843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184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84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8470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84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609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1</a:t>
            </a:r>
            <a:r>
              <a:rPr lang="en-US" b="0" baseline="30000" dirty="0">
                <a:latin typeface="Gill Sans Light"/>
                <a:cs typeface="Gill Sans Light"/>
              </a:rPr>
              <a:t>st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MaxRcvBuffer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LastByteRcvd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LastByteRead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             </a:t>
            </a:r>
            <a:r>
              <a:rPr lang="en-US" sz="2200" b="0" dirty="0" smtClean="0">
                <a:solidFill>
                  <a:srgbClr val="000000"/>
                </a:solidFill>
                <a:latin typeface="Gill Sans Light"/>
                <a:cs typeface="Gill Sans Light"/>
              </a:rPr>
              <a:t>= </a:t>
            </a:r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300 – (100 – 0) = 200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2855913" y="4178300"/>
            <a:ext cx="3773487" cy="706438"/>
            <a:chOff x="2855747" y="4191000"/>
            <a:chExt cx="3773653" cy="706615"/>
          </a:xfrm>
        </p:grpSpPr>
        <p:sp>
          <p:nvSpPr>
            <p:cNvPr id="1846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846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54" name="Rectangle 53"/>
          <p:cNvSpPr/>
          <p:nvPr/>
        </p:nvSpPr>
        <p:spPr bwMode="auto">
          <a:xfrm>
            <a:off x="304800" y="2514600"/>
            <a:ext cx="2438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1, 350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844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844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4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844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50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845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8452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grpSp>
        <p:nvGrpSpPr>
          <p:cNvPr id="18454" name="Group 34"/>
          <p:cNvGrpSpPr>
            <a:grpSpLocks/>
          </p:cNvGrpSpPr>
          <p:nvPr/>
        </p:nvGrpSpPr>
        <p:grpSpPr bwMode="auto">
          <a:xfrm>
            <a:off x="914400" y="2895600"/>
            <a:ext cx="3124200" cy="565150"/>
            <a:chOff x="914400" y="2895600"/>
            <a:chExt cx="3124054" cy="564255"/>
          </a:xfrm>
        </p:grpSpPr>
        <p:sp>
          <p:nvSpPr>
            <p:cNvPr id="18464" name="Text Box 7"/>
            <p:cNvSpPr txBox="1">
              <a:spLocks noChangeArrowheads="1"/>
            </p:cNvSpPr>
            <p:nvPr/>
          </p:nvSpPr>
          <p:spPr bwMode="auto">
            <a:xfrm>
              <a:off x="2065483" y="3124200"/>
              <a:ext cx="197297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5" name="Line 22"/>
            <p:cNvSpPr>
              <a:spLocks noChangeShapeType="1"/>
            </p:cNvSpPr>
            <p:nvPr/>
          </p:nvSpPr>
          <p:spPr bwMode="auto">
            <a:xfrm flipH="1" flipV="1">
              <a:off x="914400" y="2895600"/>
              <a:ext cx="1295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4" name="Rectangle 73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18456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1845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190" y="2895599"/>
            <a:chExt cx="4392211" cy="564256"/>
          </a:xfrm>
        </p:grpSpPr>
        <p:sp>
          <p:nvSpPr>
            <p:cNvPr id="18460" name="Text Box 19"/>
            <p:cNvSpPr txBox="1">
              <a:spLocks noChangeArrowheads="1"/>
            </p:cNvSpPr>
            <p:nvPr/>
          </p:nvSpPr>
          <p:spPr bwMode="auto">
            <a:xfrm>
              <a:off x="6528000" y="3124200"/>
              <a:ext cx="2463401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101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1" name="Text Box 20"/>
            <p:cNvSpPr txBox="1">
              <a:spLocks noChangeArrowheads="1"/>
            </p:cNvSpPr>
            <p:nvPr/>
          </p:nvSpPr>
          <p:spPr bwMode="auto">
            <a:xfrm>
              <a:off x="4599190" y="3124200"/>
              <a:ext cx="2030009" cy="335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100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846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838237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8463" name="Line 22"/>
            <p:cNvSpPr>
              <a:spLocks noChangeShapeType="1"/>
            </p:cNvSpPr>
            <p:nvPr/>
          </p:nvSpPr>
          <p:spPr bwMode="auto">
            <a:xfrm flipH="1" flipV="1">
              <a:off x="6400838" y="2895599"/>
              <a:ext cx="457162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sp>
        <p:nvSpPr>
          <p:cNvPr id="18459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19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1946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1946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5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1946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19468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1947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19471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195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502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19473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4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75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9"/>
            <a:chExt cx="4392112" cy="564058"/>
          </a:xfrm>
        </p:grpSpPr>
        <p:sp>
          <p:nvSpPr>
            <p:cNvPr id="1949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1949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19500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1949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49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1949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1949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3048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144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19484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1948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949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1949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1949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1, 100</a:t>
            </a:r>
          </a:p>
        </p:txBody>
      </p:sp>
      <p:grpSp>
        <p:nvGrpSpPr>
          <p:cNvPr id="19486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19487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194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49228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2" grpId="0" animBg="1"/>
      <p:bldP spid="26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150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151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3" name="Text Box 21"/>
          <p:cNvSpPr txBox="1">
            <a:spLocks noChangeArrowheads="1"/>
          </p:cNvSpPr>
          <p:nvPr/>
        </p:nvSpPr>
        <p:spPr bwMode="auto">
          <a:xfrm>
            <a:off x="5818188" y="2178050"/>
            <a:ext cx="180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LastByteRead(0)</a:t>
            </a:r>
          </a:p>
        </p:txBody>
      </p:sp>
      <p:sp>
        <p:nvSpPr>
          <p:cNvPr id="2151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1516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1519" name="Freeform 14"/>
          <p:cNvSpPr>
            <a:spLocks/>
          </p:cNvSpPr>
          <p:nvPr/>
        </p:nvSpPr>
        <p:spPr bwMode="auto">
          <a:xfrm flipH="1">
            <a:off x="5791200" y="1676400"/>
            <a:ext cx="3810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1520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154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1548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1521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22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23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1524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9"/>
            <a:chExt cx="4392112" cy="564058"/>
          </a:xfrm>
        </p:grpSpPr>
        <p:sp>
          <p:nvSpPr>
            <p:cNvPr id="2154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154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LastByteRcvd(200)</a:t>
              </a:r>
            </a:p>
          </p:txBody>
        </p:sp>
        <p:sp>
          <p:nvSpPr>
            <p:cNvPr id="2154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1546" name="Line 22"/>
            <p:cNvSpPr>
              <a:spLocks noChangeShapeType="1"/>
            </p:cNvSpPr>
            <p:nvPr/>
          </p:nvSpPr>
          <p:spPr bwMode="auto">
            <a:xfrm flipH="1" flipV="1">
              <a:off x="7010382" y="2895599"/>
              <a:ext cx="304772" cy="2282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57912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grpSp>
        <p:nvGrpSpPr>
          <p:cNvPr id="21526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153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4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1541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154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153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153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53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153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153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1531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(i.e., next 100 bytes) and receiver gets the packet</a:t>
            </a:r>
          </a:p>
        </p:txBody>
      </p:sp>
      <p:grpSp>
        <p:nvGrpSpPr>
          <p:cNvPr id="21532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1533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153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1212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253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253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6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7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2539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257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73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254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4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2542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256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56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257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257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254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256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256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2566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256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2547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Receiving TCP delivers first 100 bytes to recienving process</a:t>
            </a:r>
          </a:p>
        </p:txBody>
      </p:sp>
      <p:grpSp>
        <p:nvGrpSpPr>
          <p:cNvPr id="22548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2562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256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255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2553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54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2555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25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2560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25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791200" y="18288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670928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355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1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3563" name="Group 34"/>
          <p:cNvGrpSpPr>
            <a:grpSpLocks/>
          </p:cNvGrpSpPr>
          <p:nvPr/>
        </p:nvGrpSpPr>
        <p:grpSpPr bwMode="auto">
          <a:xfrm>
            <a:off x="1524000" y="2895600"/>
            <a:ext cx="2514600" cy="565150"/>
            <a:chOff x="1523971" y="2895599"/>
            <a:chExt cx="2514450" cy="564058"/>
          </a:xfrm>
        </p:grpSpPr>
        <p:sp>
          <p:nvSpPr>
            <p:cNvPr id="23598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5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99" name="Line 22"/>
            <p:cNvSpPr>
              <a:spLocks noChangeShapeType="1"/>
            </p:cNvSpPr>
            <p:nvPr/>
          </p:nvSpPr>
          <p:spPr bwMode="auto">
            <a:xfrm flipH="1" flipV="1">
              <a:off x="1523971" y="2895599"/>
              <a:ext cx="685829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356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56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3566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359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59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359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359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357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359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359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3592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359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grpSp>
        <p:nvGrpSpPr>
          <p:cNvPr id="23571" name="Group 36"/>
          <p:cNvGrpSpPr>
            <a:grpSpLocks/>
          </p:cNvGrpSpPr>
          <p:nvPr/>
        </p:nvGrpSpPr>
        <p:grpSpPr bwMode="auto">
          <a:xfrm>
            <a:off x="2401888" y="4178300"/>
            <a:ext cx="4227512" cy="862013"/>
            <a:chOff x="2401831" y="4191000"/>
            <a:chExt cx="4227569" cy="861895"/>
          </a:xfrm>
        </p:grpSpPr>
        <p:sp>
          <p:nvSpPr>
            <p:cNvPr id="23588" name="TextBox 46"/>
            <p:cNvSpPr txBox="1">
              <a:spLocks noChangeArrowheads="1"/>
            </p:cNvSpPr>
            <p:nvPr/>
          </p:nvSpPr>
          <p:spPr bwMode="auto">
            <a:xfrm rot="-713230">
              <a:off x="2401831" y="465278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cxnSp>
          <p:nvCxnSpPr>
            <p:cNvPr id="235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181600" y="4191000"/>
              <a:ext cx="1447800" cy="3937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6" name="Group 36"/>
          <p:cNvGrpSpPr>
            <a:grpSpLocks/>
          </p:cNvGrpSpPr>
          <p:nvPr/>
        </p:nvGrpSpPr>
        <p:grpSpPr bwMode="auto">
          <a:xfrm>
            <a:off x="2855913" y="4572000"/>
            <a:ext cx="3773487" cy="706438"/>
            <a:chOff x="2855747" y="4191000"/>
            <a:chExt cx="3773653" cy="706615"/>
          </a:xfrm>
        </p:grpSpPr>
        <p:sp>
          <p:nvSpPr>
            <p:cNvPr id="23586" name="TextBox 46"/>
            <p:cNvSpPr txBox="1">
              <a:spLocks noChangeArrowheads="1"/>
            </p:cNvSpPr>
            <p:nvPr/>
          </p:nvSpPr>
          <p:spPr bwMode="auto">
            <a:xfrm rot="-713230">
              <a:off x="2855747" y="4497505"/>
              <a:ext cx="29222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cxnSp>
          <p:nvCxnSpPr>
            <p:cNvPr id="2358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5715000" y="4191000"/>
              <a:ext cx="914400" cy="2413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50" name="Rounded Rectangle 49"/>
          <p:cNvSpPr>
            <a:spLocks noChangeArrowheads="1"/>
          </p:cNvSpPr>
          <p:nvPr/>
        </p:nvSpPr>
        <p:spPr bwMode="auto">
          <a:xfrm>
            <a:off x="609600" y="5562600"/>
            <a:ext cx="8229600" cy="1066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Receiver sends </a:t>
            </a:r>
            <a:r>
              <a:rPr lang="en-US" b="0" dirty="0" err="1">
                <a:latin typeface="Gill Sans Light"/>
                <a:cs typeface="Gill Sans Light"/>
              </a:rPr>
              <a:t>ack</a:t>
            </a:r>
            <a:r>
              <a:rPr lang="en-US" b="0" dirty="0">
                <a:latin typeface="Gill Sans Light"/>
                <a:cs typeface="Gill Sans Light"/>
              </a:rPr>
              <a:t> for 2</a:t>
            </a:r>
            <a:r>
              <a:rPr lang="en-US" b="0" baseline="30000" dirty="0">
                <a:latin typeface="Gill Sans Light"/>
                <a:cs typeface="Gill Sans Light"/>
              </a:rPr>
              <a:t>nd</a:t>
            </a:r>
            <a:r>
              <a:rPr lang="en-US" b="0" dirty="0">
                <a:latin typeface="Gill Sans Light"/>
                <a:cs typeface="Gill Sans Light"/>
              </a:rPr>
              <a:t> packet</a:t>
            </a:r>
          </a:p>
          <a:p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MaxRcvBuffer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LastByteRcvd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LastByteRead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             </a:t>
            </a:r>
            <a:r>
              <a:rPr lang="en-US" sz="2200" b="0" dirty="0" smtClean="0">
                <a:solidFill>
                  <a:srgbClr val="000000"/>
                </a:solidFill>
                <a:latin typeface="Gill Sans Light"/>
                <a:cs typeface="Gill Sans Light"/>
              </a:rPr>
              <a:t>= </a:t>
            </a:r>
            <a:r>
              <a:rPr lang="en-US" sz="2200" b="0" dirty="0">
                <a:solidFill>
                  <a:srgbClr val="000000"/>
                </a:solidFill>
                <a:latin typeface="Gill Sans Light"/>
                <a:cs typeface="Gill Sans Light"/>
              </a:rPr>
              <a:t>300 – (200 – 100) = 200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3575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6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3577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3578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79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3580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358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358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358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358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3681490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458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458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5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6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4627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2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458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8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4590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462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62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462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462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048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1, 200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4594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461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62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462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462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1600200" y="5715000"/>
            <a:ext cx="5943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sends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(i.e., next 100 bytes) and the packet is </a:t>
            </a:r>
            <a:r>
              <a:rPr lang="en-US" sz="2400" b="0">
                <a:solidFill>
                  <a:srgbClr val="FF0000"/>
                </a:solidFill>
                <a:latin typeface="Gill Sans Light"/>
                <a:cs typeface="Gill Sans Light"/>
              </a:rPr>
              <a:t>lost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24000" y="2514600"/>
            <a:ext cx="6096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</a:t>
            </a:r>
          </a:p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300</a:t>
            </a:r>
          </a:p>
        </p:txBody>
      </p:sp>
      <p:grpSp>
        <p:nvGrpSpPr>
          <p:cNvPr id="54" name="Group 48"/>
          <p:cNvGrpSpPr>
            <a:grpSpLocks/>
          </p:cNvGrpSpPr>
          <p:nvPr/>
        </p:nvGrpSpPr>
        <p:grpSpPr bwMode="auto">
          <a:xfrm>
            <a:off x="1317625" y="4419600"/>
            <a:ext cx="4854575" cy="628650"/>
            <a:chOff x="1317425" y="4629150"/>
            <a:chExt cx="4854775" cy="628650"/>
          </a:xfrm>
        </p:grpSpPr>
        <p:sp>
          <p:nvSpPr>
            <p:cNvPr id="2461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461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461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461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461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461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4599" name="Straight Arrow Connector 37"/>
          <p:cNvCxnSpPr>
            <a:cxnSpLocks noChangeShapeType="1"/>
          </p:cNvCxnSpPr>
          <p:nvPr/>
        </p:nvCxnSpPr>
        <p:spPr bwMode="auto">
          <a:xfrm flipH="1">
            <a:off x="3810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600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60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460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460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460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606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460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460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461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4611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461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269102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6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560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560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5611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5650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5651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5612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613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561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56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6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5648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56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5617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564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64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564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564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5618" name="Rounded Rectangle 45"/>
          <p:cNvSpPr>
            <a:spLocks noChangeArrowheads="1"/>
          </p:cNvSpPr>
          <p:nvPr/>
        </p:nvSpPr>
        <p:spPr bwMode="auto">
          <a:xfrm>
            <a:off x="12192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stops sending as window full </a:t>
            </a:r>
            <a:endParaRPr lang="en-US" sz="2200" b="0" dirty="0">
              <a:latin typeface="Gill Sans Light"/>
              <a:cs typeface="Gill Sans Light"/>
            </a:endParaRPr>
          </a:p>
          <a:p>
            <a:r>
              <a:rPr lang="en-US" sz="2200" b="0" dirty="0" err="1">
                <a:latin typeface="Gill Sans Light"/>
                <a:cs typeface="Gill Sans Light"/>
              </a:rPr>
              <a:t>SndWin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LastByteSent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LastByteAcked</a:t>
            </a:r>
            <a:r>
              <a:rPr lang="en-US" sz="22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200" b="0" dirty="0">
                <a:latin typeface="Gill Sans Light"/>
                <a:cs typeface="Gill Sans Light"/>
              </a:rPr>
              <a:t>             </a:t>
            </a:r>
            <a:r>
              <a:rPr lang="en-US" sz="2200" b="0" dirty="0" smtClean="0">
                <a:latin typeface="Gill Sans Light"/>
                <a:cs typeface="Gill Sans Light"/>
              </a:rPr>
              <a:t>= </a:t>
            </a:r>
            <a:r>
              <a:rPr lang="en-US" sz="2200" b="0" dirty="0">
                <a:latin typeface="Gill Sans Light"/>
                <a:cs typeface="Gill Sans Light"/>
              </a:rPr>
              <a:t>300 – (300 – 0) = 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04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5620" name="Group 48"/>
          <p:cNvGrpSpPr>
            <a:grpSpLocks/>
          </p:cNvGrpSpPr>
          <p:nvPr/>
        </p:nvGrpSpPr>
        <p:grpSpPr bwMode="auto">
          <a:xfrm>
            <a:off x="1317625" y="4419600"/>
            <a:ext cx="4854575" cy="628650"/>
            <a:chOff x="1317425" y="4629150"/>
            <a:chExt cx="4854775" cy="628650"/>
          </a:xfrm>
        </p:grpSpPr>
        <p:sp>
          <p:nvSpPr>
            <p:cNvPr id="2563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563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563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563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564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564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cxnSp>
        <p:nvCxnSpPr>
          <p:cNvPr id="25622" name="Straight Arrow Connector 37"/>
          <p:cNvCxnSpPr>
            <a:cxnSpLocks noChangeShapeType="1"/>
          </p:cNvCxnSpPr>
          <p:nvPr/>
        </p:nvCxnSpPr>
        <p:spPr bwMode="auto">
          <a:xfrm flipH="1">
            <a:off x="3810000" y="4178300"/>
            <a:ext cx="2819400" cy="698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623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5625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5627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5628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5630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5632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5633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5634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35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124837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Some types of network functionality can only be correctly implemented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end-to-end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Reliability, security, </a:t>
            </a:r>
            <a:r>
              <a:rPr lang="en-US" sz="2400" dirty="0" err="1">
                <a:latin typeface="Gill Sans Light"/>
                <a:ea typeface="ＭＳ Ｐゴシック" charset="0"/>
                <a:cs typeface="Gill Sans Light"/>
              </a:rPr>
              <a:t>etc</a:t>
            </a:r>
            <a:endParaRPr lang="en-US" sz="2400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Because of this, end hosts: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Can satisfy the requirement without 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network’</a:t>
            </a:r>
            <a:r>
              <a:rPr lang="en-US" altLang="ja-JP" sz="2400" dirty="0" smtClean="0">
                <a:latin typeface="Gill Sans Light"/>
                <a:ea typeface="ＭＳ Ｐゴシック" charset="0"/>
                <a:cs typeface="Gill Sans Light"/>
              </a:rPr>
              <a:t>s </a:t>
            </a:r>
            <a:r>
              <a:rPr lang="en-US" altLang="ja-JP" sz="2400" dirty="0">
                <a:latin typeface="Gill Sans Light"/>
                <a:ea typeface="ＭＳ Ｐゴシック" charset="0"/>
                <a:cs typeface="Gill Sans Light"/>
              </a:rPr>
              <a:t>help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Will/</a:t>
            </a:r>
            <a:r>
              <a:rPr lang="en-US" sz="2400" b="1" dirty="0">
                <a:latin typeface="Gill Sans Light"/>
                <a:ea typeface="ＭＳ Ｐゴシック" charset="0"/>
                <a:cs typeface="Gill Sans Light"/>
              </a:rPr>
              <a:t>must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 do so, since 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can’</a:t>
            </a:r>
            <a:r>
              <a:rPr lang="en-US" altLang="ja-JP" sz="2400" dirty="0" smtClean="0">
                <a:latin typeface="Gill Sans Light"/>
                <a:ea typeface="ＭＳ Ｐゴシック" charset="0"/>
                <a:cs typeface="Gill Sans Light"/>
              </a:rPr>
              <a:t>t </a:t>
            </a:r>
            <a:r>
              <a:rPr lang="en-US" altLang="ja-JP" sz="2400" b="1" i="1" dirty="0">
                <a:latin typeface="Gill Sans Light"/>
                <a:ea typeface="ＭＳ Ｐゴシック" charset="0"/>
                <a:cs typeface="Gill Sans Light"/>
              </a:rPr>
              <a:t>rely</a:t>
            </a:r>
            <a:r>
              <a:rPr lang="en-US" altLang="ja-JP" sz="2400" dirty="0">
                <a:latin typeface="Gill Sans Light"/>
                <a:ea typeface="ＭＳ Ｐゴシック" charset="0"/>
                <a:cs typeface="Gill Sans Light"/>
              </a:rPr>
              <a:t> on network’s help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Therefore </a:t>
            </a:r>
            <a:r>
              <a:rPr lang="en-US" b="1" dirty="0" smtClean="0">
                <a:latin typeface="Gill Sans Light"/>
                <a:ea typeface="ＭＳ Ｐゴシック" charset="0"/>
                <a:cs typeface="Gill Sans Light"/>
              </a:rPr>
              <a:t>don’</a:t>
            </a:r>
            <a:r>
              <a:rPr lang="en-US" altLang="ja-JP" b="1" dirty="0" smtClean="0">
                <a:latin typeface="Gill Sans Light"/>
                <a:ea typeface="ＭＳ Ｐゴシック" charset="0"/>
                <a:cs typeface="Gill Sans Light"/>
              </a:rPr>
              <a:t>t</a:t>
            </a: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 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go out of your way to implement them in the network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04087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5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3124200"/>
            <a:ext cx="1916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LastByteAcked(0)</a:t>
            </a:r>
          </a:p>
        </p:txBody>
      </p:sp>
      <p:sp>
        <p:nvSpPr>
          <p:cNvPr id="26629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0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6632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3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4" name="Line 22"/>
          <p:cNvSpPr>
            <a:spLocks noChangeShapeType="1"/>
          </p:cNvSpPr>
          <p:nvPr/>
        </p:nvSpPr>
        <p:spPr bwMode="auto">
          <a:xfrm flipV="1">
            <a:off x="304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6636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6676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667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6637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38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6641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6672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673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6674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6675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6" name="Rounded Rectangle 45"/>
          <p:cNvSpPr>
            <a:spLocks noChangeArrowheads="1"/>
          </p:cNvSpPr>
          <p:nvPr/>
        </p:nvSpPr>
        <p:spPr bwMode="auto">
          <a:xfrm>
            <a:off x="1828800" y="5638800"/>
            <a:ext cx="51816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AdWin = 200</a:t>
            </a:r>
            <a:endParaRPr lang="en-US" sz="240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04800" y="2514600"/>
            <a:ext cx="1828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1,300</a:t>
            </a:r>
          </a:p>
        </p:txBody>
      </p:sp>
      <p:grpSp>
        <p:nvGrpSpPr>
          <p:cNvPr id="26644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6666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6667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668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6669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6670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6671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55" name="Group 36"/>
          <p:cNvGrpSpPr>
            <a:grpSpLocks/>
          </p:cNvGrpSpPr>
          <p:nvPr/>
        </p:nvGrpSpPr>
        <p:grpSpPr bwMode="auto">
          <a:xfrm>
            <a:off x="2362200" y="4178300"/>
            <a:ext cx="4267200" cy="1079500"/>
            <a:chOff x="2362200" y="4191000"/>
            <a:chExt cx="4267200" cy="1079500"/>
          </a:xfrm>
        </p:grpSpPr>
        <p:cxnSp>
          <p:nvCxnSpPr>
            <p:cNvPr id="2666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665" name="TextBox 46"/>
            <p:cNvSpPr txBox="1">
              <a:spLocks noChangeArrowheads="1"/>
            </p:cNvSpPr>
            <p:nvPr/>
          </p:nvSpPr>
          <p:spPr bwMode="auto">
            <a:xfrm>
              <a:off x="2667000" y="487039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</p:grpSp>
      <p:grpSp>
        <p:nvGrpSpPr>
          <p:cNvPr id="26647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6660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661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6662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6663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6648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664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6651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6652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6653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6654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6656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6657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6658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6659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85692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49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765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8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7660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770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770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7661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662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7665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76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6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76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77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7667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76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76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6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76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76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76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7669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32"/>
          </a:xfrm>
        </p:grpSpPr>
        <p:cxnSp>
          <p:nvCxnSpPr>
            <p:cNvPr id="2768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68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76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7670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768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768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7686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768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7671" name="Rounded Rectangle 67"/>
          <p:cNvSpPr>
            <a:spLocks noChangeArrowheads="1"/>
          </p:cNvSpPr>
          <p:nvPr/>
        </p:nvSpPr>
        <p:spPr bwMode="auto">
          <a:xfrm>
            <a:off x="1447800" y="5562600"/>
            <a:ext cx="6248400" cy="11430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for 1</a:t>
            </a:r>
            <a:r>
              <a:rPr lang="en-US" sz="2400" b="0" baseline="30000">
                <a:latin typeface="Gill Sans Light"/>
                <a:cs typeface="Gill Sans Light"/>
              </a:rPr>
              <a:t>st</a:t>
            </a:r>
            <a:r>
              <a:rPr lang="en-US" sz="2400" b="0">
                <a:latin typeface="Gill Sans Light"/>
                <a:cs typeface="Gill Sans Light"/>
              </a:rPr>
              <a:t> packet (ack indicates next byte expected by receiver)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no longer needs first 100 bytes</a:t>
            </a:r>
          </a:p>
        </p:txBody>
      </p:sp>
      <p:sp>
        <p:nvSpPr>
          <p:cNvPr id="27672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7673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7675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7676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77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7678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7680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7681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7682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7683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2443916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73" name="Straight Arrow Connector 37"/>
          <p:cNvCxnSpPr>
            <a:cxnSpLocks noChangeShapeType="1"/>
          </p:cNvCxnSpPr>
          <p:nvPr/>
        </p:nvCxnSpPr>
        <p:spPr bwMode="auto">
          <a:xfrm flipH="1">
            <a:off x="4648200" y="4572000"/>
            <a:ext cx="19812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</a:t>
            </a:r>
            <a:r>
              <a:rPr lang="en-US" sz="1600">
                <a:solidFill>
                  <a:srgbClr val="FF0000"/>
                </a:solidFill>
                <a:latin typeface="Helvetica" charset="0"/>
                <a:cs typeface="Helvetica" charset="0"/>
              </a:rPr>
              <a:t>100</a:t>
            </a:r>
            <a:r>
              <a:rPr lang="en-US" sz="160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78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8680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1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2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grpSp>
        <p:nvGrpSpPr>
          <p:cNvPr id="28684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8725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872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8685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686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8689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872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2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8723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872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8691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8715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8716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17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8718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8719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8720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8693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40"/>
          </a:xfrm>
        </p:grpSpPr>
        <p:cxnSp>
          <p:nvCxnSpPr>
            <p:cNvPr id="2871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13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Ack=101, AdvWin = 200</a:t>
              </a:r>
            </a:p>
          </p:txBody>
        </p:sp>
        <p:sp>
          <p:nvSpPr>
            <p:cNvPr id="28714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8694" name="Group 39"/>
          <p:cNvGrpSpPr>
            <a:grpSpLocks/>
          </p:cNvGrpSpPr>
          <p:nvPr/>
        </p:nvGrpSpPr>
        <p:grpSpPr bwMode="auto">
          <a:xfrm>
            <a:off x="1216025" y="4019550"/>
            <a:ext cx="6621463" cy="628650"/>
            <a:chOff x="1215732" y="3638550"/>
            <a:chExt cx="6621495" cy="628650"/>
          </a:xfrm>
        </p:grpSpPr>
        <p:cxnSp>
          <p:nvCxnSpPr>
            <p:cNvPr id="2870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0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8710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871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</p:grpSp>
      <p:sp>
        <p:nvSpPr>
          <p:cNvPr id="28695" name="Rounded Rectangle 45"/>
          <p:cNvSpPr>
            <a:spLocks noChangeArrowheads="1"/>
          </p:cNvSpPr>
          <p:nvPr/>
        </p:nvSpPr>
        <p:spPr bwMode="auto">
          <a:xfrm>
            <a:off x="990600" y="5715000"/>
            <a:ext cx="6934200" cy="990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still cannot send as window full</a:t>
            </a:r>
          </a:p>
          <a:p>
            <a:r>
              <a:rPr lang="en-US" sz="2400" b="0" dirty="0" err="1">
                <a:latin typeface="Gill Sans Light"/>
                <a:cs typeface="Gill Sans Light"/>
              </a:rPr>
              <a:t>SndWin</a:t>
            </a:r>
            <a:r>
              <a:rPr lang="en-US" sz="2400" b="0" dirty="0">
                <a:latin typeface="Gill Sans Light"/>
                <a:cs typeface="Gill Sans Light"/>
              </a:rPr>
              <a:t> = </a:t>
            </a:r>
            <a:r>
              <a:rPr lang="en-US" sz="2400" b="0" dirty="0" err="1">
                <a:latin typeface="Gill Sans Light"/>
                <a:cs typeface="Gill Sans Light"/>
              </a:rPr>
              <a:t>AdvWin</a:t>
            </a:r>
            <a:r>
              <a:rPr lang="en-US" sz="2400" b="0" dirty="0">
                <a:latin typeface="Gill Sans Light"/>
                <a:cs typeface="Gill Sans Light"/>
              </a:rPr>
              <a:t> – (</a:t>
            </a:r>
            <a:r>
              <a:rPr lang="en-US" sz="2400" b="0" dirty="0" err="1">
                <a:latin typeface="Gill Sans Light"/>
                <a:cs typeface="Gill Sans Light"/>
              </a:rPr>
              <a:t>LastByteSent</a:t>
            </a:r>
            <a:r>
              <a:rPr lang="en-US" sz="2400" b="0" dirty="0">
                <a:latin typeface="Gill Sans Light"/>
                <a:cs typeface="Gill Sans Light"/>
              </a:rPr>
              <a:t> – </a:t>
            </a:r>
            <a:r>
              <a:rPr lang="en-US" sz="2400" b="0" dirty="0" err="1">
                <a:latin typeface="Gill Sans Light"/>
                <a:cs typeface="Gill Sans Light"/>
              </a:rPr>
              <a:t>LastByteAcked</a:t>
            </a:r>
            <a:r>
              <a:rPr lang="en-US" sz="2400" b="0" dirty="0">
                <a:latin typeface="Gill Sans Light"/>
                <a:cs typeface="Gill Sans Light"/>
              </a:rPr>
              <a:t>) </a:t>
            </a:r>
          </a:p>
          <a:p>
            <a:r>
              <a:rPr lang="en-US" sz="2400" b="0" dirty="0">
                <a:latin typeface="Gill Sans Light"/>
                <a:cs typeface="Gill Sans Light"/>
              </a:rPr>
              <a:t>            </a:t>
            </a:r>
            <a:r>
              <a:rPr lang="en-US" sz="2400" b="0" dirty="0" smtClean="0">
                <a:latin typeface="Gill Sans Light"/>
                <a:cs typeface="Gill Sans Light"/>
              </a:rPr>
              <a:t> = </a:t>
            </a:r>
            <a:r>
              <a:rPr lang="en-US" sz="2400" b="0" dirty="0">
                <a:latin typeface="Gill Sans Light"/>
                <a:cs typeface="Gill Sans Light"/>
              </a:rPr>
              <a:t>200 – (300 – 100) = 0</a:t>
            </a:r>
          </a:p>
        </p:txBody>
      </p:sp>
      <p:sp>
        <p:nvSpPr>
          <p:cNvPr id="28696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8699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8700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8701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8702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870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870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8706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870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</p:spTree>
    <p:extLst>
      <p:ext uri="{BB962C8B-B14F-4D97-AF65-F5344CB8AC3E}">
        <p14:creationId xmlns:p14="http://schemas.microsoft.com/office/powerpoint/2010/main" val="94126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LastByteAcked(100)</a:t>
            </a:r>
          </a:p>
        </p:txBody>
      </p:sp>
      <p:sp>
        <p:nvSpPr>
          <p:cNvPr id="2970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2970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5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2970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29708" name="Line 22"/>
          <p:cNvSpPr>
            <a:spLocks noChangeShapeType="1"/>
          </p:cNvSpPr>
          <p:nvPr/>
        </p:nvSpPr>
        <p:spPr bwMode="auto">
          <a:xfrm flipV="1">
            <a:off x="914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70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2971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29711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9712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29751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2975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cxnSp>
        <p:nvCxnSpPr>
          <p:cNvPr id="29713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714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15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29716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29747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29748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29749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9750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144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2972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2974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4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29745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2974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29721" name="Rounded Rectangle 45"/>
          <p:cNvSpPr>
            <a:spLocks noChangeArrowheads="1"/>
          </p:cNvSpPr>
          <p:nvPr/>
        </p:nvSpPr>
        <p:spPr bwMode="auto">
          <a:xfrm>
            <a:off x="1447800" y="5791200"/>
            <a:ext cx="62484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Receiver gets ack for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200 bytes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2514600"/>
            <a:ext cx="12192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101,300</a:t>
            </a:r>
          </a:p>
        </p:txBody>
      </p:sp>
      <p:grpSp>
        <p:nvGrpSpPr>
          <p:cNvPr id="29723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29737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29738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39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29740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29741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29742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29725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29735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3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29726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2973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3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29733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2973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66" name="Group 36"/>
          <p:cNvGrpSpPr>
            <a:grpSpLocks/>
          </p:cNvGrpSpPr>
          <p:nvPr/>
        </p:nvGrpSpPr>
        <p:grpSpPr bwMode="auto">
          <a:xfrm>
            <a:off x="990600" y="4572000"/>
            <a:ext cx="5638800" cy="1098550"/>
            <a:chOff x="990600" y="4191000"/>
            <a:chExt cx="5638800" cy="1098632"/>
          </a:xfrm>
        </p:grpSpPr>
        <p:cxnSp>
          <p:nvCxnSpPr>
            <p:cNvPr id="297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729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2973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655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072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072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073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0732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073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073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073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0736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7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38" name="Rectangle 5"/>
          <p:cNvSpPr>
            <a:spLocks noChangeArrowheads="1"/>
          </p:cNvSpPr>
          <p:nvPr/>
        </p:nvSpPr>
        <p:spPr bwMode="auto">
          <a:xfrm>
            <a:off x="57912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0739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8"/>
            <a:chExt cx="4392112" cy="564059"/>
          </a:xfrm>
        </p:grpSpPr>
        <p:sp>
          <p:nvSpPr>
            <p:cNvPr id="30773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0774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LastByteRcvd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(200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0775" name="Line 22"/>
            <p:cNvSpPr>
              <a:spLocks noChangeShapeType="1"/>
            </p:cNvSpPr>
            <p:nvPr/>
          </p:nvSpPr>
          <p:spPr bwMode="auto">
            <a:xfrm flipV="1">
              <a:off x="5562600" y="2895599"/>
              <a:ext cx="1447782" cy="228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0742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076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077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0771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077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0744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0763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0764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0765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0766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0767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0768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0746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076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0762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0747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075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075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0759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076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grpSp>
        <p:nvGrpSpPr>
          <p:cNvPr id="30748" name="Group 36"/>
          <p:cNvGrpSpPr>
            <a:grpSpLocks/>
          </p:cNvGrpSpPr>
          <p:nvPr/>
        </p:nvGrpSpPr>
        <p:grpSpPr bwMode="auto">
          <a:xfrm>
            <a:off x="990600" y="4572000"/>
            <a:ext cx="5638800" cy="1098550"/>
            <a:chOff x="990600" y="4191000"/>
            <a:chExt cx="5638800" cy="1098610"/>
          </a:xfrm>
        </p:grpSpPr>
        <p:cxnSp>
          <p:nvCxnSpPr>
            <p:cNvPr id="3075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0755" name="TextBox 46"/>
            <p:cNvSpPr txBox="1">
              <a:spLocks noChangeArrowheads="1"/>
            </p:cNvSpPr>
            <p:nvPr/>
          </p:nvSpPr>
          <p:spPr bwMode="auto">
            <a:xfrm>
              <a:off x="2667000" y="4889500"/>
              <a:ext cx="2922294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200</a:t>
              </a:r>
            </a:p>
          </p:txBody>
        </p:sp>
        <p:sp>
          <p:nvSpPr>
            <p:cNvPr id="30756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300}</a:t>
              </a:r>
            </a:p>
          </p:txBody>
        </p:sp>
      </p:grpSp>
      <p:sp>
        <p:nvSpPr>
          <p:cNvPr id="30749" name="Rounded Rectangle 69"/>
          <p:cNvSpPr>
            <a:spLocks noChangeArrowheads="1"/>
          </p:cNvSpPr>
          <p:nvPr/>
        </p:nvSpPr>
        <p:spPr bwMode="auto">
          <a:xfrm>
            <a:off x="762000" y="5791200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Sender can now send new data! </a:t>
            </a:r>
          </a:p>
          <a:p>
            <a:pPr algn="ctr"/>
            <a:r>
              <a:rPr lang="en-US" sz="2200" b="0" dirty="0" err="1">
                <a:latin typeface="Gill Sans Light"/>
                <a:cs typeface="Gill Sans Light"/>
              </a:rPr>
              <a:t>SndWin</a:t>
            </a:r>
            <a:r>
              <a:rPr lang="en-US" sz="2200" b="0" dirty="0">
                <a:latin typeface="Gill Sans Light"/>
                <a:cs typeface="Gill Sans Light"/>
              </a:rPr>
              <a:t> = </a:t>
            </a:r>
            <a:r>
              <a:rPr lang="en-US" sz="2200" b="0" dirty="0" err="1">
                <a:latin typeface="Gill Sans Light"/>
                <a:cs typeface="Gill Sans Light"/>
              </a:rPr>
              <a:t>AdvWin</a:t>
            </a:r>
            <a:r>
              <a:rPr lang="en-US" sz="2200" b="0" dirty="0">
                <a:latin typeface="Gill Sans Light"/>
                <a:cs typeface="Gill Sans Light"/>
              </a:rPr>
              <a:t> – (</a:t>
            </a:r>
            <a:r>
              <a:rPr lang="en-US" sz="2200" b="0" dirty="0" err="1">
                <a:latin typeface="Gill Sans Light"/>
                <a:cs typeface="Gill Sans Light"/>
              </a:rPr>
              <a:t>LasByteSent</a:t>
            </a:r>
            <a:r>
              <a:rPr lang="en-US" sz="2200" b="0" dirty="0">
                <a:latin typeface="Gill Sans Light"/>
                <a:cs typeface="Gill Sans Light"/>
              </a:rPr>
              <a:t> – </a:t>
            </a:r>
            <a:r>
              <a:rPr lang="en-US" sz="2200" b="0" dirty="0" err="1">
                <a:latin typeface="Gill Sans Light"/>
                <a:cs typeface="Gill Sans Light"/>
              </a:rPr>
              <a:t>LastByteAcked</a:t>
            </a:r>
            <a:r>
              <a:rPr lang="en-US" sz="2200" b="0" dirty="0">
                <a:latin typeface="Gill Sans Light"/>
                <a:cs typeface="Gill Sans Light"/>
              </a:rPr>
              <a:t>) = 100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grpSp>
        <p:nvGrpSpPr>
          <p:cNvPr id="30751" name="Group 34"/>
          <p:cNvGrpSpPr>
            <a:grpSpLocks/>
          </p:cNvGrpSpPr>
          <p:nvPr/>
        </p:nvGrpSpPr>
        <p:grpSpPr bwMode="auto">
          <a:xfrm>
            <a:off x="2065338" y="2895600"/>
            <a:ext cx="1973262" cy="565150"/>
            <a:chOff x="2065516" y="2895598"/>
            <a:chExt cx="1972904" cy="564059"/>
          </a:xfrm>
        </p:grpSpPr>
        <p:sp>
          <p:nvSpPr>
            <p:cNvPr id="30752" name="Text Box 7"/>
            <p:cNvSpPr txBox="1">
              <a:spLocks noChangeArrowheads="1"/>
            </p:cNvSpPr>
            <p:nvPr/>
          </p:nvSpPr>
          <p:spPr bwMode="auto">
            <a:xfrm>
              <a:off x="2065516" y="3124200"/>
              <a:ext cx="1972904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LastByteSent(300)</a:t>
              </a:r>
            </a:p>
          </p:txBody>
        </p:sp>
        <p:sp>
          <p:nvSpPr>
            <p:cNvPr id="3075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6021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4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175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175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1756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75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175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1759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176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76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1762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1801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1802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803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1804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1766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179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179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179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180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1768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179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179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179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179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179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179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1770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178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179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1771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17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17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1787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17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1772" name="Straight Arrow Connector 37"/>
          <p:cNvCxnSpPr>
            <a:cxnSpLocks noChangeShapeType="1"/>
          </p:cNvCxnSpPr>
          <p:nvPr/>
        </p:nvCxnSpPr>
        <p:spPr bwMode="auto">
          <a:xfrm flipH="1">
            <a:off x="2362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1774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914400" y="5314950"/>
            <a:ext cx="8350250" cy="628650"/>
            <a:chOff x="911237" y="3638550"/>
            <a:chExt cx="8349406" cy="628650"/>
          </a:xfrm>
        </p:grpSpPr>
        <p:cxnSp>
          <p:nvCxnSpPr>
            <p:cNvPr id="3178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178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1783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178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79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1779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1780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</p:spTree>
    <p:extLst>
      <p:ext uri="{BB962C8B-B14F-4D97-AF65-F5344CB8AC3E}">
        <p14:creationId xmlns:p14="http://schemas.microsoft.com/office/powerpoint/2010/main" val="64256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1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3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2775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6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2778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79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2780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2781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2782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2783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2784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785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2786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87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2829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2830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2831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2832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32790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3282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2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32827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3282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32792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32819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32820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21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32822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32823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2824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32794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32817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18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32795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3281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1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32815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3281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32796" name="Straight Arrow Connector 37"/>
          <p:cNvCxnSpPr>
            <a:cxnSpLocks noChangeShapeType="1"/>
          </p:cNvCxnSpPr>
          <p:nvPr/>
        </p:nvCxnSpPr>
        <p:spPr bwMode="auto">
          <a:xfrm flipH="1">
            <a:off x="2362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2798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2799" name="Group 72"/>
          <p:cNvGrpSpPr>
            <a:grpSpLocks/>
          </p:cNvGrpSpPr>
          <p:nvPr/>
        </p:nvGrpSpPr>
        <p:grpSpPr bwMode="auto">
          <a:xfrm>
            <a:off x="914400" y="5314950"/>
            <a:ext cx="8350250" cy="628650"/>
            <a:chOff x="911237" y="3638550"/>
            <a:chExt cx="8349406" cy="628650"/>
          </a:xfrm>
        </p:grpSpPr>
        <p:cxnSp>
          <p:nvCxnSpPr>
            <p:cNvPr id="32809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10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2811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2812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2801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2807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2808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84" name="Group 36"/>
          <p:cNvGrpSpPr>
            <a:grpSpLocks/>
          </p:cNvGrpSpPr>
          <p:nvPr/>
        </p:nvGrpSpPr>
        <p:grpSpPr bwMode="auto">
          <a:xfrm>
            <a:off x="990600" y="5867400"/>
            <a:ext cx="5638800" cy="476250"/>
            <a:chOff x="990600" y="4191000"/>
            <a:chExt cx="5638800" cy="476310"/>
          </a:xfrm>
        </p:grpSpPr>
        <p:cxnSp>
          <p:nvCxnSpPr>
            <p:cNvPr id="32804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805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2000" b="0">
                  <a:latin typeface="Helvetica" charset="0"/>
                  <a:cs typeface="Helvetica" charset="0"/>
                </a:rPr>
                <a:t>, AdvWin = 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50</a:t>
              </a:r>
            </a:p>
          </p:txBody>
        </p:sp>
        <p:sp>
          <p:nvSpPr>
            <p:cNvPr id="32806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898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379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380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3804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380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3807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380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10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3811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3834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3835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3836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837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3819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3832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3833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14400" y="5295900"/>
            <a:ext cx="8350250" cy="1028700"/>
            <a:chOff x="914400" y="3771840"/>
            <a:chExt cx="8349692" cy="1028760"/>
          </a:xfrm>
        </p:grpSpPr>
        <p:grpSp>
          <p:nvGrpSpPr>
            <p:cNvPr id="33823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3828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29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3830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3831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3824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3825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3826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3827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914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Ack</a:t>
            </a:r>
            <a:r>
              <a:rPr lang="en-US" sz="2400" b="0" dirty="0">
                <a:latin typeface="Gill Sans Light"/>
                <a:cs typeface="Gill Sans Light"/>
              </a:rPr>
              <a:t>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err="1">
                <a:latin typeface="Gill Sans Light"/>
                <a:cs typeface="Gill Sans Light"/>
              </a:rPr>
              <a:t>AdvWin</a:t>
            </a:r>
            <a:r>
              <a:rPr lang="en-US" sz="2400" b="0" dirty="0">
                <a:latin typeface="Gill Sans Light"/>
                <a:cs typeface="Gill Sans Light"/>
              </a:rPr>
              <a:t> = 50, so can sender re-send 3</a:t>
            </a:r>
            <a:r>
              <a:rPr lang="en-US" sz="2400" b="0" baseline="30000" dirty="0">
                <a:latin typeface="Gill Sans Light"/>
                <a:cs typeface="Gill Sans Light"/>
              </a:rPr>
              <a:t>rd</a:t>
            </a:r>
            <a:r>
              <a:rPr lang="en-US" sz="2400" b="0" dirty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607472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1.11111E-6 L -6.11111E-6 -0.24444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1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4823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4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5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7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4828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4829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4830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4831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4832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833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834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4835" name="Group 37"/>
          <p:cNvGrpSpPr>
            <a:grpSpLocks/>
          </p:cNvGrpSpPr>
          <p:nvPr/>
        </p:nvGrpSpPr>
        <p:grpSpPr bwMode="auto">
          <a:xfrm>
            <a:off x="4598988" y="2895600"/>
            <a:ext cx="4392612" cy="565150"/>
            <a:chOff x="4599235" y="2895597"/>
            <a:chExt cx="4392112" cy="564060"/>
          </a:xfrm>
        </p:grpSpPr>
        <p:sp>
          <p:nvSpPr>
            <p:cNvPr id="34858" name="Text Box 19"/>
            <p:cNvSpPr txBox="1">
              <a:spLocks noChangeArrowheads="1"/>
            </p:cNvSpPr>
            <p:nvPr/>
          </p:nvSpPr>
          <p:spPr bwMode="auto">
            <a:xfrm>
              <a:off x="6528056" y="3124200"/>
              <a:ext cx="2463291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NextByteExpected(201)</a:t>
              </a:r>
            </a:p>
          </p:txBody>
        </p:sp>
        <p:sp>
          <p:nvSpPr>
            <p:cNvPr id="34859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34860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4861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4841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4843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4856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4857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4845" name="Group 1"/>
          <p:cNvGrpSpPr>
            <a:grpSpLocks/>
          </p:cNvGrpSpPr>
          <p:nvPr/>
        </p:nvGrpSpPr>
        <p:grpSpPr bwMode="auto">
          <a:xfrm>
            <a:off x="914400" y="3619500"/>
            <a:ext cx="8350250" cy="1028700"/>
            <a:chOff x="914400" y="3771840"/>
            <a:chExt cx="8349692" cy="1028760"/>
          </a:xfrm>
        </p:grpSpPr>
        <p:grpSp>
          <p:nvGrpSpPr>
            <p:cNvPr id="34847" name="Group 72"/>
            <p:cNvGrpSpPr>
              <a:grpSpLocks/>
            </p:cNvGrpSpPr>
            <p:nvPr/>
          </p:nvGrpSpPr>
          <p:grpSpPr bwMode="auto">
            <a:xfrm>
              <a:off x="914400" y="3771840"/>
              <a:ext cx="8349692" cy="628650"/>
              <a:chOff x="911237" y="3638550"/>
              <a:chExt cx="8349406" cy="628650"/>
            </a:xfrm>
          </p:grpSpPr>
          <p:cxnSp>
            <p:nvCxnSpPr>
              <p:cNvPr id="34852" name="Straight Arrow Connector 36"/>
              <p:cNvCxnSpPr>
                <a:cxnSpLocks noChangeShapeType="1"/>
              </p:cNvCxnSpPr>
              <p:nvPr/>
            </p:nvCxnSpPr>
            <p:spPr bwMode="auto">
              <a:xfrm>
                <a:off x="2362200" y="3886200"/>
                <a:ext cx="4267200" cy="2286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4853" name="TextBox 45"/>
              <p:cNvSpPr txBox="1">
                <a:spLocks noChangeArrowheads="1"/>
              </p:cNvSpPr>
              <p:nvPr/>
            </p:nvSpPr>
            <p:spPr bwMode="auto">
              <a:xfrm>
                <a:off x="3978275" y="3638550"/>
                <a:ext cx="1796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Data[301,350]</a:t>
                </a:r>
              </a:p>
            </p:txBody>
          </p:sp>
          <p:sp>
            <p:nvSpPr>
              <p:cNvPr id="34854" name="TextBox 48"/>
              <p:cNvSpPr txBox="1">
                <a:spLocks noChangeArrowheads="1"/>
              </p:cNvSpPr>
              <p:nvPr/>
            </p:nvSpPr>
            <p:spPr bwMode="auto">
              <a:xfrm>
                <a:off x="911237" y="3657600"/>
                <a:ext cx="142854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{[201,350]}</a:t>
                </a:r>
              </a:p>
            </p:txBody>
          </p:sp>
          <p:sp>
            <p:nvSpPr>
              <p:cNvPr id="34855" name="TextBox 48"/>
              <p:cNvSpPr txBox="1">
                <a:spLocks noChangeArrowheads="1"/>
              </p:cNvSpPr>
              <p:nvPr/>
            </p:nvSpPr>
            <p:spPr bwMode="auto">
              <a:xfrm>
                <a:off x="6690797" y="3867090"/>
                <a:ext cx="256984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{[101,200],[301,350]}</a:t>
                </a:r>
              </a:p>
            </p:txBody>
          </p:sp>
        </p:grpSp>
        <p:grpSp>
          <p:nvGrpSpPr>
            <p:cNvPr id="34848" name="Group 36"/>
            <p:cNvGrpSpPr>
              <a:grpSpLocks/>
            </p:cNvGrpSpPr>
            <p:nvPr/>
          </p:nvGrpSpPr>
          <p:grpSpPr bwMode="auto">
            <a:xfrm>
              <a:off x="990600" y="4324290"/>
              <a:ext cx="5638800" cy="476310"/>
              <a:chOff x="990600" y="4191000"/>
              <a:chExt cx="5638800" cy="476310"/>
            </a:xfrm>
          </p:grpSpPr>
          <p:cxnSp>
            <p:nvCxnSpPr>
              <p:cNvPr id="34849" name="Straight Arrow Connector 37"/>
              <p:cNvCxnSpPr>
                <a:cxnSpLocks noChangeShapeType="1"/>
              </p:cNvCxnSpPr>
              <p:nvPr/>
            </p:nvCxnSpPr>
            <p:spPr bwMode="auto">
              <a:xfrm flipH="1">
                <a:off x="2362200" y="4191000"/>
                <a:ext cx="4267200" cy="30480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34850" name="TextBox 46"/>
              <p:cNvSpPr txBox="1">
                <a:spLocks noChangeArrowheads="1"/>
              </p:cNvSpPr>
              <p:nvPr/>
            </p:nvSpPr>
            <p:spPr bwMode="auto">
              <a:xfrm>
                <a:off x="2868906" y="4191000"/>
                <a:ext cx="2779652" cy="4001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Ack=201, AdvWin = 50</a:t>
                </a:r>
              </a:p>
            </p:txBody>
          </p:sp>
          <p:sp>
            <p:nvSpPr>
              <p:cNvPr id="34851" name="TextBox 49"/>
              <p:cNvSpPr txBox="1">
                <a:spLocks noChangeArrowheads="1"/>
              </p:cNvSpPr>
              <p:nvPr/>
            </p:nvSpPr>
            <p:spPr bwMode="auto">
              <a:xfrm>
                <a:off x="990600" y="4267200"/>
                <a:ext cx="136447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b="0">
                    <a:latin typeface="Helvetica" charset="0"/>
                    <a:cs typeface="Helvetica" charset="0"/>
                  </a:rPr>
                  <a:t>{201, 350}</a:t>
                </a:r>
              </a:p>
            </p:txBody>
          </p:sp>
        </p:grpSp>
      </p:grpSp>
      <p:sp>
        <p:nvSpPr>
          <p:cNvPr id="34846" name="Rounded Rectangle 65"/>
          <p:cNvSpPr>
            <a:spLocks noChangeArrowheads="1"/>
          </p:cNvSpPr>
          <p:nvPr/>
        </p:nvSpPr>
        <p:spPr bwMode="auto">
          <a:xfrm>
            <a:off x="914400" y="5791200"/>
            <a:ext cx="7467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Ack still specifies 201 (first byte out of sequence)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50, so can sender re-send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packet?</a:t>
            </a:r>
          </a:p>
        </p:txBody>
      </p:sp>
    </p:spTree>
    <p:extLst>
      <p:ext uri="{BB962C8B-B14F-4D97-AF65-F5344CB8AC3E}">
        <p14:creationId xmlns:p14="http://schemas.microsoft.com/office/powerpoint/2010/main" val="309287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584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4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584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585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5852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5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585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5856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5857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58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5860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588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589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35867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5868" name="Group 72"/>
          <p:cNvGrpSpPr>
            <a:grpSpLocks/>
          </p:cNvGrpSpPr>
          <p:nvPr/>
        </p:nvGrpSpPr>
        <p:grpSpPr bwMode="auto">
          <a:xfrm>
            <a:off x="914400" y="3600450"/>
            <a:ext cx="8350250" cy="628650"/>
            <a:chOff x="911237" y="3638550"/>
            <a:chExt cx="8349406" cy="628650"/>
          </a:xfrm>
        </p:grpSpPr>
        <p:cxnSp>
          <p:nvCxnSpPr>
            <p:cNvPr id="3588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8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588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8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5870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588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588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35872" name="Group 36"/>
          <p:cNvGrpSpPr>
            <a:grpSpLocks/>
          </p:cNvGrpSpPr>
          <p:nvPr/>
        </p:nvGrpSpPr>
        <p:grpSpPr bwMode="auto">
          <a:xfrm>
            <a:off x="990600" y="4152900"/>
            <a:ext cx="5638800" cy="476250"/>
            <a:chOff x="990600" y="4191000"/>
            <a:chExt cx="5638800" cy="476310"/>
          </a:xfrm>
        </p:grpSpPr>
        <p:cxnSp>
          <p:nvCxnSpPr>
            <p:cNvPr id="3588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8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588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5873" name="Rounded Rectangle 65"/>
          <p:cNvSpPr>
            <a:spLocks noChangeArrowheads="1"/>
          </p:cNvSpPr>
          <p:nvPr/>
        </p:nvSpPr>
        <p:spPr bwMode="auto">
          <a:xfrm>
            <a:off x="685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946150" y="4476750"/>
            <a:ext cx="7208838" cy="628650"/>
            <a:chOff x="911237" y="3638550"/>
            <a:chExt cx="7208107" cy="628650"/>
          </a:xfrm>
        </p:grpSpPr>
        <p:cxnSp>
          <p:nvCxnSpPr>
            <p:cNvPr id="3587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87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587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587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70104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201, 300</a:t>
            </a:r>
          </a:p>
        </p:txBody>
      </p:sp>
    </p:spTree>
    <p:extLst>
      <p:ext uri="{BB962C8B-B14F-4D97-AF65-F5344CB8AC3E}">
        <p14:creationId xmlns:p14="http://schemas.microsoft.com/office/powerpoint/2010/main" val="3426753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130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4048125"/>
            <a:ext cx="8229600" cy="1776413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Solution 1: make each step reliable, and then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concatenate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them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Solution 2: end-to-end </a:t>
            </a:r>
            <a:r>
              <a:rPr lang="en-US" b="1" dirty="0">
                <a:latin typeface="Gill Sans Light"/>
                <a:ea typeface="ＭＳ Ｐゴシック" charset="0"/>
                <a:cs typeface="Gill Sans Light"/>
              </a:rPr>
              <a:t>check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and try again if necessary</a:t>
            </a:r>
          </a:p>
        </p:txBody>
      </p:sp>
      <p:sp>
        <p:nvSpPr>
          <p:cNvPr id="76804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6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7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09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1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 sz="200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76812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710756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Appl.</a:t>
            </a:r>
          </a:p>
        </p:txBody>
      </p:sp>
      <p:sp>
        <p:nvSpPr>
          <p:cNvPr id="76813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4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5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 sz="200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76816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710756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Appl.</a:t>
            </a:r>
          </a:p>
        </p:txBody>
      </p:sp>
      <p:sp>
        <p:nvSpPr>
          <p:cNvPr id="76817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8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19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69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0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1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2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307673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76825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915615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Host A</a:t>
            </a:r>
          </a:p>
        </p:txBody>
      </p:sp>
      <p:sp>
        <p:nvSpPr>
          <p:cNvPr id="76826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889967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Gill Sans Light"/>
                <a:cs typeface="Gill Sans Light"/>
              </a:rPr>
              <a:t>Host B</a:t>
            </a:r>
          </a:p>
        </p:txBody>
      </p:sp>
      <p:sp>
        <p:nvSpPr>
          <p:cNvPr id="1307676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1387475" cy="865188"/>
            <a:chOff x="2064" y="1392"/>
            <a:chExt cx="874" cy="545"/>
          </a:xfrm>
        </p:grpSpPr>
        <p:sp>
          <p:nvSpPr>
            <p:cNvPr id="76831" name="Freeform 30"/>
            <p:cNvSpPr>
              <a:spLocks/>
            </p:cNvSpPr>
            <p:nvPr/>
          </p:nvSpPr>
          <p:spPr bwMode="auto">
            <a:xfrm>
              <a:off x="2064" y="1392"/>
              <a:ext cx="116" cy="233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6832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Gill Sans Light"/>
                  <a:cs typeface="Gill Sans Light"/>
                </a:rPr>
                <a:t>OK</a:t>
              </a:r>
            </a:p>
          </p:txBody>
        </p:sp>
      </p:grpSp>
      <p:cxnSp>
        <p:nvCxnSpPr>
          <p:cNvPr id="1307680" name="AutoShape 32"/>
          <p:cNvCxnSpPr>
            <a:cxnSpLocks noChangeShapeType="1"/>
            <a:stCxn id="76809" idx="1"/>
            <a:endCxn id="76816" idx="2"/>
          </p:cNvCxnSpPr>
          <p:nvPr/>
        </p:nvCxnSpPr>
        <p:spPr bwMode="auto">
          <a:xfrm rot="16200000" flipV="1">
            <a:off x="6314337" y="2437380"/>
            <a:ext cx="754104" cy="96897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07681" name="AutoShape 33"/>
          <p:cNvCxnSpPr>
            <a:cxnSpLocks noChangeShapeType="1"/>
            <a:stCxn id="76806" idx="4"/>
            <a:endCxn id="1307669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12620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2" grpId="0" build="p" autoUpdateAnimBg="0"/>
      <p:bldP spid="1307669" grpId="0" animBg="1"/>
      <p:bldP spid="1307670" grpId="0" animBg="1"/>
      <p:bldP spid="1307671" grpId="0" animBg="1"/>
      <p:bldP spid="1307672" grpId="0" animBg="1"/>
      <p:bldP spid="1307673" grpId="0" animBg="1"/>
      <p:bldP spid="130767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67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6868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6871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2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6874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5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6876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77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6878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79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6880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81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82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6884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6885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6911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6912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6891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6892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690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690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6909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1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36894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6905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6906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6895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6902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6903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6904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6896" name="Rounded Rectangle 65"/>
          <p:cNvSpPr>
            <a:spLocks noChangeArrowheads="1"/>
          </p:cNvSpPr>
          <p:nvPr/>
        </p:nvSpPr>
        <p:spPr bwMode="auto">
          <a:xfrm>
            <a:off x="685800" y="5791200"/>
            <a:ext cx="7848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400" b="0">
                <a:latin typeface="Gill Sans Light"/>
                <a:cs typeface="Gill Sans Light"/>
              </a:rPr>
              <a:t>Yes! Sender can re-send 2</a:t>
            </a:r>
            <a:r>
              <a:rPr lang="en-US" sz="2400" b="0" baseline="30000">
                <a:latin typeface="Gill Sans Light"/>
                <a:cs typeface="Gill Sans Light"/>
              </a:rPr>
              <a:t>nd</a:t>
            </a:r>
            <a:r>
              <a:rPr lang="en-US" sz="2400" b="0">
                <a:latin typeface="Gill Sans Light"/>
                <a:cs typeface="Gill Sans Light"/>
              </a:rPr>
              <a:t> packet since it’s in existing window – won’t cause receiver window to grow  </a:t>
            </a:r>
          </a:p>
        </p:txBody>
      </p:sp>
      <p:grpSp>
        <p:nvGrpSpPr>
          <p:cNvPr id="36897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6898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6899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6900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6901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31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Line 11"/>
          <p:cNvSpPr>
            <a:spLocks noChangeShapeType="1"/>
          </p:cNvSpPr>
          <p:nvPr/>
        </p:nvSpPr>
        <p:spPr bwMode="auto">
          <a:xfrm>
            <a:off x="2743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37893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4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7896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7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898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7899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0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7901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7902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7903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4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7905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7906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7907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7909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7910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7937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7938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7912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7913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7933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34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7935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36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7914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7931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7932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7915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7928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29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7930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7916" name="Rounded Rectangle 65"/>
          <p:cNvSpPr>
            <a:spLocks noChangeArrowheads="1"/>
          </p:cNvSpPr>
          <p:nvPr/>
        </p:nvSpPr>
        <p:spPr bwMode="auto">
          <a:xfrm>
            <a:off x="533400" y="5791200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Sender gets 3</a:t>
            </a:r>
            <a:r>
              <a:rPr lang="en-US" sz="2400" b="0" baseline="30000">
                <a:latin typeface="Gill Sans Light"/>
                <a:cs typeface="Gill Sans Light"/>
              </a:rPr>
              <a:t>rd</a:t>
            </a:r>
            <a:r>
              <a:rPr lang="en-US" sz="2400" b="0">
                <a:latin typeface="Gill Sans Light"/>
                <a:cs typeface="Gill Sans Light"/>
              </a:rPr>
              <a:t> packet and sends Ack for 351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>
                <a:latin typeface="Gill Sans Light"/>
                <a:cs typeface="Gill Sans Light"/>
              </a:rPr>
              <a:t>AdvWin = 50</a:t>
            </a:r>
          </a:p>
        </p:txBody>
      </p:sp>
      <p:grpSp>
        <p:nvGrpSpPr>
          <p:cNvPr id="37917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7924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25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7926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7927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922463" y="5010150"/>
            <a:ext cx="4706937" cy="476250"/>
            <a:chOff x="1921798" y="4191000"/>
            <a:chExt cx="4707602" cy="476360"/>
          </a:xfrm>
        </p:grpSpPr>
        <p:cxnSp>
          <p:nvCxnSpPr>
            <p:cNvPr id="37921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7922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7923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</p:spTree>
    <p:extLst>
      <p:ext uri="{BB962C8B-B14F-4D97-AF65-F5344CB8AC3E}">
        <p14:creationId xmlns:p14="http://schemas.microsoft.com/office/powerpoint/2010/main" val="2528870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Flow Control</a:t>
            </a:r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LastByteAcked(350)</a:t>
            </a:r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18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38919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0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1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38922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38924" name="Line 22"/>
          <p:cNvSpPr>
            <a:spLocks noChangeShapeType="1"/>
          </p:cNvSpPr>
          <p:nvPr/>
        </p:nvSpPr>
        <p:spPr bwMode="auto">
          <a:xfrm flipV="1">
            <a:off x="914400" y="2895600"/>
            <a:ext cx="1828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5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38926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27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38928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929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930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4598988" y="3124200"/>
            <a:ext cx="2030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LastByteRcvd(350)</a:t>
            </a:r>
          </a:p>
        </p:txBody>
      </p:sp>
      <p:sp>
        <p:nvSpPr>
          <p:cNvPr id="38932" name="Line 22"/>
          <p:cNvSpPr>
            <a:spLocks noChangeShapeType="1"/>
          </p:cNvSpPr>
          <p:nvPr/>
        </p:nvSpPr>
        <p:spPr bwMode="auto">
          <a:xfrm flipV="1">
            <a:off x="5562600" y="2895600"/>
            <a:ext cx="2667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38933" name="Group 1"/>
          <p:cNvGrpSpPr>
            <a:grpSpLocks/>
          </p:cNvGrpSpPr>
          <p:nvPr/>
        </p:nvGrpSpPr>
        <p:grpSpPr bwMode="auto">
          <a:xfrm>
            <a:off x="6527800" y="2895600"/>
            <a:ext cx="2463800" cy="565150"/>
            <a:chOff x="6528030" y="2895600"/>
            <a:chExt cx="2463516" cy="564954"/>
          </a:xfrm>
        </p:grpSpPr>
        <p:sp>
          <p:nvSpPr>
            <p:cNvPr id="38959" name="Text Box 19"/>
            <p:cNvSpPr txBox="1">
              <a:spLocks noChangeArrowheads="1"/>
            </p:cNvSpPr>
            <p:nvPr/>
          </p:nvSpPr>
          <p:spPr bwMode="auto">
            <a:xfrm>
              <a:off x="6528030" y="3124565"/>
              <a:ext cx="246351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NextByteExpected(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351</a:t>
              </a:r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38960" name="Line 22"/>
            <p:cNvSpPr>
              <a:spLocks noChangeShapeType="1"/>
            </p:cNvSpPr>
            <p:nvPr/>
          </p:nvSpPr>
          <p:spPr bwMode="auto">
            <a:xfrm flipV="1">
              <a:off x="7696200" y="2895600"/>
              <a:ext cx="533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101, 350</a:t>
            </a:r>
          </a:p>
        </p:txBody>
      </p:sp>
      <p:sp>
        <p:nvSpPr>
          <p:cNvPr id="38935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38936" name="Group 72"/>
          <p:cNvGrpSpPr>
            <a:grpSpLocks/>
          </p:cNvGrpSpPr>
          <p:nvPr/>
        </p:nvGrpSpPr>
        <p:grpSpPr bwMode="auto">
          <a:xfrm>
            <a:off x="914400" y="3581400"/>
            <a:ext cx="8350250" cy="628650"/>
            <a:chOff x="911237" y="3638550"/>
            <a:chExt cx="8349406" cy="628650"/>
          </a:xfrm>
        </p:grpSpPr>
        <p:cxnSp>
          <p:nvCxnSpPr>
            <p:cNvPr id="3895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895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38957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5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grpSp>
        <p:nvGrpSpPr>
          <p:cNvPr id="38937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38953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LastByteSent(350)</a:t>
              </a:r>
            </a:p>
          </p:txBody>
        </p:sp>
        <p:sp>
          <p:nvSpPr>
            <p:cNvPr id="38954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8938" name="Group 36"/>
          <p:cNvGrpSpPr>
            <a:grpSpLocks/>
          </p:cNvGrpSpPr>
          <p:nvPr/>
        </p:nvGrpSpPr>
        <p:grpSpPr bwMode="auto">
          <a:xfrm>
            <a:off x="990600" y="4133850"/>
            <a:ext cx="5638800" cy="476250"/>
            <a:chOff x="990600" y="4191000"/>
            <a:chExt cx="5638800" cy="476310"/>
          </a:xfrm>
        </p:grpSpPr>
        <p:cxnSp>
          <p:nvCxnSpPr>
            <p:cNvPr id="38950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8951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Ack=201, AdvWin = 50</a:t>
              </a:r>
            </a:p>
          </p:txBody>
        </p:sp>
        <p:sp>
          <p:nvSpPr>
            <p:cNvPr id="38952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sp>
        <p:nvSpPr>
          <p:cNvPr id="38939" name="Rounded Rectangle 65"/>
          <p:cNvSpPr>
            <a:spLocks noChangeArrowheads="1"/>
          </p:cNvSpPr>
          <p:nvPr/>
        </p:nvSpPr>
        <p:spPr bwMode="auto">
          <a:xfrm>
            <a:off x="1752600" y="5791200"/>
            <a:ext cx="5943600" cy="9144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400" b="0">
                <a:latin typeface="Gill Sans Light"/>
                <a:cs typeface="Gill Sans Light"/>
              </a:rPr>
              <a:t>Sender DONE with sending all bytes! </a:t>
            </a:r>
          </a:p>
        </p:txBody>
      </p:sp>
      <p:grpSp>
        <p:nvGrpSpPr>
          <p:cNvPr id="38940" name="Group 45"/>
          <p:cNvGrpSpPr>
            <a:grpSpLocks/>
          </p:cNvGrpSpPr>
          <p:nvPr/>
        </p:nvGrpSpPr>
        <p:grpSpPr bwMode="auto">
          <a:xfrm>
            <a:off x="946150" y="4457700"/>
            <a:ext cx="7208838" cy="628650"/>
            <a:chOff x="911237" y="3638550"/>
            <a:chExt cx="7208107" cy="628650"/>
          </a:xfrm>
        </p:grpSpPr>
        <p:cxnSp>
          <p:nvCxnSpPr>
            <p:cNvPr id="38946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8947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sp>
          <p:nvSpPr>
            <p:cNvPr id="38948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38949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{[101,350]}</a:t>
              </a:r>
            </a:p>
          </p:txBody>
        </p:sp>
      </p:grpSp>
      <p:grpSp>
        <p:nvGrpSpPr>
          <p:cNvPr id="50" name="Group 36"/>
          <p:cNvGrpSpPr>
            <a:grpSpLocks/>
          </p:cNvGrpSpPr>
          <p:nvPr/>
        </p:nvGrpSpPr>
        <p:grpSpPr bwMode="auto">
          <a:xfrm>
            <a:off x="1922463" y="5010150"/>
            <a:ext cx="4706937" cy="476250"/>
            <a:chOff x="1921798" y="4191000"/>
            <a:chExt cx="4707602" cy="476360"/>
          </a:xfrm>
        </p:grpSpPr>
        <p:cxnSp>
          <p:nvCxnSpPr>
            <p:cNvPr id="38943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8944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Ack=351, AdvWin = 50</a:t>
              </a:r>
            </a:p>
          </p:txBody>
        </p:sp>
        <p:sp>
          <p:nvSpPr>
            <p:cNvPr id="38945" name="TextBox 49"/>
            <p:cNvSpPr txBox="1">
              <a:spLocks noChangeArrowheads="1"/>
            </p:cNvSpPr>
            <p:nvPr/>
          </p:nvSpPr>
          <p:spPr bwMode="auto">
            <a:xfrm>
              <a:off x="1921798" y="4267200"/>
              <a:ext cx="364202" cy="40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38942" name="Line 11"/>
          <p:cNvSpPr>
            <a:spLocks noChangeShapeType="1"/>
          </p:cNvSpPr>
          <p:nvPr/>
        </p:nvSpPr>
        <p:spPr bwMode="auto">
          <a:xfrm>
            <a:off x="27432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45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Why not have a huge buffer at the receiver (memory is cheap!)?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Sending window (</a:t>
            </a:r>
            <a:r>
              <a:rPr lang="en-US" dirty="0" err="1" smtClean="0"/>
              <a:t>SndWnd</a:t>
            </a:r>
            <a:r>
              <a:rPr lang="en-US" dirty="0" smtClean="0"/>
              <a:t>) also depends on network congestion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b="1" dirty="0" smtClean="0"/>
              <a:t>Congestion control</a:t>
            </a:r>
            <a:r>
              <a:rPr lang="en-US" dirty="0" smtClean="0"/>
              <a:t>: ensure that  a fast receiver doesn’t overwhelm a router in the network (discussed in detail in cs168)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In practice there is another set of buffers in the protocol stack, at the </a:t>
            </a:r>
            <a:r>
              <a:rPr lang="en-US" b="1" dirty="0" smtClean="0"/>
              <a:t>link layer</a:t>
            </a:r>
            <a:r>
              <a:rPr lang="en-US" dirty="0" smtClean="0"/>
              <a:t> (i.e., Network Interface Card)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61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6156960"/>
          </a:xfrm>
        </p:spPr>
        <p:txBody>
          <a:bodyPr>
            <a:no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E2E argument encourages us to keep IP simple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If higher layer can implement functionality correctly, implement it in a lower layer </a:t>
            </a:r>
            <a:r>
              <a:rPr lang="en-US" dirty="0">
                <a:solidFill>
                  <a:srgbClr val="FF3300"/>
                </a:solidFill>
                <a:latin typeface="Gill Sans Light"/>
                <a:ea typeface="ＭＳ Ｐゴシック" charset="0"/>
                <a:cs typeface="Gill Sans Light"/>
              </a:rPr>
              <a:t>only 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if</a:t>
            </a:r>
          </a:p>
          <a:p>
            <a:pPr lvl="2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it improves the performance significantly for application that need that functionality, and</a:t>
            </a:r>
          </a:p>
          <a:p>
            <a:pPr lvl="2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it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does not impose burden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on applications that do not require that functionality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Flow </a:t>
            </a:r>
            <a:r>
              <a:rPr lang="en-US" altLang="ko-KR" dirty="0" smtClean="0"/>
              <a:t>control</a:t>
            </a:r>
          </a:p>
          <a:p>
            <a:pPr lvl="1">
              <a:defRPr/>
            </a:pPr>
            <a:r>
              <a:rPr lang="en-US" altLang="ko-KR" dirty="0" smtClean="0"/>
              <a:t>Avoid the sender over-flowing the receiver buffer</a:t>
            </a:r>
          </a:p>
          <a:p>
            <a:pPr lvl="1">
              <a:defRPr/>
            </a:pPr>
            <a:r>
              <a:rPr lang="en-US" altLang="ko-KR" dirty="0" smtClean="0"/>
              <a:t>Receiver only reads in-sequence data, and </a:t>
            </a:r>
            <a:r>
              <a:rPr lang="en-US" altLang="ko-KR" dirty="0" err="1" smtClean="0"/>
              <a:t>acks</a:t>
            </a:r>
            <a:r>
              <a:rPr lang="en-US" altLang="ko-KR" dirty="0" smtClean="0"/>
              <a:t> with the next sequence number is waiting for</a:t>
            </a: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Sender never sends more data than the receiver can hold in its buffer </a:t>
            </a:r>
          </a:p>
          <a:p>
            <a:pPr lvl="1">
              <a:defRPr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39057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Thanks, and </a:t>
            </a:r>
            <a:r>
              <a:rPr lang="en-US" smtClean="0"/>
              <a:t>good luck!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8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219200"/>
            <a:ext cx="8007350" cy="4637088"/>
          </a:xfrm>
        </p:spPr>
        <p:txBody>
          <a:bodyPr>
            <a:normAutofit/>
          </a:bodyPr>
          <a:lstStyle/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Solution 1 is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incomplete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What happens if memory is corrupted?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Receiver has to do the check anyway!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Solution 2 is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complete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Full functionality can be entirely implemented at application layer with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no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need for reliability from lower layers</a:t>
            </a:r>
          </a:p>
          <a:p>
            <a:endParaRPr lang="en-US" i="1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i="1" dirty="0">
                <a:latin typeface="Gill Sans Light"/>
                <a:ea typeface="ＭＳ Ｐゴシック" charset="0"/>
                <a:cs typeface="Gill Sans Light"/>
              </a:rPr>
              <a:t>Is there any need to implement reliability at lower layers?</a:t>
            </a:r>
          </a:p>
          <a:p>
            <a:pPr lvl="1"/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Well, it could be </a:t>
            </a:r>
            <a:r>
              <a:rPr lang="en-US" dirty="0">
                <a:solidFill>
                  <a:srgbClr val="0000FF"/>
                </a:solidFill>
                <a:latin typeface="Gill Sans Light"/>
                <a:ea typeface="ＭＳ Ｐゴシック" charset="0"/>
                <a:cs typeface="Gill Sans Light"/>
              </a:rPr>
              <a:t>more efficient</a:t>
            </a:r>
            <a:endParaRPr lang="en-US" i="1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6968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End-to-End Principle</a:t>
            </a:r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Implementing this functionality in the network:</a:t>
            </a:r>
          </a:p>
          <a:p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Doesn’</a:t>
            </a: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t 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reduce host implementation complexity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Does increase network complexity</a:t>
            </a: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Probably imposes delay and overhead on all applications,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even if they </a:t>
            </a:r>
            <a:r>
              <a:rPr lang="en-US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don’</a:t>
            </a:r>
            <a:r>
              <a:rPr lang="en-US" altLang="ja-JP" dirty="0" smtClean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t </a:t>
            </a:r>
            <a:r>
              <a:rPr lang="en-US" altLang="ja-JP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need functionality</a:t>
            </a:r>
            <a:endParaRPr lang="en-US" altLang="ja-JP" dirty="0">
              <a:latin typeface="Gill Sans Light"/>
              <a:ea typeface="ＭＳ Ｐゴシック" charset="0"/>
              <a:cs typeface="Gill Sans Light"/>
            </a:endParaRP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However, implementing in network </a:t>
            </a:r>
            <a:r>
              <a:rPr lang="en-US" dirty="0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can</a:t>
            </a:r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 enhance performance in some cases</a:t>
            </a:r>
          </a:p>
          <a:p>
            <a:pPr lvl="1"/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E.g., very </a:t>
            </a:r>
            <a:r>
              <a:rPr lang="en-US" sz="2400" dirty="0" err="1" smtClean="0">
                <a:latin typeface="Gill Sans Light"/>
                <a:ea typeface="ＭＳ Ｐゴシック" charset="0"/>
                <a:cs typeface="Gill Sans Light"/>
              </a:rPr>
              <a:t>lossy</a:t>
            </a:r>
            <a:r>
              <a:rPr lang="en-US" sz="2400" dirty="0" smtClean="0">
                <a:latin typeface="Gill Sans Light"/>
                <a:ea typeface="ＭＳ Ｐゴシック" charset="0"/>
                <a:cs typeface="Gill Sans Light"/>
              </a:rPr>
              <a:t> </a:t>
            </a:r>
            <a:r>
              <a:rPr lang="en-US" sz="2400" dirty="0">
                <a:latin typeface="Gill Sans Light"/>
                <a:ea typeface="ＭＳ Ｐゴシック" charset="0"/>
                <a:cs typeface="Gill Sans Light"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932909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Conservative Interpretation of E2E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Don’</a:t>
            </a: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t 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implement a function at the lower levels of the system unless it can be completely implemented at this level</a:t>
            </a:r>
          </a:p>
          <a:p>
            <a:endParaRPr lang="en-US" dirty="0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 dirty="0">
                <a:latin typeface="Gill Sans Light"/>
                <a:ea typeface="ＭＳ Ｐゴシック" charset="0"/>
                <a:cs typeface="Gill Sans Light"/>
              </a:rPr>
              <a:t>Unless you can relieve the burden from hosts, </a:t>
            </a:r>
            <a:r>
              <a:rPr lang="en-US" dirty="0" smtClean="0">
                <a:latin typeface="Gill Sans Light"/>
                <a:ea typeface="ＭＳ Ｐゴシック" charset="0"/>
                <a:cs typeface="Gill Sans Light"/>
              </a:rPr>
              <a:t>don’</a:t>
            </a:r>
            <a:r>
              <a:rPr lang="en-US" altLang="ja-JP" dirty="0" smtClean="0">
                <a:latin typeface="Gill Sans Light"/>
                <a:ea typeface="ＭＳ Ｐゴシック" charset="0"/>
                <a:cs typeface="Gill Sans Light"/>
              </a:rPr>
              <a:t>t </a:t>
            </a:r>
            <a:r>
              <a:rPr lang="en-US" altLang="ja-JP" dirty="0">
                <a:latin typeface="Gill Sans Light"/>
                <a:ea typeface="ＭＳ Ｐゴシック" charset="0"/>
                <a:cs typeface="Gill Sans Light"/>
              </a:rPr>
              <a:t>bother</a:t>
            </a:r>
            <a:endParaRPr lang="en-US" dirty="0">
              <a:latin typeface="Gill Sans Light"/>
              <a:ea typeface="ＭＳ Ｐゴシック" charset="0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885184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Moderate Interpretation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Think twice before implementing functionality in the network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If hosts can implement functionality correctly, implement it in a lower layer </a:t>
            </a:r>
            <a:r>
              <a:rPr lang="en-US">
                <a:solidFill>
                  <a:srgbClr val="FF3300"/>
                </a:solidFill>
                <a:latin typeface="Gill Sans Light"/>
                <a:ea typeface="ＭＳ Ｐゴシック" charset="0"/>
                <a:cs typeface="Gill Sans Light"/>
              </a:rPr>
              <a:t>only </a:t>
            </a:r>
            <a:r>
              <a:rPr lang="en-US">
                <a:latin typeface="Gill Sans Light"/>
                <a:ea typeface="ＭＳ Ｐゴシック" charset="0"/>
                <a:cs typeface="Gill Sans Light"/>
              </a:rPr>
              <a:t>as a performance enhancement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Gill Sans Light"/>
                <a:ea typeface="ＭＳ Ｐゴシック" charset="0"/>
                <a:cs typeface="Gill Sans Light"/>
              </a:rPr>
              <a:t>does not impose burden</a:t>
            </a:r>
            <a:r>
              <a:rPr lang="en-US">
                <a:latin typeface="Gill Sans Light"/>
                <a:ea typeface="ＭＳ Ｐゴシック" charset="0"/>
                <a:cs typeface="Gill Sans Light"/>
              </a:rPr>
              <a:t> on applications that do not require that functionality</a:t>
            </a:r>
          </a:p>
          <a:p>
            <a:endParaRPr lang="en-US">
              <a:latin typeface="Gill Sans Light"/>
              <a:ea typeface="ＭＳ Ｐゴシック" charset="0"/>
              <a:cs typeface="Gill Sans Light"/>
            </a:endParaRPr>
          </a:p>
          <a:p>
            <a:r>
              <a:rPr lang="en-US">
                <a:latin typeface="Gill Sans Light"/>
                <a:ea typeface="ＭＳ Ｐゴシック" charset="0"/>
                <a:cs typeface="Gill Sans Light"/>
              </a:rPr>
              <a:t>This is the interpretation we are using</a:t>
            </a:r>
          </a:p>
        </p:txBody>
      </p:sp>
    </p:spTree>
    <p:extLst>
      <p:ext uri="{BB962C8B-B14F-4D97-AF65-F5344CB8AC3E}">
        <p14:creationId xmlns:p14="http://schemas.microsoft.com/office/powerpoint/2010/main" val="28430395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5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80268</TotalTime>
  <Pages>60</Pages>
  <Words>2772</Words>
  <Application>Microsoft Macintosh PowerPoint</Application>
  <PresentationFormat>On-screen Show (4:3)</PresentationFormat>
  <Paragraphs>788</Paragraphs>
  <Slides>45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Comic Sans MS</vt:lpstr>
      <vt:lpstr>Gill Sans</vt:lpstr>
      <vt:lpstr>Gill Sans Light</vt:lpstr>
      <vt:lpstr>Helvetica</vt:lpstr>
      <vt:lpstr>ＭＳ Ｐゴシック</vt:lpstr>
      <vt:lpstr>Wingdings</vt:lpstr>
      <vt:lpstr>굴림</vt:lpstr>
      <vt:lpstr>Arial</vt:lpstr>
      <vt:lpstr>Office</vt:lpstr>
      <vt:lpstr>CS162 Operating Systems and Systems Programming Lecture 22   E2E Argument, TCP Flow Control </vt:lpstr>
      <vt:lpstr>Goals of Today’s Lecture</vt:lpstr>
      <vt:lpstr>Basic Observation</vt:lpstr>
      <vt:lpstr>Example: Reliable File Transfer</vt:lpstr>
      <vt:lpstr>Discussion</vt:lpstr>
      <vt:lpstr>End-to-End Principle</vt:lpstr>
      <vt:lpstr>Conservative Interpretation of E2E</vt:lpstr>
      <vt:lpstr>Moderate Interpretation</vt:lpstr>
      <vt:lpstr>Break</vt:lpstr>
      <vt:lpstr>Administrivia</vt:lpstr>
      <vt:lpstr>Goals of Today’s Lecture</vt:lpstr>
      <vt:lpstr>Flow Control</vt:lpstr>
      <vt:lpstr>TCP Flow Control</vt:lpstr>
      <vt:lpstr>TCP Flow Control</vt:lpstr>
      <vt:lpstr>TCP Flow Control</vt:lpstr>
      <vt:lpstr>TCP Flow Control</vt:lpstr>
      <vt:lpstr>Circular Buffer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TCP Flow Control</vt:lpstr>
      <vt:lpstr>Discussion</vt:lpstr>
      <vt:lpstr>Summary</vt:lpstr>
      <vt:lpstr>Thanks, and good luck!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1013</cp:revision>
  <cp:lastPrinted>2018-11-25T02:24:46Z</cp:lastPrinted>
  <dcterms:created xsi:type="dcterms:W3CDTF">1995-08-12T11:37:26Z</dcterms:created>
  <dcterms:modified xsi:type="dcterms:W3CDTF">2018-11-26T23:52:22Z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