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591" r:id="rId3"/>
    <p:sldId id="580" r:id="rId4"/>
    <p:sldId id="581" r:id="rId5"/>
    <p:sldId id="582" r:id="rId6"/>
    <p:sldId id="583" r:id="rId7"/>
    <p:sldId id="584" r:id="rId8"/>
    <p:sldId id="585" r:id="rId9"/>
    <p:sldId id="586" r:id="rId10"/>
    <p:sldId id="587" r:id="rId11"/>
    <p:sldId id="588" r:id="rId12"/>
    <p:sldId id="589" r:id="rId13"/>
    <p:sldId id="590" r:id="rId14"/>
    <p:sldId id="552" r:id="rId15"/>
    <p:sldId id="489" r:id="rId16"/>
    <p:sldId id="555" r:id="rId17"/>
    <p:sldId id="562" r:id="rId18"/>
    <p:sldId id="575" r:id="rId19"/>
    <p:sldId id="574" r:id="rId20"/>
    <p:sldId id="550" r:id="rId21"/>
    <p:sldId id="450" r:id="rId22"/>
    <p:sldId id="451" r:id="rId23"/>
    <p:sldId id="532" r:id="rId24"/>
    <p:sldId id="554" r:id="rId25"/>
    <p:sldId id="531" r:id="rId26"/>
    <p:sldId id="600" r:id="rId27"/>
    <p:sldId id="601" r:id="rId28"/>
    <p:sldId id="602" r:id="rId29"/>
    <p:sldId id="603" r:id="rId30"/>
    <p:sldId id="604" r:id="rId31"/>
    <p:sldId id="452" r:id="rId32"/>
    <p:sldId id="579" r:id="rId33"/>
    <p:sldId id="530" r:id="rId34"/>
    <p:sldId id="453" r:id="rId35"/>
    <p:sldId id="522" r:id="rId36"/>
    <p:sldId id="523" r:id="rId37"/>
    <p:sldId id="578" r:id="rId38"/>
    <p:sldId id="577" r:id="rId39"/>
    <p:sldId id="524" r:id="rId40"/>
    <p:sldId id="526" r:id="rId41"/>
    <p:sldId id="566" r:id="rId42"/>
    <p:sldId id="528" r:id="rId43"/>
    <p:sldId id="560" r:id="rId44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40E2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95" autoAdjust="0"/>
    <p:restoredTop sz="95337" autoAdjust="0"/>
  </p:normalViewPr>
  <p:slideViewPr>
    <p:cSldViewPr>
      <p:cViewPr>
        <p:scale>
          <a:sx n="100" d="100"/>
          <a:sy n="100" d="100"/>
        </p:scale>
        <p:origin x="186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677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Comic Sans MS" panose="030F0702030302020204" pitchFamily="66" charset="0"/>
              </a:rPr>
              <a:t>Intel seems to be discarding SMT in Silvermont because of power problems</a:t>
            </a:r>
          </a:p>
        </p:txBody>
      </p:sp>
    </p:spTree>
    <p:extLst>
      <p:ext uri="{BB962C8B-B14F-4D97-AF65-F5344CB8AC3E}">
        <p14:creationId xmlns:p14="http://schemas.microsoft.com/office/powerpoint/2010/main" val="4171238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83038" y="8763000"/>
            <a:ext cx="3038475" cy="4095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DAEA246-AA45-9741-BAF0-58C69264CAE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28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3098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91053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UNIX splits creating</a:t>
            </a:r>
            <a:r>
              <a:rPr lang="en-US" baseline="0" dirty="0" smtClean="0"/>
              <a:t> a process into two steps, each of them a lot simpler.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6BA52372-3169-3E47-91B9-B9FD4415589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81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is this used – typically, fork a process, child and parent are now both running the same program.  One</a:t>
            </a:r>
            <a:r>
              <a:rPr lang="en-US" baseline="0" dirty="0" smtClean="0"/>
              <a:t> sets up the child program, and runs exec – becoming the new program</a:t>
            </a:r>
          </a:p>
          <a:p>
            <a:r>
              <a:rPr lang="en-US" baseline="0" dirty="0" smtClean="0"/>
              <a:t>The parent, usually, waits for the child to finish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6BA52372-3169-3E47-91B9-B9FD4415589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61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i="0" cap="all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Gill Sans" charset="0"/>
                <a:ea typeface="Gill Sans" charset="0"/>
                <a:cs typeface="Gill Sans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Gill Sans" charset="0"/>
                <a:ea typeface="Gill Sans" charset="0"/>
                <a:cs typeface="Gill Sans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8016745" y="6551613"/>
            <a:ext cx="849572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b="0" i="0" dirty="0" err="1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t>Lec</a:t>
            </a:r>
            <a:r>
              <a:rPr lang="en-US" altLang="en-US" sz="1400" b="0" i="0" dirty="0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t> </a:t>
            </a:r>
            <a:r>
              <a:rPr lang="en-US" altLang="en-US" sz="1400" b="0" i="0" dirty="0" smtClean="0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t>3.</a:t>
            </a:r>
            <a:fld id="{6456B83E-17D0-4CDF-84AD-C8A97BEB5271}" type="slidenum">
              <a:rPr lang="en-US" altLang="en-US" sz="1400" b="0" i="0" smtClean="0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pPr algn="ctr"/>
              <a:t>‹#›</a:t>
            </a:fld>
            <a:endParaRPr lang="en-US" altLang="en-US" sz="1400" b="0" i="0" dirty="0">
              <a:solidFill>
                <a:srgbClr val="2A40E2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732871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t>8/29/18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3506393" y="6550025"/>
            <a:ext cx="1927108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t> CS162 ©UCB Fall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0" i="0">
          <a:solidFill>
            <a:srgbClr val="2A40E2"/>
          </a:solidFill>
          <a:latin typeface="Gill Sans" charset="0"/>
          <a:ea typeface="Gill Sans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ashington.edu/research/smt/index.html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e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</a:t>
            </a:r>
            <a:r>
              <a:rPr lang="en-US" altLang="en-US" sz="3000" dirty="0"/>
              <a:t>3</a:t>
            </a:r>
            <a:r>
              <a:rPr lang="en-US" altLang="en-US" sz="3000" dirty="0" smtClean="0"/>
              <a:t/>
            </a:r>
            <a:br>
              <a:rPr lang="en-US" altLang="en-US" sz="3000" dirty="0" smtClean="0"/>
            </a:br>
            <a:r>
              <a:rPr lang="en-US" altLang="en-US" sz="3000" dirty="0" smtClean="0"/>
              <a:t/>
            </a:r>
            <a:br>
              <a:rPr lang="en-US" altLang="en-US" sz="3000" dirty="0" smtClean="0"/>
            </a:br>
            <a:r>
              <a:rPr lang="en-US" altLang="en-US" sz="3000" dirty="0" smtClean="0"/>
              <a:t>Processes (</a:t>
            </a:r>
            <a:r>
              <a:rPr lang="en-US" altLang="en-US" sz="3000" dirty="0" err="1" smtClean="0"/>
              <a:t>con’t</a:t>
            </a:r>
            <a:r>
              <a:rPr lang="en-US" altLang="en-US" sz="3000" dirty="0" smtClean="0"/>
              <a:t>), Fork, </a:t>
            </a:r>
            <a:br>
              <a:rPr lang="en-US" altLang="en-US" sz="3000" dirty="0" smtClean="0"/>
            </a:br>
            <a:r>
              <a:rPr lang="en-US" altLang="en-US" sz="3000" dirty="0" smtClean="0"/>
              <a:t>Introduction to I/O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August</a:t>
            </a:r>
            <a:r>
              <a:rPr lang="en-US" altLang="en-US" dirty="0"/>
              <a:t> </a:t>
            </a:r>
            <a:r>
              <a:rPr lang="en-US" altLang="en-US" dirty="0" smtClean="0"/>
              <a:t>29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, 2018</a:t>
            </a:r>
          </a:p>
          <a:p>
            <a:pPr marL="285750" indent="-285750"/>
            <a:r>
              <a:rPr lang="en-US" altLang="en-US" dirty="0" smtClean="0"/>
              <a:t>Prof. Ion Stoica</a:t>
            </a:r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924800" cy="736600"/>
          </a:xfrm>
        </p:spPr>
        <p:txBody>
          <a:bodyPr/>
          <a:lstStyle/>
          <a:p>
            <a:r>
              <a:rPr lang="en-US" dirty="0" smtClean="0"/>
              <a:t>Simple B&amp;B: User =&gt; Kernel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57200" y="1905000"/>
            <a:ext cx="26670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OS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57200" y="990600"/>
            <a:ext cx="762000" cy="762000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371600" y="990600"/>
            <a:ext cx="762000" cy="762000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514600" y="990600"/>
            <a:ext cx="762000" cy="762000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99102" y="13716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  <a:cs typeface="Gill Sans Light"/>
              </a:rPr>
              <a:t>…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791200" y="914400"/>
            <a:ext cx="2133600" cy="5334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867400" y="990600"/>
            <a:ext cx="1905000" cy="1790708"/>
            <a:chOff x="3200400" y="1371600"/>
            <a:chExt cx="1628564" cy="2724991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200400" y="1371600"/>
              <a:ext cx="1628564" cy="6858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72272" y="1371600"/>
              <a:ext cx="508689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352800" y="2133599"/>
              <a:ext cx="937621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05200" y="2666999"/>
              <a:ext cx="492158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429000" y="3581400"/>
              <a:ext cx="519652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5943600" y="2956058"/>
            <a:ext cx="1828800" cy="1387342"/>
            <a:chOff x="3200400" y="1638300"/>
            <a:chExt cx="1628564" cy="2427848"/>
          </a:xfrm>
          <a:solidFill>
            <a:srgbClr val="FFFF00"/>
          </a:solidFill>
        </p:grpSpPr>
        <p:sp>
          <p:nvSpPr>
            <p:cNvPr id="37" name="Rectangle 36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372272" y="1638300"/>
              <a:ext cx="438525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52800" y="2133601"/>
              <a:ext cx="771131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505200" y="2667001"/>
              <a:ext cx="427104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29000" y="3581400"/>
              <a:ext cx="447090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5943600" y="4572000"/>
            <a:ext cx="1828800" cy="1387342"/>
            <a:chOff x="3200400" y="1638300"/>
            <a:chExt cx="1628564" cy="2427848"/>
          </a:xfrm>
          <a:solidFill>
            <a:schemeClr val="accent2"/>
          </a:solidFill>
        </p:grpSpPr>
        <p:sp>
          <p:nvSpPr>
            <p:cNvPr id="48" name="Rectangle 47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372272" y="1638300"/>
              <a:ext cx="438525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52800" y="2133601"/>
              <a:ext cx="771131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05200" y="2667001"/>
              <a:ext cx="427104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429000" y="3581400"/>
              <a:ext cx="447090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58" name="TextBox 57"/>
          <p:cNvSpPr txBox="1"/>
          <p:nvPr/>
        </p:nvSpPr>
        <p:spPr>
          <a:xfrm>
            <a:off x="7859695" y="7620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859695" y="610766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FFFF…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859695" y="27432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924800" y="4050268"/>
            <a:ext cx="91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935895" y="448413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3000…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001000" y="56388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3080…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53562" y="3124200"/>
            <a:ext cx="5645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Base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2590800" y="3124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2590800" y="3505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590800" y="3124200"/>
            <a:ext cx="857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1000 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590800" y="3505200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Gill Sans" charset="0"/>
                <a:ea typeface="Gill Sans" charset="0"/>
                <a:cs typeface="Gill Sans" charset="0"/>
              </a:rPr>
              <a:t>0</a:t>
            </a:r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100</a:t>
            </a:r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827927" y="3505200"/>
            <a:ext cx="723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Bound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3886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590800" y="3886200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xxxx</a:t>
            </a:r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022090" y="3886200"/>
            <a:ext cx="5373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>
                <a:latin typeface="Gill Sans" charset="0"/>
                <a:ea typeface="Gill Sans" charset="0"/>
                <a:cs typeface="Gill Sans" charset="0"/>
              </a:rPr>
              <a:t>u</a:t>
            </a:r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PC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2590800" y="4648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590800" y="49530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590800" y="54864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022090" y="4648200"/>
            <a:ext cx="526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regs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2590800" y="2743200"/>
            <a:ext cx="4572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600200" y="2743200"/>
            <a:ext cx="906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sysmode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6600" y="51170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667000" y="27432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Gill Sans" charset="0"/>
                <a:ea typeface="Gill Sans" charset="0"/>
                <a:cs typeface="Gill Sans" charset="0"/>
              </a:rPr>
              <a:t>0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590800" y="4267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136204" y="4267200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PC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5410200" y="2971800"/>
            <a:ext cx="1295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>
            <a:off x="5334000" y="4343400"/>
            <a:ext cx="1295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4495800" y="3124200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0000…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495800" y="3505200"/>
            <a:ext cx="774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FFFF…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0" name="Curved Connector 79"/>
          <p:cNvCxnSpPr>
            <a:endCxn id="37" idx="1"/>
          </p:cNvCxnSpPr>
          <p:nvPr/>
        </p:nvCxnSpPr>
        <p:spPr bwMode="auto">
          <a:xfrm flipV="1">
            <a:off x="4191000" y="3075801"/>
            <a:ext cx="1752600" cy="1343799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3" name="Curved Connector 82"/>
          <p:cNvCxnSpPr/>
          <p:nvPr/>
        </p:nvCxnSpPr>
        <p:spPr bwMode="auto">
          <a:xfrm flipV="1">
            <a:off x="4191000" y="4267200"/>
            <a:ext cx="1828800" cy="838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2590800" y="4953000"/>
            <a:ext cx="7873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00FF…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7" name="Content Placeholder 18"/>
          <p:cNvSpPr>
            <a:spLocks noGrp="1"/>
          </p:cNvSpPr>
          <p:nvPr>
            <p:ph idx="1"/>
          </p:nvPr>
        </p:nvSpPr>
        <p:spPr>
          <a:xfrm>
            <a:off x="152400" y="5181600"/>
            <a:ext cx="22860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to return to system?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590800" y="4267200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0000 1234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7494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924800" cy="736600"/>
          </a:xfrm>
        </p:spPr>
        <p:txBody>
          <a:bodyPr/>
          <a:lstStyle/>
          <a:p>
            <a:r>
              <a:rPr lang="en-US" dirty="0" smtClean="0"/>
              <a:t>Simple B&amp;B: Interrupt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57200" y="1905000"/>
            <a:ext cx="26670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OS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57200" y="990600"/>
            <a:ext cx="762000" cy="762000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371600" y="990600"/>
            <a:ext cx="762000" cy="7620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514600" y="990600"/>
            <a:ext cx="762000" cy="762000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99102" y="13716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  <a:cs typeface="Gill Sans Light"/>
              </a:rPr>
              <a:t>…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791200" y="914400"/>
            <a:ext cx="2133600" cy="5334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867400" y="990600"/>
            <a:ext cx="1905000" cy="1790708"/>
            <a:chOff x="3200400" y="1371600"/>
            <a:chExt cx="1628564" cy="2724991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200400" y="1371600"/>
              <a:ext cx="1628564" cy="6858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72272" y="1371600"/>
              <a:ext cx="508689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352800" y="2133599"/>
              <a:ext cx="937621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05200" y="2666999"/>
              <a:ext cx="492158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429000" y="3581400"/>
              <a:ext cx="519652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5943600" y="2956058"/>
            <a:ext cx="1828800" cy="1387342"/>
            <a:chOff x="3200400" y="1638300"/>
            <a:chExt cx="1628564" cy="2427848"/>
          </a:xfrm>
          <a:solidFill>
            <a:srgbClr val="FFFF00"/>
          </a:solidFill>
        </p:grpSpPr>
        <p:sp>
          <p:nvSpPr>
            <p:cNvPr id="37" name="Rectangle 36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372272" y="1638300"/>
              <a:ext cx="438525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52800" y="2133601"/>
              <a:ext cx="771131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505200" y="2667001"/>
              <a:ext cx="427104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29000" y="3581400"/>
              <a:ext cx="447090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5943600" y="4572000"/>
            <a:ext cx="1828800" cy="1387342"/>
            <a:chOff x="3200400" y="1638300"/>
            <a:chExt cx="1628564" cy="2427848"/>
          </a:xfrm>
          <a:solidFill>
            <a:schemeClr val="accent2"/>
          </a:solidFill>
        </p:grpSpPr>
        <p:sp>
          <p:nvSpPr>
            <p:cNvPr id="48" name="Rectangle 47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372272" y="1638300"/>
              <a:ext cx="438525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52800" y="2133601"/>
              <a:ext cx="771131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05200" y="2667001"/>
              <a:ext cx="427104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429000" y="3581400"/>
              <a:ext cx="447090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58" name="TextBox 57"/>
          <p:cNvSpPr txBox="1"/>
          <p:nvPr/>
        </p:nvSpPr>
        <p:spPr>
          <a:xfrm>
            <a:off x="7859695" y="7620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859695" y="610766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FFFF…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859695" y="27432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924800" y="4050268"/>
            <a:ext cx="91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935895" y="448413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3000…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001000" y="56388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3080…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53562" y="3124200"/>
            <a:ext cx="5645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Base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2590800" y="3124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2590800" y="3505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590800" y="3124200"/>
            <a:ext cx="857226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7F7F7F"/>
                </a:solidFill>
                <a:latin typeface="Gill Sans" charset="0"/>
                <a:ea typeface="Gill Sans" charset="0"/>
                <a:cs typeface="Gill Sans" charset="0"/>
              </a:rPr>
              <a:t>1000 …</a:t>
            </a:r>
            <a:endParaRPr lang="en-US" sz="1600" b="0" dirty="0">
              <a:solidFill>
                <a:srgbClr val="7F7F7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590800" y="3505200"/>
            <a:ext cx="857927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0" dirty="0">
                <a:solidFill>
                  <a:srgbClr val="7F7F7F"/>
                </a:solidFill>
                <a:latin typeface="Gill Sans" charset="0"/>
                <a:ea typeface="Gill Sans" charset="0"/>
                <a:cs typeface="Gill Sans" charset="0"/>
              </a:rPr>
              <a:t>0</a:t>
            </a:r>
            <a:r>
              <a:rPr lang="en-US" sz="1600" b="0" dirty="0" smtClean="0">
                <a:solidFill>
                  <a:srgbClr val="7F7F7F"/>
                </a:solidFill>
                <a:latin typeface="Gill Sans" charset="0"/>
                <a:ea typeface="Gill Sans" charset="0"/>
                <a:cs typeface="Gill Sans" charset="0"/>
              </a:rPr>
              <a:t>100 </a:t>
            </a:r>
            <a:r>
              <a:rPr lang="en-US" sz="1600" b="0" dirty="0" smtClean="0">
                <a:solidFill>
                  <a:srgbClr val="7F7F7F"/>
                </a:solidFill>
                <a:latin typeface="Gill Sans" charset="0"/>
                <a:ea typeface="Gill Sans" charset="0"/>
                <a:cs typeface="Gill Sans" charset="0"/>
              </a:rPr>
              <a:t>…</a:t>
            </a:r>
            <a:endParaRPr lang="en-US" sz="1600" b="0" dirty="0">
              <a:solidFill>
                <a:srgbClr val="7F7F7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827927" y="3505200"/>
            <a:ext cx="723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Bound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3886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590800" y="3886200"/>
            <a:ext cx="966931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0000 </a:t>
            </a:r>
            <a:r>
              <a:rPr lang="en-US" sz="14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1234</a:t>
            </a:r>
            <a:endParaRPr lang="en-US" sz="14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022090" y="3886200"/>
            <a:ext cx="5373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>
                <a:latin typeface="Gill Sans" charset="0"/>
                <a:ea typeface="Gill Sans" charset="0"/>
                <a:cs typeface="Gill Sans" charset="0"/>
              </a:rPr>
              <a:t>u</a:t>
            </a:r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PC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2590800" y="4648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590800" y="49530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590800" y="54864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022090" y="4648200"/>
            <a:ext cx="526811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regs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2590800" y="2743200"/>
            <a:ext cx="457200" cy="3048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600200" y="2743200"/>
            <a:ext cx="906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sysmode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6600" y="51170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667000" y="27432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1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2590800" y="4267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136204" y="4267200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PC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5486400" y="914400"/>
            <a:ext cx="1295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>
            <a:off x="5334000" y="6248400"/>
            <a:ext cx="1295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4495800" y="3124200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0000…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495800" y="3505200"/>
            <a:ext cx="774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FFFF…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0" name="Curved Connector 79"/>
          <p:cNvCxnSpPr>
            <a:endCxn id="26" idx="1"/>
          </p:cNvCxnSpPr>
          <p:nvPr/>
        </p:nvCxnSpPr>
        <p:spPr bwMode="auto">
          <a:xfrm rot="5400000" flipH="1" flipV="1">
            <a:off x="3427367" y="1979568"/>
            <a:ext cx="3203666" cy="167640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3" name="Curved Connector 82"/>
          <p:cNvCxnSpPr/>
          <p:nvPr/>
        </p:nvCxnSpPr>
        <p:spPr bwMode="auto">
          <a:xfrm flipV="1">
            <a:off x="4191000" y="4191000"/>
            <a:ext cx="1828800" cy="838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2590800" y="4953000"/>
            <a:ext cx="787395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00FF…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7" name="Content Placeholder 18"/>
          <p:cNvSpPr>
            <a:spLocks noGrp="1"/>
          </p:cNvSpPr>
          <p:nvPr>
            <p:ph idx="1"/>
          </p:nvPr>
        </p:nvSpPr>
        <p:spPr>
          <a:xfrm>
            <a:off x="152400" y="5181600"/>
            <a:ext cx="2286000" cy="10668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to save registers and set up system stack?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579217" y="4267200"/>
            <a:ext cx="13295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IntrpVector</a:t>
            </a:r>
            <a:r>
              <a:rPr lang="en-US" sz="16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[</a:t>
            </a:r>
            <a:r>
              <a:rPr lang="en-US" sz="1600" b="0" dirty="0" err="1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i</a:t>
            </a:r>
            <a:r>
              <a:rPr lang="en-US" sz="16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]</a:t>
            </a:r>
            <a:endParaRPr lang="en-US" sz="16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9" name="Curved Connector 88"/>
          <p:cNvCxnSpPr>
            <a:endCxn id="37" idx="1"/>
          </p:cNvCxnSpPr>
          <p:nvPr/>
        </p:nvCxnSpPr>
        <p:spPr bwMode="auto">
          <a:xfrm flipV="1">
            <a:off x="4038600" y="3075801"/>
            <a:ext cx="1905000" cy="1011199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019889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304800" y="2895600"/>
            <a:ext cx="1219200" cy="19812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924800" cy="736600"/>
          </a:xfrm>
        </p:spPr>
        <p:txBody>
          <a:bodyPr/>
          <a:lstStyle/>
          <a:p>
            <a:r>
              <a:rPr lang="en-US" dirty="0" smtClean="0"/>
              <a:t>Simple B&amp;B: Switch User Process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57200" y="1905000"/>
            <a:ext cx="26670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OS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57200" y="990600"/>
            <a:ext cx="762000" cy="762000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371600" y="990600"/>
            <a:ext cx="762000" cy="7620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514600" y="990600"/>
            <a:ext cx="762000" cy="762000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99102" y="13716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  <a:cs typeface="Gill Sans Light"/>
              </a:rPr>
              <a:t>…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791200" y="914400"/>
            <a:ext cx="2133600" cy="5334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867400" y="990600"/>
            <a:ext cx="1905000" cy="1790708"/>
            <a:chOff x="3200400" y="1371600"/>
            <a:chExt cx="1628564" cy="2724991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200400" y="1371600"/>
              <a:ext cx="1628564" cy="6858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72272" y="1371600"/>
              <a:ext cx="508689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352800" y="2133599"/>
              <a:ext cx="937621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05200" y="2666999"/>
              <a:ext cx="492158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429000" y="3581400"/>
              <a:ext cx="519652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5943600" y="2956058"/>
            <a:ext cx="1828800" cy="1387342"/>
            <a:chOff x="3200400" y="1638300"/>
            <a:chExt cx="1628564" cy="2427848"/>
          </a:xfrm>
          <a:solidFill>
            <a:srgbClr val="FFFF00"/>
          </a:solidFill>
        </p:grpSpPr>
        <p:sp>
          <p:nvSpPr>
            <p:cNvPr id="37" name="Rectangle 36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372272" y="1638300"/>
              <a:ext cx="438525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52800" y="2133601"/>
              <a:ext cx="771131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505200" y="2667001"/>
              <a:ext cx="427104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29000" y="3581400"/>
              <a:ext cx="447090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5943600" y="4572000"/>
            <a:ext cx="1828800" cy="1387342"/>
            <a:chOff x="3200400" y="1638300"/>
            <a:chExt cx="1628564" cy="2427848"/>
          </a:xfrm>
          <a:solidFill>
            <a:schemeClr val="accent2"/>
          </a:solidFill>
        </p:grpSpPr>
        <p:sp>
          <p:nvSpPr>
            <p:cNvPr id="48" name="Rectangle 47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372272" y="1638300"/>
              <a:ext cx="438525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52800" y="2133601"/>
              <a:ext cx="771131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05200" y="2667001"/>
              <a:ext cx="427104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429000" y="3581400"/>
              <a:ext cx="447090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58" name="TextBox 57"/>
          <p:cNvSpPr txBox="1"/>
          <p:nvPr/>
        </p:nvSpPr>
        <p:spPr>
          <a:xfrm>
            <a:off x="7859695" y="7620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859695" y="610766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FFFF…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859695" y="27432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924800" y="4050268"/>
            <a:ext cx="91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935895" y="448413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3000…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001000" y="56388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3080…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53562" y="3124200"/>
            <a:ext cx="5645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Base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2590800" y="3124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2590800" y="3505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590800" y="3124200"/>
            <a:ext cx="857226" cy="338554"/>
          </a:xfrm>
          <a:prstGeom prst="rect">
            <a:avLst/>
          </a:prstGeom>
          <a:solidFill>
            <a:srgbClr val="00AE00"/>
          </a:solidFill>
        </p:spPr>
        <p:txBody>
          <a:bodyPr wrap="none" rtlCol="0">
            <a:spAutoFit/>
          </a:bodyPr>
          <a:lstStyle/>
          <a:p>
            <a:r>
              <a:rPr lang="en-US" sz="1600" b="0" dirty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3</a:t>
            </a:r>
            <a:r>
              <a:rPr lang="en-US" sz="16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000 …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590800" y="3505200"/>
            <a:ext cx="857226" cy="338554"/>
          </a:xfrm>
          <a:prstGeom prst="rect">
            <a:avLst/>
          </a:prstGeom>
          <a:solidFill>
            <a:srgbClr val="00AE00"/>
          </a:solidFill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0080 …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827927" y="3505200"/>
            <a:ext cx="723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Bound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3886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590800" y="3886200"/>
            <a:ext cx="966931" cy="307777"/>
          </a:xfrm>
          <a:prstGeom prst="rect">
            <a:avLst/>
          </a:prstGeom>
          <a:solidFill>
            <a:srgbClr val="00AE00"/>
          </a:solidFill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0000 0248</a:t>
            </a:r>
            <a:endParaRPr lang="en-US" sz="14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022090" y="3886200"/>
            <a:ext cx="5373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>
                <a:latin typeface="Gill Sans" charset="0"/>
                <a:ea typeface="Gill Sans" charset="0"/>
                <a:cs typeface="Gill Sans" charset="0"/>
              </a:rPr>
              <a:t>u</a:t>
            </a:r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PC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2590800" y="4648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590800" y="49530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590800" y="54864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022090" y="4648200"/>
            <a:ext cx="526811" cy="338554"/>
          </a:xfrm>
          <a:prstGeom prst="rect">
            <a:avLst/>
          </a:prstGeom>
          <a:solidFill>
            <a:srgbClr val="00AE00"/>
          </a:solidFill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regs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2590800" y="2743200"/>
            <a:ext cx="457200" cy="3048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600200" y="2743200"/>
            <a:ext cx="906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sysmode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6600" y="51170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667000" y="27432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1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2590800" y="4267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136204" y="4267200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PC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5334000" y="914400"/>
            <a:ext cx="1295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>
            <a:off x="5334000" y="6248400"/>
            <a:ext cx="1295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4495800" y="3124200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0000…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495800" y="3505200"/>
            <a:ext cx="774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FFFF…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0" name="Curved Connector 79"/>
          <p:cNvCxnSpPr/>
          <p:nvPr/>
        </p:nvCxnSpPr>
        <p:spPr bwMode="auto">
          <a:xfrm rot="5400000" flipH="1" flipV="1">
            <a:off x="3886200" y="1524001"/>
            <a:ext cx="3200402" cy="25908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3" name="Curved Connector 82"/>
          <p:cNvCxnSpPr/>
          <p:nvPr/>
        </p:nvCxnSpPr>
        <p:spPr bwMode="auto">
          <a:xfrm>
            <a:off x="4191000" y="5105400"/>
            <a:ext cx="1752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2590800" y="4953000"/>
            <a:ext cx="880369" cy="338554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00D0…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7" name="Content Placeholder 18"/>
          <p:cNvSpPr>
            <a:spLocks noGrp="1"/>
          </p:cNvSpPr>
          <p:nvPr>
            <p:ph idx="1"/>
          </p:nvPr>
        </p:nvSpPr>
        <p:spPr>
          <a:xfrm>
            <a:off x="152400" y="5181600"/>
            <a:ext cx="2286000" cy="10668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to save registers and set up system stack?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579217" y="4267200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0001 0124</a:t>
            </a:r>
            <a:endParaRPr lang="en-US" sz="16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9" name="Curved Connector 88"/>
          <p:cNvCxnSpPr>
            <a:endCxn id="48" idx="1"/>
          </p:cNvCxnSpPr>
          <p:nvPr/>
        </p:nvCxnSpPr>
        <p:spPr bwMode="auto">
          <a:xfrm>
            <a:off x="4038600" y="4087001"/>
            <a:ext cx="1905000" cy="604742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381000" y="2971800"/>
            <a:ext cx="857226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1000 …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81000" y="3352800"/>
            <a:ext cx="857927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0" dirty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0</a:t>
            </a:r>
            <a:r>
              <a:rPr lang="en-US" sz="16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100 </a:t>
            </a:r>
            <a:r>
              <a:rPr lang="en-US" sz="16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…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1000" y="3733800"/>
            <a:ext cx="966931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0000 </a:t>
            </a:r>
            <a:r>
              <a:rPr lang="en-US" sz="14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1234</a:t>
            </a:r>
            <a:endParaRPr lang="en-US" sz="14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81000" y="4114800"/>
            <a:ext cx="526811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regs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33400" y="4495800"/>
            <a:ext cx="633507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00FF…</a:t>
            </a:r>
            <a:endParaRPr lang="en-US" sz="12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781800" y="1066800"/>
            <a:ext cx="463964" cy="27699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1200" b="0" dirty="0">
                <a:latin typeface="Gill Sans" charset="0"/>
                <a:ea typeface="Gill Sans" charset="0"/>
                <a:cs typeface="Gill Sans" charset="0"/>
              </a:rPr>
              <a:t>RTU</a:t>
            </a:r>
          </a:p>
        </p:txBody>
      </p:sp>
      <p:sp>
        <p:nvSpPr>
          <p:cNvPr id="102" name="Rounded Rectangle 101"/>
          <p:cNvSpPr/>
          <p:nvPr/>
        </p:nvSpPr>
        <p:spPr bwMode="auto">
          <a:xfrm>
            <a:off x="7467600" y="1447800"/>
            <a:ext cx="152400" cy="2286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4705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304800" y="2895600"/>
            <a:ext cx="1219200" cy="1981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924800" cy="736600"/>
          </a:xfrm>
        </p:spPr>
        <p:txBody>
          <a:bodyPr/>
          <a:lstStyle/>
          <a:p>
            <a:r>
              <a:rPr lang="en-US" dirty="0" smtClean="0"/>
              <a:t>Simple B&amp;B: “resume”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57200" y="1905000"/>
            <a:ext cx="26670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OS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57200" y="990600"/>
            <a:ext cx="762000" cy="762000"/>
          </a:xfrm>
          <a:prstGeom prst="roundRect">
            <a:avLst/>
          </a:prstGeom>
          <a:solidFill>
            <a:srgbClr val="00AE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371600" y="990600"/>
            <a:ext cx="762000" cy="7620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514600" y="990600"/>
            <a:ext cx="762000" cy="762000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99102" y="13716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  <a:cs typeface="Gill Sans Light"/>
              </a:rPr>
              <a:t>…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791200" y="914400"/>
            <a:ext cx="2133600" cy="5334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867400" y="990600"/>
            <a:ext cx="1905000" cy="1790708"/>
            <a:chOff x="3200400" y="1371600"/>
            <a:chExt cx="1628564" cy="2724991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200400" y="1371600"/>
              <a:ext cx="1628564" cy="6858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72272" y="1371600"/>
              <a:ext cx="508689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352800" y="2133599"/>
              <a:ext cx="937621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05200" y="2666999"/>
              <a:ext cx="492158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429000" y="3581400"/>
              <a:ext cx="519652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5943600" y="2956058"/>
            <a:ext cx="1828800" cy="1387342"/>
            <a:chOff x="3200400" y="1638300"/>
            <a:chExt cx="1628564" cy="2427848"/>
          </a:xfrm>
          <a:solidFill>
            <a:srgbClr val="FFFF00"/>
          </a:solidFill>
        </p:grpSpPr>
        <p:sp>
          <p:nvSpPr>
            <p:cNvPr id="37" name="Rectangle 36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372272" y="1638300"/>
              <a:ext cx="438525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52800" y="2133601"/>
              <a:ext cx="771131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505200" y="2667001"/>
              <a:ext cx="427104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29000" y="3581400"/>
              <a:ext cx="447090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5943600" y="4572000"/>
            <a:ext cx="1828800" cy="1387342"/>
            <a:chOff x="3200400" y="1638300"/>
            <a:chExt cx="1628564" cy="2427848"/>
          </a:xfrm>
          <a:solidFill>
            <a:schemeClr val="accent2"/>
          </a:solidFill>
        </p:grpSpPr>
        <p:sp>
          <p:nvSpPr>
            <p:cNvPr id="48" name="Rectangle 47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372272" y="1638300"/>
              <a:ext cx="438525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52800" y="2133601"/>
              <a:ext cx="771131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05200" y="2667001"/>
              <a:ext cx="427104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429000" y="3581400"/>
              <a:ext cx="447090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58" name="TextBox 57"/>
          <p:cNvSpPr txBox="1"/>
          <p:nvPr/>
        </p:nvSpPr>
        <p:spPr>
          <a:xfrm>
            <a:off x="7859695" y="7620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859695" y="610766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FFFF…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859695" y="27432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924800" y="4050268"/>
            <a:ext cx="91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935895" y="448413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3000…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001000" y="56388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3080…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53562" y="3124200"/>
            <a:ext cx="5645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Base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2590800" y="3124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2590800" y="3505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590800" y="3124200"/>
            <a:ext cx="857226" cy="338554"/>
          </a:xfrm>
          <a:prstGeom prst="rect">
            <a:avLst/>
          </a:prstGeom>
          <a:solidFill>
            <a:srgbClr val="00AE00"/>
          </a:solidFill>
        </p:spPr>
        <p:txBody>
          <a:bodyPr wrap="none" rtlCol="0">
            <a:spAutoFit/>
          </a:bodyPr>
          <a:lstStyle/>
          <a:p>
            <a:r>
              <a:rPr lang="en-US" sz="1600" b="0" dirty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3</a:t>
            </a:r>
            <a:r>
              <a:rPr lang="en-US" sz="16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000 …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590800" y="3505200"/>
            <a:ext cx="857226" cy="338554"/>
          </a:xfrm>
          <a:prstGeom prst="rect">
            <a:avLst/>
          </a:prstGeom>
          <a:solidFill>
            <a:srgbClr val="00AE00"/>
          </a:solidFill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0080 …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827927" y="3505200"/>
            <a:ext cx="723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Bound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3886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590800" y="3886200"/>
            <a:ext cx="9526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err="1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x</a:t>
            </a:r>
            <a:r>
              <a:rPr lang="en-US" sz="1400" b="0" dirty="0" err="1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xxx</a:t>
            </a:r>
            <a:r>
              <a:rPr lang="en-US" sz="14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sz="1400" b="0" dirty="0" err="1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xxxx</a:t>
            </a:r>
            <a:endParaRPr lang="en-US" sz="14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022090" y="3886200"/>
            <a:ext cx="5373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>
                <a:latin typeface="Gill Sans" charset="0"/>
                <a:ea typeface="Gill Sans" charset="0"/>
                <a:cs typeface="Gill Sans" charset="0"/>
              </a:rPr>
              <a:t>u</a:t>
            </a:r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PC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2590800" y="4648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609600" y="2819400"/>
            <a:ext cx="18288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590800" y="54864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022090" y="4648200"/>
            <a:ext cx="526811" cy="338554"/>
          </a:xfrm>
          <a:prstGeom prst="rect">
            <a:avLst/>
          </a:prstGeom>
          <a:solidFill>
            <a:srgbClr val="00AE00"/>
          </a:solidFill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regs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2590800" y="2743200"/>
            <a:ext cx="4572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600200" y="2743200"/>
            <a:ext cx="906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sysmode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6600" y="51170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  <a:cs typeface="Gill Sans Light"/>
              </a:rPr>
              <a:t>…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667000" y="27432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Gill Sans" charset="0"/>
                <a:ea typeface="Gill Sans" charset="0"/>
                <a:cs typeface="Gill Sans" charset="0"/>
              </a:rPr>
              <a:t>0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590800" y="4267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136204" y="4267200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PC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5410200" y="4572000"/>
            <a:ext cx="1295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>
            <a:off x="5334000" y="5943600"/>
            <a:ext cx="1295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4495800" y="3124200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0000…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495800" y="3505200"/>
            <a:ext cx="774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FFFF…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3" name="Curved Connector 82"/>
          <p:cNvCxnSpPr/>
          <p:nvPr/>
        </p:nvCxnSpPr>
        <p:spPr bwMode="auto">
          <a:xfrm>
            <a:off x="4191000" y="5105400"/>
            <a:ext cx="1752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2590800" y="4953000"/>
            <a:ext cx="880369" cy="338554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00D0…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7" name="Content Placeholder 18"/>
          <p:cNvSpPr>
            <a:spLocks noGrp="1"/>
          </p:cNvSpPr>
          <p:nvPr>
            <p:ph idx="1"/>
          </p:nvPr>
        </p:nvSpPr>
        <p:spPr>
          <a:xfrm>
            <a:off x="152400" y="5181600"/>
            <a:ext cx="2286000" cy="10668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to save registers and set up system stack?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579217" y="4267200"/>
            <a:ext cx="959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000 0248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9" name="Curved Connector 88"/>
          <p:cNvCxnSpPr>
            <a:endCxn id="48" idx="1"/>
          </p:cNvCxnSpPr>
          <p:nvPr/>
        </p:nvCxnSpPr>
        <p:spPr bwMode="auto">
          <a:xfrm>
            <a:off x="4038600" y="4419600"/>
            <a:ext cx="1905000" cy="27214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381000" y="2971800"/>
            <a:ext cx="857226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1000 …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81000" y="3352800"/>
            <a:ext cx="857927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0" dirty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0</a:t>
            </a:r>
            <a:r>
              <a:rPr lang="en-US" sz="16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100 </a:t>
            </a:r>
            <a:r>
              <a:rPr lang="en-US" sz="16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…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1000" y="3733800"/>
            <a:ext cx="966931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0000 </a:t>
            </a:r>
            <a:r>
              <a:rPr lang="en-US" sz="14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1234</a:t>
            </a:r>
            <a:endParaRPr lang="en-US" sz="14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81000" y="4114800"/>
            <a:ext cx="526811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regs</a:t>
            </a:r>
            <a:endParaRPr lang="en-US" sz="16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33400" y="4495800"/>
            <a:ext cx="633507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00FF…</a:t>
            </a:r>
            <a:endParaRPr lang="en-US" sz="12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781800" y="1066800"/>
            <a:ext cx="463964" cy="27699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1200" b="0" dirty="0">
                <a:latin typeface="Gill Sans" charset="0"/>
                <a:ea typeface="Gill Sans" charset="0"/>
                <a:cs typeface="Gill Sans" charset="0"/>
              </a:rPr>
              <a:t>RTU</a:t>
            </a:r>
          </a:p>
        </p:txBody>
      </p:sp>
    </p:spTree>
    <p:extLst>
      <p:ext uri="{BB962C8B-B14F-4D97-AF65-F5344CB8AC3E}">
        <p14:creationId xmlns:p14="http://schemas.microsoft.com/office/powerpoint/2010/main" val="4208952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Control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820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(</a:t>
            </a:r>
            <a:r>
              <a:rPr lang="en-US" i="1" dirty="0" smtClean="0"/>
              <a:t>Assume single threaded processes for now</a:t>
            </a:r>
            <a:r>
              <a:rPr lang="en-US" dirty="0" smtClean="0"/>
              <a:t>) 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Kernel represents each process as a process control block (PCB)</a:t>
            </a:r>
            <a:endParaRPr lang="en-US" dirty="0"/>
          </a:p>
          <a:p>
            <a:pPr lvl="1"/>
            <a:r>
              <a:rPr lang="en-US" dirty="0" smtClean="0"/>
              <a:t>Status (running, ready, blocked, …)</a:t>
            </a:r>
          </a:p>
          <a:p>
            <a:pPr lvl="1"/>
            <a:r>
              <a:rPr lang="en-US" dirty="0" smtClean="0"/>
              <a:t>Registers, SP, </a:t>
            </a:r>
            <a:r>
              <a:rPr lang="mr-IN" dirty="0" smtClean="0"/>
              <a:t>…</a:t>
            </a:r>
            <a:r>
              <a:rPr lang="en-US" dirty="0" smtClean="0"/>
              <a:t> (when not running)</a:t>
            </a:r>
          </a:p>
          <a:p>
            <a:pPr lvl="1"/>
            <a:r>
              <a:rPr lang="en-US" dirty="0" smtClean="0"/>
              <a:t>Process ID (PID), User, Executable, Priority, …</a:t>
            </a:r>
          </a:p>
          <a:p>
            <a:pPr lvl="1"/>
            <a:r>
              <a:rPr lang="en-US" dirty="0" smtClean="0"/>
              <a:t>Execution time, …</a:t>
            </a:r>
          </a:p>
          <a:p>
            <a:pPr lvl="1"/>
            <a:r>
              <a:rPr lang="en-US" dirty="0" smtClean="0"/>
              <a:t>Memory space, translation tables, 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Kernel Scheduler maintains a data structure containing the PCBs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Scheduling algorithm selects the next one to run</a:t>
            </a:r>
          </a:p>
        </p:txBody>
      </p:sp>
    </p:spTree>
    <p:extLst>
      <p:ext uri="{BB962C8B-B14F-4D97-AF65-F5344CB8AC3E}">
        <p14:creationId xmlns:p14="http://schemas.microsoft.com/office/powerpoint/2010/main" val="2541705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533400"/>
          </a:xfrm>
        </p:spPr>
        <p:txBody>
          <a:bodyPr/>
          <a:lstStyle/>
          <a:p>
            <a:r>
              <a:rPr lang="en-US" altLang="en-US" dirty="0" smtClean="0"/>
              <a:t>Recall: give the illusion of multiple processors?</a:t>
            </a:r>
          </a:p>
        </p:txBody>
      </p:sp>
      <p:grpSp>
        <p:nvGrpSpPr>
          <p:cNvPr id="21507" name="Group 42"/>
          <p:cNvGrpSpPr>
            <a:grpSpLocks/>
          </p:cNvGrpSpPr>
          <p:nvPr/>
        </p:nvGrpSpPr>
        <p:grpSpPr bwMode="auto">
          <a:xfrm>
            <a:off x="777875" y="776288"/>
            <a:ext cx="2819400" cy="1722437"/>
            <a:chOff x="490" y="451"/>
            <a:chExt cx="1776" cy="1085"/>
          </a:xfrm>
        </p:grpSpPr>
        <p:sp>
          <p:nvSpPr>
            <p:cNvPr id="21518" name="Oval 4"/>
            <p:cNvSpPr>
              <a:spLocks noChangeArrowheads="1"/>
            </p:cNvSpPr>
            <p:nvPr/>
          </p:nvSpPr>
          <p:spPr bwMode="auto">
            <a:xfrm>
              <a:off x="1720" y="451"/>
              <a:ext cx="546" cy="571"/>
            </a:xfrm>
            <a:prstGeom prst="ellipse">
              <a:avLst/>
            </a:prstGeom>
            <a:solidFill>
              <a:srgbClr val="FFFF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vCPU3</a:t>
              </a:r>
            </a:p>
          </p:txBody>
        </p:sp>
        <p:sp>
          <p:nvSpPr>
            <p:cNvPr id="21519" name="Oval 5"/>
            <p:cNvSpPr>
              <a:spLocks noChangeArrowheads="1"/>
            </p:cNvSpPr>
            <p:nvPr/>
          </p:nvSpPr>
          <p:spPr bwMode="auto">
            <a:xfrm>
              <a:off x="1105" y="451"/>
              <a:ext cx="546" cy="571"/>
            </a:xfrm>
            <a:prstGeom prst="ellipse">
              <a:avLst/>
            </a:prstGeom>
            <a:solidFill>
              <a:srgbClr val="00FFFF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vCPU2</a:t>
              </a:r>
            </a:p>
          </p:txBody>
        </p:sp>
        <p:sp>
          <p:nvSpPr>
            <p:cNvPr id="21520" name="Oval 6"/>
            <p:cNvSpPr>
              <a:spLocks noChangeArrowheads="1"/>
            </p:cNvSpPr>
            <p:nvPr/>
          </p:nvSpPr>
          <p:spPr bwMode="auto">
            <a:xfrm>
              <a:off x="490" y="451"/>
              <a:ext cx="546" cy="571"/>
            </a:xfrm>
            <a:prstGeom prst="ellipse">
              <a:avLst/>
            </a:prstGeom>
            <a:solidFill>
              <a:srgbClr val="FF66CC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vCPU1</a:t>
              </a:r>
            </a:p>
          </p:txBody>
        </p:sp>
        <p:sp>
          <p:nvSpPr>
            <p:cNvPr id="21521" name="Rectangle 7"/>
            <p:cNvSpPr>
              <a:spLocks noChangeArrowheads="1"/>
            </p:cNvSpPr>
            <p:nvPr/>
          </p:nvSpPr>
          <p:spPr bwMode="auto">
            <a:xfrm rot="10800000">
              <a:off x="490" y="1164"/>
              <a:ext cx="1742" cy="372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2400" b="0">
                  <a:latin typeface="Gill Sans" charset="0"/>
                  <a:ea typeface="Gill Sans" charset="0"/>
                  <a:cs typeface="Gill Sans" charset="0"/>
                </a:rPr>
                <a:t>Shared Memory</a:t>
              </a:r>
            </a:p>
          </p:txBody>
        </p:sp>
        <p:sp>
          <p:nvSpPr>
            <p:cNvPr id="21522" name="Line 12"/>
            <p:cNvSpPr>
              <a:spLocks noChangeShapeType="1"/>
            </p:cNvSpPr>
            <p:nvPr/>
          </p:nvSpPr>
          <p:spPr bwMode="auto">
            <a:xfrm>
              <a:off x="934" y="950"/>
              <a:ext cx="137" cy="21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523" name="Line 13"/>
            <p:cNvSpPr>
              <a:spLocks noChangeShapeType="1"/>
            </p:cNvSpPr>
            <p:nvPr/>
          </p:nvSpPr>
          <p:spPr bwMode="auto">
            <a:xfrm flipH="1">
              <a:off x="1685" y="950"/>
              <a:ext cx="137" cy="21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524" name="Line 14"/>
            <p:cNvSpPr>
              <a:spLocks noChangeShapeType="1"/>
            </p:cNvSpPr>
            <p:nvPr/>
          </p:nvSpPr>
          <p:spPr bwMode="auto">
            <a:xfrm>
              <a:off x="1378" y="1022"/>
              <a:ext cx="0" cy="14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15408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304800" y="2667000"/>
            <a:ext cx="8610600" cy="3962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/>
              <a:t>Assume a single processor.  How do we provide the </a:t>
            </a:r>
            <a:r>
              <a:rPr lang="en-US" altLang="en-US" i="1" dirty="0" smtClean="0"/>
              <a:t>illusion</a:t>
            </a:r>
            <a:r>
              <a:rPr lang="en-US" altLang="en-US" dirty="0" smtClean="0"/>
              <a:t> of multiple processors?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/>
              <a:t>Multiplex in time!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/>
              <a:t>Multiple “virtual CPUs”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/>
              <a:t>Each virtual “CPU” needs a structure to hold, i.e., </a:t>
            </a:r>
            <a:r>
              <a:rPr lang="en-US" altLang="en-US" dirty="0" smtClean="0">
                <a:solidFill>
                  <a:srgbClr val="FF0000"/>
                </a:solidFill>
              </a:rPr>
              <a:t>PCB</a:t>
            </a:r>
            <a:r>
              <a:rPr lang="en-US" altLang="en-US" dirty="0" smtClean="0"/>
              <a:t>: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/>
              <a:t>Program Counter (PC), Stack Pointer (SP)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/>
              <a:t>Registers (Integer, Floating point, others…?)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/>
              <a:t>How switch from one virtual CPU to the next?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/>
              <a:t>Save PC, SP, and registers in current </a:t>
            </a:r>
            <a:r>
              <a:rPr lang="en-US" altLang="en-US" dirty="0" smtClean="0">
                <a:solidFill>
                  <a:srgbClr val="FF0000"/>
                </a:solidFill>
              </a:rPr>
              <a:t>PCB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/>
              <a:t>Load PC, SP, and registers from new </a:t>
            </a:r>
            <a:r>
              <a:rPr lang="en-US" altLang="en-US" dirty="0" smtClean="0">
                <a:solidFill>
                  <a:srgbClr val="FF0000"/>
                </a:solidFill>
              </a:rPr>
              <a:t>PCB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/>
              <a:t>What triggers switch?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/>
              <a:t>Timer, voluntary yield, I/O, other things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endParaRPr lang="en-US" altLang="en-US" dirty="0" smtClean="0"/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4114800" y="1371600"/>
            <a:ext cx="4724400" cy="1133475"/>
            <a:chOff x="2400" y="1152"/>
            <a:chExt cx="2976" cy="714"/>
          </a:xfrm>
        </p:grpSpPr>
        <p:grpSp>
          <p:nvGrpSpPr>
            <p:cNvPr id="21510" name="Group 33"/>
            <p:cNvGrpSpPr>
              <a:grpSpLocks/>
            </p:cNvGrpSpPr>
            <p:nvPr/>
          </p:nvGrpSpPr>
          <p:grpSpPr bwMode="auto">
            <a:xfrm>
              <a:off x="2400" y="1152"/>
              <a:ext cx="2976" cy="384"/>
              <a:chOff x="672" y="2352"/>
              <a:chExt cx="4721" cy="528"/>
            </a:xfrm>
          </p:grpSpPr>
          <p:sp>
            <p:nvSpPr>
              <p:cNvPr id="21513" name="Rectangle 28"/>
              <p:cNvSpPr>
                <a:spLocks noChangeArrowheads="1"/>
              </p:cNvSpPr>
              <p:nvPr/>
            </p:nvSpPr>
            <p:spPr bwMode="auto">
              <a:xfrm>
                <a:off x="672" y="2352"/>
                <a:ext cx="816" cy="528"/>
              </a:xfrm>
              <a:prstGeom prst="rect">
                <a:avLst/>
              </a:prstGeom>
              <a:solidFill>
                <a:srgbClr val="FF66CC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vCPU1</a:t>
                </a:r>
              </a:p>
            </p:txBody>
          </p:sp>
          <p:sp>
            <p:nvSpPr>
              <p:cNvPr id="21514" name="Rectangle 29"/>
              <p:cNvSpPr>
                <a:spLocks noChangeArrowheads="1"/>
              </p:cNvSpPr>
              <p:nvPr/>
            </p:nvSpPr>
            <p:spPr bwMode="auto">
              <a:xfrm>
                <a:off x="1488" y="2352"/>
                <a:ext cx="1200" cy="528"/>
              </a:xfrm>
              <a:prstGeom prst="rect">
                <a:avLst/>
              </a:prstGeom>
              <a:solidFill>
                <a:srgbClr val="00FFFF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vCPU2</a:t>
                </a:r>
              </a:p>
            </p:txBody>
          </p:sp>
          <p:sp>
            <p:nvSpPr>
              <p:cNvPr id="21515" name="Rectangle 30"/>
              <p:cNvSpPr>
                <a:spLocks noChangeArrowheads="1"/>
              </p:cNvSpPr>
              <p:nvPr/>
            </p:nvSpPr>
            <p:spPr bwMode="auto">
              <a:xfrm>
                <a:off x="2688" y="2352"/>
                <a:ext cx="816" cy="528"/>
              </a:xfrm>
              <a:prstGeom prst="rect">
                <a:avLst/>
              </a:prstGeom>
              <a:solidFill>
                <a:srgbClr val="FFFF00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vCPU3</a:t>
                </a:r>
              </a:p>
            </p:txBody>
          </p:sp>
          <p:sp>
            <p:nvSpPr>
              <p:cNvPr id="21516" name="Rectangle 31"/>
              <p:cNvSpPr>
                <a:spLocks noChangeArrowheads="1"/>
              </p:cNvSpPr>
              <p:nvPr/>
            </p:nvSpPr>
            <p:spPr bwMode="auto">
              <a:xfrm>
                <a:off x="3495" y="2352"/>
                <a:ext cx="1104" cy="528"/>
              </a:xfrm>
              <a:prstGeom prst="rect">
                <a:avLst/>
              </a:prstGeom>
              <a:solidFill>
                <a:srgbClr val="FF66CC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vCPU1</a:t>
                </a:r>
              </a:p>
            </p:txBody>
          </p:sp>
          <p:sp>
            <p:nvSpPr>
              <p:cNvPr id="21517" name="Rectangle 32"/>
              <p:cNvSpPr>
                <a:spLocks noChangeArrowheads="1"/>
              </p:cNvSpPr>
              <p:nvPr/>
            </p:nvSpPr>
            <p:spPr bwMode="auto">
              <a:xfrm>
                <a:off x="4608" y="2352"/>
                <a:ext cx="785" cy="528"/>
              </a:xfrm>
              <a:prstGeom prst="rect">
                <a:avLst/>
              </a:prstGeom>
              <a:solidFill>
                <a:srgbClr val="00FFFF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vCPU2</a:t>
                </a:r>
              </a:p>
            </p:txBody>
          </p:sp>
        </p:grpSp>
        <p:sp>
          <p:nvSpPr>
            <p:cNvPr id="21511" name="Text Box 34"/>
            <p:cNvSpPr txBox="1">
              <a:spLocks noChangeArrowheads="1"/>
            </p:cNvSpPr>
            <p:nvPr/>
          </p:nvSpPr>
          <p:spPr bwMode="auto">
            <a:xfrm>
              <a:off x="2688" y="1536"/>
              <a:ext cx="64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2800" b="0">
                  <a:latin typeface="Gill Sans" charset="0"/>
                  <a:ea typeface="Gill Sans" charset="0"/>
                  <a:cs typeface="Gill Sans" charset="0"/>
                </a:rPr>
                <a:t>Time </a:t>
              </a:r>
            </a:p>
          </p:txBody>
        </p:sp>
        <p:sp>
          <p:nvSpPr>
            <p:cNvPr id="21512" name="Line 35"/>
            <p:cNvSpPr>
              <a:spLocks noChangeShapeType="1"/>
            </p:cNvSpPr>
            <p:nvPr/>
          </p:nvSpPr>
          <p:spPr bwMode="auto">
            <a:xfrm>
              <a:off x="3360" y="1728"/>
              <a:ext cx="10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0979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altLang="en-US" smtClean="0"/>
              <a:t>Simultaneous MultiThreading/Hyperthreading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991600" cy="6096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 smtClean="0"/>
              <a:t>Hardware technique </a:t>
            </a:r>
          </a:p>
          <a:p>
            <a:pPr lvl="1">
              <a:lnSpc>
                <a:spcPct val="100000"/>
              </a:lnSpc>
            </a:pPr>
            <a:r>
              <a:rPr lang="en-US" altLang="en-US" dirty="0" smtClean="0"/>
              <a:t>Superscalar processors can</a:t>
            </a:r>
            <a:br>
              <a:rPr lang="en-US" altLang="en-US" dirty="0" smtClean="0"/>
            </a:br>
            <a:r>
              <a:rPr lang="en-US" altLang="en-US" dirty="0" smtClean="0"/>
              <a:t>execute multiple instructions</a:t>
            </a:r>
            <a:br>
              <a:rPr lang="en-US" altLang="en-US" dirty="0" smtClean="0"/>
            </a:br>
            <a:r>
              <a:rPr lang="en-US" altLang="en-US" dirty="0" smtClean="0"/>
              <a:t>that are independent</a:t>
            </a:r>
          </a:p>
          <a:p>
            <a:pPr lvl="1">
              <a:lnSpc>
                <a:spcPct val="100000"/>
              </a:lnSpc>
            </a:pPr>
            <a:r>
              <a:rPr lang="en-US" altLang="en-US" dirty="0" err="1" smtClean="0"/>
              <a:t>Hyperthreading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duplicates </a:t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rgbClr val="FF0000"/>
                </a:solidFill>
              </a:rPr>
              <a:t>register state</a:t>
            </a:r>
            <a:r>
              <a:rPr lang="en-US" altLang="en-US" dirty="0" smtClean="0"/>
              <a:t> to make a</a:t>
            </a:r>
            <a:br>
              <a:rPr lang="en-US" altLang="en-US" dirty="0" smtClean="0"/>
            </a:br>
            <a:r>
              <a:rPr lang="en-US" altLang="en-US" dirty="0" smtClean="0"/>
              <a:t>second “thread,” allowing </a:t>
            </a:r>
            <a:br>
              <a:rPr lang="en-US" altLang="en-US" dirty="0" smtClean="0"/>
            </a:br>
            <a:r>
              <a:rPr lang="en-US" altLang="en-US" dirty="0" smtClean="0"/>
              <a:t>more instructions to run</a:t>
            </a:r>
          </a:p>
          <a:p>
            <a:pPr>
              <a:lnSpc>
                <a:spcPct val="100000"/>
              </a:lnSpc>
            </a:pPr>
            <a:r>
              <a:rPr lang="en-US" altLang="en-US" dirty="0" smtClean="0"/>
              <a:t>Can schedule each thread</a:t>
            </a:r>
            <a:br>
              <a:rPr lang="en-US" altLang="en-US" dirty="0" smtClean="0"/>
            </a:br>
            <a:r>
              <a:rPr lang="en-US" altLang="en-US" dirty="0" smtClean="0"/>
              <a:t>as if were separate CPU</a:t>
            </a:r>
          </a:p>
          <a:p>
            <a:pPr lvl="1">
              <a:lnSpc>
                <a:spcPct val="100000"/>
              </a:lnSpc>
            </a:pPr>
            <a:r>
              <a:rPr lang="en-US" altLang="en-US" dirty="0" smtClean="0"/>
              <a:t>But, sub-linear speedup!</a:t>
            </a:r>
          </a:p>
          <a:p>
            <a:pPr>
              <a:lnSpc>
                <a:spcPct val="100000"/>
              </a:lnSpc>
            </a:pPr>
            <a:r>
              <a:rPr lang="en-US" altLang="en-US" dirty="0" smtClean="0"/>
              <a:t>Original technique called “Simultaneous Multithreading”</a:t>
            </a:r>
            <a:endParaRPr lang="en-US" altLang="ja-JP" dirty="0" smtClean="0"/>
          </a:p>
          <a:p>
            <a:pPr lvl="1">
              <a:lnSpc>
                <a:spcPct val="100000"/>
              </a:lnSpc>
            </a:pPr>
            <a:r>
              <a:rPr lang="en-US" altLang="en-US" dirty="0" smtClean="0">
                <a:hlinkClick r:id="rId3"/>
              </a:rPr>
              <a:t>http://www.cs.washington.edu/research/smt/index.html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100000"/>
              </a:lnSpc>
            </a:pPr>
            <a:r>
              <a:rPr lang="en-US" altLang="en-US" dirty="0" smtClean="0"/>
              <a:t>SPARC, Pentium 4/Xeon (“</a:t>
            </a:r>
            <a:r>
              <a:rPr lang="en-US" altLang="ja-JP" dirty="0" err="1" smtClean="0"/>
              <a:t>Hyperthreading</a:t>
            </a:r>
            <a:r>
              <a:rPr lang="en-US" altLang="en-US" dirty="0" smtClean="0"/>
              <a:t>”</a:t>
            </a:r>
            <a:r>
              <a:rPr lang="en-US" altLang="ja-JP" dirty="0" smtClean="0"/>
              <a:t>), Power 5</a:t>
            </a:r>
          </a:p>
          <a:p>
            <a:pPr>
              <a:lnSpc>
                <a:spcPct val="100000"/>
              </a:lnSpc>
            </a:pPr>
            <a:endParaRPr lang="en-US" altLang="en-US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4648200" y="762000"/>
            <a:ext cx="4114800" cy="4289286"/>
            <a:chOff x="4648200" y="762000"/>
            <a:chExt cx="4114800" cy="4289286"/>
          </a:xfrm>
        </p:grpSpPr>
        <p:sp>
          <p:nvSpPr>
            <p:cNvPr id="23557" name="TextBox 1"/>
            <p:cNvSpPr txBox="1">
              <a:spLocks noChangeArrowheads="1"/>
            </p:cNvSpPr>
            <p:nvPr/>
          </p:nvSpPr>
          <p:spPr bwMode="auto">
            <a:xfrm>
              <a:off x="5334000" y="4343400"/>
              <a:ext cx="281940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2000" b="0" dirty="0">
                  <a:latin typeface="Gill Sans Light"/>
                  <a:cs typeface="Gill Sans Light"/>
                </a:rPr>
                <a:t>Colored blocks show </a:t>
              </a:r>
              <a:endParaRPr lang="en-US" altLang="en-US" sz="2000" b="0" dirty="0" smtClean="0">
                <a:latin typeface="Gill Sans Light"/>
                <a:cs typeface="Gill Sans Light"/>
              </a:endParaRPr>
            </a:p>
            <a:p>
              <a:pPr algn="ctr"/>
              <a:r>
                <a:rPr lang="en-US" altLang="en-US" sz="2000" b="0" dirty="0" smtClean="0">
                  <a:latin typeface="Gill Sans Light"/>
                  <a:cs typeface="Gill Sans Light"/>
                </a:rPr>
                <a:t>instructions executed</a:t>
              </a:r>
              <a:endParaRPr lang="en-US" altLang="en-US" sz="2000" b="0" dirty="0">
                <a:latin typeface="Gill Sans Light"/>
                <a:cs typeface="Gill Sans Light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648200" y="762000"/>
              <a:ext cx="4114800" cy="3657600"/>
              <a:chOff x="4648200" y="762000"/>
              <a:chExt cx="4114800" cy="3657600"/>
            </a:xfrm>
          </p:grpSpPr>
          <p:sp>
            <p:nvSpPr>
              <p:cNvPr id="3" name="Rectangle 2"/>
              <p:cNvSpPr/>
              <p:nvPr/>
            </p:nvSpPr>
            <p:spPr bwMode="auto">
              <a:xfrm>
                <a:off x="6172200" y="762000"/>
                <a:ext cx="2590800" cy="3505200"/>
              </a:xfrm>
              <a:prstGeom prst="rect">
                <a:avLst/>
              </a:prstGeom>
              <a:solidFill>
                <a:schemeClr val="bg1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4" name="Rectangle 3"/>
              <p:cNvSpPr/>
              <p:nvPr/>
            </p:nvSpPr>
            <p:spPr bwMode="auto">
              <a:xfrm>
                <a:off x="7772400" y="762000"/>
                <a:ext cx="990600" cy="3505200"/>
              </a:xfrm>
              <a:prstGeom prst="rect">
                <a:avLst/>
              </a:prstGeom>
              <a:solidFill>
                <a:srgbClr val="FFFFFF"/>
              </a:solidFill>
              <a:ln w="5715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48200" y="887899"/>
                <a:ext cx="3848100" cy="353170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9403844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Scheduler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4343400"/>
            <a:ext cx="8839200" cy="213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Scheduling: Mechanism for deciding which processes/threads receive the CPU</a:t>
            </a:r>
          </a:p>
          <a:p>
            <a:r>
              <a:rPr lang="en-US" dirty="0" smtClean="0"/>
              <a:t>Lots of different scheduling policies provide …</a:t>
            </a:r>
          </a:p>
          <a:p>
            <a:pPr lvl="1"/>
            <a:r>
              <a:rPr lang="en-US" dirty="0" smtClean="0"/>
              <a:t>Fairness or</a:t>
            </a:r>
          </a:p>
          <a:p>
            <a:pPr lvl="1"/>
            <a:r>
              <a:rPr lang="en-US" dirty="0" err="1" smtClean="0"/>
              <a:t>Realtime</a:t>
            </a:r>
            <a:r>
              <a:rPr lang="en-US" dirty="0" smtClean="0"/>
              <a:t> guarantees or</a:t>
            </a:r>
          </a:p>
          <a:p>
            <a:pPr lvl="1"/>
            <a:r>
              <a:rPr lang="en-US" dirty="0" smtClean="0"/>
              <a:t>Latency optimization or ..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1478360"/>
            <a:ext cx="5486400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f ( </a:t>
            </a:r>
            <a:r>
              <a:rPr lang="en-US" b="1" dirty="0" err="1" smtClean="0">
                <a:latin typeface="Courier New"/>
                <a:cs typeface="Courier New"/>
              </a:rPr>
              <a:t>readyProcesses</a:t>
            </a:r>
            <a:r>
              <a:rPr lang="en-US" b="1" dirty="0" smtClean="0">
                <a:latin typeface="Courier New"/>
                <a:cs typeface="Courier New"/>
              </a:rPr>
              <a:t>(PCBs) ) {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nextPCB</a:t>
            </a:r>
            <a:r>
              <a:rPr lang="en-US" b="1" dirty="0" smtClean="0">
                <a:latin typeface="Courier New"/>
                <a:cs typeface="Courier New"/>
              </a:rPr>
              <a:t> = </a:t>
            </a:r>
            <a:r>
              <a:rPr lang="en-US" b="1" dirty="0" err="1" smtClean="0">
                <a:latin typeface="Courier New"/>
                <a:cs typeface="Courier New"/>
              </a:rPr>
              <a:t>selectProcess</a:t>
            </a:r>
            <a:r>
              <a:rPr lang="en-US" b="1" dirty="0" smtClean="0">
                <a:latin typeface="Courier New"/>
                <a:cs typeface="Courier New"/>
              </a:rPr>
              <a:t>(PCBs);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	run( </a:t>
            </a:r>
            <a:r>
              <a:rPr lang="en-US" b="1" dirty="0" err="1" smtClean="0">
                <a:latin typeface="Courier New"/>
                <a:cs typeface="Courier New"/>
              </a:rPr>
              <a:t>nextPCB</a:t>
            </a:r>
            <a:r>
              <a:rPr lang="en-US" b="1" dirty="0" smtClean="0">
                <a:latin typeface="Courier New"/>
                <a:cs typeface="Courier New"/>
              </a:rPr>
              <a:t> );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}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else {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run_idle_process</a:t>
            </a:r>
            <a:r>
              <a:rPr lang="en-US" b="1" dirty="0" smtClean="0">
                <a:latin typeface="Courier New"/>
                <a:cs typeface="Courier New"/>
              </a:rPr>
              <a:t>();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12" name="Freeform 11"/>
          <p:cNvSpPr/>
          <p:nvPr/>
        </p:nvSpPr>
        <p:spPr>
          <a:xfrm>
            <a:off x="1282675" y="1028038"/>
            <a:ext cx="1143025" cy="2693287"/>
          </a:xfrm>
          <a:custGeom>
            <a:avLst/>
            <a:gdLst>
              <a:gd name="connsiteX0" fmla="*/ 1117625 w 1143025"/>
              <a:gd name="connsiteY0" fmla="*/ 2210462 h 2693287"/>
              <a:gd name="connsiteX1" fmla="*/ 965225 w 1143025"/>
              <a:gd name="connsiteY1" fmla="*/ 2489862 h 2693287"/>
              <a:gd name="connsiteX2" fmla="*/ 596925 w 1143025"/>
              <a:gd name="connsiteY2" fmla="*/ 2693062 h 2693287"/>
              <a:gd name="connsiteX3" fmla="*/ 228625 w 1143025"/>
              <a:gd name="connsiteY3" fmla="*/ 2451762 h 2693287"/>
              <a:gd name="connsiteX4" fmla="*/ 25 w 1143025"/>
              <a:gd name="connsiteY4" fmla="*/ 1270662 h 2693287"/>
              <a:gd name="connsiteX5" fmla="*/ 241325 w 1143025"/>
              <a:gd name="connsiteY5" fmla="*/ 191162 h 2693287"/>
              <a:gd name="connsiteX6" fmla="*/ 546125 w 1143025"/>
              <a:gd name="connsiteY6" fmla="*/ 662 h 2693287"/>
              <a:gd name="connsiteX7" fmla="*/ 952525 w 1143025"/>
              <a:gd name="connsiteY7" fmla="*/ 140362 h 2693287"/>
              <a:gd name="connsiteX8" fmla="*/ 1143025 w 1143025"/>
              <a:gd name="connsiteY8" fmla="*/ 445162 h 2693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25" h="2693287">
                <a:moveTo>
                  <a:pt x="1117625" y="2210462"/>
                </a:moveTo>
                <a:cubicBezTo>
                  <a:pt x="1084816" y="2309945"/>
                  <a:pt x="1052008" y="2409429"/>
                  <a:pt x="965225" y="2489862"/>
                </a:cubicBezTo>
                <a:cubicBezTo>
                  <a:pt x="878442" y="2570295"/>
                  <a:pt x="719692" y="2699412"/>
                  <a:pt x="596925" y="2693062"/>
                </a:cubicBezTo>
                <a:cubicBezTo>
                  <a:pt x="474158" y="2686712"/>
                  <a:pt x="328108" y="2688829"/>
                  <a:pt x="228625" y="2451762"/>
                </a:cubicBezTo>
                <a:cubicBezTo>
                  <a:pt x="129142" y="2214695"/>
                  <a:pt x="-2092" y="1647429"/>
                  <a:pt x="25" y="1270662"/>
                </a:cubicBezTo>
                <a:cubicBezTo>
                  <a:pt x="2142" y="893895"/>
                  <a:pt x="150308" y="402829"/>
                  <a:pt x="241325" y="191162"/>
                </a:cubicBezTo>
                <a:cubicBezTo>
                  <a:pt x="332342" y="-20505"/>
                  <a:pt x="427592" y="9129"/>
                  <a:pt x="546125" y="662"/>
                </a:cubicBezTo>
                <a:cubicBezTo>
                  <a:pt x="664658" y="-7805"/>
                  <a:pt x="853042" y="66279"/>
                  <a:pt x="952525" y="140362"/>
                </a:cubicBezTo>
                <a:cubicBezTo>
                  <a:pt x="1052008" y="214445"/>
                  <a:pt x="1143025" y="445162"/>
                  <a:pt x="1143025" y="445162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363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together: web server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228600"/>
            <a:ext cx="7924800" cy="5943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2057400" y="1371600"/>
            <a:ext cx="5334000" cy="762000"/>
          </a:xfrm>
          <a:prstGeom prst="rect">
            <a:avLst/>
          </a:prstGeom>
          <a:solidFill>
            <a:srgbClr val="FFFFFF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6096000" y="2362200"/>
            <a:ext cx="2286000" cy="3276600"/>
          </a:xfrm>
          <a:prstGeom prst="roundRect">
            <a:avLst/>
          </a:prstGeom>
          <a:noFill/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3581400" y="2362200"/>
            <a:ext cx="2286000" cy="762000"/>
          </a:xfrm>
          <a:prstGeom prst="rect">
            <a:avLst/>
          </a:prstGeom>
          <a:solidFill>
            <a:srgbClr val="FFFFFF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3429000" y="4572000"/>
            <a:ext cx="2514600" cy="990600"/>
          </a:xfrm>
          <a:prstGeom prst="rect">
            <a:avLst/>
          </a:prstGeom>
          <a:solidFill>
            <a:srgbClr val="FFFFFF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038600" y="2743200"/>
            <a:ext cx="1197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Gill Sans"/>
                <a:cs typeface="Gill Sans"/>
              </a:rPr>
              <a:t>Request</a:t>
            </a:r>
            <a:endParaRPr lang="en-US" sz="2400" b="0" dirty="0">
              <a:latin typeface="Gill Sans"/>
              <a:cs typeface="Gill San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484359" y="4491335"/>
            <a:ext cx="23068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>
                <a:latin typeface="Gill Sans"/>
                <a:cs typeface="Gill Sans"/>
              </a:rPr>
              <a:t>Reply</a:t>
            </a:r>
          </a:p>
          <a:p>
            <a:pPr algn="ctr"/>
            <a:r>
              <a:rPr lang="en-US" sz="1600" b="0" dirty="0" smtClean="0">
                <a:latin typeface="Gill Sans"/>
                <a:cs typeface="Gill Sans"/>
              </a:rPr>
              <a:t>(retrieved by web server)</a:t>
            </a:r>
            <a:endParaRPr lang="en-US" sz="1600" b="0" dirty="0">
              <a:latin typeface="Gill Sans"/>
              <a:cs typeface="Gill Sans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914400" y="5105400"/>
            <a:ext cx="825867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 smtClean="0">
                <a:latin typeface="Gill Sans"/>
                <a:cs typeface="Gill Sans"/>
              </a:rPr>
              <a:t>Client</a:t>
            </a:r>
            <a:endParaRPr lang="en-US" sz="2000" b="0" dirty="0">
              <a:latin typeface="Gill Sans"/>
              <a:cs typeface="Gill Sans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477000" y="5105400"/>
            <a:ext cx="1432378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 smtClean="0">
                <a:latin typeface="Gill Sans"/>
                <a:cs typeface="Gill Sans"/>
              </a:rPr>
              <a:t>Web Server</a:t>
            </a:r>
            <a:endParaRPr lang="en-US" sz="2000" b="0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792983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 bwMode="auto">
          <a:xfrm>
            <a:off x="637720" y="1219200"/>
            <a:ext cx="7591880" cy="167640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37720" y="2895600"/>
            <a:ext cx="7591880" cy="1981200"/>
          </a:xfrm>
          <a:prstGeom prst="rect">
            <a:avLst/>
          </a:prstGeom>
          <a:solidFill>
            <a:srgbClr val="FF0000">
              <a:alpha val="25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37720" y="4876800"/>
            <a:ext cx="7591880" cy="10668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together: web server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37720" y="2895600"/>
            <a:ext cx="7591880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637720" y="4876800"/>
            <a:ext cx="7591880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593933" y="1371600"/>
            <a:ext cx="7295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Server</a:t>
            </a:r>
            <a:endParaRPr lang="en-US" sz="1600" b="0" dirty="0">
              <a:latin typeface="Gill Sans"/>
              <a:cs typeface="Gill San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9308" y="2895600"/>
            <a:ext cx="73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Kernel</a:t>
            </a:r>
            <a:endParaRPr lang="en-US" sz="1600" b="0" dirty="0">
              <a:latin typeface="Gill Sans"/>
              <a:cs typeface="Gill San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720" y="4953000"/>
            <a:ext cx="10151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Hardware</a:t>
            </a:r>
            <a:endParaRPr lang="en-US" sz="1600" b="0" dirty="0">
              <a:latin typeface="Gill Sans"/>
              <a:cs typeface="Gill San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92901" y="1610380"/>
            <a:ext cx="736099" cy="52322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Gill Sans"/>
                <a:cs typeface="Gill Sans"/>
              </a:rPr>
              <a:t>r</a:t>
            </a:r>
            <a:r>
              <a:rPr lang="en-US" sz="1400" b="0" dirty="0" smtClean="0">
                <a:latin typeface="Gill Sans"/>
                <a:cs typeface="Gill Sans"/>
              </a:rPr>
              <a:t>equest</a:t>
            </a:r>
          </a:p>
          <a:p>
            <a:r>
              <a:rPr lang="en-US" sz="1400" b="0" dirty="0" smtClean="0">
                <a:latin typeface="Gill Sans"/>
                <a:cs typeface="Gill Sans"/>
              </a:rPr>
              <a:t>buffer</a:t>
            </a:r>
            <a:endParaRPr lang="en-US" sz="1400" b="0" dirty="0">
              <a:latin typeface="Gill Sans"/>
              <a:cs typeface="Gill San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1800" y="1610380"/>
            <a:ext cx="609311" cy="523220"/>
          </a:xfrm>
          <a:prstGeom prst="rect">
            <a:avLst/>
          </a:prstGeom>
          <a:solidFill>
            <a:srgbClr val="FFFFFF"/>
          </a:solidFill>
          <a:ln w="127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latin typeface="Gill Sans"/>
                <a:cs typeface="Gill Sans"/>
              </a:rPr>
              <a:t>reply</a:t>
            </a:r>
          </a:p>
          <a:p>
            <a:r>
              <a:rPr lang="en-US" sz="1400" b="0" dirty="0" smtClean="0">
                <a:latin typeface="Gill Sans"/>
                <a:cs typeface="Gill Sans"/>
              </a:rPr>
              <a:t>buffer</a:t>
            </a:r>
            <a:endParaRPr lang="en-US" sz="1400" b="0" dirty="0">
              <a:latin typeface="Gill Sans"/>
              <a:cs typeface="Gill San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59016" y="2971800"/>
            <a:ext cx="1955984" cy="691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b="0" dirty="0" smtClean="0">
                <a:latin typeface="Gill Sans"/>
                <a:cs typeface="Gill Sans"/>
              </a:rPr>
              <a:t>11. kernel copy </a:t>
            </a:r>
          </a:p>
          <a:p>
            <a:pPr>
              <a:lnSpc>
                <a:spcPct val="80000"/>
              </a:lnSpc>
            </a:pPr>
            <a:r>
              <a:rPr lang="en-US" sz="1600" b="0" dirty="0">
                <a:latin typeface="Gill Sans"/>
                <a:cs typeface="Gill Sans"/>
              </a:rPr>
              <a:t> </a:t>
            </a:r>
            <a:r>
              <a:rPr lang="en-US" sz="1600" b="0" dirty="0" smtClean="0">
                <a:latin typeface="Gill Sans"/>
                <a:cs typeface="Gill Sans"/>
              </a:rPr>
              <a:t>    from user buffer</a:t>
            </a:r>
          </a:p>
          <a:p>
            <a:pPr>
              <a:lnSpc>
                <a:spcPct val="80000"/>
              </a:lnSpc>
            </a:pPr>
            <a:r>
              <a:rPr lang="en-US" sz="1600" b="0" dirty="0">
                <a:latin typeface="Gill Sans"/>
                <a:cs typeface="Gill Sans"/>
              </a:rPr>
              <a:t> </a:t>
            </a:r>
            <a:r>
              <a:rPr lang="en-US" sz="1600" b="0" dirty="0" smtClean="0">
                <a:latin typeface="Gill Sans"/>
                <a:cs typeface="Gill Sans"/>
              </a:rPr>
              <a:t>    to network buffer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17693" y="5181600"/>
            <a:ext cx="9541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Network </a:t>
            </a:r>
          </a:p>
          <a:p>
            <a:r>
              <a:rPr lang="en-US" sz="1600" b="0" dirty="0" smtClean="0">
                <a:latin typeface="Gill Sans"/>
                <a:cs typeface="Gill Sans"/>
              </a:rPr>
              <a:t>interface</a:t>
            </a:r>
            <a:endParaRPr lang="en-US" sz="1600" b="0" dirty="0">
              <a:latin typeface="Gill Sans"/>
              <a:cs typeface="Gill San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95520" y="5410200"/>
            <a:ext cx="13402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Disk interface</a:t>
            </a:r>
            <a:endParaRPr lang="en-US" sz="1600" b="0" dirty="0">
              <a:latin typeface="Gill Sans"/>
              <a:cs typeface="Gill Sans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600200" y="3581400"/>
            <a:ext cx="1905000" cy="457200"/>
            <a:chOff x="6781800" y="1066800"/>
            <a:chExt cx="914400" cy="457200"/>
          </a:xfrm>
        </p:grpSpPr>
        <p:sp>
          <p:nvSpPr>
            <p:cNvPr id="27" name="Rectangle 26"/>
            <p:cNvSpPr/>
            <p:nvPr/>
          </p:nvSpPr>
          <p:spPr bwMode="auto">
            <a:xfrm>
              <a:off x="67818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70104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72390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74676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562600" y="3581400"/>
            <a:ext cx="1905000" cy="457200"/>
            <a:chOff x="6781800" y="1066800"/>
            <a:chExt cx="914400" cy="457200"/>
          </a:xfrm>
        </p:grpSpPr>
        <p:sp>
          <p:nvSpPr>
            <p:cNvPr id="33" name="Rectangle 32"/>
            <p:cNvSpPr/>
            <p:nvPr/>
          </p:nvSpPr>
          <p:spPr bwMode="auto">
            <a:xfrm>
              <a:off x="67818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70104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72390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4676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3256083" y="4114800"/>
            <a:ext cx="1877437" cy="2057400"/>
            <a:chOff x="3256083" y="4114800"/>
            <a:chExt cx="1877437" cy="2057400"/>
          </a:xfrm>
        </p:grpSpPr>
        <p:sp>
          <p:nvSpPr>
            <p:cNvPr id="18" name="TextBox 17"/>
            <p:cNvSpPr txBox="1"/>
            <p:nvPr/>
          </p:nvSpPr>
          <p:spPr>
            <a:xfrm>
              <a:off x="3256083" y="4191000"/>
              <a:ext cx="1877437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12. format outgoing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  packet and DMA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3327400" y="4114800"/>
              <a:ext cx="12700" cy="20574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9" name="Group 88"/>
          <p:cNvGrpSpPr/>
          <p:nvPr/>
        </p:nvGrpSpPr>
        <p:grpSpPr>
          <a:xfrm>
            <a:off x="5971720" y="4114800"/>
            <a:ext cx="990600" cy="1371600"/>
            <a:chOff x="5971720" y="4114800"/>
            <a:chExt cx="990600" cy="1371600"/>
          </a:xfrm>
        </p:grpSpPr>
        <p:sp>
          <p:nvSpPr>
            <p:cNvPr id="20" name="TextBox 19"/>
            <p:cNvSpPr txBox="1"/>
            <p:nvPr/>
          </p:nvSpPr>
          <p:spPr>
            <a:xfrm>
              <a:off x="5980461" y="4260965"/>
              <a:ext cx="981859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6</a:t>
              </a:r>
              <a:r>
                <a:rPr lang="en-US" sz="1600" b="0" dirty="0" smtClean="0">
                  <a:latin typeface="Gill Sans"/>
                  <a:cs typeface="Gill Sans"/>
                </a:rPr>
                <a:t>. disk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request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>
              <a:off x="5971720" y="4114800"/>
              <a:ext cx="0" cy="13716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3" name="Group 92"/>
          <p:cNvGrpSpPr/>
          <p:nvPr/>
        </p:nvGrpSpPr>
        <p:grpSpPr>
          <a:xfrm>
            <a:off x="3505200" y="2133600"/>
            <a:ext cx="2127460" cy="1295400"/>
            <a:chOff x="3505200" y="2133600"/>
            <a:chExt cx="2127460" cy="1295400"/>
          </a:xfrm>
        </p:grpSpPr>
        <p:sp>
          <p:nvSpPr>
            <p:cNvPr id="19" name="TextBox 18"/>
            <p:cNvSpPr txBox="1"/>
            <p:nvPr/>
          </p:nvSpPr>
          <p:spPr>
            <a:xfrm>
              <a:off x="4447720" y="2133600"/>
              <a:ext cx="1184940" cy="7612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10. network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  socket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  write</a:t>
              </a:r>
            </a:p>
          </p:txBody>
        </p:sp>
        <p:cxnSp>
          <p:nvCxnSpPr>
            <p:cNvPr id="43" name="Straight Arrow Connector 42"/>
            <p:cNvCxnSpPr/>
            <p:nvPr/>
          </p:nvCxnSpPr>
          <p:spPr bwMode="auto">
            <a:xfrm flipH="1">
              <a:off x="3505200" y="2133600"/>
              <a:ext cx="942520" cy="12954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0" name="Group 79"/>
          <p:cNvGrpSpPr/>
          <p:nvPr/>
        </p:nvGrpSpPr>
        <p:grpSpPr>
          <a:xfrm>
            <a:off x="1905000" y="2133600"/>
            <a:ext cx="1082348" cy="1219200"/>
            <a:chOff x="1905000" y="2133600"/>
            <a:chExt cx="1082348" cy="1219200"/>
          </a:xfrm>
        </p:grpSpPr>
        <p:sp>
          <p:nvSpPr>
            <p:cNvPr id="15" name="TextBox 14"/>
            <p:cNvSpPr txBox="1"/>
            <p:nvPr/>
          </p:nvSpPr>
          <p:spPr>
            <a:xfrm>
              <a:off x="1905000" y="2209800"/>
              <a:ext cx="1082348" cy="6914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indent="-182880">
                <a:lnSpc>
                  <a:spcPct val="80000"/>
                </a:lnSpc>
                <a:buAutoNum type="arabicPeriod"/>
              </a:pPr>
              <a:r>
                <a:rPr lang="en-US" sz="1600" b="0" dirty="0">
                  <a:latin typeface="Gill Sans"/>
                  <a:cs typeface="Gill Sans"/>
                </a:rPr>
                <a:t>n</a:t>
              </a:r>
              <a:r>
                <a:rPr lang="en-US" sz="1600" b="0" dirty="0" smtClean="0">
                  <a:latin typeface="Gill Sans"/>
                  <a:cs typeface="Gill Sans"/>
                </a:rPr>
                <a:t>etwork</a:t>
              </a:r>
            </a:p>
            <a:p>
              <a:pPr>
                <a:lnSpc>
                  <a:spcPct val="8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   socket </a:t>
              </a:r>
            </a:p>
            <a:p>
              <a:pPr>
                <a:lnSpc>
                  <a:spcPct val="8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   read</a:t>
              </a:r>
              <a:endParaRPr lang="en-US" sz="1600" b="0" dirty="0">
                <a:latin typeface="Gill Sans"/>
                <a:cs typeface="Gill Sans"/>
              </a:endParaRPr>
            </a:p>
          </p:txBody>
        </p:sp>
        <p:cxnSp>
          <p:nvCxnSpPr>
            <p:cNvPr id="44" name="Straight Arrow Connector 43"/>
            <p:cNvCxnSpPr/>
            <p:nvPr/>
          </p:nvCxnSpPr>
          <p:spPr bwMode="auto">
            <a:xfrm>
              <a:off x="1981200" y="2133600"/>
              <a:ext cx="0" cy="12192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1" name="Group 80"/>
          <p:cNvGrpSpPr/>
          <p:nvPr/>
        </p:nvGrpSpPr>
        <p:grpSpPr>
          <a:xfrm>
            <a:off x="1778000" y="4114800"/>
            <a:ext cx="1549400" cy="2082800"/>
            <a:chOff x="1778000" y="4114800"/>
            <a:chExt cx="1549400" cy="2082800"/>
          </a:xfrm>
        </p:grpSpPr>
        <p:sp>
          <p:nvSpPr>
            <p:cNvPr id="14" name="TextBox 13"/>
            <p:cNvSpPr txBox="1"/>
            <p:nvPr/>
          </p:nvSpPr>
          <p:spPr>
            <a:xfrm>
              <a:off x="1792304" y="4191000"/>
              <a:ext cx="1535096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2. </a:t>
              </a:r>
              <a:r>
                <a:rPr lang="en-US" sz="1600" b="0" dirty="0">
                  <a:latin typeface="Gill Sans"/>
                  <a:cs typeface="Gill Sans"/>
                </a:rPr>
                <a:t>c</a:t>
              </a:r>
              <a:r>
                <a:rPr lang="en-US" sz="1600" b="0" dirty="0" smtClean="0">
                  <a:latin typeface="Gill Sans"/>
                  <a:cs typeface="Gill Sans"/>
                </a:rPr>
                <a:t>opy arriving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   packet (DMA) </a:t>
              </a:r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 flipV="1">
              <a:off x="1778000" y="4114800"/>
              <a:ext cx="2720" cy="20828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oup 58"/>
          <p:cNvGrpSpPr/>
          <p:nvPr/>
        </p:nvGrpSpPr>
        <p:grpSpPr>
          <a:xfrm>
            <a:off x="1253850" y="2514600"/>
            <a:ext cx="798892" cy="457200"/>
            <a:chOff x="1334708" y="2743200"/>
            <a:chExt cx="798892" cy="457200"/>
          </a:xfrm>
        </p:grpSpPr>
        <p:sp>
          <p:nvSpPr>
            <p:cNvPr id="60" name="TextBox 59"/>
            <p:cNvSpPr txBox="1"/>
            <p:nvPr/>
          </p:nvSpPr>
          <p:spPr>
            <a:xfrm>
              <a:off x="1334708" y="2743200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err="1" smtClean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syscall</a:t>
              </a:r>
              <a:endParaRPr lang="en-US" sz="16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327331" y="2971800"/>
            <a:ext cx="727349" cy="338554"/>
            <a:chOff x="1406251" y="2959100"/>
            <a:chExt cx="727349" cy="338554"/>
          </a:xfrm>
        </p:grpSpPr>
        <p:sp>
          <p:nvSpPr>
            <p:cNvPr id="63" name="TextBox 62"/>
            <p:cNvSpPr txBox="1"/>
            <p:nvPr/>
          </p:nvSpPr>
          <p:spPr>
            <a:xfrm>
              <a:off x="1406251" y="2959100"/>
              <a:ext cx="5495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chemeClr val="accent1">
                      <a:lumMod val="75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wait</a:t>
              </a:r>
              <a:endParaRPr lang="en-US" sz="1600" b="0" dirty="0">
                <a:solidFill>
                  <a:schemeClr val="accent1">
                    <a:lumMod val="75000"/>
                  </a:schemeClr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762000" y="4024411"/>
            <a:ext cx="1092200" cy="381000"/>
            <a:chOff x="1041400" y="2819400"/>
            <a:chExt cx="1092200" cy="381000"/>
          </a:xfrm>
        </p:grpSpPr>
        <p:sp>
          <p:nvSpPr>
            <p:cNvPr id="66" name="TextBox 65"/>
            <p:cNvSpPr txBox="1"/>
            <p:nvPr/>
          </p:nvSpPr>
          <p:spPr>
            <a:xfrm>
              <a:off x="1041400" y="2819400"/>
              <a:ext cx="9373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8000"/>
                  </a:solidFill>
                  <a:latin typeface="Gill Sans" charset="0"/>
                  <a:ea typeface="Gill Sans" charset="0"/>
                  <a:cs typeface="Gill Sans" charset="0"/>
                </a:rPr>
                <a:t>interrupt</a:t>
              </a:r>
              <a:endParaRPr lang="en-US" sz="1600" b="0" dirty="0">
                <a:solidFill>
                  <a:srgbClr val="008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rgbClr val="008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997200" y="2133600"/>
            <a:ext cx="993320" cy="1219200"/>
            <a:chOff x="2997200" y="2133600"/>
            <a:chExt cx="993320" cy="1219200"/>
          </a:xfrm>
        </p:grpSpPr>
        <p:sp>
          <p:nvSpPr>
            <p:cNvPr id="13" name="TextBox 12"/>
            <p:cNvSpPr txBox="1"/>
            <p:nvPr/>
          </p:nvSpPr>
          <p:spPr>
            <a:xfrm>
              <a:off x="3104240" y="2209800"/>
              <a:ext cx="886280" cy="4944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3. kernel</a:t>
              </a:r>
            </a:p>
            <a:p>
              <a:pPr>
                <a:lnSpc>
                  <a:spcPct val="8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   copy 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 flipV="1">
              <a:off x="3076120" y="2133600"/>
              <a:ext cx="0" cy="12192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68" name="Group 67"/>
            <p:cNvGrpSpPr/>
            <p:nvPr/>
          </p:nvGrpSpPr>
          <p:grpSpPr>
            <a:xfrm>
              <a:off x="2997200" y="2792511"/>
              <a:ext cx="709464" cy="414754"/>
              <a:chOff x="1981200" y="3048000"/>
              <a:chExt cx="709464" cy="414754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2133600" y="3124200"/>
                <a:ext cx="557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8000"/>
                    </a:solidFill>
                    <a:latin typeface="Gill Sans" charset="0"/>
                    <a:ea typeface="Gill Sans" charset="0"/>
                    <a:cs typeface="Gill Sans" charset="0"/>
                  </a:rPr>
                  <a:t>RTU</a:t>
                </a:r>
                <a:endParaRPr lang="en-US" sz="1600" b="0" dirty="0">
                  <a:solidFill>
                    <a:srgbClr val="008000"/>
                  </a:solidFill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 bwMode="auto">
              <a:xfrm>
                <a:off x="1981200" y="3048000"/>
                <a:ext cx="152400" cy="152400"/>
              </a:xfrm>
              <a:prstGeom prst="ellipse">
                <a:avLst/>
              </a:prstGeom>
              <a:solidFill>
                <a:srgbClr val="008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87" name="Group 86"/>
          <p:cNvGrpSpPr/>
          <p:nvPr/>
        </p:nvGrpSpPr>
        <p:grpSpPr>
          <a:xfrm>
            <a:off x="5334000" y="2133600"/>
            <a:ext cx="1360995" cy="1219200"/>
            <a:chOff x="5334000" y="2133600"/>
            <a:chExt cx="1360995" cy="1219200"/>
          </a:xfrm>
        </p:grpSpPr>
        <p:sp>
          <p:nvSpPr>
            <p:cNvPr id="23" name="TextBox 22"/>
            <p:cNvSpPr txBox="1"/>
            <p:nvPr/>
          </p:nvSpPr>
          <p:spPr>
            <a:xfrm>
              <a:off x="5971720" y="2286000"/>
              <a:ext cx="723275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5. file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read</a:t>
              </a:r>
            </a:p>
          </p:txBody>
        </p:sp>
        <p:cxnSp>
          <p:nvCxnSpPr>
            <p:cNvPr id="41" name="Straight Arrow Connector 40"/>
            <p:cNvCxnSpPr/>
            <p:nvPr/>
          </p:nvCxnSpPr>
          <p:spPr bwMode="auto">
            <a:xfrm>
              <a:off x="5971720" y="2133600"/>
              <a:ext cx="0" cy="12192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1" name="Group 70"/>
            <p:cNvGrpSpPr/>
            <p:nvPr/>
          </p:nvGrpSpPr>
          <p:grpSpPr>
            <a:xfrm>
              <a:off x="5334000" y="2500411"/>
              <a:ext cx="715076" cy="457200"/>
              <a:chOff x="1418524" y="2743200"/>
              <a:chExt cx="715076" cy="457200"/>
            </a:xfrm>
          </p:grpSpPr>
          <p:sp>
            <p:nvSpPr>
              <p:cNvPr id="72" name="TextBox 71"/>
              <p:cNvSpPr txBox="1"/>
              <p:nvPr/>
            </p:nvSpPr>
            <p:spPr>
              <a:xfrm>
                <a:off x="1418524" y="2743200"/>
                <a:ext cx="6992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err="1" smtClean="0">
                    <a:solidFill>
                      <a:srgbClr val="FF0000"/>
                    </a:solidFill>
                    <a:latin typeface="Gill Sans" charset="0"/>
                    <a:ea typeface="Gill Sans" charset="0"/>
                    <a:cs typeface="Gill Sans" charset="0"/>
                  </a:rPr>
                  <a:t>syscall</a:t>
                </a:r>
                <a:endParaRPr lang="en-US" sz="16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 bwMode="auto">
              <a:xfrm>
                <a:off x="1981200" y="30480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91" name="Group 90"/>
          <p:cNvGrpSpPr/>
          <p:nvPr/>
        </p:nvGrpSpPr>
        <p:grpSpPr>
          <a:xfrm>
            <a:off x="6959600" y="2133600"/>
            <a:ext cx="965200" cy="1219200"/>
            <a:chOff x="6959600" y="2133600"/>
            <a:chExt cx="965200" cy="1219200"/>
          </a:xfrm>
        </p:grpSpPr>
        <p:sp>
          <p:nvSpPr>
            <p:cNvPr id="22" name="TextBox 21"/>
            <p:cNvSpPr txBox="1"/>
            <p:nvPr/>
          </p:nvSpPr>
          <p:spPr>
            <a:xfrm>
              <a:off x="7038520" y="2286000"/>
              <a:ext cx="886280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8</a:t>
              </a:r>
              <a:r>
                <a:rPr lang="en-US" sz="1600" b="0" dirty="0" smtClean="0">
                  <a:latin typeface="Gill Sans"/>
                  <a:cs typeface="Gill Sans"/>
                </a:rPr>
                <a:t>. kernel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copy</a:t>
              </a:r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 flipV="1">
              <a:off x="7038520" y="2133600"/>
              <a:ext cx="0" cy="12192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4" name="Group 73"/>
            <p:cNvGrpSpPr/>
            <p:nvPr/>
          </p:nvGrpSpPr>
          <p:grpSpPr>
            <a:xfrm>
              <a:off x="6959600" y="2805211"/>
              <a:ext cx="709464" cy="414754"/>
              <a:chOff x="1981200" y="3048000"/>
              <a:chExt cx="709464" cy="414754"/>
            </a:xfrm>
          </p:grpSpPr>
          <p:sp>
            <p:nvSpPr>
              <p:cNvPr id="75" name="TextBox 74"/>
              <p:cNvSpPr txBox="1"/>
              <p:nvPr/>
            </p:nvSpPr>
            <p:spPr>
              <a:xfrm>
                <a:off x="2133600" y="3124200"/>
                <a:ext cx="557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8000"/>
                    </a:solidFill>
                    <a:latin typeface="Gill Sans" charset="0"/>
                    <a:ea typeface="Gill Sans" charset="0"/>
                    <a:cs typeface="Gill Sans" charset="0"/>
                  </a:rPr>
                  <a:t>RTU</a:t>
                </a:r>
                <a:endParaRPr lang="en-US" sz="1600" b="0" dirty="0">
                  <a:solidFill>
                    <a:srgbClr val="008000"/>
                  </a:solidFill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6" name="Oval 75"/>
              <p:cNvSpPr/>
              <p:nvPr/>
            </p:nvSpPr>
            <p:spPr bwMode="auto">
              <a:xfrm>
                <a:off x="1981200" y="3048000"/>
                <a:ext cx="152400" cy="152400"/>
              </a:xfrm>
              <a:prstGeom prst="ellipse">
                <a:avLst/>
              </a:prstGeom>
              <a:solidFill>
                <a:srgbClr val="008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90" name="Group 89"/>
          <p:cNvGrpSpPr/>
          <p:nvPr/>
        </p:nvGrpSpPr>
        <p:grpSpPr>
          <a:xfrm>
            <a:off x="6959600" y="4011711"/>
            <a:ext cx="1193800" cy="1474689"/>
            <a:chOff x="6959600" y="4011711"/>
            <a:chExt cx="1193800" cy="1474689"/>
          </a:xfrm>
        </p:grpSpPr>
        <p:sp>
          <p:nvSpPr>
            <p:cNvPr id="21" name="TextBox 20"/>
            <p:cNvSpPr txBox="1"/>
            <p:nvPr/>
          </p:nvSpPr>
          <p:spPr>
            <a:xfrm>
              <a:off x="7045404" y="4267200"/>
              <a:ext cx="1107996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7. </a:t>
              </a:r>
              <a:r>
                <a:rPr lang="en-US" sz="1600" b="0" dirty="0">
                  <a:latin typeface="Gill Sans"/>
                  <a:cs typeface="Gill Sans"/>
                </a:rPr>
                <a:t>d</a:t>
              </a:r>
              <a:r>
                <a:rPr lang="en-US" sz="1600" b="0" dirty="0" smtClean="0">
                  <a:latin typeface="Gill Sans"/>
                  <a:cs typeface="Gill Sans"/>
                </a:rPr>
                <a:t>isk data 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(DMA)</a:t>
              </a: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 flipV="1">
              <a:off x="7038520" y="4114800"/>
              <a:ext cx="0" cy="13716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7" name="Group 76"/>
            <p:cNvGrpSpPr/>
            <p:nvPr/>
          </p:nvGrpSpPr>
          <p:grpSpPr>
            <a:xfrm>
              <a:off x="6959600" y="4011711"/>
              <a:ext cx="1165976" cy="381000"/>
              <a:chOff x="1981200" y="2819400"/>
              <a:chExt cx="1165976" cy="381000"/>
            </a:xfrm>
          </p:grpSpPr>
          <p:sp>
            <p:nvSpPr>
              <p:cNvPr id="78" name="TextBox 77"/>
              <p:cNvSpPr txBox="1"/>
              <p:nvPr/>
            </p:nvSpPr>
            <p:spPr>
              <a:xfrm>
                <a:off x="2209800" y="2819400"/>
                <a:ext cx="9373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8000"/>
                    </a:solidFill>
                    <a:latin typeface="Gill Sans" charset="0"/>
                    <a:ea typeface="Gill Sans" charset="0"/>
                    <a:cs typeface="Gill Sans" charset="0"/>
                  </a:rPr>
                  <a:t>interrupt</a:t>
                </a:r>
                <a:endParaRPr lang="en-US" sz="1600" b="0" dirty="0">
                  <a:solidFill>
                    <a:srgbClr val="008000"/>
                  </a:solidFill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1981200" y="3048000"/>
                <a:ext cx="152400" cy="152400"/>
              </a:xfrm>
              <a:prstGeom prst="ellipse">
                <a:avLst/>
              </a:prstGeom>
              <a:solidFill>
                <a:srgbClr val="008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96" name="Group 95"/>
          <p:cNvGrpSpPr/>
          <p:nvPr/>
        </p:nvGrpSpPr>
        <p:grpSpPr>
          <a:xfrm>
            <a:off x="3048000" y="883772"/>
            <a:ext cx="2921000" cy="1326028"/>
            <a:chOff x="3048000" y="883772"/>
            <a:chExt cx="2921000" cy="1326028"/>
          </a:xfrm>
        </p:grpSpPr>
        <p:grpSp>
          <p:nvGrpSpPr>
            <p:cNvPr id="88" name="Group 87"/>
            <p:cNvGrpSpPr/>
            <p:nvPr/>
          </p:nvGrpSpPr>
          <p:grpSpPr>
            <a:xfrm>
              <a:off x="3060700" y="1295400"/>
              <a:ext cx="1511300" cy="825500"/>
              <a:chOff x="3060700" y="1295400"/>
              <a:chExt cx="1511300" cy="825500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3071469" y="1295400"/>
                <a:ext cx="1500531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600" b="0" dirty="0">
                    <a:latin typeface="Gill Sans"/>
                    <a:cs typeface="Gill Sans"/>
                  </a:rPr>
                  <a:t>4</a:t>
                </a:r>
                <a:r>
                  <a:rPr lang="en-US" sz="1600" b="0" dirty="0" smtClean="0">
                    <a:latin typeface="Gill Sans"/>
                    <a:cs typeface="Gill Sans"/>
                  </a:rPr>
                  <a:t>. </a:t>
                </a:r>
                <a:r>
                  <a:rPr lang="en-US" sz="1600" b="0" dirty="0">
                    <a:latin typeface="Gill Sans"/>
                    <a:cs typeface="Gill Sans"/>
                  </a:rPr>
                  <a:t>p</a:t>
                </a:r>
                <a:r>
                  <a:rPr lang="en-US" sz="1600" b="0" dirty="0" smtClean="0">
                    <a:latin typeface="Gill Sans"/>
                    <a:cs typeface="Gill Sans"/>
                  </a:rPr>
                  <a:t>arse request </a:t>
                </a:r>
              </a:p>
            </p:txBody>
          </p:sp>
          <p:sp>
            <p:nvSpPr>
              <p:cNvPr id="83" name="Freeform 82"/>
              <p:cNvSpPr/>
              <p:nvPr/>
            </p:nvSpPr>
            <p:spPr>
              <a:xfrm>
                <a:off x="3060700" y="1384300"/>
                <a:ext cx="482600" cy="736600"/>
              </a:xfrm>
              <a:custGeom>
                <a:avLst/>
                <a:gdLst>
                  <a:gd name="connsiteX0" fmla="*/ 0 w 482600"/>
                  <a:gd name="connsiteY0" fmla="*/ 736600 h 736600"/>
                  <a:gd name="connsiteX1" fmla="*/ 482600 w 482600"/>
                  <a:gd name="connsiteY1" fmla="*/ 0 h 736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82600" h="736600">
                    <a:moveTo>
                      <a:pt x="0" y="736600"/>
                    </a:moveTo>
                    <a:cubicBezTo>
                      <a:pt x="168275" y="675216"/>
                      <a:pt x="336550" y="613833"/>
                      <a:pt x="482600" y="0"/>
                    </a:cubicBezTo>
                  </a:path>
                </a:pathLst>
              </a:custGeom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</p:grpSp>
        <p:sp>
          <p:nvSpPr>
            <p:cNvPr id="95" name="Freeform 94"/>
            <p:cNvSpPr/>
            <p:nvPr/>
          </p:nvSpPr>
          <p:spPr>
            <a:xfrm>
              <a:off x="3048000" y="883772"/>
              <a:ext cx="2921000" cy="1326028"/>
            </a:xfrm>
            <a:custGeom>
              <a:avLst/>
              <a:gdLst>
                <a:gd name="connsiteX0" fmla="*/ 0 w 2921000"/>
                <a:gd name="connsiteY0" fmla="*/ 703728 h 1326028"/>
                <a:gd name="connsiteX1" fmla="*/ 114300 w 2921000"/>
                <a:gd name="connsiteY1" fmla="*/ 322728 h 1326028"/>
                <a:gd name="connsiteX2" fmla="*/ 571500 w 2921000"/>
                <a:gd name="connsiteY2" fmla="*/ 17928 h 1326028"/>
                <a:gd name="connsiteX3" fmla="*/ 1384300 w 2921000"/>
                <a:gd name="connsiteY3" fmla="*/ 43328 h 1326028"/>
                <a:gd name="connsiteX4" fmla="*/ 2184400 w 2921000"/>
                <a:gd name="connsiteY4" fmla="*/ 106828 h 1326028"/>
                <a:gd name="connsiteX5" fmla="*/ 2590800 w 2921000"/>
                <a:gd name="connsiteY5" fmla="*/ 424328 h 1326028"/>
                <a:gd name="connsiteX6" fmla="*/ 2768600 w 2921000"/>
                <a:gd name="connsiteY6" fmla="*/ 716428 h 1326028"/>
                <a:gd name="connsiteX7" fmla="*/ 2921000 w 2921000"/>
                <a:gd name="connsiteY7" fmla="*/ 1326028 h 1326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21000" h="1326028">
                  <a:moveTo>
                    <a:pt x="0" y="703728"/>
                  </a:moveTo>
                  <a:cubicBezTo>
                    <a:pt x="9525" y="570378"/>
                    <a:pt x="19050" y="437028"/>
                    <a:pt x="114300" y="322728"/>
                  </a:cubicBezTo>
                  <a:cubicBezTo>
                    <a:pt x="209550" y="208428"/>
                    <a:pt x="359833" y="64495"/>
                    <a:pt x="571500" y="17928"/>
                  </a:cubicBezTo>
                  <a:cubicBezTo>
                    <a:pt x="783167" y="-28639"/>
                    <a:pt x="1115483" y="28511"/>
                    <a:pt x="1384300" y="43328"/>
                  </a:cubicBezTo>
                  <a:cubicBezTo>
                    <a:pt x="1653117" y="58145"/>
                    <a:pt x="1983317" y="43328"/>
                    <a:pt x="2184400" y="106828"/>
                  </a:cubicBezTo>
                  <a:cubicBezTo>
                    <a:pt x="2385483" y="170328"/>
                    <a:pt x="2493433" y="322728"/>
                    <a:pt x="2590800" y="424328"/>
                  </a:cubicBezTo>
                  <a:cubicBezTo>
                    <a:pt x="2688167" y="525928"/>
                    <a:pt x="2713567" y="566145"/>
                    <a:pt x="2768600" y="716428"/>
                  </a:cubicBezTo>
                  <a:cubicBezTo>
                    <a:pt x="2823633" y="866711"/>
                    <a:pt x="2921000" y="1326028"/>
                    <a:pt x="2921000" y="1326028"/>
                  </a:cubicBezTo>
                </a:path>
              </a:pathLst>
            </a:custGeom>
            <a:ln>
              <a:solidFill>
                <a:srgbClr val="000000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4445000" y="1041216"/>
            <a:ext cx="3251200" cy="1105084"/>
            <a:chOff x="4445000" y="1041216"/>
            <a:chExt cx="3251200" cy="1105084"/>
          </a:xfrm>
        </p:grpSpPr>
        <p:sp>
          <p:nvSpPr>
            <p:cNvPr id="24" name="TextBox 23"/>
            <p:cNvSpPr txBox="1"/>
            <p:nvPr/>
          </p:nvSpPr>
          <p:spPr>
            <a:xfrm>
              <a:off x="6172200" y="1295400"/>
              <a:ext cx="1524000" cy="318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9</a:t>
              </a:r>
              <a:r>
                <a:rPr lang="en-US" sz="1600" b="0" dirty="0" smtClean="0">
                  <a:latin typeface="Gill Sans"/>
                  <a:cs typeface="Gill Sans"/>
                </a:rPr>
                <a:t>. format reply</a:t>
              </a:r>
            </a:p>
          </p:txBody>
        </p:sp>
        <p:sp>
          <p:nvSpPr>
            <p:cNvPr id="97" name="Freeform 96"/>
            <p:cNvSpPr/>
            <p:nvPr/>
          </p:nvSpPr>
          <p:spPr>
            <a:xfrm>
              <a:off x="4445000" y="1041216"/>
              <a:ext cx="2540000" cy="1105084"/>
            </a:xfrm>
            <a:custGeom>
              <a:avLst/>
              <a:gdLst>
                <a:gd name="connsiteX0" fmla="*/ 2540000 w 2540000"/>
                <a:gd name="connsiteY0" fmla="*/ 546284 h 1105084"/>
                <a:gd name="connsiteX1" fmla="*/ 2349500 w 2540000"/>
                <a:gd name="connsiteY1" fmla="*/ 127184 h 1105084"/>
                <a:gd name="connsiteX2" fmla="*/ 1663700 w 2540000"/>
                <a:gd name="connsiteY2" fmla="*/ 184 h 1105084"/>
                <a:gd name="connsiteX3" fmla="*/ 914400 w 2540000"/>
                <a:gd name="connsiteY3" fmla="*/ 114484 h 1105084"/>
                <a:gd name="connsiteX4" fmla="*/ 152400 w 2540000"/>
                <a:gd name="connsiteY4" fmla="*/ 609784 h 1105084"/>
                <a:gd name="connsiteX5" fmla="*/ 0 w 2540000"/>
                <a:gd name="connsiteY5" fmla="*/ 1105084 h 1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40000" h="1105084">
                  <a:moveTo>
                    <a:pt x="2540000" y="546284"/>
                  </a:moveTo>
                  <a:cubicBezTo>
                    <a:pt x="2517775" y="382242"/>
                    <a:pt x="2495550" y="218201"/>
                    <a:pt x="2349500" y="127184"/>
                  </a:cubicBezTo>
                  <a:cubicBezTo>
                    <a:pt x="2203450" y="36167"/>
                    <a:pt x="1902883" y="2301"/>
                    <a:pt x="1663700" y="184"/>
                  </a:cubicBezTo>
                  <a:cubicBezTo>
                    <a:pt x="1424517" y="-1933"/>
                    <a:pt x="1166283" y="12884"/>
                    <a:pt x="914400" y="114484"/>
                  </a:cubicBezTo>
                  <a:cubicBezTo>
                    <a:pt x="662517" y="216084"/>
                    <a:pt x="304800" y="444684"/>
                    <a:pt x="152400" y="609784"/>
                  </a:cubicBezTo>
                  <a:cubicBezTo>
                    <a:pt x="0" y="774884"/>
                    <a:pt x="0" y="1105084"/>
                    <a:pt x="0" y="1105084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1371600" y="6172200"/>
            <a:ext cx="85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Request</a:t>
            </a:r>
            <a:endParaRPr lang="en-US" sz="1600" b="0" dirty="0">
              <a:latin typeface="Gill Sans"/>
              <a:cs typeface="Gill Sans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011269" y="6172200"/>
            <a:ext cx="646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Reply</a:t>
            </a:r>
            <a:endParaRPr lang="en-US" sz="1600" b="0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2969795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696200" cy="736600"/>
          </a:xfrm>
        </p:spPr>
        <p:txBody>
          <a:bodyPr/>
          <a:lstStyle/>
          <a:p>
            <a:r>
              <a:rPr lang="en-US" dirty="0" smtClean="0"/>
              <a:t>Recall: Four fundamental OS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638800"/>
          </a:xfrm>
        </p:spPr>
        <p:txBody>
          <a:bodyPr>
            <a:normAutofit/>
          </a:bodyPr>
          <a:lstStyle/>
          <a:p>
            <a:r>
              <a:rPr lang="en-US" altLang="en-US" b="1" dirty="0" smtClean="0"/>
              <a:t>Thread</a:t>
            </a:r>
          </a:p>
          <a:p>
            <a:pPr lvl="1"/>
            <a:r>
              <a:rPr lang="en-US" altLang="en-US" dirty="0" smtClean="0"/>
              <a:t>Single </a:t>
            </a:r>
            <a:r>
              <a:rPr lang="en-US" altLang="en-US" dirty="0"/>
              <a:t>unique execution context</a:t>
            </a:r>
          </a:p>
          <a:p>
            <a:pPr lvl="1"/>
            <a:r>
              <a:rPr lang="en-US" altLang="en-US" dirty="0"/>
              <a:t>Program Counter, Registers, Execution Flags, </a:t>
            </a:r>
            <a:r>
              <a:rPr lang="en-US" altLang="en-US" dirty="0" smtClean="0"/>
              <a:t>Stack</a:t>
            </a:r>
            <a:endParaRPr lang="en-US" dirty="0"/>
          </a:p>
          <a:p>
            <a:r>
              <a:rPr lang="en-US" b="1" dirty="0"/>
              <a:t>Address Space </a:t>
            </a:r>
            <a:r>
              <a:rPr lang="en-US" dirty="0" smtClean="0"/>
              <a:t>w</a:t>
            </a:r>
            <a:r>
              <a:rPr lang="en-US" dirty="0"/>
              <a:t>/ </a:t>
            </a:r>
            <a:r>
              <a:rPr lang="en-US" dirty="0" smtClean="0"/>
              <a:t>translation</a:t>
            </a:r>
            <a:endParaRPr lang="en-US" dirty="0"/>
          </a:p>
          <a:p>
            <a:pPr lvl="1"/>
            <a:r>
              <a:rPr lang="en-US" dirty="0"/>
              <a:t>Programs execute in an </a:t>
            </a:r>
            <a:r>
              <a:rPr lang="en-US" i="1" dirty="0"/>
              <a:t>address space </a:t>
            </a:r>
            <a:r>
              <a:rPr lang="en-US" dirty="0"/>
              <a:t>that is distinct from the memory space of the physical machine</a:t>
            </a:r>
          </a:p>
          <a:p>
            <a:r>
              <a:rPr lang="en-US" b="1" dirty="0" smtClean="0"/>
              <a:t>Process</a:t>
            </a:r>
            <a:endParaRPr lang="en-US" b="1" dirty="0"/>
          </a:p>
          <a:p>
            <a:pPr lvl="1"/>
            <a:r>
              <a:rPr lang="en-US" dirty="0"/>
              <a:t>An instance of an executing program is </a:t>
            </a:r>
            <a:r>
              <a:rPr lang="en-US" i="1" dirty="0"/>
              <a:t>a process consisting of an address space and one or more threads of control</a:t>
            </a:r>
          </a:p>
          <a:p>
            <a:r>
              <a:rPr lang="en-US" b="1" dirty="0" smtClean="0"/>
              <a:t>Dual Mode </a:t>
            </a:r>
            <a:r>
              <a:rPr lang="en-US" dirty="0" smtClean="0"/>
              <a:t>operation/protection</a:t>
            </a:r>
          </a:p>
          <a:p>
            <a:pPr lvl="1"/>
            <a:r>
              <a:rPr lang="en-US" dirty="0" smtClean="0"/>
              <a:t>Only the “system” has the ability to access certain resources</a:t>
            </a:r>
          </a:p>
          <a:p>
            <a:pPr lvl="1"/>
            <a:r>
              <a:rPr lang="en-US" dirty="0" smtClean="0"/>
              <a:t>The OS and the hardware are protected from user programs and user programs are isolated from one another by </a:t>
            </a:r>
            <a:r>
              <a:rPr lang="en-US" i="1" dirty="0" smtClean="0"/>
              <a:t>controlling the translation </a:t>
            </a:r>
            <a:r>
              <a:rPr lang="en-US" dirty="0" smtClean="0"/>
              <a:t>from program virtual addresses to machine physical addresses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3211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User/Kernel (Privileged)</a:t>
            </a:r>
            <a:r>
              <a:rPr lang="en-US" baseline="0" dirty="0" smtClean="0"/>
              <a:t>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638800"/>
            <a:ext cx="7620000" cy="533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Block Arc 6"/>
          <p:cNvSpPr/>
          <p:nvPr/>
        </p:nvSpPr>
        <p:spPr bwMode="auto">
          <a:xfrm>
            <a:off x="1295400" y="990600"/>
            <a:ext cx="6324600" cy="5334000"/>
          </a:xfrm>
          <a:prstGeom prst="blockArc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590800" y="2318266"/>
            <a:ext cx="3733800" cy="2101334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1219200"/>
            <a:ext cx="1824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smtClean="0">
                <a:latin typeface="Gill Sans" charset="0"/>
                <a:ea typeface="Gill Sans" charset="0"/>
                <a:cs typeface="Gill Sans" charset="0"/>
              </a:rPr>
              <a:t>User Mode</a:t>
            </a:r>
            <a:endParaRPr lang="en-US" sz="28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3048000"/>
            <a:ext cx="2075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smtClean="0">
                <a:latin typeface="Gill Sans" charset="0"/>
                <a:ea typeface="Gill Sans" charset="0"/>
                <a:cs typeface="Gill Sans" charset="0"/>
              </a:rPr>
              <a:t>Kernel Mode</a:t>
            </a:r>
            <a:endParaRPr lang="en-US" sz="28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066800" y="3657600"/>
            <a:ext cx="6858000" cy="914400"/>
          </a:xfrm>
          <a:prstGeom prst="rect">
            <a:avLst/>
          </a:prstGeom>
          <a:pattFill prst="horzBrick">
            <a:fgClr>
              <a:srgbClr val="FF0000"/>
            </a:fgClr>
            <a:bgClr>
              <a:prstClr val="white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" name="Right Brace 12"/>
          <p:cNvSpPr/>
          <p:nvPr/>
        </p:nvSpPr>
        <p:spPr bwMode="auto">
          <a:xfrm rot="5400000">
            <a:off x="1790700" y="3924300"/>
            <a:ext cx="457200" cy="1752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1400" y="5105400"/>
            <a:ext cx="1635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Full HW access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" name="Right Brace 14"/>
          <p:cNvSpPr/>
          <p:nvPr/>
        </p:nvSpPr>
        <p:spPr bwMode="auto">
          <a:xfrm rot="5400000">
            <a:off x="4381500" y="3162300"/>
            <a:ext cx="457200" cy="3276600"/>
          </a:xfrm>
          <a:prstGeom prst="rightBrace">
            <a:avLst>
              <a:gd name="adj1" fmla="val 0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5105400"/>
            <a:ext cx="2007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Limited HW access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362200" y="2895600"/>
            <a:ext cx="849283" cy="674132"/>
            <a:chOff x="2362200" y="3048000"/>
            <a:chExt cx="849283" cy="674132"/>
          </a:xfrm>
        </p:grpSpPr>
        <p:cxnSp>
          <p:nvCxnSpPr>
            <p:cNvPr id="18" name="Straight Arrow Connector 17"/>
            <p:cNvCxnSpPr/>
            <p:nvPr/>
          </p:nvCxnSpPr>
          <p:spPr bwMode="auto">
            <a:xfrm flipH="1" flipV="1">
              <a:off x="2362200" y="3048000"/>
              <a:ext cx="53340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2590800" y="3352800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exec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 flipH="1">
            <a:off x="2362200" y="2133600"/>
            <a:ext cx="914403" cy="838200"/>
            <a:chOff x="6195245" y="3124200"/>
            <a:chExt cx="1130426" cy="41910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 flipH="1">
              <a:off x="6208204" y="3314700"/>
              <a:ext cx="458059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6195245" y="3124200"/>
              <a:ext cx="113042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syscall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172200" y="2971800"/>
            <a:ext cx="1305876" cy="609600"/>
            <a:chOff x="6019800" y="2971800"/>
            <a:chExt cx="1305876" cy="609600"/>
          </a:xfrm>
        </p:grpSpPr>
        <p:cxnSp>
          <p:nvCxnSpPr>
            <p:cNvPr id="26" name="Straight Arrow Connector 25"/>
            <p:cNvCxnSpPr/>
            <p:nvPr/>
          </p:nvCxnSpPr>
          <p:spPr bwMode="auto">
            <a:xfrm flipH="1">
              <a:off x="6019800" y="3200400"/>
              <a:ext cx="762000" cy="381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6781800" y="2971800"/>
              <a:ext cx="5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exit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276603" y="2165866"/>
            <a:ext cx="549212" cy="870466"/>
            <a:chOff x="2590803" y="2927866"/>
            <a:chExt cx="549212" cy="870466"/>
          </a:xfrm>
        </p:grpSpPr>
        <p:cxnSp>
          <p:nvCxnSpPr>
            <p:cNvPr id="30" name="Straight Arrow Connector 29"/>
            <p:cNvCxnSpPr>
              <a:endCxn id="21" idx="1"/>
            </p:cNvCxnSpPr>
            <p:nvPr/>
          </p:nvCxnSpPr>
          <p:spPr bwMode="auto">
            <a:xfrm flipH="1" flipV="1">
              <a:off x="2590803" y="2927866"/>
              <a:ext cx="304797" cy="42493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2667000" y="3429000"/>
              <a:ext cx="4730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rtn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 flipH="1">
            <a:off x="3581399" y="1752600"/>
            <a:ext cx="1295400" cy="990600"/>
            <a:chOff x="5535835" y="3064133"/>
            <a:chExt cx="1601432" cy="495300"/>
          </a:xfrm>
        </p:grpSpPr>
        <p:cxnSp>
          <p:nvCxnSpPr>
            <p:cNvPr id="37" name="Straight Arrow Connector 36"/>
            <p:cNvCxnSpPr/>
            <p:nvPr/>
          </p:nvCxnSpPr>
          <p:spPr bwMode="auto">
            <a:xfrm flipH="1">
              <a:off x="6477853" y="3254633"/>
              <a:ext cx="188404" cy="304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5535835" y="3064133"/>
              <a:ext cx="1601432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interrupt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267201" y="2209803"/>
            <a:ext cx="385042" cy="826533"/>
            <a:chOff x="2971803" y="3200400"/>
            <a:chExt cx="385047" cy="589609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 flipH="1" flipV="1">
              <a:off x="3124205" y="3200400"/>
              <a:ext cx="76201" cy="27178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971803" y="3526545"/>
              <a:ext cx="385047" cy="263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rfi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cxnSp>
        <p:nvCxnSpPr>
          <p:cNvPr id="50" name="Straight Arrow Connector 49"/>
          <p:cNvCxnSpPr/>
          <p:nvPr/>
        </p:nvCxnSpPr>
        <p:spPr bwMode="auto">
          <a:xfrm flipH="1">
            <a:off x="3886200" y="3505200"/>
            <a:ext cx="30480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flipV="1">
            <a:off x="4419600" y="3505200"/>
            <a:ext cx="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4648200" y="3505200"/>
            <a:ext cx="15240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7" name="Straight Arrow Connector 56"/>
          <p:cNvCxnSpPr>
            <a:endCxn id="41" idx="3"/>
          </p:cNvCxnSpPr>
          <p:nvPr/>
        </p:nvCxnSpPr>
        <p:spPr bwMode="auto">
          <a:xfrm flipH="1" flipV="1">
            <a:off x="4652243" y="2851670"/>
            <a:ext cx="376957" cy="12631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 flipH="1">
            <a:off x="5105400" y="1905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exception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 bwMode="auto">
          <a:xfrm flipH="1">
            <a:off x="5334000" y="2286000"/>
            <a:ext cx="3810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080844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Safe Kernel Mode Transfers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257800"/>
          </a:xfrm>
        </p:spPr>
        <p:txBody>
          <a:bodyPr/>
          <a:lstStyle/>
          <a:p>
            <a:r>
              <a:rPr lang="en-US" dirty="0"/>
              <a:t>Important aspects:</a:t>
            </a:r>
          </a:p>
          <a:p>
            <a:pPr lvl="1"/>
            <a:r>
              <a:rPr lang="en-US" dirty="0"/>
              <a:t>Controlled transfer into kernel (e.g., </a:t>
            </a:r>
            <a:r>
              <a:rPr lang="en-US" dirty="0" err="1"/>
              <a:t>syscall</a:t>
            </a:r>
            <a:r>
              <a:rPr lang="en-US" dirty="0"/>
              <a:t> table)</a:t>
            </a:r>
          </a:p>
          <a:p>
            <a:pPr lvl="1"/>
            <a:r>
              <a:rPr lang="en-US" dirty="0" smtClean="0"/>
              <a:t>Separate </a:t>
            </a:r>
            <a:r>
              <a:rPr lang="en-US" dirty="0"/>
              <a:t>kernel stack</a:t>
            </a:r>
          </a:p>
          <a:p>
            <a:endParaRPr lang="en-US" dirty="0"/>
          </a:p>
          <a:p>
            <a:r>
              <a:rPr lang="en-US" dirty="0" smtClean="0"/>
              <a:t>Carefully constructed kernel code packs up the user process state and sets it aside</a:t>
            </a:r>
          </a:p>
          <a:p>
            <a:pPr lvl="1"/>
            <a:r>
              <a:rPr lang="en-US" dirty="0" smtClean="0"/>
              <a:t>Details depend on the machine architecture</a:t>
            </a:r>
          </a:p>
          <a:p>
            <a:endParaRPr lang="en-US" dirty="0" smtClean="0"/>
          </a:p>
          <a:p>
            <a:r>
              <a:rPr lang="en-US" dirty="0" smtClean="0"/>
              <a:t>Should be impossible for buggy or malicious user program to cause the kernel to corrupt itself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867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Separate Kernel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Kernel needs space to work</a:t>
            </a:r>
          </a:p>
          <a:p>
            <a:r>
              <a:rPr lang="en-US" dirty="0" smtClean="0"/>
              <a:t>Cannot put anything on the user stack (Why?)</a:t>
            </a:r>
          </a:p>
          <a:p>
            <a:r>
              <a:rPr lang="en-US" dirty="0" smtClean="0"/>
              <a:t>Two-stack model</a:t>
            </a:r>
          </a:p>
          <a:p>
            <a:pPr lvl="1"/>
            <a:r>
              <a:rPr lang="en-US" dirty="0" smtClean="0"/>
              <a:t>OS thread has interrupt stack (located in kernel memory) plus User stack (located in user memory)</a:t>
            </a:r>
          </a:p>
          <a:p>
            <a:pPr lvl="1"/>
            <a:r>
              <a:rPr lang="en-US" dirty="0" err="1" smtClean="0"/>
              <a:t>Syscall</a:t>
            </a:r>
            <a:r>
              <a:rPr lang="en-US" dirty="0" smtClean="0"/>
              <a:t> handler copies user </a:t>
            </a:r>
            <a:r>
              <a:rPr lang="en-US" dirty="0" err="1" smtClean="0"/>
              <a:t>args</a:t>
            </a:r>
            <a:r>
              <a:rPr lang="en-US" dirty="0" smtClean="0"/>
              <a:t> to kernel space before invoking specific function (e.g., open)</a:t>
            </a:r>
          </a:p>
          <a:p>
            <a:pPr lvl="1"/>
            <a:r>
              <a:rPr lang="en-US" dirty="0" smtClean="0"/>
              <a:t>Interrupts (???)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7" name="Content Placeholder 3" descr="kernelUserStacks.pdf"/>
          <p:cNvPicPr>
            <a:picLocks noChangeAspect="1"/>
          </p:cNvPicPr>
          <p:nvPr/>
        </p:nvPicPr>
        <p:blipFill>
          <a:blip r:embed="rId2"/>
          <a:srcRect l="-19846" r="-19846"/>
          <a:stretch>
            <a:fillRect/>
          </a:stretch>
        </p:blipFill>
        <p:spPr bwMode="auto">
          <a:xfrm>
            <a:off x="2590800" y="3505200"/>
            <a:ext cx="5703951" cy="3136954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51607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</a:t>
            </a:r>
            <a:endParaRPr lang="en-US" dirty="0"/>
          </a:p>
        </p:txBody>
      </p:sp>
      <p:pic>
        <p:nvPicPr>
          <p:cNvPr id="4" name="Content Placeholder 3" descr="beforeInterrupt.pdf"/>
          <p:cNvPicPr>
            <a:picLocks noGrp="1" noChangeAspect="1"/>
          </p:cNvPicPr>
          <p:nvPr>
            <p:ph idx="1"/>
          </p:nvPr>
        </p:nvPicPr>
        <p:blipFill>
          <a:blip r:embed="rId2"/>
          <a:srcRect l="-20712" r="-20712"/>
          <a:stretch>
            <a:fillRect/>
          </a:stretch>
        </p:blipFill>
        <p:spPr>
          <a:xfrm>
            <a:off x="304800" y="1066800"/>
            <a:ext cx="8229600" cy="5257800"/>
          </a:xfrm>
        </p:spPr>
      </p:pic>
    </p:spTree>
    <p:extLst>
      <p:ext uri="{BB962C8B-B14F-4D97-AF65-F5344CB8AC3E}">
        <p14:creationId xmlns:p14="http://schemas.microsoft.com/office/powerpoint/2010/main" val="15776779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</a:t>
            </a:r>
            <a:endParaRPr lang="en-US" dirty="0"/>
          </a:p>
        </p:txBody>
      </p:sp>
      <p:pic>
        <p:nvPicPr>
          <p:cNvPr id="4" name="Content Placeholder 3" descr="duringInterrupt.pdf"/>
          <p:cNvPicPr>
            <a:picLocks noGrp="1" noChangeAspect="1"/>
          </p:cNvPicPr>
          <p:nvPr>
            <p:ph idx="1"/>
          </p:nvPr>
        </p:nvPicPr>
        <p:blipFill>
          <a:blip r:embed="rId2"/>
          <a:srcRect l="-27639" r="-27639"/>
          <a:stretch>
            <a:fillRect/>
          </a:stretch>
        </p:blipFill>
        <p:spPr>
          <a:xfrm>
            <a:off x="-76200" y="1066800"/>
            <a:ext cx="9071114" cy="5638800"/>
          </a:xfrm>
        </p:spPr>
      </p:pic>
    </p:spTree>
    <p:extLst>
      <p:ext uri="{BB962C8B-B14F-4D97-AF65-F5344CB8AC3E}">
        <p14:creationId xmlns:p14="http://schemas.microsoft.com/office/powerpoint/2010/main" val="3826452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</a:t>
            </a:r>
            <a:r>
              <a:rPr lang="en-US" baseline="0" dirty="0" smtClean="0"/>
              <a:t> System Call Handler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Vector through well-defined </a:t>
            </a:r>
            <a:r>
              <a:rPr lang="en-US" dirty="0" err="1" smtClean="0">
                <a:solidFill>
                  <a:srgbClr val="FF0000"/>
                </a:solidFill>
              </a:rPr>
              <a:t>syscall</a:t>
            </a:r>
            <a:r>
              <a:rPr lang="en-US" dirty="0" smtClean="0">
                <a:solidFill>
                  <a:srgbClr val="FF0000"/>
                </a:solidFill>
              </a:rPr>
              <a:t> entry points!</a:t>
            </a:r>
          </a:p>
          <a:p>
            <a:pPr lvl="1"/>
            <a:r>
              <a:rPr lang="en-US" dirty="0" smtClean="0"/>
              <a:t>Table mapping system call number to handler</a:t>
            </a:r>
          </a:p>
          <a:p>
            <a:r>
              <a:rPr lang="en-US" dirty="0" smtClean="0"/>
              <a:t>Locate arguments</a:t>
            </a:r>
          </a:p>
          <a:p>
            <a:pPr lvl="1"/>
            <a:r>
              <a:rPr lang="en-US" dirty="0" smtClean="0"/>
              <a:t>In registers or on user (!) stack</a:t>
            </a:r>
          </a:p>
          <a:p>
            <a:r>
              <a:rPr lang="en-US" dirty="0" smtClean="0"/>
              <a:t>Copy arguments</a:t>
            </a:r>
          </a:p>
          <a:p>
            <a:pPr lvl="1"/>
            <a:r>
              <a:rPr lang="en-US" dirty="0" smtClean="0"/>
              <a:t>From user memory into kernel memory</a:t>
            </a:r>
          </a:p>
          <a:p>
            <a:pPr lvl="1"/>
            <a:r>
              <a:rPr lang="en-US" dirty="0" smtClean="0"/>
              <a:t>Protect kernel from malicious code evading checks</a:t>
            </a:r>
          </a:p>
          <a:p>
            <a:r>
              <a:rPr lang="en-US" dirty="0" smtClean="0"/>
              <a:t>Validate arguments</a:t>
            </a:r>
          </a:p>
          <a:p>
            <a:pPr lvl="1"/>
            <a:r>
              <a:rPr lang="en-US" dirty="0" smtClean="0"/>
              <a:t>Protect kernel from errors in user code</a:t>
            </a:r>
          </a:p>
          <a:p>
            <a:r>
              <a:rPr lang="en-US" dirty="0" smtClean="0"/>
              <a:t>Copy results back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nto user memory</a:t>
            </a:r>
          </a:p>
        </p:txBody>
      </p:sp>
    </p:spTree>
    <p:extLst>
      <p:ext uri="{BB962C8B-B14F-4D97-AF65-F5344CB8AC3E}">
        <p14:creationId xmlns:p14="http://schemas.microsoft.com/office/powerpoint/2010/main" val="38342724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Kernel </a:t>
            </a:r>
            <a:r>
              <a:rPr lang="en-US" dirty="0"/>
              <a:t>P</a:t>
            </a:r>
            <a:r>
              <a:rPr lang="en-US" dirty="0" smtClean="0"/>
              <a:t>rovide </a:t>
            </a:r>
            <a:r>
              <a:rPr lang="en-US" dirty="0"/>
              <a:t>S</a:t>
            </a:r>
            <a:r>
              <a:rPr lang="en-US" dirty="0" smtClean="0"/>
              <a:t>ervices?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said that applications request services from the operating system via </a:t>
            </a:r>
            <a:r>
              <a:rPr lang="en-US" dirty="0" err="1" smtClean="0">
                <a:latin typeface="Gill Sans" charset="0"/>
                <a:ea typeface="Gill Sans" charset="0"/>
                <a:cs typeface="Gill Sans" charset="0"/>
              </a:rPr>
              <a:t>syscall</a:t>
            </a:r>
            <a:r>
              <a:rPr lang="en-US" dirty="0" smtClean="0"/>
              <a:t>, but …</a:t>
            </a:r>
          </a:p>
          <a:p>
            <a:r>
              <a:rPr lang="en-US" dirty="0" smtClean="0"/>
              <a:t>I’ve been writing all sort of useful applications and I never ever saw a “</a:t>
            </a:r>
            <a:r>
              <a:rPr lang="en-US" dirty="0" err="1" smtClean="0"/>
              <a:t>syscall</a:t>
            </a:r>
            <a:r>
              <a:rPr lang="en-US" dirty="0" smtClean="0"/>
              <a:t>” !!!</a:t>
            </a:r>
          </a:p>
          <a:p>
            <a:endParaRPr lang="en-US" dirty="0"/>
          </a:p>
          <a:p>
            <a:r>
              <a:rPr lang="en-US" dirty="0" smtClean="0"/>
              <a:t>That’s right.  </a:t>
            </a:r>
          </a:p>
          <a:p>
            <a:r>
              <a:rPr lang="en-US" dirty="0" smtClean="0"/>
              <a:t>It was buried in the programming language runtime library (e.g., </a:t>
            </a:r>
            <a:r>
              <a:rPr lang="en-US" dirty="0" err="1" smtClean="0"/>
              <a:t>libc.a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… Layering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6685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Run-Time </a:t>
            </a:r>
            <a:r>
              <a:rPr lang="en-US" dirty="0"/>
              <a:t>L</a:t>
            </a:r>
            <a:r>
              <a:rPr lang="en-US" dirty="0" smtClean="0"/>
              <a:t>ibrary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57200" y="2590800"/>
            <a:ext cx="26670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OS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57200" y="1447800"/>
            <a:ext cx="762000" cy="762000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371600" y="1447800"/>
            <a:ext cx="762000" cy="7620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514600" y="1447800"/>
            <a:ext cx="762000" cy="762000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99102" y="1828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  <a:cs typeface="Gill Sans Light"/>
              </a:rPr>
              <a:t>…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921483" y="4898606"/>
            <a:ext cx="4298635" cy="57578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OS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798003" y="2893150"/>
            <a:ext cx="1335159" cy="1960405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Appln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5256642" y="2893150"/>
            <a:ext cx="1235760" cy="1960405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login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6870720" y="2893150"/>
            <a:ext cx="1328983" cy="1960405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Window Manager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4762" y="3566457"/>
            <a:ext cx="589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Light"/>
                <a:cs typeface="Gill Sans Light"/>
              </a:rPr>
              <a:t>…</a:t>
            </a:r>
            <a:endParaRPr lang="en-US" sz="2800" dirty="0">
              <a:latin typeface="Gill Sans Light"/>
              <a:cs typeface="Gill Sans Ligh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98004" y="4207630"/>
            <a:ext cx="1335158" cy="484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OS library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56642" y="4175825"/>
            <a:ext cx="1235760" cy="484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OS library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70720" y="4175825"/>
            <a:ext cx="1235760" cy="484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OS library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0142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3645015" y="3295424"/>
            <a:ext cx="2115555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Kind of Narrow Waist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77383" y="1394328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Compilers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98266" y="2084471"/>
            <a:ext cx="138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Web Servers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50666" y="1394328"/>
            <a:ext cx="1580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Web Browsers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0736" y="2188396"/>
            <a:ext cx="115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Databases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1345" y="1818188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Email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98850" y="1209662"/>
            <a:ext cx="1782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Word Processing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5015" y="2919163"/>
            <a:ext cx="2064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Portable OS Library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00784" y="3295424"/>
            <a:ext cx="1337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System Call </a:t>
            </a:r>
          </a:p>
          <a:p>
            <a:pPr algn="ctr"/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Interface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09833" y="3941755"/>
            <a:ext cx="2011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Portable OS Kernel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59916" y="4385235"/>
            <a:ext cx="3344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Platform support,  Device Drivers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60286" y="488102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x86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2722" y="4881022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ARM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98252" y="4881022"/>
            <a:ext cx="1065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PowerPC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47800" y="5483679"/>
            <a:ext cx="2372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Ethernet (1Gbs/10Gbs)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27585" y="5483679"/>
            <a:ext cx="15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802.11 a/g/n/ac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49923" y="5483679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SCSI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93732" y="5498068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Thunderbolt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1200" y="5486400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Graphics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44299" y="5132353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PCI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250562" y="1240960"/>
            <a:ext cx="2394453" cy="4459699"/>
          </a:xfrm>
          <a:custGeom>
            <a:avLst/>
            <a:gdLst>
              <a:gd name="connsiteX0" fmla="*/ 416848 w 2394453"/>
              <a:gd name="connsiteY0" fmla="*/ 0 h 4459699"/>
              <a:gd name="connsiteX1" fmla="*/ 1512286 w 2394453"/>
              <a:gd name="connsiteY1" fmla="*/ 1153705 h 4459699"/>
              <a:gd name="connsiteX2" fmla="*/ 2123017 w 2394453"/>
              <a:gd name="connsiteY2" fmla="*/ 1929305 h 4459699"/>
              <a:gd name="connsiteX3" fmla="*/ 2355677 w 2394453"/>
              <a:gd name="connsiteY3" fmla="*/ 2346190 h 4459699"/>
              <a:gd name="connsiteX4" fmla="*/ 2394453 w 2394453"/>
              <a:gd name="connsiteY4" fmla="*/ 2627345 h 4459699"/>
              <a:gd name="connsiteX5" fmla="*/ 2171488 w 2394453"/>
              <a:gd name="connsiteY5" fmla="*/ 2995755 h 4459699"/>
              <a:gd name="connsiteX6" fmla="*/ 1405651 w 2394453"/>
              <a:gd name="connsiteY6" fmla="*/ 3606540 h 4459699"/>
              <a:gd name="connsiteX7" fmla="*/ 0 w 2394453"/>
              <a:gd name="connsiteY7" fmla="*/ 4459699 h 445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4453" h="4459699">
                <a:moveTo>
                  <a:pt x="416848" y="0"/>
                </a:moveTo>
                <a:lnTo>
                  <a:pt x="1512286" y="1153705"/>
                </a:lnTo>
                <a:lnTo>
                  <a:pt x="2123017" y="1929305"/>
                </a:lnTo>
                <a:lnTo>
                  <a:pt x="2355677" y="2346190"/>
                </a:lnTo>
                <a:lnTo>
                  <a:pt x="2394453" y="2627345"/>
                </a:lnTo>
                <a:lnTo>
                  <a:pt x="2171488" y="2995755"/>
                </a:lnTo>
                <a:lnTo>
                  <a:pt x="1405651" y="3606540"/>
                </a:lnTo>
                <a:lnTo>
                  <a:pt x="0" y="4459699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7" name="Freeform 26"/>
          <p:cNvSpPr/>
          <p:nvPr/>
        </p:nvSpPr>
        <p:spPr>
          <a:xfrm flipH="1">
            <a:off x="5760570" y="1150985"/>
            <a:ext cx="2394453" cy="4459699"/>
          </a:xfrm>
          <a:custGeom>
            <a:avLst/>
            <a:gdLst>
              <a:gd name="connsiteX0" fmla="*/ 416848 w 2394453"/>
              <a:gd name="connsiteY0" fmla="*/ 0 h 4459699"/>
              <a:gd name="connsiteX1" fmla="*/ 1512286 w 2394453"/>
              <a:gd name="connsiteY1" fmla="*/ 1153705 h 4459699"/>
              <a:gd name="connsiteX2" fmla="*/ 2123017 w 2394453"/>
              <a:gd name="connsiteY2" fmla="*/ 1929305 h 4459699"/>
              <a:gd name="connsiteX3" fmla="*/ 2355677 w 2394453"/>
              <a:gd name="connsiteY3" fmla="*/ 2346190 h 4459699"/>
              <a:gd name="connsiteX4" fmla="*/ 2394453 w 2394453"/>
              <a:gd name="connsiteY4" fmla="*/ 2627345 h 4459699"/>
              <a:gd name="connsiteX5" fmla="*/ 2171488 w 2394453"/>
              <a:gd name="connsiteY5" fmla="*/ 2995755 h 4459699"/>
              <a:gd name="connsiteX6" fmla="*/ 1405651 w 2394453"/>
              <a:gd name="connsiteY6" fmla="*/ 3606540 h 4459699"/>
              <a:gd name="connsiteX7" fmla="*/ 0 w 2394453"/>
              <a:gd name="connsiteY7" fmla="*/ 4459699 h 445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4453" h="4459699">
                <a:moveTo>
                  <a:pt x="416848" y="0"/>
                </a:moveTo>
                <a:lnTo>
                  <a:pt x="1512286" y="1153705"/>
                </a:lnTo>
                <a:lnTo>
                  <a:pt x="2123017" y="1929305"/>
                </a:lnTo>
                <a:lnTo>
                  <a:pt x="2355677" y="2346190"/>
                </a:lnTo>
                <a:lnTo>
                  <a:pt x="2394453" y="2627345"/>
                </a:lnTo>
                <a:lnTo>
                  <a:pt x="2171488" y="2995755"/>
                </a:lnTo>
                <a:lnTo>
                  <a:pt x="1405651" y="3606540"/>
                </a:lnTo>
                <a:lnTo>
                  <a:pt x="0" y="4459699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259916" y="2772770"/>
            <a:ext cx="2759884" cy="299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57200" y="4842242"/>
            <a:ext cx="7075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58356" y="4881022"/>
            <a:ext cx="1111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Hardware</a:t>
            </a:r>
            <a:endParaRPr lang="en-US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8356" y="4333116"/>
            <a:ext cx="1025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Software</a:t>
            </a:r>
            <a:endParaRPr lang="en-US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40987" y="3719962"/>
            <a:ext cx="86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System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939779" y="317205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User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1683847" y="3700072"/>
            <a:ext cx="251440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154108" y="2918287"/>
            <a:ext cx="483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OS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547996" y="2269137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Application / Service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379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r>
              <a:rPr lang="en-US" dirty="0" smtClean="0"/>
              <a:t>: 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541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THIS</a:t>
            </a:r>
            <a:r>
              <a:rPr lang="en-US" dirty="0" smtClean="0">
                <a:solidFill>
                  <a:srgbClr val="FF0000"/>
                </a:solidFill>
              </a:rPr>
              <a:t> Friday (8/31) </a:t>
            </a:r>
            <a:r>
              <a:rPr lang="en-US" dirty="0">
                <a:solidFill>
                  <a:srgbClr val="FF0000"/>
                </a:solidFill>
              </a:rPr>
              <a:t>is early drop day! Very hard to drop afterwards…</a:t>
            </a:r>
          </a:p>
          <a:p>
            <a:endParaRPr lang="en-US" dirty="0" smtClean="0"/>
          </a:p>
          <a:p>
            <a:r>
              <a:rPr lang="en-US" dirty="0" smtClean="0"/>
              <a:t>Work on Homework 0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due on Tuesday!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Get familiar with all the cs162 tools</a:t>
            </a:r>
          </a:p>
          <a:p>
            <a:pPr lvl="1"/>
            <a:r>
              <a:rPr lang="en-US" dirty="0" smtClean="0"/>
              <a:t>Submit to </a:t>
            </a:r>
            <a:r>
              <a:rPr lang="en-US" dirty="0" err="1" smtClean="0"/>
              <a:t>autograder</a:t>
            </a:r>
            <a:r>
              <a:rPr lang="en-US" dirty="0" smtClean="0"/>
              <a:t> via </a:t>
            </a:r>
            <a:r>
              <a:rPr lang="en-US" dirty="0" err="1" smtClean="0"/>
              <a:t>git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Participation: Attend section! Get to know your TA!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Group sign up via </a:t>
            </a:r>
            <a:r>
              <a:rPr lang="en-US" dirty="0" err="1"/>
              <a:t>autograder</a:t>
            </a:r>
            <a:r>
              <a:rPr lang="en-US" dirty="0"/>
              <a:t> then TA form next week </a:t>
            </a:r>
            <a:endParaRPr lang="en-US" dirty="0" smtClean="0"/>
          </a:p>
          <a:p>
            <a:pPr lvl="1"/>
            <a:r>
              <a:rPr lang="en-US" dirty="0" smtClean="0"/>
              <a:t>Get </a:t>
            </a:r>
            <a:r>
              <a:rPr lang="en-US" dirty="0"/>
              <a:t>finding groups of 4 people ASAP</a:t>
            </a:r>
          </a:p>
          <a:p>
            <a:pPr lvl="1"/>
            <a:r>
              <a:rPr lang="en-US" dirty="0"/>
              <a:t>Priority for same section; if cannot make this work, keep same TA</a:t>
            </a:r>
          </a:p>
          <a:p>
            <a:pPr lvl="4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3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8672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533400"/>
          </a:xfrm>
        </p:spPr>
        <p:txBody>
          <a:bodyPr/>
          <a:lstStyle/>
          <a:p>
            <a:r>
              <a:rPr lang="en-US" dirty="0" smtClean="0"/>
              <a:t>Recall: A simple address translation w/ Base </a:t>
            </a:r>
            <a:r>
              <a:rPr lang="en-US" dirty="0"/>
              <a:t>&amp;</a:t>
            </a:r>
            <a:r>
              <a:rPr lang="en-US" dirty="0" smtClean="0"/>
              <a:t> Bound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638800" y="990600"/>
            <a:ext cx="2133600" cy="5334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726095" y="1066800"/>
            <a:ext cx="1905000" cy="1790708"/>
            <a:chOff x="3200400" y="1371600"/>
            <a:chExt cx="1628564" cy="2724991"/>
          </a:xfrm>
        </p:grpSpPr>
        <p:sp>
          <p:nvSpPr>
            <p:cNvPr id="9" name="Rectangle 8"/>
            <p:cNvSpPr/>
            <p:nvPr/>
          </p:nvSpPr>
          <p:spPr bwMode="auto">
            <a:xfrm>
              <a:off x="3200400" y="1371600"/>
              <a:ext cx="1628564" cy="6858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72272" y="1371600"/>
              <a:ext cx="508689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52800" y="2133599"/>
              <a:ext cx="937621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05200" y="2666999"/>
              <a:ext cx="492158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9000" y="3581400"/>
              <a:ext cx="519652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>
            <a:off x="747390" y="990600"/>
            <a:ext cx="1828800" cy="1823613"/>
            <a:chOff x="3200400" y="1638300"/>
            <a:chExt cx="1628564" cy="2400300"/>
          </a:xfrm>
          <a:solidFill>
            <a:srgbClr val="FFFF00"/>
          </a:solidFill>
        </p:grpSpPr>
        <p:sp>
          <p:nvSpPr>
            <p:cNvPr id="42" name="Rectangle 41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372272" y="1638300"/>
              <a:ext cx="438525" cy="3645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352800" y="2133601"/>
              <a:ext cx="771131" cy="36459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505200" y="2667001"/>
              <a:ext cx="427104" cy="3645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429000" y="3581400"/>
              <a:ext cx="447090" cy="3645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52" name="TextBox 51"/>
          <p:cNvSpPr txBox="1"/>
          <p:nvPr/>
        </p:nvSpPr>
        <p:spPr>
          <a:xfrm>
            <a:off x="7859695" y="8382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859695" y="601980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FFFF…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576190" y="8382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09600" y="3505200"/>
            <a:ext cx="979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Program</a:t>
            </a:r>
          </a:p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address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68" name="Straight Arrow Connector 67"/>
          <p:cNvCxnSpPr>
            <a:endCxn id="44" idx="1"/>
          </p:cNvCxnSpPr>
          <p:nvPr/>
        </p:nvCxnSpPr>
        <p:spPr bwMode="auto">
          <a:xfrm flipV="1">
            <a:off x="381000" y="1511633"/>
            <a:ext cx="366390" cy="123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6" name="Group 5"/>
          <p:cNvGrpSpPr/>
          <p:nvPr/>
        </p:nvGrpSpPr>
        <p:grpSpPr>
          <a:xfrm>
            <a:off x="4419600" y="3162300"/>
            <a:ext cx="609600" cy="952500"/>
            <a:chOff x="4419600" y="3162300"/>
            <a:chExt cx="609600" cy="952500"/>
          </a:xfrm>
        </p:grpSpPr>
        <p:grpSp>
          <p:nvGrpSpPr>
            <p:cNvPr id="5" name="Group 4"/>
            <p:cNvGrpSpPr/>
            <p:nvPr/>
          </p:nvGrpSpPr>
          <p:grpSpPr>
            <a:xfrm>
              <a:off x="4419600" y="3162300"/>
              <a:ext cx="609600" cy="952500"/>
              <a:chOff x="4419600" y="3162300"/>
              <a:chExt cx="609600" cy="952500"/>
            </a:xfrm>
          </p:grpSpPr>
          <p:sp>
            <p:nvSpPr>
              <p:cNvPr id="64" name="Oval 63"/>
              <p:cNvSpPr/>
              <p:nvPr/>
            </p:nvSpPr>
            <p:spPr bwMode="auto">
              <a:xfrm>
                <a:off x="4572000" y="3581401"/>
                <a:ext cx="457200" cy="533399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cxnSp>
            <p:nvCxnSpPr>
              <p:cNvPr id="73" name="Straight Arrow Connector 72"/>
              <p:cNvCxnSpPr>
                <a:stCxn id="58" idx="3"/>
              </p:cNvCxnSpPr>
              <p:nvPr/>
            </p:nvCxnSpPr>
            <p:spPr bwMode="auto">
              <a:xfrm>
                <a:off x="4419600" y="3162300"/>
                <a:ext cx="304800" cy="4191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</p:grpSp>
        <p:sp>
          <p:nvSpPr>
            <p:cNvPr id="59" name="Plus 58"/>
            <p:cNvSpPr/>
            <p:nvPr/>
          </p:nvSpPr>
          <p:spPr bwMode="auto">
            <a:xfrm>
              <a:off x="4648200" y="3733800"/>
              <a:ext cx="304800" cy="228600"/>
            </a:xfrm>
            <a:prstGeom prst="mathPlus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962400" y="3810000"/>
            <a:ext cx="1066800" cy="1257300"/>
            <a:chOff x="3962400" y="3810000"/>
            <a:chExt cx="1066800" cy="1257300"/>
          </a:xfrm>
        </p:grpSpPr>
        <p:sp>
          <p:nvSpPr>
            <p:cNvPr id="76" name="Oval 75"/>
            <p:cNvSpPr/>
            <p:nvPr/>
          </p:nvSpPr>
          <p:spPr bwMode="auto">
            <a:xfrm>
              <a:off x="4572000" y="4343400"/>
              <a:ext cx="457200" cy="533400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648200" y="441960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&lt;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78" name="Straight Arrow Connector 77"/>
            <p:cNvCxnSpPr>
              <a:endCxn id="76" idx="1"/>
            </p:cNvCxnSpPr>
            <p:nvPr/>
          </p:nvCxnSpPr>
          <p:spPr bwMode="auto">
            <a:xfrm>
              <a:off x="3962400" y="3810000"/>
              <a:ext cx="676555" cy="61151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0" name="Straight Arrow Connector 79"/>
            <p:cNvCxnSpPr>
              <a:stCxn id="60" idx="3"/>
              <a:endCxn id="76" idx="3"/>
            </p:cNvCxnSpPr>
            <p:nvPr/>
          </p:nvCxnSpPr>
          <p:spPr bwMode="auto">
            <a:xfrm flipV="1">
              <a:off x="4419600" y="4798685"/>
              <a:ext cx="219355" cy="26861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cxnSp>
        <p:nvCxnSpPr>
          <p:cNvPr id="84" name="Straight Connector 83"/>
          <p:cNvCxnSpPr/>
          <p:nvPr/>
        </p:nvCxnSpPr>
        <p:spPr bwMode="auto">
          <a:xfrm>
            <a:off x="381000" y="1524000"/>
            <a:ext cx="0" cy="2209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3" name="Group 32"/>
          <p:cNvGrpSpPr/>
          <p:nvPr/>
        </p:nvGrpSpPr>
        <p:grpSpPr>
          <a:xfrm>
            <a:off x="2590800" y="2602468"/>
            <a:ext cx="3200400" cy="750332"/>
            <a:chOff x="2590800" y="2602468"/>
            <a:chExt cx="3200400" cy="750332"/>
          </a:xfrm>
        </p:grpSpPr>
        <p:sp>
          <p:nvSpPr>
            <p:cNvPr id="57" name="TextBox 56"/>
            <p:cNvSpPr txBox="1"/>
            <p:nvPr/>
          </p:nvSpPr>
          <p:spPr>
            <a:xfrm>
              <a:off x="2810603" y="2602468"/>
              <a:ext cx="14116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Base Address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2590800" y="2971800"/>
              <a:ext cx="18288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63" name="Straight Arrow Connector 62"/>
            <p:cNvCxnSpPr>
              <a:stCxn id="58" idx="3"/>
            </p:cNvCxnSpPr>
            <p:nvPr/>
          </p:nvCxnSpPr>
          <p:spPr bwMode="auto">
            <a:xfrm>
              <a:off x="4419600" y="3162300"/>
              <a:ext cx="1371600" cy="381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sp>
          <p:nvSpPr>
            <p:cNvPr id="85" name="TextBox 84"/>
            <p:cNvSpPr txBox="1"/>
            <p:nvPr/>
          </p:nvSpPr>
          <p:spPr>
            <a:xfrm>
              <a:off x="2895600" y="2971800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1</a:t>
              </a: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000…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802295" y="3048000"/>
            <a:ext cx="3034383" cy="2045732"/>
            <a:chOff x="5802295" y="3048000"/>
            <a:chExt cx="3034383" cy="2045732"/>
          </a:xfrm>
        </p:grpSpPr>
        <p:grpSp>
          <p:nvGrpSpPr>
            <p:cNvPr id="19" name="Group 18"/>
            <p:cNvGrpSpPr/>
            <p:nvPr/>
          </p:nvGrpSpPr>
          <p:grpSpPr>
            <a:xfrm>
              <a:off x="5802295" y="3184658"/>
              <a:ext cx="1828800" cy="1823613"/>
              <a:chOff x="3200400" y="1638300"/>
              <a:chExt cx="1628564" cy="2400300"/>
            </a:xfrm>
            <a:solidFill>
              <a:srgbClr val="FFFF00"/>
            </a:solidFill>
          </p:grpSpPr>
          <p:sp>
            <p:nvSpPr>
              <p:cNvPr id="20" name="Rectangle 19"/>
              <p:cNvSpPr/>
              <p:nvPr/>
            </p:nvSpPr>
            <p:spPr bwMode="auto">
              <a:xfrm>
                <a:off x="3200400" y="1638300"/>
                <a:ext cx="1628564" cy="4191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372272" y="1638300"/>
                <a:ext cx="438525" cy="3645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0" dirty="0" smtClean="0">
                    <a:latin typeface="Gill Sans" charset="0"/>
                    <a:ea typeface="Gill Sans" charset="0"/>
                    <a:cs typeface="Gill Sans" charset="0"/>
                  </a:rPr>
                  <a:t>code</a:t>
                </a:r>
                <a:endParaRPr lang="en-US" sz="1200" b="0" dirty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3200400" y="2057400"/>
                <a:ext cx="1628564" cy="5334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352800" y="2133601"/>
                <a:ext cx="771131" cy="36459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1200" b="0" dirty="0" smtClean="0">
                    <a:latin typeface="Gill Sans" charset="0"/>
                    <a:ea typeface="Gill Sans" charset="0"/>
                    <a:cs typeface="Gill Sans" charset="0"/>
                  </a:rPr>
                  <a:t>Static Data</a:t>
                </a:r>
                <a:endParaRPr lang="en-US" sz="1200" b="0" dirty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3200400" y="2590800"/>
                <a:ext cx="1628564" cy="5334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505200" y="2667001"/>
                <a:ext cx="427104" cy="3645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0" dirty="0" smtClean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  <a:endParaRPr lang="en-US" sz="1200" b="0" dirty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3200400" y="3505200"/>
                <a:ext cx="1628564" cy="5334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429000" y="3581400"/>
                <a:ext cx="447090" cy="3645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0" dirty="0" smtClean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  <a:endParaRPr lang="en-US" sz="1200" b="0" dirty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cxnSp>
            <p:nvCxnSpPr>
              <p:cNvPr id="28" name="Straight Arrow Connector 27"/>
              <p:cNvCxnSpPr/>
              <p:nvPr/>
            </p:nvCxnSpPr>
            <p:spPr bwMode="auto">
              <a:xfrm flipV="1">
                <a:off x="4724400" y="3352800"/>
                <a:ext cx="0" cy="685800"/>
              </a:xfrm>
              <a:prstGeom prst="straightConnector1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29" name="Straight Arrow Connector 28"/>
              <p:cNvCxnSpPr/>
              <p:nvPr/>
            </p:nvCxnSpPr>
            <p:spPr bwMode="auto">
              <a:xfrm>
                <a:off x="4724400" y="2590800"/>
                <a:ext cx="0" cy="685800"/>
              </a:xfrm>
              <a:prstGeom prst="straightConnector1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</p:grpSp>
        <p:sp>
          <p:nvSpPr>
            <p:cNvPr id="54" name="TextBox 53"/>
            <p:cNvSpPr txBox="1"/>
            <p:nvPr/>
          </p:nvSpPr>
          <p:spPr>
            <a:xfrm>
              <a:off x="7859695" y="3048000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1</a:t>
              </a: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000…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924800" y="4724400"/>
              <a:ext cx="911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1</a:t>
              </a:r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1</a:t>
              </a: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00…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590800" y="4507468"/>
            <a:ext cx="1828800" cy="750332"/>
            <a:chOff x="2590800" y="4507468"/>
            <a:chExt cx="1828800" cy="750332"/>
          </a:xfrm>
        </p:grpSpPr>
        <p:sp>
          <p:nvSpPr>
            <p:cNvPr id="60" name="Rectangle 59"/>
            <p:cNvSpPr/>
            <p:nvPr/>
          </p:nvSpPr>
          <p:spPr bwMode="auto">
            <a:xfrm>
              <a:off x="2590800" y="4876800"/>
              <a:ext cx="18288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810603" y="4507468"/>
              <a:ext cx="9956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Bound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048000" y="4876800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0</a:t>
              </a: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100…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88" name="Content Placeholder 87"/>
          <p:cNvSpPr>
            <a:spLocks noGrp="1"/>
          </p:cNvSpPr>
          <p:nvPr>
            <p:ph idx="1"/>
          </p:nvPr>
        </p:nvSpPr>
        <p:spPr>
          <a:xfrm>
            <a:off x="152400" y="5486400"/>
            <a:ext cx="53340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Can the program touch OS?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Can it touch other programs?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1000" y="32766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0010</a:t>
            </a:r>
            <a:r>
              <a:rPr lang="mr-IN" b="0" dirty="0" smtClean="0">
                <a:latin typeface="Gill Sans" charset="0"/>
                <a:ea typeface="Gill Sans" charset="0"/>
                <a:cs typeface="Gill Sans" charset="0"/>
              </a:rPr>
              <a:t>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828800" y="3429000"/>
            <a:ext cx="2743200" cy="381000"/>
            <a:chOff x="1828800" y="3429000"/>
            <a:chExt cx="2743200" cy="381000"/>
          </a:xfrm>
        </p:grpSpPr>
        <p:cxnSp>
          <p:nvCxnSpPr>
            <p:cNvPr id="65" name="Straight Arrow Connector 64"/>
            <p:cNvCxnSpPr/>
            <p:nvPr/>
          </p:nvCxnSpPr>
          <p:spPr bwMode="auto">
            <a:xfrm>
              <a:off x="1828800" y="3810000"/>
              <a:ext cx="2743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6" name="TextBox 65"/>
            <p:cNvSpPr txBox="1"/>
            <p:nvPr/>
          </p:nvSpPr>
          <p:spPr>
            <a:xfrm>
              <a:off x="1828800" y="3429000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0010</a:t>
              </a:r>
              <a:r>
                <a:rPr lang="mr-IN" b="0" dirty="0" smtClean="0">
                  <a:latin typeface="Gill Sans" charset="0"/>
                  <a:ea typeface="Gill Sans" charset="0"/>
                  <a:cs typeface="Gill Sans" charset="0"/>
                </a:rPr>
                <a:t>…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7" name="Rounded Rectangular Callout 66"/>
          <p:cNvSpPr/>
          <p:nvPr/>
        </p:nvSpPr>
        <p:spPr bwMode="auto">
          <a:xfrm>
            <a:off x="3048000" y="1600200"/>
            <a:ext cx="2286000" cy="762000"/>
          </a:xfrm>
          <a:prstGeom prst="wedgeRoundRectCallout">
            <a:avLst>
              <a:gd name="adj1" fmla="val 28695"/>
              <a:gd name="adj2" fmla="val 209461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  <a:cs typeface="Gill Sans"/>
              </a:rPr>
              <a:t>Addresses translated 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  <a:cs typeface="Gill Sans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  <a:cs typeface="Gill Sans"/>
              </a:rPr>
              <a:t>on-the-fly</a:t>
            </a:r>
          </a:p>
        </p:txBody>
      </p:sp>
      <p:cxnSp>
        <p:nvCxnSpPr>
          <p:cNvPr id="74" name="Straight Arrow Connector 73"/>
          <p:cNvCxnSpPr/>
          <p:nvPr/>
        </p:nvCxnSpPr>
        <p:spPr bwMode="auto">
          <a:xfrm>
            <a:off x="5029200" y="3810000"/>
            <a:ext cx="77309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1464232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build="p"/>
      <p:bldP spid="6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7848600" cy="2057400"/>
          </a:xfrm>
        </p:spPr>
        <p:txBody>
          <a:bodyPr/>
          <a:lstStyle/>
          <a:p>
            <a:pPr>
              <a:defRPr/>
            </a:pP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>5 min break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681464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  <a:r>
              <a:rPr lang="en-US" baseline="0" dirty="0" smtClean="0"/>
              <a:t> support: Interrupt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458200" cy="5638800"/>
          </a:xfrm>
        </p:spPr>
        <p:txBody>
          <a:bodyPr>
            <a:normAutofit/>
          </a:bodyPr>
          <a:lstStyle/>
          <a:p>
            <a:r>
              <a:rPr lang="en-US" dirty="0"/>
              <a:t>Interrupt processing </a:t>
            </a:r>
            <a:r>
              <a:rPr lang="en-US" dirty="0" smtClean="0"/>
              <a:t>not visible </a:t>
            </a:r>
            <a:r>
              <a:rPr lang="en-US" dirty="0"/>
              <a:t>to the user process:</a:t>
            </a:r>
          </a:p>
          <a:p>
            <a:pPr lvl="1"/>
            <a:r>
              <a:rPr lang="en-US" dirty="0"/>
              <a:t>Occurs between instructions, restarted transparently</a:t>
            </a:r>
          </a:p>
          <a:p>
            <a:pPr lvl="1"/>
            <a:r>
              <a:rPr lang="en-US" dirty="0"/>
              <a:t>No change to process state</a:t>
            </a:r>
          </a:p>
          <a:p>
            <a:pPr lvl="1"/>
            <a:r>
              <a:rPr lang="en-US" dirty="0"/>
              <a:t>What can be observed even with perfect interrupt processing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r>
              <a:rPr lang="en-US" dirty="0" smtClean="0"/>
              <a:t>Interrupt Handler invoked with interrupts ‘disabled’</a:t>
            </a:r>
          </a:p>
          <a:p>
            <a:pPr lvl="1"/>
            <a:r>
              <a:rPr lang="en-US" dirty="0" smtClean="0"/>
              <a:t>Re-enabled upon completion</a:t>
            </a:r>
          </a:p>
          <a:p>
            <a:pPr lvl="1"/>
            <a:r>
              <a:rPr lang="en-US" dirty="0" smtClean="0"/>
              <a:t>Non-blocking (run to completion, no waits)</a:t>
            </a:r>
          </a:p>
          <a:p>
            <a:pPr lvl="1"/>
            <a:r>
              <a:rPr lang="en-US" dirty="0" smtClean="0"/>
              <a:t>Pack up in a queue and pass off to an OS thread for hard work</a:t>
            </a:r>
          </a:p>
          <a:p>
            <a:pPr lvl="2"/>
            <a:r>
              <a:rPr lang="en-US" dirty="0" smtClean="0"/>
              <a:t>wake up an existing OS thread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69111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  <a:r>
              <a:rPr lang="en-US" baseline="0" dirty="0" smtClean="0"/>
              <a:t> support: Interrupt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4582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OS kernel may enable/disable interrupts</a:t>
            </a:r>
          </a:p>
          <a:p>
            <a:pPr lvl="1"/>
            <a:r>
              <a:rPr lang="en-US" dirty="0" smtClean="0"/>
              <a:t>On x86: CLI (disable interrupts), STI (enable)</a:t>
            </a:r>
          </a:p>
          <a:p>
            <a:pPr lvl="1"/>
            <a:r>
              <a:rPr lang="en-US" dirty="0" smtClean="0"/>
              <a:t>Atomic section when select next process/thread to run</a:t>
            </a:r>
          </a:p>
          <a:p>
            <a:pPr lvl="1"/>
            <a:r>
              <a:rPr lang="en-US" dirty="0" smtClean="0"/>
              <a:t>Atomic return from interrupt or </a:t>
            </a:r>
            <a:r>
              <a:rPr lang="en-US" dirty="0" err="1" smtClean="0"/>
              <a:t>syscall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HW may have multiple levels of interrupts</a:t>
            </a:r>
          </a:p>
          <a:p>
            <a:pPr lvl="1"/>
            <a:r>
              <a:rPr lang="en-US" dirty="0" smtClean="0"/>
              <a:t>Mask off (disable) certain interrupts, </a:t>
            </a:r>
            <a:r>
              <a:rPr lang="en-US" dirty="0" err="1" smtClean="0"/>
              <a:t>eg</a:t>
            </a:r>
            <a:r>
              <a:rPr lang="en-US" dirty="0" smtClean="0"/>
              <a:t>., lower priority</a:t>
            </a:r>
          </a:p>
          <a:p>
            <a:pPr lvl="1"/>
            <a:r>
              <a:rPr lang="en-US" dirty="0" smtClean="0"/>
              <a:t>Certain Non-</a:t>
            </a:r>
            <a:r>
              <a:rPr lang="en-US" dirty="0" err="1"/>
              <a:t>M</a:t>
            </a:r>
            <a:r>
              <a:rPr lang="en-US" dirty="0" err="1" smtClean="0"/>
              <a:t>askable</a:t>
            </a:r>
            <a:r>
              <a:rPr lang="en-US" dirty="0" smtClean="0"/>
              <a:t>-Interrupts (NMI)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.g., kernel segmentation fault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6234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524000"/>
            <a:ext cx="1749425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Interrupt Controller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843338"/>
            <a:ext cx="8839200" cy="2913062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200" dirty="0" smtClean="0">
                <a:ea typeface="굴림" panose="020B0600000101010101" pitchFamily="34" charset="-127"/>
              </a:rPr>
              <a:t>Interrupts invoked with interrupt lines from devices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200" dirty="0" smtClean="0">
                <a:ea typeface="굴림" panose="020B0600000101010101" pitchFamily="34" charset="-127"/>
              </a:rPr>
              <a:t>Interrupt controller chooses interrupt request to honor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Interrupt identity specified with ID line 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Mask enables/disables interrupts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Priority encoder picks highest enabled interrupt 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Software Interrupt Set/Cleared by Software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200" dirty="0" smtClean="0">
                <a:ea typeface="굴림" panose="020B0600000101010101" pitchFamily="34" charset="-127"/>
              </a:rPr>
              <a:t>CPU can disable all interrupts with internal flag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200" dirty="0" smtClean="0">
                <a:ea typeface="굴림" panose="020B0600000101010101" pitchFamily="34" charset="-127"/>
              </a:rPr>
              <a:t>Non-</a:t>
            </a:r>
            <a:r>
              <a:rPr lang="en-US" altLang="ko-KR" sz="2200" dirty="0" err="1">
                <a:ea typeface="굴림" panose="020B0600000101010101" pitchFamily="34" charset="-127"/>
              </a:rPr>
              <a:t>M</a:t>
            </a:r>
            <a:r>
              <a:rPr lang="en-US" altLang="ko-KR" sz="2200" dirty="0" err="1" smtClean="0">
                <a:ea typeface="굴림" panose="020B0600000101010101" pitchFamily="34" charset="-127"/>
              </a:rPr>
              <a:t>askable</a:t>
            </a:r>
            <a:r>
              <a:rPr lang="en-US" altLang="ko-KR" sz="2200" dirty="0" smtClean="0">
                <a:ea typeface="굴림" panose="020B0600000101010101" pitchFamily="34" charset="-127"/>
              </a:rPr>
              <a:t> </a:t>
            </a:r>
            <a:r>
              <a:rPr lang="en-US" altLang="ko-KR" sz="2200" dirty="0">
                <a:ea typeface="굴림" panose="020B0600000101010101" pitchFamily="34" charset="-127"/>
              </a:rPr>
              <a:t>I</a:t>
            </a:r>
            <a:r>
              <a:rPr lang="en-US" altLang="ko-KR" sz="2200" dirty="0" smtClean="0">
                <a:ea typeface="굴림" panose="020B0600000101010101" pitchFamily="34" charset="-127"/>
              </a:rPr>
              <a:t>nterrupt line (NMI) can’t be disabled</a:t>
            </a:r>
          </a:p>
        </p:txBody>
      </p:sp>
      <p:sp>
        <p:nvSpPr>
          <p:cNvPr id="9221" name="Text Box 55"/>
          <p:cNvSpPr txBox="1">
            <a:spLocks noChangeArrowheads="1"/>
          </p:cNvSpPr>
          <p:nvPr/>
        </p:nvSpPr>
        <p:spPr bwMode="auto">
          <a:xfrm>
            <a:off x="304800" y="3429000"/>
            <a:ext cx="10424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 dirty="0">
                <a:latin typeface="Gill Sans" charset="0"/>
                <a:ea typeface="Gill Sans" charset="0"/>
                <a:cs typeface="Gill Sans" charset="0"/>
              </a:rPr>
              <a:t>Network</a:t>
            </a: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3281363" y="1993384"/>
            <a:ext cx="2503487" cy="369332"/>
          </a:xfrm>
          <a:prstGeom prst="rect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9223" name="Group 60"/>
          <p:cNvGrpSpPr>
            <a:grpSpLocks/>
          </p:cNvGrpSpPr>
          <p:nvPr/>
        </p:nvGrpSpPr>
        <p:grpSpPr bwMode="auto">
          <a:xfrm>
            <a:off x="5678488" y="1465263"/>
            <a:ext cx="1155700" cy="293687"/>
            <a:chOff x="3527" y="1190"/>
            <a:chExt cx="710" cy="178"/>
          </a:xfrm>
        </p:grpSpPr>
        <p:sp>
          <p:nvSpPr>
            <p:cNvPr id="9251" name="Line 11"/>
            <p:cNvSpPr>
              <a:spLocks noChangeShapeType="1"/>
            </p:cNvSpPr>
            <p:nvPr/>
          </p:nvSpPr>
          <p:spPr bwMode="auto">
            <a:xfrm>
              <a:off x="3527" y="1190"/>
              <a:ext cx="71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52" name="Line 12"/>
            <p:cNvSpPr>
              <a:spLocks noChangeShapeType="1"/>
            </p:cNvSpPr>
            <p:nvPr/>
          </p:nvSpPr>
          <p:spPr bwMode="auto">
            <a:xfrm>
              <a:off x="3527" y="1368"/>
              <a:ext cx="66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9224" name="Line 13"/>
          <p:cNvSpPr>
            <a:spLocks noChangeShapeType="1"/>
          </p:cNvSpPr>
          <p:nvPr/>
        </p:nvSpPr>
        <p:spPr bwMode="auto">
          <a:xfrm flipH="1">
            <a:off x="6196013" y="1335088"/>
            <a:ext cx="130175" cy="258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25" name="Text Box 14"/>
          <p:cNvSpPr txBox="1">
            <a:spLocks noChangeArrowheads="1"/>
          </p:cNvSpPr>
          <p:nvPr/>
        </p:nvSpPr>
        <p:spPr bwMode="auto">
          <a:xfrm>
            <a:off x="5857875" y="1011238"/>
            <a:ext cx="6655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IntID</a:t>
            </a:r>
          </a:p>
        </p:txBody>
      </p:sp>
      <p:sp>
        <p:nvSpPr>
          <p:cNvPr id="9226" name="Text Box 15"/>
          <p:cNvSpPr txBox="1">
            <a:spLocks noChangeArrowheads="1"/>
          </p:cNvSpPr>
          <p:nvPr/>
        </p:nvSpPr>
        <p:spPr bwMode="auto">
          <a:xfrm>
            <a:off x="5654675" y="1828800"/>
            <a:ext cx="10338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Interrupt</a:t>
            </a:r>
          </a:p>
        </p:txBody>
      </p:sp>
      <p:sp>
        <p:nvSpPr>
          <p:cNvPr id="9227" name="Rectangle 16"/>
          <p:cNvSpPr>
            <a:spLocks noChangeArrowheads="1"/>
          </p:cNvSpPr>
          <p:nvPr/>
        </p:nvSpPr>
        <p:spPr bwMode="auto">
          <a:xfrm>
            <a:off x="4803775" y="779463"/>
            <a:ext cx="455613" cy="181292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Interrupt Mask</a:t>
            </a:r>
          </a:p>
        </p:txBody>
      </p:sp>
      <p:sp>
        <p:nvSpPr>
          <p:cNvPr id="9228" name="Freeform 36"/>
          <p:cNvSpPr>
            <a:spLocks/>
          </p:cNvSpPr>
          <p:nvPr/>
        </p:nvSpPr>
        <p:spPr bwMode="auto">
          <a:xfrm>
            <a:off x="4497388" y="2303463"/>
            <a:ext cx="306387" cy="714375"/>
          </a:xfrm>
          <a:custGeom>
            <a:avLst/>
            <a:gdLst>
              <a:gd name="T0" fmla="*/ 0 w 240"/>
              <a:gd name="T1" fmla="*/ 714375 h 624"/>
              <a:gd name="T2" fmla="*/ 0 w 240"/>
              <a:gd name="T3" fmla="*/ 0 h 624"/>
              <a:gd name="T4" fmla="*/ 306387 w 240"/>
              <a:gd name="T5" fmla="*/ 0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0" h="624">
                <a:moveTo>
                  <a:pt x="0" y="624"/>
                </a:move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29" name="AutoShape 41"/>
          <p:cNvSpPr>
            <a:spLocks noChangeArrowheads="1"/>
          </p:cNvSpPr>
          <p:nvPr/>
        </p:nvSpPr>
        <p:spPr bwMode="auto">
          <a:xfrm rot="-8552390">
            <a:off x="5784850" y="2039938"/>
            <a:ext cx="1133475" cy="1011237"/>
          </a:xfrm>
          <a:custGeom>
            <a:avLst/>
            <a:gdLst>
              <a:gd name="T0" fmla="*/ 756122 w 21600"/>
              <a:gd name="T1" fmla="*/ 0 h 21600"/>
              <a:gd name="T2" fmla="*/ 756122 w 21600"/>
              <a:gd name="T3" fmla="*/ 569195 h 21600"/>
              <a:gd name="T4" fmla="*/ 76877 w 21600"/>
              <a:gd name="T5" fmla="*/ 1011237 h 21600"/>
              <a:gd name="T6" fmla="*/ 1133475 w 21600"/>
              <a:gd name="T7" fmla="*/ 284598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646 h 21600"/>
              <a:gd name="T14" fmla="*/ 19905 w 21600"/>
              <a:gd name="T15" fmla="*/ 751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409" y="0"/>
                </a:lnTo>
                <a:lnTo>
                  <a:pt x="14409" y="4646"/>
                </a:lnTo>
                <a:lnTo>
                  <a:pt x="12427" y="4646"/>
                </a:lnTo>
                <a:cubicBezTo>
                  <a:pt x="5564" y="4646"/>
                  <a:pt x="0" y="8009"/>
                  <a:pt x="0" y="12158"/>
                </a:cubicBezTo>
                <a:lnTo>
                  <a:pt x="0" y="21600"/>
                </a:lnTo>
                <a:lnTo>
                  <a:pt x="2929" y="21600"/>
                </a:lnTo>
                <a:lnTo>
                  <a:pt x="2929" y="12158"/>
                </a:lnTo>
                <a:cubicBezTo>
                  <a:pt x="2929" y="9592"/>
                  <a:pt x="7181" y="7512"/>
                  <a:pt x="12427" y="7512"/>
                </a:cubicBezTo>
                <a:lnTo>
                  <a:pt x="14409" y="7512"/>
                </a:lnTo>
                <a:lnTo>
                  <a:pt x="14409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0" name="Text Box 42"/>
          <p:cNvSpPr txBox="1">
            <a:spLocks noChangeArrowheads="1"/>
          </p:cNvSpPr>
          <p:nvPr/>
        </p:nvSpPr>
        <p:spPr bwMode="auto">
          <a:xfrm>
            <a:off x="6096000" y="2949575"/>
            <a:ext cx="9309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Control</a:t>
            </a:r>
          </a:p>
        </p:txBody>
      </p:sp>
      <p:sp>
        <p:nvSpPr>
          <p:cNvPr id="9231" name="Rectangle 44"/>
          <p:cNvSpPr>
            <a:spLocks noChangeArrowheads="1"/>
          </p:cNvSpPr>
          <p:nvPr/>
        </p:nvSpPr>
        <p:spPr bwMode="auto">
          <a:xfrm>
            <a:off x="4132263" y="3021013"/>
            <a:ext cx="1271587" cy="646112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Software</a:t>
            </a:r>
          </a:p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Interrupt</a:t>
            </a:r>
          </a:p>
        </p:txBody>
      </p:sp>
      <p:grpSp>
        <p:nvGrpSpPr>
          <p:cNvPr id="9232" name="Group 61"/>
          <p:cNvGrpSpPr>
            <a:grpSpLocks/>
          </p:cNvGrpSpPr>
          <p:nvPr/>
        </p:nvGrpSpPr>
        <p:grpSpPr bwMode="auto">
          <a:xfrm>
            <a:off x="7369176" y="2670176"/>
            <a:ext cx="602032" cy="950659"/>
            <a:chOff x="4578" y="2034"/>
            <a:chExt cx="413" cy="651"/>
          </a:xfrm>
        </p:grpSpPr>
        <p:sp>
          <p:nvSpPr>
            <p:cNvPr id="9249" name="Line 46"/>
            <p:cNvSpPr>
              <a:spLocks noChangeShapeType="1"/>
            </p:cNvSpPr>
            <p:nvPr/>
          </p:nvSpPr>
          <p:spPr bwMode="auto">
            <a:xfrm flipV="1">
              <a:off x="4815" y="2034"/>
              <a:ext cx="0" cy="39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50" name="Text Box 47"/>
            <p:cNvSpPr txBox="1">
              <a:spLocks noChangeArrowheads="1"/>
            </p:cNvSpPr>
            <p:nvPr/>
          </p:nvSpPr>
          <p:spPr bwMode="auto">
            <a:xfrm>
              <a:off x="4578" y="2432"/>
              <a:ext cx="413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NMI</a:t>
              </a:r>
            </a:p>
          </p:txBody>
        </p:sp>
      </p:grpSp>
      <p:sp>
        <p:nvSpPr>
          <p:cNvPr id="9233" name="Oval 8"/>
          <p:cNvSpPr>
            <a:spLocks noChangeArrowheads="1"/>
          </p:cNvSpPr>
          <p:nvPr/>
        </p:nvSpPr>
        <p:spPr bwMode="auto">
          <a:xfrm>
            <a:off x="6764338" y="685800"/>
            <a:ext cx="1922462" cy="2036763"/>
          </a:xfrm>
          <a:prstGeom prst="ellipse">
            <a:avLst/>
          </a:prstGeom>
          <a:solidFill>
            <a:srgbClr val="00FFFF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4" name="Text Box 6"/>
          <p:cNvSpPr txBox="1">
            <a:spLocks noChangeArrowheads="1"/>
          </p:cNvSpPr>
          <p:nvPr/>
        </p:nvSpPr>
        <p:spPr bwMode="auto">
          <a:xfrm>
            <a:off x="7315200" y="1143000"/>
            <a:ext cx="685800" cy="44767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32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</p:txBody>
      </p:sp>
      <p:sp>
        <p:nvSpPr>
          <p:cNvPr id="9235" name="Line 40"/>
          <p:cNvSpPr>
            <a:spLocks noChangeShapeType="1"/>
          </p:cNvSpPr>
          <p:nvPr/>
        </p:nvSpPr>
        <p:spPr bwMode="auto">
          <a:xfrm>
            <a:off x="3592513" y="1982788"/>
            <a:ext cx="12001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6" name="Line 37"/>
          <p:cNvSpPr>
            <a:spLocks noChangeShapeType="1"/>
          </p:cNvSpPr>
          <p:nvPr/>
        </p:nvSpPr>
        <p:spPr bwMode="auto">
          <a:xfrm>
            <a:off x="2971800" y="1012825"/>
            <a:ext cx="18208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7" name="Line 38"/>
          <p:cNvSpPr>
            <a:spLocks noChangeShapeType="1"/>
          </p:cNvSpPr>
          <p:nvPr/>
        </p:nvSpPr>
        <p:spPr bwMode="auto">
          <a:xfrm>
            <a:off x="2438400" y="1336675"/>
            <a:ext cx="2354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8" name="Line 39"/>
          <p:cNvSpPr>
            <a:spLocks noChangeShapeType="1"/>
          </p:cNvSpPr>
          <p:nvPr/>
        </p:nvSpPr>
        <p:spPr bwMode="auto">
          <a:xfrm>
            <a:off x="2514600" y="1658938"/>
            <a:ext cx="22780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9" name="Line 52"/>
          <p:cNvSpPr>
            <a:spLocks noChangeShapeType="1"/>
          </p:cNvSpPr>
          <p:nvPr/>
        </p:nvSpPr>
        <p:spPr bwMode="auto">
          <a:xfrm>
            <a:off x="838200" y="457200"/>
            <a:ext cx="0" cy="2941638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40" name="Line 53"/>
          <p:cNvSpPr>
            <a:spLocks noChangeShapeType="1"/>
          </p:cNvSpPr>
          <p:nvPr/>
        </p:nvSpPr>
        <p:spPr bwMode="auto">
          <a:xfrm flipV="1">
            <a:off x="838200" y="2112963"/>
            <a:ext cx="533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41" name="Rectangle 59"/>
          <p:cNvSpPr>
            <a:spLocks noChangeArrowheads="1"/>
          </p:cNvSpPr>
          <p:nvPr/>
        </p:nvSpPr>
        <p:spPr bwMode="auto">
          <a:xfrm>
            <a:off x="5224463" y="779463"/>
            <a:ext cx="454025" cy="181292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Priority Encoder</a:t>
            </a:r>
          </a:p>
        </p:txBody>
      </p:sp>
      <p:sp>
        <p:nvSpPr>
          <p:cNvPr id="9242" name="Rectangle 45"/>
          <p:cNvSpPr>
            <a:spLocks noChangeArrowheads="1"/>
          </p:cNvSpPr>
          <p:nvPr/>
        </p:nvSpPr>
        <p:spPr bwMode="auto">
          <a:xfrm rot="5400000">
            <a:off x="3022601" y="2244725"/>
            <a:ext cx="1358900" cy="45402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Timer</a:t>
            </a:r>
          </a:p>
        </p:txBody>
      </p:sp>
      <p:sp>
        <p:nvSpPr>
          <p:cNvPr id="9243" name="cddrive"/>
          <p:cNvSpPr>
            <a:spLocks noEditPoints="1" noChangeArrowheads="1"/>
          </p:cNvSpPr>
          <p:nvPr/>
        </p:nvSpPr>
        <p:spPr bwMode="auto">
          <a:xfrm>
            <a:off x="1447800" y="228600"/>
            <a:ext cx="1295400" cy="647700"/>
          </a:xfrm>
          <a:custGeom>
            <a:avLst/>
            <a:gdLst>
              <a:gd name="T0" fmla="*/ 647700 w 21600"/>
              <a:gd name="T1" fmla="*/ 0 h 21600"/>
              <a:gd name="T2" fmla="*/ 1295400 w 21600"/>
              <a:gd name="T3" fmla="*/ 323850 h 21600"/>
              <a:gd name="T4" fmla="*/ 647700 w 21600"/>
              <a:gd name="T5" fmla="*/ 647700 h 21600"/>
              <a:gd name="T6" fmla="*/ 0 w 21600"/>
              <a:gd name="T7" fmla="*/ 323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686 w 21600"/>
              <a:gd name="T13" fmla="*/ 23059 h 21600"/>
              <a:gd name="T14" fmla="*/ 21005 w 21600"/>
              <a:gd name="T15" fmla="*/ 3050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563" y="12259"/>
                </a:moveTo>
                <a:lnTo>
                  <a:pt x="2563" y="12843"/>
                </a:lnTo>
                <a:lnTo>
                  <a:pt x="2746" y="13427"/>
                </a:lnTo>
                <a:lnTo>
                  <a:pt x="2929" y="14303"/>
                </a:lnTo>
                <a:lnTo>
                  <a:pt x="3112" y="14886"/>
                </a:lnTo>
                <a:lnTo>
                  <a:pt x="3478" y="15470"/>
                </a:lnTo>
                <a:lnTo>
                  <a:pt x="3844" y="16054"/>
                </a:lnTo>
                <a:lnTo>
                  <a:pt x="4393" y="16638"/>
                </a:lnTo>
                <a:lnTo>
                  <a:pt x="4942" y="17222"/>
                </a:lnTo>
                <a:lnTo>
                  <a:pt x="5492" y="17514"/>
                </a:lnTo>
                <a:lnTo>
                  <a:pt x="6224" y="18097"/>
                </a:lnTo>
                <a:lnTo>
                  <a:pt x="6773" y="18389"/>
                </a:lnTo>
                <a:lnTo>
                  <a:pt x="7505" y="18681"/>
                </a:lnTo>
                <a:lnTo>
                  <a:pt x="8237" y="18973"/>
                </a:lnTo>
                <a:lnTo>
                  <a:pt x="9153" y="18973"/>
                </a:lnTo>
                <a:lnTo>
                  <a:pt x="9885" y="19265"/>
                </a:lnTo>
                <a:lnTo>
                  <a:pt x="10800" y="19265"/>
                </a:lnTo>
                <a:lnTo>
                  <a:pt x="11532" y="19265"/>
                </a:lnTo>
                <a:lnTo>
                  <a:pt x="12447" y="18973"/>
                </a:lnTo>
                <a:lnTo>
                  <a:pt x="13180" y="18973"/>
                </a:lnTo>
                <a:lnTo>
                  <a:pt x="13912" y="18681"/>
                </a:lnTo>
                <a:lnTo>
                  <a:pt x="14644" y="18389"/>
                </a:lnTo>
                <a:lnTo>
                  <a:pt x="15376" y="18097"/>
                </a:lnTo>
                <a:lnTo>
                  <a:pt x="16108" y="17514"/>
                </a:lnTo>
                <a:lnTo>
                  <a:pt x="16658" y="17222"/>
                </a:lnTo>
                <a:lnTo>
                  <a:pt x="17207" y="16638"/>
                </a:lnTo>
                <a:lnTo>
                  <a:pt x="17573" y="16054"/>
                </a:lnTo>
                <a:lnTo>
                  <a:pt x="18122" y="15470"/>
                </a:lnTo>
                <a:lnTo>
                  <a:pt x="18305" y="14886"/>
                </a:lnTo>
                <a:lnTo>
                  <a:pt x="18671" y="14303"/>
                </a:lnTo>
                <a:lnTo>
                  <a:pt x="18854" y="13427"/>
                </a:lnTo>
                <a:lnTo>
                  <a:pt x="19037" y="12843"/>
                </a:lnTo>
                <a:lnTo>
                  <a:pt x="19037" y="12259"/>
                </a:lnTo>
                <a:lnTo>
                  <a:pt x="2563" y="12259"/>
                </a:lnTo>
                <a:close/>
              </a:path>
              <a:path w="21600" h="21600" extrusionOk="0">
                <a:moveTo>
                  <a:pt x="2563" y="12259"/>
                </a:moveTo>
                <a:lnTo>
                  <a:pt x="9153" y="12259"/>
                </a:lnTo>
                <a:lnTo>
                  <a:pt x="9153" y="12551"/>
                </a:lnTo>
                <a:lnTo>
                  <a:pt x="9336" y="12843"/>
                </a:lnTo>
                <a:lnTo>
                  <a:pt x="9519" y="13135"/>
                </a:lnTo>
                <a:lnTo>
                  <a:pt x="9702" y="13135"/>
                </a:lnTo>
                <a:lnTo>
                  <a:pt x="9885" y="13427"/>
                </a:lnTo>
                <a:lnTo>
                  <a:pt x="10068" y="13719"/>
                </a:lnTo>
                <a:lnTo>
                  <a:pt x="10434" y="13719"/>
                </a:lnTo>
                <a:lnTo>
                  <a:pt x="10800" y="13719"/>
                </a:lnTo>
                <a:lnTo>
                  <a:pt x="10983" y="13719"/>
                </a:lnTo>
                <a:lnTo>
                  <a:pt x="11349" y="13719"/>
                </a:lnTo>
                <a:lnTo>
                  <a:pt x="11715" y="13427"/>
                </a:lnTo>
                <a:lnTo>
                  <a:pt x="11898" y="13135"/>
                </a:lnTo>
                <a:lnTo>
                  <a:pt x="12081" y="13135"/>
                </a:lnTo>
                <a:lnTo>
                  <a:pt x="12264" y="12843"/>
                </a:lnTo>
                <a:lnTo>
                  <a:pt x="12264" y="12551"/>
                </a:lnTo>
                <a:lnTo>
                  <a:pt x="12264" y="12259"/>
                </a:lnTo>
                <a:lnTo>
                  <a:pt x="9153" y="12259"/>
                </a:lnTo>
                <a:lnTo>
                  <a:pt x="2563" y="12259"/>
                </a:lnTo>
                <a:close/>
              </a:path>
              <a:path w="21600" h="21600" extrusionOk="0">
                <a:moveTo>
                  <a:pt x="21600" y="7589"/>
                </a:moveTo>
                <a:lnTo>
                  <a:pt x="17756" y="0"/>
                </a:lnTo>
                <a:lnTo>
                  <a:pt x="10800" y="0"/>
                </a:lnTo>
                <a:lnTo>
                  <a:pt x="3844" y="0"/>
                </a:lnTo>
                <a:lnTo>
                  <a:pt x="0" y="7589"/>
                </a:lnTo>
                <a:lnTo>
                  <a:pt x="0" y="10800"/>
                </a:lnTo>
                <a:lnTo>
                  <a:pt x="0" y="18097"/>
                </a:lnTo>
                <a:lnTo>
                  <a:pt x="1464" y="18097"/>
                </a:lnTo>
                <a:lnTo>
                  <a:pt x="1464" y="21600"/>
                </a:lnTo>
                <a:lnTo>
                  <a:pt x="10800" y="21600"/>
                </a:lnTo>
                <a:lnTo>
                  <a:pt x="19953" y="21600"/>
                </a:lnTo>
                <a:lnTo>
                  <a:pt x="19953" y="18097"/>
                </a:lnTo>
                <a:lnTo>
                  <a:pt x="21600" y="18097"/>
                </a:lnTo>
                <a:lnTo>
                  <a:pt x="21600" y="11092"/>
                </a:lnTo>
                <a:lnTo>
                  <a:pt x="21600" y="7589"/>
                </a:lnTo>
              </a:path>
              <a:path w="21600" h="21600" extrusionOk="0">
                <a:moveTo>
                  <a:pt x="1647" y="18097"/>
                </a:moveTo>
                <a:lnTo>
                  <a:pt x="6407" y="18097"/>
                </a:lnTo>
                <a:moveTo>
                  <a:pt x="19953" y="18097"/>
                </a:moveTo>
                <a:lnTo>
                  <a:pt x="15010" y="18097"/>
                </a:lnTo>
                <a:moveTo>
                  <a:pt x="0" y="7589"/>
                </a:moveTo>
                <a:lnTo>
                  <a:pt x="21417" y="7589"/>
                </a:lnTo>
                <a:lnTo>
                  <a:pt x="21600" y="7589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9244" name="Line 64"/>
          <p:cNvSpPr>
            <a:spLocks noChangeShapeType="1"/>
          </p:cNvSpPr>
          <p:nvPr/>
        </p:nvSpPr>
        <p:spPr bwMode="auto">
          <a:xfrm flipH="1" flipV="1">
            <a:off x="2679700" y="785813"/>
            <a:ext cx="3048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45" name="printer2"/>
          <p:cNvSpPr>
            <a:spLocks noEditPoints="1" noChangeArrowheads="1"/>
          </p:cNvSpPr>
          <p:nvPr/>
        </p:nvSpPr>
        <p:spPr bwMode="auto">
          <a:xfrm>
            <a:off x="1143000" y="990600"/>
            <a:ext cx="1285875" cy="604838"/>
          </a:xfrm>
          <a:custGeom>
            <a:avLst/>
            <a:gdLst>
              <a:gd name="T0" fmla="*/ 635377 w 21600"/>
              <a:gd name="T1" fmla="*/ 0 h 21600"/>
              <a:gd name="T2" fmla="*/ 1142167 w 21600"/>
              <a:gd name="T3" fmla="*/ 0 h 21600"/>
              <a:gd name="T4" fmla="*/ 1285875 w 21600"/>
              <a:gd name="T5" fmla="*/ 131692 h 21600"/>
              <a:gd name="T6" fmla="*/ 1285875 w 21600"/>
              <a:gd name="T7" fmla="*/ 302419 h 21600"/>
              <a:gd name="T8" fmla="*/ 1285875 w 21600"/>
              <a:gd name="T9" fmla="*/ 463373 h 21600"/>
              <a:gd name="T10" fmla="*/ 1074063 w 21600"/>
              <a:gd name="T11" fmla="*/ 604838 h 21600"/>
              <a:gd name="T12" fmla="*/ 635377 w 21600"/>
              <a:gd name="T13" fmla="*/ 604838 h 21600"/>
              <a:gd name="T14" fmla="*/ 189071 w 21600"/>
              <a:gd name="T15" fmla="*/ 604838 h 21600"/>
              <a:gd name="T16" fmla="*/ 0 w 21600"/>
              <a:gd name="T17" fmla="*/ 463373 h 21600"/>
              <a:gd name="T18" fmla="*/ 0 w 21600"/>
              <a:gd name="T19" fmla="*/ 302419 h 21600"/>
              <a:gd name="T20" fmla="*/ 0 w 21600"/>
              <a:gd name="T21" fmla="*/ 131692 h 21600"/>
              <a:gd name="T22" fmla="*/ 143708 w 21600"/>
              <a:gd name="T23" fmla="*/ 0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1397 w 21600"/>
              <a:gd name="T37" fmla="*/ 23298 h 21600"/>
              <a:gd name="T38" fmla="*/ 20266 w 21600"/>
              <a:gd name="T39" fmla="*/ 31137 h 2160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600" h="21600" extrusionOk="0">
                <a:moveTo>
                  <a:pt x="10673" y="0"/>
                </a:moveTo>
                <a:lnTo>
                  <a:pt x="19186" y="0"/>
                </a:lnTo>
                <a:lnTo>
                  <a:pt x="21600" y="4703"/>
                </a:lnTo>
                <a:lnTo>
                  <a:pt x="21600" y="10800"/>
                </a:lnTo>
                <a:lnTo>
                  <a:pt x="21600" y="16548"/>
                </a:lnTo>
                <a:lnTo>
                  <a:pt x="18042" y="16548"/>
                </a:lnTo>
                <a:lnTo>
                  <a:pt x="18042" y="21600"/>
                </a:lnTo>
                <a:lnTo>
                  <a:pt x="10673" y="21600"/>
                </a:lnTo>
                <a:lnTo>
                  <a:pt x="3176" y="21600"/>
                </a:lnTo>
                <a:lnTo>
                  <a:pt x="3176" y="16548"/>
                </a:lnTo>
                <a:lnTo>
                  <a:pt x="0" y="16548"/>
                </a:lnTo>
                <a:lnTo>
                  <a:pt x="0" y="10800"/>
                </a:lnTo>
                <a:lnTo>
                  <a:pt x="0" y="4703"/>
                </a:lnTo>
                <a:lnTo>
                  <a:pt x="2414" y="0"/>
                </a:lnTo>
                <a:lnTo>
                  <a:pt x="10673" y="0"/>
                </a:lnTo>
                <a:close/>
              </a:path>
              <a:path w="21600" h="21600" extrusionOk="0">
                <a:moveTo>
                  <a:pt x="0" y="4703"/>
                </a:moveTo>
                <a:lnTo>
                  <a:pt x="3558" y="4703"/>
                </a:lnTo>
                <a:lnTo>
                  <a:pt x="17026" y="4703"/>
                </a:lnTo>
                <a:lnTo>
                  <a:pt x="21600" y="4703"/>
                </a:lnTo>
                <a:lnTo>
                  <a:pt x="0" y="4703"/>
                </a:lnTo>
                <a:moveTo>
                  <a:pt x="16518" y="4703"/>
                </a:moveTo>
                <a:lnTo>
                  <a:pt x="16518" y="10452"/>
                </a:lnTo>
                <a:lnTo>
                  <a:pt x="0" y="10452"/>
                </a:lnTo>
                <a:moveTo>
                  <a:pt x="4320" y="16548"/>
                </a:moveTo>
                <a:lnTo>
                  <a:pt x="4320" y="17419"/>
                </a:lnTo>
                <a:lnTo>
                  <a:pt x="4320" y="20555"/>
                </a:lnTo>
                <a:lnTo>
                  <a:pt x="4320" y="21600"/>
                </a:lnTo>
                <a:lnTo>
                  <a:pt x="4320" y="16548"/>
                </a:lnTo>
                <a:moveTo>
                  <a:pt x="16899" y="16548"/>
                </a:moveTo>
                <a:lnTo>
                  <a:pt x="16899" y="17419"/>
                </a:lnTo>
                <a:lnTo>
                  <a:pt x="16899" y="20555"/>
                </a:lnTo>
                <a:lnTo>
                  <a:pt x="16899" y="21600"/>
                </a:lnTo>
                <a:lnTo>
                  <a:pt x="16899" y="16548"/>
                </a:lnTo>
                <a:moveTo>
                  <a:pt x="15247" y="14981"/>
                </a:moveTo>
                <a:lnTo>
                  <a:pt x="15247" y="10452"/>
                </a:lnTo>
                <a:lnTo>
                  <a:pt x="16899" y="16548"/>
                </a:lnTo>
                <a:lnTo>
                  <a:pt x="18042" y="16548"/>
                </a:lnTo>
                <a:lnTo>
                  <a:pt x="16518" y="10452"/>
                </a:lnTo>
                <a:moveTo>
                  <a:pt x="15247" y="14981"/>
                </a:moveTo>
                <a:lnTo>
                  <a:pt x="15247" y="14981"/>
                </a:lnTo>
                <a:lnTo>
                  <a:pt x="16772" y="17942"/>
                </a:lnTo>
                <a:lnTo>
                  <a:pt x="4447" y="17942"/>
                </a:lnTo>
                <a:lnTo>
                  <a:pt x="5972" y="14981"/>
                </a:lnTo>
                <a:lnTo>
                  <a:pt x="5972" y="10452"/>
                </a:lnTo>
                <a:lnTo>
                  <a:pt x="4320" y="16548"/>
                </a:lnTo>
                <a:lnTo>
                  <a:pt x="3176" y="16548"/>
                </a:lnTo>
                <a:lnTo>
                  <a:pt x="4701" y="10452"/>
                </a:lnTo>
                <a:moveTo>
                  <a:pt x="20202" y="5574"/>
                </a:moveTo>
                <a:lnTo>
                  <a:pt x="20711" y="5574"/>
                </a:lnTo>
                <a:lnTo>
                  <a:pt x="20711" y="7839"/>
                </a:lnTo>
                <a:lnTo>
                  <a:pt x="20202" y="7839"/>
                </a:lnTo>
                <a:lnTo>
                  <a:pt x="20202" y="5574"/>
                </a:lnTo>
                <a:moveTo>
                  <a:pt x="5972" y="14981"/>
                </a:moveTo>
                <a:lnTo>
                  <a:pt x="7496" y="14981"/>
                </a:lnTo>
                <a:lnTo>
                  <a:pt x="13341" y="14981"/>
                </a:lnTo>
                <a:lnTo>
                  <a:pt x="15247" y="14981"/>
                </a:ln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9246" name="Group 68"/>
          <p:cNvGrpSpPr>
            <a:grpSpLocks/>
          </p:cNvGrpSpPr>
          <p:nvPr/>
        </p:nvGrpSpPr>
        <p:grpSpPr bwMode="auto">
          <a:xfrm>
            <a:off x="6934205" y="1828800"/>
            <a:ext cx="1390651" cy="369888"/>
            <a:chOff x="4377" y="758"/>
            <a:chExt cx="876" cy="233"/>
          </a:xfrm>
        </p:grpSpPr>
        <p:sp>
          <p:nvSpPr>
            <p:cNvPr id="9247" name="Rectangle 66"/>
            <p:cNvSpPr>
              <a:spLocks noChangeArrowheads="1"/>
            </p:cNvSpPr>
            <p:nvPr/>
          </p:nvSpPr>
          <p:spPr bwMode="auto">
            <a:xfrm>
              <a:off x="4377" y="807"/>
              <a:ext cx="144" cy="14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48" name="Text Box 67"/>
            <p:cNvSpPr txBox="1">
              <a:spLocks noChangeArrowheads="1"/>
            </p:cNvSpPr>
            <p:nvPr/>
          </p:nvSpPr>
          <p:spPr bwMode="auto">
            <a:xfrm>
              <a:off x="4506" y="758"/>
              <a:ext cx="74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Int Disable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17253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take interrupts safely?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Interrupt vector</a:t>
            </a:r>
          </a:p>
          <a:p>
            <a:pPr lvl="1"/>
            <a:r>
              <a:rPr lang="en-US" dirty="0" smtClean="0"/>
              <a:t>Limited number of entry points into kernel</a:t>
            </a:r>
          </a:p>
          <a:p>
            <a:r>
              <a:rPr lang="en-US" dirty="0" smtClean="0"/>
              <a:t>Kernel interrupt stack</a:t>
            </a:r>
          </a:p>
          <a:p>
            <a:pPr lvl="1"/>
            <a:r>
              <a:rPr lang="en-US" dirty="0" smtClean="0"/>
              <a:t>Handler works regardless of state of user code</a:t>
            </a:r>
          </a:p>
          <a:p>
            <a:r>
              <a:rPr lang="en-US" dirty="0" smtClean="0"/>
              <a:t>Interrupt masking</a:t>
            </a:r>
          </a:p>
          <a:p>
            <a:pPr lvl="1"/>
            <a:r>
              <a:rPr lang="en-US" dirty="0" smtClean="0"/>
              <a:t>Handler is non-blocking</a:t>
            </a:r>
          </a:p>
          <a:p>
            <a:r>
              <a:rPr lang="en-US" dirty="0" smtClean="0"/>
              <a:t>Atomic transfer of control</a:t>
            </a:r>
          </a:p>
          <a:p>
            <a:pPr lvl="1"/>
            <a:r>
              <a:rPr lang="en-US" dirty="0" smtClean="0"/>
              <a:t>“Single instruction”-like to change: 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rogram counter</a:t>
            </a:r>
          </a:p>
          <a:p>
            <a:pPr lvl="2"/>
            <a:r>
              <a:rPr lang="en-US" dirty="0" smtClean="0"/>
              <a:t>Stack pointer</a:t>
            </a:r>
          </a:p>
          <a:p>
            <a:pPr lvl="2"/>
            <a:r>
              <a:rPr lang="en-US" dirty="0" smtClean="0"/>
              <a:t>Memory protection</a:t>
            </a:r>
          </a:p>
          <a:p>
            <a:pPr lvl="2"/>
            <a:r>
              <a:rPr lang="en-US" dirty="0" smtClean="0"/>
              <a:t>Kernel/user mode</a:t>
            </a:r>
          </a:p>
          <a:p>
            <a:r>
              <a:rPr lang="en-US" dirty="0" smtClean="0"/>
              <a:t>Transparent </a:t>
            </a:r>
            <a:r>
              <a:rPr lang="en-US" dirty="0" err="1" smtClean="0"/>
              <a:t>restartable</a:t>
            </a:r>
            <a:r>
              <a:rPr lang="en-US" dirty="0" smtClean="0"/>
              <a:t> execution</a:t>
            </a:r>
          </a:p>
          <a:p>
            <a:pPr lvl="1"/>
            <a:r>
              <a:rPr lang="en-US" dirty="0" smtClean="0"/>
              <a:t>User program does not know interrupt occurred</a:t>
            </a:r>
          </a:p>
        </p:txBody>
      </p:sp>
    </p:spTree>
    <p:extLst>
      <p:ext uri="{BB962C8B-B14F-4D97-AF65-F5344CB8AC3E}">
        <p14:creationId xmlns:p14="http://schemas.microsoft.com/office/powerpoint/2010/main" val="7816354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a process create a process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621" y="914400"/>
            <a:ext cx="875498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Yes! Unique identity of process is the “process ID” (or PID)</a:t>
            </a:r>
          </a:p>
          <a:p>
            <a:r>
              <a:rPr lang="en-US" b="1" dirty="0"/>
              <a:t>f</a:t>
            </a:r>
            <a:r>
              <a:rPr lang="en-US" b="1" dirty="0" smtClean="0"/>
              <a:t>ork()</a:t>
            </a:r>
            <a:r>
              <a:rPr lang="en-US" dirty="0" smtClean="0"/>
              <a:t> system call creates a </a:t>
            </a:r>
            <a:r>
              <a:rPr lang="en-US" i="1" dirty="0" smtClean="0"/>
              <a:t>copy</a:t>
            </a:r>
            <a:r>
              <a:rPr lang="en-US" dirty="0" smtClean="0"/>
              <a:t> of current process with a new PID</a:t>
            </a:r>
          </a:p>
          <a:p>
            <a:r>
              <a:rPr lang="en-US" dirty="0" smtClean="0"/>
              <a:t>Return value from </a:t>
            </a:r>
            <a:r>
              <a:rPr lang="en-US" b="1" dirty="0" smtClean="0"/>
              <a:t>fork()</a:t>
            </a:r>
            <a:r>
              <a:rPr lang="en-US" dirty="0" smtClean="0"/>
              <a:t>: integer</a:t>
            </a:r>
          </a:p>
          <a:p>
            <a:pPr lvl="1"/>
            <a:r>
              <a:rPr lang="en-US" dirty="0" smtClean="0"/>
              <a:t>When &gt; 0: </a:t>
            </a:r>
          </a:p>
          <a:p>
            <a:pPr lvl="2"/>
            <a:r>
              <a:rPr lang="en-US" dirty="0" smtClean="0"/>
              <a:t>Running in (original) </a:t>
            </a:r>
            <a:r>
              <a:rPr lang="en-US" dirty="0" smtClean="0">
                <a:solidFill>
                  <a:srgbClr val="FF0000"/>
                </a:solidFill>
              </a:rPr>
              <a:t>Parent</a:t>
            </a:r>
            <a:r>
              <a:rPr lang="en-US" dirty="0" smtClean="0"/>
              <a:t> process</a:t>
            </a:r>
          </a:p>
          <a:p>
            <a:pPr lvl="2"/>
            <a:r>
              <a:rPr lang="en-US" dirty="0" smtClean="0"/>
              <a:t>return value is </a:t>
            </a:r>
            <a:r>
              <a:rPr lang="en-US" dirty="0" err="1" smtClean="0">
                <a:solidFill>
                  <a:srgbClr val="FF0000"/>
                </a:solidFill>
              </a:rPr>
              <a:t>pid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new child</a:t>
            </a:r>
          </a:p>
          <a:p>
            <a:pPr lvl="1"/>
            <a:r>
              <a:rPr lang="en-US" dirty="0" smtClean="0"/>
              <a:t>When = 0: </a:t>
            </a:r>
          </a:p>
          <a:p>
            <a:pPr lvl="2"/>
            <a:r>
              <a:rPr lang="en-US" dirty="0" smtClean="0"/>
              <a:t>Running in new </a:t>
            </a:r>
            <a:r>
              <a:rPr lang="en-US" dirty="0" smtClean="0">
                <a:solidFill>
                  <a:srgbClr val="FF0000"/>
                </a:solidFill>
              </a:rPr>
              <a:t>Child</a:t>
            </a:r>
            <a:r>
              <a:rPr lang="en-US" dirty="0" smtClean="0"/>
              <a:t> process</a:t>
            </a:r>
          </a:p>
          <a:p>
            <a:pPr lvl="1"/>
            <a:r>
              <a:rPr lang="en-US" dirty="0" smtClean="0"/>
              <a:t>When &lt; 0:</a:t>
            </a:r>
          </a:p>
          <a:p>
            <a:pPr lvl="2"/>
            <a:r>
              <a:rPr lang="en-US" dirty="0" smtClean="0"/>
              <a:t>Error!  Must handle somehow</a:t>
            </a:r>
          </a:p>
          <a:p>
            <a:pPr lvl="2"/>
            <a:r>
              <a:rPr lang="en-US" dirty="0" smtClean="0"/>
              <a:t>Running in original process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All state of original process duplicated in both Parent and Child!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Memory, File Descriptors (next topic), etc…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1019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ork1.c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685800"/>
            <a:ext cx="8229600" cy="5909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"/>
                <a:cs typeface="Courier"/>
              </a:rPr>
              <a:t>#include &lt;</a:t>
            </a:r>
            <a:r>
              <a:rPr lang="en-US" sz="1400" dirty="0" err="1">
                <a:latin typeface="Courier"/>
                <a:cs typeface="Courier"/>
              </a:rPr>
              <a:t>stdlib.h</a:t>
            </a:r>
            <a:r>
              <a:rPr lang="en-US" sz="1400" dirty="0">
                <a:latin typeface="Courier"/>
                <a:cs typeface="Courier"/>
              </a:rPr>
              <a:t>&gt;</a:t>
            </a:r>
          </a:p>
          <a:p>
            <a:r>
              <a:rPr lang="en-US" sz="1400" dirty="0">
                <a:latin typeface="Courier"/>
                <a:cs typeface="Courier"/>
              </a:rPr>
              <a:t>#include &lt;</a:t>
            </a:r>
            <a:r>
              <a:rPr lang="en-US" sz="1400" dirty="0" err="1">
                <a:latin typeface="Courier"/>
                <a:cs typeface="Courier"/>
              </a:rPr>
              <a:t>stdio.h</a:t>
            </a:r>
            <a:r>
              <a:rPr lang="en-US" sz="1400" dirty="0">
                <a:latin typeface="Courier"/>
                <a:cs typeface="Courier"/>
              </a:rPr>
              <a:t>&gt;</a:t>
            </a:r>
          </a:p>
          <a:p>
            <a:r>
              <a:rPr lang="en-US" sz="1400" dirty="0">
                <a:latin typeface="Courier"/>
                <a:cs typeface="Courier"/>
              </a:rPr>
              <a:t>#include &lt;</a:t>
            </a:r>
            <a:r>
              <a:rPr lang="en-US" sz="1400" dirty="0" err="1">
                <a:latin typeface="Courier"/>
                <a:cs typeface="Courier"/>
              </a:rPr>
              <a:t>string.h</a:t>
            </a:r>
            <a:r>
              <a:rPr lang="en-US" sz="1400" dirty="0">
                <a:latin typeface="Courier"/>
                <a:cs typeface="Courier"/>
              </a:rPr>
              <a:t>&gt;</a:t>
            </a:r>
          </a:p>
          <a:p>
            <a:r>
              <a:rPr lang="en-US" sz="1400" dirty="0">
                <a:latin typeface="Courier"/>
                <a:cs typeface="Courier"/>
              </a:rPr>
              <a:t>#include &lt;</a:t>
            </a:r>
            <a:r>
              <a:rPr lang="en-US" sz="1400" dirty="0" err="1">
                <a:latin typeface="Courier"/>
                <a:cs typeface="Courier"/>
              </a:rPr>
              <a:t>unistd.h</a:t>
            </a:r>
            <a:r>
              <a:rPr lang="en-US" sz="1400" dirty="0">
                <a:latin typeface="Courier"/>
                <a:cs typeface="Courier"/>
              </a:rPr>
              <a:t>&gt;</a:t>
            </a:r>
          </a:p>
          <a:p>
            <a:r>
              <a:rPr lang="en-US" sz="1400" dirty="0">
                <a:latin typeface="Courier"/>
                <a:cs typeface="Courier"/>
              </a:rPr>
              <a:t>#include &lt;sys/</a:t>
            </a:r>
            <a:r>
              <a:rPr lang="en-US" sz="1400" dirty="0" err="1">
                <a:latin typeface="Courier"/>
                <a:cs typeface="Courier"/>
              </a:rPr>
              <a:t>types.h</a:t>
            </a:r>
            <a:r>
              <a:rPr lang="en-US" sz="1400" dirty="0">
                <a:latin typeface="Courier"/>
                <a:cs typeface="Courier"/>
              </a:rPr>
              <a:t>&gt;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#define BUFSIZE 1024</a:t>
            </a:r>
          </a:p>
          <a:p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main(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argc</a:t>
            </a:r>
            <a:r>
              <a:rPr lang="en-US" sz="1400" dirty="0">
                <a:latin typeface="Courier"/>
                <a:cs typeface="Courier"/>
              </a:rPr>
              <a:t>, char *</a:t>
            </a:r>
            <a:r>
              <a:rPr lang="en-US" sz="1400" dirty="0" err="1">
                <a:latin typeface="Courier"/>
                <a:cs typeface="Courier"/>
              </a:rPr>
              <a:t>argv</a:t>
            </a:r>
            <a:r>
              <a:rPr lang="en-US" sz="1400" dirty="0">
                <a:latin typeface="Courier"/>
                <a:cs typeface="Courier"/>
              </a:rPr>
              <a:t>[])</a:t>
            </a:r>
          </a:p>
          <a:p>
            <a:r>
              <a:rPr lang="en-US" sz="1400" dirty="0">
                <a:latin typeface="Courier"/>
                <a:cs typeface="Courier"/>
              </a:rPr>
              <a:t>{</a:t>
            </a:r>
          </a:p>
          <a:p>
            <a:r>
              <a:rPr lang="en-US" sz="1400" dirty="0">
                <a:latin typeface="Courier"/>
                <a:cs typeface="Courier"/>
              </a:rPr>
              <a:t>  char </a:t>
            </a:r>
            <a:r>
              <a:rPr lang="en-US" sz="1400" dirty="0" err="1">
                <a:latin typeface="Courier"/>
                <a:cs typeface="Courier"/>
              </a:rPr>
              <a:t>buf</a:t>
            </a:r>
            <a:r>
              <a:rPr lang="en-US" sz="1400" dirty="0">
                <a:latin typeface="Courier"/>
                <a:cs typeface="Courier"/>
              </a:rPr>
              <a:t>[BUFSIZE];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size_t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readlen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writelen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slen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pid_t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cpid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mypid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pid_t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pid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getpid</a:t>
            </a:r>
            <a:r>
              <a:rPr lang="en-US" sz="1400" dirty="0">
                <a:latin typeface="Courier"/>
                <a:cs typeface="Courier"/>
              </a:rPr>
              <a:t>();         /* get current processes PID */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("Parent </a:t>
            </a:r>
            <a:r>
              <a:rPr lang="en-US" sz="1400" dirty="0" err="1">
                <a:latin typeface="Courier"/>
                <a:cs typeface="Courier"/>
              </a:rPr>
              <a:t>pid</a:t>
            </a:r>
            <a:r>
              <a:rPr lang="en-US" sz="1400" dirty="0">
                <a:latin typeface="Courier"/>
                <a:cs typeface="Courier"/>
              </a:rPr>
              <a:t>: %d\n", </a:t>
            </a:r>
            <a:r>
              <a:rPr lang="en-US" sz="1400" dirty="0" err="1">
                <a:latin typeface="Courier"/>
                <a:cs typeface="Courier"/>
              </a:rPr>
              <a:t>pid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600" b="1" dirty="0" err="1">
                <a:solidFill>
                  <a:srgbClr val="FF0000"/>
                </a:solidFill>
                <a:latin typeface="Courier"/>
                <a:cs typeface="Courier"/>
              </a:rPr>
              <a:t>cpid</a:t>
            </a:r>
            <a:r>
              <a:rPr lang="en-US" sz="1600" b="1" dirty="0">
                <a:solidFill>
                  <a:srgbClr val="FF0000"/>
                </a:solidFill>
                <a:latin typeface="Courier"/>
                <a:cs typeface="Courier"/>
              </a:rPr>
              <a:t> = fork();</a:t>
            </a:r>
            <a:endParaRPr lang="en-US" sz="14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if (</a:t>
            </a:r>
            <a:r>
              <a:rPr lang="en-US" sz="1400" dirty="0" err="1">
                <a:latin typeface="Courier"/>
                <a:cs typeface="Courier"/>
              </a:rPr>
              <a:t>cpid</a:t>
            </a:r>
            <a:r>
              <a:rPr lang="en-US" sz="1400" dirty="0">
                <a:latin typeface="Courier"/>
                <a:cs typeface="Courier"/>
              </a:rPr>
              <a:t> &gt; 0) {		</a:t>
            </a:r>
            <a:r>
              <a:rPr lang="en-US" sz="1400" dirty="0" smtClean="0">
                <a:latin typeface="Courier"/>
                <a:cs typeface="Courier"/>
              </a:rPr>
              <a:t>          /</a:t>
            </a:r>
            <a:r>
              <a:rPr lang="en-US" sz="1400" dirty="0">
                <a:latin typeface="Courier"/>
                <a:cs typeface="Courier"/>
              </a:rPr>
              <a:t>* Parent Process */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mypid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getpid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("[%d] parent of [%d]\n", </a:t>
            </a:r>
            <a:r>
              <a:rPr lang="en-US" sz="1400" dirty="0" err="1">
                <a:latin typeface="Courier"/>
                <a:cs typeface="Courier"/>
              </a:rPr>
              <a:t>mypid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cpid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  }  else if (</a:t>
            </a:r>
            <a:r>
              <a:rPr lang="en-US" sz="1400" dirty="0" err="1">
                <a:latin typeface="Courier"/>
                <a:cs typeface="Courier"/>
              </a:rPr>
              <a:t>cpid</a:t>
            </a:r>
            <a:r>
              <a:rPr lang="en-US" sz="1400" dirty="0">
                <a:latin typeface="Courier"/>
                <a:cs typeface="Courier"/>
              </a:rPr>
              <a:t> == 0) {	</a:t>
            </a:r>
            <a:r>
              <a:rPr lang="en-US" sz="1400" dirty="0" smtClean="0">
                <a:latin typeface="Courier"/>
                <a:cs typeface="Courier"/>
              </a:rPr>
              <a:t> /</a:t>
            </a:r>
            <a:r>
              <a:rPr lang="en-US" sz="1400" dirty="0">
                <a:latin typeface="Courier"/>
                <a:cs typeface="Courier"/>
              </a:rPr>
              <a:t>* Child Process */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mypid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getpid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("[%d] child\n", </a:t>
            </a:r>
            <a:r>
              <a:rPr lang="en-US" sz="1400" dirty="0" err="1">
                <a:latin typeface="Courier"/>
                <a:cs typeface="Courier"/>
              </a:rPr>
              <a:t>mypid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  } else {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perror</a:t>
            </a:r>
            <a:r>
              <a:rPr lang="en-US" sz="1400" dirty="0">
                <a:latin typeface="Courier"/>
                <a:cs typeface="Courier"/>
              </a:rPr>
              <a:t>("Fork failed");</a:t>
            </a:r>
          </a:p>
          <a:p>
            <a:r>
              <a:rPr lang="en-US" sz="1400" dirty="0">
                <a:latin typeface="Courier"/>
                <a:cs typeface="Courier"/>
              </a:rPr>
              <a:t>    exit(1);</a:t>
            </a:r>
          </a:p>
          <a:p>
            <a:r>
              <a:rPr lang="en-US" sz="1400" dirty="0">
                <a:latin typeface="Courier"/>
                <a:cs typeface="Courier"/>
              </a:rPr>
              <a:t>  }</a:t>
            </a:r>
          </a:p>
          <a:p>
            <a:r>
              <a:rPr lang="en-US" sz="1400" dirty="0">
                <a:latin typeface="Courier"/>
                <a:cs typeface="Courier"/>
              </a:rPr>
              <a:t>  exit(0);</a:t>
            </a:r>
          </a:p>
          <a:p>
            <a:r>
              <a:rPr lang="en-US" sz="14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01775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ork2.c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354667"/>
            <a:ext cx="8060267" cy="400109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status;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pid_t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tcpid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…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cpid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fork();</a:t>
            </a:r>
          </a:p>
          <a:p>
            <a:r>
              <a:rPr lang="en-US" dirty="0">
                <a:latin typeface="Courier"/>
                <a:cs typeface="Courier"/>
              </a:rPr>
              <a:t>  if (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&gt; 0) {               /* Parent Process */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getpid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parent of [%d]\n",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sz="2000" b="1" dirty="0" err="1">
                <a:solidFill>
                  <a:srgbClr val="FF0000"/>
                </a:solidFill>
                <a:latin typeface="Courier"/>
                <a:cs typeface="Courier"/>
              </a:rPr>
              <a:t>tcpid</a:t>
            </a:r>
            <a:r>
              <a:rPr lang="en-US" sz="2000" b="1" dirty="0">
                <a:solidFill>
                  <a:srgbClr val="FF0000"/>
                </a:solidFill>
                <a:latin typeface="Courier"/>
                <a:cs typeface="Courier"/>
              </a:rPr>
              <a:t> = wait(&amp;status);</a:t>
            </a:r>
            <a:endParaRPr lang="en-US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bye %</a:t>
            </a:r>
            <a:r>
              <a:rPr lang="en-US" dirty="0" smtClean="0">
                <a:latin typeface="Courier"/>
                <a:cs typeface="Courier"/>
              </a:rPr>
              <a:t>d(%d)\n</a:t>
            </a:r>
            <a:r>
              <a:rPr lang="en-US" dirty="0">
                <a:latin typeface="Courier"/>
                <a:cs typeface="Courier"/>
              </a:rPr>
              <a:t>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tcpid</a:t>
            </a:r>
            <a:r>
              <a:rPr lang="en-US" dirty="0" smtClean="0">
                <a:latin typeface="Courier"/>
                <a:cs typeface="Courier"/>
              </a:rPr>
              <a:t>, status);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}  else if (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== 0) {      /* Child Process */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getpid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child\n",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…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349356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Races: fork3.c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33400" y="5639514"/>
            <a:ext cx="7924800" cy="1070675"/>
          </a:xfrm>
        </p:spPr>
        <p:txBody>
          <a:bodyPr/>
          <a:lstStyle/>
          <a:p>
            <a:r>
              <a:rPr lang="en-US" dirty="0" smtClean="0"/>
              <a:t>Question: What does this program print?</a:t>
            </a:r>
          </a:p>
          <a:p>
            <a:r>
              <a:rPr lang="en-US" dirty="0" smtClean="0"/>
              <a:t>Does it change if you add in one of the sleep() statements?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838200"/>
            <a:ext cx="780626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cpid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fork();</a:t>
            </a:r>
          </a:p>
          <a:p>
            <a:r>
              <a:rPr lang="en-US" dirty="0" smtClean="0">
                <a:latin typeface="Courier"/>
                <a:cs typeface="Courier"/>
              </a:rPr>
              <a:t>if 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&gt; 0) {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getpid</a:t>
            </a:r>
            <a:r>
              <a:rPr lang="en-US" dirty="0" smtClean="0">
                <a:latin typeface="Courier"/>
                <a:cs typeface="Courier"/>
              </a:rPr>
              <a:t>();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parent of [%d]\n",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for (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=0;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&lt;</a:t>
            </a:r>
            <a:r>
              <a:rPr lang="en-US" dirty="0" smtClean="0">
                <a:latin typeface="Courier"/>
                <a:cs typeface="Courier"/>
              </a:rPr>
              <a:t>10;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++) {</a:t>
            </a:r>
          </a:p>
          <a:p>
            <a:r>
              <a:rPr lang="en-US" dirty="0">
                <a:latin typeface="Courier"/>
                <a:cs typeface="Courier"/>
              </a:rPr>
              <a:t>  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parent: %d\n",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  /</a:t>
            </a:r>
            <a:r>
              <a:rPr lang="en-US" dirty="0" smtClean="0">
                <a:latin typeface="Courier"/>
                <a:cs typeface="Courier"/>
              </a:rPr>
              <a:t>/ sleep</a:t>
            </a:r>
            <a:r>
              <a:rPr lang="en-US" dirty="0">
                <a:latin typeface="Courier"/>
                <a:cs typeface="Courier"/>
              </a:rPr>
              <a:t>(1);                                                                               </a:t>
            </a:r>
          </a:p>
          <a:p>
            <a:r>
              <a:rPr lang="en-US" dirty="0">
                <a:latin typeface="Courier"/>
                <a:cs typeface="Courier"/>
              </a:rPr>
              <a:t>    }</a:t>
            </a:r>
          </a:p>
          <a:p>
            <a:r>
              <a:rPr lang="en-US" dirty="0">
                <a:latin typeface="Courier"/>
                <a:cs typeface="Courier"/>
              </a:rPr>
              <a:t>  }  else if (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== 0) {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getpid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child\n",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for (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=0;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&gt;-</a:t>
            </a:r>
            <a:r>
              <a:rPr lang="en-US" dirty="0" smtClean="0">
                <a:latin typeface="Courier"/>
                <a:cs typeface="Courier"/>
              </a:rPr>
              <a:t>10;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--) {</a:t>
            </a:r>
          </a:p>
          <a:p>
            <a:r>
              <a:rPr lang="en-US" dirty="0">
                <a:latin typeface="Courier"/>
                <a:cs typeface="Courier"/>
              </a:rPr>
              <a:t>  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child: %d\n",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  /</a:t>
            </a:r>
            <a:r>
              <a:rPr lang="en-US" dirty="0" smtClean="0">
                <a:latin typeface="Courier"/>
                <a:cs typeface="Courier"/>
              </a:rPr>
              <a:t>/ sleep</a:t>
            </a:r>
            <a:r>
              <a:rPr lang="en-US" dirty="0">
                <a:latin typeface="Courier"/>
                <a:cs typeface="Courier"/>
              </a:rPr>
              <a:t>(1);                                                                               </a:t>
            </a:r>
          </a:p>
          <a:p>
            <a:r>
              <a:rPr lang="en-US" dirty="0">
                <a:latin typeface="Courier"/>
                <a:cs typeface="Courier"/>
              </a:rPr>
              <a:t>    }</a:t>
            </a:r>
          </a:p>
          <a:p>
            <a:r>
              <a:rPr lang="en-US" dirty="0">
                <a:latin typeface="Courier"/>
                <a:cs typeface="Courier"/>
              </a:rPr>
              <a:t>  } </a:t>
            </a:r>
          </a:p>
        </p:txBody>
      </p:sp>
    </p:spTree>
    <p:extLst>
      <p:ext uri="{BB962C8B-B14F-4D97-AF65-F5344CB8AC3E}">
        <p14:creationId xmlns:p14="http://schemas.microsoft.com/office/powerpoint/2010/main" val="27466242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Process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UNIX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fork</a:t>
            </a:r>
            <a:r>
              <a:rPr lang="en-US" dirty="0" smtClean="0"/>
              <a:t> – system call to create a copy of the current process, and start it running</a:t>
            </a:r>
          </a:p>
          <a:p>
            <a:pPr lvl="1"/>
            <a:r>
              <a:rPr lang="en-US" dirty="0" smtClean="0"/>
              <a:t>No arguments!</a:t>
            </a:r>
          </a:p>
          <a:p>
            <a:endParaRPr lang="en-US" dirty="0" smtClean="0"/>
          </a:p>
          <a:p>
            <a:r>
              <a:rPr lang="en-US" dirty="0" smtClean="0"/>
              <a:t>UNIX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exec</a:t>
            </a:r>
            <a:r>
              <a:rPr lang="en-US" dirty="0" smtClean="0"/>
              <a:t> – system call to </a:t>
            </a:r>
            <a:r>
              <a:rPr lang="en-US" i="1" dirty="0" smtClean="0"/>
              <a:t>change the program </a:t>
            </a:r>
            <a:r>
              <a:rPr lang="en-US" dirty="0" smtClean="0"/>
              <a:t>being run by the current process</a:t>
            </a:r>
          </a:p>
          <a:p>
            <a:endParaRPr lang="en-US" dirty="0" smtClean="0"/>
          </a:p>
          <a:p>
            <a:r>
              <a:rPr lang="en-US" dirty="0" smtClean="0"/>
              <a:t>UNIX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wait</a:t>
            </a:r>
            <a:r>
              <a:rPr lang="en-US" dirty="0" smtClean="0"/>
              <a:t> – system call to wait for a process to finish</a:t>
            </a:r>
          </a:p>
          <a:p>
            <a:endParaRPr lang="en-US" dirty="0" smtClean="0"/>
          </a:p>
          <a:p>
            <a:r>
              <a:rPr lang="en-US" dirty="0" smtClean="0"/>
              <a:t>UNIX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signal</a:t>
            </a:r>
            <a:r>
              <a:rPr lang="en-US" dirty="0" smtClean="0"/>
              <a:t> – system call to send a notification to another process</a:t>
            </a:r>
          </a:p>
          <a:p>
            <a:endParaRPr lang="en-US" dirty="0" smtClean="0"/>
          </a:p>
          <a:p>
            <a:r>
              <a:rPr lang="en-US" dirty="0" smtClean="0"/>
              <a:t>UNIX man pages: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fork</a:t>
            </a:r>
            <a:r>
              <a:rPr lang="en-US" dirty="0" smtClean="0"/>
              <a:t>(2),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exec</a:t>
            </a:r>
            <a:r>
              <a:rPr lang="en-US" dirty="0" smtClean="0"/>
              <a:t>(3),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wait</a:t>
            </a:r>
            <a:r>
              <a:rPr lang="en-US" dirty="0" smtClean="0"/>
              <a:t>(2),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signal</a:t>
            </a:r>
            <a:r>
              <a:rPr lang="en-US" dirty="0" smtClean="0"/>
              <a:t>(3)</a:t>
            </a:r>
          </a:p>
        </p:txBody>
      </p:sp>
    </p:spTree>
    <p:extLst>
      <p:ext uri="{BB962C8B-B14F-4D97-AF65-F5344CB8AC3E}">
        <p14:creationId xmlns:p14="http://schemas.microsoft.com/office/powerpoint/2010/main" val="19285065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4278" cy="736600"/>
          </a:xfrm>
        </p:spPr>
        <p:txBody>
          <a:bodyPr/>
          <a:lstStyle/>
          <a:p>
            <a:r>
              <a:rPr lang="en-US" dirty="0" smtClean="0"/>
              <a:t>Tying it together: </a:t>
            </a:r>
            <a:r>
              <a:rPr lang="en-US" dirty="0"/>
              <a:t>Simple B&amp;B: OS </a:t>
            </a:r>
            <a:r>
              <a:rPr lang="en-US" dirty="0" smtClean="0"/>
              <a:t>loads process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57200" y="1905000"/>
            <a:ext cx="26670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OS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57200" y="990600"/>
            <a:ext cx="762000" cy="762000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371600" y="990600"/>
            <a:ext cx="762000" cy="7620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514600" y="990600"/>
            <a:ext cx="762000" cy="762000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99102" y="13716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  <a:cs typeface="Gill Sans Light"/>
              </a:rPr>
              <a:t>…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791200" y="914400"/>
            <a:ext cx="2133600" cy="5334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867400" y="990600"/>
            <a:ext cx="1905000" cy="1790708"/>
            <a:chOff x="3200400" y="1371600"/>
            <a:chExt cx="1628564" cy="2724991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200400" y="1371600"/>
              <a:ext cx="1628564" cy="6858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72272" y="1371600"/>
              <a:ext cx="508689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352800" y="2133599"/>
              <a:ext cx="937621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05200" y="2666999"/>
              <a:ext cx="492158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429000" y="3581400"/>
              <a:ext cx="519652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5943600" y="2956058"/>
            <a:ext cx="1828800" cy="1387342"/>
            <a:chOff x="3200400" y="1638300"/>
            <a:chExt cx="1628564" cy="2427848"/>
          </a:xfrm>
          <a:solidFill>
            <a:srgbClr val="FFFF00"/>
          </a:solidFill>
        </p:grpSpPr>
        <p:sp>
          <p:nvSpPr>
            <p:cNvPr id="37" name="Rectangle 36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372272" y="1638300"/>
              <a:ext cx="438525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52800" y="2133601"/>
              <a:ext cx="771131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505200" y="2667001"/>
              <a:ext cx="427104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29000" y="3581400"/>
              <a:ext cx="447090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5943600" y="4572000"/>
            <a:ext cx="1828800" cy="1387342"/>
            <a:chOff x="3200400" y="1638300"/>
            <a:chExt cx="1628564" cy="2427848"/>
          </a:xfrm>
          <a:solidFill>
            <a:schemeClr val="accent2"/>
          </a:solidFill>
        </p:grpSpPr>
        <p:sp>
          <p:nvSpPr>
            <p:cNvPr id="48" name="Rectangle 47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372272" y="1638300"/>
              <a:ext cx="438525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52800" y="2133601"/>
              <a:ext cx="771131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05200" y="2667001"/>
              <a:ext cx="427104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429000" y="3581400"/>
              <a:ext cx="447090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58" name="TextBox 57"/>
          <p:cNvSpPr txBox="1"/>
          <p:nvPr/>
        </p:nvSpPr>
        <p:spPr>
          <a:xfrm>
            <a:off x="7859695" y="7620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859695" y="610766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FFFF…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859695" y="27432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924800" y="4050268"/>
            <a:ext cx="91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935895" y="448413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3000…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001000" y="56388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3080…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53562" y="3124200"/>
            <a:ext cx="5645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Base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2590800" y="3124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2590800" y="3505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67" name="Straight Arrow Connector 66"/>
          <p:cNvCxnSpPr>
            <a:stCxn id="65" idx="3"/>
          </p:cNvCxnSpPr>
          <p:nvPr/>
        </p:nvCxnSpPr>
        <p:spPr bwMode="auto">
          <a:xfrm flipV="1">
            <a:off x="4419600" y="990600"/>
            <a:ext cx="1371600" cy="2286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2590800" y="3124200"/>
            <a:ext cx="857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>
                <a:latin typeface="Gill Sans" charset="0"/>
                <a:ea typeface="Gill Sans" charset="0"/>
                <a:cs typeface="Gill Sans" charset="0"/>
              </a:rPr>
              <a:t>x</a:t>
            </a:r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xxx</a:t>
            </a:r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 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590800" y="3505200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xxxx</a:t>
            </a:r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827927" y="3505200"/>
            <a:ext cx="723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Bound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3886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590800" y="3886200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xxxx</a:t>
            </a:r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022090" y="3886200"/>
            <a:ext cx="5373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>
                <a:latin typeface="Gill Sans" charset="0"/>
                <a:ea typeface="Gill Sans" charset="0"/>
                <a:cs typeface="Gill Sans" charset="0"/>
              </a:rPr>
              <a:t>u</a:t>
            </a:r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PC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2590800" y="4648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590800" y="49530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590800" y="54864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022090" y="4648200"/>
            <a:ext cx="526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regs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2590800" y="2743200"/>
            <a:ext cx="457200" cy="3048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600200" y="2743200"/>
            <a:ext cx="906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sysmode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6600" y="51170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667000" y="27432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1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2590800" y="4267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136204" y="4267200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PC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5257800" y="990600"/>
            <a:ext cx="1295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>
            <a:off x="5257800" y="6248400"/>
            <a:ext cx="1295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Curved Connector 21"/>
          <p:cNvCxnSpPr/>
          <p:nvPr/>
        </p:nvCxnSpPr>
        <p:spPr bwMode="auto">
          <a:xfrm rot="5400000" flipH="1" flipV="1">
            <a:off x="3276600" y="1676400"/>
            <a:ext cx="3200400" cy="22860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8" name="Curved Connector 87"/>
          <p:cNvCxnSpPr/>
          <p:nvPr/>
        </p:nvCxnSpPr>
        <p:spPr bwMode="auto">
          <a:xfrm rot="5400000" flipH="1" flipV="1">
            <a:off x="3848100" y="2857500"/>
            <a:ext cx="2514600" cy="1981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4495800" y="3124200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0000…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495800" y="3505200"/>
            <a:ext cx="774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FFFF…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3276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Process Management</a:t>
            </a:r>
            <a:endParaRPr lang="en-US" dirty="0"/>
          </a:p>
        </p:txBody>
      </p:sp>
      <p:pic>
        <p:nvPicPr>
          <p:cNvPr id="4" name="Content Placeholder 3" descr="forkexec.pdf"/>
          <p:cNvPicPr>
            <a:picLocks noGrp="1" noChangeAspect="1"/>
          </p:cNvPicPr>
          <p:nvPr>
            <p:ph idx="1"/>
          </p:nvPr>
        </p:nvPicPr>
        <p:blipFill>
          <a:blip r:embed="rId3"/>
          <a:srcRect l="-3219" r="-3219"/>
          <a:stretch>
            <a:fillRect/>
          </a:stretch>
        </p:blipFill>
        <p:spPr/>
      </p:pic>
      <p:sp>
        <p:nvSpPr>
          <p:cNvPr id="3" name="Rectangle 2"/>
          <p:cNvSpPr/>
          <p:nvPr/>
        </p:nvSpPr>
        <p:spPr bwMode="auto">
          <a:xfrm>
            <a:off x="4038600" y="1981200"/>
            <a:ext cx="1219200" cy="25146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038600" y="5311140"/>
            <a:ext cx="1219200" cy="25146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256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A shell is a job control system 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Allows programmer to create and manage a set of programs to do some task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Windows, </a:t>
            </a:r>
            <a:r>
              <a:rPr lang="en-US" dirty="0" err="1" smtClean="0"/>
              <a:t>MacOS</a:t>
            </a:r>
            <a:r>
              <a:rPr lang="en-US" dirty="0" smtClean="0"/>
              <a:t>, Linux all have shells</a:t>
            </a:r>
          </a:p>
          <a:p>
            <a:pPr lvl="1"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Example: to compile a C program</a:t>
            </a:r>
          </a:p>
          <a:p>
            <a:pPr lvl="1">
              <a:lnSpc>
                <a:spcPct val="100000"/>
              </a:lnSpc>
              <a:buNone/>
            </a:pPr>
            <a:r>
              <a:rPr lang="en-US" dirty="0" smtClean="0"/>
              <a:t>cc –</a:t>
            </a:r>
            <a:r>
              <a:rPr lang="en-US" dirty="0" err="1" smtClean="0"/>
              <a:t>c</a:t>
            </a:r>
            <a:r>
              <a:rPr lang="en-US" dirty="0" smtClean="0"/>
              <a:t> sourcefile1.c</a:t>
            </a:r>
          </a:p>
          <a:p>
            <a:pPr lvl="1">
              <a:lnSpc>
                <a:spcPct val="100000"/>
              </a:lnSpc>
              <a:buNone/>
            </a:pPr>
            <a:r>
              <a:rPr lang="en-US" dirty="0" smtClean="0"/>
              <a:t>cc –</a:t>
            </a:r>
            <a:r>
              <a:rPr lang="en-US" dirty="0" err="1" smtClean="0"/>
              <a:t>c</a:t>
            </a:r>
            <a:r>
              <a:rPr lang="en-US" dirty="0" smtClean="0"/>
              <a:t> sourcefile2.c</a:t>
            </a:r>
          </a:p>
          <a:p>
            <a:pPr lvl="1">
              <a:lnSpc>
                <a:spcPct val="100000"/>
              </a:lnSpc>
              <a:buNone/>
            </a:pPr>
            <a:r>
              <a:rPr lang="en-US" dirty="0" err="1" smtClean="0"/>
              <a:t>ln</a:t>
            </a:r>
            <a:r>
              <a:rPr lang="en-US" dirty="0" smtClean="0"/>
              <a:t> –o program sourcefile1.o sourcefile2.o</a:t>
            </a:r>
          </a:p>
          <a:p>
            <a:pPr lvl="1">
              <a:lnSpc>
                <a:spcPct val="100000"/>
              </a:lnSpc>
              <a:buNone/>
            </a:pPr>
            <a:r>
              <a:rPr lang="en-US" dirty="0" smtClean="0"/>
              <a:t>./program</a:t>
            </a:r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>
            <a:off x="6620929" y="2895600"/>
            <a:ext cx="2506134" cy="1930401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0" dirty="0" smtClean="0">
                <a:latin typeface="Gill Sans" charset="0"/>
                <a:ea typeface="Gill Sans" charset="0"/>
                <a:cs typeface="Gill Sans" charset="0"/>
              </a:rPr>
              <a:t>HW1</a:t>
            </a:r>
            <a:endParaRPr lang="en-US" sz="3200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9168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 – </a:t>
            </a:r>
            <a:r>
              <a:rPr lang="en-US" dirty="0" err="1" smtClean="0"/>
              <a:t>infloop.c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2667" y="914400"/>
            <a:ext cx="7874000" cy="5078314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stdlib.h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stdio.h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#include &lt;sys/</a:t>
            </a:r>
            <a:r>
              <a:rPr lang="en-US" dirty="0" err="1">
                <a:latin typeface="Courier"/>
                <a:cs typeface="Courier"/>
              </a:rPr>
              <a:t>types.h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unistd.h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signal.h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void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signal_callback_handler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int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signum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)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printf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("Caught signal %d - phew!\n",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signum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exit(1);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}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main() {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signal(SIGINT,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signal_callback_handler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);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while (1) {}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 rot="20331185">
            <a:off x="6685524" y="1602545"/>
            <a:ext cx="1669047" cy="58477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Got top?</a:t>
            </a:r>
            <a:endParaRPr lang="en-US" sz="32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129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686800" cy="5943600"/>
          </a:xfrm>
        </p:spPr>
        <p:txBody>
          <a:bodyPr>
            <a:normAutofit/>
          </a:bodyPr>
          <a:lstStyle/>
          <a:p>
            <a:r>
              <a:rPr lang="en-US" altLang="en-US" dirty="0"/>
              <a:t>Process: e</a:t>
            </a:r>
            <a:r>
              <a:rPr lang="en-US" dirty="0"/>
              <a:t>xecution environment with Restricted Rights</a:t>
            </a:r>
          </a:p>
          <a:p>
            <a:pPr lvl="1"/>
            <a:r>
              <a:rPr lang="en-US" altLang="en-US" dirty="0"/>
              <a:t>Address Space with One or More Threads</a:t>
            </a:r>
          </a:p>
          <a:p>
            <a:pPr lvl="1"/>
            <a:r>
              <a:rPr lang="en-US" altLang="en-US" dirty="0"/>
              <a:t>Owns memory (address space)</a:t>
            </a:r>
          </a:p>
          <a:p>
            <a:pPr lvl="1"/>
            <a:r>
              <a:rPr lang="en-US" altLang="en-US" dirty="0"/>
              <a:t>Owns file descriptors, file system context, …</a:t>
            </a:r>
          </a:p>
          <a:p>
            <a:pPr lvl="1"/>
            <a:r>
              <a:rPr lang="en-US" altLang="en-US" dirty="0"/>
              <a:t>Encapsulate one or more threads sharing process resources</a:t>
            </a:r>
          </a:p>
          <a:p>
            <a:r>
              <a:rPr lang="en-US" dirty="0" smtClean="0"/>
              <a:t>Interrupts</a:t>
            </a:r>
          </a:p>
          <a:p>
            <a:pPr lvl="1"/>
            <a:r>
              <a:rPr lang="en-US" dirty="0" smtClean="0"/>
              <a:t>Hardware mechanism for regaining control from user</a:t>
            </a:r>
          </a:p>
          <a:p>
            <a:pPr lvl="1"/>
            <a:r>
              <a:rPr lang="en-US" dirty="0" smtClean="0"/>
              <a:t>Notification that events have occurred</a:t>
            </a:r>
          </a:p>
          <a:p>
            <a:pPr lvl="1"/>
            <a:r>
              <a:rPr lang="en-US" dirty="0" smtClean="0"/>
              <a:t>User-level equivalent: Signals</a:t>
            </a:r>
          </a:p>
          <a:p>
            <a:r>
              <a:rPr lang="en-US" dirty="0" smtClean="0"/>
              <a:t>Native control of Process</a:t>
            </a:r>
          </a:p>
          <a:p>
            <a:pPr lvl="1"/>
            <a:r>
              <a:rPr lang="en-US" dirty="0" smtClean="0"/>
              <a:t>Fork, Exec, Wait, Signal</a:t>
            </a:r>
          </a:p>
        </p:txBody>
      </p:sp>
    </p:spTree>
    <p:extLst>
      <p:ext uri="{BB962C8B-B14F-4D97-AF65-F5344CB8AC3E}">
        <p14:creationId xmlns:p14="http://schemas.microsoft.com/office/powerpoint/2010/main" val="9640504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533400"/>
          </a:xfrm>
        </p:spPr>
        <p:txBody>
          <a:bodyPr/>
          <a:lstStyle/>
          <a:p>
            <a:r>
              <a:rPr lang="en-US" dirty="0" smtClean="0"/>
              <a:t>Simple B&amp;B: OS gets ready to execute process 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0" y="3152001"/>
            <a:ext cx="2078428" cy="2715399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Privileged Inst: set special registers for Proc 2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RTU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57200" y="1905000"/>
            <a:ext cx="26670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OS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57200" y="990600"/>
            <a:ext cx="762000" cy="762000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371600" y="990600"/>
            <a:ext cx="762000" cy="7620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514600" y="990600"/>
            <a:ext cx="762000" cy="762000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99102" y="13716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  <a:cs typeface="Gill Sans Light"/>
              </a:rPr>
              <a:t>…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791200" y="914400"/>
            <a:ext cx="2133600" cy="5334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867400" y="990600"/>
            <a:ext cx="1905000" cy="1790708"/>
            <a:chOff x="3200400" y="1371600"/>
            <a:chExt cx="1628564" cy="2724991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200400" y="1371600"/>
              <a:ext cx="1628564" cy="6858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72272" y="1371600"/>
              <a:ext cx="508689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352800" y="2133599"/>
              <a:ext cx="937621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05200" y="2666999"/>
              <a:ext cx="492158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429000" y="3581400"/>
              <a:ext cx="519652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5943600" y="2956058"/>
            <a:ext cx="1828800" cy="1387342"/>
            <a:chOff x="3200400" y="1638300"/>
            <a:chExt cx="1628564" cy="2427848"/>
          </a:xfrm>
          <a:solidFill>
            <a:srgbClr val="FFFF00"/>
          </a:solidFill>
        </p:grpSpPr>
        <p:sp>
          <p:nvSpPr>
            <p:cNvPr id="37" name="Rectangle 36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372272" y="1638300"/>
              <a:ext cx="438525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52800" y="2133601"/>
              <a:ext cx="771131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505200" y="2667001"/>
              <a:ext cx="427104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29000" y="3581400"/>
              <a:ext cx="447090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5943600" y="4572000"/>
            <a:ext cx="1828800" cy="1387342"/>
            <a:chOff x="3200400" y="1638300"/>
            <a:chExt cx="1628564" cy="2427848"/>
          </a:xfrm>
          <a:solidFill>
            <a:schemeClr val="accent2"/>
          </a:solidFill>
        </p:grpSpPr>
        <p:sp>
          <p:nvSpPr>
            <p:cNvPr id="48" name="Rectangle 47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372272" y="1638300"/>
              <a:ext cx="438525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52800" y="2133601"/>
              <a:ext cx="771131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05200" y="2667001"/>
              <a:ext cx="427104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429000" y="3581400"/>
              <a:ext cx="447090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58" name="TextBox 57"/>
          <p:cNvSpPr txBox="1"/>
          <p:nvPr/>
        </p:nvSpPr>
        <p:spPr>
          <a:xfrm>
            <a:off x="7859695" y="7620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859695" y="610766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FFFF…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859695" y="27432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924800" y="4050268"/>
            <a:ext cx="91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935895" y="448413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3000…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001000" y="56388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3080…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53562" y="3124200"/>
            <a:ext cx="5645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Base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2590800" y="3124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2590800" y="3505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590800" y="3124200"/>
            <a:ext cx="857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bg1">
                    <a:lumMod val="50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1000 </a:t>
            </a:r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590800" y="3505200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solidFill>
                  <a:srgbClr val="7F7F7F"/>
                </a:solidFill>
                <a:latin typeface="Gill Sans" charset="0"/>
                <a:ea typeface="Gill Sans" charset="0"/>
                <a:cs typeface="Gill Sans" charset="0"/>
              </a:rPr>
              <a:t>0</a:t>
            </a:r>
            <a:r>
              <a:rPr lang="en-US" sz="1600" b="0" dirty="0" smtClean="0">
                <a:solidFill>
                  <a:srgbClr val="7F7F7F"/>
                </a:solidFill>
                <a:latin typeface="Gill Sans" charset="0"/>
                <a:ea typeface="Gill Sans" charset="0"/>
                <a:cs typeface="Gill Sans" charset="0"/>
              </a:rPr>
              <a:t>100</a:t>
            </a:r>
            <a:r>
              <a:rPr lang="en-US" sz="1600" b="0" dirty="0" smtClean="0">
                <a:solidFill>
                  <a:srgbClr val="7F7F7F"/>
                </a:solidFill>
                <a:latin typeface="Gill Sans" charset="0"/>
                <a:ea typeface="Gill Sans" charset="0"/>
                <a:cs typeface="Gill Sans" charset="0"/>
              </a:rPr>
              <a:t>…</a:t>
            </a:r>
            <a:endParaRPr lang="en-US" sz="1600" b="0" dirty="0">
              <a:solidFill>
                <a:srgbClr val="7F7F7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827927" y="3505200"/>
            <a:ext cx="723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Bound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3886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590800" y="3886200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0001…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022090" y="3886200"/>
            <a:ext cx="5373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>
                <a:latin typeface="Gill Sans" charset="0"/>
                <a:ea typeface="Gill Sans" charset="0"/>
                <a:cs typeface="Gill Sans" charset="0"/>
              </a:rPr>
              <a:t>u</a:t>
            </a:r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PC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2590800" y="4648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590800" y="49530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590800" y="54864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022090" y="4648200"/>
            <a:ext cx="526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regs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2590800" y="2743200"/>
            <a:ext cx="457200" cy="3048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600200" y="2743200"/>
            <a:ext cx="906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sysmode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6600" y="51170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667000" y="27432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1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2590800" y="4267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136204" y="4267200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PC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5410200" y="914400"/>
            <a:ext cx="1295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>
            <a:off x="5410200" y="6248400"/>
            <a:ext cx="1295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Curved Connector 21"/>
          <p:cNvCxnSpPr/>
          <p:nvPr/>
        </p:nvCxnSpPr>
        <p:spPr bwMode="auto">
          <a:xfrm rot="5400000" flipH="1" flipV="1">
            <a:off x="3657600" y="1295400"/>
            <a:ext cx="3200400" cy="3048000"/>
          </a:xfrm>
          <a:prstGeom prst="curvedConnector3">
            <a:avLst>
              <a:gd name="adj1" fmla="val 94046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4495800" y="3124200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0000…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495800" y="3505200"/>
            <a:ext cx="774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FFFF…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0" name="Curved Connector 79"/>
          <p:cNvCxnSpPr>
            <a:endCxn id="37" idx="1"/>
          </p:cNvCxnSpPr>
          <p:nvPr/>
        </p:nvCxnSpPr>
        <p:spPr bwMode="auto">
          <a:xfrm flipV="1">
            <a:off x="4114800" y="3075801"/>
            <a:ext cx="1828800" cy="962799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3" name="Curved Connector 82"/>
          <p:cNvCxnSpPr/>
          <p:nvPr/>
        </p:nvCxnSpPr>
        <p:spPr bwMode="auto">
          <a:xfrm flipV="1">
            <a:off x="4191000" y="4267200"/>
            <a:ext cx="1828800" cy="838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2590800" y="4953000"/>
            <a:ext cx="7873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00FF…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81800" y="1066800"/>
            <a:ext cx="463964" cy="27699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1200" b="0" dirty="0">
                <a:latin typeface="Gill Sans" charset="0"/>
                <a:ea typeface="Gill Sans" charset="0"/>
                <a:cs typeface="Gill Sans" charset="0"/>
              </a:rPr>
              <a:t>RTU</a:t>
            </a:r>
          </a:p>
        </p:txBody>
      </p:sp>
      <p:sp>
        <p:nvSpPr>
          <p:cNvPr id="3" name="Curved Left Arrow 2"/>
          <p:cNvSpPr/>
          <p:nvPr/>
        </p:nvSpPr>
        <p:spPr bwMode="auto">
          <a:xfrm>
            <a:off x="3337328" y="4022858"/>
            <a:ext cx="244072" cy="461274"/>
          </a:xfrm>
          <a:prstGeom prst="curvedLeftArrow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3379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924800" cy="736600"/>
          </a:xfrm>
        </p:spPr>
        <p:txBody>
          <a:bodyPr/>
          <a:lstStyle/>
          <a:p>
            <a:r>
              <a:rPr lang="en-US" dirty="0" smtClean="0"/>
              <a:t>Simple B&amp;B: User Code Running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57200" y="1905000"/>
            <a:ext cx="26670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OS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57200" y="990600"/>
            <a:ext cx="762000" cy="762000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371600" y="990600"/>
            <a:ext cx="762000" cy="762000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514600" y="990600"/>
            <a:ext cx="762000" cy="762000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99102" y="13716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  <a:cs typeface="Gill Sans Light"/>
              </a:rPr>
              <a:t>…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791200" y="914400"/>
            <a:ext cx="2133600" cy="5334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867400" y="990600"/>
            <a:ext cx="1905000" cy="1790708"/>
            <a:chOff x="3200400" y="1371600"/>
            <a:chExt cx="1628564" cy="2724991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200400" y="1371600"/>
              <a:ext cx="1628564" cy="6858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72272" y="1371600"/>
              <a:ext cx="508689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352800" y="2133599"/>
              <a:ext cx="937621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05200" y="2666999"/>
              <a:ext cx="492158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429000" y="3581400"/>
              <a:ext cx="519652" cy="515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6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5943600" y="2956058"/>
            <a:ext cx="1828800" cy="1387342"/>
            <a:chOff x="3200400" y="1638300"/>
            <a:chExt cx="1628564" cy="2427848"/>
          </a:xfrm>
          <a:solidFill>
            <a:srgbClr val="FFFF00"/>
          </a:solidFill>
        </p:grpSpPr>
        <p:sp>
          <p:nvSpPr>
            <p:cNvPr id="37" name="Rectangle 36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372272" y="1638300"/>
              <a:ext cx="438525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52800" y="2133601"/>
              <a:ext cx="771131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505200" y="2667001"/>
              <a:ext cx="427104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29000" y="3581400"/>
              <a:ext cx="447090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5943600" y="4572000"/>
            <a:ext cx="1828800" cy="1387342"/>
            <a:chOff x="3200400" y="1638300"/>
            <a:chExt cx="1628564" cy="2427848"/>
          </a:xfrm>
          <a:solidFill>
            <a:schemeClr val="accent2"/>
          </a:solidFill>
        </p:grpSpPr>
        <p:sp>
          <p:nvSpPr>
            <p:cNvPr id="48" name="Rectangle 47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372272" y="1638300"/>
              <a:ext cx="438525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52800" y="2133601"/>
              <a:ext cx="771131" cy="48474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05200" y="2667001"/>
              <a:ext cx="427104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429000" y="3581400"/>
              <a:ext cx="447090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2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58" name="TextBox 57"/>
          <p:cNvSpPr txBox="1"/>
          <p:nvPr/>
        </p:nvSpPr>
        <p:spPr>
          <a:xfrm>
            <a:off x="7859695" y="7620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859695" y="610766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FFFF…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859695" y="27432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924800" y="4050268"/>
            <a:ext cx="91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935895" y="448413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3000…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001000" y="56388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3080…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53562" y="3124200"/>
            <a:ext cx="5645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Base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2590800" y="3124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2590800" y="3505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590800" y="3124200"/>
            <a:ext cx="857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1000 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590800" y="3505200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Gill Sans" charset="0"/>
                <a:ea typeface="Gill Sans" charset="0"/>
                <a:cs typeface="Gill Sans" charset="0"/>
              </a:rPr>
              <a:t>0</a:t>
            </a:r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100</a:t>
            </a:r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827927" y="3505200"/>
            <a:ext cx="723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Bound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3886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590800" y="3886200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xxxx</a:t>
            </a:r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022090" y="3886200"/>
            <a:ext cx="5373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>
                <a:latin typeface="Gill Sans" charset="0"/>
                <a:ea typeface="Gill Sans" charset="0"/>
                <a:cs typeface="Gill Sans" charset="0"/>
              </a:rPr>
              <a:t>u</a:t>
            </a:r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PC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2590800" y="4648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590800" y="49530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590800" y="54864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022090" y="4648200"/>
            <a:ext cx="526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regs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2590800" y="2743200"/>
            <a:ext cx="4572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600200" y="2743200"/>
            <a:ext cx="906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 smtClean="0">
                <a:latin typeface="Gill Sans" charset="0"/>
                <a:ea typeface="Gill Sans" charset="0"/>
                <a:cs typeface="Gill Sans" charset="0"/>
              </a:rPr>
              <a:t>sysmode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6600" y="51170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…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667000" y="27432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Gill Sans" charset="0"/>
                <a:ea typeface="Gill Sans" charset="0"/>
                <a:cs typeface="Gill Sans" charset="0"/>
              </a:rPr>
              <a:t>0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590800" y="4267200"/>
            <a:ext cx="1828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136204" y="4267200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PC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5410200" y="2971800"/>
            <a:ext cx="1295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>
            <a:off x="5334000" y="4343400"/>
            <a:ext cx="1295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4495800" y="3124200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0000…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495800" y="3505200"/>
            <a:ext cx="774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FFFF…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0" name="Curved Connector 79"/>
          <p:cNvCxnSpPr/>
          <p:nvPr/>
        </p:nvCxnSpPr>
        <p:spPr bwMode="auto">
          <a:xfrm flipV="1">
            <a:off x="4114800" y="3149338"/>
            <a:ext cx="1828800" cy="1346462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3" name="Curved Connector 82"/>
          <p:cNvCxnSpPr/>
          <p:nvPr/>
        </p:nvCxnSpPr>
        <p:spPr bwMode="auto">
          <a:xfrm flipV="1">
            <a:off x="4191000" y="4267200"/>
            <a:ext cx="1828800" cy="838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2590800" y="4953000"/>
            <a:ext cx="7873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00FF…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7" name="Content Placeholder 18"/>
          <p:cNvSpPr>
            <a:spLocks noGrp="1"/>
          </p:cNvSpPr>
          <p:nvPr>
            <p:ph idx="1"/>
          </p:nvPr>
        </p:nvSpPr>
        <p:spPr>
          <a:xfrm>
            <a:off x="0" y="3385457"/>
            <a:ext cx="2286000" cy="2710543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How does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kernel switch between processes?</a:t>
            </a:r>
          </a:p>
          <a:p>
            <a:r>
              <a:rPr lang="en-US" dirty="0">
                <a:solidFill>
                  <a:srgbClr val="FF0000"/>
                </a:solidFill>
              </a:rPr>
              <a:t>First question: How to return to system?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590800" y="4267200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 charset="0"/>
                <a:ea typeface="Gill Sans" charset="0"/>
                <a:cs typeface="Gill Sans" charset="0"/>
              </a:rPr>
              <a:t>0001…</a:t>
            </a:r>
            <a:endParaRPr lang="en-US" sz="1600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9" name="Curved Connector 88"/>
          <p:cNvCxnSpPr/>
          <p:nvPr/>
        </p:nvCxnSpPr>
        <p:spPr bwMode="auto">
          <a:xfrm flipV="1">
            <a:off x="4114800" y="3075801"/>
            <a:ext cx="1828800" cy="962799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709799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types of Mode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526" y="838200"/>
            <a:ext cx="8714874" cy="5638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Syscall</a:t>
            </a:r>
            <a:endParaRPr lang="en-US" dirty="0" smtClean="0"/>
          </a:p>
          <a:p>
            <a:pPr lvl="1"/>
            <a:r>
              <a:rPr lang="en-US" dirty="0" smtClean="0"/>
              <a:t>Process requests a system service, e.g., exit</a:t>
            </a:r>
          </a:p>
          <a:p>
            <a:pPr lvl="1"/>
            <a:r>
              <a:rPr lang="en-US" dirty="0" smtClean="0"/>
              <a:t>Like a function call, but “outside” the process</a:t>
            </a:r>
          </a:p>
          <a:p>
            <a:pPr lvl="1"/>
            <a:r>
              <a:rPr lang="en-US" dirty="0" smtClean="0"/>
              <a:t>Does not have the address of the system function to call</a:t>
            </a:r>
          </a:p>
          <a:p>
            <a:pPr lvl="1"/>
            <a:r>
              <a:rPr lang="en-US" dirty="0" smtClean="0"/>
              <a:t>Marshall the </a:t>
            </a:r>
            <a:r>
              <a:rPr lang="en-US" dirty="0" err="1" smtClean="0"/>
              <a:t>syscall</a:t>
            </a:r>
            <a:r>
              <a:rPr lang="en-US" dirty="0" smtClean="0"/>
              <a:t> id and </a:t>
            </a:r>
            <a:r>
              <a:rPr lang="en-US" dirty="0" err="1" smtClean="0"/>
              <a:t>args</a:t>
            </a:r>
            <a:r>
              <a:rPr lang="en-US" dirty="0" smtClean="0"/>
              <a:t> in registers and exec </a:t>
            </a:r>
            <a:r>
              <a:rPr lang="en-US" dirty="0" err="1" smtClean="0"/>
              <a:t>syscall</a:t>
            </a:r>
            <a:endParaRPr lang="en-US" dirty="0" smtClean="0"/>
          </a:p>
          <a:p>
            <a:r>
              <a:rPr lang="en-US" dirty="0" smtClean="0"/>
              <a:t>Interrupt</a:t>
            </a:r>
          </a:p>
          <a:p>
            <a:pPr lvl="1"/>
            <a:r>
              <a:rPr lang="en-US" dirty="0" smtClean="0"/>
              <a:t>External asynchronous event triggers context switch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 g., Timer, I/O device</a:t>
            </a:r>
          </a:p>
          <a:p>
            <a:pPr lvl="1"/>
            <a:r>
              <a:rPr lang="en-US" dirty="0" smtClean="0"/>
              <a:t>Independent of user process</a:t>
            </a:r>
          </a:p>
          <a:p>
            <a:r>
              <a:rPr lang="en-US" dirty="0" smtClean="0"/>
              <a:t>Trap or Exception</a:t>
            </a:r>
          </a:p>
          <a:p>
            <a:pPr lvl="1"/>
            <a:r>
              <a:rPr lang="en-US" dirty="0" smtClean="0"/>
              <a:t>Internal synchronous event in process triggers context switch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Protection violation (segmentation fault), Divide by zero, …</a:t>
            </a:r>
          </a:p>
          <a:p>
            <a:r>
              <a:rPr lang="en-US" dirty="0" smtClean="0"/>
              <a:t>All 3 are an UNPROGRAMMED CONTROL TRANSFER</a:t>
            </a:r>
          </a:p>
        </p:txBody>
      </p:sp>
    </p:spTree>
    <p:extLst>
      <p:ext uri="{BB962C8B-B14F-4D97-AF65-F5344CB8AC3E}">
        <p14:creationId xmlns:p14="http://schemas.microsoft.com/office/powerpoint/2010/main" val="13113808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90600"/>
            <a:ext cx="8763000" cy="1828800"/>
          </a:xfrm>
        </p:spPr>
        <p:txBody>
          <a:bodyPr/>
          <a:lstStyle/>
          <a:p>
            <a:r>
              <a:rPr lang="en-US" sz="3200" dirty="0" smtClean="0"/>
              <a:t>How do we get the system target address of the “</a:t>
            </a:r>
            <a:r>
              <a:rPr lang="en-US" sz="3200" dirty="0" err="1" smtClean="0"/>
              <a:t>unprogrammed</a:t>
            </a:r>
            <a:r>
              <a:rPr lang="en-US" sz="3200" dirty="0" smtClean="0"/>
              <a:t> control transfer?”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53377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Interrupt Vector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5486400"/>
            <a:ext cx="7620000" cy="838200"/>
          </a:xfrm>
        </p:spPr>
        <p:txBody>
          <a:bodyPr/>
          <a:lstStyle/>
          <a:p>
            <a:r>
              <a:rPr lang="en-US" dirty="0" smtClean="0"/>
              <a:t>Where else do you see this dispatch pattern?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114800" y="1295400"/>
            <a:ext cx="1219200" cy="3352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114800" y="1600200"/>
            <a:ext cx="1219200" cy="30480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114800" y="2209800"/>
            <a:ext cx="1219200" cy="30480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114800" y="2819400"/>
            <a:ext cx="1219200" cy="30480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114800" y="3429000"/>
            <a:ext cx="1219200" cy="30480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flipH="1">
            <a:off x="2514600" y="1295400"/>
            <a:ext cx="1371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819400" y="1295400"/>
            <a:ext cx="0" cy="1524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52400" y="1676400"/>
            <a:ext cx="257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i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nterrupt number (</a:t>
            </a:r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i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)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2514600" y="2895600"/>
            <a:ext cx="1524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Curved Connector 20"/>
          <p:cNvCxnSpPr/>
          <p:nvPr/>
        </p:nvCxnSpPr>
        <p:spPr bwMode="auto">
          <a:xfrm>
            <a:off x="4953000" y="2971800"/>
            <a:ext cx="1295400" cy="838200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oval" w="sm" len="sm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324600" y="3657600"/>
            <a:ext cx="266700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urier New"/>
                <a:cs typeface="Courier New"/>
              </a:rPr>
              <a:t>intrpHandler_i</a:t>
            </a:r>
            <a:r>
              <a:rPr lang="en-US" sz="1600" dirty="0" smtClean="0">
                <a:latin typeface="Courier New"/>
                <a:cs typeface="Courier New"/>
              </a:rPr>
              <a:t> () {</a:t>
            </a: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….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86400" y="12954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Address and properties of each interrupt handler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2615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41656</TotalTime>
  <Pages>60</Pages>
  <Words>2693</Words>
  <Application>Microsoft Macintosh PowerPoint</Application>
  <PresentationFormat>On-screen Show (4:3)</PresentationFormat>
  <Paragraphs>772</Paragraphs>
  <Slides>43</Slides>
  <Notes>8</Notes>
  <HiddenSlides>2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3" baseType="lpstr">
      <vt:lpstr>Comic Sans MS</vt:lpstr>
      <vt:lpstr>Consolas</vt:lpstr>
      <vt:lpstr>Courier</vt:lpstr>
      <vt:lpstr>Courier New</vt:lpstr>
      <vt:lpstr>Gill Sans</vt:lpstr>
      <vt:lpstr>Gill Sans Light</vt:lpstr>
      <vt:lpstr>MS PGothic</vt:lpstr>
      <vt:lpstr>Symbol</vt:lpstr>
      <vt:lpstr>굴림</vt:lpstr>
      <vt:lpstr>Office</vt:lpstr>
      <vt:lpstr>CS162 Operating Systems and Systems Programming Lecture 3  Processes (con’t), Fork,  Introduction to I/O</vt:lpstr>
      <vt:lpstr>Recall: Four fundamental OS concepts</vt:lpstr>
      <vt:lpstr>Recall: A simple address translation w/ Base &amp; Bound</vt:lpstr>
      <vt:lpstr>Tying it together: Simple B&amp;B: OS loads process</vt:lpstr>
      <vt:lpstr>Simple B&amp;B: OS gets ready to execute process </vt:lpstr>
      <vt:lpstr>Simple B&amp;B: User Code Running</vt:lpstr>
      <vt:lpstr>3 types of Mode Transfer</vt:lpstr>
      <vt:lpstr>How do we get the system target address of the “unprogrammed control transfer?”</vt:lpstr>
      <vt:lpstr>Example: Interrupt Vector</vt:lpstr>
      <vt:lpstr>Simple B&amp;B: User =&gt; Kernel</vt:lpstr>
      <vt:lpstr>Simple B&amp;B: Interrupt</vt:lpstr>
      <vt:lpstr>Simple B&amp;B: Switch User Process</vt:lpstr>
      <vt:lpstr>Simple B&amp;B: “resume”</vt:lpstr>
      <vt:lpstr>Process Control Block</vt:lpstr>
      <vt:lpstr>Recall: give the illusion of multiple processors?</vt:lpstr>
      <vt:lpstr>Simultaneous MultiThreading/Hyperthreading</vt:lpstr>
      <vt:lpstr>Scheduler</vt:lpstr>
      <vt:lpstr>Putting it together: web server</vt:lpstr>
      <vt:lpstr>Putting it together: web server</vt:lpstr>
      <vt:lpstr>Recall: User/Kernel (Privileged) Mode</vt:lpstr>
      <vt:lpstr>Implementing Safe Kernel Mode Transfers</vt:lpstr>
      <vt:lpstr>Need for Separate Kernel Stacks</vt:lpstr>
      <vt:lpstr>Before</vt:lpstr>
      <vt:lpstr>During</vt:lpstr>
      <vt:lpstr>Kernel System Call Handler</vt:lpstr>
      <vt:lpstr>How Does the Kernel Provide Services?</vt:lpstr>
      <vt:lpstr>OS Run-Time Library</vt:lpstr>
      <vt:lpstr>A Kind of Narrow Waist</vt:lpstr>
      <vt:lpstr>Administrivia: Getting started</vt:lpstr>
      <vt:lpstr> 5 min break</vt:lpstr>
      <vt:lpstr>Hardware support: Interrupt Control</vt:lpstr>
      <vt:lpstr>Hardware support: Interrupt Control</vt:lpstr>
      <vt:lpstr>Interrupt Controller</vt:lpstr>
      <vt:lpstr>How do we take interrupts safely?</vt:lpstr>
      <vt:lpstr>Can a process create a process ?</vt:lpstr>
      <vt:lpstr>fork1.c</vt:lpstr>
      <vt:lpstr>fork2.c</vt:lpstr>
      <vt:lpstr>Process Races: fork3.c</vt:lpstr>
      <vt:lpstr>UNIX Process Management</vt:lpstr>
      <vt:lpstr>UNIX Process Management</vt:lpstr>
      <vt:lpstr>Shell</vt:lpstr>
      <vt:lpstr>Signals – infloop.c</vt:lpstr>
      <vt:lpstr>Summary</vt:lpstr>
    </vt:vector>
  </TitlesOfParts>
  <Company>UC Berkeley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Ion Stoica</cp:lastModifiedBy>
  <cp:revision>516</cp:revision>
  <cp:lastPrinted>2018-08-29T20:20:52Z</cp:lastPrinted>
  <dcterms:created xsi:type="dcterms:W3CDTF">1995-08-12T11:37:26Z</dcterms:created>
  <dcterms:modified xsi:type="dcterms:W3CDTF">2018-08-30T04:01:43Z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