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598" r:id="rId3"/>
    <p:sldId id="602" r:id="rId4"/>
    <p:sldId id="607" r:id="rId5"/>
    <p:sldId id="608" r:id="rId6"/>
    <p:sldId id="610" r:id="rId7"/>
    <p:sldId id="609" r:id="rId8"/>
    <p:sldId id="603" r:id="rId9"/>
    <p:sldId id="604" r:id="rId10"/>
    <p:sldId id="584" r:id="rId11"/>
    <p:sldId id="505" r:id="rId12"/>
    <p:sldId id="506" r:id="rId13"/>
    <p:sldId id="507" r:id="rId14"/>
    <p:sldId id="588" r:id="rId15"/>
    <p:sldId id="589" r:id="rId16"/>
    <p:sldId id="567" r:id="rId17"/>
    <p:sldId id="508" r:id="rId18"/>
    <p:sldId id="509" r:id="rId19"/>
    <p:sldId id="510" r:id="rId20"/>
    <p:sldId id="511" r:id="rId21"/>
    <p:sldId id="512" r:id="rId22"/>
    <p:sldId id="513" r:id="rId23"/>
    <p:sldId id="574" r:id="rId24"/>
    <p:sldId id="606" r:id="rId25"/>
    <p:sldId id="585" r:id="rId26"/>
    <p:sldId id="514" r:id="rId27"/>
    <p:sldId id="515" r:id="rId28"/>
    <p:sldId id="573" r:id="rId29"/>
    <p:sldId id="516" r:id="rId30"/>
    <p:sldId id="517" r:id="rId31"/>
    <p:sldId id="616" r:id="rId32"/>
    <p:sldId id="611" r:id="rId33"/>
    <p:sldId id="612" r:id="rId34"/>
    <p:sldId id="613" r:id="rId35"/>
    <p:sldId id="614" r:id="rId36"/>
    <p:sldId id="615" r:id="rId37"/>
    <p:sldId id="617" r:id="rId38"/>
    <p:sldId id="618" r:id="rId39"/>
    <p:sldId id="518" r:id="rId40"/>
    <p:sldId id="538" r:id="rId41"/>
    <p:sldId id="539" r:id="rId42"/>
    <p:sldId id="540" r:id="rId43"/>
    <p:sldId id="541" r:id="rId44"/>
    <p:sldId id="542" r:id="rId45"/>
    <p:sldId id="543" r:id="rId46"/>
    <p:sldId id="544" r:id="rId47"/>
    <p:sldId id="572" r:id="rId48"/>
    <p:sldId id="605" r:id="rId49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51F0"/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67986" autoAdjust="0"/>
  </p:normalViewPr>
  <p:slideViewPr>
    <p:cSldViewPr>
      <p:cViewPr>
        <p:scale>
          <a:sx n="100" d="100"/>
          <a:sy n="100" d="100"/>
        </p:scale>
        <p:origin x="89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21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81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Comic Sans MS" pitchFamily="66" charset="0"/>
                <a:ea typeface="+mn-ea"/>
                <a:cs typeface="+mn-cs"/>
              </a:rPr>
              <a:t>The dup2() system call is similar to dup() but the basic difference between them is that instead of using the lowest-numbered unused file descriptor, it uses the descriptor number specified by the user.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0189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371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4.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64310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9/5/18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3967606" y="6550025"/>
            <a:ext cx="189985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CS162 ©UCB Fall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nu.org/software/libc/manual/html_node/Opening-and-Closing-Fil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ieldses.org/~bfields/kernel/vfs.txt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4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Introduction to I/O,</a:t>
            </a:r>
            <a:br>
              <a:rPr lang="en-US" altLang="en-US" sz="3000" dirty="0" smtClean="0"/>
            </a:br>
            <a:r>
              <a:rPr lang="en-US" altLang="en-US" sz="3000" dirty="0" smtClean="0"/>
              <a:t>Sockets, Networking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2018</a:t>
            </a:r>
          </a:p>
          <a:p>
            <a:pPr marL="285750" indent="-285750"/>
            <a:r>
              <a:rPr lang="en-US" altLang="en-US" dirty="0" smtClean="0"/>
              <a:t>Prof. Ion Stoica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042" y="189049"/>
            <a:ext cx="7405915" cy="533400"/>
          </a:xfrm>
        </p:spPr>
        <p:txBody>
          <a:bodyPr/>
          <a:lstStyle/>
          <a:p>
            <a:r>
              <a:rPr lang="en-US" dirty="0" smtClean="0"/>
              <a:t>C High-Level File API – Streams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1722"/>
            <a:ext cx="8229600" cy="1714018"/>
          </a:xfrm>
        </p:spPr>
        <p:txBody>
          <a:bodyPr>
            <a:normAutofit/>
          </a:bodyPr>
          <a:lstStyle/>
          <a:p>
            <a:r>
              <a:rPr lang="en-US" dirty="0" smtClean="0"/>
              <a:t>Operate on “streams” - sequence of bytes, whether text or data, with a 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667000"/>
            <a:ext cx="7939315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FILE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fopen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*filename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*mode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fclose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( FILE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958813"/>
              </p:ext>
            </p:extLst>
          </p:nvPr>
        </p:nvGraphicFramePr>
        <p:xfrm>
          <a:off x="306852" y="3886200"/>
          <a:ext cx="8697468" cy="25908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07725"/>
                <a:gridCol w="827731"/>
                <a:gridCol w="6562012"/>
              </a:tblGrid>
              <a:tr h="299149"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Gill Sans" charset="0"/>
                          <a:ea typeface="Gill Sans" charset="0"/>
                          <a:cs typeface="Gill Sans" charset="0"/>
                        </a:rPr>
                        <a:t>Mode </a:t>
                      </a:r>
                      <a:r>
                        <a:rPr lang="en-US" sz="1600" b="0" i="0" baseline="0" dirty="0" smtClean="0">
                          <a:solidFill>
                            <a:schemeClr val="tx1"/>
                          </a:solidFill>
                          <a:latin typeface="Gill Sans" charset="0"/>
                          <a:ea typeface="Gill Sans" charset="0"/>
                          <a:cs typeface="Gill Sans" charset="0"/>
                        </a:rPr>
                        <a:t>Text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Gill Sans" charset="0"/>
                          <a:ea typeface="Gill Sans" charset="0"/>
                          <a:cs typeface="Gill Sans" charset="0"/>
                        </a:rPr>
                        <a:t>Binary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Gill Sans" charset="0"/>
                          <a:ea typeface="Gill Sans" charset="0"/>
                          <a:cs typeface="Gill Sans" charset="0"/>
                        </a:rPr>
                        <a:t>Descriptions</a:t>
                      </a:r>
                      <a:endParaRPr lang="en-US" sz="1600" b="0" i="0" dirty="0">
                        <a:solidFill>
                          <a:schemeClr val="tx1"/>
                        </a:solidFill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r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rb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 existing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file for reading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w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wb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for writing; created if does not exist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a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ab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for appending; created if does not exist</a:t>
                      </a:r>
                      <a:endParaRPr lang="en-US" sz="1600" dirty="0" smtClean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  <a:tr h="2894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r+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rb</a:t>
                      </a: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 existing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file for reading &amp; writing.</a:t>
                      </a:r>
                      <a:endParaRPr lang="en-US" sz="1600" dirty="0" smtClean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w+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wb</a:t>
                      </a: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for reading &amp; writing; truncated to zero if exists, create otherwise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  <a:tr h="4779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a+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ill Sans Light"/>
                          <a:cs typeface="Gill Sans Light"/>
                        </a:rPr>
                        <a:t>ab</a:t>
                      </a: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+</a:t>
                      </a:r>
                      <a:endParaRPr lang="en-US" sz="1600" dirty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Gill Sans Light"/>
                          <a:cs typeface="Gill Sans Light"/>
                        </a:rPr>
                        <a:t>Open</a:t>
                      </a:r>
                      <a:r>
                        <a:rPr lang="en-US" sz="1600" baseline="0" dirty="0" smtClean="0">
                          <a:latin typeface="Gill Sans Light"/>
                          <a:cs typeface="Gill Sans Light"/>
                        </a:rPr>
                        <a:t> for reading &amp; writing. Created if does not exist. Read from beginning, write as append</a:t>
                      </a:r>
                      <a:endParaRPr lang="en-US" sz="1600" dirty="0" smtClean="0">
                        <a:latin typeface="Gill Sans Light"/>
                        <a:cs typeface="Gill Sans Ligh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 rot="18498134">
            <a:off x="6976155" y="4505254"/>
            <a:ext cx="2145038" cy="369332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Don’t forget to flush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76800" y="1905000"/>
            <a:ext cx="3753889" cy="655967"/>
            <a:chOff x="4876800" y="1905000"/>
            <a:chExt cx="3753889" cy="655967"/>
          </a:xfrm>
          <a:effectLst/>
        </p:grpSpPr>
        <p:sp>
          <p:nvSpPr>
            <p:cNvPr id="20" name="Rectangle 19"/>
            <p:cNvSpPr/>
            <p:nvPr/>
          </p:nvSpPr>
          <p:spPr>
            <a:xfrm>
              <a:off x="4876800" y="1905000"/>
              <a:ext cx="3753889" cy="321005"/>
            </a:xfrm>
            <a:prstGeom prst="rect">
              <a:avLst/>
            </a:prstGeom>
            <a:pattFill prst="ltVert">
              <a:fgClr>
                <a:prstClr val="black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5658279" y="2226005"/>
              <a:ext cx="0" cy="3349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24000" y="2971800"/>
            <a:ext cx="5486400" cy="914400"/>
            <a:chOff x="1524000" y="2971800"/>
            <a:chExt cx="5486400" cy="914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6248400" y="2971800"/>
              <a:ext cx="762000" cy="3048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6" name="Straight Arrow Connector 5"/>
            <p:cNvCxnSpPr>
              <a:stCxn id="4" idx="2"/>
            </p:cNvCxnSpPr>
            <p:nvPr/>
          </p:nvCxnSpPr>
          <p:spPr bwMode="auto">
            <a:xfrm flipH="1">
              <a:off x="1524000" y="3276600"/>
              <a:ext cx="5105400" cy="6096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30889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533400"/>
          </a:xfrm>
        </p:spPr>
        <p:txBody>
          <a:bodyPr/>
          <a:lstStyle/>
          <a:p>
            <a:r>
              <a:rPr lang="en-US" dirty="0" smtClean="0"/>
              <a:t>Connecting Processes, </a:t>
            </a:r>
            <a:r>
              <a:rPr lang="en-US" dirty="0" err="1" smtClean="0"/>
              <a:t>Filesystem</a:t>
            </a:r>
            <a:r>
              <a:rPr lang="en-US" dirty="0" smtClean="0"/>
              <a:t>, and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has a ‘current working directory’</a:t>
            </a:r>
          </a:p>
          <a:p>
            <a:endParaRPr lang="en-US" dirty="0" smtClean="0"/>
          </a:p>
          <a:p>
            <a:r>
              <a:rPr lang="en-US" dirty="0" smtClean="0"/>
              <a:t>Absolute Paths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/home/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ff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/cs162</a:t>
            </a:r>
          </a:p>
          <a:p>
            <a:endParaRPr lang="en-US" dirty="0" smtClean="0"/>
          </a:p>
          <a:p>
            <a:r>
              <a:rPr lang="en-US" dirty="0" smtClean="0"/>
              <a:t>Relative paths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index.html</a:t>
            </a:r>
            <a:r>
              <a:rPr lang="en-US" dirty="0" smtClean="0"/>
              <a:t>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./index.html   </a:t>
            </a:r>
            <a:r>
              <a:rPr lang="en-US" dirty="0" smtClean="0"/>
              <a:t>- current WD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../index.html  </a:t>
            </a:r>
            <a:r>
              <a:rPr lang="en-US" dirty="0" smtClean="0"/>
              <a:t>- parent of current WD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~</a:t>
            </a:r>
            <a:r>
              <a:rPr lang="en-US" dirty="0" smtClean="0"/>
              <a:t>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~cs162  </a:t>
            </a:r>
            <a:r>
              <a:rPr lang="en-US" dirty="0" smtClean="0"/>
              <a:t>- home directory</a:t>
            </a:r>
          </a:p>
        </p:txBody>
      </p:sp>
    </p:spTree>
    <p:extLst>
      <p:ext uri="{BB962C8B-B14F-4D97-AF65-F5344CB8AC3E}">
        <p14:creationId xmlns:p14="http://schemas.microsoft.com/office/powerpoint/2010/main" val="1012336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API Standard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2844920"/>
          </a:xfrm>
        </p:spPr>
        <p:txBody>
          <a:bodyPr>
            <a:noAutofit/>
          </a:bodyPr>
          <a:lstStyle/>
          <a:p>
            <a:r>
              <a:rPr lang="en-US" dirty="0" smtClean="0"/>
              <a:t>Three predefined streams are opened implicitly when a program is executed</a:t>
            </a:r>
          </a:p>
          <a:p>
            <a:pPr lvl="1"/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FILE *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stdin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/>
              <a:t>– normal source of input, can be redirected</a:t>
            </a:r>
            <a:endParaRPr lang="en-US" sz="2000" dirty="0"/>
          </a:p>
          <a:p>
            <a:pPr lvl="1"/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FILE *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stdout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/>
              <a:t>– normal source of output, can be redirected</a:t>
            </a:r>
            <a:endParaRPr lang="en-US" sz="2000" dirty="0"/>
          </a:p>
          <a:p>
            <a:pPr lvl="1"/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FILE *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stderr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/>
              <a:t>– diagnostics and errors, </a:t>
            </a:r>
            <a:r>
              <a:rPr lang="en-US" sz="2000" dirty="0"/>
              <a:t>can be redirected</a:t>
            </a:r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STDIN</a:t>
            </a:r>
            <a:r>
              <a:rPr lang="en-US" dirty="0" smtClean="0"/>
              <a:t> /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STDOUT</a:t>
            </a:r>
            <a:r>
              <a:rPr lang="en-US" dirty="0" smtClean="0"/>
              <a:t> enable composition in Unix</a:t>
            </a:r>
            <a:endParaRPr lang="en-US" dirty="0"/>
          </a:p>
          <a:p>
            <a:pPr lvl="1"/>
            <a:r>
              <a:rPr lang="en-US" sz="2400" dirty="0" smtClean="0"/>
              <a:t>Recall: Use of pipe symbols connects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STDOUT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STDIN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pPr lvl="2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find |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grep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|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wc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urier New"/>
                <a:cs typeface="Courier New"/>
              </a:rPr>
              <a:t>…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5438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 level File API </a:t>
            </a:r>
            <a:r>
              <a:rPr lang="en-US" dirty="0" smtClean="0"/>
              <a:t>– Stream </a:t>
            </a:r>
            <a:r>
              <a:rPr lang="en-US" dirty="0"/>
              <a:t>O</a:t>
            </a:r>
            <a:r>
              <a:rPr lang="en-US" dirty="0" smtClean="0"/>
              <a:t>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1245275"/>
            <a:ext cx="8153401" cy="2031325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character oriented  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        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c or EOF on err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*s,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);  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&gt;0 or EOF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FILE *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n,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  <p:pic>
        <p:nvPicPr>
          <p:cNvPr id="5" name="Picture 4" descr="Screen Shot 2016-02-01 at 2.04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05200"/>
            <a:ext cx="8350180" cy="1371600"/>
          </a:xfrm>
          <a:prstGeom prst="rect">
            <a:avLst/>
          </a:prstGeom>
          <a:ln w="38100" cmpd="sng">
            <a:solidFill>
              <a:srgbClr val="FF0000"/>
            </a:solidFill>
          </a:ln>
        </p:spPr>
      </p:pic>
      <p:cxnSp>
        <p:nvCxnSpPr>
          <p:cNvPr id="4" name="Straight Arrow Connector 3"/>
          <p:cNvCxnSpPr/>
          <p:nvPr/>
        </p:nvCxnSpPr>
        <p:spPr bwMode="auto">
          <a:xfrm flipV="1">
            <a:off x="2514600" y="3200400"/>
            <a:ext cx="1600200" cy="7620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4800600" y="3200400"/>
            <a:ext cx="533400" cy="7620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1143000" y="3200400"/>
            <a:ext cx="1981200" cy="9906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51395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844689"/>
            <a:ext cx="8229601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character oriented  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        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c or EOF on err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*s,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);  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&gt;0 or EOF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FILE *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n,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b="0" dirty="0" smtClean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block oriented</a:t>
            </a:r>
            <a:endParaRPr lang="en-US" b="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fread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(void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number_of_elements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a_file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 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fwrite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void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number_of_elements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a_file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b="0" dirty="0" smtClean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 level File API </a:t>
            </a:r>
            <a:r>
              <a:rPr lang="en-US" dirty="0" smtClean="0"/>
              <a:t>– Stream </a:t>
            </a:r>
            <a:r>
              <a:rPr lang="en-US" dirty="0"/>
              <a:t>O</a:t>
            </a:r>
            <a:r>
              <a:rPr lang="en-US" dirty="0" smtClean="0"/>
              <a:t>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26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 level File API </a:t>
            </a:r>
            <a:r>
              <a:rPr lang="en-US" dirty="0" smtClean="0"/>
              <a:t>– Stream </a:t>
            </a:r>
            <a:r>
              <a:rPr lang="en-US" dirty="0"/>
              <a:t>O</a:t>
            </a:r>
            <a:r>
              <a:rPr lang="en-US" dirty="0" smtClean="0"/>
              <a:t>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844689"/>
            <a:ext cx="8229601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character oriented  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	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c or EOF on err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fputs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*s,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	//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rtn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&gt;0 or EOF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FILE *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 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n,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b="0" dirty="0" smtClean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block oriented</a:t>
            </a:r>
            <a:endParaRPr lang="en-US" b="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fread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(void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number_of_elements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a_file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 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fwrite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void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           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number_of_elements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FILE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a_file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b="0" dirty="0" smtClean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formatted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fprintf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(FILE *restrict stream,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*restrict format,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		...);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fscanf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(FILE *restrict stream,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*restrict format,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		...);</a:t>
            </a:r>
          </a:p>
        </p:txBody>
      </p:sp>
    </p:spTree>
    <p:extLst>
      <p:ext uri="{BB962C8B-B14F-4D97-AF65-F5344CB8AC3E}">
        <p14:creationId xmlns:p14="http://schemas.microsoft.com/office/powerpoint/2010/main" val="4000622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399" y="784724"/>
            <a:ext cx="8001001" cy="58446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sz="11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#define BUFLEN 256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FILE *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outfile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char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mybuf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[BUFLEN];</a:t>
            </a:r>
          </a:p>
          <a:p>
            <a:pPr>
              <a:lnSpc>
                <a:spcPct val="80000"/>
              </a:lnSpc>
            </a:pPr>
            <a:endParaRPr lang="en-US" sz="11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storetofile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char *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instring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sz="14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outfile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fopen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("/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/homes/testing/tokens", "w+");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if (!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outfile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return (-1);    // Error!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while (1) {</a:t>
            </a:r>
            <a:endParaRPr lang="en-US" sz="17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instring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fgets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mybuf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BUFLEN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stdin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); // catches overrun!</a:t>
            </a:r>
          </a:p>
          <a:p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// Check for error or end of file (^D)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if (!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instring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||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instring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)==0) break;</a:t>
            </a:r>
          </a:p>
          <a:p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// Write string to output file, exit on error</a:t>
            </a:r>
          </a:p>
          <a:p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   if (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fputs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instring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outfile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)&lt; 0) break; 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}	</a:t>
            </a: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fclose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0" dirty="0" err="1" smtClean="0">
                <a:latin typeface="Consolas" charset="0"/>
                <a:ea typeface="Consolas" charset="0"/>
                <a:cs typeface="Consolas" charset="0"/>
              </a:rPr>
              <a:t>outfile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sz="1700" b="0" dirty="0" smtClean="0">
                <a:latin typeface="Consolas" charset="0"/>
                <a:ea typeface="Consolas" charset="0"/>
                <a:cs typeface="Consolas" charset="0"/>
              </a:rPr>
              <a:t> // </a:t>
            </a:r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Flushes from </a:t>
            </a:r>
            <a:r>
              <a:rPr lang="en-US" sz="1700" b="0" dirty="0" err="1">
                <a:latin typeface="Consolas" charset="0"/>
                <a:ea typeface="Consolas" charset="0"/>
                <a:cs typeface="Consolas" charset="0"/>
              </a:rPr>
              <a:t>userspace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700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700" b="0" dirty="0" smtClean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52600" y="1792167"/>
            <a:ext cx="3124200" cy="2426189"/>
            <a:chOff x="1752600" y="1792167"/>
            <a:chExt cx="3124200" cy="2426189"/>
          </a:xfrm>
        </p:grpSpPr>
        <p:cxnSp>
          <p:nvCxnSpPr>
            <p:cNvPr id="4" name="Straight Arrow Connector 3"/>
            <p:cNvCxnSpPr>
              <a:stCxn id="9" idx="0"/>
              <a:endCxn id="5" idx="4"/>
            </p:cNvCxnSpPr>
            <p:nvPr/>
          </p:nvCxnSpPr>
          <p:spPr bwMode="auto">
            <a:xfrm flipH="1" flipV="1">
              <a:off x="2362200" y="2096967"/>
              <a:ext cx="1943100" cy="1816589"/>
            </a:xfrm>
            <a:prstGeom prst="straightConnector1">
              <a:avLst/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" name="Oval 4"/>
            <p:cNvSpPr/>
            <p:nvPr/>
          </p:nvSpPr>
          <p:spPr bwMode="auto">
            <a:xfrm>
              <a:off x="1752600" y="1792167"/>
              <a:ext cx="1219200" cy="304800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733800" y="3913556"/>
              <a:ext cx="1143000" cy="304800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55842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Stream API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285568"/>
            <a:ext cx="8991600" cy="1018726"/>
          </a:xfrm>
        </p:spPr>
        <p:txBody>
          <a:bodyPr>
            <a:normAutofit/>
          </a:bodyPr>
          <a:lstStyle/>
          <a:p>
            <a:r>
              <a:rPr lang="en-US" dirty="0" smtClean="0"/>
              <a:t>Preserves high level abstraction of uniform stream of objects</a:t>
            </a:r>
          </a:p>
          <a:p>
            <a:r>
              <a:rPr lang="en-US" dirty="0" smtClean="0"/>
              <a:t>Adds buffering for performance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1704" y="1367762"/>
            <a:ext cx="7689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fseek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(FILE *</a:t>
            </a:r>
            <a:r>
              <a:rPr lang="en-US" b="0" i="1" dirty="0">
                <a:latin typeface="Consolas" charset="0"/>
                <a:ea typeface="Consolas" charset="0"/>
                <a:cs typeface="Consolas" charset="0"/>
              </a:rPr>
              <a:t>stream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long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i="1" dirty="0">
                <a:latin typeface="Consolas" charset="0"/>
                <a:ea typeface="Consolas" charset="0"/>
                <a:cs typeface="Consolas" charset="0"/>
              </a:rPr>
              <a:t>offset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i="1" dirty="0">
                <a:latin typeface="Consolas" charset="0"/>
                <a:ea typeface="Consolas" charset="0"/>
                <a:cs typeface="Consolas" charset="0"/>
              </a:rPr>
              <a:t>whence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long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ftell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(FILE *stream)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void rewind (FILE *stream)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00200" y="3121223"/>
            <a:ext cx="3753889" cy="655967"/>
            <a:chOff x="4876800" y="1905000"/>
            <a:chExt cx="3753889" cy="655967"/>
          </a:xfrm>
          <a:effectLst/>
        </p:grpSpPr>
        <p:sp>
          <p:nvSpPr>
            <p:cNvPr id="9" name="Rectangle 8"/>
            <p:cNvSpPr/>
            <p:nvPr/>
          </p:nvSpPr>
          <p:spPr>
            <a:xfrm>
              <a:off x="4876800" y="1905000"/>
              <a:ext cx="3753889" cy="321005"/>
            </a:xfrm>
            <a:prstGeom prst="rect">
              <a:avLst/>
            </a:prstGeom>
            <a:pattFill prst="ltVert">
              <a:fgClr>
                <a:prstClr val="black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5658279" y="2226005"/>
              <a:ext cx="0" cy="3349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381409" y="3488893"/>
            <a:ext cx="1652525" cy="625907"/>
            <a:chOff x="2381409" y="3187070"/>
            <a:chExt cx="1652525" cy="625907"/>
          </a:xfrm>
        </p:grpSpPr>
        <p:sp>
          <p:nvSpPr>
            <p:cNvPr id="4" name="Freeform 3"/>
            <p:cNvSpPr/>
            <p:nvPr/>
          </p:nvSpPr>
          <p:spPr>
            <a:xfrm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38400" y="3505200"/>
              <a:ext cx="15955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400" b="0" dirty="0">
                  <a:solidFill>
                    <a:schemeClr val="accent1"/>
                  </a:solidFill>
                  <a:latin typeface="Gill Sans"/>
                  <a:cs typeface="Gill Sans"/>
                </a:rPr>
                <a:t>o</a:t>
              </a:r>
              <a:r>
                <a:rPr lang="en-US" sz="1400" b="0" dirty="0" smtClean="0">
                  <a:solidFill>
                    <a:schemeClr val="accent1"/>
                  </a:solidFill>
                  <a:latin typeface="Gill Sans"/>
                  <a:cs typeface="Gill Sans"/>
                </a:rPr>
                <a:t>ffset (SEEK_CUR)</a:t>
              </a:r>
              <a:endParaRPr lang="en-US" sz="1400" b="0" dirty="0">
                <a:solidFill>
                  <a:schemeClr val="accent1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00200" y="2511623"/>
            <a:ext cx="1513305" cy="613072"/>
            <a:chOff x="2381409" y="2879293"/>
            <a:chExt cx="1513305" cy="613072"/>
          </a:xfrm>
        </p:grpSpPr>
        <p:sp>
          <p:nvSpPr>
            <p:cNvPr id="14" name="Freeform 13"/>
            <p:cNvSpPr/>
            <p:nvPr/>
          </p:nvSpPr>
          <p:spPr>
            <a:xfrm flipV="1"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81409" y="2879293"/>
              <a:ext cx="151330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400" b="0" dirty="0">
                  <a:solidFill>
                    <a:schemeClr val="accent1"/>
                  </a:solidFill>
                  <a:latin typeface="Gill Sans"/>
                  <a:cs typeface="Gill Sans"/>
                </a:rPr>
                <a:t>o</a:t>
              </a:r>
              <a:r>
                <a:rPr lang="en-US" sz="1400" b="0" dirty="0" smtClean="0">
                  <a:solidFill>
                    <a:schemeClr val="accent1"/>
                  </a:solidFill>
                  <a:latin typeface="Gill Sans"/>
                  <a:cs typeface="Gill Sans"/>
                </a:rPr>
                <a:t>ffset (SEEK_SET)</a:t>
              </a:r>
              <a:endParaRPr lang="en-US" sz="1400" b="0" dirty="0">
                <a:solidFill>
                  <a:schemeClr val="accent1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038600" y="2514600"/>
            <a:ext cx="1597463" cy="613072"/>
            <a:chOff x="2076609" y="2879293"/>
            <a:chExt cx="1597463" cy="613072"/>
          </a:xfrm>
        </p:grpSpPr>
        <p:sp>
          <p:nvSpPr>
            <p:cNvPr id="17" name="Freeform 16"/>
            <p:cNvSpPr/>
            <p:nvPr/>
          </p:nvSpPr>
          <p:spPr>
            <a:xfrm flipH="1" flipV="1">
              <a:off x="2381409" y="3187070"/>
              <a:ext cx="964776" cy="305295"/>
            </a:xfrm>
            <a:custGeom>
              <a:avLst/>
              <a:gdLst>
                <a:gd name="connsiteX0" fmla="*/ 0 w 964776"/>
                <a:gd name="connsiteY0" fmla="*/ 12211 h 305295"/>
                <a:gd name="connsiteX1" fmla="*/ 451857 w 964776"/>
                <a:gd name="connsiteY1" fmla="*/ 305275 h 305295"/>
                <a:gd name="connsiteX2" fmla="*/ 964776 w 964776"/>
                <a:gd name="connsiteY2" fmla="*/ 0 h 305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4776" h="305295">
                  <a:moveTo>
                    <a:pt x="0" y="12211"/>
                  </a:moveTo>
                  <a:cubicBezTo>
                    <a:pt x="145530" y="159760"/>
                    <a:pt x="291061" y="307310"/>
                    <a:pt x="451857" y="305275"/>
                  </a:cubicBezTo>
                  <a:cubicBezTo>
                    <a:pt x="612653" y="303240"/>
                    <a:pt x="788714" y="151620"/>
                    <a:pt x="964776" y="0"/>
                  </a:cubicBez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76609" y="2879293"/>
              <a:ext cx="159746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400" b="0" dirty="0">
                  <a:solidFill>
                    <a:schemeClr val="accent1"/>
                  </a:solidFill>
                  <a:latin typeface="Gill Sans"/>
                  <a:cs typeface="Gill Sans"/>
                </a:rPr>
                <a:t>o</a:t>
              </a:r>
              <a:r>
                <a:rPr lang="en-US" sz="1400" b="0" dirty="0" smtClean="0">
                  <a:solidFill>
                    <a:schemeClr val="accent1"/>
                  </a:solidFill>
                  <a:latin typeface="Gill Sans"/>
                  <a:cs typeface="Gill Sans"/>
                </a:rPr>
                <a:t>ffset (SEEK_END)</a:t>
              </a:r>
              <a:endParaRPr lang="en-US" sz="1400" b="0" dirty="0">
                <a:solidFill>
                  <a:schemeClr val="accent1"/>
                </a:solidFill>
                <a:latin typeface="Gill Sans"/>
                <a:cs typeface="Gill Sans"/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7324592" y="4567082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76992" y="438831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24914" y="456708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801593" y="474584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8182492" y="4745847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044202" y="4843390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026061" y="455076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132697" y="437199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766463" y="2151780"/>
            <a:ext cx="1837423" cy="2285165"/>
            <a:chOff x="2874784" y="1448635"/>
            <a:chExt cx="1837423" cy="2285165"/>
          </a:xfrm>
        </p:grpSpPr>
        <p:sp>
          <p:nvSpPr>
            <p:cNvPr id="28" name="Rectangle 27"/>
            <p:cNvSpPr/>
            <p:nvPr/>
          </p:nvSpPr>
          <p:spPr bwMode="auto">
            <a:xfrm>
              <a:off x="2895600" y="3277435"/>
              <a:ext cx="1816607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I/O Driver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994176" y="2820235"/>
              <a:ext cx="1577824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File System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76600" y="2363035"/>
              <a:ext cx="998929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994175" y="1905835"/>
              <a:ext cx="1577825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Low Level I/O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874784" y="1448635"/>
              <a:ext cx="1816606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High Level I/O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762253" y="3166646"/>
            <a:ext cx="7617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0" i="1" dirty="0" smtClean="0">
                <a:solidFill>
                  <a:schemeClr val="accent1"/>
                </a:solidFill>
                <a:latin typeface="Gill Sans"/>
                <a:cs typeface="Gill Sans"/>
              </a:rPr>
              <a:t>whence</a:t>
            </a:r>
            <a:endParaRPr lang="en-US" sz="1600" b="0" i="1" dirty="0">
              <a:solidFill>
                <a:schemeClr val="accent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891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711633" y="1066800"/>
            <a:ext cx="2322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45" y="4371959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309" y="4371959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355" y="4744491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61" y="5038799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732" y="4585468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33" y="4585150"/>
            <a:ext cx="1265440" cy="907297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>
            <a:off x="3597506" y="3939302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749906" y="37605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97828" y="393930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074507" y="411806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4455406" y="4118067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317116" y="4215610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298975" y="392298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405611" y="374421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3039377" y="1524000"/>
            <a:ext cx="1837423" cy="2285165"/>
            <a:chOff x="2874784" y="1448635"/>
            <a:chExt cx="1837423" cy="2285165"/>
          </a:xfrm>
        </p:grpSpPr>
        <p:sp>
          <p:nvSpPr>
            <p:cNvPr id="51" name="Rectangle 50"/>
            <p:cNvSpPr/>
            <p:nvPr/>
          </p:nvSpPr>
          <p:spPr bwMode="auto">
            <a:xfrm>
              <a:off x="2895600" y="3277435"/>
              <a:ext cx="1816607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I/O Driver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994176" y="2820235"/>
              <a:ext cx="1577824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File System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276600" y="2363035"/>
              <a:ext cx="998929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994175" y="1905835"/>
              <a:ext cx="1577825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Low Level I/O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874784" y="1448635"/>
              <a:ext cx="1816606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High Level I/O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304800" y="2004250"/>
            <a:ext cx="8747679" cy="233915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53820" y="1447800"/>
            <a:ext cx="1156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streams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105400" y="1976735"/>
            <a:ext cx="110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handles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105400" y="2362200"/>
            <a:ext cx="1255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registers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053820" y="2891135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descriptors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53820" y="3348335"/>
            <a:ext cx="3915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</a:t>
            </a:r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ommands and Data Transfers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92334" y="3780587"/>
            <a:ext cx="3751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</a:t>
            </a:r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isks, flash, controllers, DMA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102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507385"/>
          </a:xfrm>
        </p:spPr>
        <p:txBody>
          <a:bodyPr>
            <a:normAutofit/>
          </a:bodyPr>
          <a:lstStyle/>
          <a:p>
            <a:r>
              <a:rPr lang="en-US" dirty="0" smtClean="0"/>
              <a:t>Operations on File Descriptors – as OS object representing the state of a file</a:t>
            </a:r>
          </a:p>
          <a:p>
            <a:pPr lvl="1"/>
            <a:r>
              <a:rPr lang="en-US" dirty="0" smtClean="0"/>
              <a:t>User has a “handle” on the descriptor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7650" y="2409699"/>
            <a:ext cx="82296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fcntl.h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u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nistd.h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#include &lt;sys/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types.h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open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*filename,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flags [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mode_t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mode]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creat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*filename,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mode_t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mode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close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4343400" y="3532039"/>
            <a:ext cx="1240588" cy="271460"/>
          </a:xfrm>
          <a:prstGeom prst="borderCallout1">
            <a:avLst>
              <a:gd name="adj1" fmla="val 50893"/>
              <a:gd name="adj2" fmla="val -2082"/>
              <a:gd name="adj3" fmla="val 382364"/>
              <a:gd name="adj4" fmla="val -164856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5943600" y="3548709"/>
            <a:ext cx="1548373" cy="271460"/>
          </a:xfrm>
          <a:prstGeom prst="borderCallout1">
            <a:avLst>
              <a:gd name="adj1" fmla="val 102411"/>
              <a:gd name="adj2" fmla="val 50721"/>
              <a:gd name="adj3" fmla="val 431972"/>
              <a:gd name="adj4" fmla="val 24297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9704" y="4598489"/>
            <a:ext cx="3869896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Bit vector of: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Access modes (Rd, </a:t>
            </a:r>
            <a:r>
              <a:rPr lang="en-US" sz="2000" b="0" dirty="0" err="1" smtClean="0">
                <a:latin typeface="Gill Sans" charset="0"/>
                <a:ea typeface="Gill Sans" charset="0"/>
                <a:cs typeface="Gill Sans" charset="0"/>
              </a:rPr>
              <a:t>Wr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Open Flags (Create, …)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Operating modes (Appends, …)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8232" y="4719142"/>
            <a:ext cx="367756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Bit vector of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ermission Bits:</a:t>
            </a:r>
          </a:p>
          <a:p>
            <a:pPr marL="285750" indent="-285750">
              <a:buFont typeface="Arial"/>
              <a:buChar char="•"/>
            </a:pPr>
            <a:r>
              <a:rPr lang="en-US" sz="2000" b="0" dirty="0" err="1" smtClean="0">
                <a:latin typeface="Gill Sans" charset="0"/>
                <a:ea typeface="Gill Sans" charset="0"/>
                <a:cs typeface="Gill Sans" charset="0"/>
              </a:rPr>
              <a:t>User|Group|Other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 X R|W|X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62246"/>
            <a:ext cx="89025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  <a:hlinkClick r:id="rId2"/>
              </a:rPr>
              <a:t>http://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  <a:hlinkClick r:id="rId2"/>
              </a:rPr>
              <a:t>www.gnu.org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  <a:hlinkClick r:id="rId2"/>
              </a:rPr>
              <a:t>/software/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  <a:hlinkClick r:id="rId2"/>
              </a:rPr>
              <a:t>libc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  <a:hlinkClick r:id="rId2"/>
              </a:rPr>
              <a:t>/manual/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  <a:hlinkClick r:id="rId2"/>
              </a:rPr>
              <a:t>html_node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  <a:hlinkClick r:id="rId2"/>
              </a:rPr>
              <a:t>/Opening-and-Closing-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  <a:hlinkClick r:id="rId2"/>
              </a:rPr>
              <a:t>Files.html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86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Recall: UNIX System Structure</a:t>
            </a:r>
          </a:p>
        </p:txBody>
      </p:sp>
      <p:grpSp>
        <p:nvGrpSpPr>
          <p:cNvPr id="46083" name="Group 12"/>
          <p:cNvGrpSpPr>
            <a:grpSpLocks/>
          </p:cNvGrpSpPr>
          <p:nvPr/>
        </p:nvGrpSpPr>
        <p:grpSpPr bwMode="auto">
          <a:xfrm>
            <a:off x="304800" y="1447800"/>
            <a:ext cx="8491538" cy="3994150"/>
            <a:chOff x="191" y="720"/>
            <a:chExt cx="5349" cy="2516"/>
          </a:xfrm>
        </p:grpSpPr>
        <p:pic>
          <p:nvPicPr>
            <p:cNvPr id="4608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" t="10139" r="380" b="10139"/>
            <a:stretch>
              <a:fillRect/>
            </a:stretch>
          </p:blipFill>
          <p:spPr bwMode="auto">
            <a:xfrm>
              <a:off x="1344" y="720"/>
              <a:ext cx="4176" cy="2516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085" name="Text Box 4"/>
            <p:cNvSpPr txBox="1">
              <a:spLocks noChangeArrowheads="1"/>
            </p:cNvSpPr>
            <p:nvPr/>
          </p:nvSpPr>
          <p:spPr bwMode="auto">
            <a:xfrm>
              <a:off x="260" y="945"/>
              <a:ext cx="85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207" y="1972"/>
              <a:ext cx="9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  <p:sp>
          <p:nvSpPr>
            <p:cNvPr id="46087" name="Line 6"/>
            <p:cNvSpPr>
              <a:spLocks noChangeShapeType="1"/>
            </p:cNvSpPr>
            <p:nvPr/>
          </p:nvSpPr>
          <p:spPr bwMode="auto">
            <a:xfrm flipV="1">
              <a:off x="191" y="1555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088" name="Line 7"/>
            <p:cNvSpPr>
              <a:spLocks noChangeShapeType="1"/>
            </p:cNvSpPr>
            <p:nvPr/>
          </p:nvSpPr>
          <p:spPr bwMode="auto">
            <a:xfrm flipV="1">
              <a:off x="192" y="2784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089" name="Text Box 8"/>
            <p:cNvSpPr txBox="1">
              <a:spLocks noChangeArrowheads="1"/>
            </p:cNvSpPr>
            <p:nvPr/>
          </p:nvSpPr>
          <p:spPr bwMode="auto">
            <a:xfrm>
              <a:off x="301" y="2913"/>
              <a:ext cx="7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Hardware</a:t>
              </a:r>
            </a:p>
          </p:txBody>
        </p:sp>
        <p:sp>
          <p:nvSpPr>
            <p:cNvPr id="46090" name="Text Box 9"/>
            <p:cNvSpPr txBox="1">
              <a:spLocks noChangeArrowheads="1"/>
            </p:cNvSpPr>
            <p:nvPr/>
          </p:nvSpPr>
          <p:spPr bwMode="auto">
            <a:xfrm>
              <a:off x="1776" y="816"/>
              <a:ext cx="83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Applications</a:t>
              </a:r>
            </a:p>
          </p:txBody>
        </p:sp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1776" y="1152"/>
              <a:ext cx="9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Standard Libs</a:t>
              </a:r>
            </a:p>
          </p:txBody>
        </p:sp>
      </p:grpSp>
      <p:sp>
        <p:nvSpPr>
          <p:cNvPr id="12" name="Rounded Rectangle 11"/>
          <p:cNvSpPr/>
          <p:nvPr/>
        </p:nvSpPr>
        <p:spPr bwMode="auto">
          <a:xfrm>
            <a:off x="2438400" y="1981200"/>
            <a:ext cx="6400800" cy="8382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6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Level: standard 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9635"/>
            <a:ext cx="8229600" cy="8460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Crossing levels: File descriptors vs. streams</a:t>
            </a:r>
          </a:p>
          <a:p>
            <a:r>
              <a:rPr lang="en-US" dirty="0" smtClean="0"/>
              <a:t>Don’t mix them!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8191" y="1483335"/>
            <a:ext cx="721244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STDIN_FILENO - 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macro has value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STDOUT_FILENO - macro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has value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STDERR_FILENO - macro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has value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2</a:t>
            </a: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fileno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(FILE *stream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FILE *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fdopen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char *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opentype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9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400" y="4459700"/>
            <a:ext cx="8229600" cy="1725710"/>
          </a:xfrm>
        </p:spPr>
        <p:txBody>
          <a:bodyPr>
            <a:normAutofit/>
          </a:bodyPr>
          <a:lstStyle/>
          <a:p>
            <a:r>
              <a:rPr lang="en-US" dirty="0" smtClean="0"/>
              <a:t>When write returns, data is on its way to disk and can be read, but it may not actually be permanent!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529477"/>
            <a:ext cx="82217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read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void *buffer,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maxsize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- returns bytes read, 0 =&gt; EOF, -1 =&gt; error</a:t>
            </a: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write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void *buffer,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size)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- returns bytes written</a:t>
            </a:r>
          </a:p>
          <a:p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off_t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lseek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filedes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off_t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offset,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whence)</a:t>
            </a:r>
            <a:endParaRPr 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endParaRPr lang="en-US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fsync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fildes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 – wait for i/o to finish</a:t>
            </a:r>
          </a:p>
          <a:p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void sync (void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 – wait for ALL to finish</a:t>
            </a:r>
            <a:endParaRPr lang="en-US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76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lots more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TTYs versus files</a:t>
            </a:r>
          </a:p>
          <a:p>
            <a:r>
              <a:rPr lang="en-US" dirty="0" smtClean="0"/>
              <a:t>Memory mapped files</a:t>
            </a:r>
          </a:p>
          <a:p>
            <a:r>
              <a:rPr lang="en-US" dirty="0" smtClean="0"/>
              <a:t>File Locking</a:t>
            </a:r>
          </a:p>
          <a:p>
            <a:r>
              <a:rPr lang="en-US" dirty="0" smtClean="0"/>
              <a:t>Asynchronous I/O</a:t>
            </a:r>
          </a:p>
          <a:p>
            <a:r>
              <a:rPr lang="en-US" dirty="0" smtClean="0"/>
              <a:t>Generic I/O Control Operations</a:t>
            </a:r>
            <a:endParaRPr lang="en-US" dirty="0"/>
          </a:p>
          <a:p>
            <a:r>
              <a:rPr lang="en-US" dirty="0"/>
              <a:t>Duplicating </a:t>
            </a:r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66297" y="3810000"/>
            <a:ext cx="661140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dup2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old, 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new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dup (</a:t>
            </a:r>
            <a:r>
              <a:rPr lang="en-US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b="0" dirty="0">
                <a:latin typeface="Consolas" charset="0"/>
                <a:ea typeface="Consolas" charset="0"/>
                <a:cs typeface="Consolas" charset="0"/>
              </a:rPr>
              <a:t> old)</a:t>
            </a:r>
          </a:p>
        </p:txBody>
      </p:sp>
    </p:spTree>
    <p:extLst>
      <p:ext uri="{BB962C8B-B14F-4D97-AF65-F5344CB8AC3E}">
        <p14:creationId xmlns:p14="http://schemas.microsoft.com/office/powerpoint/2010/main" val="2314984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dirty="0" err="1" smtClean="0"/>
              <a:t>lowio-std.c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999" y="914400"/>
            <a:ext cx="8305801" cy="55092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#include &lt;sys/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types.h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#define BUFSIZE 1024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main(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char *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[])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char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[BUFSIZE];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writelen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= write(STDOUT_FILENO, "I am a process.\n", 16);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readlen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= read(STDIN_FILENO,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BUFSIZE);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 =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snprintf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BUFSIZE,"Got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%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zd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chars\n",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readlen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writelen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&lt; BUFSIZE ?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strlen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: BUFSIZE;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write(STDOUT_FILENO,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b="0" dirty="0" err="1">
                <a:latin typeface="Consolas" charset="0"/>
                <a:ea typeface="Consolas" charset="0"/>
                <a:cs typeface="Consolas" charset="0"/>
              </a:rPr>
              <a:t>writelen</a:t>
            </a:r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sz="1600" b="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  exit(0);</a:t>
            </a:r>
          </a:p>
          <a:p>
            <a:r>
              <a:rPr lang="en-US" sz="16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77772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/>
              <a:t>Waitlist was closed </a:t>
            </a:r>
            <a:r>
              <a:rPr lang="en-US" dirty="0" smtClean="0"/>
              <a:t>last Friday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 smtClean="0"/>
              <a:t>Recommendation: Read assigned readings </a:t>
            </a:r>
            <a:r>
              <a:rPr lang="en-US" i="1" dirty="0" smtClean="0"/>
              <a:t>before</a:t>
            </a:r>
            <a:r>
              <a:rPr lang="en-US" dirty="0" smtClean="0"/>
              <a:t> lecture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Group </a:t>
            </a:r>
            <a:r>
              <a:rPr lang="en-US" dirty="0"/>
              <a:t>sign up </a:t>
            </a:r>
            <a:r>
              <a:rPr lang="en-US" dirty="0" smtClean="0"/>
              <a:t>this </a:t>
            </a:r>
            <a:r>
              <a:rPr lang="en-US" dirty="0"/>
              <a:t>week </a:t>
            </a:r>
          </a:p>
          <a:p>
            <a:pPr lvl="1"/>
            <a:r>
              <a:rPr lang="en-US" dirty="0"/>
              <a:t>Get finding groups </a:t>
            </a:r>
            <a:r>
              <a:rPr lang="en-US" dirty="0" smtClean="0"/>
              <a:t>ASAP – deadline Friday </a:t>
            </a:r>
            <a:r>
              <a:rPr lang="en-US" dirty="0" smtClean="0"/>
              <a:t>9/7 </a:t>
            </a:r>
            <a:r>
              <a:rPr lang="en-US" dirty="0" smtClean="0"/>
              <a:t>at 11:59PM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people in a group! 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TA </a:t>
            </a:r>
            <a:r>
              <a:rPr lang="en-US" i="1" dirty="0" smtClean="0">
                <a:solidFill>
                  <a:srgbClr val="3151F0"/>
                </a:solidFill>
              </a:rPr>
              <a:t>preference</a:t>
            </a:r>
            <a:r>
              <a:rPr lang="en-US" dirty="0" smtClean="0">
                <a:solidFill>
                  <a:srgbClr val="3151F0"/>
                </a:solidFill>
              </a:rPr>
              <a:t> </a:t>
            </a:r>
            <a:r>
              <a:rPr lang="en-US" dirty="0" smtClean="0"/>
              <a:t>signup form due Monday 9/10 at 11:59PM</a:t>
            </a:r>
          </a:p>
          <a:p>
            <a:pPr lvl="1"/>
            <a:r>
              <a:rPr lang="en-US" dirty="0" smtClean="0"/>
              <a:t>Everyone in a group must have the same </a:t>
            </a:r>
            <a:r>
              <a:rPr lang="en-US" dirty="0"/>
              <a:t>TA!  </a:t>
            </a:r>
            <a:endParaRPr lang="en-US" dirty="0" smtClean="0"/>
          </a:p>
          <a:p>
            <a:pPr lvl="2"/>
            <a:r>
              <a:rPr lang="en-US" dirty="0" smtClean="0"/>
              <a:t>Preference given to same section</a:t>
            </a:r>
          </a:p>
          <a:p>
            <a:pPr lvl="1"/>
            <a:r>
              <a:rPr lang="en-US" dirty="0" smtClean="0"/>
              <a:t>Participation</a:t>
            </a:r>
            <a:r>
              <a:rPr lang="en-US" dirty="0"/>
              <a:t>: Get to know your TA!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37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66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347800" y="914400"/>
            <a:ext cx="2322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sz="20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012" y="4219559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476" y="4219559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522" y="4592091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28" y="4886399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99" y="4433068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32750"/>
            <a:ext cx="1265440" cy="9072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194648" y="2134995"/>
            <a:ext cx="1061900" cy="5445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71968" y="1443335"/>
            <a:ext cx="1156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streams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71968" y="1900535"/>
            <a:ext cx="110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handles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71968" y="2281535"/>
            <a:ext cx="1255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registers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71968" y="2738735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descriptors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71968" y="3200400"/>
            <a:ext cx="399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Commands and Data Transfers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910482" y="3653135"/>
            <a:ext cx="3975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2874784" y="1448635"/>
            <a:ext cx="1837423" cy="2285165"/>
            <a:chOff x="2874784" y="1448635"/>
            <a:chExt cx="1837423" cy="2285165"/>
          </a:xfrm>
        </p:grpSpPr>
        <p:sp>
          <p:nvSpPr>
            <p:cNvPr id="75" name="Rectangle 74"/>
            <p:cNvSpPr/>
            <p:nvPr/>
          </p:nvSpPr>
          <p:spPr bwMode="auto">
            <a:xfrm>
              <a:off x="2895600" y="3277435"/>
              <a:ext cx="1816607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I/O Driver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994176" y="2820235"/>
              <a:ext cx="1577824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File System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3276600" y="2363035"/>
              <a:ext cx="998929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994175" y="1905835"/>
              <a:ext cx="1577825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Low Level I/O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874784" y="1448635"/>
              <a:ext cx="1816606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High Level I/O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7713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SYSCALL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6843"/>
            <a:ext cx="8229600" cy="13301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Low level lib parameters are set up in registers and </a:t>
            </a:r>
            <a:r>
              <a:rPr lang="en-US" dirty="0" err="1" smtClean="0"/>
              <a:t>syscall</a:t>
            </a:r>
            <a:r>
              <a:rPr lang="en-US" dirty="0" smtClean="0"/>
              <a:t> instruction is issued</a:t>
            </a:r>
          </a:p>
          <a:p>
            <a:pPr lvl="1"/>
            <a:r>
              <a:rPr lang="en-US" dirty="0" smtClean="0"/>
              <a:t>A type of synchronous exception that enters well-defined entry points into kernel</a:t>
            </a:r>
            <a:endParaRPr lang="en-US" dirty="0"/>
          </a:p>
        </p:txBody>
      </p:sp>
      <p:pic>
        <p:nvPicPr>
          <p:cNvPr id="8" name="Picture 7" descr="Screen Shot 2014-09-04 at 10.35.0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13" y="762000"/>
            <a:ext cx="7658063" cy="430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55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>
            <a:off x="3834729" y="4426750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987129" y="4247985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435051" y="4426750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311730" y="4605515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4692629" y="4605515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554339" y="4703058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536198" y="4410430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3642834" y="4231665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3276600" y="2011448"/>
            <a:ext cx="1837423" cy="2285165"/>
            <a:chOff x="2874784" y="1448635"/>
            <a:chExt cx="1837423" cy="2285165"/>
          </a:xfrm>
        </p:grpSpPr>
        <p:sp>
          <p:nvSpPr>
            <p:cNvPr id="58" name="Rectangle 57"/>
            <p:cNvSpPr/>
            <p:nvPr/>
          </p:nvSpPr>
          <p:spPr bwMode="auto">
            <a:xfrm>
              <a:off x="2895600" y="3277435"/>
              <a:ext cx="1816607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I/O Driver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994176" y="2820235"/>
              <a:ext cx="1577824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File System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276600" y="2363035"/>
              <a:ext cx="998929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994175" y="1905835"/>
              <a:ext cx="1577825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Low Level I/O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874784" y="1448635"/>
              <a:ext cx="1816606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High Level I/O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124200" y="1587767"/>
            <a:ext cx="2111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5400" y="1976735"/>
            <a:ext cx="1156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streams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05400" y="2433935"/>
            <a:ext cx="1108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handles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05400" y="2814935"/>
            <a:ext cx="1255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registers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05400" y="3348335"/>
            <a:ext cx="1598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descriptors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05400" y="3771067"/>
            <a:ext cx="399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Commands and Data Transfers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43914" y="4267200"/>
            <a:ext cx="3975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  <a:endParaRPr lang="en-US" sz="24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227920" y="2932353"/>
            <a:ext cx="1061900" cy="5445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104758" y="1661054"/>
            <a:ext cx="2729347" cy="781343"/>
          </a:xfrm>
          <a:prstGeom prst="borderCallout1">
            <a:avLst>
              <a:gd name="adj1" fmla="val 78637"/>
              <a:gd name="adj2" fmla="val 101522"/>
              <a:gd name="adj3" fmla="val 136027"/>
              <a:gd name="adj4" fmla="val 1235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File descriptor number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- an </a:t>
            </a:r>
            <a:r>
              <a:rPr lang="en-US" sz="2000" b="0" dirty="0" err="1" smtClean="0">
                <a:latin typeface="Gill Sans" charset="0"/>
                <a:ea typeface="Gill Sans" charset="0"/>
                <a:cs typeface="Gill Sans" charset="0"/>
              </a:rPr>
              <a:t>int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8" name="Line Callout 1 47"/>
          <p:cNvSpPr/>
          <p:nvPr/>
        </p:nvSpPr>
        <p:spPr>
          <a:xfrm>
            <a:off x="104758" y="3600140"/>
            <a:ext cx="2845415" cy="971860"/>
          </a:xfrm>
          <a:prstGeom prst="borderCallout1">
            <a:avLst>
              <a:gd name="adj1" fmla="val 78637"/>
              <a:gd name="adj2" fmla="val 101522"/>
              <a:gd name="adj3" fmla="val 444"/>
              <a:gd name="adj4" fmla="val 12298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File 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Descriptors</a:t>
            </a:r>
          </a:p>
          <a:p>
            <a:pPr marL="164592" indent="-164592">
              <a:buFont typeface="Arial" charset="0"/>
              <a:buChar char="•"/>
            </a:pP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a </a:t>
            </a:r>
            <a:r>
              <a:rPr lang="en-US" sz="2000" b="0" dirty="0" err="1" smtClean="0">
                <a:latin typeface="Gill Sans" charset="0"/>
                <a:ea typeface="Gill Sans" charset="0"/>
                <a:cs typeface="Gill Sans" charset="0"/>
              </a:rPr>
              <a:t>struct</a:t>
            </a:r>
            <a:r>
              <a:rPr lang="en-US" sz="2000" b="0" dirty="0" smtClean="0">
                <a:latin typeface="Gill Sans" charset="0"/>
                <a:ea typeface="Gill Sans" charset="0"/>
                <a:cs typeface="Gill Sans" charset="0"/>
              </a:rPr>
              <a:t> with all the info about the files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7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OS File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Internal Data Structure describing everything about the file</a:t>
            </a:r>
          </a:p>
          <a:p>
            <a:pPr lvl="1"/>
            <a:r>
              <a:rPr lang="en-US" dirty="0" smtClean="0"/>
              <a:t>Where it resides</a:t>
            </a:r>
          </a:p>
          <a:p>
            <a:pPr lvl="1"/>
            <a:r>
              <a:rPr lang="en-US" dirty="0" smtClean="0"/>
              <a:t>Its status</a:t>
            </a:r>
          </a:p>
          <a:p>
            <a:pPr lvl="1"/>
            <a:r>
              <a:rPr lang="en-US" dirty="0" smtClean="0"/>
              <a:t>How to access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Pointer: </a:t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file *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file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</a:p>
        </p:txBody>
      </p:sp>
      <p:pic>
        <p:nvPicPr>
          <p:cNvPr id="7" name="Picture 6" descr="Screen Shot 2014-09-04 at 1.19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69724"/>
            <a:ext cx="4060696" cy="473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147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Unix I/O 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9248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Uniformity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file operations, device I/O, and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through </a:t>
            </a:r>
            <a:r>
              <a:rPr lang="en-US" dirty="0" smtClean="0">
                <a:solidFill>
                  <a:srgbClr val="FF6600"/>
                </a:solidFill>
              </a:rPr>
              <a:t>open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6600"/>
                </a:solidFill>
              </a:rPr>
              <a:t>read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6600"/>
                </a:solidFill>
              </a:rPr>
              <a:t>write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6600"/>
                </a:solidFill>
              </a:rPr>
              <a:t>close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Allows simple composition of programs </a:t>
            </a:r>
          </a:p>
          <a:p>
            <a:pPr lvl="2">
              <a:lnSpc>
                <a:spcPct val="80000"/>
              </a:lnSpc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find |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grep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|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wc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…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6600"/>
                </a:solidFill>
              </a:rPr>
              <a:t>Open before use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Provides opportunity for access control and arbitration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Sets up the underlying machinery, i.e., data structures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6600"/>
                </a:solidFill>
              </a:rPr>
              <a:t>Byte-oriented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Even if blocks are transferred, addressing is in bytes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6600"/>
                </a:solidFill>
              </a:rPr>
              <a:t>Kernel buffered reads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Streaming and block devices looks the same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read blocks process, yielding processor to other task</a:t>
            </a:r>
          </a:p>
        </p:txBody>
      </p:sp>
    </p:spTree>
    <p:extLst>
      <p:ext uri="{BB962C8B-B14F-4D97-AF65-F5344CB8AC3E}">
        <p14:creationId xmlns:p14="http://schemas.microsoft.com/office/powerpoint/2010/main" val="2120878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371600"/>
            <a:ext cx="8763000" cy="5170646"/>
          </a:xfrm>
          <a:prstGeom prst="rect">
            <a:avLst/>
          </a:prstGeom>
          <a:solidFill>
            <a:srgbClr val="DFE9FF"/>
          </a:solidFill>
        </p:spPr>
        <p:txBody>
          <a:bodyPr wrap="square">
            <a:spAutoFit/>
          </a:bodyPr>
          <a:lstStyle/>
          <a:p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vfs_read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file *file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char __user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loff_t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f_mode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&amp; FMODE_READ)) return -EBADF;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||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 &amp;&amp; 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aio_read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return -EINVAL;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(unlikely(!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access_ok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(VERIFY_WRITE,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count))) return -EFAULT;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rw_verify_area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(READ, 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(ret &gt;=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count =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else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do_sync_read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(ret &gt;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fsnotify_access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f_path.dentry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add_rchar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(current, ret);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inc_syscr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return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In 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fs</a:t>
            </a:r>
            <a:r>
              <a:rPr lang="en-US" sz="28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read_write.c</a:t>
            </a:r>
            <a:endParaRPr lang="en-US" sz="28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1371600"/>
            <a:ext cx="8534400" cy="1752600"/>
            <a:chOff x="228600" y="2057400"/>
            <a:chExt cx="8534400" cy="1752600"/>
          </a:xfrm>
        </p:grpSpPr>
        <p:sp>
          <p:nvSpPr>
            <p:cNvPr id="3" name="Rectangle 2"/>
            <p:cNvSpPr/>
            <p:nvPr/>
          </p:nvSpPr>
          <p:spPr bwMode="auto">
            <a:xfrm>
              <a:off x="228600" y="2057400"/>
              <a:ext cx="8534400" cy="27176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4724400" y="2667000"/>
              <a:ext cx="4038600" cy="1143000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91440" marR="0" indent="-9144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Read up to “count” bytes from “file” starting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 from “</a:t>
              </a:r>
              <a:r>
                <a:rPr kumimoji="0" lang="en-US" sz="18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pos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” into “</a:t>
              </a:r>
              <a:r>
                <a:rPr kumimoji="0" lang="en-US" sz="18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buf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”. </a:t>
              </a:r>
            </a:p>
            <a:p>
              <a:pPr marL="91440" marR="0" indent="-9144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</a:pPr>
              <a:r>
                <a:rPr lang="en-US" b="0" baseline="0" dirty="0" smtClean="0">
                  <a:latin typeface="Gill Sans" charset="0"/>
                  <a:ea typeface="Gill Sans" charset="0"/>
                  <a:cs typeface="Gill Sans" charset="0"/>
                </a:rPr>
                <a:t>Return error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or number of bytes red.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" name="Straight Connector 5"/>
            <p:cNvCxnSpPr>
              <a:stCxn id="4" idx="0"/>
            </p:cNvCxnSpPr>
            <p:nvPr/>
          </p:nvCxnSpPr>
          <p:spPr bwMode="auto">
            <a:xfrm flipH="1" flipV="1">
              <a:off x="6172200" y="2308860"/>
              <a:ext cx="571500" cy="358140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047668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371600"/>
            <a:ext cx="8763000" cy="5170646"/>
          </a:xfrm>
          <a:prstGeom prst="rect">
            <a:avLst/>
          </a:prstGeom>
          <a:solidFill>
            <a:srgbClr val="DFE9FF"/>
          </a:solidFill>
        </p:spPr>
        <p:txBody>
          <a:bodyPr wrap="square">
            <a:spAutoFit/>
          </a:bodyPr>
          <a:lstStyle/>
          <a:p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vfs_read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file *file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char __user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loff_t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f_mode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&amp; FMODE_READ)) return -EBADF;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||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 &amp;&amp; 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aio_read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return -EINVAL;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(unlikely(!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access_ok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(VERIFY_WRITE,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count))) return -EFAULT;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rw_verify_area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(READ, 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(ret &gt;=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count =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else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do_sync_read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(ret &gt;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fsnotify_access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f_path.dentry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add_rchar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(current, ret);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inc_syscr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return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In 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fs</a:t>
            </a:r>
            <a:r>
              <a:rPr lang="en-US" sz="28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read_write.c</a:t>
            </a:r>
            <a:endParaRPr lang="en-US" sz="28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2057400"/>
            <a:ext cx="8077200" cy="1676400"/>
            <a:chOff x="228600" y="2057400"/>
            <a:chExt cx="8077200" cy="1676400"/>
          </a:xfrm>
        </p:grpSpPr>
        <p:sp>
          <p:nvSpPr>
            <p:cNvPr id="3" name="Rectangle 2"/>
            <p:cNvSpPr/>
            <p:nvPr/>
          </p:nvSpPr>
          <p:spPr bwMode="auto">
            <a:xfrm>
              <a:off x="228600" y="2057400"/>
              <a:ext cx="7543800" cy="25146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6248400" y="2667000"/>
              <a:ext cx="2057400" cy="1066800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Make </a:t>
              </a: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sure we are allowed to read this file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" name="Straight Connector 5"/>
            <p:cNvCxnSpPr>
              <a:stCxn id="4" idx="0"/>
            </p:cNvCxnSpPr>
            <p:nvPr/>
          </p:nvCxnSpPr>
          <p:spPr bwMode="auto">
            <a:xfrm flipH="1" flipV="1">
              <a:off x="6172200" y="2308860"/>
              <a:ext cx="1104900" cy="358140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15587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371600"/>
            <a:ext cx="8763000" cy="5170646"/>
          </a:xfrm>
          <a:prstGeom prst="rect">
            <a:avLst/>
          </a:prstGeom>
          <a:solidFill>
            <a:srgbClr val="DFE9FF"/>
          </a:solidFill>
        </p:spPr>
        <p:txBody>
          <a:bodyPr wrap="square">
            <a:spAutoFit/>
          </a:bodyPr>
          <a:lstStyle/>
          <a:p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vfs_read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file *file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char __user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loff_t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f_mode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&amp; FMODE_READ)) return -EBADF;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||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 &amp;&amp; 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aio_read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return -EINVAL;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(unlikely(!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access_ok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(VERIFY_WRITE,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count))) return -EFAULT;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rw_verify_area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(READ, 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(ret &gt;=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count =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else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do_sync_read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(ret &gt;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fsnotify_access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f_path.dentry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add_rchar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(current, ret);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inc_syscr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return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In 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fs</a:t>
            </a:r>
            <a:r>
              <a:rPr lang="en-US" sz="28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read_write.c</a:t>
            </a:r>
            <a:endParaRPr lang="en-US" sz="28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2286000"/>
            <a:ext cx="8077200" cy="1600200"/>
            <a:chOff x="228600" y="2057400"/>
            <a:chExt cx="8077200" cy="1600200"/>
          </a:xfrm>
        </p:grpSpPr>
        <p:sp>
          <p:nvSpPr>
            <p:cNvPr id="3" name="Rectangle 2"/>
            <p:cNvSpPr/>
            <p:nvPr/>
          </p:nvSpPr>
          <p:spPr bwMode="auto">
            <a:xfrm>
              <a:off x="228600" y="2057400"/>
              <a:ext cx="7543800" cy="4572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6248400" y="2895600"/>
              <a:ext cx="2057400" cy="762000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Check if file has </a:t>
              </a:r>
              <a:r>
                <a:rPr lang="en-US" b="0" smtClean="0">
                  <a:latin typeface="Gill Sans" charset="0"/>
                  <a:ea typeface="Gill Sans" charset="0"/>
                  <a:cs typeface="Gill Sans" charset="0"/>
                </a:rPr>
                <a:t>read methods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" name="Straight Connector 5"/>
            <p:cNvCxnSpPr>
              <a:stCxn id="4" idx="0"/>
            </p:cNvCxnSpPr>
            <p:nvPr/>
          </p:nvCxnSpPr>
          <p:spPr bwMode="auto">
            <a:xfrm flipH="1" flipV="1">
              <a:off x="6172200" y="2537460"/>
              <a:ext cx="1104900" cy="358140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04046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371600"/>
            <a:ext cx="8763000" cy="5170646"/>
          </a:xfrm>
          <a:prstGeom prst="rect">
            <a:avLst/>
          </a:prstGeom>
          <a:solidFill>
            <a:srgbClr val="DFE9FF"/>
          </a:solidFill>
        </p:spPr>
        <p:txBody>
          <a:bodyPr wrap="square">
            <a:spAutoFit/>
          </a:bodyPr>
          <a:lstStyle/>
          <a:p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vfs_read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file *file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char __user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loff_t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f_mode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&amp; FMODE_READ)) return -EBADF;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||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 &amp;&amp; 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aio_read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return -EINVAL;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(unlikely(!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access_ok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(VERIFY_WRITE,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count))) return -EFAULT;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rw_verify_area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(READ, 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(ret &gt;=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count =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else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do_sync_read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(ret &gt;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fsnotify_access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f_path.dentry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add_rchar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(current, ret);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inc_syscr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return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In 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fs</a:t>
            </a:r>
            <a:r>
              <a:rPr lang="en-US" sz="28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read_write.c</a:t>
            </a:r>
            <a:endParaRPr lang="en-US" sz="28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2743200"/>
            <a:ext cx="8458200" cy="2057400"/>
            <a:chOff x="228600" y="2209800"/>
            <a:chExt cx="8458200" cy="2057400"/>
          </a:xfrm>
        </p:grpSpPr>
        <p:sp>
          <p:nvSpPr>
            <p:cNvPr id="3" name="Rectangle 2"/>
            <p:cNvSpPr/>
            <p:nvPr/>
          </p:nvSpPr>
          <p:spPr bwMode="auto">
            <a:xfrm>
              <a:off x="228600" y="2209800"/>
              <a:ext cx="7543800" cy="3048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4953000" y="2895600"/>
              <a:ext cx="3733800" cy="1371600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91440" marR="0" indent="-9144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Check whether we can write to </a:t>
              </a:r>
              <a:r>
                <a:rPr kumimoji="0" lang="en-US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buf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 (e.g.,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 </a:t>
              </a:r>
              <a:r>
                <a:rPr kumimoji="0" lang="en-US" sz="18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buf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 is in the user space range)  </a:t>
              </a:r>
            </a:p>
            <a:p>
              <a:pPr marL="91440" marR="0" indent="-9144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</a:pPr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u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nlikely(): hint to branch prediction this condition is unlikely</a:t>
              </a:r>
              <a:endPara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" name="Straight Connector 5"/>
            <p:cNvCxnSpPr>
              <a:stCxn id="4" idx="0"/>
            </p:cNvCxnSpPr>
            <p:nvPr/>
          </p:nvCxnSpPr>
          <p:spPr bwMode="auto">
            <a:xfrm flipH="1" flipV="1">
              <a:off x="5867400" y="2537460"/>
              <a:ext cx="952500" cy="358140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57734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371600"/>
            <a:ext cx="8763000" cy="5170646"/>
          </a:xfrm>
          <a:prstGeom prst="rect">
            <a:avLst/>
          </a:prstGeom>
          <a:solidFill>
            <a:srgbClr val="DFE9FF"/>
          </a:solidFill>
        </p:spPr>
        <p:txBody>
          <a:bodyPr wrap="square">
            <a:spAutoFit/>
          </a:bodyPr>
          <a:lstStyle/>
          <a:p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vfs_read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file *file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char __user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loff_t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f_mode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&amp; FMODE_READ)) return -EBADF;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||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 &amp;&amp; 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aio_read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return -EINVAL;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(unlikely(!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access_ok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(VERIFY_WRITE,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count))) return -EFAULT;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rw_verify_area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(READ, 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(ret &gt;=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count =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else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do_sync_read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(ret &gt;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fsnotify_access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f_path.dentry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add_rchar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(current, ret);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inc_syscr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return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In 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fs</a:t>
            </a:r>
            <a:r>
              <a:rPr lang="en-US" sz="28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read_write.c</a:t>
            </a:r>
            <a:endParaRPr lang="en-US" sz="28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2971800"/>
            <a:ext cx="8458200" cy="1371600"/>
            <a:chOff x="228600" y="2209800"/>
            <a:chExt cx="8458200" cy="1371600"/>
          </a:xfrm>
        </p:grpSpPr>
        <p:sp>
          <p:nvSpPr>
            <p:cNvPr id="3" name="Rectangle 2"/>
            <p:cNvSpPr/>
            <p:nvPr/>
          </p:nvSpPr>
          <p:spPr bwMode="auto">
            <a:xfrm>
              <a:off x="228600" y="2209800"/>
              <a:ext cx="7543800" cy="3048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5486400" y="2895600"/>
              <a:ext cx="3200400" cy="685800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Check whether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 we read from a valid range in the file.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" name="Straight Connector 5"/>
            <p:cNvCxnSpPr>
              <a:stCxn id="4" idx="0"/>
            </p:cNvCxnSpPr>
            <p:nvPr/>
          </p:nvCxnSpPr>
          <p:spPr bwMode="auto">
            <a:xfrm flipH="1" flipV="1">
              <a:off x="5867400" y="2537460"/>
              <a:ext cx="1219200" cy="358140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343588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371600"/>
            <a:ext cx="8763000" cy="5170646"/>
          </a:xfrm>
          <a:prstGeom prst="rect">
            <a:avLst/>
          </a:prstGeom>
          <a:solidFill>
            <a:srgbClr val="DFE9FF"/>
          </a:solidFill>
        </p:spPr>
        <p:txBody>
          <a:bodyPr wrap="square">
            <a:spAutoFit/>
          </a:bodyPr>
          <a:lstStyle/>
          <a:p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vfs_read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file *file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char __user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loff_t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f_mode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&amp; FMODE_READ)) return -EBADF;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||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 &amp;&amp; 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aio_read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return -EINVAL;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(unlikely(!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access_ok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(VERIFY_WRITE,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count))) return -EFAULT;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rw_verify_area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(READ, 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(ret &gt;=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count =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else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do_sync_read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(ret &gt;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fsnotify_access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f_path.dentry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add_rchar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(current, ret);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inc_syscr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return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In 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fs</a:t>
            </a:r>
            <a:r>
              <a:rPr lang="en-US" sz="28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read_write.c</a:t>
            </a:r>
            <a:endParaRPr lang="en-US" sz="28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3657600"/>
            <a:ext cx="8458200" cy="2209800"/>
            <a:chOff x="228600" y="2209800"/>
            <a:chExt cx="8458200" cy="2209800"/>
          </a:xfrm>
        </p:grpSpPr>
        <p:sp>
          <p:nvSpPr>
            <p:cNvPr id="3" name="Rectangle 2"/>
            <p:cNvSpPr/>
            <p:nvPr/>
          </p:nvSpPr>
          <p:spPr bwMode="auto">
            <a:xfrm>
              <a:off x="228600" y="2209800"/>
              <a:ext cx="7543800" cy="9398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5486400" y="3429000"/>
              <a:ext cx="3200400" cy="990600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If driver provide a read function (</a:t>
              </a:r>
              <a:r>
                <a:rPr kumimoji="0" lang="en-US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f_op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-&gt;read)</a:t>
              </a:r>
              <a:r>
                <a:rPr kumimoji="0" lang="en-US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 use it; otherwise use </a:t>
              </a:r>
              <a:r>
                <a:rPr kumimoji="0" lang="en-US" sz="18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do_sync_read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()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" name="Straight Connector 5"/>
            <p:cNvCxnSpPr>
              <a:stCxn id="4" idx="0"/>
            </p:cNvCxnSpPr>
            <p:nvPr/>
          </p:nvCxnSpPr>
          <p:spPr bwMode="auto">
            <a:xfrm flipH="1" flipV="1">
              <a:off x="5867400" y="3155278"/>
              <a:ext cx="1219200" cy="273722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41969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306354"/>
            <a:ext cx="8763000" cy="5170646"/>
          </a:xfrm>
          <a:prstGeom prst="rect">
            <a:avLst/>
          </a:prstGeom>
          <a:solidFill>
            <a:srgbClr val="DFE9FF"/>
          </a:solidFill>
        </p:spPr>
        <p:txBody>
          <a:bodyPr wrap="square">
            <a:spAutoFit/>
          </a:bodyPr>
          <a:lstStyle/>
          <a:p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vfs_read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file *file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char __user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loff_t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f_mode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&amp; FMODE_READ)) return -EBADF;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||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 &amp;&amp; 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aio_read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return -EINVAL;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(unlikely(!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access_ok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(VERIFY_WRITE,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count))) return -EFAULT;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rw_verify_area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(READ, 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(ret &gt;=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count =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else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do_sync_read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(ret &gt;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fsnotify_access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f_path.dentry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add_rchar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(current, ret);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inc_syscr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return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In 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fs</a:t>
            </a:r>
            <a:r>
              <a:rPr lang="en-US" sz="28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read_write.c</a:t>
            </a:r>
            <a:endParaRPr lang="en-US" sz="28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2971800"/>
            <a:ext cx="8458200" cy="2057400"/>
            <a:chOff x="228600" y="609600"/>
            <a:chExt cx="8458200" cy="2057400"/>
          </a:xfrm>
        </p:grpSpPr>
        <p:sp>
          <p:nvSpPr>
            <p:cNvPr id="3" name="Rectangle 2"/>
            <p:cNvSpPr/>
            <p:nvPr/>
          </p:nvSpPr>
          <p:spPr bwMode="auto">
            <a:xfrm>
              <a:off x="228600" y="2209800"/>
              <a:ext cx="7543800" cy="4572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5486400" y="609600"/>
              <a:ext cx="3200400" cy="1219200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Notify the parent of this file that the file was red (see</a:t>
              </a:r>
            </a:p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  <a:hlinkClick r:id="rId2"/>
                </a:rPr>
                <a:t>http</a:t>
              </a:r>
              <a:r>
                <a:rPr lang="en-US" b="0" dirty="0">
                  <a:latin typeface="Gill Sans" charset="0"/>
                  <a:ea typeface="Gill Sans" charset="0"/>
                  <a:cs typeface="Gill Sans" charset="0"/>
                  <a:hlinkClick r:id="rId2"/>
                </a:rPr>
                <a:t>://www.fieldses.org/~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  <a:hlinkClick r:id="rId2"/>
                </a:rPr>
                <a:t>bfields/kernel/vfs.txt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)	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H="1">
              <a:off x="5791200" y="1849934"/>
              <a:ext cx="1371600" cy="359866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72651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306354"/>
            <a:ext cx="8763000" cy="5170646"/>
          </a:xfrm>
          <a:prstGeom prst="rect">
            <a:avLst/>
          </a:prstGeom>
          <a:solidFill>
            <a:srgbClr val="DFE9FF"/>
          </a:solidFill>
        </p:spPr>
        <p:txBody>
          <a:bodyPr wrap="square">
            <a:spAutoFit/>
          </a:bodyPr>
          <a:lstStyle/>
          <a:p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vfs_read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file *file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char __user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loff_t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f_mode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&amp; FMODE_READ)) return -EBADF;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||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 &amp;&amp; 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aio_read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return -EINVAL;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(unlikely(!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access_ok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(VERIFY_WRITE,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count))) return -EFAULT;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rw_verify_area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(READ, 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(ret &gt;=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count =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else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do_sync_read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(ret &gt;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fsnotify_access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f_path.dentry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add_rchar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(current, ret);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inc_syscr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return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In 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fs</a:t>
            </a:r>
            <a:r>
              <a:rPr lang="en-US" sz="28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read_write.c</a:t>
            </a:r>
            <a:endParaRPr lang="en-US" sz="28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3581400"/>
            <a:ext cx="8458200" cy="1676400"/>
            <a:chOff x="228600" y="838200"/>
            <a:chExt cx="8458200" cy="1676400"/>
          </a:xfrm>
        </p:grpSpPr>
        <p:sp>
          <p:nvSpPr>
            <p:cNvPr id="3" name="Rectangle 2"/>
            <p:cNvSpPr/>
            <p:nvPr/>
          </p:nvSpPr>
          <p:spPr bwMode="auto">
            <a:xfrm>
              <a:off x="228600" y="2209800"/>
              <a:ext cx="7543800" cy="3048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5486400" y="838200"/>
              <a:ext cx="3200400" cy="990600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Update the number of bytes red by “current” task (for scheduling purposes)	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H="1">
              <a:off x="5791200" y="1849934"/>
              <a:ext cx="1371600" cy="359866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31191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306354"/>
            <a:ext cx="8763000" cy="5170646"/>
          </a:xfrm>
          <a:prstGeom prst="rect">
            <a:avLst/>
          </a:prstGeom>
          <a:solidFill>
            <a:srgbClr val="DFE9FF"/>
          </a:solidFill>
        </p:spPr>
        <p:txBody>
          <a:bodyPr wrap="square">
            <a:spAutoFit/>
          </a:bodyPr>
          <a:lstStyle/>
          <a:p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vfs_read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00" b="0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5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file *file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char __user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loff_t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ssize_t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f_mode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&amp; FMODE_READ)) return -EBADF;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|| (!file-&gt;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 &amp;&amp; !file-&gt;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aio_read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return -EINVAL;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(unlikely(!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access_ok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(VERIFY_WRITE,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count))) return -EFAULT;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rw_verify_area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(READ, 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if (ret &gt;=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count =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-&gt;read)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f_op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-&gt;read(file,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else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ret =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do_sync_read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, count,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pos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if (ret &gt; 0) {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fsnotify_access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(file-&gt;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f_path.dentry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add_rchar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(current, ret);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500" b="0" dirty="0" err="1">
                <a:latin typeface="Consolas" charset="0"/>
                <a:ea typeface="Consolas" charset="0"/>
                <a:cs typeface="Consolas" charset="0"/>
              </a:rPr>
              <a:t>inc_syscr</a:t>
            </a:r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(current);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  return ret;</a:t>
            </a:r>
          </a:p>
          <a:p>
            <a:r>
              <a:rPr lang="en-US" sz="15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35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In 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fs</a:t>
            </a:r>
            <a:r>
              <a:rPr lang="en-US" sz="2800" b="0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800" b="0" dirty="0" err="1" smtClean="0">
                <a:latin typeface="Consolas" charset="0"/>
                <a:ea typeface="Consolas" charset="0"/>
                <a:cs typeface="Consolas" charset="0"/>
              </a:rPr>
              <a:t>read_write.c</a:t>
            </a:r>
            <a:endParaRPr lang="en-US" sz="28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4038600"/>
            <a:ext cx="8458200" cy="1676400"/>
            <a:chOff x="228600" y="838200"/>
            <a:chExt cx="8458200" cy="1676400"/>
          </a:xfrm>
        </p:grpSpPr>
        <p:sp>
          <p:nvSpPr>
            <p:cNvPr id="3" name="Rectangle 2"/>
            <p:cNvSpPr/>
            <p:nvPr/>
          </p:nvSpPr>
          <p:spPr bwMode="auto">
            <a:xfrm>
              <a:off x="228600" y="2209800"/>
              <a:ext cx="7543800" cy="3048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5486400" y="838200"/>
              <a:ext cx="3200400" cy="990600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Update the number of read </a:t>
              </a: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syscalls</a:t>
              </a: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 by “current” task (for scheduling purposes)	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H="1">
              <a:off x="5791200" y="1849934"/>
              <a:ext cx="1371600" cy="359866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22238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Level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Associated with particular hardware device</a:t>
            </a:r>
          </a:p>
          <a:p>
            <a:r>
              <a:rPr lang="en-US" sz="2800" dirty="0" smtClean="0"/>
              <a:t>Registers / Unregisters itself with the kernel</a:t>
            </a:r>
          </a:p>
          <a:p>
            <a:r>
              <a:rPr lang="en-US" sz="2800" dirty="0" smtClean="0"/>
              <a:t>Handler functions for each of the file operations</a:t>
            </a:r>
            <a:endParaRPr lang="en-US" sz="2800" dirty="0"/>
          </a:p>
        </p:txBody>
      </p:sp>
      <p:pic>
        <p:nvPicPr>
          <p:cNvPr id="7" name="Picture 6" descr="Screen Shot 2014-09-04 at 1.41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32" y="2514600"/>
            <a:ext cx="8454468" cy="3886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388917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auto">
          <a:xfrm>
            <a:off x="637720" y="1219200"/>
            <a:ext cx="7591880" cy="1676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37720" y="2895600"/>
            <a:ext cx="7591880" cy="1981200"/>
          </a:xfrm>
          <a:prstGeom prst="rect">
            <a:avLst/>
          </a:prstGeom>
          <a:solidFill>
            <a:srgbClr val="FF0000">
              <a:alpha val="25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7720" y="4876800"/>
            <a:ext cx="7591880" cy="1066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together: web server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37720" y="2895600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37720" y="4876800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93933" y="1371600"/>
            <a:ext cx="729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Server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308" y="2895600"/>
            <a:ext cx="73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Kernel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720" y="4953000"/>
            <a:ext cx="1015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Hardware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2901" y="1610380"/>
            <a:ext cx="736099" cy="5232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Gill Sans"/>
                <a:cs typeface="Gill Sans"/>
              </a:rPr>
              <a:t>r</a:t>
            </a:r>
            <a:r>
              <a:rPr lang="en-US" sz="1400" b="0" dirty="0" smtClean="0">
                <a:latin typeface="Gill Sans"/>
                <a:cs typeface="Gill Sans"/>
              </a:rPr>
              <a:t>equest</a:t>
            </a:r>
          </a:p>
          <a:p>
            <a:r>
              <a:rPr lang="en-US" sz="1400" b="0" dirty="0" smtClean="0">
                <a:latin typeface="Gill Sans"/>
                <a:cs typeface="Gill Sans"/>
              </a:rPr>
              <a:t>buffer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1610380"/>
            <a:ext cx="609311" cy="523220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Gill Sans"/>
                <a:cs typeface="Gill Sans"/>
              </a:rPr>
              <a:t>reply</a:t>
            </a:r>
          </a:p>
          <a:p>
            <a:r>
              <a:rPr lang="en-US" sz="1400" b="0" dirty="0" smtClean="0">
                <a:latin typeface="Gill Sans"/>
                <a:cs typeface="Gill Sans"/>
              </a:rPr>
              <a:t>buffer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59016" y="2971800"/>
            <a:ext cx="1955984" cy="691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0" dirty="0" smtClean="0">
                <a:latin typeface="Gill Sans"/>
                <a:cs typeface="Gill Sans"/>
              </a:rPr>
              <a:t>11. kernel copy 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</a:t>
            </a:r>
            <a:r>
              <a:rPr lang="en-US" sz="1600" b="0" dirty="0" smtClean="0">
                <a:latin typeface="Gill Sans"/>
                <a:cs typeface="Gill Sans"/>
              </a:rPr>
              <a:t>    from user buffer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</a:t>
            </a:r>
            <a:r>
              <a:rPr lang="en-US" sz="1600" b="0" dirty="0" smtClean="0">
                <a:latin typeface="Gill Sans"/>
                <a:cs typeface="Gill Sans"/>
              </a:rPr>
              <a:t>    to network buffer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7693" y="5181600"/>
            <a:ext cx="954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Network </a:t>
            </a:r>
          </a:p>
          <a:p>
            <a:r>
              <a:rPr lang="en-US" sz="1600" b="0" dirty="0" smtClean="0">
                <a:latin typeface="Gill Sans"/>
                <a:cs typeface="Gill Sans"/>
              </a:rPr>
              <a:t>interface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95520" y="5410200"/>
            <a:ext cx="1340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Disk interface</a:t>
            </a:r>
            <a:endParaRPr lang="en-US" sz="1600" b="0" dirty="0">
              <a:latin typeface="Gill Sans"/>
              <a:cs typeface="Gill San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00200" y="3581400"/>
            <a:ext cx="1905000" cy="457200"/>
            <a:chOff x="6781800" y="1066800"/>
            <a:chExt cx="914400" cy="4572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62600" y="3581400"/>
            <a:ext cx="1905000" cy="457200"/>
            <a:chOff x="6781800" y="1066800"/>
            <a:chExt cx="914400" cy="4572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256083" y="4114800"/>
            <a:ext cx="1877437" cy="2057400"/>
            <a:chOff x="3256083" y="4114800"/>
            <a:chExt cx="1877437" cy="2057400"/>
          </a:xfrm>
        </p:grpSpPr>
        <p:sp>
          <p:nvSpPr>
            <p:cNvPr id="18" name="TextBox 17"/>
            <p:cNvSpPr txBox="1"/>
            <p:nvPr/>
          </p:nvSpPr>
          <p:spPr>
            <a:xfrm>
              <a:off x="3256083" y="4191000"/>
              <a:ext cx="1877437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12. format outgoing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packet and DMA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3327400" y="4114800"/>
              <a:ext cx="12700" cy="2057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oup 88"/>
          <p:cNvGrpSpPr/>
          <p:nvPr/>
        </p:nvGrpSpPr>
        <p:grpSpPr>
          <a:xfrm>
            <a:off x="5971720" y="4114800"/>
            <a:ext cx="990600" cy="1371600"/>
            <a:chOff x="5971720" y="4114800"/>
            <a:chExt cx="990600" cy="1371600"/>
          </a:xfrm>
        </p:grpSpPr>
        <p:sp>
          <p:nvSpPr>
            <p:cNvPr id="20" name="TextBox 19"/>
            <p:cNvSpPr txBox="1"/>
            <p:nvPr/>
          </p:nvSpPr>
          <p:spPr>
            <a:xfrm>
              <a:off x="5980461" y="4260965"/>
              <a:ext cx="981859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6</a:t>
              </a:r>
              <a:r>
                <a:rPr lang="en-US" sz="1600" b="0" dirty="0" smtClean="0">
                  <a:latin typeface="Gill Sans"/>
                  <a:cs typeface="Gill Sans"/>
                </a:rPr>
                <a:t>. disk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request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59717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3" name="Group 92"/>
          <p:cNvGrpSpPr/>
          <p:nvPr/>
        </p:nvGrpSpPr>
        <p:grpSpPr>
          <a:xfrm>
            <a:off x="3505200" y="2133600"/>
            <a:ext cx="2127460" cy="1295400"/>
            <a:chOff x="3505200" y="2133600"/>
            <a:chExt cx="2127460" cy="1295400"/>
          </a:xfrm>
        </p:grpSpPr>
        <p:sp>
          <p:nvSpPr>
            <p:cNvPr id="19" name="TextBox 18"/>
            <p:cNvSpPr txBox="1"/>
            <p:nvPr/>
          </p:nvSpPr>
          <p:spPr>
            <a:xfrm>
              <a:off x="4447720" y="2133600"/>
              <a:ext cx="1184940" cy="761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10. network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socket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write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H="1">
              <a:off x="3505200" y="2133600"/>
              <a:ext cx="942520" cy="1295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oup 79"/>
          <p:cNvGrpSpPr/>
          <p:nvPr/>
        </p:nvGrpSpPr>
        <p:grpSpPr>
          <a:xfrm>
            <a:off x="1905000" y="2133600"/>
            <a:ext cx="1082348" cy="1219200"/>
            <a:chOff x="1905000" y="2133600"/>
            <a:chExt cx="1082348" cy="1219200"/>
          </a:xfrm>
        </p:grpSpPr>
        <p:sp>
          <p:nvSpPr>
            <p:cNvPr id="15" name="TextBox 14"/>
            <p:cNvSpPr txBox="1"/>
            <p:nvPr/>
          </p:nvSpPr>
          <p:spPr>
            <a:xfrm>
              <a:off x="1905000" y="2209800"/>
              <a:ext cx="1082348" cy="691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82880">
                <a:lnSpc>
                  <a:spcPct val="80000"/>
                </a:lnSpc>
                <a:buAutoNum type="arabicPeriod"/>
              </a:pPr>
              <a:r>
                <a:rPr lang="en-US" sz="1600" b="0" dirty="0">
                  <a:latin typeface="Gill Sans"/>
                  <a:cs typeface="Gill Sans"/>
                </a:rPr>
                <a:t>n</a:t>
              </a:r>
              <a:r>
                <a:rPr lang="en-US" sz="1600" b="0" dirty="0" smtClean="0">
                  <a:latin typeface="Gill Sans"/>
                  <a:cs typeface="Gill Sans"/>
                </a:rPr>
                <a:t>etwork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socket 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read</a:t>
              </a:r>
              <a:endParaRPr lang="en-US" sz="1600" b="0" dirty="0">
                <a:latin typeface="Gill Sans"/>
                <a:cs typeface="Gill Sans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198120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oup 80"/>
          <p:cNvGrpSpPr/>
          <p:nvPr/>
        </p:nvGrpSpPr>
        <p:grpSpPr>
          <a:xfrm>
            <a:off x="1778000" y="4114800"/>
            <a:ext cx="1549400" cy="2082800"/>
            <a:chOff x="1778000" y="4114800"/>
            <a:chExt cx="1549400" cy="2082800"/>
          </a:xfrm>
        </p:grpSpPr>
        <p:sp>
          <p:nvSpPr>
            <p:cNvPr id="14" name="TextBox 13"/>
            <p:cNvSpPr txBox="1"/>
            <p:nvPr/>
          </p:nvSpPr>
          <p:spPr>
            <a:xfrm>
              <a:off x="1792304" y="4191000"/>
              <a:ext cx="15350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2. </a:t>
              </a:r>
              <a:r>
                <a:rPr lang="en-US" sz="1600" b="0" dirty="0">
                  <a:latin typeface="Gill Sans"/>
                  <a:cs typeface="Gill Sans"/>
                </a:rPr>
                <a:t>c</a:t>
              </a:r>
              <a:r>
                <a:rPr lang="en-US" sz="1600" b="0" dirty="0" smtClean="0">
                  <a:latin typeface="Gill Sans"/>
                  <a:cs typeface="Gill Sans"/>
                </a:rPr>
                <a:t>opy arriving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packet (DMA) 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1778000" y="4114800"/>
              <a:ext cx="2720" cy="20828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oup 58"/>
          <p:cNvGrpSpPr/>
          <p:nvPr/>
        </p:nvGrpSpPr>
        <p:grpSpPr>
          <a:xfrm>
            <a:off x="1253850" y="2514600"/>
            <a:ext cx="798892" cy="457200"/>
            <a:chOff x="1334708" y="2743200"/>
            <a:chExt cx="798892" cy="457200"/>
          </a:xfrm>
        </p:grpSpPr>
        <p:sp>
          <p:nvSpPr>
            <p:cNvPr id="60" name="TextBox 59"/>
            <p:cNvSpPr txBox="1"/>
            <p:nvPr/>
          </p:nvSpPr>
          <p:spPr>
            <a:xfrm>
              <a:off x="1334708" y="274320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sz="16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327331" y="2971800"/>
            <a:ext cx="727349" cy="338554"/>
            <a:chOff x="1406251" y="2959100"/>
            <a:chExt cx="727349" cy="338554"/>
          </a:xfrm>
        </p:grpSpPr>
        <p:sp>
          <p:nvSpPr>
            <p:cNvPr id="63" name="TextBox 62"/>
            <p:cNvSpPr txBox="1"/>
            <p:nvPr/>
          </p:nvSpPr>
          <p:spPr>
            <a:xfrm>
              <a:off x="1406251" y="29591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chemeClr val="accent1">
                      <a:lumMod val="7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wait</a:t>
              </a:r>
              <a:endParaRPr lang="en-US" sz="1600" b="0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62000" y="4024411"/>
            <a:ext cx="1092200" cy="381000"/>
            <a:chOff x="1041400" y="2819400"/>
            <a:chExt cx="1092200" cy="381000"/>
          </a:xfrm>
        </p:grpSpPr>
        <p:sp>
          <p:nvSpPr>
            <p:cNvPr id="66" name="TextBox 65"/>
            <p:cNvSpPr txBox="1"/>
            <p:nvPr/>
          </p:nvSpPr>
          <p:spPr>
            <a:xfrm>
              <a:off x="10414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interrupt</a:t>
              </a:r>
              <a:endParaRPr lang="en-US" sz="1600" b="0" dirty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997200" y="2133600"/>
            <a:ext cx="993320" cy="1219200"/>
            <a:chOff x="2997200" y="2133600"/>
            <a:chExt cx="993320" cy="1219200"/>
          </a:xfrm>
        </p:grpSpPr>
        <p:sp>
          <p:nvSpPr>
            <p:cNvPr id="13" name="TextBox 12"/>
            <p:cNvSpPr txBox="1"/>
            <p:nvPr/>
          </p:nvSpPr>
          <p:spPr>
            <a:xfrm>
              <a:off x="3104240" y="2209800"/>
              <a:ext cx="886280" cy="4944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3. kernel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copy 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 flipV="1">
              <a:off x="30761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8" name="Group 67"/>
            <p:cNvGrpSpPr/>
            <p:nvPr/>
          </p:nvGrpSpPr>
          <p:grpSpPr>
            <a:xfrm>
              <a:off x="2997200" y="2792511"/>
              <a:ext cx="709464" cy="414754"/>
              <a:chOff x="1981200" y="3048000"/>
              <a:chExt cx="709464" cy="414754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5334000" y="2133600"/>
            <a:ext cx="1360995" cy="1219200"/>
            <a:chOff x="5334000" y="2133600"/>
            <a:chExt cx="1360995" cy="1219200"/>
          </a:xfrm>
        </p:grpSpPr>
        <p:sp>
          <p:nvSpPr>
            <p:cNvPr id="23" name="TextBox 22"/>
            <p:cNvSpPr txBox="1"/>
            <p:nvPr/>
          </p:nvSpPr>
          <p:spPr>
            <a:xfrm>
              <a:off x="5971720" y="2286000"/>
              <a:ext cx="723275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5. file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read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59717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" name="Group 70"/>
            <p:cNvGrpSpPr/>
            <p:nvPr/>
          </p:nvGrpSpPr>
          <p:grpSpPr>
            <a:xfrm>
              <a:off x="5334000" y="2500411"/>
              <a:ext cx="715076" cy="457200"/>
              <a:chOff x="1418524" y="2743200"/>
              <a:chExt cx="715076" cy="4572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418524" y="2743200"/>
                <a:ext cx="699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err="1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syscall</a:t>
                </a:r>
                <a:endParaRPr lang="en-US" sz="16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6959600" y="2133600"/>
            <a:ext cx="965200" cy="1219200"/>
            <a:chOff x="6959600" y="2133600"/>
            <a:chExt cx="965200" cy="1219200"/>
          </a:xfrm>
        </p:grpSpPr>
        <p:sp>
          <p:nvSpPr>
            <p:cNvPr id="22" name="TextBox 21"/>
            <p:cNvSpPr txBox="1"/>
            <p:nvPr/>
          </p:nvSpPr>
          <p:spPr>
            <a:xfrm>
              <a:off x="7038520" y="2286000"/>
              <a:ext cx="886280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8</a:t>
              </a:r>
              <a:r>
                <a:rPr lang="en-US" sz="1600" b="0" dirty="0" smtClean="0">
                  <a:latin typeface="Gill Sans"/>
                  <a:cs typeface="Gill Sans"/>
                </a:rPr>
                <a:t>. kernel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copy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flipV="1">
              <a:off x="70385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4" name="Group 73"/>
            <p:cNvGrpSpPr/>
            <p:nvPr/>
          </p:nvGrpSpPr>
          <p:grpSpPr>
            <a:xfrm>
              <a:off x="6959600" y="2805211"/>
              <a:ext cx="709464" cy="414754"/>
              <a:chOff x="1981200" y="3048000"/>
              <a:chExt cx="709464" cy="414754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6959600" y="4011711"/>
            <a:ext cx="1193800" cy="1474689"/>
            <a:chOff x="6959600" y="4011711"/>
            <a:chExt cx="1193800" cy="1474689"/>
          </a:xfrm>
        </p:grpSpPr>
        <p:sp>
          <p:nvSpPr>
            <p:cNvPr id="21" name="TextBox 20"/>
            <p:cNvSpPr txBox="1"/>
            <p:nvPr/>
          </p:nvSpPr>
          <p:spPr>
            <a:xfrm>
              <a:off x="7045404" y="4267200"/>
              <a:ext cx="11079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7. </a:t>
              </a:r>
              <a:r>
                <a:rPr lang="en-US" sz="1600" b="0" dirty="0">
                  <a:latin typeface="Gill Sans"/>
                  <a:cs typeface="Gill Sans"/>
                </a:rPr>
                <a:t>d</a:t>
              </a:r>
              <a:r>
                <a:rPr lang="en-US" sz="1600" b="0" dirty="0" smtClean="0">
                  <a:latin typeface="Gill Sans"/>
                  <a:cs typeface="Gill Sans"/>
                </a:rPr>
                <a:t>isk data 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(DMA)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70385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7" name="Group 76"/>
            <p:cNvGrpSpPr/>
            <p:nvPr/>
          </p:nvGrpSpPr>
          <p:grpSpPr>
            <a:xfrm>
              <a:off x="6959600" y="4011711"/>
              <a:ext cx="1165976" cy="381000"/>
              <a:chOff x="1981200" y="2819400"/>
              <a:chExt cx="1165976" cy="381000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2209800" y="2819400"/>
                <a:ext cx="9373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3048000" y="883772"/>
            <a:ext cx="2921000" cy="1326028"/>
            <a:chOff x="3048000" y="883772"/>
            <a:chExt cx="2921000" cy="1326028"/>
          </a:xfrm>
        </p:grpSpPr>
        <p:grpSp>
          <p:nvGrpSpPr>
            <p:cNvPr id="88" name="Group 87"/>
            <p:cNvGrpSpPr/>
            <p:nvPr/>
          </p:nvGrpSpPr>
          <p:grpSpPr>
            <a:xfrm>
              <a:off x="3060700" y="1295400"/>
              <a:ext cx="1511300" cy="825500"/>
              <a:chOff x="3060700" y="1295400"/>
              <a:chExt cx="1511300" cy="8255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3071469" y="1295400"/>
                <a:ext cx="1500531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 dirty="0">
                    <a:latin typeface="Gill Sans"/>
                    <a:cs typeface="Gill Sans"/>
                  </a:rPr>
                  <a:t>4</a:t>
                </a:r>
                <a:r>
                  <a:rPr lang="en-US" sz="1600" b="0" dirty="0" smtClean="0">
                    <a:latin typeface="Gill Sans"/>
                    <a:cs typeface="Gill Sans"/>
                  </a:rPr>
                  <a:t>. </a:t>
                </a:r>
                <a:r>
                  <a:rPr lang="en-US" sz="1600" b="0" dirty="0">
                    <a:latin typeface="Gill Sans"/>
                    <a:cs typeface="Gill Sans"/>
                  </a:rPr>
                  <a:t>p</a:t>
                </a:r>
                <a:r>
                  <a:rPr lang="en-US" sz="1600" b="0" dirty="0" smtClean="0">
                    <a:latin typeface="Gill Sans"/>
                    <a:cs typeface="Gill Sans"/>
                  </a:rPr>
                  <a:t>arse request </a:t>
                </a: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060700" y="1384300"/>
                <a:ext cx="482600" cy="736600"/>
              </a:xfrm>
              <a:custGeom>
                <a:avLst/>
                <a:gdLst>
                  <a:gd name="connsiteX0" fmla="*/ 0 w 482600"/>
                  <a:gd name="connsiteY0" fmla="*/ 736600 h 736600"/>
                  <a:gd name="connsiteX1" fmla="*/ 482600 w 482600"/>
                  <a:gd name="connsiteY1" fmla="*/ 0 h 73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2600" h="736600">
                    <a:moveTo>
                      <a:pt x="0" y="736600"/>
                    </a:moveTo>
                    <a:cubicBezTo>
                      <a:pt x="168275" y="675216"/>
                      <a:pt x="336550" y="613833"/>
                      <a:pt x="482600" y="0"/>
                    </a:cubicBezTo>
                  </a:path>
                </a:pathLst>
              </a:custGeom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95" name="Freeform 94"/>
            <p:cNvSpPr/>
            <p:nvPr/>
          </p:nvSpPr>
          <p:spPr>
            <a:xfrm>
              <a:off x="3048000" y="883772"/>
              <a:ext cx="2921000" cy="1326028"/>
            </a:xfrm>
            <a:custGeom>
              <a:avLst/>
              <a:gdLst>
                <a:gd name="connsiteX0" fmla="*/ 0 w 2921000"/>
                <a:gd name="connsiteY0" fmla="*/ 703728 h 1326028"/>
                <a:gd name="connsiteX1" fmla="*/ 114300 w 2921000"/>
                <a:gd name="connsiteY1" fmla="*/ 322728 h 1326028"/>
                <a:gd name="connsiteX2" fmla="*/ 571500 w 2921000"/>
                <a:gd name="connsiteY2" fmla="*/ 17928 h 1326028"/>
                <a:gd name="connsiteX3" fmla="*/ 1384300 w 2921000"/>
                <a:gd name="connsiteY3" fmla="*/ 43328 h 1326028"/>
                <a:gd name="connsiteX4" fmla="*/ 2184400 w 2921000"/>
                <a:gd name="connsiteY4" fmla="*/ 106828 h 1326028"/>
                <a:gd name="connsiteX5" fmla="*/ 2590800 w 2921000"/>
                <a:gd name="connsiteY5" fmla="*/ 424328 h 1326028"/>
                <a:gd name="connsiteX6" fmla="*/ 2768600 w 2921000"/>
                <a:gd name="connsiteY6" fmla="*/ 716428 h 1326028"/>
                <a:gd name="connsiteX7" fmla="*/ 2921000 w 2921000"/>
                <a:gd name="connsiteY7" fmla="*/ 1326028 h 132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21000" h="1326028">
                  <a:moveTo>
                    <a:pt x="0" y="703728"/>
                  </a:moveTo>
                  <a:cubicBezTo>
                    <a:pt x="9525" y="570378"/>
                    <a:pt x="19050" y="437028"/>
                    <a:pt x="114300" y="322728"/>
                  </a:cubicBezTo>
                  <a:cubicBezTo>
                    <a:pt x="209550" y="208428"/>
                    <a:pt x="359833" y="64495"/>
                    <a:pt x="571500" y="17928"/>
                  </a:cubicBezTo>
                  <a:cubicBezTo>
                    <a:pt x="783167" y="-28639"/>
                    <a:pt x="1115483" y="28511"/>
                    <a:pt x="1384300" y="43328"/>
                  </a:cubicBezTo>
                  <a:cubicBezTo>
                    <a:pt x="1653117" y="58145"/>
                    <a:pt x="1983317" y="43328"/>
                    <a:pt x="2184400" y="106828"/>
                  </a:cubicBezTo>
                  <a:cubicBezTo>
                    <a:pt x="2385483" y="170328"/>
                    <a:pt x="2493433" y="322728"/>
                    <a:pt x="2590800" y="424328"/>
                  </a:cubicBezTo>
                  <a:cubicBezTo>
                    <a:pt x="2688167" y="525928"/>
                    <a:pt x="2713567" y="566145"/>
                    <a:pt x="2768600" y="716428"/>
                  </a:cubicBezTo>
                  <a:cubicBezTo>
                    <a:pt x="2823633" y="866711"/>
                    <a:pt x="2921000" y="1326028"/>
                    <a:pt x="2921000" y="1326028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445000" y="1041216"/>
            <a:ext cx="3251200" cy="1105084"/>
            <a:chOff x="4445000" y="1041216"/>
            <a:chExt cx="3251200" cy="1105084"/>
          </a:xfrm>
        </p:grpSpPr>
        <p:sp>
          <p:nvSpPr>
            <p:cNvPr id="24" name="TextBox 23"/>
            <p:cNvSpPr txBox="1"/>
            <p:nvPr/>
          </p:nvSpPr>
          <p:spPr>
            <a:xfrm>
              <a:off x="6172200" y="1295400"/>
              <a:ext cx="1524000" cy="318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9</a:t>
              </a:r>
              <a:r>
                <a:rPr lang="en-US" sz="1600" b="0" dirty="0" smtClean="0">
                  <a:latin typeface="Gill Sans"/>
                  <a:cs typeface="Gill Sans"/>
                </a:rPr>
                <a:t>. format reply</a:t>
              </a:r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45000" y="1041216"/>
              <a:ext cx="2540000" cy="1105084"/>
            </a:xfrm>
            <a:custGeom>
              <a:avLst/>
              <a:gdLst>
                <a:gd name="connsiteX0" fmla="*/ 2540000 w 2540000"/>
                <a:gd name="connsiteY0" fmla="*/ 546284 h 1105084"/>
                <a:gd name="connsiteX1" fmla="*/ 2349500 w 2540000"/>
                <a:gd name="connsiteY1" fmla="*/ 127184 h 1105084"/>
                <a:gd name="connsiteX2" fmla="*/ 1663700 w 2540000"/>
                <a:gd name="connsiteY2" fmla="*/ 184 h 1105084"/>
                <a:gd name="connsiteX3" fmla="*/ 914400 w 2540000"/>
                <a:gd name="connsiteY3" fmla="*/ 114484 h 1105084"/>
                <a:gd name="connsiteX4" fmla="*/ 152400 w 2540000"/>
                <a:gd name="connsiteY4" fmla="*/ 609784 h 1105084"/>
                <a:gd name="connsiteX5" fmla="*/ 0 w 2540000"/>
                <a:gd name="connsiteY5" fmla="*/ 1105084 h 1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0000" h="1105084">
                  <a:moveTo>
                    <a:pt x="2540000" y="546284"/>
                  </a:moveTo>
                  <a:cubicBezTo>
                    <a:pt x="2517775" y="382242"/>
                    <a:pt x="2495550" y="218201"/>
                    <a:pt x="2349500" y="127184"/>
                  </a:cubicBezTo>
                  <a:cubicBezTo>
                    <a:pt x="2203450" y="36167"/>
                    <a:pt x="1902883" y="2301"/>
                    <a:pt x="1663700" y="184"/>
                  </a:cubicBezTo>
                  <a:cubicBezTo>
                    <a:pt x="1424517" y="-1933"/>
                    <a:pt x="1166283" y="12884"/>
                    <a:pt x="914400" y="114484"/>
                  </a:cubicBezTo>
                  <a:cubicBezTo>
                    <a:pt x="662517" y="216084"/>
                    <a:pt x="304800" y="444684"/>
                    <a:pt x="152400" y="609784"/>
                  </a:cubicBezTo>
                  <a:cubicBezTo>
                    <a:pt x="0" y="774884"/>
                    <a:pt x="0" y="1105084"/>
                    <a:pt x="0" y="1105084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371600" y="6172200"/>
            <a:ext cx="85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Request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011269" y="6172200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Reply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81000" y="762000"/>
            <a:ext cx="8458200" cy="5867400"/>
          </a:xfrm>
          <a:prstGeom prst="rect">
            <a:avLst/>
          </a:prstGeom>
          <a:solidFill>
            <a:schemeClr val="bg1">
              <a:alpha val="5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2745627" y="2133600"/>
            <a:ext cx="670560" cy="14478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6705600" y="2133600"/>
            <a:ext cx="670560" cy="14478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4114800" y="838200"/>
            <a:ext cx="1752600" cy="762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rPr>
              <a:t>Kernel buffer reads</a:t>
            </a:r>
          </a:p>
        </p:txBody>
      </p:sp>
      <p:cxnSp>
        <p:nvCxnSpPr>
          <p:cNvPr id="99" name="Straight Arrow Connector 98"/>
          <p:cNvCxnSpPr>
            <a:stCxn id="92" idx="1"/>
            <a:endCxn id="4" idx="0"/>
          </p:cNvCxnSpPr>
          <p:nvPr/>
        </p:nvCxnSpPr>
        <p:spPr bwMode="auto">
          <a:xfrm flipH="1">
            <a:off x="3080907" y="1219200"/>
            <a:ext cx="1033893" cy="9144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Straight Arrow Connector 99"/>
          <p:cNvCxnSpPr>
            <a:stCxn id="92" idx="3"/>
            <a:endCxn id="86" idx="0"/>
          </p:cNvCxnSpPr>
          <p:nvPr/>
        </p:nvCxnSpPr>
        <p:spPr bwMode="auto">
          <a:xfrm>
            <a:off x="5867400" y="1219200"/>
            <a:ext cx="1173480" cy="9144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72303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Device Drivers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5791200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Device Driver: </a:t>
            </a:r>
            <a:r>
              <a:rPr lang="en-US" altLang="ko-KR" dirty="0" smtClean="0">
                <a:ea typeface="굴림" panose="020B0600000101010101" pitchFamily="34" charset="-127"/>
              </a:rPr>
              <a:t>Device-specific code in the kernel that interacts directly with the device hardware</a:t>
            </a:r>
          </a:p>
          <a:p>
            <a:pPr lvl="1"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Supports a standard, internal interface</a:t>
            </a:r>
          </a:p>
          <a:p>
            <a:pPr lvl="1"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Same kernel I/O system can interact easily with different device drivers</a:t>
            </a:r>
          </a:p>
          <a:p>
            <a:pPr lvl="1"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Special device-specific configuration supported with the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ioctl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  <a:r>
              <a:rPr lang="en-US" altLang="ko-KR" sz="2000" dirty="0" smtClean="0">
                <a:ea typeface="굴림" panose="020B0600000101010101" pitchFamily="34" charset="-127"/>
              </a:rPr>
              <a:t> system call</a:t>
            </a:r>
          </a:p>
          <a:p>
            <a:pPr lvl="1"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Device Drivers typically divided into two pieces:</a:t>
            </a:r>
          </a:p>
          <a:p>
            <a:pPr lvl="1"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Top half: accessed in call path from system calls</a:t>
            </a:r>
          </a:p>
          <a:p>
            <a:pPr lvl="2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implements a set of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standard, cross-device calls</a:t>
            </a:r>
            <a:r>
              <a:rPr lang="en-US" altLang="ko-KR" dirty="0" smtClean="0">
                <a:ea typeface="굴림" panose="020B0600000101010101" pitchFamily="34" charset="-127"/>
              </a:rPr>
              <a:t> like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open()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close()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read()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write()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ioctl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strategy()</a:t>
            </a:r>
          </a:p>
          <a:p>
            <a:pPr lvl="2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is the kernel’s interface to the device driver</a:t>
            </a:r>
          </a:p>
          <a:p>
            <a:pPr lvl="2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Top half will </a:t>
            </a:r>
            <a:r>
              <a:rPr lang="en-US" altLang="ko-KR" i="1" dirty="0" smtClean="0">
                <a:ea typeface="굴림" panose="020B0600000101010101" pitchFamily="34" charset="-127"/>
              </a:rPr>
              <a:t>start</a:t>
            </a:r>
            <a:r>
              <a:rPr lang="en-US" altLang="ko-KR" dirty="0" smtClean="0">
                <a:ea typeface="굴림" panose="020B0600000101010101" pitchFamily="34" charset="-127"/>
              </a:rPr>
              <a:t> I/O to device, may put thread to sleep until finished</a:t>
            </a:r>
          </a:p>
          <a:p>
            <a:pPr lvl="1"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Bottom half: run as interrupt routine</a:t>
            </a:r>
          </a:p>
          <a:p>
            <a:pPr lvl="2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Gets input or transfers next block of output</a:t>
            </a:r>
          </a:p>
          <a:p>
            <a:pPr lvl="2"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May wake sleeping threads if I/O now complete</a:t>
            </a:r>
          </a:p>
        </p:txBody>
      </p:sp>
    </p:spTree>
    <p:extLst>
      <p:ext uri="{BB962C8B-B14F-4D97-AF65-F5344CB8AC3E}">
        <p14:creationId xmlns:p14="http://schemas.microsoft.com/office/powerpoint/2010/main" val="2616752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9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8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Life Cycle of An I/O Request</a:t>
            </a:r>
            <a:endParaRPr lang="en-US" altLang="ko-KR" sz="1800" dirty="0" smtClean="0">
              <a:ea typeface="굴림" panose="020B0600000101010101" pitchFamily="34" charset="-127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2" t="562" r="24442" b="562"/>
          <a:stretch>
            <a:fillRect/>
          </a:stretch>
        </p:blipFill>
        <p:spPr bwMode="auto">
          <a:xfrm>
            <a:off x="3613150" y="771525"/>
            <a:ext cx="4006850" cy="58134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914400" y="34290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066800" y="3498850"/>
            <a:ext cx="1798294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Device Driver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Top Half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914400" y="43434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66800" y="4419600"/>
            <a:ext cx="1798294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Device Driver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Bottom Half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914400" y="53340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330325" y="5486400"/>
            <a:ext cx="1325408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Device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Hardware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914400" y="17526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243013" y="2209800"/>
            <a:ext cx="1395299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Kernel I/O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Subsystem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439863" y="838200"/>
            <a:ext cx="1158568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User</a:t>
            </a:r>
          </a:p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Program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613150" y="771525"/>
            <a:ext cx="1492250" cy="638175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613150" y="2733676"/>
            <a:ext cx="1492250" cy="571499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13150" y="3543301"/>
            <a:ext cx="1492250" cy="571499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613150" y="5481535"/>
            <a:ext cx="1492250" cy="614466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96000" y="5486400"/>
            <a:ext cx="1492250" cy="614466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4419600"/>
            <a:ext cx="1492250" cy="614466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096000" y="3505200"/>
            <a:ext cx="1492250" cy="614466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1828800"/>
            <a:ext cx="1492250" cy="614466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7750" y="762000"/>
            <a:ext cx="1492250" cy="638175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Diamond 2"/>
          <p:cNvSpPr/>
          <p:nvPr/>
        </p:nvSpPr>
        <p:spPr bwMode="auto">
          <a:xfrm>
            <a:off x="3688080" y="1828800"/>
            <a:ext cx="1341120" cy="685801"/>
          </a:xfrm>
          <a:prstGeom prst="diamond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3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3" grpId="0" animBg="1"/>
      <p:bldP spid="3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Communication between processes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52401" y="838200"/>
            <a:ext cx="8984816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Can we view files as communication channels?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Producer and Consumer of a file may be distinct processes</a:t>
            </a:r>
          </a:p>
          <a:p>
            <a:pPr lvl="1"/>
            <a:r>
              <a:rPr lang="en-US" dirty="0" smtClean="0"/>
              <a:t>May be separated in time (or not)</a:t>
            </a:r>
          </a:p>
          <a:p>
            <a:r>
              <a:rPr lang="en-US" dirty="0" smtClean="0"/>
              <a:t>However, what if data written once and consumed once?  </a:t>
            </a:r>
          </a:p>
          <a:p>
            <a:pPr lvl="1"/>
            <a:r>
              <a:rPr lang="en-US" dirty="0" smtClean="0"/>
              <a:t>Don’t we want something more like a queue?</a:t>
            </a:r>
          </a:p>
          <a:p>
            <a:pPr lvl="1"/>
            <a:r>
              <a:rPr lang="en-US" dirty="0" smtClean="0"/>
              <a:t>Can still look like File I/O!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95920" y="1447321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wbuf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wlen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8473" y="2839406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8" name="Cube 7"/>
          <p:cNvSpPr/>
          <p:nvPr/>
        </p:nvSpPr>
        <p:spPr>
          <a:xfrm>
            <a:off x="3124200" y="2268866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366" y="206949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229704" y="2342707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77289" y="222927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83275" y="2507210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804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781"/>
            <a:ext cx="8686800" cy="875619"/>
          </a:xfrm>
        </p:spPr>
        <p:txBody>
          <a:bodyPr>
            <a:noAutofit/>
          </a:bodyPr>
          <a:lstStyle/>
          <a:p>
            <a:r>
              <a:rPr lang="en-US" dirty="0" smtClean="0"/>
              <a:t>Communication Across the world looks like file IO 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4179411"/>
            <a:ext cx="8229600" cy="2124883"/>
          </a:xfrm>
        </p:spPr>
        <p:txBody>
          <a:bodyPr/>
          <a:lstStyle/>
          <a:p>
            <a:r>
              <a:rPr lang="en-US" dirty="0" smtClean="0"/>
              <a:t>Connected queues over the Internet</a:t>
            </a:r>
          </a:p>
          <a:p>
            <a:pPr lvl="1"/>
            <a:r>
              <a:rPr lang="en-US" dirty="0" smtClean="0"/>
              <a:t>But what’s the analog of open?</a:t>
            </a:r>
          </a:p>
          <a:p>
            <a:pPr lvl="1"/>
            <a:r>
              <a:rPr lang="en-US" dirty="0" smtClean="0"/>
              <a:t>What is the namespace?</a:t>
            </a:r>
          </a:p>
          <a:p>
            <a:pPr lvl="1"/>
            <a:r>
              <a:rPr lang="en-US" dirty="0" smtClean="0"/>
              <a:t>How are they connected in time?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2703" y="1341293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wbuf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wlen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25256" y="3171319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4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4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4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8" name="Cube 7"/>
          <p:cNvSpPr/>
          <p:nvPr/>
        </p:nvSpPr>
        <p:spPr>
          <a:xfrm>
            <a:off x="2445491" y="2088997"/>
            <a:ext cx="81838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65501" y="1889626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854839" y="2162838"/>
            <a:ext cx="502053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21062" y="239174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1494" y="2669676"/>
            <a:ext cx="379568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be 14"/>
          <p:cNvSpPr/>
          <p:nvPr/>
        </p:nvSpPr>
        <p:spPr>
          <a:xfrm>
            <a:off x="4823105" y="2480354"/>
            <a:ext cx="81838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2445491" y="1889626"/>
            <a:ext cx="2921441" cy="1159307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06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Request Response Protocol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buflen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8" name="Cube 7"/>
          <p:cNvSpPr/>
          <p:nvPr/>
        </p:nvSpPr>
        <p:spPr>
          <a:xfrm>
            <a:off x="3257091" y="2373925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16166" y="2612269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 (issues requests)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2990" y="1090715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 (performs operations)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Cube 15"/>
          <p:cNvSpPr/>
          <p:nvPr/>
        </p:nvSpPr>
        <p:spPr>
          <a:xfrm>
            <a:off x="3257091" y="4726780"/>
            <a:ext cx="1527169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6" y="5012914"/>
            <a:ext cx="763383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5016165" y="4694581"/>
            <a:ext cx="694015" cy="14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3558" y="2455151"/>
            <a:ext cx="97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requests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23558" y="4828248"/>
            <a:ext cx="111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responses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respbuf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resfd,resbuf,resmax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9" name="Freeform 28"/>
          <p:cNvSpPr/>
          <p:nvPr/>
        </p:nvSpPr>
        <p:spPr>
          <a:xfrm>
            <a:off x="6098073" y="3381926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891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service request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wait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888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3" grpId="0" animBg="1"/>
      <p:bldP spid="17" grpId="0" animBg="1"/>
      <p:bldP spid="19" grpId="0" animBg="1"/>
      <p:bldP spid="27" grpId="0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Request Response Protocol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rqbuf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buflen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rfd,rbuf,rmax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413460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9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Client (issues requests)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1090715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Server (performs operations)</a:t>
            </a:r>
            <a:endParaRPr lang="en-US" sz="2400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rite(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wfd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respbuf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len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n 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= read(</a:t>
            </a:r>
            <a:r>
              <a:rPr lang="en-US" sz="2000" b="0" dirty="0" err="1" smtClean="0">
                <a:latin typeface="Consolas" charset="0"/>
                <a:ea typeface="Consolas" charset="0"/>
                <a:cs typeface="Consolas" charset="0"/>
              </a:rPr>
              <a:t>resfd,resbuf,resmax</a:t>
            </a:r>
            <a:r>
              <a:rPr lang="en-US" sz="2000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; </a:t>
            </a:r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891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service request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6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wait</a:t>
            </a:r>
            <a:endParaRPr lang="en-US" sz="2400" b="0" i="1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41484" y="2346081"/>
            <a:ext cx="1242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requests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1807" y="4335154"/>
            <a:ext cx="142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" charset="0"/>
                <a:ea typeface="Gill Sans" charset="0"/>
                <a:cs typeface="Gill Sans" charset="0"/>
              </a:rPr>
              <a:t>responses</a:t>
            </a:r>
            <a:endParaRPr 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32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42724"/>
            <a:ext cx="8229600" cy="1061570"/>
          </a:xfrm>
        </p:spPr>
        <p:txBody>
          <a:bodyPr>
            <a:normAutofit/>
          </a:bodyPr>
          <a:lstStyle/>
          <a:p>
            <a:r>
              <a:rPr lang="en-US" dirty="0" smtClean="0"/>
              <a:t>File servers, web, FTP, Databases, …</a:t>
            </a:r>
          </a:p>
          <a:p>
            <a:r>
              <a:rPr lang="en-US" dirty="0" smtClean="0"/>
              <a:t>Many clients accessing a common server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2938485" y="1624507"/>
            <a:ext cx="3081316" cy="310132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644812" y="2200468"/>
            <a:ext cx="1550456" cy="11223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Server</a:t>
            </a:r>
            <a:endParaRPr lang="en-US" sz="28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7464" y="1260018"/>
            <a:ext cx="1550456" cy="748462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Client 1</a:t>
            </a:r>
            <a:endParaRPr lang="en-US" sz="2800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77464" y="2313281"/>
            <a:ext cx="1550456" cy="7484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Client 2</a:t>
            </a:r>
            <a:endParaRPr lang="en-US" sz="28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7464" y="3972041"/>
            <a:ext cx="1550456" cy="748462"/>
          </a:xfrm>
          <a:prstGeom prst="roundRect">
            <a:avLst/>
          </a:prstGeom>
          <a:solidFill>
            <a:srgbClr val="DFE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Client n</a:t>
            </a:r>
            <a:endParaRPr lang="en-US" sz="28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6534" y="3344943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***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2227920" y="1634249"/>
            <a:ext cx="4416892" cy="9046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</p:cNvCxnSpPr>
          <p:nvPr/>
        </p:nvCxnSpPr>
        <p:spPr>
          <a:xfrm>
            <a:off x="2227920" y="2687512"/>
            <a:ext cx="4416892" cy="37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227920" y="2847502"/>
            <a:ext cx="4416892" cy="13762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17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System Call Interface is “narrow waist” between user programs and kernel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Streaming IO: modeled as a stream of bytes</a:t>
            </a:r>
          </a:p>
          <a:p>
            <a:pPr lvl="1"/>
            <a:r>
              <a:rPr lang="en-US" dirty="0" smtClean="0"/>
              <a:t>Most streaming I/O functions start with “f” (like “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fread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Data buffered automatically by C-library functions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Low-level I/O: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ile descriptors are integers</a:t>
            </a:r>
          </a:p>
          <a:p>
            <a:pPr lvl="1"/>
            <a:r>
              <a:rPr lang="en-US" dirty="0" smtClean="0"/>
              <a:t>Low-level I/O supported directly at system call level</a:t>
            </a:r>
          </a:p>
          <a:p>
            <a:pPr lvl="5"/>
            <a:endParaRPr lang="en-US" dirty="0"/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STDIN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STDOUT</a:t>
            </a:r>
            <a:r>
              <a:rPr lang="en-US" dirty="0"/>
              <a:t> enable composition in Unix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of pipe symbols connects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STDOUT</a:t>
            </a:r>
            <a:r>
              <a:rPr lang="en-US" dirty="0"/>
              <a:t> and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STDIN</a:t>
            </a:r>
          </a:p>
          <a:p>
            <a:pPr lvl="2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find | grep |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wc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3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Device </a:t>
            </a:r>
            <a:r>
              <a:rPr lang="en-US" altLang="ko-KR" dirty="0">
                <a:ea typeface="굴림" panose="020B0600000101010101" pitchFamily="34" charset="-127"/>
              </a:rPr>
              <a:t>Driver: Device-specific code in the kernel that interacts directly with the device hardware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Supports a standard, internal interface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Same kernel I/O system can interact easily with different device drivers</a:t>
            </a:r>
          </a:p>
          <a:p>
            <a:pPr lvl="4"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File abstraction works for inter-processes communication (local or Internet)</a:t>
            </a:r>
          </a:p>
        </p:txBody>
      </p:sp>
    </p:spTree>
    <p:extLst>
      <p:ext uri="{BB962C8B-B14F-4D97-AF65-F5344CB8AC3E}">
        <p14:creationId xmlns:p14="http://schemas.microsoft.com/office/powerpoint/2010/main" val="381606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Unix I/O 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924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file operations, device I/O, and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through </a:t>
            </a:r>
            <a:r>
              <a:rPr lang="en-US" dirty="0" smtClean="0">
                <a:solidFill>
                  <a:srgbClr val="FF6600"/>
                </a:solidFill>
              </a:rPr>
              <a:t>open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6600"/>
                </a:solidFill>
              </a:rPr>
              <a:t>read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6600"/>
                </a:solidFill>
              </a:rPr>
              <a:t>write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6600"/>
                </a:solidFill>
              </a:rPr>
              <a:t>close</a:t>
            </a:r>
          </a:p>
          <a:p>
            <a:pPr lvl="1"/>
            <a:r>
              <a:rPr lang="en-US" dirty="0" smtClean="0"/>
              <a:t>Allows simple composition of programs </a:t>
            </a:r>
          </a:p>
          <a:p>
            <a:pPr lvl="2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find |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grep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|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wc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…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Open before use</a:t>
            </a:r>
          </a:p>
          <a:p>
            <a:pPr lvl="1"/>
            <a:r>
              <a:rPr lang="en-US" dirty="0" smtClean="0"/>
              <a:t>Provides opportunity for access control and arbitration</a:t>
            </a:r>
          </a:p>
          <a:p>
            <a:pPr lvl="1"/>
            <a:r>
              <a:rPr lang="en-US" dirty="0" smtClean="0"/>
              <a:t>Sets up the underlying machinery, i.e., data structures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Byte-oriented</a:t>
            </a:r>
          </a:p>
          <a:p>
            <a:pPr lvl="1"/>
            <a:r>
              <a:rPr lang="en-US" dirty="0" smtClean="0"/>
              <a:t>Even if blocks are transferred, addressing is in bytes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Kernel buffered reads</a:t>
            </a:r>
          </a:p>
          <a:p>
            <a:pPr lvl="1"/>
            <a:r>
              <a:rPr lang="en-US" dirty="0" smtClean="0"/>
              <a:t>Streaming and block devices looks the same</a:t>
            </a:r>
          </a:p>
          <a:p>
            <a:pPr lvl="1"/>
            <a:r>
              <a:rPr lang="en-US" dirty="0" smtClean="0"/>
              <a:t>read blocks process, yielding processor to other task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Kernel buffered writes</a:t>
            </a:r>
          </a:p>
          <a:p>
            <a:pPr lvl="1"/>
            <a:r>
              <a:rPr lang="en-US" dirty="0" smtClean="0"/>
              <a:t>Completion of out-going transfer decoupled from the application, allowing it to continue</a:t>
            </a:r>
          </a:p>
        </p:txBody>
      </p:sp>
    </p:spTree>
    <p:extLst>
      <p:ext uri="{BB962C8B-B14F-4D97-AF65-F5344CB8AC3E}">
        <p14:creationId xmlns:p14="http://schemas.microsoft.com/office/powerpoint/2010/main" val="1817615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auto">
          <a:xfrm>
            <a:off x="637720" y="1219200"/>
            <a:ext cx="7591880" cy="16764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37720" y="2895600"/>
            <a:ext cx="7591880" cy="1981200"/>
          </a:xfrm>
          <a:prstGeom prst="rect">
            <a:avLst/>
          </a:prstGeom>
          <a:solidFill>
            <a:srgbClr val="FF0000">
              <a:alpha val="25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7720" y="4876800"/>
            <a:ext cx="7591880" cy="1066800"/>
          </a:xfrm>
          <a:prstGeom prst="rect">
            <a:avLst/>
          </a:prstGeom>
          <a:solidFill>
            <a:srgbClr val="FF6600">
              <a:alpha val="50000"/>
            </a:srgb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together: web server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37720" y="2895600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637720" y="4876800"/>
            <a:ext cx="7591880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93933" y="1371600"/>
            <a:ext cx="729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Server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308" y="2895600"/>
            <a:ext cx="73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Kernel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720" y="4953000"/>
            <a:ext cx="1015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Hardware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2901" y="1610380"/>
            <a:ext cx="736099" cy="52322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Gill Sans"/>
                <a:cs typeface="Gill Sans"/>
              </a:rPr>
              <a:t>r</a:t>
            </a:r>
            <a:r>
              <a:rPr lang="en-US" sz="1400" b="0" dirty="0" smtClean="0">
                <a:latin typeface="Gill Sans"/>
                <a:cs typeface="Gill Sans"/>
              </a:rPr>
              <a:t>equest</a:t>
            </a:r>
          </a:p>
          <a:p>
            <a:r>
              <a:rPr lang="en-US" sz="1400" b="0" dirty="0" smtClean="0">
                <a:latin typeface="Gill Sans"/>
                <a:cs typeface="Gill Sans"/>
              </a:rPr>
              <a:t>buffer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1610380"/>
            <a:ext cx="609311" cy="523220"/>
          </a:xfrm>
          <a:prstGeom prst="rect">
            <a:avLst/>
          </a:prstGeom>
          <a:solidFill>
            <a:srgbClr val="FFFFFF"/>
          </a:solidFill>
          <a:ln w="127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Gill Sans"/>
                <a:cs typeface="Gill Sans"/>
              </a:rPr>
              <a:t>reply</a:t>
            </a:r>
          </a:p>
          <a:p>
            <a:r>
              <a:rPr lang="en-US" sz="1400" b="0" dirty="0" smtClean="0">
                <a:latin typeface="Gill Sans"/>
                <a:cs typeface="Gill Sans"/>
              </a:rPr>
              <a:t>buffer</a:t>
            </a:r>
            <a:endParaRPr lang="en-US" sz="1400" b="0" dirty="0">
              <a:latin typeface="Gill Sans"/>
              <a:cs typeface="Gill San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59016" y="2971800"/>
            <a:ext cx="1955984" cy="691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b="0" dirty="0" smtClean="0">
                <a:latin typeface="Gill Sans"/>
                <a:cs typeface="Gill Sans"/>
              </a:rPr>
              <a:t>11. kernel copy 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</a:t>
            </a:r>
            <a:r>
              <a:rPr lang="en-US" sz="1600" b="0" dirty="0" smtClean="0">
                <a:latin typeface="Gill Sans"/>
                <a:cs typeface="Gill Sans"/>
              </a:rPr>
              <a:t>    from user buffer</a:t>
            </a:r>
          </a:p>
          <a:p>
            <a:pPr>
              <a:lnSpc>
                <a:spcPct val="80000"/>
              </a:lnSpc>
            </a:pPr>
            <a:r>
              <a:rPr lang="en-US" sz="1600" b="0" dirty="0">
                <a:latin typeface="Gill Sans"/>
                <a:cs typeface="Gill Sans"/>
              </a:rPr>
              <a:t> </a:t>
            </a:r>
            <a:r>
              <a:rPr lang="en-US" sz="1600" b="0" dirty="0" smtClean="0">
                <a:latin typeface="Gill Sans"/>
                <a:cs typeface="Gill Sans"/>
              </a:rPr>
              <a:t>    to network buffer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17693" y="5181600"/>
            <a:ext cx="95410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Network </a:t>
            </a:r>
          </a:p>
          <a:p>
            <a:r>
              <a:rPr lang="en-US" sz="1600" b="0" dirty="0" smtClean="0">
                <a:latin typeface="Gill Sans"/>
                <a:cs typeface="Gill Sans"/>
              </a:rPr>
              <a:t>interface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95520" y="5410200"/>
            <a:ext cx="1340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Disk interface</a:t>
            </a:r>
            <a:endParaRPr lang="en-US" sz="1600" b="0" dirty="0">
              <a:latin typeface="Gill Sans"/>
              <a:cs typeface="Gill San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00200" y="3581400"/>
            <a:ext cx="1905000" cy="457200"/>
            <a:chOff x="6781800" y="1066800"/>
            <a:chExt cx="914400" cy="457200"/>
          </a:xfrm>
        </p:grpSpPr>
        <p:sp>
          <p:nvSpPr>
            <p:cNvPr id="27" name="Rectangle 26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62600" y="3581400"/>
            <a:ext cx="1905000" cy="457200"/>
            <a:chOff x="6781800" y="1066800"/>
            <a:chExt cx="914400" cy="4572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7818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0104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2390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467600" y="1066800"/>
              <a:ext cx="2286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256083" y="4114800"/>
            <a:ext cx="1877437" cy="2057400"/>
            <a:chOff x="3256083" y="4114800"/>
            <a:chExt cx="1877437" cy="2057400"/>
          </a:xfrm>
        </p:grpSpPr>
        <p:sp>
          <p:nvSpPr>
            <p:cNvPr id="18" name="TextBox 17"/>
            <p:cNvSpPr txBox="1"/>
            <p:nvPr/>
          </p:nvSpPr>
          <p:spPr>
            <a:xfrm>
              <a:off x="3256083" y="4191000"/>
              <a:ext cx="1877437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12. format outgoing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packet and DMA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3327400" y="4114800"/>
              <a:ext cx="12700" cy="2057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oup 88"/>
          <p:cNvGrpSpPr/>
          <p:nvPr/>
        </p:nvGrpSpPr>
        <p:grpSpPr>
          <a:xfrm>
            <a:off x="5971720" y="4114800"/>
            <a:ext cx="990600" cy="1371600"/>
            <a:chOff x="5971720" y="4114800"/>
            <a:chExt cx="990600" cy="1371600"/>
          </a:xfrm>
        </p:grpSpPr>
        <p:sp>
          <p:nvSpPr>
            <p:cNvPr id="20" name="TextBox 19"/>
            <p:cNvSpPr txBox="1"/>
            <p:nvPr/>
          </p:nvSpPr>
          <p:spPr>
            <a:xfrm>
              <a:off x="5980461" y="4260965"/>
              <a:ext cx="981859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6</a:t>
              </a:r>
              <a:r>
                <a:rPr lang="en-US" sz="1600" b="0" dirty="0" smtClean="0">
                  <a:latin typeface="Gill Sans"/>
                  <a:cs typeface="Gill Sans"/>
                </a:rPr>
                <a:t>. disk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request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59717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3" name="Group 92"/>
          <p:cNvGrpSpPr/>
          <p:nvPr/>
        </p:nvGrpSpPr>
        <p:grpSpPr>
          <a:xfrm>
            <a:off x="3505200" y="2133600"/>
            <a:ext cx="2127460" cy="1295400"/>
            <a:chOff x="3505200" y="2133600"/>
            <a:chExt cx="2127460" cy="1295400"/>
          </a:xfrm>
        </p:grpSpPr>
        <p:sp>
          <p:nvSpPr>
            <p:cNvPr id="19" name="TextBox 18"/>
            <p:cNvSpPr txBox="1"/>
            <p:nvPr/>
          </p:nvSpPr>
          <p:spPr>
            <a:xfrm>
              <a:off x="4447720" y="2133600"/>
              <a:ext cx="1184940" cy="7612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10. network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socket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  write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H="1">
              <a:off x="3505200" y="2133600"/>
              <a:ext cx="942520" cy="12954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0" name="Group 79"/>
          <p:cNvGrpSpPr/>
          <p:nvPr/>
        </p:nvGrpSpPr>
        <p:grpSpPr>
          <a:xfrm>
            <a:off x="1905000" y="2133600"/>
            <a:ext cx="1082348" cy="1219200"/>
            <a:chOff x="1905000" y="2133600"/>
            <a:chExt cx="1082348" cy="1219200"/>
          </a:xfrm>
        </p:grpSpPr>
        <p:sp>
          <p:nvSpPr>
            <p:cNvPr id="15" name="TextBox 14"/>
            <p:cNvSpPr txBox="1"/>
            <p:nvPr/>
          </p:nvSpPr>
          <p:spPr>
            <a:xfrm>
              <a:off x="1905000" y="2209800"/>
              <a:ext cx="1082348" cy="6914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indent="-182880">
                <a:lnSpc>
                  <a:spcPct val="80000"/>
                </a:lnSpc>
                <a:buAutoNum type="arabicPeriod"/>
              </a:pPr>
              <a:r>
                <a:rPr lang="en-US" sz="1600" b="0" dirty="0">
                  <a:latin typeface="Gill Sans"/>
                  <a:cs typeface="Gill Sans"/>
                </a:rPr>
                <a:t>n</a:t>
              </a:r>
              <a:r>
                <a:rPr lang="en-US" sz="1600" b="0" dirty="0" smtClean="0">
                  <a:latin typeface="Gill Sans"/>
                  <a:cs typeface="Gill Sans"/>
                </a:rPr>
                <a:t>etwork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socket 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read</a:t>
              </a:r>
              <a:endParaRPr lang="en-US" sz="1600" b="0" dirty="0">
                <a:latin typeface="Gill Sans"/>
                <a:cs typeface="Gill Sans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198120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1" name="Group 80"/>
          <p:cNvGrpSpPr/>
          <p:nvPr/>
        </p:nvGrpSpPr>
        <p:grpSpPr>
          <a:xfrm>
            <a:off x="1778000" y="4114800"/>
            <a:ext cx="1549400" cy="2082800"/>
            <a:chOff x="1778000" y="4114800"/>
            <a:chExt cx="1549400" cy="2082800"/>
          </a:xfrm>
        </p:grpSpPr>
        <p:sp>
          <p:nvSpPr>
            <p:cNvPr id="14" name="TextBox 13"/>
            <p:cNvSpPr txBox="1"/>
            <p:nvPr/>
          </p:nvSpPr>
          <p:spPr>
            <a:xfrm>
              <a:off x="1792304" y="4191000"/>
              <a:ext cx="15350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2. </a:t>
              </a:r>
              <a:r>
                <a:rPr lang="en-US" sz="1600" b="0" dirty="0">
                  <a:latin typeface="Gill Sans"/>
                  <a:cs typeface="Gill Sans"/>
                </a:rPr>
                <a:t>c</a:t>
              </a:r>
              <a:r>
                <a:rPr lang="en-US" sz="1600" b="0" dirty="0" smtClean="0">
                  <a:latin typeface="Gill Sans"/>
                  <a:cs typeface="Gill Sans"/>
                </a:rPr>
                <a:t>opy arriving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packet (DMA) 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 flipV="1">
              <a:off x="1778000" y="4114800"/>
              <a:ext cx="2720" cy="20828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oup 58"/>
          <p:cNvGrpSpPr/>
          <p:nvPr/>
        </p:nvGrpSpPr>
        <p:grpSpPr>
          <a:xfrm>
            <a:off x="1253850" y="2514600"/>
            <a:ext cx="798892" cy="457200"/>
            <a:chOff x="1334708" y="2743200"/>
            <a:chExt cx="798892" cy="457200"/>
          </a:xfrm>
        </p:grpSpPr>
        <p:sp>
          <p:nvSpPr>
            <p:cNvPr id="60" name="TextBox 59"/>
            <p:cNvSpPr txBox="1"/>
            <p:nvPr/>
          </p:nvSpPr>
          <p:spPr>
            <a:xfrm>
              <a:off x="1334708" y="274320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sz="16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327331" y="2971800"/>
            <a:ext cx="727349" cy="338554"/>
            <a:chOff x="1406251" y="2959100"/>
            <a:chExt cx="727349" cy="338554"/>
          </a:xfrm>
        </p:grpSpPr>
        <p:sp>
          <p:nvSpPr>
            <p:cNvPr id="63" name="TextBox 62"/>
            <p:cNvSpPr txBox="1"/>
            <p:nvPr/>
          </p:nvSpPr>
          <p:spPr>
            <a:xfrm>
              <a:off x="1406251" y="29591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chemeClr val="accent1">
                      <a:lumMod val="7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wait</a:t>
              </a:r>
              <a:endParaRPr lang="en-US" sz="1600" b="0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62000" y="4024411"/>
            <a:ext cx="1092200" cy="381000"/>
            <a:chOff x="1041400" y="2819400"/>
            <a:chExt cx="1092200" cy="381000"/>
          </a:xfrm>
        </p:grpSpPr>
        <p:sp>
          <p:nvSpPr>
            <p:cNvPr id="66" name="TextBox 65"/>
            <p:cNvSpPr txBox="1"/>
            <p:nvPr/>
          </p:nvSpPr>
          <p:spPr>
            <a:xfrm>
              <a:off x="10414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interrupt</a:t>
              </a:r>
              <a:endParaRPr lang="en-US" sz="1600" b="0" dirty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997200" y="2133600"/>
            <a:ext cx="993320" cy="1219200"/>
            <a:chOff x="2997200" y="2133600"/>
            <a:chExt cx="993320" cy="1219200"/>
          </a:xfrm>
        </p:grpSpPr>
        <p:sp>
          <p:nvSpPr>
            <p:cNvPr id="13" name="TextBox 12"/>
            <p:cNvSpPr txBox="1"/>
            <p:nvPr/>
          </p:nvSpPr>
          <p:spPr>
            <a:xfrm>
              <a:off x="3104240" y="2209800"/>
              <a:ext cx="886280" cy="4944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3. kernel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   copy 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 flipV="1">
              <a:off x="30761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8" name="Group 67"/>
            <p:cNvGrpSpPr/>
            <p:nvPr/>
          </p:nvGrpSpPr>
          <p:grpSpPr>
            <a:xfrm>
              <a:off x="2997200" y="2792511"/>
              <a:ext cx="709464" cy="414754"/>
              <a:chOff x="1981200" y="3048000"/>
              <a:chExt cx="709464" cy="414754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5334000" y="2133600"/>
            <a:ext cx="1360995" cy="1219200"/>
            <a:chOff x="5334000" y="2133600"/>
            <a:chExt cx="1360995" cy="1219200"/>
          </a:xfrm>
        </p:grpSpPr>
        <p:sp>
          <p:nvSpPr>
            <p:cNvPr id="23" name="TextBox 22"/>
            <p:cNvSpPr txBox="1"/>
            <p:nvPr/>
          </p:nvSpPr>
          <p:spPr>
            <a:xfrm>
              <a:off x="5971720" y="2286000"/>
              <a:ext cx="723275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5. file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read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59717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" name="Group 70"/>
            <p:cNvGrpSpPr/>
            <p:nvPr/>
          </p:nvGrpSpPr>
          <p:grpSpPr>
            <a:xfrm>
              <a:off x="5334000" y="2500411"/>
              <a:ext cx="715076" cy="457200"/>
              <a:chOff x="1418524" y="2743200"/>
              <a:chExt cx="715076" cy="45720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418524" y="2743200"/>
                <a:ext cx="699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err="1" smtClean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syscall</a:t>
                </a:r>
                <a:endParaRPr lang="en-US" sz="1600" b="0" dirty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6959600" y="2133600"/>
            <a:ext cx="965200" cy="1219200"/>
            <a:chOff x="6959600" y="2133600"/>
            <a:chExt cx="965200" cy="1219200"/>
          </a:xfrm>
        </p:grpSpPr>
        <p:sp>
          <p:nvSpPr>
            <p:cNvPr id="22" name="TextBox 21"/>
            <p:cNvSpPr txBox="1"/>
            <p:nvPr/>
          </p:nvSpPr>
          <p:spPr>
            <a:xfrm>
              <a:off x="7038520" y="2286000"/>
              <a:ext cx="886280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8</a:t>
              </a:r>
              <a:r>
                <a:rPr lang="en-US" sz="1600" b="0" dirty="0" smtClean="0">
                  <a:latin typeface="Gill Sans"/>
                  <a:cs typeface="Gill Sans"/>
                </a:rPr>
                <a:t>. kernel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copy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 bwMode="auto">
            <a:xfrm flipV="1">
              <a:off x="7038520" y="2133600"/>
              <a:ext cx="0" cy="12192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4" name="Group 73"/>
            <p:cNvGrpSpPr/>
            <p:nvPr/>
          </p:nvGrpSpPr>
          <p:grpSpPr>
            <a:xfrm>
              <a:off x="6959600" y="2805211"/>
              <a:ext cx="709464" cy="414754"/>
              <a:chOff x="1981200" y="3048000"/>
              <a:chExt cx="709464" cy="414754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2133600" y="3124200"/>
                <a:ext cx="5570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RTU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6959600" y="4011711"/>
            <a:ext cx="1193800" cy="1474689"/>
            <a:chOff x="6959600" y="4011711"/>
            <a:chExt cx="1193800" cy="1474689"/>
          </a:xfrm>
        </p:grpSpPr>
        <p:sp>
          <p:nvSpPr>
            <p:cNvPr id="21" name="TextBox 20"/>
            <p:cNvSpPr txBox="1"/>
            <p:nvPr/>
          </p:nvSpPr>
          <p:spPr>
            <a:xfrm>
              <a:off x="7045404" y="4267200"/>
              <a:ext cx="1107996" cy="539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 smtClean="0">
                  <a:latin typeface="Gill Sans"/>
                  <a:cs typeface="Gill Sans"/>
                </a:rPr>
                <a:t>7. </a:t>
              </a:r>
              <a:r>
                <a:rPr lang="en-US" sz="1600" b="0" dirty="0">
                  <a:latin typeface="Gill Sans"/>
                  <a:cs typeface="Gill Sans"/>
                </a:rPr>
                <a:t>d</a:t>
              </a:r>
              <a:r>
                <a:rPr lang="en-US" sz="1600" b="0" dirty="0" smtClean="0">
                  <a:latin typeface="Gill Sans"/>
                  <a:cs typeface="Gill Sans"/>
                </a:rPr>
                <a:t>isk data </a:t>
              </a:r>
            </a:p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 </a:t>
              </a:r>
              <a:r>
                <a:rPr lang="en-US" sz="1600" b="0" dirty="0" smtClean="0">
                  <a:latin typeface="Gill Sans"/>
                  <a:cs typeface="Gill Sans"/>
                </a:rPr>
                <a:t>  (DMA)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7038520" y="4114800"/>
              <a:ext cx="0" cy="1371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7" name="Group 76"/>
            <p:cNvGrpSpPr/>
            <p:nvPr/>
          </p:nvGrpSpPr>
          <p:grpSpPr>
            <a:xfrm>
              <a:off x="6959600" y="4011711"/>
              <a:ext cx="1165976" cy="381000"/>
              <a:chOff x="1981200" y="2819400"/>
              <a:chExt cx="1165976" cy="381000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2209800" y="2819400"/>
                <a:ext cx="9373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8000"/>
                    </a:solidFill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  <a:endParaRPr lang="en-US" sz="1600" b="0" dirty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1981200" y="3048000"/>
                <a:ext cx="152400" cy="152400"/>
              </a:xfrm>
              <a:prstGeom prst="ellipse">
                <a:avLst/>
              </a:prstGeom>
              <a:solidFill>
                <a:srgbClr val="008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3048000" y="883772"/>
            <a:ext cx="2921000" cy="1326028"/>
            <a:chOff x="3048000" y="883772"/>
            <a:chExt cx="2921000" cy="1326028"/>
          </a:xfrm>
        </p:grpSpPr>
        <p:grpSp>
          <p:nvGrpSpPr>
            <p:cNvPr id="88" name="Group 87"/>
            <p:cNvGrpSpPr/>
            <p:nvPr/>
          </p:nvGrpSpPr>
          <p:grpSpPr>
            <a:xfrm>
              <a:off x="3060700" y="1295400"/>
              <a:ext cx="1511300" cy="825500"/>
              <a:chOff x="3060700" y="1295400"/>
              <a:chExt cx="1511300" cy="82550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3071469" y="1295400"/>
                <a:ext cx="1500531" cy="297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 dirty="0">
                    <a:latin typeface="Gill Sans"/>
                    <a:cs typeface="Gill Sans"/>
                  </a:rPr>
                  <a:t>4</a:t>
                </a:r>
                <a:r>
                  <a:rPr lang="en-US" sz="1600" b="0" dirty="0" smtClean="0">
                    <a:latin typeface="Gill Sans"/>
                    <a:cs typeface="Gill Sans"/>
                  </a:rPr>
                  <a:t>. </a:t>
                </a:r>
                <a:r>
                  <a:rPr lang="en-US" sz="1600" b="0" dirty="0">
                    <a:latin typeface="Gill Sans"/>
                    <a:cs typeface="Gill Sans"/>
                  </a:rPr>
                  <a:t>p</a:t>
                </a:r>
                <a:r>
                  <a:rPr lang="en-US" sz="1600" b="0" dirty="0" smtClean="0">
                    <a:latin typeface="Gill Sans"/>
                    <a:cs typeface="Gill Sans"/>
                  </a:rPr>
                  <a:t>arse request </a:t>
                </a:r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060700" y="1384300"/>
                <a:ext cx="482600" cy="736600"/>
              </a:xfrm>
              <a:custGeom>
                <a:avLst/>
                <a:gdLst>
                  <a:gd name="connsiteX0" fmla="*/ 0 w 482600"/>
                  <a:gd name="connsiteY0" fmla="*/ 736600 h 736600"/>
                  <a:gd name="connsiteX1" fmla="*/ 482600 w 482600"/>
                  <a:gd name="connsiteY1" fmla="*/ 0 h 73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82600" h="736600">
                    <a:moveTo>
                      <a:pt x="0" y="736600"/>
                    </a:moveTo>
                    <a:cubicBezTo>
                      <a:pt x="168275" y="675216"/>
                      <a:pt x="336550" y="613833"/>
                      <a:pt x="482600" y="0"/>
                    </a:cubicBezTo>
                  </a:path>
                </a:pathLst>
              </a:custGeom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</p:grpSp>
        <p:sp>
          <p:nvSpPr>
            <p:cNvPr id="95" name="Freeform 94"/>
            <p:cNvSpPr/>
            <p:nvPr/>
          </p:nvSpPr>
          <p:spPr>
            <a:xfrm>
              <a:off x="3048000" y="883772"/>
              <a:ext cx="2921000" cy="1326028"/>
            </a:xfrm>
            <a:custGeom>
              <a:avLst/>
              <a:gdLst>
                <a:gd name="connsiteX0" fmla="*/ 0 w 2921000"/>
                <a:gd name="connsiteY0" fmla="*/ 703728 h 1326028"/>
                <a:gd name="connsiteX1" fmla="*/ 114300 w 2921000"/>
                <a:gd name="connsiteY1" fmla="*/ 322728 h 1326028"/>
                <a:gd name="connsiteX2" fmla="*/ 571500 w 2921000"/>
                <a:gd name="connsiteY2" fmla="*/ 17928 h 1326028"/>
                <a:gd name="connsiteX3" fmla="*/ 1384300 w 2921000"/>
                <a:gd name="connsiteY3" fmla="*/ 43328 h 1326028"/>
                <a:gd name="connsiteX4" fmla="*/ 2184400 w 2921000"/>
                <a:gd name="connsiteY4" fmla="*/ 106828 h 1326028"/>
                <a:gd name="connsiteX5" fmla="*/ 2590800 w 2921000"/>
                <a:gd name="connsiteY5" fmla="*/ 424328 h 1326028"/>
                <a:gd name="connsiteX6" fmla="*/ 2768600 w 2921000"/>
                <a:gd name="connsiteY6" fmla="*/ 716428 h 1326028"/>
                <a:gd name="connsiteX7" fmla="*/ 2921000 w 2921000"/>
                <a:gd name="connsiteY7" fmla="*/ 1326028 h 132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21000" h="1326028">
                  <a:moveTo>
                    <a:pt x="0" y="703728"/>
                  </a:moveTo>
                  <a:cubicBezTo>
                    <a:pt x="9525" y="570378"/>
                    <a:pt x="19050" y="437028"/>
                    <a:pt x="114300" y="322728"/>
                  </a:cubicBezTo>
                  <a:cubicBezTo>
                    <a:pt x="209550" y="208428"/>
                    <a:pt x="359833" y="64495"/>
                    <a:pt x="571500" y="17928"/>
                  </a:cubicBezTo>
                  <a:cubicBezTo>
                    <a:pt x="783167" y="-28639"/>
                    <a:pt x="1115483" y="28511"/>
                    <a:pt x="1384300" y="43328"/>
                  </a:cubicBezTo>
                  <a:cubicBezTo>
                    <a:pt x="1653117" y="58145"/>
                    <a:pt x="1983317" y="43328"/>
                    <a:pt x="2184400" y="106828"/>
                  </a:cubicBezTo>
                  <a:cubicBezTo>
                    <a:pt x="2385483" y="170328"/>
                    <a:pt x="2493433" y="322728"/>
                    <a:pt x="2590800" y="424328"/>
                  </a:cubicBezTo>
                  <a:cubicBezTo>
                    <a:pt x="2688167" y="525928"/>
                    <a:pt x="2713567" y="566145"/>
                    <a:pt x="2768600" y="716428"/>
                  </a:cubicBezTo>
                  <a:cubicBezTo>
                    <a:pt x="2823633" y="866711"/>
                    <a:pt x="2921000" y="1326028"/>
                    <a:pt x="2921000" y="1326028"/>
                  </a:cubicBezTo>
                </a:path>
              </a:pathLst>
            </a:custGeom>
            <a:ln>
              <a:solidFill>
                <a:srgbClr val="00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445000" y="1041216"/>
            <a:ext cx="3251200" cy="1105084"/>
            <a:chOff x="4445000" y="1041216"/>
            <a:chExt cx="3251200" cy="1105084"/>
          </a:xfrm>
        </p:grpSpPr>
        <p:sp>
          <p:nvSpPr>
            <p:cNvPr id="24" name="TextBox 23"/>
            <p:cNvSpPr txBox="1"/>
            <p:nvPr/>
          </p:nvSpPr>
          <p:spPr>
            <a:xfrm>
              <a:off x="6172200" y="1295400"/>
              <a:ext cx="1524000" cy="318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Gill Sans"/>
                  <a:cs typeface="Gill Sans"/>
                </a:rPr>
                <a:t>9</a:t>
              </a:r>
              <a:r>
                <a:rPr lang="en-US" sz="1600" b="0" dirty="0" smtClean="0">
                  <a:latin typeface="Gill Sans"/>
                  <a:cs typeface="Gill Sans"/>
                </a:rPr>
                <a:t>. format reply</a:t>
              </a:r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45000" y="1041216"/>
              <a:ext cx="2540000" cy="1105084"/>
            </a:xfrm>
            <a:custGeom>
              <a:avLst/>
              <a:gdLst>
                <a:gd name="connsiteX0" fmla="*/ 2540000 w 2540000"/>
                <a:gd name="connsiteY0" fmla="*/ 546284 h 1105084"/>
                <a:gd name="connsiteX1" fmla="*/ 2349500 w 2540000"/>
                <a:gd name="connsiteY1" fmla="*/ 127184 h 1105084"/>
                <a:gd name="connsiteX2" fmla="*/ 1663700 w 2540000"/>
                <a:gd name="connsiteY2" fmla="*/ 184 h 1105084"/>
                <a:gd name="connsiteX3" fmla="*/ 914400 w 2540000"/>
                <a:gd name="connsiteY3" fmla="*/ 114484 h 1105084"/>
                <a:gd name="connsiteX4" fmla="*/ 152400 w 2540000"/>
                <a:gd name="connsiteY4" fmla="*/ 609784 h 1105084"/>
                <a:gd name="connsiteX5" fmla="*/ 0 w 2540000"/>
                <a:gd name="connsiteY5" fmla="*/ 1105084 h 1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40000" h="1105084">
                  <a:moveTo>
                    <a:pt x="2540000" y="546284"/>
                  </a:moveTo>
                  <a:cubicBezTo>
                    <a:pt x="2517775" y="382242"/>
                    <a:pt x="2495550" y="218201"/>
                    <a:pt x="2349500" y="127184"/>
                  </a:cubicBezTo>
                  <a:cubicBezTo>
                    <a:pt x="2203450" y="36167"/>
                    <a:pt x="1902883" y="2301"/>
                    <a:pt x="1663700" y="184"/>
                  </a:cubicBezTo>
                  <a:cubicBezTo>
                    <a:pt x="1424517" y="-1933"/>
                    <a:pt x="1166283" y="12884"/>
                    <a:pt x="914400" y="114484"/>
                  </a:cubicBezTo>
                  <a:cubicBezTo>
                    <a:pt x="662517" y="216084"/>
                    <a:pt x="304800" y="444684"/>
                    <a:pt x="152400" y="609784"/>
                  </a:cubicBezTo>
                  <a:cubicBezTo>
                    <a:pt x="0" y="774884"/>
                    <a:pt x="0" y="1105084"/>
                    <a:pt x="0" y="1105084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1371600" y="6172200"/>
            <a:ext cx="85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Request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011269" y="6172200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Gill Sans"/>
                <a:cs typeface="Gill Sans"/>
              </a:rPr>
              <a:t>Reply</a:t>
            </a:r>
            <a:endParaRPr lang="en-US" sz="1600" b="0" dirty="0">
              <a:latin typeface="Gill Sans"/>
              <a:cs typeface="Gill Sans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81000" y="762000"/>
            <a:ext cx="8458200" cy="5867400"/>
          </a:xfrm>
          <a:prstGeom prst="rect">
            <a:avLst/>
          </a:prstGeom>
          <a:solidFill>
            <a:schemeClr val="bg1">
              <a:alpha val="50000"/>
            </a:schemeClr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615440" y="2057400"/>
            <a:ext cx="670560" cy="14478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5638800" y="2057400"/>
            <a:ext cx="670560" cy="14478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71800" y="838200"/>
            <a:ext cx="1752600" cy="7620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/>
                <a:cs typeface="Gill Sans"/>
              </a:rPr>
              <a:t>Kernel buffer writes</a:t>
            </a:r>
          </a:p>
        </p:txBody>
      </p:sp>
      <p:cxnSp>
        <p:nvCxnSpPr>
          <p:cNvPr id="38" name="Straight Arrow Connector 37"/>
          <p:cNvCxnSpPr>
            <a:stCxn id="5" idx="1"/>
            <a:endCxn id="4" idx="0"/>
          </p:cNvCxnSpPr>
          <p:nvPr/>
        </p:nvCxnSpPr>
        <p:spPr bwMode="auto">
          <a:xfrm flipH="1">
            <a:off x="1950720" y="1219200"/>
            <a:ext cx="1021080" cy="8382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Arrow Connector 91"/>
          <p:cNvCxnSpPr>
            <a:stCxn id="5" idx="3"/>
            <a:endCxn id="86" idx="0"/>
          </p:cNvCxnSpPr>
          <p:nvPr/>
        </p:nvCxnSpPr>
        <p:spPr bwMode="auto">
          <a:xfrm>
            <a:off x="4724400" y="1219200"/>
            <a:ext cx="1249680" cy="83820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71867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Unix I/O 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924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file operations, device I/O, and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through </a:t>
            </a:r>
            <a:r>
              <a:rPr lang="en-US" dirty="0" smtClean="0">
                <a:solidFill>
                  <a:srgbClr val="FF6600"/>
                </a:solidFill>
              </a:rPr>
              <a:t>open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6600"/>
                </a:solidFill>
              </a:rPr>
              <a:t>read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6600"/>
                </a:solidFill>
              </a:rPr>
              <a:t>write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6600"/>
                </a:solidFill>
              </a:rPr>
              <a:t>close</a:t>
            </a:r>
          </a:p>
          <a:p>
            <a:pPr lvl="1"/>
            <a:r>
              <a:rPr lang="en-US" dirty="0" smtClean="0"/>
              <a:t>Allows simple composition of programs </a:t>
            </a:r>
          </a:p>
          <a:p>
            <a:pPr lvl="2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find |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grep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|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wc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/>
              <a:t>…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Open before use</a:t>
            </a:r>
          </a:p>
          <a:p>
            <a:pPr lvl="1"/>
            <a:r>
              <a:rPr lang="en-US" dirty="0" smtClean="0"/>
              <a:t>Provides opportunity for access control and arbitration</a:t>
            </a:r>
          </a:p>
          <a:p>
            <a:pPr lvl="1"/>
            <a:r>
              <a:rPr lang="en-US" dirty="0" smtClean="0"/>
              <a:t>Sets up the underlying machinery, i.e., data structures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Byte-oriented</a:t>
            </a:r>
          </a:p>
          <a:p>
            <a:pPr lvl="1"/>
            <a:r>
              <a:rPr lang="en-US" dirty="0" smtClean="0"/>
              <a:t>Even if blocks are transferred, addressing is in bytes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Kernel buffered reads</a:t>
            </a:r>
          </a:p>
          <a:p>
            <a:pPr lvl="1"/>
            <a:r>
              <a:rPr lang="en-US" dirty="0" smtClean="0"/>
              <a:t>Streaming and block devices looks the same</a:t>
            </a:r>
          </a:p>
          <a:p>
            <a:pPr lvl="1"/>
            <a:r>
              <a:rPr lang="en-US" dirty="0" smtClean="0"/>
              <a:t>read blocks process, yielding processor to other task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Kernel buffered writes</a:t>
            </a:r>
          </a:p>
          <a:p>
            <a:pPr lvl="1"/>
            <a:r>
              <a:rPr lang="en-US" dirty="0" smtClean="0"/>
              <a:t>Completion of out-going transfer decoupled from the application, allowing it to continue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Explicit close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325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&amp; Storage Layers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19400" y="926068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92334" y="3868455"/>
            <a:ext cx="302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812" y="4375380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276" y="4375380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322" y="4747912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228" y="5042220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699" y="4588889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88571"/>
            <a:ext cx="1265440" cy="90729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2895600" y="3277435"/>
            <a:ext cx="5195783" cy="456365"/>
            <a:chOff x="2895600" y="3277435"/>
            <a:chExt cx="5195783" cy="456365"/>
          </a:xfrm>
        </p:grpSpPr>
        <p:sp>
          <p:nvSpPr>
            <p:cNvPr id="40" name="TextBox 39"/>
            <p:cNvSpPr txBox="1"/>
            <p:nvPr/>
          </p:nvSpPr>
          <p:spPr>
            <a:xfrm>
              <a:off x="5053820" y="3329392"/>
              <a:ext cx="3037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Commands and Data Transfers</a:t>
              </a:r>
              <a:endParaRPr lang="en-US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2895600" y="3277435"/>
              <a:ext cx="1816607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" charset="0"/>
                  <a:ea typeface="Gill Sans" charset="0"/>
                  <a:cs typeface="Gill Sans" charset="0"/>
                </a:rPr>
                <a:t>I/O Driver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994176" y="2797413"/>
            <a:ext cx="3302292" cy="479187"/>
            <a:chOff x="2994176" y="2797413"/>
            <a:chExt cx="3302292" cy="479187"/>
          </a:xfrm>
        </p:grpSpPr>
        <p:sp>
          <p:nvSpPr>
            <p:cNvPr id="39" name="TextBox 38"/>
            <p:cNvSpPr txBox="1"/>
            <p:nvPr/>
          </p:nvSpPr>
          <p:spPr>
            <a:xfrm>
              <a:off x="5053820" y="2797413"/>
              <a:ext cx="1242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descriptors</a:t>
              </a:r>
              <a:endParaRPr lang="en-US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994176" y="2820235"/>
              <a:ext cx="1577824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File System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84477" y="2363035"/>
            <a:ext cx="2855703" cy="456365"/>
            <a:chOff x="3184477" y="2363035"/>
            <a:chExt cx="2855703" cy="456365"/>
          </a:xfrm>
        </p:grpSpPr>
        <p:sp>
          <p:nvSpPr>
            <p:cNvPr id="38" name="TextBox 37"/>
            <p:cNvSpPr txBox="1"/>
            <p:nvPr/>
          </p:nvSpPr>
          <p:spPr>
            <a:xfrm>
              <a:off x="5053820" y="2373868"/>
              <a:ext cx="986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registers</a:t>
              </a:r>
              <a:endParaRPr lang="en-US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184477" y="2363035"/>
              <a:ext cx="1235123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994175" y="1905835"/>
            <a:ext cx="2942306" cy="456365"/>
            <a:chOff x="2994175" y="1905835"/>
            <a:chExt cx="2942306" cy="456365"/>
          </a:xfrm>
        </p:grpSpPr>
        <p:sp>
          <p:nvSpPr>
            <p:cNvPr id="37" name="TextBox 36"/>
            <p:cNvSpPr txBox="1"/>
            <p:nvPr/>
          </p:nvSpPr>
          <p:spPr>
            <a:xfrm>
              <a:off x="5053820" y="1916668"/>
              <a:ext cx="88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handles</a:t>
              </a:r>
              <a:endParaRPr lang="en-US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994175" y="1905835"/>
              <a:ext cx="1577825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Low Level I/O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74784" y="1448635"/>
            <a:ext cx="3090055" cy="456365"/>
            <a:chOff x="2874784" y="1448635"/>
            <a:chExt cx="3090055" cy="456365"/>
          </a:xfrm>
        </p:grpSpPr>
        <p:sp>
          <p:nvSpPr>
            <p:cNvPr id="36" name="TextBox 35"/>
            <p:cNvSpPr txBox="1"/>
            <p:nvPr/>
          </p:nvSpPr>
          <p:spPr>
            <a:xfrm>
              <a:off x="5053820" y="1459468"/>
              <a:ext cx="9110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3366FF"/>
                  </a:solidFill>
                  <a:latin typeface="Gill Sans" charset="0"/>
                  <a:ea typeface="Gill Sans" charset="0"/>
                  <a:cs typeface="Gill Sans" charset="0"/>
                </a:rPr>
                <a:t>streams</a:t>
              </a:r>
              <a:endParaRPr lang="en-US" b="0" dirty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874784" y="1448635"/>
              <a:ext cx="1816606" cy="456365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High Level I/O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37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File </a:t>
            </a:r>
            <a:r>
              <a:rPr lang="en-US" dirty="0"/>
              <a:t>S</a:t>
            </a:r>
            <a:r>
              <a:rPr lang="en-US" dirty="0" smtClean="0"/>
              <a:t>ystem </a:t>
            </a:r>
            <a:r>
              <a:rPr lang="en-US" dirty="0"/>
              <a:t>A</a:t>
            </a:r>
            <a:r>
              <a:rPr lang="en-US" dirty="0" smtClean="0"/>
              <a:t>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High-level idea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Files live in hierarchical namespace of filenames</a:t>
            </a:r>
          </a:p>
          <a:p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Named collection of data in a file system</a:t>
            </a:r>
          </a:p>
          <a:p>
            <a:pPr lvl="1"/>
            <a:r>
              <a:rPr lang="en-US" dirty="0" smtClean="0"/>
              <a:t>File data</a:t>
            </a:r>
          </a:p>
          <a:p>
            <a:pPr lvl="2"/>
            <a:r>
              <a:rPr lang="en-US" dirty="0" smtClean="0"/>
              <a:t>Text, binary, linearized objects</a:t>
            </a:r>
          </a:p>
          <a:p>
            <a:pPr lvl="1"/>
            <a:r>
              <a:rPr lang="en-US" dirty="0" smtClean="0"/>
              <a:t>File Metadata: information about the file</a:t>
            </a:r>
          </a:p>
          <a:p>
            <a:pPr lvl="2"/>
            <a:r>
              <a:rPr lang="en-US" dirty="0" smtClean="0"/>
              <a:t>Size, Modification Time, Owner, Security info</a:t>
            </a:r>
          </a:p>
          <a:p>
            <a:pPr lvl="2"/>
            <a:r>
              <a:rPr lang="en-US" dirty="0" smtClean="0"/>
              <a:t>Basis for access control</a:t>
            </a:r>
          </a:p>
          <a:p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“Folder” containing files &amp; Directories</a:t>
            </a:r>
          </a:p>
          <a:p>
            <a:pPr lvl="1"/>
            <a:r>
              <a:rPr lang="en-US" dirty="0" err="1" smtClean="0"/>
              <a:t>Hierachical</a:t>
            </a:r>
            <a:r>
              <a:rPr lang="en-US" dirty="0" smtClean="0"/>
              <a:t> (graphical) naming</a:t>
            </a:r>
          </a:p>
          <a:p>
            <a:pPr lvl="2"/>
            <a:r>
              <a:rPr lang="en-US" dirty="0" smtClean="0"/>
              <a:t>Path through the directory graph</a:t>
            </a:r>
          </a:p>
          <a:p>
            <a:pPr lvl="2"/>
            <a:r>
              <a:rPr lang="en-US" dirty="0" smtClean="0"/>
              <a:t>Uniquely identifies a file or directory</a:t>
            </a:r>
          </a:p>
          <a:p>
            <a:pPr lvl="3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home/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ff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/cs162/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public_html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/fa18/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index.html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 smtClean="0"/>
              <a:t>Links and Volumes (later)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1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46916</TotalTime>
  <Pages>60</Pages>
  <Words>4233</Words>
  <Application>Microsoft Macintosh PowerPoint</Application>
  <PresentationFormat>On-screen Show (4:3)</PresentationFormat>
  <Paragraphs>772</Paragraphs>
  <Slides>48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Comic Sans MS</vt:lpstr>
      <vt:lpstr>Consolas</vt:lpstr>
      <vt:lpstr>Courier New</vt:lpstr>
      <vt:lpstr>Gill Sans</vt:lpstr>
      <vt:lpstr>Gill Sans Light</vt:lpstr>
      <vt:lpstr>굴림</vt:lpstr>
      <vt:lpstr>Arial</vt:lpstr>
      <vt:lpstr>Office</vt:lpstr>
      <vt:lpstr>CS162 Operating Systems and Systems Programming Lecture 4   Introduction to I/O, Sockets, Networking</vt:lpstr>
      <vt:lpstr>Recall: UNIX System Structure</vt:lpstr>
      <vt:lpstr>Key Unix I/O Design Concepts</vt:lpstr>
      <vt:lpstr>Putting it together: web server</vt:lpstr>
      <vt:lpstr>Key Unix I/O Design Concepts</vt:lpstr>
      <vt:lpstr>Putting it together: web server</vt:lpstr>
      <vt:lpstr>Key Unix I/O Design Concepts</vt:lpstr>
      <vt:lpstr>I/O &amp; Storage Layers</vt:lpstr>
      <vt:lpstr>The File System Abstraction</vt:lpstr>
      <vt:lpstr>C High-Level File API – Streams (review)</vt:lpstr>
      <vt:lpstr>Connecting Processes, Filesystem, and Users</vt:lpstr>
      <vt:lpstr>C API Standard Streams</vt:lpstr>
      <vt:lpstr>C high level File API – Stream Ops</vt:lpstr>
      <vt:lpstr>C high level File API – Stream Ops</vt:lpstr>
      <vt:lpstr>C high level File API – Stream Ops</vt:lpstr>
      <vt:lpstr>Example Code</vt:lpstr>
      <vt:lpstr>C Stream API positioning</vt:lpstr>
      <vt:lpstr>What’s below the surface ??</vt:lpstr>
      <vt:lpstr>C Low level I/O</vt:lpstr>
      <vt:lpstr>C Low Level: standard descriptors</vt:lpstr>
      <vt:lpstr>C Low Level Operations</vt:lpstr>
      <vt:lpstr>And lots more !</vt:lpstr>
      <vt:lpstr>Another example: lowio-std.c</vt:lpstr>
      <vt:lpstr>Administrivia</vt:lpstr>
      <vt:lpstr>Break</vt:lpstr>
      <vt:lpstr>What’s below the surface ??</vt:lpstr>
      <vt:lpstr>Recall: SYSCALL</vt:lpstr>
      <vt:lpstr>What’s below the surface ??</vt:lpstr>
      <vt:lpstr>Internal OS File Descriptor</vt:lpstr>
      <vt:lpstr>File System: from syscall to driver</vt:lpstr>
      <vt:lpstr>File System: from syscall to driver</vt:lpstr>
      <vt:lpstr>File System: from syscall to driver</vt:lpstr>
      <vt:lpstr>File System: from syscall to driver</vt:lpstr>
      <vt:lpstr>File System: from syscall to driver</vt:lpstr>
      <vt:lpstr>File System: from syscall to driver</vt:lpstr>
      <vt:lpstr>File System: from syscall to driver</vt:lpstr>
      <vt:lpstr>File System: from syscall to driver</vt:lpstr>
      <vt:lpstr>File System: from syscall to driver</vt:lpstr>
      <vt:lpstr>Lower Level Driver</vt:lpstr>
      <vt:lpstr>Device Drivers</vt:lpstr>
      <vt:lpstr>Life Cycle of An I/O Request</vt:lpstr>
      <vt:lpstr>Communication between processes</vt:lpstr>
      <vt:lpstr>Communication Across the world looks like file IO </vt:lpstr>
      <vt:lpstr>Request Response Protocol</vt:lpstr>
      <vt:lpstr>Request Response Protocol</vt:lpstr>
      <vt:lpstr>Client-Server Models</vt:lpstr>
      <vt:lpstr>Conclusion (I)</vt:lpstr>
      <vt:lpstr>Conclusion (II)</vt:lpstr>
    </vt:vector>
  </TitlesOfParts>
  <Company>UC Berkeley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538</cp:revision>
  <cp:lastPrinted>2018-09-05T05:06:10Z</cp:lastPrinted>
  <dcterms:created xsi:type="dcterms:W3CDTF">1995-08-12T11:37:26Z</dcterms:created>
  <dcterms:modified xsi:type="dcterms:W3CDTF">2018-09-05T22:43:16Z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