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8"/>
  </p:notesMasterIdLst>
  <p:handoutMasterIdLst>
    <p:handoutMasterId r:id="rId89"/>
  </p:handoutMasterIdLst>
  <p:sldIdLst>
    <p:sldId id="256" r:id="rId2"/>
    <p:sldId id="970" r:id="rId3"/>
    <p:sldId id="971" r:id="rId4"/>
    <p:sldId id="972" r:id="rId5"/>
    <p:sldId id="973" r:id="rId6"/>
    <p:sldId id="879" r:id="rId7"/>
    <p:sldId id="880" r:id="rId8"/>
    <p:sldId id="881" r:id="rId9"/>
    <p:sldId id="882" r:id="rId10"/>
    <p:sldId id="883" r:id="rId11"/>
    <p:sldId id="884" r:id="rId12"/>
    <p:sldId id="885" r:id="rId13"/>
    <p:sldId id="886" r:id="rId14"/>
    <p:sldId id="887" r:id="rId15"/>
    <p:sldId id="888" r:id="rId16"/>
    <p:sldId id="889" r:id="rId17"/>
    <p:sldId id="890" r:id="rId18"/>
    <p:sldId id="891" r:id="rId19"/>
    <p:sldId id="892" r:id="rId20"/>
    <p:sldId id="893" r:id="rId21"/>
    <p:sldId id="894" r:id="rId22"/>
    <p:sldId id="895" r:id="rId23"/>
    <p:sldId id="896" r:id="rId24"/>
    <p:sldId id="897" r:id="rId25"/>
    <p:sldId id="898" r:id="rId26"/>
    <p:sldId id="899" r:id="rId27"/>
    <p:sldId id="900" r:id="rId28"/>
    <p:sldId id="975" r:id="rId29"/>
    <p:sldId id="976" r:id="rId30"/>
    <p:sldId id="901" r:id="rId31"/>
    <p:sldId id="902" r:id="rId32"/>
    <p:sldId id="903" r:id="rId33"/>
    <p:sldId id="904" r:id="rId34"/>
    <p:sldId id="905" r:id="rId35"/>
    <p:sldId id="906" r:id="rId36"/>
    <p:sldId id="907" r:id="rId37"/>
    <p:sldId id="908" r:id="rId38"/>
    <p:sldId id="909" r:id="rId39"/>
    <p:sldId id="910" r:id="rId40"/>
    <p:sldId id="911" r:id="rId41"/>
    <p:sldId id="912" r:id="rId42"/>
    <p:sldId id="913" r:id="rId43"/>
    <p:sldId id="914" r:id="rId44"/>
    <p:sldId id="915" r:id="rId45"/>
    <p:sldId id="916" r:id="rId46"/>
    <p:sldId id="917" r:id="rId47"/>
    <p:sldId id="918" r:id="rId48"/>
    <p:sldId id="919" r:id="rId49"/>
    <p:sldId id="920" r:id="rId50"/>
    <p:sldId id="921" r:id="rId51"/>
    <p:sldId id="922" r:id="rId52"/>
    <p:sldId id="923" r:id="rId53"/>
    <p:sldId id="924" r:id="rId54"/>
    <p:sldId id="925" r:id="rId55"/>
    <p:sldId id="926" r:id="rId56"/>
    <p:sldId id="927" r:id="rId57"/>
    <p:sldId id="928" r:id="rId58"/>
    <p:sldId id="929" r:id="rId59"/>
    <p:sldId id="930" r:id="rId60"/>
    <p:sldId id="931" r:id="rId61"/>
    <p:sldId id="932" r:id="rId62"/>
    <p:sldId id="933" r:id="rId63"/>
    <p:sldId id="934" r:id="rId64"/>
    <p:sldId id="935" r:id="rId65"/>
    <p:sldId id="936" r:id="rId66"/>
    <p:sldId id="937" r:id="rId67"/>
    <p:sldId id="938" r:id="rId68"/>
    <p:sldId id="939" r:id="rId69"/>
    <p:sldId id="940" r:id="rId70"/>
    <p:sldId id="941" r:id="rId71"/>
    <p:sldId id="942" r:id="rId72"/>
    <p:sldId id="943" r:id="rId73"/>
    <p:sldId id="944" r:id="rId74"/>
    <p:sldId id="945" r:id="rId75"/>
    <p:sldId id="946" r:id="rId76"/>
    <p:sldId id="947" r:id="rId77"/>
    <p:sldId id="948" r:id="rId78"/>
    <p:sldId id="983" r:id="rId79"/>
    <p:sldId id="984" r:id="rId80"/>
    <p:sldId id="985" r:id="rId81"/>
    <p:sldId id="977" r:id="rId82"/>
    <p:sldId id="978" r:id="rId83"/>
    <p:sldId id="979" r:id="rId84"/>
    <p:sldId id="980" r:id="rId85"/>
    <p:sldId id="981" r:id="rId86"/>
    <p:sldId id="863" r:id="rId87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40E2"/>
    <a:srgbClr val="02E3EE"/>
    <a:srgbClr val="233AE1"/>
    <a:srgbClr val="1C31CA"/>
    <a:srgbClr val="728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024" autoAdjust="0"/>
    <p:restoredTop sz="94708" autoAdjust="0"/>
  </p:normalViewPr>
  <p:slideViewPr>
    <p:cSldViewPr>
      <p:cViewPr>
        <p:scale>
          <a:sx n="97" d="100"/>
          <a:sy n="97" d="100"/>
        </p:scale>
        <p:origin x="18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1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presProps" Target="presProps.xml"/><Relationship Id="rId91" Type="http://schemas.openxmlformats.org/officeDocument/2006/relationships/viewProps" Target="viewProps.xml"/><Relationship Id="rId92" Type="http://schemas.openxmlformats.org/officeDocument/2006/relationships/theme" Target="theme/theme1.xml"/><Relationship Id="rId93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notesMaster" Target="notesMasters/notesMaster1.xml"/><Relationship Id="rId8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FD2DE7E3-8D7A-4526-A176-8CFA392503A6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47705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0E64EEA1-AFA6-4CAA-BE2D-4997FDEED64A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453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1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2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3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4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5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759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291152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996498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2468919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1009222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0719422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3827049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5326700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1743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71289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48761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55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731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645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6376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78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i="0" cap="all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356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9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 i="0">
                <a:latin typeface="Gill Sans" charset="0"/>
                <a:ea typeface="Gill Sans" charset="0"/>
                <a:cs typeface="Gill Sans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 i="0">
                <a:latin typeface="Gill Sans" charset="0"/>
                <a:ea typeface="Gill Sans" charset="0"/>
                <a:cs typeface="Gill Sans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8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94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9877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5346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45497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 smtClean="0"/>
              <a:t>Body Text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8016745" y="6551613"/>
            <a:ext cx="849572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400" b="0" i="0" dirty="0" err="1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Lec</a:t>
            </a:r>
            <a:r>
              <a:rPr lang="en-US" altLang="en-US" sz="1400" b="0" i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alt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9</a:t>
            </a:r>
            <a:r>
              <a:rPr lang="en-US" altLang="en-US" sz="1400" b="0" i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.</a:t>
            </a:r>
            <a:fld id="{6456B83E-17D0-4CDF-84AD-C8A97BEB5271}" type="slidenum">
              <a:rPr lang="en-US" altLang="en-US" sz="1400" b="0" i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pPr algn="ctr"/>
              <a:t>‹#›</a:t>
            </a:fld>
            <a:endParaRPr lang="en-US" altLang="en-US" sz="1400" b="0" i="0" dirty="0">
              <a:solidFill>
                <a:srgbClr val="2A40E2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550025"/>
            <a:ext cx="732871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9/24/18</a:t>
            </a: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990600" y="685800"/>
            <a:ext cx="7162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3733800" y="6543325"/>
            <a:ext cx="1949550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CS162 © UCB Fall 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0" i="0">
          <a:solidFill>
            <a:srgbClr val="2A40E2"/>
          </a:solidFill>
          <a:latin typeface="Gill Sans" charset="0"/>
          <a:ea typeface="Gill Sans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wmf"/><Relationship Id="rId5" Type="http://schemas.openxmlformats.org/officeDocument/2006/relationships/image" Target="../media/image4.wmf"/><Relationship Id="rId6" Type="http://schemas.openxmlformats.org/officeDocument/2006/relationships/image" Target="../media/image5.wmf"/><Relationship Id="rId7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7.png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7.png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2286000"/>
          </a:xfrm>
          <a:noFill/>
        </p:spPr>
        <p:txBody>
          <a:bodyPr/>
          <a:lstStyle/>
          <a:p>
            <a:r>
              <a:rPr lang="en-US" altLang="en-US" sz="3000" dirty="0" smtClean="0"/>
              <a:t>CS162</a:t>
            </a:r>
            <a:br>
              <a:rPr lang="en-US" altLang="en-US" sz="3000" dirty="0" smtClean="0"/>
            </a:br>
            <a:r>
              <a:rPr lang="en-US" altLang="en-US" sz="3000" dirty="0" smtClean="0"/>
              <a:t>Operating Systems and</a:t>
            </a:r>
            <a:br>
              <a:rPr lang="en-US" altLang="en-US" sz="3000" dirty="0" smtClean="0"/>
            </a:br>
            <a:r>
              <a:rPr lang="en-US" altLang="en-US" sz="3000" dirty="0" smtClean="0"/>
              <a:t>Systems Programming</a:t>
            </a:r>
            <a:br>
              <a:rPr lang="en-US" altLang="en-US" sz="3000" dirty="0" smtClean="0"/>
            </a:br>
            <a:r>
              <a:rPr lang="en-US" altLang="en-US" sz="3000" dirty="0" smtClean="0"/>
              <a:t>Lecture </a:t>
            </a:r>
            <a:r>
              <a:rPr lang="en-US" altLang="en-US" sz="3000" dirty="0"/>
              <a:t>9</a:t>
            </a:r>
            <a:r>
              <a:rPr lang="en-US" altLang="en-US" sz="3000" dirty="0" smtClean="0"/>
              <a:t/>
            </a:r>
            <a:br>
              <a:rPr lang="en-US" altLang="en-US" sz="3000" dirty="0" smtClean="0"/>
            </a:br>
            <a:r>
              <a:rPr lang="en-US" altLang="en-US" sz="3000" dirty="0" smtClean="0"/>
              <a:t> </a:t>
            </a:r>
            <a:br>
              <a:rPr lang="en-US" altLang="en-US" sz="3000" dirty="0" smtClean="0"/>
            </a:br>
            <a:r>
              <a:rPr lang="en-US" altLang="en-US" sz="3000" dirty="0" smtClean="0"/>
              <a:t>Synchronization (cont’d),</a:t>
            </a:r>
            <a:br>
              <a:rPr lang="en-US" altLang="en-US" sz="3000" dirty="0" smtClean="0"/>
            </a:br>
            <a:r>
              <a:rPr lang="en-US" altLang="en-US" sz="3000" dirty="0" smtClean="0"/>
              <a:t>Readers/Writers example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  <a:noFill/>
        </p:spPr>
        <p:txBody>
          <a:bodyPr/>
          <a:lstStyle/>
          <a:p>
            <a:pPr marL="285750" indent="-285750"/>
            <a:r>
              <a:rPr lang="en-US" altLang="en-US" dirty="0" smtClean="0"/>
              <a:t>September 24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, </a:t>
            </a:r>
            <a:r>
              <a:rPr lang="en-US" altLang="en-US" dirty="0" smtClean="0"/>
              <a:t>2018</a:t>
            </a:r>
            <a:endParaRPr lang="en-US" altLang="en-US" dirty="0" smtClean="0"/>
          </a:p>
          <a:p>
            <a:pPr marL="285750" indent="-285750"/>
            <a:r>
              <a:rPr lang="en-US" altLang="en-US" dirty="0" smtClean="0"/>
              <a:t>Prof. Ion Stoica</a:t>
            </a:r>
          </a:p>
          <a:p>
            <a:pPr marL="285750" indent="-285750"/>
            <a:r>
              <a:rPr lang="en-US" altLang="en-US" dirty="0" smtClean="0"/>
              <a:t>http://cs162.eecs.Berkeley.edu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1066800"/>
            <a:ext cx="8699500" cy="5449888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Why do we use “while()” instead of “if() with Mesa monitors?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Example illustrating what happens if we use “if()”, e.g.,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	</a:t>
            </a: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if (queue.isEmpty()) {</a:t>
            </a:r>
            <a:b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	dataready.wait(&amp;lock); // If nothing, sleep</a:t>
            </a:r>
            <a:b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}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We’ll use the synchronized (infinite) queue example</a:t>
            </a:r>
          </a:p>
        </p:txBody>
      </p:sp>
      <p:sp>
        <p:nvSpPr>
          <p:cNvPr id="11267" name="Rectangle 3"/>
          <p:cNvSpPr txBox="1">
            <a:spLocks noChangeArrowheads="1"/>
          </p:cNvSpPr>
          <p:nvPr/>
        </p:nvSpPr>
        <p:spPr bwMode="auto">
          <a:xfrm>
            <a:off x="609600" y="3657600"/>
            <a:ext cx="3886200" cy="1828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AddToQueue(item) {</a:t>
            </a:r>
          </a:p>
          <a:p>
            <a:pPr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queue.enqueue(item);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dataready.signal();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lock.Release();</a:t>
            </a:r>
          </a:p>
          <a:p>
            <a:pPr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</a:p>
        </p:txBody>
      </p:sp>
      <p:sp>
        <p:nvSpPr>
          <p:cNvPr id="11268" name="Rectangle 3"/>
          <p:cNvSpPr txBox="1">
            <a:spLocks noChangeArrowheads="1"/>
          </p:cNvSpPr>
          <p:nvPr/>
        </p:nvSpPr>
        <p:spPr bwMode="auto">
          <a:xfrm>
            <a:off x="4724400" y="3657600"/>
            <a:ext cx="4572000" cy="24384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RemoveFromQueue()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if (queue.isEmpty()) {</a:t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  dataready.wait(&amp;lock); </a:t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}</a:t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item = queue.dequeue(); 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lock.Release(); 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return(item);</a:t>
            </a:r>
          </a:p>
          <a:p>
            <a:pPr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10245" name="Rounded Rectangular Callout 1"/>
          <p:cNvSpPr>
            <a:spLocks noChangeArrowheads="1"/>
          </p:cNvSpPr>
          <p:nvPr/>
        </p:nvSpPr>
        <p:spPr bwMode="auto">
          <a:xfrm>
            <a:off x="2438400" y="5181600"/>
            <a:ext cx="2362200" cy="838200"/>
          </a:xfrm>
          <a:prstGeom prst="wedgeRoundRectCallout">
            <a:avLst>
              <a:gd name="adj1" fmla="val 59667"/>
              <a:gd name="adj2" fmla="val -151977"/>
              <a:gd name="adj3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  <a:cs typeface="Helvetica" charset="0"/>
              </a:rPr>
              <a:t>Replace “while” </a:t>
            </a:r>
            <a:r>
              <a:rPr lang="en-US" b="0">
                <a:latin typeface="Helvetica" charset="0"/>
                <a:cs typeface="Helvetica" charset="0"/>
                <a:sym typeface="Wingdings" charset="0"/>
              </a:rPr>
              <a:t>with  “if”</a:t>
            </a:r>
            <a:endParaRPr lang="en-US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0717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if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13315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13316" name="Freeform 6"/>
          <p:cNvSpPr>
            <a:spLocks/>
          </p:cNvSpPr>
          <p:nvPr/>
        </p:nvSpPr>
        <p:spPr bwMode="auto">
          <a:xfrm>
            <a:off x="681038" y="1592263"/>
            <a:ext cx="1681162" cy="460375"/>
          </a:xfrm>
          <a:custGeom>
            <a:avLst/>
            <a:gdLst>
              <a:gd name="T0" fmla="*/ 1683809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44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3317" name="TextBox 7"/>
          <p:cNvSpPr txBox="1">
            <a:spLocks noChangeArrowheads="1"/>
          </p:cNvSpPr>
          <p:nvPr/>
        </p:nvSpPr>
        <p:spPr bwMode="auto">
          <a:xfrm>
            <a:off x="528638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13318" name="Rectangle 1"/>
          <p:cNvSpPr>
            <a:spLocks noChangeArrowheads="1"/>
          </p:cNvSpPr>
          <p:nvPr/>
        </p:nvSpPr>
        <p:spPr bwMode="auto">
          <a:xfrm>
            <a:off x="457200" y="32766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3319" name="Rounded Rectangle 3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3320" name="TextBox 4"/>
          <p:cNvSpPr txBox="1">
            <a:spLocks noChangeArrowheads="1"/>
          </p:cNvSpPr>
          <p:nvPr/>
        </p:nvSpPr>
        <p:spPr bwMode="auto">
          <a:xfrm>
            <a:off x="3243263" y="1201738"/>
            <a:ext cx="1339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lock: FREE</a:t>
            </a:r>
          </a:p>
        </p:txBody>
      </p:sp>
      <p:sp>
        <p:nvSpPr>
          <p:cNvPr id="13321" name="TextBox 10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13322" name="TextBox 13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cxnSp>
        <p:nvCxnSpPr>
          <p:cNvPr id="13323" name="Straight Arrow Connector 17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3324" name="TextBox 18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13325" name="Rounded Rectangle 20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3326" name="TextBox 15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13327" name="Rounded Rectangle 22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3328" name="TextBox 23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13329" name="TextBox 16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254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if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15363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15364" name="Rectangle 1"/>
          <p:cNvSpPr>
            <a:spLocks noChangeArrowheads="1"/>
          </p:cNvSpPr>
          <p:nvPr/>
        </p:nvSpPr>
        <p:spPr bwMode="auto">
          <a:xfrm>
            <a:off x="457200" y="38100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5365" name="Rounded Rectangle 15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5366" name="TextBox 1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BUSY (T1)</a:t>
            </a:r>
          </a:p>
        </p:txBody>
      </p:sp>
      <p:sp>
        <p:nvSpPr>
          <p:cNvPr id="15367" name="TextBox 19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15368" name="Straight Arrow Connector 20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5369" name="TextBox 21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15370" name="Freeform 22"/>
          <p:cNvSpPr>
            <a:spLocks/>
          </p:cNvSpPr>
          <p:nvPr/>
        </p:nvSpPr>
        <p:spPr bwMode="auto">
          <a:xfrm>
            <a:off x="681038" y="1592263"/>
            <a:ext cx="1681162" cy="460375"/>
          </a:xfrm>
          <a:custGeom>
            <a:avLst/>
            <a:gdLst>
              <a:gd name="T0" fmla="*/ 1683809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44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5371" name="TextBox 23"/>
          <p:cNvSpPr txBox="1">
            <a:spLocks noChangeArrowheads="1"/>
          </p:cNvSpPr>
          <p:nvPr/>
        </p:nvSpPr>
        <p:spPr bwMode="auto">
          <a:xfrm>
            <a:off x="528638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15372" name="TextBox 27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15373" name="Rounded Rectangle 30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5374" name="TextBox 31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15375" name="Rounded Rectangle 32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5376" name="TextBox 33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15377" name="TextBox 34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699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17411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57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Waiting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cs typeface="Helvetica"/>
            </a:endParaRPr>
          </a:p>
        </p:txBody>
      </p:sp>
      <p:sp>
        <p:nvSpPr>
          <p:cNvPr id="17413" name="Rounded Rectangle 15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7414" name="TextBox 16"/>
          <p:cNvSpPr txBox="1">
            <a:spLocks noChangeArrowheads="1"/>
          </p:cNvSpPr>
          <p:nvPr/>
        </p:nvSpPr>
        <p:spPr bwMode="auto">
          <a:xfrm>
            <a:off x="3243263" y="1201738"/>
            <a:ext cx="1339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FREE</a:t>
            </a:r>
          </a:p>
        </p:txBody>
      </p:sp>
      <p:sp>
        <p:nvSpPr>
          <p:cNvPr id="17415" name="TextBox 19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17416" name="Straight Arrow Connector 20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7417" name="TextBox 21"/>
          <p:cNvSpPr txBox="1">
            <a:spLocks noChangeArrowheads="1"/>
          </p:cNvSpPr>
          <p:nvPr/>
        </p:nvSpPr>
        <p:spPr bwMode="auto">
          <a:xfrm>
            <a:off x="4787900" y="1752600"/>
            <a:ext cx="454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T1</a:t>
            </a:r>
          </a:p>
        </p:txBody>
      </p:sp>
      <p:sp>
        <p:nvSpPr>
          <p:cNvPr id="17418" name="Freeform 25"/>
          <p:cNvSpPr>
            <a:spLocks/>
          </p:cNvSpPr>
          <p:nvPr/>
        </p:nvSpPr>
        <p:spPr bwMode="auto">
          <a:xfrm>
            <a:off x="681038" y="1592263"/>
            <a:ext cx="1681162" cy="460375"/>
          </a:xfrm>
          <a:custGeom>
            <a:avLst/>
            <a:gdLst>
              <a:gd name="T0" fmla="*/ 1683809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44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7419" name="TextBox 26"/>
          <p:cNvSpPr txBox="1">
            <a:spLocks noChangeArrowheads="1"/>
          </p:cNvSpPr>
          <p:nvPr/>
        </p:nvSpPr>
        <p:spPr bwMode="auto">
          <a:xfrm>
            <a:off x="528638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17420" name="TextBox 27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17421" name="Rounded Rectangle 28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7422" name="TextBox 29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17423" name="Rounded Rectangle 30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7424" name="TextBox 31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17425" name="TextBox 32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4" name="Rounded Rectangular Callout 3"/>
          <p:cNvSpPr>
            <a:spLocks noChangeArrowheads="1"/>
          </p:cNvSpPr>
          <p:nvPr/>
        </p:nvSpPr>
        <p:spPr bwMode="auto">
          <a:xfrm>
            <a:off x="4800600" y="2209800"/>
            <a:ext cx="3200400" cy="1447800"/>
          </a:xfrm>
          <a:prstGeom prst="wedgeRoundRectCallout">
            <a:avLst>
              <a:gd name="adj1" fmla="val -39486"/>
              <a:gd name="adj2" fmla="val -91009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  <a:cs typeface="Helvetica" charset="0"/>
              </a:rPr>
              <a:t>wait(&amp;lock) puts thread on dataready queue and releases lock</a:t>
            </a:r>
          </a:p>
        </p:txBody>
      </p:sp>
    </p:spTree>
    <p:extLst>
      <p:ext uri="{BB962C8B-B14F-4D97-AF65-F5344CB8AC3E}">
        <p14:creationId xmlns:p14="http://schemas.microsoft.com/office/powerpoint/2010/main" val="14246335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19459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57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(Waiting)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cs typeface="Helvetica"/>
            </a:endParaRPr>
          </a:p>
        </p:txBody>
      </p:sp>
      <p:sp>
        <p:nvSpPr>
          <p:cNvPr id="19461" name="Rounded Rectangle 15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19462" name="TextBox 16"/>
          <p:cNvSpPr txBox="1">
            <a:spLocks noChangeArrowheads="1"/>
          </p:cNvSpPr>
          <p:nvPr/>
        </p:nvSpPr>
        <p:spPr bwMode="auto">
          <a:xfrm>
            <a:off x="3243263" y="1201738"/>
            <a:ext cx="1339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FREE</a:t>
            </a:r>
          </a:p>
        </p:txBody>
      </p:sp>
      <p:sp>
        <p:nvSpPr>
          <p:cNvPr id="19463" name="TextBox 19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19464" name="Straight Arrow Connector 20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9465" name="TextBox 21"/>
          <p:cNvSpPr txBox="1">
            <a:spLocks noChangeArrowheads="1"/>
          </p:cNvSpPr>
          <p:nvPr/>
        </p:nvSpPr>
        <p:spPr bwMode="auto">
          <a:xfrm>
            <a:off x="4787900" y="1752600"/>
            <a:ext cx="454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T1</a:t>
            </a:r>
          </a:p>
        </p:txBody>
      </p:sp>
      <p:sp>
        <p:nvSpPr>
          <p:cNvPr id="19466" name="Rectangle 3"/>
          <p:cNvSpPr>
            <a:spLocks noChangeArrowheads="1"/>
          </p:cNvSpPr>
          <p:nvPr/>
        </p:nvSpPr>
        <p:spPr bwMode="auto">
          <a:xfrm>
            <a:off x="3276600" y="3200400"/>
            <a:ext cx="2743200" cy="2032000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el narrow" charset="0"/>
                <a:cs typeface="Ariel narrow" charset="0"/>
              </a:rPr>
              <a:t>AddToQueue(item) {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lock.Acquire();</a:t>
            </a:r>
          </a:p>
          <a:p>
            <a:r>
              <a:rPr lang="en-US" altLang="ko-KR" sz="1800">
                <a:latin typeface="Ariel narrow" charset="0"/>
                <a:cs typeface="Ariel narrow" charset="0"/>
              </a:rPr>
              <a:t>  queue.enqueue(item); 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</a:t>
            </a:r>
            <a: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  <a:t>dataready.signal(); </a:t>
            </a:r>
            <a:b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lock.Release();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}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endParaRPr lang="en-US" altLang="ko-KR" sz="1800">
              <a:latin typeface="Ariel narrow" charset="0"/>
              <a:cs typeface="Ariel narrow" charset="0"/>
            </a:endParaRPr>
          </a:p>
        </p:txBody>
      </p:sp>
      <p:sp>
        <p:nvSpPr>
          <p:cNvPr id="19467" name="Rectangle 18"/>
          <p:cNvSpPr>
            <a:spLocks noChangeArrowheads="1"/>
          </p:cNvSpPr>
          <p:nvPr/>
        </p:nvSpPr>
        <p:spPr bwMode="auto">
          <a:xfrm>
            <a:off x="3276600" y="3276600"/>
            <a:ext cx="27432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9468" name="TextBox 22"/>
          <p:cNvSpPr txBox="1">
            <a:spLocks noChangeArrowheads="1"/>
          </p:cNvSpPr>
          <p:nvPr/>
        </p:nvSpPr>
        <p:spPr bwMode="auto">
          <a:xfrm>
            <a:off x="3505200" y="2800350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T2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19469" name="Freeform 28"/>
          <p:cNvSpPr>
            <a:spLocks/>
          </p:cNvSpPr>
          <p:nvPr/>
        </p:nvSpPr>
        <p:spPr bwMode="auto">
          <a:xfrm>
            <a:off x="681038" y="1592263"/>
            <a:ext cx="1681162" cy="460375"/>
          </a:xfrm>
          <a:custGeom>
            <a:avLst/>
            <a:gdLst>
              <a:gd name="T0" fmla="*/ 1683809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44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9470" name="TextBox 29"/>
          <p:cNvSpPr txBox="1">
            <a:spLocks noChangeArrowheads="1"/>
          </p:cNvSpPr>
          <p:nvPr/>
        </p:nvSpPr>
        <p:spPr bwMode="auto">
          <a:xfrm>
            <a:off x="528638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19471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19472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9473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19474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9475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19476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T2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449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21507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57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(Waiting)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cs typeface="Helvetica"/>
            </a:endParaRPr>
          </a:p>
        </p:txBody>
      </p:sp>
      <p:sp>
        <p:nvSpPr>
          <p:cNvPr id="21509" name="Rectangle 3"/>
          <p:cNvSpPr>
            <a:spLocks noChangeArrowheads="1"/>
          </p:cNvSpPr>
          <p:nvPr/>
        </p:nvSpPr>
        <p:spPr bwMode="auto">
          <a:xfrm>
            <a:off x="3276600" y="3200400"/>
            <a:ext cx="2743200" cy="2032000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el narrow" charset="0"/>
                <a:cs typeface="Ariel narrow" charset="0"/>
              </a:rPr>
              <a:t>AddToQueue(item) {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lock.Acquire();</a:t>
            </a:r>
          </a:p>
          <a:p>
            <a:r>
              <a:rPr lang="en-US" altLang="ko-KR" sz="1800">
                <a:latin typeface="Ariel narrow" charset="0"/>
                <a:cs typeface="Ariel narrow" charset="0"/>
              </a:rPr>
              <a:t>  queue.enqueue(item); 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</a:t>
            </a:r>
            <a: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  <a:t>dataready.signal(); </a:t>
            </a:r>
            <a:b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lock.Release();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}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endParaRPr lang="en-US" altLang="ko-KR" sz="1800">
              <a:latin typeface="Ariel narrow" charset="0"/>
              <a:cs typeface="Ariel narrow" charset="0"/>
            </a:endParaRPr>
          </a:p>
        </p:txBody>
      </p:sp>
      <p:sp>
        <p:nvSpPr>
          <p:cNvPr id="21510" name="Rectangle 18"/>
          <p:cNvSpPr>
            <a:spLocks noChangeArrowheads="1"/>
          </p:cNvSpPr>
          <p:nvPr/>
        </p:nvSpPr>
        <p:spPr bwMode="auto">
          <a:xfrm>
            <a:off x="3276600" y="3810000"/>
            <a:ext cx="27432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1511" name="TextBox 22"/>
          <p:cNvSpPr txBox="1">
            <a:spLocks noChangeArrowheads="1"/>
          </p:cNvSpPr>
          <p:nvPr/>
        </p:nvSpPr>
        <p:spPr bwMode="auto">
          <a:xfrm>
            <a:off x="3505200" y="2800350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T2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21512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21513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1514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21515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1516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21517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T2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21518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1519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21520" name="Rectangle 25"/>
          <p:cNvSpPr>
            <a:spLocks noChangeArrowheads="1"/>
          </p:cNvSpPr>
          <p:nvPr/>
        </p:nvSpPr>
        <p:spPr bwMode="auto">
          <a:xfrm>
            <a:off x="685800" y="1600200"/>
            <a:ext cx="457200" cy="457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1521" name="Rounded Rectangular Callout 26"/>
          <p:cNvSpPr>
            <a:spLocks noChangeArrowheads="1"/>
          </p:cNvSpPr>
          <p:nvPr/>
        </p:nvSpPr>
        <p:spPr bwMode="auto">
          <a:xfrm>
            <a:off x="1524000" y="1219200"/>
            <a:ext cx="990600" cy="609600"/>
          </a:xfrm>
          <a:prstGeom prst="wedgeRoundRectCallout">
            <a:avLst>
              <a:gd name="adj1" fmla="val -96472"/>
              <a:gd name="adj2" fmla="val 66667"/>
              <a:gd name="adj3" fmla="val 16667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000" b="0">
                <a:latin typeface="Helvetica" charset="0"/>
                <a:cs typeface="Helvetica" charset="0"/>
              </a:rPr>
              <a:t>add</a:t>
            </a:r>
          </a:p>
          <a:p>
            <a:pPr algn="ctr"/>
            <a:r>
              <a:rPr lang="en-US" sz="2000" b="0">
                <a:latin typeface="Helvetica" charset="0"/>
                <a:cs typeface="Helvetica" charset="0"/>
              </a:rPr>
              <a:t>item</a:t>
            </a:r>
          </a:p>
        </p:txBody>
      </p:sp>
      <p:sp>
        <p:nvSpPr>
          <p:cNvPr id="21522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21523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BUSY (T2)</a:t>
            </a:r>
          </a:p>
        </p:txBody>
      </p:sp>
      <p:sp>
        <p:nvSpPr>
          <p:cNvPr id="21524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21525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1526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454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T1</a:t>
            </a:r>
          </a:p>
        </p:txBody>
      </p:sp>
    </p:spTree>
    <p:extLst>
      <p:ext uri="{BB962C8B-B14F-4D97-AF65-F5344CB8AC3E}">
        <p14:creationId xmlns:p14="http://schemas.microsoft.com/office/powerpoint/2010/main" val="20728835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23555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Ready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23556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3276600" y="3200400"/>
            <a:ext cx="2743200" cy="2032000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el narrow" charset="0"/>
                <a:cs typeface="Ariel narrow" charset="0"/>
              </a:rPr>
              <a:t>AddToQueue(item) {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lock.Acquire();</a:t>
            </a:r>
          </a:p>
          <a:p>
            <a:r>
              <a:rPr lang="en-US" altLang="ko-KR" sz="1800">
                <a:latin typeface="Ariel narrow" charset="0"/>
                <a:cs typeface="Ariel narrow" charset="0"/>
              </a:rPr>
              <a:t>  queue.enqueue(item); 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</a:t>
            </a:r>
            <a: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  <a:t>dataready.signal(); </a:t>
            </a:r>
            <a:b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lock.Release();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}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endParaRPr lang="en-US" altLang="ko-KR" sz="1800">
              <a:latin typeface="Ariel narrow" charset="0"/>
              <a:cs typeface="Ariel narrow" charset="0"/>
            </a:endParaRPr>
          </a:p>
        </p:txBody>
      </p:sp>
      <p:sp>
        <p:nvSpPr>
          <p:cNvPr id="23558" name="Rectangle 18"/>
          <p:cNvSpPr>
            <a:spLocks noChangeArrowheads="1"/>
          </p:cNvSpPr>
          <p:nvPr/>
        </p:nvSpPr>
        <p:spPr bwMode="auto">
          <a:xfrm>
            <a:off x="3276600" y="4038600"/>
            <a:ext cx="27432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3559" name="TextBox 22"/>
          <p:cNvSpPr txBox="1">
            <a:spLocks noChangeArrowheads="1"/>
          </p:cNvSpPr>
          <p:nvPr/>
        </p:nvSpPr>
        <p:spPr bwMode="auto">
          <a:xfrm>
            <a:off x="3505200" y="2800350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T2 (Running)</a:t>
            </a:r>
          </a:p>
        </p:txBody>
      </p:sp>
      <p:sp>
        <p:nvSpPr>
          <p:cNvPr id="23560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23561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3562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23563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3564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23565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5779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T2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  <a:sym typeface="Wingdings" charset="0"/>
              </a:rPr>
              <a:t>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23566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3567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23568" name="Rectangle 25"/>
          <p:cNvSpPr>
            <a:spLocks noChangeArrowheads="1"/>
          </p:cNvSpPr>
          <p:nvPr/>
        </p:nvSpPr>
        <p:spPr bwMode="auto">
          <a:xfrm>
            <a:off x="685800" y="1600200"/>
            <a:ext cx="457200" cy="457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3569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23570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BUSY (T2)</a:t>
            </a:r>
          </a:p>
        </p:txBody>
      </p:sp>
      <p:sp>
        <p:nvSpPr>
          <p:cNvPr id="23571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23572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3573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29" name="Rounded Rectangular Callout 28"/>
          <p:cNvSpPr>
            <a:spLocks noChangeArrowheads="1"/>
          </p:cNvSpPr>
          <p:nvPr/>
        </p:nvSpPr>
        <p:spPr bwMode="auto">
          <a:xfrm>
            <a:off x="5638800" y="2971800"/>
            <a:ext cx="3200400" cy="1143000"/>
          </a:xfrm>
          <a:prstGeom prst="wedgeRoundRectCallout">
            <a:avLst>
              <a:gd name="adj1" fmla="val 5356"/>
              <a:gd name="adj2" fmla="val -124343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  <a:cs typeface="Helvetica" charset="0"/>
              </a:rPr>
              <a:t>signal() wakes up T1 and moves it on ready queue</a:t>
            </a:r>
          </a:p>
        </p:txBody>
      </p:sp>
    </p:spTree>
    <p:extLst>
      <p:ext uri="{BB962C8B-B14F-4D97-AF65-F5344CB8AC3E}">
        <p14:creationId xmlns:p14="http://schemas.microsoft.com/office/powerpoint/2010/main" val="8398536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25603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(Ready)</a:t>
            </a:r>
          </a:p>
        </p:txBody>
      </p:sp>
      <p:sp>
        <p:nvSpPr>
          <p:cNvPr id="25604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5605" name="Rectangle 3"/>
          <p:cNvSpPr>
            <a:spLocks noChangeArrowheads="1"/>
          </p:cNvSpPr>
          <p:nvPr/>
        </p:nvSpPr>
        <p:spPr bwMode="auto">
          <a:xfrm>
            <a:off x="3276600" y="3200400"/>
            <a:ext cx="2743200" cy="2032000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el narrow" charset="0"/>
                <a:cs typeface="Ariel narrow" charset="0"/>
              </a:rPr>
              <a:t>AddToQueue(item) {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lock.Acquire();</a:t>
            </a:r>
          </a:p>
          <a:p>
            <a:r>
              <a:rPr lang="en-US" altLang="ko-KR" sz="1800">
                <a:latin typeface="Ariel narrow" charset="0"/>
                <a:cs typeface="Ariel narrow" charset="0"/>
              </a:rPr>
              <a:t>  queue.enqueue(item); 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</a:t>
            </a:r>
            <a: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  <a:t>dataready.signal(); </a:t>
            </a:r>
            <a:b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lock.Release();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}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endParaRPr lang="en-US" altLang="ko-KR" sz="1800">
              <a:latin typeface="Ariel narrow" charset="0"/>
              <a:cs typeface="Ariel narrow" charset="0"/>
            </a:endParaRPr>
          </a:p>
        </p:txBody>
      </p:sp>
      <p:sp>
        <p:nvSpPr>
          <p:cNvPr id="25606" name="Rectangle 18"/>
          <p:cNvSpPr>
            <a:spLocks noChangeArrowheads="1"/>
          </p:cNvSpPr>
          <p:nvPr/>
        </p:nvSpPr>
        <p:spPr bwMode="auto">
          <a:xfrm>
            <a:off x="3276600" y="4038600"/>
            <a:ext cx="27432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5607" name="TextBox 22"/>
          <p:cNvSpPr txBox="1">
            <a:spLocks noChangeArrowheads="1"/>
          </p:cNvSpPr>
          <p:nvPr/>
        </p:nvSpPr>
        <p:spPr bwMode="auto">
          <a:xfrm>
            <a:off x="3505200" y="2800350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T2 (Running)</a:t>
            </a:r>
          </a:p>
        </p:txBody>
      </p:sp>
      <p:sp>
        <p:nvSpPr>
          <p:cNvPr id="25608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25609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5610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25611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5612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25613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20240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T2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  <a:sym typeface="Wingdings" charset="0"/>
              </a:rPr>
              <a:t>T1,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  <a:sym typeface="Wingdings" charset="0"/>
              </a:rPr>
              <a:t> T3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25614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5615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25616" name="Rectangle 25"/>
          <p:cNvSpPr>
            <a:spLocks noChangeArrowheads="1"/>
          </p:cNvSpPr>
          <p:nvPr/>
        </p:nvSpPr>
        <p:spPr bwMode="auto">
          <a:xfrm>
            <a:off x="685800" y="1600200"/>
            <a:ext cx="457200" cy="457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5617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25618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latin typeface="Helvetica" charset="0"/>
                <a:cs typeface="Helvetica" charset="0"/>
              </a:rPr>
              <a:t>BUSY (T2)</a:t>
            </a:r>
          </a:p>
        </p:txBody>
      </p:sp>
      <p:sp>
        <p:nvSpPr>
          <p:cNvPr id="25619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25620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5621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6324600" y="3219450"/>
            <a:ext cx="2514600" cy="25860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25623" name="TextBox 28"/>
          <p:cNvSpPr txBox="1">
            <a:spLocks noChangeArrowheads="1"/>
          </p:cNvSpPr>
          <p:nvPr/>
        </p:nvSpPr>
        <p:spPr bwMode="auto">
          <a:xfrm>
            <a:off x="6781800" y="2819400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T3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Ready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25624" name="Rectangle 29"/>
          <p:cNvSpPr>
            <a:spLocks noChangeArrowheads="1"/>
          </p:cNvSpPr>
          <p:nvPr/>
        </p:nvSpPr>
        <p:spPr bwMode="auto">
          <a:xfrm>
            <a:off x="6324600" y="32766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9696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27651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(Ready)</a:t>
            </a:r>
          </a:p>
        </p:txBody>
      </p:sp>
      <p:sp>
        <p:nvSpPr>
          <p:cNvPr id="27652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6629" name="Rectangle 3"/>
          <p:cNvSpPr>
            <a:spLocks noChangeArrowheads="1"/>
          </p:cNvSpPr>
          <p:nvPr/>
        </p:nvSpPr>
        <p:spPr bwMode="auto">
          <a:xfrm>
            <a:off x="3276600" y="3200400"/>
            <a:ext cx="2743200" cy="203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>
                <a:latin typeface="Ariel narrow" charset="0"/>
                <a:cs typeface="Ariel narrow" charset="0"/>
              </a:rPr>
              <a:t>AddToQueue(item) {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lock.Acquire();</a:t>
            </a:r>
          </a:p>
          <a:p>
            <a:pPr>
              <a:defRPr/>
            </a:pPr>
            <a:r>
              <a:rPr lang="en-US" altLang="ko-KR" sz="1800">
                <a:latin typeface="Ariel narrow" charset="0"/>
                <a:cs typeface="Ariel narrow" charset="0"/>
              </a:rPr>
              <a:t>  queue.enqueue(item); 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</a:t>
            </a:r>
            <a: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  <a:t>dataready.signal(); </a:t>
            </a:r>
            <a:b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lock.Release();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}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endParaRPr lang="en-US" altLang="ko-KR" sz="1800">
              <a:latin typeface="Ariel narrow" charset="0"/>
              <a:cs typeface="Ariel narrow" charset="0"/>
            </a:endParaRPr>
          </a:p>
        </p:txBody>
      </p:sp>
      <p:sp>
        <p:nvSpPr>
          <p:cNvPr id="27654" name="Rectangle 18"/>
          <p:cNvSpPr>
            <a:spLocks noChangeArrowheads="1"/>
          </p:cNvSpPr>
          <p:nvPr/>
        </p:nvSpPr>
        <p:spPr bwMode="auto">
          <a:xfrm>
            <a:off x="3276600" y="4648200"/>
            <a:ext cx="2743200" cy="304800"/>
          </a:xfrm>
          <a:prstGeom prst="rect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7655" name="TextBox 22"/>
          <p:cNvSpPr txBox="1">
            <a:spLocks noChangeArrowheads="1"/>
          </p:cNvSpPr>
          <p:nvPr/>
        </p:nvSpPr>
        <p:spPr bwMode="auto">
          <a:xfrm>
            <a:off x="3505200" y="2800350"/>
            <a:ext cx="1852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T2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Terminate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27656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27657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7658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27659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7660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27661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20240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  <a:sym typeface="Wingdings" charset="0"/>
              </a:rPr>
              <a:t>T1, T3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27662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7663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27664" name="Rectangle 25"/>
          <p:cNvSpPr>
            <a:spLocks noChangeArrowheads="1"/>
          </p:cNvSpPr>
          <p:nvPr/>
        </p:nvSpPr>
        <p:spPr bwMode="auto">
          <a:xfrm>
            <a:off x="685800" y="1600200"/>
            <a:ext cx="457200" cy="457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7665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27666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339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FREE</a:t>
            </a:r>
          </a:p>
        </p:txBody>
      </p:sp>
      <p:sp>
        <p:nvSpPr>
          <p:cNvPr id="27667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27668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7669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6324600" y="3219450"/>
            <a:ext cx="2514600" cy="25860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27671" name="TextBox 28"/>
          <p:cNvSpPr txBox="1">
            <a:spLocks noChangeArrowheads="1"/>
          </p:cNvSpPr>
          <p:nvPr/>
        </p:nvSpPr>
        <p:spPr bwMode="auto">
          <a:xfrm>
            <a:off x="6781800" y="2819400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T3 (Ready)</a:t>
            </a:r>
          </a:p>
        </p:txBody>
      </p:sp>
      <p:sp>
        <p:nvSpPr>
          <p:cNvPr id="27672" name="Rectangle 29"/>
          <p:cNvSpPr>
            <a:spLocks noChangeArrowheads="1"/>
          </p:cNvSpPr>
          <p:nvPr/>
        </p:nvSpPr>
        <p:spPr bwMode="auto">
          <a:xfrm>
            <a:off x="6324600" y="32766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1204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29699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(Ready)</a:t>
            </a:r>
          </a:p>
        </p:txBody>
      </p:sp>
      <p:sp>
        <p:nvSpPr>
          <p:cNvPr id="29700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9701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29702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9703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29704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9705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29706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5859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T3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  <a:sym typeface="Wingdings" charset="0"/>
              </a:rPr>
              <a:t>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29707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9708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29709" name="Rectangle 25"/>
          <p:cNvSpPr>
            <a:spLocks noChangeArrowheads="1"/>
          </p:cNvSpPr>
          <p:nvPr/>
        </p:nvSpPr>
        <p:spPr bwMode="auto">
          <a:xfrm>
            <a:off x="685800" y="1600200"/>
            <a:ext cx="457200" cy="457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9710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29711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339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FREE</a:t>
            </a:r>
          </a:p>
        </p:txBody>
      </p:sp>
      <p:sp>
        <p:nvSpPr>
          <p:cNvPr id="29712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29713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9714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29715" name="Rectangle 3"/>
          <p:cNvSpPr>
            <a:spLocks noChangeArrowheads="1"/>
          </p:cNvSpPr>
          <p:nvPr/>
        </p:nvSpPr>
        <p:spPr bwMode="auto">
          <a:xfrm>
            <a:off x="6324600" y="3219450"/>
            <a:ext cx="2514600" cy="2586038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if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29716" name="TextBox 28"/>
          <p:cNvSpPr txBox="1">
            <a:spLocks noChangeArrowheads="1"/>
          </p:cNvSpPr>
          <p:nvPr/>
        </p:nvSpPr>
        <p:spPr bwMode="auto">
          <a:xfrm>
            <a:off x="6781800" y="2819400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T3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29717" name="Rectangle 29"/>
          <p:cNvSpPr>
            <a:spLocks noChangeArrowheads="1"/>
          </p:cNvSpPr>
          <p:nvPr/>
        </p:nvSpPr>
        <p:spPr bwMode="auto">
          <a:xfrm>
            <a:off x="6324600" y="32766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3" name="Rounded Rectangular Callout 22"/>
          <p:cNvSpPr>
            <a:spLocks noChangeArrowheads="1"/>
          </p:cNvSpPr>
          <p:nvPr/>
        </p:nvSpPr>
        <p:spPr bwMode="auto">
          <a:xfrm>
            <a:off x="6324600" y="2209800"/>
            <a:ext cx="2743200" cy="685800"/>
          </a:xfrm>
          <a:prstGeom prst="wedgeRoundRectCallout">
            <a:avLst>
              <a:gd name="adj1" fmla="val 856"/>
              <a:gd name="adj2" fmla="val -155824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  <a:cs typeface="Helvetica" charset="0"/>
              </a:rPr>
              <a:t>T3 scheduled first!</a:t>
            </a:r>
          </a:p>
        </p:txBody>
      </p:sp>
    </p:spTree>
    <p:extLst>
      <p:ext uri="{BB962C8B-B14F-4D97-AF65-F5344CB8AC3E}">
        <p14:creationId xmlns:p14="http://schemas.microsoft.com/office/powerpoint/2010/main" val="14313894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Motivation for Monitors and Condition Variables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458200" cy="57912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Semaphores are a huge step up; just think of trying to do the bounded buffer with only loads and stores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Problem is that semaphores are dual purpose:</a:t>
            </a:r>
          </a:p>
          <a:p>
            <a:pPr lvl="2"/>
            <a:r>
              <a:rPr lang="en-US" altLang="ko-KR" dirty="0" smtClean="0">
                <a:ea typeface="굴림" panose="020B0600000101010101" pitchFamily="34" charset="-127"/>
              </a:rPr>
              <a:t>They are used for both mutex and scheduling constraints</a:t>
            </a:r>
          </a:p>
          <a:p>
            <a:pPr lvl="2"/>
            <a:r>
              <a:rPr lang="en-US" altLang="ko-KR" dirty="0" smtClean="0">
                <a:ea typeface="굴림" panose="020B0600000101010101" pitchFamily="34" charset="-127"/>
              </a:rPr>
              <a:t>Example: the fact that flipping of P’s in bounded buffer gives deadlock is not immediately obvious.  How do you prove correctness to someone?</a:t>
            </a:r>
          </a:p>
          <a:p>
            <a:pPr lvl="2"/>
            <a:endParaRPr lang="en-US" altLang="ko-KR" dirty="0" smtClean="0">
              <a:ea typeface="굴림" panose="020B0600000101010101" pitchFamily="34" charset="-127"/>
            </a:endParaRPr>
          </a:p>
          <a:p>
            <a:r>
              <a:rPr lang="en-US" altLang="ko-KR" dirty="0" smtClean="0">
                <a:ea typeface="굴림" panose="020B0600000101010101" pitchFamily="34" charset="-127"/>
              </a:rPr>
              <a:t>Cleaner idea: Use </a:t>
            </a:r>
            <a:r>
              <a:rPr lang="en-US" altLang="ko-KR" i="1" dirty="0" smtClean="0">
                <a:ea typeface="굴림" panose="020B0600000101010101" pitchFamily="34" charset="-127"/>
              </a:rPr>
              <a:t>locks</a:t>
            </a:r>
            <a:r>
              <a:rPr lang="en-US" altLang="ko-KR" dirty="0" smtClean="0">
                <a:ea typeface="굴림" panose="020B0600000101010101" pitchFamily="34" charset="-127"/>
              </a:rPr>
              <a:t> for mutual exclusion and </a:t>
            </a:r>
            <a:r>
              <a:rPr lang="en-US" altLang="ko-KR" i="1" dirty="0" smtClean="0">
                <a:ea typeface="굴림" panose="020B0600000101010101" pitchFamily="34" charset="-127"/>
              </a:rPr>
              <a:t>condition variables </a:t>
            </a:r>
            <a:r>
              <a:rPr lang="en-US" altLang="ko-KR" dirty="0" smtClean="0">
                <a:ea typeface="굴림" panose="020B0600000101010101" pitchFamily="34" charset="-127"/>
              </a:rPr>
              <a:t>for scheduling constraints</a:t>
            </a:r>
          </a:p>
          <a:p>
            <a:endParaRPr lang="en-US" altLang="ko-KR" dirty="0" smtClean="0">
              <a:ea typeface="굴림" panose="020B0600000101010101" pitchFamily="34" charset="-127"/>
            </a:endParaRPr>
          </a:p>
          <a:p>
            <a:r>
              <a:rPr lang="en-US" altLang="ko-KR" dirty="0" smtClean="0">
                <a:ea typeface="굴림" panose="020B0600000101010101" pitchFamily="34" charset="-127"/>
              </a:rPr>
              <a:t>Definition: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Monitor</a:t>
            </a:r>
            <a:r>
              <a:rPr lang="en-US" altLang="ko-KR" dirty="0">
                <a:ea typeface="굴림" panose="020B0600000101010101" pitchFamily="34" charset="-127"/>
              </a:rPr>
              <a:t>,</a:t>
            </a:r>
            <a:r>
              <a:rPr lang="en-US" altLang="ko-KR" dirty="0" smtClean="0">
                <a:ea typeface="굴림" panose="020B0600000101010101" pitchFamily="34" charset="-127"/>
              </a:rPr>
              <a:t> a </a:t>
            </a: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lock</a:t>
            </a:r>
            <a:r>
              <a:rPr lang="en-US" altLang="ko-KR" dirty="0" smtClean="0">
                <a:ea typeface="굴림" panose="020B0600000101010101" pitchFamily="34" charset="-127"/>
              </a:rPr>
              <a:t> and zero or more </a:t>
            </a: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condition variables </a:t>
            </a:r>
            <a:r>
              <a:rPr lang="en-US" altLang="ko-KR" dirty="0" smtClean="0">
                <a:ea typeface="굴림" panose="020B0600000101010101" pitchFamily="34" charset="-127"/>
              </a:rPr>
              <a:t>for managing concurrent access to shared data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Some languages like Java provide this natively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Most others use actual locks and condition variables</a:t>
            </a:r>
          </a:p>
        </p:txBody>
      </p:sp>
    </p:spTree>
    <p:extLst>
      <p:ext uri="{BB962C8B-B14F-4D97-AF65-F5344CB8AC3E}">
        <p14:creationId xmlns:p14="http://schemas.microsoft.com/office/powerpoint/2010/main" val="8496428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31747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(Ready)</a:t>
            </a:r>
          </a:p>
        </p:txBody>
      </p:sp>
      <p:sp>
        <p:nvSpPr>
          <p:cNvPr id="31748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1749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31750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1751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31752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1753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31754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5859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T3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  <a:sym typeface="Wingdings" charset="0"/>
              </a:rPr>
              <a:t>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31755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1756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31757" name="Rectangle 25"/>
          <p:cNvSpPr>
            <a:spLocks noChangeArrowheads="1"/>
          </p:cNvSpPr>
          <p:nvPr/>
        </p:nvSpPr>
        <p:spPr bwMode="auto">
          <a:xfrm>
            <a:off x="685800" y="1600200"/>
            <a:ext cx="457200" cy="457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1758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31759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BUSY (T3)</a:t>
            </a:r>
          </a:p>
        </p:txBody>
      </p:sp>
      <p:sp>
        <p:nvSpPr>
          <p:cNvPr id="31760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31761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1762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31763" name="Rectangle 3"/>
          <p:cNvSpPr>
            <a:spLocks noChangeArrowheads="1"/>
          </p:cNvSpPr>
          <p:nvPr/>
        </p:nvSpPr>
        <p:spPr bwMode="auto">
          <a:xfrm>
            <a:off x="6324600" y="3219450"/>
            <a:ext cx="2514600" cy="2586038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if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31764" name="TextBox 28"/>
          <p:cNvSpPr txBox="1">
            <a:spLocks noChangeArrowheads="1"/>
          </p:cNvSpPr>
          <p:nvPr/>
        </p:nvSpPr>
        <p:spPr bwMode="auto">
          <a:xfrm>
            <a:off x="6781800" y="2819400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T3 (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</a:rPr>
              <a:t>Running)</a:t>
            </a:r>
          </a:p>
        </p:txBody>
      </p:sp>
      <p:sp>
        <p:nvSpPr>
          <p:cNvPr id="31765" name="Rectangle 29"/>
          <p:cNvSpPr>
            <a:spLocks noChangeArrowheads="1"/>
          </p:cNvSpPr>
          <p:nvPr/>
        </p:nvSpPr>
        <p:spPr bwMode="auto">
          <a:xfrm>
            <a:off x="6324600" y="38100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6164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33795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(Ready)</a:t>
            </a:r>
          </a:p>
        </p:txBody>
      </p:sp>
      <p:sp>
        <p:nvSpPr>
          <p:cNvPr id="33796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3797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33798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3799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33800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3801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33802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5859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T3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  <a:sym typeface="Wingdings" charset="0"/>
              </a:rPr>
              <a:t>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33803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3804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685800" y="1600200"/>
            <a:ext cx="457200" cy="457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3806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33807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BUSY (T3)</a:t>
            </a:r>
          </a:p>
        </p:txBody>
      </p:sp>
      <p:sp>
        <p:nvSpPr>
          <p:cNvPr id="33808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33809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3810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33811" name="Rectangle 3"/>
          <p:cNvSpPr>
            <a:spLocks noChangeArrowheads="1"/>
          </p:cNvSpPr>
          <p:nvPr/>
        </p:nvSpPr>
        <p:spPr bwMode="auto">
          <a:xfrm>
            <a:off x="6324600" y="3219450"/>
            <a:ext cx="2514600" cy="2586038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if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33812" name="TextBox 28"/>
          <p:cNvSpPr txBox="1">
            <a:spLocks noChangeArrowheads="1"/>
          </p:cNvSpPr>
          <p:nvPr/>
        </p:nvSpPr>
        <p:spPr bwMode="auto">
          <a:xfrm>
            <a:off x="6781800" y="2819400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T3 (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</a:rPr>
              <a:t>Running)</a:t>
            </a:r>
          </a:p>
        </p:txBody>
      </p:sp>
      <p:sp>
        <p:nvSpPr>
          <p:cNvPr id="33813" name="Rectangle 29"/>
          <p:cNvSpPr>
            <a:spLocks noChangeArrowheads="1"/>
          </p:cNvSpPr>
          <p:nvPr/>
        </p:nvSpPr>
        <p:spPr bwMode="auto">
          <a:xfrm>
            <a:off x="6324600" y="46482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3" name="Rounded Rectangular Callout 22"/>
          <p:cNvSpPr>
            <a:spLocks noChangeArrowheads="1"/>
          </p:cNvSpPr>
          <p:nvPr/>
        </p:nvSpPr>
        <p:spPr bwMode="auto">
          <a:xfrm>
            <a:off x="1524000" y="1219200"/>
            <a:ext cx="1219200" cy="609600"/>
          </a:xfrm>
          <a:prstGeom prst="wedgeRoundRectCallout">
            <a:avLst>
              <a:gd name="adj1" fmla="val -96472"/>
              <a:gd name="adj2" fmla="val 66667"/>
              <a:gd name="adj3" fmla="val 16667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000" b="0">
                <a:latin typeface="Helvetica" charset="0"/>
                <a:cs typeface="Helvetica" charset="0"/>
              </a:rPr>
              <a:t>remove</a:t>
            </a:r>
          </a:p>
          <a:p>
            <a:pPr algn="ctr"/>
            <a:r>
              <a:rPr lang="en-US" sz="2000" b="0">
                <a:latin typeface="Helvetica" charset="0"/>
                <a:cs typeface="Helvetica" charset="0"/>
              </a:rPr>
              <a:t>item</a:t>
            </a:r>
          </a:p>
        </p:txBody>
      </p:sp>
    </p:spTree>
    <p:extLst>
      <p:ext uri="{BB962C8B-B14F-4D97-AF65-F5344CB8AC3E}">
        <p14:creationId xmlns:p14="http://schemas.microsoft.com/office/powerpoint/2010/main" val="6060285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35843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(Ready)</a:t>
            </a:r>
          </a:p>
        </p:txBody>
      </p:sp>
      <p:sp>
        <p:nvSpPr>
          <p:cNvPr id="35844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5845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35846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5847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35848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5849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35850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5859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  <a:sym typeface="Wingdings" charset="0"/>
              </a:rPr>
              <a:t>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35851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5852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35853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35854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339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FREE</a:t>
            </a:r>
          </a:p>
        </p:txBody>
      </p:sp>
      <p:sp>
        <p:nvSpPr>
          <p:cNvPr id="35855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35856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5857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35858" name="Rectangle 3"/>
          <p:cNvSpPr>
            <a:spLocks noChangeArrowheads="1"/>
          </p:cNvSpPr>
          <p:nvPr/>
        </p:nvSpPr>
        <p:spPr bwMode="auto">
          <a:xfrm>
            <a:off x="6324600" y="3219450"/>
            <a:ext cx="2514600" cy="2586038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if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35859" name="TextBox 28"/>
          <p:cNvSpPr txBox="1">
            <a:spLocks noChangeArrowheads="1"/>
          </p:cNvSpPr>
          <p:nvPr/>
        </p:nvSpPr>
        <p:spPr bwMode="auto">
          <a:xfrm>
            <a:off x="6781800" y="2819400"/>
            <a:ext cx="1695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T3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Finished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35860" name="Rectangle 29"/>
          <p:cNvSpPr>
            <a:spLocks noChangeArrowheads="1"/>
          </p:cNvSpPr>
          <p:nvPr/>
        </p:nvSpPr>
        <p:spPr bwMode="auto">
          <a:xfrm>
            <a:off x="6324600" y="5486400"/>
            <a:ext cx="2514600" cy="304800"/>
          </a:xfrm>
          <a:prstGeom prst="rect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9107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37890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if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37891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37892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7893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37894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7895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37896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7897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37898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  <a:endParaRPr lang="en-US" sz="2000" b="0">
              <a:solidFill>
                <a:srgbClr val="000000"/>
              </a:solidFill>
              <a:latin typeface="Helvetica" charset="0"/>
              <a:cs typeface="Helvetica" charset="0"/>
              <a:sym typeface="Wingdings" charset="0"/>
            </a:endParaRP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37899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7900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37901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37902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BUSY (T1)</a:t>
            </a:r>
          </a:p>
        </p:txBody>
      </p:sp>
      <p:sp>
        <p:nvSpPr>
          <p:cNvPr id="37903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37904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7905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11491424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if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39939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39940" name="Rectangle 1"/>
          <p:cNvSpPr>
            <a:spLocks noChangeArrowheads="1"/>
          </p:cNvSpPr>
          <p:nvPr/>
        </p:nvSpPr>
        <p:spPr bwMode="auto">
          <a:xfrm>
            <a:off x="457200" y="46482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9941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39942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9943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39944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9945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39946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</a:rPr>
              <a:t>: 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  <a:endParaRPr lang="en-US" sz="2000" b="0">
              <a:solidFill>
                <a:srgbClr val="000000"/>
              </a:solidFill>
              <a:latin typeface="Helvetica" charset="0"/>
              <a:cs typeface="Helvetica" charset="0"/>
              <a:sym typeface="Wingdings" charset="0"/>
            </a:endParaRP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39947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9948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39949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39950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latin typeface="Helvetica" charset="0"/>
                <a:cs typeface="Helvetica" charset="0"/>
              </a:rPr>
              <a:t>BUSY (T1)</a:t>
            </a:r>
          </a:p>
        </p:txBody>
      </p:sp>
      <p:sp>
        <p:nvSpPr>
          <p:cNvPr id="39951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39952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9953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3" name="Rounded Rectangular Callout 2"/>
          <p:cNvSpPr>
            <a:spLocks noChangeArrowheads="1"/>
          </p:cNvSpPr>
          <p:nvPr/>
        </p:nvSpPr>
        <p:spPr bwMode="auto">
          <a:xfrm>
            <a:off x="3657600" y="4724400"/>
            <a:ext cx="1752600" cy="1143000"/>
          </a:xfrm>
          <a:prstGeom prst="wedgeRoundRectCallout">
            <a:avLst>
              <a:gd name="adj1" fmla="val -86773"/>
              <a:gd name="adj2" fmla="val -44875"/>
              <a:gd name="adj3" fmla="val 16667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  <a:cs typeface="Helvetica" charset="0"/>
              </a:rPr>
              <a:t>ERROR: Nothing in the queue! </a:t>
            </a:r>
          </a:p>
        </p:txBody>
      </p:sp>
    </p:spTree>
    <p:extLst>
      <p:ext uri="{BB962C8B-B14F-4D97-AF65-F5344CB8AC3E}">
        <p14:creationId xmlns:p14="http://schemas.microsoft.com/office/powerpoint/2010/main" val="15267880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41986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</a:t>
            </a:r>
            <a:r>
              <a:rPr lang="en-US" altLang="ko-KR" sz="1800" u="sng">
                <a:latin typeface="Arial Narrow" charset="0"/>
                <a:cs typeface="Arial Narrow" charset="0"/>
              </a:rPr>
              <a:t>while</a:t>
            </a:r>
            <a:r>
              <a:rPr lang="en-US" altLang="ko-KR" sz="1800">
                <a:latin typeface="Arial Narrow" charset="0"/>
                <a:cs typeface="Arial Narrow" charset="0"/>
              </a:rPr>
              <a:t>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41987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41988" name="Rectangle 1"/>
          <p:cNvSpPr>
            <a:spLocks noChangeArrowheads="1"/>
          </p:cNvSpPr>
          <p:nvPr/>
        </p:nvSpPr>
        <p:spPr bwMode="auto">
          <a:xfrm>
            <a:off x="457200" y="38100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1989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41990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1991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41992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1993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41994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</a:rPr>
              <a:t>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  <a:endParaRPr lang="en-US" sz="2000" b="0">
              <a:solidFill>
                <a:srgbClr val="000000"/>
              </a:solidFill>
              <a:latin typeface="Helvetica" charset="0"/>
              <a:cs typeface="Helvetica" charset="0"/>
              <a:sym typeface="Wingdings" charset="0"/>
            </a:endParaRP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41995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1996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41997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41998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BUSY (T1)</a:t>
            </a:r>
          </a:p>
        </p:txBody>
      </p:sp>
      <p:sp>
        <p:nvSpPr>
          <p:cNvPr id="41999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42000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2001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19" name="Rounded Rectangular Callout 18"/>
          <p:cNvSpPr>
            <a:spLocks noChangeArrowheads="1"/>
          </p:cNvSpPr>
          <p:nvPr/>
        </p:nvSpPr>
        <p:spPr bwMode="auto">
          <a:xfrm>
            <a:off x="1600200" y="4648200"/>
            <a:ext cx="1447800" cy="1143000"/>
          </a:xfrm>
          <a:prstGeom prst="wedgeRoundRectCallout">
            <a:avLst>
              <a:gd name="adj1" fmla="val -86773"/>
              <a:gd name="adj2" fmla="val -99319"/>
              <a:gd name="adj3" fmla="val 16667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  <a:cs typeface="Helvetica" charset="0"/>
              </a:rPr>
              <a:t>Replace “if” with “while”</a:t>
            </a:r>
          </a:p>
        </p:txBody>
      </p:sp>
    </p:spTree>
    <p:extLst>
      <p:ext uri="{BB962C8B-B14F-4D97-AF65-F5344CB8AC3E}">
        <p14:creationId xmlns:p14="http://schemas.microsoft.com/office/powerpoint/2010/main" val="21726575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44034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while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44035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(Ready)</a:t>
            </a:r>
          </a:p>
        </p:txBody>
      </p:sp>
      <p:sp>
        <p:nvSpPr>
          <p:cNvPr id="44036" name="Rectangle 1"/>
          <p:cNvSpPr>
            <a:spLocks noChangeArrowheads="1"/>
          </p:cNvSpPr>
          <p:nvPr/>
        </p:nvSpPr>
        <p:spPr bwMode="auto">
          <a:xfrm>
            <a:off x="457200" y="38100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4037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44038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4039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44040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4041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44042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</a:rPr>
              <a:t>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  <a:endParaRPr lang="en-US" sz="2000" b="0">
              <a:solidFill>
                <a:srgbClr val="000000"/>
              </a:solidFill>
              <a:latin typeface="Helvetica" charset="0"/>
              <a:cs typeface="Helvetica" charset="0"/>
              <a:sym typeface="Wingdings" charset="0"/>
            </a:endParaRP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44043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4044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44045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44046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latin typeface="Helvetica" charset="0"/>
                <a:cs typeface="Helvetica" charset="0"/>
              </a:rPr>
              <a:t>BUSY (T1)</a:t>
            </a:r>
          </a:p>
        </p:txBody>
      </p:sp>
      <p:sp>
        <p:nvSpPr>
          <p:cNvPr id="44047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44048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4049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19" name="Rounded Rectangular Callout 18"/>
          <p:cNvSpPr>
            <a:spLocks noChangeArrowheads="1"/>
          </p:cNvSpPr>
          <p:nvPr/>
        </p:nvSpPr>
        <p:spPr bwMode="auto">
          <a:xfrm>
            <a:off x="3429000" y="4191000"/>
            <a:ext cx="1447800" cy="1143000"/>
          </a:xfrm>
          <a:prstGeom prst="wedgeRoundRectCallout">
            <a:avLst>
              <a:gd name="adj1" fmla="val -79759"/>
              <a:gd name="adj2" fmla="val -68208"/>
              <a:gd name="adj3" fmla="val 16667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  <a:cs typeface="Helvetica" charset="0"/>
              </a:rPr>
              <a:t>Check again if empty!</a:t>
            </a:r>
          </a:p>
        </p:txBody>
      </p:sp>
    </p:spTree>
    <p:extLst>
      <p:ext uri="{BB962C8B-B14F-4D97-AF65-F5344CB8AC3E}">
        <p14:creationId xmlns:p14="http://schemas.microsoft.com/office/powerpoint/2010/main" val="36633701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while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46083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57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Waiting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46084" name="Rectangle 1"/>
          <p:cNvSpPr>
            <a:spLocks noChangeArrowheads="1"/>
          </p:cNvSpPr>
          <p:nvPr/>
        </p:nvSpPr>
        <p:spPr bwMode="auto">
          <a:xfrm>
            <a:off x="457200" y="4343400"/>
            <a:ext cx="2514600" cy="304800"/>
          </a:xfrm>
          <a:prstGeom prst="rect">
            <a:avLst/>
          </a:prstGeom>
          <a:noFill/>
          <a:ln w="57150">
            <a:solidFill>
              <a:srgbClr val="2A40E2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6085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46086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6087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46088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6089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46090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  <a:endParaRPr lang="en-US" sz="2000" b="0">
              <a:solidFill>
                <a:srgbClr val="000000"/>
              </a:solidFill>
              <a:latin typeface="Helvetica" charset="0"/>
              <a:cs typeface="Helvetica" charset="0"/>
              <a:sym typeface="Wingdings" charset="0"/>
            </a:endParaRP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46091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6092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46093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46094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339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FREE</a:t>
            </a:r>
          </a:p>
        </p:txBody>
      </p:sp>
      <p:sp>
        <p:nvSpPr>
          <p:cNvPr id="46095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46096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6097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454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T1</a:t>
            </a:r>
          </a:p>
        </p:txBody>
      </p:sp>
    </p:spTree>
    <p:extLst>
      <p:ext uri="{BB962C8B-B14F-4D97-AF65-F5344CB8AC3E}">
        <p14:creationId xmlns:p14="http://schemas.microsoft.com/office/powerpoint/2010/main" val="2711519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305800" cy="5943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 smtClean="0"/>
              <a:t>Midterm on </a:t>
            </a:r>
            <a:r>
              <a:rPr lang="en-US" sz="280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Monday 10/1 </a:t>
            </a:r>
            <a:r>
              <a:rPr lang="en-US" sz="280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5:00-6:30PM </a:t>
            </a:r>
            <a:endParaRPr lang="en-US" sz="2800" dirty="0" smtClean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  <a:p>
            <a:pPr lvl="1">
              <a:lnSpc>
                <a:spcPct val="100000"/>
              </a:lnSpc>
            </a:pPr>
            <a:endParaRPr lang="en-US" sz="2600" dirty="0" smtClean="0"/>
          </a:p>
          <a:p>
            <a:pPr>
              <a:lnSpc>
                <a:spcPct val="100000"/>
              </a:lnSpc>
            </a:pPr>
            <a:r>
              <a:rPr lang="en-US" sz="2600" dirty="0" smtClean="0"/>
              <a:t>Closed book, no calculators, </a:t>
            </a:r>
            <a:r>
              <a:rPr lang="en-US" sz="2600" dirty="0" smtClean="0">
                <a:latin typeface="Gill Sans" charset="0"/>
                <a:ea typeface="Gill Sans" charset="0"/>
                <a:cs typeface="Gill Sans" charset="0"/>
              </a:rPr>
              <a:t>one double-side letter-sized page of handwritten notes</a:t>
            </a:r>
          </a:p>
          <a:p>
            <a:pPr lvl="1">
              <a:lnSpc>
                <a:spcPct val="100000"/>
              </a:lnSpc>
            </a:pPr>
            <a:endParaRPr lang="en-US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5203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79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ea typeface="굴림" panose="020B0600000101010101" pitchFamily="34" charset="-127"/>
              </a:rPr>
              <a:t> </a:t>
            </a:r>
            <a:r>
              <a:rPr lang="en-US" altLang="ko-KR" smtClean="0">
                <a:ea typeface="굴림" panose="020B0600000101010101" pitchFamily="34" charset="-127"/>
              </a:rPr>
              <a:t>Monitor with Condition Variables</a:t>
            </a:r>
          </a:p>
        </p:txBody>
      </p:sp>
      <p:sp>
        <p:nvSpPr>
          <p:cNvPr id="4669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5575" y="3429000"/>
            <a:ext cx="8988425" cy="32004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Lock</a:t>
            </a:r>
            <a:r>
              <a:rPr lang="en-US" altLang="ko-KR" dirty="0" smtClean="0">
                <a:ea typeface="굴림" panose="020B0600000101010101" pitchFamily="34" charset="-127"/>
              </a:rPr>
              <a:t>: the lock provides mutual exclusion to shared data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Always acquire before accessing shared data structure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Always release after finishing with shared data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Lock initially free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Condition Variable</a:t>
            </a:r>
            <a:r>
              <a:rPr lang="en-US" altLang="ko-KR" dirty="0" smtClean="0">
                <a:ea typeface="굴림" panose="020B0600000101010101" pitchFamily="34" charset="-127"/>
              </a:rPr>
              <a:t>: a queue of threads waiting for something </a:t>
            </a:r>
            <a:r>
              <a:rPr lang="en-US" altLang="ko-KR" i="1" dirty="0" smtClean="0">
                <a:ea typeface="굴림" panose="020B0600000101010101" pitchFamily="34" charset="-127"/>
              </a:rPr>
              <a:t>inside</a:t>
            </a:r>
            <a:r>
              <a:rPr lang="en-US" altLang="ko-KR" dirty="0" smtClean="0">
                <a:ea typeface="굴림" panose="020B0600000101010101" pitchFamily="34" charset="-127"/>
              </a:rPr>
              <a:t> a critical section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Key idea: make it possible to go to sleep inside critical section by atomically releasing lock at time we go to sleep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Contrast to semaphores: Can’t wait inside critical section</a:t>
            </a:r>
          </a:p>
        </p:txBody>
      </p:sp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" t="4802" r="1059" b="4802"/>
          <a:stretch>
            <a:fillRect/>
          </a:stretch>
        </p:blipFill>
        <p:spPr bwMode="auto">
          <a:xfrm>
            <a:off x="1752600" y="685800"/>
            <a:ext cx="5562600" cy="27432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6949" name="Oval 5"/>
          <p:cNvSpPr>
            <a:spLocks noChangeArrowheads="1"/>
          </p:cNvSpPr>
          <p:nvPr/>
        </p:nvSpPr>
        <p:spPr bwMode="auto">
          <a:xfrm>
            <a:off x="1447800" y="1219200"/>
            <a:ext cx="3429000" cy="609600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66950" name="Oval 6"/>
          <p:cNvSpPr>
            <a:spLocks noChangeArrowheads="1"/>
          </p:cNvSpPr>
          <p:nvPr/>
        </p:nvSpPr>
        <p:spPr bwMode="auto">
          <a:xfrm rot="-912955">
            <a:off x="5105400" y="609600"/>
            <a:ext cx="2362200" cy="914400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22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8" grpId="0" build="p"/>
      <p:bldP spid="466949" grpId="0" animBg="1"/>
      <p:bldP spid="46695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Readers/Writers Problem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3465513"/>
            <a:ext cx="8496300" cy="3200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Motivation: Consider a shared database</a:t>
            </a:r>
          </a:p>
          <a:p>
            <a:pPr lvl="1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Two classes of users:</a:t>
            </a:r>
          </a:p>
          <a:p>
            <a:pPr lvl="2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Readers – never modify database</a:t>
            </a:r>
          </a:p>
          <a:p>
            <a:pPr lvl="2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Writers – read and modify database</a:t>
            </a:r>
          </a:p>
          <a:p>
            <a:pPr lvl="1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Is using a single lock on the whole database sufficient?</a:t>
            </a:r>
          </a:p>
          <a:p>
            <a:pPr lvl="2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Like to have many readers at the same time</a:t>
            </a:r>
          </a:p>
          <a:p>
            <a:pPr lvl="2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Only one writer at a time</a:t>
            </a:r>
          </a:p>
        </p:txBody>
      </p:sp>
      <p:grpSp>
        <p:nvGrpSpPr>
          <p:cNvPr id="48131" name="Group 26"/>
          <p:cNvGrpSpPr>
            <a:grpSpLocks/>
          </p:cNvGrpSpPr>
          <p:nvPr/>
        </p:nvGrpSpPr>
        <p:grpSpPr bwMode="auto">
          <a:xfrm>
            <a:off x="1676400" y="609600"/>
            <a:ext cx="5867400" cy="2882900"/>
            <a:chOff x="672" y="392"/>
            <a:chExt cx="4300" cy="2031"/>
          </a:xfrm>
        </p:grpSpPr>
        <p:pic>
          <p:nvPicPr>
            <p:cNvPr id="48132" name="Picture 4" descr="BD18201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6" y="472"/>
              <a:ext cx="966" cy="1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3" name="Picture 7" descr="j029202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480"/>
              <a:ext cx="864" cy="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4" name="Picture 8" descr="j019538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5" y="392"/>
              <a:ext cx="987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5" name="Picture 10" descr="MCj03967340000[1]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1392"/>
              <a:ext cx="911" cy="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6" name="Picture 12" descr="MCj03967320000[1]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8" y="1560"/>
              <a:ext cx="863" cy="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137" name="Freeform 14"/>
            <p:cNvSpPr>
              <a:spLocks/>
            </p:cNvSpPr>
            <p:nvPr/>
          </p:nvSpPr>
          <p:spPr bwMode="auto">
            <a:xfrm>
              <a:off x="1536" y="704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38" name="Freeform 15"/>
            <p:cNvSpPr>
              <a:spLocks/>
            </p:cNvSpPr>
            <p:nvPr/>
          </p:nvSpPr>
          <p:spPr bwMode="auto">
            <a:xfrm rot="10800000">
              <a:off x="1488" y="96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39" name="Freeform 16"/>
            <p:cNvSpPr>
              <a:spLocks/>
            </p:cNvSpPr>
            <p:nvPr/>
          </p:nvSpPr>
          <p:spPr bwMode="auto">
            <a:xfrm>
              <a:off x="3216" y="624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0" name="Freeform 17"/>
            <p:cNvSpPr>
              <a:spLocks/>
            </p:cNvSpPr>
            <p:nvPr/>
          </p:nvSpPr>
          <p:spPr bwMode="auto">
            <a:xfrm rot="10800000">
              <a:off x="3168" y="88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1" name="Freeform 18"/>
            <p:cNvSpPr>
              <a:spLocks/>
            </p:cNvSpPr>
            <p:nvPr/>
          </p:nvSpPr>
          <p:spPr bwMode="auto">
            <a:xfrm rot="1801102">
              <a:off x="3216" y="144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2" name="Freeform 19"/>
            <p:cNvSpPr>
              <a:spLocks/>
            </p:cNvSpPr>
            <p:nvPr/>
          </p:nvSpPr>
          <p:spPr bwMode="auto">
            <a:xfrm rot="-8998898">
              <a:off x="3168" y="1696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3" name="Freeform 20"/>
            <p:cNvSpPr>
              <a:spLocks/>
            </p:cNvSpPr>
            <p:nvPr/>
          </p:nvSpPr>
          <p:spPr bwMode="auto">
            <a:xfrm rot="8899147">
              <a:off x="1776" y="1632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4" name="Freeform 21"/>
            <p:cNvSpPr>
              <a:spLocks/>
            </p:cNvSpPr>
            <p:nvPr/>
          </p:nvSpPr>
          <p:spPr bwMode="auto">
            <a:xfrm rot="-1900853">
              <a:off x="1680" y="1488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5" name="Text Box 22"/>
            <p:cNvSpPr txBox="1">
              <a:spLocks noChangeArrowheads="1"/>
            </p:cNvSpPr>
            <p:nvPr/>
          </p:nvSpPr>
          <p:spPr bwMode="auto">
            <a:xfrm>
              <a:off x="1871" y="1248"/>
              <a:ext cx="275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sz="2800" b="0">
                  <a:latin typeface="Gill Sans"/>
                  <a:ea typeface="굴림" charset="0"/>
                  <a:cs typeface="Gill Sans"/>
                </a:rPr>
                <a:t>R</a:t>
              </a:r>
            </a:p>
          </p:txBody>
        </p:sp>
        <p:sp>
          <p:nvSpPr>
            <p:cNvPr id="48146" name="Text Box 23"/>
            <p:cNvSpPr txBox="1">
              <a:spLocks noChangeArrowheads="1"/>
            </p:cNvSpPr>
            <p:nvPr/>
          </p:nvSpPr>
          <p:spPr bwMode="auto">
            <a:xfrm>
              <a:off x="3696" y="1008"/>
              <a:ext cx="27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sz="2800" b="0">
                  <a:latin typeface="Gill Sans"/>
                  <a:ea typeface="굴림" charset="0"/>
                  <a:cs typeface="Gill Sans"/>
                </a:rPr>
                <a:t>R</a:t>
              </a:r>
            </a:p>
          </p:txBody>
        </p:sp>
        <p:sp>
          <p:nvSpPr>
            <p:cNvPr id="48147" name="Text Box 24"/>
            <p:cNvSpPr txBox="1">
              <a:spLocks noChangeArrowheads="1"/>
            </p:cNvSpPr>
            <p:nvPr/>
          </p:nvSpPr>
          <p:spPr bwMode="auto">
            <a:xfrm>
              <a:off x="3504" y="1440"/>
              <a:ext cx="27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sz="2800" b="0">
                  <a:latin typeface="Gill Sans"/>
                  <a:ea typeface="굴림" charset="0"/>
                  <a:cs typeface="Gill Sans"/>
                </a:rPr>
                <a:t>R</a:t>
              </a:r>
            </a:p>
          </p:txBody>
        </p:sp>
        <p:sp>
          <p:nvSpPr>
            <p:cNvPr id="48148" name="Text Box 25"/>
            <p:cNvSpPr txBox="1">
              <a:spLocks noChangeArrowheads="1"/>
            </p:cNvSpPr>
            <p:nvPr/>
          </p:nvSpPr>
          <p:spPr bwMode="auto">
            <a:xfrm>
              <a:off x="1727" y="434"/>
              <a:ext cx="33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sz="2800" b="0">
                  <a:latin typeface="Gill Sans"/>
                  <a:ea typeface="굴림" charset="0"/>
                  <a:cs typeface="Gill Sans"/>
                </a:rPr>
                <a:t>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94449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83" grpId="0" build="p" bldLvl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5" descr="BD18201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76200"/>
            <a:ext cx="10731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Basic Readers/Writers Solution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83625" cy="6096000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Correctness Constraints: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Readers can access database when no writers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Writers can access database when no readers or writers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Only one thread manipulates state variables at a time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Basic structure of a solution: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b="1">
                <a:latin typeface="Courier New" charset="0"/>
                <a:ea typeface="굴림" charset="0"/>
                <a:cs typeface="굴림" charset="0"/>
              </a:rPr>
              <a:t>Reader()</a:t>
            </a:r>
            <a:br>
              <a:rPr lang="en-US" altLang="ko-KR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   Wait until no writers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   Access data base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   Check out – wake up a waiting writer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b="1">
                <a:latin typeface="Courier New" charset="0"/>
                <a:ea typeface="굴림" charset="0"/>
                <a:cs typeface="굴림" charset="0"/>
              </a:rPr>
              <a:t>Writer()</a:t>
            </a:r>
            <a:br>
              <a:rPr lang="en-US" altLang="ko-KR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   Wait until no active readers or writers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   Access database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   Check out – wake up waiting readers or writer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State variables (Protected by a lock called “lock”):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int AR: Number of active readers;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int WR: Number of waiting readers;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int AW: Number of active writers;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int WW: Number of waiting writers;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Condition okToRead = NIL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Condition okToWrite = NIL</a:t>
            </a:r>
          </a:p>
        </p:txBody>
      </p:sp>
    </p:spTree>
    <p:extLst>
      <p:ext uri="{BB962C8B-B14F-4D97-AF65-F5344CB8AC3E}">
        <p14:creationId xmlns:p14="http://schemas.microsoft.com/office/powerpoint/2010/main" val="11466514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Code for a Reader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382000" cy="5791200"/>
          </a:xfrm>
        </p:spPr>
        <p:txBody>
          <a:bodyPr/>
          <a:lstStyle/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First check self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WW) &gt; 0) {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// Perform actual read-only access</a:t>
            </a:r>
            <a:b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AccessDatabase(ReadOnly);</a:t>
            </a:r>
          </a:p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Now,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AR--;	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active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other active readers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okToWrite.signal();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Wake up one writer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b="1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52227" name="Rectangular Callout 9"/>
          <p:cNvSpPr>
            <a:spLocks noChangeArrowheads="1"/>
          </p:cNvSpPr>
          <p:nvPr/>
        </p:nvSpPr>
        <p:spPr bwMode="auto">
          <a:xfrm>
            <a:off x="2743200" y="2514600"/>
            <a:ext cx="2209800" cy="762000"/>
          </a:xfrm>
          <a:prstGeom prst="wedgeRectCallout">
            <a:avLst>
              <a:gd name="adj1" fmla="val -50019"/>
              <a:gd name="adj2" fmla="val 80736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sz="2000" b="0">
                <a:latin typeface="Helvetica" charset="0"/>
                <a:cs typeface="Helvetica" charset="0"/>
              </a:rPr>
              <a:t>Why release lock here?</a:t>
            </a:r>
          </a:p>
        </p:txBody>
      </p:sp>
    </p:spTree>
    <p:extLst>
      <p:ext uri="{BB962C8B-B14F-4D97-AF65-F5344CB8AC3E}">
        <p14:creationId xmlns:p14="http://schemas.microsoft.com/office/powerpoint/2010/main" val="34339458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31" grpId="0" build="p"/>
      <p:bldP spid="5222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85800"/>
            <a:ext cx="8915400" cy="5943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First check self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AR) &gt; 0) {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WW++;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okToWrite.wait(&amp;lock);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WW--;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AW++;	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// Perform actual read/write access</a:t>
            </a:r>
            <a:b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AccessDatabase(ReadWrite);</a:t>
            </a:r>
          </a:p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Now,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AW--;	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active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(WW &gt; 0){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Give priority to writers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okToWrite.signal();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Wake up one writer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Otherwise, wake reader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Wake all readers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484357" name="AutoShape 5"/>
          <p:cNvSpPr>
            <a:spLocks noChangeArrowheads="1"/>
          </p:cNvSpPr>
          <p:nvPr/>
        </p:nvSpPr>
        <p:spPr bwMode="auto">
          <a:xfrm>
            <a:off x="-2438400" y="5638800"/>
            <a:ext cx="2438400" cy="12192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altLang="ko-KR">
                <a:ea typeface="굴림" charset="0"/>
                <a:cs typeface="굴림" charset="0"/>
              </a:rPr>
              <a:t>Why Give priority to writers?</a:t>
            </a: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Code for a Writer</a:t>
            </a:r>
          </a:p>
        </p:txBody>
      </p:sp>
      <p:sp>
        <p:nvSpPr>
          <p:cNvPr id="484356" name="AutoShape 4"/>
          <p:cNvSpPr>
            <a:spLocks noChangeArrowheads="1"/>
          </p:cNvSpPr>
          <p:nvPr/>
        </p:nvSpPr>
        <p:spPr bwMode="auto">
          <a:xfrm>
            <a:off x="-2438400" y="5638800"/>
            <a:ext cx="2438400" cy="12192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altLang="ko-KR" sz="2000">
                <a:ea typeface="굴림" charset="0"/>
                <a:cs typeface="굴림" charset="0"/>
              </a:rPr>
              <a:t>Why broadcast() here instead of signal()?</a:t>
            </a:r>
          </a:p>
        </p:txBody>
      </p:sp>
    </p:spTree>
    <p:extLst>
      <p:ext uri="{BB962C8B-B14F-4D97-AF65-F5344CB8AC3E}">
        <p14:creationId xmlns:p14="http://schemas.microsoft.com/office/powerpoint/2010/main" val="27168201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3559 -0.79903 C 0.95521 -0.63737 0.97483 -0.47549 0.93698 -0.38298 C 0.89914 -0.29047 0.80365 -0.26735 0.70834 -0.24422 " pathEditMode="fixed" ptsTypes="aaA">
                                      <p:cBhvr>
                                        <p:cTn id="36" dur="500" fill="hold"/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3942 -0.2544 C 0.99167 -0.30551 0.94393 -0.35639 0.88178 -0.36772 C 0.81963 -0.37905 0.74306 -0.35061 0.66667 -0.32192 " pathEditMode="fixed" ptsTypes="aaA">
                                      <p:cBhvr>
                                        <p:cTn id="40" dur="500" fill="hold"/>
                                        <p:tgtEl>
                                          <p:spTgt spid="484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5" grpId="0" build="p"/>
      <p:bldP spid="484357" grpId="0" animBg="1"/>
      <p:bldP spid="48435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924800" cy="3886200"/>
          </a:xfrm>
        </p:spPr>
        <p:txBody>
          <a:bodyPr/>
          <a:lstStyle/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Use an example to simulate the solution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Consider the following sequence of operators:</a:t>
            </a:r>
          </a:p>
          <a:p>
            <a:pPr lvl="1"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R1, R2, W1, R3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Initially: AR = 0, WR = 0, AW = 0, WW = 0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237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comes along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0,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47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b="0">
              <a:latin typeface="Helvetica" charset="0"/>
            </a:endParaRP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914400" y="20574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071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370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comes along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0, AW = 0, WW = 0</a:t>
            </a:r>
          </a:p>
        </p:txBody>
      </p:sp>
      <p:sp>
        <p:nvSpPr>
          <p:cNvPr id="58371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914400" y="2362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428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comes along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WR =</a:t>
            </a:r>
            <a:r>
              <a:rPr lang="en-US" altLang="ko-KR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 0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AW = 0, WW = 0</a:t>
            </a:r>
          </a:p>
          <a:p>
            <a:pPr>
              <a:buFontTx/>
              <a:buNone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395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914400" y="3505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478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comes along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1, 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WR =</a:t>
            </a:r>
            <a:r>
              <a:rPr lang="en-US" altLang="ko-KR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 0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AW = 0, WW = 0</a:t>
            </a:r>
          </a:p>
          <a:p>
            <a:pPr>
              <a:buFontTx/>
              <a:buNone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19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914400" y="3733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2583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comes along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1, WR =</a:t>
            </a:r>
            <a:r>
              <a:rPr lang="en-US" altLang="ko-KR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 0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AW = 0, WW = 0</a:t>
            </a:r>
          </a:p>
          <a:p>
            <a:pPr>
              <a:buFontTx/>
              <a:buNone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43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914400" y="4267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957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Simple Monitor Example (version 1)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839200" cy="57150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Here is an (infinite) synchronized queue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Lock lock;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Queue queue;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AddToQueue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(item)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	// Lock shared data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queue.enqueue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(item);	// Add item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	// Release Lock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RemoveFromQueue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	// Lock shared data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item =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queue.dequeue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();// Get next item or null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	// Release Lock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return(item);	// Might return null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Not very interesting use of “Monitor”</a:t>
            </a:r>
          </a:p>
          <a:p>
            <a:pPr lvl="1"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It only uses a lock with no condition variables</a:t>
            </a:r>
          </a:p>
          <a:p>
            <a:pPr lvl="1"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Cannot put consumer to sleep if no work!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470957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66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R2 comes along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1, WR = 0,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67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914400" y="20574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303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490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R2 comes along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1, WR = 0,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491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914400" y="2362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9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R2 comes along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2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WR = 0,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15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14400" y="3505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6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R2 comes along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</a:t>
            </a:r>
            <a:r>
              <a:rPr lang="en-US" altLang="ko-KR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= 2,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 WR = 0,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5539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914400" y="3733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197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6562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R2 comes along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 0,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6563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okToRead.wait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(&amp;lock);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914400" y="4267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5562600"/>
            <a:ext cx="6873875" cy="830263"/>
          </a:xfrm>
          <a:prstGeom prst="rect">
            <a:avLst/>
          </a:prstGeom>
          <a:solidFill>
            <a:srgbClr val="FFFFAA"/>
          </a:solidFill>
          <a:ln>
            <a:solidFill>
              <a:srgbClr val="FF6600"/>
            </a:solidFill>
          </a:ln>
          <a:effectLst/>
        </p:spPr>
        <p:txBody>
          <a:bodyPr wrap="none">
            <a:spAutoFit/>
          </a:bodyPr>
          <a:lstStyle>
            <a:lvl1pPr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altLang="ko-KR" b="0" dirty="0" smtClean="0">
                <a:latin typeface="Helvetica" charset="0"/>
                <a:ea typeface="굴림" charset="0"/>
                <a:cs typeface="굴림" charset="0"/>
              </a:rPr>
              <a:t>Assume readers take a while to access database</a:t>
            </a:r>
          </a:p>
          <a:p>
            <a:pPr lvl="1">
              <a:defRPr/>
            </a:pPr>
            <a:r>
              <a:rPr lang="en-US" altLang="ko-KR" b="0" dirty="0" smtClean="0">
                <a:latin typeface="Helvetica" charset="0"/>
                <a:ea typeface="굴림" charset="0"/>
                <a:cs typeface="굴림" charset="0"/>
              </a:rPr>
              <a:t>Situation: Locks released, only AR is non-zero</a:t>
            </a:r>
            <a:endParaRPr lang="en-US" b="0" dirty="0" smtClean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6569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7586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comes along (R1 and R2 are still accessing dbase)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 0,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7587" name="Rectangle 4"/>
          <p:cNvSpPr>
            <a:spLocks noChangeArrowheads="1"/>
          </p:cNvSpPr>
          <p:nvPr/>
        </p:nvSpPr>
        <p:spPr bwMode="auto">
          <a:xfrm>
            <a:off x="1143000" y="19050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7588" name="Content Placeholder 5"/>
          <p:cNvSpPr txBox="1">
            <a:spLocks/>
          </p:cNvSpPr>
          <p:nvPr/>
        </p:nvSpPr>
        <p:spPr bwMode="auto">
          <a:xfrm>
            <a:off x="457200" y="1752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okToWrite.wait(&amp;lock);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 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422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8610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comes along (R1 and R2 are still accessing dbase)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 0,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8611" name="Rectangle 4"/>
          <p:cNvSpPr>
            <a:spLocks noChangeArrowheads="1"/>
          </p:cNvSpPr>
          <p:nvPr/>
        </p:nvSpPr>
        <p:spPr bwMode="auto">
          <a:xfrm>
            <a:off x="1143000" y="22098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8612" name="Content Placeholder 5"/>
          <p:cNvSpPr txBox="1">
            <a:spLocks/>
          </p:cNvSpPr>
          <p:nvPr/>
        </p:nvSpPr>
        <p:spPr bwMode="auto">
          <a:xfrm>
            <a:off x="457200" y="1752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okToWrite.wait(&amp;lock);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 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5462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9634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comes along (R1 and R2 are still accessing dbase)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 0, AW = 0, WW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9635" name="Rectangle 4"/>
          <p:cNvSpPr>
            <a:spLocks noChangeArrowheads="1"/>
          </p:cNvSpPr>
          <p:nvPr/>
        </p:nvSpPr>
        <p:spPr bwMode="auto">
          <a:xfrm>
            <a:off x="1143000" y="23622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9636" name="Content Placeholder 5"/>
          <p:cNvSpPr txBox="1">
            <a:spLocks/>
          </p:cNvSpPr>
          <p:nvPr/>
        </p:nvSpPr>
        <p:spPr bwMode="auto">
          <a:xfrm>
            <a:off x="457200" y="1752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okToWrite.wait(&amp;lock);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 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1242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comes along (R1 and R2 are still accessing dbase)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 0,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0659" name="Rectangle 4"/>
          <p:cNvSpPr>
            <a:spLocks noChangeArrowheads="1"/>
          </p:cNvSpPr>
          <p:nvPr/>
        </p:nvSpPr>
        <p:spPr bwMode="auto">
          <a:xfrm>
            <a:off x="1143000" y="25908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0660" name="Content Placeholder 5"/>
          <p:cNvSpPr txBox="1">
            <a:spLocks/>
          </p:cNvSpPr>
          <p:nvPr/>
        </p:nvSpPr>
        <p:spPr bwMode="auto">
          <a:xfrm>
            <a:off x="457200" y="1752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okToWrite.wait(&amp;lock);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 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5943600"/>
            <a:ext cx="7472363" cy="461963"/>
          </a:xfrm>
          <a:prstGeom prst="rect">
            <a:avLst/>
          </a:prstGeom>
          <a:solidFill>
            <a:srgbClr val="FFFFAA"/>
          </a:solidFill>
          <a:ln>
            <a:solidFill>
              <a:srgbClr val="FF6600"/>
            </a:solidFill>
          </a:ln>
          <a:effectLst/>
        </p:spPr>
        <p:txBody>
          <a:bodyPr wrap="none">
            <a:spAutoFit/>
          </a:bodyPr>
          <a:lstStyle/>
          <a:p>
            <a:pPr>
              <a:tabLst>
                <a:tab pos="688975" algn="l"/>
                <a:tab pos="1027113" algn="l"/>
                <a:tab pos="4346575" algn="l"/>
              </a:tabLst>
              <a:defRPr/>
            </a:pPr>
            <a:r>
              <a:rPr lang="en-US" b="0" dirty="0">
                <a:latin typeface="Helvetica"/>
                <a:ea typeface="+mn-ea"/>
                <a:cs typeface="Helvetica"/>
              </a:rPr>
              <a:t>W1 cannot start because of readers, so goes to sleep</a:t>
            </a:r>
          </a:p>
        </p:txBody>
      </p:sp>
    </p:spTree>
    <p:extLst>
      <p:ext uri="{BB962C8B-B14F-4D97-AF65-F5344CB8AC3E}">
        <p14:creationId xmlns:p14="http://schemas.microsoft.com/office/powerpoint/2010/main" val="31004328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682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>
            <a:normAutofit fontScale="92500"/>
          </a:bodyPr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R3 comes along (R1, R2 accessing dbase, W1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 0,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683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71684" name="Rectangle 7"/>
          <p:cNvSpPr>
            <a:spLocks noChangeArrowheads="1"/>
          </p:cNvSpPr>
          <p:nvPr/>
        </p:nvSpPr>
        <p:spPr bwMode="auto">
          <a:xfrm>
            <a:off x="914400" y="20574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72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Condition Variables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763000" cy="61722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How do we change the </a:t>
            </a:r>
            <a:r>
              <a:rPr lang="en-US" altLang="ko-KR" dirty="0" err="1" smtClean="0">
                <a:ea typeface="굴림" panose="020B0600000101010101" pitchFamily="34" charset="-127"/>
              </a:rPr>
              <a:t>RemoveFromQueue</a:t>
            </a:r>
            <a:r>
              <a:rPr lang="en-US" altLang="ko-KR" dirty="0" smtClean="0">
                <a:ea typeface="굴림" panose="020B0600000101010101" pitchFamily="34" charset="-127"/>
              </a:rPr>
              <a:t>() routine to wait until something is on the queue?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Could do this by keeping a count of the number of things on the queue (with semaphores), but error prone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Condition Variable</a:t>
            </a:r>
            <a:r>
              <a:rPr lang="en-US" altLang="ko-KR" dirty="0" smtClean="0">
                <a:ea typeface="굴림" panose="020B0600000101010101" pitchFamily="34" charset="-127"/>
              </a:rPr>
              <a:t>: a queue of threads waiting for something </a:t>
            </a:r>
            <a:r>
              <a:rPr lang="en-US" altLang="ko-KR" i="1" dirty="0" smtClean="0">
                <a:ea typeface="굴림" panose="020B0600000101010101" pitchFamily="34" charset="-127"/>
              </a:rPr>
              <a:t>inside</a:t>
            </a:r>
            <a:r>
              <a:rPr lang="en-US" altLang="ko-KR" dirty="0" smtClean="0">
                <a:ea typeface="굴림" panose="020B0600000101010101" pitchFamily="34" charset="-127"/>
              </a:rPr>
              <a:t> a critical section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Key idea: allow sleeping inside critical section by atomically releasing lock at time we go to sleep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Contrast to semaphores: Can’t wait inside critical section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Operations: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Wait(&amp;lock)</a:t>
            </a:r>
            <a:r>
              <a:rPr lang="en-US" altLang="ko-KR" dirty="0" smtClean="0">
                <a:ea typeface="굴림" panose="020B0600000101010101" pitchFamily="34" charset="-127"/>
              </a:rPr>
              <a:t>: Atomically release lock and go to sleep. Re-acquire lock later, before returning. 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Signal()</a:t>
            </a:r>
            <a:r>
              <a:rPr lang="en-US" altLang="ko-KR" dirty="0" smtClean="0">
                <a:ea typeface="굴림" panose="020B0600000101010101" pitchFamily="34" charset="-127"/>
              </a:rPr>
              <a:t>: Wake up one waiter, if any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Broadcast()</a:t>
            </a:r>
            <a:r>
              <a:rPr lang="en-US" altLang="ko-KR" dirty="0" smtClean="0">
                <a:ea typeface="굴림" panose="020B0600000101010101" pitchFamily="34" charset="-127"/>
              </a:rPr>
              <a:t>: Wake up all waiters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Rule: Must hold lock when doing condition variable ops!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In </a:t>
            </a:r>
            <a:r>
              <a:rPr lang="en-US" altLang="ko-KR" dirty="0" err="1" smtClean="0">
                <a:ea typeface="굴림" panose="020B0600000101010101" pitchFamily="34" charset="-127"/>
              </a:rPr>
              <a:t>Birrell</a:t>
            </a:r>
            <a:r>
              <a:rPr lang="en-US" altLang="ko-KR" dirty="0" smtClean="0">
                <a:ea typeface="굴림" panose="020B0600000101010101" pitchFamily="34" charset="-127"/>
              </a:rPr>
              <a:t> paper, he says can perform signal() outside of lock – IGNORE HIM (this is only an optimization)</a:t>
            </a:r>
          </a:p>
        </p:txBody>
      </p:sp>
    </p:spTree>
    <p:extLst>
      <p:ext uri="{BB962C8B-B14F-4D97-AF65-F5344CB8AC3E}">
        <p14:creationId xmlns:p14="http://schemas.microsoft.com/office/powerpoint/2010/main" val="14479522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706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>
            <a:normAutofit fontScale="92500"/>
          </a:bodyPr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R3 comes along (R1, R2 accessing dbase, W1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 0,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707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72708" name="Rectangle 7"/>
          <p:cNvSpPr>
            <a:spLocks noChangeArrowheads="1"/>
          </p:cNvSpPr>
          <p:nvPr/>
        </p:nvSpPr>
        <p:spPr bwMode="auto">
          <a:xfrm>
            <a:off x="914400" y="2362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383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3730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>
            <a:normAutofit fontScale="92500"/>
          </a:bodyPr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R3 comes along (R1, R2 accessing dbase, W1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 1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3731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73732" name="Rectangle 7"/>
          <p:cNvSpPr>
            <a:spLocks noChangeArrowheads="1"/>
          </p:cNvSpPr>
          <p:nvPr/>
        </p:nvSpPr>
        <p:spPr bwMode="auto">
          <a:xfrm>
            <a:off x="914400" y="2590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09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4754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>
            <a:normAutofit fontScale="92500"/>
          </a:bodyPr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R3 comes along (R1, R2 accessing dbase, W1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 1,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4755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74756" name="Rectangle 7"/>
          <p:cNvSpPr>
            <a:spLocks noChangeArrowheads="1"/>
          </p:cNvSpPr>
          <p:nvPr/>
        </p:nvSpPr>
        <p:spPr bwMode="auto">
          <a:xfrm>
            <a:off x="914400" y="28194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5413" y="5181600"/>
            <a:ext cx="8866187" cy="1200150"/>
          </a:xfrm>
          <a:prstGeom prst="rect">
            <a:avLst/>
          </a:prstGeom>
          <a:solidFill>
            <a:srgbClr val="FFFFAA"/>
          </a:solidFill>
          <a:ln>
            <a:solidFill>
              <a:srgbClr val="FF6600"/>
            </a:solidFill>
          </a:ln>
          <a:effectLst/>
        </p:spPr>
        <p:txBody>
          <a:bodyPr wrap="none">
            <a:spAutoFit/>
          </a:bodyPr>
          <a:lstStyle>
            <a:lvl1pPr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altLang="ko-KR" b="0" dirty="0" smtClean="0">
                <a:latin typeface="Helvetica" charset="0"/>
                <a:ea typeface="굴림" charset="0"/>
                <a:cs typeface="굴림" charset="0"/>
              </a:rPr>
              <a:t>Status: 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b="0" dirty="0" smtClean="0">
                <a:latin typeface="Helvetica" charset="0"/>
                <a:ea typeface="굴림" charset="0"/>
                <a:cs typeface="굴림" charset="0"/>
              </a:rPr>
              <a:t>R1 and R2 still reading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b="0" dirty="0" smtClean="0">
                <a:latin typeface="Helvetica" charset="0"/>
                <a:cs typeface="Helvetica" charset="0"/>
              </a:rPr>
              <a:t>W1 and R3 waiting on </a:t>
            </a:r>
            <a:r>
              <a:rPr lang="en-US" b="0" dirty="0" err="1" smtClean="0">
                <a:latin typeface="Helvetica" charset="0"/>
                <a:cs typeface="Helvetica" charset="0"/>
              </a:rPr>
              <a:t>okToWrite</a:t>
            </a:r>
            <a:r>
              <a:rPr lang="en-US" b="0" dirty="0" smtClean="0">
                <a:latin typeface="Helvetica" charset="0"/>
                <a:cs typeface="Helvetica" charset="0"/>
              </a:rPr>
              <a:t> and </a:t>
            </a:r>
            <a:r>
              <a:rPr lang="en-US" b="0" dirty="0" err="1" smtClean="0">
                <a:latin typeface="Helvetica" charset="0"/>
                <a:cs typeface="Helvetica" charset="0"/>
              </a:rPr>
              <a:t>okToRead</a:t>
            </a:r>
            <a:r>
              <a:rPr lang="en-US" b="0" dirty="0" smtClean="0">
                <a:latin typeface="Helvetica" charset="0"/>
                <a:cs typeface="Helvetica" charset="0"/>
              </a:rPr>
              <a:t>, respectively</a:t>
            </a:r>
          </a:p>
        </p:txBody>
      </p:sp>
    </p:spTree>
    <p:extLst>
      <p:ext uri="{BB962C8B-B14F-4D97-AF65-F5344CB8AC3E}">
        <p14:creationId xmlns:p14="http://schemas.microsoft.com/office/powerpoint/2010/main" val="18173679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5778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R2 finishes (R1 accessing dbase, 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 1,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5779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75780" name="Rectangle 7"/>
          <p:cNvSpPr>
            <a:spLocks noChangeArrowheads="1"/>
          </p:cNvSpPr>
          <p:nvPr/>
        </p:nvSpPr>
        <p:spPr bwMode="auto">
          <a:xfrm>
            <a:off x="914400" y="48006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519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6802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R2 finishes (R1 accessing dbase, 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WR = 1,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6803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76804" name="Rectangle 7"/>
          <p:cNvSpPr>
            <a:spLocks noChangeArrowheads="1"/>
          </p:cNvSpPr>
          <p:nvPr/>
        </p:nvSpPr>
        <p:spPr bwMode="auto">
          <a:xfrm>
            <a:off x="914400" y="49530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11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R2 finishes (R1 accessing dbase, 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1, WR = 1,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7827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77828" name="Rectangle 7"/>
          <p:cNvSpPr>
            <a:spLocks noChangeArrowheads="1"/>
          </p:cNvSpPr>
          <p:nvPr/>
        </p:nvSpPr>
        <p:spPr bwMode="auto">
          <a:xfrm>
            <a:off x="914400" y="51816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926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850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R2 finishes (R1 accessing dbase, 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1, WR = 1,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851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78852" name="Rectangle 7"/>
          <p:cNvSpPr>
            <a:spLocks noChangeArrowheads="1"/>
          </p:cNvSpPr>
          <p:nvPr/>
        </p:nvSpPr>
        <p:spPr bwMode="auto">
          <a:xfrm>
            <a:off x="914400" y="5638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904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874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1, WR = 1,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875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79876" name="Rectangle 7"/>
          <p:cNvSpPr>
            <a:spLocks noChangeArrowheads="1"/>
          </p:cNvSpPr>
          <p:nvPr/>
        </p:nvSpPr>
        <p:spPr bwMode="auto">
          <a:xfrm>
            <a:off x="914400" y="48006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81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898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WR = 1,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899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80900" name="Rectangle 7"/>
          <p:cNvSpPr>
            <a:spLocks noChangeArrowheads="1"/>
          </p:cNvSpPr>
          <p:nvPr/>
        </p:nvSpPr>
        <p:spPr bwMode="auto">
          <a:xfrm>
            <a:off x="914400" y="49530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195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22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1,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23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81924" name="Rectangle 7"/>
          <p:cNvSpPr>
            <a:spLocks noChangeArrowheads="1"/>
          </p:cNvSpPr>
          <p:nvPr/>
        </p:nvSpPr>
        <p:spPr bwMode="auto">
          <a:xfrm>
            <a:off x="914400" y="51816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768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Complete Monitor Example (with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cond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.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variable)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7150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Here is an (infinite) synchronized queue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	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 lock;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Condition dataready;</a:t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Queue queue;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endParaRPr lang="en-US" altLang="ko-KR" sz="2000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AddToQueue(item)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lock.Acquire();	// Get Lock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queue.enqueue(item);	// Add item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dataready.signal();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// Signal any waiters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lock.Release();	// Release Lock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endParaRPr lang="en-US" altLang="ko-KR" sz="2000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RemoveFromQueue()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lock.Acquire();	// Get Lock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while (queue.isEmpty()) {</a:t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	dataready.wait(&amp;lock); // If nothing, sleep</a:t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}</a:t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item = queue.dequeue();	// Get next item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lock.Release();	// Release Lock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return(item);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  <a:endParaRPr lang="en-US" altLang="ko-KR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2" name="Curved Right Arrow 1"/>
          <p:cNvSpPr>
            <a:spLocks noChangeArrowheads="1"/>
          </p:cNvSpPr>
          <p:nvPr/>
        </p:nvSpPr>
        <p:spPr bwMode="auto">
          <a:xfrm>
            <a:off x="685800" y="3352800"/>
            <a:ext cx="914400" cy="18288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0372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946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1,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947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82948" name="Rectangle 7"/>
          <p:cNvSpPr>
            <a:spLocks noChangeArrowheads="1"/>
          </p:cNvSpPr>
          <p:nvPr/>
        </p:nvSpPr>
        <p:spPr bwMode="auto">
          <a:xfrm>
            <a:off x="914400" y="5410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5943600"/>
            <a:ext cx="7845425" cy="461963"/>
          </a:xfrm>
          <a:prstGeom prst="rect">
            <a:avLst/>
          </a:prstGeom>
          <a:solidFill>
            <a:srgbClr val="FFFFAA"/>
          </a:solidFill>
          <a:ln>
            <a:solidFill>
              <a:srgbClr val="FF6600"/>
            </a:solidFill>
          </a:ln>
          <a:effectLst/>
        </p:spPr>
        <p:txBody>
          <a:bodyPr wrap="square">
            <a:spAutoFit/>
          </a:bodyPr>
          <a:lstStyle/>
          <a:p>
            <a:pPr>
              <a:tabLst>
                <a:tab pos="688975" algn="l"/>
                <a:tab pos="1027113" algn="l"/>
                <a:tab pos="4346575" algn="l"/>
              </a:tabLst>
              <a:defRPr/>
            </a:pPr>
            <a:r>
              <a:rPr lang="en-US" sz="2400" b="0" dirty="0">
                <a:latin typeface="Helvetica"/>
                <a:ea typeface="+mn-ea"/>
                <a:cs typeface="Helvetica"/>
              </a:rPr>
              <a:t>All reader finished, signal writer – note, R3 still waiting</a:t>
            </a:r>
          </a:p>
        </p:txBody>
      </p:sp>
    </p:spTree>
    <p:extLst>
      <p:ext uri="{BB962C8B-B14F-4D97-AF65-F5344CB8AC3E}">
        <p14:creationId xmlns:p14="http://schemas.microsoft.com/office/powerpoint/2010/main" val="7797788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970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gets signal (R3 still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1,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971" name="Rectangle 4"/>
          <p:cNvSpPr>
            <a:spLocks noChangeArrowheads="1"/>
          </p:cNvSpPr>
          <p:nvPr/>
        </p:nvSpPr>
        <p:spPr bwMode="auto">
          <a:xfrm>
            <a:off x="1143000" y="25908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3972" name="Content Placeholder 5"/>
          <p:cNvSpPr txBox="1">
            <a:spLocks/>
          </p:cNvSpPr>
          <p:nvPr/>
        </p:nvSpPr>
        <p:spPr bwMode="auto">
          <a:xfrm>
            <a:off x="457200" y="1752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okToWrite.wait(&amp;lock);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 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83973" name="Rectangular Callout 9"/>
          <p:cNvSpPr>
            <a:spLocks noChangeArrowheads="1"/>
          </p:cNvSpPr>
          <p:nvPr/>
        </p:nvSpPr>
        <p:spPr bwMode="auto">
          <a:xfrm>
            <a:off x="152400" y="3048000"/>
            <a:ext cx="1371600" cy="762000"/>
          </a:xfrm>
          <a:prstGeom prst="wedgeRectCallout">
            <a:avLst>
              <a:gd name="adj1" fmla="val 21278"/>
              <a:gd name="adj2" fmla="val -7759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sz="2000" b="0">
                <a:latin typeface="Helvetica" charset="0"/>
                <a:cs typeface="Helvetica" charset="0"/>
              </a:rPr>
              <a:t>Got signal from R1</a:t>
            </a:r>
          </a:p>
        </p:txBody>
      </p:sp>
    </p:spTree>
    <p:extLst>
      <p:ext uri="{BB962C8B-B14F-4D97-AF65-F5344CB8AC3E}">
        <p14:creationId xmlns:p14="http://schemas.microsoft.com/office/powerpoint/2010/main" val="15932848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994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gets signal (R3 still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1, AW = 0, WW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995" name="Rectangle 4"/>
          <p:cNvSpPr>
            <a:spLocks noChangeArrowheads="1"/>
          </p:cNvSpPr>
          <p:nvPr/>
        </p:nvSpPr>
        <p:spPr bwMode="auto">
          <a:xfrm>
            <a:off x="1143000" y="27432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4996" name="Content Placeholder 5"/>
          <p:cNvSpPr txBox="1">
            <a:spLocks/>
          </p:cNvSpPr>
          <p:nvPr/>
        </p:nvSpPr>
        <p:spPr bwMode="auto">
          <a:xfrm>
            <a:off x="457200" y="1752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okToWrite.wait(&amp;lock);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 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9246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6018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gets signal (R3 still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1, AW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6019" name="Rectangle 4"/>
          <p:cNvSpPr>
            <a:spLocks noChangeArrowheads="1"/>
          </p:cNvSpPr>
          <p:nvPr/>
        </p:nvSpPr>
        <p:spPr bwMode="auto">
          <a:xfrm>
            <a:off x="1143000" y="32004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6020" name="Content Placeholder 5"/>
          <p:cNvSpPr txBox="1">
            <a:spLocks/>
          </p:cNvSpPr>
          <p:nvPr/>
        </p:nvSpPr>
        <p:spPr bwMode="auto">
          <a:xfrm>
            <a:off x="457200" y="1752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okToWrite.wait(&amp;lock);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 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86021" name="TextBox 1"/>
          <p:cNvSpPr txBox="1">
            <a:spLocks noChangeArrowheads="1"/>
          </p:cNvSpPr>
          <p:nvPr/>
        </p:nvSpPr>
        <p:spPr bwMode="auto">
          <a:xfrm>
            <a:off x="10020300" y="3632200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endParaRPr lang="en-US" sz="2000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474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7042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gets signal (R3 still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1, AW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7043" name="Rectangle 4"/>
          <p:cNvSpPr>
            <a:spLocks noChangeArrowheads="1"/>
          </p:cNvSpPr>
          <p:nvPr/>
        </p:nvSpPr>
        <p:spPr bwMode="auto">
          <a:xfrm>
            <a:off x="1066800" y="3838194"/>
            <a:ext cx="3505200" cy="276606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7044" name="Content Placeholder 5"/>
          <p:cNvSpPr txBox="1">
            <a:spLocks/>
          </p:cNvSpPr>
          <p:nvPr/>
        </p:nvSpPr>
        <p:spPr bwMode="auto">
          <a:xfrm>
            <a:off x="457200" y="1752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okToWrite.wait(&amp;lock);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 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663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8066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gets signal (R3 still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1, AW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8067" name="Rectangle 4"/>
          <p:cNvSpPr>
            <a:spLocks noChangeArrowheads="1"/>
          </p:cNvSpPr>
          <p:nvPr/>
        </p:nvSpPr>
        <p:spPr bwMode="auto">
          <a:xfrm>
            <a:off x="1066800" y="45720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8068" name="Content Placeholder 5"/>
          <p:cNvSpPr txBox="1">
            <a:spLocks/>
          </p:cNvSpPr>
          <p:nvPr/>
        </p:nvSpPr>
        <p:spPr bwMode="auto">
          <a:xfrm>
            <a:off x="457200" y="1752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okToWrite.wait(&amp;lock);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 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6365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9090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gets signal (R3 still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1,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9091" name="Rectangle 4"/>
          <p:cNvSpPr>
            <a:spLocks noChangeArrowheads="1"/>
          </p:cNvSpPr>
          <p:nvPr/>
        </p:nvSpPr>
        <p:spPr bwMode="auto">
          <a:xfrm>
            <a:off x="1066800" y="48006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9092" name="Content Placeholder 5"/>
          <p:cNvSpPr txBox="1">
            <a:spLocks/>
          </p:cNvSpPr>
          <p:nvPr/>
        </p:nvSpPr>
        <p:spPr bwMode="auto">
          <a:xfrm>
            <a:off x="457200" y="1752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okToWrite.wait(&amp;lock);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 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351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0114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gets signal (R3 still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1,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0115" name="Rectangle 4"/>
          <p:cNvSpPr>
            <a:spLocks noChangeArrowheads="1"/>
          </p:cNvSpPr>
          <p:nvPr/>
        </p:nvSpPr>
        <p:spPr bwMode="auto">
          <a:xfrm>
            <a:off x="1143000" y="53340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0116" name="Content Placeholder 5"/>
          <p:cNvSpPr txBox="1">
            <a:spLocks/>
          </p:cNvSpPr>
          <p:nvPr/>
        </p:nvSpPr>
        <p:spPr bwMode="auto">
          <a:xfrm>
            <a:off x="457200" y="1752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okToWrite.wait(&amp;lock);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 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5943600"/>
            <a:ext cx="4872038" cy="461963"/>
          </a:xfrm>
          <a:prstGeom prst="rect">
            <a:avLst/>
          </a:prstGeom>
          <a:solidFill>
            <a:srgbClr val="FFFFAA"/>
          </a:solidFill>
          <a:ln>
            <a:solidFill>
              <a:srgbClr val="FF6600"/>
            </a:solidFill>
          </a:ln>
          <a:effectLst/>
        </p:spPr>
        <p:txBody>
          <a:bodyPr wrap="none">
            <a:spAutoFit/>
          </a:bodyPr>
          <a:lstStyle/>
          <a:p>
            <a:pPr>
              <a:tabLst>
                <a:tab pos="688975" algn="l"/>
                <a:tab pos="1027113" algn="l"/>
                <a:tab pos="4346575" algn="l"/>
              </a:tabLst>
              <a:defRPr/>
            </a:pPr>
            <a:r>
              <a:rPr lang="en-US" sz="2400" b="0" dirty="0">
                <a:latin typeface="Helvetica"/>
                <a:ea typeface="+mn-ea"/>
                <a:cs typeface="Helvetica"/>
              </a:rPr>
              <a:t>No waiting writer, signal reader R3</a:t>
            </a:r>
          </a:p>
        </p:txBody>
      </p:sp>
    </p:spTree>
    <p:extLst>
      <p:ext uri="{BB962C8B-B14F-4D97-AF65-F5344CB8AC3E}">
        <p14:creationId xmlns:p14="http://schemas.microsoft.com/office/powerpoint/2010/main" val="23696162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1138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1,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1139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91140" name="Rectangle 7"/>
          <p:cNvSpPr>
            <a:spLocks noChangeArrowheads="1"/>
          </p:cNvSpPr>
          <p:nvPr/>
        </p:nvSpPr>
        <p:spPr bwMode="auto">
          <a:xfrm>
            <a:off x="914400" y="28194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1141" name="Rectangular Callout 9"/>
          <p:cNvSpPr>
            <a:spLocks noChangeArrowheads="1"/>
          </p:cNvSpPr>
          <p:nvPr/>
        </p:nvSpPr>
        <p:spPr bwMode="auto">
          <a:xfrm>
            <a:off x="152400" y="3276600"/>
            <a:ext cx="1371600" cy="762000"/>
          </a:xfrm>
          <a:prstGeom prst="wedgeRectCallout">
            <a:avLst>
              <a:gd name="adj1" fmla="val 21278"/>
              <a:gd name="adj2" fmla="val -7759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sz="2000" b="0">
                <a:latin typeface="Helvetica" charset="0"/>
                <a:cs typeface="Helvetica" charset="0"/>
              </a:rPr>
              <a:t>Got signal from W1</a:t>
            </a:r>
          </a:p>
        </p:txBody>
      </p:sp>
    </p:spTree>
    <p:extLst>
      <p:ext uri="{BB962C8B-B14F-4D97-AF65-F5344CB8AC3E}">
        <p14:creationId xmlns:p14="http://schemas.microsoft.com/office/powerpoint/2010/main" val="1617625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62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63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92164" name="Rectangle 7"/>
          <p:cNvSpPr>
            <a:spLocks noChangeArrowheads="1"/>
          </p:cNvSpPr>
          <p:nvPr/>
        </p:nvSpPr>
        <p:spPr bwMode="auto">
          <a:xfrm>
            <a:off x="914400" y="30480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94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vs. Hoare monitors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914400"/>
            <a:ext cx="8839200" cy="5638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Need to be careful about precise definition of signal and wait.  Consider a piece of our </a:t>
            </a:r>
            <a:r>
              <a:rPr lang="en-US" altLang="ko-KR" dirty="0" err="1">
                <a:latin typeface="Helvetica" charset="0"/>
                <a:ea typeface="굴림" charset="0"/>
                <a:cs typeface="굴림" charset="0"/>
              </a:rPr>
              <a:t>dequeue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 code:</a:t>
            </a:r>
          </a:p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	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while 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queue.isEmpty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()) {</a:t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dataready.wait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(&amp;lock); // If nothing, sleep</a:t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}</a:t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item = 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queue.dequeue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// Get next item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Why didn’t we do this?</a:t>
            </a:r>
          </a:p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	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if 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queue.isEmpty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()) {</a:t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dataready.wait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(&amp;lock); // If nothing, sleep</a:t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}</a:t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item = 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queue.dequeue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// Get next </a:t>
            </a:r>
            <a:r>
              <a:rPr lang="en-US" altLang="ko-KR" sz="2000" dirty="0" smtClean="0">
                <a:latin typeface="Courier New" charset="0"/>
                <a:ea typeface="굴림" charset="0"/>
                <a:cs typeface="굴림" charset="0"/>
              </a:rPr>
              <a:t>item</a:t>
            </a:r>
          </a:p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 smtClean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Answer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: depends on the type of scheduling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Hoare-style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Mesa-style</a:t>
            </a:r>
          </a:p>
        </p:txBody>
      </p:sp>
    </p:spTree>
    <p:extLst>
      <p:ext uri="{BB962C8B-B14F-4D97-AF65-F5344CB8AC3E}">
        <p14:creationId xmlns:p14="http://schemas.microsoft.com/office/powerpoint/2010/main" val="18262373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1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186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187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93188" name="Rectangle 7"/>
          <p:cNvSpPr>
            <a:spLocks noChangeArrowheads="1"/>
          </p:cNvSpPr>
          <p:nvPr/>
        </p:nvSpPr>
        <p:spPr bwMode="auto">
          <a:xfrm>
            <a:off x="914400" y="4267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53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210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211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94212" name="Rectangle 7"/>
          <p:cNvSpPr>
            <a:spLocks noChangeArrowheads="1"/>
          </p:cNvSpPr>
          <p:nvPr/>
        </p:nvSpPr>
        <p:spPr bwMode="auto">
          <a:xfrm>
            <a:off x="914400" y="48006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447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234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235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okToRead.wait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(&amp;lock);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95236" name="Rectangle 7"/>
          <p:cNvSpPr>
            <a:spLocks noChangeArrowheads="1"/>
          </p:cNvSpPr>
          <p:nvPr/>
        </p:nvSpPr>
        <p:spPr bwMode="auto">
          <a:xfrm>
            <a:off x="914400" y="5638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38600" y="5943600"/>
            <a:ext cx="1158875" cy="461963"/>
          </a:xfrm>
          <a:prstGeom prst="rect">
            <a:avLst/>
          </a:prstGeom>
          <a:solidFill>
            <a:srgbClr val="FFFFAA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>
              <a:tabLst>
                <a:tab pos="688975" algn="l"/>
                <a:tab pos="1027113" algn="l"/>
                <a:tab pos="4346575" algn="l"/>
              </a:tabLst>
              <a:defRPr/>
            </a:pPr>
            <a:r>
              <a:rPr lang="en-US" sz="2400" b="0" dirty="0">
                <a:latin typeface="Helvetica"/>
                <a:ea typeface="+mn-ea"/>
                <a:cs typeface="Helvetica"/>
              </a:rPr>
              <a:t>DONE!</a:t>
            </a:r>
          </a:p>
        </p:txBody>
      </p:sp>
    </p:spTree>
    <p:extLst>
      <p:ext uri="{BB962C8B-B14F-4D97-AF65-F5344CB8AC3E}">
        <p14:creationId xmlns:p14="http://schemas.microsoft.com/office/powerpoint/2010/main" val="3807582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Read/Writer Questions</a:t>
            </a:r>
          </a:p>
        </p:txBody>
      </p:sp>
      <p:sp>
        <p:nvSpPr>
          <p:cNvPr id="96258" name="Content Placeholder 4"/>
          <p:cNvSpPr>
            <a:spLocks noGrp="1"/>
          </p:cNvSpPr>
          <p:nvPr>
            <p:ph sz="half" idx="1"/>
          </p:nvPr>
        </p:nvSpPr>
        <p:spPr>
          <a:xfrm>
            <a:off x="0" y="914400"/>
            <a:ext cx="4724400" cy="5486400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WW)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WR++;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WR--;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AR++;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// read-only access</a:t>
            </a:r>
            <a:b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sz="1800" b="1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259" name="Content Placeholder 5"/>
          <p:cNvSpPr>
            <a:spLocks noGrp="1"/>
          </p:cNvSpPr>
          <p:nvPr>
            <p:ph sz="half" idx="2"/>
          </p:nvPr>
        </p:nvSpPr>
        <p:spPr>
          <a:xfrm>
            <a:off x="4114800" y="914400"/>
            <a:ext cx="5029200" cy="5105400"/>
          </a:xfrm>
        </p:spPr>
        <p:txBody>
          <a:bodyPr/>
          <a:lstStyle/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AR)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WW++;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okToWrite.wait(&amp;lock);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WW--;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// read/write access</a:t>
            </a:r>
            <a:b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sz="1800" b="1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09600" y="3276600"/>
            <a:ext cx="3810000" cy="2057400"/>
            <a:chOff x="609600" y="3276600"/>
            <a:chExt cx="3810000" cy="2057400"/>
          </a:xfrm>
        </p:grpSpPr>
        <p:sp>
          <p:nvSpPr>
            <p:cNvPr id="96261" name="Rectangle 4"/>
            <p:cNvSpPr>
              <a:spLocks noChangeArrowheads="1"/>
            </p:cNvSpPr>
            <p:nvPr/>
          </p:nvSpPr>
          <p:spPr bwMode="auto">
            <a:xfrm>
              <a:off x="609600" y="5105400"/>
              <a:ext cx="3352800" cy="228600"/>
            </a:xfrm>
            <a:prstGeom prst="rect">
              <a:avLst/>
            </a:prstGeom>
            <a:solidFill>
              <a:srgbClr val="2A40E2">
                <a:alpha val="59999"/>
              </a:srgbClr>
            </a:solidFill>
            <a:ln w="38100">
              <a:solidFill>
                <a:srgbClr val="2A40E2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6262" name="Rectangular Callout 9"/>
            <p:cNvSpPr>
              <a:spLocks noChangeArrowheads="1"/>
            </p:cNvSpPr>
            <p:nvPr/>
          </p:nvSpPr>
          <p:spPr bwMode="auto">
            <a:xfrm>
              <a:off x="2438400" y="3276600"/>
              <a:ext cx="1981200" cy="1371600"/>
            </a:xfrm>
            <a:prstGeom prst="wedgeRectCallout">
              <a:avLst>
                <a:gd name="adj1" fmla="val -52417"/>
                <a:gd name="adj2" fmla="val 83954"/>
              </a:avLst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r>
                <a:rPr lang="en-US">
                  <a:latin typeface="Helvetica" charset="0"/>
                  <a:cs typeface="Helvetica" charset="0"/>
                </a:rPr>
                <a:t>What if we remove this line?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29892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Read/Writer Questions</a:t>
            </a:r>
          </a:p>
        </p:txBody>
      </p:sp>
      <p:sp>
        <p:nvSpPr>
          <p:cNvPr id="97282" name="Content Placeholder 4"/>
          <p:cNvSpPr>
            <a:spLocks noGrp="1"/>
          </p:cNvSpPr>
          <p:nvPr>
            <p:ph sz="half" idx="1"/>
          </p:nvPr>
        </p:nvSpPr>
        <p:spPr>
          <a:xfrm>
            <a:off x="0" y="914400"/>
            <a:ext cx="5251450" cy="5486400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WW)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WR++;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WR--;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AR++;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// read-only access</a:t>
            </a:r>
            <a:b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okToWrite.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broadcast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sz="1800" b="1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283" name="Content Placeholder 5"/>
          <p:cNvSpPr>
            <a:spLocks noGrp="1"/>
          </p:cNvSpPr>
          <p:nvPr>
            <p:ph sz="half" idx="2"/>
          </p:nvPr>
        </p:nvSpPr>
        <p:spPr>
          <a:xfrm>
            <a:off x="4114800" y="914400"/>
            <a:ext cx="5416550" cy="5105400"/>
          </a:xfrm>
        </p:spPr>
        <p:txBody>
          <a:bodyPr/>
          <a:lstStyle/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AR)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WW++;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okToWrite.wait(&amp;lock);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WW--;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// read/write access</a:t>
            </a:r>
            <a:b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sz="1800" b="1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284" name="Rectangular Callout 9"/>
          <p:cNvSpPr>
            <a:spLocks noChangeArrowheads="1"/>
          </p:cNvSpPr>
          <p:nvPr/>
        </p:nvSpPr>
        <p:spPr bwMode="auto">
          <a:xfrm>
            <a:off x="2438400" y="3581400"/>
            <a:ext cx="2133600" cy="1371600"/>
          </a:xfrm>
          <a:prstGeom prst="wedgeRectCallout">
            <a:avLst>
              <a:gd name="adj1" fmla="val -26620"/>
              <a:gd name="adj2" fmla="val 82829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>
                <a:latin typeface="Helvetica" charset="0"/>
                <a:cs typeface="Helvetica" charset="0"/>
              </a:rPr>
              <a:t>What if we turn signal to  broadcast?</a:t>
            </a:r>
          </a:p>
        </p:txBody>
      </p:sp>
    </p:spTree>
    <p:extLst>
      <p:ext uri="{BB962C8B-B14F-4D97-AF65-F5344CB8AC3E}">
        <p14:creationId xmlns:p14="http://schemas.microsoft.com/office/powerpoint/2010/main" val="39838760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Read/Writer Questions</a:t>
            </a:r>
          </a:p>
        </p:txBody>
      </p:sp>
      <p:sp>
        <p:nvSpPr>
          <p:cNvPr id="98306" name="Content Placeholder 4"/>
          <p:cNvSpPr>
            <a:spLocks noGrp="1"/>
          </p:cNvSpPr>
          <p:nvPr>
            <p:ph sz="half" idx="1"/>
          </p:nvPr>
        </p:nvSpPr>
        <p:spPr>
          <a:xfrm>
            <a:off x="0" y="914400"/>
            <a:ext cx="4876800" cy="5486400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WW)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WR++;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.wait(&amp;lock);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WR--;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AR++;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// read-only access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.signal();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sz="1800" b="1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8307" name="Content Placeholder 5"/>
          <p:cNvSpPr>
            <a:spLocks noGrp="1"/>
          </p:cNvSpPr>
          <p:nvPr>
            <p:ph sz="half" idx="2"/>
          </p:nvPr>
        </p:nvSpPr>
        <p:spPr>
          <a:xfrm>
            <a:off x="4114800" y="914400"/>
            <a:ext cx="5029200" cy="5105400"/>
          </a:xfrm>
        </p:spPr>
        <p:txBody>
          <a:bodyPr/>
          <a:lstStyle/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AR)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WW++;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.wait(&amp;lock);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WW--;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>
              <a:solidFill>
                <a:srgbClr val="000000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	// read/write access</a:t>
            </a:r>
            <a:br>
              <a:rPr lang="en-US" altLang="ko-KR" sz="2000" b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.signal();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.broadcast();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sz="1800" b="1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8308" name="Rectangle 7"/>
          <p:cNvSpPr>
            <a:spLocks noChangeArrowheads="1"/>
          </p:cNvSpPr>
          <p:nvPr/>
        </p:nvSpPr>
        <p:spPr bwMode="auto">
          <a:xfrm>
            <a:off x="762000" y="5867400"/>
            <a:ext cx="8153400" cy="838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>
                <a:latin typeface="Helvetica" charset="0"/>
                <a:cs typeface="Helvetica" charset="0"/>
              </a:rPr>
              <a:t>What if we turn okToWrite and okToRead into okContinue?</a:t>
            </a:r>
          </a:p>
        </p:txBody>
      </p:sp>
    </p:spTree>
    <p:extLst>
      <p:ext uri="{BB962C8B-B14F-4D97-AF65-F5344CB8AC3E}">
        <p14:creationId xmlns:p14="http://schemas.microsoft.com/office/powerpoint/2010/main" val="1366542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le 3"/>
          <p:cNvSpPr>
            <a:spLocks noGrp="1"/>
          </p:cNvSpPr>
          <p:nvPr>
            <p:ph type="title"/>
          </p:nvPr>
        </p:nvSpPr>
        <p:spPr>
          <a:xfrm>
            <a:off x="990600" y="0"/>
            <a:ext cx="7162800" cy="5334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Read/Writer Questions</a:t>
            </a:r>
          </a:p>
        </p:txBody>
      </p:sp>
      <p:sp>
        <p:nvSpPr>
          <p:cNvPr id="99330" name="Content Placeholder 4"/>
          <p:cNvSpPr>
            <a:spLocks noGrp="1"/>
          </p:cNvSpPr>
          <p:nvPr>
            <p:ph sz="half" idx="1"/>
          </p:nvPr>
        </p:nvSpPr>
        <p:spPr>
          <a:xfrm>
            <a:off x="0" y="609600"/>
            <a:ext cx="4876800" cy="5486400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WW)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WR++;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.wait(&amp;lock);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WR--;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AR++;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// read-only access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.signal();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sz="1800" b="1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9331" name="Content Placeholder 5"/>
          <p:cNvSpPr>
            <a:spLocks noGrp="1"/>
          </p:cNvSpPr>
          <p:nvPr>
            <p:ph sz="half" idx="2"/>
          </p:nvPr>
        </p:nvSpPr>
        <p:spPr>
          <a:xfrm>
            <a:off x="4114800" y="609600"/>
            <a:ext cx="5029200" cy="5105400"/>
          </a:xfrm>
        </p:spPr>
        <p:txBody>
          <a:bodyPr/>
          <a:lstStyle/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while ((AW + AR) &gt; 0) {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WW++;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.wait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(&amp;lock);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WW--;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 dirty="0">
              <a:solidFill>
                <a:srgbClr val="000000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	// read/write access</a:t>
            </a:r>
            <a:br>
              <a:rPr lang="en-US" altLang="ko-KR" sz="2000" b="1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b="1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b="1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b="1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.signal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.broadcast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sz="1800" b="1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9332" name="Rectangle 7"/>
          <p:cNvSpPr>
            <a:spLocks noChangeArrowheads="1"/>
          </p:cNvSpPr>
          <p:nvPr/>
        </p:nvSpPr>
        <p:spPr bwMode="auto">
          <a:xfrm>
            <a:off x="76200" y="5562600"/>
            <a:ext cx="9067800" cy="1066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buFont typeface="Arial" charset="0"/>
              <a:buChar char="•"/>
            </a:pPr>
            <a:r>
              <a:rPr lang="en-US" dirty="0">
                <a:latin typeface="Helvetica" charset="0"/>
                <a:cs typeface="Helvetica" charset="0"/>
              </a:rPr>
              <a:t> </a:t>
            </a:r>
            <a:r>
              <a:rPr lang="en-US" sz="2000" dirty="0">
                <a:latin typeface="Helvetica" charset="0"/>
                <a:cs typeface="Helvetica" charset="0"/>
              </a:rPr>
              <a:t>R1 arrives </a:t>
            </a:r>
          </a:p>
          <a:p>
            <a:pPr>
              <a:buFont typeface="Arial" charset="0"/>
              <a:buChar char="•"/>
            </a:pPr>
            <a:r>
              <a:rPr lang="en-US" sz="2000" dirty="0">
                <a:latin typeface="Helvetica" charset="0"/>
                <a:cs typeface="Helvetica" charset="0"/>
              </a:rPr>
              <a:t> W1, R2 arrive while R1 still reading </a:t>
            </a:r>
            <a:r>
              <a:rPr lang="en-US" sz="2000" dirty="0">
                <a:latin typeface="Helvetica" charset="0"/>
                <a:cs typeface="Helvetica" charset="0"/>
                <a:sym typeface="Wingdings" charset="0"/>
              </a:rPr>
              <a:t> W1 and R2 wait for R1 to finish</a:t>
            </a:r>
            <a:endParaRPr lang="en-US" sz="2000" dirty="0">
              <a:latin typeface="Helvetica" charset="0"/>
              <a:cs typeface="Helvetica" charset="0"/>
            </a:endParaRPr>
          </a:p>
          <a:p>
            <a:pPr>
              <a:buFont typeface="Arial" charset="0"/>
              <a:buChar char="•"/>
            </a:pPr>
            <a:r>
              <a:rPr lang="en-US" sz="2000" dirty="0">
                <a:latin typeface="Helvetica" charset="0"/>
                <a:cs typeface="Helvetica" charset="0"/>
              </a:rPr>
              <a:t> </a:t>
            </a:r>
            <a:r>
              <a:rPr lang="en-US" sz="2000" dirty="0" smtClean="0">
                <a:latin typeface="Helvetica" charset="0"/>
                <a:cs typeface="Helvetica" charset="0"/>
              </a:rPr>
              <a:t>Assume R1’s signal </a:t>
            </a:r>
            <a:r>
              <a:rPr lang="en-US" sz="2000" smtClean="0">
                <a:latin typeface="Helvetica" charset="0"/>
                <a:cs typeface="Helvetica" charset="0"/>
              </a:rPr>
              <a:t>is delivered to R2 (not W1)</a:t>
            </a:r>
            <a:endParaRPr lang="en-US" sz="200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892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Read/Writer Questions</a:t>
            </a:r>
          </a:p>
        </p:txBody>
      </p:sp>
      <p:sp>
        <p:nvSpPr>
          <p:cNvPr id="100354" name="Content Placeholder 4"/>
          <p:cNvSpPr>
            <a:spLocks noGrp="1"/>
          </p:cNvSpPr>
          <p:nvPr>
            <p:ph sz="half" idx="1"/>
          </p:nvPr>
        </p:nvSpPr>
        <p:spPr>
          <a:xfrm>
            <a:off x="0" y="914400"/>
            <a:ext cx="4876800" cy="5486400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WW)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WR++;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.wait(&amp;lock);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WR--;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AR++;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// read-only access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okContinue.broadcast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sz="1800" b="1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355" name="Content Placeholder 5"/>
          <p:cNvSpPr>
            <a:spLocks noGrp="1"/>
          </p:cNvSpPr>
          <p:nvPr>
            <p:ph sz="half" idx="2"/>
          </p:nvPr>
        </p:nvSpPr>
        <p:spPr>
          <a:xfrm>
            <a:off x="4114800" y="914400"/>
            <a:ext cx="5029200" cy="5105400"/>
          </a:xfrm>
        </p:spPr>
        <p:txBody>
          <a:bodyPr/>
          <a:lstStyle/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AR)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WW++;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.wait(&amp;lock);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WW--;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>
              <a:solidFill>
                <a:srgbClr val="000000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	// read/write access</a:t>
            </a:r>
            <a:br>
              <a:rPr lang="en-US" altLang="ko-KR" sz="2000" b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.signal();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.broadcast();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sz="1800" b="1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356" name="Rectangular Callout 6"/>
          <p:cNvSpPr>
            <a:spLocks noChangeArrowheads="1"/>
          </p:cNvSpPr>
          <p:nvPr/>
        </p:nvSpPr>
        <p:spPr bwMode="auto">
          <a:xfrm>
            <a:off x="3124200" y="5867400"/>
            <a:ext cx="4419600" cy="685800"/>
          </a:xfrm>
          <a:prstGeom prst="wedgeRectCallout">
            <a:avLst>
              <a:gd name="adj1" fmla="val -54273"/>
              <a:gd name="adj2" fmla="val -72046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>
                <a:latin typeface="Helvetica" charset="0"/>
                <a:cs typeface="Helvetica" charset="0"/>
              </a:rPr>
              <a:t>Need to change to broadcast!</a:t>
            </a:r>
          </a:p>
        </p:txBody>
      </p:sp>
    </p:spTree>
    <p:extLst>
      <p:ext uri="{BB962C8B-B14F-4D97-AF65-F5344CB8AC3E}">
        <p14:creationId xmlns:p14="http://schemas.microsoft.com/office/powerpoint/2010/main" val="2874146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Vertical Text Placeholder 5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85292"/>
      </p:ext>
    </p:extLst>
  </p:cSld>
  <p:clrMapOvr>
    <a:masterClrMapping/>
  </p:clrMapOvr>
  <p:transition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2239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Hoare monitors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990600"/>
            <a:ext cx="8839200" cy="1905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Signaler gives up lock, CPU to waiter; waiter runs immediately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Waiter gives up lock, processor back to signaler when it exits critical section or if it waits again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Most textbooks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5334000" y="2971800"/>
            <a:ext cx="35052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lock.Acquire()</a:t>
            </a:r>
          </a:p>
          <a:p>
            <a:r>
              <a:rPr lang="en-US" altLang="ko-KR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if (queue.isEmpty()) {</a:t>
            </a:r>
            <a:b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  dataready.wait(&amp;lock); </a:t>
            </a:r>
            <a:b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}</a:t>
            </a:r>
            <a:b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lock.Release();</a:t>
            </a:r>
            <a:endParaRPr lang="en-US">
              <a:ea typeface="굴림" charset="0"/>
              <a:cs typeface="굴림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609600" y="2970213"/>
            <a:ext cx="35052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lock.Acquire()</a:t>
            </a: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… </a:t>
            </a:r>
            <a:endParaRPr lang="en-US" altLang="ko-KR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dataready.signal();</a:t>
            </a:r>
            <a:endParaRPr lang="en-US" altLang="ko-KR"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lock.Release();</a:t>
            </a:r>
            <a:endParaRPr lang="en-US">
              <a:ea typeface="굴림" charset="0"/>
              <a:cs typeface="굴림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429000" y="3581400"/>
            <a:ext cx="1905000" cy="406400"/>
            <a:chOff x="3429000" y="3581400"/>
            <a:chExt cx="1905000" cy="406400"/>
          </a:xfrm>
        </p:grpSpPr>
        <p:cxnSp>
          <p:nvCxnSpPr>
            <p:cNvPr id="56332" name="Straight Arrow Connector 6"/>
            <p:cNvCxnSpPr>
              <a:cxnSpLocks noChangeShapeType="1"/>
              <a:endCxn id="56323" idx="1"/>
            </p:cNvCxnSpPr>
            <p:nvPr/>
          </p:nvCxnSpPr>
          <p:spPr bwMode="auto">
            <a:xfrm>
              <a:off x="3429000" y="3962400"/>
              <a:ext cx="1905000" cy="254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33" name="Rectangle 18"/>
            <p:cNvSpPr>
              <a:spLocks noChangeArrowheads="1"/>
            </p:cNvSpPr>
            <p:nvPr/>
          </p:nvSpPr>
          <p:spPr bwMode="auto">
            <a:xfrm>
              <a:off x="3657600" y="3581400"/>
              <a:ext cx="1524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>
                  <a:latin typeface="Courier New" charset="0"/>
                  <a:ea typeface="굴림" charset="0"/>
                  <a:cs typeface="굴림" charset="0"/>
                </a:rPr>
                <a:t>Lock, CPU</a:t>
              </a:r>
              <a:endParaRPr lang="en-US">
                <a:ea typeface="굴림" charset="0"/>
                <a:cs typeface="굴림" charset="0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429000" y="4114800"/>
            <a:ext cx="1905000" cy="685800"/>
            <a:chOff x="3429000" y="4114800"/>
            <a:chExt cx="1905000" cy="685800"/>
          </a:xfrm>
        </p:grpSpPr>
        <p:cxnSp>
          <p:nvCxnSpPr>
            <p:cNvPr id="56330" name="Straight Arrow Connector 7"/>
            <p:cNvCxnSpPr>
              <a:cxnSpLocks noChangeShapeType="1"/>
            </p:cNvCxnSpPr>
            <p:nvPr/>
          </p:nvCxnSpPr>
          <p:spPr bwMode="auto">
            <a:xfrm rot="10800000">
              <a:off x="3429000" y="4114800"/>
              <a:ext cx="1905000" cy="6858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31" name="Rectangle 19"/>
            <p:cNvSpPr>
              <a:spLocks noChangeArrowheads="1"/>
            </p:cNvSpPr>
            <p:nvPr/>
          </p:nvSpPr>
          <p:spPr bwMode="auto">
            <a:xfrm rot="1248180">
              <a:off x="3828806" y="4135607"/>
              <a:ext cx="143511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>
                  <a:latin typeface="Courier New" charset="0"/>
                  <a:ea typeface="굴림" charset="0"/>
                  <a:cs typeface="굴림" charset="0"/>
                </a:rPr>
                <a:t>Lock, CPU</a:t>
              </a:r>
              <a:endParaRPr lang="en-US">
                <a:ea typeface="굴림" charset="0"/>
                <a:cs typeface="굴림" charset="0"/>
              </a:endParaRPr>
            </a:p>
          </p:txBody>
        </p:sp>
      </p:grpSp>
      <p:cxnSp>
        <p:nvCxnSpPr>
          <p:cNvPr id="47114" name="Straight Arrow Connector 20"/>
          <p:cNvCxnSpPr>
            <a:cxnSpLocks noChangeShapeType="1"/>
          </p:cNvCxnSpPr>
          <p:nvPr/>
        </p:nvCxnSpPr>
        <p:spPr bwMode="auto">
          <a:xfrm rot="5400000">
            <a:off x="1486694" y="3771106"/>
            <a:ext cx="228600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7115" name="Straight Arrow Connector 25"/>
          <p:cNvCxnSpPr>
            <a:cxnSpLocks noChangeShapeType="1"/>
          </p:cNvCxnSpPr>
          <p:nvPr/>
        </p:nvCxnSpPr>
        <p:spPr bwMode="auto">
          <a:xfrm rot="5400000">
            <a:off x="5523707" y="4456906"/>
            <a:ext cx="534988" cy="31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7116" name="Straight Arrow Connector 27"/>
          <p:cNvCxnSpPr>
            <a:cxnSpLocks noChangeShapeType="1"/>
          </p:cNvCxnSpPr>
          <p:nvPr/>
        </p:nvCxnSpPr>
        <p:spPr bwMode="auto">
          <a:xfrm rot="5400000">
            <a:off x="1485107" y="4304506"/>
            <a:ext cx="228600" cy="1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3528901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667000"/>
            <a:ext cx="64732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CPU Scheduling (beginning)</a:t>
            </a:r>
            <a:endParaRPr lang="en-US" sz="4400" b="0" dirty="0">
              <a:solidFill>
                <a:srgbClr val="2A40E2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447647"/>
      </p:ext>
    </p:extLst>
  </p:cSld>
  <p:clrMapOvr>
    <a:masterClrMapping/>
  </p:clrMapOvr>
  <p:transition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CPU Scheduling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962400"/>
            <a:ext cx="8458200" cy="3124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Earlier, we talked about the life-cycle of a thread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Active threads work their way from Ready queue to Running to various waiting queues.</a:t>
            </a:r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" t="11595" r="888" b="12131"/>
          <a:stretch>
            <a:fillRect/>
          </a:stretch>
        </p:blipFill>
        <p:spPr bwMode="auto">
          <a:xfrm>
            <a:off x="1981200" y="1066800"/>
            <a:ext cx="4876800" cy="28194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87738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CPU </a:t>
            </a:r>
            <a:r>
              <a:rPr lang="en-US" altLang="ko-KR" dirty="0">
                <a:ea typeface="굴림" panose="020B0600000101010101" pitchFamily="34" charset="-127"/>
              </a:rPr>
              <a:t>Scheduling  (Cont.)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038600"/>
            <a:ext cx="8839200" cy="2971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Question: How does OS decide which thread to </a:t>
            </a:r>
            <a:r>
              <a:rPr lang="en-US" altLang="ko-KR" sz="2800" dirty="0" err="1" smtClean="0">
                <a:ea typeface="굴림" panose="020B0600000101010101" pitchFamily="34" charset="-127"/>
              </a:rPr>
              <a:t>dequeue</a:t>
            </a:r>
            <a:r>
              <a:rPr lang="en-US" altLang="ko-KR" sz="2800" dirty="0" smtClean="0">
                <a:ea typeface="굴림" panose="020B0600000101010101" pitchFamily="34" charset="-127"/>
              </a:rPr>
              <a:t>?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Obvious queue to worry about is ready queue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Others can be scheduled as well, however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Scheduling</a:t>
            </a:r>
            <a:r>
              <a:rPr lang="en-US" altLang="ko-KR" sz="2800" dirty="0" smtClean="0">
                <a:ea typeface="굴림" panose="020B0600000101010101" pitchFamily="34" charset="-127"/>
              </a:rPr>
              <a:t>: deciding which threads are given access to resources from moment to moment  </a:t>
            </a:r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" t="11595" r="888" b="12131"/>
          <a:stretch>
            <a:fillRect/>
          </a:stretch>
        </p:blipFill>
        <p:spPr bwMode="auto">
          <a:xfrm>
            <a:off x="1981200" y="1066800"/>
            <a:ext cx="4876800" cy="28194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7993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Assumption – CPU Bursts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191000"/>
            <a:ext cx="8839200" cy="25146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Execution model: programs alternate between bursts of CPU and I/O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Program typically uses the CPU for some period of time, then does I/O, then uses CPU again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Each scheduling decision is about which job to give to the CPU for use by its next CPU burst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With </a:t>
            </a:r>
            <a:r>
              <a:rPr lang="en-US" altLang="ko-KR" dirty="0" err="1" smtClean="0">
                <a:ea typeface="굴림" panose="020B0600000101010101" pitchFamily="34" charset="-127"/>
              </a:rPr>
              <a:t>timeslicing</a:t>
            </a:r>
            <a:r>
              <a:rPr lang="en-US" altLang="ko-KR" dirty="0" smtClean="0">
                <a:ea typeface="굴림" panose="020B0600000101010101" pitchFamily="34" charset="-127"/>
              </a:rPr>
              <a:t>, thread may be forced to give up CPU before finishing current CPU burst</a:t>
            </a:r>
          </a:p>
        </p:txBody>
      </p:sp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32" t="789" r="30032" b="1576"/>
          <a:stretch>
            <a:fillRect/>
          </a:stretch>
        </p:blipFill>
        <p:spPr bwMode="auto">
          <a:xfrm>
            <a:off x="1219200" y="646113"/>
            <a:ext cx="2108200" cy="34290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" t="6123" r="418" b="6123"/>
          <a:stretch>
            <a:fillRect/>
          </a:stretch>
        </p:blipFill>
        <p:spPr bwMode="auto">
          <a:xfrm>
            <a:off x="3657600" y="990600"/>
            <a:ext cx="4330700" cy="287972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4038600" y="1062335"/>
            <a:ext cx="39281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solidFill>
                  <a:schemeClr val="hlink"/>
                </a:solidFill>
                <a:latin typeface="Gill Sans" charset="0"/>
                <a:ea typeface="Gill Sans" charset="0"/>
                <a:cs typeface="Gill Sans" charset="0"/>
              </a:rPr>
              <a:t>Weighted toward small bursts</a:t>
            </a:r>
          </a:p>
        </p:txBody>
      </p:sp>
      <p:sp>
        <p:nvSpPr>
          <p:cNvPr id="18439" name="Freeform 8"/>
          <p:cNvSpPr>
            <a:spLocks/>
          </p:cNvSpPr>
          <p:nvPr/>
        </p:nvSpPr>
        <p:spPr bwMode="auto">
          <a:xfrm>
            <a:off x="4267200" y="1524000"/>
            <a:ext cx="1219200" cy="647700"/>
          </a:xfrm>
          <a:custGeom>
            <a:avLst/>
            <a:gdLst>
              <a:gd name="T0" fmla="*/ 914400 w 576"/>
              <a:gd name="T1" fmla="*/ 0 h 312"/>
              <a:gd name="T2" fmla="*/ 533400 w 576"/>
              <a:gd name="T3" fmla="*/ 457200 h 312"/>
              <a:gd name="T4" fmla="*/ 0 w 576"/>
              <a:gd name="T5" fmla="*/ 228600 h 3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6" h="312">
                <a:moveTo>
                  <a:pt x="576" y="0"/>
                </a:moveTo>
                <a:cubicBezTo>
                  <a:pt x="504" y="132"/>
                  <a:pt x="432" y="264"/>
                  <a:pt x="336" y="288"/>
                </a:cubicBezTo>
                <a:cubicBezTo>
                  <a:pt x="240" y="312"/>
                  <a:pt x="120" y="228"/>
                  <a:pt x="0" y="144"/>
                </a:cubicBezTo>
              </a:path>
            </a:pathLst>
          </a:custGeom>
          <a:noFill/>
          <a:ln w="5715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43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Scheduling Assumptions</a:t>
            </a:r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5257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CPU scheduling big area of research in early 70’s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Many implicit assumptions for CPU scheduling: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One program per user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One thread per program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Programs are independent</a:t>
            </a:r>
          </a:p>
        </p:txBody>
      </p:sp>
    </p:spTree>
    <p:extLst>
      <p:ext uri="{BB962C8B-B14F-4D97-AF65-F5344CB8AC3E}">
        <p14:creationId xmlns:p14="http://schemas.microsoft.com/office/powerpoint/2010/main" val="926616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Scheduling </a:t>
            </a:r>
            <a:r>
              <a:rPr lang="en-US" altLang="ko-KR" dirty="0">
                <a:ea typeface="굴림" panose="020B0600000101010101" pitchFamily="34" charset="-127"/>
              </a:rPr>
              <a:t>Assumptions (Cont.)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3657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Clearly, unrealistic but they simplify the problem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For instance: is “fair” about fairness among users or programs?  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If I run one compilation job and you run five, you get five times as much CPU on many operating systems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The high-level goal: Dole out CPU time to optimize some desired parameters of system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endParaRPr lang="ko-KR" altLang="en-US" sz="2800" dirty="0" smtClean="0">
              <a:ea typeface="굴림" panose="020B0600000101010101" pitchFamily="34" charset="-127"/>
            </a:endParaRPr>
          </a:p>
        </p:txBody>
      </p:sp>
      <p:grpSp>
        <p:nvGrpSpPr>
          <p:cNvPr id="13" name="Group 4"/>
          <p:cNvGrpSpPr>
            <a:grpSpLocks/>
          </p:cNvGrpSpPr>
          <p:nvPr/>
        </p:nvGrpSpPr>
        <p:grpSpPr bwMode="auto">
          <a:xfrm>
            <a:off x="1981200" y="5029200"/>
            <a:ext cx="5106061" cy="1192213"/>
            <a:chOff x="2400" y="1152"/>
            <a:chExt cx="2969" cy="751"/>
          </a:xfrm>
        </p:grpSpPr>
        <p:grpSp>
          <p:nvGrpSpPr>
            <p:cNvPr id="14" name="Group 5"/>
            <p:cNvGrpSpPr>
              <a:grpSpLocks/>
            </p:cNvGrpSpPr>
            <p:nvPr/>
          </p:nvGrpSpPr>
          <p:grpSpPr bwMode="auto">
            <a:xfrm>
              <a:off x="2400" y="1152"/>
              <a:ext cx="2969" cy="384"/>
              <a:chOff x="672" y="2352"/>
              <a:chExt cx="4710" cy="528"/>
            </a:xfrm>
          </p:grpSpPr>
          <p:sp>
            <p:nvSpPr>
              <p:cNvPr id="17" name="Rectangle 6"/>
              <p:cNvSpPr>
                <a:spLocks noChangeArrowheads="1"/>
              </p:cNvSpPr>
              <p:nvPr/>
            </p:nvSpPr>
            <p:spPr bwMode="auto">
              <a:xfrm>
                <a:off x="672" y="2352"/>
                <a:ext cx="816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USER1</a:t>
                </a:r>
              </a:p>
            </p:txBody>
          </p:sp>
          <p:sp>
            <p:nvSpPr>
              <p:cNvPr id="18" name="Rectangle 7"/>
              <p:cNvSpPr>
                <a:spLocks noChangeArrowheads="1"/>
              </p:cNvSpPr>
              <p:nvPr/>
            </p:nvSpPr>
            <p:spPr bwMode="auto">
              <a:xfrm>
                <a:off x="1488" y="2352"/>
                <a:ext cx="1200" cy="52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USER2</a:t>
                </a:r>
              </a:p>
            </p:txBody>
          </p:sp>
          <p:sp>
            <p:nvSpPr>
              <p:cNvPr id="19" name="Rectangle 8"/>
              <p:cNvSpPr>
                <a:spLocks noChangeArrowheads="1"/>
              </p:cNvSpPr>
              <p:nvPr/>
            </p:nvSpPr>
            <p:spPr bwMode="auto">
              <a:xfrm>
                <a:off x="2688" y="2352"/>
                <a:ext cx="816" cy="528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USER3</a:t>
                </a:r>
              </a:p>
            </p:txBody>
          </p:sp>
          <p:sp>
            <p:nvSpPr>
              <p:cNvPr id="20" name="Rectangle 9"/>
              <p:cNvSpPr>
                <a:spLocks noChangeArrowheads="1"/>
              </p:cNvSpPr>
              <p:nvPr/>
            </p:nvSpPr>
            <p:spPr bwMode="auto">
              <a:xfrm>
                <a:off x="3495" y="2352"/>
                <a:ext cx="1104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USER1</a:t>
                </a:r>
              </a:p>
            </p:txBody>
          </p:sp>
          <p:sp>
            <p:nvSpPr>
              <p:cNvPr id="21" name="Rectangle 10"/>
              <p:cNvSpPr>
                <a:spLocks noChangeArrowheads="1"/>
              </p:cNvSpPr>
              <p:nvPr/>
            </p:nvSpPr>
            <p:spPr bwMode="auto">
              <a:xfrm>
                <a:off x="4608" y="2352"/>
                <a:ext cx="774" cy="52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 dirty="0">
                    <a:latin typeface="Gill Sans" charset="0"/>
                    <a:ea typeface="Gill Sans" charset="0"/>
                    <a:cs typeface="Gill Sans" charset="0"/>
                  </a:rPr>
                  <a:t>USER2</a:t>
                </a:r>
              </a:p>
            </p:txBody>
          </p:sp>
        </p:grp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2688" y="1535"/>
              <a:ext cx="66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3200" b="0">
                  <a:latin typeface="Gill Sans" charset="0"/>
                  <a:ea typeface="Gill Sans" charset="0"/>
                  <a:cs typeface="Gill Sans" charset="0"/>
                </a:rPr>
                <a:t>Time </a:t>
              </a:r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3360" y="1728"/>
              <a:ext cx="10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2666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Synchronization Summary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685800"/>
            <a:ext cx="8686800" cy="6172200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sz="2400" dirty="0" smtClean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dirty="0" smtClean="0">
                <a:solidFill>
                  <a:srgbClr val="FF0000"/>
                </a:solidFill>
                <a:ea typeface="굴림" panose="020B0600000101010101" pitchFamily="34" charset="-127"/>
              </a:rPr>
              <a:t>Monitors</a:t>
            </a:r>
            <a:r>
              <a:rPr lang="en-US" altLang="ko-KR" sz="2800" dirty="0" smtClean="0">
                <a:ea typeface="굴림" panose="020B0600000101010101" pitchFamily="34" charset="-127"/>
              </a:rPr>
              <a:t>: A lock plus zero or more condition variables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Always acquire lock before accessing shared data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Use condition variables to wait inside critical section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Three Operations: </a:t>
            </a:r>
            <a:r>
              <a:rPr lang="en-US" altLang="ko-KR" sz="24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Wait()</a:t>
            </a:r>
            <a:r>
              <a:rPr lang="en-US" altLang="ko-KR" sz="2400" dirty="0" smtClean="0">
                <a:ea typeface="굴림" panose="020B0600000101010101" pitchFamily="34" charset="-127"/>
              </a:rPr>
              <a:t>,</a:t>
            </a: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sz="24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Signal()</a:t>
            </a:r>
            <a:r>
              <a:rPr lang="en-US" altLang="ko-KR" sz="2400" dirty="0" smtClean="0">
                <a:ea typeface="굴림" panose="020B0600000101010101" pitchFamily="34" charset="-127"/>
              </a:rPr>
              <a:t>,</a:t>
            </a: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sz="24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Broadcast()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endParaRPr lang="en-US" altLang="ko-KR" sz="2400" dirty="0">
              <a:solidFill>
                <a:schemeClr val="hlin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</a:pPr>
            <a:endParaRPr lang="en-US" altLang="ko-KR" sz="2800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463709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monitors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990600"/>
            <a:ext cx="8839200" cy="1905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Signaler keeps lock and processor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Waiter placed on ready queue with no special priority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</a:rPr>
              <a:t>Practically, need to check condition again after wait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Most real operating systems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5334000" y="2971800"/>
            <a:ext cx="38100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lock.Acquire()</a:t>
            </a:r>
          </a:p>
          <a:p>
            <a:r>
              <a:rPr lang="en-US" altLang="ko-KR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while (queue.isEmpty()) {</a:t>
            </a:r>
            <a:b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  dataready.wait(&amp;lock); </a:t>
            </a:r>
            <a:b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}</a:t>
            </a:r>
            <a:b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lock.Release();</a:t>
            </a:r>
            <a:endParaRPr lang="en-US">
              <a:ea typeface="굴림" charset="0"/>
              <a:cs typeface="굴림" charset="0"/>
            </a:endParaRP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609600" y="2970213"/>
            <a:ext cx="35052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lock.Acquire()</a:t>
            </a: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… </a:t>
            </a:r>
            <a:endParaRPr lang="en-US" altLang="ko-KR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dataready.signal();</a:t>
            </a:r>
            <a:endParaRPr lang="en-US" altLang="ko-KR"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lock.Release();</a:t>
            </a:r>
            <a:endParaRPr lang="en-US">
              <a:ea typeface="굴림" charset="0"/>
              <a:cs typeface="굴림" charset="0"/>
            </a:endParaRPr>
          </a:p>
        </p:txBody>
      </p:sp>
      <p:cxnSp>
        <p:nvCxnSpPr>
          <p:cNvPr id="58373" name="Straight Arrow Connector 20"/>
          <p:cNvCxnSpPr>
            <a:cxnSpLocks noChangeShapeType="1"/>
          </p:cNvCxnSpPr>
          <p:nvPr/>
        </p:nvCxnSpPr>
        <p:spPr bwMode="auto">
          <a:xfrm rot="5400000">
            <a:off x="1486694" y="3771106"/>
            <a:ext cx="228600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8374" name="Straight Arrow Connector 27"/>
          <p:cNvCxnSpPr>
            <a:cxnSpLocks noChangeShapeType="1"/>
          </p:cNvCxnSpPr>
          <p:nvPr/>
        </p:nvCxnSpPr>
        <p:spPr bwMode="auto">
          <a:xfrm rot="5400000">
            <a:off x="1485107" y="4304506"/>
            <a:ext cx="228600" cy="1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9161" name="Rectangular Callout 16"/>
          <p:cNvSpPr>
            <a:spLocks noChangeArrowheads="1"/>
          </p:cNvSpPr>
          <p:nvPr/>
        </p:nvSpPr>
        <p:spPr bwMode="auto">
          <a:xfrm>
            <a:off x="2971800" y="2895600"/>
            <a:ext cx="1752600" cy="914400"/>
          </a:xfrm>
          <a:prstGeom prst="wedgeRectCallout">
            <a:avLst>
              <a:gd name="adj1" fmla="val -38579"/>
              <a:gd name="adj2" fmla="val 625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>
                <a:latin typeface="Helvetica" charset="0"/>
                <a:cs typeface="Helvetica" charset="0"/>
              </a:rPr>
              <a:t>Put waiting thread on ready queue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725738" y="3810000"/>
            <a:ext cx="2609850" cy="782638"/>
            <a:chOff x="2725738" y="3810000"/>
            <a:chExt cx="2609850" cy="782638"/>
          </a:xfrm>
        </p:grpSpPr>
        <p:cxnSp>
          <p:nvCxnSpPr>
            <p:cNvPr id="58377" name="Straight Arrow Connector 7"/>
            <p:cNvCxnSpPr>
              <a:cxnSpLocks noChangeShapeType="1"/>
            </p:cNvCxnSpPr>
            <p:nvPr/>
          </p:nvCxnSpPr>
          <p:spPr bwMode="auto">
            <a:xfrm flipV="1">
              <a:off x="2895600" y="3810000"/>
              <a:ext cx="2438400" cy="7620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8378" name="TextBox 17"/>
            <p:cNvSpPr txBox="1">
              <a:spLocks noChangeArrowheads="1"/>
            </p:cNvSpPr>
            <p:nvPr/>
          </p:nvSpPr>
          <p:spPr bwMode="auto">
            <a:xfrm rot="-1028988">
              <a:off x="2725738" y="4222750"/>
              <a:ext cx="26098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b="0">
                  <a:latin typeface="Helvetica" charset="0"/>
                  <a:cs typeface="Helvetica" charset="0"/>
                </a:rPr>
                <a:t>schedule waiting thread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19808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1" grpId="0" animBg="1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58773</TotalTime>
  <Pages>60</Pages>
  <Words>3153</Words>
  <Application>Microsoft Macintosh PowerPoint</Application>
  <PresentationFormat>On-screen Show (4:3)</PresentationFormat>
  <Paragraphs>991</Paragraphs>
  <Slides>86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86</vt:i4>
      </vt:variant>
    </vt:vector>
  </HeadingPairs>
  <TitlesOfParts>
    <vt:vector size="99" baseType="lpstr">
      <vt:lpstr>Arial Narrow</vt:lpstr>
      <vt:lpstr>Ariel narrow</vt:lpstr>
      <vt:lpstr>Comic Sans MS</vt:lpstr>
      <vt:lpstr>Consolas</vt:lpstr>
      <vt:lpstr>Courier New</vt:lpstr>
      <vt:lpstr>Gill Sans</vt:lpstr>
      <vt:lpstr>Gill Sans Light</vt:lpstr>
      <vt:lpstr>Helvetica</vt:lpstr>
      <vt:lpstr>ＭＳ Ｐゴシック</vt:lpstr>
      <vt:lpstr>Wingdings</vt:lpstr>
      <vt:lpstr>굴림</vt:lpstr>
      <vt:lpstr>Arial</vt:lpstr>
      <vt:lpstr>Office</vt:lpstr>
      <vt:lpstr>CS162 Operating Systems and Systems Programming Lecture 9   Synchronization (cont’d), Readers/Writers example</vt:lpstr>
      <vt:lpstr>Motivation for Monitors and Condition Variables</vt:lpstr>
      <vt:lpstr> Monitor with Condition Variables</vt:lpstr>
      <vt:lpstr>Simple Monitor Example (version 1)</vt:lpstr>
      <vt:lpstr>Condition Variables</vt:lpstr>
      <vt:lpstr>Complete Monitor Example (with cond. variable)</vt:lpstr>
      <vt:lpstr>Mesa vs. Hoare monitors</vt:lpstr>
      <vt:lpstr>Hoare monitors</vt:lpstr>
      <vt:lpstr>Mesa monitors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Administrivia</vt:lpstr>
      <vt:lpstr>BREAK</vt:lpstr>
      <vt:lpstr>Readers/Writers Problem</vt:lpstr>
      <vt:lpstr>Basic Readers/Writers Solution</vt:lpstr>
      <vt:lpstr>Code for a Reader</vt:lpstr>
      <vt:lpstr>Code for a Writer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Read/Writer Questions</vt:lpstr>
      <vt:lpstr>Read/Writer Questions</vt:lpstr>
      <vt:lpstr>Read/Writer Questions</vt:lpstr>
      <vt:lpstr>Read/Writer Questions</vt:lpstr>
      <vt:lpstr>Read/Writer Questions</vt:lpstr>
      <vt:lpstr>PowerPoint Presentation</vt:lpstr>
      <vt:lpstr>PowerPoint Presentation</vt:lpstr>
      <vt:lpstr>PowerPoint Presentation</vt:lpstr>
      <vt:lpstr>Recall: CPU Scheduling</vt:lpstr>
      <vt:lpstr>Recall: CPU Scheduling  (Cont.)</vt:lpstr>
      <vt:lpstr>Assumption – CPU Bursts</vt:lpstr>
      <vt:lpstr>Scheduling Assumptions</vt:lpstr>
      <vt:lpstr>Scheduling Assumptions (Cont.)</vt:lpstr>
      <vt:lpstr>Synchronization Summary</vt:lpstr>
    </vt:vector>
  </TitlesOfParts>
  <Company>UC Berkeley</Company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Ion Stoica</cp:lastModifiedBy>
  <cp:revision>656</cp:revision>
  <cp:lastPrinted>2017-02-16T02:12:03Z</cp:lastPrinted>
  <dcterms:created xsi:type="dcterms:W3CDTF">1995-08-12T11:37:26Z</dcterms:created>
  <dcterms:modified xsi:type="dcterms:W3CDTF">2018-09-25T05:14:02Z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