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56" r:id="rId2"/>
    <p:sldId id="430" r:id="rId3"/>
    <p:sldId id="431" r:id="rId4"/>
    <p:sldId id="432" r:id="rId5"/>
    <p:sldId id="433" r:id="rId6"/>
    <p:sldId id="435" r:id="rId7"/>
    <p:sldId id="367" r:id="rId8"/>
    <p:sldId id="436" r:id="rId9"/>
    <p:sldId id="437" r:id="rId10"/>
    <p:sldId id="439" r:id="rId11"/>
    <p:sldId id="501" r:id="rId12"/>
    <p:sldId id="440" r:id="rId13"/>
    <p:sldId id="441" r:id="rId14"/>
    <p:sldId id="442" r:id="rId15"/>
    <p:sldId id="443" r:id="rId16"/>
    <p:sldId id="444" r:id="rId17"/>
    <p:sldId id="453" r:id="rId18"/>
    <p:sldId id="420" r:id="rId19"/>
    <p:sldId id="415" r:id="rId20"/>
    <p:sldId id="424" r:id="rId21"/>
    <p:sldId id="428" r:id="rId22"/>
    <p:sldId id="427" r:id="rId23"/>
    <p:sldId id="454" r:id="rId24"/>
    <p:sldId id="455" r:id="rId25"/>
    <p:sldId id="456" r:id="rId26"/>
    <p:sldId id="457" r:id="rId27"/>
    <p:sldId id="458" r:id="rId28"/>
    <p:sldId id="487" r:id="rId29"/>
    <p:sldId id="485" r:id="rId30"/>
    <p:sldId id="429" r:id="rId31"/>
    <p:sldId id="469" r:id="rId32"/>
    <p:sldId id="468" r:id="rId33"/>
    <p:sldId id="470" r:id="rId34"/>
    <p:sldId id="488" r:id="rId35"/>
    <p:sldId id="471" r:id="rId36"/>
    <p:sldId id="472" r:id="rId37"/>
    <p:sldId id="474" r:id="rId38"/>
    <p:sldId id="475" r:id="rId39"/>
    <p:sldId id="413" r:id="rId40"/>
    <p:sldId id="414" r:id="rId41"/>
    <p:sldId id="486" r:id="rId42"/>
    <p:sldId id="489" r:id="rId43"/>
    <p:sldId id="490" r:id="rId44"/>
    <p:sldId id="491" r:id="rId45"/>
    <p:sldId id="492" r:id="rId46"/>
    <p:sldId id="493" r:id="rId47"/>
    <p:sldId id="494" r:id="rId48"/>
    <p:sldId id="495" r:id="rId49"/>
    <p:sldId id="496" r:id="rId50"/>
    <p:sldId id="498" r:id="rId51"/>
    <p:sldId id="499" r:id="rId52"/>
    <p:sldId id="500" r:id="rId53"/>
    <p:sldId id="388" r:id="rId54"/>
    <p:sldId id="358" r:id="rId55"/>
    <p:sldId id="339" r:id="rId56"/>
    <p:sldId id="402" r:id="rId57"/>
    <p:sldId id="403" r:id="rId58"/>
    <p:sldId id="404" r:id="rId59"/>
    <p:sldId id="405" r:id="rId60"/>
    <p:sldId id="407" r:id="rId61"/>
    <p:sldId id="409" r:id="rId62"/>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8" autoAdjust="0"/>
    <p:restoredTop sz="83710" autoAdjust="0"/>
  </p:normalViewPr>
  <p:slideViewPr>
    <p:cSldViewPr>
      <p:cViewPr varScale="1">
        <p:scale>
          <a:sx n="80" d="100"/>
          <a:sy n="80" d="100"/>
        </p:scale>
        <p:origin x="432"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5" d="100"/>
        <a:sy n="85" d="100"/>
      </p:scale>
      <p:origin x="0" y="-2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1282700" y="3475038"/>
            <a:ext cx="7035800" cy="3292475"/>
          </a:xfrm>
          <a:noFill/>
          <a:extLst>
            <a:ext uri="{91240B29-F687-4F45-9708-019B960494DF}">
              <a14:hiddenLine xmlns:a14="http://schemas.microsoft.com/office/drawing/2010/main" w="9525">
                <a:pattFill prst="narHorz">
                  <a:fgClr>
                    <a:schemeClr val="tx1"/>
                  </a:fgClr>
                  <a:bgClr>
                    <a:schemeClr val="bg1"/>
                  </a:bgClr>
                </a:pattFill>
                <a:miter lim="800000"/>
                <a:headEnd/>
                <a:tailEnd/>
              </a14:hiddenLine>
            </a:ext>
          </a:extLst>
        </p:spPr>
        <p:txBody>
          <a:bodyPr lIns="95670" tIns="46996" rIns="95670" bIns="46996"/>
          <a:lstStyle/>
          <a:p>
            <a:endParaRPr lang="en-US" altLang="en-US" smtClean="0"/>
          </a:p>
        </p:txBody>
      </p:sp>
    </p:spTree>
    <p:extLst>
      <p:ext uri="{BB962C8B-B14F-4D97-AF65-F5344CB8AC3E}">
        <p14:creationId xmlns:p14="http://schemas.microsoft.com/office/powerpoint/2010/main" val="40839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altLang="en-US" smtClean="0"/>
              <a:t>Distance 186 light secs to 21 light minutes one-way</a:t>
            </a:r>
          </a:p>
          <a:p>
            <a:r>
              <a:rPr lang="en-US" altLang="en-US" smtClean="0"/>
              <a:t>Nearly two earth years</a:t>
            </a:r>
          </a:p>
        </p:txBody>
      </p:sp>
    </p:spTree>
    <p:extLst>
      <p:ext uri="{BB962C8B-B14F-4D97-AF65-F5344CB8AC3E}">
        <p14:creationId xmlns:p14="http://schemas.microsoft.com/office/powerpoint/2010/main" val="283172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1957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7617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3964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6170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4804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848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9985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7938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ea typeface="ＭＳ Ｐゴシック" charset="0"/>
                <a:cs typeface="ＭＳ Ｐゴシック" charset="0"/>
              </a:rPr>
              <a:t>In this course we are not focusing on a single node system but on the end-to-end system. The reason is very simple: today the majority of applications we use does not run on our system. Social networks, e-mail, google docs, online gamming, etc. </a:t>
            </a:r>
          </a:p>
        </p:txBody>
      </p:sp>
    </p:spTree>
    <p:extLst>
      <p:ext uri="{BB962C8B-B14F-4D97-AF65-F5344CB8AC3E}">
        <p14:creationId xmlns:p14="http://schemas.microsoft.com/office/powerpoint/2010/main" val="85582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224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6197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24829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4690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64802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9463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3898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987675" y="468313"/>
            <a:ext cx="3644900" cy="2733675"/>
          </a:xfrm>
          <a:ln>
            <a:noFill/>
          </a:ln>
          <a:extLst>
            <a:ext uri="{91240B29-F687-4F45-9708-019B960494DF}">
              <a14:hiddenLine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180933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1282700" y="3475038"/>
            <a:ext cx="7035800" cy="3292475"/>
          </a:xfrm>
          <a:noFill/>
          <a:extLst>
            <a:ext uri="{91240B29-F687-4F45-9708-019B960494DF}">
              <a14:hiddenLine xmlns:a14="http://schemas.microsoft.com/office/drawing/2010/main" w="9525">
                <a:pattFill prst="narHorz">
                  <a:fgClr>
                    <a:schemeClr val="tx1"/>
                  </a:fgClr>
                  <a:bgClr>
                    <a:schemeClr val="bg1"/>
                  </a:bgClr>
                </a:pattFill>
                <a:miter lim="800000"/>
                <a:headEnd/>
                <a:tailEnd/>
              </a14:hiddenLine>
            </a:ext>
          </a:extLst>
        </p:spPr>
        <p:txBody>
          <a:bodyPr lIns="95670" tIns="46996" rIns="95670" bIns="46996"/>
          <a:lstStyle/>
          <a:p>
            <a:endParaRPr lang="en-US" altLang="en-US" smtClean="0"/>
          </a:p>
        </p:txBody>
      </p:sp>
    </p:spTree>
    <p:extLst>
      <p:ext uri="{BB962C8B-B14F-4D97-AF65-F5344CB8AC3E}">
        <p14:creationId xmlns:p14="http://schemas.microsoft.com/office/powerpoint/2010/main" val="207101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971800" y="549275"/>
            <a:ext cx="3657600" cy="2743200"/>
          </a:xfrm>
          <a:ln/>
        </p:spPr>
      </p:sp>
      <p:sp>
        <p:nvSpPr>
          <p:cNvPr id="56323" name="Rectangle 3"/>
          <p:cNvSpPr>
            <a:spLocks noGrp="1" noChangeArrowheads="1"/>
          </p:cNvSpPr>
          <p:nvPr>
            <p:ph type="body" idx="1"/>
          </p:nvPr>
        </p:nvSpPr>
        <p:spPr>
          <a:xfrm>
            <a:off x="1279525" y="3475038"/>
            <a:ext cx="7042150" cy="3290887"/>
          </a:xfrm>
          <a:noFill/>
        </p:spPr>
        <p:txBody>
          <a:bodyPr/>
          <a:lstStyle/>
          <a:p>
            <a:endParaRPr lang="en-US" altLang="en-US" smtClean="0"/>
          </a:p>
        </p:txBody>
      </p:sp>
    </p:spTree>
    <p:extLst>
      <p:ext uri="{BB962C8B-B14F-4D97-AF65-F5344CB8AC3E}">
        <p14:creationId xmlns:p14="http://schemas.microsoft.com/office/powerpoint/2010/main" val="151421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200150" y="690563"/>
            <a:ext cx="4597400" cy="3448050"/>
          </a:xfrm>
          <a:ln/>
        </p:spPr>
      </p:sp>
      <p:sp>
        <p:nvSpPr>
          <p:cNvPr id="32770" name="Rectangle 3"/>
          <p:cNvSpPr>
            <a:spLocks noGrp="1" noChangeArrowheads="1"/>
          </p:cNvSpPr>
          <p:nvPr>
            <p:ph type="body" idx="1"/>
          </p:nvPr>
        </p:nvSpPr>
        <p:spPr>
          <a:xfrm>
            <a:off x="700002" y="4367930"/>
            <a:ext cx="5597697" cy="41364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p>
          <a:p>
            <a:r>
              <a:rPr lang="en-US">
                <a:ea typeface="ＭＳ Ｐゴシック" charset="0"/>
                <a:cs typeface="ＭＳ Ｐゴシック" charset="0"/>
              </a:rPr>
              <a:t>The name we give to such an integrated system is a Societal Scale Information System, a name meant to evoke its scale – enormous -  and purpose – benefiting people and the economy.</a:t>
            </a:r>
          </a:p>
          <a:p>
            <a:endParaRPr lang="en-US">
              <a:ea typeface="ＭＳ Ｐゴシック" charset="0"/>
              <a:cs typeface="ＭＳ Ｐゴシック" charset="0"/>
            </a:endParaRPr>
          </a:p>
          <a:p>
            <a:r>
              <a:rPr lang="en-US">
                <a:ea typeface="ＭＳ Ｐゴシック" charset="0"/>
                <a:cs typeface="ＭＳ Ｐゴシック" charset="0"/>
              </a:rPr>
              <a:t>I will leave the details of all the specific applications that Ruzena mentioned, be it to energy efficiency or education or disaster response the social sciences, and indeed most details, to later talks and posters. </a:t>
            </a:r>
          </a:p>
        </p:txBody>
      </p:sp>
    </p:spTree>
    <p:extLst>
      <p:ext uri="{BB962C8B-B14F-4D97-AF65-F5344CB8AC3E}">
        <p14:creationId xmlns:p14="http://schemas.microsoft.com/office/powerpoint/2010/main" val="370982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83038" y="8763000"/>
            <a:ext cx="3038475" cy="409575"/>
          </a:xfrm>
          <a:prstGeom prst="rect">
            <a:avLst/>
          </a:prstGeom>
        </p:spPr>
        <p:txBody>
          <a:bodyPr/>
          <a:lstStyle/>
          <a:p>
            <a:pPr>
              <a:defRPr/>
            </a:pPr>
            <a:fld id="{7DAEA246-AA45-9741-BAF0-58C69264CAE3}" type="slidenum">
              <a:rPr lang="en-US" smtClean="0"/>
              <a:pPr>
                <a:defRPr/>
              </a:pPr>
              <a:t>34</a:t>
            </a:fld>
            <a:endParaRPr lang="en-US"/>
          </a:p>
        </p:txBody>
      </p:sp>
    </p:spTree>
    <p:extLst>
      <p:ext uri="{BB962C8B-B14F-4D97-AF65-F5344CB8AC3E}">
        <p14:creationId xmlns:p14="http://schemas.microsoft.com/office/powerpoint/2010/main" val="389059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525290" y="4367930"/>
            <a:ext cx="6031583" cy="41364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5661" tIns="46992" rIns="95661" bIns="46992"/>
          <a:lstStyle/>
          <a:p>
            <a:endParaRPr lang="en-US">
              <a:ea typeface="ＭＳ Ｐゴシック" charset="0"/>
              <a:cs typeface="ＭＳ Ｐゴシック" charset="0"/>
            </a:endParaRPr>
          </a:p>
        </p:txBody>
      </p:sp>
      <p:sp>
        <p:nvSpPr>
          <p:cNvPr id="44034" name="Rectangle 3"/>
          <p:cNvSpPr>
            <a:spLocks noGrp="1" noRot="1" noChangeAspect="1" noChangeArrowheads="1" noTextEdit="1"/>
          </p:cNvSpPr>
          <p:nvPr>
            <p:ph type="sldImg"/>
          </p:nvPr>
        </p:nvSpPr>
        <p:spPr>
          <a:xfrm>
            <a:off x="1216025" y="588963"/>
            <a:ext cx="4579938" cy="3435350"/>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230509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91463" y="6551613"/>
            <a:ext cx="110013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a:solidFill>
                  <a:srgbClr val="2A40E2"/>
                </a:solidFill>
              </a:rPr>
              <a:t>Lec 1.</a:t>
            </a:r>
            <a:fld id="{6456B83E-17D0-4CDF-84AD-C8A97BEB5271}" type="slidenum">
              <a:rPr lang="en-US" altLang="en-US" sz="1400">
                <a:solidFill>
                  <a:srgbClr val="2A40E2"/>
                </a:solidFill>
              </a:rPr>
              <a:pPr algn="ctr"/>
              <a:t>‹#›</a:t>
            </a:fld>
            <a:endParaRPr lang="en-US" altLang="en-US" sz="1400" b="0" i="1">
              <a:solidFill>
                <a:srgbClr val="2A40E2"/>
              </a:solidFill>
            </a:endParaRPr>
          </a:p>
        </p:txBody>
      </p:sp>
      <p:sp>
        <p:nvSpPr>
          <p:cNvPr id="1029" name="Text Box 5"/>
          <p:cNvSpPr txBox="1">
            <a:spLocks noChangeArrowheads="1"/>
          </p:cNvSpPr>
          <p:nvPr/>
        </p:nvSpPr>
        <p:spPr bwMode="auto">
          <a:xfrm>
            <a:off x="0" y="6550025"/>
            <a:ext cx="91240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1/21/15</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542935"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Spring 2015</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digitaltonto.com/2011/our-emergent-digital-futu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spmag.com/issue/article/Time-Is-Not-Always-On-Our-Side"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sc.org/solutions/surve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internetworldstats.com/stat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notesSlide" Target="../notesSlides/notesSlide7.xm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vmlDrawing" Target="../drawings/vmlDrawing2.v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oleObject" Target="../embeddings/oleObject2.bin"/><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w3.org/Protocols/HTTP/AsImplemented.htm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mailto:cs162-tg@inst.eecs.berkeley.edu" TargetMode="External"/><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hyperlink" Target="mailto:cs162-tb@inst.eecs.berkeley.edu" TargetMode="External"/><Relationship Id="rId7" Type="http://schemas.openxmlformats.org/officeDocument/2006/relationships/hyperlink" Target="mailto:cs162-tf@inst.eecs.berkeley.edu" TargetMode="External"/><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hyperlink" Target="mailto:cs162-ta@inst.eecs.berkeley.edu" TargetMode="External"/><Relationship Id="rId16" Type="http://schemas.openxmlformats.org/officeDocument/2006/relationships/image" Target="../media/image56.jpeg"/><Relationship Id="rId1" Type="http://schemas.openxmlformats.org/officeDocument/2006/relationships/slideLayout" Target="../slideLayouts/slideLayout4.xml"/><Relationship Id="rId6" Type="http://schemas.openxmlformats.org/officeDocument/2006/relationships/hyperlink" Target="mailto:cs162-te@inst.eecs.berkeley.edu" TargetMode="External"/><Relationship Id="rId11" Type="http://schemas.openxmlformats.org/officeDocument/2006/relationships/image" Target="../media/image51.jpeg"/><Relationship Id="rId5" Type="http://schemas.openxmlformats.org/officeDocument/2006/relationships/hyperlink" Target="mailto:cs162-td@inst.eecs.berkeley.edu" TargetMode="External"/><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hyperlink" Target="mailto:cs126-tc@inst.eecs.berkeley.edu" TargetMode="External"/><Relationship Id="rId9" Type="http://schemas.openxmlformats.org/officeDocument/2006/relationships/hyperlink" Target="mailto:cs162-ti@inst.eecs.berkeley.edu" TargetMode="External"/><Relationship Id="rId1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piazza.com/berkeley/spring2015/cs162" TargetMode="Externa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s162-xx@cory.eecs.berkele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0.wmf"/><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295400"/>
            <a:ext cx="7848600" cy="20574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1</a:t>
            </a:r>
            <a:br>
              <a:rPr lang="en-US" altLang="en-US" sz="3000" dirty="0" smtClean="0"/>
            </a:br>
            <a:r>
              <a:rPr lang="en-US" altLang="en-US" sz="3000" dirty="0" smtClean="0"/>
              <a:t/>
            </a:r>
            <a:br>
              <a:rPr lang="en-US" altLang="en-US" sz="3000" dirty="0" smtClean="0"/>
            </a:br>
            <a:r>
              <a:rPr lang="en-US" altLang="en-US" sz="3000" dirty="0" smtClean="0"/>
              <a:t>What is an Operating System?</a:t>
            </a:r>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January 21</a:t>
            </a:r>
            <a:r>
              <a:rPr lang="en-US" altLang="en-US" baseline="30000" dirty="0" smtClean="0"/>
              <a:t>st</a:t>
            </a:r>
            <a:r>
              <a:rPr lang="en-US" altLang="en-US" dirty="0" smtClean="0"/>
              <a:t>, 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05200"/>
            <a:ext cx="2171700" cy="2171700"/>
          </a:xfrm>
          <a:prstGeom prst="rect">
            <a:avLst/>
          </a:prstGeom>
        </p:spPr>
      </p:pic>
      <p:sp>
        <p:nvSpPr>
          <p:cNvPr id="2" name="Title 1"/>
          <p:cNvSpPr>
            <a:spLocks noGrp="1"/>
          </p:cNvSpPr>
          <p:nvPr>
            <p:ph type="title"/>
          </p:nvPr>
        </p:nvSpPr>
        <p:spPr>
          <a:xfrm>
            <a:off x="533400" y="101600"/>
            <a:ext cx="8001000" cy="736600"/>
          </a:xfrm>
        </p:spPr>
        <p:txBody>
          <a:bodyPr/>
          <a:lstStyle/>
          <a:p>
            <a:r>
              <a:rPr lang="en-US" dirty="0" smtClean="0"/>
              <a:t>OS Basics: “Virtual Machine” Boundary</a:t>
            </a:r>
            <a:endParaRPr lang="en-US" dirty="0"/>
          </a:p>
        </p:txBody>
      </p:sp>
      <p:sp>
        <p:nvSpPr>
          <p:cNvPr id="39" name="Can 38"/>
          <p:cNvSpPr/>
          <p:nvPr/>
        </p:nvSpPr>
        <p:spPr bwMode="auto">
          <a:xfrm>
            <a:off x="2362200" y="43434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3" name="Picture 42"/>
          <p:cNvPicPr>
            <a:picLocks noChangeAspect="1"/>
          </p:cNvPicPr>
          <p:nvPr/>
        </p:nvPicPr>
        <p:blipFill>
          <a:blip r:embed="rId3"/>
          <a:stretch>
            <a:fillRect/>
          </a:stretch>
        </p:blipFill>
        <p:spPr>
          <a:xfrm>
            <a:off x="6477000" y="5105400"/>
            <a:ext cx="1237948" cy="876300"/>
          </a:xfrm>
          <a:prstGeom prst="rect">
            <a:avLst/>
          </a:prstGeom>
        </p:spPr>
      </p:pic>
      <p:pic>
        <p:nvPicPr>
          <p:cNvPr id="44" name="Picture 43"/>
          <p:cNvPicPr>
            <a:picLocks noChangeAspect="1"/>
          </p:cNvPicPr>
          <p:nvPr/>
        </p:nvPicPr>
        <p:blipFill>
          <a:blip r:embed="rId4"/>
          <a:stretch>
            <a:fillRect/>
          </a:stretch>
        </p:blipFill>
        <p:spPr>
          <a:xfrm>
            <a:off x="5029200" y="5943600"/>
            <a:ext cx="723900" cy="455315"/>
          </a:xfrm>
          <a:prstGeom prst="rect">
            <a:avLst/>
          </a:prstGeom>
        </p:spPr>
      </p:pic>
      <p:sp>
        <p:nvSpPr>
          <p:cNvPr id="45" name="Punched Tape 44"/>
          <p:cNvSpPr/>
          <p:nvPr/>
        </p:nvSpPr>
        <p:spPr bwMode="auto">
          <a:xfrm rot="5400000">
            <a:off x="2400300" y="10287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5" name="Group 14"/>
          <p:cNvGrpSpPr/>
          <p:nvPr/>
        </p:nvGrpSpPr>
        <p:grpSpPr>
          <a:xfrm>
            <a:off x="3048000" y="1676400"/>
            <a:ext cx="4572000" cy="457200"/>
            <a:chOff x="3048000" y="1905000"/>
            <a:chExt cx="4572000" cy="457200"/>
          </a:xfrm>
        </p:grpSpPr>
        <p:sp>
          <p:nvSpPr>
            <p:cNvPr id="3" name="Rectangle 2"/>
            <p:cNvSpPr/>
            <p:nvPr/>
          </p:nvSpPr>
          <p:spPr bwMode="auto">
            <a:xfrm>
              <a:off x="3048000" y="22098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905000"/>
              <a:ext cx="2964461" cy="369332"/>
            </a:xfrm>
            <a:prstGeom prst="rect">
              <a:avLst/>
            </a:prstGeom>
            <a:noFill/>
          </p:spPr>
          <p:txBody>
            <a:bodyPr wrap="none" rtlCol="0">
              <a:spAutoFit/>
            </a:bodyPr>
            <a:lstStyle/>
            <a:p>
              <a:r>
                <a:rPr lang="en-US" dirty="0" smtClean="0"/>
                <a:t>OS Hardware Virtualization</a:t>
              </a:r>
              <a:endParaRPr lang="en-US" dirty="0"/>
            </a:p>
          </p:txBody>
        </p:sp>
      </p:grpSp>
      <p:sp>
        <p:nvSpPr>
          <p:cNvPr id="11" name="Rectangle 10"/>
          <p:cNvSpPr/>
          <p:nvPr/>
        </p:nvSpPr>
        <p:spPr>
          <a:xfrm>
            <a:off x="1524000" y="21336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752600"/>
            <a:ext cx="1095597" cy="369332"/>
          </a:xfrm>
          <a:prstGeom prst="rect">
            <a:avLst/>
          </a:prstGeom>
        </p:spPr>
        <p:txBody>
          <a:bodyPr wrap="none">
            <a:spAutoFit/>
          </a:bodyPr>
          <a:lstStyle/>
          <a:p>
            <a:r>
              <a:rPr lang="en-US" dirty="0" smtClean="0"/>
              <a:t>Software</a:t>
            </a:r>
            <a:endParaRPr lang="en-US" dirty="0"/>
          </a:p>
        </p:txBody>
      </p:sp>
      <p:grpSp>
        <p:nvGrpSpPr>
          <p:cNvPr id="14" name="Group 13"/>
          <p:cNvGrpSpPr/>
          <p:nvPr/>
        </p:nvGrpSpPr>
        <p:grpSpPr>
          <a:xfrm>
            <a:off x="2209800" y="2209800"/>
            <a:ext cx="4267200" cy="1676400"/>
            <a:chOff x="2209800" y="2438400"/>
            <a:chExt cx="4267200" cy="1676400"/>
          </a:xfrm>
        </p:grpSpPr>
        <p:cxnSp>
          <p:nvCxnSpPr>
            <p:cNvPr id="10" name="Straight Arrow Connector 9"/>
            <p:cNvCxnSpPr>
              <a:stCxn id="7" idx="3"/>
            </p:cNvCxnSpPr>
            <p:nvPr/>
          </p:nvCxnSpPr>
          <p:spPr bwMode="auto">
            <a:xfrm flipV="1">
              <a:off x="3810000" y="36083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sp>
          <p:nvSpPr>
            <p:cNvPr id="7" name="Rounded Rectangle 6"/>
            <p:cNvSpPr/>
            <p:nvPr/>
          </p:nvSpPr>
          <p:spPr bwMode="auto">
            <a:xfrm>
              <a:off x="2209800" y="32004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4724400" y="24384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grpSp>
      <p:sp>
        <p:nvSpPr>
          <p:cNvPr id="12" name="TextBox 11"/>
          <p:cNvSpPr txBox="1"/>
          <p:nvPr/>
        </p:nvSpPr>
        <p:spPr>
          <a:xfrm>
            <a:off x="4800600" y="41148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5410200" y="52578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0960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3716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1430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3716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1336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1430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3716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sp>
        <p:nvSpPr>
          <p:cNvPr id="61" name="TextBox 60"/>
          <p:cNvSpPr txBox="1"/>
          <p:nvPr/>
        </p:nvSpPr>
        <p:spPr>
          <a:xfrm>
            <a:off x="3810000" y="9144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spTree>
    <p:extLst>
      <p:ext uri="{BB962C8B-B14F-4D97-AF65-F5344CB8AC3E}">
        <p14:creationId xmlns:p14="http://schemas.microsoft.com/office/powerpoint/2010/main" val="1259846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par>
                                <p:cTn id="12" presetID="9"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dissolve">
                                      <p:cBhvr>
                                        <p:cTn id="14" dur="500"/>
                                        <p:tgtEl>
                                          <p:spTgt spid="4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par>
                                <p:cTn id="21" presetID="9"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42" grpId="0"/>
      <p:bldP spid="47" grpId="0"/>
      <p:bldP spid="13" grpId="0" animBg="1"/>
      <p:bldP spid="56" grpId="0" animBg="1"/>
      <p:bldP spid="57" grpId="0" animBg="1"/>
      <p:bldP spid="58" grpId="0" animBg="1"/>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1"/>
          <p:cNvSpPr>
            <a:spLocks noGrp="1" noChangeArrowheads="1"/>
          </p:cNvSpPr>
          <p:nvPr>
            <p:ph type="title"/>
          </p:nvPr>
        </p:nvSpPr>
        <p:spPr/>
        <p:txBody>
          <a:bodyPr/>
          <a:lstStyle/>
          <a:p>
            <a:r>
              <a:rPr lang="en-US" altLang="en-US" dirty="0" smtClean="0"/>
              <a:t>Interfaces Provide Essential Boundaries</a:t>
            </a:r>
          </a:p>
        </p:txBody>
      </p:sp>
      <p:sp>
        <p:nvSpPr>
          <p:cNvPr id="19459" name="Rectangle 52"/>
          <p:cNvSpPr>
            <a:spLocks noGrp="1" noChangeArrowheads="1"/>
          </p:cNvSpPr>
          <p:nvPr>
            <p:ph type="body" idx="1"/>
          </p:nvPr>
        </p:nvSpPr>
        <p:spPr>
          <a:xfrm>
            <a:off x="304800" y="3581400"/>
            <a:ext cx="8305800" cy="3048000"/>
          </a:xfrm>
        </p:spPr>
        <p:txBody>
          <a:bodyPr/>
          <a:lstStyle/>
          <a:p>
            <a:r>
              <a:rPr lang="en-US" altLang="en-US" smtClean="0"/>
              <a:t>Why do interfaces look the way that they do?</a:t>
            </a:r>
          </a:p>
          <a:p>
            <a:pPr lvl="1"/>
            <a:r>
              <a:rPr lang="en-US" altLang="en-US" smtClean="0"/>
              <a:t>History, Functionality, Stupidity, Bugs, Management</a:t>
            </a:r>
          </a:p>
          <a:p>
            <a:pPr lvl="1"/>
            <a:r>
              <a:rPr lang="en-US" altLang="en-US" smtClean="0"/>
              <a:t>CS152 </a:t>
            </a:r>
            <a:r>
              <a:rPr lang="en-US" altLang="en-US" smtClean="0">
                <a:sym typeface="Symbol" panose="05050102010706020507" pitchFamily="18" charset="2"/>
              </a:rPr>
              <a:t> Machine interface</a:t>
            </a:r>
          </a:p>
          <a:p>
            <a:pPr lvl="1"/>
            <a:r>
              <a:rPr lang="en-US" altLang="en-US" smtClean="0">
                <a:sym typeface="Symbol" panose="05050102010706020507" pitchFamily="18" charset="2"/>
              </a:rPr>
              <a:t>CS160  Human interface</a:t>
            </a:r>
          </a:p>
          <a:p>
            <a:pPr lvl="1"/>
            <a:r>
              <a:rPr lang="en-US" altLang="en-US" smtClean="0">
                <a:sym typeface="Symbol" panose="05050102010706020507" pitchFamily="18" charset="2"/>
              </a:rPr>
              <a:t>CS169  Software engineering/management</a:t>
            </a:r>
          </a:p>
          <a:p>
            <a:r>
              <a:rPr lang="en-US" altLang="en-US" smtClean="0"/>
              <a:t>Should responsibilities be pushed across boundaries?</a:t>
            </a:r>
          </a:p>
          <a:p>
            <a:pPr lvl="1"/>
            <a:r>
              <a:rPr lang="en-US" altLang="en-US" smtClean="0"/>
              <a:t>RISC architectures, Graphical Pipeline Architectures</a:t>
            </a:r>
          </a:p>
        </p:txBody>
      </p:sp>
      <p:grpSp>
        <p:nvGrpSpPr>
          <p:cNvPr id="19460" name="Group 53"/>
          <p:cNvGrpSpPr>
            <a:grpSpLocks/>
          </p:cNvGrpSpPr>
          <p:nvPr/>
        </p:nvGrpSpPr>
        <p:grpSpPr bwMode="auto">
          <a:xfrm>
            <a:off x="1600200" y="762000"/>
            <a:ext cx="5943600" cy="2667000"/>
            <a:chOff x="532" y="624"/>
            <a:chExt cx="4500" cy="2268"/>
          </a:xfrm>
        </p:grpSpPr>
        <p:sp>
          <p:nvSpPr>
            <p:cNvPr id="19461" name="Rectangle 3" descr="Horizontal brick"/>
            <p:cNvSpPr>
              <a:spLocks noChangeArrowheads="1"/>
            </p:cNvSpPr>
            <p:nvPr/>
          </p:nvSpPr>
          <p:spPr bwMode="auto">
            <a:xfrm>
              <a:off x="816" y="1488"/>
              <a:ext cx="4216" cy="280"/>
            </a:xfrm>
            <a:prstGeom prst="rect">
              <a:avLst/>
            </a:prstGeom>
            <a:pattFill prst="horzBrick">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9462" name="Oval 4"/>
            <p:cNvSpPr>
              <a:spLocks noChangeArrowheads="1"/>
            </p:cNvSpPr>
            <p:nvPr/>
          </p:nvSpPr>
          <p:spPr bwMode="auto">
            <a:xfrm>
              <a:off x="2352" y="624"/>
              <a:ext cx="232"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9463" name="Line 5"/>
            <p:cNvSpPr>
              <a:spLocks noChangeShapeType="1"/>
            </p:cNvSpPr>
            <p:nvPr/>
          </p:nvSpPr>
          <p:spPr bwMode="auto">
            <a:xfrm flipH="1">
              <a:off x="2440" y="816"/>
              <a:ext cx="56" cy="3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Line 6"/>
            <p:cNvSpPr>
              <a:spLocks noChangeShapeType="1"/>
            </p:cNvSpPr>
            <p:nvPr/>
          </p:nvSpPr>
          <p:spPr bwMode="auto">
            <a:xfrm>
              <a:off x="2448" y="1196"/>
              <a:ext cx="1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Line 7"/>
            <p:cNvSpPr>
              <a:spLocks noChangeShapeType="1"/>
            </p:cNvSpPr>
            <p:nvPr/>
          </p:nvSpPr>
          <p:spPr bwMode="auto">
            <a:xfrm>
              <a:off x="2588" y="1200"/>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Line 8"/>
            <p:cNvSpPr>
              <a:spLocks noChangeShapeType="1"/>
            </p:cNvSpPr>
            <p:nvPr/>
          </p:nvSpPr>
          <p:spPr bwMode="auto">
            <a:xfrm>
              <a:off x="2592" y="1388"/>
              <a:ext cx="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Line 9"/>
            <p:cNvSpPr>
              <a:spLocks noChangeShapeType="1"/>
            </p:cNvSpPr>
            <p:nvPr/>
          </p:nvSpPr>
          <p:spPr bwMode="auto">
            <a:xfrm flipH="1">
              <a:off x="2344" y="1200"/>
              <a:ext cx="104"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Line 10"/>
            <p:cNvSpPr>
              <a:spLocks noChangeShapeType="1"/>
            </p:cNvSpPr>
            <p:nvPr/>
          </p:nvSpPr>
          <p:spPr bwMode="auto">
            <a:xfrm flipH="1">
              <a:off x="2200" y="1440"/>
              <a:ext cx="152"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1"/>
            <p:cNvSpPr>
              <a:spLocks noChangeShapeType="1"/>
            </p:cNvSpPr>
            <p:nvPr/>
          </p:nvSpPr>
          <p:spPr bwMode="auto">
            <a:xfrm>
              <a:off x="2496" y="960"/>
              <a:ext cx="136"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Line 12"/>
            <p:cNvSpPr>
              <a:spLocks noChangeShapeType="1"/>
            </p:cNvSpPr>
            <p:nvPr/>
          </p:nvSpPr>
          <p:spPr bwMode="auto">
            <a:xfrm flipV="1">
              <a:off x="2640" y="952"/>
              <a:ext cx="88" cy="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Line 13"/>
            <p:cNvSpPr>
              <a:spLocks noChangeShapeType="1"/>
            </p:cNvSpPr>
            <p:nvPr/>
          </p:nvSpPr>
          <p:spPr bwMode="auto">
            <a:xfrm>
              <a:off x="2448" y="908"/>
              <a:ext cx="1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Line 14"/>
            <p:cNvSpPr>
              <a:spLocks noChangeShapeType="1"/>
            </p:cNvSpPr>
            <p:nvPr/>
          </p:nvSpPr>
          <p:spPr bwMode="auto">
            <a:xfrm flipV="1">
              <a:off x="2592" y="808"/>
              <a:ext cx="88" cy="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3" name="Oval 15"/>
            <p:cNvSpPr>
              <a:spLocks noChangeArrowheads="1"/>
            </p:cNvSpPr>
            <p:nvPr/>
          </p:nvSpPr>
          <p:spPr bwMode="auto">
            <a:xfrm>
              <a:off x="3216" y="672"/>
              <a:ext cx="232"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9474" name="Line 16"/>
            <p:cNvSpPr>
              <a:spLocks noChangeShapeType="1"/>
            </p:cNvSpPr>
            <p:nvPr/>
          </p:nvSpPr>
          <p:spPr bwMode="auto">
            <a:xfrm>
              <a:off x="3360" y="864"/>
              <a:ext cx="40" cy="4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5" name="Line 17"/>
            <p:cNvSpPr>
              <a:spLocks noChangeShapeType="1"/>
            </p:cNvSpPr>
            <p:nvPr/>
          </p:nvSpPr>
          <p:spPr bwMode="auto">
            <a:xfrm flipH="1">
              <a:off x="3208" y="1248"/>
              <a:ext cx="20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Line 18"/>
            <p:cNvSpPr>
              <a:spLocks noChangeShapeType="1"/>
            </p:cNvSpPr>
            <p:nvPr/>
          </p:nvSpPr>
          <p:spPr bwMode="auto">
            <a:xfrm>
              <a:off x="3216" y="1392"/>
              <a:ext cx="88"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Line 19"/>
            <p:cNvSpPr>
              <a:spLocks noChangeShapeType="1"/>
            </p:cNvSpPr>
            <p:nvPr/>
          </p:nvSpPr>
          <p:spPr bwMode="auto">
            <a:xfrm>
              <a:off x="3408" y="1248"/>
              <a:ext cx="18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Line 20"/>
            <p:cNvSpPr>
              <a:spLocks noChangeShapeType="1"/>
            </p:cNvSpPr>
            <p:nvPr/>
          </p:nvSpPr>
          <p:spPr bwMode="auto">
            <a:xfrm flipV="1">
              <a:off x="3600" y="1288"/>
              <a:ext cx="136" cy="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Line 21"/>
            <p:cNvSpPr>
              <a:spLocks noChangeShapeType="1"/>
            </p:cNvSpPr>
            <p:nvPr/>
          </p:nvSpPr>
          <p:spPr bwMode="auto">
            <a:xfrm>
              <a:off x="3744" y="1296"/>
              <a:ext cx="40"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Line 22"/>
            <p:cNvSpPr>
              <a:spLocks noChangeShapeType="1"/>
            </p:cNvSpPr>
            <p:nvPr/>
          </p:nvSpPr>
          <p:spPr bwMode="auto">
            <a:xfrm flipH="1">
              <a:off x="3256" y="1008"/>
              <a:ext cx="104"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23"/>
            <p:cNvSpPr>
              <a:spLocks noChangeShapeType="1"/>
            </p:cNvSpPr>
            <p:nvPr/>
          </p:nvSpPr>
          <p:spPr bwMode="auto">
            <a:xfrm flipH="1" flipV="1">
              <a:off x="3112" y="1096"/>
              <a:ext cx="152"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Line 24"/>
            <p:cNvSpPr>
              <a:spLocks noChangeShapeType="1"/>
            </p:cNvSpPr>
            <p:nvPr/>
          </p:nvSpPr>
          <p:spPr bwMode="auto">
            <a:xfrm flipH="1">
              <a:off x="3160" y="956"/>
              <a:ext cx="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Line 25"/>
            <p:cNvSpPr>
              <a:spLocks noChangeShapeType="1"/>
            </p:cNvSpPr>
            <p:nvPr/>
          </p:nvSpPr>
          <p:spPr bwMode="auto">
            <a:xfrm flipH="1" flipV="1">
              <a:off x="3016" y="856"/>
              <a:ext cx="152" cy="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Line 26"/>
            <p:cNvSpPr>
              <a:spLocks noChangeShapeType="1"/>
            </p:cNvSpPr>
            <p:nvPr/>
          </p:nvSpPr>
          <p:spPr bwMode="auto">
            <a:xfrm flipV="1">
              <a:off x="3264" y="760"/>
              <a:ext cx="4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Line 27"/>
            <p:cNvSpPr>
              <a:spLocks noChangeShapeType="1"/>
            </p:cNvSpPr>
            <p:nvPr/>
          </p:nvSpPr>
          <p:spPr bwMode="auto">
            <a:xfrm flipH="1" flipV="1">
              <a:off x="2440" y="712"/>
              <a:ext cx="104" cy="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Oval 28"/>
            <p:cNvSpPr>
              <a:spLocks noChangeArrowheads="1"/>
            </p:cNvSpPr>
            <p:nvPr/>
          </p:nvSpPr>
          <p:spPr bwMode="auto">
            <a:xfrm>
              <a:off x="2652" y="1836"/>
              <a:ext cx="400" cy="304"/>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9487" name="Line 29"/>
            <p:cNvSpPr>
              <a:spLocks noChangeShapeType="1"/>
            </p:cNvSpPr>
            <p:nvPr/>
          </p:nvSpPr>
          <p:spPr bwMode="auto">
            <a:xfrm flipV="1">
              <a:off x="2796" y="1996"/>
              <a:ext cx="16" cy="8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Line 30"/>
            <p:cNvSpPr>
              <a:spLocks noChangeShapeType="1"/>
            </p:cNvSpPr>
            <p:nvPr/>
          </p:nvSpPr>
          <p:spPr bwMode="auto">
            <a:xfrm>
              <a:off x="2844" y="2012"/>
              <a:ext cx="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9" name="Line 31"/>
            <p:cNvSpPr>
              <a:spLocks noChangeShapeType="1"/>
            </p:cNvSpPr>
            <p:nvPr/>
          </p:nvSpPr>
          <p:spPr bwMode="auto">
            <a:xfrm>
              <a:off x="2892" y="2028"/>
              <a:ext cx="16" cy="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0" name="Line 32"/>
            <p:cNvSpPr>
              <a:spLocks noChangeShapeType="1"/>
            </p:cNvSpPr>
            <p:nvPr/>
          </p:nvSpPr>
          <p:spPr bwMode="auto">
            <a:xfrm>
              <a:off x="2892" y="1916"/>
              <a:ext cx="64"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1" name="Line 33"/>
            <p:cNvSpPr>
              <a:spLocks noChangeShapeType="1"/>
            </p:cNvSpPr>
            <p:nvPr/>
          </p:nvSpPr>
          <p:spPr bwMode="auto">
            <a:xfrm flipH="1">
              <a:off x="2716" y="1916"/>
              <a:ext cx="8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Line 34"/>
            <p:cNvSpPr>
              <a:spLocks noChangeShapeType="1"/>
            </p:cNvSpPr>
            <p:nvPr/>
          </p:nvSpPr>
          <p:spPr bwMode="auto">
            <a:xfrm flipV="1">
              <a:off x="2444" y="2812"/>
              <a:ext cx="0" cy="8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Line 35"/>
            <p:cNvSpPr>
              <a:spLocks noChangeShapeType="1"/>
            </p:cNvSpPr>
            <p:nvPr/>
          </p:nvSpPr>
          <p:spPr bwMode="auto">
            <a:xfrm>
              <a:off x="2876" y="2172"/>
              <a:ext cx="0" cy="35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4" name="Line 36"/>
            <p:cNvSpPr>
              <a:spLocks noChangeShapeType="1"/>
            </p:cNvSpPr>
            <p:nvPr/>
          </p:nvSpPr>
          <p:spPr bwMode="auto">
            <a:xfrm>
              <a:off x="2892" y="2540"/>
              <a:ext cx="20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Line 37"/>
            <p:cNvSpPr>
              <a:spLocks noChangeShapeType="1"/>
            </p:cNvSpPr>
            <p:nvPr/>
          </p:nvSpPr>
          <p:spPr bwMode="auto">
            <a:xfrm>
              <a:off x="3132" y="2556"/>
              <a:ext cx="64" cy="25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Line 38"/>
            <p:cNvSpPr>
              <a:spLocks noChangeShapeType="1"/>
            </p:cNvSpPr>
            <p:nvPr/>
          </p:nvSpPr>
          <p:spPr bwMode="auto">
            <a:xfrm flipV="1">
              <a:off x="3228" y="2764"/>
              <a:ext cx="16" cy="8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7" name="Line 39"/>
            <p:cNvSpPr>
              <a:spLocks noChangeShapeType="1"/>
            </p:cNvSpPr>
            <p:nvPr/>
          </p:nvSpPr>
          <p:spPr bwMode="auto">
            <a:xfrm flipH="1">
              <a:off x="2620" y="2556"/>
              <a:ext cx="272" cy="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Line 40"/>
            <p:cNvSpPr>
              <a:spLocks noChangeShapeType="1"/>
            </p:cNvSpPr>
            <p:nvPr/>
          </p:nvSpPr>
          <p:spPr bwMode="auto">
            <a:xfrm flipH="1">
              <a:off x="2524" y="2604"/>
              <a:ext cx="128" cy="25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9" name="Line 41"/>
            <p:cNvSpPr>
              <a:spLocks noChangeShapeType="1"/>
            </p:cNvSpPr>
            <p:nvPr/>
          </p:nvSpPr>
          <p:spPr bwMode="auto">
            <a:xfrm flipH="1">
              <a:off x="2428" y="2876"/>
              <a:ext cx="12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0" name="Line 42"/>
            <p:cNvSpPr>
              <a:spLocks noChangeShapeType="1"/>
            </p:cNvSpPr>
            <p:nvPr/>
          </p:nvSpPr>
          <p:spPr bwMode="auto">
            <a:xfrm>
              <a:off x="2892" y="2172"/>
              <a:ext cx="304" cy="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1" name="Line 43"/>
            <p:cNvSpPr>
              <a:spLocks noChangeShapeType="1"/>
            </p:cNvSpPr>
            <p:nvPr/>
          </p:nvSpPr>
          <p:spPr bwMode="auto">
            <a:xfrm flipV="1">
              <a:off x="3228" y="1756"/>
              <a:ext cx="208" cy="46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2" name="Line 44"/>
            <p:cNvSpPr>
              <a:spLocks noChangeShapeType="1"/>
            </p:cNvSpPr>
            <p:nvPr/>
          </p:nvSpPr>
          <p:spPr bwMode="auto">
            <a:xfrm>
              <a:off x="3468" y="1772"/>
              <a:ext cx="112"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3" name="Line 45"/>
            <p:cNvSpPr>
              <a:spLocks noChangeShapeType="1"/>
            </p:cNvSpPr>
            <p:nvPr/>
          </p:nvSpPr>
          <p:spPr bwMode="auto">
            <a:xfrm flipH="1">
              <a:off x="2572" y="2220"/>
              <a:ext cx="320" cy="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4" name="Line 46"/>
            <p:cNvSpPr>
              <a:spLocks noChangeShapeType="1"/>
            </p:cNvSpPr>
            <p:nvPr/>
          </p:nvSpPr>
          <p:spPr bwMode="auto">
            <a:xfrm flipH="1" flipV="1">
              <a:off x="2236" y="1756"/>
              <a:ext cx="368" cy="51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5" name="Line 47"/>
            <p:cNvSpPr>
              <a:spLocks noChangeShapeType="1"/>
            </p:cNvSpPr>
            <p:nvPr/>
          </p:nvSpPr>
          <p:spPr bwMode="auto">
            <a:xfrm flipH="1">
              <a:off x="2092" y="1772"/>
              <a:ext cx="17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9506" name="Rectangle 48"/>
            <p:cNvSpPr>
              <a:spLocks noChangeArrowheads="1"/>
            </p:cNvSpPr>
            <p:nvPr/>
          </p:nvSpPr>
          <p:spPr bwMode="auto">
            <a:xfrm>
              <a:off x="2308" y="1539"/>
              <a:ext cx="1289" cy="258"/>
            </a:xfrm>
            <a:prstGeom prst="rect">
              <a:avLst/>
            </a:prstGeom>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2000"/>
                </a:lnSpc>
              </a:pPr>
              <a:r>
                <a:rPr lang="en-US" altLang="en-US">
                  <a:latin typeface="Arial" panose="020B0604020202020204" pitchFamily="34" charset="0"/>
                </a:rPr>
                <a:t>instruction set</a:t>
              </a:r>
            </a:p>
          </p:txBody>
        </p:sp>
        <p:sp>
          <p:nvSpPr>
            <p:cNvPr id="19507" name="Rectangle 49"/>
            <p:cNvSpPr>
              <a:spLocks noChangeArrowheads="1"/>
            </p:cNvSpPr>
            <p:nvPr/>
          </p:nvSpPr>
          <p:spPr bwMode="auto">
            <a:xfrm>
              <a:off x="532" y="972"/>
              <a:ext cx="104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sz="2400">
                  <a:latin typeface="Arial" panose="020B0604020202020204" pitchFamily="34" charset="0"/>
                </a:rPr>
                <a:t>software</a:t>
              </a:r>
            </a:p>
          </p:txBody>
        </p:sp>
        <p:sp>
          <p:nvSpPr>
            <p:cNvPr id="19508" name="Rectangle 50"/>
            <p:cNvSpPr>
              <a:spLocks noChangeArrowheads="1"/>
            </p:cNvSpPr>
            <p:nvPr/>
          </p:nvSpPr>
          <p:spPr bwMode="auto">
            <a:xfrm>
              <a:off x="532" y="2171"/>
              <a:ext cx="112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sz="2400">
                  <a:latin typeface="Arial" panose="020B0604020202020204" pitchFamily="34" charset="0"/>
                </a:rPr>
                <a:t>hardware</a:t>
              </a:r>
            </a:p>
          </p:txBody>
        </p:sp>
      </p:grpSp>
    </p:spTree>
    <p:custDataLst>
      <p:tags r:id="rId1"/>
    </p:custDataLst>
    <p:extLst>
      <p:ext uri="{BB962C8B-B14F-4D97-AF65-F5344CB8AC3E}">
        <p14:creationId xmlns:p14="http://schemas.microsoft.com/office/powerpoint/2010/main" val="33727682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05200"/>
            <a:ext cx="2171700" cy="2171700"/>
          </a:xfrm>
          <a:prstGeom prst="rect">
            <a:avLst/>
          </a:prstGeom>
        </p:spPr>
      </p:pic>
      <p:sp>
        <p:nvSpPr>
          <p:cNvPr id="2" name="Title 1"/>
          <p:cNvSpPr>
            <a:spLocks noGrp="1"/>
          </p:cNvSpPr>
          <p:nvPr>
            <p:ph type="title"/>
          </p:nvPr>
        </p:nvSpPr>
        <p:spPr>
          <a:xfrm>
            <a:off x="533400" y="101600"/>
            <a:ext cx="8001000" cy="736600"/>
          </a:xfrm>
        </p:spPr>
        <p:txBody>
          <a:bodyPr/>
          <a:lstStyle/>
          <a:p>
            <a:r>
              <a:rPr lang="en-US" dirty="0" smtClean="0"/>
              <a:t>OS Basics: Program =&gt; Process</a:t>
            </a:r>
            <a:endParaRPr lang="en-US" dirty="0"/>
          </a:p>
        </p:txBody>
      </p:sp>
      <p:cxnSp>
        <p:nvCxnSpPr>
          <p:cNvPr id="10" name="Straight Arrow Connector 9"/>
          <p:cNvCxnSpPr>
            <a:stCxn id="7" idx="3"/>
          </p:cNvCxnSpPr>
          <p:nvPr/>
        </p:nvCxnSpPr>
        <p:spPr bwMode="auto">
          <a:xfrm flipV="1">
            <a:off x="3810000" y="33797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sp>
        <p:nvSpPr>
          <p:cNvPr id="39" name="Can 38"/>
          <p:cNvSpPr/>
          <p:nvPr/>
        </p:nvSpPr>
        <p:spPr bwMode="auto">
          <a:xfrm>
            <a:off x="2362200" y="43434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029200"/>
            <a:ext cx="1473200" cy="1001993"/>
          </a:xfrm>
          <a:prstGeom prst="rect">
            <a:avLst/>
          </a:prstGeom>
        </p:spPr>
      </p:pic>
      <p:pic>
        <p:nvPicPr>
          <p:cNvPr id="43" name="Picture 42"/>
          <p:cNvPicPr>
            <a:picLocks noChangeAspect="1"/>
          </p:cNvPicPr>
          <p:nvPr/>
        </p:nvPicPr>
        <p:blipFill>
          <a:blip r:embed="rId4"/>
          <a:stretch>
            <a:fillRect/>
          </a:stretch>
        </p:blipFill>
        <p:spPr>
          <a:xfrm>
            <a:off x="6477000" y="5105400"/>
            <a:ext cx="1237948" cy="876300"/>
          </a:xfrm>
          <a:prstGeom prst="rect">
            <a:avLst/>
          </a:prstGeom>
        </p:spPr>
      </p:pic>
      <p:pic>
        <p:nvPicPr>
          <p:cNvPr id="44" name="Picture 43"/>
          <p:cNvPicPr>
            <a:picLocks noChangeAspect="1"/>
          </p:cNvPicPr>
          <p:nvPr/>
        </p:nvPicPr>
        <p:blipFill>
          <a:blip r:embed="rId5"/>
          <a:stretch>
            <a:fillRect/>
          </a:stretch>
        </p:blipFill>
        <p:spPr>
          <a:xfrm>
            <a:off x="5029200" y="5943600"/>
            <a:ext cx="723900" cy="455315"/>
          </a:xfrm>
          <a:prstGeom prst="rect">
            <a:avLst/>
          </a:prstGeom>
        </p:spPr>
      </p:pic>
      <p:sp>
        <p:nvSpPr>
          <p:cNvPr id="45" name="Punched Tape 44"/>
          <p:cNvSpPr/>
          <p:nvPr/>
        </p:nvSpPr>
        <p:spPr bwMode="auto">
          <a:xfrm rot="5400000">
            <a:off x="2400300" y="10287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19812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6764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1336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7526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098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196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59436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0960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3716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1430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3716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1336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1430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3716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4290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cxnSp>
        <p:nvCxnSpPr>
          <p:cNvPr id="55" name="Curved Connector 54"/>
          <p:cNvCxnSpPr>
            <a:stCxn id="53" idx="0"/>
          </p:cNvCxnSpPr>
          <p:nvPr/>
        </p:nvCxnSpPr>
        <p:spPr bwMode="auto">
          <a:xfrm rot="5400000" flipH="1" flipV="1">
            <a:off x="3905250" y="23812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144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cxnSp>
        <p:nvCxnSpPr>
          <p:cNvPr id="15" name="Straight Arrow Connector 14"/>
          <p:cNvCxnSpPr/>
          <p:nvPr/>
        </p:nvCxnSpPr>
        <p:spPr bwMode="auto">
          <a:xfrm>
            <a:off x="3352800" y="1676400"/>
            <a:ext cx="1524000" cy="1066800"/>
          </a:xfrm>
          <a:prstGeom prst="straightConnector1">
            <a:avLst/>
          </a:prstGeom>
          <a:solidFill>
            <a:schemeClr val="accent1"/>
          </a:solidFill>
          <a:ln w="12700" cap="flat" cmpd="sng" algn="ctr">
            <a:solidFill>
              <a:schemeClr val="tx1"/>
            </a:solidFill>
            <a:prstDash val="dashDot"/>
            <a:round/>
            <a:headEnd type="none" w="sm" len="sm"/>
            <a:tailEnd type="arrow"/>
          </a:ln>
          <a:effectLst/>
        </p:spPr>
      </p:cxnSp>
    </p:spTree>
    <p:extLst>
      <p:ext uri="{BB962C8B-B14F-4D97-AF65-F5344CB8AC3E}">
        <p14:creationId xmlns:p14="http://schemas.microsoft.com/office/powerpoint/2010/main" val="90193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05200"/>
            <a:ext cx="2171700" cy="2171700"/>
          </a:xfrm>
          <a:prstGeom prst="rect">
            <a:avLst/>
          </a:prstGeom>
        </p:spPr>
      </p:pic>
      <p:sp>
        <p:nvSpPr>
          <p:cNvPr id="2" name="Title 1"/>
          <p:cNvSpPr>
            <a:spLocks noGrp="1"/>
          </p:cNvSpPr>
          <p:nvPr>
            <p:ph type="title"/>
          </p:nvPr>
        </p:nvSpPr>
        <p:spPr>
          <a:xfrm>
            <a:off x="533400" y="101600"/>
            <a:ext cx="8001000" cy="736600"/>
          </a:xfrm>
        </p:spPr>
        <p:txBody>
          <a:bodyPr/>
          <a:lstStyle/>
          <a:p>
            <a:r>
              <a:rPr lang="en-US" dirty="0" smtClean="0"/>
              <a:t>OS Basics: Context Switch</a:t>
            </a:r>
            <a:endParaRPr lang="en-US" dirty="0"/>
          </a:p>
        </p:txBody>
      </p:sp>
      <p:cxnSp>
        <p:nvCxnSpPr>
          <p:cNvPr id="10" name="Straight Arrow Connector 9"/>
          <p:cNvCxnSpPr>
            <a:stCxn id="7" idx="3"/>
          </p:cNvCxnSpPr>
          <p:nvPr/>
        </p:nvCxnSpPr>
        <p:spPr bwMode="auto">
          <a:xfrm flipV="1">
            <a:off x="3810000" y="33797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sp>
        <p:nvSpPr>
          <p:cNvPr id="39" name="Can 38"/>
          <p:cNvSpPr/>
          <p:nvPr/>
        </p:nvSpPr>
        <p:spPr bwMode="auto">
          <a:xfrm>
            <a:off x="2362200" y="43434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029200"/>
            <a:ext cx="1473200" cy="1001993"/>
          </a:xfrm>
          <a:prstGeom prst="rect">
            <a:avLst/>
          </a:prstGeom>
        </p:spPr>
      </p:pic>
      <p:pic>
        <p:nvPicPr>
          <p:cNvPr id="43" name="Picture 42"/>
          <p:cNvPicPr>
            <a:picLocks noChangeAspect="1"/>
          </p:cNvPicPr>
          <p:nvPr/>
        </p:nvPicPr>
        <p:blipFill>
          <a:blip r:embed="rId4"/>
          <a:stretch>
            <a:fillRect/>
          </a:stretch>
        </p:blipFill>
        <p:spPr>
          <a:xfrm>
            <a:off x="6477000" y="5105400"/>
            <a:ext cx="1237948" cy="876300"/>
          </a:xfrm>
          <a:prstGeom prst="rect">
            <a:avLst/>
          </a:prstGeom>
        </p:spPr>
      </p:pic>
      <p:pic>
        <p:nvPicPr>
          <p:cNvPr id="44" name="Picture 43"/>
          <p:cNvPicPr>
            <a:picLocks noChangeAspect="1"/>
          </p:cNvPicPr>
          <p:nvPr/>
        </p:nvPicPr>
        <p:blipFill>
          <a:blip r:embed="rId5"/>
          <a:stretch>
            <a:fillRect/>
          </a:stretch>
        </p:blipFill>
        <p:spPr>
          <a:xfrm>
            <a:off x="5029200" y="5943600"/>
            <a:ext cx="723900" cy="455315"/>
          </a:xfrm>
          <a:prstGeom prst="rect">
            <a:avLst/>
          </a:prstGeom>
        </p:spPr>
      </p:pic>
      <p:sp>
        <p:nvSpPr>
          <p:cNvPr id="45" name="Punched Tape 44"/>
          <p:cNvSpPr/>
          <p:nvPr/>
        </p:nvSpPr>
        <p:spPr bwMode="auto">
          <a:xfrm rot="5400000">
            <a:off x="2400300" y="10287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19812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6764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1336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7526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098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196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59436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0960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3716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1430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3716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1336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1430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3716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4290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cxnSp>
        <p:nvCxnSpPr>
          <p:cNvPr id="55" name="Curved Connector 54"/>
          <p:cNvCxnSpPr/>
          <p:nvPr/>
        </p:nvCxnSpPr>
        <p:spPr bwMode="auto">
          <a:xfrm rot="5400000" flipH="1" flipV="1">
            <a:off x="3867150" y="24574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144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48" name="Group 47"/>
          <p:cNvGrpSpPr/>
          <p:nvPr/>
        </p:nvGrpSpPr>
        <p:grpSpPr>
          <a:xfrm>
            <a:off x="3124200" y="3429000"/>
            <a:ext cx="533400" cy="304800"/>
            <a:chOff x="3124200" y="3657600"/>
            <a:chExt cx="533400" cy="304800"/>
          </a:xfrm>
          <a:solidFill>
            <a:schemeClr val="bg2"/>
          </a:solidFill>
        </p:grpSpPr>
        <p:sp>
          <p:nvSpPr>
            <p:cNvPr id="54" name="Rectangle 53"/>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2" name="Rectangle 61"/>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cxnSp>
        <p:nvCxnSpPr>
          <p:cNvPr id="63" name="Curved Connector 62"/>
          <p:cNvCxnSpPr/>
          <p:nvPr/>
        </p:nvCxnSpPr>
        <p:spPr bwMode="auto">
          <a:xfrm flipV="1">
            <a:off x="2743200" y="2819400"/>
            <a:ext cx="2209800" cy="838200"/>
          </a:xfrm>
          <a:prstGeom prst="curvedConnector3">
            <a:avLst>
              <a:gd name="adj1" fmla="val 22073"/>
            </a:avLst>
          </a:prstGeom>
          <a:solidFill>
            <a:schemeClr val="accent1"/>
          </a:solidFill>
          <a:ln w="12700" cap="flat" cmpd="sng" algn="ctr">
            <a:solidFill>
              <a:schemeClr val="tx1"/>
            </a:solidFill>
            <a:prstDash val="solid"/>
            <a:round/>
            <a:headEnd type="none" w="sm" len="sm"/>
            <a:tailEnd type="arrow"/>
          </a:ln>
          <a:effectLst/>
        </p:spPr>
      </p:cxnSp>
      <p:cxnSp>
        <p:nvCxnSpPr>
          <p:cNvPr id="65" name="Curved Connector 64"/>
          <p:cNvCxnSpPr/>
          <p:nvPr/>
        </p:nvCxnSpPr>
        <p:spPr bwMode="auto">
          <a:xfrm>
            <a:off x="3429000" y="3581400"/>
            <a:ext cx="1600200" cy="152400"/>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9" name="Striped Right Arrow 18"/>
          <p:cNvSpPr/>
          <p:nvPr/>
        </p:nvSpPr>
        <p:spPr bwMode="auto">
          <a:xfrm rot="14973063">
            <a:off x="3435806" y="3966848"/>
            <a:ext cx="762000" cy="381000"/>
          </a:xfrm>
          <a:prstGeom prst="stripedRightArrow">
            <a:avLst>
              <a:gd name="adj1" fmla="val 54026"/>
              <a:gd name="adj2" fmla="val 50000"/>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88337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0"/>
                            </p:stCondLst>
                            <p:childTnLst>
                              <p:par>
                                <p:cTn id="13" presetID="0" presetClass="path" presetSubtype="0" accel="50000" decel="50000" fill="hold" nodeType="afterEffect">
                                  <p:stCondLst>
                                    <p:cond delay="0"/>
                                  </p:stCondLst>
                                  <p:childTnLst>
                                    <p:animMotion origin="layout" path="M -2.5356E-7 3.01551E-6 L -0.07503 3.01551E-6 " pathEditMode="relative" rAng="0" ptsTypes="AA">
                                      <p:cBhvr>
                                        <p:cTn id="14" dur="2000" fill="hold"/>
                                        <p:tgtEl>
                                          <p:spTgt spid="48"/>
                                        </p:tgtEl>
                                        <p:attrNameLst>
                                          <p:attrName>ppt_x</p:attrName>
                                          <p:attrName>ppt_y</p:attrName>
                                        </p:attrNameLst>
                                      </p:cBhvr>
                                      <p:rCtr x="-3751" y="0"/>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par>
                          <p:cTn id="18" fill="hold">
                            <p:stCondLst>
                              <p:cond delay="2000"/>
                            </p:stCondLst>
                            <p:childTnLst>
                              <p:par>
                                <p:cTn id="19" presetID="1" presetClass="exit" presetSubtype="0" fill="hold" nodeType="afterEffect">
                                  <p:stCondLst>
                                    <p:cond delay="0"/>
                                  </p:stCondLst>
                                  <p:childTnLst>
                                    <p:set>
                                      <p:cBhvr>
                                        <p:cTn id="20" dur="1" fill="hold">
                                          <p:stCondLst>
                                            <p:cond delay="0"/>
                                          </p:stCondLst>
                                        </p:cTn>
                                        <p:tgtEl>
                                          <p:spTgt spid="55"/>
                                        </p:tgtEl>
                                        <p:attrNameLst>
                                          <p:attrName>style.visibility</p:attrName>
                                        </p:attrNameLst>
                                      </p:cBhvr>
                                      <p:to>
                                        <p:strVal val="hidden"/>
                                      </p:to>
                                    </p:se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par>
                          <p:cTn id="24" fill="hold">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05200"/>
            <a:ext cx="2171700" cy="2171700"/>
          </a:xfrm>
          <a:prstGeom prst="rect">
            <a:avLst/>
          </a:prstGeom>
        </p:spPr>
      </p:pic>
      <p:sp>
        <p:nvSpPr>
          <p:cNvPr id="2" name="Title 1"/>
          <p:cNvSpPr>
            <a:spLocks noGrp="1"/>
          </p:cNvSpPr>
          <p:nvPr>
            <p:ph type="title"/>
          </p:nvPr>
        </p:nvSpPr>
        <p:spPr>
          <a:xfrm>
            <a:off x="533400" y="152400"/>
            <a:ext cx="8001000" cy="736600"/>
          </a:xfrm>
        </p:spPr>
        <p:txBody>
          <a:bodyPr/>
          <a:lstStyle/>
          <a:p>
            <a:r>
              <a:rPr lang="en-US" dirty="0" smtClean="0"/>
              <a:t>OS Basics: Scheduling, Protection</a:t>
            </a:r>
            <a:endParaRPr lang="en-US" dirty="0"/>
          </a:p>
        </p:txBody>
      </p:sp>
      <p:cxnSp>
        <p:nvCxnSpPr>
          <p:cNvPr id="10" name="Straight Arrow Connector 9"/>
          <p:cNvCxnSpPr>
            <a:stCxn id="7" idx="3"/>
          </p:cNvCxnSpPr>
          <p:nvPr/>
        </p:nvCxnSpPr>
        <p:spPr bwMode="auto">
          <a:xfrm flipV="1">
            <a:off x="3810000" y="33797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sp>
        <p:nvSpPr>
          <p:cNvPr id="39" name="Can 38"/>
          <p:cNvSpPr/>
          <p:nvPr/>
        </p:nvSpPr>
        <p:spPr bwMode="auto">
          <a:xfrm>
            <a:off x="2362200" y="43434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029200"/>
            <a:ext cx="1473200" cy="1001993"/>
          </a:xfrm>
          <a:prstGeom prst="rect">
            <a:avLst/>
          </a:prstGeom>
        </p:spPr>
      </p:pic>
      <p:pic>
        <p:nvPicPr>
          <p:cNvPr id="43" name="Picture 42"/>
          <p:cNvPicPr>
            <a:picLocks noChangeAspect="1"/>
          </p:cNvPicPr>
          <p:nvPr/>
        </p:nvPicPr>
        <p:blipFill>
          <a:blip r:embed="rId4"/>
          <a:stretch>
            <a:fillRect/>
          </a:stretch>
        </p:blipFill>
        <p:spPr>
          <a:xfrm>
            <a:off x="6477000" y="5105400"/>
            <a:ext cx="1237948" cy="876300"/>
          </a:xfrm>
          <a:prstGeom prst="rect">
            <a:avLst/>
          </a:prstGeom>
        </p:spPr>
      </p:pic>
      <p:pic>
        <p:nvPicPr>
          <p:cNvPr id="44" name="Picture 43"/>
          <p:cNvPicPr>
            <a:picLocks noChangeAspect="1"/>
          </p:cNvPicPr>
          <p:nvPr/>
        </p:nvPicPr>
        <p:blipFill>
          <a:blip r:embed="rId5"/>
          <a:stretch>
            <a:fillRect/>
          </a:stretch>
        </p:blipFill>
        <p:spPr>
          <a:xfrm>
            <a:off x="5029200" y="5943600"/>
            <a:ext cx="723900" cy="455315"/>
          </a:xfrm>
          <a:prstGeom prst="rect">
            <a:avLst/>
          </a:prstGeom>
        </p:spPr>
      </p:pic>
      <p:sp>
        <p:nvSpPr>
          <p:cNvPr id="45" name="Punched Tape 44"/>
          <p:cNvSpPr/>
          <p:nvPr/>
        </p:nvSpPr>
        <p:spPr bwMode="auto">
          <a:xfrm rot="5400000">
            <a:off x="2400300" y="10287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19812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6764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1336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7526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098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196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59436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0960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3716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1430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3716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1336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1430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3716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4290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6670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28956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4574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144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0480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spTree>
    <p:extLst>
      <p:ext uri="{BB962C8B-B14F-4D97-AF65-F5344CB8AC3E}">
        <p14:creationId xmlns:p14="http://schemas.microsoft.com/office/powerpoint/2010/main" val="259438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heckerboard(across)">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05200"/>
            <a:ext cx="2171700" cy="2171700"/>
          </a:xfrm>
          <a:prstGeom prst="rect">
            <a:avLst/>
          </a:prstGeom>
        </p:spPr>
      </p:pic>
      <p:sp>
        <p:nvSpPr>
          <p:cNvPr id="2" name="Title 1"/>
          <p:cNvSpPr>
            <a:spLocks noGrp="1"/>
          </p:cNvSpPr>
          <p:nvPr>
            <p:ph type="title"/>
          </p:nvPr>
        </p:nvSpPr>
        <p:spPr>
          <a:xfrm>
            <a:off x="533400" y="0"/>
            <a:ext cx="8001000" cy="736600"/>
          </a:xfrm>
        </p:spPr>
        <p:txBody>
          <a:bodyPr/>
          <a:lstStyle/>
          <a:p>
            <a:r>
              <a:rPr lang="en-US" dirty="0" smtClean="0"/>
              <a:t>OS Basics: I/O</a:t>
            </a:r>
            <a:endParaRPr lang="en-US" dirty="0"/>
          </a:p>
        </p:txBody>
      </p:sp>
      <p:cxnSp>
        <p:nvCxnSpPr>
          <p:cNvPr id="10" name="Straight Arrow Connector 9"/>
          <p:cNvCxnSpPr>
            <a:stCxn id="7" idx="3"/>
          </p:cNvCxnSpPr>
          <p:nvPr/>
        </p:nvCxnSpPr>
        <p:spPr bwMode="auto">
          <a:xfrm flipV="1">
            <a:off x="3810000" y="33797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sp>
        <p:nvSpPr>
          <p:cNvPr id="39" name="Can 38"/>
          <p:cNvSpPr/>
          <p:nvPr/>
        </p:nvSpPr>
        <p:spPr bwMode="auto">
          <a:xfrm>
            <a:off x="2362200" y="43434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029200"/>
            <a:ext cx="1473200" cy="1001993"/>
          </a:xfrm>
          <a:prstGeom prst="rect">
            <a:avLst/>
          </a:prstGeom>
        </p:spPr>
      </p:pic>
      <p:pic>
        <p:nvPicPr>
          <p:cNvPr id="43" name="Picture 42"/>
          <p:cNvPicPr>
            <a:picLocks noChangeAspect="1"/>
          </p:cNvPicPr>
          <p:nvPr/>
        </p:nvPicPr>
        <p:blipFill>
          <a:blip r:embed="rId4"/>
          <a:stretch>
            <a:fillRect/>
          </a:stretch>
        </p:blipFill>
        <p:spPr>
          <a:xfrm>
            <a:off x="6477000" y="5105400"/>
            <a:ext cx="1237948" cy="876300"/>
          </a:xfrm>
          <a:prstGeom prst="rect">
            <a:avLst/>
          </a:prstGeom>
        </p:spPr>
      </p:pic>
      <p:pic>
        <p:nvPicPr>
          <p:cNvPr id="44" name="Picture 43"/>
          <p:cNvPicPr>
            <a:picLocks noChangeAspect="1"/>
          </p:cNvPicPr>
          <p:nvPr/>
        </p:nvPicPr>
        <p:blipFill>
          <a:blip r:embed="rId5"/>
          <a:stretch>
            <a:fillRect/>
          </a:stretch>
        </p:blipFill>
        <p:spPr>
          <a:xfrm>
            <a:off x="5029200" y="5943600"/>
            <a:ext cx="723900" cy="455315"/>
          </a:xfrm>
          <a:prstGeom prst="rect">
            <a:avLst/>
          </a:prstGeom>
        </p:spPr>
      </p:pic>
      <p:sp>
        <p:nvSpPr>
          <p:cNvPr id="45" name="Punched Tape 44"/>
          <p:cNvSpPr/>
          <p:nvPr/>
        </p:nvSpPr>
        <p:spPr bwMode="auto">
          <a:xfrm rot="5400000">
            <a:off x="2400300" y="10287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19812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6764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1336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7526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098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196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59436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0960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3716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1430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3716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1336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1430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3716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4290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6670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28956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4574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144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0480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cxnSp>
        <p:nvCxnSpPr>
          <p:cNvPr id="48" name="Curved Connector 47"/>
          <p:cNvCxnSpPr/>
          <p:nvPr/>
        </p:nvCxnSpPr>
        <p:spPr bwMode="auto">
          <a:xfrm rot="10800000" flipV="1">
            <a:off x="2971800" y="3048000"/>
            <a:ext cx="1981200" cy="1752600"/>
          </a:xfrm>
          <a:prstGeom prst="curvedConnector3">
            <a:avLst/>
          </a:prstGeom>
          <a:solidFill>
            <a:schemeClr val="accent1"/>
          </a:solidFill>
          <a:ln w="31750" cap="flat" cmpd="sng" algn="ctr">
            <a:solidFill>
              <a:srgbClr val="CC9966"/>
            </a:solidFill>
            <a:prstDash val="sysDash"/>
            <a:round/>
            <a:headEnd type="triangle" w="lg" len="sm"/>
            <a:tailEnd type="triangle"/>
          </a:ln>
          <a:effectLst/>
        </p:spPr>
      </p:cxnSp>
      <p:sp>
        <p:nvSpPr>
          <p:cNvPr id="54" name="Freeform 53"/>
          <p:cNvSpPr/>
          <p:nvPr/>
        </p:nvSpPr>
        <p:spPr>
          <a:xfrm>
            <a:off x="4343400" y="3124200"/>
            <a:ext cx="1622677" cy="1379014"/>
          </a:xfrm>
          <a:custGeom>
            <a:avLst/>
            <a:gdLst>
              <a:gd name="connsiteX0" fmla="*/ 617212 w 1622677"/>
              <a:gd name="connsiteY0" fmla="*/ 0 h 1379014"/>
              <a:gd name="connsiteX1" fmla="*/ 52741 w 1622677"/>
              <a:gd name="connsiteY1" fmla="*/ 211660 h 1379014"/>
              <a:gd name="connsiteX2" fmla="*/ 26281 w 1622677"/>
              <a:gd name="connsiteY2" fmla="*/ 626160 h 1379014"/>
              <a:gd name="connsiteX3" fmla="*/ 70380 w 1622677"/>
              <a:gd name="connsiteY3" fmla="*/ 1208225 h 1379014"/>
              <a:gd name="connsiteX4" fmla="*/ 405535 w 1622677"/>
              <a:gd name="connsiteY4" fmla="*/ 1375789 h 1379014"/>
              <a:gd name="connsiteX5" fmla="*/ 1622677 w 1622677"/>
              <a:gd name="connsiteY5" fmla="*/ 1322874 h 13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ln w="38100" cmpd="sng">
            <a:solidFill>
              <a:srgbClr val="CC9966"/>
            </a:solidFill>
            <a:prstDash val="dash"/>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9" name="Group 18"/>
          <p:cNvGrpSpPr/>
          <p:nvPr/>
        </p:nvGrpSpPr>
        <p:grpSpPr>
          <a:xfrm>
            <a:off x="3505200" y="3352800"/>
            <a:ext cx="1371600" cy="2971800"/>
            <a:chOff x="3505200" y="3352800"/>
            <a:chExt cx="1371600" cy="2971800"/>
          </a:xfrm>
        </p:grpSpPr>
        <p:cxnSp>
          <p:nvCxnSpPr>
            <p:cNvPr id="20" name="Straight Arrow Connector 19"/>
            <p:cNvCxnSpPr/>
            <p:nvPr/>
          </p:nvCxnSpPr>
          <p:spPr bwMode="auto">
            <a:xfrm>
              <a:off x="4191000" y="33528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grpSp>
          <p:nvGrpSpPr>
            <p:cNvPr id="18" name="Group 17"/>
            <p:cNvGrpSpPr/>
            <p:nvPr/>
          </p:nvGrpSpPr>
          <p:grpSpPr>
            <a:xfrm>
              <a:off x="3505200" y="4038600"/>
              <a:ext cx="1371600" cy="2286000"/>
              <a:chOff x="3505200" y="4267200"/>
              <a:chExt cx="1371600" cy="2286000"/>
            </a:xfrm>
          </p:grpSpPr>
          <p:sp>
            <p:nvSpPr>
              <p:cNvPr id="62" name="Rectangle 61"/>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Ctrlr</a:t>
                </a:r>
                <a:endParaRPr kumimoji="0" lang="en-US" sz="1800" b="0" i="0" u="none" strike="noStrike" cap="none" normalizeH="0" baseline="0" dirty="0">
                  <a:ln>
                    <a:noFill/>
                  </a:ln>
                  <a:solidFill>
                    <a:schemeClr val="tx1"/>
                  </a:solidFill>
                  <a:effectLst/>
                  <a:latin typeface="Arial" charset="0"/>
                </a:endParaRPr>
              </a:p>
            </p:txBody>
          </p:sp>
          <p:cxnSp>
            <p:nvCxnSpPr>
              <p:cNvPr id="63" name="Straight Arrow Connector 62"/>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5" name="Straight Arrow Connector 64"/>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6" name="Straight Arrow Connector 65"/>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7" name="Straight Arrow Connector 66"/>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8" name="Rectangle 67"/>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69" name="Straight Arrow Connector 68"/>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0" name="Straight Arrow Connector 69"/>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1" name="Straight Arrow Connector 70"/>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grpSp>
    </p:spTree>
    <p:extLst>
      <p:ext uri="{BB962C8B-B14F-4D97-AF65-F5344CB8AC3E}">
        <p14:creationId xmlns:p14="http://schemas.microsoft.com/office/powerpoint/2010/main" val="3664938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05200"/>
            <a:ext cx="2171700" cy="2171700"/>
          </a:xfrm>
          <a:prstGeom prst="rect">
            <a:avLst/>
          </a:prstGeom>
        </p:spPr>
      </p:pic>
      <p:sp>
        <p:nvSpPr>
          <p:cNvPr id="2" name="Title 1"/>
          <p:cNvSpPr>
            <a:spLocks noGrp="1"/>
          </p:cNvSpPr>
          <p:nvPr>
            <p:ph type="title"/>
          </p:nvPr>
        </p:nvSpPr>
        <p:spPr>
          <a:xfrm>
            <a:off x="533400" y="0"/>
            <a:ext cx="8001000" cy="736600"/>
          </a:xfrm>
        </p:spPr>
        <p:txBody>
          <a:bodyPr/>
          <a:lstStyle/>
          <a:p>
            <a:r>
              <a:rPr lang="en-US" dirty="0" smtClean="0"/>
              <a:t>OS Basics: Loading</a:t>
            </a:r>
            <a:endParaRPr lang="en-US" dirty="0"/>
          </a:p>
        </p:txBody>
      </p:sp>
      <p:cxnSp>
        <p:nvCxnSpPr>
          <p:cNvPr id="10" name="Straight Arrow Connector 9"/>
          <p:cNvCxnSpPr>
            <a:stCxn id="7" idx="3"/>
          </p:cNvCxnSpPr>
          <p:nvPr/>
        </p:nvCxnSpPr>
        <p:spPr bwMode="auto">
          <a:xfrm flipV="1">
            <a:off x="3810000" y="33797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cxnSp>
        <p:nvCxnSpPr>
          <p:cNvPr id="20" name="Straight Arrow Connector 19"/>
          <p:cNvCxnSpPr/>
          <p:nvPr/>
        </p:nvCxnSpPr>
        <p:spPr bwMode="auto">
          <a:xfrm>
            <a:off x="4191000" y="33528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Can 38"/>
          <p:cNvSpPr/>
          <p:nvPr/>
        </p:nvSpPr>
        <p:spPr bwMode="auto">
          <a:xfrm>
            <a:off x="2362200" y="43434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029200"/>
            <a:ext cx="1473200" cy="1001993"/>
          </a:xfrm>
          <a:prstGeom prst="rect">
            <a:avLst/>
          </a:prstGeom>
        </p:spPr>
      </p:pic>
      <p:pic>
        <p:nvPicPr>
          <p:cNvPr id="43" name="Picture 42"/>
          <p:cNvPicPr>
            <a:picLocks noChangeAspect="1"/>
          </p:cNvPicPr>
          <p:nvPr/>
        </p:nvPicPr>
        <p:blipFill>
          <a:blip r:embed="rId4"/>
          <a:stretch>
            <a:fillRect/>
          </a:stretch>
        </p:blipFill>
        <p:spPr>
          <a:xfrm>
            <a:off x="6477000" y="5105400"/>
            <a:ext cx="1237948" cy="876300"/>
          </a:xfrm>
          <a:prstGeom prst="rect">
            <a:avLst/>
          </a:prstGeom>
        </p:spPr>
      </p:pic>
      <p:pic>
        <p:nvPicPr>
          <p:cNvPr id="44" name="Picture 43"/>
          <p:cNvPicPr>
            <a:picLocks noChangeAspect="1"/>
          </p:cNvPicPr>
          <p:nvPr/>
        </p:nvPicPr>
        <p:blipFill>
          <a:blip r:embed="rId5"/>
          <a:stretch>
            <a:fillRect/>
          </a:stretch>
        </p:blipFill>
        <p:spPr>
          <a:xfrm>
            <a:off x="5029200" y="5943600"/>
            <a:ext cx="723900" cy="455315"/>
          </a:xfrm>
          <a:prstGeom prst="rect">
            <a:avLst/>
          </a:prstGeom>
        </p:spPr>
      </p:pic>
      <p:sp>
        <p:nvSpPr>
          <p:cNvPr id="45" name="Punched Tape 44"/>
          <p:cNvSpPr/>
          <p:nvPr/>
        </p:nvSpPr>
        <p:spPr bwMode="auto">
          <a:xfrm rot="5400000">
            <a:off x="2400300" y="10287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19812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6764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1336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7526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098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196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59436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0960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3716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1430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3716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1336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1430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3716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4290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6670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28956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4574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144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0480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grpSp>
        <p:nvGrpSpPr>
          <p:cNvPr id="18" name="Group 17"/>
          <p:cNvGrpSpPr/>
          <p:nvPr/>
        </p:nvGrpSpPr>
        <p:grpSpPr>
          <a:xfrm>
            <a:off x="3505200" y="4038600"/>
            <a:ext cx="1371600" cy="2286000"/>
            <a:chOff x="3505200" y="4267200"/>
            <a:chExt cx="1371600" cy="2286000"/>
          </a:xfrm>
        </p:grpSpPr>
        <p:sp>
          <p:nvSpPr>
            <p:cNvPr id="62" name="Rectangle 61"/>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Ctrlr</a:t>
              </a:r>
              <a:endParaRPr kumimoji="0" lang="en-US" sz="1800" b="0" i="0" u="none" strike="noStrike" cap="none" normalizeH="0" baseline="0" dirty="0">
                <a:ln>
                  <a:noFill/>
                </a:ln>
                <a:solidFill>
                  <a:schemeClr val="tx1"/>
                </a:solidFill>
                <a:effectLst/>
                <a:latin typeface="Arial" charset="0"/>
              </a:endParaRPr>
            </a:p>
          </p:txBody>
        </p:sp>
        <p:cxnSp>
          <p:nvCxnSpPr>
            <p:cNvPr id="63" name="Straight Arrow Connector 62"/>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5" name="Straight Arrow Connector 64"/>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6" name="Straight Arrow Connector 65"/>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7" name="Straight Arrow Connector 66"/>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8" name="Rectangle 67"/>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69" name="Straight Arrow Connector 68"/>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0" name="Straight Arrow Connector 69"/>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1" name="Straight Arrow Connector 70"/>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
        <p:nvSpPr>
          <p:cNvPr id="72" name="Punched Tape 71"/>
          <p:cNvSpPr/>
          <p:nvPr/>
        </p:nvSpPr>
        <p:spPr bwMode="auto">
          <a:xfrm rot="5400000">
            <a:off x="2705100" y="5067300"/>
            <a:ext cx="533400" cy="457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3" name="Curved Connector 72"/>
          <p:cNvCxnSpPr/>
          <p:nvPr/>
        </p:nvCxnSpPr>
        <p:spPr bwMode="auto">
          <a:xfrm rot="5400000">
            <a:off x="2933700" y="3162300"/>
            <a:ext cx="2133600" cy="1905000"/>
          </a:xfrm>
          <a:prstGeom prst="curvedConnector3">
            <a:avLst/>
          </a:prstGeom>
          <a:solidFill>
            <a:schemeClr val="accent1"/>
          </a:solidFill>
          <a:ln w="34925" cap="flat" cmpd="sng" algn="ctr">
            <a:solidFill>
              <a:srgbClr val="CC9966"/>
            </a:solidFill>
            <a:prstDash val="sysDash"/>
            <a:round/>
            <a:headEnd type="triangle" w="lg" len="sm"/>
            <a:tailEnd type="none"/>
          </a:ln>
          <a:effectLst/>
        </p:spPr>
      </p:cxnSp>
    </p:spTree>
    <p:extLst>
      <p:ext uri="{BB962C8B-B14F-4D97-AF65-F5344CB8AC3E}">
        <p14:creationId xmlns:p14="http://schemas.microsoft.com/office/powerpoint/2010/main" val="4103983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09800"/>
            <a:ext cx="5486400" cy="2286000"/>
          </a:xfrm>
        </p:spPr>
        <p:txBody>
          <a:bodyPr/>
          <a:lstStyle/>
          <a:p>
            <a:r>
              <a:rPr lang="en-US" dirty="0" smtClean="0"/>
              <a:t>What make Operating Systems exciting and Challenging</a:t>
            </a:r>
            <a:endParaRPr lang="en-US" dirty="0"/>
          </a:p>
        </p:txBody>
      </p:sp>
    </p:spTree>
    <p:extLst>
      <p:ext uri="{BB962C8B-B14F-4D97-AF65-F5344CB8AC3E}">
        <p14:creationId xmlns:p14="http://schemas.microsoft.com/office/powerpoint/2010/main" val="8913569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41300"/>
            <a:ext cx="8229600" cy="368300"/>
          </a:xfrm>
          <a:noFill/>
        </p:spPr>
        <p:txBody>
          <a:bodyPr lIns="90487" tIns="44450" rIns="90487" bIns="44450"/>
          <a:lstStyle/>
          <a:p>
            <a:r>
              <a:rPr lang="en-US" altLang="en-US" smtClean="0"/>
              <a:t>Technology Trends: Moore’s Law</a:t>
            </a:r>
          </a:p>
        </p:txBody>
      </p:sp>
      <p:grpSp>
        <p:nvGrpSpPr>
          <p:cNvPr id="6147" name="Group 3"/>
          <p:cNvGrpSpPr>
            <a:grpSpLocks/>
          </p:cNvGrpSpPr>
          <p:nvPr/>
        </p:nvGrpSpPr>
        <p:grpSpPr bwMode="auto">
          <a:xfrm>
            <a:off x="4724400" y="1676400"/>
            <a:ext cx="4419600" cy="4616450"/>
            <a:chOff x="0" y="1008"/>
            <a:chExt cx="2784" cy="2908"/>
          </a:xfrm>
        </p:grpSpPr>
        <p:sp>
          <p:nvSpPr>
            <p:cNvPr id="6152" name="Rectangle 4"/>
            <p:cNvSpPr>
              <a:spLocks noChangeArrowheads="1"/>
            </p:cNvSpPr>
            <p:nvPr/>
          </p:nvSpPr>
          <p:spPr bwMode="auto">
            <a:xfrm>
              <a:off x="144" y="2544"/>
              <a:ext cx="2640" cy="12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latin typeface="Arial" panose="020B0604020202020204" pitchFamily="34" charset="0"/>
                </a:rPr>
                <a:t>2X transistors/Chip Every 1.5 years</a:t>
              </a:r>
            </a:p>
            <a:p>
              <a:r>
                <a:rPr lang="en-US" altLang="en-US" sz="2400">
                  <a:latin typeface="Arial" panose="020B0604020202020204" pitchFamily="34" charset="0"/>
                </a:rPr>
                <a:t>Called “</a:t>
              </a:r>
              <a:r>
                <a:rPr lang="en-US" altLang="en-US" sz="2400" u="sng">
                  <a:solidFill>
                    <a:schemeClr val="hlink"/>
                  </a:solidFill>
                  <a:latin typeface="Arial" panose="020B0604020202020204" pitchFamily="34" charset="0"/>
                </a:rPr>
                <a:t>Moore’s Law</a:t>
              </a:r>
              <a:r>
                <a:rPr lang="en-US" altLang="en-US" sz="2400">
                  <a:latin typeface="Arial" panose="020B0604020202020204" pitchFamily="34" charset="0"/>
                </a:rPr>
                <a:t>”</a:t>
              </a:r>
            </a:p>
            <a:p>
              <a:endParaRPr kumimoji="1" lang="en-US" altLang="en-US" sz="2000">
                <a:latin typeface="Arial" panose="020B0604020202020204" pitchFamily="34" charset="0"/>
              </a:endParaRPr>
            </a:p>
            <a:p>
              <a:endParaRPr lang="en-US" altLang="en-US">
                <a:latin typeface="Arial" panose="020B0604020202020204" pitchFamily="34" charset="0"/>
              </a:endParaRPr>
            </a:p>
            <a:p>
              <a:endParaRPr lang="en-US" altLang="en-US" sz="2400">
                <a:latin typeface="Arial" panose="020B0604020202020204" pitchFamily="34" charset="0"/>
              </a:endParaRPr>
            </a:p>
            <a:p>
              <a:r>
                <a:rPr lang="en-US" altLang="en-US" sz="2400">
                  <a:latin typeface="Arial" panose="020B0604020202020204" pitchFamily="34" charset="0"/>
                </a:rPr>
                <a:t> </a:t>
              </a:r>
            </a:p>
          </p:txBody>
        </p:sp>
        <p:sp>
          <p:nvSpPr>
            <p:cNvPr id="6153" name="Rectangle 5"/>
            <p:cNvSpPr>
              <a:spLocks noChangeArrowheads="1"/>
            </p:cNvSpPr>
            <p:nvPr/>
          </p:nvSpPr>
          <p:spPr bwMode="auto">
            <a:xfrm>
              <a:off x="1491" y="1690"/>
              <a:ext cx="986"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latin typeface="Arial" panose="020B0604020202020204" pitchFamily="34" charset="0"/>
                </a:rPr>
                <a:t>Moore’s Law</a:t>
              </a:r>
            </a:p>
          </p:txBody>
        </p:sp>
        <p:pic>
          <p:nvPicPr>
            <p:cNvPr id="6154" name="Picture 6" descr="moores-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
              <a:ext cx="2688"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7"/>
            <p:cNvSpPr>
              <a:spLocks noChangeArrowheads="1"/>
            </p:cNvSpPr>
            <p:nvPr/>
          </p:nvSpPr>
          <p:spPr bwMode="auto">
            <a:xfrm>
              <a:off x="288" y="3168"/>
              <a:ext cx="2408"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68686"/>
                    </a:outerShdw>
                  </a:effectLst>
                </a14:hiddenEffects>
              </a:ext>
            </a:extLst>
          </p:spPr>
          <p:txBody>
            <a:bodyPr>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latin typeface="Arial" panose="020B0604020202020204" pitchFamily="34" charset="0"/>
                </a:rPr>
                <a:t>Microprocessors have become smaller, denser, and more powerful.</a:t>
              </a:r>
            </a:p>
          </p:txBody>
        </p:sp>
      </p:grpSp>
      <p:grpSp>
        <p:nvGrpSpPr>
          <p:cNvPr id="6148" name="Group 8"/>
          <p:cNvGrpSpPr>
            <a:grpSpLocks/>
          </p:cNvGrpSpPr>
          <p:nvPr/>
        </p:nvGrpSpPr>
        <p:grpSpPr bwMode="auto">
          <a:xfrm>
            <a:off x="123825" y="809625"/>
            <a:ext cx="4724400" cy="5730875"/>
            <a:chOff x="2784" y="528"/>
            <a:chExt cx="2976" cy="3610"/>
          </a:xfrm>
        </p:grpSpPr>
        <p:sp>
          <p:nvSpPr>
            <p:cNvPr id="6149" name="Rectangle 9"/>
            <p:cNvSpPr>
              <a:spLocks noChangeArrowheads="1"/>
            </p:cNvSpPr>
            <p:nvPr/>
          </p:nvSpPr>
          <p:spPr bwMode="auto">
            <a:xfrm>
              <a:off x="3216" y="2928"/>
              <a:ext cx="2544" cy="1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68686"/>
                    </a:outerShdw>
                  </a:effectLst>
                </a14:hiddenEffects>
              </a:ext>
            </a:extLst>
          </p:spPr>
          <p:txBody>
            <a:bodyPr>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kumimoji="1" lang="en-US" altLang="en-US" sz="2000">
                  <a:latin typeface="Arial" panose="020B0604020202020204" pitchFamily="34" charset="0"/>
                </a:rPr>
                <a:t>Gordon Moore (co-founder of Intel) predicted in 1965 that the transistor density of semiconductor chips would double roughly every 18 months. </a:t>
              </a:r>
            </a:p>
          </p:txBody>
        </p:sp>
        <p:pic>
          <p:nvPicPr>
            <p:cNvPr id="6150" name="Picture 10" descr="mo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1200"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mo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528"/>
              <a:ext cx="1920"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US" altLang="en-US" smtClean="0"/>
              <a:t>People-to-Computer Ratio Over Time</a:t>
            </a:r>
          </a:p>
        </p:txBody>
      </p:sp>
      <p:sp>
        <p:nvSpPr>
          <p:cNvPr id="8195" name="Rectangle 6"/>
          <p:cNvSpPr>
            <a:spLocks noGrp="1" noChangeArrowheads="1"/>
          </p:cNvSpPr>
          <p:nvPr>
            <p:ph type="body" idx="1"/>
          </p:nvPr>
        </p:nvSpPr>
        <p:spPr>
          <a:xfrm>
            <a:off x="685800" y="5638800"/>
            <a:ext cx="7924800" cy="838200"/>
          </a:xfrm>
        </p:spPr>
        <p:txBody>
          <a:bodyPr/>
          <a:lstStyle/>
          <a:p>
            <a:r>
              <a:rPr lang="en-US" altLang="en-US" smtClean="0">
                <a:solidFill>
                  <a:schemeClr val="hlink"/>
                </a:solidFill>
              </a:rPr>
              <a:t>Today: Multiple CPUs/person!</a:t>
            </a:r>
          </a:p>
          <a:p>
            <a:pPr lvl="1"/>
            <a:r>
              <a:rPr lang="en-US" altLang="en-US" smtClean="0">
                <a:solidFill>
                  <a:schemeClr val="hlink"/>
                </a:solidFill>
              </a:rPr>
              <a:t>Approaching 100s?</a:t>
            </a:r>
          </a:p>
        </p:txBody>
      </p:sp>
      <p:pic>
        <p:nvPicPr>
          <p:cNvPr id="8196" name="Content Placeholder 6" descr="Ratio - Culler.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l="3731" t="18130" r="6715" b="16199"/>
          <a:stretch>
            <a:fillRect/>
          </a:stretch>
        </p:blipFill>
        <p:spPr>
          <a:xfrm>
            <a:off x="304800" y="838200"/>
            <a:ext cx="8382000" cy="4749800"/>
          </a:xfrm>
        </p:spPr>
      </p:pic>
      <p:sp>
        <p:nvSpPr>
          <p:cNvPr id="8197" name="Rectangle 8"/>
          <p:cNvSpPr>
            <a:spLocks noChangeArrowheads="1"/>
          </p:cNvSpPr>
          <p:nvPr/>
        </p:nvSpPr>
        <p:spPr bwMode="auto">
          <a:xfrm>
            <a:off x="3886200" y="838200"/>
            <a:ext cx="1371600" cy="609600"/>
          </a:xfrm>
          <a:prstGeom prst="rect">
            <a:avLst/>
          </a:prstGeom>
          <a:solidFill>
            <a:schemeClr val="bg1"/>
          </a:solidFill>
          <a:ln w="57150" algn="ctr">
            <a:solidFill>
              <a:schemeClr val="bg1"/>
            </a:solidFill>
            <a:round/>
            <a:headEnd/>
            <a:tailEnd/>
          </a:ln>
        </p:spPr>
        <p:txBody>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8198" name="TextBox 7"/>
          <p:cNvSpPr txBox="1">
            <a:spLocks noChangeArrowheads="1"/>
          </p:cNvSpPr>
          <p:nvPr/>
        </p:nvSpPr>
        <p:spPr bwMode="auto">
          <a:xfrm>
            <a:off x="3276600" y="1143000"/>
            <a:ext cx="2151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t>From David Culler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33400"/>
          </a:xfrm>
        </p:spPr>
        <p:txBody>
          <a:bodyPr/>
          <a:lstStyle/>
          <a:p>
            <a:r>
              <a:rPr lang="en-US" sz="2800" dirty="0" smtClean="0"/>
              <a:t>Greatest Artifact of Human Civilization…</a:t>
            </a:r>
            <a:endParaRPr lang="en-US" sz="2800" dirty="0"/>
          </a:p>
        </p:txBody>
      </p:sp>
      <p:pic>
        <p:nvPicPr>
          <p:cNvPr id="13" name="Picture 12"/>
          <p:cNvPicPr>
            <a:picLocks noChangeAspect="1"/>
          </p:cNvPicPr>
          <p:nvPr/>
        </p:nvPicPr>
        <p:blipFill>
          <a:blip r:embed="rId2"/>
          <a:stretch>
            <a:fillRect/>
          </a:stretch>
        </p:blipFill>
        <p:spPr>
          <a:xfrm>
            <a:off x="1066800" y="990600"/>
            <a:ext cx="6773714" cy="5440223"/>
          </a:xfrm>
          <a:prstGeom prst="rect">
            <a:avLst/>
          </a:prstGeom>
        </p:spPr>
      </p:pic>
    </p:spTree>
    <p:extLst>
      <p:ext uri="{BB962C8B-B14F-4D97-AF65-F5344CB8AC3E}">
        <p14:creationId xmlns:p14="http://schemas.microsoft.com/office/powerpoint/2010/main" val="20100186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218" name="Object 2"/>
          <p:cNvGraphicFramePr>
            <a:graphicFrameLocks noGrp="1" noChangeAspect="1"/>
          </p:cNvGraphicFramePr>
          <p:nvPr>
            <p:ph idx="1"/>
          </p:nvPr>
        </p:nvGraphicFramePr>
        <p:xfrm>
          <a:off x="6350" y="850900"/>
          <a:ext cx="9145588" cy="4964113"/>
        </p:xfrm>
        <a:graphic>
          <a:graphicData uri="http://schemas.openxmlformats.org/presentationml/2006/ole">
            <mc:AlternateContent xmlns:mc="http://schemas.openxmlformats.org/markup-compatibility/2006">
              <mc:Choice xmlns:v="urn:schemas-microsoft-com:vml" Requires="v">
                <p:oleObj spid="_x0000_s9240" name="Chart" r:id="rId4" imgW="8353349" imgH="4533900" progId="Excel.Chart.8">
                  <p:embed/>
                </p:oleObj>
              </mc:Choice>
              <mc:Fallback>
                <p:oleObj name="Chart" r:id="rId4" imgW="8353349" imgH="45339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850900"/>
                        <a:ext cx="9145588" cy="49641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Lst>
                    </p:spPr>
                  </p:pic>
                </p:oleObj>
              </mc:Fallback>
            </mc:AlternateContent>
          </a:graphicData>
        </a:graphic>
      </p:graphicFrame>
      <p:sp>
        <p:nvSpPr>
          <p:cNvPr id="9219" name="Rectangle 3"/>
          <p:cNvSpPr>
            <a:spLocks noGrp="1" noChangeArrowheads="1"/>
          </p:cNvSpPr>
          <p:nvPr>
            <p:ph type="title"/>
          </p:nvPr>
        </p:nvSpPr>
        <p:spPr>
          <a:xfrm>
            <a:off x="609600" y="152400"/>
            <a:ext cx="8229600" cy="533400"/>
          </a:xfrm>
        </p:spPr>
        <p:txBody>
          <a:bodyPr/>
          <a:lstStyle/>
          <a:p>
            <a:r>
              <a:rPr lang="en-US" altLang="en-US" smtClean="0"/>
              <a:t>New Challenge: Slowdown in Joy’s law of Performance</a:t>
            </a:r>
          </a:p>
        </p:txBody>
      </p:sp>
      <p:sp>
        <p:nvSpPr>
          <p:cNvPr id="9220" name="Text Box 4"/>
          <p:cNvSpPr txBox="1">
            <a:spLocks noChangeArrowheads="1"/>
          </p:cNvSpPr>
          <p:nvPr/>
        </p:nvSpPr>
        <p:spPr bwMode="auto">
          <a:xfrm>
            <a:off x="152400" y="5622925"/>
            <a:ext cx="487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buFontTx/>
              <a:buChar char="•"/>
            </a:pPr>
            <a:r>
              <a:rPr lang="en-US" altLang="en-US" sz="2000">
                <a:latin typeface="Arial" panose="020B0604020202020204" pitchFamily="34" charset="0"/>
                <a:cs typeface="Arial" panose="020B0604020202020204" pitchFamily="34" charset="0"/>
              </a:rPr>
              <a:t> VAX	        : 25%/year 1978 to 1986</a:t>
            </a:r>
          </a:p>
          <a:p>
            <a:pPr eaLnBrk="1" hangingPunct="1">
              <a:buFontTx/>
              <a:buChar char="•"/>
            </a:pPr>
            <a:r>
              <a:rPr lang="en-US" altLang="en-US" sz="2000">
                <a:latin typeface="Arial" panose="020B0604020202020204" pitchFamily="34" charset="0"/>
                <a:cs typeface="Arial" panose="020B0604020202020204" pitchFamily="34" charset="0"/>
              </a:rPr>
              <a:t> RISC + x86: 52%/year 1986 to 2002</a:t>
            </a:r>
          </a:p>
          <a:p>
            <a:pPr eaLnBrk="1" hangingPunct="1">
              <a:buFontTx/>
              <a:buChar char="•"/>
            </a:pPr>
            <a:r>
              <a:rPr lang="en-US" altLang="en-US" sz="2000">
                <a:latin typeface="Arial" panose="020B0604020202020204" pitchFamily="34" charset="0"/>
                <a:cs typeface="Arial" panose="020B0604020202020204" pitchFamily="34" charset="0"/>
              </a:rPr>
              <a:t> RISC + x86: ??%/year 2002 to present</a:t>
            </a:r>
          </a:p>
        </p:txBody>
      </p:sp>
      <p:sp>
        <p:nvSpPr>
          <p:cNvPr id="9221" name="Text Box 5"/>
          <p:cNvSpPr txBox="1">
            <a:spLocks noChangeArrowheads="1"/>
          </p:cNvSpPr>
          <p:nvPr/>
        </p:nvSpPr>
        <p:spPr bwMode="auto">
          <a:xfrm>
            <a:off x="1143000" y="1143000"/>
            <a:ext cx="4979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1600" b="0">
                <a:latin typeface="Times" panose="02020603050405020304" pitchFamily="18" charset="0"/>
              </a:rPr>
              <a:t>From Hennessy and Patterson, </a:t>
            </a:r>
            <a:r>
              <a:rPr lang="en-US" altLang="en-US" sz="1600" b="0" i="1">
                <a:latin typeface="Times" panose="02020603050405020304" pitchFamily="18" charset="0"/>
              </a:rPr>
              <a:t>Computer Architecture: A Quantitative Approach</a:t>
            </a:r>
            <a:r>
              <a:rPr lang="en-US" altLang="en-US" sz="1600" b="0">
                <a:latin typeface="Times" panose="02020603050405020304" pitchFamily="18" charset="0"/>
              </a:rPr>
              <a:t>, 4th edition, Sept. 15, 2006</a:t>
            </a:r>
          </a:p>
        </p:txBody>
      </p:sp>
      <p:sp>
        <p:nvSpPr>
          <p:cNvPr id="297990" name="Text Box 6"/>
          <p:cNvSpPr txBox="1">
            <a:spLocks noChangeArrowheads="1"/>
          </p:cNvSpPr>
          <p:nvPr/>
        </p:nvSpPr>
        <p:spPr bwMode="auto">
          <a:xfrm>
            <a:off x="4572000" y="3733800"/>
            <a:ext cx="441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solidFill>
                  <a:srgbClr val="FF0000"/>
                </a:solidFill>
                <a:latin typeface="Arial" panose="020B0604020202020204" pitchFamily="34" charset="0"/>
                <a:sym typeface="Symbol" panose="05050102010706020507" pitchFamily="18" charset="2"/>
              </a:rPr>
              <a:t> </a:t>
            </a:r>
            <a:r>
              <a:rPr lang="en-US" altLang="en-US" sz="2400">
                <a:solidFill>
                  <a:srgbClr val="FF0000"/>
                </a:solidFill>
                <a:latin typeface="Arial" panose="020B0604020202020204" pitchFamily="34" charset="0"/>
              </a:rPr>
              <a:t>Sea change in chip design: multiple “cores” or processors per chip</a:t>
            </a:r>
          </a:p>
        </p:txBody>
      </p:sp>
      <p:sp>
        <p:nvSpPr>
          <p:cNvPr id="9223" name="Text Box 7"/>
          <p:cNvSpPr txBox="1">
            <a:spLocks noChangeArrowheads="1"/>
          </p:cNvSpPr>
          <p:nvPr/>
        </p:nvSpPr>
        <p:spPr bwMode="auto">
          <a:xfrm>
            <a:off x="8686800" y="89852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000" b="0">
                <a:solidFill>
                  <a:srgbClr val="FF0000"/>
                </a:solidFill>
                <a:latin typeface="Arial" panose="020B0604020202020204" pitchFamily="34" charset="0"/>
              </a:rPr>
              <a:t>3X</a:t>
            </a:r>
          </a:p>
        </p:txBody>
      </p:sp>
      <p:sp>
        <p:nvSpPr>
          <p:cNvPr id="9224" name="Line 8"/>
          <p:cNvSpPr>
            <a:spLocks noChangeShapeType="1"/>
          </p:cNvSpPr>
          <p:nvPr/>
        </p:nvSpPr>
        <p:spPr bwMode="auto">
          <a:xfrm>
            <a:off x="8763000" y="850900"/>
            <a:ext cx="0" cy="4572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77800"/>
            <a:ext cx="7504113" cy="584200"/>
          </a:xfrm>
        </p:spPr>
        <p:txBody>
          <a:bodyPr/>
          <a:lstStyle/>
          <a:p>
            <a:r>
              <a:rPr lang="en-US" altLang="en-US" smtClean="0"/>
              <a:t>ManyCore Chips: The future is here</a:t>
            </a:r>
          </a:p>
        </p:txBody>
      </p:sp>
      <p:sp>
        <p:nvSpPr>
          <p:cNvPr id="2960387" name="Rectangle 3"/>
          <p:cNvSpPr>
            <a:spLocks noGrp="1" noChangeArrowheads="1"/>
          </p:cNvSpPr>
          <p:nvPr>
            <p:ph type="body" idx="1"/>
          </p:nvPr>
        </p:nvSpPr>
        <p:spPr>
          <a:xfrm>
            <a:off x="228600" y="4343400"/>
            <a:ext cx="8915400" cy="2362200"/>
          </a:xfrm>
        </p:spPr>
        <p:txBody>
          <a:bodyPr>
            <a:normAutofit fontScale="92500" lnSpcReduction="10000"/>
          </a:bodyPr>
          <a:lstStyle/>
          <a:p>
            <a:pPr>
              <a:lnSpc>
                <a:spcPct val="80000"/>
              </a:lnSpc>
              <a:defRPr/>
            </a:pPr>
            <a:r>
              <a:rPr lang="en-US" dirty="0" smtClean="0"/>
              <a:t>“</a:t>
            </a:r>
            <a:r>
              <a:rPr lang="en-US" dirty="0" err="1" smtClean="0"/>
              <a:t>ManyCore</a:t>
            </a:r>
            <a:r>
              <a:rPr lang="en-US" dirty="0" smtClean="0"/>
              <a:t>” refers to many processors/chip</a:t>
            </a:r>
          </a:p>
          <a:p>
            <a:pPr lvl="1">
              <a:lnSpc>
                <a:spcPct val="80000"/>
              </a:lnSpc>
              <a:defRPr/>
            </a:pPr>
            <a:r>
              <a:rPr lang="en-US" dirty="0" smtClean="0"/>
              <a:t>64?  128?  Hard to say exact boundary</a:t>
            </a:r>
          </a:p>
          <a:p>
            <a:pPr>
              <a:lnSpc>
                <a:spcPct val="80000"/>
              </a:lnSpc>
              <a:defRPr/>
            </a:pPr>
            <a:r>
              <a:rPr lang="en-US" dirty="0" smtClean="0"/>
              <a:t>How to program these?</a:t>
            </a:r>
          </a:p>
          <a:p>
            <a:pPr lvl="1">
              <a:lnSpc>
                <a:spcPct val="80000"/>
              </a:lnSpc>
              <a:defRPr/>
            </a:pPr>
            <a:r>
              <a:rPr lang="en-US" dirty="0" smtClean="0"/>
              <a:t>Use 2 CPUs for video/audio</a:t>
            </a:r>
          </a:p>
          <a:p>
            <a:pPr lvl="1">
              <a:lnSpc>
                <a:spcPct val="80000"/>
              </a:lnSpc>
              <a:defRPr/>
            </a:pPr>
            <a:r>
              <a:rPr lang="en-US" dirty="0" smtClean="0"/>
              <a:t>Use 1 for word processor, 1 for browser</a:t>
            </a:r>
          </a:p>
          <a:p>
            <a:pPr lvl="1">
              <a:lnSpc>
                <a:spcPct val="80000"/>
              </a:lnSpc>
              <a:defRPr/>
            </a:pPr>
            <a:r>
              <a:rPr lang="en-US" dirty="0" smtClean="0"/>
              <a:t>76 for virus checking???</a:t>
            </a:r>
          </a:p>
          <a:p>
            <a:pPr>
              <a:lnSpc>
                <a:spcPct val="80000"/>
              </a:lnSpc>
              <a:defRPr/>
            </a:pPr>
            <a:r>
              <a:rPr lang="en-US" dirty="0" smtClean="0">
                <a:solidFill>
                  <a:schemeClr val="hlink"/>
                </a:solidFill>
              </a:rPr>
              <a:t>Parallelism must be exploited at all levels</a:t>
            </a:r>
          </a:p>
        </p:txBody>
      </p:sp>
      <p:sp>
        <p:nvSpPr>
          <p:cNvPr id="16" name="Content Placeholder 2"/>
          <p:cNvSpPr txBox="1">
            <a:spLocks/>
          </p:cNvSpPr>
          <p:nvPr/>
        </p:nvSpPr>
        <p:spPr bwMode="auto">
          <a:xfrm>
            <a:off x="1828800" y="685800"/>
            <a:ext cx="6248400" cy="3962400"/>
          </a:xfrm>
          <a:prstGeom prst="rect">
            <a:avLst/>
          </a:prstGeom>
          <a:noFill/>
          <a:ln w="9525">
            <a:noFill/>
            <a:miter lim="800000"/>
            <a:headEnd/>
            <a:tailEnd/>
          </a:ln>
          <a:effectLst/>
        </p:spPr>
        <p:txBody>
          <a:bodyPr lIns="92075" tIns="46038" rIns="92075" bIns="46038">
            <a:normAutofit/>
          </a:bodyPr>
          <a:lstStyle/>
          <a:p>
            <a:pPr marL="285750" indent="-285750">
              <a:lnSpc>
                <a:spcPct val="85000"/>
              </a:lnSpc>
              <a:spcBef>
                <a:spcPts val="300"/>
              </a:spcBef>
              <a:buSzPct val="100000"/>
              <a:buFontTx/>
              <a:buChar char="•"/>
              <a:defRPr/>
            </a:pPr>
            <a:r>
              <a:rPr lang="en-US" sz="2400" b="0" kern="0" dirty="0">
                <a:latin typeface="+mn-lt"/>
              </a:rPr>
              <a:t>Intel 80-core </a:t>
            </a:r>
            <a:r>
              <a:rPr lang="en-US" sz="2400" b="0" kern="0" dirty="0" err="1">
                <a:latin typeface="+mn-lt"/>
              </a:rPr>
              <a:t>multicore</a:t>
            </a:r>
            <a:r>
              <a:rPr lang="en-US" sz="2400" b="0" kern="0" dirty="0">
                <a:latin typeface="+mn-lt"/>
              </a:rPr>
              <a:t> chip (Feb 2007)</a:t>
            </a:r>
          </a:p>
          <a:p>
            <a:pPr lvl="1" indent="-228600">
              <a:lnSpc>
                <a:spcPct val="85000"/>
              </a:lnSpc>
              <a:spcBef>
                <a:spcPts val="300"/>
              </a:spcBef>
              <a:buSzPct val="100000"/>
              <a:buFontTx/>
              <a:buChar char="–"/>
              <a:defRPr/>
            </a:pPr>
            <a:r>
              <a:rPr lang="en-US" b="0" kern="0" dirty="0">
                <a:latin typeface="+mn-lt"/>
              </a:rPr>
              <a:t>80 simple cores</a:t>
            </a:r>
          </a:p>
          <a:p>
            <a:pPr lvl="1" indent="-228600">
              <a:lnSpc>
                <a:spcPct val="85000"/>
              </a:lnSpc>
              <a:spcBef>
                <a:spcPts val="300"/>
              </a:spcBef>
              <a:buSzPct val="100000"/>
              <a:buFontTx/>
              <a:buChar char="–"/>
              <a:defRPr/>
            </a:pPr>
            <a:r>
              <a:rPr lang="en-US" b="0" kern="0" dirty="0">
                <a:latin typeface="+mn-lt"/>
              </a:rPr>
              <a:t>Two FP-engines / core</a:t>
            </a:r>
          </a:p>
          <a:p>
            <a:pPr lvl="1" indent="-228600">
              <a:lnSpc>
                <a:spcPct val="85000"/>
              </a:lnSpc>
              <a:spcBef>
                <a:spcPts val="300"/>
              </a:spcBef>
              <a:buSzPct val="100000"/>
              <a:buFontTx/>
              <a:buChar char="–"/>
              <a:defRPr/>
            </a:pPr>
            <a:r>
              <a:rPr lang="en-US" b="0" kern="0" dirty="0">
                <a:latin typeface="+mn-lt"/>
              </a:rPr>
              <a:t>Mesh-like network</a:t>
            </a:r>
          </a:p>
          <a:p>
            <a:pPr lvl="1" indent="-228600">
              <a:lnSpc>
                <a:spcPct val="85000"/>
              </a:lnSpc>
              <a:spcBef>
                <a:spcPts val="300"/>
              </a:spcBef>
              <a:buSzPct val="100000"/>
              <a:buFontTx/>
              <a:buChar char="–"/>
              <a:defRPr/>
            </a:pPr>
            <a:r>
              <a:rPr lang="en-US" b="0" kern="0" dirty="0">
                <a:latin typeface="+mn-lt"/>
              </a:rPr>
              <a:t>100 million transistors</a:t>
            </a:r>
          </a:p>
          <a:p>
            <a:pPr lvl="1" indent="-228600">
              <a:lnSpc>
                <a:spcPct val="85000"/>
              </a:lnSpc>
              <a:spcBef>
                <a:spcPts val="300"/>
              </a:spcBef>
              <a:buSzPct val="100000"/>
              <a:buFontTx/>
              <a:buChar char="–"/>
              <a:defRPr/>
            </a:pPr>
            <a:r>
              <a:rPr lang="en-US" b="0" kern="0" dirty="0">
                <a:latin typeface="+mn-lt"/>
              </a:rPr>
              <a:t>65nm feature size</a:t>
            </a:r>
          </a:p>
          <a:p>
            <a:pPr marL="285750" indent="-285750">
              <a:lnSpc>
                <a:spcPct val="85000"/>
              </a:lnSpc>
              <a:spcBef>
                <a:spcPts val="300"/>
              </a:spcBef>
              <a:buSzPct val="100000"/>
              <a:buFontTx/>
              <a:buChar char="•"/>
              <a:defRPr/>
            </a:pPr>
            <a:r>
              <a:rPr lang="en-US" sz="2200" b="0" kern="0" dirty="0">
                <a:latin typeface="+mn-lt"/>
              </a:rPr>
              <a:t>Intel Single-Chip Cloud </a:t>
            </a:r>
            <a:br>
              <a:rPr lang="en-US" sz="2200" b="0" kern="0" dirty="0">
                <a:latin typeface="+mn-lt"/>
              </a:rPr>
            </a:br>
            <a:r>
              <a:rPr lang="en-US" sz="2200" b="0" kern="0" dirty="0">
                <a:latin typeface="+mn-lt"/>
              </a:rPr>
              <a:t>Computer  (August 2010)</a:t>
            </a:r>
          </a:p>
          <a:p>
            <a:pPr lvl="1" indent="-228600">
              <a:lnSpc>
                <a:spcPct val="85000"/>
              </a:lnSpc>
              <a:spcBef>
                <a:spcPts val="300"/>
              </a:spcBef>
              <a:buSzPct val="100000"/>
              <a:buFontTx/>
              <a:buChar char="–"/>
              <a:defRPr/>
            </a:pPr>
            <a:r>
              <a:rPr lang="en-US" b="0" kern="0" dirty="0">
                <a:latin typeface="+mn-lt"/>
              </a:rPr>
              <a:t>24 “tiles” with two cores/tile </a:t>
            </a:r>
          </a:p>
          <a:p>
            <a:pPr lvl="1" indent="-228600">
              <a:lnSpc>
                <a:spcPct val="85000"/>
              </a:lnSpc>
              <a:spcBef>
                <a:spcPts val="300"/>
              </a:spcBef>
              <a:buSzPct val="100000"/>
              <a:buFontTx/>
              <a:buChar char="–"/>
              <a:defRPr/>
            </a:pPr>
            <a:r>
              <a:rPr lang="en-US" b="0" kern="0" dirty="0">
                <a:latin typeface="+mn-lt"/>
              </a:rPr>
              <a:t>24-router mesh network </a:t>
            </a:r>
          </a:p>
          <a:p>
            <a:pPr lvl="1" indent="-228600">
              <a:lnSpc>
                <a:spcPct val="85000"/>
              </a:lnSpc>
              <a:spcBef>
                <a:spcPts val="300"/>
              </a:spcBef>
              <a:buSzPct val="100000"/>
              <a:buFontTx/>
              <a:buChar char="–"/>
              <a:defRPr/>
            </a:pPr>
            <a:r>
              <a:rPr lang="en-US" b="0" kern="0" dirty="0">
                <a:latin typeface="+mn-lt"/>
              </a:rPr>
              <a:t>4 DDR3 memory controllers</a:t>
            </a:r>
          </a:p>
          <a:p>
            <a:pPr lvl="1" indent="-228600">
              <a:lnSpc>
                <a:spcPct val="85000"/>
              </a:lnSpc>
              <a:spcBef>
                <a:spcPts val="300"/>
              </a:spcBef>
              <a:buSzPct val="100000"/>
              <a:buFontTx/>
              <a:buChar char="–"/>
              <a:defRPr/>
            </a:pPr>
            <a:r>
              <a:rPr lang="en-US" b="0" kern="0" dirty="0">
                <a:latin typeface="+mn-lt"/>
              </a:rPr>
              <a:t>Hardware support for message-passing </a:t>
            </a:r>
          </a:p>
          <a:p>
            <a:pPr marL="285750" indent="-285750">
              <a:lnSpc>
                <a:spcPct val="85000"/>
              </a:lnSpc>
              <a:spcBef>
                <a:spcPts val="300"/>
              </a:spcBef>
              <a:buSzPct val="100000"/>
              <a:buFontTx/>
              <a:buChar char="•"/>
              <a:defRPr/>
            </a:pPr>
            <a:endParaRPr lang="en-US" sz="2400" b="0" kern="0" dirty="0">
              <a:latin typeface="+mn-lt"/>
            </a:endParaRPr>
          </a:p>
          <a:p>
            <a:pPr marL="685800" lvl="1" indent="-228600">
              <a:lnSpc>
                <a:spcPct val="85000"/>
              </a:lnSpc>
              <a:spcBef>
                <a:spcPts val="300"/>
              </a:spcBef>
              <a:buSzPct val="100000"/>
              <a:buFontTx/>
              <a:buChar char="–"/>
              <a:defRPr/>
            </a:pPr>
            <a:endParaRPr lang="en-US" b="0" kern="0" dirty="0">
              <a:latin typeface="+mn-lt"/>
            </a:endParaRPr>
          </a:p>
        </p:txBody>
      </p:sp>
      <p:grpSp>
        <p:nvGrpSpPr>
          <p:cNvPr id="19" name="Group 18"/>
          <p:cNvGrpSpPr>
            <a:grpSpLocks/>
          </p:cNvGrpSpPr>
          <p:nvPr/>
        </p:nvGrpSpPr>
        <p:grpSpPr bwMode="auto">
          <a:xfrm>
            <a:off x="131763" y="1273175"/>
            <a:ext cx="1979612" cy="2492375"/>
            <a:chOff x="132522" y="1146930"/>
            <a:chExt cx="1979302" cy="2491620"/>
          </a:xfrm>
        </p:grpSpPr>
        <p:pic>
          <p:nvPicPr>
            <p:cNvPr id="102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600200"/>
              <a:ext cx="177247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10250" name="Left Arrow 16"/>
            <p:cNvSpPr>
              <a:spLocks noChangeArrowheads="1"/>
            </p:cNvSpPr>
            <p:nvPr/>
          </p:nvSpPr>
          <p:spPr bwMode="auto">
            <a:xfrm rot="-2552662">
              <a:off x="1197424" y="1146930"/>
              <a:ext cx="914400" cy="516975"/>
            </a:xfrm>
            <a:prstGeom prst="leftArrow">
              <a:avLst>
                <a:gd name="adj1" fmla="val 50000"/>
                <a:gd name="adj2" fmla="val 50000"/>
              </a:avLst>
            </a:prstGeom>
            <a:solidFill>
              <a:schemeClr val="accent1"/>
            </a:solidFill>
            <a:ln w="12700" algn="ctr">
              <a:solidFill>
                <a:schemeClr val="tx1"/>
              </a:solidFill>
              <a:round/>
              <a:headEnd/>
              <a:tailEnd/>
            </a:ln>
          </p:spPr>
          <p:txBody>
            <a:bodyPr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spcBef>
                  <a:spcPct val="50000"/>
                </a:spcBef>
              </a:pPr>
              <a:endParaRPr lang="en-US" altLang="en-US" sz="2000" b="0"/>
            </a:p>
          </p:txBody>
        </p:sp>
      </p:grpSp>
      <p:grpSp>
        <p:nvGrpSpPr>
          <p:cNvPr id="20" name="Group 19"/>
          <p:cNvGrpSpPr>
            <a:grpSpLocks/>
          </p:cNvGrpSpPr>
          <p:nvPr/>
        </p:nvGrpSpPr>
        <p:grpSpPr bwMode="auto">
          <a:xfrm>
            <a:off x="5021263" y="1066800"/>
            <a:ext cx="4122737" cy="2605088"/>
            <a:chOff x="5020666" y="975827"/>
            <a:chExt cx="4123334" cy="2605573"/>
          </a:xfrm>
        </p:grpSpPr>
        <p:pic>
          <p:nvPicPr>
            <p:cNvPr id="1024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975827"/>
              <a:ext cx="3505200" cy="260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0248" name="Left Arrow 17"/>
            <p:cNvSpPr>
              <a:spLocks noChangeArrowheads="1"/>
            </p:cNvSpPr>
            <p:nvPr/>
          </p:nvSpPr>
          <p:spPr bwMode="auto">
            <a:xfrm rot="8906187">
              <a:off x="5020666" y="1725078"/>
              <a:ext cx="914400" cy="516975"/>
            </a:xfrm>
            <a:prstGeom prst="leftArrow">
              <a:avLst>
                <a:gd name="adj1" fmla="val 50000"/>
                <a:gd name="adj2" fmla="val 50000"/>
              </a:avLst>
            </a:prstGeom>
            <a:solidFill>
              <a:schemeClr val="accent1"/>
            </a:solidFill>
            <a:ln w="12700" algn="ctr">
              <a:solidFill>
                <a:schemeClr val="tx1"/>
              </a:solidFill>
              <a:round/>
              <a:headEnd/>
              <a:tailEnd/>
            </a:ln>
          </p:spPr>
          <p:txBody>
            <a:bodyPr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spcBef>
                  <a:spcPct val="50000"/>
                </a:spcBef>
              </a:pPr>
              <a:endParaRPr lang="en-US" altLang="en-US" sz="2000" b="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60387">
                                            <p:txEl>
                                              <p:pRg st="0" end="0"/>
                                            </p:txEl>
                                          </p:spTgt>
                                        </p:tgtEl>
                                        <p:attrNameLst>
                                          <p:attrName>style.visibility</p:attrName>
                                        </p:attrNameLst>
                                      </p:cBhvr>
                                      <p:to>
                                        <p:strVal val="visible"/>
                                      </p:to>
                                    </p:set>
                                    <p:anim calcmode="lin" valueType="num">
                                      <p:cBhvr additive="base">
                                        <p:cTn id="41" dur="500" fill="hold"/>
                                        <p:tgtEl>
                                          <p:spTgt spid="296038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6038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60387">
                                            <p:txEl>
                                              <p:pRg st="1" end="1"/>
                                            </p:txEl>
                                          </p:spTgt>
                                        </p:tgtEl>
                                        <p:attrNameLst>
                                          <p:attrName>style.visibility</p:attrName>
                                        </p:attrNameLst>
                                      </p:cBhvr>
                                      <p:to>
                                        <p:strVal val="visible"/>
                                      </p:to>
                                    </p:set>
                                    <p:anim calcmode="lin" valueType="num">
                                      <p:cBhvr additive="base">
                                        <p:cTn id="45" dur="500" fill="hold"/>
                                        <p:tgtEl>
                                          <p:spTgt spid="2960387">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60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960387">
                                            <p:txEl>
                                              <p:pRg st="2" end="2"/>
                                            </p:txEl>
                                          </p:spTgt>
                                        </p:tgtEl>
                                        <p:attrNameLst>
                                          <p:attrName>style.visibility</p:attrName>
                                        </p:attrNameLst>
                                      </p:cBhvr>
                                      <p:to>
                                        <p:strVal val="visible"/>
                                      </p:to>
                                    </p:set>
                                    <p:anim calcmode="lin" valueType="num">
                                      <p:cBhvr additive="base">
                                        <p:cTn id="51" dur="500" fill="hold"/>
                                        <p:tgtEl>
                                          <p:spTgt spid="2960387">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96038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960387">
                                            <p:txEl>
                                              <p:pRg st="3" end="3"/>
                                            </p:txEl>
                                          </p:spTgt>
                                        </p:tgtEl>
                                        <p:attrNameLst>
                                          <p:attrName>style.visibility</p:attrName>
                                        </p:attrNameLst>
                                      </p:cBhvr>
                                      <p:to>
                                        <p:strVal val="visible"/>
                                      </p:to>
                                    </p:set>
                                    <p:anim calcmode="lin" valueType="num">
                                      <p:cBhvr additive="base">
                                        <p:cTn id="55" dur="500" fill="hold"/>
                                        <p:tgtEl>
                                          <p:spTgt spid="296038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96038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60387">
                                            <p:txEl>
                                              <p:pRg st="4" end="4"/>
                                            </p:txEl>
                                          </p:spTgt>
                                        </p:tgtEl>
                                        <p:attrNameLst>
                                          <p:attrName>style.visibility</p:attrName>
                                        </p:attrNameLst>
                                      </p:cBhvr>
                                      <p:to>
                                        <p:strVal val="visible"/>
                                      </p:to>
                                    </p:set>
                                    <p:anim calcmode="lin" valueType="num">
                                      <p:cBhvr additive="base">
                                        <p:cTn id="59" dur="500" fill="hold"/>
                                        <p:tgtEl>
                                          <p:spTgt spid="296038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6038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960387">
                                            <p:txEl>
                                              <p:pRg st="5" end="5"/>
                                            </p:txEl>
                                          </p:spTgt>
                                        </p:tgtEl>
                                        <p:attrNameLst>
                                          <p:attrName>style.visibility</p:attrName>
                                        </p:attrNameLst>
                                      </p:cBhvr>
                                      <p:to>
                                        <p:strVal val="visible"/>
                                      </p:to>
                                    </p:set>
                                    <p:anim calcmode="lin" valueType="num">
                                      <p:cBhvr additive="base">
                                        <p:cTn id="63" dur="500" fill="hold"/>
                                        <p:tgtEl>
                                          <p:spTgt spid="2960387">
                                            <p:txEl>
                                              <p:pRg st="5" end="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960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960387">
                                            <p:txEl>
                                              <p:pRg st="6" end="6"/>
                                            </p:txEl>
                                          </p:spTgt>
                                        </p:tgtEl>
                                        <p:attrNameLst>
                                          <p:attrName>style.visibility</p:attrName>
                                        </p:attrNameLst>
                                      </p:cBhvr>
                                      <p:to>
                                        <p:strVal val="visible"/>
                                      </p:to>
                                    </p:set>
                                    <p:anim calcmode="lin" valueType="num">
                                      <p:cBhvr additive="base">
                                        <p:cTn id="69" dur="500" fill="hold"/>
                                        <p:tgtEl>
                                          <p:spTgt spid="2960387">
                                            <p:txEl>
                                              <p:pRg st="6" end="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03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build="p"/>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altLang="en-US" smtClean="0"/>
              <a:t>Another Challenge: Power Density</a:t>
            </a:r>
          </a:p>
        </p:txBody>
      </p:sp>
      <p:sp>
        <p:nvSpPr>
          <p:cNvPr id="305158" name="Rectangle 6"/>
          <p:cNvSpPr>
            <a:spLocks noGrp="1" noChangeArrowheads="1"/>
          </p:cNvSpPr>
          <p:nvPr>
            <p:ph type="body" idx="1"/>
          </p:nvPr>
        </p:nvSpPr>
        <p:spPr>
          <a:xfrm>
            <a:off x="228600" y="4495800"/>
            <a:ext cx="8686800" cy="2133600"/>
          </a:xfrm>
        </p:spPr>
        <p:txBody>
          <a:bodyPr/>
          <a:lstStyle/>
          <a:p>
            <a:r>
              <a:rPr lang="en-US" altLang="en-US" smtClean="0"/>
              <a:t>Moore’s Law Extrapolation</a:t>
            </a:r>
          </a:p>
          <a:p>
            <a:pPr lvl="1"/>
            <a:r>
              <a:rPr lang="en-US" altLang="en-US" smtClean="0"/>
              <a:t>Potential power density reaching amazing levels!</a:t>
            </a:r>
          </a:p>
          <a:p>
            <a:r>
              <a:rPr lang="en-US" altLang="en-US" smtClean="0"/>
              <a:t>Flip side: Battery life very important</a:t>
            </a:r>
          </a:p>
          <a:p>
            <a:pPr lvl="1"/>
            <a:r>
              <a:rPr lang="en-US" altLang="en-US" smtClean="0"/>
              <a:t>Moore’s law can yield more functionality at equivalent </a:t>
            </a:r>
            <a:br>
              <a:rPr lang="en-US" altLang="en-US" smtClean="0"/>
            </a:br>
            <a:r>
              <a:rPr lang="en-US" altLang="en-US" smtClean="0"/>
              <a:t>(or less) total energy consumption</a:t>
            </a:r>
          </a:p>
        </p:txBody>
      </p:sp>
      <p:pic>
        <p:nvPicPr>
          <p:cNvPr id="305159"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418" b="8955"/>
          <a:stretch>
            <a:fillRect/>
          </a:stretch>
        </p:blipFill>
        <p:spPr bwMode="auto">
          <a:xfrm>
            <a:off x="914400" y="685800"/>
            <a:ext cx="6991350" cy="381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5158">
                                            <p:txEl>
                                              <p:pRg st="0" end="0"/>
                                            </p:txEl>
                                          </p:spTgt>
                                        </p:tgtEl>
                                        <p:attrNameLst>
                                          <p:attrName>style.visibility</p:attrName>
                                        </p:attrNameLst>
                                      </p:cBhvr>
                                      <p:to>
                                        <p:strVal val="visible"/>
                                      </p:to>
                                    </p:set>
                                    <p:anim calcmode="lin" valueType="num">
                                      <p:cBhvr additive="base">
                                        <p:cTn id="7" dur="500" fill="hold"/>
                                        <p:tgtEl>
                                          <p:spTgt spid="3051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515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5158">
                                            <p:txEl>
                                              <p:pRg st="1" end="1"/>
                                            </p:txEl>
                                          </p:spTgt>
                                        </p:tgtEl>
                                        <p:attrNameLst>
                                          <p:attrName>style.visibility</p:attrName>
                                        </p:attrNameLst>
                                      </p:cBhvr>
                                      <p:to>
                                        <p:strVal val="visible"/>
                                      </p:to>
                                    </p:set>
                                    <p:anim calcmode="lin" valueType="num">
                                      <p:cBhvr additive="base">
                                        <p:cTn id="11" dur="500" fill="hold"/>
                                        <p:tgtEl>
                                          <p:spTgt spid="30515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515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305159"/>
                                        </p:tgtEl>
                                        <p:attrNameLst>
                                          <p:attrName>style.visibility</p:attrName>
                                        </p:attrNameLst>
                                      </p:cBhvr>
                                      <p:to>
                                        <p:strVal val="visible"/>
                                      </p:to>
                                    </p:set>
                                    <p:anim calcmode="lin" valueType="num">
                                      <p:cBhvr additive="base">
                                        <p:cTn id="15" dur="500" fill="hold"/>
                                        <p:tgtEl>
                                          <p:spTgt spid="305159"/>
                                        </p:tgtEl>
                                        <p:attrNameLst>
                                          <p:attrName>ppt_x</p:attrName>
                                        </p:attrNameLst>
                                      </p:cBhvr>
                                      <p:tavLst>
                                        <p:tav tm="0">
                                          <p:val>
                                            <p:strVal val="1+#ppt_w/2"/>
                                          </p:val>
                                        </p:tav>
                                        <p:tav tm="100000">
                                          <p:val>
                                            <p:strVal val="#ppt_x"/>
                                          </p:val>
                                        </p:tav>
                                      </p:tavLst>
                                    </p:anim>
                                    <p:anim calcmode="lin" valueType="num">
                                      <p:cBhvr additive="base">
                                        <p:cTn id="16" dur="500" fill="hold"/>
                                        <p:tgtEl>
                                          <p:spTgt spid="30515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5158">
                                            <p:txEl>
                                              <p:pRg st="2" end="2"/>
                                            </p:txEl>
                                          </p:spTgt>
                                        </p:tgtEl>
                                        <p:attrNameLst>
                                          <p:attrName>style.visibility</p:attrName>
                                        </p:attrNameLst>
                                      </p:cBhvr>
                                      <p:to>
                                        <p:strVal val="visible"/>
                                      </p:to>
                                    </p:set>
                                    <p:anim calcmode="lin" valueType="num">
                                      <p:cBhvr additive="base">
                                        <p:cTn id="21" dur="500" fill="hold"/>
                                        <p:tgtEl>
                                          <p:spTgt spid="30515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5158">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05158">
                                            <p:txEl>
                                              <p:pRg st="3" end="3"/>
                                            </p:txEl>
                                          </p:spTgt>
                                        </p:tgtEl>
                                        <p:attrNameLst>
                                          <p:attrName>style.visibility</p:attrName>
                                        </p:attrNameLst>
                                      </p:cBhvr>
                                      <p:to>
                                        <p:strVal val="visible"/>
                                      </p:to>
                                    </p:set>
                                    <p:anim calcmode="lin" valueType="num">
                                      <p:cBhvr additive="base">
                                        <p:cTn id="25" dur="500" fill="hold"/>
                                        <p:tgtEl>
                                          <p:spTgt spid="30515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5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build="p"/>
      <p:bldP spid="3051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ea typeface="ＭＳ Ｐゴシック" charset="0"/>
                <a:cs typeface="ＭＳ Ｐゴシック" charset="0"/>
              </a:rPr>
              <a:t>Storage Capacity</a:t>
            </a:r>
          </a:p>
        </p:txBody>
      </p:sp>
      <p:sp>
        <p:nvSpPr>
          <p:cNvPr id="26626" name="Content Placeholder 2"/>
          <p:cNvSpPr>
            <a:spLocks noGrp="1"/>
          </p:cNvSpPr>
          <p:nvPr>
            <p:ph idx="1"/>
          </p:nvPr>
        </p:nvSpPr>
        <p:spPr>
          <a:xfrm>
            <a:off x="304800" y="5791200"/>
            <a:ext cx="8153400" cy="838200"/>
          </a:xfrm>
        </p:spPr>
        <p:txBody>
          <a:bodyPr/>
          <a:lstStyle/>
          <a:p>
            <a:r>
              <a:rPr lang="en-US" i="1" dirty="0">
                <a:latin typeface="+mj-lt"/>
                <a:ea typeface="ＭＳ Ｐゴシック" charset="0"/>
                <a:cs typeface="ＭＳ Ｐゴシック" charset="0"/>
              </a:rPr>
              <a:t>Retail </a:t>
            </a:r>
            <a:r>
              <a:rPr lang="en-US" dirty="0">
                <a:latin typeface="+mj-lt"/>
                <a:ea typeface="ＭＳ Ｐゴシック" charset="0"/>
                <a:cs typeface="ＭＳ Ｐゴシック" charset="0"/>
              </a:rPr>
              <a:t>hard disk capacity in GB</a:t>
            </a:r>
            <a:r>
              <a:rPr lang="en-US" sz="1600" dirty="0">
                <a:latin typeface="+mj-lt"/>
                <a:ea typeface="ＭＳ Ｐゴシック" charset="0"/>
                <a:cs typeface="ＭＳ Ｐゴシック" charset="0"/>
              </a:rPr>
              <a:t> </a:t>
            </a:r>
            <a:br>
              <a:rPr lang="en-US" sz="1600" dirty="0">
                <a:latin typeface="+mj-lt"/>
                <a:ea typeface="ＭＳ Ｐゴシック" charset="0"/>
                <a:cs typeface="ＭＳ Ｐゴシック" charset="0"/>
              </a:rPr>
            </a:br>
            <a:r>
              <a:rPr lang="en-US" sz="1600" dirty="0">
                <a:latin typeface="+mj-lt"/>
                <a:ea typeface="ＭＳ Ｐゴシック" charset="0"/>
                <a:cs typeface="ＭＳ Ｐゴシック" charset="0"/>
              </a:rPr>
              <a:t>(source: </a:t>
            </a:r>
            <a:r>
              <a:rPr lang="en-US" sz="1600" dirty="0">
                <a:latin typeface="+mj-lt"/>
                <a:ea typeface="ＭＳ Ｐゴシック" charset="0"/>
                <a:cs typeface="ＭＳ Ｐゴシック" charset="0"/>
                <a:hlinkClick r:id="rId2"/>
              </a:rPr>
              <a:t>http://www.digitaltonto.com/2011/our-emergent-digital-future/</a:t>
            </a:r>
            <a:r>
              <a:rPr lang="en-US" sz="1600" dirty="0">
                <a:latin typeface="+mj-lt"/>
                <a:ea typeface="ＭＳ Ｐゴシック" charset="0"/>
                <a:cs typeface="ＭＳ Ｐゴシック" charset="0"/>
              </a:rPr>
              <a:t> ) </a:t>
            </a:r>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620000" cy="5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41120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ea typeface="ＭＳ Ｐゴシック" charset="0"/>
                <a:cs typeface="ＭＳ Ｐゴシック" charset="0"/>
              </a:rPr>
              <a:t>Network Capacity</a:t>
            </a:r>
          </a:p>
        </p:txBody>
      </p:sp>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69342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Rectangle 4"/>
          <p:cNvSpPr>
            <a:spLocks noChangeArrowheads="1"/>
          </p:cNvSpPr>
          <p:nvPr/>
        </p:nvSpPr>
        <p:spPr bwMode="auto">
          <a:xfrm>
            <a:off x="228600" y="6138446"/>
            <a:ext cx="876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b="0" dirty="0">
                <a:latin typeface="+mj-lt"/>
                <a:cs typeface="Helvetica" charset="0"/>
              </a:rPr>
              <a:t>(source: </a:t>
            </a:r>
            <a:r>
              <a:rPr lang="en-US" sz="1600" b="0" dirty="0">
                <a:latin typeface="+mj-lt"/>
                <a:cs typeface="Helvetica" charset="0"/>
                <a:hlinkClick r:id="rId3"/>
              </a:rPr>
              <a:t>http://www.ospmag.com/issue/article/Time-Is-Not-Always-On-Our-Side</a:t>
            </a:r>
            <a:r>
              <a:rPr lang="en-US" sz="1600" b="0" dirty="0">
                <a:latin typeface="+mj-lt"/>
                <a:cs typeface="Helvetica" charset="0"/>
              </a:rPr>
              <a:t> )</a:t>
            </a:r>
          </a:p>
        </p:txBody>
      </p:sp>
    </p:spTree>
    <p:extLst>
      <p:ext uri="{BB962C8B-B14F-4D97-AF65-F5344CB8AC3E}">
        <p14:creationId xmlns:p14="http://schemas.microsoft.com/office/powerpoint/2010/main" val="5093620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ea typeface="ＭＳ Ｐゴシック" charset="0"/>
                <a:cs typeface="ＭＳ Ｐゴシック" charset="0"/>
              </a:rPr>
              <a:t>Internet Scale: .96 Billion Hosts</a:t>
            </a:r>
          </a:p>
        </p:txBody>
      </p:sp>
      <p:sp>
        <p:nvSpPr>
          <p:cNvPr id="28674" name="TextBox 2"/>
          <p:cNvSpPr txBox="1">
            <a:spLocks noChangeArrowheads="1"/>
          </p:cNvSpPr>
          <p:nvPr/>
        </p:nvSpPr>
        <p:spPr bwMode="auto">
          <a:xfrm>
            <a:off x="2819400" y="5867400"/>
            <a:ext cx="472116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cs typeface="Helvetica" charset="0"/>
                <a:hlinkClick r:id="rId2"/>
              </a:rPr>
              <a:t>https://www.isc.org/solutions/survey</a:t>
            </a:r>
            <a:r>
              <a:rPr lang="en-US" sz="2000" b="0">
                <a:latin typeface="+mj-lt"/>
                <a:cs typeface="Helvetica" charset="0"/>
              </a:rPr>
              <a:t> </a:t>
            </a:r>
          </a:p>
        </p:txBody>
      </p:sp>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0" y="863600"/>
            <a:ext cx="7480300" cy="513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Rectangular Callout 5"/>
          <p:cNvSpPr>
            <a:spLocks noChangeArrowheads="1"/>
          </p:cNvSpPr>
          <p:nvPr/>
        </p:nvSpPr>
        <p:spPr bwMode="auto">
          <a:xfrm>
            <a:off x="6019800" y="1524000"/>
            <a:ext cx="1752600" cy="457200"/>
          </a:xfrm>
          <a:prstGeom prst="wedgeRectCallout">
            <a:avLst>
              <a:gd name="adj1" fmla="val 65208"/>
              <a:gd name="adj2" fmla="val 93676"/>
            </a:avLst>
          </a:prstGeom>
          <a:solidFill>
            <a:schemeClr val="bg1"/>
          </a:solidFill>
          <a:ln w="25400">
            <a:solidFill>
              <a:schemeClr val="tx1"/>
            </a:solidFill>
            <a:round/>
            <a:headEnd/>
            <a:tailEnd/>
          </a:ln>
        </p:spPr>
        <p:txBody>
          <a:bodyPr/>
          <a:lstStyle/>
          <a:p>
            <a:r>
              <a:rPr lang="en-US">
                <a:latin typeface="+mj-lt"/>
                <a:cs typeface="Helvetica" charset="0"/>
              </a:rPr>
              <a:t>963,518,598</a:t>
            </a:r>
          </a:p>
        </p:txBody>
      </p:sp>
      <p:grpSp>
        <p:nvGrpSpPr>
          <p:cNvPr id="4" name="Group 3"/>
          <p:cNvGrpSpPr>
            <a:grpSpLocks/>
          </p:cNvGrpSpPr>
          <p:nvPr/>
        </p:nvGrpSpPr>
        <p:grpSpPr bwMode="auto">
          <a:xfrm>
            <a:off x="6019800" y="1371600"/>
            <a:ext cx="3196460" cy="457200"/>
            <a:chOff x="6248400" y="1371600"/>
            <a:chExt cx="2967860" cy="457200"/>
          </a:xfrm>
        </p:grpSpPr>
        <p:sp>
          <p:nvSpPr>
            <p:cNvPr id="28678" name="Rectangular Callout 5"/>
            <p:cNvSpPr>
              <a:spLocks noChangeArrowheads="1"/>
            </p:cNvSpPr>
            <p:nvPr/>
          </p:nvSpPr>
          <p:spPr bwMode="auto">
            <a:xfrm>
              <a:off x="6248400" y="1371600"/>
              <a:ext cx="1600200" cy="457200"/>
            </a:xfrm>
            <a:prstGeom prst="wedgeRectCallout">
              <a:avLst>
                <a:gd name="adj1" fmla="val 65208"/>
                <a:gd name="adj2" fmla="val 93676"/>
              </a:avLst>
            </a:prstGeom>
            <a:solidFill>
              <a:schemeClr val="bg1"/>
            </a:solidFill>
            <a:ln w="25400">
              <a:solidFill>
                <a:schemeClr val="tx1"/>
              </a:solidFill>
              <a:round/>
              <a:headEnd/>
              <a:tailEnd/>
            </a:ln>
          </p:spPr>
          <p:txBody>
            <a:bodyPr/>
            <a:lstStyle/>
            <a:p>
              <a:r>
                <a:rPr lang="en-US">
                  <a:latin typeface="+mj-lt"/>
                  <a:cs typeface="Helvetica" charset="0"/>
                </a:rPr>
                <a:t>996,230,757</a:t>
              </a:r>
            </a:p>
          </p:txBody>
        </p:sp>
        <p:sp>
          <p:nvSpPr>
            <p:cNvPr id="28679" name="TextBox 2"/>
            <p:cNvSpPr txBox="1">
              <a:spLocks noChangeArrowheads="1"/>
            </p:cNvSpPr>
            <p:nvPr/>
          </p:nvSpPr>
          <p:spPr bwMode="auto">
            <a:xfrm>
              <a:off x="7861402" y="1371600"/>
              <a:ext cx="13548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cs typeface="Helvetica" charset="0"/>
                </a:rPr>
                <a:t>July 2013</a:t>
              </a:r>
            </a:p>
          </p:txBody>
        </p:sp>
      </p:grpSp>
    </p:spTree>
    <p:extLst>
      <p:ext uri="{BB962C8B-B14F-4D97-AF65-F5344CB8AC3E}">
        <p14:creationId xmlns:p14="http://schemas.microsoft.com/office/powerpoint/2010/main" val="891822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2400"/>
            <a:ext cx="8153400" cy="533400"/>
          </a:xfrm>
        </p:spPr>
        <p:txBody>
          <a:bodyPr/>
          <a:lstStyle/>
          <a:p>
            <a:r>
              <a:rPr lang="en-US">
                <a:latin typeface="Helvetica" charset="0"/>
                <a:ea typeface="ＭＳ Ｐゴシック" charset="0"/>
                <a:cs typeface="ＭＳ Ｐゴシック" charset="0"/>
              </a:rPr>
              <a:t>Internet Scale: Almost 2.5 Billion Users!</a:t>
            </a:r>
          </a:p>
        </p:txBody>
      </p:sp>
      <p:sp>
        <p:nvSpPr>
          <p:cNvPr id="29698" name="TextBox 5"/>
          <p:cNvSpPr txBox="1">
            <a:spLocks noChangeArrowheads="1"/>
          </p:cNvSpPr>
          <p:nvPr/>
        </p:nvSpPr>
        <p:spPr bwMode="auto">
          <a:xfrm>
            <a:off x="1676400" y="6019800"/>
            <a:ext cx="55975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Helvetica" charset="0"/>
                <a:cs typeface="Helvetica" charset="0"/>
              </a:rPr>
              <a:t>(</a:t>
            </a:r>
            <a:r>
              <a:rPr lang="en-US" sz="1600" b="0" dirty="0">
                <a:latin typeface="Helvetica" charset="0"/>
                <a:cs typeface="Helvetica" charset="0"/>
              </a:rPr>
              <a:t>source</a:t>
            </a:r>
            <a:r>
              <a:rPr lang="en-US" sz="1800" b="0" dirty="0">
                <a:latin typeface="Helvetica" charset="0"/>
                <a:cs typeface="Helvetica" charset="0"/>
              </a:rPr>
              <a:t>: </a:t>
            </a:r>
            <a:r>
              <a:rPr lang="en-US" sz="1800" b="0" dirty="0">
                <a:latin typeface="Helvetica" charset="0"/>
                <a:cs typeface="Helvetica" charset="0"/>
                <a:hlinkClick r:id="rId2"/>
              </a:rPr>
              <a:t>http://www.internetworldstats.com/stats.htm</a:t>
            </a:r>
            <a:r>
              <a:rPr lang="en-US" sz="1800" b="0" dirty="0">
                <a:latin typeface="Helvetica" charset="0"/>
                <a:cs typeface="Helvetica" charset="0"/>
              </a:rPr>
              <a:t>) </a:t>
            </a:r>
          </a:p>
        </p:txBody>
      </p:sp>
      <p:pic>
        <p:nvPicPr>
          <p:cNvPr id="2" name="Picture 1" descr="Screen Shot 2014-08-27 at 5.1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200"/>
            <a:ext cx="9144000" cy="4655127"/>
          </a:xfrm>
          <a:prstGeom prst="rect">
            <a:avLst/>
          </a:prstGeom>
        </p:spPr>
      </p:pic>
    </p:spTree>
    <p:extLst>
      <p:ext uri="{BB962C8B-B14F-4D97-AF65-F5344CB8AC3E}">
        <p14:creationId xmlns:p14="http://schemas.microsoft.com/office/powerpoint/2010/main" val="5932180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09600" y="228600"/>
            <a:ext cx="7924800" cy="533400"/>
          </a:xfrm>
          <a:solidFill>
            <a:srgbClr val="FFFFFF"/>
          </a:solidFill>
        </p:spPr>
        <p:txBody>
          <a:bodyPr/>
          <a:lstStyle/>
          <a:p>
            <a:r>
              <a:rPr lang="en-US">
                <a:ea typeface="ＭＳ Ｐゴシック" charset="0"/>
                <a:cs typeface="ＭＳ Ｐゴシック" charset="0"/>
              </a:rPr>
              <a:t>Not Only PCs connected to the Internet</a:t>
            </a:r>
          </a:p>
        </p:txBody>
      </p:sp>
      <p:sp>
        <p:nvSpPr>
          <p:cNvPr id="23555" name="Content Placeholder 2"/>
          <p:cNvSpPr>
            <a:spLocks noGrp="1"/>
          </p:cNvSpPr>
          <p:nvPr>
            <p:ph idx="1"/>
          </p:nvPr>
        </p:nvSpPr>
        <p:spPr>
          <a:xfrm>
            <a:off x="381000" y="914400"/>
            <a:ext cx="8534400" cy="5257800"/>
          </a:xfrm>
        </p:spPr>
        <p:txBody>
          <a:bodyPr/>
          <a:lstStyle/>
          <a:p>
            <a:pPr>
              <a:defRPr/>
            </a:pPr>
            <a:r>
              <a:rPr lang="en-US" sz="2800" dirty="0" smtClean="0">
                <a:latin typeface="+mj-lt"/>
                <a:ea typeface="ＭＳ Ｐゴシック" charset="0"/>
                <a:cs typeface="ＭＳ Ｐゴシック" charset="0"/>
              </a:rPr>
              <a:t>Smartphone shipments now exceed PC shipments!</a:t>
            </a:r>
          </a:p>
          <a:p>
            <a:pPr>
              <a:defRPr/>
            </a:pPr>
            <a:endParaRPr lang="en-US" dirty="0" smtClean="0">
              <a:latin typeface="+mj-lt"/>
              <a:ea typeface="ＭＳ Ｐゴシック" charset="0"/>
              <a:cs typeface="ＭＳ Ｐゴシック" charset="0"/>
            </a:endParaRPr>
          </a:p>
          <a:p>
            <a:pPr>
              <a:defRPr/>
            </a:pPr>
            <a:r>
              <a:rPr lang="en-US" sz="2800" dirty="0" smtClean="0">
                <a:latin typeface="+mj-lt"/>
                <a:ea typeface="ＭＳ Ｐゴシック" charset="0"/>
                <a:cs typeface="ＭＳ Ｐゴシック" charset="0"/>
              </a:rPr>
              <a:t>2011 </a:t>
            </a:r>
            <a:r>
              <a:rPr lang="en-US" sz="2800" dirty="0">
                <a:latin typeface="+mj-lt"/>
                <a:ea typeface="ＭＳ Ｐゴシック" charset="0"/>
                <a:cs typeface="ＭＳ Ｐゴシック" charset="0"/>
              </a:rPr>
              <a:t>shipments:</a:t>
            </a:r>
          </a:p>
          <a:p>
            <a:pPr lvl="1">
              <a:defRPr/>
            </a:pPr>
            <a:r>
              <a:rPr lang="en-US" sz="2400" dirty="0" smtClean="0">
                <a:latin typeface="+mj-lt"/>
                <a:ea typeface="ＭＳ Ｐゴシック" charset="0"/>
              </a:rPr>
              <a:t>487M </a:t>
            </a:r>
            <a:r>
              <a:rPr lang="en-US" sz="2400" dirty="0">
                <a:latin typeface="+mj-lt"/>
                <a:ea typeface="ＭＳ Ｐゴシック" charset="0"/>
              </a:rPr>
              <a:t>smartphones</a:t>
            </a:r>
          </a:p>
          <a:p>
            <a:pPr lvl="1">
              <a:defRPr/>
            </a:pPr>
            <a:r>
              <a:rPr lang="en-US" sz="2400" dirty="0" smtClean="0">
                <a:latin typeface="+mj-lt"/>
                <a:ea typeface="ＭＳ Ｐゴシック" charset="0"/>
              </a:rPr>
              <a:t>414M PC clients</a:t>
            </a:r>
            <a:endParaRPr lang="en-US" sz="2400" dirty="0">
              <a:latin typeface="+mj-lt"/>
              <a:ea typeface="ＭＳ Ｐゴシック" charset="0"/>
            </a:endParaRPr>
          </a:p>
          <a:p>
            <a:pPr lvl="2">
              <a:defRPr/>
            </a:pPr>
            <a:r>
              <a:rPr lang="en-US" sz="2200" dirty="0" smtClean="0">
                <a:latin typeface="+mj-lt"/>
                <a:ea typeface="ＭＳ Ｐゴシック" charset="0"/>
              </a:rPr>
              <a:t>210M notebooks</a:t>
            </a:r>
          </a:p>
          <a:p>
            <a:pPr lvl="2">
              <a:defRPr/>
            </a:pPr>
            <a:r>
              <a:rPr lang="en-US" sz="2200" dirty="0" smtClean="0">
                <a:latin typeface="+mj-lt"/>
                <a:ea typeface="ＭＳ Ｐゴシック" charset="0"/>
              </a:rPr>
              <a:t>112M desktops</a:t>
            </a:r>
          </a:p>
          <a:p>
            <a:pPr lvl="2">
              <a:defRPr/>
            </a:pPr>
            <a:r>
              <a:rPr lang="en-US" sz="2200" dirty="0" smtClean="0">
                <a:latin typeface="+mj-lt"/>
                <a:ea typeface="ＭＳ Ｐゴシック" charset="0"/>
              </a:rPr>
              <a:t>63M </a:t>
            </a:r>
            <a:r>
              <a:rPr lang="en-US" sz="2200" dirty="0">
                <a:latin typeface="+mj-lt"/>
                <a:ea typeface="ＭＳ Ｐゴシック" charset="0"/>
              </a:rPr>
              <a:t>tablet</a:t>
            </a:r>
            <a:r>
              <a:rPr lang="en-US" dirty="0">
                <a:latin typeface="+mj-lt"/>
                <a:ea typeface="ＭＳ Ｐゴシック" charset="0"/>
              </a:rPr>
              <a:t>s</a:t>
            </a:r>
          </a:p>
          <a:p>
            <a:pPr lvl="1">
              <a:defRPr/>
            </a:pPr>
            <a:r>
              <a:rPr lang="en-US" sz="2400" dirty="0" smtClean="0">
                <a:latin typeface="+mj-lt"/>
                <a:ea typeface="ＭＳ Ｐゴシック" charset="0"/>
              </a:rPr>
              <a:t>25M </a:t>
            </a:r>
            <a:r>
              <a:rPr lang="en-US" sz="2400" dirty="0">
                <a:latin typeface="+mj-lt"/>
                <a:ea typeface="ＭＳ Ｐゴシック" charset="0"/>
              </a:rPr>
              <a:t>smart TVs</a:t>
            </a:r>
          </a:p>
          <a:p>
            <a:pPr marL="457200" lvl="1" indent="0">
              <a:buFontTx/>
              <a:buNone/>
              <a:defRPr/>
            </a:pPr>
            <a:endParaRPr lang="en-US" dirty="0">
              <a:latin typeface="+mj-lt"/>
              <a:ea typeface="ＭＳ Ｐゴシック" charset="0"/>
            </a:endParaRPr>
          </a:p>
          <a:p>
            <a:pPr>
              <a:defRPr/>
            </a:pPr>
            <a:r>
              <a:rPr lang="en-US" sz="2800" dirty="0">
                <a:latin typeface="+mj-lt"/>
                <a:ea typeface="ＭＳ Ｐゴシック" charset="0"/>
                <a:cs typeface="ＭＳ Ｐゴシック" charset="0"/>
              </a:rPr>
              <a:t>4 billion phones in the world </a:t>
            </a:r>
            <a:r>
              <a:rPr lang="en-US" sz="2800" dirty="0">
                <a:latin typeface="+mj-lt"/>
                <a:ea typeface="ＭＳ Ｐゴシック" charset="0"/>
                <a:cs typeface="ＭＳ Ｐゴシック" charset="0"/>
                <a:sym typeface="Wingdings" charset="0"/>
              </a:rPr>
              <a:t> smartphone over next decade</a:t>
            </a:r>
            <a:endParaRPr lang="en-US" sz="2800"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733800" cy="233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323942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5"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470400"/>
            <a:ext cx="1066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76400"/>
            <a:ext cx="1897063"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733800"/>
            <a:ext cx="12192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Rectangle 7"/>
          <p:cNvSpPr>
            <a:spLocks noGrp="1" noChangeArrowheads="1"/>
          </p:cNvSpPr>
          <p:nvPr>
            <p:ph type="title"/>
          </p:nvPr>
        </p:nvSpPr>
        <p:spPr>
          <a:xfrm>
            <a:off x="457200" y="76200"/>
            <a:ext cx="7162800" cy="533400"/>
          </a:xfrm>
        </p:spPr>
        <p:txBody>
          <a:bodyPr/>
          <a:lstStyle/>
          <a:p>
            <a:r>
              <a:rPr lang="en-US" dirty="0">
                <a:ea typeface="ＭＳ Ｐゴシック" charset="0"/>
                <a:cs typeface="ＭＳ Ｐゴシック" charset="0"/>
              </a:rPr>
              <a:t>Societal Scale Information </a:t>
            </a:r>
            <a:r>
              <a:rPr lang="en-US" dirty="0" smtClean="0">
                <a:ea typeface="ＭＳ Ｐゴシック" charset="0"/>
                <a:cs typeface="ＭＳ Ｐゴシック" charset="0"/>
              </a:rPr>
              <a:t>Systems</a:t>
            </a:r>
            <a:br>
              <a:rPr lang="en-US" dirty="0" smtClean="0">
                <a:ea typeface="ＭＳ Ｐゴシック" charset="0"/>
                <a:cs typeface="ＭＳ Ｐゴシック" charset="0"/>
              </a:rPr>
            </a:br>
            <a:r>
              <a:rPr lang="en-US" dirty="0" smtClean="0">
                <a:ea typeface="ＭＳ Ｐゴシック" charset="0"/>
                <a:cs typeface="ＭＳ Ｐゴシック" charset="0"/>
              </a:rPr>
              <a:t>(Or the “Internet of Things”?)</a:t>
            </a:r>
            <a:endParaRPr lang="en-US" dirty="0">
              <a:ea typeface="ＭＳ Ｐゴシック" charset="0"/>
              <a:cs typeface="ＭＳ Ｐゴシック" charset="0"/>
            </a:endParaRPr>
          </a:p>
        </p:txBody>
      </p:sp>
      <p:pic>
        <p:nvPicPr>
          <p:cNvPr id="31749" name="Picture 8" descr="bug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159375"/>
            <a:ext cx="86042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Text Box 10"/>
          <p:cNvSpPr txBox="1">
            <a:spLocks noChangeArrowheads="1"/>
          </p:cNvSpPr>
          <p:nvPr/>
        </p:nvSpPr>
        <p:spPr bwMode="auto">
          <a:xfrm>
            <a:off x="6934200" y="2667000"/>
            <a:ext cx="23288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rPr>
              <a:t>Scalable, Reliable,</a:t>
            </a:r>
          </a:p>
          <a:p>
            <a:r>
              <a:rPr lang="en-US" sz="2000" b="0">
                <a:latin typeface="+mj-lt"/>
              </a:rPr>
              <a:t>Secure Services</a:t>
            </a:r>
          </a:p>
        </p:txBody>
      </p:sp>
      <p:sp>
        <p:nvSpPr>
          <p:cNvPr id="31751" name="Text Box 13"/>
          <p:cNvSpPr txBox="1">
            <a:spLocks noChangeArrowheads="1"/>
          </p:cNvSpPr>
          <p:nvPr/>
        </p:nvSpPr>
        <p:spPr bwMode="auto">
          <a:xfrm>
            <a:off x="-83737" y="5845175"/>
            <a:ext cx="16898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mj-lt"/>
              </a:rPr>
              <a:t>MEMS for </a:t>
            </a:r>
          </a:p>
          <a:p>
            <a:pPr algn="ctr"/>
            <a:r>
              <a:rPr lang="en-US" sz="2000" b="0">
                <a:latin typeface="+mj-lt"/>
              </a:rPr>
              <a:t>Sensor Nets</a:t>
            </a:r>
          </a:p>
        </p:txBody>
      </p:sp>
      <p:sp>
        <p:nvSpPr>
          <p:cNvPr id="31752" name="Text Box 14"/>
          <p:cNvSpPr txBox="1">
            <a:spLocks noChangeArrowheads="1"/>
          </p:cNvSpPr>
          <p:nvPr/>
        </p:nvSpPr>
        <p:spPr bwMode="auto">
          <a:xfrm>
            <a:off x="685800" y="2727325"/>
            <a:ext cx="16430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rPr>
              <a:t>Internet</a:t>
            </a:r>
            <a:br>
              <a:rPr lang="en-US" sz="2000" b="0">
                <a:latin typeface="+mj-lt"/>
              </a:rPr>
            </a:br>
            <a:r>
              <a:rPr lang="en-US" sz="2000" b="0">
                <a:latin typeface="+mj-lt"/>
              </a:rPr>
              <a:t>Connectivity</a:t>
            </a:r>
          </a:p>
        </p:txBody>
      </p:sp>
      <p:sp>
        <p:nvSpPr>
          <p:cNvPr id="31753" name="Text Box 480"/>
          <p:cNvSpPr txBox="1">
            <a:spLocks noChangeArrowheads="1"/>
          </p:cNvSpPr>
          <p:nvPr/>
        </p:nvSpPr>
        <p:spPr bwMode="auto">
          <a:xfrm>
            <a:off x="6477000" y="3657600"/>
            <a:ext cx="2879314"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rPr>
              <a:t>Databases</a:t>
            </a:r>
          </a:p>
          <a:p>
            <a:r>
              <a:rPr lang="en-US" sz="2000" b="0">
                <a:latin typeface="+mj-lt"/>
              </a:rPr>
              <a:t>Information Collection</a:t>
            </a:r>
          </a:p>
          <a:p>
            <a:r>
              <a:rPr lang="en-US" sz="2000" b="0">
                <a:latin typeface="+mj-lt"/>
              </a:rPr>
              <a:t>Remote Storage</a:t>
            </a:r>
          </a:p>
          <a:p>
            <a:r>
              <a:rPr lang="en-US" sz="2000" b="0">
                <a:latin typeface="+mj-lt"/>
              </a:rPr>
              <a:t>Online Games</a:t>
            </a:r>
          </a:p>
          <a:p>
            <a:r>
              <a:rPr lang="en-US" sz="2000" b="0">
                <a:latin typeface="+mj-lt"/>
              </a:rPr>
              <a:t>Commerce</a:t>
            </a:r>
          </a:p>
          <a:p>
            <a:r>
              <a:rPr lang="en-US" sz="2000" b="0">
                <a:latin typeface="+mj-lt"/>
              </a:rPr>
              <a:t>	…</a:t>
            </a:r>
          </a:p>
          <a:p>
            <a:endParaRPr lang="en-US" sz="2000" b="0">
              <a:latin typeface="+mj-lt"/>
            </a:endParaRPr>
          </a:p>
        </p:txBody>
      </p:sp>
      <p:sp>
        <p:nvSpPr>
          <p:cNvPr id="31754" name="Rectangle 481"/>
          <p:cNvSpPr>
            <a:spLocks noGrp="1" noChangeArrowheads="1"/>
          </p:cNvSpPr>
          <p:nvPr>
            <p:ph type="body" idx="1"/>
          </p:nvPr>
        </p:nvSpPr>
        <p:spPr>
          <a:xfrm>
            <a:off x="-76200" y="685800"/>
            <a:ext cx="4648200" cy="2735263"/>
          </a:xfrm>
        </p:spPr>
        <p:txBody>
          <a:bodyPr/>
          <a:lstStyle/>
          <a:p>
            <a:pPr>
              <a:lnSpc>
                <a:spcPct val="80000"/>
              </a:lnSpc>
              <a:spcBef>
                <a:spcPct val="20000"/>
              </a:spcBef>
            </a:pPr>
            <a:r>
              <a:rPr lang="en-US" dirty="0">
                <a:latin typeface="+mj-lt"/>
                <a:ea typeface="ＭＳ Ｐゴシック" charset="0"/>
                <a:cs typeface="ＭＳ Ｐゴシック" charset="0"/>
              </a:rPr>
              <a:t>The world is a large distributed system</a:t>
            </a:r>
          </a:p>
          <a:p>
            <a:pPr lvl="1">
              <a:lnSpc>
                <a:spcPct val="80000"/>
              </a:lnSpc>
              <a:spcBef>
                <a:spcPct val="20000"/>
              </a:spcBef>
            </a:pPr>
            <a:r>
              <a:rPr lang="en-US" dirty="0">
                <a:latin typeface="+mj-lt"/>
                <a:ea typeface="ＭＳ Ｐゴシック" charset="0"/>
              </a:rPr>
              <a:t>Microprocessors in everything</a:t>
            </a:r>
          </a:p>
          <a:p>
            <a:pPr lvl="1">
              <a:lnSpc>
                <a:spcPct val="80000"/>
              </a:lnSpc>
              <a:spcBef>
                <a:spcPct val="20000"/>
              </a:spcBef>
            </a:pPr>
            <a:r>
              <a:rPr lang="en-US" dirty="0">
                <a:latin typeface="+mj-lt"/>
                <a:ea typeface="ＭＳ Ｐゴシック" charset="0"/>
              </a:rPr>
              <a:t>Vast infrastructure behind them</a:t>
            </a:r>
          </a:p>
          <a:p>
            <a:pPr>
              <a:lnSpc>
                <a:spcPct val="80000"/>
              </a:lnSpc>
              <a:spcBef>
                <a:spcPct val="20000"/>
              </a:spcBef>
            </a:pPr>
            <a:endParaRPr lang="en-US" dirty="0">
              <a:latin typeface="+mj-lt"/>
              <a:ea typeface="ＭＳ Ｐゴシック" charset="0"/>
              <a:cs typeface="ＭＳ Ｐゴシック" charset="0"/>
            </a:endParaRPr>
          </a:p>
        </p:txBody>
      </p:sp>
      <p:pic>
        <p:nvPicPr>
          <p:cNvPr id="3175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244975"/>
            <a:ext cx="1524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93938" y="3124200"/>
            <a:ext cx="876300"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7"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0400" y="2489200"/>
            <a:ext cx="12985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8" name="Picture 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5029200"/>
            <a:ext cx="8382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9" name="Picture 1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200" y="3200400"/>
            <a:ext cx="153828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0" name="Picture 6"/>
          <p:cNvPicPr>
            <a:picLocks noChangeAspect="1" noChangeArrowheads="1"/>
          </p:cNvPicPr>
          <p:nvPr/>
        </p:nvPicPr>
        <p:blipFill>
          <a:blip r:embed="rId13">
            <a:extLst>
              <a:ext uri="{28A0092B-C50C-407E-A947-70E740481C1C}">
                <a14:useLocalDpi xmlns:a14="http://schemas.microsoft.com/office/drawing/2010/main" val="0"/>
              </a:ext>
            </a:extLst>
          </a:blip>
          <a:srcRect l="38983" t="30769" r="3391" b="12088"/>
          <a:stretch>
            <a:fillRect/>
          </a:stretch>
        </p:blipFill>
        <p:spPr bwMode="auto">
          <a:xfrm>
            <a:off x="1371600" y="4930775"/>
            <a:ext cx="205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1761" name="Picture 479"/>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3762375"/>
            <a:ext cx="141922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1762" name="Line 4"/>
          <p:cNvSpPr>
            <a:spLocks noChangeShapeType="1"/>
          </p:cNvSpPr>
          <p:nvPr/>
        </p:nvSpPr>
        <p:spPr bwMode="auto">
          <a:xfrm flipV="1">
            <a:off x="990600" y="609600"/>
            <a:ext cx="8153400" cy="5410200"/>
          </a:xfrm>
          <a:prstGeom prst="line">
            <a:avLst/>
          </a:prstGeom>
          <a:noFill/>
          <a:ln w="7620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mj-lt"/>
            </a:endParaRPr>
          </a:p>
        </p:txBody>
      </p:sp>
      <p:grpSp>
        <p:nvGrpSpPr>
          <p:cNvPr id="31763" name="Group 15"/>
          <p:cNvGrpSpPr>
            <a:grpSpLocks/>
          </p:cNvGrpSpPr>
          <p:nvPr/>
        </p:nvGrpSpPr>
        <p:grpSpPr bwMode="auto">
          <a:xfrm>
            <a:off x="6129337" y="0"/>
            <a:ext cx="3089274" cy="2589213"/>
            <a:chOff x="3676" y="264"/>
            <a:chExt cx="1946" cy="1631"/>
          </a:xfrm>
        </p:grpSpPr>
        <p:graphicFrame>
          <p:nvGraphicFramePr>
            <p:cNvPr id="32226" name="Object 4"/>
            <p:cNvGraphicFramePr>
              <a:graphicFrameLocks noChangeAspect="1"/>
            </p:cNvGraphicFramePr>
            <p:nvPr/>
          </p:nvGraphicFramePr>
          <p:xfrm>
            <a:off x="4603" y="264"/>
            <a:ext cx="972" cy="1033"/>
          </p:xfrm>
          <a:graphic>
            <a:graphicData uri="http://schemas.openxmlformats.org/presentationml/2006/ole">
              <mc:AlternateContent xmlns:mc="http://schemas.openxmlformats.org/markup-compatibility/2006">
                <mc:Choice xmlns:v="urn:schemas-microsoft-com:vml" Requires="v">
                  <p:oleObj spid="_x0000_s93198" name="Image" r:id="rId15" imgW="2007766" imgH="2134839" progId="Photoshop.Image.5">
                    <p:embed/>
                  </p:oleObj>
                </mc:Choice>
                <mc:Fallback>
                  <p:oleObj name="Image" r:id="rId15" imgW="2007766" imgH="2134839" progId="Photoshop.Image.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 y="264"/>
                          <a:ext cx="972" cy="103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2227" name="Group 17"/>
            <p:cNvGrpSpPr>
              <a:grpSpLocks/>
            </p:cNvGrpSpPr>
            <p:nvPr/>
          </p:nvGrpSpPr>
          <p:grpSpPr bwMode="auto">
            <a:xfrm>
              <a:off x="3676" y="1121"/>
              <a:ext cx="1946" cy="774"/>
              <a:chOff x="2796" y="854"/>
              <a:chExt cx="2818" cy="1121"/>
            </a:xfrm>
          </p:grpSpPr>
          <p:grpSp>
            <p:nvGrpSpPr>
              <p:cNvPr id="32228" name="Group 18"/>
              <p:cNvGrpSpPr>
                <a:grpSpLocks/>
              </p:cNvGrpSpPr>
              <p:nvPr/>
            </p:nvGrpSpPr>
            <p:grpSpPr bwMode="auto">
              <a:xfrm>
                <a:off x="3227" y="1844"/>
                <a:ext cx="513" cy="131"/>
                <a:chOff x="2201" y="2688"/>
                <a:chExt cx="1946" cy="577"/>
              </a:xfrm>
            </p:grpSpPr>
            <p:sp>
              <p:nvSpPr>
                <p:cNvPr id="32676"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7"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8"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9"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0"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1"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2"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3"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4"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5"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6"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7"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8"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29" name="Group 32"/>
              <p:cNvGrpSpPr>
                <a:grpSpLocks/>
              </p:cNvGrpSpPr>
              <p:nvPr/>
            </p:nvGrpSpPr>
            <p:grpSpPr bwMode="auto">
              <a:xfrm>
                <a:off x="3899" y="1843"/>
                <a:ext cx="513" cy="131"/>
                <a:chOff x="2201" y="2688"/>
                <a:chExt cx="1946" cy="577"/>
              </a:xfrm>
            </p:grpSpPr>
            <p:sp>
              <p:nvSpPr>
                <p:cNvPr id="32663"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4"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5"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6"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7"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8"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9"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0"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1"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2"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3"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4"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5"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30" name="Group 46"/>
              <p:cNvGrpSpPr>
                <a:grpSpLocks/>
              </p:cNvGrpSpPr>
              <p:nvPr/>
            </p:nvGrpSpPr>
            <p:grpSpPr bwMode="auto">
              <a:xfrm>
                <a:off x="4503" y="1773"/>
                <a:ext cx="513" cy="132"/>
                <a:chOff x="2201" y="2688"/>
                <a:chExt cx="1946" cy="577"/>
              </a:xfrm>
            </p:grpSpPr>
            <p:sp>
              <p:nvSpPr>
                <p:cNvPr id="32650"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1"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2"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3"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4"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5"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6"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7"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8"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9"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0"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1"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2"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31"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32"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33"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34"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2235" name="Group 64"/>
              <p:cNvGrpSpPr>
                <a:grpSpLocks/>
              </p:cNvGrpSpPr>
              <p:nvPr/>
            </p:nvGrpSpPr>
            <p:grpSpPr bwMode="auto">
              <a:xfrm>
                <a:off x="2796" y="1732"/>
                <a:ext cx="513" cy="132"/>
                <a:chOff x="2201" y="2688"/>
                <a:chExt cx="1946" cy="577"/>
              </a:xfrm>
            </p:grpSpPr>
            <p:sp>
              <p:nvSpPr>
                <p:cNvPr id="32637"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8"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9"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0"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1"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2"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3"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4"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5"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6"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7"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8"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9"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36"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2237" name="Group 79"/>
              <p:cNvGrpSpPr>
                <a:grpSpLocks/>
              </p:cNvGrpSpPr>
              <p:nvPr/>
            </p:nvGrpSpPr>
            <p:grpSpPr bwMode="auto">
              <a:xfrm>
                <a:off x="4878" y="1324"/>
                <a:ext cx="184" cy="73"/>
                <a:chOff x="1024" y="3264"/>
                <a:chExt cx="320" cy="296"/>
              </a:xfrm>
            </p:grpSpPr>
            <p:sp>
              <p:nvSpPr>
                <p:cNvPr id="32633"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4"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5"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6"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38" name="Group 84"/>
              <p:cNvGrpSpPr>
                <a:grpSpLocks/>
              </p:cNvGrpSpPr>
              <p:nvPr/>
            </p:nvGrpSpPr>
            <p:grpSpPr bwMode="auto">
              <a:xfrm>
                <a:off x="3658" y="909"/>
                <a:ext cx="990" cy="315"/>
                <a:chOff x="1832" y="1576"/>
                <a:chExt cx="1720" cy="1272"/>
              </a:xfrm>
            </p:grpSpPr>
            <p:grpSp>
              <p:nvGrpSpPr>
                <p:cNvPr id="32485" name="Group 85"/>
                <p:cNvGrpSpPr>
                  <a:grpSpLocks/>
                </p:cNvGrpSpPr>
                <p:nvPr/>
              </p:nvGrpSpPr>
              <p:grpSpPr bwMode="auto">
                <a:xfrm>
                  <a:off x="1832" y="1992"/>
                  <a:ext cx="888" cy="648"/>
                  <a:chOff x="1752" y="2224"/>
                  <a:chExt cx="888" cy="648"/>
                </a:xfrm>
              </p:grpSpPr>
              <p:grpSp>
                <p:nvGrpSpPr>
                  <p:cNvPr id="32597" name="Group 86"/>
                  <p:cNvGrpSpPr>
                    <a:grpSpLocks/>
                  </p:cNvGrpSpPr>
                  <p:nvPr/>
                </p:nvGrpSpPr>
                <p:grpSpPr bwMode="auto">
                  <a:xfrm>
                    <a:off x="1752" y="2224"/>
                    <a:ext cx="496" cy="528"/>
                    <a:chOff x="2016" y="2000"/>
                    <a:chExt cx="496" cy="528"/>
                  </a:xfrm>
                </p:grpSpPr>
                <p:sp>
                  <p:nvSpPr>
                    <p:cNvPr id="32625"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6"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7"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8"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9"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0"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1"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2"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98" name="Group 95"/>
                  <p:cNvGrpSpPr>
                    <a:grpSpLocks/>
                  </p:cNvGrpSpPr>
                  <p:nvPr/>
                </p:nvGrpSpPr>
                <p:grpSpPr bwMode="auto">
                  <a:xfrm>
                    <a:off x="1896" y="2256"/>
                    <a:ext cx="496" cy="528"/>
                    <a:chOff x="2016" y="2000"/>
                    <a:chExt cx="496" cy="528"/>
                  </a:xfrm>
                </p:grpSpPr>
                <p:sp>
                  <p:nvSpPr>
                    <p:cNvPr id="32617"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8"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9"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0"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1"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2"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3"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4"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99" name="Group 104"/>
                  <p:cNvGrpSpPr>
                    <a:grpSpLocks/>
                  </p:cNvGrpSpPr>
                  <p:nvPr/>
                </p:nvGrpSpPr>
                <p:grpSpPr bwMode="auto">
                  <a:xfrm>
                    <a:off x="2000" y="2312"/>
                    <a:ext cx="496" cy="528"/>
                    <a:chOff x="2016" y="2000"/>
                    <a:chExt cx="496" cy="528"/>
                  </a:xfrm>
                </p:grpSpPr>
                <p:sp>
                  <p:nvSpPr>
                    <p:cNvPr id="32609"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0"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1"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2"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3"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4"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5"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6"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600" name="Group 113"/>
                  <p:cNvGrpSpPr>
                    <a:grpSpLocks/>
                  </p:cNvGrpSpPr>
                  <p:nvPr/>
                </p:nvGrpSpPr>
                <p:grpSpPr bwMode="auto">
                  <a:xfrm>
                    <a:off x="2144" y="2344"/>
                    <a:ext cx="496" cy="528"/>
                    <a:chOff x="2016" y="2000"/>
                    <a:chExt cx="496" cy="528"/>
                  </a:xfrm>
                </p:grpSpPr>
                <p:sp>
                  <p:nvSpPr>
                    <p:cNvPr id="32601"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2"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3"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4"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5"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6"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7"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8"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486" name="Group 122"/>
                <p:cNvGrpSpPr>
                  <a:grpSpLocks/>
                </p:cNvGrpSpPr>
                <p:nvPr/>
              </p:nvGrpSpPr>
              <p:grpSpPr bwMode="auto">
                <a:xfrm>
                  <a:off x="2208" y="1576"/>
                  <a:ext cx="888" cy="648"/>
                  <a:chOff x="1800" y="1552"/>
                  <a:chExt cx="888" cy="648"/>
                </a:xfrm>
              </p:grpSpPr>
              <p:grpSp>
                <p:nvGrpSpPr>
                  <p:cNvPr id="32561" name="Group 123"/>
                  <p:cNvGrpSpPr>
                    <a:grpSpLocks/>
                  </p:cNvGrpSpPr>
                  <p:nvPr/>
                </p:nvGrpSpPr>
                <p:grpSpPr bwMode="auto">
                  <a:xfrm>
                    <a:off x="1800" y="1552"/>
                    <a:ext cx="496" cy="528"/>
                    <a:chOff x="2016" y="2000"/>
                    <a:chExt cx="496" cy="528"/>
                  </a:xfrm>
                </p:grpSpPr>
                <p:sp>
                  <p:nvSpPr>
                    <p:cNvPr id="32589"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0"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1"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2"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3"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4"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5"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6"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62" name="Group 132"/>
                  <p:cNvGrpSpPr>
                    <a:grpSpLocks/>
                  </p:cNvGrpSpPr>
                  <p:nvPr/>
                </p:nvGrpSpPr>
                <p:grpSpPr bwMode="auto">
                  <a:xfrm>
                    <a:off x="1944" y="1584"/>
                    <a:ext cx="496" cy="528"/>
                    <a:chOff x="2016" y="2000"/>
                    <a:chExt cx="496" cy="528"/>
                  </a:xfrm>
                </p:grpSpPr>
                <p:sp>
                  <p:nvSpPr>
                    <p:cNvPr id="32581"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2"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3"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4"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5"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6"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7"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8"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63" name="Group 141"/>
                  <p:cNvGrpSpPr>
                    <a:grpSpLocks/>
                  </p:cNvGrpSpPr>
                  <p:nvPr/>
                </p:nvGrpSpPr>
                <p:grpSpPr bwMode="auto">
                  <a:xfrm>
                    <a:off x="2048" y="1640"/>
                    <a:ext cx="496" cy="528"/>
                    <a:chOff x="2016" y="2000"/>
                    <a:chExt cx="496" cy="528"/>
                  </a:xfrm>
                </p:grpSpPr>
                <p:sp>
                  <p:nvSpPr>
                    <p:cNvPr id="32573"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4"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5"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6"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7"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8"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9"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0"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64" name="Group 150"/>
                  <p:cNvGrpSpPr>
                    <a:grpSpLocks/>
                  </p:cNvGrpSpPr>
                  <p:nvPr/>
                </p:nvGrpSpPr>
                <p:grpSpPr bwMode="auto">
                  <a:xfrm>
                    <a:off x="2192" y="1672"/>
                    <a:ext cx="496" cy="528"/>
                    <a:chOff x="2016" y="2000"/>
                    <a:chExt cx="496" cy="528"/>
                  </a:xfrm>
                </p:grpSpPr>
                <p:sp>
                  <p:nvSpPr>
                    <p:cNvPr id="32565"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6"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7"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8"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9"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0"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1"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2"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487" name="Group 159"/>
                <p:cNvGrpSpPr>
                  <a:grpSpLocks/>
                </p:cNvGrpSpPr>
                <p:nvPr/>
              </p:nvGrpSpPr>
              <p:grpSpPr bwMode="auto">
                <a:xfrm>
                  <a:off x="2288" y="2200"/>
                  <a:ext cx="888" cy="648"/>
                  <a:chOff x="2560" y="2264"/>
                  <a:chExt cx="888" cy="648"/>
                </a:xfrm>
              </p:grpSpPr>
              <p:grpSp>
                <p:nvGrpSpPr>
                  <p:cNvPr id="32525" name="Group 160"/>
                  <p:cNvGrpSpPr>
                    <a:grpSpLocks/>
                  </p:cNvGrpSpPr>
                  <p:nvPr/>
                </p:nvGrpSpPr>
                <p:grpSpPr bwMode="auto">
                  <a:xfrm>
                    <a:off x="2560" y="2264"/>
                    <a:ext cx="496" cy="528"/>
                    <a:chOff x="2016" y="2000"/>
                    <a:chExt cx="496" cy="528"/>
                  </a:xfrm>
                </p:grpSpPr>
                <p:sp>
                  <p:nvSpPr>
                    <p:cNvPr id="32553"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4"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5"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6"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7"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8"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9"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0"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26" name="Group 169"/>
                  <p:cNvGrpSpPr>
                    <a:grpSpLocks/>
                  </p:cNvGrpSpPr>
                  <p:nvPr/>
                </p:nvGrpSpPr>
                <p:grpSpPr bwMode="auto">
                  <a:xfrm>
                    <a:off x="2704" y="2296"/>
                    <a:ext cx="496" cy="528"/>
                    <a:chOff x="2016" y="2000"/>
                    <a:chExt cx="496" cy="528"/>
                  </a:xfrm>
                </p:grpSpPr>
                <p:sp>
                  <p:nvSpPr>
                    <p:cNvPr id="32545"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6"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7"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8"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9"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0"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1"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2"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27" name="Group 178"/>
                  <p:cNvGrpSpPr>
                    <a:grpSpLocks/>
                  </p:cNvGrpSpPr>
                  <p:nvPr/>
                </p:nvGrpSpPr>
                <p:grpSpPr bwMode="auto">
                  <a:xfrm>
                    <a:off x="2808" y="2352"/>
                    <a:ext cx="496" cy="528"/>
                    <a:chOff x="2016" y="2000"/>
                    <a:chExt cx="496" cy="528"/>
                  </a:xfrm>
                </p:grpSpPr>
                <p:sp>
                  <p:nvSpPr>
                    <p:cNvPr id="32537"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8"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9"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0"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1"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2"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3"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4"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28" name="Group 187"/>
                  <p:cNvGrpSpPr>
                    <a:grpSpLocks/>
                  </p:cNvGrpSpPr>
                  <p:nvPr/>
                </p:nvGrpSpPr>
                <p:grpSpPr bwMode="auto">
                  <a:xfrm>
                    <a:off x="2952" y="2384"/>
                    <a:ext cx="496" cy="528"/>
                    <a:chOff x="2016" y="2000"/>
                    <a:chExt cx="496" cy="528"/>
                  </a:xfrm>
                </p:grpSpPr>
                <p:sp>
                  <p:nvSpPr>
                    <p:cNvPr id="32529"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0"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1"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2"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3"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4"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5"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6"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488" name="Group 196"/>
                <p:cNvGrpSpPr>
                  <a:grpSpLocks/>
                </p:cNvGrpSpPr>
                <p:nvPr/>
              </p:nvGrpSpPr>
              <p:grpSpPr bwMode="auto">
                <a:xfrm>
                  <a:off x="2664" y="1736"/>
                  <a:ext cx="888" cy="648"/>
                  <a:chOff x="2608" y="1592"/>
                  <a:chExt cx="888" cy="648"/>
                </a:xfrm>
              </p:grpSpPr>
              <p:grpSp>
                <p:nvGrpSpPr>
                  <p:cNvPr id="32489" name="Group 197"/>
                  <p:cNvGrpSpPr>
                    <a:grpSpLocks/>
                  </p:cNvGrpSpPr>
                  <p:nvPr/>
                </p:nvGrpSpPr>
                <p:grpSpPr bwMode="auto">
                  <a:xfrm>
                    <a:off x="2608" y="1592"/>
                    <a:ext cx="496" cy="528"/>
                    <a:chOff x="2016" y="2000"/>
                    <a:chExt cx="496" cy="528"/>
                  </a:xfrm>
                </p:grpSpPr>
                <p:sp>
                  <p:nvSpPr>
                    <p:cNvPr id="32517"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8"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9"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0"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1"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2"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3"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4"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490" name="Group 206"/>
                  <p:cNvGrpSpPr>
                    <a:grpSpLocks/>
                  </p:cNvGrpSpPr>
                  <p:nvPr/>
                </p:nvGrpSpPr>
                <p:grpSpPr bwMode="auto">
                  <a:xfrm>
                    <a:off x="2752" y="1624"/>
                    <a:ext cx="496" cy="528"/>
                    <a:chOff x="2016" y="2000"/>
                    <a:chExt cx="496" cy="528"/>
                  </a:xfrm>
                </p:grpSpPr>
                <p:sp>
                  <p:nvSpPr>
                    <p:cNvPr id="32509"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0"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1"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2"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3"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4"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5"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6"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491" name="Group 215"/>
                  <p:cNvGrpSpPr>
                    <a:grpSpLocks/>
                  </p:cNvGrpSpPr>
                  <p:nvPr/>
                </p:nvGrpSpPr>
                <p:grpSpPr bwMode="auto">
                  <a:xfrm>
                    <a:off x="2840" y="1664"/>
                    <a:ext cx="496" cy="528"/>
                    <a:chOff x="2016" y="2000"/>
                    <a:chExt cx="496" cy="528"/>
                  </a:xfrm>
                </p:grpSpPr>
                <p:sp>
                  <p:nvSpPr>
                    <p:cNvPr id="32501"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2"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3"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4"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5"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6"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7"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8"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492" name="Group 224"/>
                  <p:cNvGrpSpPr>
                    <a:grpSpLocks/>
                  </p:cNvGrpSpPr>
                  <p:nvPr/>
                </p:nvGrpSpPr>
                <p:grpSpPr bwMode="auto">
                  <a:xfrm>
                    <a:off x="3000" y="1712"/>
                    <a:ext cx="496" cy="528"/>
                    <a:chOff x="2016" y="2000"/>
                    <a:chExt cx="496" cy="528"/>
                  </a:xfrm>
                </p:grpSpPr>
                <p:sp>
                  <p:nvSpPr>
                    <p:cNvPr id="32493"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4"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5"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6"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7"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8"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9"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0"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grpSp>
            <p:nvGrpSpPr>
              <p:cNvPr id="32239" name="Group 233"/>
              <p:cNvGrpSpPr>
                <a:grpSpLocks/>
              </p:cNvGrpSpPr>
              <p:nvPr/>
            </p:nvGrpSpPr>
            <p:grpSpPr bwMode="auto">
              <a:xfrm>
                <a:off x="3703" y="1382"/>
                <a:ext cx="185" cy="74"/>
                <a:chOff x="1024" y="3264"/>
                <a:chExt cx="320" cy="296"/>
              </a:xfrm>
            </p:grpSpPr>
            <p:sp>
              <p:nvSpPr>
                <p:cNvPr id="32481"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2"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3"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4"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0" name="Group 238"/>
              <p:cNvGrpSpPr>
                <a:grpSpLocks/>
              </p:cNvGrpSpPr>
              <p:nvPr/>
            </p:nvGrpSpPr>
            <p:grpSpPr bwMode="auto">
              <a:xfrm>
                <a:off x="4152" y="1376"/>
                <a:ext cx="184" cy="73"/>
                <a:chOff x="1024" y="3264"/>
                <a:chExt cx="320" cy="296"/>
              </a:xfrm>
            </p:grpSpPr>
            <p:sp>
              <p:nvSpPr>
                <p:cNvPr id="32477"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8"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9"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0"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1" name="Group 243"/>
              <p:cNvGrpSpPr>
                <a:grpSpLocks/>
              </p:cNvGrpSpPr>
              <p:nvPr/>
            </p:nvGrpSpPr>
            <p:grpSpPr bwMode="auto">
              <a:xfrm>
                <a:off x="5005" y="1169"/>
                <a:ext cx="183" cy="73"/>
                <a:chOff x="1024" y="3264"/>
                <a:chExt cx="320" cy="296"/>
              </a:xfrm>
            </p:grpSpPr>
            <p:sp>
              <p:nvSpPr>
                <p:cNvPr id="32473"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4"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5"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6"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2" name="Group 248"/>
              <p:cNvGrpSpPr>
                <a:grpSpLocks/>
              </p:cNvGrpSpPr>
              <p:nvPr/>
            </p:nvGrpSpPr>
            <p:grpSpPr bwMode="auto">
              <a:xfrm>
                <a:off x="4528" y="1367"/>
                <a:ext cx="184" cy="73"/>
                <a:chOff x="1024" y="3264"/>
                <a:chExt cx="320" cy="296"/>
              </a:xfrm>
            </p:grpSpPr>
            <p:sp>
              <p:nvSpPr>
                <p:cNvPr id="32469"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0"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1"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2"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3" name="Group 253"/>
              <p:cNvGrpSpPr>
                <a:grpSpLocks/>
              </p:cNvGrpSpPr>
              <p:nvPr/>
            </p:nvGrpSpPr>
            <p:grpSpPr bwMode="auto">
              <a:xfrm>
                <a:off x="3176" y="1260"/>
                <a:ext cx="185" cy="73"/>
                <a:chOff x="1024" y="3264"/>
                <a:chExt cx="320" cy="296"/>
              </a:xfrm>
            </p:grpSpPr>
            <p:sp>
              <p:nvSpPr>
                <p:cNvPr id="32465"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6"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7"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8"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4" name="Group 258"/>
              <p:cNvGrpSpPr>
                <a:grpSpLocks/>
              </p:cNvGrpSpPr>
              <p:nvPr/>
            </p:nvGrpSpPr>
            <p:grpSpPr bwMode="auto">
              <a:xfrm>
                <a:off x="3158" y="1191"/>
                <a:ext cx="184" cy="73"/>
                <a:chOff x="1024" y="3264"/>
                <a:chExt cx="320" cy="296"/>
              </a:xfrm>
            </p:grpSpPr>
            <p:sp>
              <p:nvSpPr>
                <p:cNvPr id="32461"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2"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3"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4"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5" name="Group 263"/>
              <p:cNvGrpSpPr>
                <a:grpSpLocks/>
              </p:cNvGrpSpPr>
              <p:nvPr/>
            </p:nvGrpSpPr>
            <p:grpSpPr bwMode="auto">
              <a:xfrm>
                <a:off x="3323" y="1395"/>
                <a:ext cx="184" cy="73"/>
                <a:chOff x="1024" y="3264"/>
                <a:chExt cx="320" cy="296"/>
              </a:xfrm>
            </p:grpSpPr>
            <p:sp>
              <p:nvSpPr>
                <p:cNvPr id="32457"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8"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9"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0"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6" name="Group 268"/>
              <p:cNvGrpSpPr>
                <a:grpSpLocks/>
              </p:cNvGrpSpPr>
              <p:nvPr/>
            </p:nvGrpSpPr>
            <p:grpSpPr bwMode="auto">
              <a:xfrm>
                <a:off x="2799" y="1168"/>
                <a:ext cx="154" cy="61"/>
                <a:chOff x="428" y="2146"/>
                <a:chExt cx="268" cy="244"/>
              </a:xfrm>
            </p:grpSpPr>
            <p:sp>
              <p:nvSpPr>
                <p:cNvPr id="32448"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9"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0"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1"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2"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3"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4"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5"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6"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7" name="Group 278"/>
              <p:cNvGrpSpPr>
                <a:grpSpLocks/>
              </p:cNvGrpSpPr>
              <p:nvPr/>
            </p:nvGrpSpPr>
            <p:grpSpPr bwMode="auto">
              <a:xfrm>
                <a:off x="2801" y="1232"/>
                <a:ext cx="154" cy="61"/>
                <a:chOff x="428" y="2146"/>
                <a:chExt cx="268" cy="244"/>
              </a:xfrm>
            </p:grpSpPr>
            <p:sp>
              <p:nvSpPr>
                <p:cNvPr id="32439"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0"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1"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2"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3"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4"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5"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6"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7"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48"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49"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0" name="Group 290"/>
              <p:cNvGrpSpPr>
                <a:grpSpLocks/>
              </p:cNvGrpSpPr>
              <p:nvPr/>
            </p:nvGrpSpPr>
            <p:grpSpPr bwMode="auto">
              <a:xfrm>
                <a:off x="2932" y="1390"/>
                <a:ext cx="154" cy="61"/>
                <a:chOff x="428" y="2146"/>
                <a:chExt cx="268" cy="244"/>
              </a:xfrm>
            </p:grpSpPr>
            <p:sp>
              <p:nvSpPr>
                <p:cNvPr id="32430"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1"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2"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3"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4"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5"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6"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7"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8"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51" name="Group 300"/>
              <p:cNvGrpSpPr>
                <a:grpSpLocks/>
              </p:cNvGrpSpPr>
              <p:nvPr/>
            </p:nvGrpSpPr>
            <p:grpSpPr bwMode="auto">
              <a:xfrm>
                <a:off x="2945" y="1465"/>
                <a:ext cx="155" cy="60"/>
                <a:chOff x="428" y="2146"/>
                <a:chExt cx="268" cy="244"/>
              </a:xfrm>
            </p:grpSpPr>
            <p:sp>
              <p:nvSpPr>
                <p:cNvPr id="32421"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2"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3"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4"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5"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6"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7"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8"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9"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2"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3" name="Group 311"/>
              <p:cNvGrpSpPr>
                <a:grpSpLocks/>
              </p:cNvGrpSpPr>
              <p:nvPr/>
            </p:nvGrpSpPr>
            <p:grpSpPr bwMode="auto">
              <a:xfrm>
                <a:off x="3466" y="1524"/>
                <a:ext cx="155" cy="60"/>
                <a:chOff x="428" y="2146"/>
                <a:chExt cx="268" cy="244"/>
              </a:xfrm>
            </p:grpSpPr>
            <p:sp>
              <p:nvSpPr>
                <p:cNvPr id="32412"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3"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4"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5"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6"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7"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8"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9"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0"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4"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5" name="Group 322"/>
              <p:cNvGrpSpPr>
                <a:grpSpLocks/>
              </p:cNvGrpSpPr>
              <p:nvPr/>
            </p:nvGrpSpPr>
            <p:grpSpPr bwMode="auto">
              <a:xfrm>
                <a:off x="4133" y="1520"/>
                <a:ext cx="153" cy="41"/>
                <a:chOff x="2378" y="3784"/>
                <a:chExt cx="268" cy="166"/>
              </a:xfrm>
            </p:grpSpPr>
            <p:sp>
              <p:nvSpPr>
                <p:cNvPr id="32406"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7"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8"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9"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0"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1"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6"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7" name="Group 330"/>
              <p:cNvGrpSpPr>
                <a:grpSpLocks/>
              </p:cNvGrpSpPr>
              <p:nvPr/>
            </p:nvGrpSpPr>
            <p:grpSpPr bwMode="auto">
              <a:xfrm>
                <a:off x="4502" y="1510"/>
                <a:ext cx="154" cy="60"/>
                <a:chOff x="428" y="2146"/>
                <a:chExt cx="268" cy="244"/>
              </a:xfrm>
            </p:grpSpPr>
            <p:sp>
              <p:nvSpPr>
                <p:cNvPr id="32397"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8"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9"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0"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1"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2"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3"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4"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5"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58" name="Group 340"/>
              <p:cNvGrpSpPr>
                <a:grpSpLocks/>
              </p:cNvGrpSpPr>
              <p:nvPr/>
            </p:nvGrpSpPr>
            <p:grpSpPr bwMode="auto">
              <a:xfrm>
                <a:off x="4689" y="1540"/>
                <a:ext cx="155" cy="61"/>
                <a:chOff x="428" y="2146"/>
                <a:chExt cx="268" cy="244"/>
              </a:xfrm>
            </p:grpSpPr>
            <p:sp>
              <p:nvSpPr>
                <p:cNvPr id="32388"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9"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0"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1"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2"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3"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4"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5"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6"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9"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60"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61" name="Group 352"/>
              <p:cNvGrpSpPr>
                <a:grpSpLocks/>
              </p:cNvGrpSpPr>
              <p:nvPr/>
            </p:nvGrpSpPr>
            <p:grpSpPr bwMode="auto">
              <a:xfrm>
                <a:off x="5250" y="1298"/>
                <a:ext cx="155" cy="60"/>
                <a:chOff x="428" y="2146"/>
                <a:chExt cx="268" cy="244"/>
              </a:xfrm>
            </p:grpSpPr>
            <p:sp>
              <p:nvSpPr>
                <p:cNvPr id="32379"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0"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1"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2"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3"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4"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5"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6"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7"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62" name="Group 362"/>
              <p:cNvGrpSpPr>
                <a:grpSpLocks/>
              </p:cNvGrpSpPr>
              <p:nvPr/>
            </p:nvGrpSpPr>
            <p:grpSpPr bwMode="auto">
              <a:xfrm>
                <a:off x="5230" y="1408"/>
                <a:ext cx="154" cy="61"/>
                <a:chOff x="428" y="2146"/>
                <a:chExt cx="268" cy="244"/>
              </a:xfrm>
            </p:grpSpPr>
            <p:sp>
              <p:nvSpPr>
                <p:cNvPr id="32370"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1"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2"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3"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4"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5"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6"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7"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8"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63"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64"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65" name="Group 374"/>
              <p:cNvGrpSpPr>
                <a:grpSpLocks/>
              </p:cNvGrpSpPr>
              <p:nvPr/>
            </p:nvGrpSpPr>
            <p:grpSpPr bwMode="auto">
              <a:xfrm>
                <a:off x="5171" y="1035"/>
                <a:ext cx="155" cy="60"/>
                <a:chOff x="428" y="2146"/>
                <a:chExt cx="268" cy="244"/>
              </a:xfrm>
            </p:grpSpPr>
            <p:sp>
              <p:nvSpPr>
                <p:cNvPr id="32361"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2"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3"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4"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5"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6"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7"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8"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9"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66"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67" name="Group 385"/>
              <p:cNvGrpSpPr>
                <a:grpSpLocks/>
              </p:cNvGrpSpPr>
              <p:nvPr/>
            </p:nvGrpSpPr>
            <p:grpSpPr bwMode="auto">
              <a:xfrm>
                <a:off x="5030" y="933"/>
                <a:ext cx="154" cy="61"/>
                <a:chOff x="428" y="2146"/>
                <a:chExt cx="268" cy="244"/>
              </a:xfrm>
            </p:grpSpPr>
            <p:sp>
              <p:nvSpPr>
                <p:cNvPr id="32352"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3"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4"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5"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6"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7"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8"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9"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0"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68" name="Group 395"/>
              <p:cNvGrpSpPr>
                <a:grpSpLocks/>
              </p:cNvGrpSpPr>
              <p:nvPr/>
            </p:nvGrpSpPr>
            <p:grpSpPr bwMode="auto">
              <a:xfrm>
                <a:off x="3328" y="911"/>
                <a:ext cx="155" cy="61"/>
                <a:chOff x="428" y="2146"/>
                <a:chExt cx="268" cy="244"/>
              </a:xfrm>
            </p:grpSpPr>
            <p:sp>
              <p:nvSpPr>
                <p:cNvPr id="32343"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4"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5"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6"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7"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8"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9"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0"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1"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69" name="Group 405"/>
              <p:cNvGrpSpPr>
                <a:grpSpLocks/>
              </p:cNvGrpSpPr>
              <p:nvPr/>
            </p:nvGrpSpPr>
            <p:grpSpPr bwMode="auto">
              <a:xfrm>
                <a:off x="3087" y="996"/>
                <a:ext cx="154" cy="60"/>
                <a:chOff x="428" y="2146"/>
                <a:chExt cx="268" cy="244"/>
              </a:xfrm>
            </p:grpSpPr>
            <p:sp>
              <p:nvSpPr>
                <p:cNvPr id="32334"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5"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6"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7"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8"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9"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0"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1"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2"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70" name="Group 415"/>
              <p:cNvGrpSpPr>
                <a:grpSpLocks/>
              </p:cNvGrpSpPr>
              <p:nvPr/>
            </p:nvGrpSpPr>
            <p:grpSpPr bwMode="auto">
              <a:xfrm>
                <a:off x="3136" y="1499"/>
                <a:ext cx="153" cy="61"/>
                <a:chOff x="428" y="2146"/>
                <a:chExt cx="268" cy="244"/>
              </a:xfrm>
            </p:grpSpPr>
            <p:sp>
              <p:nvSpPr>
                <p:cNvPr id="32325"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6"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7"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8"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9"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0"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1"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2"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3"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71"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72"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73" name="Group 427"/>
              <p:cNvGrpSpPr>
                <a:grpSpLocks/>
              </p:cNvGrpSpPr>
              <p:nvPr/>
            </p:nvGrpSpPr>
            <p:grpSpPr bwMode="auto">
              <a:xfrm>
                <a:off x="5227" y="1473"/>
                <a:ext cx="153" cy="60"/>
                <a:chOff x="428" y="2146"/>
                <a:chExt cx="268" cy="244"/>
              </a:xfrm>
            </p:grpSpPr>
            <p:sp>
              <p:nvSpPr>
                <p:cNvPr id="32316"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7"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8"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9"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0"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1"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2"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3"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4"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74" name="Group 437"/>
              <p:cNvGrpSpPr>
                <a:grpSpLocks/>
              </p:cNvGrpSpPr>
              <p:nvPr/>
            </p:nvGrpSpPr>
            <p:grpSpPr bwMode="auto">
              <a:xfrm>
                <a:off x="5357" y="1179"/>
                <a:ext cx="155" cy="60"/>
                <a:chOff x="428" y="2146"/>
                <a:chExt cx="268" cy="244"/>
              </a:xfrm>
            </p:grpSpPr>
            <p:sp>
              <p:nvSpPr>
                <p:cNvPr id="32307"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08"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09"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0"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1"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2"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3"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4"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5"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75" name="Text Box 447"/>
              <p:cNvSpPr txBox="1">
                <a:spLocks noChangeArrowheads="1"/>
              </p:cNvSpPr>
              <p:nvPr/>
            </p:nvSpPr>
            <p:spPr bwMode="auto">
              <a:xfrm>
                <a:off x="4601" y="1105"/>
                <a:ext cx="715"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Clusters</a:t>
                </a:r>
              </a:p>
            </p:txBody>
          </p:sp>
          <p:sp>
            <p:nvSpPr>
              <p:cNvPr id="32276" name="Text Box 448"/>
              <p:cNvSpPr txBox="1">
                <a:spLocks noChangeArrowheads="1"/>
              </p:cNvSpPr>
              <p:nvPr/>
            </p:nvSpPr>
            <p:spPr bwMode="auto">
              <a:xfrm>
                <a:off x="4380" y="854"/>
                <a:ext cx="123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Massive Cluster</a:t>
                </a:r>
              </a:p>
            </p:txBody>
          </p:sp>
          <p:grpSp>
            <p:nvGrpSpPr>
              <p:cNvPr id="32277" name="Group 449"/>
              <p:cNvGrpSpPr>
                <a:grpSpLocks/>
              </p:cNvGrpSpPr>
              <p:nvPr/>
            </p:nvGrpSpPr>
            <p:grpSpPr bwMode="auto">
              <a:xfrm>
                <a:off x="3324" y="987"/>
                <a:ext cx="1708" cy="431"/>
                <a:chOff x="1450" y="1101"/>
                <a:chExt cx="2970" cy="997"/>
              </a:xfrm>
            </p:grpSpPr>
            <p:sp>
              <p:nvSpPr>
                <p:cNvPr id="32278"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a:solidFill>
                        <a:schemeClr val="hlink"/>
                      </a:solidFill>
                      <a:latin typeface="+mj-lt"/>
                    </a:rPr>
                    <a:t>Gigabit Ethernet</a:t>
                  </a:r>
                  <a:endParaRPr lang="en-US" sz="1200">
                    <a:latin typeface="+mj-lt"/>
                  </a:endParaRPr>
                </a:p>
              </p:txBody>
            </p:sp>
            <p:sp>
              <p:nvSpPr>
                <p:cNvPr id="32279"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0"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1"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2"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3"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4"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5"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6"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7"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8"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9"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90"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91"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2"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3"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4"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5"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6"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7"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8"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9"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0"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1"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2"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3"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4"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5"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6"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grpSp>
      </p:grpSp>
      <p:grpSp>
        <p:nvGrpSpPr>
          <p:cNvPr id="31764" name="Group 17"/>
          <p:cNvGrpSpPr>
            <a:grpSpLocks/>
          </p:cNvGrpSpPr>
          <p:nvPr/>
        </p:nvGrpSpPr>
        <p:grpSpPr bwMode="auto">
          <a:xfrm>
            <a:off x="6096000" y="457200"/>
            <a:ext cx="2978150" cy="1428750"/>
            <a:chOff x="2796" y="671"/>
            <a:chExt cx="2716" cy="1304"/>
          </a:xfrm>
        </p:grpSpPr>
        <p:grpSp>
          <p:nvGrpSpPr>
            <p:cNvPr id="31765" name="Group 18"/>
            <p:cNvGrpSpPr>
              <a:grpSpLocks/>
            </p:cNvGrpSpPr>
            <p:nvPr/>
          </p:nvGrpSpPr>
          <p:grpSpPr bwMode="auto">
            <a:xfrm>
              <a:off x="3227" y="1844"/>
              <a:ext cx="513" cy="131"/>
              <a:chOff x="2201" y="2688"/>
              <a:chExt cx="1946" cy="577"/>
            </a:xfrm>
          </p:grpSpPr>
          <p:sp>
            <p:nvSpPr>
              <p:cNvPr id="32213"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4"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5"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6"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7"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8"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9"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0"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1"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2"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3"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4"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5"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66" name="Group 32"/>
            <p:cNvGrpSpPr>
              <a:grpSpLocks/>
            </p:cNvGrpSpPr>
            <p:nvPr/>
          </p:nvGrpSpPr>
          <p:grpSpPr bwMode="auto">
            <a:xfrm>
              <a:off x="3899" y="1843"/>
              <a:ext cx="513" cy="131"/>
              <a:chOff x="2201" y="2688"/>
              <a:chExt cx="1946" cy="577"/>
            </a:xfrm>
          </p:grpSpPr>
          <p:sp>
            <p:nvSpPr>
              <p:cNvPr id="32200"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1"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2"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3"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4"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5"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6"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7"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8"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9"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0"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1"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2"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67" name="Group 46"/>
            <p:cNvGrpSpPr>
              <a:grpSpLocks/>
            </p:cNvGrpSpPr>
            <p:nvPr/>
          </p:nvGrpSpPr>
          <p:grpSpPr bwMode="auto">
            <a:xfrm>
              <a:off x="4503" y="1773"/>
              <a:ext cx="513" cy="132"/>
              <a:chOff x="2201" y="2688"/>
              <a:chExt cx="1946" cy="577"/>
            </a:xfrm>
          </p:grpSpPr>
          <p:sp>
            <p:nvSpPr>
              <p:cNvPr id="32187"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8"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9"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0"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1"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2"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3"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4"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5"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6"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7"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8"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9"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68"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769"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770"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771"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1772" name="Group 64"/>
            <p:cNvGrpSpPr>
              <a:grpSpLocks/>
            </p:cNvGrpSpPr>
            <p:nvPr/>
          </p:nvGrpSpPr>
          <p:grpSpPr bwMode="auto">
            <a:xfrm>
              <a:off x="2796" y="1732"/>
              <a:ext cx="513" cy="132"/>
              <a:chOff x="2201" y="2688"/>
              <a:chExt cx="1946" cy="577"/>
            </a:xfrm>
          </p:grpSpPr>
          <p:sp>
            <p:nvSpPr>
              <p:cNvPr id="32174"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5"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6"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7"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8"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9"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0"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1"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2"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3"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4"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5"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6"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73"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1774" name="Group 79"/>
            <p:cNvGrpSpPr>
              <a:grpSpLocks/>
            </p:cNvGrpSpPr>
            <p:nvPr/>
          </p:nvGrpSpPr>
          <p:grpSpPr bwMode="auto">
            <a:xfrm>
              <a:off x="4878" y="1324"/>
              <a:ext cx="184" cy="73"/>
              <a:chOff x="1024" y="3264"/>
              <a:chExt cx="320" cy="296"/>
            </a:xfrm>
          </p:grpSpPr>
          <p:sp>
            <p:nvSpPr>
              <p:cNvPr id="32170"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1"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2"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3"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5" name="Group 84"/>
            <p:cNvGrpSpPr>
              <a:grpSpLocks/>
            </p:cNvGrpSpPr>
            <p:nvPr/>
          </p:nvGrpSpPr>
          <p:grpSpPr bwMode="auto">
            <a:xfrm>
              <a:off x="3658" y="909"/>
              <a:ext cx="990" cy="315"/>
              <a:chOff x="1832" y="1576"/>
              <a:chExt cx="1720" cy="1272"/>
            </a:xfrm>
          </p:grpSpPr>
          <p:grpSp>
            <p:nvGrpSpPr>
              <p:cNvPr id="32022" name="Group 85"/>
              <p:cNvGrpSpPr>
                <a:grpSpLocks/>
              </p:cNvGrpSpPr>
              <p:nvPr/>
            </p:nvGrpSpPr>
            <p:grpSpPr bwMode="auto">
              <a:xfrm>
                <a:off x="1832" y="1992"/>
                <a:ext cx="888" cy="648"/>
                <a:chOff x="1752" y="2224"/>
                <a:chExt cx="888" cy="648"/>
              </a:xfrm>
            </p:grpSpPr>
            <p:grpSp>
              <p:nvGrpSpPr>
                <p:cNvPr id="32134" name="Group 86"/>
                <p:cNvGrpSpPr>
                  <a:grpSpLocks/>
                </p:cNvGrpSpPr>
                <p:nvPr/>
              </p:nvGrpSpPr>
              <p:grpSpPr bwMode="auto">
                <a:xfrm>
                  <a:off x="1752" y="2224"/>
                  <a:ext cx="496" cy="528"/>
                  <a:chOff x="2016" y="2000"/>
                  <a:chExt cx="496" cy="528"/>
                </a:xfrm>
              </p:grpSpPr>
              <p:sp>
                <p:nvSpPr>
                  <p:cNvPr id="32162"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3"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4"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5"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6"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7"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8"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9"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35" name="Group 95"/>
                <p:cNvGrpSpPr>
                  <a:grpSpLocks/>
                </p:cNvGrpSpPr>
                <p:nvPr/>
              </p:nvGrpSpPr>
              <p:grpSpPr bwMode="auto">
                <a:xfrm>
                  <a:off x="1896" y="2256"/>
                  <a:ext cx="496" cy="528"/>
                  <a:chOff x="2016" y="2000"/>
                  <a:chExt cx="496" cy="528"/>
                </a:xfrm>
              </p:grpSpPr>
              <p:sp>
                <p:nvSpPr>
                  <p:cNvPr id="32154"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5"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6"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7"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8"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9"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0"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1"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36" name="Group 104"/>
                <p:cNvGrpSpPr>
                  <a:grpSpLocks/>
                </p:cNvGrpSpPr>
                <p:nvPr/>
              </p:nvGrpSpPr>
              <p:grpSpPr bwMode="auto">
                <a:xfrm>
                  <a:off x="2000" y="2312"/>
                  <a:ext cx="496" cy="528"/>
                  <a:chOff x="2016" y="2000"/>
                  <a:chExt cx="496" cy="528"/>
                </a:xfrm>
              </p:grpSpPr>
              <p:sp>
                <p:nvSpPr>
                  <p:cNvPr id="32146"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7"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8"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9"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0"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1"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2"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3"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37" name="Group 113"/>
                <p:cNvGrpSpPr>
                  <a:grpSpLocks/>
                </p:cNvGrpSpPr>
                <p:nvPr/>
              </p:nvGrpSpPr>
              <p:grpSpPr bwMode="auto">
                <a:xfrm>
                  <a:off x="2144" y="2344"/>
                  <a:ext cx="496" cy="528"/>
                  <a:chOff x="2016" y="2000"/>
                  <a:chExt cx="496" cy="528"/>
                </a:xfrm>
              </p:grpSpPr>
              <p:sp>
                <p:nvSpPr>
                  <p:cNvPr id="32138"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9"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0"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1"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2"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3"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4"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5"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023" name="Group 122"/>
              <p:cNvGrpSpPr>
                <a:grpSpLocks/>
              </p:cNvGrpSpPr>
              <p:nvPr/>
            </p:nvGrpSpPr>
            <p:grpSpPr bwMode="auto">
              <a:xfrm>
                <a:off x="2208" y="1576"/>
                <a:ext cx="888" cy="648"/>
                <a:chOff x="1800" y="1552"/>
                <a:chExt cx="888" cy="648"/>
              </a:xfrm>
            </p:grpSpPr>
            <p:grpSp>
              <p:nvGrpSpPr>
                <p:cNvPr id="32098" name="Group 123"/>
                <p:cNvGrpSpPr>
                  <a:grpSpLocks/>
                </p:cNvGrpSpPr>
                <p:nvPr/>
              </p:nvGrpSpPr>
              <p:grpSpPr bwMode="auto">
                <a:xfrm>
                  <a:off x="1800" y="1552"/>
                  <a:ext cx="496" cy="528"/>
                  <a:chOff x="2016" y="2000"/>
                  <a:chExt cx="496" cy="528"/>
                </a:xfrm>
              </p:grpSpPr>
              <p:sp>
                <p:nvSpPr>
                  <p:cNvPr id="32126"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7"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8"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9"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0"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1"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2"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3"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99" name="Group 132"/>
                <p:cNvGrpSpPr>
                  <a:grpSpLocks/>
                </p:cNvGrpSpPr>
                <p:nvPr/>
              </p:nvGrpSpPr>
              <p:grpSpPr bwMode="auto">
                <a:xfrm>
                  <a:off x="1944" y="1584"/>
                  <a:ext cx="496" cy="528"/>
                  <a:chOff x="2016" y="2000"/>
                  <a:chExt cx="496" cy="528"/>
                </a:xfrm>
              </p:grpSpPr>
              <p:sp>
                <p:nvSpPr>
                  <p:cNvPr id="32118"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9"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0"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1"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2"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3"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4"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5"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00" name="Group 141"/>
                <p:cNvGrpSpPr>
                  <a:grpSpLocks/>
                </p:cNvGrpSpPr>
                <p:nvPr/>
              </p:nvGrpSpPr>
              <p:grpSpPr bwMode="auto">
                <a:xfrm>
                  <a:off x="2048" y="1640"/>
                  <a:ext cx="496" cy="528"/>
                  <a:chOff x="2016" y="2000"/>
                  <a:chExt cx="496" cy="528"/>
                </a:xfrm>
              </p:grpSpPr>
              <p:sp>
                <p:nvSpPr>
                  <p:cNvPr id="32110"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1"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2"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3"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4"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5"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6"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7"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01" name="Group 150"/>
                <p:cNvGrpSpPr>
                  <a:grpSpLocks/>
                </p:cNvGrpSpPr>
                <p:nvPr/>
              </p:nvGrpSpPr>
              <p:grpSpPr bwMode="auto">
                <a:xfrm>
                  <a:off x="2192" y="1672"/>
                  <a:ext cx="496" cy="528"/>
                  <a:chOff x="2016" y="2000"/>
                  <a:chExt cx="496" cy="528"/>
                </a:xfrm>
              </p:grpSpPr>
              <p:sp>
                <p:nvSpPr>
                  <p:cNvPr id="32102"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3"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4"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5"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6"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7"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8"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9"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024" name="Group 159"/>
              <p:cNvGrpSpPr>
                <a:grpSpLocks/>
              </p:cNvGrpSpPr>
              <p:nvPr/>
            </p:nvGrpSpPr>
            <p:grpSpPr bwMode="auto">
              <a:xfrm>
                <a:off x="2288" y="2200"/>
                <a:ext cx="888" cy="648"/>
                <a:chOff x="2560" y="2264"/>
                <a:chExt cx="888" cy="648"/>
              </a:xfrm>
            </p:grpSpPr>
            <p:grpSp>
              <p:nvGrpSpPr>
                <p:cNvPr id="32062" name="Group 160"/>
                <p:cNvGrpSpPr>
                  <a:grpSpLocks/>
                </p:cNvGrpSpPr>
                <p:nvPr/>
              </p:nvGrpSpPr>
              <p:grpSpPr bwMode="auto">
                <a:xfrm>
                  <a:off x="2560" y="2264"/>
                  <a:ext cx="496" cy="528"/>
                  <a:chOff x="2016" y="2000"/>
                  <a:chExt cx="496" cy="528"/>
                </a:xfrm>
              </p:grpSpPr>
              <p:sp>
                <p:nvSpPr>
                  <p:cNvPr id="32090"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1"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2"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3"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4"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5"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6"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7"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63" name="Group 169"/>
                <p:cNvGrpSpPr>
                  <a:grpSpLocks/>
                </p:cNvGrpSpPr>
                <p:nvPr/>
              </p:nvGrpSpPr>
              <p:grpSpPr bwMode="auto">
                <a:xfrm>
                  <a:off x="2704" y="2296"/>
                  <a:ext cx="496" cy="528"/>
                  <a:chOff x="2016" y="2000"/>
                  <a:chExt cx="496" cy="528"/>
                </a:xfrm>
              </p:grpSpPr>
              <p:sp>
                <p:nvSpPr>
                  <p:cNvPr id="32082"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3"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4"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5"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6"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7"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8"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9"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64" name="Group 178"/>
                <p:cNvGrpSpPr>
                  <a:grpSpLocks/>
                </p:cNvGrpSpPr>
                <p:nvPr/>
              </p:nvGrpSpPr>
              <p:grpSpPr bwMode="auto">
                <a:xfrm>
                  <a:off x="2808" y="2352"/>
                  <a:ext cx="496" cy="528"/>
                  <a:chOff x="2016" y="2000"/>
                  <a:chExt cx="496" cy="528"/>
                </a:xfrm>
              </p:grpSpPr>
              <p:sp>
                <p:nvSpPr>
                  <p:cNvPr id="32074"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5"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6"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7"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8"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9"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0"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1"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65" name="Group 187"/>
                <p:cNvGrpSpPr>
                  <a:grpSpLocks/>
                </p:cNvGrpSpPr>
                <p:nvPr/>
              </p:nvGrpSpPr>
              <p:grpSpPr bwMode="auto">
                <a:xfrm>
                  <a:off x="2952" y="2384"/>
                  <a:ext cx="496" cy="528"/>
                  <a:chOff x="2016" y="2000"/>
                  <a:chExt cx="496" cy="528"/>
                </a:xfrm>
              </p:grpSpPr>
              <p:sp>
                <p:nvSpPr>
                  <p:cNvPr id="32066"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7"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8"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9"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0"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1"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2"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3"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025" name="Group 196"/>
              <p:cNvGrpSpPr>
                <a:grpSpLocks/>
              </p:cNvGrpSpPr>
              <p:nvPr/>
            </p:nvGrpSpPr>
            <p:grpSpPr bwMode="auto">
              <a:xfrm>
                <a:off x="2664" y="1736"/>
                <a:ext cx="888" cy="648"/>
                <a:chOff x="2608" y="1592"/>
                <a:chExt cx="888" cy="648"/>
              </a:xfrm>
            </p:grpSpPr>
            <p:grpSp>
              <p:nvGrpSpPr>
                <p:cNvPr id="32026" name="Group 197"/>
                <p:cNvGrpSpPr>
                  <a:grpSpLocks/>
                </p:cNvGrpSpPr>
                <p:nvPr/>
              </p:nvGrpSpPr>
              <p:grpSpPr bwMode="auto">
                <a:xfrm>
                  <a:off x="2608" y="1592"/>
                  <a:ext cx="496" cy="528"/>
                  <a:chOff x="2016" y="2000"/>
                  <a:chExt cx="496" cy="528"/>
                </a:xfrm>
              </p:grpSpPr>
              <p:sp>
                <p:nvSpPr>
                  <p:cNvPr id="32054"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5"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6"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7"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8"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9"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0"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1"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27" name="Group 206"/>
                <p:cNvGrpSpPr>
                  <a:grpSpLocks/>
                </p:cNvGrpSpPr>
                <p:nvPr/>
              </p:nvGrpSpPr>
              <p:grpSpPr bwMode="auto">
                <a:xfrm>
                  <a:off x="2752" y="1624"/>
                  <a:ext cx="496" cy="528"/>
                  <a:chOff x="2016" y="2000"/>
                  <a:chExt cx="496" cy="528"/>
                </a:xfrm>
              </p:grpSpPr>
              <p:sp>
                <p:nvSpPr>
                  <p:cNvPr id="32046"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7"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8"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9"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0"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1"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2"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3"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28" name="Group 215"/>
                <p:cNvGrpSpPr>
                  <a:grpSpLocks/>
                </p:cNvGrpSpPr>
                <p:nvPr/>
              </p:nvGrpSpPr>
              <p:grpSpPr bwMode="auto">
                <a:xfrm>
                  <a:off x="2840" y="1664"/>
                  <a:ext cx="496" cy="528"/>
                  <a:chOff x="2016" y="2000"/>
                  <a:chExt cx="496" cy="528"/>
                </a:xfrm>
              </p:grpSpPr>
              <p:sp>
                <p:nvSpPr>
                  <p:cNvPr id="32038"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9"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0"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1"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2"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3"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4"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5"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29" name="Group 224"/>
                <p:cNvGrpSpPr>
                  <a:grpSpLocks/>
                </p:cNvGrpSpPr>
                <p:nvPr/>
              </p:nvGrpSpPr>
              <p:grpSpPr bwMode="auto">
                <a:xfrm>
                  <a:off x="3000" y="1712"/>
                  <a:ext cx="496" cy="528"/>
                  <a:chOff x="2016" y="2000"/>
                  <a:chExt cx="496" cy="528"/>
                </a:xfrm>
              </p:grpSpPr>
              <p:sp>
                <p:nvSpPr>
                  <p:cNvPr id="32030"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1"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2"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3"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4"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5"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6"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7"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grpSp>
          <p:nvGrpSpPr>
            <p:cNvPr id="31776" name="Group 233"/>
            <p:cNvGrpSpPr>
              <a:grpSpLocks/>
            </p:cNvGrpSpPr>
            <p:nvPr/>
          </p:nvGrpSpPr>
          <p:grpSpPr bwMode="auto">
            <a:xfrm>
              <a:off x="3703" y="1382"/>
              <a:ext cx="185" cy="74"/>
              <a:chOff x="1024" y="3264"/>
              <a:chExt cx="320" cy="296"/>
            </a:xfrm>
          </p:grpSpPr>
          <p:sp>
            <p:nvSpPr>
              <p:cNvPr id="32018"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9"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20"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21"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7" name="Group 238"/>
            <p:cNvGrpSpPr>
              <a:grpSpLocks/>
            </p:cNvGrpSpPr>
            <p:nvPr/>
          </p:nvGrpSpPr>
          <p:grpSpPr bwMode="auto">
            <a:xfrm>
              <a:off x="4152" y="1376"/>
              <a:ext cx="184" cy="73"/>
              <a:chOff x="1024" y="3264"/>
              <a:chExt cx="320" cy="296"/>
            </a:xfrm>
          </p:grpSpPr>
          <p:sp>
            <p:nvSpPr>
              <p:cNvPr id="32014"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5"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6"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7"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8" name="Group 243"/>
            <p:cNvGrpSpPr>
              <a:grpSpLocks/>
            </p:cNvGrpSpPr>
            <p:nvPr/>
          </p:nvGrpSpPr>
          <p:grpSpPr bwMode="auto">
            <a:xfrm>
              <a:off x="5005" y="1169"/>
              <a:ext cx="183" cy="73"/>
              <a:chOff x="1024" y="3264"/>
              <a:chExt cx="320" cy="296"/>
            </a:xfrm>
          </p:grpSpPr>
          <p:sp>
            <p:nvSpPr>
              <p:cNvPr id="32010"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1"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2"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3"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9" name="Group 248"/>
            <p:cNvGrpSpPr>
              <a:grpSpLocks/>
            </p:cNvGrpSpPr>
            <p:nvPr/>
          </p:nvGrpSpPr>
          <p:grpSpPr bwMode="auto">
            <a:xfrm>
              <a:off x="4528" y="1367"/>
              <a:ext cx="184" cy="73"/>
              <a:chOff x="1024" y="3264"/>
              <a:chExt cx="320" cy="296"/>
            </a:xfrm>
          </p:grpSpPr>
          <p:sp>
            <p:nvSpPr>
              <p:cNvPr id="32006"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7"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8"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9"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0" name="Group 253"/>
            <p:cNvGrpSpPr>
              <a:grpSpLocks/>
            </p:cNvGrpSpPr>
            <p:nvPr/>
          </p:nvGrpSpPr>
          <p:grpSpPr bwMode="auto">
            <a:xfrm>
              <a:off x="3176" y="1260"/>
              <a:ext cx="185" cy="73"/>
              <a:chOff x="1024" y="3264"/>
              <a:chExt cx="320" cy="296"/>
            </a:xfrm>
          </p:grpSpPr>
          <p:sp>
            <p:nvSpPr>
              <p:cNvPr id="32002"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3"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4"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5"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1" name="Group 258"/>
            <p:cNvGrpSpPr>
              <a:grpSpLocks/>
            </p:cNvGrpSpPr>
            <p:nvPr/>
          </p:nvGrpSpPr>
          <p:grpSpPr bwMode="auto">
            <a:xfrm>
              <a:off x="3158" y="1191"/>
              <a:ext cx="184" cy="73"/>
              <a:chOff x="1024" y="3264"/>
              <a:chExt cx="320" cy="296"/>
            </a:xfrm>
          </p:grpSpPr>
          <p:sp>
            <p:nvSpPr>
              <p:cNvPr id="31998"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9"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0"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1"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2" name="Group 263"/>
            <p:cNvGrpSpPr>
              <a:grpSpLocks/>
            </p:cNvGrpSpPr>
            <p:nvPr/>
          </p:nvGrpSpPr>
          <p:grpSpPr bwMode="auto">
            <a:xfrm>
              <a:off x="3323" y="1395"/>
              <a:ext cx="184" cy="73"/>
              <a:chOff x="1024" y="3264"/>
              <a:chExt cx="320" cy="296"/>
            </a:xfrm>
          </p:grpSpPr>
          <p:sp>
            <p:nvSpPr>
              <p:cNvPr id="31994"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5"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6"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7"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3" name="Group 268"/>
            <p:cNvGrpSpPr>
              <a:grpSpLocks/>
            </p:cNvGrpSpPr>
            <p:nvPr/>
          </p:nvGrpSpPr>
          <p:grpSpPr bwMode="auto">
            <a:xfrm>
              <a:off x="2799" y="1168"/>
              <a:ext cx="154" cy="61"/>
              <a:chOff x="428" y="2146"/>
              <a:chExt cx="268" cy="244"/>
            </a:xfrm>
          </p:grpSpPr>
          <p:sp>
            <p:nvSpPr>
              <p:cNvPr id="31985"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6"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7"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8"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9"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0"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1"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2"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3"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4" name="Group 278"/>
            <p:cNvGrpSpPr>
              <a:grpSpLocks/>
            </p:cNvGrpSpPr>
            <p:nvPr/>
          </p:nvGrpSpPr>
          <p:grpSpPr bwMode="auto">
            <a:xfrm>
              <a:off x="2801" y="1232"/>
              <a:ext cx="154" cy="61"/>
              <a:chOff x="428" y="2146"/>
              <a:chExt cx="268" cy="244"/>
            </a:xfrm>
          </p:grpSpPr>
          <p:sp>
            <p:nvSpPr>
              <p:cNvPr id="31976"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7"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8"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9"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0"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1"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2"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3"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4"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85"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786"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87" name="Group 290"/>
            <p:cNvGrpSpPr>
              <a:grpSpLocks/>
            </p:cNvGrpSpPr>
            <p:nvPr/>
          </p:nvGrpSpPr>
          <p:grpSpPr bwMode="auto">
            <a:xfrm>
              <a:off x="2932" y="1390"/>
              <a:ext cx="154" cy="61"/>
              <a:chOff x="428" y="2146"/>
              <a:chExt cx="268" cy="244"/>
            </a:xfrm>
          </p:grpSpPr>
          <p:sp>
            <p:nvSpPr>
              <p:cNvPr id="31967"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8"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9"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0"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1"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2"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3"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4"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5"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8" name="Group 300"/>
            <p:cNvGrpSpPr>
              <a:grpSpLocks/>
            </p:cNvGrpSpPr>
            <p:nvPr/>
          </p:nvGrpSpPr>
          <p:grpSpPr bwMode="auto">
            <a:xfrm>
              <a:off x="2945" y="1465"/>
              <a:ext cx="155" cy="60"/>
              <a:chOff x="428" y="2146"/>
              <a:chExt cx="268" cy="244"/>
            </a:xfrm>
          </p:grpSpPr>
          <p:sp>
            <p:nvSpPr>
              <p:cNvPr id="31958"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9"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0"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1"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2"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3"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4"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5"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6"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89"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0" name="Group 311"/>
            <p:cNvGrpSpPr>
              <a:grpSpLocks/>
            </p:cNvGrpSpPr>
            <p:nvPr/>
          </p:nvGrpSpPr>
          <p:grpSpPr bwMode="auto">
            <a:xfrm>
              <a:off x="3466" y="1524"/>
              <a:ext cx="155" cy="60"/>
              <a:chOff x="428" y="2146"/>
              <a:chExt cx="268" cy="244"/>
            </a:xfrm>
          </p:grpSpPr>
          <p:sp>
            <p:nvSpPr>
              <p:cNvPr id="31949"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0"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1"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2"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3"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4"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5"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6"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7"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91"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2" name="Group 322"/>
            <p:cNvGrpSpPr>
              <a:grpSpLocks/>
            </p:cNvGrpSpPr>
            <p:nvPr/>
          </p:nvGrpSpPr>
          <p:grpSpPr bwMode="auto">
            <a:xfrm>
              <a:off x="4133" y="1520"/>
              <a:ext cx="153" cy="41"/>
              <a:chOff x="2378" y="3784"/>
              <a:chExt cx="268" cy="166"/>
            </a:xfrm>
          </p:grpSpPr>
          <p:sp>
            <p:nvSpPr>
              <p:cNvPr id="31943"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4"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5"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6"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7"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8"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93"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4" name="Group 330"/>
            <p:cNvGrpSpPr>
              <a:grpSpLocks/>
            </p:cNvGrpSpPr>
            <p:nvPr/>
          </p:nvGrpSpPr>
          <p:grpSpPr bwMode="auto">
            <a:xfrm>
              <a:off x="4502" y="1510"/>
              <a:ext cx="154" cy="60"/>
              <a:chOff x="428" y="2146"/>
              <a:chExt cx="268" cy="244"/>
            </a:xfrm>
          </p:grpSpPr>
          <p:sp>
            <p:nvSpPr>
              <p:cNvPr id="31934"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5"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6"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7"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8"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9"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0"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1"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2"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95" name="Group 340"/>
            <p:cNvGrpSpPr>
              <a:grpSpLocks/>
            </p:cNvGrpSpPr>
            <p:nvPr/>
          </p:nvGrpSpPr>
          <p:grpSpPr bwMode="auto">
            <a:xfrm>
              <a:off x="4689" y="1540"/>
              <a:ext cx="155" cy="61"/>
              <a:chOff x="428" y="2146"/>
              <a:chExt cx="268" cy="244"/>
            </a:xfrm>
          </p:grpSpPr>
          <p:sp>
            <p:nvSpPr>
              <p:cNvPr id="31925"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6"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7"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8"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9"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0"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1"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2"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3"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96"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797"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8" name="Group 352"/>
            <p:cNvGrpSpPr>
              <a:grpSpLocks/>
            </p:cNvGrpSpPr>
            <p:nvPr/>
          </p:nvGrpSpPr>
          <p:grpSpPr bwMode="auto">
            <a:xfrm>
              <a:off x="5250" y="1298"/>
              <a:ext cx="155" cy="60"/>
              <a:chOff x="428" y="2146"/>
              <a:chExt cx="268" cy="244"/>
            </a:xfrm>
          </p:grpSpPr>
          <p:sp>
            <p:nvSpPr>
              <p:cNvPr id="31916"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7"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8"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9"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0"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1"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2"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3"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4"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99" name="Group 362"/>
            <p:cNvGrpSpPr>
              <a:grpSpLocks/>
            </p:cNvGrpSpPr>
            <p:nvPr/>
          </p:nvGrpSpPr>
          <p:grpSpPr bwMode="auto">
            <a:xfrm>
              <a:off x="5230" y="1408"/>
              <a:ext cx="154" cy="61"/>
              <a:chOff x="428" y="2146"/>
              <a:chExt cx="268" cy="244"/>
            </a:xfrm>
          </p:grpSpPr>
          <p:sp>
            <p:nvSpPr>
              <p:cNvPr id="31907"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8"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9"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0"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1"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2"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3"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4"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5"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00"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801"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802" name="Group 374"/>
            <p:cNvGrpSpPr>
              <a:grpSpLocks/>
            </p:cNvGrpSpPr>
            <p:nvPr/>
          </p:nvGrpSpPr>
          <p:grpSpPr bwMode="auto">
            <a:xfrm>
              <a:off x="5171" y="1035"/>
              <a:ext cx="155" cy="60"/>
              <a:chOff x="428" y="2146"/>
              <a:chExt cx="268" cy="244"/>
            </a:xfrm>
          </p:grpSpPr>
          <p:sp>
            <p:nvSpPr>
              <p:cNvPr id="31898"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9"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0"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1"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2"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3"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4"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5"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6"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03"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804" name="Group 385"/>
            <p:cNvGrpSpPr>
              <a:grpSpLocks/>
            </p:cNvGrpSpPr>
            <p:nvPr/>
          </p:nvGrpSpPr>
          <p:grpSpPr bwMode="auto">
            <a:xfrm>
              <a:off x="5030" y="933"/>
              <a:ext cx="154" cy="61"/>
              <a:chOff x="428" y="2146"/>
              <a:chExt cx="268" cy="244"/>
            </a:xfrm>
          </p:grpSpPr>
          <p:sp>
            <p:nvSpPr>
              <p:cNvPr id="31889"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0"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1"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2"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3"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4"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5"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6"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7"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05" name="Group 395"/>
            <p:cNvGrpSpPr>
              <a:grpSpLocks/>
            </p:cNvGrpSpPr>
            <p:nvPr/>
          </p:nvGrpSpPr>
          <p:grpSpPr bwMode="auto">
            <a:xfrm>
              <a:off x="3328" y="911"/>
              <a:ext cx="155" cy="61"/>
              <a:chOff x="428" y="2146"/>
              <a:chExt cx="268" cy="244"/>
            </a:xfrm>
          </p:grpSpPr>
          <p:sp>
            <p:nvSpPr>
              <p:cNvPr id="31880"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1"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2"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3"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4"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5"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6"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7"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8"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06" name="Group 405"/>
            <p:cNvGrpSpPr>
              <a:grpSpLocks/>
            </p:cNvGrpSpPr>
            <p:nvPr/>
          </p:nvGrpSpPr>
          <p:grpSpPr bwMode="auto">
            <a:xfrm>
              <a:off x="3087" y="996"/>
              <a:ext cx="154" cy="60"/>
              <a:chOff x="428" y="2146"/>
              <a:chExt cx="268" cy="244"/>
            </a:xfrm>
          </p:grpSpPr>
          <p:sp>
            <p:nvSpPr>
              <p:cNvPr id="31871"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2"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3"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4"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5"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6"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7"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8"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9"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07" name="Group 415"/>
            <p:cNvGrpSpPr>
              <a:grpSpLocks/>
            </p:cNvGrpSpPr>
            <p:nvPr/>
          </p:nvGrpSpPr>
          <p:grpSpPr bwMode="auto">
            <a:xfrm>
              <a:off x="3136" y="1499"/>
              <a:ext cx="153" cy="61"/>
              <a:chOff x="428" y="2146"/>
              <a:chExt cx="268" cy="244"/>
            </a:xfrm>
          </p:grpSpPr>
          <p:sp>
            <p:nvSpPr>
              <p:cNvPr id="31862"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3"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4"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5"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6"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7"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8"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9"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0"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08"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809"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810" name="Group 427"/>
            <p:cNvGrpSpPr>
              <a:grpSpLocks/>
            </p:cNvGrpSpPr>
            <p:nvPr/>
          </p:nvGrpSpPr>
          <p:grpSpPr bwMode="auto">
            <a:xfrm>
              <a:off x="5227" y="1473"/>
              <a:ext cx="153" cy="60"/>
              <a:chOff x="428" y="2146"/>
              <a:chExt cx="268" cy="244"/>
            </a:xfrm>
          </p:grpSpPr>
          <p:sp>
            <p:nvSpPr>
              <p:cNvPr id="31853"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4"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5"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6"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7"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8"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9"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0"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1"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11" name="Group 437"/>
            <p:cNvGrpSpPr>
              <a:grpSpLocks/>
            </p:cNvGrpSpPr>
            <p:nvPr/>
          </p:nvGrpSpPr>
          <p:grpSpPr bwMode="auto">
            <a:xfrm>
              <a:off x="5357" y="1179"/>
              <a:ext cx="155" cy="60"/>
              <a:chOff x="428" y="2146"/>
              <a:chExt cx="268" cy="244"/>
            </a:xfrm>
          </p:grpSpPr>
          <p:sp>
            <p:nvSpPr>
              <p:cNvPr id="31844"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5"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6"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7"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8"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9"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0"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1"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2"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12" name="Text Box 447"/>
            <p:cNvSpPr txBox="1">
              <a:spLocks noChangeArrowheads="1"/>
            </p:cNvSpPr>
            <p:nvPr/>
          </p:nvSpPr>
          <p:spPr bwMode="auto">
            <a:xfrm>
              <a:off x="4675" y="1341"/>
              <a:ext cx="715"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Clusters</a:t>
              </a:r>
            </a:p>
          </p:txBody>
        </p:sp>
        <p:sp>
          <p:nvSpPr>
            <p:cNvPr id="31813" name="Text Box 448"/>
            <p:cNvSpPr txBox="1">
              <a:spLocks noChangeArrowheads="1"/>
            </p:cNvSpPr>
            <p:nvPr/>
          </p:nvSpPr>
          <p:spPr bwMode="auto">
            <a:xfrm>
              <a:off x="3914" y="671"/>
              <a:ext cx="123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Massive Cluster</a:t>
              </a:r>
            </a:p>
          </p:txBody>
        </p:sp>
        <p:grpSp>
          <p:nvGrpSpPr>
            <p:cNvPr id="31814" name="Group 449"/>
            <p:cNvGrpSpPr>
              <a:grpSpLocks/>
            </p:cNvGrpSpPr>
            <p:nvPr/>
          </p:nvGrpSpPr>
          <p:grpSpPr bwMode="auto">
            <a:xfrm>
              <a:off x="3324" y="987"/>
              <a:ext cx="1708" cy="431"/>
              <a:chOff x="1450" y="1101"/>
              <a:chExt cx="2970" cy="997"/>
            </a:xfrm>
          </p:grpSpPr>
          <p:sp>
            <p:nvSpPr>
              <p:cNvPr id="31815"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a:solidFill>
                      <a:schemeClr val="hlink"/>
                    </a:solidFill>
                    <a:latin typeface="+mj-lt"/>
                  </a:rPr>
                  <a:t>Gigabit Ethernet</a:t>
                </a:r>
                <a:endParaRPr lang="en-US" sz="1200">
                  <a:latin typeface="+mj-lt"/>
                </a:endParaRPr>
              </a:p>
            </p:txBody>
          </p:sp>
          <p:sp>
            <p:nvSpPr>
              <p:cNvPr id="31816"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17"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18"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19"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0"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1"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2"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3"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4"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5"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6"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7"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8"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29"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0"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1"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2"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3"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4"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5"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6"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37"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38"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39"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0"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1"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2"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3"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grpSp>
    </p:spTree>
    <p:extLst>
      <p:ext uri="{BB962C8B-B14F-4D97-AF65-F5344CB8AC3E}">
        <p14:creationId xmlns:p14="http://schemas.microsoft.com/office/powerpoint/2010/main" val="132531141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Who am I?</a:t>
            </a:r>
          </a:p>
        </p:txBody>
      </p:sp>
      <p:sp>
        <p:nvSpPr>
          <p:cNvPr id="264195" name="Rectangle 3"/>
          <p:cNvSpPr>
            <a:spLocks noGrp="1" noChangeArrowheads="1"/>
          </p:cNvSpPr>
          <p:nvPr>
            <p:ph type="body" idx="1"/>
          </p:nvPr>
        </p:nvSpPr>
        <p:spPr>
          <a:xfrm>
            <a:off x="76200" y="685800"/>
            <a:ext cx="8305800" cy="6080125"/>
          </a:xfrm>
        </p:spPr>
        <p:txBody>
          <a:bodyPr/>
          <a:lstStyle/>
          <a:p>
            <a:pPr>
              <a:lnSpc>
                <a:spcPct val="80000"/>
              </a:lnSpc>
            </a:pPr>
            <a:r>
              <a:rPr lang="en-US" altLang="en-US" sz="2000" dirty="0" smtClean="0"/>
              <a:t>Professor John </a:t>
            </a:r>
            <a:r>
              <a:rPr lang="en-US" altLang="en-US" sz="2000" dirty="0" err="1" smtClean="0"/>
              <a:t>Kubiatowicz</a:t>
            </a:r>
            <a:r>
              <a:rPr lang="en-US" altLang="en-US" sz="2000" dirty="0" smtClean="0"/>
              <a:t> (Prof “</a:t>
            </a:r>
            <a:r>
              <a:rPr lang="en-US" altLang="en-US" sz="2000" dirty="0" err="1" smtClean="0"/>
              <a:t>Kubi</a:t>
            </a:r>
            <a:r>
              <a:rPr lang="en-US" altLang="en-US" sz="2000" dirty="0" smtClean="0"/>
              <a:t>”)</a:t>
            </a:r>
          </a:p>
          <a:p>
            <a:pPr lvl="1">
              <a:lnSpc>
                <a:spcPct val="80000"/>
              </a:lnSpc>
            </a:pPr>
            <a:r>
              <a:rPr lang="en-US" altLang="en-US" sz="2000" dirty="0" smtClean="0"/>
              <a:t>Background in Hardware Design</a:t>
            </a:r>
          </a:p>
          <a:p>
            <a:pPr lvl="2">
              <a:lnSpc>
                <a:spcPct val="80000"/>
              </a:lnSpc>
            </a:pPr>
            <a:r>
              <a:rPr lang="en-US" altLang="en-US" sz="1800" dirty="0" smtClean="0"/>
              <a:t>Alewife project at MIT</a:t>
            </a:r>
          </a:p>
          <a:p>
            <a:pPr lvl="2">
              <a:lnSpc>
                <a:spcPct val="80000"/>
              </a:lnSpc>
            </a:pPr>
            <a:r>
              <a:rPr lang="en-US" altLang="en-US" sz="1800" dirty="0" smtClean="0"/>
              <a:t>Designed CMMU, Modified SPAR C processor</a:t>
            </a:r>
          </a:p>
          <a:p>
            <a:pPr lvl="2">
              <a:lnSpc>
                <a:spcPct val="80000"/>
              </a:lnSpc>
            </a:pPr>
            <a:r>
              <a:rPr lang="en-US" altLang="en-US" sz="1800" dirty="0" smtClean="0"/>
              <a:t>Helped to write operating system</a:t>
            </a:r>
          </a:p>
          <a:p>
            <a:pPr lvl="1">
              <a:lnSpc>
                <a:spcPct val="80000"/>
              </a:lnSpc>
            </a:pPr>
            <a:r>
              <a:rPr lang="en-US" altLang="en-US" sz="2000" dirty="0" smtClean="0"/>
              <a:t>Background in Operating Systems</a:t>
            </a:r>
          </a:p>
          <a:p>
            <a:pPr lvl="2">
              <a:lnSpc>
                <a:spcPct val="80000"/>
              </a:lnSpc>
            </a:pPr>
            <a:r>
              <a:rPr lang="en-US" altLang="en-US" sz="1800" dirty="0" smtClean="0"/>
              <a:t>Worked for Project Athena (MIT) </a:t>
            </a:r>
          </a:p>
          <a:p>
            <a:pPr lvl="2">
              <a:lnSpc>
                <a:spcPct val="80000"/>
              </a:lnSpc>
            </a:pPr>
            <a:r>
              <a:rPr lang="en-US" altLang="en-US" sz="1800" dirty="0" smtClean="0"/>
              <a:t>OS Developer (device drivers, </a:t>
            </a:r>
            <a:br>
              <a:rPr lang="en-US" altLang="en-US" sz="1800" dirty="0" smtClean="0"/>
            </a:br>
            <a:r>
              <a:rPr lang="en-US" altLang="en-US" sz="1800" dirty="0" smtClean="0"/>
              <a:t>network file systems)</a:t>
            </a:r>
          </a:p>
          <a:p>
            <a:pPr lvl="2">
              <a:lnSpc>
                <a:spcPct val="80000"/>
              </a:lnSpc>
            </a:pPr>
            <a:r>
              <a:rPr lang="en-US" altLang="en-US" sz="1800" dirty="0" smtClean="0"/>
              <a:t>Worked on Clustered High-Availability systems</a:t>
            </a:r>
            <a:br>
              <a:rPr lang="en-US" altLang="en-US" sz="1800" dirty="0" smtClean="0"/>
            </a:br>
            <a:r>
              <a:rPr lang="en-US" altLang="en-US" sz="1800" dirty="0" smtClean="0"/>
              <a:t>(CLAM Associates)</a:t>
            </a:r>
          </a:p>
          <a:p>
            <a:pPr lvl="2">
              <a:lnSpc>
                <a:spcPct val="80000"/>
              </a:lnSpc>
            </a:pPr>
            <a:r>
              <a:rPr lang="en-US" altLang="en-US" sz="1800" dirty="0" smtClean="0">
                <a:solidFill>
                  <a:schemeClr val="hlink"/>
                </a:solidFill>
              </a:rPr>
              <a:t>OS lead researcher for Tessellation OS</a:t>
            </a:r>
          </a:p>
          <a:p>
            <a:pPr lvl="1">
              <a:lnSpc>
                <a:spcPct val="80000"/>
              </a:lnSpc>
            </a:pPr>
            <a:r>
              <a:rPr lang="en-US" altLang="en-US" sz="2000" dirty="0" smtClean="0"/>
              <a:t>Peer-to-Peer</a:t>
            </a:r>
          </a:p>
          <a:p>
            <a:pPr lvl="2">
              <a:lnSpc>
                <a:spcPct val="80000"/>
              </a:lnSpc>
            </a:pPr>
            <a:r>
              <a:rPr lang="en-US" altLang="en-US" sz="1800" dirty="0" err="1" smtClean="0"/>
              <a:t>OceanStore</a:t>
            </a:r>
            <a:r>
              <a:rPr lang="en-US" altLang="en-US" sz="1800" dirty="0" smtClean="0"/>
              <a:t> project – </a:t>
            </a:r>
            <a:br>
              <a:rPr lang="en-US" altLang="en-US" sz="1800" dirty="0" smtClean="0"/>
            </a:br>
            <a:r>
              <a:rPr lang="en-US" altLang="en-US" sz="1800" dirty="0" smtClean="0"/>
              <a:t>Store your data for 1000 years</a:t>
            </a:r>
          </a:p>
          <a:p>
            <a:pPr lvl="2">
              <a:lnSpc>
                <a:spcPct val="80000"/>
              </a:lnSpc>
            </a:pPr>
            <a:r>
              <a:rPr lang="en-US" altLang="en-US" sz="1800" dirty="0" smtClean="0"/>
              <a:t>Tapestry and Bamboo – </a:t>
            </a:r>
            <a:br>
              <a:rPr lang="en-US" altLang="en-US" sz="1800" dirty="0" smtClean="0"/>
            </a:br>
            <a:r>
              <a:rPr lang="en-US" altLang="en-US" sz="1800" dirty="0" smtClean="0"/>
              <a:t>Find your data around globe</a:t>
            </a:r>
          </a:p>
          <a:p>
            <a:pPr lvl="2">
              <a:lnSpc>
                <a:spcPct val="80000"/>
              </a:lnSpc>
            </a:pPr>
            <a:r>
              <a:rPr lang="en-US" altLang="en-US" sz="1800" dirty="0" err="1" smtClean="0">
                <a:solidFill>
                  <a:srgbClr val="FF0000"/>
                </a:solidFill>
              </a:rPr>
              <a:t>SwarmLab</a:t>
            </a:r>
            <a:r>
              <a:rPr lang="en-US" altLang="en-US" sz="1800" dirty="0" smtClean="0">
                <a:solidFill>
                  <a:srgbClr val="FF0000"/>
                </a:solidFill>
              </a:rPr>
              <a:t> Global </a:t>
            </a:r>
            <a:r>
              <a:rPr lang="en-US" altLang="en-US" sz="1800" dirty="0" err="1" smtClean="0">
                <a:solidFill>
                  <a:srgbClr val="FF0000"/>
                </a:solidFill>
              </a:rPr>
              <a:t>DataPlane</a:t>
            </a:r>
            <a:r>
              <a:rPr lang="en-US" altLang="en-US" sz="1800" dirty="0" smtClean="0">
                <a:solidFill>
                  <a:srgbClr val="FF0000"/>
                </a:solidFill>
              </a:rPr>
              <a:t> for the </a:t>
            </a:r>
            <a:br>
              <a:rPr lang="en-US" altLang="en-US" sz="1800" dirty="0" smtClean="0">
                <a:solidFill>
                  <a:srgbClr val="FF0000"/>
                </a:solidFill>
              </a:rPr>
            </a:br>
            <a:r>
              <a:rPr lang="en-US" altLang="en-US" sz="1800" dirty="0" smtClean="0">
                <a:solidFill>
                  <a:srgbClr val="FF0000"/>
                </a:solidFill>
              </a:rPr>
              <a:t>Internet of Things (</a:t>
            </a:r>
            <a:r>
              <a:rPr lang="en-US" altLang="en-US" sz="1800" dirty="0" err="1" smtClean="0">
                <a:solidFill>
                  <a:srgbClr val="FF0000"/>
                </a:solidFill>
              </a:rPr>
              <a:t>IoT</a:t>
            </a:r>
            <a:r>
              <a:rPr lang="en-US" altLang="en-US" sz="1800" dirty="0" smtClean="0">
                <a:solidFill>
                  <a:srgbClr val="FF0000"/>
                </a:solidFill>
              </a:rPr>
              <a:t>)</a:t>
            </a:r>
          </a:p>
          <a:p>
            <a:pPr lvl="1">
              <a:lnSpc>
                <a:spcPct val="80000"/>
              </a:lnSpc>
            </a:pPr>
            <a:r>
              <a:rPr lang="en-US" altLang="en-US" sz="2000" dirty="0" smtClean="0"/>
              <a:t>Quantum Computing</a:t>
            </a:r>
          </a:p>
          <a:p>
            <a:pPr lvl="2">
              <a:lnSpc>
                <a:spcPct val="80000"/>
              </a:lnSpc>
            </a:pPr>
            <a:r>
              <a:rPr lang="en-US" altLang="en-US" sz="1800" dirty="0" smtClean="0"/>
              <a:t>Well, this is just cool, but probably not apropos</a:t>
            </a:r>
          </a:p>
        </p:txBody>
      </p:sp>
      <p:grpSp>
        <p:nvGrpSpPr>
          <p:cNvPr id="3" name="Group 2"/>
          <p:cNvGrpSpPr>
            <a:grpSpLocks/>
          </p:cNvGrpSpPr>
          <p:nvPr/>
        </p:nvGrpSpPr>
        <p:grpSpPr bwMode="auto">
          <a:xfrm>
            <a:off x="6934200" y="2655888"/>
            <a:ext cx="2209800" cy="1763712"/>
            <a:chOff x="6934200" y="2655888"/>
            <a:chExt cx="2209800" cy="1763712"/>
          </a:xfrm>
        </p:grpSpPr>
        <p:grpSp>
          <p:nvGrpSpPr>
            <p:cNvPr id="4107" name="Group 6"/>
            <p:cNvGrpSpPr>
              <a:grpSpLocks/>
            </p:cNvGrpSpPr>
            <p:nvPr/>
          </p:nvGrpSpPr>
          <p:grpSpPr bwMode="auto">
            <a:xfrm>
              <a:off x="6934200" y="2655888"/>
              <a:ext cx="1698625" cy="1763712"/>
              <a:chOff x="1968" y="960"/>
              <a:chExt cx="1776" cy="1776"/>
            </a:xfrm>
          </p:grpSpPr>
          <p:pic>
            <p:nvPicPr>
              <p:cNvPr id="4109" name="Picture 7"/>
              <p:cNvPicPr>
                <a:picLocks noChangeAspect="1" noChangeArrowheads="1"/>
              </p:cNvPicPr>
              <p:nvPr/>
            </p:nvPicPr>
            <p:blipFill>
              <a:blip r:embed="rId2">
                <a:extLst>
                  <a:ext uri="{28A0092B-C50C-407E-A947-70E740481C1C}">
                    <a14:useLocalDpi xmlns:a14="http://schemas.microsoft.com/office/drawing/2010/main" val="0"/>
                  </a:ext>
                </a:extLst>
              </a:blip>
              <a:srcRect l="2563" t="2563" r="2563" b="2563"/>
              <a:stretch>
                <a:fillRect/>
              </a:stretch>
            </p:blipFill>
            <p:spPr bwMode="auto">
              <a:xfrm>
                <a:off x="1968" y="960"/>
                <a:ext cx="1776"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8" descr="Viewlogo_new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448" y="1056"/>
                <a:ext cx="86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9" descr="Viewlogo_new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8" y="2067"/>
                <a:ext cx="86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0" descr="Viewlogo_new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943" y="1584"/>
                <a:ext cx="86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1" descr="Viewlogo_new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906" y="1561"/>
                <a:ext cx="86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Rectangle 14"/>
            <p:cNvSpPr>
              <a:spLocks noChangeArrowheads="1"/>
            </p:cNvSpPr>
            <p:nvPr/>
          </p:nvSpPr>
          <p:spPr bwMode="auto">
            <a:xfrm rot="5400000">
              <a:off x="8153400" y="3276600"/>
              <a:ext cx="1524000" cy="457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Tessellation</a:t>
              </a:r>
            </a:p>
          </p:txBody>
        </p:sp>
      </p:grpSp>
      <p:grpSp>
        <p:nvGrpSpPr>
          <p:cNvPr id="2" name="Group 1"/>
          <p:cNvGrpSpPr>
            <a:grpSpLocks/>
          </p:cNvGrpSpPr>
          <p:nvPr/>
        </p:nvGrpSpPr>
        <p:grpSpPr bwMode="auto">
          <a:xfrm>
            <a:off x="6934200" y="762000"/>
            <a:ext cx="2209800" cy="1762125"/>
            <a:chOff x="6934200" y="762000"/>
            <a:chExt cx="2209800" cy="1762125"/>
          </a:xfrm>
        </p:grpSpPr>
        <p:pic>
          <p:nvPicPr>
            <p:cNvPr id="4105" name="Picture 4" descr="cmmu-phot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62000"/>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6"/>
            <p:cNvSpPr>
              <a:spLocks noChangeArrowheads="1"/>
            </p:cNvSpPr>
            <p:nvPr/>
          </p:nvSpPr>
          <p:spPr bwMode="auto">
            <a:xfrm rot="5400000">
              <a:off x="8153400" y="1371600"/>
              <a:ext cx="1524000" cy="457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Alewife</a:t>
              </a:r>
            </a:p>
          </p:txBody>
        </p:sp>
      </p:grpSp>
      <p:grpSp>
        <p:nvGrpSpPr>
          <p:cNvPr id="4" name="Group 3"/>
          <p:cNvGrpSpPr>
            <a:grpSpLocks/>
          </p:cNvGrpSpPr>
          <p:nvPr/>
        </p:nvGrpSpPr>
        <p:grpSpPr bwMode="auto">
          <a:xfrm>
            <a:off x="7010400" y="4362450"/>
            <a:ext cx="2133600" cy="2343150"/>
            <a:chOff x="7010400" y="4362450"/>
            <a:chExt cx="2133600" cy="2343150"/>
          </a:xfrm>
        </p:grpSpPr>
        <p:pic>
          <p:nvPicPr>
            <p:cNvPr id="4103" name="Picture 5" descr="oceanblu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4362450"/>
              <a:ext cx="1600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17"/>
            <p:cNvSpPr>
              <a:spLocks noChangeArrowheads="1"/>
            </p:cNvSpPr>
            <p:nvPr/>
          </p:nvSpPr>
          <p:spPr bwMode="auto">
            <a:xfrm rot="5400000">
              <a:off x="8153400" y="5486400"/>
              <a:ext cx="1524000" cy="4572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OceanStore</a:t>
              </a:r>
            </a:p>
          </p:txBody>
        </p:sp>
      </p:grpSp>
    </p:spTree>
    <p:extLst>
      <p:ext uri="{BB962C8B-B14F-4D97-AF65-F5344CB8AC3E}">
        <p14:creationId xmlns:p14="http://schemas.microsoft.com/office/powerpoint/2010/main" val="4237292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4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4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4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4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41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419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419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419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4195">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4195">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4195">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4195">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4195">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4195">
                                            <p:txEl>
                                              <p:pRg st="14" end="1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41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286750" y="0"/>
            <a:ext cx="857250" cy="685800"/>
          </a:xfrm>
          <a:prstGeom prst="rect">
            <a:avLst/>
          </a:prstGeom>
        </p:spPr>
      </p:pic>
      <p:sp>
        <p:nvSpPr>
          <p:cNvPr id="2" name="Title 1"/>
          <p:cNvSpPr>
            <a:spLocks noGrp="1"/>
          </p:cNvSpPr>
          <p:nvPr>
            <p:ph type="title"/>
          </p:nvPr>
        </p:nvSpPr>
        <p:spPr>
          <a:xfrm>
            <a:off x="804357" y="172477"/>
            <a:ext cx="7737219" cy="755386"/>
          </a:xfrm>
        </p:spPr>
        <p:txBody>
          <a:bodyPr/>
          <a:lstStyle/>
          <a:p>
            <a:pPr algn="l"/>
            <a:r>
              <a:rPr lang="en-US" dirty="0" smtClean="0"/>
              <a:t>   3 Billion Internet Users by …</a:t>
            </a:r>
            <a:endParaRPr lang="en-US" dirty="0"/>
          </a:p>
        </p:txBody>
      </p:sp>
      <p:pic>
        <p:nvPicPr>
          <p:cNvPr id="5" name="Picture 4" descr="Screen shot 2011-02-06 at 11.22.23 AM.png"/>
          <p:cNvPicPr>
            <a:picLocks noChangeAspect="1"/>
          </p:cNvPicPr>
          <p:nvPr/>
        </p:nvPicPr>
        <p:blipFill rotWithShape="1">
          <a:blip r:embed="rId3"/>
          <a:srcRect t="11783"/>
          <a:stretch/>
        </p:blipFill>
        <p:spPr>
          <a:xfrm>
            <a:off x="3651827" y="2667000"/>
            <a:ext cx="4986245" cy="3636550"/>
          </a:xfrm>
          <a:prstGeom prst="rect">
            <a:avLst/>
          </a:prstGeom>
        </p:spPr>
      </p:pic>
      <p:cxnSp>
        <p:nvCxnSpPr>
          <p:cNvPr id="7" name="Straight Connector 6"/>
          <p:cNvCxnSpPr/>
          <p:nvPr/>
        </p:nvCxnSpPr>
        <p:spPr>
          <a:xfrm>
            <a:off x="708417" y="5765669"/>
            <a:ext cx="7216588" cy="14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1" idx="0"/>
          </p:cNvCxnSpPr>
          <p:nvPr/>
        </p:nvCxnSpPr>
        <p:spPr>
          <a:xfrm rot="16200000" flipV="1">
            <a:off x="-1447181" y="4036564"/>
            <a:ext cx="4482346" cy="51618"/>
          </a:xfrm>
          <a:prstGeom prst="line">
            <a:avLst/>
          </a:prstGeom>
          <a:ln w="1905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99240" y="6303546"/>
            <a:ext cx="641121" cy="338554"/>
          </a:xfrm>
          <a:prstGeom prst="rect">
            <a:avLst/>
          </a:prstGeom>
          <a:noFill/>
        </p:spPr>
        <p:txBody>
          <a:bodyPr wrap="none" rtlCol="0">
            <a:spAutoFit/>
          </a:bodyPr>
          <a:lstStyle/>
          <a:p>
            <a:r>
              <a:rPr lang="en-US" sz="1600" dirty="0" smtClean="0"/>
              <a:t>1969</a:t>
            </a:r>
            <a:endParaRPr lang="en-US" sz="1600" dirty="0"/>
          </a:p>
        </p:txBody>
      </p:sp>
      <p:grpSp>
        <p:nvGrpSpPr>
          <p:cNvPr id="33" name="Group 32"/>
          <p:cNvGrpSpPr/>
          <p:nvPr/>
        </p:nvGrpSpPr>
        <p:grpSpPr>
          <a:xfrm>
            <a:off x="6400800" y="1502951"/>
            <a:ext cx="1688557" cy="392953"/>
            <a:chOff x="6400800" y="1295400"/>
            <a:chExt cx="1688557" cy="392953"/>
          </a:xfrm>
        </p:grpSpPr>
        <p:sp>
          <p:nvSpPr>
            <p:cNvPr id="12" name="Oval 11"/>
            <p:cNvSpPr/>
            <p:nvPr/>
          </p:nvSpPr>
          <p:spPr>
            <a:xfrm>
              <a:off x="7939945" y="1524000"/>
              <a:ext cx="149412" cy="1643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6400800" y="1295400"/>
              <a:ext cx="1540806" cy="369332"/>
            </a:xfrm>
            <a:prstGeom prst="rect">
              <a:avLst/>
            </a:prstGeom>
            <a:noFill/>
          </p:spPr>
          <p:txBody>
            <a:bodyPr wrap="none" rtlCol="0">
              <a:spAutoFit/>
            </a:bodyPr>
            <a:lstStyle/>
            <a:p>
              <a:pPr algn="r"/>
              <a:r>
                <a:rPr lang="en-US" dirty="0" smtClean="0"/>
                <a:t>2.0 B 1/26/11</a:t>
              </a:r>
              <a:endParaRPr lang="en-US" dirty="0"/>
            </a:p>
          </p:txBody>
        </p:sp>
      </p:grpSp>
      <p:sp>
        <p:nvSpPr>
          <p:cNvPr id="16" name="TextBox 15"/>
          <p:cNvSpPr txBox="1"/>
          <p:nvPr/>
        </p:nvSpPr>
        <p:spPr>
          <a:xfrm>
            <a:off x="1099875" y="6306534"/>
            <a:ext cx="641121" cy="338554"/>
          </a:xfrm>
          <a:prstGeom prst="rect">
            <a:avLst/>
          </a:prstGeom>
          <a:noFill/>
        </p:spPr>
        <p:txBody>
          <a:bodyPr wrap="none" rtlCol="0">
            <a:spAutoFit/>
          </a:bodyPr>
          <a:lstStyle/>
          <a:p>
            <a:r>
              <a:rPr lang="en-US" sz="1600" dirty="0" smtClean="0"/>
              <a:t>1974</a:t>
            </a:r>
            <a:endParaRPr lang="en-US" sz="1600" dirty="0"/>
          </a:p>
        </p:txBody>
      </p:sp>
      <p:cxnSp>
        <p:nvCxnSpPr>
          <p:cNvPr id="18" name="Straight Connector 17"/>
          <p:cNvCxnSpPr/>
          <p:nvPr/>
        </p:nvCxnSpPr>
        <p:spPr>
          <a:xfrm rot="16200000" flipV="1">
            <a:off x="-610894" y="3848718"/>
            <a:ext cx="4034117" cy="14941"/>
          </a:xfrm>
          <a:prstGeom prst="line">
            <a:avLst/>
          </a:prstGeom>
          <a:ln w="1905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2066554" y="3806883"/>
            <a:ext cx="4034117" cy="14941"/>
          </a:xfrm>
          <a:prstGeom prst="line">
            <a:avLst/>
          </a:prstGeom>
          <a:ln w="1905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rot="16200000">
            <a:off x="343643" y="3556025"/>
            <a:ext cx="2104137" cy="400110"/>
          </a:xfrm>
          <a:prstGeom prst="rect">
            <a:avLst/>
          </a:prstGeom>
        </p:spPr>
        <p:txBody>
          <a:bodyPr wrap="none">
            <a:spAutoFit/>
          </a:bodyPr>
          <a:lstStyle/>
          <a:p>
            <a:r>
              <a:rPr lang="en-US" sz="2000" u="sng" dirty="0" smtClean="0"/>
              <a:t>RFC 675 TCP/IP</a:t>
            </a:r>
            <a:endParaRPr lang="en-US" sz="2000" dirty="0"/>
          </a:p>
        </p:txBody>
      </p:sp>
      <p:pic>
        <p:nvPicPr>
          <p:cNvPr id="21" name="Picture 20"/>
          <p:cNvPicPr>
            <a:picLocks noChangeAspect="1"/>
          </p:cNvPicPr>
          <p:nvPr/>
        </p:nvPicPr>
        <p:blipFill>
          <a:blip r:embed="rId4"/>
          <a:stretch>
            <a:fillRect/>
          </a:stretch>
        </p:blipFill>
        <p:spPr>
          <a:xfrm>
            <a:off x="413082" y="4854253"/>
            <a:ext cx="722649" cy="657410"/>
          </a:xfrm>
          <a:prstGeom prst="rect">
            <a:avLst/>
          </a:prstGeom>
        </p:spPr>
      </p:pic>
      <p:sp>
        <p:nvSpPr>
          <p:cNvPr id="24" name="TextBox 23"/>
          <p:cNvSpPr txBox="1"/>
          <p:nvPr/>
        </p:nvSpPr>
        <p:spPr>
          <a:xfrm>
            <a:off x="4264412" y="1477551"/>
            <a:ext cx="1056700" cy="461665"/>
          </a:xfrm>
          <a:prstGeom prst="rect">
            <a:avLst/>
          </a:prstGeom>
          <a:noFill/>
        </p:spPr>
        <p:txBody>
          <a:bodyPr wrap="none" rtlCol="0">
            <a:spAutoFit/>
          </a:bodyPr>
          <a:lstStyle/>
          <a:p>
            <a:r>
              <a:rPr lang="en-US" dirty="0" smtClean="0"/>
              <a:t>WWW</a:t>
            </a:r>
            <a:endParaRPr lang="en-US" dirty="0"/>
          </a:p>
        </p:txBody>
      </p:sp>
      <p:sp>
        <p:nvSpPr>
          <p:cNvPr id="25" name="TextBox 24"/>
          <p:cNvSpPr txBox="1"/>
          <p:nvPr/>
        </p:nvSpPr>
        <p:spPr>
          <a:xfrm rot="16200000">
            <a:off x="485982" y="1792659"/>
            <a:ext cx="1197764" cy="369332"/>
          </a:xfrm>
          <a:prstGeom prst="rect">
            <a:avLst/>
          </a:prstGeom>
          <a:noFill/>
        </p:spPr>
        <p:txBody>
          <a:bodyPr wrap="none" rtlCol="0">
            <a:spAutoFit/>
          </a:bodyPr>
          <a:lstStyle/>
          <a:p>
            <a:r>
              <a:rPr lang="en-US" sz="1800" dirty="0" err="1" smtClean="0"/>
              <a:t>ARPANet</a:t>
            </a:r>
            <a:endParaRPr lang="en-US" sz="1800" dirty="0"/>
          </a:p>
        </p:txBody>
      </p:sp>
      <p:sp>
        <p:nvSpPr>
          <p:cNvPr id="26" name="TextBox 25"/>
          <p:cNvSpPr txBox="1"/>
          <p:nvPr/>
        </p:nvSpPr>
        <p:spPr>
          <a:xfrm>
            <a:off x="2005469" y="1481882"/>
            <a:ext cx="1313280" cy="461665"/>
          </a:xfrm>
          <a:prstGeom prst="rect">
            <a:avLst/>
          </a:prstGeom>
          <a:noFill/>
        </p:spPr>
        <p:txBody>
          <a:bodyPr wrap="none" rtlCol="0">
            <a:spAutoFit/>
          </a:bodyPr>
          <a:lstStyle/>
          <a:p>
            <a:r>
              <a:rPr lang="en-US" dirty="0" smtClean="0"/>
              <a:t>Internet</a:t>
            </a:r>
            <a:endParaRPr lang="en-US" dirty="0"/>
          </a:p>
        </p:txBody>
      </p:sp>
      <p:grpSp>
        <p:nvGrpSpPr>
          <p:cNvPr id="13" name="Group 12"/>
          <p:cNvGrpSpPr/>
          <p:nvPr/>
        </p:nvGrpSpPr>
        <p:grpSpPr>
          <a:xfrm>
            <a:off x="3943936" y="3097715"/>
            <a:ext cx="1326690" cy="2443836"/>
            <a:chOff x="3943936" y="3097715"/>
            <a:chExt cx="1326690" cy="2443836"/>
          </a:xfrm>
        </p:grpSpPr>
        <p:pic>
          <p:nvPicPr>
            <p:cNvPr id="27" name="Picture 26"/>
            <p:cNvPicPr>
              <a:picLocks noChangeAspect="1"/>
            </p:cNvPicPr>
            <p:nvPr/>
          </p:nvPicPr>
          <p:blipFill>
            <a:blip r:embed="rId5"/>
            <a:stretch>
              <a:fillRect/>
            </a:stretch>
          </p:blipFill>
          <p:spPr>
            <a:xfrm>
              <a:off x="4219593" y="4779552"/>
              <a:ext cx="1051033" cy="761999"/>
            </a:xfrm>
            <a:prstGeom prst="rect">
              <a:avLst/>
            </a:prstGeom>
          </p:spPr>
        </p:pic>
        <p:sp>
          <p:nvSpPr>
            <p:cNvPr id="28" name="Rectangle 27"/>
            <p:cNvSpPr/>
            <p:nvPr/>
          </p:nvSpPr>
          <p:spPr>
            <a:xfrm rot="16200000">
              <a:off x="3426757" y="3614894"/>
              <a:ext cx="1496023" cy="461665"/>
            </a:xfrm>
            <a:prstGeom prst="rect">
              <a:avLst/>
            </a:prstGeom>
          </p:spPr>
          <p:txBody>
            <a:bodyPr wrap="none">
              <a:spAutoFit/>
            </a:bodyPr>
            <a:lstStyle/>
            <a:p>
              <a:r>
                <a:rPr lang="en-US" dirty="0" smtClean="0">
                  <a:solidFill>
                    <a:srgbClr val="FF0000"/>
                  </a:solidFill>
                </a:rPr>
                <a:t>HTTP</a:t>
              </a:r>
              <a:r>
                <a:rPr lang="en-US" dirty="0" smtClean="0"/>
                <a:t> </a:t>
              </a:r>
              <a:r>
                <a:rPr lang="en-US" dirty="0" smtClean="0">
                  <a:hlinkClick r:id="rId6"/>
                </a:rPr>
                <a:t>0.9</a:t>
              </a:r>
              <a:endParaRPr lang="en-US" dirty="0"/>
            </a:p>
          </p:txBody>
        </p:sp>
      </p:grpSp>
      <p:sp>
        <p:nvSpPr>
          <p:cNvPr id="29" name="TextBox 28"/>
          <p:cNvSpPr txBox="1"/>
          <p:nvPr/>
        </p:nvSpPr>
        <p:spPr>
          <a:xfrm>
            <a:off x="3792275" y="6354346"/>
            <a:ext cx="641121" cy="338554"/>
          </a:xfrm>
          <a:prstGeom prst="rect">
            <a:avLst/>
          </a:prstGeom>
          <a:noFill/>
        </p:spPr>
        <p:txBody>
          <a:bodyPr wrap="none" rtlCol="0">
            <a:spAutoFit/>
          </a:bodyPr>
          <a:lstStyle/>
          <a:p>
            <a:r>
              <a:rPr lang="en-US" sz="1600" dirty="0" smtClean="0"/>
              <a:t>1990</a:t>
            </a:r>
            <a:endParaRPr lang="en-US" sz="1600" dirty="0"/>
          </a:p>
        </p:txBody>
      </p:sp>
      <p:cxnSp>
        <p:nvCxnSpPr>
          <p:cNvPr id="22" name="Straight Connector 21"/>
          <p:cNvCxnSpPr/>
          <p:nvPr/>
        </p:nvCxnSpPr>
        <p:spPr>
          <a:xfrm rot="16200000" flipV="1">
            <a:off x="2486502" y="5120992"/>
            <a:ext cx="1409430" cy="5221"/>
          </a:xfrm>
          <a:prstGeom prst="line">
            <a:avLst/>
          </a:prstGeom>
          <a:ln w="1905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V="1">
            <a:off x="4945555" y="5079023"/>
            <a:ext cx="1409430" cy="5221"/>
          </a:xfrm>
          <a:prstGeom prst="line">
            <a:avLst/>
          </a:prstGeom>
          <a:ln w="1905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7312633" y="1957427"/>
            <a:ext cx="1218774" cy="700221"/>
            <a:chOff x="7312633" y="1749876"/>
            <a:chExt cx="1218774" cy="700221"/>
          </a:xfrm>
        </p:grpSpPr>
        <p:pic>
          <p:nvPicPr>
            <p:cNvPr id="31" name="Picture 30"/>
            <p:cNvPicPr>
              <a:picLocks noChangeAspect="1"/>
            </p:cNvPicPr>
            <p:nvPr/>
          </p:nvPicPr>
          <p:blipFill>
            <a:blip r:embed="rId7"/>
            <a:stretch>
              <a:fillRect/>
            </a:stretch>
          </p:blipFill>
          <p:spPr>
            <a:xfrm>
              <a:off x="7312633" y="1749876"/>
              <a:ext cx="462683" cy="462683"/>
            </a:xfrm>
            <a:prstGeom prst="rect">
              <a:avLst/>
            </a:prstGeom>
          </p:spPr>
        </p:pic>
        <p:pic>
          <p:nvPicPr>
            <p:cNvPr id="32" name="Picture 31"/>
            <p:cNvPicPr>
              <a:picLocks noChangeAspect="1"/>
            </p:cNvPicPr>
            <p:nvPr/>
          </p:nvPicPr>
          <p:blipFill>
            <a:blip r:embed="rId8"/>
            <a:stretch>
              <a:fillRect/>
            </a:stretch>
          </p:blipFill>
          <p:spPr>
            <a:xfrm>
              <a:off x="7671851" y="1877976"/>
              <a:ext cx="859556" cy="572121"/>
            </a:xfrm>
            <a:prstGeom prst="rect">
              <a:avLst/>
            </a:prstGeom>
          </p:spPr>
        </p:pic>
      </p:grpSp>
      <p:sp>
        <p:nvSpPr>
          <p:cNvPr id="35" name="TextBox 34"/>
          <p:cNvSpPr txBox="1"/>
          <p:nvPr/>
        </p:nvSpPr>
        <p:spPr>
          <a:xfrm>
            <a:off x="7589575" y="6367046"/>
            <a:ext cx="641121" cy="338554"/>
          </a:xfrm>
          <a:prstGeom prst="rect">
            <a:avLst/>
          </a:prstGeom>
          <a:noFill/>
        </p:spPr>
        <p:txBody>
          <a:bodyPr wrap="none" rtlCol="0">
            <a:spAutoFit/>
          </a:bodyPr>
          <a:lstStyle/>
          <a:p>
            <a:r>
              <a:rPr lang="en-US" sz="1600" dirty="0" smtClean="0"/>
              <a:t>2010</a:t>
            </a:r>
            <a:endParaRPr lang="en-US" sz="1600" dirty="0"/>
          </a:p>
        </p:txBody>
      </p:sp>
      <p:sp>
        <p:nvSpPr>
          <p:cNvPr id="37" name="Oval 36"/>
          <p:cNvSpPr/>
          <p:nvPr/>
        </p:nvSpPr>
        <p:spPr>
          <a:xfrm>
            <a:off x="8197510" y="1082744"/>
            <a:ext cx="149412" cy="1643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Up Arrow 2"/>
          <p:cNvSpPr/>
          <p:nvPr/>
        </p:nvSpPr>
        <p:spPr>
          <a:xfrm rot="5400000">
            <a:off x="6437827" y="-341827"/>
            <a:ext cx="685923" cy="1674377"/>
          </a:xfrm>
          <a:prstGeom prst="upArrow">
            <a:avLst>
              <a:gd name="adj1" fmla="val 50000"/>
              <a:gd name="adj2" fmla="val 926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Up Arrow 39"/>
          <p:cNvSpPr/>
          <p:nvPr/>
        </p:nvSpPr>
        <p:spPr>
          <a:xfrm rot="18596646">
            <a:off x="1405477" y="5281824"/>
            <a:ext cx="670066" cy="1192897"/>
          </a:xfrm>
          <a:prstGeom prst="upArrow">
            <a:avLst>
              <a:gd name="adj1" fmla="val 50000"/>
              <a:gd name="adj2" fmla="val 926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43800" y="304800"/>
            <a:ext cx="920294" cy="461665"/>
            <a:chOff x="7191740" y="1432053"/>
            <a:chExt cx="920294" cy="461665"/>
          </a:xfrm>
        </p:grpSpPr>
        <p:sp>
          <p:nvSpPr>
            <p:cNvPr id="41" name="Oval 40"/>
            <p:cNvSpPr/>
            <p:nvPr/>
          </p:nvSpPr>
          <p:spPr>
            <a:xfrm>
              <a:off x="7939945" y="1524000"/>
              <a:ext cx="149412" cy="1643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7191740" y="1432053"/>
              <a:ext cx="920294" cy="461665"/>
            </a:xfrm>
            <a:prstGeom prst="rect">
              <a:avLst/>
            </a:prstGeom>
            <a:noFill/>
          </p:spPr>
          <p:txBody>
            <a:bodyPr wrap="none" rtlCol="0">
              <a:spAutoFit/>
            </a:bodyPr>
            <a:lstStyle/>
            <a:p>
              <a:r>
                <a:rPr lang="en-US" dirty="0" smtClean="0"/>
                <a:t>2.8 B</a:t>
              </a:r>
              <a:endParaRPr lang="en-US" dirty="0"/>
            </a:p>
          </p:txBody>
        </p:sp>
      </p:grpSp>
    </p:spTree>
    <p:extLst>
      <p:ext uri="{BB962C8B-B14F-4D97-AF65-F5344CB8AC3E}">
        <p14:creationId xmlns:p14="http://schemas.microsoft.com/office/powerpoint/2010/main" val="353540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250"/>
                                  </p:stCondLst>
                                  <p:childTnLst>
                                    <p:set>
                                      <p:cBhvr>
                                        <p:cTn id="25" dur="1" fill="hold">
                                          <p:stCondLst>
                                            <p:cond delay="0"/>
                                          </p:stCondLst>
                                        </p:cTn>
                                        <p:tgtEl>
                                          <p:spTgt spid="33"/>
                                        </p:tgtEl>
                                        <p:attrNameLst>
                                          <p:attrName>style.visibility</p:attrName>
                                        </p:attrNameLst>
                                      </p:cBhvr>
                                      <p:to>
                                        <p:strVal val="visible"/>
                                      </p:to>
                                    </p:set>
                                  </p:childTnLst>
                                </p:cTn>
                              </p:par>
                            </p:childTnLst>
                          </p:cTn>
                        </p:par>
                        <p:par>
                          <p:cTn id="26" fill="hold">
                            <p:stCondLst>
                              <p:cond delay="250"/>
                            </p:stCondLst>
                            <p:childTnLst>
                              <p:par>
                                <p:cTn id="27" presetID="1" presetClass="entr" presetSubtype="0" fill="hold" grpId="0" nodeType="afterEffect">
                                  <p:stCondLst>
                                    <p:cond delay="250"/>
                                  </p:stCondLst>
                                  <p:childTnLst>
                                    <p:set>
                                      <p:cBhvr>
                                        <p:cTn id="28" dur="1" fill="hold">
                                          <p:stCondLst>
                                            <p:cond delay="0"/>
                                          </p:stCondLst>
                                        </p:cTn>
                                        <p:tgtEl>
                                          <p:spTgt spid="37"/>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250"/>
                                  </p:stCondLst>
                                  <p:childTnLst>
                                    <p:set>
                                      <p:cBhvr>
                                        <p:cTn id="31" dur="1" fill="hold">
                                          <p:stCondLst>
                                            <p:cond delay="0"/>
                                          </p:stCondLst>
                                        </p:cTn>
                                        <p:tgtEl>
                                          <p:spTgt spid="39"/>
                                        </p:tgtEl>
                                        <p:attrNameLst>
                                          <p:attrName>style.visibility</p:attrName>
                                        </p:attrNameLst>
                                      </p:cBhvr>
                                      <p:to>
                                        <p:strVal val="visible"/>
                                      </p:to>
                                    </p:set>
                                  </p:childTnLst>
                                </p:cTn>
                              </p:par>
                            </p:childTnLst>
                          </p:cTn>
                        </p:par>
                        <p:par>
                          <p:cTn id="32" fill="hold">
                            <p:stCondLst>
                              <p:cond delay="750"/>
                            </p:stCondLst>
                            <p:childTnLst>
                              <p:par>
                                <p:cTn id="33" presetID="1" presetClass="entr" presetSubtype="0" fill="hold" grpId="0" nodeType="afterEffect">
                                  <p:stCondLst>
                                    <p:cond delay="25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animBg="1"/>
      <p:bldP spid="3"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736600"/>
          </a:xfrm>
        </p:spPr>
        <p:txBody>
          <a:bodyPr/>
          <a:lstStyle/>
          <a:p>
            <a:r>
              <a:rPr lang="en-US" dirty="0" smtClean="0"/>
              <a:t>CS162 Team - GSIs:</a:t>
            </a:r>
            <a:endParaRPr lang="en-US" dirty="0"/>
          </a:p>
        </p:txBody>
      </p:sp>
      <p:sp>
        <p:nvSpPr>
          <p:cNvPr id="7" name="Content Placeholder 6"/>
          <p:cNvSpPr>
            <a:spLocks noGrp="1"/>
          </p:cNvSpPr>
          <p:nvPr>
            <p:ph sz="half" idx="1"/>
          </p:nvPr>
        </p:nvSpPr>
        <p:spPr>
          <a:xfrm>
            <a:off x="0" y="770021"/>
            <a:ext cx="3733800" cy="5791200"/>
          </a:xfrm>
        </p:spPr>
        <p:txBody>
          <a:bodyPr/>
          <a:lstStyle/>
          <a:p>
            <a:r>
              <a:rPr lang="en-US" sz="1800" dirty="0" err="1" smtClean="0"/>
              <a:t>Vaishaal</a:t>
            </a:r>
            <a:r>
              <a:rPr lang="en-US" sz="1800" dirty="0" smtClean="0"/>
              <a:t> Shankar</a:t>
            </a:r>
          </a:p>
          <a:p>
            <a:pPr lvl="1"/>
            <a:r>
              <a:rPr lang="en-US" sz="1600" dirty="0" smtClean="0"/>
              <a:t>Head GSI </a:t>
            </a:r>
          </a:p>
          <a:p>
            <a:pPr lvl="1"/>
            <a:r>
              <a:rPr lang="en-US" sz="1400" dirty="0"/>
              <a:t>Sec: 105 </a:t>
            </a:r>
            <a:r>
              <a:rPr lang="en-US" sz="1400" dirty="0" smtClean="0"/>
              <a:t>(</a:t>
            </a:r>
            <a:r>
              <a:rPr lang="en-US" sz="1400" dirty="0" err="1" smtClean="0"/>
              <a:t>Th</a:t>
            </a:r>
            <a:r>
              <a:rPr lang="en-US" sz="1400" dirty="0" smtClean="0"/>
              <a:t> 2-3P)</a:t>
            </a:r>
            <a:endParaRPr lang="en-US" sz="1400" dirty="0"/>
          </a:p>
          <a:p>
            <a:pPr lvl="1"/>
            <a:r>
              <a:rPr lang="en-US" sz="1400" dirty="0" smtClean="0">
                <a:hlinkClick r:id="rId2"/>
              </a:rPr>
              <a:t>cs162-ta@inst.eecs.berkeley.edu</a:t>
            </a:r>
            <a:endParaRPr lang="en-US" sz="1400" dirty="0" smtClean="0"/>
          </a:p>
          <a:p>
            <a:pPr lvl="1"/>
            <a:endParaRPr lang="en-US" sz="1400" dirty="0" smtClean="0"/>
          </a:p>
          <a:p>
            <a:r>
              <a:rPr lang="en-US" sz="1800" dirty="0" smtClean="0"/>
              <a:t>Roger Chen</a:t>
            </a:r>
          </a:p>
          <a:p>
            <a:pPr lvl="1"/>
            <a:r>
              <a:rPr lang="en-US" sz="1400" dirty="0" smtClean="0"/>
              <a:t>Sec: 106 (</a:t>
            </a:r>
            <a:r>
              <a:rPr lang="en-US" sz="1400" dirty="0" err="1" smtClean="0"/>
              <a:t>Th</a:t>
            </a:r>
            <a:r>
              <a:rPr lang="en-US" sz="1400" dirty="0" smtClean="0"/>
              <a:t> 3-4P), 107 (</a:t>
            </a:r>
            <a:r>
              <a:rPr lang="en-US" sz="1400" dirty="0" err="1" smtClean="0"/>
              <a:t>Th</a:t>
            </a:r>
            <a:r>
              <a:rPr lang="en-US" sz="1400" dirty="0" smtClean="0"/>
              <a:t> 4-5P)</a:t>
            </a:r>
          </a:p>
          <a:p>
            <a:pPr lvl="1"/>
            <a:r>
              <a:rPr lang="en-US" sz="1400" dirty="0">
                <a:hlinkClick r:id="rId3"/>
              </a:rPr>
              <a:t>c</a:t>
            </a:r>
            <a:r>
              <a:rPr lang="en-US" sz="1400" dirty="0" smtClean="0">
                <a:hlinkClick r:id="rId3"/>
              </a:rPr>
              <a:t>s162-tb</a:t>
            </a:r>
            <a:r>
              <a:rPr lang="en-US" sz="1400" dirty="0">
                <a:hlinkClick r:id="rId3"/>
              </a:rPr>
              <a:t>@</a:t>
            </a:r>
            <a:r>
              <a:rPr lang="en-US" sz="1400" dirty="0" smtClean="0">
                <a:hlinkClick r:id="rId3"/>
              </a:rPr>
              <a:t>inst.eecs.berkeley.edu</a:t>
            </a:r>
            <a:endParaRPr lang="en-US" sz="1400" dirty="0" smtClean="0"/>
          </a:p>
          <a:p>
            <a:pPr lvl="1"/>
            <a:endParaRPr lang="en-US" sz="1600" dirty="0" smtClean="0"/>
          </a:p>
          <a:p>
            <a:r>
              <a:rPr lang="en-US" sz="1800" dirty="0" smtClean="0"/>
              <a:t>Jason </a:t>
            </a:r>
            <a:r>
              <a:rPr lang="en-US" sz="1800" dirty="0" err="1" smtClean="0"/>
              <a:t>Jia</a:t>
            </a:r>
            <a:endParaRPr lang="en-US" sz="1800" dirty="0" smtClean="0"/>
          </a:p>
          <a:p>
            <a:pPr lvl="1"/>
            <a:r>
              <a:rPr lang="en-US" sz="1400" dirty="0" smtClean="0"/>
              <a:t>Sec: 102 (F 11-12P)</a:t>
            </a:r>
          </a:p>
          <a:p>
            <a:pPr lvl="1"/>
            <a:r>
              <a:rPr lang="en-US" sz="1400" dirty="0" smtClean="0">
                <a:hlinkClick r:id="rId4"/>
              </a:rPr>
              <a:t>cs126-tc@inst.eecs.berkeley.edu</a:t>
            </a:r>
            <a:endParaRPr lang="en-US" sz="1400" dirty="0" smtClean="0"/>
          </a:p>
          <a:p>
            <a:pPr lvl="1"/>
            <a:endParaRPr lang="en-US" sz="1600" dirty="0" smtClean="0"/>
          </a:p>
          <a:p>
            <a:r>
              <a:rPr lang="en-US" sz="1800" dirty="0" smtClean="0"/>
              <a:t>Erik </a:t>
            </a:r>
            <a:r>
              <a:rPr lang="en-US" sz="1800" dirty="0" err="1" smtClean="0"/>
              <a:t>Krogen</a:t>
            </a:r>
            <a:endParaRPr lang="en-US" sz="1800" dirty="0" smtClean="0"/>
          </a:p>
          <a:p>
            <a:pPr lvl="1"/>
            <a:r>
              <a:rPr lang="en-US" sz="1400" dirty="0" smtClean="0"/>
              <a:t>Sec: 103 (F 10-11P)</a:t>
            </a:r>
            <a:endParaRPr lang="en-US" sz="1400" dirty="0"/>
          </a:p>
          <a:p>
            <a:pPr lvl="1"/>
            <a:r>
              <a:rPr lang="en-US" sz="1400" dirty="0" smtClean="0">
                <a:hlinkClick r:id="rId5"/>
              </a:rPr>
              <a:t>cs162-td@inst.eecs.berkeley.edu</a:t>
            </a:r>
            <a:endParaRPr lang="en-US" sz="1400" dirty="0" smtClean="0"/>
          </a:p>
          <a:p>
            <a:pPr lvl="1"/>
            <a:endParaRPr lang="en-US" sz="1600" dirty="0" smtClean="0"/>
          </a:p>
        </p:txBody>
      </p:sp>
      <p:sp>
        <p:nvSpPr>
          <p:cNvPr id="8" name="Content Placeholder 7"/>
          <p:cNvSpPr>
            <a:spLocks noGrp="1"/>
          </p:cNvSpPr>
          <p:nvPr>
            <p:ph sz="half" idx="2"/>
          </p:nvPr>
        </p:nvSpPr>
        <p:spPr>
          <a:xfrm>
            <a:off x="4343400" y="846221"/>
            <a:ext cx="4267200" cy="5638800"/>
          </a:xfrm>
        </p:spPr>
        <p:txBody>
          <a:bodyPr/>
          <a:lstStyle/>
          <a:p>
            <a:r>
              <a:rPr lang="en-US" sz="1800" dirty="0"/>
              <a:t>Daniel Liu</a:t>
            </a:r>
          </a:p>
          <a:p>
            <a:pPr lvl="1"/>
            <a:r>
              <a:rPr lang="en-US" sz="1400" dirty="0"/>
              <a:t>Sec: 112 (F 3-4P)</a:t>
            </a:r>
          </a:p>
          <a:p>
            <a:pPr lvl="1"/>
            <a:r>
              <a:rPr lang="en-US" sz="1400" dirty="0">
                <a:hlinkClick r:id="rId6"/>
              </a:rPr>
              <a:t>cs162-te@inst.eecs.berkeley.edu</a:t>
            </a:r>
            <a:endParaRPr lang="en-US" sz="1400" dirty="0"/>
          </a:p>
          <a:p>
            <a:endParaRPr lang="en-US" sz="1800" dirty="0" smtClean="0"/>
          </a:p>
          <a:p>
            <a:r>
              <a:rPr lang="en-US" sz="1800" dirty="0" smtClean="0"/>
              <a:t>William Liu</a:t>
            </a:r>
          </a:p>
          <a:p>
            <a:pPr lvl="1"/>
            <a:r>
              <a:rPr lang="en-US" sz="1400" dirty="0" smtClean="0"/>
              <a:t>Sec: 109 (F 10-11A)</a:t>
            </a:r>
            <a:endParaRPr lang="en-US" sz="1400" dirty="0"/>
          </a:p>
          <a:p>
            <a:pPr lvl="1"/>
            <a:r>
              <a:rPr lang="en-US" sz="1400" dirty="0">
                <a:hlinkClick r:id="rId7"/>
              </a:rPr>
              <a:t>cs162-tf@inst.eecs.berkeley.edu</a:t>
            </a:r>
            <a:endParaRPr lang="en-US" sz="1400" dirty="0"/>
          </a:p>
          <a:p>
            <a:pPr lvl="1"/>
            <a:endParaRPr lang="en-US" sz="1600" dirty="0"/>
          </a:p>
          <a:p>
            <a:r>
              <a:rPr lang="en-US" sz="1800" dirty="0" smtClean="0"/>
              <a:t>Alec </a:t>
            </a:r>
            <a:r>
              <a:rPr lang="en-US" sz="1800" dirty="0" err="1" smtClean="0"/>
              <a:t>Mouri</a:t>
            </a:r>
            <a:endParaRPr lang="en-US" sz="1800" dirty="0" smtClean="0"/>
          </a:p>
          <a:p>
            <a:pPr lvl="1"/>
            <a:r>
              <a:rPr lang="en-US" sz="1400" dirty="0" smtClean="0"/>
              <a:t>Sec: 101 (</a:t>
            </a:r>
            <a:r>
              <a:rPr lang="en-US" sz="1400" dirty="0" err="1" smtClean="0"/>
              <a:t>Th</a:t>
            </a:r>
            <a:r>
              <a:rPr lang="en-US" sz="1400" dirty="0" smtClean="0"/>
              <a:t> 10-11A), 102 (</a:t>
            </a:r>
            <a:r>
              <a:rPr lang="en-US" sz="1400" dirty="0" err="1" smtClean="0"/>
              <a:t>Th</a:t>
            </a:r>
            <a:r>
              <a:rPr lang="en-US" sz="1400" dirty="0" smtClean="0"/>
              <a:t> 11-12P)</a:t>
            </a:r>
          </a:p>
          <a:p>
            <a:pPr lvl="1"/>
            <a:r>
              <a:rPr lang="en-US" sz="1400" dirty="0" smtClean="0">
                <a:hlinkClick r:id="rId8"/>
              </a:rPr>
              <a:t>cs162-tg@inst.eecs.berkeley.edu</a:t>
            </a:r>
            <a:endParaRPr lang="en-US" sz="1400" dirty="0"/>
          </a:p>
          <a:p>
            <a:pPr lvl="1"/>
            <a:endParaRPr lang="en-US" sz="1600" dirty="0"/>
          </a:p>
          <a:p>
            <a:r>
              <a:rPr lang="en-US" sz="1800" dirty="0" smtClean="0"/>
              <a:t>Luca </a:t>
            </a:r>
            <a:r>
              <a:rPr lang="en-US" sz="1800" dirty="0" err="1" smtClean="0"/>
              <a:t>Zuccarini</a:t>
            </a:r>
            <a:endParaRPr lang="en-US" sz="1800" dirty="0" smtClean="0"/>
          </a:p>
          <a:p>
            <a:pPr lvl="1"/>
            <a:r>
              <a:rPr lang="en-US" sz="1400" dirty="0" smtClean="0"/>
              <a:t>Sec: 111 (F 2-3P)</a:t>
            </a:r>
            <a:endParaRPr lang="en-US" sz="1400" dirty="0"/>
          </a:p>
          <a:p>
            <a:pPr lvl="1"/>
            <a:r>
              <a:rPr lang="en-US" sz="1400" b="0" dirty="0" smtClean="0">
                <a:solidFill>
                  <a:srgbClr val="000000"/>
                </a:solidFill>
                <a:latin typeface="Lucida Grande"/>
                <a:ea typeface="Lucida Grande"/>
                <a:cs typeface="Lucida Grande"/>
                <a:hlinkClick r:id="rId9"/>
              </a:rPr>
              <a:t>cs162-th@inst.eecs.berkeley.edu</a:t>
            </a:r>
            <a:endParaRPr lang="en-US" sz="1400" b="0" dirty="0" smtClean="0">
              <a:solidFill>
                <a:srgbClr val="000000"/>
              </a:solidFill>
              <a:latin typeface="Lucida Grande"/>
              <a:ea typeface="Lucida Grande"/>
              <a:cs typeface="Lucida Grande"/>
            </a:endParaRPr>
          </a:p>
          <a:p>
            <a:endParaRPr lang="en-US" sz="1800" dirty="0" smtClean="0"/>
          </a:p>
          <a:p>
            <a:r>
              <a:rPr lang="en-US" sz="1800" dirty="0" smtClean="0"/>
              <a:t>Iris Wang</a:t>
            </a:r>
          </a:p>
          <a:p>
            <a:pPr lvl="1"/>
            <a:r>
              <a:rPr lang="en-US" sz="1400" dirty="0" smtClean="0"/>
              <a:t>Sec: 104 (</a:t>
            </a:r>
            <a:r>
              <a:rPr lang="en-US" sz="1400" dirty="0" err="1" smtClean="0"/>
              <a:t>Th</a:t>
            </a:r>
            <a:r>
              <a:rPr lang="en-US" sz="1400" dirty="0" smtClean="0"/>
              <a:t> 1-2P), 108 (</a:t>
            </a:r>
            <a:r>
              <a:rPr lang="en-US" sz="1400" dirty="0" err="1" smtClean="0"/>
              <a:t>Th</a:t>
            </a:r>
            <a:r>
              <a:rPr lang="en-US" sz="1400" dirty="0" smtClean="0"/>
              <a:t> 5-6P)</a:t>
            </a:r>
            <a:endParaRPr lang="en-US" sz="1400" dirty="0"/>
          </a:p>
          <a:p>
            <a:pPr lvl="1"/>
            <a:r>
              <a:rPr lang="en-US" sz="1400" b="0" dirty="0">
                <a:solidFill>
                  <a:srgbClr val="000000"/>
                </a:solidFill>
                <a:latin typeface="Lucida Grande"/>
                <a:ea typeface="Lucida Grande"/>
                <a:cs typeface="Lucida Grande"/>
                <a:hlinkClick r:id="rId9"/>
              </a:rPr>
              <a:t>cs162-ti@inst.eecs.berkeley.edu</a:t>
            </a:r>
            <a:endParaRPr lang="en-US" sz="1400" b="0" dirty="0">
              <a:solidFill>
                <a:srgbClr val="000000"/>
              </a:solidFill>
              <a:latin typeface="Lucida Grande"/>
              <a:ea typeface="Lucida Grande"/>
              <a:cs typeface="Lucida Grande"/>
            </a:endParaRPr>
          </a:p>
          <a:p>
            <a:pPr marL="0" indent="0">
              <a:buNone/>
            </a:pPr>
            <a:endParaRPr lang="en-US" dirty="0"/>
          </a:p>
          <a:p>
            <a:endParaRPr lang="en-US" dirty="0"/>
          </a:p>
        </p:txBody>
      </p:sp>
      <p:pic>
        <p:nvPicPr>
          <p:cNvPr id="9" name="Picture 2" descr="Vaishaal Shankar.jpeg"/>
          <p:cNvPicPr>
            <a:picLocks noChangeAspect="1"/>
          </p:cNvPicPr>
          <p:nvPr/>
        </p:nvPicPr>
        <p:blipFill rotWithShape="1">
          <a:blip r:embed="rId10" cstate="print">
            <a:extLst>
              <a:ext uri="{28A0092B-C50C-407E-A947-70E740481C1C}">
                <a14:useLocalDpi xmlns:a14="http://schemas.microsoft.com/office/drawing/2010/main" val="0"/>
              </a:ext>
            </a:extLst>
          </a:blip>
          <a:srcRect l="18204" t="-7641" r="15866" b="7641"/>
          <a:stretch/>
        </p:blipFill>
        <p:spPr bwMode="auto">
          <a:xfrm>
            <a:off x="3600247" y="741567"/>
            <a:ext cx="787973" cy="933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8" name="Picture 2" descr="http://cs162.eecs.berkeley.edu/static/profiles/roger.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1600" t="32127" r="29910" b="39582"/>
          <a:stretch/>
        </p:blipFill>
        <p:spPr bwMode="auto">
          <a:xfrm>
            <a:off x="3619462" y="1858807"/>
            <a:ext cx="749543" cy="9981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cs162.eecs.berkeley.edu/static/profiles/william.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87" t="4451" r="13473" b="15425"/>
          <a:stretch/>
        </p:blipFill>
        <p:spPr bwMode="auto">
          <a:xfrm>
            <a:off x="8256861" y="1734495"/>
            <a:ext cx="835913" cy="1128483"/>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cs162.eecs.berkeley.edu/static/profiles/iris.jpg"/>
          <p:cNvPicPr>
            <a:picLocks noChangeAspect="1" noChangeArrowheads="1"/>
          </p:cNvPicPr>
          <p:nvPr/>
        </p:nvPicPr>
        <p:blipFill rotWithShape="1">
          <a:blip r:embed="rId13">
            <a:extLst>
              <a:ext uri="{28A0092B-C50C-407E-A947-70E740481C1C}">
                <a14:useLocalDpi xmlns:a14="http://schemas.microsoft.com/office/drawing/2010/main" val="0"/>
              </a:ext>
            </a:extLst>
          </a:blip>
          <a:srcRect l="32836" t="38554" r="37313" b="31246"/>
          <a:stretch/>
        </p:blipFill>
        <p:spPr bwMode="auto">
          <a:xfrm>
            <a:off x="8293817" y="5418221"/>
            <a:ext cx="762000" cy="95502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cs162.eecs.berkeley.edu/static/profiles/erik.jpg"/>
          <p:cNvPicPr>
            <a:picLocks noChangeAspect="1" noChangeArrowheads="1"/>
          </p:cNvPicPr>
          <p:nvPr/>
        </p:nvPicPr>
        <p:blipFill rotWithShape="1">
          <a:blip r:embed="rId14">
            <a:extLst>
              <a:ext uri="{28A0092B-C50C-407E-A947-70E740481C1C}">
                <a14:useLocalDpi xmlns:a14="http://schemas.microsoft.com/office/drawing/2010/main" val="0"/>
              </a:ext>
            </a:extLst>
          </a:blip>
          <a:srcRect l="26268" t="8459" r="16617" b="31658"/>
          <a:stretch/>
        </p:blipFill>
        <p:spPr bwMode="auto">
          <a:xfrm>
            <a:off x="3581400" y="4313533"/>
            <a:ext cx="825667" cy="1028488"/>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http://cs162.eecs.berkeley.edu/static/profiles/jason.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926" t="-723" r="3772" b="26334"/>
          <a:stretch/>
        </p:blipFill>
        <p:spPr bwMode="auto">
          <a:xfrm>
            <a:off x="3592853" y="3115905"/>
            <a:ext cx="802760" cy="960201"/>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http://cs162.eecs.berkeley.edu/static/profiles/alec.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4625" t="6348" r="19564" b="22433"/>
          <a:stretch/>
        </p:blipFill>
        <p:spPr bwMode="auto">
          <a:xfrm>
            <a:off x="8282978" y="2979821"/>
            <a:ext cx="783679" cy="1039837"/>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cs162.eecs.berkeley.edu/static/profiles/luca.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3334" t="5916" r="19999" b="9044"/>
          <a:stretch/>
        </p:blipFill>
        <p:spPr bwMode="auto">
          <a:xfrm>
            <a:off x="8293817" y="4145125"/>
            <a:ext cx="762000" cy="1095374"/>
          </a:xfrm>
          <a:prstGeom prst="rect">
            <a:avLst/>
          </a:prstGeom>
          <a:noFill/>
          <a:extLst>
            <a:ext uri="{909E8E84-426E-40DD-AFC4-6F175D3DCCD1}">
              <a14:hiddenFill xmlns:a14="http://schemas.microsoft.com/office/drawing/2010/main">
                <a:solidFill>
                  <a:srgbClr val="FFFFFF"/>
                </a:solidFill>
              </a14:hiddenFill>
            </a:ext>
          </a:extLst>
        </p:spPr>
      </p:pic>
      <p:pic>
        <p:nvPicPr>
          <p:cNvPr id="24592" name="Picture 16" descr="https://fbcdn-sphotos-d-a.akamaihd.net/hphotos-ak-xfa1/v/t1.0-9/1932260_852518398107525_281047643_n.jpg?oh=45cd02db72719a474a1320fe5e4e6174&amp;oe=556157C7&amp;__gda__=1428418126_f8ae38ece6abfa3d427127a792385bd0"/>
          <p:cNvPicPr>
            <a:picLocks noChangeAspect="1" noChangeArrowheads="1"/>
          </p:cNvPicPr>
          <p:nvPr/>
        </p:nvPicPr>
        <p:blipFill rotWithShape="1">
          <a:blip r:embed="rId18">
            <a:extLst>
              <a:ext uri="{28A0092B-C50C-407E-A947-70E740481C1C}">
                <a14:useLocalDpi xmlns:a14="http://schemas.microsoft.com/office/drawing/2010/main" val="0"/>
              </a:ext>
            </a:extLst>
          </a:blip>
          <a:srcRect l="48957" t="38210" r="36714" b="45073"/>
          <a:stretch/>
        </p:blipFill>
        <p:spPr bwMode="auto">
          <a:xfrm>
            <a:off x="8229599" y="685800"/>
            <a:ext cx="914401"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36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ea typeface="ＭＳ Ｐゴシック" charset="0"/>
                <a:cs typeface="ＭＳ Ｐゴシック" charset="0"/>
              </a:rPr>
              <a:t>Infrastructure, Textbook &amp; Readings</a:t>
            </a:r>
            <a:endParaRPr lang="en-US" dirty="0">
              <a:ea typeface="ＭＳ Ｐゴシック" charset="0"/>
              <a:cs typeface="ＭＳ Ｐゴシック" charset="0"/>
            </a:endParaRPr>
          </a:p>
        </p:txBody>
      </p:sp>
      <p:sp>
        <p:nvSpPr>
          <p:cNvPr id="37890" name="Content Placeholder 2"/>
          <p:cNvSpPr>
            <a:spLocks noGrp="1"/>
          </p:cNvSpPr>
          <p:nvPr>
            <p:ph idx="1"/>
          </p:nvPr>
        </p:nvSpPr>
        <p:spPr>
          <a:xfrm>
            <a:off x="152400" y="838200"/>
            <a:ext cx="8534399" cy="5791200"/>
          </a:xfrm>
        </p:spPr>
        <p:txBody>
          <a:bodyPr>
            <a:normAutofit fontScale="92500" lnSpcReduction="10000"/>
          </a:bodyPr>
          <a:lstStyle/>
          <a:p>
            <a:pPr>
              <a:lnSpc>
                <a:spcPct val="110000"/>
              </a:lnSpc>
              <a:tabLst>
                <a:tab pos="1265238" algn="l"/>
              </a:tabLst>
            </a:pPr>
            <a:r>
              <a:rPr lang="en-US" dirty="0" smtClean="0">
                <a:latin typeface="+mj-lt"/>
                <a:ea typeface="ＭＳ Ｐゴシック" charset="0"/>
                <a:cs typeface="ＭＳ Ｐゴシック" charset="0"/>
              </a:rPr>
              <a:t>Infrastructure</a:t>
            </a:r>
          </a:p>
          <a:p>
            <a:pPr lvl="1">
              <a:lnSpc>
                <a:spcPct val="110000"/>
              </a:lnSpc>
              <a:tabLst>
                <a:tab pos="1265238" algn="l"/>
              </a:tabLst>
            </a:pPr>
            <a:r>
              <a:rPr lang="en-US" dirty="0" smtClean="0">
                <a:latin typeface="+mj-lt"/>
                <a:ea typeface="ＭＳ Ｐゴシック" charset="0"/>
                <a:cs typeface="ＭＳ Ｐゴシック" charset="0"/>
              </a:rPr>
              <a:t>Website: </a:t>
            </a:r>
            <a:r>
              <a:rPr lang="en-US" dirty="0" smtClean="0">
                <a:solidFill>
                  <a:srgbClr val="FF0000"/>
                </a:solidFill>
                <a:latin typeface="+mj-lt"/>
                <a:ea typeface="ＭＳ Ｐゴシック" charset="0"/>
                <a:cs typeface="ＭＳ Ｐゴシック" charset="0"/>
              </a:rPr>
              <a:t>http://cs162.eecs.berkeley.edu</a:t>
            </a:r>
          </a:p>
          <a:p>
            <a:pPr lvl="1">
              <a:lnSpc>
                <a:spcPct val="110000"/>
              </a:lnSpc>
              <a:tabLst>
                <a:tab pos="1265238" algn="l"/>
              </a:tabLst>
            </a:pPr>
            <a:r>
              <a:rPr lang="en-US" dirty="0" smtClean="0">
                <a:latin typeface="+mj-lt"/>
                <a:ea typeface="ＭＳ Ｐゴシック" charset="0"/>
                <a:cs typeface="ＭＳ Ｐゴシック" charset="0"/>
              </a:rPr>
              <a:t>Piazza: </a:t>
            </a:r>
            <a:r>
              <a:rPr lang="en-US" dirty="0" smtClean="0">
                <a:solidFill>
                  <a:srgbClr val="FF0000"/>
                </a:solidFill>
                <a:latin typeface="+mj-lt"/>
                <a:ea typeface="ＭＳ Ｐゴシック" charset="0"/>
                <a:cs typeface="ＭＳ Ｐゴシック" charset="0"/>
                <a:hlinkClick r:id="rId2"/>
              </a:rPr>
              <a:t>https://piazza.com/berkeley/spring2015/cs162</a:t>
            </a:r>
            <a:endParaRPr lang="en-US" dirty="0" smtClean="0">
              <a:solidFill>
                <a:srgbClr val="FF0000"/>
              </a:solidFill>
              <a:latin typeface="+mj-lt"/>
              <a:ea typeface="ＭＳ Ｐゴシック" charset="0"/>
              <a:cs typeface="ＭＳ Ｐゴシック" charset="0"/>
            </a:endParaRPr>
          </a:p>
          <a:p>
            <a:pPr lvl="1">
              <a:lnSpc>
                <a:spcPct val="110000"/>
              </a:lnSpc>
              <a:tabLst>
                <a:tab pos="1265238" algn="l"/>
              </a:tabLst>
            </a:pPr>
            <a:r>
              <a:rPr lang="en-US" dirty="0" smtClean="0">
                <a:latin typeface="+mj-lt"/>
                <a:ea typeface="ＭＳ Ｐゴシック" charset="0"/>
                <a:cs typeface="ＭＳ Ｐゴシック" charset="0"/>
              </a:rPr>
              <a:t>Webcast: </a:t>
            </a:r>
            <a:r>
              <a:rPr lang="en-US" dirty="0" smtClean="0">
                <a:solidFill>
                  <a:srgbClr val="FF0000"/>
                </a:solidFill>
                <a:latin typeface="+mj-lt"/>
                <a:ea typeface="ＭＳ Ｐゴシック" charset="0"/>
                <a:cs typeface="ＭＳ Ｐゴシック" charset="0"/>
              </a:rPr>
              <a:t>Yes!  Will post link when available</a:t>
            </a:r>
            <a:endParaRPr lang="en-US" dirty="0">
              <a:latin typeface="+mj-lt"/>
              <a:ea typeface="ＭＳ Ｐゴシック" charset="0"/>
              <a:cs typeface="ＭＳ Ｐゴシック" charset="0"/>
            </a:endParaRPr>
          </a:p>
          <a:p>
            <a:pPr>
              <a:lnSpc>
                <a:spcPct val="110000"/>
              </a:lnSpc>
              <a:tabLst>
                <a:tab pos="1265238" algn="l"/>
              </a:tabLst>
            </a:pPr>
            <a:r>
              <a:rPr lang="en-US" dirty="0" smtClean="0">
                <a:latin typeface="+mj-lt"/>
                <a:ea typeface="ＭＳ Ｐゴシック" charset="0"/>
                <a:cs typeface="ＭＳ Ｐゴシック" charset="0"/>
              </a:rPr>
              <a:t>Textbook</a:t>
            </a:r>
            <a:r>
              <a:rPr lang="en-US" dirty="0">
                <a:latin typeface="+mj-lt"/>
                <a:ea typeface="ＭＳ Ｐゴシック" charset="0"/>
                <a:cs typeface="ＭＳ Ｐゴシック" charset="0"/>
              </a:rPr>
              <a:t>: Operating Systems: Principles and Practice </a:t>
            </a:r>
            <a:r>
              <a:rPr lang="en-US" dirty="0" smtClean="0">
                <a:latin typeface="+mj-lt"/>
                <a:ea typeface="ＭＳ Ｐゴシック" charset="0"/>
                <a:cs typeface="ＭＳ Ｐゴシック" charset="0"/>
              </a:rPr>
              <a:t/>
            </a:r>
            <a:br>
              <a:rPr lang="en-US" dirty="0" smtClean="0">
                <a:latin typeface="+mj-lt"/>
                <a:ea typeface="ＭＳ Ｐゴシック" charset="0"/>
                <a:cs typeface="ＭＳ Ｐゴシック" charset="0"/>
              </a:rPr>
            </a:br>
            <a:r>
              <a:rPr lang="en-US" dirty="0" smtClean="0">
                <a:latin typeface="+mj-lt"/>
                <a:ea typeface="ＭＳ Ｐゴシック" charset="0"/>
                <a:cs typeface="ＭＳ Ｐゴシック" charset="0"/>
              </a:rPr>
              <a:t>(2nd </a:t>
            </a:r>
            <a:r>
              <a:rPr lang="en-US" dirty="0">
                <a:latin typeface="+mj-lt"/>
                <a:ea typeface="ＭＳ Ｐゴシック" charset="0"/>
                <a:cs typeface="ＭＳ Ｐゴシック" charset="0"/>
              </a:rPr>
              <a:t>Edition)  </a:t>
            </a:r>
            <a:r>
              <a:rPr lang="en-US" dirty="0" smtClean="0">
                <a:latin typeface="+mj-lt"/>
                <a:ea typeface="ＭＳ Ｐゴシック" charset="0"/>
                <a:cs typeface="ＭＳ Ｐゴシック" charset="0"/>
              </a:rPr>
              <a:t>Anderson and </a:t>
            </a:r>
            <a:r>
              <a:rPr lang="en-US" dirty="0" err="1" smtClean="0">
                <a:latin typeface="+mj-lt"/>
                <a:ea typeface="ＭＳ Ｐゴシック" charset="0"/>
                <a:cs typeface="ＭＳ Ｐゴシック" charset="0"/>
              </a:rPr>
              <a:t>Dahlin</a:t>
            </a:r>
            <a:endParaRPr lang="en-US" dirty="0">
              <a:latin typeface="+mj-lt"/>
              <a:ea typeface="ＭＳ Ｐゴシック" charset="0"/>
              <a:cs typeface="ＭＳ Ｐゴシック" charset="0"/>
            </a:endParaRPr>
          </a:p>
          <a:p>
            <a:pPr>
              <a:lnSpc>
                <a:spcPct val="110000"/>
              </a:lnSpc>
              <a:tabLst>
                <a:tab pos="1265238" algn="l"/>
              </a:tabLst>
            </a:pPr>
            <a:r>
              <a:rPr lang="en-US" dirty="0" smtClean="0">
                <a:latin typeface="+mj-lt"/>
                <a:ea typeface="ＭＳ Ｐゴシック" charset="0"/>
                <a:cs typeface="ＭＳ Ｐゴシック" charset="0"/>
              </a:rPr>
              <a:t>Recommend: Operating </a:t>
            </a:r>
            <a:r>
              <a:rPr lang="en-US" dirty="0">
                <a:latin typeface="+mj-lt"/>
                <a:ea typeface="ＭＳ Ｐゴシック" charset="0"/>
                <a:cs typeface="ＭＳ Ｐゴシック" charset="0"/>
              </a:rPr>
              <a:t>Systems Concepts, </a:t>
            </a:r>
            <a:br>
              <a:rPr lang="en-US" dirty="0">
                <a:latin typeface="+mj-lt"/>
                <a:ea typeface="ＭＳ Ｐゴシック" charset="0"/>
                <a:cs typeface="ＭＳ Ｐゴシック" charset="0"/>
              </a:rPr>
            </a:br>
            <a:r>
              <a:rPr lang="en-US" dirty="0">
                <a:latin typeface="+mj-lt"/>
                <a:ea typeface="ＭＳ Ｐゴシック" charset="0"/>
                <a:cs typeface="ＭＳ Ｐゴシック" charset="0"/>
              </a:rPr>
              <a:t>9</a:t>
            </a:r>
            <a:r>
              <a:rPr lang="en-US" baseline="30000" dirty="0">
                <a:latin typeface="+mj-lt"/>
                <a:ea typeface="ＭＳ Ｐゴシック" charset="0"/>
                <a:cs typeface="ＭＳ Ｐゴシック" charset="0"/>
              </a:rPr>
              <a:t>th</a:t>
            </a:r>
            <a:r>
              <a:rPr lang="en-US" dirty="0">
                <a:latin typeface="+mj-lt"/>
                <a:ea typeface="ＭＳ Ｐゴシック" charset="0"/>
                <a:cs typeface="ＭＳ Ｐゴシック" charset="0"/>
              </a:rPr>
              <a:t> Edition </a:t>
            </a:r>
            <a:r>
              <a:rPr lang="en-US" dirty="0" err="1">
                <a:latin typeface="+mj-lt"/>
                <a:ea typeface="ＭＳ Ｐゴシック" charset="0"/>
                <a:cs typeface="ＭＳ Ｐゴシック" charset="0"/>
              </a:rPr>
              <a:t>Silbershatz</a:t>
            </a:r>
            <a:r>
              <a:rPr lang="en-US" dirty="0">
                <a:latin typeface="+mj-lt"/>
                <a:ea typeface="ＭＳ Ｐゴシック" charset="0"/>
                <a:cs typeface="ＭＳ Ｐゴシック" charset="0"/>
              </a:rPr>
              <a:t>, Galvin, Gagne </a:t>
            </a:r>
          </a:p>
          <a:p>
            <a:pPr lvl="1">
              <a:lnSpc>
                <a:spcPct val="110000"/>
              </a:lnSpc>
              <a:tabLst>
                <a:tab pos="1265238" algn="l"/>
              </a:tabLst>
            </a:pPr>
            <a:r>
              <a:rPr lang="en-US" dirty="0" smtClean="0">
                <a:latin typeface="+mj-lt"/>
                <a:ea typeface="ＭＳ Ｐゴシック" charset="0"/>
                <a:cs typeface="ＭＳ Ｐゴシック" charset="0"/>
              </a:rPr>
              <a:t>Copies in Bechtel</a:t>
            </a:r>
            <a:endParaRPr lang="en-US" sz="2200" dirty="0">
              <a:latin typeface="+mj-lt"/>
              <a:ea typeface="ＭＳ Ｐゴシック" charset="0"/>
              <a:cs typeface="ＭＳ Ｐゴシック" charset="0"/>
            </a:endParaRPr>
          </a:p>
          <a:p>
            <a:pPr>
              <a:lnSpc>
                <a:spcPct val="110000"/>
              </a:lnSpc>
              <a:tabLst>
                <a:tab pos="1265238" algn="l"/>
              </a:tabLst>
            </a:pPr>
            <a:r>
              <a:rPr lang="en-US" dirty="0">
                <a:latin typeface="+mj-lt"/>
                <a:ea typeface="ＭＳ Ｐゴシック" charset="0"/>
                <a:cs typeface="ＭＳ Ｐゴシック" charset="0"/>
              </a:rPr>
              <a:t>Online supplements</a:t>
            </a:r>
          </a:p>
          <a:p>
            <a:pPr lvl="1">
              <a:lnSpc>
                <a:spcPct val="110000"/>
              </a:lnSpc>
              <a:tabLst>
                <a:tab pos="1265238" algn="l"/>
              </a:tabLst>
            </a:pPr>
            <a:r>
              <a:rPr lang="en-US" dirty="0">
                <a:latin typeface="+mj-lt"/>
                <a:ea typeface="ＭＳ Ｐゴシック" charset="0"/>
              </a:rPr>
              <a:t>See </a:t>
            </a:r>
            <a:r>
              <a:rPr lang="en-US" dirty="0" smtClean="0">
                <a:latin typeface="+mj-lt"/>
                <a:ea typeface="ＭＳ Ｐゴシック" charset="0"/>
              </a:rPr>
              <a:t>course </a:t>
            </a:r>
            <a:r>
              <a:rPr lang="en-US" dirty="0">
                <a:latin typeface="+mj-lt"/>
                <a:ea typeface="ＭＳ Ｐゴシック" charset="0"/>
              </a:rPr>
              <a:t>website</a:t>
            </a:r>
          </a:p>
          <a:p>
            <a:pPr lvl="1">
              <a:lnSpc>
                <a:spcPct val="110000"/>
              </a:lnSpc>
              <a:tabLst>
                <a:tab pos="1265238" algn="l"/>
              </a:tabLst>
            </a:pPr>
            <a:r>
              <a:rPr lang="en-US" dirty="0">
                <a:latin typeface="+mj-lt"/>
                <a:ea typeface="ＭＳ Ｐゴシック" charset="0"/>
              </a:rPr>
              <a:t>Includes Appendices, sample problems, </a:t>
            </a:r>
            <a:r>
              <a:rPr lang="en-US" dirty="0" smtClean="0">
                <a:latin typeface="+mj-lt"/>
                <a:ea typeface="ＭＳ Ｐゴシック" charset="0"/>
              </a:rPr>
              <a:t>etc.</a:t>
            </a:r>
          </a:p>
          <a:p>
            <a:pPr lvl="1">
              <a:lnSpc>
                <a:spcPct val="110000"/>
              </a:lnSpc>
              <a:tabLst>
                <a:tab pos="1265238" algn="l"/>
              </a:tabLst>
            </a:pPr>
            <a:r>
              <a:rPr lang="en-US" dirty="0" smtClean="0">
                <a:latin typeface="+mj-lt"/>
                <a:ea typeface="ＭＳ Ｐゴシック" charset="0"/>
                <a:cs typeface="ＭＳ Ｐゴシック" charset="0"/>
              </a:rPr>
              <a:t>Networking</a:t>
            </a:r>
            <a:r>
              <a:rPr lang="en-US" dirty="0">
                <a:latin typeface="+mj-lt"/>
                <a:ea typeface="ＭＳ Ｐゴシック" charset="0"/>
                <a:cs typeface="ＭＳ Ｐゴシック" charset="0"/>
              </a:rPr>
              <a:t>, Databases, Software </a:t>
            </a:r>
            <a:r>
              <a:rPr lang="en-US" dirty="0" err="1">
                <a:latin typeface="+mj-lt"/>
                <a:ea typeface="ＭＳ Ｐゴシック" charset="0"/>
                <a:cs typeface="ＭＳ Ｐゴシック" charset="0"/>
              </a:rPr>
              <a:t>Eng</a:t>
            </a:r>
            <a:r>
              <a:rPr lang="en-US" dirty="0">
                <a:latin typeface="+mj-lt"/>
                <a:ea typeface="ＭＳ Ｐゴシック" charset="0"/>
                <a:cs typeface="ＭＳ Ｐゴシック" charset="0"/>
              </a:rPr>
              <a:t>, </a:t>
            </a:r>
            <a:r>
              <a:rPr lang="en-US" dirty="0" smtClean="0">
                <a:latin typeface="+mj-lt"/>
                <a:ea typeface="ＭＳ Ｐゴシック" charset="0"/>
                <a:cs typeface="ＭＳ Ｐゴシック" charset="0"/>
              </a:rPr>
              <a:t>Security</a:t>
            </a:r>
          </a:p>
          <a:p>
            <a:pPr lvl="1">
              <a:lnSpc>
                <a:spcPct val="110000"/>
              </a:lnSpc>
              <a:tabLst>
                <a:tab pos="1265238" algn="l"/>
              </a:tabLst>
            </a:pPr>
            <a:r>
              <a:rPr lang="en-US" dirty="0" smtClean="0">
                <a:solidFill>
                  <a:srgbClr val="FF0000"/>
                </a:solidFill>
                <a:latin typeface="+mj-lt"/>
                <a:ea typeface="ＭＳ Ｐゴシック" charset="0"/>
                <a:cs typeface="ＭＳ Ｐゴシック" charset="0"/>
              </a:rPr>
              <a:t>Some Research Papers! </a:t>
            </a:r>
            <a:endParaRPr lang="en-US" dirty="0">
              <a:solidFill>
                <a:srgbClr val="FF0000"/>
              </a:solidFill>
              <a:latin typeface="+mj-lt"/>
              <a:ea typeface="ＭＳ Ｐゴシック" charset="0"/>
            </a:endParaRPr>
          </a:p>
          <a:p>
            <a:pPr>
              <a:lnSpc>
                <a:spcPct val="110000"/>
              </a:lnSpc>
              <a:tabLst>
                <a:tab pos="1265238" algn="l"/>
              </a:tabLst>
            </a:pPr>
            <a:endParaRPr lang="en-US" dirty="0">
              <a:latin typeface="+mj-lt"/>
              <a:ea typeface="ＭＳ Ｐゴシック" charset="0"/>
              <a:cs typeface="ＭＳ Ｐゴシック" charset="0"/>
            </a:endParaRPr>
          </a:p>
        </p:txBody>
      </p:sp>
      <p:pic>
        <p:nvPicPr>
          <p:cNvPr id="3789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769104"/>
            <a:ext cx="1219200" cy="178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543800" y="2895600"/>
            <a:ext cx="1320261" cy="1752600"/>
          </a:xfrm>
          <a:prstGeom prst="rect">
            <a:avLst/>
          </a:prstGeom>
        </p:spPr>
      </p:pic>
    </p:spTree>
    <p:extLst>
      <p:ext uri="{BB962C8B-B14F-4D97-AF65-F5344CB8AC3E}">
        <p14:creationId xmlns:p14="http://schemas.microsoft.com/office/powerpoint/2010/main" val="40931834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a:xfrm>
            <a:off x="228600" y="838200"/>
            <a:ext cx="8763000" cy="5562600"/>
          </a:xfrm>
        </p:spPr>
        <p:txBody>
          <a:bodyPr>
            <a:normAutofit fontScale="92500"/>
          </a:bodyPr>
          <a:lstStyle/>
          <a:p>
            <a:r>
              <a:rPr lang="en-US" dirty="0" smtClean="0"/>
              <a:t>OS Concepts: How to Navigate as a Systems Programmer!</a:t>
            </a:r>
          </a:p>
          <a:p>
            <a:pPr lvl="1"/>
            <a:r>
              <a:rPr lang="en-US" dirty="0" smtClean="0"/>
              <a:t>Process, I/O, Networks and VM</a:t>
            </a:r>
          </a:p>
          <a:p>
            <a:r>
              <a:rPr lang="en-US" dirty="0" smtClean="0"/>
              <a:t>Concurrency</a:t>
            </a:r>
          </a:p>
          <a:p>
            <a:pPr lvl="1"/>
            <a:r>
              <a:rPr lang="en-US" dirty="0" smtClean="0"/>
              <a:t>Threads, scheduling, locks, deadlock, scalability, fairness</a:t>
            </a:r>
          </a:p>
          <a:p>
            <a:r>
              <a:rPr lang="en-US" dirty="0" smtClean="0"/>
              <a:t>Address Space</a:t>
            </a:r>
          </a:p>
          <a:p>
            <a:pPr lvl="1"/>
            <a:r>
              <a:rPr lang="en-US" dirty="0" smtClean="0"/>
              <a:t>Virtual memory, address translation, protection, sharing</a:t>
            </a:r>
          </a:p>
          <a:p>
            <a:r>
              <a:rPr lang="en-US" dirty="0" smtClean="0"/>
              <a:t>File Systems</a:t>
            </a:r>
          </a:p>
          <a:p>
            <a:pPr lvl="1"/>
            <a:r>
              <a:rPr lang="en-US" dirty="0" smtClean="0"/>
              <a:t>i/o devices, file objects, storage, naming, caching, performance, paging, transactions, databases</a:t>
            </a:r>
          </a:p>
          <a:p>
            <a:r>
              <a:rPr lang="en-US" dirty="0" smtClean="0"/>
              <a:t>Distributed Systems (8)</a:t>
            </a:r>
          </a:p>
          <a:p>
            <a:pPr lvl="1"/>
            <a:r>
              <a:rPr lang="en-US" dirty="0" smtClean="0"/>
              <a:t>Protocols, N-Tiers, RPC, NFS, DHTs, Consistency, Scalability, multicast</a:t>
            </a:r>
          </a:p>
          <a:p>
            <a:r>
              <a:rPr lang="en-US" dirty="0" smtClean="0"/>
              <a:t>Reliability &amp; Security</a:t>
            </a:r>
          </a:p>
          <a:p>
            <a:pPr lvl="1"/>
            <a:r>
              <a:rPr lang="en-US" dirty="0" smtClean="0"/>
              <a:t>Fault tolerance, protection, security</a:t>
            </a:r>
          </a:p>
          <a:p>
            <a:r>
              <a:rPr lang="en-US" dirty="0" smtClean="0"/>
              <a:t>Cloud Infrastructure</a:t>
            </a:r>
          </a:p>
          <a:p>
            <a:endParaRPr lang="en-US" dirty="0"/>
          </a:p>
        </p:txBody>
      </p:sp>
    </p:spTree>
    <p:extLst>
      <p:ext uri="{BB962C8B-B14F-4D97-AF65-F5344CB8AC3E}">
        <p14:creationId xmlns:p14="http://schemas.microsoft.com/office/powerpoint/2010/main" val="42154872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by Doing</a:t>
            </a:r>
            <a:endParaRPr lang="en-US" dirty="0"/>
          </a:p>
        </p:txBody>
      </p:sp>
      <p:sp>
        <p:nvSpPr>
          <p:cNvPr id="3" name="Content Placeholder 2"/>
          <p:cNvSpPr>
            <a:spLocks noGrp="1"/>
          </p:cNvSpPr>
          <p:nvPr>
            <p:ph idx="1"/>
          </p:nvPr>
        </p:nvSpPr>
        <p:spPr/>
        <p:txBody>
          <a:bodyPr/>
          <a:lstStyle/>
          <a:p>
            <a:r>
              <a:rPr lang="en-US" dirty="0" smtClean="0"/>
              <a:t>Individual Homework (1-2 weeks): Learn Systems Programming</a:t>
            </a:r>
          </a:p>
          <a:p>
            <a:pPr lvl="1"/>
            <a:r>
              <a:rPr lang="en-US" dirty="0" smtClean="0"/>
              <a:t>0. Tools, </a:t>
            </a:r>
            <a:r>
              <a:rPr lang="en-US" dirty="0" err="1" smtClean="0"/>
              <a:t>Autograding</a:t>
            </a:r>
            <a:r>
              <a:rPr lang="en-US" dirty="0" smtClean="0"/>
              <a:t>, recall C, executable</a:t>
            </a:r>
          </a:p>
          <a:p>
            <a:pPr lvl="1"/>
            <a:r>
              <a:rPr lang="en-US" dirty="0" smtClean="0"/>
              <a:t>1. Simple Shell</a:t>
            </a:r>
          </a:p>
          <a:p>
            <a:pPr lvl="1"/>
            <a:r>
              <a:rPr lang="en-US" dirty="0" smtClean="0"/>
              <a:t>2. Web server</a:t>
            </a:r>
          </a:p>
          <a:p>
            <a:pPr lvl="1"/>
            <a:r>
              <a:rPr lang="en-US" dirty="0" smtClean="0"/>
              <a:t>…</a:t>
            </a:r>
          </a:p>
          <a:p>
            <a:r>
              <a:rPr lang="en-US" dirty="0" smtClean="0"/>
              <a:t>Three Group Projects</a:t>
            </a:r>
          </a:p>
          <a:p>
            <a:pPr lvl="1"/>
            <a:r>
              <a:rPr lang="en-US" dirty="0" smtClean="0"/>
              <a:t>1. Threads &amp; Scheduling (Pintos in C )</a:t>
            </a:r>
          </a:p>
          <a:p>
            <a:pPr lvl="1"/>
            <a:r>
              <a:rPr lang="en-US" dirty="0" smtClean="0"/>
              <a:t>2. User-programs (Pintos in C)</a:t>
            </a:r>
          </a:p>
          <a:p>
            <a:pPr lvl="1"/>
            <a:r>
              <a:rPr lang="en-US" dirty="0" smtClean="0"/>
              <a:t>3. Key-value store (Java)</a:t>
            </a:r>
          </a:p>
        </p:txBody>
      </p:sp>
      <p:sp>
        <p:nvSpPr>
          <p:cNvPr id="4" name="Date Placeholder 3"/>
          <p:cNvSpPr>
            <a:spLocks noGrp="1"/>
          </p:cNvSpPr>
          <p:nvPr>
            <p:ph type="dt" sz="half" idx="4294967295"/>
          </p:nvPr>
        </p:nvSpPr>
        <p:spPr>
          <a:xfrm>
            <a:off x="0" y="6553200"/>
            <a:ext cx="1524000" cy="304800"/>
          </a:xfrm>
          <a:prstGeom prst="rect">
            <a:avLst/>
          </a:prstGeom>
        </p:spPr>
        <p:txBody>
          <a:bodyPr/>
          <a:lstStyle/>
          <a:p>
            <a:pPr>
              <a:defRPr/>
            </a:pPr>
            <a:fld id="{47359A20-0962-1545-A2EC-35CF31914230}" type="datetime1">
              <a:rPr lang="en-US" smtClean="0"/>
              <a:t>1/21/2015</a:t>
            </a:fld>
            <a:endParaRPr lang="en-US"/>
          </a:p>
        </p:txBody>
      </p:sp>
      <p:sp>
        <p:nvSpPr>
          <p:cNvPr id="5" name="Footer Placeholder 4"/>
          <p:cNvSpPr>
            <a:spLocks noGrp="1"/>
          </p:cNvSpPr>
          <p:nvPr>
            <p:ph type="ftr" sz="quarter" idx="4294967295"/>
          </p:nvPr>
        </p:nvSpPr>
        <p:spPr>
          <a:xfrm>
            <a:off x="3048000" y="6553200"/>
            <a:ext cx="2895600" cy="304800"/>
          </a:xfrm>
          <a:prstGeom prst="rect">
            <a:avLst/>
          </a:prstGeom>
        </p:spPr>
        <p:txBody>
          <a:bodyPr/>
          <a:lstStyle/>
          <a:p>
            <a:pPr>
              <a:defRPr/>
            </a:pPr>
            <a:r>
              <a:rPr lang="en-US" smtClean="0"/>
              <a:t>UCB CS162 Fa14 L#</a:t>
            </a:r>
            <a:endParaRPr lang="en-US"/>
          </a:p>
        </p:txBody>
      </p:sp>
      <p:sp>
        <p:nvSpPr>
          <p:cNvPr id="6" name="Slide Number Placeholder 5"/>
          <p:cNvSpPr>
            <a:spLocks noGrp="1"/>
          </p:cNvSpPr>
          <p:nvPr>
            <p:ph type="sldNum" sz="quarter" idx="4294967295"/>
          </p:nvPr>
        </p:nvSpPr>
        <p:spPr>
          <a:xfrm>
            <a:off x="8610600" y="6553200"/>
            <a:ext cx="533400" cy="304800"/>
          </a:xfrm>
          <a:prstGeom prst="rect">
            <a:avLst/>
          </a:prstGeom>
        </p:spPr>
        <p:txBody>
          <a:bodyPr/>
          <a:lstStyle/>
          <a:p>
            <a:pPr>
              <a:defRPr/>
            </a:pPr>
            <a:fld id="{ACA94121-BA6C-AD43-82C2-DF1F24FE5D9C}" type="slidenum">
              <a:rPr lang="en-US" smtClean="0"/>
              <a:pPr>
                <a:defRPr/>
              </a:pPr>
              <a:t>33</a:t>
            </a:fld>
            <a:endParaRPr lang="en-US" b="0"/>
          </a:p>
        </p:txBody>
      </p:sp>
    </p:spTree>
    <p:extLst>
      <p:ext uri="{BB962C8B-B14F-4D97-AF65-F5344CB8AC3E}">
        <p14:creationId xmlns:p14="http://schemas.microsoft.com/office/powerpoint/2010/main" val="38112855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152400" y="685800"/>
            <a:ext cx="8686800" cy="5334000"/>
          </a:xfrm>
        </p:spPr>
        <p:txBody>
          <a:bodyPr/>
          <a:lstStyle/>
          <a:p>
            <a:r>
              <a:rPr lang="en-US" dirty="0" smtClean="0"/>
              <a:t>Start homework 0 immediately</a:t>
            </a:r>
          </a:p>
          <a:p>
            <a:pPr lvl="1"/>
            <a:r>
              <a:rPr lang="en-US" dirty="0" smtClean="0"/>
              <a:t>Gets </a:t>
            </a:r>
            <a:r>
              <a:rPr lang="en-US" dirty="0" smtClean="0">
                <a:hlinkClick r:id="rId3"/>
              </a:rPr>
              <a:t>cs162-xx@cory.eecs.berkeley.edu</a:t>
            </a:r>
            <a:r>
              <a:rPr lang="en-US" dirty="0" smtClean="0"/>
              <a:t> (and other </a:t>
            </a:r>
            <a:r>
              <a:rPr lang="en-US" dirty="0" err="1" smtClean="0"/>
              <a:t>inst</a:t>
            </a:r>
            <a:r>
              <a:rPr lang="en-US" dirty="0" smtClean="0"/>
              <a:t> m/c)</a:t>
            </a:r>
          </a:p>
          <a:p>
            <a:pPr lvl="1"/>
            <a:r>
              <a:rPr lang="en-US" dirty="0" err="1" smtClean="0"/>
              <a:t>Github</a:t>
            </a:r>
            <a:r>
              <a:rPr lang="en-US" dirty="0" smtClean="0"/>
              <a:t> account</a:t>
            </a:r>
          </a:p>
          <a:p>
            <a:pPr lvl="1"/>
            <a:r>
              <a:rPr lang="en-US" dirty="0" smtClean="0"/>
              <a:t>Registration survey</a:t>
            </a:r>
          </a:p>
          <a:p>
            <a:pPr lvl="1"/>
            <a:r>
              <a:rPr lang="en-US" dirty="0" smtClean="0"/>
              <a:t>Vagrant </a:t>
            </a:r>
            <a:r>
              <a:rPr lang="en-US" dirty="0" err="1" smtClean="0"/>
              <a:t>virtualbox</a:t>
            </a:r>
            <a:r>
              <a:rPr lang="en-US" dirty="0" smtClean="0"/>
              <a:t> – VM environment for the course</a:t>
            </a:r>
          </a:p>
          <a:p>
            <a:pPr lvl="2"/>
            <a:r>
              <a:rPr lang="en-US" dirty="0" smtClean="0"/>
              <a:t>Consistent, managed environment on your machine</a:t>
            </a:r>
          </a:p>
          <a:p>
            <a:pPr lvl="1"/>
            <a:r>
              <a:rPr lang="en-US" dirty="0"/>
              <a:t>i</a:t>
            </a:r>
            <a:r>
              <a:rPr lang="en-US" dirty="0" smtClean="0"/>
              <a:t>cluster24.eecs.berkeley.edu is same</a:t>
            </a:r>
          </a:p>
          <a:p>
            <a:pPr lvl="1"/>
            <a:r>
              <a:rPr lang="en-US" dirty="0" smtClean="0"/>
              <a:t>Get familiar with all the cs162 tools</a:t>
            </a:r>
          </a:p>
          <a:p>
            <a:pPr lvl="1"/>
            <a:r>
              <a:rPr lang="en-US" dirty="0" smtClean="0"/>
              <a:t>Submit to </a:t>
            </a:r>
            <a:r>
              <a:rPr lang="en-US" dirty="0" err="1" smtClean="0"/>
              <a:t>autograder</a:t>
            </a:r>
            <a:r>
              <a:rPr lang="en-US" dirty="0" smtClean="0"/>
              <a:t> via </a:t>
            </a:r>
            <a:r>
              <a:rPr lang="en-US" dirty="0" err="1" smtClean="0"/>
              <a:t>git</a:t>
            </a:r>
            <a:endParaRPr lang="en-US" dirty="0" smtClean="0"/>
          </a:p>
          <a:p>
            <a:r>
              <a:rPr lang="en-US" dirty="0" smtClean="0">
                <a:solidFill>
                  <a:srgbClr val="FF0000"/>
                </a:solidFill>
              </a:rPr>
              <a:t>Go to section this week (starting tomorrow!)</a:t>
            </a:r>
          </a:p>
          <a:p>
            <a:pPr lvl="1"/>
            <a:r>
              <a:rPr lang="en-US" dirty="0" smtClean="0">
                <a:solidFill>
                  <a:srgbClr val="FF0000"/>
                </a:solidFill>
              </a:rPr>
              <a:t>Also, watch for us to post various small help-sessions</a:t>
            </a:r>
          </a:p>
          <a:p>
            <a:r>
              <a:rPr lang="en-US" dirty="0" smtClean="0"/>
              <a:t>Waitlist ???</a:t>
            </a:r>
          </a:p>
          <a:p>
            <a:pPr lvl="1"/>
            <a:r>
              <a:rPr lang="en-US" dirty="0" smtClean="0"/>
              <a:t>Drop Deadline: January 30</a:t>
            </a:r>
            <a:r>
              <a:rPr lang="en-US" baseline="30000" dirty="0" smtClean="0"/>
              <a:t>th</a:t>
            </a:r>
            <a:endParaRPr lang="en-US" dirty="0" smtClean="0"/>
          </a:p>
          <a:p>
            <a:pPr lvl="1"/>
            <a:r>
              <a:rPr lang="en-US" dirty="0" smtClean="0"/>
              <a:t>If you are not serious about taking, please drop early </a:t>
            </a:r>
            <a:endParaRPr lang="en-US" dirty="0"/>
          </a:p>
        </p:txBody>
      </p:sp>
    </p:spTree>
    <p:extLst>
      <p:ext uri="{BB962C8B-B14F-4D97-AF65-F5344CB8AC3E}">
        <p14:creationId xmlns:p14="http://schemas.microsoft.com/office/powerpoint/2010/main" val="18684206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14400" y="304800"/>
            <a:ext cx="7159625" cy="383689"/>
          </a:xfrm>
          <a:noFill/>
        </p:spPr>
        <p:txBody>
          <a:bodyPr lIns="63493" tIns="25397" rIns="63493" bIns="25397" anchor="t">
            <a:spAutoFit/>
          </a:bodyPr>
          <a:lstStyle/>
          <a:p>
            <a:r>
              <a:rPr lang="en-US" dirty="0">
                <a:ea typeface="ＭＳ Ｐゴシック" charset="0"/>
                <a:cs typeface="ＭＳ Ｐゴシック" charset="0"/>
              </a:rPr>
              <a:t>Group Project Simulates Industrial Environment</a:t>
            </a:r>
          </a:p>
        </p:txBody>
      </p:sp>
      <p:sp>
        <p:nvSpPr>
          <p:cNvPr id="185347" name="Rectangle 3"/>
          <p:cNvSpPr>
            <a:spLocks noGrp="1" noChangeArrowheads="1"/>
          </p:cNvSpPr>
          <p:nvPr>
            <p:ph type="body" idx="1"/>
          </p:nvPr>
        </p:nvSpPr>
        <p:spPr>
          <a:xfrm>
            <a:off x="228600" y="838200"/>
            <a:ext cx="8915400" cy="6071400"/>
          </a:xfrm>
          <a:noFill/>
        </p:spPr>
        <p:txBody>
          <a:bodyPr lIns="63493" tIns="25397" rIns="63493" bIns="25397">
            <a:spAutoFit/>
          </a:bodyPr>
          <a:lstStyle/>
          <a:p>
            <a:r>
              <a:rPr lang="en-US" dirty="0">
                <a:latin typeface="+mj-lt"/>
                <a:ea typeface="ＭＳ Ｐゴシック" charset="0"/>
                <a:cs typeface="ＭＳ Ｐゴシック" charset="0"/>
              </a:rPr>
              <a:t>Project teams have </a:t>
            </a:r>
            <a:r>
              <a:rPr lang="en-US" dirty="0" smtClean="0">
                <a:latin typeface="+mj-lt"/>
                <a:ea typeface="ＭＳ Ｐゴシック" charset="0"/>
                <a:cs typeface="ＭＳ Ｐゴシック" charset="0"/>
              </a:rPr>
              <a:t>4 </a:t>
            </a:r>
            <a:r>
              <a:rPr lang="en-US" dirty="0">
                <a:latin typeface="+mj-lt"/>
                <a:ea typeface="ＭＳ Ｐゴシック" charset="0"/>
                <a:cs typeface="ＭＳ Ｐゴシック" charset="0"/>
              </a:rPr>
              <a:t>members </a:t>
            </a:r>
            <a:r>
              <a:rPr lang="en-US" dirty="0" smtClean="0">
                <a:latin typeface="+mj-lt"/>
                <a:ea typeface="ＭＳ Ｐゴシック" charset="0"/>
                <a:cs typeface="ＭＳ Ｐゴシック" charset="0"/>
              </a:rPr>
              <a:t>(try really hard to get 4 members – 3 members requires serious justification)</a:t>
            </a:r>
          </a:p>
          <a:p>
            <a:pPr lvl="1"/>
            <a:r>
              <a:rPr lang="en-US" dirty="0" smtClean="0">
                <a:latin typeface="+mj-lt"/>
                <a:ea typeface="ＭＳ Ｐゴシック" charset="0"/>
              </a:rPr>
              <a:t>Must </a:t>
            </a:r>
            <a:r>
              <a:rPr lang="en-US" dirty="0">
                <a:latin typeface="+mj-lt"/>
                <a:ea typeface="ＭＳ Ｐゴシック" charset="0"/>
              </a:rPr>
              <a:t>work in groups in “the real world</a:t>
            </a:r>
            <a:r>
              <a:rPr lang="en-US" dirty="0" smtClean="0">
                <a:latin typeface="+mj-lt"/>
                <a:ea typeface="ＭＳ Ｐゴシック" charset="0"/>
              </a:rPr>
              <a:t>”</a:t>
            </a:r>
          </a:p>
          <a:p>
            <a:pPr lvl="1"/>
            <a:r>
              <a:rPr lang="en-US" altLang="ja-JP" dirty="0" smtClean="0">
                <a:latin typeface="+mj-lt"/>
                <a:ea typeface="ＭＳ Ｐゴシック" charset="0"/>
              </a:rPr>
              <a:t>Same section much </a:t>
            </a:r>
            <a:r>
              <a:rPr lang="en-US" altLang="ja-JP" dirty="0" err="1" smtClean="0">
                <a:latin typeface="+mj-lt"/>
                <a:ea typeface="ＭＳ Ｐゴシック" charset="0"/>
              </a:rPr>
              <a:t>perferred</a:t>
            </a:r>
            <a:endParaRPr lang="en-US" altLang="ja-JP" dirty="0">
              <a:latin typeface="+mj-lt"/>
              <a:ea typeface="ＭＳ Ｐゴシック" charset="0"/>
            </a:endParaRPr>
          </a:p>
          <a:p>
            <a:r>
              <a:rPr lang="en-US" dirty="0">
                <a:latin typeface="+mj-lt"/>
                <a:ea typeface="ＭＳ Ｐゴシック" charset="0"/>
                <a:cs typeface="ＭＳ Ｐゴシック" charset="0"/>
              </a:rPr>
              <a:t>Communicate with colleagues (team members)</a:t>
            </a:r>
          </a:p>
          <a:p>
            <a:pPr lvl="1"/>
            <a:r>
              <a:rPr lang="en-US" dirty="0">
                <a:latin typeface="+mj-lt"/>
                <a:ea typeface="ＭＳ Ｐゴシック" charset="0"/>
              </a:rPr>
              <a:t>Communication problems are natural</a:t>
            </a:r>
          </a:p>
          <a:p>
            <a:pPr lvl="1"/>
            <a:r>
              <a:rPr lang="en-US" dirty="0">
                <a:latin typeface="+mj-lt"/>
                <a:ea typeface="ＭＳ Ｐゴシック" charset="0"/>
              </a:rPr>
              <a:t>What have you done?</a:t>
            </a:r>
          </a:p>
          <a:p>
            <a:pPr lvl="1"/>
            <a:r>
              <a:rPr lang="en-US" dirty="0">
                <a:latin typeface="+mj-lt"/>
                <a:ea typeface="ＭＳ Ｐゴシック" charset="0"/>
              </a:rPr>
              <a:t>What answers you need from others?</a:t>
            </a:r>
          </a:p>
          <a:p>
            <a:pPr lvl="1"/>
            <a:r>
              <a:rPr lang="en-US" dirty="0">
                <a:latin typeface="+mj-lt"/>
                <a:ea typeface="ＭＳ Ｐゴシック" charset="0"/>
              </a:rPr>
              <a:t>You must document your work</a:t>
            </a:r>
            <a:r>
              <a:rPr lang="en-US" dirty="0" smtClean="0">
                <a:latin typeface="+mj-lt"/>
                <a:ea typeface="ＭＳ Ｐゴシック" charset="0"/>
              </a:rPr>
              <a:t>!!!</a:t>
            </a:r>
          </a:p>
          <a:p>
            <a:r>
              <a:rPr lang="en-US" dirty="0" smtClean="0">
                <a:latin typeface="+mj-lt"/>
                <a:ea typeface="ＭＳ Ｐゴシック" charset="0"/>
                <a:cs typeface="ＭＳ Ｐゴシック" charset="0"/>
              </a:rPr>
              <a:t>Communicate </a:t>
            </a:r>
            <a:r>
              <a:rPr lang="en-US" dirty="0">
                <a:latin typeface="+mj-lt"/>
                <a:ea typeface="ＭＳ Ｐゴシック" charset="0"/>
                <a:cs typeface="ＭＳ Ｐゴシック" charset="0"/>
              </a:rPr>
              <a:t>with supervisor (TAs)</a:t>
            </a:r>
          </a:p>
          <a:p>
            <a:pPr lvl="1"/>
            <a:r>
              <a:rPr lang="en-US" dirty="0">
                <a:latin typeface="+mj-lt"/>
                <a:ea typeface="ＭＳ Ｐゴシック" charset="0"/>
              </a:rPr>
              <a:t>What is the team’s plan?</a:t>
            </a:r>
          </a:p>
          <a:p>
            <a:pPr lvl="1"/>
            <a:r>
              <a:rPr lang="en-US" dirty="0">
                <a:latin typeface="+mj-lt"/>
                <a:ea typeface="ＭＳ Ｐゴシック" charset="0"/>
              </a:rPr>
              <a:t>What is each member’</a:t>
            </a:r>
            <a:r>
              <a:rPr lang="en-US" altLang="ja-JP" dirty="0">
                <a:latin typeface="+mj-lt"/>
                <a:ea typeface="ＭＳ Ｐゴシック" charset="0"/>
              </a:rPr>
              <a:t>s responsibility?</a:t>
            </a:r>
          </a:p>
          <a:p>
            <a:pPr lvl="1"/>
            <a:r>
              <a:rPr lang="en-US" dirty="0">
                <a:latin typeface="+mj-lt"/>
                <a:ea typeface="ＭＳ Ｐゴシック" charset="0"/>
              </a:rPr>
              <a:t>Short progress reports are </a:t>
            </a:r>
            <a:r>
              <a:rPr lang="en-US" dirty="0" smtClean="0">
                <a:latin typeface="+mj-lt"/>
                <a:ea typeface="ＭＳ Ｐゴシック" charset="0"/>
              </a:rPr>
              <a:t>required</a:t>
            </a:r>
          </a:p>
          <a:p>
            <a:pPr lvl="1"/>
            <a:r>
              <a:rPr lang="en-US" dirty="0">
                <a:solidFill>
                  <a:srgbClr val="FF0000"/>
                </a:solidFill>
                <a:ea typeface="ＭＳ Ｐゴシック" charset="0"/>
              </a:rPr>
              <a:t>Design Documents: High-level description for a manager!</a:t>
            </a:r>
          </a:p>
          <a:p>
            <a:pPr lvl="1"/>
            <a:endParaRPr lang="en-US" dirty="0">
              <a:latin typeface="+mj-lt"/>
              <a:ea typeface="ＭＳ Ｐゴシック" charset="0"/>
            </a:endParaRPr>
          </a:p>
        </p:txBody>
      </p:sp>
    </p:spTree>
    <p:custDataLst>
      <p:tags r:id="rId1"/>
    </p:custDataLst>
    <p:extLst>
      <p:ext uri="{BB962C8B-B14F-4D97-AF65-F5344CB8AC3E}">
        <p14:creationId xmlns:p14="http://schemas.microsoft.com/office/powerpoint/2010/main" val="804287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anim calcmode="lin" valueType="num">
                                      <p:cBhvr additive="base">
                                        <p:cTn id="11" dur="500" fill="hold"/>
                                        <p:tgtEl>
                                          <p:spTgt spid="1853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53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anim calcmode="lin" valueType="num">
                                      <p:cBhvr additive="base">
                                        <p:cTn id="15" dur="500" fill="hold"/>
                                        <p:tgtEl>
                                          <p:spTgt spid="1853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85347">
                                            <p:txEl>
                                              <p:pRg st="3" end="3"/>
                                            </p:txEl>
                                          </p:spTgt>
                                        </p:tgtEl>
                                        <p:attrNameLst>
                                          <p:attrName>style.visibility</p:attrName>
                                        </p:attrNameLst>
                                      </p:cBhvr>
                                      <p:to>
                                        <p:strVal val="visible"/>
                                      </p:to>
                                    </p:set>
                                    <p:anim calcmode="lin" valueType="num">
                                      <p:cBhvr additive="base">
                                        <p:cTn id="21" dur="500" fill="hold"/>
                                        <p:tgtEl>
                                          <p:spTgt spid="1853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53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 calcmode="lin" valueType="num">
                                      <p:cBhvr additive="base">
                                        <p:cTn id="25" dur="500" fill="hold"/>
                                        <p:tgtEl>
                                          <p:spTgt spid="1853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534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5347">
                                            <p:txEl>
                                              <p:pRg st="5" end="5"/>
                                            </p:txEl>
                                          </p:spTgt>
                                        </p:tgtEl>
                                        <p:attrNameLst>
                                          <p:attrName>style.visibility</p:attrName>
                                        </p:attrNameLst>
                                      </p:cBhvr>
                                      <p:to>
                                        <p:strVal val="visible"/>
                                      </p:to>
                                    </p:set>
                                    <p:anim calcmode="lin" valueType="num">
                                      <p:cBhvr additive="base">
                                        <p:cTn id="29" dur="500" fill="hold"/>
                                        <p:tgtEl>
                                          <p:spTgt spid="18534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534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 calcmode="lin" valueType="num">
                                      <p:cBhvr additive="base">
                                        <p:cTn id="33" dur="500" fill="hold"/>
                                        <p:tgtEl>
                                          <p:spTgt spid="185347">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534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5347">
                                            <p:txEl>
                                              <p:pRg st="7" end="7"/>
                                            </p:txEl>
                                          </p:spTgt>
                                        </p:tgtEl>
                                        <p:attrNameLst>
                                          <p:attrName>style.visibility</p:attrName>
                                        </p:attrNameLst>
                                      </p:cBhvr>
                                      <p:to>
                                        <p:strVal val="visible"/>
                                      </p:to>
                                    </p:set>
                                    <p:anim calcmode="lin" valueType="num">
                                      <p:cBhvr additive="base">
                                        <p:cTn id="37" dur="500" fill="hold"/>
                                        <p:tgtEl>
                                          <p:spTgt spid="18534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5347">
                                            <p:txEl>
                                              <p:pRg st="8" end="8"/>
                                            </p:txEl>
                                          </p:spTgt>
                                        </p:tgtEl>
                                        <p:attrNameLst>
                                          <p:attrName>style.visibility</p:attrName>
                                        </p:attrNameLst>
                                      </p:cBhvr>
                                      <p:to>
                                        <p:strVal val="visible"/>
                                      </p:to>
                                    </p:set>
                                    <p:anim calcmode="lin" valueType="num">
                                      <p:cBhvr additive="base">
                                        <p:cTn id="43" dur="500" fill="hold"/>
                                        <p:tgtEl>
                                          <p:spTgt spid="18534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534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5347">
                                            <p:txEl>
                                              <p:pRg st="9" end="9"/>
                                            </p:txEl>
                                          </p:spTgt>
                                        </p:tgtEl>
                                        <p:attrNameLst>
                                          <p:attrName>style.visibility</p:attrName>
                                        </p:attrNameLst>
                                      </p:cBhvr>
                                      <p:to>
                                        <p:strVal val="visible"/>
                                      </p:to>
                                    </p:set>
                                    <p:anim calcmode="lin" valueType="num">
                                      <p:cBhvr additive="base">
                                        <p:cTn id="47" dur="500" fill="hold"/>
                                        <p:tgtEl>
                                          <p:spTgt spid="185347">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534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85347">
                                            <p:txEl>
                                              <p:pRg st="10" end="10"/>
                                            </p:txEl>
                                          </p:spTgt>
                                        </p:tgtEl>
                                        <p:attrNameLst>
                                          <p:attrName>style.visibility</p:attrName>
                                        </p:attrNameLst>
                                      </p:cBhvr>
                                      <p:to>
                                        <p:strVal val="visible"/>
                                      </p:to>
                                    </p:set>
                                    <p:anim calcmode="lin" valueType="num">
                                      <p:cBhvr additive="base">
                                        <p:cTn id="51" dur="500" fill="hold"/>
                                        <p:tgtEl>
                                          <p:spTgt spid="1853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534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85347">
                                            <p:txEl>
                                              <p:pRg st="11" end="11"/>
                                            </p:txEl>
                                          </p:spTgt>
                                        </p:tgtEl>
                                        <p:attrNameLst>
                                          <p:attrName>style.visibility</p:attrName>
                                        </p:attrNameLst>
                                      </p:cBhvr>
                                      <p:to>
                                        <p:strVal val="visible"/>
                                      </p:to>
                                    </p:set>
                                    <p:anim calcmode="lin" valueType="num">
                                      <p:cBhvr additive="base">
                                        <p:cTn id="55" dur="500" fill="hold"/>
                                        <p:tgtEl>
                                          <p:spTgt spid="185347">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85347">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85347">
                                            <p:txEl>
                                              <p:pRg st="12" end="12"/>
                                            </p:txEl>
                                          </p:spTgt>
                                        </p:tgtEl>
                                        <p:attrNameLst>
                                          <p:attrName>style.visibility</p:attrName>
                                        </p:attrNameLst>
                                      </p:cBhvr>
                                      <p:to>
                                        <p:strVal val="visible"/>
                                      </p:to>
                                    </p:set>
                                    <p:anim calcmode="lin" valueType="num">
                                      <p:cBhvr additive="base">
                                        <p:cTn id="59" dur="500" fill="hold"/>
                                        <p:tgtEl>
                                          <p:spTgt spid="185347">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853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40% midterms/Final  </a:t>
            </a:r>
          </a:p>
          <a:p>
            <a:r>
              <a:rPr lang="en-US" dirty="0" smtClean="0"/>
              <a:t>40% projects </a:t>
            </a:r>
          </a:p>
          <a:p>
            <a:r>
              <a:rPr lang="en-US" dirty="0" smtClean="0"/>
              <a:t>15% homework</a:t>
            </a:r>
          </a:p>
          <a:p>
            <a:r>
              <a:rPr lang="en-US" dirty="0" smtClean="0"/>
              <a:t>5% participation</a:t>
            </a:r>
            <a:endParaRPr lang="en-US" dirty="0"/>
          </a:p>
          <a:p>
            <a:r>
              <a:rPr lang="en-US" dirty="0" smtClean="0"/>
              <a:t>Project grading</a:t>
            </a:r>
          </a:p>
          <a:p>
            <a:pPr lvl="1"/>
            <a:r>
              <a:rPr lang="en-US" dirty="0"/>
              <a:t>[10 </a:t>
            </a:r>
            <a:r>
              <a:rPr lang="en-US" dirty="0" err="1"/>
              <a:t>pts</a:t>
            </a:r>
            <a:r>
              <a:rPr lang="en-US" dirty="0"/>
              <a:t>] Initial design</a:t>
            </a:r>
          </a:p>
          <a:p>
            <a:pPr lvl="1"/>
            <a:r>
              <a:rPr lang="en-US" dirty="0"/>
              <a:t>[10 </a:t>
            </a:r>
            <a:r>
              <a:rPr lang="en-US" dirty="0" err="1"/>
              <a:t>pts</a:t>
            </a:r>
            <a:r>
              <a:rPr lang="en-US" dirty="0"/>
              <a:t>] Design review</a:t>
            </a:r>
          </a:p>
          <a:p>
            <a:pPr lvl="1"/>
            <a:r>
              <a:rPr lang="en-US" dirty="0"/>
              <a:t>[50 </a:t>
            </a:r>
            <a:r>
              <a:rPr lang="en-US" dirty="0" err="1"/>
              <a:t>pts</a:t>
            </a:r>
            <a:r>
              <a:rPr lang="en-US" dirty="0"/>
              <a:t>] Code (3 checkpoints)</a:t>
            </a:r>
          </a:p>
          <a:p>
            <a:pPr lvl="1"/>
            <a:r>
              <a:rPr lang="en-US" dirty="0"/>
              <a:t>[30 </a:t>
            </a:r>
            <a:r>
              <a:rPr lang="en-US" dirty="0" err="1"/>
              <a:t>pts</a:t>
            </a:r>
            <a:r>
              <a:rPr lang="en-US" dirty="0"/>
              <a:t>] Final design</a:t>
            </a:r>
          </a:p>
          <a:p>
            <a:pPr lvl="1"/>
            <a:r>
              <a:rPr lang="en-US" dirty="0"/>
              <a:t>[0 </a:t>
            </a:r>
            <a:r>
              <a:rPr lang="en-US" dirty="0" err="1"/>
              <a:t>pts</a:t>
            </a:r>
            <a:r>
              <a:rPr lang="en-US" dirty="0"/>
              <a:t>] Peer </a:t>
            </a:r>
            <a:r>
              <a:rPr lang="en-US" dirty="0" smtClean="0"/>
              <a:t>Evaluation</a:t>
            </a:r>
          </a:p>
          <a:p>
            <a:r>
              <a:rPr lang="en-US" dirty="0" smtClean="0"/>
              <a:t>Submission via </a:t>
            </a:r>
            <a:r>
              <a:rPr lang="en-US" i="1" dirty="0" err="1" smtClean="0"/>
              <a:t>git</a:t>
            </a:r>
            <a:r>
              <a:rPr lang="en-US" i="1" dirty="0" smtClean="0"/>
              <a:t> push </a:t>
            </a:r>
            <a:r>
              <a:rPr lang="en-US" dirty="0" smtClean="0"/>
              <a:t>to release branch</a:t>
            </a:r>
          </a:p>
          <a:p>
            <a:pPr lvl="1"/>
            <a:r>
              <a:rPr lang="en-US" dirty="0" smtClean="0"/>
              <a:t>Triggers </a:t>
            </a:r>
            <a:r>
              <a:rPr lang="en-US" dirty="0" err="1" smtClean="0"/>
              <a:t>autograder</a:t>
            </a:r>
            <a:endParaRPr lang="en-US" dirty="0" smtClean="0"/>
          </a:p>
          <a:p>
            <a:r>
              <a:rPr lang="en-US" dirty="0" smtClean="0"/>
              <a:t>Regular </a:t>
            </a:r>
            <a:r>
              <a:rPr lang="en-US" i="1" dirty="0" err="1" smtClean="0"/>
              <a:t>git</a:t>
            </a:r>
            <a:r>
              <a:rPr lang="en-US" i="1" dirty="0" smtClean="0"/>
              <a:t> push </a:t>
            </a:r>
            <a:r>
              <a:rPr lang="en-US" dirty="0" smtClean="0"/>
              <a:t>so TA sees your progress</a:t>
            </a:r>
            <a:endParaRPr lang="en-US" dirty="0"/>
          </a:p>
        </p:txBody>
      </p:sp>
    </p:spTree>
    <p:extLst>
      <p:ext uri="{BB962C8B-B14F-4D97-AF65-F5344CB8AC3E}">
        <p14:creationId xmlns:p14="http://schemas.microsoft.com/office/powerpoint/2010/main" val="8041673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696200" cy="736600"/>
          </a:xfrm>
        </p:spPr>
        <p:txBody>
          <a:bodyPr/>
          <a:lstStyle/>
          <a:p>
            <a:r>
              <a:rPr lang="en-US" dirty="0" smtClean="0"/>
              <a:t>Personal Integrity</a:t>
            </a:r>
            <a:endParaRPr lang="en-US" dirty="0"/>
          </a:p>
        </p:txBody>
      </p:sp>
      <p:sp>
        <p:nvSpPr>
          <p:cNvPr id="3" name="Content Placeholder 2"/>
          <p:cNvSpPr>
            <a:spLocks noGrp="1"/>
          </p:cNvSpPr>
          <p:nvPr>
            <p:ph idx="1"/>
          </p:nvPr>
        </p:nvSpPr>
        <p:spPr>
          <a:xfrm>
            <a:off x="609600" y="2667000"/>
            <a:ext cx="8001000" cy="2209800"/>
          </a:xfrm>
        </p:spPr>
        <p:txBody>
          <a:bodyPr/>
          <a:lstStyle/>
          <a:p>
            <a:r>
              <a:rPr lang="en-US" dirty="0" smtClean="0"/>
              <a:t>UCB Academic </a:t>
            </a:r>
            <a:r>
              <a:rPr lang="en-US" dirty="0"/>
              <a:t>Honor Code: "As a member of the UC Berkeley community, I act with honesty, integrity, and respect for others."</a:t>
            </a:r>
          </a:p>
        </p:txBody>
      </p:sp>
      <p:sp>
        <p:nvSpPr>
          <p:cNvPr id="7" name="Rectangle 6"/>
          <p:cNvSpPr/>
          <p:nvPr/>
        </p:nvSpPr>
        <p:spPr>
          <a:xfrm>
            <a:off x="457200" y="4692134"/>
            <a:ext cx="8534400" cy="369332"/>
          </a:xfrm>
          <a:prstGeom prst="rect">
            <a:avLst/>
          </a:prstGeom>
        </p:spPr>
        <p:txBody>
          <a:bodyPr wrap="square">
            <a:spAutoFit/>
          </a:bodyPr>
          <a:lstStyle/>
          <a:p>
            <a:r>
              <a:rPr lang="en-US" dirty="0">
                <a:hlinkClick r:id="" action="ppaction://noaction"/>
              </a:rPr>
              <a:t>http://</a:t>
            </a:r>
            <a:r>
              <a:rPr lang="en-US" dirty="0" err="1">
                <a:hlinkClick r:id="" action="ppaction://noaction"/>
              </a:rPr>
              <a:t>asuc.org</a:t>
            </a:r>
            <a:r>
              <a:rPr lang="en-US" dirty="0">
                <a:hlinkClick r:id="" action="ppaction://noaction"/>
              </a:rPr>
              <a:t>/</a:t>
            </a:r>
            <a:r>
              <a:rPr lang="en-US" dirty="0" err="1">
                <a:hlinkClick r:id="" action="ppaction://noaction"/>
              </a:rPr>
              <a:t>honorcode</a:t>
            </a:r>
            <a:r>
              <a:rPr lang="en-US" dirty="0">
                <a:hlinkClick r:id="" action="ppaction://noaction"/>
              </a:rPr>
              <a:t>/resources/HC%20Guide%20for%20Syllabi.pdf</a:t>
            </a:r>
            <a:endParaRPr lang="en-US" dirty="0"/>
          </a:p>
        </p:txBody>
      </p:sp>
    </p:spTree>
    <p:extLst>
      <p:ext uri="{BB962C8B-B14F-4D97-AF65-F5344CB8AC3E}">
        <p14:creationId xmlns:p14="http://schemas.microsoft.com/office/powerpoint/2010/main" val="17186719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Helvetica" charset="0"/>
                <a:ea typeface="ＭＳ Ｐゴシック" charset="0"/>
                <a:cs typeface="ＭＳ Ｐゴシック" charset="0"/>
              </a:rPr>
              <a:t>CS 162 Collaboration Policy</a:t>
            </a:r>
          </a:p>
        </p:txBody>
      </p:sp>
      <p:sp>
        <p:nvSpPr>
          <p:cNvPr id="50178" name="Content Placeholder 2"/>
          <p:cNvSpPr>
            <a:spLocks noGrp="1"/>
          </p:cNvSpPr>
          <p:nvPr>
            <p:ph idx="1"/>
          </p:nvPr>
        </p:nvSpPr>
        <p:spPr>
          <a:xfrm>
            <a:off x="762000" y="685800"/>
            <a:ext cx="8458200" cy="5562600"/>
          </a:xfrm>
        </p:spPr>
        <p:txBody>
          <a:bodyPr/>
          <a:lstStyle/>
          <a:p>
            <a:pPr marL="0" indent="0">
              <a:buFontTx/>
              <a:buNone/>
            </a:pPr>
            <a:endParaRPr lang="en-US" sz="1800" dirty="0">
              <a:latin typeface="Helvetica" charset="0"/>
              <a:ea typeface="ＭＳ Ｐゴシック" charset="0"/>
              <a:cs typeface="ＭＳ Ｐゴシック" charset="0"/>
            </a:endParaRPr>
          </a:p>
          <a:p>
            <a:pPr marL="0" indent="0">
              <a:buFontTx/>
              <a:buNone/>
            </a:pPr>
            <a:r>
              <a:rPr lang="en-US" dirty="0">
                <a:latin typeface="Helvetica" charset="0"/>
                <a:ea typeface="ＭＳ Ｐゴシック" charset="0"/>
                <a:cs typeface="ＭＳ Ｐゴシック" charset="0"/>
              </a:rPr>
              <a:t>Explaining a concept to someone in another group</a:t>
            </a:r>
          </a:p>
          <a:p>
            <a:pPr marL="0" indent="0">
              <a:buFontTx/>
              <a:buNone/>
            </a:pPr>
            <a:r>
              <a:rPr lang="en-US" dirty="0">
                <a:latin typeface="Helvetica" charset="0"/>
                <a:ea typeface="ＭＳ Ｐゴシック" charset="0"/>
                <a:cs typeface="ＭＳ Ｐゴシック" charset="0"/>
              </a:rPr>
              <a:t>Discussing algorithms/testing strategies with other groups</a:t>
            </a:r>
          </a:p>
          <a:p>
            <a:pPr marL="0" indent="0">
              <a:buFontTx/>
              <a:buNone/>
            </a:pPr>
            <a:r>
              <a:rPr lang="en-US" dirty="0">
                <a:latin typeface="Helvetica" charset="0"/>
                <a:ea typeface="ＭＳ Ｐゴシック" charset="0"/>
                <a:cs typeface="ＭＳ Ｐゴシック" charset="0"/>
              </a:rPr>
              <a:t>Helping debug someone else’s code (in another group)</a:t>
            </a:r>
          </a:p>
          <a:p>
            <a:pPr marL="0" indent="0">
              <a:buFontTx/>
              <a:buNone/>
            </a:pPr>
            <a:r>
              <a:rPr lang="en-US" dirty="0">
                <a:latin typeface="Helvetica" charset="0"/>
                <a:ea typeface="ＭＳ Ｐゴシック" charset="0"/>
                <a:cs typeface="ＭＳ Ｐゴシック" charset="0"/>
              </a:rPr>
              <a:t>Searching online for generic algorithms (e.g., hash table) </a:t>
            </a:r>
          </a:p>
          <a:p>
            <a:pPr marL="0" indent="0">
              <a:buFontTx/>
              <a:buNone/>
            </a:pPr>
            <a:endParaRPr lang="en-US" sz="1600" dirty="0">
              <a:latin typeface="Helvetica" charset="0"/>
              <a:ea typeface="ＭＳ Ｐゴシック" charset="0"/>
              <a:cs typeface="ＭＳ Ｐゴシック" charset="0"/>
            </a:endParaRPr>
          </a:p>
          <a:p>
            <a:pPr marL="0" indent="0">
              <a:buFontTx/>
              <a:buNone/>
            </a:pPr>
            <a:r>
              <a:rPr lang="en-US" dirty="0">
                <a:solidFill>
                  <a:srgbClr val="FF0000"/>
                </a:solidFill>
                <a:latin typeface="Helvetica" charset="0"/>
                <a:ea typeface="ＭＳ Ｐゴシック" charset="0"/>
                <a:cs typeface="ＭＳ Ｐゴシック" charset="0"/>
              </a:rPr>
              <a:t>Sharing code or test cases with another group</a:t>
            </a:r>
          </a:p>
          <a:p>
            <a:pPr marL="0" indent="0">
              <a:buFontTx/>
              <a:buNone/>
            </a:pPr>
            <a:r>
              <a:rPr lang="en-US" dirty="0">
                <a:solidFill>
                  <a:srgbClr val="FF0000"/>
                </a:solidFill>
                <a:latin typeface="Helvetica" charset="0"/>
                <a:ea typeface="ＭＳ Ｐゴシック" charset="0"/>
                <a:cs typeface="ＭＳ Ｐゴシック" charset="0"/>
              </a:rPr>
              <a:t>Copying OR reading another group’s code or test cases</a:t>
            </a:r>
          </a:p>
          <a:p>
            <a:pPr marL="0" indent="0">
              <a:buFontTx/>
              <a:buNone/>
            </a:pPr>
            <a:r>
              <a:rPr lang="en-US" dirty="0">
                <a:solidFill>
                  <a:srgbClr val="FF0000"/>
                </a:solidFill>
                <a:latin typeface="Helvetica" charset="0"/>
                <a:ea typeface="ＭＳ Ｐゴシック" charset="0"/>
                <a:cs typeface="ＭＳ Ｐゴシック" charset="0"/>
              </a:rPr>
              <a:t>Copying OR reading online code or test cases from from prior years</a:t>
            </a:r>
            <a:r>
              <a:rPr lang="en-US" dirty="0">
                <a:latin typeface="Helvetica" charset="0"/>
                <a:ea typeface="ＭＳ Ｐゴシック" charset="0"/>
                <a:cs typeface="ＭＳ Ｐゴシック" charset="0"/>
              </a:rPr>
              <a:t> </a:t>
            </a:r>
          </a:p>
          <a:p>
            <a:pPr marL="0" indent="0">
              <a:buFontTx/>
              <a:buNone/>
            </a:pPr>
            <a:endParaRPr lang="en-US" sz="1100" dirty="0">
              <a:latin typeface="Helvetica" charset="0"/>
              <a:ea typeface="ＭＳ Ｐゴシック" charset="0"/>
              <a:cs typeface="ＭＳ Ｐゴシック" charset="0"/>
            </a:endParaRPr>
          </a:p>
          <a:p>
            <a:pPr marL="0" indent="0">
              <a:buFontTx/>
              <a:buNone/>
            </a:pPr>
            <a:r>
              <a:rPr lang="en-US" dirty="0">
                <a:latin typeface="Helvetica" charset="0"/>
                <a:ea typeface="ＭＳ Ｐゴシック" charset="0"/>
                <a:cs typeface="ＭＳ Ｐゴシック" charset="0"/>
              </a:rPr>
              <a:t>We compare all project submissions against prior year submissions and online solutions and will take actions (described on the course overview page) against offenders </a:t>
            </a:r>
          </a:p>
          <a:p>
            <a:pPr marL="0" indent="0">
              <a:buFontTx/>
              <a:buNone/>
            </a:pPr>
            <a:endParaRPr lang="en-US" sz="1400" dirty="0">
              <a:latin typeface="Helvetica" charset="0"/>
              <a:ea typeface="ＭＳ Ｐゴシック" charset="0"/>
              <a:cs typeface="ＭＳ Ｐゴシック" charset="0"/>
            </a:endParaRPr>
          </a:p>
          <a:p>
            <a:pPr marL="0" indent="0">
              <a:buFontTx/>
              <a:buNone/>
            </a:pPr>
            <a:endParaRPr lang="en-US" dirty="0">
              <a:latin typeface="Helvetica" charset="0"/>
              <a:ea typeface="ＭＳ Ｐゴシック" charset="0"/>
              <a:cs typeface="ＭＳ Ｐゴシック" charset="0"/>
            </a:endParaRPr>
          </a:p>
        </p:txBody>
      </p:sp>
      <p:pic>
        <p:nvPicPr>
          <p:cNvPr id="50179" name="Picture 3" descr="red 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998913"/>
            <a:ext cx="649288"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Picture 4" descr="green che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752600"/>
            <a:ext cx="939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6846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 calcmode="lin" valueType="num">
                                      <p:cBhvr additive="base">
                                        <p:cTn id="7" dur="500" fill="hold"/>
                                        <p:tgtEl>
                                          <p:spTgt spid="5017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 calcmode="lin" valueType="num">
                                      <p:cBhvr additive="base">
                                        <p:cTn id="13" dur="500" fill="hold"/>
                                        <p:tgtEl>
                                          <p:spTgt spid="5017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anim calcmode="lin" valueType="num">
                                      <p:cBhvr additive="base">
                                        <p:cTn id="19" dur="500" fill="hold"/>
                                        <p:tgtEl>
                                          <p:spTgt spid="5017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1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0178">
                                            <p:txEl>
                                              <p:pRg st="4" end="4"/>
                                            </p:txEl>
                                          </p:spTgt>
                                        </p:tgtEl>
                                        <p:attrNameLst>
                                          <p:attrName>style.visibility</p:attrName>
                                        </p:attrNameLst>
                                      </p:cBhvr>
                                      <p:to>
                                        <p:strVal val="visible"/>
                                      </p:to>
                                    </p:set>
                                    <p:anim calcmode="lin" valueType="num">
                                      <p:cBhvr additive="base">
                                        <p:cTn id="25" dur="500" fill="hold"/>
                                        <p:tgtEl>
                                          <p:spTgt spid="5017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01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wipe(down)">
                                      <p:cBhvr>
                                        <p:cTn id="31" dur="435">
                                          <p:stCondLst>
                                            <p:cond delay="0"/>
                                          </p:stCondLst>
                                        </p:cTn>
                                        <p:tgtEl>
                                          <p:spTgt spid="50180"/>
                                        </p:tgtEl>
                                      </p:cBhvr>
                                    </p:animEffect>
                                    <p:anim calcmode="lin" valueType="num">
                                      <p:cBhvr>
                                        <p:cTn id="32" dur="1367" tmFilter="0,0; 0.14,0.36; 0.43,0.73; 0.71,0.91; 1.0,1.0">
                                          <p:stCondLst>
                                            <p:cond delay="0"/>
                                          </p:stCondLst>
                                        </p:cTn>
                                        <p:tgtEl>
                                          <p:spTgt spid="50180"/>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50180"/>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50180"/>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50180"/>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50180"/>
                                        </p:tgtEl>
                                        <p:attrNameLst>
                                          <p:attrName>ppt_y</p:attrName>
                                        </p:attrNameLst>
                                      </p:cBhvr>
                                      <p:tavLst>
                                        <p:tav tm="0" fmla="#ppt_y-sin(pi*$)/81">
                                          <p:val>
                                            <p:fltVal val="0"/>
                                          </p:val>
                                        </p:tav>
                                        <p:tav tm="100000">
                                          <p:val>
                                            <p:fltVal val="1"/>
                                          </p:val>
                                        </p:tav>
                                      </p:tavLst>
                                    </p:anim>
                                    <p:animScale>
                                      <p:cBhvr>
                                        <p:cTn id="37" dur="20">
                                          <p:stCondLst>
                                            <p:cond delay="487"/>
                                          </p:stCondLst>
                                        </p:cTn>
                                        <p:tgtEl>
                                          <p:spTgt spid="50180"/>
                                        </p:tgtEl>
                                      </p:cBhvr>
                                      <p:to x="100000" y="60000"/>
                                    </p:animScale>
                                    <p:animScale>
                                      <p:cBhvr>
                                        <p:cTn id="38" dur="124" decel="50000">
                                          <p:stCondLst>
                                            <p:cond delay="507"/>
                                          </p:stCondLst>
                                        </p:cTn>
                                        <p:tgtEl>
                                          <p:spTgt spid="50180"/>
                                        </p:tgtEl>
                                      </p:cBhvr>
                                      <p:to x="100000" y="100000"/>
                                    </p:animScale>
                                    <p:animScale>
                                      <p:cBhvr>
                                        <p:cTn id="39" dur="20">
                                          <p:stCondLst>
                                            <p:cond delay="984"/>
                                          </p:stCondLst>
                                        </p:cTn>
                                        <p:tgtEl>
                                          <p:spTgt spid="50180"/>
                                        </p:tgtEl>
                                      </p:cBhvr>
                                      <p:to x="100000" y="80000"/>
                                    </p:animScale>
                                    <p:animScale>
                                      <p:cBhvr>
                                        <p:cTn id="40" dur="124" decel="50000">
                                          <p:stCondLst>
                                            <p:cond delay="1004"/>
                                          </p:stCondLst>
                                        </p:cTn>
                                        <p:tgtEl>
                                          <p:spTgt spid="50180"/>
                                        </p:tgtEl>
                                      </p:cBhvr>
                                      <p:to x="100000" y="100000"/>
                                    </p:animScale>
                                    <p:animScale>
                                      <p:cBhvr>
                                        <p:cTn id="41" dur="20">
                                          <p:stCondLst>
                                            <p:cond delay="1231"/>
                                          </p:stCondLst>
                                        </p:cTn>
                                        <p:tgtEl>
                                          <p:spTgt spid="50180"/>
                                        </p:tgtEl>
                                      </p:cBhvr>
                                      <p:to x="100000" y="90000"/>
                                    </p:animScale>
                                    <p:animScale>
                                      <p:cBhvr>
                                        <p:cTn id="42" dur="124" decel="50000">
                                          <p:stCondLst>
                                            <p:cond delay="1251"/>
                                          </p:stCondLst>
                                        </p:cTn>
                                        <p:tgtEl>
                                          <p:spTgt spid="50180"/>
                                        </p:tgtEl>
                                      </p:cBhvr>
                                      <p:to x="100000" y="100000"/>
                                    </p:animScale>
                                    <p:animScale>
                                      <p:cBhvr>
                                        <p:cTn id="43" dur="20">
                                          <p:stCondLst>
                                            <p:cond delay="1356"/>
                                          </p:stCondLst>
                                        </p:cTn>
                                        <p:tgtEl>
                                          <p:spTgt spid="50180"/>
                                        </p:tgtEl>
                                      </p:cBhvr>
                                      <p:to x="100000" y="95000"/>
                                    </p:animScale>
                                    <p:animScale>
                                      <p:cBhvr>
                                        <p:cTn id="44" dur="124" decel="50000">
                                          <p:stCondLst>
                                            <p:cond delay="1376"/>
                                          </p:stCondLst>
                                        </p:cTn>
                                        <p:tgtEl>
                                          <p:spTgt spid="50180"/>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178">
                                            <p:txEl>
                                              <p:pRg st="6" end="6"/>
                                            </p:txEl>
                                          </p:spTgt>
                                        </p:tgtEl>
                                        <p:attrNameLst>
                                          <p:attrName>style.visibility</p:attrName>
                                        </p:attrNameLst>
                                      </p:cBhvr>
                                      <p:to>
                                        <p:strVal val="visible"/>
                                      </p:to>
                                    </p:set>
                                    <p:anim calcmode="lin" valueType="num">
                                      <p:cBhvr additive="base">
                                        <p:cTn id="49" dur="500" fill="hold"/>
                                        <p:tgtEl>
                                          <p:spTgt spid="50178">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01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178">
                                            <p:txEl>
                                              <p:pRg st="7" end="7"/>
                                            </p:txEl>
                                          </p:spTgt>
                                        </p:tgtEl>
                                        <p:attrNameLst>
                                          <p:attrName>style.visibility</p:attrName>
                                        </p:attrNameLst>
                                      </p:cBhvr>
                                      <p:to>
                                        <p:strVal val="visible"/>
                                      </p:to>
                                    </p:set>
                                    <p:anim calcmode="lin" valueType="num">
                                      <p:cBhvr additive="base">
                                        <p:cTn id="55" dur="500" fill="hold"/>
                                        <p:tgtEl>
                                          <p:spTgt spid="50178">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01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0178">
                                            <p:txEl>
                                              <p:pRg st="8" end="8"/>
                                            </p:txEl>
                                          </p:spTgt>
                                        </p:tgtEl>
                                        <p:attrNameLst>
                                          <p:attrName>style.visibility</p:attrName>
                                        </p:attrNameLst>
                                      </p:cBhvr>
                                      <p:to>
                                        <p:strVal val="visible"/>
                                      </p:to>
                                    </p:set>
                                    <p:anim calcmode="lin" valueType="num">
                                      <p:cBhvr additive="base">
                                        <p:cTn id="61" dur="500" fill="hold"/>
                                        <p:tgtEl>
                                          <p:spTgt spid="50178">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017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0179"/>
                                        </p:tgtEl>
                                        <p:attrNameLst>
                                          <p:attrName>style.visibility</p:attrName>
                                        </p:attrNameLst>
                                      </p:cBhvr>
                                      <p:to>
                                        <p:strVal val="visible"/>
                                      </p:to>
                                    </p:set>
                                    <p:animEffect transition="in" filter="wipe(down)">
                                      <p:cBhvr>
                                        <p:cTn id="67" dur="435">
                                          <p:stCondLst>
                                            <p:cond delay="0"/>
                                          </p:stCondLst>
                                        </p:cTn>
                                        <p:tgtEl>
                                          <p:spTgt spid="50179"/>
                                        </p:tgtEl>
                                      </p:cBhvr>
                                    </p:animEffect>
                                    <p:anim calcmode="lin" valueType="num">
                                      <p:cBhvr>
                                        <p:cTn id="68" dur="1367" tmFilter="0,0; 0.14,0.36; 0.43,0.73; 0.71,0.91; 1.0,1.0">
                                          <p:stCondLst>
                                            <p:cond delay="0"/>
                                          </p:stCondLst>
                                        </p:cTn>
                                        <p:tgtEl>
                                          <p:spTgt spid="50179"/>
                                        </p:tgtEl>
                                        <p:attrNameLst>
                                          <p:attrName>ppt_x</p:attrName>
                                        </p:attrNameLst>
                                      </p:cBhvr>
                                      <p:tavLst>
                                        <p:tav tm="0">
                                          <p:val>
                                            <p:strVal val="#ppt_x-0.25"/>
                                          </p:val>
                                        </p:tav>
                                        <p:tav tm="100000">
                                          <p:val>
                                            <p:strVal val="#ppt_x"/>
                                          </p:val>
                                        </p:tav>
                                      </p:tavLst>
                                    </p:anim>
                                    <p:anim calcmode="lin" valueType="num">
                                      <p:cBhvr>
                                        <p:cTn id="69" dur="498" tmFilter="0.0,0.0; 0.25,0.07; 0.50,0.2; 0.75,0.467; 1.0,1.0">
                                          <p:stCondLst>
                                            <p:cond delay="0"/>
                                          </p:stCondLst>
                                        </p:cTn>
                                        <p:tgtEl>
                                          <p:spTgt spid="50179"/>
                                        </p:tgtEl>
                                        <p:attrNameLst>
                                          <p:attrName>ppt_y</p:attrName>
                                        </p:attrNameLst>
                                      </p:cBhvr>
                                      <p:tavLst>
                                        <p:tav tm="0" fmla="#ppt_y-sin(pi*$)/3">
                                          <p:val>
                                            <p:fltVal val="0.5"/>
                                          </p:val>
                                        </p:tav>
                                        <p:tav tm="100000">
                                          <p:val>
                                            <p:fltVal val="1"/>
                                          </p:val>
                                        </p:tav>
                                      </p:tavLst>
                                    </p:anim>
                                    <p:anim calcmode="lin" valueType="num">
                                      <p:cBhvr>
                                        <p:cTn id="70" dur="498" tmFilter="0, 0; 0.125,0.2665; 0.25,0.4; 0.375,0.465; 0.5,0.5;  0.625,0.535; 0.75,0.6; 0.875,0.7335; 1,1">
                                          <p:stCondLst>
                                            <p:cond delay="498"/>
                                          </p:stCondLst>
                                        </p:cTn>
                                        <p:tgtEl>
                                          <p:spTgt spid="50179"/>
                                        </p:tgtEl>
                                        <p:attrNameLst>
                                          <p:attrName>ppt_y</p:attrName>
                                        </p:attrNameLst>
                                      </p:cBhvr>
                                      <p:tavLst>
                                        <p:tav tm="0" fmla="#ppt_y-sin(pi*$)/9">
                                          <p:val>
                                            <p:fltVal val="0"/>
                                          </p:val>
                                        </p:tav>
                                        <p:tav tm="100000">
                                          <p:val>
                                            <p:fltVal val="1"/>
                                          </p:val>
                                        </p:tav>
                                      </p:tavLst>
                                    </p:anim>
                                    <p:anim calcmode="lin" valueType="num">
                                      <p:cBhvr>
                                        <p:cTn id="71" dur="249" tmFilter="0, 0; 0.125,0.2665; 0.25,0.4; 0.375,0.465; 0.5,0.5;  0.625,0.535; 0.75,0.6; 0.875,0.7335; 1,1">
                                          <p:stCondLst>
                                            <p:cond delay="993"/>
                                          </p:stCondLst>
                                        </p:cTn>
                                        <p:tgtEl>
                                          <p:spTgt spid="50179"/>
                                        </p:tgtEl>
                                        <p:attrNameLst>
                                          <p:attrName>ppt_y</p:attrName>
                                        </p:attrNameLst>
                                      </p:cBhvr>
                                      <p:tavLst>
                                        <p:tav tm="0" fmla="#ppt_y-sin(pi*$)/27">
                                          <p:val>
                                            <p:fltVal val="0"/>
                                          </p:val>
                                        </p:tav>
                                        <p:tav tm="100000">
                                          <p:val>
                                            <p:fltVal val="1"/>
                                          </p:val>
                                        </p:tav>
                                      </p:tavLst>
                                    </p:anim>
                                    <p:anim calcmode="lin" valueType="num">
                                      <p:cBhvr>
                                        <p:cTn id="72" dur="123" tmFilter="0, 0; 0.125,0.2665; 0.25,0.4; 0.375,0.465; 0.5,0.5;  0.625,0.535; 0.75,0.6; 0.875,0.7335; 1,1">
                                          <p:stCondLst>
                                            <p:cond delay="1242"/>
                                          </p:stCondLst>
                                        </p:cTn>
                                        <p:tgtEl>
                                          <p:spTgt spid="50179"/>
                                        </p:tgtEl>
                                        <p:attrNameLst>
                                          <p:attrName>ppt_y</p:attrName>
                                        </p:attrNameLst>
                                      </p:cBhvr>
                                      <p:tavLst>
                                        <p:tav tm="0" fmla="#ppt_y-sin(pi*$)/81">
                                          <p:val>
                                            <p:fltVal val="0"/>
                                          </p:val>
                                        </p:tav>
                                        <p:tav tm="100000">
                                          <p:val>
                                            <p:fltVal val="1"/>
                                          </p:val>
                                        </p:tav>
                                      </p:tavLst>
                                    </p:anim>
                                    <p:animScale>
                                      <p:cBhvr>
                                        <p:cTn id="73" dur="20">
                                          <p:stCondLst>
                                            <p:cond delay="487"/>
                                          </p:stCondLst>
                                        </p:cTn>
                                        <p:tgtEl>
                                          <p:spTgt spid="50179"/>
                                        </p:tgtEl>
                                      </p:cBhvr>
                                      <p:to x="100000" y="60000"/>
                                    </p:animScale>
                                    <p:animScale>
                                      <p:cBhvr>
                                        <p:cTn id="74" dur="124" decel="50000">
                                          <p:stCondLst>
                                            <p:cond delay="507"/>
                                          </p:stCondLst>
                                        </p:cTn>
                                        <p:tgtEl>
                                          <p:spTgt spid="50179"/>
                                        </p:tgtEl>
                                      </p:cBhvr>
                                      <p:to x="100000" y="100000"/>
                                    </p:animScale>
                                    <p:animScale>
                                      <p:cBhvr>
                                        <p:cTn id="75" dur="20">
                                          <p:stCondLst>
                                            <p:cond delay="984"/>
                                          </p:stCondLst>
                                        </p:cTn>
                                        <p:tgtEl>
                                          <p:spTgt spid="50179"/>
                                        </p:tgtEl>
                                      </p:cBhvr>
                                      <p:to x="100000" y="80000"/>
                                    </p:animScale>
                                    <p:animScale>
                                      <p:cBhvr>
                                        <p:cTn id="76" dur="124" decel="50000">
                                          <p:stCondLst>
                                            <p:cond delay="1004"/>
                                          </p:stCondLst>
                                        </p:cTn>
                                        <p:tgtEl>
                                          <p:spTgt spid="50179"/>
                                        </p:tgtEl>
                                      </p:cBhvr>
                                      <p:to x="100000" y="100000"/>
                                    </p:animScale>
                                    <p:animScale>
                                      <p:cBhvr>
                                        <p:cTn id="77" dur="20">
                                          <p:stCondLst>
                                            <p:cond delay="1231"/>
                                          </p:stCondLst>
                                        </p:cTn>
                                        <p:tgtEl>
                                          <p:spTgt spid="50179"/>
                                        </p:tgtEl>
                                      </p:cBhvr>
                                      <p:to x="100000" y="90000"/>
                                    </p:animScale>
                                    <p:animScale>
                                      <p:cBhvr>
                                        <p:cTn id="78" dur="124" decel="50000">
                                          <p:stCondLst>
                                            <p:cond delay="1251"/>
                                          </p:stCondLst>
                                        </p:cTn>
                                        <p:tgtEl>
                                          <p:spTgt spid="50179"/>
                                        </p:tgtEl>
                                      </p:cBhvr>
                                      <p:to x="100000" y="100000"/>
                                    </p:animScale>
                                    <p:animScale>
                                      <p:cBhvr>
                                        <p:cTn id="79" dur="20">
                                          <p:stCondLst>
                                            <p:cond delay="1356"/>
                                          </p:stCondLst>
                                        </p:cTn>
                                        <p:tgtEl>
                                          <p:spTgt spid="50179"/>
                                        </p:tgtEl>
                                      </p:cBhvr>
                                      <p:to x="100000" y="95000"/>
                                    </p:animScale>
                                    <p:animScale>
                                      <p:cBhvr>
                                        <p:cTn id="80" dur="124" decel="50000">
                                          <p:stCondLst>
                                            <p:cond delay="1376"/>
                                          </p:stCondLst>
                                        </p:cTn>
                                        <p:tgtEl>
                                          <p:spTgt spid="5017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50178">
                                            <p:txEl>
                                              <p:pRg st="10" end="10"/>
                                            </p:txEl>
                                          </p:spTgt>
                                        </p:tgtEl>
                                        <p:attrNameLst>
                                          <p:attrName>style.visibility</p:attrName>
                                        </p:attrNameLst>
                                      </p:cBhvr>
                                      <p:to>
                                        <p:strVal val="visible"/>
                                      </p:to>
                                    </p:set>
                                    <p:anim calcmode="lin" valueType="num">
                                      <p:cBhvr additive="base">
                                        <p:cTn id="85" dur="500" fill="hold"/>
                                        <p:tgtEl>
                                          <p:spTgt spid="50178">
                                            <p:txEl>
                                              <p:pRg st="10" end="1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5017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25709" y="228600"/>
            <a:ext cx="3621170" cy="383689"/>
          </a:xfrm>
          <a:noFill/>
        </p:spPr>
        <p:txBody>
          <a:bodyPr wrap="none" lIns="63493" tIns="25397" rIns="63493" bIns="25397" anchor="t">
            <a:spAutoFit/>
          </a:bodyPr>
          <a:lstStyle/>
          <a:p>
            <a:r>
              <a:rPr lang="en-US" altLang="en-US" smtClean="0"/>
              <a:t>Typical Lecture Format</a:t>
            </a:r>
          </a:p>
        </p:txBody>
      </p:sp>
      <p:sp>
        <p:nvSpPr>
          <p:cNvPr id="267267" name="Rectangle 3"/>
          <p:cNvSpPr>
            <a:spLocks noGrp="1" noChangeArrowheads="1"/>
          </p:cNvSpPr>
          <p:nvPr>
            <p:ph type="body" idx="1"/>
          </p:nvPr>
        </p:nvSpPr>
        <p:spPr>
          <a:xfrm>
            <a:off x="381000" y="3429000"/>
            <a:ext cx="8534400" cy="2800350"/>
          </a:xfrm>
          <a:noFill/>
        </p:spPr>
        <p:txBody>
          <a:bodyPr lIns="63493" tIns="25397" rIns="63493" bIns="25397">
            <a:spAutoFit/>
          </a:bodyPr>
          <a:lstStyle/>
          <a:p>
            <a:r>
              <a:rPr lang="en-US" altLang="en-US" sz="2000" smtClean="0">
                <a:latin typeface="+mj-lt"/>
              </a:rPr>
              <a:t>1-Minute Review</a:t>
            </a:r>
          </a:p>
          <a:p>
            <a:r>
              <a:rPr lang="en-US" altLang="en-US" sz="2000" smtClean="0">
                <a:latin typeface="+mj-lt"/>
              </a:rPr>
              <a:t>20-Minute Lecture</a:t>
            </a:r>
          </a:p>
          <a:p>
            <a:r>
              <a:rPr lang="en-US" altLang="en-US" sz="2000" smtClean="0">
                <a:latin typeface="+mj-lt"/>
              </a:rPr>
              <a:t>5- Minute Administrative Matters</a:t>
            </a:r>
          </a:p>
          <a:p>
            <a:r>
              <a:rPr lang="en-US" altLang="en-US" sz="2000" smtClean="0">
                <a:latin typeface="+mj-lt"/>
              </a:rPr>
              <a:t>25-Minute Lecture</a:t>
            </a:r>
          </a:p>
          <a:p>
            <a:r>
              <a:rPr lang="en-US" altLang="en-US" sz="2000" smtClean="0">
                <a:latin typeface="+mj-lt"/>
              </a:rPr>
              <a:t>5-Minute Break (water, stretch)</a:t>
            </a:r>
          </a:p>
          <a:p>
            <a:r>
              <a:rPr lang="en-US" altLang="en-US" sz="2000" smtClean="0">
                <a:latin typeface="+mj-lt"/>
              </a:rPr>
              <a:t>25-Minute Lecture</a:t>
            </a:r>
          </a:p>
          <a:p>
            <a:r>
              <a:rPr lang="en-US" altLang="en-US" sz="2000" smtClean="0">
                <a:latin typeface="+mj-lt"/>
              </a:rPr>
              <a:t>Instructor will come to class early &amp; stay after to answer questions</a:t>
            </a:r>
          </a:p>
        </p:txBody>
      </p:sp>
      <p:grpSp>
        <p:nvGrpSpPr>
          <p:cNvPr id="28676" name="Group 4"/>
          <p:cNvGrpSpPr>
            <a:grpSpLocks/>
          </p:cNvGrpSpPr>
          <p:nvPr/>
        </p:nvGrpSpPr>
        <p:grpSpPr bwMode="auto">
          <a:xfrm>
            <a:off x="457200" y="1143000"/>
            <a:ext cx="7981951" cy="2192338"/>
            <a:chOff x="471" y="2600"/>
            <a:chExt cx="5028" cy="1381"/>
          </a:xfrm>
        </p:grpSpPr>
        <p:sp>
          <p:nvSpPr>
            <p:cNvPr id="28677" name="Rectangle 5"/>
            <p:cNvSpPr>
              <a:spLocks noChangeArrowheads="1"/>
            </p:cNvSpPr>
            <p:nvPr/>
          </p:nvSpPr>
          <p:spPr bwMode="auto">
            <a:xfrm>
              <a:off x="471" y="2866"/>
              <a:ext cx="7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dirty="0">
                  <a:latin typeface="+mj-lt"/>
                </a:rPr>
                <a:t>Attention</a:t>
              </a:r>
            </a:p>
          </p:txBody>
        </p:sp>
        <p:sp>
          <p:nvSpPr>
            <p:cNvPr id="28678" name="Rectangle 6"/>
            <p:cNvSpPr>
              <a:spLocks noChangeArrowheads="1"/>
            </p:cNvSpPr>
            <p:nvPr/>
          </p:nvSpPr>
          <p:spPr bwMode="auto">
            <a:xfrm>
              <a:off x="1676" y="3752"/>
              <a:ext cx="45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latin typeface="+mj-lt"/>
                </a:rPr>
                <a:t>Time</a:t>
              </a:r>
            </a:p>
          </p:txBody>
        </p:sp>
        <p:sp>
          <p:nvSpPr>
            <p:cNvPr id="28679" name="Rectangle 7"/>
            <p:cNvSpPr>
              <a:spLocks noChangeArrowheads="1"/>
            </p:cNvSpPr>
            <p:nvPr/>
          </p:nvSpPr>
          <p:spPr bwMode="auto">
            <a:xfrm>
              <a:off x="1431" y="3490"/>
              <a:ext cx="6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latin typeface="+mj-lt"/>
                </a:rPr>
                <a:t>20 min.</a:t>
              </a:r>
            </a:p>
          </p:txBody>
        </p:sp>
        <p:sp>
          <p:nvSpPr>
            <p:cNvPr id="28680" name="Rectangle 8"/>
            <p:cNvSpPr>
              <a:spLocks noChangeArrowheads="1"/>
            </p:cNvSpPr>
            <p:nvPr/>
          </p:nvSpPr>
          <p:spPr bwMode="auto">
            <a:xfrm>
              <a:off x="1968" y="3504"/>
              <a:ext cx="51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solidFill>
                    <a:schemeClr val="hlink"/>
                  </a:solidFill>
                  <a:latin typeface="+mj-lt"/>
                </a:rPr>
                <a:t>Break</a:t>
              </a:r>
            </a:p>
          </p:txBody>
        </p:sp>
        <p:sp>
          <p:nvSpPr>
            <p:cNvPr id="28681" name="Rectangle 9"/>
            <p:cNvSpPr>
              <a:spLocks noChangeArrowheads="1"/>
            </p:cNvSpPr>
            <p:nvPr/>
          </p:nvSpPr>
          <p:spPr bwMode="auto">
            <a:xfrm>
              <a:off x="4032" y="3504"/>
              <a:ext cx="14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solidFill>
                    <a:schemeClr val="hlink"/>
                  </a:solidFill>
                  <a:latin typeface="+mj-lt"/>
                </a:rPr>
                <a:t>“In Conclusion, ...”</a:t>
              </a:r>
            </a:p>
          </p:txBody>
        </p:sp>
        <p:sp>
          <p:nvSpPr>
            <p:cNvPr id="28682" name="Line 10"/>
            <p:cNvSpPr>
              <a:spLocks noChangeShapeType="1"/>
            </p:cNvSpPr>
            <p:nvPr/>
          </p:nvSpPr>
          <p:spPr bwMode="auto">
            <a:xfrm>
              <a:off x="1392" y="2600"/>
              <a:ext cx="0" cy="8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28683" name="Line 11"/>
            <p:cNvSpPr>
              <a:spLocks noChangeShapeType="1"/>
            </p:cNvSpPr>
            <p:nvPr/>
          </p:nvSpPr>
          <p:spPr bwMode="auto">
            <a:xfrm>
              <a:off x="1400" y="3456"/>
              <a:ext cx="3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28684" name="Rectangle 12"/>
            <p:cNvSpPr>
              <a:spLocks noChangeArrowheads="1"/>
            </p:cNvSpPr>
            <p:nvPr/>
          </p:nvSpPr>
          <p:spPr bwMode="auto">
            <a:xfrm>
              <a:off x="2448" y="3504"/>
              <a:ext cx="6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latin typeface="+mj-lt"/>
                </a:rPr>
                <a:t>25 min.</a:t>
              </a:r>
            </a:p>
          </p:txBody>
        </p:sp>
        <p:sp>
          <p:nvSpPr>
            <p:cNvPr id="28685" name="Rectangle 13"/>
            <p:cNvSpPr>
              <a:spLocks noChangeArrowheads="1"/>
            </p:cNvSpPr>
            <p:nvPr/>
          </p:nvSpPr>
          <p:spPr bwMode="auto">
            <a:xfrm>
              <a:off x="2976" y="3504"/>
              <a:ext cx="51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solidFill>
                    <a:schemeClr val="hlink"/>
                  </a:solidFill>
                  <a:latin typeface="+mj-lt"/>
                </a:rPr>
                <a:t>Break</a:t>
              </a:r>
            </a:p>
          </p:txBody>
        </p:sp>
        <p:sp>
          <p:nvSpPr>
            <p:cNvPr id="28686" name="Rectangle 14"/>
            <p:cNvSpPr>
              <a:spLocks noChangeArrowheads="1"/>
            </p:cNvSpPr>
            <p:nvPr/>
          </p:nvSpPr>
          <p:spPr bwMode="auto">
            <a:xfrm>
              <a:off x="3456" y="3504"/>
              <a:ext cx="6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latin typeface="+mj-lt"/>
                </a:rPr>
                <a:t>25 min.</a:t>
              </a:r>
            </a:p>
          </p:txBody>
        </p:sp>
        <p:sp>
          <p:nvSpPr>
            <p:cNvPr id="28687" name="Line 15"/>
            <p:cNvSpPr>
              <a:spLocks noChangeShapeType="1"/>
            </p:cNvSpPr>
            <p:nvPr/>
          </p:nvSpPr>
          <p:spPr bwMode="auto">
            <a:xfrm>
              <a:off x="2153" y="3897"/>
              <a:ext cx="197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9781"/>
          <a:stretch/>
        </p:blipFill>
        <p:spPr>
          <a:xfrm>
            <a:off x="4648200" y="2514600"/>
            <a:ext cx="4262021" cy="2514600"/>
          </a:xfrm>
          <a:prstGeom prst="rect">
            <a:avLst/>
          </a:prstGeom>
        </p:spPr>
      </p:pic>
      <p:sp>
        <p:nvSpPr>
          <p:cNvPr id="2" name="Title 1"/>
          <p:cNvSpPr>
            <a:spLocks noGrp="1"/>
          </p:cNvSpPr>
          <p:nvPr>
            <p:ph type="title"/>
          </p:nvPr>
        </p:nvSpPr>
        <p:spPr>
          <a:xfrm>
            <a:off x="381000" y="228600"/>
            <a:ext cx="8382000" cy="533400"/>
          </a:xfrm>
        </p:spPr>
        <p:txBody>
          <a:bodyPr/>
          <a:lstStyle/>
          <a:p>
            <a:r>
              <a:rPr lang="en-US" sz="2800" dirty="0" smtClean="0"/>
              <a:t>Operating Systems at the heart of it all …</a:t>
            </a:r>
            <a:endParaRPr lang="en-US" sz="2800" dirty="0"/>
          </a:p>
        </p:txBody>
      </p:sp>
      <p:sp>
        <p:nvSpPr>
          <p:cNvPr id="3" name="Content Placeholder 2"/>
          <p:cNvSpPr>
            <a:spLocks noGrp="1"/>
          </p:cNvSpPr>
          <p:nvPr>
            <p:ph idx="1"/>
          </p:nvPr>
        </p:nvSpPr>
        <p:spPr>
          <a:xfrm>
            <a:off x="152400" y="990600"/>
            <a:ext cx="8382000" cy="5105400"/>
          </a:xfrm>
        </p:spPr>
        <p:txBody>
          <a:bodyPr/>
          <a:lstStyle/>
          <a:p>
            <a:r>
              <a:rPr lang="en-US" dirty="0" smtClean="0"/>
              <a:t>Make the incredible advance in the underlying hardware available to a rapid evolving body of applications.</a:t>
            </a:r>
          </a:p>
          <a:p>
            <a:pPr lvl="1"/>
            <a:r>
              <a:rPr lang="en-US" dirty="0" smtClean="0"/>
              <a:t>Processing, Communications, Storage, Interaction</a:t>
            </a:r>
          </a:p>
          <a:p>
            <a:pPr lvl="1"/>
            <a:endParaRPr lang="en-US" dirty="0" smtClean="0"/>
          </a:p>
          <a:p>
            <a:r>
              <a:rPr lang="en-US" dirty="0" smtClean="0"/>
              <a:t>The key building blocks</a:t>
            </a:r>
          </a:p>
          <a:p>
            <a:pPr lvl="1"/>
            <a:r>
              <a:rPr lang="en-US" dirty="0" smtClean="0"/>
              <a:t>Scheduling</a:t>
            </a:r>
          </a:p>
          <a:p>
            <a:pPr lvl="1"/>
            <a:r>
              <a:rPr lang="en-US" dirty="0" smtClean="0"/>
              <a:t>Concurrency</a:t>
            </a:r>
          </a:p>
          <a:p>
            <a:pPr lvl="1"/>
            <a:r>
              <a:rPr lang="en-US" dirty="0" smtClean="0"/>
              <a:t>Address spaces</a:t>
            </a:r>
          </a:p>
          <a:p>
            <a:pPr lvl="1"/>
            <a:r>
              <a:rPr lang="en-US" dirty="0" smtClean="0"/>
              <a:t>Protection, Isolation, Security</a:t>
            </a:r>
          </a:p>
          <a:p>
            <a:pPr lvl="1"/>
            <a:r>
              <a:rPr lang="en-US" dirty="0" smtClean="0"/>
              <a:t>Networking, distributed systems</a:t>
            </a:r>
          </a:p>
          <a:p>
            <a:pPr lvl="1"/>
            <a:r>
              <a:rPr lang="en-US" dirty="0" smtClean="0"/>
              <a:t>Persistent storage, transactions, consistency, resilience</a:t>
            </a:r>
          </a:p>
          <a:p>
            <a:pPr lvl="1"/>
            <a:r>
              <a:rPr lang="en-US" dirty="0" smtClean="0"/>
              <a:t>Interfaces to all devices</a:t>
            </a:r>
          </a:p>
        </p:txBody>
      </p:sp>
    </p:spTree>
    <p:extLst>
      <p:ext uri="{BB962C8B-B14F-4D97-AF65-F5344CB8AC3E}">
        <p14:creationId xmlns:p14="http://schemas.microsoft.com/office/powerpoint/2010/main" val="693675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Lecture Goal</a:t>
            </a:r>
          </a:p>
        </p:txBody>
      </p:sp>
      <p:sp>
        <p:nvSpPr>
          <p:cNvPr id="268291" name="Rectangle 3"/>
          <p:cNvSpPr>
            <a:spLocks noGrp="1" noChangeArrowheads="1"/>
          </p:cNvSpPr>
          <p:nvPr>
            <p:ph type="body" idx="1"/>
          </p:nvPr>
        </p:nvSpPr>
        <p:spPr>
          <a:xfrm>
            <a:off x="2209800" y="2971800"/>
            <a:ext cx="5029200" cy="1752600"/>
          </a:xfrm>
        </p:spPr>
        <p:txBody>
          <a:bodyPr/>
          <a:lstStyle/>
          <a:p>
            <a:pPr algn="ctr">
              <a:buFontTx/>
              <a:buNone/>
            </a:pPr>
            <a:r>
              <a:rPr lang="en-US" altLang="en-US" sz="4800" smtClean="0">
                <a:solidFill>
                  <a:schemeClr val="hlink"/>
                </a:solidFill>
              </a:rPr>
              <a:t>Interactive!!!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p:cTn id="7" dur="500" fill="hold"/>
                                        <p:tgtEl>
                                          <p:spTgt spid="268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82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829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68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dirty="0" smtClean="0"/>
              <a:t>What is an Operating System?</a:t>
            </a:r>
            <a:endParaRPr lang="en-US" dirty="0"/>
          </a:p>
        </p:txBody>
      </p:sp>
      <p:sp>
        <p:nvSpPr>
          <p:cNvPr id="3" name="Content Placeholder 2"/>
          <p:cNvSpPr>
            <a:spLocks noGrp="1"/>
          </p:cNvSpPr>
          <p:nvPr>
            <p:ph idx="1"/>
          </p:nvPr>
        </p:nvSpPr>
        <p:spPr>
          <a:xfrm>
            <a:off x="1447800" y="838200"/>
            <a:ext cx="6858000" cy="5257800"/>
          </a:xfrm>
        </p:spPr>
        <p:txBody>
          <a:bodyPr/>
          <a:lstStyle/>
          <a:p>
            <a:r>
              <a:rPr lang="en-US" dirty="0" smtClean="0"/>
              <a:t>Referee</a:t>
            </a:r>
          </a:p>
          <a:p>
            <a:pPr lvl="1"/>
            <a:r>
              <a:rPr lang="en-US" dirty="0" smtClean="0"/>
              <a:t>Manage sharing of resources, Protection, Isolation</a:t>
            </a:r>
          </a:p>
          <a:p>
            <a:pPr lvl="2"/>
            <a:r>
              <a:rPr lang="en-US" dirty="0" smtClean="0"/>
              <a:t>Resource allocation, isolation, communication</a:t>
            </a:r>
          </a:p>
          <a:p>
            <a:r>
              <a:rPr lang="en-US" dirty="0" smtClean="0"/>
              <a:t>Illusionist</a:t>
            </a:r>
          </a:p>
          <a:p>
            <a:pPr lvl="1"/>
            <a:r>
              <a:rPr lang="en-US" dirty="0" smtClean="0"/>
              <a:t>Provide clean, easy to use abstractions of physical resources</a:t>
            </a:r>
          </a:p>
          <a:p>
            <a:pPr lvl="2"/>
            <a:r>
              <a:rPr lang="en-US" dirty="0" smtClean="0"/>
              <a:t>Infinite memory, dedicated machine</a:t>
            </a:r>
          </a:p>
          <a:p>
            <a:pPr lvl="2"/>
            <a:r>
              <a:rPr lang="en-US" dirty="0" smtClean="0"/>
              <a:t>Higher level objects: files, users, messages</a:t>
            </a:r>
          </a:p>
          <a:p>
            <a:pPr lvl="2"/>
            <a:r>
              <a:rPr lang="en-US" dirty="0" smtClean="0"/>
              <a:t>Masking limitations, virtualization</a:t>
            </a:r>
          </a:p>
          <a:p>
            <a:r>
              <a:rPr lang="en-US" dirty="0" smtClean="0"/>
              <a:t>Glue</a:t>
            </a:r>
          </a:p>
          <a:p>
            <a:pPr lvl="1"/>
            <a:r>
              <a:rPr lang="en-US" dirty="0" smtClean="0"/>
              <a:t>Common services</a:t>
            </a:r>
          </a:p>
          <a:p>
            <a:pPr lvl="2"/>
            <a:r>
              <a:rPr lang="en-US" dirty="0" smtClean="0"/>
              <a:t>Storage, Window system, Networking</a:t>
            </a:r>
          </a:p>
          <a:p>
            <a:pPr lvl="2"/>
            <a:r>
              <a:rPr lang="en-US" dirty="0" smtClean="0"/>
              <a:t>Sharing, Authorization</a:t>
            </a:r>
          </a:p>
          <a:p>
            <a:pPr lvl="2"/>
            <a:r>
              <a:rPr lang="en-US" dirty="0" smtClean="0"/>
              <a:t>Look and feel</a:t>
            </a:r>
            <a:endParaRPr lang="en-US" dirty="0"/>
          </a:p>
        </p:txBody>
      </p:sp>
      <p:pic>
        <p:nvPicPr>
          <p:cNvPr id="7" name="Picture 6"/>
          <p:cNvPicPr>
            <a:picLocks noChangeAspect="1"/>
          </p:cNvPicPr>
          <p:nvPr/>
        </p:nvPicPr>
        <p:blipFill>
          <a:blip r:embed="rId2"/>
          <a:stretch>
            <a:fillRect/>
          </a:stretch>
        </p:blipFill>
        <p:spPr>
          <a:xfrm>
            <a:off x="76200" y="762000"/>
            <a:ext cx="1411469" cy="1130300"/>
          </a:xfrm>
          <a:prstGeom prst="rect">
            <a:avLst/>
          </a:prstGeom>
        </p:spPr>
      </p:pic>
      <p:pic>
        <p:nvPicPr>
          <p:cNvPr id="8" name="Picture 7"/>
          <p:cNvPicPr>
            <a:picLocks noChangeAspect="1"/>
          </p:cNvPicPr>
          <p:nvPr/>
        </p:nvPicPr>
        <p:blipFill>
          <a:blip r:embed="rId3"/>
          <a:stretch>
            <a:fillRect/>
          </a:stretch>
        </p:blipFill>
        <p:spPr>
          <a:xfrm>
            <a:off x="228600" y="2514600"/>
            <a:ext cx="1291665" cy="1066800"/>
          </a:xfrm>
          <a:prstGeom prst="rect">
            <a:avLst/>
          </a:prstGeom>
        </p:spPr>
      </p:pic>
      <p:pic>
        <p:nvPicPr>
          <p:cNvPr id="9" name="Picture 8"/>
          <p:cNvPicPr>
            <a:picLocks noChangeAspect="1"/>
          </p:cNvPicPr>
          <p:nvPr/>
        </p:nvPicPr>
        <p:blipFill>
          <a:blip r:embed="rId4"/>
          <a:stretch>
            <a:fillRect/>
          </a:stretch>
        </p:blipFill>
        <p:spPr>
          <a:xfrm>
            <a:off x="152400" y="4267200"/>
            <a:ext cx="1664252" cy="1117600"/>
          </a:xfrm>
          <a:prstGeom prst="rect">
            <a:avLst/>
          </a:prstGeom>
        </p:spPr>
      </p:pic>
    </p:spTree>
    <p:extLst>
      <p:ext uri="{BB962C8B-B14F-4D97-AF65-F5344CB8AC3E}">
        <p14:creationId xmlns:p14="http://schemas.microsoft.com/office/powerpoint/2010/main" val="23777806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ea typeface="ＭＳ Ｐゴシック" charset="0"/>
                <a:cs typeface="ＭＳ Ｐゴシック" charset="0"/>
              </a:rPr>
              <a:t>Challenge: Complexity</a:t>
            </a:r>
          </a:p>
        </p:txBody>
      </p:sp>
      <p:sp>
        <p:nvSpPr>
          <p:cNvPr id="3" name="Content Placeholder 2"/>
          <p:cNvSpPr>
            <a:spLocks noGrp="1"/>
          </p:cNvSpPr>
          <p:nvPr>
            <p:ph idx="1"/>
          </p:nvPr>
        </p:nvSpPr>
        <p:spPr>
          <a:xfrm>
            <a:off x="685800" y="914400"/>
            <a:ext cx="8153400" cy="5105400"/>
          </a:xfrm>
        </p:spPr>
        <p:txBody>
          <a:bodyPr/>
          <a:lstStyle/>
          <a:p>
            <a:r>
              <a:rPr lang="en-US">
                <a:latin typeface="+mj-lt"/>
                <a:ea typeface="ＭＳ Ｐゴシック" charset="0"/>
                <a:cs typeface="ＭＳ Ｐゴシック" charset="0"/>
              </a:rPr>
              <a:t>Applications consisting of…</a:t>
            </a:r>
          </a:p>
          <a:p>
            <a:pPr lvl="1"/>
            <a:r>
              <a:rPr lang="en-US">
                <a:latin typeface="+mj-lt"/>
                <a:ea typeface="ＭＳ Ｐゴシック" charset="0"/>
              </a:rPr>
              <a:t>… a variety of software modules that …</a:t>
            </a:r>
          </a:p>
          <a:p>
            <a:pPr lvl="1"/>
            <a:r>
              <a:rPr lang="en-US">
                <a:latin typeface="+mj-lt"/>
                <a:ea typeface="ＭＳ Ｐゴシック" charset="0"/>
              </a:rPr>
              <a:t>… run on a variety of devices (machines) that</a:t>
            </a:r>
          </a:p>
          <a:p>
            <a:pPr lvl="2"/>
            <a:r>
              <a:rPr lang="en-US">
                <a:latin typeface="+mj-lt"/>
                <a:ea typeface="ＭＳ Ｐゴシック" charset="0"/>
              </a:rPr>
              <a:t>… implement different hardware architectures</a:t>
            </a:r>
          </a:p>
          <a:p>
            <a:pPr lvl="2"/>
            <a:r>
              <a:rPr lang="en-US">
                <a:latin typeface="+mj-lt"/>
                <a:ea typeface="ＭＳ Ｐゴシック" charset="0"/>
              </a:rPr>
              <a:t>… run competing applications</a:t>
            </a:r>
          </a:p>
          <a:p>
            <a:pPr lvl="2"/>
            <a:r>
              <a:rPr lang="en-US">
                <a:latin typeface="+mj-lt"/>
                <a:ea typeface="ＭＳ Ｐゴシック" charset="0"/>
              </a:rPr>
              <a:t>… fail in unexpected ways</a:t>
            </a:r>
          </a:p>
          <a:p>
            <a:pPr lvl="2"/>
            <a:r>
              <a:rPr lang="en-US">
                <a:latin typeface="+mj-lt"/>
                <a:ea typeface="ＭＳ Ｐゴシック" charset="0"/>
              </a:rPr>
              <a:t>… can be under a variety of attacks</a:t>
            </a:r>
          </a:p>
          <a:p>
            <a:endParaRPr lang="en-US">
              <a:latin typeface="+mj-lt"/>
              <a:ea typeface="ＭＳ Ｐゴシック" charset="0"/>
              <a:cs typeface="ＭＳ Ｐゴシック" charset="0"/>
            </a:endParaRPr>
          </a:p>
          <a:p>
            <a:r>
              <a:rPr lang="en-US">
                <a:latin typeface="+mj-lt"/>
                <a:ea typeface="ＭＳ Ｐゴシック" charset="0"/>
                <a:cs typeface="ＭＳ Ｐゴシック" charset="0"/>
              </a:rPr>
              <a:t>Not feasible to test software for all possible environments and combinations of components and devices</a:t>
            </a:r>
          </a:p>
          <a:p>
            <a:pPr lvl="1"/>
            <a:r>
              <a:rPr lang="en-US">
                <a:latin typeface="+mj-lt"/>
                <a:ea typeface="ＭＳ Ｐゴシック" charset="0"/>
              </a:rPr>
              <a:t>The question is not whether there are bugs but how serious are the bugs! </a:t>
            </a:r>
          </a:p>
          <a:p>
            <a:pPr lvl="1"/>
            <a:endParaRPr lang="en-US">
              <a:latin typeface="+mj-lt"/>
              <a:ea typeface="ＭＳ Ｐゴシック" charset="0"/>
            </a:endParaRPr>
          </a:p>
        </p:txBody>
      </p:sp>
    </p:spTree>
    <p:extLst>
      <p:ext uri="{BB962C8B-B14F-4D97-AF65-F5344CB8AC3E}">
        <p14:creationId xmlns:p14="http://schemas.microsoft.com/office/powerpoint/2010/main" val="1219757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modern processor: </a:t>
            </a:r>
            <a:r>
              <a:rPr lang="en-US" dirty="0" err="1" smtClean="0"/>
              <a:t>SandyBridge</a:t>
            </a:r>
            <a:endParaRPr lang="en-US" dirty="0"/>
          </a:p>
        </p:txBody>
      </p:sp>
      <p:sp>
        <p:nvSpPr>
          <p:cNvPr id="3" name="Content Placeholder 2"/>
          <p:cNvSpPr>
            <a:spLocks noGrp="1"/>
          </p:cNvSpPr>
          <p:nvPr>
            <p:ph sz="half" idx="1"/>
          </p:nvPr>
        </p:nvSpPr>
        <p:spPr>
          <a:xfrm>
            <a:off x="228600" y="4495800"/>
            <a:ext cx="4191000" cy="2362200"/>
          </a:xfrm>
        </p:spPr>
        <p:txBody>
          <a:bodyPr>
            <a:normAutofit fontScale="70000" lnSpcReduction="20000"/>
          </a:bodyPr>
          <a:lstStyle/>
          <a:p>
            <a:r>
              <a:rPr lang="en-US" dirty="0" smtClean="0"/>
              <a:t>Package: LGA 1155</a:t>
            </a:r>
          </a:p>
          <a:p>
            <a:pPr lvl="1"/>
            <a:r>
              <a:rPr lang="en-US" dirty="0" smtClean="0"/>
              <a:t>1155 pins</a:t>
            </a:r>
          </a:p>
          <a:p>
            <a:pPr lvl="1"/>
            <a:r>
              <a:rPr lang="en-US" dirty="0" smtClean="0"/>
              <a:t>95W design envelope</a:t>
            </a:r>
          </a:p>
          <a:p>
            <a:r>
              <a:rPr lang="en-US" dirty="0" smtClean="0"/>
              <a:t>Cache: </a:t>
            </a:r>
          </a:p>
          <a:p>
            <a:pPr lvl="1"/>
            <a:r>
              <a:rPr lang="en-US" dirty="0" smtClean="0"/>
              <a:t>L1: 32K </a:t>
            </a:r>
            <a:r>
              <a:rPr lang="en-US" dirty="0" err="1" smtClean="0"/>
              <a:t>Inst</a:t>
            </a:r>
            <a:r>
              <a:rPr lang="en-US" dirty="0" smtClean="0"/>
              <a:t>, 32K Data </a:t>
            </a:r>
            <a:br>
              <a:rPr lang="en-US" dirty="0" smtClean="0"/>
            </a:br>
            <a:r>
              <a:rPr lang="en-US" dirty="0" smtClean="0"/>
              <a:t>(3 clock access)</a:t>
            </a:r>
          </a:p>
          <a:p>
            <a:pPr lvl="1"/>
            <a:r>
              <a:rPr lang="en-US" dirty="0" smtClean="0"/>
              <a:t>L2: 256K (8 clock access)</a:t>
            </a:r>
          </a:p>
          <a:p>
            <a:pPr lvl="1"/>
            <a:r>
              <a:rPr lang="en-US" dirty="0" smtClean="0"/>
              <a:t>Shared L3: 3MB – 20MB </a:t>
            </a:r>
            <a:br>
              <a:rPr lang="en-US" dirty="0" smtClean="0"/>
            </a:br>
            <a:r>
              <a:rPr lang="en-US" dirty="0" smtClean="0"/>
              <a:t>(not out yet)</a:t>
            </a:r>
          </a:p>
        </p:txBody>
      </p:sp>
      <p:sp>
        <p:nvSpPr>
          <p:cNvPr id="4" name="Content Placeholder 3"/>
          <p:cNvSpPr>
            <a:spLocks noGrp="1"/>
          </p:cNvSpPr>
          <p:nvPr>
            <p:ph sz="half" idx="2"/>
          </p:nvPr>
        </p:nvSpPr>
        <p:spPr>
          <a:xfrm>
            <a:off x="4305300" y="4495800"/>
            <a:ext cx="4838700" cy="2362200"/>
          </a:xfrm>
        </p:spPr>
        <p:txBody>
          <a:bodyPr>
            <a:normAutofit fontScale="70000" lnSpcReduction="20000"/>
          </a:bodyPr>
          <a:lstStyle/>
          <a:p>
            <a:r>
              <a:rPr lang="en-US" dirty="0"/>
              <a:t>Transistor count:</a:t>
            </a:r>
          </a:p>
          <a:p>
            <a:pPr lvl="1"/>
            <a:r>
              <a:rPr lang="en-US" dirty="0"/>
              <a:t>504 Million (2 cores, 3MB L3)</a:t>
            </a:r>
          </a:p>
          <a:p>
            <a:pPr lvl="1"/>
            <a:r>
              <a:rPr lang="en-US" dirty="0"/>
              <a:t>2.27 Billion (8 cores, 20MB </a:t>
            </a:r>
            <a:r>
              <a:rPr lang="en-US" dirty="0" smtClean="0"/>
              <a:t>L3</a:t>
            </a:r>
            <a:r>
              <a:rPr lang="en-US" dirty="0"/>
              <a:t>)</a:t>
            </a:r>
          </a:p>
          <a:p>
            <a:r>
              <a:rPr lang="en-US" dirty="0" smtClean="0"/>
              <a:t>Note </a:t>
            </a:r>
            <a:r>
              <a:rPr lang="en-US" dirty="0"/>
              <a:t>that ring bus is on high metal layers – above the Shared L3 Cache</a:t>
            </a:r>
          </a:p>
          <a:p>
            <a:endParaRPr lang="en-US" dirty="0"/>
          </a:p>
        </p:txBody>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239000" cy="3596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4169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990600" y="228600"/>
            <a:ext cx="7086600" cy="379413"/>
          </a:xfrm>
          <a:noFill/>
        </p:spPr>
        <p:txBody>
          <a:bodyPr lIns="63493" tIns="25397" rIns="63493" bIns="25397" anchor="t">
            <a:spAutoFit/>
          </a:bodyPr>
          <a:lstStyle/>
          <a:p>
            <a:r>
              <a:rPr lang="en-US" altLang="en-US" smtClean="0"/>
              <a:t>Functionality comes with great complexity!</a:t>
            </a:r>
          </a:p>
        </p:txBody>
      </p:sp>
      <p:grpSp>
        <p:nvGrpSpPr>
          <p:cNvPr id="13315" name="Group 4"/>
          <p:cNvGrpSpPr>
            <a:grpSpLocks/>
          </p:cNvGrpSpPr>
          <p:nvPr/>
        </p:nvGrpSpPr>
        <p:grpSpPr bwMode="auto">
          <a:xfrm>
            <a:off x="457200" y="2514600"/>
            <a:ext cx="5951538" cy="3856038"/>
            <a:chOff x="336" y="594"/>
            <a:chExt cx="3749" cy="2429"/>
          </a:xfrm>
        </p:grpSpPr>
        <p:sp>
          <p:nvSpPr>
            <p:cNvPr id="13318" name="Rectangle 5"/>
            <p:cNvSpPr>
              <a:spLocks noChangeArrowheads="1"/>
            </p:cNvSpPr>
            <p:nvPr/>
          </p:nvSpPr>
          <p:spPr bwMode="auto">
            <a:xfrm>
              <a:off x="384" y="672"/>
              <a:ext cx="4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Proc</a:t>
              </a:r>
            </a:p>
          </p:txBody>
        </p:sp>
        <p:sp>
          <p:nvSpPr>
            <p:cNvPr id="13319" name="Rectangle 6"/>
            <p:cNvSpPr>
              <a:spLocks noChangeArrowheads="1"/>
            </p:cNvSpPr>
            <p:nvPr/>
          </p:nvSpPr>
          <p:spPr bwMode="auto">
            <a:xfrm>
              <a:off x="336" y="1104"/>
              <a:ext cx="6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Caches</a:t>
              </a:r>
            </a:p>
          </p:txBody>
        </p:sp>
        <p:sp>
          <p:nvSpPr>
            <p:cNvPr id="13320" name="Rectangle 7"/>
            <p:cNvSpPr>
              <a:spLocks noChangeArrowheads="1"/>
            </p:cNvSpPr>
            <p:nvPr/>
          </p:nvSpPr>
          <p:spPr bwMode="auto">
            <a:xfrm>
              <a:off x="1008" y="1248"/>
              <a:ext cx="58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Busses</a:t>
              </a:r>
            </a:p>
          </p:txBody>
        </p:sp>
        <p:sp>
          <p:nvSpPr>
            <p:cNvPr id="13321" name="Rectangle 8"/>
            <p:cNvSpPr>
              <a:spLocks noChangeArrowheads="1"/>
            </p:cNvSpPr>
            <p:nvPr/>
          </p:nvSpPr>
          <p:spPr bwMode="auto">
            <a:xfrm>
              <a:off x="336" y="1728"/>
              <a:ext cx="63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Memory</a:t>
              </a:r>
            </a:p>
          </p:txBody>
        </p:sp>
        <p:sp>
          <p:nvSpPr>
            <p:cNvPr id="13322" name="Rectangle 9"/>
            <p:cNvSpPr>
              <a:spLocks noChangeArrowheads="1"/>
            </p:cNvSpPr>
            <p:nvPr/>
          </p:nvSpPr>
          <p:spPr bwMode="auto">
            <a:xfrm>
              <a:off x="384" y="2544"/>
              <a:ext cx="89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I/O Devices:</a:t>
              </a:r>
            </a:p>
          </p:txBody>
        </p:sp>
        <p:sp>
          <p:nvSpPr>
            <p:cNvPr id="13323" name="Rectangle 10"/>
            <p:cNvSpPr>
              <a:spLocks noChangeArrowheads="1"/>
            </p:cNvSpPr>
            <p:nvPr/>
          </p:nvSpPr>
          <p:spPr bwMode="auto">
            <a:xfrm>
              <a:off x="349" y="594"/>
              <a:ext cx="520"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3324" name="Line 11"/>
            <p:cNvSpPr>
              <a:spLocks noChangeShapeType="1"/>
            </p:cNvSpPr>
            <p:nvPr/>
          </p:nvSpPr>
          <p:spPr bwMode="auto">
            <a:xfrm>
              <a:off x="633" y="930"/>
              <a:ext cx="0" cy="1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Rectangle 12"/>
            <p:cNvSpPr>
              <a:spLocks noChangeArrowheads="1"/>
            </p:cNvSpPr>
            <p:nvPr/>
          </p:nvSpPr>
          <p:spPr bwMode="auto">
            <a:xfrm>
              <a:off x="349" y="1074"/>
              <a:ext cx="520"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3326" name="Rectangle 13"/>
            <p:cNvSpPr>
              <a:spLocks noChangeArrowheads="1"/>
            </p:cNvSpPr>
            <p:nvPr/>
          </p:nvSpPr>
          <p:spPr bwMode="auto">
            <a:xfrm>
              <a:off x="349" y="1698"/>
              <a:ext cx="664"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3327" name="Line 14"/>
            <p:cNvSpPr>
              <a:spLocks noChangeShapeType="1"/>
            </p:cNvSpPr>
            <p:nvPr/>
          </p:nvSpPr>
          <p:spPr bwMode="auto">
            <a:xfrm>
              <a:off x="633" y="1410"/>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Line 15"/>
            <p:cNvSpPr>
              <a:spLocks noChangeShapeType="1"/>
            </p:cNvSpPr>
            <p:nvPr/>
          </p:nvSpPr>
          <p:spPr bwMode="auto">
            <a:xfrm>
              <a:off x="507" y="1502"/>
              <a:ext cx="15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Line 16"/>
            <p:cNvSpPr>
              <a:spLocks noChangeShapeType="1"/>
            </p:cNvSpPr>
            <p:nvPr/>
          </p:nvSpPr>
          <p:spPr bwMode="auto">
            <a:xfrm flipV="1">
              <a:off x="729" y="1498"/>
              <a:ext cx="0"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Rectangle 17"/>
            <p:cNvSpPr>
              <a:spLocks noChangeArrowheads="1"/>
            </p:cNvSpPr>
            <p:nvPr/>
          </p:nvSpPr>
          <p:spPr bwMode="auto">
            <a:xfrm>
              <a:off x="1440" y="2112"/>
              <a:ext cx="8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Controllers</a:t>
              </a:r>
            </a:p>
          </p:txBody>
        </p:sp>
        <p:sp>
          <p:nvSpPr>
            <p:cNvPr id="13331" name="Rectangle 18"/>
            <p:cNvSpPr>
              <a:spLocks noChangeArrowheads="1"/>
            </p:cNvSpPr>
            <p:nvPr/>
          </p:nvSpPr>
          <p:spPr bwMode="auto">
            <a:xfrm>
              <a:off x="1453" y="2082"/>
              <a:ext cx="808"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3332" name="Rectangle 19"/>
            <p:cNvSpPr>
              <a:spLocks noChangeArrowheads="1"/>
            </p:cNvSpPr>
            <p:nvPr/>
          </p:nvSpPr>
          <p:spPr bwMode="auto">
            <a:xfrm>
              <a:off x="1597" y="1602"/>
              <a:ext cx="232"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3333" name="Line 20"/>
            <p:cNvSpPr>
              <a:spLocks noChangeShapeType="1"/>
            </p:cNvSpPr>
            <p:nvPr/>
          </p:nvSpPr>
          <p:spPr bwMode="auto">
            <a:xfrm>
              <a:off x="1689" y="1506"/>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Line 21"/>
            <p:cNvSpPr>
              <a:spLocks noChangeShapeType="1"/>
            </p:cNvSpPr>
            <p:nvPr/>
          </p:nvSpPr>
          <p:spPr bwMode="auto">
            <a:xfrm>
              <a:off x="1689" y="1794"/>
              <a:ext cx="0"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Rectangle 22"/>
            <p:cNvSpPr>
              <a:spLocks noChangeArrowheads="1"/>
            </p:cNvSpPr>
            <p:nvPr/>
          </p:nvSpPr>
          <p:spPr bwMode="auto">
            <a:xfrm>
              <a:off x="1872" y="1584"/>
              <a:ext cx="67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adapters</a:t>
              </a:r>
            </a:p>
          </p:txBody>
        </p:sp>
        <p:sp>
          <p:nvSpPr>
            <p:cNvPr id="13336" name="Line 23"/>
            <p:cNvSpPr>
              <a:spLocks noChangeShapeType="1"/>
            </p:cNvSpPr>
            <p:nvPr/>
          </p:nvSpPr>
          <p:spPr bwMode="auto">
            <a:xfrm>
              <a:off x="1785" y="1890"/>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Rectangle 24"/>
            <p:cNvSpPr>
              <a:spLocks noChangeArrowheads="1"/>
            </p:cNvSpPr>
            <p:nvPr/>
          </p:nvSpPr>
          <p:spPr bwMode="auto">
            <a:xfrm>
              <a:off x="1344" y="2448"/>
              <a:ext cx="802"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Disks</a:t>
              </a:r>
            </a:p>
            <a:p>
              <a:r>
                <a:rPr lang="en-US" altLang="en-US" b="0">
                  <a:solidFill>
                    <a:srgbClr val="2A40E2"/>
                  </a:solidFill>
                  <a:latin typeface="Arial" panose="020B0604020202020204" pitchFamily="34" charset="0"/>
                </a:rPr>
                <a:t>Displays</a:t>
              </a:r>
            </a:p>
            <a:p>
              <a:r>
                <a:rPr lang="en-US" altLang="en-US" b="0">
                  <a:solidFill>
                    <a:srgbClr val="2A40E2"/>
                  </a:solidFill>
                  <a:latin typeface="Arial" panose="020B0604020202020204" pitchFamily="34" charset="0"/>
                </a:rPr>
                <a:t>Keyboards</a:t>
              </a:r>
            </a:p>
          </p:txBody>
        </p:sp>
        <p:sp>
          <p:nvSpPr>
            <p:cNvPr id="13338" name="AutoShape 25"/>
            <p:cNvSpPr>
              <a:spLocks noChangeArrowheads="1"/>
            </p:cNvSpPr>
            <p:nvPr/>
          </p:nvSpPr>
          <p:spPr bwMode="auto">
            <a:xfrm>
              <a:off x="2797" y="2610"/>
              <a:ext cx="1288" cy="376"/>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3339" name="Rectangle 26"/>
            <p:cNvSpPr>
              <a:spLocks noChangeArrowheads="1"/>
            </p:cNvSpPr>
            <p:nvPr/>
          </p:nvSpPr>
          <p:spPr bwMode="auto">
            <a:xfrm>
              <a:off x="2976" y="2688"/>
              <a:ext cx="71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solidFill>
                    <a:srgbClr val="2A40E2"/>
                  </a:solidFill>
                  <a:latin typeface="Arial" panose="020B0604020202020204" pitchFamily="34" charset="0"/>
                </a:rPr>
                <a:t>Networks</a:t>
              </a:r>
            </a:p>
          </p:txBody>
        </p:sp>
        <p:sp>
          <p:nvSpPr>
            <p:cNvPr id="13340" name="Line 27"/>
            <p:cNvSpPr>
              <a:spLocks noChangeShapeType="1"/>
            </p:cNvSpPr>
            <p:nvPr/>
          </p:nvSpPr>
          <p:spPr bwMode="auto">
            <a:xfrm>
              <a:off x="2745" y="1890"/>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Line 28"/>
            <p:cNvSpPr>
              <a:spLocks noChangeShapeType="1"/>
            </p:cNvSpPr>
            <p:nvPr/>
          </p:nvSpPr>
          <p:spPr bwMode="auto">
            <a:xfrm>
              <a:off x="2937"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29"/>
            <p:cNvSpPr>
              <a:spLocks noChangeShapeType="1"/>
            </p:cNvSpPr>
            <p:nvPr/>
          </p:nvSpPr>
          <p:spPr bwMode="auto">
            <a:xfrm>
              <a:off x="3513"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Line 30"/>
            <p:cNvSpPr>
              <a:spLocks noChangeShapeType="1"/>
            </p:cNvSpPr>
            <p:nvPr/>
          </p:nvSpPr>
          <p:spPr bwMode="auto">
            <a:xfrm>
              <a:off x="3705"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Line 31"/>
            <p:cNvSpPr>
              <a:spLocks noChangeShapeType="1"/>
            </p:cNvSpPr>
            <p:nvPr/>
          </p:nvSpPr>
          <p:spPr bwMode="auto">
            <a:xfrm>
              <a:off x="3897" y="2370"/>
              <a:ext cx="0" cy="2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Line 32"/>
            <p:cNvSpPr>
              <a:spLocks noChangeShapeType="1"/>
            </p:cNvSpPr>
            <p:nvPr/>
          </p:nvSpPr>
          <p:spPr bwMode="auto">
            <a:xfrm>
              <a:off x="1467" y="1886"/>
              <a:ext cx="1596"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Rectangle 33"/>
            <p:cNvSpPr>
              <a:spLocks noChangeArrowheads="1"/>
            </p:cNvSpPr>
            <p:nvPr/>
          </p:nvSpPr>
          <p:spPr bwMode="auto">
            <a:xfrm>
              <a:off x="2509" y="2082"/>
              <a:ext cx="616"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grpSp>
      <p:sp>
        <p:nvSpPr>
          <p:cNvPr id="13316" name="Text Box 34"/>
          <p:cNvSpPr txBox="1">
            <a:spLocks noChangeArrowheads="1"/>
          </p:cNvSpPr>
          <p:nvPr/>
        </p:nvSpPr>
        <p:spPr bwMode="auto">
          <a:xfrm>
            <a:off x="1097130" y="1047821"/>
            <a:ext cx="2576324" cy="8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r"/>
            <a:r>
              <a:rPr lang="en-US" altLang="en-US" sz="2400" dirty="0" err="1" smtClean="0">
                <a:solidFill>
                  <a:srgbClr val="2A40E2"/>
                </a:solidFill>
                <a:latin typeface="Arial" panose="020B0604020202020204" pitchFamily="34" charset="0"/>
              </a:rPr>
              <a:t>SandyBridge</a:t>
            </a:r>
            <a:r>
              <a:rPr lang="en-US" altLang="en-US" sz="2400" dirty="0" smtClean="0">
                <a:solidFill>
                  <a:srgbClr val="2A40E2"/>
                </a:solidFill>
                <a:latin typeface="Arial" panose="020B0604020202020204" pitchFamily="34" charset="0"/>
              </a:rPr>
              <a:t> I/O</a:t>
            </a:r>
            <a:endParaRPr lang="en-US" altLang="en-US" sz="2400" dirty="0">
              <a:solidFill>
                <a:srgbClr val="2A40E2"/>
              </a:solidFill>
              <a:latin typeface="Arial" panose="020B0604020202020204" pitchFamily="34" charset="0"/>
            </a:endParaRPr>
          </a:p>
          <a:p>
            <a:pPr algn="r"/>
            <a:r>
              <a:rPr lang="en-US" altLang="en-US" sz="2400" dirty="0" smtClean="0">
                <a:solidFill>
                  <a:srgbClr val="2A40E2"/>
                </a:solidFill>
                <a:latin typeface="Arial" panose="020B0604020202020204" pitchFamily="34" charset="0"/>
              </a:rPr>
              <a:t>Configuration</a:t>
            </a:r>
            <a:endParaRPr lang="en-US" altLang="en-US" sz="2400" dirty="0">
              <a:solidFill>
                <a:srgbClr val="2A40E2"/>
              </a:solidFill>
              <a:latin typeface="Arial" panose="020B0604020202020204" pitchFamily="34" charset="0"/>
            </a:endParaRPr>
          </a:p>
        </p:txBody>
      </p:sp>
      <p:pic>
        <p:nvPicPr>
          <p:cNvPr id="3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99" t="5758" r="2973" b="16061"/>
          <a:stretch/>
        </p:blipFill>
        <p:spPr bwMode="auto">
          <a:xfrm>
            <a:off x="3713816" y="784809"/>
            <a:ext cx="4987271" cy="3634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67112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304800"/>
            <a:ext cx="7239000" cy="381000"/>
          </a:xfrm>
          <a:noFill/>
        </p:spPr>
        <p:txBody>
          <a:bodyPr/>
          <a:lstStyle/>
          <a:p>
            <a:r>
              <a:rPr lang="en-US" altLang="en-US" dirty="0" smtClean="0"/>
              <a:t>Sample of Computer Architecture Topics</a:t>
            </a:r>
          </a:p>
        </p:txBody>
      </p:sp>
      <p:sp>
        <p:nvSpPr>
          <p:cNvPr id="14339" name="Line 3"/>
          <p:cNvSpPr>
            <a:spLocks noChangeShapeType="1"/>
          </p:cNvSpPr>
          <p:nvPr/>
        </p:nvSpPr>
        <p:spPr bwMode="auto">
          <a:xfrm flipV="1">
            <a:off x="1322388" y="3998913"/>
            <a:ext cx="508000" cy="939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a:off x="1843088" y="4005263"/>
            <a:ext cx="250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Line 5"/>
          <p:cNvSpPr>
            <a:spLocks noChangeShapeType="1"/>
          </p:cNvSpPr>
          <p:nvPr/>
        </p:nvSpPr>
        <p:spPr bwMode="auto">
          <a:xfrm flipH="1">
            <a:off x="3811588" y="4075113"/>
            <a:ext cx="558800" cy="901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Rectangle 6"/>
          <p:cNvSpPr>
            <a:spLocks noChangeArrowheads="1"/>
          </p:cNvSpPr>
          <p:nvPr/>
        </p:nvSpPr>
        <p:spPr bwMode="auto">
          <a:xfrm>
            <a:off x="1309688" y="4926013"/>
            <a:ext cx="2501900" cy="228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4343" name="Line 7"/>
          <p:cNvSpPr>
            <a:spLocks noChangeShapeType="1"/>
          </p:cNvSpPr>
          <p:nvPr/>
        </p:nvSpPr>
        <p:spPr bwMode="auto">
          <a:xfrm>
            <a:off x="4351338" y="4049713"/>
            <a:ext cx="0" cy="317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8"/>
          <p:cNvSpPr>
            <a:spLocks noChangeShapeType="1"/>
          </p:cNvSpPr>
          <p:nvPr/>
        </p:nvSpPr>
        <p:spPr bwMode="auto">
          <a:xfrm flipH="1">
            <a:off x="3824288" y="4379913"/>
            <a:ext cx="533400"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Rectangle 9"/>
          <p:cNvSpPr>
            <a:spLocks noChangeArrowheads="1"/>
          </p:cNvSpPr>
          <p:nvPr/>
        </p:nvSpPr>
        <p:spPr bwMode="auto">
          <a:xfrm>
            <a:off x="1284288" y="4951413"/>
            <a:ext cx="2641600"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sz="1400"/>
              <a:t>Instruction Set Architecture</a:t>
            </a:r>
          </a:p>
        </p:txBody>
      </p:sp>
      <p:sp>
        <p:nvSpPr>
          <p:cNvPr id="14346" name="Rectangle 10"/>
          <p:cNvSpPr>
            <a:spLocks noChangeArrowheads="1"/>
          </p:cNvSpPr>
          <p:nvPr/>
        </p:nvSpPr>
        <p:spPr bwMode="auto">
          <a:xfrm>
            <a:off x="1271588" y="5278438"/>
            <a:ext cx="3400425"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Pipelining, Hazard Resolution,</a:t>
            </a:r>
          </a:p>
          <a:p>
            <a:pPr>
              <a:lnSpc>
                <a:spcPct val="90000"/>
              </a:lnSpc>
            </a:pPr>
            <a:r>
              <a:rPr lang="en-US" altLang="en-US"/>
              <a:t>Superscalar, Reordering, </a:t>
            </a:r>
          </a:p>
          <a:p>
            <a:pPr>
              <a:lnSpc>
                <a:spcPct val="90000"/>
              </a:lnSpc>
            </a:pPr>
            <a:r>
              <a:rPr lang="en-US" altLang="en-US"/>
              <a:t>Prediction, Speculation,</a:t>
            </a:r>
          </a:p>
          <a:p>
            <a:pPr>
              <a:lnSpc>
                <a:spcPct val="90000"/>
              </a:lnSpc>
            </a:pPr>
            <a:r>
              <a:rPr lang="en-US" altLang="en-US"/>
              <a:t>Vector, Dynamic Compilation</a:t>
            </a:r>
          </a:p>
        </p:txBody>
      </p:sp>
      <p:sp>
        <p:nvSpPr>
          <p:cNvPr id="14347" name="Rectangle 11"/>
          <p:cNvSpPr>
            <a:spLocks noChangeArrowheads="1"/>
          </p:cNvSpPr>
          <p:nvPr/>
        </p:nvSpPr>
        <p:spPr bwMode="auto">
          <a:xfrm>
            <a:off x="4395788" y="4325938"/>
            <a:ext cx="2205037"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Addressing,</a:t>
            </a:r>
          </a:p>
          <a:p>
            <a:pPr>
              <a:lnSpc>
                <a:spcPct val="90000"/>
              </a:lnSpc>
            </a:pPr>
            <a:r>
              <a:rPr lang="en-US" altLang="en-US"/>
              <a:t>Protection,</a:t>
            </a:r>
          </a:p>
          <a:p>
            <a:pPr>
              <a:lnSpc>
                <a:spcPct val="90000"/>
              </a:lnSpc>
            </a:pPr>
            <a:r>
              <a:rPr lang="en-US" altLang="en-US"/>
              <a:t>Exception Handling</a:t>
            </a:r>
          </a:p>
        </p:txBody>
      </p:sp>
      <p:sp>
        <p:nvSpPr>
          <p:cNvPr id="14348" name="Rectangle 12"/>
          <p:cNvSpPr>
            <a:spLocks noChangeArrowheads="1"/>
          </p:cNvSpPr>
          <p:nvPr/>
        </p:nvSpPr>
        <p:spPr bwMode="auto">
          <a:xfrm>
            <a:off x="1843088" y="4113213"/>
            <a:ext cx="2044700" cy="520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4349" name="Rectangle 13"/>
          <p:cNvSpPr>
            <a:spLocks noChangeArrowheads="1"/>
          </p:cNvSpPr>
          <p:nvPr/>
        </p:nvSpPr>
        <p:spPr bwMode="auto">
          <a:xfrm>
            <a:off x="2236788" y="4249738"/>
            <a:ext cx="1136650"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L1 Cache</a:t>
            </a:r>
          </a:p>
        </p:txBody>
      </p:sp>
      <p:sp>
        <p:nvSpPr>
          <p:cNvPr id="14350" name="Rectangle 14"/>
          <p:cNvSpPr>
            <a:spLocks noChangeArrowheads="1"/>
          </p:cNvSpPr>
          <p:nvPr/>
        </p:nvSpPr>
        <p:spPr bwMode="auto">
          <a:xfrm>
            <a:off x="1474788" y="2957513"/>
            <a:ext cx="3327400" cy="87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4351" name="Rectangle 15"/>
          <p:cNvSpPr>
            <a:spLocks noChangeArrowheads="1"/>
          </p:cNvSpPr>
          <p:nvPr/>
        </p:nvSpPr>
        <p:spPr bwMode="auto">
          <a:xfrm>
            <a:off x="2414588" y="3182938"/>
            <a:ext cx="1136650"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L2 Cache</a:t>
            </a:r>
          </a:p>
        </p:txBody>
      </p:sp>
      <p:sp>
        <p:nvSpPr>
          <p:cNvPr id="14352" name="Rectangle 16"/>
          <p:cNvSpPr>
            <a:spLocks noChangeArrowheads="1"/>
          </p:cNvSpPr>
          <p:nvPr/>
        </p:nvSpPr>
        <p:spPr bwMode="auto">
          <a:xfrm>
            <a:off x="928688" y="1966913"/>
            <a:ext cx="4406900" cy="82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4353" name="Rectangle 17"/>
          <p:cNvSpPr>
            <a:spLocks noChangeArrowheads="1"/>
          </p:cNvSpPr>
          <p:nvPr/>
        </p:nvSpPr>
        <p:spPr bwMode="auto">
          <a:xfrm>
            <a:off x="2681288" y="2230438"/>
            <a:ext cx="806450"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DRAM</a:t>
            </a:r>
          </a:p>
        </p:txBody>
      </p:sp>
      <p:sp>
        <p:nvSpPr>
          <p:cNvPr id="14354" name="Rectangle 18"/>
          <p:cNvSpPr>
            <a:spLocks noChangeArrowheads="1"/>
          </p:cNvSpPr>
          <p:nvPr/>
        </p:nvSpPr>
        <p:spPr bwMode="auto">
          <a:xfrm>
            <a:off x="484188" y="1357313"/>
            <a:ext cx="6502400" cy="419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14355" name="Rectangle 19"/>
          <p:cNvSpPr>
            <a:spLocks noChangeArrowheads="1"/>
          </p:cNvSpPr>
          <p:nvPr/>
        </p:nvSpPr>
        <p:spPr bwMode="auto">
          <a:xfrm>
            <a:off x="2605088" y="1430338"/>
            <a:ext cx="3157902" cy="3005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dirty="0" smtClean="0"/>
              <a:t>SSD, Disks</a:t>
            </a:r>
            <a:r>
              <a:rPr lang="en-US" altLang="en-US" dirty="0"/>
              <a:t>, </a:t>
            </a:r>
            <a:r>
              <a:rPr lang="en-US" altLang="en-US" dirty="0" smtClean="0"/>
              <a:t>Cloud Storage</a:t>
            </a:r>
            <a:endParaRPr lang="en-US" altLang="en-US" dirty="0"/>
          </a:p>
        </p:txBody>
      </p:sp>
      <p:sp>
        <p:nvSpPr>
          <p:cNvPr id="14356" name="Rectangle 20"/>
          <p:cNvSpPr>
            <a:spLocks noChangeArrowheads="1"/>
          </p:cNvSpPr>
          <p:nvPr/>
        </p:nvSpPr>
        <p:spPr bwMode="auto">
          <a:xfrm>
            <a:off x="4916488" y="2967038"/>
            <a:ext cx="1350962"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Coherence,</a:t>
            </a:r>
          </a:p>
          <a:p>
            <a:pPr>
              <a:lnSpc>
                <a:spcPct val="90000"/>
              </a:lnSpc>
            </a:pPr>
            <a:r>
              <a:rPr lang="en-US" altLang="en-US"/>
              <a:t>Bandwidth,</a:t>
            </a:r>
          </a:p>
          <a:p>
            <a:pPr>
              <a:lnSpc>
                <a:spcPct val="90000"/>
              </a:lnSpc>
            </a:pPr>
            <a:r>
              <a:rPr lang="en-US" altLang="en-US"/>
              <a:t>Latency</a:t>
            </a:r>
          </a:p>
        </p:txBody>
      </p:sp>
      <p:sp>
        <p:nvSpPr>
          <p:cNvPr id="14357" name="Rectangle 21"/>
          <p:cNvSpPr>
            <a:spLocks noChangeArrowheads="1"/>
          </p:cNvSpPr>
          <p:nvPr/>
        </p:nvSpPr>
        <p:spPr bwMode="auto">
          <a:xfrm>
            <a:off x="5348288" y="1989138"/>
            <a:ext cx="25908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Emerging Technologies</a:t>
            </a:r>
          </a:p>
          <a:p>
            <a:pPr>
              <a:lnSpc>
                <a:spcPct val="90000"/>
              </a:lnSpc>
            </a:pPr>
            <a:r>
              <a:rPr lang="en-US" altLang="en-US"/>
              <a:t>Interleaving</a:t>
            </a:r>
          </a:p>
          <a:p>
            <a:pPr>
              <a:lnSpc>
                <a:spcPct val="90000"/>
              </a:lnSpc>
            </a:pPr>
            <a:r>
              <a:rPr lang="en-US" altLang="en-US"/>
              <a:t>Bus protocols</a:t>
            </a:r>
          </a:p>
        </p:txBody>
      </p:sp>
      <p:sp>
        <p:nvSpPr>
          <p:cNvPr id="14358" name="Rectangle 22"/>
          <p:cNvSpPr>
            <a:spLocks noChangeArrowheads="1"/>
          </p:cNvSpPr>
          <p:nvPr/>
        </p:nvSpPr>
        <p:spPr bwMode="auto">
          <a:xfrm>
            <a:off x="7037388" y="1443038"/>
            <a:ext cx="2045418" cy="3005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dirty="0" smtClean="0"/>
              <a:t>RAID/Replication</a:t>
            </a:r>
            <a:endParaRPr lang="en-US" altLang="en-US" dirty="0"/>
          </a:p>
        </p:txBody>
      </p:sp>
      <p:sp>
        <p:nvSpPr>
          <p:cNvPr id="14359" name="Rectangle 23"/>
          <p:cNvSpPr>
            <a:spLocks noChangeArrowheads="1"/>
          </p:cNvSpPr>
          <p:nvPr/>
        </p:nvSpPr>
        <p:spPr bwMode="auto">
          <a:xfrm>
            <a:off x="636588" y="4465638"/>
            <a:ext cx="690562" cy="29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a:t>VLSI</a:t>
            </a:r>
          </a:p>
        </p:txBody>
      </p:sp>
      <p:sp>
        <p:nvSpPr>
          <p:cNvPr id="14360" name="Rectangle 24"/>
          <p:cNvSpPr>
            <a:spLocks noChangeArrowheads="1"/>
          </p:cNvSpPr>
          <p:nvPr/>
        </p:nvSpPr>
        <p:spPr bwMode="auto">
          <a:xfrm>
            <a:off x="381000" y="928688"/>
            <a:ext cx="310197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solidFill>
                  <a:schemeClr val="hlink"/>
                </a:solidFill>
              </a:rPr>
              <a:t>Input/Output and Storage</a:t>
            </a:r>
          </a:p>
        </p:txBody>
      </p:sp>
      <p:sp>
        <p:nvSpPr>
          <p:cNvPr id="14361" name="Rectangle 25"/>
          <p:cNvSpPr>
            <a:spLocks noChangeArrowheads="1"/>
          </p:cNvSpPr>
          <p:nvPr/>
        </p:nvSpPr>
        <p:spPr bwMode="auto">
          <a:xfrm>
            <a:off x="-152400" y="3062288"/>
            <a:ext cx="1271588"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solidFill>
                  <a:schemeClr val="hlink"/>
                </a:solidFill>
              </a:rPr>
              <a:t>Memory</a:t>
            </a:r>
          </a:p>
          <a:p>
            <a:r>
              <a:rPr lang="en-US" altLang="en-US">
                <a:solidFill>
                  <a:schemeClr val="hlink"/>
                </a:solidFill>
              </a:rPr>
              <a:t>Hierarchy</a:t>
            </a:r>
          </a:p>
        </p:txBody>
      </p:sp>
      <p:sp>
        <p:nvSpPr>
          <p:cNvPr id="14362" name="Line 26"/>
          <p:cNvSpPr>
            <a:spLocks noChangeShapeType="1"/>
          </p:cNvSpPr>
          <p:nvPr/>
        </p:nvSpPr>
        <p:spPr bwMode="auto">
          <a:xfrm flipV="1">
            <a:off x="249238" y="1789113"/>
            <a:ext cx="0" cy="1308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Line 27"/>
          <p:cNvSpPr>
            <a:spLocks noChangeShapeType="1"/>
          </p:cNvSpPr>
          <p:nvPr/>
        </p:nvSpPr>
        <p:spPr bwMode="auto">
          <a:xfrm>
            <a:off x="249238" y="3706813"/>
            <a:ext cx="0" cy="977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Rectangle 28"/>
          <p:cNvSpPr>
            <a:spLocks noChangeArrowheads="1"/>
          </p:cNvSpPr>
          <p:nvPr/>
        </p:nvSpPr>
        <p:spPr bwMode="auto">
          <a:xfrm>
            <a:off x="4953000" y="5272088"/>
            <a:ext cx="3062288"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solidFill>
                  <a:schemeClr val="hlink"/>
                </a:solidFill>
              </a:rPr>
              <a:t>Pipelining and Instruction </a:t>
            </a:r>
          </a:p>
          <a:p>
            <a:r>
              <a:rPr lang="en-US" altLang="en-US">
                <a:solidFill>
                  <a:schemeClr val="hlink"/>
                </a:solidFill>
              </a:rPr>
              <a:t>Level Parallelism</a:t>
            </a:r>
          </a:p>
        </p:txBody>
      </p:sp>
      <p:sp>
        <p:nvSpPr>
          <p:cNvPr id="14365" name="AutoShape 29" descr="30%"/>
          <p:cNvSpPr>
            <a:spLocks noChangeArrowheads="1"/>
          </p:cNvSpPr>
          <p:nvPr/>
        </p:nvSpPr>
        <p:spPr bwMode="auto">
          <a:xfrm>
            <a:off x="5964238" y="3395663"/>
            <a:ext cx="1905000" cy="1371600"/>
          </a:xfrm>
          <a:prstGeom prst="leftRightArrow">
            <a:avLst>
              <a:gd name="adj1" fmla="val 50000"/>
              <a:gd name="adj2" fmla="val 27778"/>
            </a:avLst>
          </a:prstGeom>
          <a:pattFill prst="pct30">
            <a:fgClr>
              <a:schemeClr val="accent1"/>
            </a:fgClr>
            <a:bgClr>
              <a:srgbClr val="FFFFFF"/>
            </a:bgClr>
          </a:patt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solidFill>
                  <a:schemeClr val="hlink"/>
                </a:solidFill>
              </a:rPr>
              <a:t>Network</a:t>
            </a:r>
          </a:p>
          <a:p>
            <a:pPr algn="ctr"/>
            <a:r>
              <a:rPr lang="en-US" altLang="en-US">
                <a:solidFill>
                  <a:schemeClr val="hlink"/>
                </a:solidFill>
              </a:rPr>
              <a:t>Communication</a:t>
            </a:r>
            <a:endParaRPr lang="en-US" altLang="en-US">
              <a:solidFill>
                <a:schemeClr val="accent1"/>
              </a:solidFill>
            </a:endParaRPr>
          </a:p>
        </p:txBody>
      </p:sp>
      <p:sp>
        <p:nvSpPr>
          <p:cNvPr id="14366" name="Text Box 30"/>
          <p:cNvSpPr txBox="1">
            <a:spLocks noChangeArrowheads="1"/>
          </p:cNvSpPr>
          <p:nvPr/>
        </p:nvSpPr>
        <p:spPr bwMode="auto">
          <a:xfrm rot="16200000">
            <a:off x="6946900" y="3937000"/>
            <a:ext cx="22145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t>Other Processors</a:t>
            </a:r>
          </a:p>
        </p:txBody>
      </p:sp>
    </p:spTree>
    <p:extLst>
      <p:ext uri="{BB962C8B-B14F-4D97-AF65-F5344CB8AC3E}">
        <p14:creationId xmlns:p14="http://schemas.microsoft.com/office/powerpoint/2010/main" val="17290629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Content Placeholder 6" descr="SW complexity - MIT.png"/>
          <p:cNvPicPr>
            <a:picLocks noGrp="1" noChangeAspect="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688" t="25856" r="18655" b="27786"/>
          <a:stretch>
            <a:fillRect/>
          </a:stretch>
        </p:blipFill>
        <p:spPr>
          <a:xfrm>
            <a:off x="-76200" y="762000"/>
            <a:ext cx="8909050" cy="4648200"/>
          </a:xfrm>
          <a:noFill/>
        </p:spPr>
      </p:pic>
      <p:sp>
        <p:nvSpPr>
          <p:cNvPr id="15363" name="Title 4"/>
          <p:cNvSpPr>
            <a:spLocks noGrp="1"/>
          </p:cNvSpPr>
          <p:nvPr>
            <p:ph type="title" idx="4294967295"/>
          </p:nvPr>
        </p:nvSpPr>
        <p:spPr/>
        <p:txBody>
          <a:bodyPr/>
          <a:lstStyle/>
          <a:p>
            <a:r>
              <a:rPr lang="en-US" altLang="en-US" smtClean="0"/>
              <a:t>Increasing Software Complexity</a:t>
            </a:r>
          </a:p>
        </p:txBody>
      </p:sp>
      <p:sp>
        <p:nvSpPr>
          <p:cNvPr id="15364" name="TextBox 7"/>
          <p:cNvSpPr txBox="1">
            <a:spLocks noChangeArrowheads="1"/>
          </p:cNvSpPr>
          <p:nvPr/>
        </p:nvSpPr>
        <p:spPr bwMode="auto">
          <a:xfrm>
            <a:off x="5715000" y="58674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t>From MIT’s 6.033 course</a:t>
            </a:r>
          </a:p>
        </p:txBody>
      </p:sp>
    </p:spTree>
    <p:extLst>
      <p:ext uri="{BB962C8B-B14F-4D97-AF65-F5344CB8AC3E}">
        <p14:creationId xmlns:p14="http://schemas.microsoft.com/office/powerpoint/2010/main" val="6118255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2400"/>
            <a:ext cx="8686800" cy="533400"/>
          </a:xfrm>
        </p:spPr>
        <p:txBody>
          <a:bodyPr/>
          <a:lstStyle/>
          <a:p>
            <a:r>
              <a:rPr lang="en-US" altLang="en-US" dirty="0" smtClean="0"/>
              <a:t>Example: Some Mars Rover (“Pathfinder”) Requirements</a:t>
            </a:r>
          </a:p>
        </p:txBody>
      </p:sp>
      <p:sp>
        <p:nvSpPr>
          <p:cNvPr id="16389" name="Rectangle 3"/>
          <p:cNvSpPr>
            <a:spLocks noGrp="1" noChangeArrowheads="1"/>
          </p:cNvSpPr>
          <p:nvPr>
            <p:ph type="body" idx="1"/>
          </p:nvPr>
        </p:nvSpPr>
        <p:spPr>
          <a:xfrm>
            <a:off x="152400" y="762000"/>
            <a:ext cx="8763000" cy="5943600"/>
          </a:xfrm>
        </p:spPr>
        <p:txBody>
          <a:bodyPr>
            <a:normAutofit fontScale="92500" lnSpcReduction="20000"/>
          </a:bodyPr>
          <a:lstStyle/>
          <a:p>
            <a:r>
              <a:rPr lang="en-US" altLang="en-US" dirty="0" smtClean="0"/>
              <a:t>Pathfinder hardware limitations/complexity:</a:t>
            </a:r>
          </a:p>
          <a:p>
            <a:pPr lvl="1"/>
            <a:r>
              <a:rPr lang="en-US" altLang="en-US" dirty="0" smtClean="0"/>
              <a:t>20Mhz processor, 128MB of DRAM, </a:t>
            </a:r>
            <a:r>
              <a:rPr lang="en-US" altLang="en-US" dirty="0" err="1" smtClean="0"/>
              <a:t>VxWorks</a:t>
            </a:r>
            <a:r>
              <a:rPr lang="en-US" altLang="en-US" dirty="0" smtClean="0"/>
              <a:t> OS </a:t>
            </a:r>
          </a:p>
          <a:p>
            <a:pPr lvl="1"/>
            <a:r>
              <a:rPr lang="en-US" altLang="en-US" dirty="0" smtClean="0"/>
              <a:t>cameras, scientific instruments, batteries, </a:t>
            </a:r>
            <a:br>
              <a:rPr lang="en-US" altLang="en-US" dirty="0" smtClean="0"/>
            </a:br>
            <a:r>
              <a:rPr lang="en-US" altLang="en-US" dirty="0" smtClean="0"/>
              <a:t>solar panels, and locomotion equipment</a:t>
            </a:r>
          </a:p>
          <a:p>
            <a:pPr lvl="1"/>
            <a:r>
              <a:rPr lang="en-US" altLang="en-US" dirty="0" smtClean="0"/>
              <a:t>Many independent processes work together</a:t>
            </a:r>
          </a:p>
          <a:p>
            <a:r>
              <a:rPr lang="en-US" altLang="en-US" dirty="0" smtClean="0"/>
              <a:t>Can’t hit reset button very easily!</a:t>
            </a:r>
          </a:p>
          <a:p>
            <a:pPr lvl="1"/>
            <a:r>
              <a:rPr lang="en-US" altLang="en-US" dirty="0" smtClean="0"/>
              <a:t>Must reboot itself if necessary</a:t>
            </a:r>
          </a:p>
          <a:p>
            <a:pPr lvl="1"/>
            <a:r>
              <a:rPr lang="en-US" altLang="en-US" dirty="0" smtClean="0"/>
              <a:t>Must always be able to receive commands from Earth</a:t>
            </a:r>
          </a:p>
          <a:p>
            <a:r>
              <a:rPr lang="en-US" altLang="en-US" dirty="0" smtClean="0"/>
              <a:t>Individual Programs must not interfere</a:t>
            </a:r>
          </a:p>
          <a:p>
            <a:pPr lvl="1"/>
            <a:r>
              <a:rPr lang="en-US" altLang="en-US" dirty="0" smtClean="0"/>
              <a:t>Suppose the MUT (Martian Universal Translator Module) buggy</a:t>
            </a:r>
          </a:p>
          <a:p>
            <a:pPr lvl="1"/>
            <a:r>
              <a:rPr lang="en-US" altLang="en-US" dirty="0" smtClean="0"/>
              <a:t>Better not crash antenna positioning software!</a:t>
            </a:r>
          </a:p>
          <a:p>
            <a:r>
              <a:rPr lang="en-US" altLang="en-US" dirty="0" smtClean="0"/>
              <a:t>Further, all software may crash occasionally</a:t>
            </a:r>
          </a:p>
          <a:p>
            <a:pPr lvl="1"/>
            <a:r>
              <a:rPr lang="en-US" altLang="en-US" dirty="0" smtClean="0"/>
              <a:t>Automatic restart with diagnostics sent to Earth</a:t>
            </a:r>
          </a:p>
          <a:p>
            <a:pPr lvl="1"/>
            <a:r>
              <a:rPr lang="en-US" altLang="en-US" dirty="0" smtClean="0"/>
              <a:t>Periodic checkpoint of results saved?</a:t>
            </a:r>
          </a:p>
          <a:p>
            <a:r>
              <a:rPr lang="en-US" altLang="en-US" dirty="0" smtClean="0"/>
              <a:t>Certain functions time critical:</a:t>
            </a:r>
          </a:p>
          <a:p>
            <a:pPr lvl="1"/>
            <a:r>
              <a:rPr lang="en-US" altLang="en-US" dirty="0" smtClean="0"/>
              <a:t>Need to stop before hitting something</a:t>
            </a:r>
          </a:p>
          <a:p>
            <a:pPr lvl="1"/>
            <a:r>
              <a:rPr lang="en-US" altLang="en-US" dirty="0" smtClean="0"/>
              <a:t>Must track orbit of Earth for communication</a:t>
            </a:r>
          </a:p>
          <a:p>
            <a:r>
              <a:rPr lang="en-US" altLang="en-US" dirty="0" smtClean="0">
                <a:solidFill>
                  <a:srgbClr val="FF0000"/>
                </a:solidFill>
              </a:rPr>
              <a:t>A lot of similarity with the Internet of Things?</a:t>
            </a:r>
          </a:p>
          <a:p>
            <a:pPr lvl="1"/>
            <a:r>
              <a:rPr lang="en-US" altLang="en-US" i="1" dirty="0" smtClean="0">
                <a:solidFill>
                  <a:srgbClr val="FF0000"/>
                </a:solidFill>
              </a:rPr>
              <a:t>Complexity, </a:t>
            </a:r>
            <a:r>
              <a:rPr lang="en-US" altLang="en-US" dirty="0" err="1" smtClean="0">
                <a:solidFill>
                  <a:srgbClr val="FF0000"/>
                </a:solidFill>
              </a:rPr>
              <a:t>QoS</a:t>
            </a:r>
            <a:r>
              <a:rPr lang="en-US" altLang="en-US" dirty="0" smtClean="0">
                <a:solidFill>
                  <a:srgbClr val="FF0000"/>
                </a:solidFill>
              </a:rPr>
              <a:t>, </a:t>
            </a:r>
            <a:r>
              <a:rPr lang="en-US" altLang="en-US" dirty="0" err="1" smtClean="0">
                <a:solidFill>
                  <a:srgbClr val="FF0000"/>
                </a:solidFill>
              </a:rPr>
              <a:t>Inaccessbility</a:t>
            </a:r>
            <a:r>
              <a:rPr lang="en-US" altLang="en-US" dirty="0" smtClean="0">
                <a:solidFill>
                  <a:srgbClr val="FF0000"/>
                </a:solidFill>
              </a:rPr>
              <a:t>, Power limitations … ?</a:t>
            </a:r>
          </a:p>
          <a:p>
            <a:pPr lvl="1"/>
            <a:endParaRPr lang="en-US" altLang="en-US" dirty="0" smtClean="0"/>
          </a:p>
          <a:p>
            <a:endParaRPr lang="en-US" altLang="en-US" dirty="0" smtClean="0"/>
          </a:p>
        </p:txBody>
      </p:sp>
      <p:pic>
        <p:nvPicPr>
          <p:cNvPr id="16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91000"/>
            <a:ext cx="2057400" cy="163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5" descr="MCj008357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852488"/>
            <a:ext cx="13065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435891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How do we tame complexity?</a:t>
            </a:r>
          </a:p>
        </p:txBody>
      </p:sp>
      <p:sp>
        <p:nvSpPr>
          <p:cNvPr id="159747" name="Rectangle 3"/>
          <p:cNvSpPr>
            <a:spLocks noGrp="1" noChangeArrowheads="1"/>
          </p:cNvSpPr>
          <p:nvPr>
            <p:ph type="body" idx="1"/>
          </p:nvPr>
        </p:nvSpPr>
        <p:spPr>
          <a:xfrm>
            <a:off x="381000" y="914400"/>
            <a:ext cx="8382000" cy="5562600"/>
          </a:xfrm>
        </p:spPr>
        <p:txBody>
          <a:bodyPr/>
          <a:lstStyle/>
          <a:p>
            <a:pPr>
              <a:lnSpc>
                <a:spcPct val="80000"/>
              </a:lnSpc>
            </a:pPr>
            <a:r>
              <a:rPr lang="en-US" altLang="en-US" smtClean="0"/>
              <a:t>Every piece of computer hardware different</a:t>
            </a:r>
          </a:p>
          <a:p>
            <a:pPr lvl="1">
              <a:lnSpc>
                <a:spcPct val="80000"/>
              </a:lnSpc>
            </a:pPr>
            <a:r>
              <a:rPr lang="en-US" altLang="en-US" smtClean="0"/>
              <a:t>Different CPU</a:t>
            </a:r>
          </a:p>
          <a:p>
            <a:pPr lvl="2">
              <a:lnSpc>
                <a:spcPct val="80000"/>
              </a:lnSpc>
            </a:pPr>
            <a:r>
              <a:rPr lang="en-US" altLang="en-US" smtClean="0"/>
              <a:t>Pentium, PowerPC, ColdFire, ARM, MIPS</a:t>
            </a:r>
          </a:p>
          <a:p>
            <a:pPr lvl="1">
              <a:lnSpc>
                <a:spcPct val="80000"/>
              </a:lnSpc>
            </a:pPr>
            <a:r>
              <a:rPr lang="en-US" altLang="en-US" smtClean="0"/>
              <a:t>Different amounts of memory, disk, …</a:t>
            </a:r>
          </a:p>
          <a:p>
            <a:pPr lvl="1">
              <a:lnSpc>
                <a:spcPct val="80000"/>
              </a:lnSpc>
            </a:pPr>
            <a:r>
              <a:rPr lang="en-US" altLang="en-US" smtClean="0"/>
              <a:t>Different types of devices</a:t>
            </a:r>
          </a:p>
          <a:p>
            <a:pPr lvl="2">
              <a:lnSpc>
                <a:spcPct val="80000"/>
              </a:lnSpc>
            </a:pPr>
            <a:r>
              <a:rPr lang="en-US" altLang="en-US" smtClean="0"/>
              <a:t>Mice, Keyboards, Sensors, Cameras, Fingerprint readers</a:t>
            </a:r>
          </a:p>
          <a:p>
            <a:pPr lvl="1">
              <a:lnSpc>
                <a:spcPct val="80000"/>
              </a:lnSpc>
            </a:pPr>
            <a:r>
              <a:rPr lang="en-US" altLang="en-US" smtClean="0"/>
              <a:t>Different networking environment</a:t>
            </a:r>
          </a:p>
          <a:p>
            <a:pPr lvl="2">
              <a:lnSpc>
                <a:spcPct val="80000"/>
              </a:lnSpc>
            </a:pPr>
            <a:r>
              <a:rPr lang="en-US" altLang="en-US" smtClean="0"/>
              <a:t>Cable, DSL, Wireless, Firewalls,…</a:t>
            </a:r>
          </a:p>
          <a:p>
            <a:pPr>
              <a:lnSpc>
                <a:spcPct val="80000"/>
              </a:lnSpc>
            </a:pPr>
            <a:r>
              <a:rPr lang="en-US" altLang="en-US" smtClean="0">
                <a:solidFill>
                  <a:schemeClr val="hlink"/>
                </a:solidFill>
              </a:rPr>
              <a:t>Questions:</a:t>
            </a:r>
          </a:p>
          <a:p>
            <a:pPr lvl="1">
              <a:lnSpc>
                <a:spcPct val="80000"/>
              </a:lnSpc>
            </a:pPr>
            <a:r>
              <a:rPr lang="en-US" altLang="en-US" smtClean="0">
                <a:solidFill>
                  <a:schemeClr val="hlink"/>
                </a:solidFill>
              </a:rPr>
              <a:t>Does the programmer need to write a single program that performs many independent activities?</a:t>
            </a:r>
          </a:p>
          <a:p>
            <a:pPr lvl="1">
              <a:lnSpc>
                <a:spcPct val="80000"/>
              </a:lnSpc>
            </a:pPr>
            <a:r>
              <a:rPr lang="en-US" altLang="en-US" smtClean="0">
                <a:solidFill>
                  <a:schemeClr val="hlink"/>
                </a:solidFill>
              </a:rPr>
              <a:t>Does every program have to be altered for every piece of hardware?</a:t>
            </a:r>
          </a:p>
          <a:p>
            <a:pPr lvl="1">
              <a:lnSpc>
                <a:spcPct val="80000"/>
              </a:lnSpc>
            </a:pPr>
            <a:r>
              <a:rPr lang="en-US" altLang="en-US" smtClean="0">
                <a:solidFill>
                  <a:schemeClr val="hlink"/>
                </a:solidFill>
              </a:rPr>
              <a:t>Does a faulty program crash everything?</a:t>
            </a:r>
          </a:p>
          <a:p>
            <a:pPr lvl="1">
              <a:lnSpc>
                <a:spcPct val="80000"/>
              </a:lnSpc>
            </a:pPr>
            <a:r>
              <a:rPr lang="en-US" altLang="en-US" smtClean="0">
                <a:solidFill>
                  <a:schemeClr val="hlink"/>
                </a:solidFill>
              </a:rPr>
              <a:t>Does every program have access to all hardware?</a:t>
            </a:r>
          </a:p>
        </p:txBody>
      </p:sp>
    </p:spTree>
    <p:custDataLst>
      <p:tags r:id="rId1"/>
    </p:custDataLst>
    <p:extLst>
      <p:ext uri="{BB962C8B-B14F-4D97-AF65-F5344CB8AC3E}">
        <p14:creationId xmlns:p14="http://schemas.microsoft.com/office/powerpoint/2010/main" val="2721875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anim calcmode="lin" valueType="num">
                                      <p:cBhvr additive="base">
                                        <p:cTn id="11" dur="500" fill="hold"/>
                                        <p:tgtEl>
                                          <p:spTgt spid="1597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97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anim calcmode="lin" valueType="num">
                                      <p:cBhvr additive="base">
                                        <p:cTn id="15" dur="500" fill="hold"/>
                                        <p:tgtEl>
                                          <p:spTgt spid="1597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97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anim calcmode="lin" valueType="num">
                                      <p:cBhvr additive="base">
                                        <p:cTn id="19" dur="500" fill="hold"/>
                                        <p:tgtEl>
                                          <p:spTgt spid="1597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97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anim calcmode="lin" valueType="num">
                                      <p:cBhvr additive="base">
                                        <p:cTn id="23" dur="500" fill="hold"/>
                                        <p:tgtEl>
                                          <p:spTgt spid="1597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97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9747">
                                            <p:txEl>
                                              <p:pRg st="5" end="5"/>
                                            </p:txEl>
                                          </p:spTgt>
                                        </p:tgtEl>
                                        <p:attrNameLst>
                                          <p:attrName>style.visibility</p:attrName>
                                        </p:attrNameLst>
                                      </p:cBhvr>
                                      <p:to>
                                        <p:strVal val="visible"/>
                                      </p:to>
                                    </p:set>
                                    <p:anim calcmode="lin" valueType="num">
                                      <p:cBhvr additive="base">
                                        <p:cTn id="27" dur="500" fill="hold"/>
                                        <p:tgtEl>
                                          <p:spTgt spid="15974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974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9747">
                                            <p:txEl>
                                              <p:pRg st="6" end="6"/>
                                            </p:txEl>
                                          </p:spTgt>
                                        </p:tgtEl>
                                        <p:attrNameLst>
                                          <p:attrName>style.visibility</p:attrName>
                                        </p:attrNameLst>
                                      </p:cBhvr>
                                      <p:to>
                                        <p:strVal val="visible"/>
                                      </p:to>
                                    </p:set>
                                    <p:anim calcmode="lin" valueType="num">
                                      <p:cBhvr additive="base">
                                        <p:cTn id="31" dur="500" fill="hold"/>
                                        <p:tgtEl>
                                          <p:spTgt spid="15974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974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9747">
                                            <p:txEl>
                                              <p:pRg st="7" end="7"/>
                                            </p:txEl>
                                          </p:spTgt>
                                        </p:tgtEl>
                                        <p:attrNameLst>
                                          <p:attrName>style.visibility</p:attrName>
                                        </p:attrNameLst>
                                      </p:cBhvr>
                                      <p:to>
                                        <p:strVal val="visible"/>
                                      </p:to>
                                    </p:set>
                                    <p:anim calcmode="lin" valueType="num">
                                      <p:cBhvr additive="base">
                                        <p:cTn id="35" dur="500" fill="hold"/>
                                        <p:tgtEl>
                                          <p:spTgt spid="159747">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9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9747">
                                            <p:txEl>
                                              <p:pRg st="8" end="8"/>
                                            </p:txEl>
                                          </p:spTgt>
                                        </p:tgtEl>
                                        <p:attrNameLst>
                                          <p:attrName>style.visibility</p:attrName>
                                        </p:attrNameLst>
                                      </p:cBhvr>
                                      <p:to>
                                        <p:strVal val="visible"/>
                                      </p:to>
                                    </p:set>
                                    <p:anim calcmode="lin" valueType="num">
                                      <p:cBhvr additive="base">
                                        <p:cTn id="41" dur="500" fill="hold"/>
                                        <p:tgtEl>
                                          <p:spTgt spid="159747">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9747">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9747">
                                            <p:txEl>
                                              <p:pRg st="9" end="9"/>
                                            </p:txEl>
                                          </p:spTgt>
                                        </p:tgtEl>
                                        <p:attrNameLst>
                                          <p:attrName>style.visibility</p:attrName>
                                        </p:attrNameLst>
                                      </p:cBhvr>
                                      <p:to>
                                        <p:strVal val="visible"/>
                                      </p:to>
                                    </p:set>
                                    <p:anim calcmode="lin" valueType="num">
                                      <p:cBhvr additive="base">
                                        <p:cTn id="45" dur="500" fill="hold"/>
                                        <p:tgtEl>
                                          <p:spTgt spid="159747">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597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59747">
                                            <p:txEl>
                                              <p:pRg st="10" end="10"/>
                                            </p:txEl>
                                          </p:spTgt>
                                        </p:tgtEl>
                                        <p:attrNameLst>
                                          <p:attrName>style.visibility</p:attrName>
                                        </p:attrNameLst>
                                      </p:cBhvr>
                                      <p:to>
                                        <p:strVal val="visible"/>
                                      </p:to>
                                    </p:set>
                                    <p:anim calcmode="lin" valueType="num">
                                      <p:cBhvr additive="base">
                                        <p:cTn id="51" dur="500" fill="hold"/>
                                        <p:tgtEl>
                                          <p:spTgt spid="1597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597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9747">
                                            <p:txEl>
                                              <p:pRg st="11" end="11"/>
                                            </p:txEl>
                                          </p:spTgt>
                                        </p:tgtEl>
                                        <p:attrNameLst>
                                          <p:attrName>style.visibility</p:attrName>
                                        </p:attrNameLst>
                                      </p:cBhvr>
                                      <p:to>
                                        <p:strVal val="visible"/>
                                      </p:to>
                                    </p:set>
                                    <p:anim calcmode="lin" valueType="num">
                                      <p:cBhvr additive="base">
                                        <p:cTn id="57" dur="500" fill="hold"/>
                                        <p:tgtEl>
                                          <p:spTgt spid="159747">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597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59747">
                                            <p:txEl>
                                              <p:pRg st="12" end="12"/>
                                            </p:txEl>
                                          </p:spTgt>
                                        </p:tgtEl>
                                        <p:attrNameLst>
                                          <p:attrName>style.visibility</p:attrName>
                                        </p:attrNameLst>
                                      </p:cBhvr>
                                      <p:to>
                                        <p:strVal val="visible"/>
                                      </p:to>
                                    </p:set>
                                    <p:anim calcmode="lin" valueType="num">
                                      <p:cBhvr additive="base">
                                        <p:cTn id="63" dur="500" fill="hold"/>
                                        <p:tgtEl>
                                          <p:spTgt spid="159747">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597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OS Tool: Virtual Machine Abstraction</a:t>
            </a:r>
          </a:p>
        </p:txBody>
      </p:sp>
      <p:sp>
        <p:nvSpPr>
          <p:cNvPr id="18435" name="Rectangle 3"/>
          <p:cNvSpPr>
            <a:spLocks noGrp="1" noChangeArrowheads="1"/>
          </p:cNvSpPr>
          <p:nvPr>
            <p:ph type="body" idx="1"/>
          </p:nvPr>
        </p:nvSpPr>
        <p:spPr>
          <a:xfrm>
            <a:off x="381000" y="3200400"/>
            <a:ext cx="8534400" cy="3124200"/>
          </a:xfrm>
        </p:spPr>
        <p:txBody>
          <a:bodyPr/>
          <a:lstStyle/>
          <a:p>
            <a:pPr>
              <a:lnSpc>
                <a:spcPct val="80000"/>
              </a:lnSpc>
            </a:pPr>
            <a:r>
              <a:rPr lang="en-US" altLang="en-US" smtClean="0"/>
              <a:t>Software Engineering Problem: </a:t>
            </a:r>
          </a:p>
          <a:p>
            <a:pPr lvl="1">
              <a:lnSpc>
                <a:spcPct val="80000"/>
              </a:lnSpc>
            </a:pPr>
            <a:r>
              <a:rPr lang="en-US" altLang="en-US" smtClean="0"/>
              <a:t>Turn hardware/software quirks </a:t>
            </a:r>
            <a:r>
              <a:rPr lang="en-US" altLang="en-US" smtClean="0">
                <a:sym typeface="Symbol" panose="05050102010706020507" pitchFamily="18" charset="2"/>
              </a:rPr>
              <a:t> </a:t>
            </a:r>
            <a:br>
              <a:rPr lang="en-US" altLang="en-US" smtClean="0">
                <a:sym typeface="Symbol" panose="05050102010706020507" pitchFamily="18" charset="2"/>
              </a:rPr>
            </a:br>
            <a:r>
              <a:rPr lang="en-US" altLang="en-US" smtClean="0">
                <a:sym typeface="Symbol" panose="05050102010706020507" pitchFamily="18" charset="2"/>
              </a:rPr>
              <a:t>	</a:t>
            </a:r>
            <a:r>
              <a:rPr lang="en-US" altLang="en-US" smtClean="0"/>
              <a:t>what programmers want/need</a:t>
            </a:r>
          </a:p>
          <a:p>
            <a:pPr lvl="1">
              <a:lnSpc>
                <a:spcPct val="80000"/>
              </a:lnSpc>
            </a:pPr>
            <a:r>
              <a:rPr lang="en-US" altLang="en-US" smtClean="0"/>
              <a:t>Optimize for convenience, utilization, security, reliability, etc…</a:t>
            </a:r>
          </a:p>
          <a:p>
            <a:pPr>
              <a:lnSpc>
                <a:spcPct val="80000"/>
              </a:lnSpc>
            </a:pPr>
            <a:r>
              <a:rPr lang="en-US" altLang="en-US" smtClean="0"/>
              <a:t>For Any OS area (e.g. file systems, virtual memory, networking, scheduling):</a:t>
            </a:r>
          </a:p>
          <a:p>
            <a:pPr lvl="1">
              <a:lnSpc>
                <a:spcPct val="80000"/>
              </a:lnSpc>
            </a:pPr>
            <a:r>
              <a:rPr lang="en-US" altLang="en-US" smtClean="0"/>
              <a:t>What’s the hardware interface? (physical reality)</a:t>
            </a:r>
          </a:p>
          <a:p>
            <a:pPr lvl="1">
              <a:lnSpc>
                <a:spcPct val="80000"/>
              </a:lnSpc>
            </a:pPr>
            <a:r>
              <a:rPr lang="en-US" altLang="en-US" smtClean="0"/>
              <a:t>What’s the application interface? (nicer abstraction)</a:t>
            </a:r>
          </a:p>
        </p:txBody>
      </p:sp>
      <p:sp>
        <p:nvSpPr>
          <p:cNvPr id="18436" name="Text Box 4"/>
          <p:cNvSpPr txBox="1">
            <a:spLocks noChangeArrowheads="1"/>
          </p:cNvSpPr>
          <p:nvPr/>
        </p:nvSpPr>
        <p:spPr bwMode="auto">
          <a:xfrm>
            <a:off x="228600" y="838200"/>
            <a:ext cx="4648200"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spcBef>
                <a:spcPct val="50000"/>
              </a:spcBef>
            </a:pPr>
            <a:r>
              <a:rPr lang="en-US" altLang="en-US" sz="3600">
                <a:solidFill>
                  <a:schemeClr val="accent2"/>
                </a:solidFill>
              </a:rPr>
              <a:t>Application</a:t>
            </a:r>
          </a:p>
          <a:p>
            <a:pPr algn="ctr">
              <a:spcBef>
                <a:spcPct val="50000"/>
              </a:spcBef>
            </a:pPr>
            <a:r>
              <a:rPr lang="en-US" altLang="en-US" sz="3600">
                <a:solidFill>
                  <a:schemeClr val="accent2"/>
                </a:solidFill>
              </a:rPr>
              <a:t>Operating System</a:t>
            </a:r>
          </a:p>
          <a:p>
            <a:pPr algn="ctr">
              <a:spcBef>
                <a:spcPct val="50000"/>
              </a:spcBef>
            </a:pPr>
            <a:r>
              <a:rPr lang="en-US" altLang="en-US" sz="3600">
                <a:solidFill>
                  <a:schemeClr val="accent2"/>
                </a:solidFill>
              </a:rPr>
              <a:t>Hardware</a:t>
            </a:r>
          </a:p>
        </p:txBody>
      </p:sp>
      <p:sp>
        <p:nvSpPr>
          <p:cNvPr id="18437" name="Line 5"/>
          <p:cNvSpPr>
            <a:spLocks noChangeShapeType="1"/>
          </p:cNvSpPr>
          <p:nvPr/>
        </p:nvSpPr>
        <p:spPr bwMode="auto">
          <a:xfrm>
            <a:off x="533400" y="2438400"/>
            <a:ext cx="4038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p:cNvSpPr>
            <a:spLocks noChangeShapeType="1"/>
          </p:cNvSpPr>
          <p:nvPr/>
        </p:nvSpPr>
        <p:spPr bwMode="auto">
          <a:xfrm>
            <a:off x="533400" y="1524000"/>
            <a:ext cx="4038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Text Box 8"/>
          <p:cNvSpPr txBox="1">
            <a:spLocks noChangeArrowheads="1"/>
          </p:cNvSpPr>
          <p:nvPr/>
        </p:nvSpPr>
        <p:spPr bwMode="auto">
          <a:xfrm>
            <a:off x="4648200" y="2209800"/>
            <a:ext cx="42259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t>Physical Machine Interface</a:t>
            </a:r>
          </a:p>
        </p:txBody>
      </p:sp>
      <p:sp>
        <p:nvSpPr>
          <p:cNvPr id="18440" name="Text Box 9"/>
          <p:cNvSpPr txBox="1">
            <a:spLocks noChangeArrowheads="1"/>
          </p:cNvSpPr>
          <p:nvPr/>
        </p:nvSpPr>
        <p:spPr bwMode="auto">
          <a:xfrm>
            <a:off x="4648200" y="1295400"/>
            <a:ext cx="40687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t>Virtual Machine Interface</a:t>
            </a:r>
          </a:p>
        </p:txBody>
      </p:sp>
    </p:spTree>
    <p:custDataLst>
      <p:tags r:id="rId1"/>
    </p:custDataLst>
    <p:extLst>
      <p:ext uri="{BB962C8B-B14F-4D97-AF65-F5344CB8AC3E}">
        <p14:creationId xmlns:p14="http://schemas.microsoft.com/office/powerpoint/2010/main" val="26632170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5745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2" name="Title 1"/>
          <p:cNvSpPr>
            <a:spLocks noGrp="1"/>
          </p:cNvSpPr>
          <p:nvPr>
            <p:ph type="title"/>
          </p:nvPr>
        </p:nvSpPr>
        <p:spPr>
          <a:xfrm>
            <a:off x="762000" y="228600"/>
            <a:ext cx="7772400" cy="533400"/>
          </a:xfrm>
        </p:spPr>
        <p:txBody>
          <a:bodyPr/>
          <a:lstStyle/>
          <a:p>
            <a:r>
              <a:rPr lang="en-US">
                <a:ea typeface="ＭＳ Ｐゴシック" charset="0"/>
                <a:cs typeface="ＭＳ Ｐゴシック" charset="0"/>
              </a:rPr>
              <a:t>Example: What’s in a Search Query?</a:t>
            </a:r>
          </a:p>
        </p:txBody>
      </p:sp>
      <p:sp>
        <p:nvSpPr>
          <p:cNvPr id="15363" name="Content Placeholder 2"/>
          <p:cNvSpPr>
            <a:spLocks noGrp="1"/>
          </p:cNvSpPr>
          <p:nvPr>
            <p:ph idx="1"/>
          </p:nvPr>
        </p:nvSpPr>
        <p:spPr>
          <a:xfrm>
            <a:off x="609600" y="5334000"/>
            <a:ext cx="7924800" cy="1066800"/>
          </a:xfrm>
        </p:spPr>
        <p:txBody>
          <a:bodyPr/>
          <a:lstStyle/>
          <a:p>
            <a:r>
              <a:rPr lang="en-US" dirty="0">
                <a:latin typeface="+mj-lt"/>
                <a:ea typeface="ＭＳ Ｐゴシック" charset="0"/>
                <a:cs typeface="ＭＳ Ｐゴシック" charset="0"/>
              </a:rPr>
              <a:t>Complex interaction of multiple components in multiple administrative </a:t>
            </a:r>
            <a:r>
              <a:rPr lang="en-US" dirty="0" smtClean="0">
                <a:latin typeface="+mj-lt"/>
                <a:ea typeface="ＭＳ Ｐゴシック" charset="0"/>
                <a:cs typeface="ＭＳ Ｐゴシック" charset="0"/>
              </a:rPr>
              <a:t>domains</a:t>
            </a:r>
          </a:p>
          <a:p>
            <a:pPr lvl="1"/>
            <a:r>
              <a:rPr lang="en-US" dirty="0" smtClean="0">
                <a:latin typeface="+mj-lt"/>
                <a:ea typeface="ＭＳ Ｐゴシック" charset="0"/>
                <a:cs typeface="ＭＳ Ｐゴシック" charset="0"/>
              </a:rPr>
              <a:t>Systems, services, protocols, …</a:t>
            </a:r>
            <a:endParaRPr lang="en-US" dirty="0">
              <a:latin typeface="+mj-lt"/>
              <a:ea typeface="ＭＳ Ｐゴシック" charset="0"/>
              <a:cs typeface="ＭＳ Ｐゴシック" charset="0"/>
            </a:endParaRPr>
          </a:p>
          <a:p>
            <a:pPr lvl="1"/>
            <a:endParaRPr lang="en-US" dirty="0">
              <a:latin typeface="+mj-lt"/>
              <a:ea typeface="ＭＳ Ｐゴシック" charset="0"/>
            </a:endParaRPr>
          </a:p>
          <a:p>
            <a:pPr lvl="1"/>
            <a:endParaRPr lang="en-US" dirty="0">
              <a:latin typeface="+mj-lt"/>
              <a:ea typeface="ＭＳ Ｐゴシック" charset="0"/>
            </a:endParaRPr>
          </a:p>
        </p:txBody>
      </p:sp>
      <p:pic>
        <p:nvPicPr>
          <p:cNvPr id="15364"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008313"/>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617913"/>
            <a:ext cx="132556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20939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27162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29321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9" name="Rounded Rectangle 19"/>
          <p:cNvSpPr>
            <a:spLocks noChangeArrowheads="1"/>
          </p:cNvSpPr>
          <p:nvPr/>
        </p:nvSpPr>
        <p:spPr bwMode="auto">
          <a:xfrm>
            <a:off x="5486400" y="1712913"/>
            <a:ext cx="3200400" cy="32766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mj-lt"/>
            </a:endParaRPr>
          </a:p>
        </p:txBody>
      </p:sp>
      <p:pic>
        <p:nvPicPr>
          <p:cNvPr id="15370" name="Picture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14970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1"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1066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21828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3" name="TextBox 31"/>
          <p:cNvSpPr txBox="1">
            <a:spLocks noChangeArrowheads="1"/>
          </p:cNvSpPr>
          <p:nvPr/>
        </p:nvSpPr>
        <p:spPr bwMode="auto">
          <a:xfrm>
            <a:off x="5562600" y="1331913"/>
            <a:ext cx="15440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cs typeface="Helvetica" charset="0"/>
              </a:rPr>
              <a:t>Datacenter</a:t>
            </a:r>
          </a:p>
        </p:txBody>
      </p:sp>
      <p:sp>
        <p:nvSpPr>
          <p:cNvPr id="15374" name="TextBox 40"/>
          <p:cNvSpPr txBox="1">
            <a:spLocks noChangeArrowheads="1"/>
          </p:cNvSpPr>
          <p:nvPr/>
        </p:nvSpPr>
        <p:spPr bwMode="auto">
          <a:xfrm>
            <a:off x="5562600" y="3429000"/>
            <a:ext cx="10967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mj-lt"/>
                <a:cs typeface="Helvetica" charset="0"/>
              </a:rPr>
              <a:t>Load</a:t>
            </a:r>
          </a:p>
          <a:p>
            <a:r>
              <a:rPr lang="en-US" sz="1800" b="0">
                <a:latin typeface="+mj-lt"/>
                <a:cs typeface="Helvetica" charset="0"/>
              </a:rPr>
              <a:t>balancer</a:t>
            </a:r>
          </a:p>
        </p:txBody>
      </p:sp>
      <p:sp>
        <p:nvSpPr>
          <p:cNvPr id="15375" name="TextBox 41"/>
          <p:cNvSpPr txBox="1">
            <a:spLocks noChangeArrowheads="1"/>
          </p:cNvSpPr>
          <p:nvPr/>
        </p:nvSpPr>
        <p:spPr bwMode="auto">
          <a:xfrm>
            <a:off x="7315200" y="4532313"/>
            <a:ext cx="13051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mj-lt"/>
                <a:cs typeface="Helvetica" charset="0"/>
              </a:rPr>
              <a:t>Ad Server</a:t>
            </a:r>
          </a:p>
        </p:txBody>
      </p:sp>
      <p:sp>
        <p:nvSpPr>
          <p:cNvPr id="15376" name="TextBox 42"/>
          <p:cNvSpPr txBox="1">
            <a:spLocks noChangeArrowheads="1"/>
          </p:cNvSpPr>
          <p:nvPr/>
        </p:nvSpPr>
        <p:spPr bwMode="auto">
          <a:xfrm>
            <a:off x="1242123" y="1143000"/>
            <a:ext cx="10438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mj-lt"/>
                <a:cs typeface="Helvetica" charset="0"/>
              </a:rPr>
              <a:t>DNS </a:t>
            </a:r>
          </a:p>
          <a:p>
            <a:pPr algn="r"/>
            <a:r>
              <a:rPr lang="en-US" sz="1800" b="0">
                <a:latin typeface="+mj-lt"/>
                <a:cs typeface="Helvetica" charset="0"/>
              </a:rPr>
              <a:t>Servers</a:t>
            </a:r>
          </a:p>
        </p:txBody>
      </p:sp>
      <p:cxnSp>
        <p:nvCxnSpPr>
          <p:cNvPr id="45" name="Straight Arrow Connector 44"/>
          <p:cNvCxnSpPr>
            <a:cxnSpLocks noChangeShapeType="1"/>
          </p:cNvCxnSpPr>
          <p:nvPr/>
        </p:nvCxnSpPr>
        <p:spPr bwMode="auto">
          <a:xfrm flipV="1">
            <a:off x="1066800" y="25511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7" name="Straight Arrow Connector 46"/>
          <p:cNvCxnSpPr>
            <a:cxnSpLocks noChangeShapeType="1"/>
          </p:cNvCxnSpPr>
          <p:nvPr/>
        </p:nvCxnSpPr>
        <p:spPr bwMode="auto">
          <a:xfrm flipV="1">
            <a:off x="1828800" y="17891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49" name="Straight Arrow Connector 48"/>
          <p:cNvCxnSpPr>
            <a:cxnSpLocks noChangeShapeType="1"/>
          </p:cNvCxnSpPr>
          <p:nvPr/>
        </p:nvCxnSpPr>
        <p:spPr bwMode="auto">
          <a:xfrm>
            <a:off x="1828800" y="236696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3" name="Straight Arrow Connector 52"/>
          <p:cNvCxnSpPr>
            <a:cxnSpLocks noChangeShapeType="1"/>
          </p:cNvCxnSpPr>
          <p:nvPr/>
        </p:nvCxnSpPr>
        <p:spPr bwMode="auto">
          <a:xfrm rot="10800000" flipV="1">
            <a:off x="1828800" y="19415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5" name="Straight Arrow Connector 54"/>
          <p:cNvCxnSpPr>
            <a:cxnSpLocks noChangeShapeType="1"/>
          </p:cNvCxnSpPr>
          <p:nvPr/>
        </p:nvCxnSpPr>
        <p:spPr bwMode="auto">
          <a:xfrm rot="10800000">
            <a:off x="1828800" y="247491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8" name="Straight Arrow Connector 57"/>
          <p:cNvCxnSpPr>
            <a:cxnSpLocks noChangeShapeType="1"/>
          </p:cNvCxnSpPr>
          <p:nvPr/>
        </p:nvCxnSpPr>
        <p:spPr bwMode="auto">
          <a:xfrm rot="10800000" flipV="1">
            <a:off x="1143000" y="26273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4" name="Freeform 63"/>
          <p:cNvSpPr>
            <a:spLocks noChangeArrowheads="1"/>
          </p:cNvSpPr>
          <p:nvPr/>
        </p:nvSpPr>
        <p:spPr bwMode="auto">
          <a:xfrm>
            <a:off x="1154113" y="3192463"/>
            <a:ext cx="4548187" cy="265112"/>
          </a:xfrm>
          <a:custGeom>
            <a:avLst/>
            <a:gdLst>
              <a:gd name="T0" fmla="*/ 0 w 4548513"/>
              <a:gd name="T1" fmla="*/ 112089 h 265638"/>
              <a:gd name="T2" fmla="*/ 1177560 w 4548513"/>
              <a:gd name="T3" fmla="*/ 236631 h 265638"/>
              <a:gd name="T4" fmla="*/ 4541993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US">
              <a:latin typeface="+mj-lt"/>
            </a:endParaRPr>
          </a:p>
        </p:txBody>
      </p:sp>
      <p:cxnSp>
        <p:nvCxnSpPr>
          <p:cNvPr id="65" name="Straight Arrow Connector 64"/>
          <p:cNvCxnSpPr>
            <a:cxnSpLocks noChangeShapeType="1"/>
          </p:cNvCxnSpPr>
          <p:nvPr/>
        </p:nvCxnSpPr>
        <p:spPr bwMode="auto">
          <a:xfrm flipV="1">
            <a:off x="6553200" y="2976563"/>
            <a:ext cx="381000" cy="1079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 name="Straight Arrow Connector 67"/>
          <p:cNvCxnSpPr>
            <a:cxnSpLocks noChangeShapeType="1"/>
          </p:cNvCxnSpPr>
          <p:nvPr/>
        </p:nvCxnSpPr>
        <p:spPr bwMode="auto">
          <a:xfrm rot="5400000" flipH="1" flipV="1">
            <a:off x="7239000" y="2322513"/>
            <a:ext cx="3810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0" name="Straight Arrow Connector 69"/>
          <p:cNvCxnSpPr>
            <a:cxnSpLocks noChangeShapeType="1"/>
          </p:cNvCxnSpPr>
          <p:nvPr/>
        </p:nvCxnSpPr>
        <p:spPr bwMode="auto">
          <a:xfrm>
            <a:off x="7239000" y="2976563"/>
            <a:ext cx="457200" cy="2159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3" name="Straight Arrow Connector 72"/>
          <p:cNvCxnSpPr>
            <a:cxnSpLocks noChangeShapeType="1"/>
          </p:cNvCxnSpPr>
          <p:nvPr/>
        </p:nvCxnSpPr>
        <p:spPr bwMode="auto">
          <a:xfrm rot="16200000" flipH="1">
            <a:off x="7162800" y="3236913"/>
            <a:ext cx="533400" cy="5334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8" name="Straight Arrow Connector 77"/>
          <p:cNvCxnSpPr>
            <a:cxnSpLocks noChangeShapeType="1"/>
          </p:cNvCxnSpPr>
          <p:nvPr/>
        </p:nvCxnSpPr>
        <p:spPr bwMode="auto">
          <a:xfrm rot="16200000" flipH="1">
            <a:off x="7010400" y="3236913"/>
            <a:ext cx="533400" cy="5334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79" name="Straight Arrow Connector 78"/>
          <p:cNvCxnSpPr>
            <a:cxnSpLocks noChangeShapeType="1"/>
          </p:cNvCxnSpPr>
          <p:nvPr/>
        </p:nvCxnSpPr>
        <p:spPr bwMode="auto">
          <a:xfrm>
            <a:off x="7239000" y="3084513"/>
            <a:ext cx="457200" cy="2159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80" name="Straight Arrow Connector 79"/>
          <p:cNvCxnSpPr>
            <a:cxnSpLocks noChangeShapeType="1"/>
          </p:cNvCxnSpPr>
          <p:nvPr/>
        </p:nvCxnSpPr>
        <p:spPr bwMode="auto">
          <a:xfrm flipV="1">
            <a:off x="7239000" y="2479675"/>
            <a:ext cx="393700" cy="376238"/>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84" name="Straight Arrow Connector 83"/>
          <p:cNvCxnSpPr>
            <a:cxnSpLocks noChangeShapeType="1"/>
          </p:cNvCxnSpPr>
          <p:nvPr/>
        </p:nvCxnSpPr>
        <p:spPr bwMode="auto">
          <a:xfrm flipV="1">
            <a:off x="6553200" y="3128963"/>
            <a:ext cx="381000" cy="10795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sp>
        <p:nvSpPr>
          <p:cNvPr id="85" name="Freeform 84"/>
          <p:cNvSpPr>
            <a:spLocks noChangeArrowheads="1"/>
          </p:cNvSpPr>
          <p:nvPr/>
        </p:nvSpPr>
        <p:spPr bwMode="auto">
          <a:xfrm>
            <a:off x="1066800" y="3344863"/>
            <a:ext cx="4548188" cy="265112"/>
          </a:xfrm>
          <a:custGeom>
            <a:avLst/>
            <a:gdLst>
              <a:gd name="T0" fmla="*/ 0 w 4548513"/>
              <a:gd name="T1" fmla="*/ 112089 h 265638"/>
              <a:gd name="T2" fmla="*/ 1177564 w 4548513"/>
              <a:gd name="T3" fmla="*/ 236631 h 265638"/>
              <a:gd name="T4" fmla="*/ 4542013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anchor="ctr"/>
          <a:lstStyle/>
          <a:p>
            <a:endParaRPr lang="en-US">
              <a:latin typeface="+mj-lt"/>
            </a:endParaRPr>
          </a:p>
        </p:txBody>
      </p:sp>
      <p:sp>
        <p:nvSpPr>
          <p:cNvPr id="15393" name="TextBox 85"/>
          <p:cNvSpPr txBox="1">
            <a:spLocks noChangeArrowheads="1"/>
          </p:cNvSpPr>
          <p:nvPr/>
        </p:nvSpPr>
        <p:spPr bwMode="auto">
          <a:xfrm>
            <a:off x="7848600" y="1981200"/>
            <a:ext cx="95250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mj-lt"/>
                <a:cs typeface="Helvetica" charset="0"/>
              </a:rPr>
              <a:t>Search</a:t>
            </a:r>
          </a:p>
          <a:p>
            <a:r>
              <a:rPr lang="en-US" sz="1800" b="0">
                <a:latin typeface="+mj-lt"/>
                <a:cs typeface="Helvetica" charset="0"/>
              </a:rPr>
              <a:t>Index</a:t>
            </a:r>
          </a:p>
        </p:txBody>
      </p:sp>
      <p:sp>
        <p:nvSpPr>
          <p:cNvPr id="87" name="Rectangular Callout 86"/>
          <p:cNvSpPr>
            <a:spLocks noChangeArrowheads="1"/>
          </p:cNvSpPr>
          <p:nvPr/>
        </p:nvSpPr>
        <p:spPr bwMode="auto">
          <a:xfrm>
            <a:off x="152400" y="1865313"/>
            <a:ext cx="1143000" cy="609600"/>
          </a:xfrm>
          <a:prstGeom prst="wedgeRectCallout">
            <a:avLst>
              <a:gd name="adj1" fmla="val 54750"/>
              <a:gd name="adj2" fmla="val 75255"/>
            </a:avLst>
          </a:prstGeom>
          <a:solidFill>
            <a:srgbClr val="FFFFAA"/>
          </a:solidFill>
          <a:ln w="25400">
            <a:solidFill>
              <a:schemeClr val="tx1"/>
            </a:solidFill>
            <a:round/>
            <a:headEnd type="triangle" w="med" len="med"/>
            <a:tailEnd/>
          </a:ln>
        </p:spPr>
        <p:txBody>
          <a:bodyPr anchor="ctr"/>
          <a:lstStyle/>
          <a:p>
            <a:pPr algn="ctr"/>
            <a:r>
              <a:rPr lang="en-US" b="0">
                <a:latin typeface="+mj-lt"/>
                <a:cs typeface="Helvetica" charset="0"/>
              </a:rPr>
              <a:t>DNS</a:t>
            </a:r>
          </a:p>
          <a:p>
            <a:pPr algn="ctr"/>
            <a:r>
              <a:rPr lang="en-US" b="0">
                <a:latin typeface="+mj-lt"/>
                <a:cs typeface="Helvetica" charset="0"/>
              </a:rPr>
              <a:t>request</a:t>
            </a:r>
          </a:p>
        </p:txBody>
      </p:sp>
      <p:sp>
        <p:nvSpPr>
          <p:cNvPr id="88" name="Rectangular Callout 87"/>
          <p:cNvSpPr>
            <a:spLocks noChangeArrowheads="1"/>
          </p:cNvSpPr>
          <p:nvPr/>
        </p:nvSpPr>
        <p:spPr bwMode="auto">
          <a:xfrm>
            <a:off x="5715000" y="1941513"/>
            <a:ext cx="990600" cy="838200"/>
          </a:xfrm>
          <a:prstGeom prst="wedgeRectCallout">
            <a:avLst>
              <a:gd name="adj1" fmla="val 73065"/>
              <a:gd name="adj2" fmla="val 45880"/>
            </a:avLst>
          </a:prstGeom>
          <a:solidFill>
            <a:srgbClr val="FFFFAA"/>
          </a:solidFill>
          <a:ln w="25400">
            <a:solidFill>
              <a:schemeClr val="tx1"/>
            </a:solidFill>
            <a:round/>
            <a:headEnd type="triangle" w="med" len="med"/>
            <a:tailEnd/>
          </a:ln>
        </p:spPr>
        <p:txBody>
          <a:bodyPr anchor="ctr"/>
          <a:lstStyle/>
          <a:p>
            <a:pPr algn="ctr"/>
            <a:r>
              <a:rPr lang="en-US" b="0">
                <a:latin typeface="+mj-lt"/>
                <a:cs typeface="Helvetica" charset="0"/>
              </a:rPr>
              <a:t>create</a:t>
            </a:r>
          </a:p>
          <a:p>
            <a:pPr algn="ctr"/>
            <a:r>
              <a:rPr lang="en-US" b="0">
                <a:latin typeface="+mj-lt"/>
                <a:cs typeface="Helvetica" charset="0"/>
              </a:rPr>
              <a:t>result</a:t>
            </a:r>
          </a:p>
          <a:p>
            <a:pPr algn="ctr"/>
            <a:r>
              <a:rPr lang="en-US" b="0">
                <a:latin typeface="+mj-lt"/>
                <a:cs typeface="Helvetica" charset="0"/>
              </a:rPr>
              <a:t>page</a:t>
            </a:r>
          </a:p>
        </p:txBody>
      </p:sp>
      <p:pic>
        <p:nvPicPr>
          <p:cNvPr id="15396" name="Picture 1"/>
          <p:cNvPicPr>
            <a:picLocks noChangeAspect="1"/>
          </p:cNvPicPr>
          <p:nvPr/>
        </p:nvPicPr>
        <p:blipFill>
          <a:blip r:embed="rId7">
            <a:extLst>
              <a:ext uri="{28A0092B-C50C-407E-A947-70E740481C1C}">
                <a14:useLocalDpi xmlns:a14="http://schemas.microsoft.com/office/drawing/2010/main" val="0"/>
              </a:ext>
            </a:extLst>
          </a:blip>
          <a:srcRect l="32965" t="5408" r="32854" b="5586"/>
          <a:stretch>
            <a:fillRect/>
          </a:stretch>
        </p:blipFill>
        <p:spPr bwMode="auto">
          <a:xfrm>
            <a:off x="381000" y="2895600"/>
            <a:ext cx="641350"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ube 1"/>
          <p:cNvSpPr/>
          <p:nvPr/>
        </p:nvSpPr>
        <p:spPr bwMode="auto">
          <a:xfrm>
            <a:off x="2286000" y="3352800"/>
            <a:ext cx="533400" cy="30480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j-lt"/>
            </a:endParaRPr>
          </a:p>
        </p:txBody>
      </p:sp>
      <p:sp>
        <p:nvSpPr>
          <p:cNvPr id="39" name="Cube 38"/>
          <p:cNvSpPr/>
          <p:nvPr/>
        </p:nvSpPr>
        <p:spPr bwMode="auto">
          <a:xfrm>
            <a:off x="4419600" y="3200400"/>
            <a:ext cx="533400" cy="30480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j-lt"/>
            </a:endParaRPr>
          </a:p>
        </p:txBody>
      </p:sp>
      <p:sp>
        <p:nvSpPr>
          <p:cNvPr id="40" name="TextBox 41"/>
          <p:cNvSpPr txBox="1">
            <a:spLocks noChangeArrowheads="1"/>
          </p:cNvSpPr>
          <p:nvPr/>
        </p:nvSpPr>
        <p:spPr bwMode="auto">
          <a:xfrm>
            <a:off x="7924800" y="2895600"/>
            <a:ext cx="838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smtClean="0">
                <a:latin typeface="+mj-lt"/>
                <a:cs typeface="Helvetica" charset="0"/>
              </a:rPr>
              <a:t>Page store</a:t>
            </a:r>
            <a:endParaRPr lang="en-US" sz="1800" b="0" dirty="0">
              <a:latin typeface="+mj-lt"/>
              <a:cs typeface="Helvetica" charset="0"/>
            </a:endParaRPr>
          </a:p>
        </p:txBody>
      </p:sp>
    </p:spTree>
    <p:extLst>
      <p:ext uri="{BB962C8B-B14F-4D97-AF65-F5344CB8AC3E}">
        <p14:creationId xmlns:p14="http://schemas.microsoft.com/office/powerpoint/2010/main" val="680590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5" grpId="0" animBg="1"/>
      <p:bldP spid="87"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ea typeface="ＭＳ Ｐゴシック" charset="0"/>
                <a:cs typeface="ＭＳ Ｐゴシック" charset="0"/>
              </a:rPr>
              <a:t>Virtual Machines</a:t>
            </a:r>
          </a:p>
        </p:txBody>
      </p:sp>
      <p:sp>
        <p:nvSpPr>
          <p:cNvPr id="44035" name="Rectangle 3"/>
          <p:cNvSpPr>
            <a:spLocks noGrp="1" noChangeArrowheads="1"/>
          </p:cNvSpPr>
          <p:nvPr>
            <p:ph type="body" idx="1"/>
          </p:nvPr>
        </p:nvSpPr>
        <p:spPr>
          <a:xfrm>
            <a:off x="304800" y="838200"/>
            <a:ext cx="8610600" cy="4267200"/>
          </a:xfrm>
        </p:spPr>
        <p:txBody>
          <a:bodyPr/>
          <a:lstStyle/>
          <a:p>
            <a:pPr>
              <a:lnSpc>
                <a:spcPct val="110000"/>
              </a:lnSpc>
            </a:pPr>
            <a:r>
              <a:rPr lang="en-US" dirty="0">
                <a:latin typeface="+mj-lt"/>
                <a:ea typeface="ＭＳ Ｐゴシック" charset="0"/>
                <a:cs typeface="ＭＳ Ｐゴシック" charset="0"/>
              </a:rPr>
              <a:t>Software emulation of an abstract machine</a:t>
            </a:r>
          </a:p>
          <a:p>
            <a:pPr lvl="1">
              <a:lnSpc>
                <a:spcPct val="110000"/>
              </a:lnSpc>
            </a:pPr>
            <a:r>
              <a:rPr lang="en-US" dirty="0">
                <a:latin typeface="+mj-lt"/>
                <a:ea typeface="ＭＳ Ｐゴシック" charset="0"/>
              </a:rPr>
              <a:t>Give programs illusion they own the machine</a:t>
            </a:r>
          </a:p>
          <a:p>
            <a:pPr lvl="1">
              <a:lnSpc>
                <a:spcPct val="110000"/>
              </a:lnSpc>
            </a:pPr>
            <a:r>
              <a:rPr lang="en-US" dirty="0">
                <a:latin typeface="+mj-lt"/>
                <a:ea typeface="ＭＳ Ｐゴシック" charset="0"/>
              </a:rPr>
              <a:t>Make it look like hardware has features you want</a:t>
            </a:r>
          </a:p>
          <a:p>
            <a:pPr>
              <a:lnSpc>
                <a:spcPct val="110000"/>
              </a:lnSpc>
            </a:pPr>
            <a:r>
              <a:rPr lang="en-US" dirty="0">
                <a:latin typeface="+mj-lt"/>
                <a:ea typeface="ＭＳ Ｐゴシック" charset="0"/>
                <a:cs typeface="ＭＳ Ｐゴシック" charset="0"/>
              </a:rPr>
              <a:t>Two types of </a:t>
            </a:r>
            <a:r>
              <a:rPr lang="en-US" dirty="0" smtClean="0">
                <a:latin typeface="+mj-lt"/>
                <a:ea typeface="ＭＳ Ｐゴシック" charset="0"/>
                <a:cs typeface="ＭＳ Ｐゴシック" charset="0"/>
              </a:rPr>
              <a:t>“Virtual </a:t>
            </a:r>
            <a:r>
              <a:rPr lang="en-US" dirty="0" err="1" smtClean="0">
                <a:latin typeface="+mj-lt"/>
                <a:ea typeface="ＭＳ Ｐゴシック" charset="0"/>
                <a:cs typeface="ＭＳ Ｐゴシック" charset="0"/>
              </a:rPr>
              <a:t>Machine”s</a:t>
            </a:r>
            <a:endParaRPr lang="en-US" dirty="0">
              <a:latin typeface="+mj-lt"/>
              <a:ea typeface="ＭＳ Ｐゴシック" charset="0"/>
              <a:cs typeface="ＭＳ Ｐゴシック" charset="0"/>
            </a:endParaRPr>
          </a:p>
          <a:p>
            <a:pPr lvl="1">
              <a:lnSpc>
                <a:spcPct val="110000"/>
              </a:lnSpc>
            </a:pPr>
            <a:r>
              <a:rPr lang="en-US" dirty="0" smtClean="0">
                <a:latin typeface="+mj-lt"/>
                <a:ea typeface="ＭＳ Ｐゴシック" charset="0"/>
              </a:rPr>
              <a:t>Process VM: </a:t>
            </a:r>
            <a:r>
              <a:rPr lang="en-US" dirty="0">
                <a:latin typeface="+mj-lt"/>
                <a:ea typeface="ＭＳ Ｐゴシック" charset="0"/>
              </a:rPr>
              <a:t>supports the execution of a single program; this functionality typically provided by </a:t>
            </a:r>
            <a:r>
              <a:rPr lang="en-US" dirty="0" smtClean="0">
                <a:latin typeface="+mj-lt"/>
                <a:ea typeface="ＭＳ Ｐゴシック" charset="0"/>
              </a:rPr>
              <a:t>OS</a:t>
            </a:r>
          </a:p>
          <a:p>
            <a:pPr lvl="1">
              <a:lnSpc>
                <a:spcPct val="110000"/>
              </a:lnSpc>
            </a:pPr>
            <a:r>
              <a:rPr lang="en-US" dirty="0">
                <a:latin typeface="+mj-lt"/>
                <a:ea typeface="ＭＳ Ｐゴシック" charset="0"/>
              </a:rPr>
              <a:t>System VM: supports the execution of an entire OS and its applications (e.g., </a:t>
            </a:r>
            <a:r>
              <a:rPr lang="en-US" dirty="0" err="1">
                <a:latin typeface="+mj-lt"/>
                <a:ea typeface="ＭＳ Ｐゴシック" charset="0"/>
              </a:rPr>
              <a:t>VMWare</a:t>
            </a:r>
            <a:r>
              <a:rPr lang="en-US" dirty="0">
                <a:latin typeface="+mj-lt"/>
                <a:ea typeface="ＭＳ Ｐゴシック" charset="0"/>
              </a:rPr>
              <a:t> Fusion, </a:t>
            </a:r>
            <a:r>
              <a:rPr lang="en-US" dirty="0" smtClean="0">
                <a:latin typeface="+mj-lt"/>
                <a:ea typeface="ＭＳ Ｐゴシック" charset="0"/>
              </a:rPr>
              <a:t>Virtual box, Parallels </a:t>
            </a:r>
            <a:r>
              <a:rPr lang="en-US" dirty="0">
                <a:latin typeface="+mj-lt"/>
                <a:ea typeface="ＭＳ Ｐゴシック" charset="0"/>
              </a:rPr>
              <a:t>Desktop, </a:t>
            </a:r>
            <a:r>
              <a:rPr lang="en-US" dirty="0" err="1">
                <a:latin typeface="+mj-lt"/>
                <a:ea typeface="ＭＳ Ｐゴシック" charset="0"/>
              </a:rPr>
              <a:t>Xen</a:t>
            </a:r>
            <a:r>
              <a:rPr lang="en-US" dirty="0">
                <a:latin typeface="+mj-lt"/>
                <a:ea typeface="ＭＳ Ｐゴシック" charset="0"/>
              </a:rPr>
              <a:t>)</a:t>
            </a:r>
          </a:p>
          <a:p>
            <a:pPr marL="457200" lvl="1" indent="0">
              <a:lnSpc>
                <a:spcPct val="110000"/>
              </a:lnSpc>
              <a:buNone/>
            </a:pPr>
            <a:endParaRPr lang="en-US" dirty="0">
              <a:latin typeface="+mj-lt"/>
              <a:ea typeface="ＭＳ Ｐゴシック" charset="0"/>
            </a:endParaRPr>
          </a:p>
        </p:txBody>
      </p:sp>
      <p:grpSp>
        <p:nvGrpSpPr>
          <p:cNvPr id="2" name="Group 1"/>
          <p:cNvGrpSpPr/>
          <p:nvPr/>
        </p:nvGrpSpPr>
        <p:grpSpPr>
          <a:xfrm>
            <a:off x="962025" y="4876800"/>
            <a:ext cx="7115175" cy="1676400"/>
            <a:chOff x="962025" y="4876800"/>
            <a:chExt cx="7115175" cy="1676400"/>
          </a:xfrm>
        </p:grpSpPr>
        <p:pic>
          <p:nvPicPr>
            <p:cNvPr id="63491" name="Picture 1"/>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667000" y="48768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025" y="4876800"/>
              <a:ext cx="12477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768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9530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9813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 calcmode="lin" valueType="num">
                                      <p:cBhvr additive="base">
                                        <p:cTn id="21" dur="500" fill="hold"/>
                                        <p:tgtEl>
                                          <p:spTgt spid="4403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40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500" fill="hold"/>
                                        <p:tgtEl>
                                          <p:spTgt spid="4403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403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anim calcmode="lin" valueType="num">
                                      <p:cBhvr additive="base">
                                        <p:cTn id="29" dur="500" fill="hold"/>
                                        <p:tgtEl>
                                          <p:spTgt spid="4403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ea typeface="ＭＳ Ｐゴシック" charset="0"/>
                <a:cs typeface="ＭＳ Ｐゴシック" charset="0"/>
              </a:rPr>
              <a:t>Process VMs</a:t>
            </a:r>
          </a:p>
        </p:txBody>
      </p:sp>
      <p:sp>
        <p:nvSpPr>
          <p:cNvPr id="44035" name="Rectangle 3"/>
          <p:cNvSpPr>
            <a:spLocks noGrp="1" noChangeArrowheads="1"/>
          </p:cNvSpPr>
          <p:nvPr>
            <p:ph type="body" idx="1"/>
          </p:nvPr>
        </p:nvSpPr>
        <p:spPr>
          <a:xfrm>
            <a:off x="304800" y="1066800"/>
            <a:ext cx="8763000" cy="5334000"/>
          </a:xfrm>
        </p:spPr>
        <p:txBody>
          <a:bodyPr/>
          <a:lstStyle/>
          <a:p>
            <a:r>
              <a:rPr lang="en-US" dirty="0">
                <a:latin typeface="+mj-lt"/>
                <a:ea typeface="ＭＳ Ｐゴシック" charset="0"/>
                <a:cs typeface="ＭＳ Ｐゴシック" charset="0"/>
              </a:rPr>
              <a:t>Programming simplicity</a:t>
            </a:r>
          </a:p>
          <a:p>
            <a:pPr lvl="1"/>
            <a:r>
              <a:rPr lang="en-US" dirty="0">
                <a:latin typeface="+mj-lt"/>
                <a:ea typeface="ＭＳ Ｐゴシック" charset="0"/>
              </a:rPr>
              <a:t>Each process thinks it has all memory/CPU time</a:t>
            </a:r>
          </a:p>
          <a:p>
            <a:pPr lvl="1"/>
            <a:r>
              <a:rPr lang="en-US" dirty="0">
                <a:latin typeface="+mj-lt"/>
                <a:ea typeface="ＭＳ Ｐゴシック" charset="0"/>
              </a:rPr>
              <a:t>Each process thinks it owns all devices</a:t>
            </a:r>
          </a:p>
          <a:p>
            <a:pPr lvl="1"/>
            <a:r>
              <a:rPr lang="en-US" dirty="0">
                <a:latin typeface="+mj-lt"/>
                <a:ea typeface="ＭＳ Ｐゴシック" charset="0"/>
              </a:rPr>
              <a:t>Different devices appear to have same </a:t>
            </a:r>
            <a:r>
              <a:rPr lang="en-US" dirty="0" smtClean="0">
                <a:latin typeface="+mj-lt"/>
                <a:ea typeface="ＭＳ Ｐゴシック" charset="0"/>
              </a:rPr>
              <a:t>high level interface</a:t>
            </a:r>
            <a:endParaRPr lang="en-US" dirty="0">
              <a:latin typeface="+mj-lt"/>
              <a:ea typeface="ＭＳ Ｐゴシック" charset="0"/>
            </a:endParaRPr>
          </a:p>
          <a:p>
            <a:pPr lvl="1"/>
            <a:r>
              <a:rPr lang="en-US" dirty="0">
                <a:latin typeface="+mj-lt"/>
                <a:ea typeface="ＭＳ Ｐゴシック" charset="0"/>
              </a:rPr>
              <a:t>Device interfaces more powerful than raw hardware</a:t>
            </a:r>
          </a:p>
          <a:p>
            <a:pPr lvl="2"/>
            <a:r>
              <a:rPr lang="en-US" dirty="0">
                <a:latin typeface="+mj-lt"/>
                <a:ea typeface="ＭＳ Ｐゴシック" charset="0"/>
              </a:rPr>
              <a:t>Bitmapped display </a:t>
            </a:r>
            <a:r>
              <a:rPr lang="en-US" dirty="0">
                <a:latin typeface="+mj-lt"/>
                <a:ea typeface="ＭＳ Ｐゴシック" charset="0"/>
                <a:sym typeface="Symbol" charset="0"/>
              </a:rPr>
              <a:t> windowing system</a:t>
            </a:r>
          </a:p>
          <a:p>
            <a:pPr lvl="2"/>
            <a:r>
              <a:rPr lang="en-US" dirty="0">
                <a:latin typeface="+mj-lt"/>
                <a:ea typeface="ＭＳ Ｐゴシック" charset="0"/>
                <a:sym typeface="Symbol" charset="0"/>
              </a:rPr>
              <a:t>Ethernet card  reliable, ordered, networking (TCP/IP)</a:t>
            </a:r>
          </a:p>
          <a:p>
            <a:r>
              <a:rPr lang="en-US" dirty="0">
                <a:latin typeface="+mj-lt"/>
                <a:ea typeface="ＭＳ Ｐゴシック" charset="0"/>
                <a:cs typeface="ＭＳ Ｐゴシック" charset="0"/>
              </a:rPr>
              <a:t>Fault Isolation</a:t>
            </a:r>
          </a:p>
          <a:p>
            <a:pPr lvl="1"/>
            <a:r>
              <a:rPr lang="en-US" dirty="0">
                <a:latin typeface="+mj-lt"/>
                <a:ea typeface="ＭＳ Ｐゴシック" charset="0"/>
              </a:rPr>
              <a:t>Processes unable to directly impact other processes</a:t>
            </a:r>
          </a:p>
          <a:p>
            <a:pPr lvl="1"/>
            <a:r>
              <a:rPr lang="en-US" dirty="0">
                <a:latin typeface="+mj-lt"/>
                <a:ea typeface="ＭＳ Ｐゴシック" charset="0"/>
              </a:rPr>
              <a:t>Bugs cannot crash whole machine</a:t>
            </a:r>
          </a:p>
          <a:p>
            <a:r>
              <a:rPr lang="en-US" dirty="0">
                <a:latin typeface="+mj-lt"/>
                <a:ea typeface="ＭＳ Ｐゴシック" charset="0"/>
                <a:cs typeface="ＭＳ Ｐゴシック" charset="0"/>
              </a:rPr>
              <a:t>Protection and Portability</a:t>
            </a:r>
          </a:p>
          <a:p>
            <a:pPr lvl="1"/>
            <a:r>
              <a:rPr lang="en-US" dirty="0">
                <a:latin typeface="+mj-lt"/>
                <a:ea typeface="ＭＳ Ｐゴシック" charset="0"/>
              </a:rPr>
              <a:t>Java interface safe and stable across many platforms</a:t>
            </a:r>
          </a:p>
          <a:p>
            <a:pPr lvl="1"/>
            <a:endParaRPr lang="en-US" dirty="0">
              <a:latin typeface="+mj-lt"/>
              <a:ea typeface="ＭＳ Ｐゴシック" charset="0"/>
            </a:endParaRPr>
          </a:p>
        </p:txBody>
      </p:sp>
    </p:spTree>
    <p:custDataLst>
      <p:tags r:id="rId1"/>
    </p:custDataLst>
    <p:extLst>
      <p:ext uri="{BB962C8B-B14F-4D97-AF65-F5344CB8AC3E}">
        <p14:creationId xmlns:p14="http://schemas.microsoft.com/office/powerpoint/2010/main" val="595775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228600" y="152400"/>
            <a:ext cx="8610600" cy="533400"/>
          </a:xfrm>
        </p:spPr>
        <p:txBody>
          <a:bodyPr/>
          <a:lstStyle/>
          <a:p>
            <a:r>
              <a:rPr lang="en-US">
                <a:ea typeface="ＭＳ Ｐゴシック" charset="0"/>
                <a:cs typeface="ＭＳ Ｐゴシック" charset="0"/>
              </a:rPr>
              <a:t>System Virtual Machines: Layers of OSs</a:t>
            </a:r>
          </a:p>
        </p:txBody>
      </p:sp>
      <p:sp>
        <p:nvSpPr>
          <p:cNvPr id="67586" name="Rectangle 3"/>
          <p:cNvSpPr>
            <a:spLocks noGrp="1" noChangeArrowheads="1"/>
          </p:cNvSpPr>
          <p:nvPr>
            <p:ph type="body" idx="1"/>
          </p:nvPr>
        </p:nvSpPr>
        <p:spPr>
          <a:xfrm>
            <a:off x="533400" y="762000"/>
            <a:ext cx="7924800" cy="5105400"/>
          </a:xfrm>
        </p:spPr>
        <p:txBody>
          <a:bodyPr/>
          <a:lstStyle/>
          <a:p>
            <a:r>
              <a:rPr lang="en-US">
                <a:latin typeface="+mj-lt"/>
                <a:ea typeface="ＭＳ Ｐゴシック" charset="0"/>
                <a:cs typeface="ＭＳ Ｐゴシック" charset="0"/>
              </a:rPr>
              <a:t>Useful for OS development</a:t>
            </a:r>
          </a:p>
          <a:p>
            <a:pPr lvl="1"/>
            <a:r>
              <a:rPr lang="en-US">
                <a:latin typeface="+mj-lt"/>
                <a:ea typeface="ＭＳ Ｐゴシック" charset="0"/>
              </a:rPr>
              <a:t>When OS crashes, restricted to one VM</a:t>
            </a:r>
          </a:p>
          <a:p>
            <a:pPr lvl="1"/>
            <a:r>
              <a:rPr lang="en-US">
                <a:latin typeface="+mj-lt"/>
                <a:ea typeface="ＭＳ Ｐゴシック" charset="0"/>
              </a:rPr>
              <a:t>Can aid testing programs on other OSs</a:t>
            </a:r>
          </a:p>
          <a:p>
            <a:pPr lvl="1"/>
            <a:endParaRPr lang="en-US">
              <a:latin typeface="+mj-lt"/>
              <a:ea typeface="ＭＳ Ｐゴシック" charset="0"/>
            </a:endParaRP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l="381" t="3047" r="381" b="4318"/>
          <a:stretch>
            <a:fillRect/>
          </a:stretch>
        </p:blipFill>
        <p:spPr bwMode="auto">
          <a:xfrm>
            <a:off x="1600200" y="2133600"/>
            <a:ext cx="6083300" cy="4259263"/>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909127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What is an Operating System,… Really?</a:t>
            </a:r>
          </a:p>
        </p:txBody>
      </p:sp>
      <p:sp>
        <p:nvSpPr>
          <p:cNvPr id="191491" name="Rectangle 3"/>
          <p:cNvSpPr>
            <a:spLocks noGrp="1" noChangeArrowheads="1"/>
          </p:cNvSpPr>
          <p:nvPr>
            <p:ph type="body" idx="1"/>
          </p:nvPr>
        </p:nvSpPr>
        <p:spPr>
          <a:xfrm>
            <a:off x="609600" y="914400"/>
            <a:ext cx="7924800" cy="5486400"/>
          </a:xfrm>
        </p:spPr>
        <p:txBody>
          <a:bodyPr/>
          <a:lstStyle/>
          <a:p>
            <a:r>
              <a:rPr lang="en-US" altLang="en-US" smtClean="0"/>
              <a:t>Most Likely:</a:t>
            </a:r>
          </a:p>
          <a:p>
            <a:pPr lvl="1"/>
            <a:r>
              <a:rPr lang="en-US" altLang="en-US" smtClean="0"/>
              <a:t>Memory Management</a:t>
            </a:r>
          </a:p>
          <a:p>
            <a:pPr lvl="1"/>
            <a:r>
              <a:rPr lang="en-US" altLang="en-US" smtClean="0"/>
              <a:t>I/O Management</a:t>
            </a:r>
          </a:p>
          <a:p>
            <a:pPr lvl="1"/>
            <a:r>
              <a:rPr lang="en-US" altLang="en-US" smtClean="0"/>
              <a:t>CPU Scheduling</a:t>
            </a:r>
          </a:p>
          <a:p>
            <a:pPr lvl="1"/>
            <a:r>
              <a:rPr lang="en-US" altLang="en-US" smtClean="0"/>
              <a:t>Communications? (Does Email belong in OS?)</a:t>
            </a:r>
          </a:p>
          <a:p>
            <a:pPr lvl="1"/>
            <a:r>
              <a:rPr lang="en-US" altLang="en-US" smtClean="0"/>
              <a:t>Multitasking/multiprogramming?</a:t>
            </a:r>
          </a:p>
          <a:p>
            <a:r>
              <a:rPr lang="en-US" altLang="en-US" smtClean="0"/>
              <a:t>What about?</a:t>
            </a:r>
          </a:p>
          <a:p>
            <a:pPr lvl="1"/>
            <a:r>
              <a:rPr lang="en-US" altLang="en-US" smtClean="0"/>
              <a:t>File System?</a:t>
            </a:r>
          </a:p>
          <a:p>
            <a:pPr lvl="1"/>
            <a:r>
              <a:rPr lang="en-US" altLang="en-US" smtClean="0"/>
              <a:t>Multimedia Support?</a:t>
            </a:r>
          </a:p>
          <a:p>
            <a:pPr lvl="1"/>
            <a:r>
              <a:rPr lang="en-US" altLang="en-US" smtClean="0"/>
              <a:t>User Interface?</a:t>
            </a:r>
          </a:p>
          <a:p>
            <a:pPr lvl="1"/>
            <a:r>
              <a:rPr lang="en-US" altLang="en-US" smtClean="0"/>
              <a:t>Internet Browser? </a:t>
            </a:r>
            <a:r>
              <a:rPr lang="en-US" altLang="en-US" smtClean="0">
                <a:sym typeface="Wingdings" panose="05000000000000000000" pitchFamily="2" charset="2"/>
              </a:rPr>
              <a:t></a:t>
            </a:r>
          </a:p>
          <a:p>
            <a:r>
              <a:rPr lang="en-US" altLang="en-US" smtClean="0">
                <a:sym typeface="Wingdings" panose="05000000000000000000" pitchFamily="2" charset="2"/>
              </a:rPr>
              <a:t>Is this only interesting to Academics??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4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149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49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1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Operating System Definition (Cont.)</a:t>
            </a:r>
          </a:p>
        </p:txBody>
      </p:sp>
      <p:sp>
        <p:nvSpPr>
          <p:cNvPr id="34819" name="Rectangle 3"/>
          <p:cNvSpPr>
            <a:spLocks noGrp="1" noChangeArrowheads="1"/>
          </p:cNvSpPr>
          <p:nvPr>
            <p:ph type="body" idx="1"/>
          </p:nvPr>
        </p:nvSpPr>
        <p:spPr>
          <a:xfrm>
            <a:off x="663575" y="1108075"/>
            <a:ext cx="7750175" cy="3568700"/>
          </a:xfrm>
        </p:spPr>
        <p:txBody>
          <a:bodyPr/>
          <a:lstStyle/>
          <a:p>
            <a:r>
              <a:rPr lang="en-US" altLang="en-US" smtClean="0"/>
              <a:t>No universally accepted definition</a:t>
            </a:r>
          </a:p>
          <a:p>
            <a:r>
              <a:rPr lang="en-US" altLang="en-US" smtClean="0"/>
              <a:t>“Everything a vendor ships when you order an operating system” is good approximation</a:t>
            </a:r>
          </a:p>
          <a:p>
            <a:pPr lvl="1"/>
            <a:r>
              <a:rPr lang="en-US" altLang="en-US" smtClean="0"/>
              <a:t>But varies wildly</a:t>
            </a:r>
          </a:p>
          <a:p>
            <a:r>
              <a:rPr lang="en-US" altLang="en-US" smtClean="0"/>
              <a:t>“The one program running at all times on the computer” is the </a:t>
            </a:r>
            <a:r>
              <a:rPr lang="en-US" altLang="en-US" smtClean="0">
                <a:solidFill>
                  <a:schemeClr val="hlink"/>
                </a:solidFill>
              </a:rPr>
              <a:t>kernel</a:t>
            </a:r>
            <a:r>
              <a:rPr lang="en-US" altLang="en-US" b="0" smtClean="0"/>
              <a:t>.  </a:t>
            </a:r>
          </a:p>
          <a:p>
            <a:pPr lvl="1"/>
            <a:r>
              <a:rPr lang="en-US" altLang="en-US" smtClean="0"/>
              <a:t>Everything else is either a system program (ships with the operating system) or an application program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152400"/>
            <a:ext cx="7467600" cy="533400"/>
          </a:xfrm>
        </p:spPr>
        <p:txBody>
          <a:bodyPr/>
          <a:lstStyle/>
          <a:p>
            <a:r>
              <a:rPr lang="en-US" altLang="en-US" smtClean="0"/>
              <a:t>Example: Protecting Processes from Each Other</a:t>
            </a:r>
          </a:p>
        </p:txBody>
      </p:sp>
      <p:sp>
        <p:nvSpPr>
          <p:cNvPr id="40963" name="Rectangle 3"/>
          <p:cNvSpPr>
            <a:spLocks noGrp="1" noChangeArrowheads="1"/>
          </p:cNvSpPr>
          <p:nvPr>
            <p:ph type="body" idx="1"/>
          </p:nvPr>
        </p:nvSpPr>
        <p:spPr/>
        <p:txBody>
          <a:bodyPr/>
          <a:lstStyle/>
          <a:p>
            <a:r>
              <a:rPr lang="en-US" altLang="en-US" smtClean="0"/>
              <a:t>Problem: Run multiple applications in such a way that they are protected from one another</a:t>
            </a:r>
          </a:p>
          <a:p>
            <a:r>
              <a:rPr lang="en-US" altLang="en-US" smtClean="0"/>
              <a:t>Goal: </a:t>
            </a:r>
          </a:p>
          <a:p>
            <a:pPr lvl="1"/>
            <a:r>
              <a:rPr lang="en-US" altLang="en-US" smtClean="0"/>
              <a:t>Keep User Programs from Crashing OS</a:t>
            </a:r>
          </a:p>
          <a:p>
            <a:pPr lvl="1"/>
            <a:r>
              <a:rPr lang="en-US" altLang="en-US" smtClean="0"/>
              <a:t>Keep User Programs from Crashing each other</a:t>
            </a:r>
          </a:p>
          <a:p>
            <a:pPr lvl="1"/>
            <a:r>
              <a:rPr lang="en-US" altLang="en-US" smtClean="0"/>
              <a:t>[Keep Parts of OS from crashing other parts?]</a:t>
            </a:r>
          </a:p>
          <a:p>
            <a:r>
              <a:rPr lang="en-US" altLang="en-US" smtClean="0"/>
              <a:t>(Some of the required) Mechanisms:</a:t>
            </a:r>
          </a:p>
          <a:p>
            <a:pPr lvl="1"/>
            <a:r>
              <a:rPr lang="en-US" altLang="en-US" smtClean="0"/>
              <a:t>Address Translation</a:t>
            </a:r>
          </a:p>
          <a:p>
            <a:pPr lvl="1"/>
            <a:r>
              <a:rPr lang="en-US" altLang="en-US" smtClean="0"/>
              <a:t>Dual Mode Operation</a:t>
            </a:r>
          </a:p>
          <a:p>
            <a:r>
              <a:rPr lang="en-US" altLang="en-US" smtClean="0"/>
              <a:t>Simple Policy:</a:t>
            </a:r>
          </a:p>
          <a:p>
            <a:pPr lvl="1"/>
            <a:r>
              <a:rPr lang="en-US" altLang="en-US" smtClean="0"/>
              <a:t>Programs are not allowed to read/write memory of other Programs or of Operating System </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5859" name="Group 35"/>
          <p:cNvGrpSpPr>
            <a:grpSpLocks/>
          </p:cNvGrpSpPr>
          <p:nvPr/>
        </p:nvGrpSpPr>
        <p:grpSpPr bwMode="auto">
          <a:xfrm>
            <a:off x="1371600" y="4114800"/>
            <a:ext cx="6705600" cy="1828800"/>
            <a:chOff x="624" y="2640"/>
            <a:chExt cx="4224" cy="1152"/>
          </a:xfrm>
        </p:grpSpPr>
        <p:pic>
          <p:nvPicPr>
            <p:cNvPr id="41989" name="Picture 30" descr="mem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28883">
              <a:off x="3696" y="2640"/>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val 26"/>
            <p:cNvSpPr>
              <a:spLocks noChangeArrowheads="1"/>
            </p:cNvSpPr>
            <p:nvPr/>
          </p:nvSpPr>
          <p:spPr bwMode="auto">
            <a:xfrm>
              <a:off x="624" y="2784"/>
              <a:ext cx="720" cy="720"/>
            </a:xfrm>
            <a:prstGeom prst="ellipse">
              <a:avLst/>
            </a:prstGeom>
            <a:solidFill>
              <a:schemeClr val="accent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3200"/>
                <a:t>CPU</a:t>
              </a:r>
            </a:p>
          </p:txBody>
        </p:sp>
        <p:sp>
          <p:nvSpPr>
            <p:cNvPr id="41991" name="Line 27"/>
            <p:cNvSpPr>
              <a:spLocks noChangeShapeType="1"/>
            </p:cNvSpPr>
            <p:nvPr/>
          </p:nvSpPr>
          <p:spPr bwMode="auto">
            <a:xfrm>
              <a:off x="1392" y="3168"/>
              <a:ext cx="76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Rectangle 28"/>
            <p:cNvSpPr>
              <a:spLocks noChangeArrowheads="1"/>
            </p:cNvSpPr>
            <p:nvPr/>
          </p:nvSpPr>
          <p:spPr bwMode="auto">
            <a:xfrm>
              <a:off x="2160" y="2832"/>
              <a:ext cx="864" cy="672"/>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2400"/>
                <a:t>MMU</a:t>
              </a:r>
            </a:p>
          </p:txBody>
        </p:sp>
        <p:sp>
          <p:nvSpPr>
            <p:cNvPr id="41993" name="Line 29"/>
            <p:cNvSpPr>
              <a:spLocks noChangeShapeType="1"/>
            </p:cNvSpPr>
            <p:nvPr/>
          </p:nvSpPr>
          <p:spPr bwMode="auto">
            <a:xfrm>
              <a:off x="3024" y="3168"/>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Text Box 32"/>
            <p:cNvSpPr txBox="1">
              <a:spLocks noChangeArrowheads="1"/>
            </p:cNvSpPr>
            <p:nvPr/>
          </p:nvSpPr>
          <p:spPr bwMode="auto">
            <a:xfrm>
              <a:off x="1324" y="2676"/>
              <a:ext cx="832"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Virtual</a:t>
              </a:r>
            </a:p>
            <a:p>
              <a:pPr algn="ctr"/>
              <a:r>
                <a:rPr lang="en-US" altLang="en-US"/>
                <a:t>Addresses</a:t>
              </a:r>
            </a:p>
          </p:txBody>
        </p:sp>
        <p:sp>
          <p:nvSpPr>
            <p:cNvPr id="41995" name="Text Box 33"/>
            <p:cNvSpPr txBox="1">
              <a:spLocks noChangeArrowheads="1"/>
            </p:cNvSpPr>
            <p:nvPr/>
          </p:nvSpPr>
          <p:spPr bwMode="auto">
            <a:xfrm>
              <a:off x="3120" y="2688"/>
              <a:ext cx="832"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Physical</a:t>
              </a:r>
            </a:p>
            <a:p>
              <a:pPr algn="ctr"/>
              <a:r>
                <a:rPr lang="en-US" altLang="en-US"/>
                <a:t>Addresses</a:t>
              </a:r>
            </a:p>
          </p:txBody>
        </p:sp>
      </p:grpSp>
      <p:sp>
        <p:nvSpPr>
          <p:cNvPr id="41987" name="Rectangle 2"/>
          <p:cNvSpPr>
            <a:spLocks noGrp="1" noChangeArrowheads="1"/>
          </p:cNvSpPr>
          <p:nvPr>
            <p:ph type="title"/>
          </p:nvPr>
        </p:nvSpPr>
        <p:spPr/>
        <p:txBody>
          <a:bodyPr/>
          <a:lstStyle/>
          <a:p>
            <a:r>
              <a:rPr lang="en-US" altLang="en-US" smtClean="0"/>
              <a:t>Address Translation</a:t>
            </a:r>
          </a:p>
        </p:txBody>
      </p:sp>
      <p:sp>
        <p:nvSpPr>
          <p:cNvPr id="205827" name="Rectangle 3"/>
          <p:cNvSpPr>
            <a:spLocks noGrp="1" noChangeArrowheads="1"/>
          </p:cNvSpPr>
          <p:nvPr>
            <p:ph type="body" idx="1"/>
          </p:nvPr>
        </p:nvSpPr>
        <p:spPr>
          <a:xfrm>
            <a:off x="152400" y="715963"/>
            <a:ext cx="8001000" cy="4572000"/>
          </a:xfrm>
        </p:spPr>
        <p:txBody>
          <a:bodyPr/>
          <a:lstStyle/>
          <a:p>
            <a:r>
              <a:rPr lang="en-US" altLang="en-US" smtClean="0"/>
              <a:t>Address Space</a:t>
            </a:r>
          </a:p>
          <a:p>
            <a:pPr lvl="1"/>
            <a:r>
              <a:rPr lang="en-US" altLang="en-US" smtClean="0"/>
              <a:t>A group of memory addresses usable by something </a:t>
            </a:r>
          </a:p>
          <a:p>
            <a:pPr lvl="1"/>
            <a:r>
              <a:rPr lang="en-US" altLang="en-US" smtClean="0"/>
              <a:t>Each program (process) and kernel has potentially different address spaces.</a:t>
            </a:r>
          </a:p>
          <a:p>
            <a:r>
              <a:rPr lang="en-US" altLang="en-US" smtClean="0"/>
              <a:t>Address Translation:</a:t>
            </a:r>
          </a:p>
          <a:p>
            <a:pPr lvl="1"/>
            <a:r>
              <a:rPr lang="en-US" altLang="en-US" smtClean="0"/>
              <a:t>Translate from Virtual Addresses (emitted by CPU) into Physical Addresses (of memory)</a:t>
            </a:r>
          </a:p>
          <a:p>
            <a:pPr lvl="1"/>
            <a:r>
              <a:rPr lang="en-US" altLang="en-US" smtClean="0"/>
              <a:t>Mapping </a:t>
            </a:r>
            <a:r>
              <a:rPr lang="en-US" altLang="en-US" i="1" smtClean="0"/>
              <a:t>often </a:t>
            </a:r>
            <a:r>
              <a:rPr lang="en-US" altLang="en-US" smtClean="0"/>
              <a:t>performed in Hardware by Memory Management Unit (MMU)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8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82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46"/>
          <p:cNvSpPr>
            <a:spLocks noChangeArrowheads="1"/>
          </p:cNvSpPr>
          <p:nvPr/>
        </p:nvSpPr>
        <p:spPr bwMode="auto">
          <a:xfrm>
            <a:off x="5775325" y="1006475"/>
            <a:ext cx="609600" cy="3048000"/>
          </a:xfrm>
          <a:prstGeom prst="ellipse">
            <a:avLst/>
          </a:prstGeom>
          <a:solidFill>
            <a:schemeClr val="accent1"/>
          </a:solidFill>
          <a:ln w="571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11" name="Oval 42"/>
          <p:cNvSpPr>
            <a:spLocks noChangeArrowheads="1"/>
          </p:cNvSpPr>
          <p:nvPr/>
        </p:nvSpPr>
        <p:spPr bwMode="auto">
          <a:xfrm>
            <a:off x="2879725" y="930275"/>
            <a:ext cx="609600" cy="3048000"/>
          </a:xfrm>
          <a:prstGeom prst="ellipse">
            <a:avLst/>
          </a:prstGeom>
          <a:solidFill>
            <a:schemeClr val="accent1"/>
          </a:solidFill>
          <a:ln w="571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12" name="Rectangle 2"/>
          <p:cNvSpPr>
            <a:spLocks noGrp="1" noChangeArrowheads="1"/>
          </p:cNvSpPr>
          <p:nvPr>
            <p:ph type="title"/>
          </p:nvPr>
        </p:nvSpPr>
        <p:spPr/>
        <p:txBody>
          <a:bodyPr/>
          <a:lstStyle/>
          <a:p>
            <a:r>
              <a:rPr lang="en-US" altLang="en-US" smtClean="0"/>
              <a:t>Example of Address Translation</a:t>
            </a:r>
          </a:p>
        </p:txBody>
      </p:sp>
      <p:sp>
        <p:nvSpPr>
          <p:cNvPr id="43013" name="Text Box 8"/>
          <p:cNvSpPr txBox="1">
            <a:spLocks noChangeArrowheads="1"/>
          </p:cNvSpPr>
          <p:nvPr/>
        </p:nvSpPr>
        <p:spPr bwMode="auto">
          <a:xfrm>
            <a:off x="1062038" y="2928938"/>
            <a:ext cx="1179512"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2000"/>
              <a:t>Prog 1</a:t>
            </a:r>
          </a:p>
          <a:p>
            <a:pPr algn="ctr"/>
            <a:r>
              <a:rPr lang="en-US" altLang="en-US" sz="2000">
                <a:solidFill>
                  <a:schemeClr val="hlink"/>
                </a:solidFill>
              </a:rPr>
              <a:t>Virtual</a:t>
            </a:r>
          </a:p>
          <a:p>
            <a:pPr algn="ctr"/>
            <a:r>
              <a:rPr lang="en-US" altLang="en-US" sz="2000">
                <a:solidFill>
                  <a:schemeClr val="hlink"/>
                </a:solidFill>
              </a:rPr>
              <a:t>Address</a:t>
            </a:r>
          </a:p>
          <a:p>
            <a:pPr algn="ctr"/>
            <a:r>
              <a:rPr lang="en-US" altLang="en-US" sz="2000">
                <a:solidFill>
                  <a:schemeClr val="hlink"/>
                </a:solidFill>
              </a:rPr>
              <a:t>Space 1</a:t>
            </a:r>
          </a:p>
        </p:txBody>
      </p:sp>
      <p:sp>
        <p:nvSpPr>
          <p:cNvPr id="43014" name="Text Box 9"/>
          <p:cNvSpPr txBox="1">
            <a:spLocks noChangeArrowheads="1"/>
          </p:cNvSpPr>
          <p:nvPr/>
        </p:nvSpPr>
        <p:spPr bwMode="auto">
          <a:xfrm>
            <a:off x="6640513" y="2963863"/>
            <a:ext cx="1179512"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2000"/>
              <a:t>Prog 2</a:t>
            </a:r>
          </a:p>
          <a:p>
            <a:pPr algn="ctr"/>
            <a:r>
              <a:rPr lang="en-US" altLang="en-US" sz="2000">
                <a:solidFill>
                  <a:schemeClr val="hlink"/>
                </a:solidFill>
              </a:rPr>
              <a:t>Virtual</a:t>
            </a:r>
          </a:p>
          <a:p>
            <a:pPr algn="ctr"/>
            <a:r>
              <a:rPr lang="en-US" altLang="en-US" sz="2000">
                <a:solidFill>
                  <a:schemeClr val="hlink"/>
                </a:solidFill>
              </a:rPr>
              <a:t>Address</a:t>
            </a:r>
          </a:p>
          <a:p>
            <a:pPr algn="ctr"/>
            <a:r>
              <a:rPr lang="en-US" altLang="en-US" sz="2000">
                <a:solidFill>
                  <a:schemeClr val="hlink"/>
                </a:solidFill>
              </a:rPr>
              <a:t>Space 2</a:t>
            </a:r>
          </a:p>
        </p:txBody>
      </p:sp>
      <p:grpSp>
        <p:nvGrpSpPr>
          <p:cNvPr id="43015" name="Group 13"/>
          <p:cNvGrpSpPr>
            <a:grpSpLocks/>
          </p:cNvGrpSpPr>
          <p:nvPr/>
        </p:nvGrpSpPr>
        <p:grpSpPr bwMode="auto">
          <a:xfrm>
            <a:off x="1050925" y="854075"/>
            <a:ext cx="1295400" cy="1828800"/>
            <a:chOff x="672" y="672"/>
            <a:chExt cx="816" cy="1152"/>
          </a:xfrm>
        </p:grpSpPr>
        <p:sp>
          <p:nvSpPr>
            <p:cNvPr id="43051" name="Rectangle 4"/>
            <p:cNvSpPr>
              <a:spLocks noChangeArrowheads="1"/>
            </p:cNvSpPr>
            <p:nvPr/>
          </p:nvSpPr>
          <p:spPr bwMode="auto">
            <a:xfrm>
              <a:off x="672" y="672"/>
              <a:ext cx="816" cy="1152"/>
            </a:xfrm>
            <a:prstGeom prst="rect">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120000"/>
                </a:lnSpc>
              </a:pPr>
              <a:r>
                <a:rPr lang="en-US" altLang="en-US" sz="2400"/>
                <a:t>Code</a:t>
              </a:r>
            </a:p>
            <a:p>
              <a:pPr algn="ctr">
                <a:lnSpc>
                  <a:spcPct val="120000"/>
                </a:lnSpc>
              </a:pPr>
              <a:r>
                <a:rPr lang="en-US" altLang="en-US" sz="2400"/>
                <a:t>Data</a:t>
              </a:r>
            </a:p>
            <a:p>
              <a:pPr algn="ctr">
                <a:lnSpc>
                  <a:spcPct val="120000"/>
                </a:lnSpc>
              </a:pPr>
              <a:r>
                <a:rPr lang="en-US" altLang="en-US" sz="2400"/>
                <a:t>Heap</a:t>
              </a:r>
            </a:p>
            <a:p>
              <a:pPr algn="ctr">
                <a:lnSpc>
                  <a:spcPct val="120000"/>
                </a:lnSpc>
              </a:pPr>
              <a:r>
                <a:rPr lang="en-US" altLang="en-US" sz="2400"/>
                <a:t>Stack</a:t>
              </a:r>
            </a:p>
          </p:txBody>
        </p:sp>
        <p:sp>
          <p:nvSpPr>
            <p:cNvPr id="43052" name="Line 10"/>
            <p:cNvSpPr>
              <a:spLocks noChangeShapeType="1"/>
            </p:cNvSpPr>
            <p:nvPr/>
          </p:nvSpPr>
          <p:spPr bwMode="auto">
            <a:xfrm>
              <a:off x="672" y="1008"/>
              <a:ext cx="8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3" name="Line 11"/>
            <p:cNvSpPr>
              <a:spLocks noChangeShapeType="1"/>
            </p:cNvSpPr>
            <p:nvPr/>
          </p:nvSpPr>
          <p:spPr bwMode="auto">
            <a:xfrm>
              <a:off x="672" y="1296"/>
              <a:ext cx="8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4" name="Line 12"/>
            <p:cNvSpPr>
              <a:spLocks noChangeShapeType="1"/>
            </p:cNvSpPr>
            <p:nvPr/>
          </p:nvSpPr>
          <p:spPr bwMode="auto">
            <a:xfrm>
              <a:off x="672" y="1536"/>
              <a:ext cx="8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16" name="Group 14"/>
          <p:cNvGrpSpPr>
            <a:grpSpLocks/>
          </p:cNvGrpSpPr>
          <p:nvPr/>
        </p:nvGrpSpPr>
        <p:grpSpPr bwMode="auto">
          <a:xfrm>
            <a:off x="6537325" y="930275"/>
            <a:ext cx="1295400" cy="1828800"/>
            <a:chOff x="672" y="672"/>
            <a:chExt cx="816" cy="1152"/>
          </a:xfrm>
        </p:grpSpPr>
        <p:sp>
          <p:nvSpPr>
            <p:cNvPr id="43047" name="Rectangle 15"/>
            <p:cNvSpPr>
              <a:spLocks noChangeArrowheads="1"/>
            </p:cNvSpPr>
            <p:nvPr/>
          </p:nvSpPr>
          <p:spPr bwMode="auto">
            <a:xfrm>
              <a:off x="672" y="672"/>
              <a:ext cx="816" cy="1152"/>
            </a:xfrm>
            <a:prstGeom prst="rect">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120000"/>
                </a:lnSpc>
              </a:pPr>
              <a:r>
                <a:rPr lang="en-US" altLang="en-US" sz="2400"/>
                <a:t>Code</a:t>
              </a:r>
            </a:p>
            <a:p>
              <a:pPr algn="ctr">
                <a:lnSpc>
                  <a:spcPct val="120000"/>
                </a:lnSpc>
              </a:pPr>
              <a:r>
                <a:rPr lang="en-US" altLang="en-US" sz="2400"/>
                <a:t>Data</a:t>
              </a:r>
            </a:p>
            <a:p>
              <a:pPr algn="ctr">
                <a:lnSpc>
                  <a:spcPct val="120000"/>
                </a:lnSpc>
              </a:pPr>
              <a:r>
                <a:rPr lang="en-US" altLang="en-US" sz="2400"/>
                <a:t>Heap</a:t>
              </a:r>
            </a:p>
            <a:p>
              <a:pPr algn="ctr">
                <a:lnSpc>
                  <a:spcPct val="120000"/>
                </a:lnSpc>
              </a:pPr>
              <a:r>
                <a:rPr lang="en-US" altLang="en-US" sz="2400"/>
                <a:t>Stack</a:t>
              </a:r>
            </a:p>
          </p:txBody>
        </p:sp>
        <p:sp>
          <p:nvSpPr>
            <p:cNvPr id="43048" name="Line 16"/>
            <p:cNvSpPr>
              <a:spLocks noChangeShapeType="1"/>
            </p:cNvSpPr>
            <p:nvPr/>
          </p:nvSpPr>
          <p:spPr bwMode="auto">
            <a:xfrm>
              <a:off x="672" y="1008"/>
              <a:ext cx="8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9" name="Line 17"/>
            <p:cNvSpPr>
              <a:spLocks noChangeShapeType="1"/>
            </p:cNvSpPr>
            <p:nvPr/>
          </p:nvSpPr>
          <p:spPr bwMode="auto">
            <a:xfrm>
              <a:off x="672" y="1296"/>
              <a:ext cx="8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0" name="Line 18"/>
            <p:cNvSpPr>
              <a:spLocks noChangeShapeType="1"/>
            </p:cNvSpPr>
            <p:nvPr/>
          </p:nvSpPr>
          <p:spPr bwMode="auto">
            <a:xfrm>
              <a:off x="672" y="1536"/>
              <a:ext cx="8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17" name="Group 33"/>
          <p:cNvGrpSpPr>
            <a:grpSpLocks/>
          </p:cNvGrpSpPr>
          <p:nvPr/>
        </p:nvGrpSpPr>
        <p:grpSpPr bwMode="auto">
          <a:xfrm>
            <a:off x="3870325" y="777875"/>
            <a:ext cx="1295400" cy="5334000"/>
            <a:chOff x="2448" y="624"/>
            <a:chExt cx="816" cy="3360"/>
          </a:xfrm>
        </p:grpSpPr>
        <p:sp>
          <p:nvSpPr>
            <p:cNvPr id="43036" name="Rectangle 19"/>
            <p:cNvSpPr>
              <a:spLocks noChangeArrowheads="1"/>
            </p:cNvSpPr>
            <p:nvPr/>
          </p:nvSpPr>
          <p:spPr bwMode="auto">
            <a:xfrm>
              <a:off x="2448" y="624"/>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Data 2</a:t>
              </a:r>
            </a:p>
          </p:txBody>
        </p:sp>
        <p:sp>
          <p:nvSpPr>
            <p:cNvPr id="43037" name="Rectangle 20"/>
            <p:cNvSpPr>
              <a:spLocks noChangeArrowheads="1"/>
            </p:cNvSpPr>
            <p:nvPr/>
          </p:nvSpPr>
          <p:spPr bwMode="auto">
            <a:xfrm>
              <a:off x="2448" y="912"/>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Stack 1</a:t>
              </a:r>
            </a:p>
          </p:txBody>
        </p:sp>
        <p:sp>
          <p:nvSpPr>
            <p:cNvPr id="43038" name="Rectangle 21"/>
            <p:cNvSpPr>
              <a:spLocks noChangeArrowheads="1"/>
            </p:cNvSpPr>
            <p:nvPr/>
          </p:nvSpPr>
          <p:spPr bwMode="auto">
            <a:xfrm>
              <a:off x="2448" y="1200"/>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Heap 1</a:t>
              </a:r>
            </a:p>
          </p:txBody>
        </p:sp>
        <p:sp>
          <p:nvSpPr>
            <p:cNvPr id="43039" name="Rectangle 22"/>
            <p:cNvSpPr>
              <a:spLocks noChangeArrowheads="1"/>
            </p:cNvSpPr>
            <p:nvPr/>
          </p:nvSpPr>
          <p:spPr bwMode="auto">
            <a:xfrm>
              <a:off x="2448" y="3504"/>
              <a:ext cx="816" cy="480"/>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OS heap &amp; </a:t>
              </a:r>
            </a:p>
            <a:p>
              <a:pPr algn="ctr"/>
              <a:r>
                <a:rPr lang="en-US" altLang="en-US"/>
                <a:t>Stacks</a:t>
              </a:r>
            </a:p>
          </p:txBody>
        </p:sp>
        <p:sp>
          <p:nvSpPr>
            <p:cNvPr id="43040" name="Rectangle 23"/>
            <p:cNvSpPr>
              <a:spLocks noChangeArrowheads="1"/>
            </p:cNvSpPr>
            <p:nvPr/>
          </p:nvSpPr>
          <p:spPr bwMode="auto">
            <a:xfrm>
              <a:off x="2448" y="1488"/>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Code 1</a:t>
              </a:r>
            </a:p>
          </p:txBody>
        </p:sp>
        <p:sp>
          <p:nvSpPr>
            <p:cNvPr id="43041" name="Rectangle 24"/>
            <p:cNvSpPr>
              <a:spLocks noChangeArrowheads="1"/>
            </p:cNvSpPr>
            <p:nvPr/>
          </p:nvSpPr>
          <p:spPr bwMode="auto">
            <a:xfrm>
              <a:off x="2448" y="1776"/>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Stack 2</a:t>
              </a:r>
            </a:p>
          </p:txBody>
        </p:sp>
        <p:sp>
          <p:nvSpPr>
            <p:cNvPr id="43042" name="Rectangle 25"/>
            <p:cNvSpPr>
              <a:spLocks noChangeArrowheads="1"/>
            </p:cNvSpPr>
            <p:nvPr/>
          </p:nvSpPr>
          <p:spPr bwMode="auto">
            <a:xfrm>
              <a:off x="2448" y="2064"/>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Data 1</a:t>
              </a:r>
            </a:p>
          </p:txBody>
        </p:sp>
        <p:sp>
          <p:nvSpPr>
            <p:cNvPr id="43043" name="Rectangle 26"/>
            <p:cNvSpPr>
              <a:spLocks noChangeArrowheads="1"/>
            </p:cNvSpPr>
            <p:nvPr/>
          </p:nvSpPr>
          <p:spPr bwMode="auto">
            <a:xfrm>
              <a:off x="2448" y="2352"/>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Heap 2</a:t>
              </a:r>
            </a:p>
          </p:txBody>
        </p:sp>
        <p:sp>
          <p:nvSpPr>
            <p:cNvPr id="43044" name="Rectangle 27"/>
            <p:cNvSpPr>
              <a:spLocks noChangeArrowheads="1"/>
            </p:cNvSpPr>
            <p:nvPr/>
          </p:nvSpPr>
          <p:spPr bwMode="auto">
            <a:xfrm>
              <a:off x="2448" y="2640"/>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Code 2</a:t>
              </a:r>
            </a:p>
          </p:txBody>
        </p:sp>
        <p:sp>
          <p:nvSpPr>
            <p:cNvPr id="43045" name="Rectangle 28"/>
            <p:cNvSpPr>
              <a:spLocks noChangeArrowheads="1"/>
            </p:cNvSpPr>
            <p:nvPr/>
          </p:nvSpPr>
          <p:spPr bwMode="auto">
            <a:xfrm>
              <a:off x="2448" y="2928"/>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OS code</a:t>
              </a:r>
            </a:p>
          </p:txBody>
        </p:sp>
        <p:sp>
          <p:nvSpPr>
            <p:cNvPr id="43046" name="Rectangle 32"/>
            <p:cNvSpPr>
              <a:spLocks noChangeArrowheads="1"/>
            </p:cNvSpPr>
            <p:nvPr/>
          </p:nvSpPr>
          <p:spPr bwMode="auto">
            <a:xfrm>
              <a:off x="2448" y="3216"/>
              <a:ext cx="816" cy="288"/>
            </a:xfrm>
            <a:prstGeom prst="rect">
              <a:avLst/>
            </a:prstGeom>
            <a:solidFill>
              <a:schemeClr val="bg1"/>
            </a:solidFill>
            <a:ln w="57150">
              <a:solidFill>
                <a:srgbClr val="2A40E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a:t>OS data</a:t>
              </a:r>
            </a:p>
          </p:txBody>
        </p:sp>
      </p:grpSp>
      <p:sp>
        <p:nvSpPr>
          <p:cNvPr id="43018" name="Line 34"/>
          <p:cNvSpPr>
            <a:spLocks noChangeShapeType="1"/>
          </p:cNvSpPr>
          <p:nvPr/>
        </p:nvSpPr>
        <p:spPr bwMode="auto">
          <a:xfrm>
            <a:off x="2346325" y="1082675"/>
            <a:ext cx="1524000" cy="121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9" name="Line 35"/>
          <p:cNvSpPr>
            <a:spLocks noChangeShapeType="1"/>
          </p:cNvSpPr>
          <p:nvPr/>
        </p:nvSpPr>
        <p:spPr bwMode="auto">
          <a:xfrm>
            <a:off x="2346325" y="1616075"/>
            <a:ext cx="1524000" cy="1676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0" name="Line 36"/>
          <p:cNvSpPr>
            <a:spLocks noChangeShapeType="1"/>
          </p:cNvSpPr>
          <p:nvPr/>
        </p:nvSpPr>
        <p:spPr bwMode="auto">
          <a:xfrm flipV="1">
            <a:off x="2346325" y="1920875"/>
            <a:ext cx="15240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1" name="Line 37"/>
          <p:cNvSpPr>
            <a:spLocks noChangeShapeType="1"/>
          </p:cNvSpPr>
          <p:nvPr/>
        </p:nvSpPr>
        <p:spPr bwMode="auto">
          <a:xfrm flipV="1">
            <a:off x="2346325" y="1463675"/>
            <a:ext cx="152400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2" name="Line 38"/>
          <p:cNvSpPr>
            <a:spLocks noChangeShapeType="1"/>
          </p:cNvSpPr>
          <p:nvPr/>
        </p:nvSpPr>
        <p:spPr bwMode="auto">
          <a:xfrm flipH="1">
            <a:off x="5165725" y="1235075"/>
            <a:ext cx="1371600" cy="297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3" name="Line 39"/>
          <p:cNvSpPr>
            <a:spLocks noChangeShapeType="1"/>
          </p:cNvSpPr>
          <p:nvPr/>
        </p:nvSpPr>
        <p:spPr bwMode="auto">
          <a:xfrm flipH="1" flipV="1">
            <a:off x="5165725" y="1006475"/>
            <a:ext cx="13716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4" name="Line 40"/>
          <p:cNvSpPr>
            <a:spLocks noChangeShapeType="1"/>
          </p:cNvSpPr>
          <p:nvPr/>
        </p:nvSpPr>
        <p:spPr bwMode="auto">
          <a:xfrm flipH="1">
            <a:off x="5165725" y="2149475"/>
            <a:ext cx="1371600"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41"/>
          <p:cNvSpPr>
            <a:spLocks noChangeShapeType="1"/>
          </p:cNvSpPr>
          <p:nvPr/>
        </p:nvSpPr>
        <p:spPr bwMode="auto">
          <a:xfrm flipH="1">
            <a:off x="5165725" y="2530475"/>
            <a:ext cx="13716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Rectangle 45"/>
          <p:cNvSpPr>
            <a:spLocks noChangeArrowheads="1"/>
          </p:cNvSpPr>
          <p:nvPr/>
        </p:nvSpPr>
        <p:spPr bwMode="auto">
          <a:xfrm>
            <a:off x="2911475" y="1524000"/>
            <a:ext cx="258763" cy="1371600"/>
          </a:xfrm>
          <a:prstGeom prst="rect">
            <a:avLst/>
          </a:prstGeom>
          <a:solidFill>
            <a:schemeClr val="accent1"/>
          </a:soli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27" name="Oval 43"/>
          <p:cNvSpPr>
            <a:spLocks noChangeArrowheads="1"/>
          </p:cNvSpPr>
          <p:nvPr/>
        </p:nvSpPr>
        <p:spPr bwMode="auto">
          <a:xfrm>
            <a:off x="2879725" y="930275"/>
            <a:ext cx="609600" cy="3048000"/>
          </a:xfrm>
          <a:prstGeom prst="ellipse">
            <a:avLst/>
          </a:prstGeom>
          <a:noFill/>
          <a:ln w="57150">
            <a:solidFill>
              <a:schemeClr val="tx1"/>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28" name="Rectangle 47"/>
          <p:cNvSpPr>
            <a:spLocks noChangeArrowheads="1"/>
          </p:cNvSpPr>
          <p:nvPr/>
        </p:nvSpPr>
        <p:spPr bwMode="auto">
          <a:xfrm>
            <a:off x="6003925" y="1692275"/>
            <a:ext cx="304800" cy="1447800"/>
          </a:xfrm>
          <a:prstGeom prst="rect">
            <a:avLst/>
          </a:prstGeom>
          <a:solidFill>
            <a:schemeClr val="accent1"/>
          </a:soli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29" name="Rectangle 49"/>
          <p:cNvSpPr>
            <a:spLocks noChangeArrowheads="1"/>
          </p:cNvSpPr>
          <p:nvPr/>
        </p:nvSpPr>
        <p:spPr bwMode="auto">
          <a:xfrm rot="-689794">
            <a:off x="6156325" y="1311275"/>
            <a:ext cx="152400" cy="457200"/>
          </a:xfrm>
          <a:prstGeom prst="rect">
            <a:avLst/>
          </a:prstGeom>
          <a:solidFill>
            <a:schemeClr val="accent1"/>
          </a:solidFill>
          <a:ln>
            <a:noFill/>
          </a:ln>
          <a:effectLst/>
          <a:extLs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30" name="Oval 48"/>
          <p:cNvSpPr>
            <a:spLocks noChangeArrowheads="1"/>
          </p:cNvSpPr>
          <p:nvPr/>
        </p:nvSpPr>
        <p:spPr bwMode="auto">
          <a:xfrm>
            <a:off x="5775325" y="1006475"/>
            <a:ext cx="609600" cy="3048000"/>
          </a:xfrm>
          <a:prstGeom prst="ellipse">
            <a:avLst/>
          </a:prstGeom>
          <a:noFill/>
          <a:ln w="57150">
            <a:solidFill>
              <a:schemeClr val="tx1"/>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3031" name="Text Box 51"/>
          <p:cNvSpPr txBox="1">
            <a:spLocks noChangeArrowheads="1"/>
          </p:cNvSpPr>
          <p:nvPr/>
        </p:nvSpPr>
        <p:spPr bwMode="auto">
          <a:xfrm>
            <a:off x="288925" y="4968875"/>
            <a:ext cx="287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solidFill>
                  <a:schemeClr val="hlink"/>
                </a:solidFill>
              </a:rPr>
              <a:t>Translation Map 1</a:t>
            </a:r>
          </a:p>
        </p:txBody>
      </p:sp>
      <p:sp>
        <p:nvSpPr>
          <p:cNvPr id="43032" name="Text Box 52"/>
          <p:cNvSpPr txBox="1">
            <a:spLocks noChangeArrowheads="1"/>
          </p:cNvSpPr>
          <p:nvPr/>
        </p:nvSpPr>
        <p:spPr bwMode="auto">
          <a:xfrm>
            <a:off x="5546725" y="4968875"/>
            <a:ext cx="28765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solidFill>
                  <a:schemeClr val="hlink"/>
                </a:solidFill>
              </a:rPr>
              <a:t>Translation Map 2</a:t>
            </a:r>
          </a:p>
        </p:txBody>
      </p:sp>
      <p:sp>
        <p:nvSpPr>
          <p:cNvPr id="43033" name="Line 53"/>
          <p:cNvSpPr>
            <a:spLocks noChangeShapeType="1"/>
          </p:cNvSpPr>
          <p:nvPr/>
        </p:nvSpPr>
        <p:spPr bwMode="auto">
          <a:xfrm flipV="1">
            <a:off x="3032125" y="4130675"/>
            <a:ext cx="76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4" name="Line 54"/>
          <p:cNvSpPr>
            <a:spLocks noChangeShapeType="1"/>
          </p:cNvSpPr>
          <p:nvPr/>
        </p:nvSpPr>
        <p:spPr bwMode="auto">
          <a:xfrm flipH="1" flipV="1">
            <a:off x="6080125" y="4130675"/>
            <a:ext cx="762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5" name="Text Box 55"/>
          <p:cNvSpPr txBox="1">
            <a:spLocks noChangeArrowheads="1"/>
          </p:cNvSpPr>
          <p:nvPr/>
        </p:nvSpPr>
        <p:spPr bwMode="auto">
          <a:xfrm>
            <a:off x="2743200" y="6111875"/>
            <a:ext cx="36623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400">
                <a:solidFill>
                  <a:schemeClr val="hlink"/>
                </a:solidFill>
              </a:rPr>
              <a:t>Physical Address Space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Address Translation Details</a:t>
            </a:r>
          </a:p>
        </p:txBody>
      </p:sp>
      <p:sp>
        <p:nvSpPr>
          <p:cNvPr id="207875" name="Rectangle 3"/>
          <p:cNvSpPr>
            <a:spLocks noGrp="1" noChangeArrowheads="1"/>
          </p:cNvSpPr>
          <p:nvPr>
            <p:ph type="body" idx="1"/>
          </p:nvPr>
        </p:nvSpPr>
        <p:spPr/>
        <p:txBody>
          <a:bodyPr/>
          <a:lstStyle/>
          <a:p>
            <a:pPr>
              <a:lnSpc>
                <a:spcPct val="80000"/>
              </a:lnSpc>
            </a:pPr>
            <a:r>
              <a:rPr lang="en-US" altLang="en-US" smtClean="0"/>
              <a:t>For now, assume translation happens with table (called a Page Table):</a:t>
            </a:r>
          </a:p>
          <a:p>
            <a:pPr>
              <a:lnSpc>
                <a:spcPct val="80000"/>
              </a:lnSpc>
            </a:pPr>
            <a:endParaRPr lang="en-US" altLang="en-US" smtClean="0"/>
          </a:p>
          <a:p>
            <a:pPr>
              <a:lnSpc>
                <a:spcPct val="80000"/>
              </a:lnSpc>
            </a:pPr>
            <a:endParaRPr lang="en-US" altLang="en-US" smtClean="0"/>
          </a:p>
          <a:p>
            <a:pPr>
              <a:lnSpc>
                <a:spcPct val="80000"/>
              </a:lnSpc>
            </a:pPr>
            <a:endParaRPr lang="en-US" altLang="en-US" smtClean="0"/>
          </a:p>
          <a:p>
            <a:pPr>
              <a:lnSpc>
                <a:spcPct val="80000"/>
              </a:lnSpc>
            </a:pPr>
            <a:endParaRPr lang="en-US" altLang="en-US" smtClean="0"/>
          </a:p>
          <a:p>
            <a:pPr>
              <a:lnSpc>
                <a:spcPct val="80000"/>
              </a:lnSpc>
            </a:pPr>
            <a:endParaRPr lang="en-US" altLang="en-US" smtClean="0"/>
          </a:p>
          <a:p>
            <a:pPr>
              <a:lnSpc>
                <a:spcPct val="80000"/>
              </a:lnSpc>
            </a:pPr>
            <a:endParaRPr lang="en-US" altLang="en-US" smtClean="0"/>
          </a:p>
          <a:p>
            <a:pPr>
              <a:lnSpc>
                <a:spcPct val="80000"/>
              </a:lnSpc>
            </a:pPr>
            <a:endParaRPr lang="en-US" altLang="en-US" smtClean="0"/>
          </a:p>
          <a:p>
            <a:pPr>
              <a:lnSpc>
                <a:spcPct val="80000"/>
              </a:lnSpc>
            </a:pPr>
            <a:endParaRPr lang="en-US" altLang="en-US" smtClean="0"/>
          </a:p>
          <a:p>
            <a:pPr>
              <a:lnSpc>
                <a:spcPct val="80000"/>
              </a:lnSpc>
            </a:pPr>
            <a:r>
              <a:rPr lang="en-US" altLang="en-US" smtClean="0"/>
              <a:t>Translation helps protection:</a:t>
            </a:r>
          </a:p>
          <a:p>
            <a:pPr lvl="1">
              <a:lnSpc>
                <a:spcPct val="80000"/>
              </a:lnSpc>
            </a:pPr>
            <a:r>
              <a:rPr lang="en-US" altLang="en-US" smtClean="0">
                <a:solidFill>
                  <a:schemeClr val="hlink"/>
                </a:solidFill>
              </a:rPr>
              <a:t>Control translations, control access</a:t>
            </a:r>
          </a:p>
          <a:p>
            <a:pPr lvl="1">
              <a:lnSpc>
                <a:spcPct val="80000"/>
              </a:lnSpc>
            </a:pPr>
            <a:r>
              <a:rPr lang="en-US" altLang="en-US" smtClean="0">
                <a:solidFill>
                  <a:schemeClr val="hlink"/>
                </a:solidFill>
              </a:rPr>
              <a:t>Should Users be able to change Page Table???</a:t>
            </a:r>
          </a:p>
        </p:txBody>
      </p:sp>
      <p:grpSp>
        <p:nvGrpSpPr>
          <p:cNvPr id="207919" name="Group 47"/>
          <p:cNvGrpSpPr>
            <a:grpSpLocks/>
          </p:cNvGrpSpPr>
          <p:nvPr/>
        </p:nvGrpSpPr>
        <p:grpSpPr bwMode="auto">
          <a:xfrm>
            <a:off x="914400" y="1752600"/>
            <a:ext cx="7578725" cy="3140075"/>
            <a:chOff x="576" y="1104"/>
            <a:chExt cx="4774" cy="1978"/>
          </a:xfrm>
        </p:grpSpPr>
        <p:sp>
          <p:nvSpPr>
            <p:cNvPr id="44037" name="Rectangle 5"/>
            <p:cNvSpPr>
              <a:spLocks noChangeArrowheads="1"/>
            </p:cNvSpPr>
            <p:nvPr/>
          </p:nvSpPr>
          <p:spPr bwMode="auto">
            <a:xfrm>
              <a:off x="576" y="1200"/>
              <a:ext cx="6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solidFill>
                    <a:schemeClr val="accent2"/>
                  </a:solidFill>
                  <a:latin typeface="Arial" panose="020B0604020202020204" pitchFamily="34" charset="0"/>
                </a:rPr>
                <a:t>Virtual </a:t>
              </a:r>
            </a:p>
            <a:p>
              <a:pPr>
                <a:lnSpc>
                  <a:spcPct val="85000"/>
                </a:lnSpc>
              </a:pPr>
              <a:r>
                <a:rPr lang="en-US" altLang="en-US">
                  <a:solidFill>
                    <a:schemeClr val="accent2"/>
                  </a:solidFill>
                  <a:latin typeface="Arial" panose="020B0604020202020204" pitchFamily="34" charset="0"/>
                </a:rPr>
                <a:t>Address</a:t>
              </a:r>
            </a:p>
          </p:txBody>
        </p:sp>
        <p:grpSp>
          <p:nvGrpSpPr>
            <p:cNvPr id="44038" name="Group 46"/>
            <p:cNvGrpSpPr>
              <a:grpSpLocks/>
            </p:cNvGrpSpPr>
            <p:nvPr/>
          </p:nvGrpSpPr>
          <p:grpSpPr bwMode="auto">
            <a:xfrm>
              <a:off x="1296" y="1104"/>
              <a:ext cx="3255" cy="1978"/>
              <a:chOff x="1932" y="1232"/>
              <a:chExt cx="3255" cy="1978"/>
            </a:xfrm>
          </p:grpSpPr>
          <p:sp>
            <p:nvSpPr>
              <p:cNvPr id="44040" name="Line 6"/>
              <p:cNvSpPr>
                <a:spLocks noChangeShapeType="1"/>
              </p:cNvSpPr>
              <p:nvPr/>
            </p:nvSpPr>
            <p:spPr bwMode="auto">
              <a:xfrm>
                <a:off x="2588" y="1836"/>
                <a:ext cx="0" cy="83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1" name="Line 7"/>
              <p:cNvSpPr>
                <a:spLocks noChangeShapeType="1"/>
              </p:cNvSpPr>
              <p:nvPr/>
            </p:nvSpPr>
            <p:spPr bwMode="auto">
              <a:xfrm>
                <a:off x="3644" y="1836"/>
                <a:ext cx="0" cy="86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Line 8"/>
              <p:cNvSpPr>
                <a:spLocks noChangeShapeType="1"/>
              </p:cNvSpPr>
              <p:nvPr/>
            </p:nvSpPr>
            <p:spPr bwMode="auto">
              <a:xfrm>
                <a:off x="2596" y="2028"/>
                <a:ext cx="10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3" name="Line 9"/>
              <p:cNvSpPr>
                <a:spLocks noChangeShapeType="1"/>
              </p:cNvSpPr>
              <p:nvPr/>
            </p:nvSpPr>
            <p:spPr bwMode="auto">
              <a:xfrm>
                <a:off x="2596" y="2212"/>
                <a:ext cx="10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4" name="Line 10"/>
              <p:cNvSpPr>
                <a:spLocks noChangeShapeType="1"/>
              </p:cNvSpPr>
              <p:nvPr/>
            </p:nvSpPr>
            <p:spPr bwMode="auto">
              <a:xfrm>
                <a:off x="2596" y="2428"/>
                <a:ext cx="10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5" name="Line 11"/>
              <p:cNvSpPr>
                <a:spLocks noChangeShapeType="1"/>
              </p:cNvSpPr>
              <p:nvPr/>
            </p:nvSpPr>
            <p:spPr bwMode="auto">
              <a:xfrm>
                <a:off x="2596" y="2572"/>
                <a:ext cx="10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6" name="Line 12"/>
              <p:cNvSpPr>
                <a:spLocks noChangeShapeType="1"/>
              </p:cNvSpPr>
              <p:nvPr/>
            </p:nvSpPr>
            <p:spPr bwMode="auto">
              <a:xfrm>
                <a:off x="2796" y="2036"/>
                <a:ext cx="0" cy="504"/>
              </a:xfrm>
              <a:prstGeom prst="line">
                <a:avLst/>
              </a:prstGeom>
              <a:noFill/>
              <a:ln w="25400">
                <a:pattFill prst="dkUpDiag">
                  <a:fgClr>
                    <a:schemeClr val="tx1"/>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7" name="Line 13"/>
              <p:cNvSpPr>
                <a:spLocks noChangeShapeType="1"/>
              </p:cNvSpPr>
              <p:nvPr/>
            </p:nvSpPr>
            <p:spPr bwMode="auto">
              <a:xfrm>
                <a:off x="3228" y="2036"/>
                <a:ext cx="0" cy="504"/>
              </a:xfrm>
              <a:prstGeom prst="line">
                <a:avLst/>
              </a:prstGeom>
              <a:noFill/>
              <a:ln w="25400">
                <a:pattFill prst="dkUpDiag">
                  <a:fgClr>
                    <a:schemeClr val="tx1"/>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8" name="Rectangle 14"/>
              <p:cNvSpPr>
                <a:spLocks noChangeArrowheads="1"/>
              </p:cNvSpPr>
              <p:nvPr/>
            </p:nvSpPr>
            <p:spPr bwMode="auto">
              <a:xfrm>
                <a:off x="2672" y="1800"/>
                <a:ext cx="84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i="1">
                    <a:latin typeface="Arial" panose="020B0604020202020204" pitchFamily="34" charset="0"/>
                  </a:rPr>
                  <a:t>Page Table</a:t>
                </a:r>
              </a:p>
            </p:txBody>
          </p:sp>
          <p:sp>
            <p:nvSpPr>
              <p:cNvPr id="44049" name="Line 15"/>
              <p:cNvSpPr>
                <a:spLocks noChangeShapeType="1"/>
              </p:cNvSpPr>
              <p:nvPr/>
            </p:nvSpPr>
            <p:spPr bwMode="auto">
              <a:xfrm>
                <a:off x="2228" y="1580"/>
                <a:ext cx="0" cy="6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0" name="Line 16"/>
              <p:cNvSpPr>
                <a:spLocks noChangeShapeType="1"/>
              </p:cNvSpPr>
              <p:nvPr/>
            </p:nvSpPr>
            <p:spPr bwMode="auto">
              <a:xfrm>
                <a:off x="2236" y="2284"/>
                <a:ext cx="3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1" name="Rectangle 17"/>
              <p:cNvSpPr>
                <a:spLocks noChangeArrowheads="1"/>
              </p:cNvSpPr>
              <p:nvPr/>
            </p:nvSpPr>
            <p:spPr bwMode="auto">
              <a:xfrm>
                <a:off x="2016" y="2288"/>
                <a:ext cx="424"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b="0">
                    <a:latin typeface="Arial" panose="020B0604020202020204" pitchFamily="34" charset="0"/>
                  </a:rPr>
                  <a:t>index</a:t>
                </a:r>
              </a:p>
              <a:p>
                <a:pPr>
                  <a:lnSpc>
                    <a:spcPct val="85000"/>
                  </a:lnSpc>
                </a:pPr>
                <a:r>
                  <a:rPr lang="en-US" altLang="en-US" b="0">
                    <a:latin typeface="Arial" panose="020B0604020202020204" pitchFamily="34" charset="0"/>
                  </a:rPr>
                  <a:t>into</a:t>
                </a:r>
              </a:p>
              <a:p>
                <a:pPr>
                  <a:lnSpc>
                    <a:spcPct val="85000"/>
                  </a:lnSpc>
                </a:pPr>
                <a:r>
                  <a:rPr lang="en-US" altLang="en-US" b="0">
                    <a:latin typeface="Arial" panose="020B0604020202020204" pitchFamily="34" charset="0"/>
                  </a:rPr>
                  <a:t>page</a:t>
                </a:r>
              </a:p>
              <a:p>
                <a:pPr>
                  <a:lnSpc>
                    <a:spcPct val="85000"/>
                  </a:lnSpc>
                </a:pPr>
                <a:r>
                  <a:rPr lang="en-US" altLang="en-US" b="0">
                    <a:latin typeface="Arial" panose="020B0604020202020204" pitchFamily="34" charset="0"/>
                  </a:rPr>
                  <a:t>table</a:t>
                </a:r>
              </a:p>
            </p:txBody>
          </p:sp>
          <p:sp>
            <p:nvSpPr>
              <p:cNvPr id="44052" name="Rectangle 20"/>
              <p:cNvSpPr>
                <a:spLocks noChangeArrowheads="1"/>
              </p:cNvSpPr>
              <p:nvPr/>
            </p:nvSpPr>
            <p:spPr bwMode="auto">
              <a:xfrm>
                <a:off x="2600" y="2232"/>
                <a:ext cx="17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latin typeface="Arial" panose="020B0604020202020204" pitchFamily="34" charset="0"/>
                  </a:rPr>
                  <a:t>V</a:t>
                </a:r>
              </a:p>
            </p:txBody>
          </p:sp>
          <p:sp>
            <p:nvSpPr>
              <p:cNvPr id="44053" name="Rectangle 21"/>
              <p:cNvSpPr>
                <a:spLocks noChangeArrowheads="1"/>
              </p:cNvSpPr>
              <p:nvPr/>
            </p:nvSpPr>
            <p:spPr bwMode="auto">
              <a:xfrm>
                <a:off x="2800" y="2176"/>
                <a:ext cx="471"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90000"/>
                  </a:lnSpc>
                </a:pPr>
                <a:r>
                  <a:rPr lang="en-US" altLang="en-US" sz="1400">
                    <a:latin typeface="Arial" panose="020B0604020202020204" pitchFamily="34" charset="0"/>
                  </a:rPr>
                  <a:t>Access</a:t>
                </a:r>
              </a:p>
              <a:p>
                <a:pPr>
                  <a:lnSpc>
                    <a:spcPct val="90000"/>
                  </a:lnSpc>
                </a:pPr>
                <a:r>
                  <a:rPr lang="en-US" altLang="en-US" sz="1400">
                    <a:latin typeface="Arial" panose="020B0604020202020204" pitchFamily="34" charset="0"/>
                  </a:rPr>
                  <a:t>Rights</a:t>
                </a:r>
              </a:p>
            </p:txBody>
          </p:sp>
          <p:sp>
            <p:nvSpPr>
              <p:cNvPr id="44054" name="Rectangle 22"/>
              <p:cNvSpPr>
                <a:spLocks noChangeArrowheads="1"/>
              </p:cNvSpPr>
              <p:nvPr/>
            </p:nvSpPr>
            <p:spPr bwMode="auto">
              <a:xfrm>
                <a:off x="3304" y="2248"/>
                <a:ext cx="28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solidFill>
                      <a:schemeClr val="accent1"/>
                    </a:solidFill>
                    <a:latin typeface="Arial" panose="020B0604020202020204" pitchFamily="34" charset="0"/>
                  </a:rPr>
                  <a:t>PA</a:t>
                </a:r>
                <a:endParaRPr lang="en-US" altLang="en-US">
                  <a:solidFill>
                    <a:schemeClr val="bg2"/>
                  </a:solidFill>
                  <a:latin typeface="Arial" panose="020B0604020202020204" pitchFamily="34" charset="0"/>
                </a:endParaRPr>
              </a:p>
            </p:txBody>
          </p:sp>
          <p:grpSp>
            <p:nvGrpSpPr>
              <p:cNvPr id="44055" name="Group 23"/>
              <p:cNvGrpSpPr>
                <a:grpSpLocks/>
              </p:cNvGrpSpPr>
              <p:nvPr/>
            </p:nvGrpSpPr>
            <p:grpSpPr bwMode="auto">
              <a:xfrm>
                <a:off x="1932" y="1232"/>
                <a:ext cx="1600" cy="452"/>
                <a:chOff x="2556" y="1712"/>
                <a:chExt cx="1600" cy="452"/>
              </a:xfrm>
            </p:grpSpPr>
            <p:sp>
              <p:nvSpPr>
                <p:cNvPr id="44069" name="Rectangle 24"/>
                <p:cNvSpPr>
                  <a:spLocks noChangeArrowheads="1"/>
                </p:cNvSpPr>
                <p:nvPr/>
              </p:nvSpPr>
              <p:spPr bwMode="auto">
                <a:xfrm>
                  <a:off x="2556" y="1868"/>
                  <a:ext cx="1600"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4070" name="Rectangle 25"/>
                <p:cNvSpPr>
                  <a:spLocks noChangeArrowheads="1"/>
                </p:cNvSpPr>
                <p:nvPr/>
              </p:nvSpPr>
              <p:spPr bwMode="auto">
                <a:xfrm>
                  <a:off x="2560" y="1880"/>
                  <a:ext cx="808"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solidFill>
                        <a:schemeClr val="hlink"/>
                      </a:solidFill>
                      <a:latin typeface="Arial" panose="020B0604020202020204" pitchFamily="34" charset="0"/>
                    </a:rPr>
                    <a:t>V page no</a:t>
                  </a:r>
                  <a:r>
                    <a:rPr lang="en-US" altLang="en-US">
                      <a:solidFill>
                        <a:schemeClr val="accent1"/>
                      </a:solidFill>
                      <a:latin typeface="Arial" panose="020B0604020202020204" pitchFamily="34" charset="0"/>
                    </a:rPr>
                    <a:t>.</a:t>
                  </a:r>
                </a:p>
              </p:txBody>
            </p:sp>
            <p:sp>
              <p:nvSpPr>
                <p:cNvPr id="44071" name="Rectangle 26"/>
                <p:cNvSpPr>
                  <a:spLocks noChangeArrowheads="1"/>
                </p:cNvSpPr>
                <p:nvPr/>
              </p:nvSpPr>
              <p:spPr bwMode="auto">
                <a:xfrm>
                  <a:off x="3648" y="1880"/>
                  <a:ext cx="47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latin typeface="Arial" panose="020B0604020202020204" pitchFamily="34" charset="0"/>
                    </a:rPr>
                    <a:t>offset</a:t>
                  </a:r>
                </a:p>
              </p:txBody>
            </p:sp>
            <p:sp>
              <p:nvSpPr>
                <p:cNvPr id="44072" name="Line 27"/>
                <p:cNvSpPr>
                  <a:spLocks noChangeShapeType="1"/>
                </p:cNvSpPr>
                <p:nvPr/>
              </p:nvSpPr>
              <p:spPr bwMode="auto">
                <a:xfrm>
                  <a:off x="3492" y="186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3" name="Rectangle 28"/>
                <p:cNvSpPr>
                  <a:spLocks noChangeArrowheads="1"/>
                </p:cNvSpPr>
                <p:nvPr/>
              </p:nvSpPr>
              <p:spPr bwMode="auto">
                <a:xfrm>
                  <a:off x="3712" y="1712"/>
                  <a:ext cx="24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latin typeface="Arial" panose="020B0604020202020204" pitchFamily="34" charset="0"/>
                    </a:rPr>
                    <a:t>10</a:t>
                  </a:r>
                </a:p>
              </p:txBody>
            </p:sp>
            <p:sp>
              <p:nvSpPr>
                <p:cNvPr id="44074" name="Line 29"/>
                <p:cNvSpPr>
                  <a:spLocks noChangeShapeType="1"/>
                </p:cNvSpPr>
                <p:nvPr/>
              </p:nvSpPr>
              <p:spPr bwMode="auto">
                <a:xfrm>
                  <a:off x="3932" y="1780"/>
                  <a:ext cx="22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5" name="Line 30"/>
                <p:cNvSpPr>
                  <a:spLocks noChangeShapeType="1"/>
                </p:cNvSpPr>
                <p:nvPr/>
              </p:nvSpPr>
              <p:spPr bwMode="auto">
                <a:xfrm flipH="1">
                  <a:off x="3484" y="1788"/>
                  <a:ext cx="28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6" name="Line 31"/>
                <p:cNvSpPr>
                  <a:spLocks noChangeShapeType="1"/>
                </p:cNvSpPr>
                <p:nvPr/>
              </p:nvSpPr>
              <p:spPr bwMode="auto">
                <a:xfrm>
                  <a:off x="3828" y="2052"/>
                  <a:ext cx="0" cy="1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56" name="Line 32"/>
              <p:cNvSpPr>
                <a:spLocks noChangeShapeType="1"/>
              </p:cNvSpPr>
              <p:nvPr/>
            </p:nvSpPr>
            <p:spPr bwMode="auto">
              <a:xfrm flipV="1">
                <a:off x="3212" y="1680"/>
                <a:ext cx="1588" cy="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7" name="Line 33"/>
              <p:cNvSpPr>
                <a:spLocks noChangeShapeType="1"/>
              </p:cNvSpPr>
              <p:nvPr/>
            </p:nvSpPr>
            <p:spPr bwMode="auto">
              <a:xfrm>
                <a:off x="4800" y="1680"/>
                <a:ext cx="0" cy="115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8" name="Rectangle 34"/>
              <p:cNvSpPr>
                <a:spLocks noChangeArrowheads="1"/>
              </p:cNvSpPr>
              <p:nvPr/>
            </p:nvSpPr>
            <p:spPr bwMode="auto">
              <a:xfrm>
                <a:off x="2652" y="2672"/>
                <a:ext cx="89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5000"/>
                  </a:lnSpc>
                </a:pPr>
                <a:r>
                  <a:rPr lang="en-US" altLang="en-US" b="0">
                    <a:latin typeface="Arial" panose="020B0604020202020204" pitchFamily="34" charset="0"/>
                  </a:rPr>
                  <a:t>table located</a:t>
                </a:r>
              </a:p>
              <a:p>
                <a:pPr algn="ctr">
                  <a:lnSpc>
                    <a:spcPct val="85000"/>
                  </a:lnSpc>
                </a:pPr>
                <a:r>
                  <a:rPr lang="en-US" altLang="en-US" b="0">
                    <a:latin typeface="Arial" panose="020B0604020202020204" pitchFamily="34" charset="0"/>
                  </a:rPr>
                  <a:t>in physical</a:t>
                </a:r>
              </a:p>
              <a:p>
                <a:pPr algn="ctr">
                  <a:lnSpc>
                    <a:spcPct val="85000"/>
                  </a:lnSpc>
                </a:pPr>
                <a:r>
                  <a:rPr lang="en-US" altLang="en-US" b="0">
                    <a:latin typeface="Arial" panose="020B0604020202020204" pitchFamily="34" charset="0"/>
                  </a:rPr>
                  <a:t>memory</a:t>
                </a:r>
              </a:p>
            </p:txBody>
          </p:sp>
          <p:grpSp>
            <p:nvGrpSpPr>
              <p:cNvPr id="44059" name="Group 35"/>
              <p:cNvGrpSpPr>
                <a:grpSpLocks/>
              </p:cNvGrpSpPr>
              <p:nvPr/>
            </p:nvGrpSpPr>
            <p:grpSpPr bwMode="auto">
              <a:xfrm>
                <a:off x="3577" y="2836"/>
                <a:ext cx="1610" cy="374"/>
                <a:chOff x="3984" y="3708"/>
                <a:chExt cx="1610" cy="374"/>
              </a:xfrm>
            </p:grpSpPr>
            <p:sp>
              <p:nvSpPr>
                <p:cNvPr id="44061" name="Rectangle 36"/>
                <p:cNvSpPr>
                  <a:spLocks noChangeArrowheads="1"/>
                </p:cNvSpPr>
                <p:nvPr/>
              </p:nvSpPr>
              <p:spPr bwMode="auto">
                <a:xfrm>
                  <a:off x="3984" y="3708"/>
                  <a:ext cx="1600" cy="1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44062" name="Rectangle 37"/>
                <p:cNvSpPr>
                  <a:spLocks noChangeArrowheads="1"/>
                </p:cNvSpPr>
                <p:nvPr/>
              </p:nvSpPr>
              <p:spPr bwMode="auto">
                <a:xfrm>
                  <a:off x="3988" y="3720"/>
                  <a:ext cx="808"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solidFill>
                        <a:schemeClr val="hlink"/>
                      </a:solidFill>
                      <a:latin typeface="Arial" panose="020B0604020202020204" pitchFamily="34" charset="0"/>
                    </a:rPr>
                    <a:t>P page no.</a:t>
                  </a:r>
                </a:p>
              </p:txBody>
            </p:sp>
            <p:sp>
              <p:nvSpPr>
                <p:cNvPr id="44063" name="Rectangle 38"/>
                <p:cNvSpPr>
                  <a:spLocks noChangeArrowheads="1"/>
                </p:cNvSpPr>
                <p:nvPr/>
              </p:nvSpPr>
              <p:spPr bwMode="auto">
                <a:xfrm>
                  <a:off x="5076" y="3720"/>
                  <a:ext cx="47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latin typeface="Arial" panose="020B0604020202020204" pitchFamily="34" charset="0"/>
                    </a:rPr>
                    <a:t>offset</a:t>
                  </a:r>
                </a:p>
              </p:txBody>
            </p:sp>
            <p:sp>
              <p:nvSpPr>
                <p:cNvPr id="44064" name="Line 39"/>
                <p:cNvSpPr>
                  <a:spLocks noChangeShapeType="1"/>
                </p:cNvSpPr>
                <p:nvPr/>
              </p:nvSpPr>
              <p:spPr bwMode="auto">
                <a:xfrm>
                  <a:off x="4920" y="3708"/>
                  <a:ext cx="0"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65" name="Group 40"/>
                <p:cNvGrpSpPr>
                  <a:grpSpLocks/>
                </p:cNvGrpSpPr>
                <p:nvPr/>
              </p:nvGrpSpPr>
              <p:grpSpPr bwMode="auto">
                <a:xfrm>
                  <a:off x="4922" y="3903"/>
                  <a:ext cx="672" cy="179"/>
                  <a:chOff x="4912" y="3552"/>
                  <a:chExt cx="672" cy="179"/>
                </a:xfrm>
              </p:grpSpPr>
              <p:sp>
                <p:nvSpPr>
                  <p:cNvPr id="44066" name="Rectangle 41"/>
                  <p:cNvSpPr>
                    <a:spLocks noChangeArrowheads="1"/>
                  </p:cNvSpPr>
                  <p:nvPr/>
                </p:nvSpPr>
                <p:spPr bwMode="auto">
                  <a:xfrm>
                    <a:off x="5140" y="3552"/>
                    <a:ext cx="24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latin typeface="Arial" panose="020B0604020202020204" pitchFamily="34" charset="0"/>
                      </a:rPr>
                      <a:t>10</a:t>
                    </a:r>
                  </a:p>
                </p:txBody>
              </p:sp>
              <p:sp>
                <p:nvSpPr>
                  <p:cNvPr id="44067" name="Line 42"/>
                  <p:cNvSpPr>
                    <a:spLocks noChangeShapeType="1"/>
                  </p:cNvSpPr>
                  <p:nvPr/>
                </p:nvSpPr>
                <p:spPr bwMode="auto">
                  <a:xfrm>
                    <a:off x="5360" y="3620"/>
                    <a:ext cx="22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8" name="Line 43"/>
                  <p:cNvSpPr>
                    <a:spLocks noChangeShapeType="1"/>
                  </p:cNvSpPr>
                  <p:nvPr/>
                </p:nvSpPr>
                <p:spPr bwMode="auto">
                  <a:xfrm flipH="1">
                    <a:off x="4912" y="3628"/>
                    <a:ext cx="27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4060" name="Freeform 44"/>
              <p:cNvSpPr>
                <a:spLocks/>
              </p:cNvSpPr>
              <p:nvPr/>
            </p:nvSpPr>
            <p:spPr bwMode="auto">
              <a:xfrm>
                <a:off x="3648" y="2304"/>
                <a:ext cx="384" cy="528"/>
              </a:xfrm>
              <a:custGeom>
                <a:avLst/>
                <a:gdLst>
                  <a:gd name="T0" fmla="*/ 0 w 384"/>
                  <a:gd name="T1" fmla="*/ 0 h 528"/>
                  <a:gd name="T2" fmla="*/ 384 w 384"/>
                  <a:gd name="T3" fmla="*/ 0 h 528"/>
                  <a:gd name="T4" fmla="*/ 384 w 384"/>
                  <a:gd name="T5" fmla="*/ 528 h 528"/>
                  <a:gd name="T6" fmla="*/ 0 60000 65536"/>
                  <a:gd name="T7" fmla="*/ 0 60000 65536"/>
                  <a:gd name="T8" fmla="*/ 0 60000 65536"/>
                </a:gdLst>
                <a:ahLst/>
                <a:cxnLst>
                  <a:cxn ang="T6">
                    <a:pos x="T0" y="T1"/>
                  </a:cxn>
                  <a:cxn ang="T7">
                    <a:pos x="T2" y="T3"/>
                  </a:cxn>
                  <a:cxn ang="T8">
                    <a:pos x="T4" y="T5"/>
                  </a:cxn>
                </a:cxnLst>
                <a:rect l="0" t="0" r="r" b="b"/>
                <a:pathLst>
                  <a:path w="384" h="528">
                    <a:moveTo>
                      <a:pt x="0" y="0"/>
                    </a:moveTo>
                    <a:lnTo>
                      <a:pt x="384" y="0"/>
                    </a:lnTo>
                    <a:lnTo>
                      <a:pt x="384" y="528"/>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39" name="Rectangle 45"/>
            <p:cNvSpPr>
              <a:spLocks noChangeArrowheads="1"/>
            </p:cNvSpPr>
            <p:nvPr/>
          </p:nvSpPr>
          <p:spPr bwMode="auto">
            <a:xfrm>
              <a:off x="4646" y="2679"/>
              <a:ext cx="7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493" tIns="25397" rIns="63493" bIns="25397">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nSpc>
                  <a:spcPct val="85000"/>
                </a:lnSpc>
              </a:pPr>
              <a:r>
                <a:rPr lang="en-US" altLang="en-US">
                  <a:solidFill>
                    <a:srgbClr val="2A40E2"/>
                  </a:solidFill>
                  <a:latin typeface="Arial" panose="020B0604020202020204" pitchFamily="34" charset="0"/>
                </a:rPr>
                <a:t>Physical </a:t>
              </a:r>
            </a:p>
            <a:p>
              <a:pPr>
                <a:lnSpc>
                  <a:spcPct val="85000"/>
                </a:lnSpc>
              </a:pPr>
              <a:r>
                <a:rPr lang="en-US" altLang="en-US">
                  <a:solidFill>
                    <a:srgbClr val="2A40E2"/>
                  </a:solidFill>
                  <a:latin typeface="Arial" panose="020B0604020202020204" pitchFamily="34" charset="0"/>
                </a:rPr>
                <a:t>Address</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9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7875">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875">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78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Dual Mode Operation</a:t>
            </a:r>
          </a:p>
        </p:txBody>
      </p:sp>
      <p:sp>
        <p:nvSpPr>
          <p:cNvPr id="208899" name="Rectangle 3"/>
          <p:cNvSpPr>
            <a:spLocks noGrp="1" noChangeArrowheads="1"/>
          </p:cNvSpPr>
          <p:nvPr>
            <p:ph type="body" idx="1"/>
          </p:nvPr>
        </p:nvSpPr>
        <p:spPr>
          <a:xfrm>
            <a:off x="487363" y="762000"/>
            <a:ext cx="7924800" cy="5105400"/>
          </a:xfrm>
        </p:spPr>
        <p:txBody>
          <a:bodyPr/>
          <a:lstStyle/>
          <a:p>
            <a:r>
              <a:rPr lang="en-US" altLang="en-US" smtClean="0">
                <a:solidFill>
                  <a:schemeClr val="hlink"/>
                </a:solidFill>
              </a:rPr>
              <a:t>Hardware </a:t>
            </a:r>
            <a:r>
              <a:rPr lang="en-US" altLang="en-US" smtClean="0"/>
              <a:t>provides at least two modes:</a:t>
            </a:r>
          </a:p>
          <a:p>
            <a:pPr lvl="1"/>
            <a:r>
              <a:rPr lang="en-US" altLang="en-US" smtClean="0"/>
              <a:t>“Kernel” mode (or “supervisor” or “protected”)</a:t>
            </a:r>
          </a:p>
          <a:p>
            <a:pPr lvl="1"/>
            <a:r>
              <a:rPr lang="en-US" altLang="en-US" smtClean="0"/>
              <a:t>“User” mode: Normal programs executed </a:t>
            </a:r>
          </a:p>
          <a:p>
            <a:r>
              <a:rPr lang="en-US" altLang="en-US" smtClean="0"/>
              <a:t>Some instructions/ops prohibited in user mode:</a:t>
            </a:r>
          </a:p>
          <a:p>
            <a:pPr lvl="1"/>
            <a:r>
              <a:rPr lang="en-US" altLang="en-US" smtClean="0"/>
              <a:t>Example: cannot modify page tables in user mode</a:t>
            </a:r>
          </a:p>
          <a:p>
            <a:pPr lvl="2"/>
            <a:r>
              <a:rPr lang="en-US" altLang="en-US" smtClean="0"/>
              <a:t>Attempt to modify </a:t>
            </a:r>
            <a:r>
              <a:rPr lang="en-US" altLang="en-US" smtClean="0">
                <a:sym typeface="Symbol" panose="05050102010706020507" pitchFamily="18" charset="2"/>
              </a:rPr>
              <a:t> Exception generated</a:t>
            </a:r>
            <a:r>
              <a:rPr lang="en-US" altLang="en-US" smtClean="0"/>
              <a:t> </a:t>
            </a:r>
          </a:p>
          <a:p>
            <a:r>
              <a:rPr lang="en-US" altLang="en-US" smtClean="0"/>
              <a:t>Transitions from user mode to kernel mode:</a:t>
            </a:r>
          </a:p>
          <a:p>
            <a:pPr lvl="1"/>
            <a:r>
              <a:rPr lang="en-US" altLang="en-US" smtClean="0"/>
              <a:t>System Calls, Interrupts, Other exceptions</a:t>
            </a:r>
          </a:p>
        </p:txBody>
      </p:sp>
      <p:pic>
        <p:nvPicPr>
          <p:cNvPr id="208900" name="Picture 4"/>
          <p:cNvPicPr>
            <a:picLocks noChangeAspect="1" noChangeArrowheads="1"/>
          </p:cNvPicPr>
          <p:nvPr/>
        </p:nvPicPr>
        <p:blipFill>
          <a:blip r:embed="rId4">
            <a:extLst>
              <a:ext uri="{28A0092B-C50C-407E-A947-70E740481C1C}">
                <a14:useLocalDpi xmlns:a14="http://schemas.microsoft.com/office/drawing/2010/main" val="0"/>
              </a:ext>
            </a:extLst>
          </a:blip>
          <a:srcRect l="417" t="30278" r="417" b="30000"/>
          <a:stretch>
            <a:fillRect/>
          </a:stretch>
        </p:blipFill>
        <p:spPr bwMode="auto">
          <a:xfrm>
            <a:off x="990600" y="4038600"/>
            <a:ext cx="7543800" cy="2266950"/>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8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89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8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take CS162?</a:t>
            </a:r>
            <a:endParaRPr lang="en-US" dirty="0"/>
          </a:p>
        </p:txBody>
      </p:sp>
      <p:sp>
        <p:nvSpPr>
          <p:cNvPr id="3" name="Content Placeholder 2"/>
          <p:cNvSpPr>
            <a:spLocks noGrp="1"/>
          </p:cNvSpPr>
          <p:nvPr>
            <p:ph idx="1"/>
          </p:nvPr>
        </p:nvSpPr>
        <p:spPr/>
        <p:txBody>
          <a:bodyPr/>
          <a:lstStyle/>
          <a:p>
            <a:r>
              <a:rPr lang="en-US" dirty="0" smtClean="0"/>
              <a:t>Some of you will actually design and build operating systems or components of them.</a:t>
            </a:r>
          </a:p>
          <a:p>
            <a:pPr lvl="1"/>
            <a:r>
              <a:rPr lang="en-US" dirty="0" smtClean="0"/>
              <a:t>Perhaps more now than ever</a:t>
            </a:r>
          </a:p>
          <a:p>
            <a:r>
              <a:rPr lang="en-US" dirty="0" smtClean="0"/>
              <a:t>Many of you will create systems that utilize the core concepts in operating systems.</a:t>
            </a:r>
          </a:p>
          <a:p>
            <a:pPr lvl="1"/>
            <a:r>
              <a:rPr lang="en-US" dirty="0" smtClean="0"/>
              <a:t>Whether you build software or hardware</a:t>
            </a:r>
          </a:p>
          <a:p>
            <a:pPr lvl="1"/>
            <a:r>
              <a:rPr lang="en-US" dirty="0" smtClean="0"/>
              <a:t>The concepts and design patterns appear at many levels</a:t>
            </a:r>
          </a:p>
          <a:p>
            <a:r>
              <a:rPr lang="en-US" dirty="0" smtClean="0"/>
              <a:t>All of you will build applications, etc. that utilize operating systems</a:t>
            </a:r>
          </a:p>
          <a:p>
            <a:pPr lvl="1"/>
            <a:r>
              <a:rPr lang="en-US" dirty="0" smtClean="0"/>
              <a:t>The better you understand their design and implementation, the better use you’ll make of them.</a:t>
            </a:r>
            <a:endParaRPr lang="en-US" dirty="0"/>
          </a:p>
        </p:txBody>
      </p:sp>
    </p:spTree>
    <p:extLst>
      <p:ext uri="{BB962C8B-B14F-4D97-AF65-F5344CB8AC3E}">
        <p14:creationId xmlns:p14="http://schemas.microsoft.com/office/powerpoint/2010/main" val="3598021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UNIX System Structure</a:t>
            </a:r>
          </a:p>
        </p:txBody>
      </p:sp>
      <p:grpSp>
        <p:nvGrpSpPr>
          <p:cNvPr id="46083" name="Group 12"/>
          <p:cNvGrpSpPr>
            <a:grpSpLocks/>
          </p:cNvGrpSpPr>
          <p:nvPr/>
        </p:nvGrpSpPr>
        <p:grpSpPr bwMode="auto">
          <a:xfrm>
            <a:off x="304800" y="1447800"/>
            <a:ext cx="8491538" cy="3994150"/>
            <a:chOff x="191" y="720"/>
            <a:chExt cx="5349" cy="2516"/>
          </a:xfrm>
        </p:grpSpPr>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l="380" t="10139" r="380" b="10139"/>
            <a:stretch>
              <a:fillRect/>
            </a:stretch>
          </p:blipFill>
          <p:spPr bwMode="auto">
            <a:xfrm>
              <a:off x="1344" y="720"/>
              <a:ext cx="4176" cy="2516"/>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Text Box 4"/>
            <p:cNvSpPr txBox="1">
              <a:spLocks noChangeArrowheads="1"/>
            </p:cNvSpPr>
            <p:nvPr/>
          </p:nvSpPr>
          <p:spPr bwMode="auto">
            <a:xfrm>
              <a:off x="260" y="945"/>
              <a:ext cx="955"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000">
                  <a:solidFill>
                    <a:schemeClr val="hlink"/>
                  </a:solidFill>
                </a:rPr>
                <a:t>User Mode</a:t>
              </a:r>
            </a:p>
          </p:txBody>
        </p:sp>
        <p:sp>
          <p:nvSpPr>
            <p:cNvPr id="46086" name="Text Box 5"/>
            <p:cNvSpPr txBox="1">
              <a:spLocks noChangeArrowheads="1"/>
            </p:cNvSpPr>
            <p:nvPr/>
          </p:nvSpPr>
          <p:spPr bwMode="auto">
            <a:xfrm>
              <a:off x="207" y="1972"/>
              <a:ext cx="107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000">
                  <a:solidFill>
                    <a:schemeClr val="hlink"/>
                  </a:solidFill>
                </a:rPr>
                <a:t>Kernel Mode</a:t>
              </a:r>
            </a:p>
          </p:txBody>
        </p:sp>
        <p:sp>
          <p:nvSpPr>
            <p:cNvPr id="46087" name="Line 6"/>
            <p:cNvSpPr>
              <a:spLocks noChangeShapeType="1"/>
            </p:cNvSpPr>
            <p:nvPr/>
          </p:nvSpPr>
          <p:spPr bwMode="auto">
            <a:xfrm flipV="1">
              <a:off x="191" y="1555"/>
              <a:ext cx="534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7"/>
            <p:cNvSpPr>
              <a:spLocks noChangeShapeType="1"/>
            </p:cNvSpPr>
            <p:nvPr/>
          </p:nvSpPr>
          <p:spPr bwMode="auto">
            <a:xfrm flipV="1">
              <a:off x="192" y="2784"/>
              <a:ext cx="534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Text Box 8"/>
            <p:cNvSpPr txBox="1">
              <a:spLocks noChangeArrowheads="1"/>
            </p:cNvSpPr>
            <p:nvPr/>
          </p:nvSpPr>
          <p:spPr bwMode="auto">
            <a:xfrm>
              <a:off x="301" y="2913"/>
              <a:ext cx="86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000">
                  <a:solidFill>
                    <a:schemeClr val="hlink"/>
                  </a:solidFill>
                </a:rPr>
                <a:t>Hardware</a:t>
              </a:r>
            </a:p>
          </p:txBody>
        </p:sp>
        <p:sp>
          <p:nvSpPr>
            <p:cNvPr id="46090" name="Text Box 9"/>
            <p:cNvSpPr txBox="1">
              <a:spLocks noChangeArrowheads="1"/>
            </p:cNvSpPr>
            <p:nvPr/>
          </p:nvSpPr>
          <p:spPr bwMode="auto">
            <a:xfrm>
              <a:off x="1776" y="816"/>
              <a:ext cx="937"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t>Applications</a:t>
              </a:r>
            </a:p>
          </p:txBody>
        </p:sp>
        <p:sp>
          <p:nvSpPr>
            <p:cNvPr id="46091" name="Text Box 10"/>
            <p:cNvSpPr txBox="1">
              <a:spLocks noChangeArrowheads="1"/>
            </p:cNvSpPr>
            <p:nvPr/>
          </p:nvSpPr>
          <p:spPr bwMode="auto">
            <a:xfrm>
              <a:off x="1776" y="1152"/>
              <a:ext cx="109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a:t>Standard Libs</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“In conclusion…”</a:t>
            </a:r>
          </a:p>
        </p:txBody>
      </p:sp>
      <p:sp>
        <p:nvSpPr>
          <p:cNvPr id="50179" name="Rectangle 3"/>
          <p:cNvSpPr>
            <a:spLocks noGrp="1" noChangeArrowheads="1"/>
          </p:cNvSpPr>
          <p:nvPr>
            <p:ph type="body" idx="1"/>
          </p:nvPr>
        </p:nvSpPr>
        <p:spPr/>
        <p:txBody>
          <a:bodyPr/>
          <a:lstStyle/>
          <a:p>
            <a:pPr>
              <a:lnSpc>
                <a:spcPct val="80000"/>
              </a:lnSpc>
            </a:pPr>
            <a:r>
              <a:rPr lang="en-US" altLang="en-US" smtClean="0"/>
              <a:t>Operating systems provide a virtual machine abstraction to handle diverse hardware</a:t>
            </a:r>
          </a:p>
          <a:p>
            <a:pPr>
              <a:lnSpc>
                <a:spcPct val="80000"/>
              </a:lnSpc>
            </a:pPr>
            <a:r>
              <a:rPr lang="en-US" altLang="en-US" smtClean="0"/>
              <a:t>Operating systems coordinate resources and protect users from each other</a:t>
            </a:r>
          </a:p>
          <a:p>
            <a:pPr>
              <a:lnSpc>
                <a:spcPct val="80000"/>
              </a:lnSpc>
            </a:pPr>
            <a:r>
              <a:rPr lang="en-US" altLang="en-US" smtClean="0"/>
              <a:t>Operating systems simplify application development by providing standard services</a:t>
            </a:r>
          </a:p>
          <a:p>
            <a:pPr>
              <a:lnSpc>
                <a:spcPct val="80000"/>
              </a:lnSpc>
            </a:pPr>
            <a:r>
              <a:rPr lang="en-US" altLang="en-US" smtClean="0"/>
              <a:t>Operating systems can provide an array of fault containment, fault tolerance, and fault recovery</a:t>
            </a:r>
          </a:p>
          <a:p>
            <a:pPr>
              <a:lnSpc>
                <a:spcPct val="80000"/>
              </a:lnSpc>
            </a:pPr>
            <a:endParaRPr lang="en-US" altLang="en-US" smtClean="0"/>
          </a:p>
          <a:p>
            <a:pPr>
              <a:lnSpc>
                <a:spcPct val="80000"/>
              </a:lnSpc>
            </a:pPr>
            <a:r>
              <a:rPr lang="en-US" altLang="en-US" smtClean="0"/>
              <a:t>CS162 combines things from many other areas of computer science –</a:t>
            </a:r>
          </a:p>
          <a:p>
            <a:pPr lvl="1">
              <a:lnSpc>
                <a:spcPct val="80000"/>
              </a:lnSpc>
            </a:pPr>
            <a:r>
              <a:rPr lang="en-US" altLang="en-US" smtClean="0"/>
              <a:t>Languages, data structures, hardware, and algorithms</a:t>
            </a:r>
          </a:p>
          <a:p>
            <a:pPr lvl="1">
              <a:lnSpc>
                <a:spcPct val="80000"/>
              </a:lnSpc>
              <a:buFontTx/>
              <a:buNone/>
            </a:pPr>
            <a:r>
              <a:rPr lang="en-US" altLang="en-US" smtClean="0"/>
              <a:t> </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Goals for Today</a:t>
            </a:r>
          </a:p>
        </p:txBody>
      </p:sp>
      <p:sp>
        <p:nvSpPr>
          <p:cNvPr id="162819" name="Rectangle 3"/>
          <p:cNvSpPr>
            <a:spLocks noGrp="1" noChangeArrowheads="1"/>
          </p:cNvSpPr>
          <p:nvPr>
            <p:ph type="body" idx="1"/>
          </p:nvPr>
        </p:nvSpPr>
        <p:spPr/>
        <p:txBody>
          <a:bodyPr/>
          <a:lstStyle/>
          <a:p>
            <a:r>
              <a:rPr lang="en-US" altLang="en-US" dirty="0" smtClean="0"/>
              <a:t>What is an Operating System?</a:t>
            </a:r>
          </a:p>
          <a:p>
            <a:pPr lvl="1"/>
            <a:r>
              <a:rPr lang="en-US" altLang="en-US" dirty="0" smtClean="0"/>
              <a:t>And – what is it not?</a:t>
            </a:r>
          </a:p>
          <a:p>
            <a:r>
              <a:rPr lang="en-US" altLang="en-US" dirty="0" smtClean="0"/>
              <a:t>Examples of Operating Systems design</a:t>
            </a:r>
          </a:p>
          <a:p>
            <a:r>
              <a:rPr lang="en-US" altLang="en-US" dirty="0" smtClean="0"/>
              <a:t>What makes Operating Systems So Exciting?</a:t>
            </a:r>
          </a:p>
          <a:p>
            <a:r>
              <a:rPr lang="en-US" altLang="en-US" dirty="0" smtClean="0"/>
              <a:t>Oh, and “How does this class operate?”</a:t>
            </a:r>
          </a:p>
          <a:p>
            <a:endParaRPr lang="en-US" altLang="en-US" dirty="0" smtClean="0"/>
          </a:p>
          <a:p>
            <a:pPr>
              <a:buFontTx/>
              <a:buNone/>
            </a:pPr>
            <a:r>
              <a:rPr lang="en-US" altLang="en-US" dirty="0" smtClean="0"/>
              <a:t>Interactive is important!</a:t>
            </a:r>
          </a:p>
          <a:p>
            <a:pPr>
              <a:buFontTx/>
              <a:buNone/>
            </a:pPr>
            <a:r>
              <a:rPr lang="en-US" altLang="en-US" dirty="0" smtClean="0"/>
              <a:t>	Ask Questions!</a:t>
            </a:r>
          </a:p>
          <a:p>
            <a:endParaRPr lang="en-US" altLang="en-US" dirty="0" smtClean="0"/>
          </a:p>
        </p:txBody>
      </p:sp>
      <p:sp>
        <p:nvSpPr>
          <p:cNvPr id="5124" name="Text Box 4"/>
          <p:cNvSpPr txBox="1">
            <a:spLocks noChangeArrowheads="1"/>
          </p:cNvSpPr>
          <p:nvPr/>
        </p:nvSpPr>
        <p:spPr bwMode="auto">
          <a:xfrm>
            <a:off x="630238" y="5105400"/>
            <a:ext cx="7904162" cy="9233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dirty="0" smtClean="0"/>
              <a:t>Slides </a:t>
            </a:r>
            <a:r>
              <a:rPr lang="en-US" altLang="en-US" dirty="0"/>
              <a:t>courtesy of </a:t>
            </a:r>
            <a:r>
              <a:rPr lang="en-US" altLang="en-US" dirty="0" smtClean="0"/>
              <a:t>David Culler, John </a:t>
            </a:r>
            <a:r>
              <a:rPr lang="en-US" altLang="en-US" dirty="0" err="1" smtClean="0"/>
              <a:t>Kubiatowicz</a:t>
            </a:r>
            <a:r>
              <a:rPr lang="en-US" altLang="en-US" dirty="0"/>
              <a:t>, AJ Shankar, George </a:t>
            </a:r>
            <a:r>
              <a:rPr lang="en-US" altLang="en-US" dirty="0" err="1"/>
              <a:t>Necula</a:t>
            </a:r>
            <a:r>
              <a:rPr lang="en-US" altLang="en-US" dirty="0"/>
              <a:t>, Alex Aiken, Eric Brewer, </a:t>
            </a:r>
            <a:r>
              <a:rPr lang="en-US" altLang="en-US" dirty="0" err="1"/>
              <a:t>Ras</a:t>
            </a:r>
            <a:r>
              <a:rPr lang="en-US" altLang="en-US" dirty="0"/>
              <a:t> </a:t>
            </a:r>
            <a:r>
              <a:rPr lang="en-US" altLang="en-US" dirty="0" err="1"/>
              <a:t>Bodik</a:t>
            </a:r>
            <a:r>
              <a:rPr lang="en-US" altLang="en-US" dirty="0"/>
              <a:t>, Ion </a:t>
            </a:r>
            <a:r>
              <a:rPr lang="en-US" altLang="en-US" dirty="0" err="1"/>
              <a:t>Stoica</a:t>
            </a:r>
            <a:r>
              <a:rPr lang="en-US" altLang="en-US" dirty="0"/>
              <a:t>, Doug </a:t>
            </a:r>
            <a:r>
              <a:rPr lang="en-US" altLang="en-US" dirty="0" err="1"/>
              <a:t>Tygar</a:t>
            </a:r>
            <a:r>
              <a:rPr lang="en-US" altLang="en-US" dirty="0"/>
              <a:t>, and David Wagner.</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an operating system?</a:t>
            </a:r>
            <a:endParaRPr lang="en-US" dirty="0"/>
          </a:p>
        </p:txBody>
      </p:sp>
      <p:sp>
        <p:nvSpPr>
          <p:cNvPr id="9" name="Content Placeholder 8"/>
          <p:cNvSpPr>
            <a:spLocks noGrp="1"/>
          </p:cNvSpPr>
          <p:nvPr>
            <p:ph idx="1"/>
          </p:nvPr>
        </p:nvSpPr>
        <p:spPr>
          <a:xfrm>
            <a:off x="76200" y="685800"/>
            <a:ext cx="8839200" cy="2514600"/>
          </a:xfrm>
        </p:spPr>
        <p:txBody>
          <a:bodyPr/>
          <a:lstStyle/>
          <a:p>
            <a:r>
              <a:rPr lang="en-US" dirty="0" smtClean="0"/>
              <a:t>Special layer of software that provides application software access to hardware resources</a:t>
            </a:r>
          </a:p>
          <a:p>
            <a:pPr lvl="1"/>
            <a:r>
              <a:rPr lang="en-US" dirty="0" smtClean="0"/>
              <a:t>Convenient abstraction of complex hardware devices</a:t>
            </a:r>
          </a:p>
          <a:p>
            <a:pPr lvl="1"/>
            <a:r>
              <a:rPr lang="en-US" dirty="0" smtClean="0"/>
              <a:t>Protected access to shared resources</a:t>
            </a:r>
          </a:p>
          <a:p>
            <a:pPr lvl="1"/>
            <a:r>
              <a:rPr lang="en-US" dirty="0" smtClean="0"/>
              <a:t>Security and authentication</a:t>
            </a:r>
          </a:p>
          <a:p>
            <a:pPr lvl="1"/>
            <a:r>
              <a:rPr lang="en-US" dirty="0" smtClean="0"/>
              <a:t>Communication amongst logical entities</a:t>
            </a:r>
          </a:p>
          <a:p>
            <a:pPr lvl="1"/>
            <a:endParaRPr lang="en-US" dirty="0" smtClean="0"/>
          </a:p>
          <a:p>
            <a:pPr lvl="1"/>
            <a:endParaRPr lang="en-US" dirty="0"/>
          </a:p>
        </p:txBody>
      </p:sp>
      <p:sp>
        <p:nvSpPr>
          <p:cNvPr id="10" name="Rectangle 9"/>
          <p:cNvSpPr/>
          <p:nvPr/>
        </p:nvSpPr>
        <p:spPr bwMode="auto">
          <a:xfrm>
            <a:off x="3048000" y="5029200"/>
            <a:ext cx="2362200" cy="914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Hardware</a:t>
            </a:r>
            <a:endParaRPr kumimoji="0" lang="en-US" sz="1800" b="0" i="0" u="none" strike="noStrike" cap="none" normalizeH="0" baseline="0" dirty="0">
              <a:ln>
                <a:noFill/>
              </a:ln>
              <a:solidFill>
                <a:schemeClr val="tx1"/>
              </a:solidFill>
              <a:effectLst/>
              <a:latin typeface="Arial" charset="0"/>
            </a:endParaRPr>
          </a:p>
        </p:txBody>
      </p:sp>
      <p:sp>
        <p:nvSpPr>
          <p:cNvPr id="11" name="Rounded Rectangle 10"/>
          <p:cNvSpPr/>
          <p:nvPr/>
        </p:nvSpPr>
        <p:spPr bwMode="auto">
          <a:xfrm>
            <a:off x="3048000" y="4038600"/>
            <a:ext cx="914400" cy="685800"/>
          </a:xfrm>
          <a:prstGeom prst="roundRect">
            <a:avLst/>
          </a:prstGeom>
          <a:solidFill>
            <a:srgbClr val="00AE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2" name="Rounded Rectangle 11"/>
          <p:cNvSpPr/>
          <p:nvPr/>
        </p:nvSpPr>
        <p:spPr bwMode="auto">
          <a:xfrm>
            <a:off x="3505200" y="3886200"/>
            <a:ext cx="914400" cy="685800"/>
          </a:xfrm>
          <a:prstGeom prst="round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3" name="Rounded Rectangle 12"/>
          <p:cNvSpPr/>
          <p:nvPr/>
        </p:nvSpPr>
        <p:spPr bwMode="auto">
          <a:xfrm>
            <a:off x="3886200" y="3733800"/>
            <a:ext cx="914400" cy="685800"/>
          </a:xfrm>
          <a:prstGeom prst="roundRect">
            <a:avLst/>
          </a:prstGeom>
          <a:solidFill>
            <a:srgbClr val="FF66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5" name="Rectangle 14"/>
          <p:cNvSpPr/>
          <p:nvPr/>
        </p:nvSpPr>
        <p:spPr bwMode="auto">
          <a:xfrm>
            <a:off x="3657600" y="4800600"/>
            <a:ext cx="2057400" cy="1524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4953000" y="4343400"/>
            <a:ext cx="762000" cy="4572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OS</a:t>
            </a:r>
            <a:endParaRPr kumimoji="0" lang="en-US" sz="1800" b="0" i="0" u="none" strike="noStrike" cap="none" normalizeH="0" baseline="0" dirty="0">
              <a:ln>
                <a:noFill/>
              </a:ln>
              <a:solidFill>
                <a:schemeClr val="tx1"/>
              </a:solidFill>
              <a:effectLst/>
              <a:latin typeface="Arial" charset="0"/>
            </a:endParaRPr>
          </a:p>
        </p:txBody>
      </p:sp>
      <p:cxnSp>
        <p:nvCxnSpPr>
          <p:cNvPr id="18" name="Straight Arrow Connector 17"/>
          <p:cNvCxnSpPr>
            <a:stCxn id="10" idx="3"/>
          </p:cNvCxnSpPr>
          <p:nvPr/>
        </p:nvCxnSpPr>
        <p:spPr bwMode="auto">
          <a:xfrm>
            <a:off x="5410200" y="5486400"/>
            <a:ext cx="1524000" cy="0"/>
          </a:xfrm>
          <a:prstGeom prst="straightConnector1">
            <a:avLst/>
          </a:prstGeom>
          <a:solidFill>
            <a:schemeClr val="accent1"/>
          </a:solidFill>
          <a:ln w="127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23021818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a:t>
            </a:r>
            <a:endParaRPr lang="en-US" dirty="0"/>
          </a:p>
        </p:txBody>
      </p:sp>
      <p:pic>
        <p:nvPicPr>
          <p:cNvPr id="7" name="Picture 6"/>
          <p:cNvPicPr>
            <a:picLocks noChangeAspect="1"/>
          </p:cNvPicPr>
          <p:nvPr/>
        </p:nvPicPr>
        <p:blipFill>
          <a:blip r:embed="rId2"/>
          <a:stretch>
            <a:fillRect/>
          </a:stretch>
        </p:blipFill>
        <p:spPr>
          <a:xfrm>
            <a:off x="533400" y="1219200"/>
            <a:ext cx="3886200" cy="2921955"/>
          </a:xfrm>
          <a:prstGeom prst="rect">
            <a:avLst/>
          </a:prstGeom>
        </p:spPr>
      </p:pic>
      <p:sp>
        <p:nvSpPr>
          <p:cNvPr id="8" name="TextBox 7"/>
          <p:cNvSpPr txBox="1"/>
          <p:nvPr/>
        </p:nvSpPr>
        <p:spPr>
          <a:xfrm>
            <a:off x="533400" y="4267200"/>
            <a:ext cx="2429985" cy="369332"/>
          </a:xfrm>
          <a:prstGeom prst="rect">
            <a:avLst/>
          </a:prstGeom>
          <a:noFill/>
        </p:spPr>
        <p:txBody>
          <a:bodyPr wrap="none" rtlCol="0">
            <a:spAutoFit/>
          </a:bodyPr>
          <a:lstStyle/>
          <a:p>
            <a:r>
              <a:rPr lang="en-US" dirty="0" smtClean="0"/>
              <a:t>Switchboard Operator</a:t>
            </a:r>
            <a:endParaRPr lang="en-US" dirty="0"/>
          </a:p>
        </p:txBody>
      </p:sp>
      <p:pic>
        <p:nvPicPr>
          <p:cNvPr id="9" name="Picture 8"/>
          <p:cNvPicPr>
            <a:picLocks noChangeAspect="1"/>
          </p:cNvPicPr>
          <p:nvPr/>
        </p:nvPicPr>
        <p:blipFill>
          <a:blip r:embed="rId3"/>
          <a:stretch>
            <a:fillRect/>
          </a:stretch>
        </p:blipFill>
        <p:spPr>
          <a:xfrm>
            <a:off x="3505200" y="2895600"/>
            <a:ext cx="4089400" cy="3067050"/>
          </a:xfrm>
          <a:prstGeom prst="rect">
            <a:avLst/>
          </a:prstGeom>
        </p:spPr>
      </p:pic>
      <p:sp>
        <p:nvSpPr>
          <p:cNvPr id="10" name="TextBox 9"/>
          <p:cNvSpPr txBox="1"/>
          <p:nvPr/>
        </p:nvSpPr>
        <p:spPr>
          <a:xfrm>
            <a:off x="3505200" y="6019800"/>
            <a:ext cx="2288645" cy="369332"/>
          </a:xfrm>
          <a:prstGeom prst="rect">
            <a:avLst/>
          </a:prstGeom>
          <a:noFill/>
        </p:spPr>
        <p:txBody>
          <a:bodyPr wrap="none" rtlCol="0">
            <a:spAutoFit/>
          </a:bodyPr>
          <a:lstStyle/>
          <a:p>
            <a:r>
              <a:rPr lang="en-US" dirty="0" smtClean="0"/>
              <a:t>Computer Operators</a:t>
            </a:r>
            <a:endParaRPr lang="en-US" dirty="0"/>
          </a:p>
        </p:txBody>
      </p:sp>
      <p:pic>
        <p:nvPicPr>
          <p:cNvPr id="11" name="Picture 10"/>
          <p:cNvPicPr>
            <a:picLocks noChangeAspect="1"/>
          </p:cNvPicPr>
          <p:nvPr/>
        </p:nvPicPr>
        <p:blipFill>
          <a:blip r:embed="rId4"/>
          <a:stretch>
            <a:fillRect/>
          </a:stretch>
        </p:blipFill>
        <p:spPr>
          <a:xfrm>
            <a:off x="6400800" y="1219200"/>
            <a:ext cx="2527819" cy="2336800"/>
          </a:xfrm>
          <a:prstGeom prst="rect">
            <a:avLst/>
          </a:prstGeom>
        </p:spPr>
      </p:pic>
    </p:spTree>
    <p:extLst>
      <p:ext uri="{BB962C8B-B14F-4D97-AF65-F5344CB8AC3E}">
        <p14:creationId xmlns:p14="http://schemas.microsoft.com/office/powerpoint/2010/main" val="55597354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10.xml><?xml version="1.0" encoding="utf-8"?>
<p:tagLst xmlns:a="http://schemas.openxmlformats.org/drawingml/2006/main" xmlns:r="http://schemas.openxmlformats.org/officeDocument/2006/relationships" xmlns:p="http://schemas.openxmlformats.org/presentationml/2006/main">
  <p:tag name="TIMING" val="|9.8|20.9|75.2|23.1"/>
</p:tagLst>
</file>

<file path=ppt/tags/tag11.xml><?xml version="1.0" encoding="utf-8"?>
<p:tagLst xmlns:a="http://schemas.openxmlformats.org/drawingml/2006/main" xmlns:r="http://schemas.openxmlformats.org/officeDocument/2006/relationships" xmlns:p="http://schemas.openxmlformats.org/presentationml/2006/main">
  <p:tag name="TIMING" val="|1.9|27.9"/>
</p:tagLst>
</file>

<file path=ppt/tags/tag12.xml><?xml version="1.0" encoding="utf-8"?>
<p:tagLst xmlns:a="http://schemas.openxmlformats.org/drawingml/2006/main" xmlns:r="http://schemas.openxmlformats.org/officeDocument/2006/relationships" xmlns:p="http://schemas.openxmlformats.org/presentationml/2006/main">
  <p:tag name="TIMING" val="|0.8|35.3"/>
</p:tagLst>
</file>

<file path=ppt/tags/tag13.xml><?xml version="1.0" encoding="utf-8"?>
<p:tagLst xmlns:a="http://schemas.openxmlformats.org/drawingml/2006/main" xmlns:r="http://schemas.openxmlformats.org/officeDocument/2006/relationships" xmlns:p="http://schemas.openxmlformats.org/presentationml/2006/main">
  <p:tag name="TIMING" val="|1.3|16.3|19.1"/>
</p:tagLst>
</file>

<file path=ppt/tags/tag14.xml><?xml version="1.0" encoding="utf-8"?>
<p:tagLst xmlns:a="http://schemas.openxmlformats.org/drawingml/2006/main" xmlns:r="http://schemas.openxmlformats.org/officeDocument/2006/relationships" xmlns:p="http://schemas.openxmlformats.org/presentationml/2006/main">
  <p:tag name="TIMING" val="|1.6|13|11.3|10.9|11.8"/>
</p:tagLst>
</file>

<file path=ppt/tags/tag2.xml><?xml version="1.0" encoding="utf-8"?>
<p:tagLst xmlns:a="http://schemas.openxmlformats.org/drawingml/2006/main" xmlns:r="http://schemas.openxmlformats.org/officeDocument/2006/relationships" xmlns:p="http://schemas.openxmlformats.org/presentationml/2006/main">
  <p:tag name="TIMING" val="|12|66.8"/>
</p:tagLst>
</file>

<file path=ppt/tags/tag3.xml><?xml version="1.0" encoding="utf-8"?>
<p:tagLst xmlns:a="http://schemas.openxmlformats.org/drawingml/2006/main" xmlns:r="http://schemas.openxmlformats.org/officeDocument/2006/relationships" xmlns:p="http://schemas.openxmlformats.org/presentationml/2006/main">
  <p:tag name="TIMING" val="|8.1|28.1|91.2"/>
</p:tagLst>
</file>

<file path=ppt/tags/tag4.xml><?xml version="1.0" encoding="utf-8"?>
<p:tagLst xmlns:a="http://schemas.openxmlformats.org/drawingml/2006/main" xmlns:r="http://schemas.openxmlformats.org/officeDocument/2006/relationships" xmlns:p="http://schemas.openxmlformats.org/presentationml/2006/main">
  <p:tag name="TIMING" val="|3.5|122.6|48.1|44.8|32.4"/>
</p:tagLst>
</file>

<file path=ppt/tags/tag5.xml><?xml version="1.0" encoding="utf-8"?>
<p:tagLst xmlns:a="http://schemas.openxmlformats.org/drawingml/2006/main" xmlns:r="http://schemas.openxmlformats.org/officeDocument/2006/relationships" xmlns:p="http://schemas.openxmlformats.org/presentationml/2006/main">
  <p:tag name="TIMING" val="|8.3|133|17.8|16.7|9.2"/>
</p:tagLst>
</file>

<file path=ppt/tags/tag6.xml><?xml version="1.0" encoding="utf-8"?>
<p:tagLst xmlns:a="http://schemas.openxmlformats.org/drawingml/2006/main" xmlns:r="http://schemas.openxmlformats.org/officeDocument/2006/relationships" xmlns:p="http://schemas.openxmlformats.org/presentationml/2006/main">
  <p:tag name="TIMING" val="|61.8|46.6"/>
</p:tagLst>
</file>

<file path=ppt/tags/tag7.xml><?xml version="1.0" encoding="utf-8"?>
<p:tagLst xmlns:a="http://schemas.openxmlformats.org/drawingml/2006/main" xmlns:r="http://schemas.openxmlformats.org/officeDocument/2006/relationships" xmlns:p="http://schemas.openxmlformats.org/presentationml/2006/main">
  <p:tag name="TIMING" val="|5.6|19.7|105|29.3"/>
</p:tagLst>
</file>

<file path=ppt/tags/tag8.xml><?xml version="1.0" encoding="utf-8"?>
<p:tagLst xmlns:a="http://schemas.openxmlformats.org/drawingml/2006/main" xmlns:r="http://schemas.openxmlformats.org/officeDocument/2006/relationships" xmlns:p="http://schemas.openxmlformats.org/presentationml/2006/main">
  <p:tag name="TIMING" val="|5.6|19.7|105|29.3"/>
</p:tagLst>
</file>

<file path=ppt/tags/tag9.xml><?xml version="1.0" encoding="utf-8"?>
<p:tagLst xmlns:a="http://schemas.openxmlformats.org/drawingml/2006/main" xmlns:r="http://schemas.openxmlformats.org/officeDocument/2006/relationships" xmlns:p="http://schemas.openxmlformats.org/presentationml/2006/main">
  <p:tag name="TIMING" val="|11.6|2|4.9|3.8|1.9|38.3|28.2|2.3|42.7|31.5|45.2|54.4"/>
</p:tagLst>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28276</TotalTime>
  <Pages>60</Pages>
  <Words>3075</Words>
  <Application>Microsoft Office PowerPoint</Application>
  <PresentationFormat>On-screen Show (4:3)</PresentationFormat>
  <Paragraphs>757</Paragraphs>
  <Slides>61</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2" baseType="lpstr">
      <vt:lpstr>ＭＳ Ｐゴシック</vt:lpstr>
      <vt:lpstr>Arial</vt:lpstr>
      <vt:lpstr>Comic Sans MS</vt:lpstr>
      <vt:lpstr>Helvetica</vt:lpstr>
      <vt:lpstr>Lucida Grande</vt:lpstr>
      <vt:lpstr>Symbol</vt:lpstr>
      <vt:lpstr>Times</vt:lpstr>
      <vt:lpstr>Wingdings</vt:lpstr>
      <vt:lpstr>Office</vt:lpstr>
      <vt:lpstr>Chart</vt:lpstr>
      <vt:lpstr>Image</vt:lpstr>
      <vt:lpstr>CS162 Operating Systems and Systems Programming Lecture 1  What is an Operating System?</vt:lpstr>
      <vt:lpstr>Greatest Artifact of Human Civilization…</vt:lpstr>
      <vt:lpstr>   3 Billion Internet Users by …</vt:lpstr>
      <vt:lpstr>Operating Systems at the heart of it all …</vt:lpstr>
      <vt:lpstr>Example: What’s in a Search Query?</vt:lpstr>
      <vt:lpstr>Why take CS162?</vt:lpstr>
      <vt:lpstr>Goals for Today</vt:lpstr>
      <vt:lpstr>What is an operating system?</vt:lpstr>
      <vt:lpstr>Operator …</vt:lpstr>
      <vt:lpstr>OS Basics: “Virtual Machine” Boundary</vt:lpstr>
      <vt:lpstr>Interfaces Provide Essential Boundaries</vt:lpstr>
      <vt:lpstr>OS Basics: Program =&gt; Process</vt:lpstr>
      <vt:lpstr>OS Basics: Context Switch</vt:lpstr>
      <vt:lpstr>OS Basics: Scheduling, Protection</vt:lpstr>
      <vt:lpstr>OS Basics: I/O</vt:lpstr>
      <vt:lpstr>OS Basics: Loading</vt:lpstr>
      <vt:lpstr>What make Operating Systems exciting and Challenging</vt:lpstr>
      <vt:lpstr>Technology Trends: Moore’s Law</vt:lpstr>
      <vt:lpstr>People-to-Computer Ratio Over Time</vt:lpstr>
      <vt:lpstr>New Challenge: Slowdown in Joy’s law of Performance</vt:lpstr>
      <vt:lpstr>ManyCore Chips: The future is here</vt:lpstr>
      <vt:lpstr>Another Challenge: Power Density</vt:lpstr>
      <vt:lpstr>Storage Capacity</vt:lpstr>
      <vt:lpstr>Network Capacity</vt:lpstr>
      <vt:lpstr>Internet Scale: .96 Billion Hosts</vt:lpstr>
      <vt:lpstr>Internet Scale: Almost 2.5 Billion Users!</vt:lpstr>
      <vt:lpstr>Not Only PCs connected to the Internet</vt:lpstr>
      <vt:lpstr>Societal Scale Information Systems (Or the “Internet of Things”?)</vt:lpstr>
      <vt:lpstr>Who am I?</vt:lpstr>
      <vt:lpstr>CS162 Team - GSIs:</vt:lpstr>
      <vt:lpstr>Infrastructure, Textbook &amp; Readings</vt:lpstr>
      <vt:lpstr>Syllabus</vt:lpstr>
      <vt:lpstr>Learning by Doing</vt:lpstr>
      <vt:lpstr>Getting started</vt:lpstr>
      <vt:lpstr>Group Project Simulates Industrial Environment</vt:lpstr>
      <vt:lpstr>Grading</vt:lpstr>
      <vt:lpstr>Personal Integrity</vt:lpstr>
      <vt:lpstr>CS 162 Collaboration Policy</vt:lpstr>
      <vt:lpstr>Typical Lecture Format</vt:lpstr>
      <vt:lpstr>Lecture Goal</vt:lpstr>
      <vt:lpstr>What is an Operating System?</vt:lpstr>
      <vt:lpstr>Challenge: Complexity</vt:lpstr>
      <vt:lpstr>A modern processor: SandyBridge</vt:lpstr>
      <vt:lpstr>Functionality comes with great complexity!</vt:lpstr>
      <vt:lpstr>Sample of Computer Architecture Topics</vt:lpstr>
      <vt:lpstr>Increasing Software Complexity</vt:lpstr>
      <vt:lpstr>Example: Some Mars Rover (“Pathfinder”) Requirements</vt:lpstr>
      <vt:lpstr>How do we tame complexity?</vt:lpstr>
      <vt:lpstr>OS Tool: Virtual Machine Abstraction</vt:lpstr>
      <vt:lpstr>Virtual Machines</vt:lpstr>
      <vt:lpstr>Process VMs</vt:lpstr>
      <vt:lpstr>System Virtual Machines: Layers of OSs</vt:lpstr>
      <vt:lpstr>What is an Operating System,… Really?</vt:lpstr>
      <vt:lpstr>Operating System Definition (Cont.)</vt:lpstr>
      <vt:lpstr>Example: Protecting Processes from Each Other</vt:lpstr>
      <vt:lpstr>Address Translation</vt:lpstr>
      <vt:lpstr>Example of Address Translation</vt:lpstr>
      <vt:lpstr>Address Translation Details</vt:lpstr>
      <vt:lpstr>Dual Mode Operation</vt:lpstr>
      <vt:lpstr>UNIX System Structure</vt:lpstr>
      <vt:lpstr>“In conclusion…”</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304</cp:revision>
  <cp:lastPrinted>2010-08-31T01:45:46Z</cp:lastPrinted>
  <dcterms:created xsi:type="dcterms:W3CDTF">1995-08-12T11:37:26Z</dcterms:created>
  <dcterms:modified xsi:type="dcterms:W3CDTF">2015-01-22T07:05:36Z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