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886" r:id="rId3"/>
    <p:sldId id="815" r:id="rId4"/>
    <p:sldId id="904" r:id="rId5"/>
    <p:sldId id="818" r:id="rId6"/>
    <p:sldId id="819" r:id="rId7"/>
    <p:sldId id="820" r:id="rId8"/>
    <p:sldId id="821" r:id="rId9"/>
    <p:sldId id="822" r:id="rId10"/>
    <p:sldId id="881" r:id="rId11"/>
    <p:sldId id="885" r:id="rId12"/>
    <p:sldId id="879" r:id="rId13"/>
    <p:sldId id="880" r:id="rId14"/>
    <p:sldId id="888" r:id="rId15"/>
    <p:sldId id="887" r:id="rId16"/>
    <p:sldId id="883" r:id="rId17"/>
    <p:sldId id="882" r:id="rId18"/>
    <p:sldId id="823" r:id="rId19"/>
    <p:sldId id="824" r:id="rId20"/>
    <p:sldId id="825" r:id="rId21"/>
    <p:sldId id="826" r:id="rId22"/>
    <p:sldId id="827" r:id="rId23"/>
    <p:sldId id="828" r:id="rId24"/>
    <p:sldId id="829" r:id="rId25"/>
    <p:sldId id="830" r:id="rId26"/>
    <p:sldId id="837" r:id="rId27"/>
    <p:sldId id="838" r:id="rId28"/>
    <p:sldId id="840" r:id="rId29"/>
    <p:sldId id="841" r:id="rId30"/>
    <p:sldId id="842" r:id="rId31"/>
    <p:sldId id="848" r:id="rId32"/>
    <p:sldId id="902" r:id="rId33"/>
    <p:sldId id="851" r:id="rId34"/>
    <p:sldId id="871" r:id="rId35"/>
    <p:sldId id="872" r:id="rId36"/>
    <p:sldId id="889" r:id="rId37"/>
    <p:sldId id="890" r:id="rId38"/>
    <p:sldId id="891" r:id="rId39"/>
    <p:sldId id="892" r:id="rId40"/>
    <p:sldId id="893" r:id="rId41"/>
    <p:sldId id="894" r:id="rId42"/>
    <p:sldId id="895" r:id="rId43"/>
    <p:sldId id="896" r:id="rId44"/>
    <p:sldId id="897" r:id="rId45"/>
    <p:sldId id="898" r:id="rId46"/>
    <p:sldId id="899" r:id="rId47"/>
    <p:sldId id="900" r:id="rId48"/>
    <p:sldId id="901" r:id="rId49"/>
    <p:sldId id="792" r:id="rId50"/>
    <p:sldId id="903" r:id="rId51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2" autoAdjust="0"/>
    <p:restoredTop sz="94799" autoAdjust="0"/>
  </p:normalViewPr>
  <p:slideViewPr>
    <p:cSldViewPr>
      <p:cViewPr varScale="1">
        <p:scale>
          <a:sx n="80" d="100"/>
          <a:sy n="80" d="100"/>
        </p:scale>
        <p:origin x="4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7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1048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5288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3930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1820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8884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Rich get richer, and poor get poorer = short jobs get through the system faster, long jobs take even longer</a:t>
            </a:r>
          </a:p>
        </p:txBody>
      </p:sp>
    </p:spTree>
    <p:extLst>
      <p:ext uri="{BB962C8B-B14F-4D97-AF65-F5344CB8AC3E}">
        <p14:creationId xmlns:p14="http://schemas.microsoft.com/office/powerpoint/2010/main" val="309580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6244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7121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337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097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40225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5682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3836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6149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30656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57689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00288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41792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21355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95048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9601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15260320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59700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71358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98954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45839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96574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2580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4779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036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3740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9507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3165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164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31598" y="6551613"/>
            <a:ext cx="121986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10.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2/25/15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54293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Spring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8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 smtClean="0"/>
              <a:t>10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Scheduling (Continued),</a:t>
            </a:r>
            <a:br>
              <a:rPr lang="en-US" altLang="en-US" sz="3000" dirty="0" smtClean="0"/>
            </a:br>
            <a:r>
              <a:rPr lang="en-US" altLang="en-US" sz="3000" dirty="0" smtClean="0"/>
              <a:t>Deadlock</a:t>
            </a:r>
            <a:endParaRPr lang="en-US" altLang="en-US" sz="3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February </a:t>
            </a:r>
            <a:r>
              <a:rPr lang="en-US" altLang="en-US" dirty="0" smtClean="0"/>
              <a:t>25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5715000" y="952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4" idx="1"/>
          </p:cNvCxnSpPr>
          <p:nvPr/>
        </p:nvCxnSpPr>
        <p:spPr bwMode="auto">
          <a:xfrm>
            <a:off x="5715000" y="20955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162800" cy="533400"/>
          </a:xfrm>
        </p:spPr>
        <p:txBody>
          <a:bodyPr/>
          <a:lstStyle/>
          <a:p>
            <a:r>
              <a:rPr lang="en-US" dirty="0" smtClean="0"/>
              <a:t>Handling differences in importance:</a:t>
            </a:r>
            <a:br>
              <a:rPr lang="en-US" dirty="0" smtClean="0"/>
            </a:br>
            <a:r>
              <a:rPr lang="en-US" dirty="0" smtClean="0"/>
              <a:t>Strict </a:t>
            </a:r>
            <a:r>
              <a:rPr lang="en-US" dirty="0" smtClean="0"/>
              <a:t>Priority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5344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Execution Plan</a:t>
            </a:r>
          </a:p>
          <a:p>
            <a:pPr lvl="1"/>
            <a:r>
              <a:rPr lang="en-US" dirty="0" smtClean="0"/>
              <a:t>Always execute highest-priority </a:t>
            </a:r>
            <a:r>
              <a:rPr lang="en-US" dirty="0" err="1" smtClean="0"/>
              <a:t>runable</a:t>
            </a:r>
            <a:r>
              <a:rPr lang="en-US" dirty="0" smtClean="0"/>
              <a:t> jobs to completion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Starvation: </a:t>
            </a:r>
          </a:p>
          <a:p>
            <a:pPr lvl="2"/>
            <a:r>
              <a:rPr lang="en-US" dirty="0" smtClean="0"/>
              <a:t>Lower priority jobs don’t get to run because higher priority tasks always running</a:t>
            </a:r>
          </a:p>
          <a:p>
            <a:pPr lvl="1"/>
            <a:r>
              <a:rPr lang="en-US" dirty="0" smtClean="0"/>
              <a:t>Deadlock: Priority Inversion</a:t>
            </a:r>
          </a:p>
          <a:p>
            <a:pPr lvl="2"/>
            <a:r>
              <a:rPr lang="en-US" dirty="0" smtClean="0"/>
              <a:t>Not strictly a problem with priority scheduling, but happens when low priority task has lock needed by high-priority task</a:t>
            </a:r>
          </a:p>
          <a:p>
            <a:pPr lvl="2"/>
            <a:r>
              <a:rPr lang="en-US" dirty="0" smtClean="0"/>
              <a:t>Usually involves third, intermediate priority task that keeps running even though high-priority task should be running</a:t>
            </a:r>
          </a:p>
          <a:p>
            <a:r>
              <a:rPr lang="en-US" dirty="0" smtClean="0"/>
              <a:t>How to fix problems?</a:t>
            </a:r>
          </a:p>
          <a:p>
            <a:pPr lvl="1"/>
            <a:r>
              <a:rPr lang="en-US" dirty="0" smtClean="0"/>
              <a:t>Dynamic priorities – adjust base-level priority up or down based on heuristics about interactivity, locking, burst behavior, etc…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762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Priority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600200" y="1143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Priority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600200" y="1524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Priority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600200" y="19050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Priority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1905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38700" y="1905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6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762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38700" y="7747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2959100" y="20828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971800" y="965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6" idx="1"/>
          </p:cNvCxnSpPr>
          <p:nvPr/>
        </p:nvCxnSpPr>
        <p:spPr bwMode="auto">
          <a:xfrm>
            <a:off x="4406900" y="9652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87850" y="2095500"/>
            <a:ext cx="4699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6146800" y="762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3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146800" y="1905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505200" y="1143000"/>
            <a:ext cx="914400" cy="381000"/>
          </a:xfrm>
          <a:prstGeom prst="rect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Job 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2971800" y="13462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03592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about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Strict fixed-priority scheduling between queues is unfair (run highest, then next, </a:t>
            </a:r>
            <a:r>
              <a:rPr lang="en-US" altLang="ko-KR" dirty="0" err="1" smtClean="0">
                <a:ea typeface="굴림" charset="-127"/>
              </a:rPr>
              <a:t>etc</a:t>
            </a:r>
            <a:r>
              <a:rPr lang="en-US" altLang="ko-KR" dirty="0" smtClean="0">
                <a:ea typeface="굴림" charset="-127"/>
              </a:rPr>
              <a:t>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long running jobs may never get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In </a:t>
            </a:r>
            <a:r>
              <a:rPr lang="en-US" altLang="ko-KR" dirty="0" err="1" smtClean="0">
                <a:ea typeface="굴림" charset="-127"/>
              </a:rPr>
              <a:t>Multics</a:t>
            </a:r>
            <a:r>
              <a:rPr lang="en-US" altLang="ko-KR" dirty="0" smtClean="0">
                <a:ea typeface="굴림" charset="-127"/>
              </a:rPr>
              <a:t>, shut down machine, found 10-year-old job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Must give long-running jobs a fraction of the CPU even when there are shorter jobs to run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Tradeoff: fairness gained by hurting </a:t>
            </a:r>
            <a:r>
              <a:rPr lang="en-US" altLang="ko-KR" dirty="0" err="1" smtClean="0">
                <a:solidFill>
                  <a:schemeClr val="hlink"/>
                </a:solidFill>
                <a:ea typeface="굴림" charset="-127"/>
              </a:rPr>
              <a:t>avg</a:t>
            </a:r>
            <a:r>
              <a:rPr lang="en-US" altLang="ko-KR" dirty="0" smtClean="0">
                <a:solidFill>
                  <a:schemeClr val="hlink"/>
                </a:solidFill>
                <a:ea typeface="굴림" charset="-127"/>
              </a:rPr>
              <a:t> response time!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How to implement fairness?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Could give each queue some fraction of the CPU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if one long-running job and 100 short-running ones?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Like express lanes in a supermarket—sometimes express lanes get so long, get better service by going into one of the other lines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Could increase priority of jobs that don’t get service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is done in some variants of UNIX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This is ad hoc—what rate should you increase priorities?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And, as system gets overloaded, no job gets CPU time, so everyone increases in </a:t>
            </a:r>
            <a:r>
              <a:rPr lang="en-US" altLang="ko-KR" dirty="0" err="1" smtClean="0">
                <a:ea typeface="굴림" charset="-127"/>
              </a:rPr>
              <a:t>priority</a:t>
            </a:r>
            <a:r>
              <a:rPr lang="en-US" altLang="ko-KR" dirty="0" err="1" smtClean="0">
                <a:ea typeface="굴림" charset="-127"/>
                <a:sym typeface="Symbol" pitchFamily="18" charset="2"/>
              </a:rPr>
              <a:t>Interactive</a:t>
            </a:r>
            <a:r>
              <a:rPr lang="en-US" altLang="ko-KR" dirty="0" smtClean="0">
                <a:ea typeface="굴림" charset="-127"/>
                <a:sym typeface="Symbol" pitchFamily="18" charset="2"/>
              </a:rPr>
              <a:t> jobs suffer</a:t>
            </a:r>
          </a:p>
        </p:txBody>
      </p:sp>
    </p:spTree>
    <p:extLst>
      <p:ext uri="{BB962C8B-B14F-4D97-AF65-F5344CB8AC3E}">
        <p14:creationId xmlns:p14="http://schemas.microsoft.com/office/powerpoint/2010/main" val="1488527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0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0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07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3573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Lottery Scheduling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Yet another alternative: Lottery Scheduling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Give each job some number of lottery tickets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On each time slice, randomly pick a winning ticket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On average, CPU time is proportional to number of tickets given to each job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How to assign tickets?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To approximate SRTF, short running jobs get more, long running jobs get fewer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To avoid starvation, every job gets at least one ticket (everyone makes progress)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Advantage over strict priority scheduling: behaves gracefully as load changes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charset="-127"/>
              </a:rPr>
              <a:t>Adding or deleting a job affects all jobs proportionally, independent of how many tickets each job possesses</a:t>
            </a:r>
          </a:p>
        </p:txBody>
      </p:sp>
    </p:spTree>
    <p:extLst>
      <p:ext uri="{BB962C8B-B14F-4D97-AF65-F5344CB8AC3E}">
        <p14:creationId xmlns:p14="http://schemas.microsoft.com/office/powerpoint/2010/main" val="1954215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Lottery Scheduling Example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638800"/>
          </a:xfrm>
        </p:spPr>
        <p:txBody>
          <a:bodyPr/>
          <a:lstStyle/>
          <a:p>
            <a:r>
              <a:rPr lang="en-US" altLang="ko-KR" dirty="0" smtClean="0">
                <a:ea typeface="굴림" charset="-127"/>
              </a:rPr>
              <a:t>Lottery Scheduling Example</a:t>
            </a:r>
          </a:p>
          <a:p>
            <a:pPr lvl="1"/>
            <a:r>
              <a:rPr lang="en-US" altLang="ko-KR" dirty="0" smtClean="0">
                <a:ea typeface="굴림" charset="-127"/>
              </a:rPr>
              <a:t>Assume short jobs get 10 tickets, long jobs get 1 ticket</a:t>
            </a: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endParaRPr lang="en-US" altLang="ko-KR" dirty="0" smtClean="0">
              <a:ea typeface="굴림" charset="-127"/>
            </a:endParaRPr>
          </a:p>
          <a:p>
            <a:pPr lvl="1"/>
            <a:r>
              <a:rPr lang="en-US" altLang="ko-KR" dirty="0" smtClean="0">
                <a:ea typeface="굴림" charset="-127"/>
              </a:rPr>
              <a:t>What if too many short jobs to give reasonable </a:t>
            </a:r>
            <a:br>
              <a:rPr lang="en-US" altLang="ko-KR" dirty="0" smtClean="0">
                <a:ea typeface="굴림" charset="-127"/>
              </a:rPr>
            </a:br>
            <a:r>
              <a:rPr lang="en-US" altLang="ko-KR" dirty="0" smtClean="0">
                <a:ea typeface="굴림" charset="-127"/>
              </a:rPr>
              <a:t>response time?  </a:t>
            </a:r>
          </a:p>
          <a:p>
            <a:pPr lvl="2"/>
            <a:r>
              <a:rPr lang="en-US" altLang="ko-KR" dirty="0" smtClean="0">
                <a:ea typeface="굴림" charset="-127"/>
              </a:rPr>
              <a:t>If load average is 100, hard to make progress</a:t>
            </a:r>
          </a:p>
          <a:p>
            <a:pPr lvl="2"/>
            <a:r>
              <a:rPr lang="en-US" altLang="ko-KR" dirty="0" smtClean="0">
                <a:ea typeface="굴림" charset="-127"/>
              </a:rPr>
              <a:t>One approach: log some user out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ph idx="4294967295"/>
          </p:nvPr>
        </p:nvGraphicFramePr>
        <p:xfrm>
          <a:off x="1219200" y="1828800"/>
          <a:ext cx="6934200" cy="2616201"/>
        </p:xfrm>
        <a:graphic>
          <a:graphicData uri="http://schemas.openxmlformats.org/drawingml/2006/table">
            <a:tbl>
              <a:tblPr/>
              <a:tblGrid>
                <a:gridCol w="2333625"/>
                <a:gridCol w="2333625"/>
                <a:gridCol w="2266950"/>
              </a:tblGrid>
              <a:tr h="728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# short jobs/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# long jobs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% of CPU each short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% of CPU each long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91%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0/2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2/0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10/1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9.9%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0.99%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1/10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굴림" pitchFamily="50" charset="-127"/>
                        </a:rPr>
                        <a:t>5%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96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410200"/>
          </a:xfrm>
        </p:spPr>
        <p:txBody>
          <a:bodyPr/>
          <a:lstStyle/>
          <a:p>
            <a:r>
              <a:rPr lang="en-US" dirty="0" smtClean="0"/>
              <a:t>Exam in 2 weeks (Wednesday, March 11)?  </a:t>
            </a:r>
          </a:p>
          <a:p>
            <a:pPr lvl="1"/>
            <a:r>
              <a:rPr lang="en-US" dirty="0" smtClean="0"/>
              <a:t>Still trying to get room, so may move</a:t>
            </a:r>
          </a:p>
          <a:p>
            <a:pPr lvl="1"/>
            <a:r>
              <a:rPr lang="en-US" dirty="0" smtClean="0"/>
              <a:t>2-hour exam in 3-hour slot</a:t>
            </a:r>
          </a:p>
          <a:p>
            <a:pPr lvl="1"/>
            <a:r>
              <a:rPr lang="en-US" dirty="0" smtClean="0"/>
              <a:t>1 page of hand-written notes, both sides</a:t>
            </a:r>
          </a:p>
          <a:p>
            <a:pPr lvl="1"/>
            <a:r>
              <a:rPr lang="en-US" dirty="0" smtClean="0"/>
              <a:t>Evening exam, no class that day</a:t>
            </a:r>
          </a:p>
          <a:p>
            <a:pPr lvl="1"/>
            <a:r>
              <a:rPr lang="en-US" dirty="0" smtClean="0"/>
              <a:t>Technically, material up to previous Monday fair game</a:t>
            </a:r>
          </a:p>
          <a:p>
            <a:r>
              <a:rPr lang="en-US" dirty="0" smtClean="0"/>
              <a:t>Checkpoint #2 due on Friday</a:t>
            </a:r>
          </a:p>
          <a:p>
            <a:r>
              <a:rPr lang="en-US" dirty="0" smtClean="0"/>
              <a:t>Getting close to time for a survey to see how things are going…</a:t>
            </a:r>
          </a:p>
        </p:txBody>
      </p:sp>
    </p:spTree>
    <p:extLst>
      <p:ext uri="{BB962C8B-B14F-4D97-AF65-F5344CB8AC3E}">
        <p14:creationId xmlns:p14="http://schemas.microsoft.com/office/powerpoint/2010/main" val="2089251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How to Evaluate a Scheduling algorithm?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10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Deterministic modeling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takes a predetermined workload and compute the performance of each algorithm  for that workload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Queueing models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Mathematical approach for handling stochastic workloads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Implementation/Simulation: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Build system which allows actual algorithms to be run against actual data.  Most flexible/general.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b="0" smtClean="0">
              <a:ea typeface="굴림" panose="020B0600000101010101" pitchFamily="34" charset="-127"/>
            </a:endParaRPr>
          </a:p>
        </p:txBody>
      </p:sp>
      <p:pic>
        <p:nvPicPr>
          <p:cNvPr id="6338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8588" r="624" b="9142"/>
          <a:stretch>
            <a:fillRect/>
          </a:stretch>
        </p:blipFill>
        <p:spPr bwMode="auto">
          <a:xfrm>
            <a:off x="2209800" y="3436938"/>
            <a:ext cx="4876800" cy="30400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</a:t>
            </a:r>
            <a:r>
              <a:rPr lang="en-US" altLang="ko-KR" dirty="0" smtClean="0">
                <a:ea typeface="굴림" panose="020B0600000101010101" pitchFamily="34" charset="-127"/>
              </a:rPr>
              <a:t>CPU </a:t>
            </a:r>
            <a:r>
              <a:rPr lang="en-US" altLang="ko-KR" dirty="0" smtClean="0">
                <a:ea typeface="굴림" panose="020B0600000101010101" pitchFamily="34" charset="-127"/>
              </a:rPr>
              <a:t>Burst Behavior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038600"/>
            <a:ext cx="87630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27563" y="1370013"/>
            <a:ext cx="318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>
                <a:solidFill>
                  <a:schemeClr val="hlink"/>
                </a:solidFill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20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543800" cy="533400"/>
          </a:xfrm>
        </p:spPr>
        <p:txBody>
          <a:bodyPr/>
          <a:lstStyle/>
          <a:p>
            <a:r>
              <a:rPr lang="en-US" dirty="0" smtClean="0"/>
              <a:t>How to handle simultaneous mix of different types of applications?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 we use Burst Time (observed) to decide which application gets CPU time?</a:t>
            </a:r>
          </a:p>
          <a:p>
            <a:r>
              <a:rPr lang="en-US" dirty="0" smtClean="0"/>
              <a:t>Consider mix of </a:t>
            </a:r>
            <a:r>
              <a:rPr lang="en-US" i="1" dirty="0" smtClean="0"/>
              <a:t>interactive </a:t>
            </a:r>
            <a:r>
              <a:rPr lang="en-US" dirty="0" smtClean="0"/>
              <a:t>and</a:t>
            </a:r>
            <a:r>
              <a:rPr lang="en-US" i="1" dirty="0"/>
              <a:t> </a:t>
            </a:r>
            <a:r>
              <a:rPr lang="en-US" i="1" dirty="0" smtClean="0"/>
              <a:t>high throughput </a:t>
            </a:r>
            <a:r>
              <a:rPr lang="en-US" dirty="0" smtClean="0"/>
              <a:t>apps:</a:t>
            </a:r>
          </a:p>
          <a:p>
            <a:pPr lvl="1"/>
            <a:r>
              <a:rPr lang="en-US" dirty="0" smtClean="0"/>
              <a:t>How to best schedule them?</a:t>
            </a:r>
          </a:p>
          <a:p>
            <a:pPr lvl="1"/>
            <a:r>
              <a:rPr lang="en-US" dirty="0" smtClean="0"/>
              <a:t>How to recognize one from the other?</a:t>
            </a:r>
          </a:p>
          <a:p>
            <a:pPr lvl="2"/>
            <a:r>
              <a:rPr lang="en-US" dirty="0" smtClean="0"/>
              <a:t>Do you trust app to say that it is “interactive”?</a:t>
            </a:r>
          </a:p>
          <a:p>
            <a:pPr lvl="1"/>
            <a:r>
              <a:rPr lang="en-US" dirty="0" smtClean="0"/>
              <a:t>Should you schedule the set of apps identically on servers, workstations, pads, and cellphones?</a:t>
            </a:r>
          </a:p>
          <a:p>
            <a:r>
              <a:rPr lang="en-US" dirty="0" smtClean="0"/>
              <a:t>Assumptions encoded into many schedulers:</a:t>
            </a:r>
          </a:p>
          <a:p>
            <a:pPr lvl="1"/>
            <a:r>
              <a:rPr lang="en-US" dirty="0" smtClean="0"/>
              <a:t>Apps that sleep a lot and have short bursts must be interactive apps – they should get high priority</a:t>
            </a:r>
          </a:p>
          <a:p>
            <a:pPr lvl="1"/>
            <a:r>
              <a:rPr lang="en-US" dirty="0" smtClean="0"/>
              <a:t>Apps that compute a lot should get low(</a:t>
            </a:r>
            <a:r>
              <a:rPr lang="en-US" dirty="0" err="1" smtClean="0"/>
              <a:t>er</a:t>
            </a:r>
            <a:r>
              <a:rPr lang="en-US" dirty="0" smtClean="0"/>
              <a:t>?) priority, since they won’t notice intermittent bursts from interactive apps</a:t>
            </a:r>
          </a:p>
          <a:p>
            <a:r>
              <a:rPr lang="en-US" dirty="0" smtClean="0"/>
              <a:t>Hard to characterize apps:</a:t>
            </a:r>
          </a:p>
          <a:p>
            <a:pPr lvl="1"/>
            <a:r>
              <a:rPr lang="en-US" dirty="0" smtClean="0"/>
              <a:t>What about apps that sleep for a long time, but then compute for a long time?</a:t>
            </a:r>
          </a:p>
          <a:p>
            <a:pPr lvl="1"/>
            <a:r>
              <a:rPr lang="en-US" dirty="0" smtClean="0"/>
              <a:t>Or, what about apps that must run under all circumstances (say periodically)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5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if we Knew the Future?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Could we always mirror best FCFS?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Shortest Job First (SJF):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Run whatever job has the least amount of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computation to do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Sometimes called “Shortest Time to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Completion First” (STCF)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Shortest Remaining Time First (SRTF):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Preemptive version of SJF: if job arrives and has a shorter time to completion than the remaining time on the current job, immediately preempt CPU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Sometimes called “Shortest Remaining Time to Completion First” (SRTCF)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These can be applied either to a whole program or the current CPU burst of each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Idea is to get short jobs out of the system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Big effect on short jobs, only small effect on long ones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 is better average response time</a:t>
            </a:r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0"/>
            <a:ext cx="1981200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026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Discussion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105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SJF/SRTF are the best you can do at minimizing average response time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Provably optimal (SJF among non-preemptive, SRTF among preemptive)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Since SRTF is always at least as good as SJF, focus on SRTF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Comparison of SRTF with FCFS and RR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if all jobs the same length?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SRTF becomes the same as FCFS (i.e. FCFS is best can do if all jobs the same length)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What if jobs have varying length?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SRTF (and RR): short jobs not stuck behind long ones</a:t>
            </a:r>
          </a:p>
        </p:txBody>
      </p:sp>
    </p:spTree>
    <p:extLst>
      <p:ext uri="{BB962C8B-B14F-4D97-AF65-F5344CB8AC3E}">
        <p14:creationId xmlns:p14="http://schemas.microsoft.com/office/powerpoint/2010/main" val="1371042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Scheduling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581400"/>
            <a:ext cx="8686800" cy="2514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 </a:t>
            </a:r>
            <a:r>
              <a:rPr lang="en-US" altLang="ko-KR" dirty="0" smtClean="0">
                <a:ea typeface="굴림" panose="020B0600000101010101" pitchFamily="34" charset="-127"/>
              </a:rPr>
              <a:t>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502275"/>
            <a:ext cx="4953000" cy="1127125"/>
            <a:chOff x="2400" y="1152"/>
            <a:chExt cx="2880" cy="710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880" cy="384"/>
              <a:chOff x="672" y="2352"/>
              <a:chExt cx="4569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T1</a:t>
                </a:r>
                <a:endParaRPr lang="en-US" altLang="en-US" sz="1800" dirty="0"/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T2</a:t>
                </a:r>
                <a:endParaRPr lang="en-US" altLang="en-US" sz="1800" dirty="0"/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T3</a:t>
                </a:r>
                <a:endParaRPr lang="en-US" altLang="en-US" sz="1800" dirty="0"/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T1</a:t>
                </a:r>
                <a:endParaRPr lang="en-US" altLang="en-US" sz="1800" dirty="0"/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633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dirty="0" smtClean="0"/>
                  <a:t>T2</a:t>
                </a:r>
                <a:endParaRPr lang="en-US" altLang="en-US" sz="1800" dirty="0"/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6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/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175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to illustrate benefits of SRTF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10600" cy="3505200"/>
          </a:xfrm>
        </p:spPr>
        <p:txBody>
          <a:bodyPr>
            <a:normAutofit lnSpcReduction="10000"/>
          </a:bodyPr>
          <a:lstStyle/>
          <a:p>
            <a:r>
              <a:rPr lang="en-US" altLang="ko-KR" smtClean="0">
                <a:ea typeface="굴림" panose="020B0600000101010101" pitchFamily="34" charset="-127"/>
              </a:rPr>
              <a:t>Three jobs:	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A,B: both CPU bound, run for week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C: I/O bound, loop 1ms CPU, 9ms disk I/O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If only one at a time, C uses 90% of the disk, A or B could use 100% of the CPU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With FIFO: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Once A or B get in, keep CPU for two weeks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What about RR or SRTF?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Easier to see with a timeline</a:t>
            </a:r>
          </a:p>
        </p:txBody>
      </p:sp>
      <p:grpSp>
        <p:nvGrpSpPr>
          <p:cNvPr id="596002" name="Group 34"/>
          <p:cNvGrpSpPr>
            <a:grpSpLocks/>
          </p:cNvGrpSpPr>
          <p:nvPr/>
        </p:nvGrpSpPr>
        <p:grpSpPr bwMode="auto">
          <a:xfrm>
            <a:off x="5410200" y="914400"/>
            <a:ext cx="2136775" cy="1827213"/>
            <a:chOff x="574" y="576"/>
            <a:chExt cx="1346" cy="1151"/>
          </a:xfrm>
        </p:grpSpPr>
        <p:sp>
          <p:nvSpPr>
            <p:cNvPr id="29706" name="Line 6"/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29707" name="Group 33"/>
            <p:cNvGrpSpPr>
              <a:grpSpLocks/>
            </p:cNvGrpSpPr>
            <p:nvPr/>
          </p:nvGrpSpPr>
          <p:grpSpPr bwMode="auto">
            <a:xfrm>
              <a:off x="574" y="576"/>
              <a:ext cx="1298" cy="1151"/>
              <a:chOff x="574" y="576"/>
              <a:chExt cx="1298" cy="1151"/>
            </a:xfrm>
          </p:grpSpPr>
          <p:sp>
            <p:nvSpPr>
              <p:cNvPr id="2970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576"/>
                <a:ext cx="20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</a:t>
                </a:r>
              </a:p>
            </p:txBody>
          </p:sp>
          <p:grpSp>
            <p:nvGrpSpPr>
              <p:cNvPr id="29709" name="Group 20"/>
              <p:cNvGrpSpPr>
                <a:grpSpLocks/>
              </p:cNvGrpSpPr>
              <p:nvPr/>
            </p:nvGrpSpPr>
            <p:grpSpPr bwMode="auto">
              <a:xfrm>
                <a:off x="574" y="844"/>
                <a:ext cx="432" cy="883"/>
                <a:chOff x="574" y="844"/>
                <a:chExt cx="432" cy="883"/>
              </a:xfrm>
            </p:grpSpPr>
            <p:sp>
              <p:nvSpPr>
                <p:cNvPr id="29722" name="Line 7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9723" name="Line 8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29724" name="Group 12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297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I/O</a:t>
                    </a:r>
                  </a:p>
                </p:txBody>
              </p:sp>
            </p:grpSp>
          </p:grpSp>
          <p:grpSp>
            <p:nvGrpSpPr>
              <p:cNvPr id="29710" name="Group 21"/>
              <p:cNvGrpSpPr>
                <a:grpSpLocks/>
              </p:cNvGrpSpPr>
              <p:nvPr/>
            </p:nvGrpSpPr>
            <p:grpSpPr bwMode="auto">
              <a:xfrm>
                <a:off x="1008" y="844"/>
                <a:ext cx="432" cy="883"/>
                <a:chOff x="574" y="844"/>
                <a:chExt cx="432" cy="883"/>
              </a:xfrm>
            </p:grpSpPr>
            <p:sp>
              <p:nvSpPr>
                <p:cNvPr id="29717" name="Line 22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9718" name="Line 23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29719" name="Group 24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2972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2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I/O</a:t>
                    </a:r>
                  </a:p>
                </p:txBody>
              </p:sp>
            </p:grpSp>
          </p:grpSp>
          <p:grpSp>
            <p:nvGrpSpPr>
              <p:cNvPr id="29711" name="Group 27"/>
              <p:cNvGrpSpPr>
                <a:grpSpLocks/>
              </p:cNvGrpSpPr>
              <p:nvPr/>
            </p:nvGrpSpPr>
            <p:grpSpPr bwMode="auto">
              <a:xfrm>
                <a:off x="1440" y="844"/>
                <a:ext cx="432" cy="883"/>
                <a:chOff x="574" y="844"/>
                <a:chExt cx="432" cy="883"/>
              </a:xfrm>
            </p:grpSpPr>
            <p:sp>
              <p:nvSpPr>
                <p:cNvPr id="29712" name="Line 28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29713" name="Line 29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29714" name="Group 30"/>
                <p:cNvGrpSpPr>
                  <a:grpSpLocks/>
                </p:cNvGrpSpPr>
                <p:nvPr/>
              </p:nvGrpSpPr>
              <p:grpSpPr bwMode="auto">
                <a:xfrm>
                  <a:off x="575" y="1276"/>
                  <a:ext cx="431" cy="451"/>
                  <a:chOff x="615" y="1296"/>
                  <a:chExt cx="345" cy="451"/>
                </a:xfrm>
              </p:grpSpPr>
              <p:sp>
                <p:nvSpPr>
                  <p:cNvPr id="2971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71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5" y="1343"/>
                    <a:ext cx="307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sz="1800"/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596019" name="Group 51"/>
          <p:cNvGrpSpPr>
            <a:grpSpLocks/>
          </p:cNvGrpSpPr>
          <p:nvPr/>
        </p:nvGrpSpPr>
        <p:grpSpPr bwMode="auto">
          <a:xfrm>
            <a:off x="1139825" y="957263"/>
            <a:ext cx="3127375" cy="992187"/>
            <a:chOff x="574" y="603"/>
            <a:chExt cx="1970" cy="625"/>
          </a:xfrm>
        </p:grpSpPr>
        <p:sp>
          <p:nvSpPr>
            <p:cNvPr id="29702" name="Line 37"/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03" name="Line 38"/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04" name="Line 40"/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9705" name="Text Box 47"/>
            <p:cNvSpPr txBox="1">
              <a:spLocks noChangeArrowheads="1"/>
            </p:cNvSpPr>
            <p:nvPr/>
          </p:nvSpPr>
          <p:spPr bwMode="auto">
            <a:xfrm>
              <a:off x="1251" y="603"/>
              <a:ext cx="5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3840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SRTF Example continued: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735013" y="2786063"/>
            <a:ext cx="7567612" cy="1676400"/>
            <a:chOff x="463" y="1755"/>
            <a:chExt cx="4767" cy="1056"/>
          </a:xfrm>
        </p:grpSpPr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0769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30788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9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0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1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30784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5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2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30782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3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7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451"/>
              <a:chOff x="622" y="1296"/>
              <a:chExt cx="338" cy="451"/>
            </a:xfrm>
          </p:grpSpPr>
          <p:sp>
            <p:nvSpPr>
              <p:cNvPr id="30780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81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74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53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/>
                <a:t>CABAB…</a:t>
              </a:r>
            </a:p>
          </p:txBody>
        </p:sp>
        <p:sp>
          <p:nvSpPr>
            <p:cNvPr id="30775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18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200"/>
                <a:t>C</a:t>
              </a:r>
            </a:p>
          </p:txBody>
        </p:sp>
        <p:grpSp>
          <p:nvGrpSpPr>
            <p:cNvPr id="30776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451"/>
              <a:chOff x="622" y="1296"/>
              <a:chExt cx="338" cy="451"/>
            </a:xfrm>
          </p:grpSpPr>
          <p:sp>
            <p:nvSpPr>
              <p:cNvPr id="3077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7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77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6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/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835025" y="957263"/>
            <a:ext cx="7467600" cy="1784350"/>
            <a:chOff x="526" y="603"/>
            <a:chExt cx="4704" cy="1124"/>
          </a:xfrm>
        </p:grpSpPr>
        <p:grpSp>
          <p:nvGrpSpPr>
            <p:cNvPr id="30750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451"/>
              <a:chOff x="622" y="1296"/>
              <a:chExt cx="338" cy="451"/>
            </a:xfrm>
          </p:grpSpPr>
          <p:sp>
            <p:nvSpPr>
              <p:cNvPr id="30766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7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30760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1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2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3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65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52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451"/>
              <a:chOff x="615" y="1296"/>
              <a:chExt cx="345" cy="451"/>
            </a:xfrm>
          </p:grpSpPr>
          <p:sp>
            <p:nvSpPr>
              <p:cNvPr id="30758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59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30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30754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55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B</a:t>
              </a:r>
            </a:p>
          </p:txBody>
        </p:sp>
        <p:sp>
          <p:nvSpPr>
            <p:cNvPr id="30756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0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20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/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823913" y="4614863"/>
            <a:ext cx="7478712" cy="1784350"/>
            <a:chOff x="519" y="2907"/>
            <a:chExt cx="4711" cy="1124"/>
          </a:xfrm>
        </p:grpSpPr>
        <p:sp>
          <p:nvSpPr>
            <p:cNvPr id="3072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30730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30748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9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31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451"/>
              <a:chOff x="622" y="1296"/>
              <a:chExt cx="338" cy="451"/>
            </a:xfrm>
          </p:grpSpPr>
          <p:sp>
            <p:nvSpPr>
              <p:cNvPr id="307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sp>
          <p:nvSpPr>
            <p:cNvPr id="30732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33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C</a:t>
              </a:r>
            </a:p>
          </p:txBody>
        </p:sp>
        <p:grpSp>
          <p:nvGrpSpPr>
            <p:cNvPr id="30734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3074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30735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451"/>
              <a:chOff x="622" y="1296"/>
              <a:chExt cx="338" cy="451"/>
            </a:xfrm>
          </p:grpSpPr>
          <p:sp>
            <p:nvSpPr>
              <p:cNvPr id="30742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3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/>
                  <a:t>I/O</a:t>
                </a:r>
              </a:p>
            </p:txBody>
          </p:sp>
        </p:grpSp>
        <p:grpSp>
          <p:nvGrpSpPr>
            <p:cNvPr id="30736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3074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74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30737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38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A</a:t>
              </a:r>
            </a:p>
          </p:txBody>
        </p:sp>
        <p:sp>
          <p:nvSpPr>
            <p:cNvPr id="30739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6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/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6553200" y="1905000"/>
            <a:ext cx="2438400" cy="11430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Disk Utilization:</a:t>
            </a:r>
          </a:p>
          <a:p>
            <a:pPr>
              <a:buFontTx/>
              <a:buNone/>
            </a:pPr>
            <a:r>
              <a:rPr lang="en-US" altLang="en-US"/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6629400" y="41910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Disk Utilization:</a:t>
            </a:r>
          </a:p>
          <a:p>
            <a:pPr>
              <a:buFontTx/>
              <a:buNone/>
            </a:pPr>
            <a:r>
              <a:rPr lang="en-US" altLang="en-US"/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6553200" y="457200"/>
            <a:ext cx="22860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/>
              <a:t>Disk Utilization:</a:t>
            </a:r>
          </a:p>
          <a:p>
            <a:pPr>
              <a:buFontTx/>
              <a:buNone/>
            </a:pPr>
            <a:r>
              <a:rPr lang="en-US" altLang="en-US"/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1051741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034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273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SRTF Further discussion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Starvation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SRTF can lead to starvation if many small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Large jobs never get to run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Somehow need to predict future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can we do this?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 systems ask the user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When you submit a job, have to say how long it will take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To stop cheating, system kills job if takes too long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But: Even non-malicious users have trouble predicting runtime of their jobs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Bottom line, can’t really know how long job will take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However, can use SRTF as a yardstick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for measuring other policies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Optimal, so can’t do any better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SRTF Pros &amp; Cons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Optimal (average response time) (+)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Hard to predict future (-)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Unfair (-)</a:t>
            </a:r>
          </a:p>
        </p:txBody>
      </p:sp>
    </p:spTree>
    <p:extLst>
      <p:ext uri="{BB962C8B-B14F-4D97-AF65-F5344CB8AC3E}">
        <p14:creationId xmlns:p14="http://schemas.microsoft.com/office/powerpoint/2010/main" val="1908067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Predicting the Length of the Next CPU Burst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Adaptive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: Changing policy based on past behavior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CPU scheduling, in virtual memory, in file systems, etc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Works because programs have predictable behavior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If program was I/O bound in past, likely in future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If computer behavior were random, wouldn’t help</a:t>
            </a: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Example: SRTF with estimated burst length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 an estimator function on previous bursts: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Let t</a:t>
            </a:r>
            <a:r>
              <a:rPr lang="en-US" altLang="ko-KR" baseline="-25000" smtClean="0">
                <a:ea typeface="굴림" panose="020B0600000101010101" pitchFamily="34" charset="-127"/>
              </a:rPr>
              <a:t>n-1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n-2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n-3</a:t>
            </a:r>
            <a:r>
              <a:rPr lang="en-US" altLang="ko-KR" smtClean="0">
                <a:ea typeface="굴림" panose="020B0600000101010101" pitchFamily="34" charset="-127"/>
              </a:rPr>
              <a:t>, etc. be previous CPU burst lengths. Estimate next burst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baseline="-25000" smtClean="0"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= f(</a:t>
            </a:r>
            <a:r>
              <a:rPr lang="en-US" altLang="ko-KR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n-1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n-2</a:t>
            </a:r>
            <a:r>
              <a:rPr lang="en-US" altLang="ko-KR" smtClean="0">
                <a:ea typeface="굴림" panose="020B0600000101010101" pitchFamily="34" charset="-127"/>
              </a:rPr>
              <a:t>, t</a:t>
            </a:r>
            <a:r>
              <a:rPr lang="en-US" altLang="ko-KR" baseline="-25000" smtClean="0">
                <a:ea typeface="굴림" panose="020B0600000101010101" pitchFamily="34" charset="-127"/>
              </a:rPr>
              <a:t>n-3</a:t>
            </a:r>
            <a:r>
              <a:rPr lang="en-US" altLang="ko-KR" smtClean="0">
                <a:ea typeface="굴림" panose="020B0600000101010101" pitchFamily="34" charset="-127"/>
              </a:rPr>
              <a:t>, …)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Function f could be one of many different time series estimation schemes (Kalman filters, etc)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instance,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exponential averaging</a:t>
            </a:r>
            <a:r>
              <a:rPr lang="en-US" altLang="ko-KR" smtClean="0">
                <a:ea typeface="굴림" panose="020B0600000101010101" pitchFamily="34" charset="-127"/>
              </a:rPr>
              <a:t/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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</a:t>
            </a: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 = t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+(1-)</a:t>
            </a:r>
            <a:r>
              <a:rPr lang="en-US" altLang="ko-KR" sz="2400" baseline="-250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n-1</a:t>
            </a: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</a:br>
            <a:r>
              <a:rPr lang="en-US" altLang="ko-KR" sz="2400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with (0&lt;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1)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/>
            </a:r>
            <a:b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</a:br>
            <a:endParaRPr lang="en-US" altLang="ko-KR" sz="2400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80" r="641" b="2849"/>
          <a:stretch>
            <a:fillRect/>
          </a:stretch>
        </p:blipFill>
        <p:spPr bwMode="auto">
          <a:xfrm>
            <a:off x="4267200" y="4343400"/>
            <a:ext cx="3733800" cy="23876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31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Another method for exploiting past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First used in CTSS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Multiple queues, each with different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Higher priority queues often considered “foreground” tasks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Each queue has its own scheduling algorithm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e.g. foreground – RR, background – FCFS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Sometimes multiple RR priorities with quantum increasing exponentially (highest:1ms, next:2ms, next: 4ms,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Adjust each job’s priority as follows (details vary)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Job starts in highest priority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timeout expires, drop one level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2590800" y="6858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5715000" y="990600"/>
            <a:ext cx="3429000" cy="914400"/>
            <a:chOff x="3600" y="624"/>
            <a:chExt cx="2160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3931" y="624"/>
              <a:ext cx="182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Long-Running Compute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Tasks Demoted to </a:t>
              </a:r>
              <a:br>
                <a:rPr lang="en-US" altLang="ko-KR">
                  <a:ea typeface="굴림" panose="020B0600000101010101" pitchFamily="34" charset="-127"/>
                </a:rPr>
              </a:br>
              <a:r>
                <a:rPr lang="en-US" altLang="ko-KR">
                  <a:ea typeface="굴림" panose="020B0600000101010101" pitchFamily="34" charset="-127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3826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77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19138"/>
            <a:ext cx="8534400" cy="59864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Result approximates SRTF: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CPU bound jobs drop like a rock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Short-running I/O bound jobs stay near top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Scheduling must be done between the queues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Fixed priority scheduling:</a:t>
            </a:r>
            <a:r>
              <a:rPr lang="en-US" altLang="ko-KR" smtClean="0">
                <a:ea typeface="굴림" panose="020B0600000101010101" pitchFamily="34" charset="-127"/>
              </a:rPr>
              <a:t>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serve all from highest priority, then next priority, etc.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Time slice: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queue gets a certain amount of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e.g., 70% to highest, 20% next, 10% lowest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Countermeasure</a:t>
            </a:r>
            <a:r>
              <a:rPr lang="en-US" altLang="ko-KR" smtClean="0">
                <a:ea typeface="굴림" panose="020B0600000101010101" pitchFamily="34" charset="-127"/>
              </a:rPr>
              <a:t>: user action that can foil intent of the OS designer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multilevel feedback, put in a bunch of meaningless I/O to keep job’s priority high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 course, if everyone did this, wouldn’t work!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 of Othello program: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Playing against competitor, so key was to do computing at higher priority the competitors.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Put in printf’s, ran much faster!</a:t>
            </a:r>
          </a:p>
        </p:txBody>
      </p:sp>
    </p:spTree>
    <p:extLst>
      <p:ext uri="{BB962C8B-B14F-4D97-AF65-F5344CB8AC3E}">
        <p14:creationId xmlns:p14="http://schemas.microsoft.com/office/powerpoint/2010/main" val="4035708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28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8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Linux O(1)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Priority-based scheduler: 140 priorities</a:t>
            </a:r>
          </a:p>
          <a:p>
            <a:pPr lvl="1"/>
            <a:r>
              <a:rPr lang="en-US" dirty="0" smtClean="0"/>
              <a:t>40 for “user tasks” (set by “nice”), 100 for “</a:t>
            </a:r>
            <a:r>
              <a:rPr lang="en-US" dirty="0" err="1" smtClean="0"/>
              <a:t>Realtime</a:t>
            </a:r>
            <a:r>
              <a:rPr lang="en-US" dirty="0" smtClean="0"/>
              <a:t>/Kernel”</a:t>
            </a:r>
          </a:p>
          <a:p>
            <a:pPr lvl="1"/>
            <a:r>
              <a:rPr lang="en-US" dirty="0" smtClean="0"/>
              <a:t>Lower priority value </a:t>
            </a:r>
            <a:r>
              <a:rPr lang="en-US" dirty="0" smtClean="0">
                <a:sym typeface="Symbol"/>
              </a:rPr>
              <a:t> higher priority (for nice values)</a:t>
            </a:r>
          </a:p>
          <a:p>
            <a:pPr lvl="1"/>
            <a:r>
              <a:rPr lang="en-US" dirty="0" smtClean="0">
                <a:sym typeface="Symbol"/>
              </a:rPr>
              <a:t>Highest </a:t>
            </a:r>
            <a:r>
              <a:rPr lang="en-US" dirty="0" smtClean="0">
                <a:sym typeface="Symbol"/>
              </a:rPr>
              <a:t>priority </a:t>
            </a:r>
            <a:r>
              <a:rPr lang="en-US" dirty="0" smtClean="0">
                <a:sym typeface="Symbol"/>
              </a:rPr>
              <a:t>value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Lower priority </a:t>
            </a:r>
            <a:r>
              <a:rPr lang="en-US" dirty="0">
                <a:sym typeface="Symbol"/>
              </a:rPr>
              <a:t>(for </a:t>
            </a:r>
            <a:r>
              <a:rPr lang="en-US" dirty="0" err="1" smtClean="0">
                <a:sym typeface="Symbol"/>
              </a:rPr>
              <a:t>realtime</a:t>
            </a:r>
            <a:r>
              <a:rPr lang="en-US" dirty="0" smtClean="0">
                <a:sym typeface="Symbol"/>
              </a:rPr>
              <a:t> values</a:t>
            </a:r>
            <a:r>
              <a:rPr lang="en-US" dirty="0">
                <a:sym typeface="Symbol"/>
              </a:rPr>
              <a:t>)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All algorithms O(1)</a:t>
            </a:r>
          </a:p>
          <a:p>
            <a:pPr lvl="2"/>
            <a:r>
              <a:rPr lang="en-US" dirty="0" err="1" smtClean="0">
                <a:sym typeface="Symbol"/>
              </a:rPr>
              <a:t>Timeslices</a:t>
            </a:r>
            <a:r>
              <a:rPr lang="en-US" dirty="0" smtClean="0">
                <a:sym typeface="Symbol"/>
              </a:rPr>
              <a:t>/priorities/interactivity credits all computed when job finishes time slice</a:t>
            </a:r>
          </a:p>
          <a:p>
            <a:pPr lvl="2"/>
            <a:r>
              <a:rPr lang="en-US" dirty="0" smtClean="0">
                <a:sym typeface="Symbol"/>
              </a:rPr>
              <a:t>140-bit bit mask indicates presence or absence of job at given priority level</a:t>
            </a:r>
          </a:p>
          <a:p>
            <a:r>
              <a:rPr lang="en-US" dirty="0" smtClean="0">
                <a:sym typeface="Symbol"/>
              </a:rPr>
              <a:t>Two separate priority </a:t>
            </a:r>
            <a:r>
              <a:rPr lang="en-US" dirty="0" smtClean="0">
                <a:sym typeface="Symbol"/>
              </a:rPr>
              <a:t>queues: “active” and </a:t>
            </a:r>
            <a:r>
              <a:rPr lang="en-US" dirty="0" smtClean="0">
                <a:sym typeface="Symbol"/>
              </a:rPr>
              <a:t>“</a:t>
            </a:r>
            <a:r>
              <a:rPr lang="en-US" dirty="0" smtClean="0">
                <a:sym typeface="Symbol"/>
              </a:rPr>
              <a:t>expired”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All tasks in the active queue use up their </a:t>
            </a:r>
            <a:r>
              <a:rPr lang="en-US" dirty="0" err="1" smtClean="0">
                <a:sym typeface="Symbol"/>
              </a:rPr>
              <a:t>timeslices</a:t>
            </a:r>
            <a:r>
              <a:rPr lang="en-US" dirty="0" smtClean="0">
                <a:sym typeface="Symbol"/>
              </a:rPr>
              <a:t> and get placed on the expired queue, after which queues </a:t>
            </a:r>
            <a:r>
              <a:rPr lang="en-US" dirty="0" smtClean="0">
                <a:sym typeface="Symbol"/>
              </a:rPr>
              <a:t>swapped</a:t>
            </a:r>
          </a:p>
          <a:p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depends on priority – linearly mapped onto </a:t>
            </a:r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range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Like a multi-level queue (one queue per priority) with different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timeslice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at each level</a:t>
            </a:r>
          </a:p>
          <a:p>
            <a:pPr lvl="1"/>
            <a:r>
              <a:rPr lang="en-US" dirty="0">
                <a:sym typeface="Symbol"/>
              </a:rPr>
              <a:t>Execution split into “</a:t>
            </a:r>
            <a:r>
              <a:rPr lang="en-US" dirty="0" err="1">
                <a:sym typeface="Symbol"/>
              </a:rPr>
              <a:t>Timeslice</a:t>
            </a:r>
            <a:r>
              <a:rPr lang="en-US" dirty="0">
                <a:sym typeface="Symbol"/>
              </a:rPr>
              <a:t> Granularity” chunks – round robin through priority</a:t>
            </a:r>
          </a:p>
          <a:p>
            <a:pPr lvl="1"/>
            <a:endParaRPr lang="en-US" dirty="0" smtClean="0">
              <a:sym typeface="Symbol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33600" y="685800"/>
            <a:ext cx="3581400" cy="5334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Kernel/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Realtim</a:t>
            </a:r>
            <a:r>
              <a:rPr lang="en-US" dirty="0" err="1" smtClean="0"/>
              <a:t>e</a:t>
            </a:r>
            <a:r>
              <a:rPr lang="en-US" dirty="0" smtClean="0"/>
              <a:t> Tasks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715000" y="685800"/>
            <a:ext cx="1600200" cy="5334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User Tasks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12954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00606" y="12954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12954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4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O(1) Scheduler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ym typeface="Symbol"/>
              </a:rPr>
              <a:t>Heuristics </a:t>
            </a:r>
            <a:endParaRPr lang="en-US" dirty="0"/>
          </a:p>
          <a:p>
            <a:pPr lvl="1"/>
            <a:r>
              <a:rPr lang="en-US" dirty="0"/>
              <a:t>User-task priority adjusted ±5 based on heuristics</a:t>
            </a:r>
          </a:p>
          <a:p>
            <a:pPr lvl="2"/>
            <a:r>
              <a:rPr lang="en-US" dirty="0"/>
              <a:t>p-&gt;</a:t>
            </a:r>
            <a:r>
              <a:rPr lang="en-US" dirty="0" err="1"/>
              <a:t>sleep_avg</a:t>
            </a:r>
            <a:r>
              <a:rPr lang="en-US" dirty="0"/>
              <a:t> = </a:t>
            </a:r>
            <a:r>
              <a:rPr lang="en-US" dirty="0" err="1"/>
              <a:t>sleep_time</a:t>
            </a:r>
            <a:r>
              <a:rPr lang="en-US" dirty="0"/>
              <a:t> – </a:t>
            </a:r>
            <a:r>
              <a:rPr lang="en-US" dirty="0" err="1"/>
              <a:t>run_time</a:t>
            </a:r>
            <a:endParaRPr lang="en-US" dirty="0"/>
          </a:p>
          <a:p>
            <a:pPr lvl="2"/>
            <a:r>
              <a:rPr lang="en-US" dirty="0"/>
              <a:t>Higher </a:t>
            </a:r>
            <a:r>
              <a:rPr lang="en-US" dirty="0" err="1"/>
              <a:t>sleep_avg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 more I/O bound the task, more reward (and vice versa)</a:t>
            </a:r>
          </a:p>
          <a:p>
            <a:pPr lvl="1"/>
            <a:r>
              <a:rPr lang="en-US" dirty="0">
                <a:sym typeface="Symbol"/>
              </a:rPr>
              <a:t>Interactive Credit</a:t>
            </a:r>
          </a:p>
          <a:p>
            <a:pPr lvl="2"/>
            <a:r>
              <a:rPr lang="en-US" dirty="0">
                <a:sym typeface="Symbol"/>
              </a:rPr>
              <a:t>Earned when a task sleeps for a “long” time</a:t>
            </a:r>
          </a:p>
          <a:p>
            <a:pPr lvl="2"/>
            <a:r>
              <a:rPr lang="en-US" dirty="0">
                <a:sym typeface="Symbol"/>
              </a:rPr>
              <a:t>Spend when a task runs for a “long” time</a:t>
            </a:r>
          </a:p>
          <a:p>
            <a:pPr lvl="2"/>
            <a:r>
              <a:rPr lang="en-US" dirty="0">
                <a:sym typeface="Symbol"/>
              </a:rPr>
              <a:t>IC is used to provide hysteresis to avoid changing interactivity for temporary changes in </a:t>
            </a:r>
            <a:r>
              <a:rPr lang="en-US" dirty="0" smtClean="0">
                <a:sym typeface="Symbol"/>
              </a:rPr>
              <a:t>behavior</a:t>
            </a:r>
          </a:p>
          <a:p>
            <a:pPr lvl="1"/>
            <a:r>
              <a:rPr lang="en-US" dirty="0">
                <a:sym typeface="Symbol"/>
              </a:rPr>
              <a:t>However, “interactive tasks” get special dispensation</a:t>
            </a:r>
          </a:p>
          <a:p>
            <a:pPr lvl="2"/>
            <a:r>
              <a:rPr lang="en-US" dirty="0">
                <a:sym typeface="Symbol"/>
              </a:rPr>
              <a:t>To try to maintain interactivity</a:t>
            </a:r>
          </a:p>
          <a:p>
            <a:pPr lvl="2"/>
            <a:r>
              <a:rPr lang="en-US" dirty="0">
                <a:sym typeface="Symbol"/>
              </a:rPr>
              <a:t>Placed back into active queue, unless some other task has been starved for too </a:t>
            </a:r>
            <a:r>
              <a:rPr lang="en-US" dirty="0" smtClean="0">
                <a:sym typeface="Symbol"/>
              </a:rPr>
              <a:t>long…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Real-Time </a:t>
            </a:r>
            <a:r>
              <a:rPr lang="en-US" dirty="0" smtClean="0">
                <a:sym typeface="Symbol"/>
              </a:rPr>
              <a:t>Tasks</a:t>
            </a:r>
          </a:p>
          <a:p>
            <a:pPr lvl="1"/>
            <a:r>
              <a:rPr lang="en-US" dirty="0" smtClean="0">
                <a:sym typeface="Symbol"/>
              </a:rPr>
              <a:t>Always preempt non-RT tasks</a:t>
            </a:r>
          </a:p>
          <a:p>
            <a:pPr lvl="1"/>
            <a:r>
              <a:rPr lang="en-US" dirty="0" smtClean="0">
                <a:sym typeface="Symbol"/>
              </a:rPr>
              <a:t>No dynamic adjustment of priorities</a:t>
            </a:r>
          </a:p>
          <a:p>
            <a:pPr lvl="1"/>
            <a:r>
              <a:rPr lang="en-US" dirty="0" smtClean="0">
                <a:sym typeface="Symbol"/>
              </a:rPr>
              <a:t>Scheduling schemes:</a:t>
            </a:r>
          </a:p>
          <a:p>
            <a:pPr lvl="2"/>
            <a:r>
              <a:rPr lang="en-US" dirty="0" smtClean="0">
                <a:sym typeface="Symbol"/>
              </a:rPr>
              <a:t>SCHED_FIFO: preempts other tasks, no </a:t>
            </a:r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limit</a:t>
            </a:r>
          </a:p>
          <a:p>
            <a:pPr lvl="2"/>
            <a:r>
              <a:rPr lang="en-US" dirty="0" smtClean="0">
                <a:sym typeface="Symbol"/>
              </a:rPr>
              <a:t>SCHED_RR: preempts normal tasks, RR scheduling amongst tasks of same priority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66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Completely Fair Scheduler (CFS)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First appeared in 2.6.23, modified in 2.6.24</a:t>
            </a:r>
          </a:p>
          <a:p>
            <a:r>
              <a:rPr lang="en-US" dirty="0" smtClean="0"/>
              <a:t>“CFS </a:t>
            </a:r>
            <a:r>
              <a:rPr lang="en-US" dirty="0"/>
              <a:t>doesn't track sleeping time and doesn't use heuristics to identify interactive tasks—it just makes sure every process gets a fair share of CPU within a set amount of time given the number of runnable processes on the CPU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 smtClean="0"/>
              <a:t>Inspired by Networking “Fair </a:t>
            </a:r>
            <a:r>
              <a:rPr lang="en-US" dirty="0" err="1" smtClean="0"/>
              <a:t>Queueing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Each process given their fair share of resources</a:t>
            </a:r>
          </a:p>
          <a:p>
            <a:pPr lvl="1"/>
            <a:r>
              <a:rPr lang="en-US" dirty="0" smtClean="0"/>
              <a:t>Models an “ideal multitasking processor” in which N processes execute simultaneously as if they truly got 1/N of the processor</a:t>
            </a:r>
          </a:p>
          <a:p>
            <a:pPr lvl="2"/>
            <a:r>
              <a:rPr lang="en-US" dirty="0" smtClean="0"/>
              <a:t>Tries to give each process an equal fraction of the processor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Priorities reflected by weights such that increasing a task’s priority by 1 always gives the same fractional increase in CPU time – regardless of current priority</a:t>
            </a:r>
          </a:p>
        </p:txBody>
      </p:sp>
    </p:spTree>
    <p:extLst>
      <p:ext uri="{BB962C8B-B14F-4D97-AF65-F5344CB8AC3E}">
        <p14:creationId xmlns:p14="http://schemas.microsoft.com/office/powerpoint/2010/main" val="1722766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CFS (Continued)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838200"/>
                <a:ext cx="8686800" cy="5715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Idea: track amount of “virtual time” received by each process when it is executing</a:t>
                </a:r>
              </a:p>
              <a:p>
                <a:pPr lvl="1"/>
                <a:r>
                  <a:rPr lang="en-US" dirty="0" smtClean="0"/>
                  <a:t>Take real execution time, scale by weighting factor</a:t>
                </a:r>
              </a:p>
              <a:p>
                <a:pPr lvl="2"/>
                <a:r>
                  <a:rPr lang="en-US" dirty="0" smtClean="0"/>
                  <a:t>Lower priority </a:t>
                </a:r>
                <a:r>
                  <a:rPr lang="en-US" dirty="0" smtClean="0">
                    <a:sym typeface="Symbol"/>
                  </a:rPr>
                  <a:t> real time divided by greater weight</a:t>
                </a:r>
              </a:p>
              <a:p>
                <a:pPr lvl="2"/>
                <a:r>
                  <a:rPr lang="en-US" dirty="0" smtClean="0">
                    <a:sym typeface="Symbol"/>
                  </a:rPr>
                  <a:t>Actually – multiply by sum of all weights/current weight</a:t>
                </a:r>
                <a:endParaRPr lang="en-US" dirty="0" smtClean="0"/>
              </a:p>
              <a:p>
                <a:pPr lvl="1"/>
                <a:r>
                  <a:rPr lang="en-US" dirty="0"/>
                  <a:t>K</a:t>
                </a:r>
                <a:r>
                  <a:rPr lang="en-US" dirty="0" smtClean="0"/>
                  <a:t>eep virtual time advancing at same rate</a:t>
                </a:r>
              </a:p>
              <a:p>
                <a:r>
                  <a:rPr lang="en-US" dirty="0" smtClean="0"/>
                  <a:t>Targeted latency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𝑳</m:t>
                        </m:r>
                      </m:sub>
                    </m:sSub>
                  </m:oMath>
                </a14:m>
                <a:r>
                  <a:rPr lang="en-US" dirty="0" smtClean="0"/>
                  <a:t>): period of time after which all processes get to run at least a little</a:t>
                </a:r>
              </a:p>
              <a:p>
                <a:pPr lvl="1"/>
                <a:r>
                  <a:rPr lang="en-US" dirty="0" smtClean="0"/>
                  <a:t>Each process runs with quantum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𝑾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𝒑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𝑾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𝒊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𝑻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𝑳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Never smaller than “minimum granularity”</a:t>
                </a:r>
              </a:p>
              <a:p>
                <a:r>
                  <a:rPr lang="en-US" dirty="0" smtClean="0"/>
                  <a:t>Use of Red-Black tree to hold all runnable processes as sorted on </a:t>
                </a:r>
                <a:r>
                  <a:rPr lang="en-US" dirty="0" err="1" smtClean="0"/>
                  <a:t>vruntime</a:t>
                </a:r>
                <a:r>
                  <a:rPr lang="en-US" dirty="0" smtClean="0"/>
                  <a:t> variable</a:t>
                </a:r>
              </a:p>
              <a:p>
                <a:pPr lvl="1"/>
                <a:r>
                  <a:rPr lang="en-US" dirty="0" smtClean="0"/>
                  <a:t>O(log n) time to perform insertions/deletions </a:t>
                </a:r>
              </a:p>
              <a:p>
                <a:pPr lvl="2"/>
                <a:r>
                  <a:rPr lang="en-US" dirty="0"/>
                  <a:t>Cash the item at far left (item with earliest </a:t>
                </a:r>
                <a:r>
                  <a:rPr lang="en-US" dirty="0" err="1"/>
                  <a:t>vruntime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When ready to schedule, grab version with smallest </a:t>
                </a:r>
                <a:r>
                  <a:rPr lang="en-US" dirty="0" err="1" smtClean="0"/>
                  <a:t>vruntime</a:t>
                </a:r>
                <a:r>
                  <a:rPr lang="en-US" dirty="0" smtClean="0"/>
                  <a:t> (which will be item at the far left).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838200"/>
                <a:ext cx="8686800" cy="5715000"/>
              </a:xfrm>
              <a:blipFill rotWithShape="1">
                <a:blip r:embed="rId2"/>
                <a:stretch>
                  <a:fillRect l="-1474" t="-3202" r="-982" b="-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346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Scheduling </a:t>
            </a:r>
            <a:r>
              <a:rPr lang="en-US" altLang="ko-KR" dirty="0" smtClean="0">
                <a:ea typeface="굴림" panose="020B0600000101010101" pitchFamily="34" charset="-127"/>
              </a:rPr>
              <a:t>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Efficient use of resources (CPU, disk, memory, etc)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Better </a:t>
            </a:r>
            <a:r>
              <a:rPr lang="en-US" altLang="ko-KR" i="1" smtClean="0">
                <a:ea typeface="굴림" panose="020B0600000101010101" pitchFamily="34" charset="-127"/>
              </a:rPr>
              <a:t>average</a:t>
            </a:r>
            <a:r>
              <a:rPr lang="en-US" altLang="ko-KR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smtClean="0">
                <a:ea typeface="굴림" panose="020B0600000101010101" pitchFamily="34" charset="-127"/>
              </a:rPr>
              <a:t>less</a:t>
            </a:r>
            <a:r>
              <a:rPr lang="en-US" altLang="ko-KR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4019534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Suppose Targeted latency = 20ms, </a:t>
            </a:r>
            <a:br>
              <a:rPr lang="en-US" dirty="0" smtClean="0"/>
            </a:br>
            <a:r>
              <a:rPr lang="en-US" dirty="0" smtClean="0"/>
              <a:t>Minimum Granularity = 1ms</a:t>
            </a:r>
          </a:p>
          <a:p>
            <a:r>
              <a:rPr lang="en-US" dirty="0" smtClean="0"/>
              <a:t>Two CPU bound tasks with same priorities</a:t>
            </a:r>
          </a:p>
          <a:p>
            <a:pPr lvl="1"/>
            <a:r>
              <a:rPr lang="en-US" dirty="0" smtClean="0"/>
              <a:t>Both switch with 10ms </a:t>
            </a:r>
          </a:p>
          <a:p>
            <a:r>
              <a:rPr lang="en-US" dirty="0" smtClean="0"/>
              <a:t>Two CPU bound tasks separated by nice value of 5</a:t>
            </a:r>
          </a:p>
          <a:p>
            <a:pPr lvl="1"/>
            <a:r>
              <a:rPr lang="en-US" dirty="0" smtClean="0"/>
              <a:t>One task gets 5ms, another gets 15</a:t>
            </a:r>
          </a:p>
          <a:p>
            <a:r>
              <a:rPr lang="en-US" dirty="0" smtClean="0"/>
              <a:t>40 tasks: each gets 1ms (no longer totally fair)</a:t>
            </a:r>
          </a:p>
          <a:p>
            <a:r>
              <a:rPr lang="en-US" dirty="0" smtClean="0"/>
              <a:t>One CPU bound task, one interactive task same priority</a:t>
            </a:r>
          </a:p>
          <a:p>
            <a:pPr lvl="1"/>
            <a:r>
              <a:rPr lang="en-US" dirty="0" smtClean="0"/>
              <a:t>While interactive task sleeps, CPU bound task runs and increments </a:t>
            </a:r>
            <a:r>
              <a:rPr lang="en-US" dirty="0" err="1" smtClean="0"/>
              <a:t>vruntime</a:t>
            </a:r>
            <a:endParaRPr lang="en-US" dirty="0" smtClean="0"/>
          </a:p>
          <a:p>
            <a:pPr lvl="1"/>
            <a:r>
              <a:rPr lang="en-US" dirty="0" smtClean="0"/>
              <a:t>When interactive task wakes up, runs immediately, since it is behind on </a:t>
            </a:r>
            <a:r>
              <a:rPr lang="en-US" dirty="0" err="1" smtClean="0"/>
              <a:t>vruntime</a:t>
            </a:r>
            <a:endParaRPr lang="en-US" dirty="0" smtClean="0"/>
          </a:p>
          <a:p>
            <a:r>
              <a:rPr lang="en-US" dirty="0" smtClean="0"/>
              <a:t>Group scheduling facilities (2.6.24)</a:t>
            </a:r>
          </a:p>
          <a:p>
            <a:pPr lvl="1"/>
            <a:r>
              <a:rPr lang="en-US" dirty="0" smtClean="0"/>
              <a:t>Can give fair fractions to groups (like a user or other mechanism for grouping processes)</a:t>
            </a:r>
          </a:p>
          <a:p>
            <a:pPr lvl="1"/>
            <a:r>
              <a:rPr lang="en-US" dirty="0" smtClean="0"/>
              <a:t>So, two users, one starts 1 process, other starts 40, each will get 50% of CPU</a:t>
            </a:r>
          </a:p>
        </p:txBody>
      </p:sp>
    </p:spTree>
    <p:extLst>
      <p:ext uri="{BB962C8B-B14F-4D97-AF65-F5344CB8AC3E}">
        <p14:creationId xmlns:p14="http://schemas.microsoft.com/office/powerpoint/2010/main" val="2650161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 (RTS)</a:t>
            </a:r>
            <a:endParaRPr lang="en-US" dirty="0" smtClean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Efficiency is important but </a:t>
            </a:r>
            <a:r>
              <a:rPr lang="en-US" dirty="0" smtClean="0">
                <a:solidFill>
                  <a:srgbClr val="FF0000"/>
                </a:solidFill>
              </a:rPr>
              <a:t>predictability</a:t>
            </a:r>
            <a:r>
              <a:rPr lang="en-US" dirty="0" smtClean="0"/>
              <a:t> is </a:t>
            </a:r>
            <a:r>
              <a:rPr lang="en-US" dirty="0" smtClean="0"/>
              <a:t>essential:</a:t>
            </a:r>
          </a:p>
          <a:p>
            <a:pPr lvl="1"/>
            <a:r>
              <a:rPr lang="en-US" dirty="0"/>
              <a:t>We need to be able to predict with confidence the worst case response times for </a:t>
            </a:r>
            <a:r>
              <a:rPr lang="en-US" dirty="0" smtClean="0"/>
              <a:t>systems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RTS, performance guarantees are:</a:t>
            </a:r>
          </a:p>
          <a:p>
            <a:pPr lvl="2"/>
            <a:r>
              <a:rPr lang="en-US" dirty="0" smtClean="0"/>
              <a:t>Task- and/or class centric</a:t>
            </a:r>
          </a:p>
          <a:p>
            <a:pPr lvl="2"/>
            <a:r>
              <a:rPr lang="en-US" dirty="0" smtClean="0"/>
              <a:t>Often ensured a priori</a:t>
            </a:r>
          </a:p>
          <a:p>
            <a:pPr lvl="1"/>
            <a:r>
              <a:rPr lang="en-US" dirty="0" smtClean="0"/>
              <a:t>In conventional systems, performance is:</a:t>
            </a:r>
          </a:p>
          <a:p>
            <a:pPr lvl="2"/>
            <a:r>
              <a:rPr lang="en-US" dirty="0" smtClean="0"/>
              <a:t>System oriented and often throughput oriented</a:t>
            </a:r>
          </a:p>
          <a:p>
            <a:pPr lvl="2"/>
            <a:r>
              <a:rPr lang="en-US" dirty="0" smtClean="0"/>
              <a:t>Post-processing (… wait and see …)</a:t>
            </a:r>
          </a:p>
          <a:p>
            <a:pPr lvl="1"/>
            <a:r>
              <a:rPr lang="en-US" dirty="0" smtClean="0"/>
              <a:t>Real-time is about enforcing predictability, and does not equal to fast computing!!!</a:t>
            </a:r>
          </a:p>
          <a:p>
            <a:r>
              <a:rPr lang="en-US" dirty="0" smtClean="0"/>
              <a:t>Hard Real-Time</a:t>
            </a:r>
            <a:endParaRPr lang="en-US" dirty="0" smtClean="0"/>
          </a:p>
          <a:p>
            <a:pPr lvl="1"/>
            <a:r>
              <a:rPr lang="en-US" dirty="0" smtClean="0"/>
              <a:t>Attempt to meet all deadlines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EDF (Earliest Deadline First), LLF (Least Laxity First), RMS (Rate-Monotonic Scheduling), DM (Deadline Monotonic Scheduling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Soft Real-Time</a:t>
            </a:r>
          </a:p>
          <a:p>
            <a:pPr lvl="1"/>
            <a:r>
              <a:rPr lang="en-US" dirty="0"/>
              <a:t>Attempt to meet deadlines with high </a:t>
            </a:r>
            <a:r>
              <a:rPr lang="en-US" dirty="0" smtClean="0"/>
              <a:t>probability</a:t>
            </a:r>
            <a:endParaRPr lang="en-US" dirty="0"/>
          </a:p>
          <a:p>
            <a:pPr lvl="1"/>
            <a:r>
              <a:rPr lang="en-US" dirty="0" smtClean="0"/>
              <a:t>Minimize </a:t>
            </a:r>
            <a:r>
              <a:rPr lang="en-US" dirty="0" smtClean="0"/>
              <a:t>miss ratio / maximize completion ratio (firm </a:t>
            </a:r>
            <a:r>
              <a:rPr lang="en-US" dirty="0" smtClean="0"/>
              <a:t>real-time)</a:t>
            </a:r>
          </a:p>
          <a:p>
            <a:pPr lvl="1"/>
            <a:r>
              <a:rPr lang="en-US" dirty="0" smtClean="0"/>
              <a:t>Important </a:t>
            </a:r>
            <a:r>
              <a:rPr lang="en-US" dirty="0"/>
              <a:t>for multimedia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CBS (Constant Bandwidth Server)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688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Workload Characteristics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663" y="1193800"/>
            <a:ext cx="8530390" cy="4927600"/>
          </a:xfrm>
        </p:spPr>
        <p:txBody>
          <a:bodyPr/>
          <a:lstStyle/>
          <a:p>
            <a:r>
              <a:rPr lang="en-US" dirty="0" smtClean="0"/>
              <a:t>Tasks are </a:t>
            </a:r>
            <a:r>
              <a:rPr lang="en-US" dirty="0" err="1" smtClean="0"/>
              <a:t>preemptable</a:t>
            </a:r>
            <a:r>
              <a:rPr lang="en-US" dirty="0" smtClean="0"/>
              <a:t>, independent with arbitrary arrival (=release) times</a:t>
            </a:r>
          </a:p>
          <a:p>
            <a:r>
              <a:rPr lang="en-US" dirty="0" smtClean="0"/>
              <a:t>Times have deadlines (D) and known computation times (C) 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Setup:</a:t>
            </a:r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733800"/>
            <a:ext cx="73533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5368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010"/>
            <a:ext cx="7292975" cy="427790"/>
          </a:xfrm>
        </p:spPr>
        <p:txBody>
          <a:bodyPr/>
          <a:lstStyle/>
          <a:p>
            <a:r>
              <a:rPr lang="en-US" dirty="0" smtClean="0"/>
              <a:t>Example: Round-Robin </a:t>
            </a:r>
            <a:r>
              <a:rPr lang="en-US" dirty="0" smtClean="0"/>
              <a:t>Scheduling Doesn’t Work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2" y="1676400"/>
            <a:ext cx="7392565" cy="317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448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9" name="Rectangle 109"/>
          <p:cNvSpPr>
            <a:spLocks noChangeArrowheads="1"/>
          </p:cNvSpPr>
          <p:nvPr/>
        </p:nvSpPr>
        <p:spPr bwMode="auto">
          <a:xfrm>
            <a:off x="7162800" y="4267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8" name="Rectangle 108"/>
          <p:cNvSpPr>
            <a:spLocks noChangeArrowheads="1"/>
          </p:cNvSpPr>
          <p:nvPr/>
        </p:nvSpPr>
        <p:spPr bwMode="auto">
          <a:xfrm>
            <a:off x="44958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7" name="Rectangle 107"/>
          <p:cNvSpPr>
            <a:spLocks noChangeArrowheads="1"/>
          </p:cNvSpPr>
          <p:nvPr/>
        </p:nvSpPr>
        <p:spPr bwMode="auto">
          <a:xfrm>
            <a:off x="6781800" y="5029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1" name="Line 91"/>
          <p:cNvSpPr>
            <a:spLocks noChangeShapeType="1"/>
          </p:cNvSpPr>
          <p:nvPr/>
        </p:nvSpPr>
        <p:spPr bwMode="auto">
          <a:xfrm flipV="1">
            <a:off x="4495800" y="3433763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Earliest Deadline First (EDF)</a:t>
            </a:r>
            <a:endParaRPr lang="en-US" dirty="0" smtClean="0"/>
          </a:p>
        </p:txBody>
      </p:sp>
      <p:sp>
        <p:nvSpPr>
          <p:cNvPr id="18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Preemptive priority-based dynamic scheduling</a:t>
            </a:r>
          </a:p>
          <a:p>
            <a:r>
              <a:rPr lang="en-US" dirty="0" smtClean="0"/>
              <a:t>Each task is assigned a (current) priority based on how close the absolute deadline is. </a:t>
            </a:r>
          </a:p>
          <a:p>
            <a:r>
              <a:rPr lang="en-US" dirty="0" smtClean="0"/>
              <a:t>The scheduler always schedules the active task with the closest absolute deadline. </a:t>
            </a:r>
          </a:p>
          <a:p>
            <a:endParaRPr lang="en-US" dirty="0" smtClean="0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828800" y="4271963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352800" y="3509963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1447800" y="3509963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9"/>
          <p:cNvSpPr>
            <a:spLocks noChangeShapeType="1"/>
          </p:cNvSpPr>
          <p:nvPr/>
        </p:nvSpPr>
        <p:spPr bwMode="auto">
          <a:xfrm>
            <a:off x="1447800" y="3814763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0"/>
          <p:cNvSpPr>
            <a:spLocks noChangeShapeType="1"/>
          </p:cNvSpPr>
          <p:nvPr/>
        </p:nvSpPr>
        <p:spPr bwMode="auto">
          <a:xfrm flipV="1">
            <a:off x="1447800" y="3509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1"/>
          <p:cNvSpPr>
            <a:spLocks noChangeShapeType="1"/>
          </p:cNvSpPr>
          <p:nvPr/>
        </p:nvSpPr>
        <p:spPr bwMode="auto">
          <a:xfrm>
            <a:off x="1828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2"/>
          <p:cNvSpPr>
            <a:spLocks noChangeShapeType="1"/>
          </p:cNvSpPr>
          <p:nvPr/>
        </p:nvSpPr>
        <p:spPr bwMode="auto">
          <a:xfrm>
            <a:off x="2209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13"/>
          <p:cNvSpPr>
            <a:spLocks noChangeShapeType="1"/>
          </p:cNvSpPr>
          <p:nvPr/>
        </p:nvSpPr>
        <p:spPr bwMode="auto">
          <a:xfrm>
            <a:off x="2590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14"/>
          <p:cNvSpPr>
            <a:spLocks noChangeShapeType="1"/>
          </p:cNvSpPr>
          <p:nvPr/>
        </p:nvSpPr>
        <p:spPr bwMode="auto">
          <a:xfrm>
            <a:off x="2971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15"/>
          <p:cNvSpPr>
            <a:spLocks noChangeShapeType="1"/>
          </p:cNvSpPr>
          <p:nvPr/>
        </p:nvSpPr>
        <p:spPr bwMode="auto">
          <a:xfrm>
            <a:off x="3352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16"/>
          <p:cNvSpPr>
            <a:spLocks noChangeShapeType="1"/>
          </p:cNvSpPr>
          <p:nvPr/>
        </p:nvSpPr>
        <p:spPr bwMode="auto">
          <a:xfrm>
            <a:off x="3733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17"/>
          <p:cNvSpPr>
            <a:spLocks noChangeShapeType="1"/>
          </p:cNvSpPr>
          <p:nvPr/>
        </p:nvSpPr>
        <p:spPr bwMode="auto">
          <a:xfrm>
            <a:off x="4114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18"/>
          <p:cNvSpPr>
            <a:spLocks noChangeShapeType="1"/>
          </p:cNvSpPr>
          <p:nvPr/>
        </p:nvSpPr>
        <p:spPr bwMode="auto">
          <a:xfrm>
            <a:off x="4495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19"/>
          <p:cNvSpPr>
            <a:spLocks noChangeShapeType="1"/>
          </p:cNvSpPr>
          <p:nvPr/>
        </p:nvSpPr>
        <p:spPr bwMode="auto">
          <a:xfrm>
            <a:off x="4876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0"/>
          <p:cNvSpPr>
            <a:spLocks noChangeShapeType="1"/>
          </p:cNvSpPr>
          <p:nvPr/>
        </p:nvSpPr>
        <p:spPr bwMode="auto">
          <a:xfrm>
            <a:off x="5257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1"/>
          <p:cNvSpPr>
            <a:spLocks noChangeShapeType="1"/>
          </p:cNvSpPr>
          <p:nvPr/>
        </p:nvSpPr>
        <p:spPr bwMode="auto">
          <a:xfrm>
            <a:off x="5638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2"/>
          <p:cNvSpPr>
            <a:spLocks noChangeShapeType="1"/>
          </p:cNvSpPr>
          <p:nvPr/>
        </p:nvSpPr>
        <p:spPr bwMode="auto">
          <a:xfrm>
            <a:off x="6019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23"/>
          <p:cNvSpPr>
            <a:spLocks noChangeShapeType="1"/>
          </p:cNvSpPr>
          <p:nvPr/>
        </p:nvSpPr>
        <p:spPr bwMode="auto">
          <a:xfrm>
            <a:off x="6400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24"/>
          <p:cNvSpPr>
            <a:spLocks noChangeShapeType="1"/>
          </p:cNvSpPr>
          <p:nvPr/>
        </p:nvSpPr>
        <p:spPr bwMode="auto">
          <a:xfrm>
            <a:off x="6781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25"/>
          <p:cNvSpPr>
            <a:spLocks noChangeShapeType="1"/>
          </p:cNvSpPr>
          <p:nvPr/>
        </p:nvSpPr>
        <p:spPr bwMode="auto">
          <a:xfrm>
            <a:off x="7162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26"/>
          <p:cNvSpPr>
            <a:spLocks noChangeShapeType="1"/>
          </p:cNvSpPr>
          <p:nvPr/>
        </p:nvSpPr>
        <p:spPr bwMode="auto">
          <a:xfrm>
            <a:off x="7543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27"/>
          <p:cNvSpPr>
            <a:spLocks noChangeShapeType="1"/>
          </p:cNvSpPr>
          <p:nvPr/>
        </p:nvSpPr>
        <p:spPr bwMode="auto">
          <a:xfrm>
            <a:off x="6781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28"/>
          <p:cNvSpPr>
            <a:spLocks noChangeShapeType="1"/>
          </p:cNvSpPr>
          <p:nvPr/>
        </p:nvSpPr>
        <p:spPr bwMode="auto">
          <a:xfrm>
            <a:off x="7162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29"/>
          <p:cNvSpPr>
            <a:spLocks noChangeShapeType="1"/>
          </p:cNvSpPr>
          <p:nvPr/>
        </p:nvSpPr>
        <p:spPr bwMode="auto">
          <a:xfrm>
            <a:off x="7543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30"/>
          <p:cNvSpPr>
            <a:spLocks noChangeShapeType="1"/>
          </p:cNvSpPr>
          <p:nvPr/>
        </p:nvSpPr>
        <p:spPr bwMode="auto">
          <a:xfrm>
            <a:off x="7924800" y="3738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31"/>
          <p:cNvSpPr>
            <a:spLocks noChangeShapeType="1"/>
          </p:cNvSpPr>
          <p:nvPr/>
        </p:nvSpPr>
        <p:spPr bwMode="auto">
          <a:xfrm>
            <a:off x="1447800" y="4576763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32"/>
          <p:cNvSpPr>
            <a:spLocks noChangeShapeType="1"/>
          </p:cNvSpPr>
          <p:nvPr/>
        </p:nvSpPr>
        <p:spPr bwMode="auto">
          <a:xfrm flipV="1">
            <a:off x="1447800" y="4271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33"/>
          <p:cNvSpPr>
            <a:spLocks noChangeShapeType="1"/>
          </p:cNvSpPr>
          <p:nvPr/>
        </p:nvSpPr>
        <p:spPr bwMode="auto">
          <a:xfrm>
            <a:off x="1828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34"/>
          <p:cNvSpPr>
            <a:spLocks noChangeShapeType="1"/>
          </p:cNvSpPr>
          <p:nvPr/>
        </p:nvSpPr>
        <p:spPr bwMode="auto">
          <a:xfrm>
            <a:off x="2209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35"/>
          <p:cNvSpPr>
            <a:spLocks noChangeShapeType="1"/>
          </p:cNvSpPr>
          <p:nvPr/>
        </p:nvSpPr>
        <p:spPr bwMode="auto">
          <a:xfrm>
            <a:off x="2590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36"/>
          <p:cNvSpPr>
            <a:spLocks noChangeShapeType="1"/>
          </p:cNvSpPr>
          <p:nvPr/>
        </p:nvSpPr>
        <p:spPr bwMode="auto">
          <a:xfrm>
            <a:off x="2971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37"/>
          <p:cNvSpPr>
            <a:spLocks noChangeShapeType="1"/>
          </p:cNvSpPr>
          <p:nvPr/>
        </p:nvSpPr>
        <p:spPr bwMode="auto">
          <a:xfrm>
            <a:off x="3352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38"/>
          <p:cNvSpPr>
            <a:spLocks noChangeShapeType="1"/>
          </p:cNvSpPr>
          <p:nvPr/>
        </p:nvSpPr>
        <p:spPr bwMode="auto">
          <a:xfrm>
            <a:off x="3733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Line 39"/>
          <p:cNvSpPr>
            <a:spLocks noChangeShapeType="1"/>
          </p:cNvSpPr>
          <p:nvPr/>
        </p:nvSpPr>
        <p:spPr bwMode="auto">
          <a:xfrm>
            <a:off x="4114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40"/>
          <p:cNvSpPr>
            <a:spLocks noChangeShapeType="1"/>
          </p:cNvSpPr>
          <p:nvPr/>
        </p:nvSpPr>
        <p:spPr bwMode="auto">
          <a:xfrm>
            <a:off x="4495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0" name="Line 41"/>
          <p:cNvSpPr>
            <a:spLocks noChangeShapeType="1"/>
          </p:cNvSpPr>
          <p:nvPr/>
        </p:nvSpPr>
        <p:spPr bwMode="auto">
          <a:xfrm>
            <a:off x="4876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1" name="Line 42"/>
          <p:cNvSpPr>
            <a:spLocks noChangeShapeType="1"/>
          </p:cNvSpPr>
          <p:nvPr/>
        </p:nvSpPr>
        <p:spPr bwMode="auto">
          <a:xfrm>
            <a:off x="5257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2" name="Line 43"/>
          <p:cNvSpPr>
            <a:spLocks noChangeShapeType="1"/>
          </p:cNvSpPr>
          <p:nvPr/>
        </p:nvSpPr>
        <p:spPr bwMode="auto">
          <a:xfrm>
            <a:off x="5638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3" name="Line 44"/>
          <p:cNvSpPr>
            <a:spLocks noChangeShapeType="1"/>
          </p:cNvSpPr>
          <p:nvPr/>
        </p:nvSpPr>
        <p:spPr bwMode="auto">
          <a:xfrm>
            <a:off x="6019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4" name="Line 45"/>
          <p:cNvSpPr>
            <a:spLocks noChangeShapeType="1"/>
          </p:cNvSpPr>
          <p:nvPr/>
        </p:nvSpPr>
        <p:spPr bwMode="auto">
          <a:xfrm>
            <a:off x="6400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5" name="Line 46"/>
          <p:cNvSpPr>
            <a:spLocks noChangeShapeType="1"/>
          </p:cNvSpPr>
          <p:nvPr/>
        </p:nvSpPr>
        <p:spPr bwMode="auto">
          <a:xfrm>
            <a:off x="6781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6" name="Line 47"/>
          <p:cNvSpPr>
            <a:spLocks noChangeShapeType="1"/>
          </p:cNvSpPr>
          <p:nvPr/>
        </p:nvSpPr>
        <p:spPr bwMode="auto">
          <a:xfrm>
            <a:off x="7162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7" name="Line 48"/>
          <p:cNvSpPr>
            <a:spLocks noChangeShapeType="1"/>
          </p:cNvSpPr>
          <p:nvPr/>
        </p:nvSpPr>
        <p:spPr bwMode="auto">
          <a:xfrm>
            <a:off x="7543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8" name="Line 49"/>
          <p:cNvSpPr>
            <a:spLocks noChangeShapeType="1"/>
          </p:cNvSpPr>
          <p:nvPr/>
        </p:nvSpPr>
        <p:spPr bwMode="auto">
          <a:xfrm>
            <a:off x="6781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89" name="Line 50"/>
          <p:cNvSpPr>
            <a:spLocks noChangeShapeType="1"/>
          </p:cNvSpPr>
          <p:nvPr/>
        </p:nvSpPr>
        <p:spPr bwMode="auto">
          <a:xfrm>
            <a:off x="7162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0" name="Line 51"/>
          <p:cNvSpPr>
            <a:spLocks noChangeShapeType="1"/>
          </p:cNvSpPr>
          <p:nvPr/>
        </p:nvSpPr>
        <p:spPr bwMode="auto">
          <a:xfrm>
            <a:off x="7543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1" name="Line 52"/>
          <p:cNvSpPr>
            <a:spLocks noChangeShapeType="1"/>
          </p:cNvSpPr>
          <p:nvPr/>
        </p:nvSpPr>
        <p:spPr bwMode="auto">
          <a:xfrm>
            <a:off x="7924800" y="4500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2" name="Line 53"/>
          <p:cNvSpPr>
            <a:spLocks noChangeShapeType="1"/>
          </p:cNvSpPr>
          <p:nvPr/>
        </p:nvSpPr>
        <p:spPr bwMode="auto">
          <a:xfrm>
            <a:off x="1447800" y="5338763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3" name="Line 54"/>
          <p:cNvSpPr>
            <a:spLocks noChangeShapeType="1"/>
          </p:cNvSpPr>
          <p:nvPr/>
        </p:nvSpPr>
        <p:spPr bwMode="auto">
          <a:xfrm flipV="1">
            <a:off x="1447800" y="5033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4" name="Line 55"/>
          <p:cNvSpPr>
            <a:spLocks noChangeShapeType="1"/>
          </p:cNvSpPr>
          <p:nvPr/>
        </p:nvSpPr>
        <p:spPr bwMode="auto">
          <a:xfrm>
            <a:off x="1828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5" name="Line 56"/>
          <p:cNvSpPr>
            <a:spLocks noChangeShapeType="1"/>
          </p:cNvSpPr>
          <p:nvPr/>
        </p:nvSpPr>
        <p:spPr bwMode="auto">
          <a:xfrm>
            <a:off x="2209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6" name="Line 57"/>
          <p:cNvSpPr>
            <a:spLocks noChangeShapeType="1"/>
          </p:cNvSpPr>
          <p:nvPr/>
        </p:nvSpPr>
        <p:spPr bwMode="auto">
          <a:xfrm>
            <a:off x="2590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7" name="Line 58"/>
          <p:cNvSpPr>
            <a:spLocks noChangeShapeType="1"/>
          </p:cNvSpPr>
          <p:nvPr/>
        </p:nvSpPr>
        <p:spPr bwMode="auto">
          <a:xfrm>
            <a:off x="2971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8" name="Line 59"/>
          <p:cNvSpPr>
            <a:spLocks noChangeShapeType="1"/>
          </p:cNvSpPr>
          <p:nvPr/>
        </p:nvSpPr>
        <p:spPr bwMode="auto">
          <a:xfrm>
            <a:off x="3352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99" name="Line 60"/>
          <p:cNvSpPr>
            <a:spLocks noChangeShapeType="1"/>
          </p:cNvSpPr>
          <p:nvPr/>
        </p:nvSpPr>
        <p:spPr bwMode="auto">
          <a:xfrm>
            <a:off x="3733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0" name="Line 61"/>
          <p:cNvSpPr>
            <a:spLocks noChangeShapeType="1"/>
          </p:cNvSpPr>
          <p:nvPr/>
        </p:nvSpPr>
        <p:spPr bwMode="auto">
          <a:xfrm>
            <a:off x="4114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1" name="Line 62"/>
          <p:cNvSpPr>
            <a:spLocks noChangeShapeType="1"/>
          </p:cNvSpPr>
          <p:nvPr/>
        </p:nvSpPr>
        <p:spPr bwMode="auto">
          <a:xfrm>
            <a:off x="4495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2" name="Line 63"/>
          <p:cNvSpPr>
            <a:spLocks noChangeShapeType="1"/>
          </p:cNvSpPr>
          <p:nvPr/>
        </p:nvSpPr>
        <p:spPr bwMode="auto">
          <a:xfrm>
            <a:off x="4876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3" name="Line 64"/>
          <p:cNvSpPr>
            <a:spLocks noChangeShapeType="1"/>
          </p:cNvSpPr>
          <p:nvPr/>
        </p:nvSpPr>
        <p:spPr bwMode="auto">
          <a:xfrm>
            <a:off x="5257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4" name="Line 65"/>
          <p:cNvSpPr>
            <a:spLocks noChangeShapeType="1"/>
          </p:cNvSpPr>
          <p:nvPr/>
        </p:nvSpPr>
        <p:spPr bwMode="auto">
          <a:xfrm>
            <a:off x="5638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5" name="Line 66"/>
          <p:cNvSpPr>
            <a:spLocks noChangeShapeType="1"/>
          </p:cNvSpPr>
          <p:nvPr/>
        </p:nvSpPr>
        <p:spPr bwMode="auto">
          <a:xfrm>
            <a:off x="6019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6" name="Line 67"/>
          <p:cNvSpPr>
            <a:spLocks noChangeShapeType="1"/>
          </p:cNvSpPr>
          <p:nvPr/>
        </p:nvSpPr>
        <p:spPr bwMode="auto">
          <a:xfrm>
            <a:off x="6400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7" name="Line 68"/>
          <p:cNvSpPr>
            <a:spLocks noChangeShapeType="1"/>
          </p:cNvSpPr>
          <p:nvPr/>
        </p:nvSpPr>
        <p:spPr bwMode="auto">
          <a:xfrm>
            <a:off x="6781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8" name="Line 69"/>
          <p:cNvSpPr>
            <a:spLocks noChangeShapeType="1"/>
          </p:cNvSpPr>
          <p:nvPr/>
        </p:nvSpPr>
        <p:spPr bwMode="auto">
          <a:xfrm>
            <a:off x="7162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09" name="Line 70"/>
          <p:cNvSpPr>
            <a:spLocks noChangeShapeType="1"/>
          </p:cNvSpPr>
          <p:nvPr/>
        </p:nvSpPr>
        <p:spPr bwMode="auto">
          <a:xfrm>
            <a:off x="7543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0" name="Line 71"/>
          <p:cNvSpPr>
            <a:spLocks noChangeShapeType="1"/>
          </p:cNvSpPr>
          <p:nvPr/>
        </p:nvSpPr>
        <p:spPr bwMode="auto">
          <a:xfrm>
            <a:off x="6781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1" name="Line 72"/>
          <p:cNvSpPr>
            <a:spLocks noChangeShapeType="1"/>
          </p:cNvSpPr>
          <p:nvPr/>
        </p:nvSpPr>
        <p:spPr bwMode="auto">
          <a:xfrm>
            <a:off x="7162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2" name="Line 73"/>
          <p:cNvSpPr>
            <a:spLocks noChangeShapeType="1"/>
          </p:cNvSpPr>
          <p:nvPr/>
        </p:nvSpPr>
        <p:spPr bwMode="auto">
          <a:xfrm>
            <a:off x="7543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3" name="Line 74"/>
          <p:cNvSpPr>
            <a:spLocks noChangeShapeType="1"/>
          </p:cNvSpPr>
          <p:nvPr/>
        </p:nvSpPr>
        <p:spPr bwMode="auto">
          <a:xfrm>
            <a:off x="7924800" y="5262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4" name="Text Box 75"/>
          <p:cNvSpPr txBox="1">
            <a:spLocks noChangeArrowheads="1"/>
          </p:cNvSpPr>
          <p:nvPr/>
        </p:nvSpPr>
        <p:spPr bwMode="auto">
          <a:xfrm>
            <a:off x="1295400" y="539115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none"/>
              <a:t>0</a:t>
            </a:r>
          </a:p>
        </p:txBody>
      </p:sp>
      <p:sp>
        <p:nvSpPr>
          <p:cNvPr id="18515" name="Text Box 76"/>
          <p:cNvSpPr txBox="1">
            <a:spLocks noChangeArrowheads="1"/>
          </p:cNvSpPr>
          <p:nvPr/>
        </p:nvSpPr>
        <p:spPr bwMode="auto">
          <a:xfrm>
            <a:off x="3200400" y="53959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none"/>
              <a:t>5</a:t>
            </a:r>
          </a:p>
        </p:txBody>
      </p:sp>
      <p:sp>
        <p:nvSpPr>
          <p:cNvPr id="18516" name="Text Box 77"/>
          <p:cNvSpPr txBox="1">
            <a:spLocks noChangeArrowheads="1"/>
          </p:cNvSpPr>
          <p:nvPr/>
        </p:nvSpPr>
        <p:spPr bwMode="auto">
          <a:xfrm>
            <a:off x="5029200" y="5395913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none"/>
              <a:t>10</a:t>
            </a:r>
          </a:p>
        </p:txBody>
      </p:sp>
      <p:sp>
        <p:nvSpPr>
          <p:cNvPr id="18517" name="Text Box 78"/>
          <p:cNvSpPr txBox="1">
            <a:spLocks noChangeArrowheads="1"/>
          </p:cNvSpPr>
          <p:nvPr/>
        </p:nvSpPr>
        <p:spPr bwMode="auto">
          <a:xfrm>
            <a:off x="6934200" y="5410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none"/>
              <a:t>15</a:t>
            </a:r>
          </a:p>
        </p:txBody>
      </p:sp>
      <p:graphicFrame>
        <p:nvGraphicFramePr>
          <p:cNvPr id="18434" name="Object 79"/>
          <p:cNvGraphicFramePr>
            <a:graphicFrameLocks noChangeAspect="1"/>
          </p:cNvGraphicFramePr>
          <p:nvPr>
            <p:extLst/>
          </p:nvPr>
        </p:nvGraphicFramePr>
        <p:xfrm>
          <a:off x="339725" y="3492500"/>
          <a:ext cx="96678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3" imgW="583920" imgH="215640" progId="Equation.3">
                  <p:embed/>
                </p:oleObj>
              </mc:Choice>
              <mc:Fallback>
                <p:oleObj name="Equation" r:id="rId3" imgW="583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492500"/>
                        <a:ext cx="96678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80"/>
          <p:cNvGraphicFramePr>
            <a:graphicFrameLocks noChangeAspect="1"/>
          </p:cNvGraphicFramePr>
          <p:nvPr>
            <p:extLst/>
          </p:nvPr>
        </p:nvGraphicFramePr>
        <p:xfrm>
          <a:off x="323850" y="4283075"/>
          <a:ext cx="10302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5" imgW="622080" imgH="215640" progId="Equation.3">
                  <p:embed/>
                </p:oleObj>
              </mc:Choice>
              <mc:Fallback>
                <p:oleObj name="Equation" r:id="rId5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283075"/>
                        <a:ext cx="10302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81"/>
          <p:cNvGraphicFramePr>
            <a:graphicFrameLocks noChangeAspect="1"/>
          </p:cNvGraphicFramePr>
          <p:nvPr>
            <p:extLst/>
          </p:nvPr>
        </p:nvGraphicFramePr>
        <p:xfrm>
          <a:off x="352425" y="4986338"/>
          <a:ext cx="10302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7" imgW="622080" imgH="228600" progId="Equation.3">
                  <p:embed/>
                </p:oleObj>
              </mc:Choice>
              <mc:Fallback>
                <p:oleObj name="Equation" r:id="rId7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4986338"/>
                        <a:ext cx="10302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18" name="Line 82"/>
          <p:cNvSpPr>
            <a:spLocks noChangeShapeType="1"/>
          </p:cNvSpPr>
          <p:nvPr/>
        </p:nvSpPr>
        <p:spPr bwMode="auto">
          <a:xfrm flipV="1">
            <a:off x="1447800" y="3433763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19" name="Line 83"/>
          <p:cNvSpPr>
            <a:spLocks noChangeShapeType="1"/>
          </p:cNvSpPr>
          <p:nvPr/>
        </p:nvSpPr>
        <p:spPr bwMode="auto">
          <a:xfrm flipV="1">
            <a:off x="1447800" y="4195763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20" name="Line 84"/>
          <p:cNvSpPr>
            <a:spLocks noChangeShapeType="1"/>
          </p:cNvSpPr>
          <p:nvPr/>
        </p:nvSpPr>
        <p:spPr bwMode="auto">
          <a:xfrm flipV="1">
            <a:off x="1447800" y="4957763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5" name="Line 85"/>
          <p:cNvSpPr>
            <a:spLocks noChangeShapeType="1"/>
          </p:cNvSpPr>
          <p:nvPr/>
        </p:nvSpPr>
        <p:spPr bwMode="auto">
          <a:xfrm flipV="1">
            <a:off x="2971800" y="3433763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6" name="Line 86"/>
          <p:cNvSpPr>
            <a:spLocks noChangeShapeType="1"/>
          </p:cNvSpPr>
          <p:nvPr/>
        </p:nvSpPr>
        <p:spPr bwMode="auto">
          <a:xfrm flipV="1">
            <a:off x="3352800" y="4195763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7" name="Line 87"/>
          <p:cNvSpPr>
            <a:spLocks noChangeShapeType="1"/>
          </p:cNvSpPr>
          <p:nvPr/>
        </p:nvSpPr>
        <p:spPr bwMode="auto">
          <a:xfrm flipV="1">
            <a:off x="4114800" y="4957763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8" name="Rectangle 88"/>
          <p:cNvSpPr>
            <a:spLocks noChangeArrowheads="1"/>
          </p:cNvSpPr>
          <p:nvPr/>
        </p:nvSpPr>
        <p:spPr bwMode="auto">
          <a:xfrm>
            <a:off x="2590800" y="5033963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2" name="Line 92"/>
          <p:cNvSpPr>
            <a:spLocks noChangeShapeType="1"/>
          </p:cNvSpPr>
          <p:nvPr/>
        </p:nvSpPr>
        <p:spPr bwMode="auto">
          <a:xfrm flipV="1">
            <a:off x="5257800" y="4195763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3" name="Line 93"/>
          <p:cNvSpPr>
            <a:spLocks noChangeShapeType="1"/>
          </p:cNvSpPr>
          <p:nvPr/>
        </p:nvSpPr>
        <p:spPr bwMode="auto">
          <a:xfrm flipV="1">
            <a:off x="6781800" y="4957763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7" name="Line 97"/>
          <p:cNvSpPr>
            <a:spLocks noChangeShapeType="1"/>
          </p:cNvSpPr>
          <p:nvPr/>
        </p:nvSpPr>
        <p:spPr bwMode="auto">
          <a:xfrm flipV="1">
            <a:off x="6019800" y="34290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8" name="Line 98"/>
          <p:cNvSpPr>
            <a:spLocks noChangeShapeType="1"/>
          </p:cNvSpPr>
          <p:nvPr/>
        </p:nvSpPr>
        <p:spPr bwMode="auto">
          <a:xfrm flipV="1">
            <a:off x="7162800" y="41910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9" name="Line 99"/>
          <p:cNvSpPr>
            <a:spLocks noChangeShapeType="1"/>
          </p:cNvSpPr>
          <p:nvPr/>
        </p:nvSpPr>
        <p:spPr bwMode="auto">
          <a:xfrm flipV="1">
            <a:off x="7543800" y="34290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0" name="Rectangle 100"/>
          <p:cNvSpPr>
            <a:spLocks noChangeArrowheads="1"/>
          </p:cNvSpPr>
          <p:nvPr/>
        </p:nvSpPr>
        <p:spPr bwMode="auto">
          <a:xfrm>
            <a:off x="3733800" y="4267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2" name="Rectangle 102"/>
          <p:cNvSpPr>
            <a:spLocks noChangeArrowheads="1"/>
          </p:cNvSpPr>
          <p:nvPr/>
        </p:nvSpPr>
        <p:spPr bwMode="auto">
          <a:xfrm>
            <a:off x="4876800" y="5029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3" name="Rectangle 103"/>
          <p:cNvSpPr>
            <a:spLocks noChangeArrowheads="1"/>
          </p:cNvSpPr>
          <p:nvPr/>
        </p:nvSpPr>
        <p:spPr bwMode="auto">
          <a:xfrm>
            <a:off x="5638800" y="4267200"/>
            <a:ext cx="762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4" name="Rectangle 104"/>
          <p:cNvSpPr>
            <a:spLocks noChangeArrowheads="1"/>
          </p:cNvSpPr>
          <p:nvPr/>
        </p:nvSpPr>
        <p:spPr bwMode="auto">
          <a:xfrm>
            <a:off x="64008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0" name="Rectangle 110"/>
          <p:cNvSpPr>
            <a:spLocks noChangeArrowheads="1"/>
          </p:cNvSpPr>
          <p:nvPr/>
        </p:nvSpPr>
        <p:spPr bwMode="auto">
          <a:xfrm>
            <a:off x="7924800" y="35052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14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9" grpId="0" animBg="1"/>
      <p:bldP spid="102508" grpId="0" animBg="1"/>
      <p:bldP spid="102507" grpId="0" animBg="1"/>
      <p:bldP spid="102491" grpId="0" animBg="1"/>
      <p:bldP spid="102406" grpId="0" animBg="1"/>
      <p:bldP spid="102407" grpId="0" animBg="1"/>
      <p:bldP spid="102408" grpId="0" animBg="1"/>
      <p:bldP spid="102485" grpId="0" animBg="1"/>
      <p:bldP spid="102486" grpId="0" animBg="1"/>
      <p:bldP spid="102487" grpId="0" animBg="1"/>
      <p:bldP spid="102488" grpId="0" animBg="1"/>
      <p:bldP spid="102492" grpId="0" animBg="1"/>
      <p:bldP spid="102493" grpId="0" animBg="1"/>
      <p:bldP spid="102497" grpId="0" animBg="1"/>
      <p:bldP spid="102498" grpId="0" animBg="1"/>
      <p:bldP spid="102499" grpId="0" animBg="1"/>
      <p:bldP spid="102500" grpId="0" animBg="1"/>
      <p:bldP spid="102502" grpId="0" animBg="1"/>
      <p:bldP spid="102503" grpId="0" animBg="1"/>
      <p:bldP spid="102504" grpId="0" animBg="1"/>
      <p:bldP spid="1025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76200"/>
            <a:ext cx="7292975" cy="736600"/>
          </a:xfrm>
        </p:spPr>
        <p:txBody>
          <a:bodyPr/>
          <a:lstStyle/>
          <a:p>
            <a:pPr eaLnBrk="1" hangingPunct="1"/>
            <a:r>
              <a:rPr lang="en-US" dirty="0" smtClean="0"/>
              <a:t>EDF: </a:t>
            </a:r>
            <a:r>
              <a:rPr lang="en-US" dirty="0" err="1" smtClean="0"/>
              <a:t>Schedulability</a:t>
            </a:r>
            <a:r>
              <a:rPr lang="en-US" dirty="0" smtClean="0"/>
              <a:t> Test</a:t>
            </a:r>
          </a:p>
        </p:txBody>
      </p:sp>
      <p:sp>
        <p:nvSpPr>
          <p:cNvPr id="194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smtClean="0"/>
              <a:t>Theorem (Utilization-based </a:t>
            </a:r>
            <a:r>
              <a:rPr lang="en-US" sz="2400" b="1" dirty="0" err="1" smtClean="0"/>
              <a:t>Schedulability</a:t>
            </a:r>
            <a:r>
              <a:rPr lang="en-US" sz="2400" b="1" dirty="0" smtClean="0"/>
              <a:t> Test):</a:t>
            </a:r>
          </a:p>
          <a:p>
            <a:pPr eaLnBrk="1" hangingPunct="1">
              <a:buFontTx/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>	A task set              with           is schedulable by the earliest deadline first (EDF) scheduling algorithm if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Exact </a:t>
            </a:r>
            <a:r>
              <a:rPr lang="en-US" sz="2400" dirty="0" err="1" smtClean="0"/>
              <a:t>schedulability</a:t>
            </a:r>
            <a:r>
              <a:rPr lang="en-US" sz="2400" dirty="0" smtClean="0"/>
              <a:t> test (necessary + sufficient)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Proof: [Liu and </a:t>
            </a:r>
            <a:r>
              <a:rPr lang="en-US" sz="2400" dirty="0" err="1" smtClean="0"/>
              <a:t>Layland</a:t>
            </a:r>
            <a:r>
              <a:rPr lang="en-US" sz="2400" dirty="0" smtClean="0"/>
              <a:t>, 1973]</a:t>
            </a:r>
            <a:endParaRPr lang="en-US" sz="2400" b="1" dirty="0" smtClean="0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extLst/>
          </p:nvPr>
        </p:nvGraphicFramePr>
        <p:xfrm>
          <a:off x="2757487" y="1377950"/>
          <a:ext cx="14335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3" imgW="723600" imgH="228600" progId="Equation.3">
                  <p:embed/>
                </p:oleObj>
              </mc:Choice>
              <mc:Fallback>
                <p:oleObj name="Equation" r:id="rId3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7" y="1377950"/>
                        <a:ext cx="14335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>
            <p:extLst/>
          </p:nvPr>
        </p:nvGraphicFramePr>
        <p:xfrm>
          <a:off x="5181600" y="1335087"/>
          <a:ext cx="9906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5" imgW="457200" imgH="228600" progId="Equation.3">
                  <p:embed/>
                </p:oleObj>
              </mc:Choice>
              <mc:Fallback>
                <p:oleObj name="Equation" r:id="rId5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335087"/>
                        <a:ext cx="9906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7"/>
          <p:cNvGraphicFramePr>
            <a:graphicFrameLocks noChangeAspect="1"/>
          </p:cNvGraphicFramePr>
          <p:nvPr>
            <p:extLst/>
          </p:nvPr>
        </p:nvGraphicFramePr>
        <p:xfrm>
          <a:off x="3200400" y="2590800"/>
          <a:ext cx="16113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7" imgW="749160" imgH="482400" progId="Equation.3">
                  <p:embed/>
                </p:oleObj>
              </mc:Choice>
              <mc:Fallback>
                <p:oleObj name="Equation" r:id="rId7" imgW="749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590800"/>
                        <a:ext cx="1611313" cy="1041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 algn="ctr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21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5"/>
          <p:cNvSpPr>
            <a:spLocks noChangeArrowheads="1" noChangeShapeType="1" noTextEdit="1"/>
          </p:cNvSpPr>
          <p:nvPr/>
        </p:nvSpPr>
        <p:spPr bwMode="auto">
          <a:xfrm>
            <a:off x="1905000" y="990600"/>
            <a:ext cx="5267325" cy="502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Resource Contention</a:t>
            </a:r>
          </a:p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and</a:t>
            </a:r>
          </a:p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Deadlock</a:t>
            </a:r>
          </a:p>
        </p:txBody>
      </p:sp>
    </p:spTree>
    <p:extLst>
      <p:ext uri="{BB962C8B-B14F-4D97-AF65-F5344CB8AC3E}">
        <p14:creationId xmlns:p14="http://schemas.microsoft.com/office/powerpoint/2010/main" val="198351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4846" name="Group 14"/>
          <p:cNvGrpSpPr>
            <a:grpSpLocks/>
          </p:cNvGrpSpPr>
          <p:nvPr/>
        </p:nvGrpSpPr>
        <p:grpSpPr bwMode="auto">
          <a:xfrm>
            <a:off x="5257800" y="1143000"/>
            <a:ext cx="2997200" cy="1828800"/>
            <a:chOff x="3216" y="816"/>
            <a:chExt cx="2032" cy="1339"/>
          </a:xfrm>
        </p:grpSpPr>
        <p:pic>
          <p:nvPicPr>
            <p:cNvPr id="24581" name="Picture 6" descr="memor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785491">
              <a:off x="3216" y="960"/>
              <a:ext cx="1152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2" name="Picture 4" descr="MCj0298399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008"/>
              <a:ext cx="702" cy="1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3" name="Picture 13" descr="MCj02509730000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816"/>
              <a:ext cx="928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Resources – passive entities needed by threads to do their work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CPU time, disk space, memory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Two types of resources: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Preemptable – can take it away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CPU, Embedded security chip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Non-preemptable – must leave it with the thread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Disk space, plotter, chunk of virtual address space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</a:rPr>
              <a:t>Mutual exclusion – the right to enter a critical section 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Resources may require exclusive access or may be sharable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Read-only files are typically sharable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Printers are not sharable during time of printing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One of the major tasks of an operating system is to manage resources</a:t>
            </a:r>
          </a:p>
          <a:p>
            <a:pPr lvl="2"/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381184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4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4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4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4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4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Starvation vs Deadlock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50888"/>
            <a:ext cx="8259763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Starvation vs. Deadlock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Starvation: thread waits indefinitely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Example, low-priority thread waiting for resources constantly in use by high-priority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Deadlock: circular waiting for resources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Thread A owns Res 1 and is waiting for Res 2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Thread B owns Res 2 and is waiting for Res 1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Deadlock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Starvation but not vice versa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Starvation can end (but doesn’t have to)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Deadlock can’t end without external intervention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518170" name="Group 26"/>
          <p:cNvGrpSpPr>
            <a:grpSpLocks/>
          </p:cNvGrpSpPr>
          <p:nvPr/>
        </p:nvGrpSpPr>
        <p:grpSpPr bwMode="auto">
          <a:xfrm>
            <a:off x="2332038" y="2971800"/>
            <a:ext cx="4011612" cy="2597150"/>
            <a:chOff x="1429" y="1743"/>
            <a:chExt cx="2559" cy="1657"/>
          </a:xfrm>
        </p:grpSpPr>
        <p:sp>
          <p:nvSpPr>
            <p:cNvPr id="25610" name="Rectangle 4"/>
            <p:cNvSpPr>
              <a:spLocks noChangeArrowheads="1"/>
            </p:cNvSpPr>
            <p:nvPr/>
          </p:nvSpPr>
          <p:spPr bwMode="auto">
            <a:xfrm>
              <a:off x="3116" y="2383"/>
              <a:ext cx="51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Res 2</a:t>
              </a:r>
            </a:p>
          </p:txBody>
        </p:sp>
        <p:sp>
          <p:nvSpPr>
            <p:cNvPr id="25611" name="Rectangle 5"/>
            <p:cNvSpPr>
              <a:spLocks noChangeArrowheads="1"/>
            </p:cNvSpPr>
            <p:nvPr/>
          </p:nvSpPr>
          <p:spPr bwMode="auto">
            <a:xfrm>
              <a:off x="1787" y="2397"/>
              <a:ext cx="511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Res 1</a:t>
              </a:r>
            </a:p>
          </p:txBody>
        </p:sp>
        <p:sp>
          <p:nvSpPr>
            <p:cNvPr id="25612" name="Oval 7"/>
            <p:cNvSpPr>
              <a:spLocks noChangeArrowheads="1"/>
            </p:cNvSpPr>
            <p:nvPr/>
          </p:nvSpPr>
          <p:spPr bwMode="auto">
            <a:xfrm>
              <a:off x="2405" y="285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Thread</a:t>
              </a:r>
            </a:p>
            <a:p>
              <a:r>
                <a:rPr lang="en-US" altLang="en-US"/>
                <a:t>B</a:t>
              </a:r>
            </a:p>
          </p:txBody>
        </p:sp>
        <p:sp>
          <p:nvSpPr>
            <p:cNvPr id="25613" name="Oval 8"/>
            <p:cNvSpPr>
              <a:spLocks noChangeArrowheads="1"/>
            </p:cNvSpPr>
            <p:nvPr/>
          </p:nvSpPr>
          <p:spPr bwMode="auto">
            <a:xfrm>
              <a:off x="2405" y="1743"/>
              <a:ext cx="597" cy="547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Thread</a:t>
              </a:r>
            </a:p>
            <a:p>
              <a:r>
                <a:rPr lang="en-US" altLang="en-US"/>
                <a:t>A</a:t>
              </a:r>
            </a:p>
          </p:txBody>
        </p:sp>
        <p:sp>
          <p:nvSpPr>
            <p:cNvPr id="25614" name="AutoShape 10"/>
            <p:cNvSpPr>
              <a:spLocks noChangeArrowheads="1"/>
            </p:cNvSpPr>
            <p:nvPr/>
          </p:nvSpPr>
          <p:spPr bwMode="auto">
            <a:xfrm>
              <a:off x="1978" y="1878"/>
              <a:ext cx="470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1 h 21600"/>
                <a:gd name="T14" fmla="*/ 18245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5" name="AutoShape 11"/>
            <p:cNvSpPr>
              <a:spLocks noChangeArrowheads="1"/>
            </p:cNvSpPr>
            <p:nvPr/>
          </p:nvSpPr>
          <p:spPr bwMode="auto">
            <a:xfrm rot="5400000">
              <a:off x="3023" y="1935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6" name="AutoShape 12"/>
            <p:cNvSpPr>
              <a:spLocks noChangeArrowheads="1"/>
            </p:cNvSpPr>
            <p:nvPr/>
          </p:nvSpPr>
          <p:spPr bwMode="auto">
            <a:xfrm rot="10800000">
              <a:off x="2959" y="2767"/>
              <a:ext cx="470" cy="511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7 h 21600"/>
                <a:gd name="T14" fmla="*/ 18245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7" name="AutoShape 13"/>
            <p:cNvSpPr>
              <a:spLocks noChangeArrowheads="1"/>
            </p:cNvSpPr>
            <p:nvPr/>
          </p:nvSpPr>
          <p:spPr bwMode="auto">
            <a:xfrm rot="-5400000">
              <a:off x="1921" y="2704"/>
              <a:ext cx="469" cy="512"/>
            </a:xfrm>
            <a:custGeom>
              <a:avLst/>
              <a:gdLst>
                <a:gd name="T0" fmla="*/ 7 w 21600"/>
                <a:gd name="T1" fmla="*/ 0 h 21600"/>
                <a:gd name="T2" fmla="*/ 7 w 21600"/>
                <a:gd name="T3" fmla="*/ 7 h 21600"/>
                <a:gd name="T4" fmla="*/ 2 w 21600"/>
                <a:gd name="T5" fmla="*/ 12 h 21600"/>
                <a:gd name="T6" fmla="*/ 10 w 21600"/>
                <a:gd name="T7" fmla="*/ 3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35 w 21600"/>
                <a:gd name="T13" fmla="*/ 2911 h 21600"/>
                <a:gd name="T14" fmla="*/ 18238 w 21600"/>
                <a:gd name="T15" fmla="*/ 923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8" name="Text Box 14"/>
            <p:cNvSpPr txBox="1">
              <a:spLocks noChangeArrowheads="1"/>
            </p:cNvSpPr>
            <p:nvPr/>
          </p:nvSpPr>
          <p:spPr bwMode="auto">
            <a:xfrm>
              <a:off x="3380" y="1895"/>
              <a:ext cx="460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Wait</a:t>
              </a:r>
            </a:p>
            <a:p>
              <a:r>
                <a:rPr lang="en-US" altLang="en-US"/>
                <a:t>For</a:t>
              </a:r>
            </a:p>
          </p:txBody>
        </p:sp>
        <p:sp>
          <p:nvSpPr>
            <p:cNvPr id="25619" name="Text Box 17"/>
            <p:cNvSpPr txBox="1">
              <a:spLocks noChangeArrowheads="1"/>
            </p:cNvSpPr>
            <p:nvPr/>
          </p:nvSpPr>
          <p:spPr bwMode="auto">
            <a:xfrm>
              <a:off x="1567" y="2851"/>
              <a:ext cx="459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Wait</a:t>
              </a:r>
            </a:p>
            <a:p>
              <a:r>
                <a:rPr lang="en-US" altLang="en-US"/>
                <a:t>For</a:t>
              </a:r>
            </a:p>
          </p:txBody>
        </p:sp>
        <p:sp>
          <p:nvSpPr>
            <p:cNvPr id="25620" name="Text Box 18"/>
            <p:cNvSpPr txBox="1">
              <a:spLocks noChangeArrowheads="1"/>
            </p:cNvSpPr>
            <p:nvPr/>
          </p:nvSpPr>
          <p:spPr bwMode="auto">
            <a:xfrm>
              <a:off x="3410" y="2759"/>
              <a:ext cx="57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Owned</a:t>
              </a:r>
            </a:p>
            <a:p>
              <a:r>
                <a:rPr lang="en-US" altLang="en-US"/>
                <a:t>By</a:t>
              </a:r>
            </a:p>
          </p:txBody>
        </p:sp>
        <p:sp>
          <p:nvSpPr>
            <p:cNvPr id="25621" name="Text Box 19"/>
            <p:cNvSpPr txBox="1">
              <a:spLocks noChangeArrowheads="1"/>
            </p:cNvSpPr>
            <p:nvPr/>
          </p:nvSpPr>
          <p:spPr bwMode="auto">
            <a:xfrm>
              <a:off x="1429" y="1998"/>
              <a:ext cx="578" cy="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Owned</a:t>
              </a:r>
            </a:p>
            <a:p>
              <a:r>
                <a:rPr lang="en-US" altLang="en-US"/>
                <a:t>By</a:t>
              </a:r>
            </a:p>
          </p:txBody>
        </p:sp>
      </p:grpSp>
      <p:grpSp>
        <p:nvGrpSpPr>
          <p:cNvPr id="25605" name="Group 25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25606" name="AutoShape 21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07" name="AutoShape 22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08" name="AutoShape 23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09" name="AutoShape 24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1281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8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8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8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8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8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8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8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8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4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Conditions for Deadlock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91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Deadlock not always deterministic – Example 2 mutexes:</a:t>
            </a:r>
          </a:p>
          <a:p>
            <a:pPr>
              <a:lnSpc>
                <a:spcPct val="60000"/>
              </a:lnSpc>
              <a:spcBef>
                <a:spcPct val="20000"/>
              </a:spcBef>
              <a:buFontTx/>
              <a:buNone/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latin typeface="Courier New" panose="02070309020205020404" pitchFamily="49" charset="0"/>
                <a:ea typeface="굴림" panose="020B0600000101010101" pitchFamily="34" charset="-127"/>
              </a:rPr>
              <a:t>Thread A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latin typeface="Courier New" panose="02070309020205020404" pitchFamily="49" charset="0"/>
                <a:ea typeface="굴림" panose="020B0600000101010101" pitchFamily="34" charset="-127"/>
              </a:rPr>
              <a:t>Thread B</a:t>
            </a:r>
          </a:p>
          <a:p>
            <a:pPr>
              <a:spcBef>
                <a:spcPct val="20000"/>
              </a:spcBef>
              <a:buFontTx/>
              <a:buNone/>
              <a:tabLst>
                <a:tab pos="2405063" algn="ctr"/>
                <a:tab pos="5486400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x.P();	y.P();</a:t>
            </a:r>
          </a:p>
          <a:p>
            <a:pPr>
              <a:spcBef>
                <a:spcPct val="20000"/>
              </a:spcBef>
              <a:buFontTx/>
              <a:buNone/>
              <a:tabLst>
                <a:tab pos="2405063" algn="ctr"/>
                <a:tab pos="5486400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y.P();	x.P();</a:t>
            </a:r>
          </a:p>
          <a:p>
            <a:pPr>
              <a:spcBef>
                <a:spcPct val="20000"/>
              </a:spcBef>
              <a:buFontTx/>
              <a:buNone/>
              <a:tabLst>
                <a:tab pos="2405063" algn="ctr"/>
                <a:tab pos="5486400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y.V();	x.V();</a:t>
            </a:r>
          </a:p>
          <a:p>
            <a:pPr>
              <a:spcBef>
                <a:spcPct val="20000"/>
              </a:spcBef>
              <a:buFontTx/>
              <a:buNone/>
              <a:tabLst>
                <a:tab pos="2405063" algn="ctr"/>
                <a:tab pos="5486400" algn="ctr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x.V();	y.V();</a:t>
            </a:r>
          </a:p>
          <a:p>
            <a:pPr lvl="1"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Deadlock won’t always happen with this code</a:t>
            </a:r>
          </a:p>
          <a:p>
            <a:pPr lvl="2"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Have to have exactly the right timing (“wrong” timing?)</a:t>
            </a:r>
          </a:p>
          <a:p>
            <a:pPr lvl="2"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So you release a piece of software, and you tested it, and there it is, controlling a nuclear power plant…</a:t>
            </a:r>
          </a:p>
          <a:p>
            <a:pPr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Deadlocks occur with multiple resources</a:t>
            </a:r>
          </a:p>
          <a:p>
            <a:pPr lvl="1"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Means you can’t decompose the problem</a:t>
            </a:r>
          </a:p>
          <a:p>
            <a:pPr lvl="1"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Can’t solve deadlock for each resource independently</a:t>
            </a:r>
          </a:p>
          <a:p>
            <a:pPr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 System with 2 disk drives and two threads</a:t>
            </a:r>
          </a:p>
          <a:p>
            <a:pPr lvl="1"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Each thread needs 2 disk drives to function</a:t>
            </a:r>
          </a:p>
          <a:p>
            <a:pPr lvl="1">
              <a:spcBef>
                <a:spcPct val="20000"/>
              </a:spcBef>
              <a:tabLst>
                <a:tab pos="2405063" algn="ctr"/>
                <a:tab pos="54864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Each thread gets one disk and waits for another one</a:t>
            </a:r>
          </a:p>
          <a:p>
            <a:pPr>
              <a:spcBef>
                <a:spcPct val="20000"/>
              </a:spcBef>
              <a:buFontTx/>
              <a:buNone/>
              <a:tabLst>
                <a:tab pos="2405063" algn="ctr"/>
                <a:tab pos="5486400" algn="ctr"/>
              </a:tabLst>
            </a:pPr>
            <a:endParaRPr lang="ko-KR" altLang="en-US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4169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9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9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9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9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9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9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9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9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9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91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8580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00" y="1295400"/>
            <a:ext cx="1735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9975" cy="45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First-Come</a:t>
            </a:r>
            <a:r>
              <a:rPr lang="en-US" altLang="ko-KR" dirty="0" smtClean="0">
                <a:ea typeface="굴림" panose="020B0600000101010101" pitchFamily="34" charset="-127"/>
              </a:rPr>
              <a:t>, First-Served (FCFS) Scheduling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6248400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First-Come, First-Served (FCFS)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 “First In, First Out” (FIFO) or “Run until done”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In early systems, FCFS meant one program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scheduled until done (including I/O)</a:t>
            </a:r>
          </a:p>
          <a:p>
            <a:pPr marL="1085850" lvl="2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Now, means keep CPU until thread blocks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Process</a:t>
            </a: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2000" u="sng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	24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 	3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2000" i="1" smtClean="0">
                <a:ea typeface="굴림" panose="020B0600000101010101" pitchFamily="34" charset="-127"/>
              </a:rPr>
              <a:t>P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3	 </a:t>
            </a:r>
            <a:r>
              <a:rPr lang="en-US" altLang="ko-KR" sz="2000" smtClean="0">
                <a:ea typeface="굴림" panose="020B0600000101010101" pitchFamily="34" charset="-127"/>
              </a:rPr>
              <a:t>3</a:t>
            </a:r>
            <a:r>
              <a:rPr lang="en-US" altLang="ko-KR" sz="2000" i="1" baseline="-25000" smtClean="0">
                <a:ea typeface="굴림" panose="020B0600000101010101" pitchFamily="34" charset="-127"/>
              </a:rPr>
              <a:t>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Suppose processes arrive in the order: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,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 </a:t>
            </a:r>
            <a:br>
              <a:rPr lang="en-US" altLang="ko-KR" i="1" baseline="-25000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The Gantt Chart for the schedule is: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ea typeface="굴림" panose="020B0600000101010101" pitchFamily="34" charset="-127"/>
              </a:rPr>
            </a:b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Waiting time for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  = 0;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 = 24; </a:t>
            </a:r>
            <a:r>
              <a:rPr lang="en-US" altLang="ko-KR" i="1" smtClean="0">
                <a:ea typeface="굴림" panose="020B0600000101010101" pitchFamily="34" charset="-127"/>
              </a:rPr>
              <a:t>P</a:t>
            </a:r>
            <a:r>
              <a:rPr lang="en-US" altLang="ko-KR" i="1" baseline="-25000" smtClean="0">
                <a:ea typeface="굴림" panose="020B0600000101010101" pitchFamily="34" charset="-127"/>
              </a:rPr>
              <a:t>3 </a:t>
            </a:r>
            <a:r>
              <a:rPr lang="en-US" altLang="ko-KR" smtClean="0">
                <a:ea typeface="굴림" panose="020B0600000101010101" pitchFamily="34" charset="-127"/>
              </a:rPr>
              <a:t>= 27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waiting time:  (0 + 24 + 27)/3 = 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Average Completion time: (24 + 27 + 30)/3 = 27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r>
              <a:rPr lang="en-US" altLang="ko-KR" i="1" smtClean="0">
                <a:ea typeface="굴림" panose="020B0600000101010101" pitchFamily="34" charset="-127"/>
              </a:rPr>
              <a:t>Convoy effect:</a:t>
            </a:r>
            <a:r>
              <a:rPr lang="en-US" altLang="ko-KR" smtClean="0">
                <a:ea typeface="굴림" panose="020B0600000101010101" pitchFamily="34" charset="-127"/>
              </a:rPr>
              <a:t> short process behind long process</a:t>
            </a:r>
          </a:p>
        </p:txBody>
      </p:sp>
      <p:grpSp>
        <p:nvGrpSpPr>
          <p:cNvPr id="578579" name="Group 19"/>
          <p:cNvGrpSpPr>
            <a:grpSpLocks/>
          </p:cNvGrpSpPr>
          <p:nvPr/>
        </p:nvGrpSpPr>
        <p:grpSpPr bwMode="auto">
          <a:xfrm>
            <a:off x="1828800" y="4038600"/>
            <a:ext cx="5556250" cy="1128713"/>
            <a:chOff x="1104" y="3408"/>
            <a:chExt cx="3500" cy="711"/>
          </a:xfrm>
        </p:grpSpPr>
        <p:sp>
          <p:nvSpPr>
            <p:cNvPr id="20486" name="Rectangle 5"/>
            <p:cNvSpPr>
              <a:spLocks noChangeArrowheads="1"/>
            </p:cNvSpPr>
            <p:nvPr/>
          </p:nvSpPr>
          <p:spPr bwMode="auto">
            <a:xfrm>
              <a:off x="1208" y="3408"/>
              <a:ext cx="3312" cy="384"/>
            </a:xfrm>
            <a:prstGeom prst="rect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24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1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3512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2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088" y="345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P</a:t>
              </a:r>
              <a:r>
                <a:rPr lang="en-US" altLang="ko-KR" sz="1800" b="0" baseline="-25000">
                  <a:latin typeface="Helvetica" panose="020B0604020202020204" pitchFamily="34" charset="0"/>
                  <a:ea typeface="굴림" panose="020B0600000101010101" pitchFamily="34" charset="-127"/>
                </a:rPr>
                <a:t>3</a:t>
              </a:r>
              <a:endParaRPr lang="en-US" altLang="ko-KR" sz="1800" b="0">
                <a:latin typeface="Helvetica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>
              <a:off x="1208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Line 10"/>
            <p:cNvSpPr>
              <a:spLocks noChangeShapeType="1"/>
            </p:cNvSpPr>
            <p:nvPr/>
          </p:nvSpPr>
          <p:spPr bwMode="auto">
            <a:xfrm>
              <a:off x="45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Line 11"/>
            <p:cNvSpPr>
              <a:spLocks noChangeShapeType="1"/>
            </p:cNvSpPr>
            <p:nvPr/>
          </p:nvSpPr>
          <p:spPr bwMode="auto">
            <a:xfrm>
              <a:off x="3320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Line 12"/>
            <p:cNvSpPr>
              <a:spLocks noChangeShapeType="1"/>
            </p:cNvSpPr>
            <p:nvPr/>
          </p:nvSpPr>
          <p:spPr bwMode="auto">
            <a:xfrm>
              <a:off x="3896" y="340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Line 13"/>
            <p:cNvSpPr>
              <a:spLocks noChangeShapeType="1"/>
            </p:cNvSpPr>
            <p:nvPr/>
          </p:nvSpPr>
          <p:spPr bwMode="auto">
            <a:xfrm>
              <a:off x="3320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896" y="37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3176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24</a:t>
              </a: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3752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27</a:t>
              </a: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4328" y="388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30</a:t>
              </a: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1104" y="38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ko-KR" sz="1800" b="0">
                  <a:latin typeface="Helvetica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57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Bridge Crossing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7630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Each segment of road can be viewed as a resource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Car must own the segment under them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Must acquire segment that they are moving into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For bridge: must acquire both halves 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Traffic only in one direction at a time 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Problem occurs when two cars in opposite directions on bridge: each acquires one segment and needs next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If a deadlock occurs, it can be resolved if one car backs up (preempt resources and rollback)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Several cars may have to be backed up </a:t>
            </a:r>
          </a:p>
          <a:p>
            <a:pPr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Starvation is possible</a:t>
            </a:r>
          </a:p>
          <a:p>
            <a:pPr lvl="1">
              <a:lnSpc>
                <a:spcPct val="80000"/>
              </a:lnSpc>
            </a:pPr>
            <a:r>
              <a:rPr lang="en-US" altLang="ko-KR" smtClean="0">
                <a:ea typeface="굴림" panose="020B0600000101010101" pitchFamily="34" charset="-127"/>
              </a:rPr>
              <a:t>East-going traffic really fast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no one goes west</a:t>
            </a:r>
          </a:p>
        </p:txBody>
      </p:sp>
      <p:grpSp>
        <p:nvGrpSpPr>
          <p:cNvPr id="27652" name="Group 461"/>
          <p:cNvGrpSpPr>
            <a:grpSpLocks/>
          </p:cNvGrpSpPr>
          <p:nvPr/>
        </p:nvGrpSpPr>
        <p:grpSpPr bwMode="auto">
          <a:xfrm>
            <a:off x="1419225" y="635000"/>
            <a:ext cx="6276975" cy="1484313"/>
            <a:chOff x="808" y="400"/>
            <a:chExt cx="3954" cy="935"/>
          </a:xfrm>
        </p:grpSpPr>
        <p:grpSp>
          <p:nvGrpSpPr>
            <p:cNvPr id="27653" name="Group 454"/>
            <p:cNvGrpSpPr>
              <a:grpSpLocks/>
            </p:cNvGrpSpPr>
            <p:nvPr/>
          </p:nvGrpSpPr>
          <p:grpSpPr bwMode="auto">
            <a:xfrm>
              <a:off x="808" y="471"/>
              <a:ext cx="3954" cy="864"/>
              <a:chOff x="816" y="432"/>
              <a:chExt cx="3954" cy="864"/>
            </a:xfrm>
          </p:grpSpPr>
          <p:grpSp>
            <p:nvGrpSpPr>
              <p:cNvPr id="27659" name="Group 5"/>
              <p:cNvGrpSpPr>
                <a:grpSpLocks/>
              </p:cNvGrpSpPr>
              <p:nvPr/>
            </p:nvGrpSpPr>
            <p:grpSpPr bwMode="auto">
              <a:xfrm>
                <a:off x="834" y="432"/>
                <a:ext cx="3936" cy="240"/>
                <a:chOff x="672" y="1008"/>
                <a:chExt cx="3936" cy="240"/>
              </a:xfrm>
            </p:grpSpPr>
            <p:sp>
              <p:nvSpPr>
                <p:cNvPr id="27912" name="Line 6"/>
                <p:cNvSpPr>
                  <a:spLocks noChangeShapeType="1"/>
                </p:cNvSpPr>
                <p:nvPr/>
              </p:nvSpPr>
              <p:spPr bwMode="auto">
                <a:xfrm>
                  <a:off x="672" y="1008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13" name="Line 7"/>
                <p:cNvSpPr>
                  <a:spLocks noChangeShapeType="1"/>
                </p:cNvSpPr>
                <p:nvPr/>
              </p:nvSpPr>
              <p:spPr bwMode="auto">
                <a:xfrm>
                  <a:off x="1824" y="1008"/>
                  <a:ext cx="384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14" name="Line 8"/>
                <p:cNvSpPr>
                  <a:spLocks noChangeShapeType="1"/>
                </p:cNvSpPr>
                <p:nvPr/>
              </p:nvSpPr>
              <p:spPr bwMode="auto">
                <a:xfrm>
                  <a:off x="2208" y="124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1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072" y="1026"/>
                  <a:ext cx="384" cy="2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16" name="Line 10"/>
                <p:cNvSpPr>
                  <a:spLocks noChangeShapeType="1"/>
                </p:cNvSpPr>
                <p:nvPr/>
              </p:nvSpPr>
              <p:spPr bwMode="auto">
                <a:xfrm>
                  <a:off x="3456" y="1020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7660" name="Group 11"/>
              <p:cNvGrpSpPr>
                <a:grpSpLocks/>
              </p:cNvGrpSpPr>
              <p:nvPr/>
            </p:nvGrpSpPr>
            <p:grpSpPr bwMode="auto">
              <a:xfrm flipV="1">
                <a:off x="834" y="1056"/>
                <a:ext cx="3936" cy="240"/>
                <a:chOff x="672" y="1008"/>
                <a:chExt cx="3936" cy="240"/>
              </a:xfrm>
            </p:grpSpPr>
            <p:sp>
              <p:nvSpPr>
                <p:cNvPr id="27907" name="Line 12"/>
                <p:cNvSpPr>
                  <a:spLocks noChangeShapeType="1"/>
                </p:cNvSpPr>
                <p:nvPr/>
              </p:nvSpPr>
              <p:spPr bwMode="auto">
                <a:xfrm>
                  <a:off x="672" y="1008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08" name="Line 13"/>
                <p:cNvSpPr>
                  <a:spLocks noChangeShapeType="1"/>
                </p:cNvSpPr>
                <p:nvPr/>
              </p:nvSpPr>
              <p:spPr bwMode="auto">
                <a:xfrm>
                  <a:off x="1824" y="1008"/>
                  <a:ext cx="384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09" name="Line 14"/>
                <p:cNvSpPr>
                  <a:spLocks noChangeShapeType="1"/>
                </p:cNvSpPr>
                <p:nvPr/>
              </p:nvSpPr>
              <p:spPr bwMode="auto">
                <a:xfrm>
                  <a:off x="2208" y="1248"/>
                  <a:ext cx="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1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072" y="1026"/>
                  <a:ext cx="384" cy="22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911" name="Line 16"/>
                <p:cNvSpPr>
                  <a:spLocks noChangeShapeType="1"/>
                </p:cNvSpPr>
                <p:nvPr/>
              </p:nvSpPr>
              <p:spPr bwMode="auto">
                <a:xfrm>
                  <a:off x="3456" y="1020"/>
                  <a:ext cx="11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661" name="Line 20"/>
              <p:cNvSpPr>
                <a:spLocks noChangeShapeType="1"/>
              </p:cNvSpPr>
              <p:nvPr/>
            </p:nvSpPr>
            <p:spPr bwMode="auto">
              <a:xfrm>
                <a:off x="816" y="852"/>
                <a:ext cx="1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2" name="Line 21"/>
              <p:cNvSpPr>
                <a:spLocks noChangeShapeType="1"/>
              </p:cNvSpPr>
              <p:nvPr/>
            </p:nvSpPr>
            <p:spPr bwMode="auto">
              <a:xfrm>
                <a:off x="3462" y="846"/>
                <a:ext cx="12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7663" name="Picture 64" descr="j021295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4" y="720"/>
                <a:ext cx="480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664" name="Picture 65" descr="MCj03914140000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576"/>
                <a:ext cx="480" cy="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7665" name="Group 224"/>
              <p:cNvGrpSpPr>
                <a:grpSpLocks/>
              </p:cNvGrpSpPr>
              <p:nvPr/>
            </p:nvGrpSpPr>
            <p:grpSpPr bwMode="auto">
              <a:xfrm>
                <a:off x="3456" y="528"/>
                <a:ext cx="520" cy="303"/>
                <a:chOff x="4464" y="1825"/>
                <a:chExt cx="520" cy="303"/>
              </a:xfrm>
            </p:grpSpPr>
            <p:sp>
              <p:nvSpPr>
                <p:cNvPr id="27873" name="Freeform 188"/>
                <p:cNvSpPr>
                  <a:spLocks/>
                </p:cNvSpPr>
                <p:nvPr/>
              </p:nvSpPr>
              <p:spPr bwMode="auto">
                <a:xfrm>
                  <a:off x="4464" y="1825"/>
                  <a:ext cx="520" cy="303"/>
                </a:xfrm>
                <a:custGeom>
                  <a:avLst/>
                  <a:gdLst>
                    <a:gd name="T0" fmla="*/ 236 w 1141"/>
                    <a:gd name="T1" fmla="*/ 86 h 663"/>
                    <a:gd name="T2" fmla="*/ 234 w 1141"/>
                    <a:gd name="T3" fmla="*/ 82 h 663"/>
                    <a:gd name="T4" fmla="*/ 230 w 1141"/>
                    <a:gd name="T5" fmla="*/ 78 h 663"/>
                    <a:gd name="T6" fmla="*/ 230 w 1141"/>
                    <a:gd name="T7" fmla="*/ 51 h 663"/>
                    <a:gd name="T8" fmla="*/ 220 w 1141"/>
                    <a:gd name="T9" fmla="*/ 14 h 663"/>
                    <a:gd name="T10" fmla="*/ 216 w 1141"/>
                    <a:gd name="T11" fmla="*/ 6 h 663"/>
                    <a:gd name="T12" fmla="*/ 209 w 1141"/>
                    <a:gd name="T13" fmla="*/ 1 h 663"/>
                    <a:gd name="T14" fmla="*/ 201 w 1141"/>
                    <a:gd name="T15" fmla="*/ 0 h 663"/>
                    <a:gd name="T16" fmla="*/ 186 w 1141"/>
                    <a:gd name="T17" fmla="*/ 0 h 663"/>
                    <a:gd name="T18" fmla="*/ 160 w 1141"/>
                    <a:gd name="T19" fmla="*/ 0 h 663"/>
                    <a:gd name="T20" fmla="*/ 131 w 1141"/>
                    <a:gd name="T21" fmla="*/ 0 h 663"/>
                    <a:gd name="T22" fmla="*/ 108 w 1141"/>
                    <a:gd name="T23" fmla="*/ 0 h 663"/>
                    <a:gd name="T24" fmla="*/ 98 w 1141"/>
                    <a:gd name="T25" fmla="*/ 0 h 663"/>
                    <a:gd name="T26" fmla="*/ 85 w 1141"/>
                    <a:gd name="T27" fmla="*/ 3 h 663"/>
                    <a:gd name="T28" fmla="*/ 77 w 1141"/>
                    <a:gd name="T29" fmla="*/ 7 h 663"/>
                    <a:gd name="T30" fmla="*/ 76 w 1141"/>
                    <a:gd name="T31" fmla="*/ 10 h 663"/>
                    <a:gd name="T32" fmla="*/ 76 w 1141"/>
                    <a:gd name="T33" fmla="*/ 10 h 663"/>
                    <a:gd name="T34" fmla="*/ 75 w 1141"/>
                    <a:gd name="T35" fmla="*/ 10 h 663"/>
                    <a:gd name="T36" fmla="*/ 71 w 1141"/>
                    <a:gd name="T37" fmla="*/ 15 h 663"/>
                    <a:gd name="T38" fmla="*/ 58 w 1141"/>
                    <a:gd name="T39" fmla="*/ 27 h 663"/>
                    <a:gd name="T40" fmla="*/ 50 w 1141"/>
                    <a:gd name="T41" fmla="*/ 37 h 663"/>
                    <a:gd name="T42" fmla="*/ 40 w 1141"/>
                    <a:gd name="T43" fmla="*/ 40 h 663"/>
                    <a:gd name="T44" fmla="*/ 27 w 1141"/>
                    <a:gd name="T45" fmla="*/ 44 h 663"/>
                    <a:gd name="T46" fmla="*/ 23 w 1141"/>
                    <a:gd name="T47" fmla="*/ 46 h 663"/>
                    <a:gd name="T48" fmla="*/ 13 w 1141"/>
                    <a:gd name="T49" fmla="*/ 53 h 663"/>
                    <a:gd name="T50" fmla="*/ 8 w 1141"/>
                    <a:gd name="T51" fmla="*/ 64 h 663"/>
                    <a:gd name="T52" fmla="*/ 8 w 1141"/>
                    <a:gd name="T53" fmla="*/ 70 h 663"/>
                    <a:gd name="T54" fmla="*/ 8 w 1141"/>
                    <a:gd name="T55" fmla="*/ 71 h 663"/>
                    <a:gd name="T56" fmla="*/ 8 w 1141"/>
                    <a:gd name="T57" fmla="*/ 74 h 663"/>
                    <a:gd name="T58" fmla="*/ 5 w 1141"/>
                    <a:gd name="T59" fmla="*/ 79 h 663"/>
                    <a:gd name="T60" fmla="*/ 2 w 1141"/>
                    <a:gd name="T61" fmla="*/ 83 h 663"/>
                    <a:gd name="T62" fmla="*/ 0 w 1141"/>
                    <a:gd name="T63" fmla="*/ 87 h 663"/>
                    <a:gd name="T64" fmla="*/ 0 w 1141"/>
                    <a:gd name="T65" fmla="*/ 88 h 663"/>
                    <a:gd name="T66" fmla="*/ 0 w 1141"/>
                    <a:gd name="T67" fmla="*/ 101 h 663"/>
                    <a:gd name="T68" fmla="*/ 3 w 1141"/>
                    <a:gd name="T69" fmla="*/ 111 h 663"/>
                    <a:gd name="T70" fmla="*/ 10 w 1141"/>
                    <a:gd name="T71" fmla="*/ 117 h 663"/>
                    <a:gd name="T72" fmla="*/ 15 w 1141"/>
                    <a:gd name="T73" fmla="*/ 119 h 663"/>
                    <a:gd name="T74" fmla="*/ 16 w 1141"/>
                    <a:gd name="T75" fmla="*/ 119 h 663"/>
                    <a:gd name="T76" fmla="*/ 21 w 1141"/>
                    <a:gd name="T77" fmla="*/ 121 h 663"/>
                    <a:gd name="T78" fmla="*/ 26 w 1141"/>
                    <a:gd name="T79" fmla="*/ 122 h 663"/>
                    <a:gd name="T80" fmla="*/ 35 w 1141"/>
                    <a:gd name="T81" fmla="*/ 131 h 663"/>
                    <a:gd name="T82" fmla="*/ 46 w 1141"/>
                    <a:gd name="T83" fmla="*/ 137 h 663"/>
                    <a:gd name="T84" fmla="*/ 59 w 1141"/>
                    <a:gd name="T85" fmla="*/ 138 h 663"/>
                    <a:gd name="T86" fmla="*/ 71 w 1141"/>
                    <a:gd name="T87" fmla="*/ 134 h 663"/>
                    <a:gd name="T88" fmla="*/ 80 w 1141"/>
                    <a:gd name="T89" fmla="*/ 127 h 663"/>
                    <a:gd name="T90" fmla="*/ 87 w 1141"/>
                    <a:gd name="T91" fmla="*/ 123 h 663"/>
                    <a:gd name="T92" fmla="*/ 99 w 1141"/>
                    <a:gd name="T93" fmla="*/ 123 h 663"/>
                    <a:gd name="T94" fmla="*/ 117 w 1141"/>
                    <a:gd name="T95" fmla="*/ 123 h 663"/>
                    <a:gd name="T96" fmla="*/ 134 w 1141"/>
                    <a:gd name="T97" fmla="*/ 123 h 663"/>
                    <a:gd name="T98" fmla="*/ 146 w 1141"/>
                    <a:gd name="T99" fmla="*/ 123 h 663"/>
                    <a:gd name="T100" fmla="*/ 153 w 1141"/>
                    <a:gd name="T101" fmla="*/ 127 h 663"/>
                    <a:gd name="T102" fmla="*/ 162 w 1141"/>
                    <a:gd name="T103" fmla="*/ 134 h 663"/>
                    <a:gd name="T104" fmla="*/ 174 w 1141"/>
                    <a:gd name="T105" fmla="*/ 138 h 663"/>
                    <a:gd name="T106" fmla="*/ 187 w 1141"/>
                    <a:gd name="T107" fmla="*/ 137 h 663"/>
                    <a:gd name="T108" fmla="*/ 198 w 1141"/>
                    <a:gd name="T109" fmla="*/ 131 h 663"/>
                    <a:gd name="T110" fmla="*/ 206 w 1141"/>
                    <a:gd name="T111" fmla="*/ 121 h 663"/>
                    <a:gd name="T112" fmla="*/ 214 w 1141"/>
                    <a:gd name="T113" fmla="*/ 120 h 663"/>
                    <a:gd name="T114" fmla="*/ 222 w 1141"/>
                    <a:gd name="T115" fmla="*/ 119 h 663"/>
                    <a:gd name="T116" fmla="*/ 226 w 1141"/>
                    <a:gd name="T117" fmla="*/ 118 h 663"/>
                    <a:gd name="T118" fmla="*/ 232 w 1141"/>
                    <a:gd name="T119" fmla="*/ 114 h 663"/>
                    <a:gd name="T120" fmla="*/ 237 w 1141"/>
                    <a:gd name="T121" fmla="*/ 106 h 663"/>
                    <a:gd name="T122" fmla="*/ 237 w 1141"/>
                    <a:gd name="T123" fmla="*/ 89 h 663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0" t="0" r="r" b="b"/>
                  <a:pathLst>
                    <a:path w="1141" h="663">
                      <a:moveTo>
                        <a:pt x="1140" y="427"/>
                      </a:moveTo>
                      <a:lnTo>
                        <a:pt x="1138" y="420"/>
                      </a:lnTo>
                      <a:lnTo>
                        <a:pt x="1136" y="413"/>
                      </a:lnTo>
                      <a:lnTo>
                        <a:pt x="1133" y="406"/>
                      </a:lnTo>
                      <a:lnTo>
                        <a:pt x="1129" y="400"/>
                      </a:lnTo>
                      <a:lnTo>
                        <a:pt x="1125" y="393"/>
                      </a:lnTo>
                      <a:lnTo>
                        <a:pt x="1119" y="386"/>
                      </a:lnTo>
                      <a:lnTo>
                        <a:pt x="1112" y="379"/>
                      </a:lnTo>
                      <a:lnTo>
                        <a:pt x="1105" y="373"/>
                      </a:lnTo>
                      <a:lnTo>
                        <a:pt x="1105" y="338"/>
                      </a:lnTo>
                      <a:lnTo>
                        <a:pt x="1105" y="289"/>
                      </a:lnTo>
                      <a:lnTo>
                        <a:pt x="1105" y="245"/>
                      </a:lnTo>
                      <a:lnTo>
                        <a:pt x="1105" y="227"/>
                      </a:lnTo>
                      <a:lnTo>
                        <a:pt x="1059" y="67"/>
                      </a:lnTo>
                      <a:lnTo>
                        <a:pt x="1054" y="54"/>
                      </a:lnTo>
                      <a:lnTo>
                        <a:pt x="1047" y="41"/>
                      </a:lnTo>
                      <a:lnTo>
                        <a:pt x="1039" y="30"/>
                      </a:lnTo>
                      <a:lnTo>
                        <a:pt x="1029" y="19"/>
                      </a:lnTo>
                      <a:lnTo>
                        <a:pt x="1016" y="11"/>
                      </a:lnTo>
                      <a:lnTo>
                        <a:pt x="1004" y="5"/>
                      </a:lnTo>
                      <a:lnTo>
                        <a:pt x="989" y="1"/>
                      </a:lnTo>
                      <a:lnTo>
                        <a:pt x="972" y="0"/>
                      </a:lnTo>
                      <a:lnTo>
                        <a:pt x="967" y="0"/>
                      </a:lnTo>
                      <a:lnTo>
                        <a:pt x="951" y="0"/>
                      </a:lnTo>
                      <a:lnTo>
                        <a:pt x="926" y="0"/>
                      </a:lnTo>
                      <a:lnTo>
                        <a:pt x="895" y="0"/>
                      </a:lnTo>
                      <a:lnTo>
                        <a:pt x="857" y="0"/>
                      </a:lnTo>
                      <a:lnTo>
                        <a:pt x="815" y="0"/>
                      </a:lnTo>
                      <a:lnTo>
                        <a:pt x="770" y="0"/>
                      </a:lnTo>
                      <a:lnTo>
                        <a:pt x="724" y="0"/>
                      </a:lnTo>
                      <a:lnTo>
                        <a:pt x="678" y="0"/>
                      </a:lnTo>
                      <a:lnTo>
                        <a:pt x="633" y="0"/>
                      </a:lnTo>
                      <a:lnTo>
                        <a:pt x="590" y="0"/>
                      </a:lnTo>
                      <a:lnTo>
                        <a:pt x="553" y="0"/>
                      </a:lnTo>
                      <a:lnTo>
                        <a:pt x="521" y="0"/>
                      </a:lnTo>
                      <a:lnTo>
                        <a:pt x="497" y="0"/>
                      </a:lnTo>
                      <a:lnTo>
                        <a:pt x="480" y="0"/>
                      </a:lnTo>
                      <a:lnTo>
                        <a:pt x="475" y="0"/>
                      </a:lnTo>
                      <a:lnTo>
                        <a:pt x="451" y="1"/>
                      </a:lnTo>
                      <a:lnTo>
                        <a:pt x="430" y="6"/>
                      </a:lnTo>
                      <a:lnTo>
                        <a:pt x="411" y="13"/>
                      </a:lnTo>
                      <a:lnTo>
                        <a:pt x="396" y="21"/>
                      </a:lnTo>
                      <a:lnTo>
                        <a:pt x="384" y="29"/>
                      </a:lnTo>
                      <a:lnTo>
                        <a:pt x="374" y="36"/>
                      </a:lnTo>
                      <a:lnTo>
                        <a:pt x="368" y="41"/>
                      </a:lnTo>
                      <a:lnTo>
                        <a:pt x="364" y="45"/>
                      </a:lnTo>
                      <a:lnTo>
                        <a:pt x="365" y="45"/>
                      </a:lnTo>
                      <a:lnTo>
                        <a:pt x="364" y="46"/>
                      </a:lnTo>
                      <a:lnTo>
                        <a:pt x="362" y="47"/>
                      </a:lnTo>
                      <a:lnTo>
                        <a:pt x="361" y="49"/>
                      </a:lnTo>
                      <a:lnTo>
                        <a:pt x="358" y="51"/>
                      </a:lnTo>
                      <a:lnTo>
                        <a:pt x="354" y="55"/>
                      </a:lnTo>
                      <a:lnTo>
                        <a:pt x="341" y="69"/>
                      </a:lnTo>
                      <a:lnTo>
                        <a:pt x="323" y="87"/>
                      </a:lnTo>
                      <a:lnTo>
                        <a:pt x="302" y="110"/>
                      </a:lnTo>
                      <a:lnTo>
                        <a:pt x="280" y="132"/>
                      </a:lnTo>
                      <a:lnTo>
                        <a:pt x="262" y="153"/>
                      </a:lnTo>
                      <a:lnTo>
                        <a:pt x="247" y="169"/>
                      </a:lnTo>
                      <a:lnTo>
                        <a:pt x="239" y="177"/>
                      </a:lnTo>
                      <a:lnTo>
                        <a:pt x="229" y="181"/>
                      </a:lnTo>
                      <a:lnTo>
                        <a:pt x="213" y="185"/>
                      </a:lnTo>
                      <a:lnTo>
                        <a:pt x="194" y="192"/>
                      </a:lnTo>
                      <a:lnTo>
                        <a:pt x="172" y="199"/>
                      </a:lnTo>
                      <a:lnTo>
                        <a:pt x="150" y="206"/>
                      </a:lnTo>
                      <a:lnTo>
                        <a:pt x="131" y="212"/>
                      </a:lnTo>
                      <a:lnTo>
                        <a:pt x="119" y="216"/>
                      </a:lnTo>
                      <a:lnTo>
                        <a:pt x="114" y="218"/>
                      </a:lnTo>
                      <a:lnTo>
                        <a:pt x="112" y="219"/>
                      </a:lnTo>
                      <a:lnTo>
                        <a:pt x="92" y="229"/>
                      </a:lnTo>
                      <a:lnTo>
                        <a:pt x="77" y="242"/>
                      </a:lnTo>
                      <a:lnTo>
                        <a:pt x="63" y="257"/>
                      </a:lnTo>
                      <a:lnTo>
                        <a:pt x="54" y="272"/>
                      </a:lnTo>
                      <a:lnTo>
                        <a:pt x="46" y="288"/>
                      </a:lnTo>
                      <a:lnTo>
                        <a:pt x="40" y="305"/>
                      </a:lnTo>
                      <a:lnTo>
                        <a:pt x="38" y="321"/>
                      </a:lnTo>
                      <a:lnTo>
                        <a:pt x="37" y="337"/>
                      </a:lnTo>
                      <a:lnTo>
                        <a:pt x="37" y="338"/>
                      </a:lnTo>
                      <a:lnTo>
                        <a:pt x="37" y="340"/>
                      </a:lnTo>
                      <a:lnTo>
                        <a:pt x="37" y="342"/>
                      </a:lnTo>
                      <a:lnTo>
                        <a:pt x="37" y="348"/>
                      </a:lnTo>
                      <a:lnTo>
                        <a:pt x="37" y="356"/>
                      </a:lnTo>
                      <a:lnTo>
                        <a:pt x="37" y="366"/>
                      </a:lnTo>
                      <a:lnTo>
                        <a:pt x="29" y="371"/>
                      </a:lnTo>
                      <a:lnTo>
                        <a:pt x="22" y="376"/>
                      </a:lnTo>
                      <a:lnTo>
                        <a:pt x="16" y="383"/>
                      </a:lnTo>
                      <a:lnTo>
                        <a:pt x="12" y="390"/>
                      </a:lnTo>
                      <a:lnTo>
                        <a:pt x="8" y="397"/>
                      </a:lnTo>
                      <a:lnTo>
                        <a:pt x="5" y="404"/>
                      </a:lnTo>
                      <a:lnTo>
                        <a:pt x="2" y="411"/>
                      </a:lnTo>
                      <a:lnTo>
                        <a:pt x="1" y="418"/>
                      </a:lnTo>
                      <a:lnTo>
                        <a:pt x="1" y="419"/>
                      </a:lnTo>
                      <a:lnTo>
                        <a:pt x="0" y="421"/>
                      </a:lnTo>
                      <a:lnTo>
                        <a:pt x="0" y="485"/>
                      </a:lnTo>
                      <a:lnTo>
                        <a:pt x="0" y="486"/>
                      </a:lnTo>
                      <a:lnTo>
                        <a:pt x="2" y="502"/>
                      </a:lnTo>
                      <a:lnTo>
                        <a:pt x="7" y="517"/>
                      </a:lnTo>
                      <a:lnTo>
                        <a:pt x="14" y="530"/>
                      </a:lnTo>
                      <a:lnTo>
                        <a:pt x="23" y="541"/>
                      </a:lnTo>
                      <a:lnTo>
                        <a:pt x="33" y="552"/>
                      </a:lnTo>
                      <a:lnTo>
                        <a:pt x="45" y="560"/>
                      </a:lnTo>
                      <a:lnTo>
                        <a:pt x="56" y="565"/>
                      </a:lnTo>
                      <a:lnTo>
                        <a:pt x="69" y="570"/>
                      </a:lnTo>
                      <a:lnTo>
                        <a:pt x="70" y="570"/>
                      </a:lnTo>
                      <a:lnTo>
                        <a:pt x="71" y="571"/>
                      </a:lnTo>
                      <a:lnTo>
                        <a:pt x="73" y="571"/>
                      </a:lnTo>
                      <a:lnTo>
                        <a:pt x="77" y="572"/>
                      </a:lnTo>
                      <a:lnTo>
                        <a:pt x="84" y="573"/>
                      </a:lnTo>
                      <a:lnTo>
                        <a:pt x="92" y="575"/>
                      </a:lnTo>
                      <a:lnTo>
                        <a:pt x="101" y="577"/>
                      </a:lnTo>
                      <a:lnTo>
                        <a:pt x="111" y="578"/>
                      </a:lnTo>
                      <a:lnTo>
                        <a:pt x="120" y="580"/>
                      </a:lnTo>
                      <a:lnTo>
                        <a:pt x="128" y="581"/>
                      </a:lnTo>
                      <a:lnTo>
                        <a:pt x="139" y="599"/>
                      </a:lnTo>
                      <a:lnTo>
                        <a:pt x="153" y="615"/>
                      </a:lnTo>
                      <a:lnTo>
                        <a:pt x="168" y="629"/>
                      </a:lnTo>
                      <a:lnTo>
                        <a:pt x="184" y="641"/>
                      </a:lnTo>
                      <a:lnTo>
                        <a:pt x="203" y="651"/>
                      </a:lnTo>
                      <a:lnTo>
                        <a:pt x="222" y="657"/>
                      </a:lnTo>
                      <a:lnTo>
                        <a:pt x="243" y="662"/>
                      </a:lnTo>
                      <a:lnTo>
                        <a:pt x="265" y="663"/>
                      </a:lnTo>
                      <a:lnTo>
                        <a:pt x="285" y="662"/>
                      </a:lnTo>
                      <a:lnTo>
                        <a:pt x="304" y="659"/>
                      </a:lnTo>
                      <a:lnTo>
                        <a:pt x="323" y="652"/>
                      </a:lnTo>
                      <a:lnTo>
                        <a:pt x="340" y="644"/>
                      </a:lnTo>
                      <a:lnTo>
                        <a:pt x="356" y="633"/>
                      </a:lnTo>
                      <a:lnTo>
                        <a:pt x="371" y="621"/>
                      </a:lnTo>
                      <a:lnTo>
                        <a:pt x="384" y="607"/>
                      </a:lnTo>
                      <a:lnTo>
                        <a:pt x="395" y="591"/>
                      </a:lnTo>
                      <a:lnTo>
                        <a:pt x="404" y="591"/>
                      </a:lnTo>
                      <a:lnTo>
                        <a:pt x="417" y="591"/>
                      </a:lnTo>
                      <a:lnTo>
                        <a:pt x="434" y="591"/>
                      </a:lnTo>
                      <a:lnTo>
                        <a:pt x="456" y="591"/>
                      </a:lnTo>
                      <a:lnTo>
                        <a:pt x="479" y="591"/>
                      </a:lnTo>
                      <a:lnTo>
                        <a:pt x="506" y="591"/>
                      </a:lnTo>
                      <a:lnTo>
                        <a:pt x="532" y="591"/>
                      </a:lnTo>
                      <a:lnTo>
                        <a:pt x="561" y="591"/>
                      </a:lnTo>
                      <a:lnTo>
                        <a:pt x="589" y="591"/>
                      </a:lnTo>
                      <a:lnTo>
                        <a:pt x="615" y="591"/>
                      </a:lnTo>
                      <a:lnTo>
                        <a:pt x="642" y="591"/>
                      </a:lnTo>
                      <a:lnTo>
                        <a:pt x="665" y="591"/>
                      </a:lnTo>
                      <a:lnTo>
                        <a:pt x="687" y="591"/>
                      </a:lnTo>
                      <a:lnTo>
                        <a:pt x="704" y="591"/>
                      </a:lnTo>
                      <a:lnTo>
                        <a:pt x="717" y="591"/>
                      </a:lnTo>
                      <a:lnTo>
                        <a:pt x="726" y="591"/>
                      </a:lnTo>
                      <a:lnTo>
                        <a:pt x="737" y="607"/>
                      </a:lnTo>
                      <a:lnTo>
                        <a:pt x="750" y="621"/>
                      </a:lnTo>
                      <a:lnTo>
                        <a:pt x="765" y="633"/>
                      </a:lnTo>
                      <a:lnTo>
                        <a:pt x="781" y="644"/>
                      </a:lnTo>
                      <a:lnTo>
                        <a:pt x="800" y="652"/>
                      </a:lnTo>
                      <a:lnTo>
                        <a:pt x="818" y="659"/>
                      </a:lnTo>
                      <a:lnTo>
                        <a:pt x="838" y="662"/>
                      </a:lnTo>
                      <a:lnTo>
                        <a:pt x="857" y="663"/>
                      </a:lnTo>
                      <a:lnTo>
                        <a:pt x="878" y="662"/>
                      </a:lnTo>
                      <a:lnTo>
                        <a:pt x="899" y="657"/>
                      </a:lnTo>
                      <a:lnTo>
                        <a:pt x="918" y="651"/>
                      </a:lnTo>
                      <a:lnTo>
                        <a:pt x="937" y="640"/>
                      </a:lnTo>
                      <a:lnTo>
                        <a:pt x="954" y="629"/>
                      </a:lnTo>
                      <a:lnTo>
                        <a:pt x="969" y="614"/>
                      </a:lnTo>
                      <a:lnTo>
                        <a:pt x="983" y="598"/>
                      </a:lnTo>
                      <a:lnTo>
                        <a:pt x="994" y="580"/>
                      </a:lnTo>
                      <a:lnTo>
                        <a:pt x="1005" y="579"/>
                      </a:lnTo>
                      <a:lnTo>
                        <a:pt x="1017" y="577"/>
                      </a:lnTo>
                      <a:lnTo>
                        <a:pt x="1031" y="575"/>
                      </a:lnTo>
                      <a:lnTo>
                        <a:pt x="1045" y="572"/>
                      </a:lnTo>
                      <a:lnTo>
                        <a:pt x="1057" y="571"/>
                      </a:lnTo>
                      <a:lnTo>
                        <a:pt x="1068" y="569"/>
                      </a:lnTo>
                      <a:lnTo>
                        <a:pt x="1075" y="568"/>
                      </a:lnTo>
                      <a:lnTo>
                        <a:pt x="1077" y="568"/>
                      </a:lnTo>
                      <a:lnTo>
                        <a:pt x="1089" y="565"/>
                      </a:lnTo>
                      <a:lnTo>
                        <a:pt x="1100" y="560"/>
                      </a:lnTo>
                      <a:lnTo>
                        <a:pt x="1111" y="554"/>
                      </a:lnTo>
                      <a:lnTo>
                        <a:pt x="1120" y="545"/>
                      </a:lnTo>
                      <a:lnTo>
                        <a:pt x="1128" y="534"/>
                      </a:lnTo>
                      <a:lnTo>
                        <a:pt x="1135" y="522"/>
                      </a:lnTo>
                      <a:lnTo>
                        <a:pt x="1138" y="508"/>
                      </a:lnTo>
                      <a:lnTo>
                        <a:pt x="1141" y="492"/>
                      </a:lnTo>
                      <a:lnTo>
                        <a:pt x="1141" y="432"/>
                      </a:lnTo>
                      <a:lnTo>
                        <a:pt x="1140" y="4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4" name="Freeform 190"/>
                <p:cNvSpPr>
                  <a:spLocks noEditPoints="1"/>
                </p:cNvSpPr>
                <p:nvPr/>
              </p:nvSpPr>
              <p:spPr bwMode="auto">
                <a:xfrm>
                  <a:off x="4479" y="1839"/>
                  <a:ext cx="490" cy="274"/>
                </a:xfrm>
                <a:custGeom>
                  <a:avLst/>
                  <a:gdLst>
                    <a:gd name="T0" fmla="*/ 220 w 1076"/>
                    <a:gd name="T1" fmla="*/ 78 h 599"/>
                    <a:gd name="T2" fmla="*/ 216 w 1076"/>
                    <a:gd name="T3" fmla="*/ 46 h 599"/>
                    <a:gd name="T4" fmla="*/ 203 w 1076"/>
                    <a:gd name="T5" fmla="*/ 3 h 599"/>
                    <a:gd name="T6" fmla="*/ 88 w 1076"/>
                    <a:gd name="T7" fmla="*/ 0 h 599"/>
                    <a:gd name="T8" fmla="*/ 74 w 1076"/>
                    <a:gd name="T9" fmla="*/ 7 h 599"/>
                    <a:gd name="T10" fmla="*/ 56 w 1076"/>
                    <a:gd name="T11" fmla="*/ 25 h 599"/>
                    <a:gd name="T12" fmla="*/ 37 w 1076"/>
                    <a:gd name="T13" fmla="*/ 39 h 599"/>
                    <a:gd name="T14" fmla="*/ 20 w 1076"/>
                    <a:gd name="T15" fmla="*/ 45 h 599"/>
                    <a:gd name="T16" fmla="*/ 8 w 1076"/>
                    <a:gd name="T17" fmla="*/ 60 h 599"/>
                    <a:gd name="T18" fmla="*/ 7 w 1076"/>
                    <a:gd name="T19" fmla="*/ 64 h 599"/>
                    <a:gd name="T20" fmla="*/ 5 w 1076"/>
                    <a:gd name="T21" fmla="*/ 76 h 599"/>
                    <a:gd name="T22" fmla="*/ 0 w 1076"/>
                    <a:gd name="T23" fmla="*/ 82 h 599"/>
                    <a:gd name="T24" fmla="*/ 4 w 1076"/>
                    <a:gd name="T25" fmla="*/ 103 h 599"/>
                    <a:gd name="T26" fmla="*/ 25 w 1076"/>
                    <a:gd name="T27" fmla="*/ 109 h 599"/>
                    <a:gd name="T28" fmla="*/ 41 w 1076"/>
                    <a:gd name="T29" fmla="*/ 124 h 599"/>
                    <a:gd name="T30" fmla="*/ 62 w 1076"/>
                    <a:gd name="T31" fmla="*/ 121 h 599"/>
                    <a:gd name="T32" fmla="*/ 149 w 1076"/>
                    <a:gd name="T33" fmla="*/ 113 h 599"/>
                    <a:gd name="T34" fmla="*/ 168 w 1076"/>
                    <a:gd name="T35" fmla="*/ 125 h 599"/>
                    <a:gd name="T36" fmla="*/ 189 w 1076"/>
                    <a:gd name="T37" fmla="*/ 118 h 599"/>
                    <a:gd name="T38" fmla="*/ 218 w 1076"/>
                    <a:gd name="T39" fmla="*/ 105 h 599"/>
                    <a:gd name="T40" fmla="*/ 223 w 1076"/>
                    <a:gd name="T41" fmla="*/ 96 h 599"/>
                    <a:gd name="T42" fmla="*/ 14 w 1076"/>
                    <a:gd name="T43" fmla="*/ 64 h 599"/>
                    <a:gd name="T44" fmla="*/ 16 w 1076"/>
                    <a:gd name="T45" fmla="*/ 56 h 599"/>
                    <a:gd name="T46" fmla="*/ 31 w 1076"/>
                    <a:gd name="T47" fmla="*/ 48 h 599"/>
                    <a:gd name="T48" fmla="*/ 79 w 1076"/>
                    <a:gd name="T49" fmla="*/ 12 h 599"/>
                    <a:gd name="T50" fmla="*/ 86 w 1076"/>
                    <a:gd name="T51" fmla="*/ 7 h 599"/>
                    <a:gd name="T52" fmla="*/ 200 w 1076"/>
                    <a:gd name="T53" fmla="*/ 11 h 599"/>
                    <a:gd name="T54" fmla="*/ 206 w 1076"/>
                    <a:gd name="T55" fmla="*/ 31 h 599"/>
                    <a:gd name="T56" fmla="*/ 209 w 1076"/>
                    <a:gd name="T57" fmla="*/ 68 h 599"/>
                    <a:gd name="T58" fmla="*/ 178 w 1076"/>
                    <a:gd name="T59" fmla="*/ 75 h 599"/>
                    <a:gd name="T60" fmla="*/ 168 w 1076"/>
                    <a:gd name="T61" fmla="*/ 74 h 599"/>
                    <a:gd name="T62" fmla="*/ 158 w 1076"/>
                    <a:gd name="T63" fmla="*/ 77 h 599"/>
                    <a:gd name="T64" fmla="*/ 53 w 1076"/>
                    <a:gd name="T65" fmla="*/ 74 h 599"/>
                    <a:gd name="T66" fmla="*/ 43 w 1076"/>
                    <a:gd name="T67" fmla="*/ 74 h 599"/>
                    <a:gd name="T68" fmla="*/ 14 w 1076"/>
                    <a:gd name="T69" fmla="*/ 77 h 599"/>
                    <a:gd name="T70" fmla="*/ 17 w 1076"/>
                    <a:gd name="T71" fmla="*/ 101 h 599"/>
                    <a:gd name="T72" fmla="*/ 10 w 1076"/>
                    <a:gd name="T73" fmla="*/ 99 h 599"/>
                    <a:gd name="T74" fmla="*/ 7 w 1076"/>
                    <a:gd name="T75" fmla="*/ 85 h 599"/>
                    <a:gd name="T76" fmla="*/ 12 w 1076"/>
                    <a:gd name="T77" fmla="*/ 81 h 599"/>
                    <a:gd name="T78" fmla="*/ 25 w 1076"/>
                    <a:gd name="T79" fmla="*/ 89 h 599"/>
                    <a:gd name="T80" fmla="*/ 23 w 1076"/>
                    <a:gd name="T81" fmla="*/ 101 h 599"/>
                    <a:gd name="T82" fmla="*/ 37 w 1076"/>
                    <a:gd name="T83" fmla="*/ 115 h 599"/>
                    <a:gd name="T84" fmla="*/ 30 w 1076"/>
                    <a:gd name="T85" fmla="*/ 96 h 599"/>
                    <a:gd name="T86" fmla="*/ 42 w 1076"/>
                    <a:gd name="T87" fmla="*/ 81 h 599"/>
                    <a:gd name="T88" fmla="*/ 62 w 1076"/>
                    <a:gd name="T89" fmla="*/ 86 h 599"/>
                    <a:gd name="T90" fmla="*/ 66 w 1076"/>
                    <a:gd name="T91" fmla="*/ 107 h 599"/>
                    <a:gd name="T92" fmla="*/ 48 w 1076"/>
                    <a:gd name="T93" fmla="*/ 118 h 599"/>
                    <a:gd name="T94" fmla="*/ 74 w 1076"/>
                    <a:gd name="T95" fmla="*/ 99 h 599"/>
                    <a:gd name="T96" fmla="*/ 69 w 1076"/>
                    <a:gd name="T97" fmla="*/ 84 h 599"/>
                    <a:gd name="T98" fmla="*/ 149 w 1076"/>
                    <a:gd name="T99" fmla="*/ 86 h 599"/>
                    <a:gd name="T100" fmla="*/ 145 w 1076"/>
                    <a:gd name="T101" fmla="*/ 100 h 599"/>
                    <a:gd name="T102" fmla="*/ 164 w 1076"/>
                    <a:gd name="T103" fmla="*/ 117 h 599"/>
                    <a:gd name="T104" fmla="*/ 152 w 1076"/>
                    <a:gd name="T105" fmla="*/ 99 h 599"/>
                    <a:gd name="T106" fmla="*/ 162 w 1076"/>
                    <a:gd name="T107" fmla="*/ 82 h 599"/>
                    <a:gd name="T108" fmla="*/ 183 w 1076"/>
                    <a:gd name="T109" fmla="*/ 84 h 599"/>
                    <a:gd name="T110" fmla="*/ 189 w 1076"/>
                    <a:gd name="T111" fmla="*/ 103 h 599"/>
                    <a:gd name="T112" fmla="*/ 175 w 1076"/>
                    <a:gd name="T113" fmla="*/ 118 h 599"/>
                    <a:gd name="T114" fmla="*/ 215 w 1076"/>
                    <a:gd name="T115" fmla="*/ 99 h 599"/>
                    <a:gd name="T116" fmla="*/ 202 w 1076"/>
                    <a:gd name="T117" fmla="*/ 101 h 599"/>
                    <a:gd name="T118" fmla="*/ 197 w 1076"/>
                    <a:gd name="T119" fmla="*/ 99 h 599"/>
                    <a:gd name="T120" fmla="*/ 192 w 1076"/>
                    <a:gd name="T121" fmla="*/ 84 h 599"/>
                    <a:gd name="T122" fmla="*/ 216 w 1076"/>
                    <a:gd name="T123" fmla="*/ 83 h 599"/>
                    <a:gd name="T124" fmla="*/ 216 w 1076"/>
                    <a:gd name="T125" fmla="*/ 96 h 59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0" t="0" r="r" b="b"/>
                  <a:pathLst>
                    <a:path w="1076" h="599">
                      <a:moveTo>
                        <a:pt x="1076" y="401"/>
                      </a:moveTo>
                      <a:lnTo>
                        <a:pt x="1075" y="396"/>
                      </a:lnTo>
                      <a:lnTo>
                        <a:pt x="1073" y="391"/>
                      </a:lnTo>
                      <a:lnTo>
                        <a:pt x="1071" y="386"/>
                      </a:lnTo>
                      <a:lnTo>
                        <a:pt x="1066" y="380"/>
                      </a:lnTo>
                      <a:lnTo>
                        <a:pt x="1061" y="374"/>
                      </a:lnTo>
                      <a:lnTo>
                        <a:pt x="1056" y="369"/>
                      </a:lnTo>
                      <a:lnTo>
                        <a:pt x="1049" y="364"/>
                      </a:lnTo>
                      <a:lnTo>
                        <a:pt x="1041" y="359"/>
                      </a:lnTo>
                      <a:lnTo>
                        <a:pt x="1041" y="326"/>
                      </a:lnTo>
                      <a:lnTo>
                        <a:pt x="1041" y="272"/>
                      </a:lnTo>
                      <a:lnTo>
                        <a:pt x="1041" y="221"/>
                      </a:lnTo>
                      <a:lnTo>
                        <a:pt x="1041" y="199"/>
                      </a:lnTo>
                      <a:lnTo>
                        <a:pt x="997" y="44"/>
                      </a:lnTo>
                      <a:lnTo>
                        <a:pt x="995" y="37"/>
                      </a:lnTo>
                      <a:lnTo>
                        <a:pt x="990" y="30"/>
                      </a:lnTo>
                      <a:lnTo>
                        <a:pt x="985" y="22"/>
                      </a:lnTo>
                      <a:lnTo>
                        <a:pt x="980" y="15"/>
                      </a:lnTo>
                      <a:lnTo>
                        <a:pt x="972" y="9"/>
                      </a:lnTo>
                      <a:lnTo>
                        <a:pt x="962" y="4"/>
                      </a:lnTo>
                      <a:lnTo>
                        <a:pt x="952" y="1"/>
                      </a:lnTo>
                      <a:lnTo>
                        <a:pt x="940" y="0"/>
                      </a:lnTo>
                      <a:lnTo>
                        <a:pt x="443" y="0"/>
                      </a:lnTo>
                      <a:lnTo>
                        <a:pt x="423" y="1"/>
                      </a:lnTo>
                      <a:lnTo>
                        <a:pt x="407" y="5"/>
                      </a:lnTo>
                      <a:lnTo>
                        <a:pt x="392" y="11"/>
                      </a:lnTo>
                      <a:lnTo>
                        <a:pt x="379" y="16"/>
                      </a:lnTo>
                      <a:lnTo>
                        <a:pt x="370" y="22"/>
                      </a:lnTo>
                      <a:lnTo>
                        <a:pt x="362" y="28"/>
                      </a:lnTo>
                      <a:lnTo>
                        <a:pt x="357" y="32"/>
                      </a:lnTo>
                      <a:lnTo>
                        <a:pt x="355" y="35"/>
                      </a:lnTo>
                      <a:lnTo>
                        <a:pt x="351" y="39"/>
                      </a:lnTo>
                      <a:lnTo>
                        <a:pt x="338" y="53"/>
                      </a:lnTo>
                      <a:lnTo>
                        <a:pt x="319" y="73"/>
                      </a:lnTo>
                      <a:lnTo>
                        <a:pt x="296" y="96"/>
                      </a:lnTo>
                      <a:lnTo>
                        <a:pt x="273" y="120"/>
                      </a:lnTo>
                      <a:lnTo>
                        <a:pt x="253" y="143"/>
                      </a:lnTo>
                      <a:lnTo>
                        <a:pt x="235" y="161"/>
                      </a:lnTo>
                      <a:lnTo>
                        <a:pt x="224" y="173"/>
                      </a:lnTo>
                      <a:lnTo>
                        <a:pt x="216" y="175"/>
                      </a:lnTo>
                      <a:lnTo>
                        <a:pt x="201" y="181"/>
                      </a:lnTo>
                      <a:lnTo>
                        <a:pt x="180" y="188"/>
                      </a:lnTo>
                      <a:lnTo>
                        <a:pt x="156" y="195"/>
                      </a:lnTo>
                      <a:lnTo>
                        <a:pt x="133" y="203"/>
                      </a:lnTo>
                      <a:lnTo>
                        <a:pt x="113" y="209"/>
                      </a:lnTo>
                      <a:lnTo>
                        <a:pt x="99" y="213"/>
                      </a:lnTo>
                      <a:lnTo>
                        <a:pt x="94" y="216"/>
                      </a:lnTo>
                      <a:lnTo>
                        <a:pt x="76" y="226"/>
                      </a:lnTo>
                      <a:lnTo>
                        <a:pt x="62" y="237"/>
                      </a:lnTo>
                      <a:lnTo>
                        <a:pt x="52" y="251"/>
                      </a:lnTo>
                      <a:lnTo>
                        <a:pt x="45" y="264"/>
                      </a:lnTo>
                      <a:lnTo>
                        <a:pt x="41" y="278"/>
                      </a:lnTo>
                      <a:lnTo>
                        <a:pt x="37" y="289"/>
                      </a:lnTo>
                      <a:lnTo>
                        <a:pt x="36" y="298"/>
                      </a:lnTo>
                      <a:lnTo>
                        <a:pt x="36" y="305"/>
                      </a:lnTo>
                      <a:lnTo>
                        <a:pt x="36" y="306"/>
                      </a:lnTo>
                      <a:lnTo>
                        <a:pt x="36" y="308"/>
                      </a:lnTo>
                      <a:lnTo>
                        <a:pt x="36" y="315"/>
                      </a:lnTo>
                      <a:lnTo>
                        <a:pt x="36" y="326"/>
                      </a:lnTo>
                      <a:lnTo>
                        <a:pt x="36" y="341"/>
                      </a:lnTo>
                      <a:lnTo>
                        <a:pt x="36" y="355"/>
                      </a:lnTo>
                      <a:lnTo>
                        <a:pt x="28" y="357"/>
                      </a:lnTo>
                      <a:lnTo>
                        <a:pt x="21" y="362"/>
                      </a:lnTo>
                      <a:lnTo>
                        <a:pt x="14" y="366"/>
                      </a:lnTo>
                      <a:lnTo>
                        <a:pt x="9" y="371"/>
                      </a:lnTo>
                      <a:lnTo>
                        <a:pt x="6" y="377"/>
                      </a:lnTo>
                      <a:lnTo>
                        <a:pt x="4" y="381"/>
                      </a:lnTo>
                      <a:lnTo>
                        <a:pt x="1" y="386"/>
                      </a:lnTo>
                      <a:lnTo>
                        <a:pt x="0" y="391"/>
                      </a:lnTo>
                      <a:lnTo>
                        <a:pt x="0" y="392"/>
                      </a:lnTo>
                      <a:lnTo>
                        <a:pt x="0" y="453"/>
                      </a:lnTo>
                      <a:lnTo>
                        <a:pt x="1" y="464"/>
                      </a:lnTo>
                      <a:lnTo>
                        <a:pt x="6" y="475"/>
                      </a:lnTo>
                      <a:lnTo>
                        <a:pt x="11" y="484"/>
                      </a:lnTo>
                      <a:lnTo>
                        <a:pt x="18" y="491"/>
                      </a:lnTo>
                      <a:lnTo>
                        <a:pt x="24" y="497"/>
                      </a:lnTo>
                      <a:lnTo>
                        <a:pt x="31" y="501"/>
                      </a:lnTo>
                      <a:lnTo>
                        <a:pt x="38" y="505"/>
                      </a:lnTo>
                      <a:lnTo>
                        <a:pt x="45" y="507"/>
                      </a:lnTo>
                      <a:lnTo>
                        <a:pt x="46" y="508"/>
                      </a:lnTo>
                      <a:lnTo>
                        <a:pt x="118" y="521"/>
                      </a:lnTo>
                      <a:lnTo>
                        <a:pt x="126" y="537"/>
                      </a:lnTo>
                      <a:lnTo>
                        <a:pt x="136" y="552"/>
                      </a:lnTo>
                      <a:lnTo>
                        <a:pt x="149" y="566"/>
                      </a:lnTo>
                      <a:lnTo>
                        <a:pt x="163" y="577"/>
                      </a:lnTo>
                      <a:lnTo>
                        <a:pt x="178" y="586"/>
                      </a:lnTo>
                      <a:lnTo>
                        <a:pt x="195" y="593"/>
                      </a:lnTo>
                      <a:lnTo>
                        <a:pt x="213" y="598"/>
                      </a:lnTo>
                      <a:lnTo>
                        <a:pt x="233" y="599"/>
                      </a:lnTo>
                      <a:lnTo>
                        <a:pt x="251" y="598"/>
                      </a:lnTo>
                      <a:lnTo>
                        <a:pt x="269" y="593"/>
                      </a:lnTo>
                      <a:lnTo>
                        <a:pt x="285" y="587"/>
                      </a:lnTo>
                      <a:lnTo>
                        <a:pt x="300" y="578"/>
                      </a:lnTo>
                      <a:lnTo>
                        <a:pt x="314" y="568"/>
                      </a:lnTo>
                      <a:lnTo>
                        <a:pt x="326" y="555"/>
                      </a:lnTo>
                      <a:lnTo>
                        <a:pt x="337" y="541"/>
                      </a:lnTo>
                      <a:lnTo>
                        <a:pt x="345" y="526"/>
                      </a:lnTo>
                      <a:lnTo>
                        <a:pt x="712" y="526"/>
                      </a:lnTo>
                      <a:lnTo>
                        <a:pt x="720" y="541"/>
                      </a:lnTo>
                      <a:lnTo>
                        <a:pt x="731" y="555"/>
                      </a:lnTo>
                      <a:lnTo>
                        <a:pt x="743" y="568"/>
                      </a:lnTo>
                      <a:lnTo>
                        <a:pt x="757" y="578"/>
                      </a:lnTo>
                      <a:lnTo>
                        <a:pt x="772" y="587"/>
                      </a:lnTo>
                      <a:lnTo>
                        <a:pt x="790" y="593"/>
                      </a:lnTo>
                      <a:lnTo>
                        <a:pt x="807" y="598"/>
                      </a:lnTo>
                      <a:lnTo>
                        <a:pt x="825" y="599"/>
                      </a:lnTo>
                      <a:lnTo>
                        <a:pt x="845" y="598"/>
                      </a:lnTo>
                      <a:lnTo>
                        <a:pt x="863" y="593"/>
                      </a:lnTo>
                      <a:lnTo>
                        <a:pt x="879" y="586"/>
                      </a:lnTo>
                      <a:lnTo>
                        <a:pt x="896" y="576"/>
                      </a:lnTo>
                      <a:lnTo>
                        <a:pt x="911" y="564"/>
                      </a:lnTo>
                      <a:lnTo>
                        <a:pt x="922" y="551"/>
                      </a:lnTo>
                      <a:lnTo>
                        <a:pt x="932" y="536"/>
                      </a:lnTo>
                      <a:lnTo>
                        <a:pt x="940" y="518"/>
                      </a:lnTo>
                      <a:lnTo>
                        <a:pt x="1041" y="505"/>
                      </a:lnTo>
                      <a:lnTo>
                        <a:pt x="1045" y="503"/>
                      </a:lnTo>
                      <a:lnTo>
                        <a:pt x="1051" y="501"/>
                      </a:lnTo>
                      <a:lnTo>
                        <a:pt x="1058" y="498"/>
                      </a:lnTo>
                      <a:lnTo>
                        <a:pt x="1064" y="493"/>
                      </a:lnTo>
                      <a:lnTo>
                        <a:pt x="1068" y="487"/>
                      </a:lnTo>
                      <a:lnTo>
                        <a:pt x="1073" y="479"/>
                      </a:lnTo>
                      <a:lnTo>
                        <a:pt x="1075" y="470"/>
                      </a:lnTo>
                      <a:lnTo>
                        <a:pt x="1076" y="460"/>
                      </a:lnTo>
                      <a:lnTo>
                        <a:pt x="1076" y="402"/>
                      </a:lnTo>
                      <a:lnTo>
                        <a:pt x="1076" y="401"/>
                      </a:lnTo>
                      <a:close/>
                      <a:moveTo>
                        <a:pt x="68" y="306"/>
                      </a:moveTo>
                      <a:lnTo>
                        <a:pt x="68" y="306"/>
                      </a:lnTo>
                      <a:lnTo>
                        <a:pt x="68" y="305"/>
                      </a:lnTo>
                      <a:lnTo>
                        <a:pt x="68" y="304"/>
                      </a:lnTo>
                      <a:lnTo>
                        <a:pt x="68" y="300"/>
                      </a:lnTo>
                      <a:lnTo>
                        <a:pt x="69" y="294"/>
                      </a:lnTo>
                      <a:lnTo>
                        <a:pt x="71" y="286"/>
                      </a:lnTo>
                      <a:lnTo>
                        <a:pt x="74" y="278"/>
                      </a:lnTo>
                      <a:lnTo>
                        <a:pt x="79" y="268"/>
                      </a:lnTo>
                      <a:lnTo>
                        <a:pt x="86" y="259"/>
                      </a:lnTo>
                      <a:lnTo>
                        <a:pt x="95" y="251"/>
                      </a:lnTo>
                      <a:lnTo>
                        <a:pt x="106" y="244"/>
                      </a:lnTo>
                      <a:lnTo>
                        <a:pt x="113" y="242"/>
                      </a:lnTo>
                      <a:lnTo>
                        <a:pt x="128" y="237"/>
                      </a:lnTo>
                      <a:lnTo>
                        <a:pt x="150" y="230"/>
                      </a:lnTo>
                      <a:lnTo>
                        <a:pt x="174" y="222"/>
                      </a:lnTo>
                      <a:lnTo>
                        <a:pt x="200" y="214"/>
                      </a:lnTo>
                      <a:lnTo>
                        <a:pt x="220" y="207"/>
                      </a:lnTo>
                      <a:lnTo>
                        <a:pt x="235" y="203"/>
                      </a:lnTo>
                      <a:lnTo>
                        <a:pt x="241" y="201"/>
                      </a:lnTo>
                      <a:lnTo>
                        <a:pt x="379" y="57"/>
                      </a:lnTo>
                      <a:lnTo>
                        <a:pt x="381" y="55"/>
                      </a:lnTo>
                      <a:lnTo>
                        <a:pt x="384" y="52"/>
                      </a:lnTo>
                      <a:lnTo>
                        <a:pt x="390" y="49"/>
                      </a:lnTo>
                      <a:lnTo>
                        <a:pt x="397" y="44"/>
                      </a:lnTo>
                      <a:lnTo>
                        <a:pt x="406" y="39"/>
                      </a:lnTo>
                      <a:lnTo>
                        <a:pt x="416" y="36"/>
                      </a:lnTo>
                      <a:lnTo>
                        <a:pt x="429" y="34"/>
                      </a:lnTo>
                      <a:lnTo>
                        <a:pt x="443" y="32"/>
                      </a:lnTo>
                      <a:lnTo>
                        <a:pt x="942" y="32"/>
                      </a:lnTo>
                      <a:lnTo>
                        <a:pt x="953" y="35"/>
                      </a:lnTo>
                      <a:lnTo>
                        <a:pt x="960" y="43"/>
                      </a:lnTo>
                      <a:lnTo>
                        <a:pt x="965" y="50"/>
                      </a:lnTo>
                      <a:lnTo>
                        <a:pt x="966" y="53"/>
                      </a:lnTo>
                      <a:lnTo>
                        <a:pt x="967" y="59"/>
                      </a:lnTo>
                      <a:lnTo>
                        <a:pt x="972" y="74"/>
                      </a:lnTo>
                      <a:lnTo>
                        <a:pt x="979" y="96"/>
                      </a:lnTo>
                      <a:lnTo>
                        <a:pt x="985" y="121"/>
                      </a:lnTo>
                      <a:lnTo>
                        <a:pt x="993" y="149"/>
                      </a:lnTo>
                      <a:lnTo>
                        <a:pt x="1000" y="173"/>
                      </a:lnTo>
                      <a:lnTo>
                        <a:pt x="1005" y="192"/>
                      </a:lnTo>
                      <a:lnTo>
                        <a:pt x="1008" y="204"/>
                      </a:lnTo>
                      <a:lnTo>
                        <a:pt x="1008" y="225"/>
                      </a:lnTo>
                      <a:lnTo>
                        <a:pt x="1008" y="272"/>
                      </a:lnTo>
                      <a:lnTo>
                        <a:pt x="1008" y="325"/>
                      </a:lnTo>
                      <a:lnTo>
                        <a:pt x="1008" y="368"/>
                      </a:lnTo>
                      <a:lnTo>
                        <a:pt x="886" y="368"/>
                      </a:lnTo>
                      <a:lnTo>
                        <a:pt x="879" y="364"/>
                      </a:lnTo>
                      <a:lnTo>
                        <a:pt x="873" y="361"/>
                      </a:lnTo>
                      <a:lnTo>
                        <a:pt x="866" y="358"/>
                      </a:lnTo>
                      <a:lnTo>
                        <a:pt x="858" y="356"/>
                      </a:lnTo>
                      <a:lnTo>
                        <a:pt x="849" y="354"/>
                      </a:lnTo>
                      <a:lnTo>
                        <a:pt x="841" y="353"/>
                      </a:lnTo>
                      <a:lnTo>
                        <a:pt x="833" y="351"/>
                      </a:lnTo>
                      <a:lnTo>
                        <a:pt x="825" y="351"/>
                      </a:lnTo>
                      <a:lnTo>
                        <a:pt x="817" y="351"/>
                      </a:lnTo>
                      <a:lnTo>
                        <a:pt x="808" y="353"/>
                      </a:lnTo>
                      <a:lnTo>
                        <a:pt x="800" y="354"/>
                      </a:lnTo>
                      <a:lnTo>
                        <a:pt x="792" y="356"/>
                      </a:lnTo>
                      <a:lnTo>
                        <a:pt x="784" y="358"/>
                      </a:lnTo>
                      <a:lnTo>
                        <a:pt x="777" y="361"/>
                      </a:lnTo>
                      <a:lnTo>
                        <a:pt x="770" y="364"/>
                      </a:lnTo>
                      <a:lnTo>
                        <a:pt x="763" y="368"/>
                      </a:lnTo>
                      <a:lnTo>
                        <a:pt x="294" y="368"/>
                      </a:lnTo>
                      <a:lnTo>
                        <a:pt x="287" y="364"/>
                      </a:lnTo>
                      <a:lnTo>
                        <a:pt x="280" y="361"/>
                      </a:lnTo>
                      <a:lnTo>
                        <a:pt x="273" y="358"/>
                      </a:lnTo>
                      <a:lnTo>
                        <a:pt x="265" y="356"/>
                      </a:lnTo>
                      <a:lnTo>
                        <a:pt x="257" y="354"/>
                      </a:lnTo>
                      <a:lnTo>
                        <a:pt x="249" y="353"/>
                      </a:lnTo>
                      <a:lnTo>
                        <a:pt x="241" y="351"/>
                      </a:lnTo>
                      <a:lnTo>
                        <a:pt x="233" y="351"/>
                      </a:lnTo>
                      <a:lnTo>
                        <a:pt x="225" y="351"/>
                      </a:lnTo>
                      <a:lnTo>
                        <a:pt x="216" y="353"/>
                      </a:lnTo>
                      <a:lnTo>
                        <a:pt x="208" y="354"/>
                      </a:lnTo>
                      <a:lnTo>
                        <a:pt x="200" y="356"/>
                      </a:lnTo>
                      <a:lnTo>
                        <a:pt x="192" y="358"/>
                      </a:lnTo>
                      <a:lnTo>
                        <a:pt x="185" y="361"/>
                      </a:lnTo>
                      <a:lnTo>
                        <a:pt x="178" y="364"/>
                      </a:lnTo>
                      <a:lnTo>
                        <a:pt x="171" y="368"/>
                      </a:lnTo>
                      <a:lnTo>
                        <a:pt x="68" y="368"/>
                      </a:lnTo>
                      <a:lnTo>
                        <a:pt x="68" y="306"/>
                      </a:lnTo>
                      <a:close/>
                      <a:moveTo>
                        <a:pt x="109" y="487"/>
                      </a:moveTo>
                      <a:lnTo>
                        <a:pt x="101" y="485"/>
                      </a:lnTo>
                      <a:lnTo>
                        <a:pt x="91" y="484"/>
                      </a:lnTo>
                      <a:lnTo>
                        <a:pt x="82" y="482"/>
                      </a:lnTo>
                      <a:lnTo>
                        <a:pt x="74" y="480"/>
                      </a:lnTo>
                      <a:lnTo>
                        <a:pt x="66" y="479"/>
                      </a:lnTo>
                      <a:lnTo>
                        <a:pt x="59" y="477"/>
                      </a:lnTo>
                      <a:lnTo>
                        <a:pt x="56" y="477"/>
                      </a:lnTo>
                      <a:lnTo>
                        <a:pt x="53" y="476"/>
                      </a:lnTo>
                      <a:lnTo>
                        <a:pt x="49" y="475"/>
                      </a:lnTo>
                      <a:lnTo>
                        <a:pt x="42" y="470"/>
                      </a:lnTo>
                      <a:lnTo>
                        <a:pt x="36" y="463"/>
                      </a:lnTo>
                      <a:lnTo>
                        <a:pt x="33" y="452"/>
                      </a:lnTo>
                      <a:lnTo>
                        <a:pt x="33" y="444"/>
                      </a:lnTo>
                      <a:lnTo>
                        <a:pt x="33" y="425"/>
                      </a:lnTo>
                      <a:lnTo>
                        <a:pt x="33" y="406"/>
                      </a:lnTo>
                      <a:lnTo>
                        <a:pt x="33" y="395"/>
                      </a:lnTo>
                      <a:lnTo>
                        <a:pt x="34" y="392"/>
                      </a:lnTo>
                      <a:lnTo>
                        <a:pt x="37" y="388"/>
                      </a:lnTo>
                      <a:lnTo>
                        <a:pt x="43" y="386"/>
                      </a:lnTo>
                      <a:lnTo>
                        <a:pt x="53" y="384"/>
                      </a:lnTo>
                      <a:lnTo>
                        <a:pt x="58" y="384"/>
                      </a:lnTo>
                      <a:lnTo>
                        <a:pt x="149" y="384"/>
                      </a:lnTo>
                      <a:lnTo>
                        <a:pt x="140" y="393"/>
                      </a:lnTo>
                      <a:lnTo>
                        <a:pt x="132" y="402"/>
                      </a:lnTo>
                      <a:lnTo>
                        <a:pt x="125" y="414"/>
                      </a:lnTo>
                      <a:lnTo>
                        <a:pt x="119" y="424"/>
                      </a:lnTo>
                      <a:lnTo>
                        <a:pt x="114" y="437"/>
                      </a:lnTo>
                      <a:lnTo>
                        <a:pt x="111" y="448"/>
                      </a:lnTo>
                      <a:lnTo>
                        <a:pt x="110" y="462"/>
                      </a:lnTo>
                      <a:lnTo>
                        <a:pt x="109" y="475"/>
                      </a:lnTo>
                      <a:lnTo>
                        <a:pt x="109" y="478"/>
                      </a:lnTo>
                      <a:lnTo>
                        <a:pt x="109" y="480"/>
                      </a:lnTo>
                      <a:lnTo>
                        <a:pt x="109" y="484"/>
                      </a:lnTo>
                      <a:lnTo>
                        <a:pt x="109" y="487"/>
                      </a:lnTo>
                      <a:close/>
                      <a:moveTo>
                        <a:pt x="233" y="567"/>
                      </a:moveTo>
                      <a:lnTo>
                        <a:pt x="215" y="564"/>
                      </a:lnTo>
                      <a:lnTo>
                        <a:pt x="197" y="560"/>
                      </a:lnTo>
                      <a:lnTo>
                        <a:pt x="181" y="551"/>
                      </a:lnTo>
                      <a:lnTo>
                        <a:pt x="167" y="539"/>
                      </a:lnTo>
                      <a:lnTo>
                        <a:pt x="156" y="526"/>
                      </a:lnTo>
                      <a:lnTo>
                        <a:pt x="148" y="510"/>
                      </a:lnTo>
                      <a:lnTo>
                        <a:pt x="143" y="493"/>
                      </a:lnTo>
                      <a:lnTo>
                        <a:pt x="141" y="475"/>
                      </a:lnTo>
                      <a:lnTo>
                        <a:pt x="142" y="457"/>
                      </a:lnTo>
                      <a:lnTo>
                        <a:pt x="147" y="441"/>
                      </a:lnTo>
                      <a:lnTo>
                        <a:pt x="155" y="427"/>
                      </a:lnTo>
                      <a:lnTo>
                        <a:pt x="164" y="414"/>
                      </a:lnTo>
                      <a:lnTo>
                        <a:pt x="175" y="403"/>
                      </a:lnTo>
                      <a:lnTo>
                        <a:pt x="189" y="394"/>
                      </a:lnTo>
                      <a:lnTo>
                        <a:pt x="204" y="387"/>
                      </a:lnTo>
                      <a:lnTo>
                        <a:pt x="220" y="384"/>
                      </a:lnTo>
                      <a:lnTo>
                        <a:pt x="245" y="384"/>
                      </a:lnTo>
                      <a:lnTo>
                        <a:pt x="261" y="387"/>
                      </a:lnTo>
                      <a:lnTo>
                        <a:pt x="276" y="394"/>
                      </a:lnTo>
                      <a:lnTo>
                        <a:pt x="289" y="403"/>
                      </a:lnTo>
                      <a:lnTo>
                        <a:pt x="301" y="414"/>
                      </a:lnTo>
                      <a:lnTo>
                        <a:pt x="310" y="427"/>
                      </a:lnTo>
                      <a:lnTo>
                        <a:pt x="318" y="441"/>
                      </a:lnTo>
                      <a:lnTo>
                        <a:pt x="323" y="457"/>
                      </a:lnTo>
                      <a:lnTo>
                        <a:pt x="324" y="475"/>
                      </a:lnTo>
                      <a:lnTo>
                        <a:pt x="322" y="493"/>
                      </a:lnTo>
                      <a:lnTo>
                        <a:pt x="317" y="510"/>
                      </a:lnTo>
                      <a:lnTo>
                        <a:pt x="309" y="526"/>
                      </a:lnTo>
                      <a:lnTo>
                        <a:pt x="298" y="539"/>
                      </a:lnTo>
                      <a:lnTo>
                        <a:pt x="284" y="551"/>
                      </a:lnTo>
                      <a:lnTo>
                        <a:pt x="269" y="560"/>
                      </a:lnTo>
                      <a:lnTo>
                        <a:pt x="251" y="564"/>
                      </a:lnTo>
                      <a:lnTo>
                        <a:pt x="233" y="567"/>
                      </a:lnTo>
                      <a:close/>
                      <a:moveTo>
                        <a:pt x="702" y="495"/>
                      </a:moveTo>
                      <a:lnTo>
                        <a:pt x="355" y="495"/>
                      </a:lnTo>
                      <a:lnTo>
                        <a:pt x="356" y="490"/>
                      </a:lnTo>
                      <a:lnTo>
                        <a:pt x="356" y="485"/>
                      </a:lnTo>
                      <a:lnTo>
                        <a:pt x="356" y="479"/>
                      </a:lnTo>
                      <a:lnTo>
                        <a:pt x="356" y="475"/>
                      </a:lnTo>
                      <a:lnTo>
                        <a:pt x="355" y="462"/>
                      </a:lnTo>
                      <a:lnTo>
                        <a:pt x="354" y="448"/>
                      </a:lnTo>
                      <a:lnTo>
                        <a:pt x="351" y="437"/>
                      </a:lnTo>
                      <a:lnTo>
                        <a:pt x="346" y="424"/>
                      </a:lnTo>
                      <a:lnTo>
                        <a:pt x="340" y="414"/>
                      </a:lnTo>
                      <a:lnTo>
                        <a:pt x="333" y="402"/>
                      </a:lnTo>
                      <a:lnTo>
                        <a:pt x="325" y="393"/>
                      </a:lnTo>
                      <a:lnTo>
                        <a:pt x="316" y="384"/>
                      </a:lnTo>
                      <a:lnTo>
                        <a:pt x="741" y="384"/>
                      </a:lnTo>
                      <a:lnTo>
                        <a:pt x="732" y="393"/>
                      </a:lnTo>
                      <a:lnTo>
                        <a:pt x="724" y="402"/>
                      </a:lnTo>
                      <a:lnTo>
                        <a:pt x="717" y="414"/>
                      </a:lnTo>
                      <a:lnTo>
                        <a:pt x="711" y="424"/>
                      </a:lnTo>
                      <a:lnTo>
                        <a:pt x="707" y="437"/>
                      </a:lnTo>
                      <a:lnTo>
                        <a:pt x="703" y="448"/>
                      </a:lnTo>
                      <a:lnTo>
                        <a:pt x="702" y="462"/>
                      </a:lnTo>
                      <a:lnTo>
                        <a:pt x="701" y="475"/>
                      </a:lnTo>
                      <a:lnTo>
                        <a:pt x="701" y="479"/>
                      </a:lnTo>
                      <a:lnTo>
                        <a:pt x="701" y="485"/>
                      </a:lnTo>
                      <a:lnTo>
                        <a:pt x="701" y="490"/>
                      </a:lnTo>
                      <a:lnTo>
                        <a:pt x="702" y="495"/>
                      </a:lnTo>
                      <a:close/>
                      <a:moveTo>
                        <a:pt x="825" y="567"/>
                      </a:moveTo>
                      <a:lnTo>
                        <a:pt x="807" y="564"/>
                      </a:lnTo>
                      <a:lnTo>
                        <a:pt x="790" y="560"/>
                      </a:lnTo>
                      <a:lnTo>
                        <a:pt x="773" y="551"/>
                      </a:lnTo>
                      <a:lnTo>
                        <a:pt x="760" y="539"/>
                      </a:lnTo>
                      <a:lnTo>
                        <a:pt x="748" y="526"/>
                      </a:lnTo>
                      <a:lnTo>
                        <a:pt x="740" y="510"/>
                      </a:lnTo>
                      <a:lnTo>
                        <a:pt x="735" y="493"/>
                      </a:lnTo>
                      <a:lnTo>
                        <a:pt x="733" y="475"/>
                      </a:lnTo>
                      <a:lnTo>
                        <a:pt x="734" y="457"/>
                      </a:lnTo>
                      <a:lnTo>
                        <a:pt x="739" y="441"/>
                      </a:lnTo>
                      <a:lnTo>
                        <a:pt x="747" y="427"/>
                      </a:lnTo>
                      <a:lnTo>
                        <a:pt x="756" y="414"/>
                      </a:lnTo>
                      <a:lnTo>
                        <a:pt x="768" y="403"/>
                      </a:lnTo>
                      <a:lnTo>
                        <a:pt x="781" y="394"/>
                      </a:lnTo>
                      <a:lnTo>
                        <a:pt x="796" y="387"/>
                      </a:lnTo>
                      <a:lnTo>
                        <a:pt x="813" y="384"/>
                      </a:lnTo>
                      <a:lnTo>
                        <a:pt x="837" y="384"/>
                      </a:lnTo>
                      <a:lnTo>
                        <a:pt x="853" y="387"/>
                      </a:lnTo>
                      <a:lnTo>
                        <a:pt x="868" y="394"/>
                      </a:lnTo>
                      <a:lnTo>
                        <a:pt x="882" y="403"/>
                      </a:lnTo>
                      <a:lnTo>
                        <a:pt x="893" y="414"/>
                      </a:lnTo>
                      <a:lnTo>
                        <a:pt x="902" y="427"/>
                      </a:lnTo>
                      <a:lnTo>
                        <a:pt x="911" y="441"/>
                      </a:lnTo>
                      <a:lnTo>
                        <a:pt x="915" y="457"/>
                      </a:lnTo>
                      <a:lnTo>
                        <a:pt x="916" y="475"/>
                      </a:lnTo>
                      <a:lnTo>
                        <a:pt x="914" y="493"/>
                      </a:lnTo>
                      <a:lnTo>
                        <a:pt x="909" y="510"/>
                      </a:lnTo>
                      <a:lnTo>
                        <a:pt x="901" y="526"/>
                      </a:lnTo>
                      <a:lnTo>
                        <a:pt x="890" y="539"/>
                      </a:lnTo>
                      <a:lnTo>
                        <a:pt x="876" y="551"/>
                      </a:lnTo>
                      <a:lnTo>
                        <a:pt x="861" y="560"/>
                      </a:lnTo>
                      <a:lnTo>
                        <a:pt x="844" y="564"/>
                      </a:lnTo>
                      <a:lnTo>
                        <a:pt x="825" y="567"/>
                      </a:lnTo>
                      <a:close/>
                      <a:moveTo>
                        <a:pt x="1044" y="460"/>
                      </a:moveTo>
                      <a:lnTo>
                        <a:pt x="1043" y="465"/>
                      </a:lnTo>
                      <a:lnTo>
                        <a:pt x="1042" y="469"/>
                      </a:lnTo>
                      <a:lnTo>
                        <a:pt x="1038" y="471"/>
                      </a:lnTo>
                      <a:lnTo>
                        <a:pt x="1036" y="472"/>
                      </a:lnTo>
                      <a:lnTo>
                        <a:pt x="1034" y="472"/>
                      </a:lnTo>
                      <a:lnTo>
                        <a:pt x="1027" y="473"/>
                      </a:lnTo>
                      <a:lnTo>
                        <a:pt x="1017" y="475"/>
                      </a:lnTo>
                      <a:lnTo>
                        <a:pt x="1004" y="477"/>
                      </a:lnTo>
                      <a:lnTo>
                        <a:pt x="990" y="479"/>
                      </a:lnTo>
                      <a:lnTo>
                        <a:pt x="975" y="482"/>
                      </a:lnTo>
                      <a:lnTo>
                        <a:pt x="961" y="483"/>
                      </a:lnTo>
                      <a:lnTo>
                        <a:pt x="949" y="485"/>
                      </a:lnTo>
                      <a:lnTo>
                        <a:pt x="949" y="483"/>
                      </a:lnTo>
                      <a:lnTo>
                        <a:pt x="949" y="479"/>
                      </a:lnTo>
                      <a:lnTo>
                        <a:pt x="949" y="477"/>
                      </a:lnTo>
                      <a:lnTo>
                        <a:pt x="949" y="475"/>
                      </a:lnTo>
                      <a:lnTo>
                        <a:pt x="947" y="462"/>
                      </a:lnTo>
                      <a:lnTo>
                        <a:pt x="946" y="448"/>
                      </a:lnTo>
                      <a:lnTo>
                        <a:pt x="943" y="437"/>
                      </a:lnTo>
                      <a:lnTo>
                        <a:pt x="938" y="424"/>
                      </a:lnTo>
                      <a:lnTo>
                        <a:pt x="932" y="414"/>
                      </a:lnTo>
                      <a:lnTo>
                        <a:pt x="926" y="402"/>
                      </a:lnTo>
                      <a:lnTo>
                        <a:pt x="917" y="393"/>
                      </a:lnTo>
                      <a:lnTo>
                        <a:pt x="908" y="384"/>
                      </a:lnTo>
                      <a:lnTo>
                        <a:pt x="1013" y="384"/>
                      </a:lnTo>
                      <a:lnTo>
                        <a:pt x="1021" y="386"/>
                      </a:lnTo>
                      <a:lnTo>
                        <a:pt x="1033" y="391"/>
                      </a:lnTo>
                      <a:lnTo>
                        <a:pt x="1040" y="396"/>
                      </a:lnTo>
                      <a:lnTo>
                        <a:pt x="1043" y="402"/>
                      </a:lnTo>
                      <a:lnTo>
                        <a:pt x="1044" y="407"/>
                      </a:lnTo>
                      <a:lnTo>
                        <a:pt x="1044" y="416"/>
                      </a:lnTo>
                      <a:lnTo>
                        <a:pt x="1044" y="434"/>
                      </a:lnTo>
                      <a:lnTo>
                        <a:pt x="1044" y="452"/>
                      </a:lnTo>
                      <a:lnTo>
                        <a:pt x="1044" y="4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5" name="Freeform 191"/>
                <p:cNvSpPr>
                  <a:spLocks/>
                </p:cNvSpPr>
                <p:nvPr/>
              </p:nvSpPr>
              <p:spPr bwMode="auto">
                <a:xfrm>
                  <a:off x="4542" y="2014"/>
                  <a:ext cx="84" cy="83"/>
                </a:xfrm>
                <a:custGeom>
                  <a:avLst/>
                  <a:gdLst>
                    <a:gd name="T0" fmla="*/ 22 w 183"/>
                    <a:gd name="T1" fmla="*/ 0 h 183"/>
                    <a:gd name="T2" fmla="*/ 17 w 183"/>
                    <a:gd name="T3" fmla="*/ 0 h 183"/>
                    <a:gd name="T4" fmla="*/ 13 w 183"/>
                    <a:gd name="T5" fmla="*/ 0 h 183"/>
                    <a:gd name="T6" fmla="*/ 10 w 183"/>
                    <a:gd name="T7" fmla="*/ 2 h 183"/>
                    <a:gd name="T8" fmla="*/ 7 w 183"/>
                    <a:gd name="T9" fmla="*/ 4 h 183"/>
                    <a:gd name="T10" fmla="*/ 5 w 183"/>
                    <a:gd name="T11" fmla="*/ 6 h 183"/>
                    <a:gd name="T12" fmla="*/ 3 w 183"/>
                    <a:gd name="T13" fmla="*/ 9 h 183"/>
                    <a:gd name="T14" fmla="*/ 1 w 183"/>
                    <a:gd name="T15" fmla="*/ 12 h 183"/>
                    <a:gd name="T16" fmla="*/ 0 w 183"/>
                    <a:gd name="T17" fmla="*/ 15 h 183"/>
                    <a:gd name="T18" fmla="*/ 0 w 183"/>
                    <a:gd name="T19" fmla="*/ 19 h 183"/>
                    <a:gd name="T20" fmla="*/ 0 w 183"/>
                    <a:gd name="T21" fmla="*/ 22 h 183"/>
                    <a:gd name="T22" fmla="*/ 1 w 183"/>
                    <a:gd name="T23" fmla="*/ 26 h 183"/>
                    <a:gd name="T24" fmla="*/ 3 w 183"/>
                    <a:gd name="T25" fmla="*/ 29 h 183"/>
                    <a:gd name="T26" fmla="*/ 6 w 183"/>
                    <a:gd name="T27" fmla="*/ 32 h 183"/>
                    <a:gd name="T28" fmla="*/ 8 w 183"/>
                    <a:gd name="T29" fmla="*/ 34 h 183"/>
                    <a:gd name="T30" fmla="*/ 12 w 183"/>
                    <a:gd name="T31" fmla="*/ 36 h 183"/>
                    <a:gd name="T32" fmla="*/ 16 w 183"/>
                    <a:gd name="T33" fmla="*/ 37 h 183"/>
                    <a:gd name="T34" fmla="*/ 19 w 183"/>
                    <a:gd name="T35" fmla="*/ 38 h 183"/>
                    <a:gd name="T36" fmla="*/ 23 w 183"/>
                    <a:gd name="T37" fmla="*/ 37 h 183"/>
                    <a:gd name="T38" fmla="*/ 27 w 183"/>
                    <a:gd name="T39" fmla="*/ 36 h 183"/>
                    <a:gd name="T40" fmla="*/ 30 w 183"/>
                    <a:gd name="T41" fmla="*/ 34 h 183"/>
                    <a:gd name="T42" fmla="*/ 33 w 183"/>
                    <a:gd name="T43" fmla="*/ 32 h 183"/>
                    <a:gd name="T44" fmla="*/ 35 w 183"/>
                    <a:gd name="T45" fmla="*/ 29 h 183"/>
                    <a:gd name="T46" fmla="*/ 37 w 183"/>
                    <a:gd name="T47" fmla="*/ 26 h 183"/>
                    <a:gd name="T48" fmla="*/ 38 w 183"/>
                    <a:gd name="T49" fmla="*/ 22 h 183"/>
                    <a:gd name="T50" fmla="*/ 39 w 183"/>
                    <a:gd name="T51" fmla="*/ 19 h 183"/>
                    <a:gd name="T52" fmla="*/ 39 w 183"/>
                    <a:gd name="T53" fmla="*/ 15 h 183"/>
                    <a:gd name="T54" fmla="*/ 37 w 183"/>
                    <a:gd name="T55" fmla="*/ 12 h 183"/>
                    <a:gd name="T56" fmla="*/ 36 w 183"/>
                    <a:gd name="T57" fmla="*/ 9 h 183"/>
                    <a:gd name="T58" fmla="*/ 34 w 183"/>
                    <a:gd name="T59" fmla="*/ 6 h 183"/>
                    <a:gd name="T60" fmla="*/ 31 w 183"/>
                    <a:gd name="T61" fmla="*/ 4 h 183"/>
                    <a:gd name="T62" fmla="*/ 28 w 183"/>
                    <a:gd name="T63" fmla="*/ 2 h 183"/>
                    <a:gd name="T64" fmla="*/ 25 w 183"/>
                    <a:gd name="T65" fmla="*/ 0 h 183"/>
                    <a:gd name="T66" fmla="*/ 22 w 183"/>
                    <a:gd name="T67" fmla="*/ 0 h 18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183" h="183">
                      <a:moveTo>
                        <a:pt x="104" y="0"/>
                      </a:moveTo>
                      <a:lnTo>
                        <a:pt x="79" y="0"/>
                      </a:lnTo>
                      <a:lnTo>
                        <a:pt x="63" y="3"/>
                      </a:lnTo>
                      <a:lnTo>
                        <a:pt x="48" y="10"/>
                      </a:lnTo>
                      <a:lnTo>
                        <a:pt x="34" y="19"/>
                      </a:lnTo>
                      <a:lnTo>
                        <a:pt x="23" y="30"/>
                      </a:lnTo>
                      <a:lnTo>
                        <a:pt x="14" y="43"/>
                      </a:lnTo>
                      <a:lnTo>
                        <a:pt x="6" y="57"/>
                      </a:lnTo>
                      <a:lnTo>
                        <a:pt x="1" y="73"/>
                      </a:lnTo>
                      <a:lnTo>
                        <a:pt x="0" y="91"/>
                      </a:lnTo>
                      <a:lnTo>
                        <a:pt x="2" y="109"/>
                      </a:lnTo>
                      <a:lnTo>
                        <a:pt x="7" y="126"/>
                      </a:lnTo>
                      <a:lnTo>
                        <a:pt x="15" y="142"/>
                      </a:lnTo>
                      <a:lnTo>
                        <a:pt x="26" y="155"/>
                      </a:lnTo>
                      <a:lnTo>
                        <a:pt x="40" y="167"/>
                      </a:lnTo>
                      <a:lnTo>
                        <a:pt x="56" y="176"/>
                      </a:lnTo>
                      <a:lnTo>
                        <a:pt x="74" y="180"/>
                      </a:lnTo>
                      <a:lnTo>
                        <a:pt x="92" y="183"/>
                      </a:lnTo>
                      <a:lnTo>
                        <a:pt x="110" y="180"/>
                      </a:lnTo>
                      <a:lnTo>
                        <a:pt x="128" y="176"/>
                      </a:lnTo>
                      <a:lnTo>
                        <a:pt x="143" y="167"/>
                      </a:lnTo>
                      <a:lnTo>
                        <a:pt x="157" y="155"/>
                      </a:lnTo>
                      <a:lnTo>
                        <a:pt x="168" y="142"/>
                      </a:lnTo>
                      <a:lnTo>
                        <a:pt x="176" y="126"/>
                      </a:lnTo>
                      <a:lnTo>
                        <a:pt x="181" y="109"/>
                      </a:lnTo>
                      <a:lnTo>
                        <a:pt x="183" y="91"/>
                      </a:lnTo>
                      <a:lnTo>
                        <a:pt x="182" y="73"/>
                      </a:lnTo>
                      <a:lnTo>
                        <a:pt x="177" y="57"/>
                      </a:lnTo>
                      <a:lnTo>
                        <a:pt x="169" y="43"/>
                      </a:lnTo>
                      <a:lnTo>
                        <a:pt x="160" y="30"/>
                      </a:lnTo>
                      <a:lnTo>
                        <a:pt x="148" y="19"/>
                      </a:lnTo>
                      <a:lnTo>
                        <a:pt x="135" y="10"/>
                      </a:lnTo>
                      <a:lnTo>
                        <a:pt x="120" y="3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3F9E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6" name="Freeform 192"/>
                <p:cNvSpPr>
                  <a:spLocks/>
                </p:cNvSpPr>
                <p:nvPr/>
              </p:nvSpPr>
              <p:spPr bwMode="auto">
                <a:xfrm>
                  <a:off x="4493" y="2014"/>
                  <a:ext cx="53" cy="48"/>
                </a:xfrm>
                <a:custGeom>
                  <a:avLst/>
                  <a:gdLst>
                    <a:gd name="T0" fmla="*/ 5 w 116"/>
                    <a:gd name="T1" fmla="*/ 0 h 103"/>
                    <a:gd name="T2" fmla="*/ 5 w 116"/>
                    <a:gd name="T3" fmla="*/ 0 h 103"/>
                    <a:gd name="T4" fmla="*/ 4 w 116"/>
                    <a:gd name="T5" fmla="*/ 0 h 103"/>
                    <a:gd name="T6" fmla="*/ 2 w 116"/>
                    <a:gd name="T7" fmla="*/ 0 h 103"/>
                    <a:gd name="T8" fmla="*/ 1 w 116"/>
                    <a:gd name="T9" fmla="*/ 1 h 103"/>
                    <a:gd name="T10" fmla="*/ 0 w 116"/>
                    <a:gd name="T11" fmla="*/ 2 h 103"/>
                    <a:gd name="T12" fmla="*/ 0 w 116"/>
                    <a:gd name="T13" fmla="*/ 2 h 103"/>
                    <a:gd name="T14" fmla="*/ 0 w 116"/>
                    <a:gd name="T15" fmla="*/ 5 h 103"/>
                    <a:gd name="T16" fmla="*/ 0 w 116"/>
                    <a:gd name="T17" fmla="*/ 9 h 103"/>
                    <a:gd name="T18" fmla="*/ 0 w 116"/>
                    <a:gd name="T19" fmla="*/ 13 h 103"/>
                    <a:gd name="T20" fmla="*/ 0 w 116"/>
                    <a:gd name="T21" fmla="*/ 15 h 103"/>
                    <a:gd name="T22" fmla="*/ 0 w 116"/>
                    <a:gd name="T23" fmla="*/ 17 h 103"/>
                    <a:gd name="T24" fmla="*/ 2 w 116"/>
                    <a:gd name="T25" fmla="*/ 19 h 103"/>
                    <a:gd name="T26" fmla="*/ 3 w 116"/>
                    <a:gd name="T27" fmla="*/ 20 h 103"/>
                    <a:gd name="T28" fmla="*/ 4 w 116"/>
                    <a:gd name="T29" fmla="*/ 20 h 103"/>
                    <a:gd name="T30" fmla="*/ 5 w 116"/>
                    <a:gd name="T31" fmla="*/ 20 h 103"/>
                    <a:gd name="T32" fmla="*/ 5 w 116"/>
                    <a:gd name="T33" fmla="*/ 20 h 103"/>
                    <a:gd name="T34" fmla="*/ 7 w 116"/>
                    <a:gd name="T35" fmla="*/ 21 h 103"/>
                    <a:gd name="T36" fmla="*/ 9 w 116"/>
                    <a:gd name="T37" fmla="*/ 21 h 103"/>
                    <a:gd name="T38" fmla="*/ 10 w 116"/>
                    <a:gd name="T39" fmla="*/ 21 h 103"/>
                    <a:gd name="T40" fmla="*/ 12 w 116"/>
                    <a:gd name="T41" fmla="*/ 22 h 103"/>
                    <a:gd name="T42" fmla="*/ 14 w 116"/>
                    <a:gd name="T43" fmla="*/ 22 h 103"/>
                    <a:gd name="T44" fmla="*/ 16 w 116"/>
                    <a:gd name="T45" fmla="*/ 22 h 103"/>
                    <a:gd name="T46" fmla="*/ 16 w 116"/>
                    <a:gd name="T47" fmla="*/ 22 h 103"/>
                    <a:gd name="T48" fmla="*/ 16 w 116"/>
                    <a:gd name="T49" fmla="*/ 21 h 103"/>
                    <a:gd name="T50" fmla="*/ 16 w 116"/>
                    <a:gd name="T51" fmla="*/ 21 h 103"/>
                    <a:gd name="T52" fmla="*/ 16 w 116"/>
                    <a:gd name="T53" fmla="*/ 20 h 103"/>
                    <a:gd name="T54" fmla="*/ 16 w 116"/>
                    <a:gd name="T55" fmla="*/ 17 h 103"/>
                    <a:gd name="T56" fmla="*/ 16 w 116"/>
                    <a:gd name="T57" fmla="*/ 14 h 103"/>
                    <a:gd name="T58" fmla="*/ 17 w 116"/>
                    <a:gd name="T59" fmla="*/ 12 h 103"/>
                    <a:gd name="T60" fmla="*/ 18 w 116"/>
                    <a:gd name="T61" fmla="*/ 9 h 103"/>
                    <a:gd name="T62" fmla="*/ 19 w 116"/>
                    <a:gd name="T63" fmla="*/ 7 h 103"/>
                    <a:gd name="T64" fmla="*/ 21 w 116"/>
                    <a:gd name="T65" fmla="*/ 4 h 103"/>
                    <a:gd name="T66" fmla="*/ 22 w 116"/>
                    <a:gd name="T67" fmla="*/ 2 h 103"/>
                    <a:gd name="T68" fmla="*/ 24 w 116"/>
                    <a:gd name="T69" fmla="*/ 0 h 103"/>
                    <a:gd name="T70" fmla="*/ 5 w 116"/>
                    <a:gd name="T71" fmla="*/ 0 h 10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116" h="103">
                      <a:moveTo>
                        <a:pt x="25" y="0"/>
                      </a:moveTo>
                      <a:lnTo>
                        <a:pt x="25" y="0"/>
                      </a:lnTo>
                      <a:lnTo>
                        <a:pt x="20" y="0"/>
                      </a:lnTo>
                      <a:lnTo>
                        <a:pt x="10" y="2"/>
                      </a:lnTo>
                      <a:lnTo>
                        <a:pt x="4" y="4"/>
                      </a:lnTo>
                      <a:lnTo>
                        <a:pt x="1" y="8"/>
                      </a:lnTo>
                      <a:lnTo>
                        <a:pt x="0" y="11"/>
                      </a:lnTo>
                      <a:lnTo>
                        <a:pt x="0" y="22"/>
                      </a:lnTo>
                      <a:lnTo>
                        <a:pt x="0" y="41"/>
                      </a:lnTo>
                      <a:lnTo>
                        <a:pt x="0" y="60"/>
                      </a:lnTo>
                      <a:lnTo>
                        <a:pt x="0" y="68"/>
                      </a:lnTo>
                      <a:lnTo>
                        <a:pt x="3" y="79"/>
                      </a:lnTo>
                      <a:lnTo>
                        <a:pt x="9" y="86"/>
                      </a:lnTo>
                      <a:lnTo>
                        <a:pt x="16" y="91"/>
                      </a:lnTo>
                      <a:lnTo>
                        <a:pt x="20" y="92"/>
                      </a:lnTo>
                      <a:lnTo>
                        <a:pt x="23" y="93"/>
                      </a:lnTo>
                      <a:lnTo>
                        <a:pt x="26" y="93"/>
                      </a:lnTo>
                      <a:lnTo>
                        <a:pt x="33" y="95"/>
                      </a:lnTo>
                      <a:lnTo>
                        <a:pt x="41" y="96"/>
                      </a:lnTo>
                      <a:lnTo>
                        <a:pt x="49" y="98"/>
                      </a:lnTo>
                      <a:lnTo>
                        <a:pt x="58" y="100"/>
                      </a:lnTo>
                      <a:lnTo>
                        <a:pt x="68" y="101"/>
                      </a:lnTo>
                      <a:lnTo>
                        <a:pt x="76" y="103"/>
                      </a:lnTo>
                      <a:lnTo>
                        <a:pt x="76" y="100"/>
                      </a:lnTo>
                      <a:lnTo>
                        <a:pt x="76" y="96"/>
                      </a:lnTo>
                      <a:lnTo>
                        <a:pt x="76" y="94"/>
                      </a:lnTo>
                      <a:lnTo>
                        <a:pt x="76" y="91"/>
                      </a:lnTo>
                      <a:lnTo>
                        <a:pt x="77" y="78"/>
                      </a:lnTo>
                      <a:lnTo>
                        <a:pt x="78" y="64"/>
                      </a:lnTo>
                      <a:lnTo>
                        <a:pt x="81" y="53"/>
                      </a:lnTo>
                      <a:lnTo>
                        <a:pt x="86" y="40"/>
                      </a:lnTo>
                      <a:lnTo>
                        <a:pt x="92" y="30"/>
                      </a:lnTo>
                      <a:lnTo>
                        <a:pt x="99" y="18"/>
                      </a:lnTo>
                      <a:lnTo>
                        <a:pt x="107" y="9"/>
                      </a:lnTo>
                      <a:lnTo>
                        <a:pt x="116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7" name="Freeform 193"/>
                <p:cNvSpPr>
                  <a:spLocks/>
                </p:cNvSpPr>
                <p:nvPr/>
              </p:nvSpPr>
              <p:spPr bwMode="auto">
                <a:xfrm>
                  <a:off x="4510" y="1854"/>
                  <a:ext cx="428" cy="153"/>
                </a:xfrm>
                <a:custGeom>
                  <a:avLst/>
                  <a:gdLst>
                    <a:gd name="T0" fmla="*/ 23 w 940"/>
                    <a:gd name="T1" fmla="*/ 69 h 336"/>
                    <a:gd name="T2" fmla="*/ 25 w 940"/>
                    <a:gd name="T3" fmla="*/ 67 h 336"/>
                    <a:gd name="T4" fmla="*/ 29 w 940"/>
                    <a:gd name="T5" fmla="*/ 67 h 336"/>
                    <a:gd name="T6" fmla="*/ 32 w 940"/>
                    <a:gd name="T7" fmla="*/ 66 h 336"/>
                    <a:gd name="T8" fmla="*/ 36 w 940"/>
                    <a:gd name="T9" fmla="*/ 66 h 336"/>
                    <a:gd name="T10" fmla="*/ 39 w 940"/>
                    <a:gd name="T11" fmla="*/ 67 h 336"/>
                    <a:gd name="T12" fmla="*/ 42 w 940"/>
                    <a:gd name="T13" fmla="*/ 67 h 336"/>
                    <a:gd name="T14" fmla="*/ 46 w 940"/>
                    <a:gd name="T15" fmla="*/ 69 h 336"/>
                    <a:gd name="T16" fmla="*/ 144 w 940"/>
                    <a:gd name="T17" fmla="*/ 70 h 336"/>
                    <a:gd name="T18" fmla="*/ 147 w 940"/>
                    <a:gd name="T19" fmla="*/ 68 h 336"/>
                    <a:gd name="T20" fmla="*/ 150 w 940"/>
                    <a:gd name="T21" fmla="*/ 67 h 336"/>
                    <a:gd name="T22" fmla="*/ 153 w 940"/>
                    <a:gd name="T23" fmla="*/ 66 h 336"/>
                    <a:gd name="T24" fmla="*/ 157 w 940"/>
                    <a:gd name="T25" fmla="*/ 66 h 336"/>
                    <a:gd name="T26" fmla="*/ 160 w 940"/>
                    <a:gd name="T27" fmla="*/ 66 h 336"/>
                    <a:gd name="T28" fmla="*/ 164 w 940"/>
                    <a:gd name="T29" fmla="*/ 67 h 336"/>
                    <a:gd name="T30" fmla="*/ 167 w 940"/>
                    <a:gd name="T31" fmla="*/ 68 h 336"/>
                    <a:gd name="T32" fmla="*/ 169 w 940"/>
                    <a:gd name="T33" fmla="*/ 70 h 336"/>
                    <a:gd name="T34" fmla="*/ 195 w 940"/>
                    <a:gd name="T35" fmla="*/ 61 h 336"/>
                    <a:gd name="T36" fmla="*/ 195 w 940"/>
                    <a:gd name="T37" fmla="*/ 40 h 336"/>
                    <a:gd name="T38" fmla="*/ 194 w 940"/>
                    <a:gd name="T39" fmla="*/ 33 h 336"/>
                    <a:gd name="T40" fmla="*/ 192 w 940"/>
                    <a:gd name="T41" fmla="*/ 24 h 336"/>
                    <a:gd name="T42" fmla="*/ 189 w 940"/>
                    <a:gd name="T43" fmla="*/ 13 h 336"/>
                    <a:gd name="T44" fmla="*/ 186 w 940"/>
                    <a:gd name="T45" fmla="*/ 5 h 336"/>
                    <a:gd name="T46" fmla="*/ 186 w 940"/>
                    <a:gd name="T47" fmla="*/ 4 h 336"/>
                    <a:gd name="T48" fmla="*/ 183 w 940"/>
                    <a:gd name="T49" fmla="*/ 0 h 336"/>
                    <a:gd name="T50" fmla="*/ 78 w 940"/>
                    <a:gd name="T51" fmla="*/ 0 h 336"/>
                    <a:gd name="T52" fmla="*/ 72 w 940"/>
                    <a:gd name="T53" fmla="*/ 1 h 336"/>
                    <a:gd name="T54" fmla="*/ 68 w 940"/>
                    <a:gd name="T55" fmla="*/ 2 h 336"/>
                    <a:gd name="T56" fmla="*/ 66 w 940"/>
                    <a:gd name="T57" fmla="*/ 4 h 336"/>
                    <a:gd name="T58" fmla="*/ 65 w 940"/>
                    <a:gd name="T59" fmla="*/ 5 h 336"/>
                    <a:gd name="T60" fmla="*/ 35 w 940"/>
                    <a:gd name="T61" fmla="*/ 36 h 336"/>
                    <a:gd name="T62" fmla="*/ 27 w 940"/>
                    <a:gd name="T63" fmla="*/ 38 h 336"/>
                    <a:gd name="T64" fmla="*/ 17 w 940"/>
                    <a:gd name="T65" fmla="*/ 41 h 336"/>
                    <a:gd name="T66" fmla="*/ 9 w 940"/>
                    <a:gd name="T67" fmla="*/ 44 h 336"/>
                    <a:gd name="T68" fmla="*/ 5 w 940"/>
                    <a:gd name="T69" fmla="*/ 46 h 336"/>
                    <a:gd name="T70" fmla="*/ 2 w 940"/>
                    <a:gd name="T71" fmla="*/ 49 h 336"/>
                    <a:gd name="T72" fmla="*/ 0 w 940"/>
                    <a:gd name="T73" fmla="*/ 53 h 336"/>
                    <a:gd name="T74" fmla="*/ 0 w 940"/>
                    <a:gd name="T75" fmla="*/ 56 h 336"/>
                    <a:gd name="T76" fmla="*/ 0 w 940"/>
                    <a:gd name="T77" fmla="*/ 56 h 336"/>
                    <a:gd name="T78" fmla="*/ 0 w 940"/>
                    <a:gd name="T79" fmla="*/ 57 h 336"/>
                    <a:gd name="T80" fmla="*/ 0 w 940"/>
                    <a:gd name="T81" fmla="*/ 57 h 336"/>
                    <a:gd name="T82" fmla="*/ 21 w 940"/>
                    <a:gd name="T83" fmla="*/ 70 h 3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940" h="336">
                      <a:moveTo>
                        <a:pt x="103" y="336"/>
                      </a:moveTo>
                      <a:lnTo>
                        <a:pt x="110" y="332"/>
                      </a:lnTo>
                      <a:lnTo>
                        <a:pt x="117" y="329"/>
                      </a:lnTo>
                      <a:lnTo>
                        <a:pt x="124" y="326"/>
                      </a:lnTo>
                      <a:lnTo>
                        <a:pt x="132" y="324"/>
                      </a:lnTo>
                      <a:lnTo>
                        <a:pt x="140" y="322"/>
                      </a:lnTo>
                      <a:lnTo>
                        <a:pt x="148" y="321"/>
                      </a:lnTo>
                      <a:lnTo>
                        <a:pt x="157" y="319"/>
                      </a:lnTo>
                      <a:lnTo>
                        <a:pt x="165" y="319"/>
                      </a:lnTo>
                      <a:lnTo>
                        <a:pt x="173" y="319"/>
                      </a:lnTo>
                      <a:lnTo>
                        <a:pt x="181" y="321"/>
                      </a:lnTo>
                      <a:lnTo>
                        <a:pt x="189" y="322"/>
                      </a:lnTo>
                      <a:lnTo>
                        <a:pt x="197" y="324"/>
                      </a:lnTo>
                      <a:lnTo>
                        <a:pt x="205" y="326"/>
                      </a:lnTo>
                      <a:lnTo>
                        <a:pt x="212" y="329"/>
                      </a:lnTo>
                      <a:lnTo>
                        <a:pt x="219" y="332"/>
                      </a:lnTo>
                      <a:lnTo>
                        <a:pt x="226" y="336"/>
                      </a:lnTo>
                      <a:lnTo>
                        <a:pt x="695" y="336"/>
                      </a:lnTo>
                      <a:lnTo>
                        <a:pt x="702" y="332"/>
                      </a:lnTo>
                      <a:lnTo>
                        <a:pt x="709" y="329"/>
                      </a:lnTo>
                      <a:lnTo>
                        <a:pt x="716" y="326"/>
                      </a:lnTo>
                      <a:lnTo>
                        <a:pt x="724" y="324"/>
                      </a:lnTo>
                      <a:lnTo>
                        <a:pt x="732" y="322"/>
                      </a:lnTo>
                      <a:lnTo>
                        <a:pt x="740" y="321"/>
                      </a:lnTo>
                      <a:lnTo>
                        <a:pt x="749" y="319"/>
                      </a:lnTo>
                      <a:lnTo>
                        <a:pt x="757" y="319"/>
                      </a:lnTo>
                      <a:lnTo>
                        <a:pt x="765" y="319"/>
                      </a:lnTo>
                      <a:lnTo>
                        <a:pt x="773" y="321"/>
                      </a:lnTo>
                      <a:lnTo>
                        <a:pt x="781" y="322"/>
                      </a:lnTo>
                      <a:lnTo>
                        <a:pt x="790" y="324"/>
                      </a:lnTo>
                      <a:lnTo>
                        <a:pt x="798" y="326"/>
                      </a:lnTo>
                      <a:lnTo>
                        <a:pt x="805" y="329"/>
                      </a:lnTo>
                      <a:lnTo>
                        <a:pt x="811" y="332"/>
                      </a:lnTo>
                      <a:lnTo>
                        <a:pt x="818" y="336"/>
                      </a:lnTo>
                      <a:lnTo>
                        <a:pt x="940" y="336"/>
                      </a:lnTo>
                      <a:lnTo>
                        <a:pt x="940" y="293"/>
                      </a:lnTo>
                      <a:lnTo>
                        <a:pt x="940" y="240"/>
                      </a:lnTo>
                      <a:lnTo>
                        <a:pt x="940" y="193"/>
                      </a:lnTo>
                      <a:lnTo>
                        <a:pt x="940" y="172"/>
                      </a:lnTo>
                      <a:lnTo>
                        <a:pt x="937" y="160"/>
                      </a:lnTo>
                      <a:lnTo>
                        <a:pt x="932" y="141"/>
                      </a:lnTo>
                      <a:lnTo>
                        <a:pt x="925" y="117"/>
                      </a:lnTo>
                      <a:lnTo>
                        <a:pt x="917" y="89"/>
                      </a:lnTo>
                      <a:lnTo>
                        <a:pt x="911" y="64"/>
                      </a:lnTo>
                      <a:lnTo>
                        <a:pt x="904" y="42"/>
                      </a:lnTo>
                      <a:lnTo>
                        <a:pt x="899" y="27"/>
                      </a:lnTo>
                      <a:lnTo>
                        <a:pt x="898" y="21"/>
                      </a:lnTo>
                      <a:lnTo>
                        <a:pt x="897" y="18"/>
                      </a:lnTo>
                      <a:lnTo>
                        <a:pt x="892" y="11"/>
                      </a:lnTo>
                      <a:lnTo>
                        <a:pt x="885" y="3"/>
                      </a:lnTo>
                      <a:lnTo>
                        <a:pt x="874" y="0"/>
                      </a:lnTo>
                      <a:lnTo>
                        <a:pt x="375" y="0"/>
                      </a:lnTo>
                      <a:lnTo>
                        <a:pt x="361" y="2"/>
                      </a:lnTo>
                      <a:lnTo>
                        <a:pt x="348" y="4"/>
                      </a:lnTo>
                      <a:lnTo>
                        <a:pt x="338" y="7"/>
                      </a:lnTo>
                      <a:lnTo>
                        <a:pt x="329" y="12"/>
                      </a:lnTo>
                      <a:lnTo>
                        <a:pt x="322" y="17"/>
                      </a:lnTo>
                      <a:lnTo>
                        <a:pt x="316" y="20"/>
                      </a:lnTo>
                      <a:lnTo>
                        <a:pt x="313" y="23"/>
                      </a:lnTo>
                      <a:lnTo>
                        <a:pt x="311" y="25"/>
                      </a:lnTo>
                      <a:lnTo>
                        <a:pt x="173" y="169"/>
                      </a:lnTo>
                      <a:lnTo>
                        <a:pt x="167" y="171"/>
                      </a:lnTo>
                      <a:lnTo>
                        <a:pt x="152" y="175"/>
                      </a:lnTo>
                      <a:lnTo>
                        <a:pt x="132" y="182"/>
                      </a:lnTo>
                      <a:lnTo>
                        <a:pt x="106" y="190"/>
                      </a:lnTo>
                      <a:lnTo>
                        <a:pt x="82" y="198"/>
                      </a:lnTo>
                      <a:lnTo>
                        <a:pt x="60" y="205"/>
                      </a:lnTo>
                      <a:lnTo>
                        <a:pt x="45" y="210"/>
                      </a:lnTo>
                      <a:lnTo>
                        <a:pt x="38" y="212"/>
                      </a:lnTo>
                      <a:lnTo>
                        <a:pt x="27" y="219"/>
                      </a:lnTo>
                      <a:lnTo>
                        <a:pt x="18" y="227"/>
                      </a:lnTo>
                      <a:lnTo>
                        <a:pt x="11" y="236"/>
                      </a:lnTo>
                      <a:lnTo>
                        <a:pt x="6" y="246"/>
                      </a:lnTo>
                      <a:lnTo>
                        <a:pt x="3" y="254"/>
                      </a:lnTo>
                      <a:lnTo>
                        <a:pt x="1" y="262"/>
                      </a:lnTo>
                      <a:lnTo>
                        <a:pt x="0" y="268"/>
                      </a:lnTo>
                      <a:lnTo>
                        <a:pt x="0" y="272"/>
                      </a:lnTo>
                      <a:lnTo>
                        <a:pt x="0" y="273"/>
                      </a:lnTo>
                      <a:lnTo>
                        <a:pt x="0" y="274"/>
                      </a:lnTo>
                      <a:lnTo>
                        <a:pt x="0" y="336"/>
                      </a:lnTo>
                      <a:lnTo>
                        <a:pt x="103" y="336"/>
                      </a:lnTo>
                      <a:close/>
                    </a:path>
                  </a:pathLst>
                </a:custGeom>
                <a:solidFill>
                  <a:srgbClr val="3F9E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8" name="Freeform 194"/>
                <p:cNvSpPr>
                  <a:spLocks/>
                </p:cNvSpPr>
                <p:nvPr/>
              </p:nvSpPr>
              <p:spPr bwMode="auto">
                <a:xfrm>
                  <a:off x="4623" y="2014"/>
                  <a:ext cx="194" cy="52"/>
                </a:xfrm>
                <a:custGeom>
                  <a:avLst/>
                  <a:gdLst>
                    <a:gd name="T0" fmla="*/ 0 w 425"/>
                    <a:gd name="T1" fmla="*/ 0 h 111"/>
                    <a:gd name="T2" fmla="*/ 2 w 425"/>
                    <a:gd name="T3" fmla="*/ 2 h 111"/>
                    <a:gd name="T4" fmla="*/ 4 w 425"/>
                    <a:gd name="T5" fmla="*/ 4 h 111"/>
                    <a:gd name="T6" fmla="*/ 5 w 425"/>
                    <a:gd name="T7" fmla="*/ 7 h 111"/>
                    <a:gd name="T8" fmla="*/ 6 w 425"/>
                    <a:gd name="T9" fmla="*/ 9 h 111"/>
                    <a:gd name="T10" fmla="*/ 7 w 425"/>
                    <a:gd name="T11" fmla="*/ 12 h 111"/>
                    <a:gd name="T12" fmla="*/ 8 w 425"/>
                    <a:gd name="T13" fmla="*/ 14 h 111"/>
                    <a:gd name="T14" fmla="*/ 8 w 425"/>
                    <a:gd name="T15" fmla="*/ 17 h 111"/>
                    <a:gd name="T16" fmla="*/ 8 w 425"/>
                    <a:gd name="T17" fmla="*/ 20 h 111"/>
                    <a:gd name="T18" fmla="*/ 8 w 425"/>
                    <a:gd name="T19" fmla="*/ 21 h 111"/>
                    <a:gd name="T20" fmla="*/ 8 w 425"/>
                    <a:gd name="T21" fmla="*/ 22 h 111"/>
                    <a:gd name="T22" fmla="*/ 8 w 425"/>
                    <a:gd name="T23" fmla="*/ 23 h 111"/>
                    <a:gd name="T24" fmla="*/ 8 w 425"/>
                    <a:gd name="T25" fmla="*/ 24 h 111"/>
                    <a:gd name="T26" fmla="*/ 80 w 425"/>
                    <a:gd name="T27" fmla="*/ 24 h 111"/>
                    <a:gd name="T28" fmla="*/ 80 w 425"/>
                    <a:gd name="T29" fmla="*/ 23 h 111"/>
                    <a:gd name="T30" fmla="*/ 80 w 425"/>
                    <a:gd name="T31" fmla="*/ 22 h 111"/>
                    <a:gd name="T32" fmla="*/ 80 w 425"/>
                    <a:gd name="T33" fmla="*/ 21 h 111"/>
                    <a:gd name="T34" fmla="*/ 80 w 425"/>
                    <a:gd name="T35" fmla="*/ 20 h 111"/>
                    <a:gd name="T36" fmla="*/ 80 w 425"/>
                    <a:gd name="T37" fmla="*/ 17 h 111"/>
                    <a:gd name="T38" fmla="*/ 81 w 425"/>
                    <a:gd name="T39" fmla="*/ 14 h 111"/>
                    <a:gd name="T40" fmla="*/ 81 w 425"/>
                    <a:gd name="T41" fmla="*/ 12 h 111"/>
                    <a:gd name="T42" fmla="*/ 82 w 425"/>
                    <a:gd name="T43" fmla="*/ 9 h 111"/>
                    <a:gd name="T44" fmla="*/ 84 w 425"/>
                    <a:gd name="T45" fmla="*/ 7 h 111"/>
                    <a:gd name="T46" fmla="*/ 85 w 425"/>
                    <a:gd name="T47" fmla="*/ 4 h 111"/>
                    <a:gd name="T48" fmla="*/ 87 w 425"/>
                    <a:gd name="T49" fmla="*/ 2 h 111"/>
                    <a:gd name="T50" fmla="*/ 89 w 425"/>
                    <a:gd name="T51" fmla="*/ 0 h 111"/>
                    <a:gd name="T52" fmla="*/ 0 w 425"/>
                    <a:gd name="T53" fmla="*/ 0 h 11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425" h="111">
                      <a:moveTo>
                        <a:pt x="0" y="0"/>
                      </a:moveTo>
                      <a:lnTo>
                        <a:pt x="9" y="9"/>
                      </a:lnTo>
                      <a:lnTo>
                        <a:pt x="17" y="18"/>
                      </a:lnTo>
                      <a:lnTo>
                        <a:pt x="24" y="30"/>
                      </a:lnTo>
                      <a:lnTo>
                        <a:pt x="30" y="40"/>
                      </a:lnTo>
                      <a:lnTo>
                        <a:pt x="35" y="53"/>
                      </a:lnTo>
                      <a:lnTo>
                        <a:pt x="38" y="64"/>
                      </a:lnTo>
                      <a:lnTo>
                        <a:pt x="39" y="78"/>
                      </a:lnTo>
                      <a:lnTo>
                        <a:pt x="40" y="91"/>
                      </a:lnTo>
                      <a:lnTo>
                        <a:pt x="40" y="95"/>
                      </a:lnTo>
                      <a:lnTo>
                        <a:pt x="40" y="101"/>
                      </a:lnTo>
                      <a:lnTo>
                        <a:pt x="40" y="106"/>
                      </a:lnTo>
                      <a:lnTo>
                        <a:pt x="39" y="111"/>
                      </a:lnTo>
                      <a:lnTo>
                        <a:pt x="386" y="111"/>
                      </a:lnTo>
                      <a:lnTo>
                        <a:pt x="385" y="106"/>
                      </a:lnTo>
                      <a:lnTo>
                        <a:pt x="385" y="101"/>
                      </a:lnTo>
                      <a:lnTo>
                        <a:pt x="385" y="95"/>
                      </a:lnTo>
                      <a:lnTo>
                        <a:pt x="385" y="91"/>
                      </a:lnTo>
                      <a:lnTo>
                        <a:pt x="386" y="78"/>
                      </a:lnTo>
                      <a:lnTo>
                        <a:pt x="387" y="64"/>
                      </a:lnTo>
                      <a:lnTo>
                        <a:pt x="391" y="53"/>
                      </a:lnTo>
                      <a:lnTo>
                        <a:pt x="395" y="40"/>
                      </a:lnTo>
                      <a:lnTo>
                        <a:pt x="401" y="30"/>
                      </a:lnTo>
                      <a:lnTo>
                        <a:pt x="408" y="18"/>
                      </a:lnTo>
                      <a:lnTo>
                        <a:pt x="416" y="9"/>
                      </a:lnTo>
                      <a:lnTo>
                        <a:pt x="42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9" name="Freeform 195"/>
                <p:cNvSpPr>
                  <a:spLocks/>
                </p:cNvSpPr>
                <p:nvPr/>
              </p:nvSpPr>
              <p:spPr bwMode="auto">
                <a:xfrm>
                  <a:off x="4893" y="2014"/>
                  <a:ext cx="62" cy="46"/>
                </a:xfrm>
                <a:custGeom>
                  <a:avLst/>
                  <a:gdLst>
                    <a:gd name="T0" fmla="*/ 24 w 136"/>
                    <a:gd name="T1" fmla="*/ 0 h 101"/>
                    <a:gd name="T2" fmla="*/ 22 w 136"/>
                    <a:gd name="T3" fmla="*/ 0 h 101"/>
                    <a:gd name="T4" fmla="*/ 0 w 136"/>
                    <a:gd name="T5" fmla="*/ 0 h 101"/>
                    <a:gd name="T6" fmla="*/ 2 w 136"/>
                    <a:gd name="T7" fmla="*/ 2 h 101"/>
                    <a:gd name="T8" fmla="*/ 4 w 136"/>
                    <a:gd name="T9" fmla="*/ 4 h 101"/>
                    <a:gd name="T10" fmla="*/ 5 w 136"/>
                    <a:gd name="T11" fmla="*/ 6 h 101"/>
                    <a:gd name="T12" fmla="*/ 6 w 136"/>
                    <a:gd name="T13" fmla="*/ 8 h 101"/>
                    <a:gd name="T14" fmla="*/ 7 w 136"/>
                    <a:gd name="T15" fmla="*/ 11 h 101"/>
                    <a:gd name="T16" fmla="*/ 8 w 136"/>
                    <a:gd name="T17" fmla="*/ 13 h 101"/>
                    <a:gd name="T18" fmla="*/ 8 w 136"/>
                    <a:gd name="T19" fmla="*/ 16 h 101"/>
                    <a:gd name="T20" fmla="*/ 9 w 136"/>
                    <a:gd name="T21" fmla="*/ 19 h 101"/>
                    <a:gd name="T22" fmla="*/ 9 w 136"/>
                    <a:gd name="T23" fmla="*/ 19 h 101"/>
                    <a:gd name="T24" fmla="*/ 9 w 136"/>
                    <a:gd name="T25" fmla="*/ 20 h 101"/>
                    <a:gd name="T26" fmla="*/ 9 w 136"/>
                    <a:gd name="T27" fmla="*/ 20 h 101"/>
                    <a:gd name="T28" fmla="*/ 9 w 136"/>
                    <a:gd name="T29" fmla="*/ 21 h 101"/>
                    <a:gd name="T30" fmla="*/ 11 w 136"/>
                    <a:gd name="T31" fmla="*/ 20 h 101"/>
                    <a:gd name="T32" fmla="*/ 14 w 136"/>
                    <a:gd name="T33" fmla="*/ 20 h 101"/>
                    <a:gd name="T34" fmla="*/ 17 w 136"/>
                    <a:gd name="T35" fmla="*/ 20 h 101"/>
                    <a:gd name="T36" fmla="*/ 20 w 136"/>
                    <a:gd name="T37" fmla="*/ 19 h 101"/>
                    <a:gd name="T38" fmla="*/ 23 w 136"/>
                    <a:gd name="T39" fmla="*/ 19 h 101"/>
                    <a:gd name="T40" fmla="*/ 25 w 136"/>
                    <a:gd name="T41" fmla="*/ 19 h 101"/>
                    <a:gd name="T42" fmla="*/ 26 w 136"/>
                    <a:gd name="T43" fmla="*/ 18 h 101"/>
                    <a:gd name="T44" fmla="*/ 26 w 136"/>
                    <a:gd name="T45" fmla="*/ 18 h 101"/>
                    <a:gd name="T46" fmla="*/ 27 w 136"/>
                    <a:gd name="T47" fmla="*/ 18 h 101"/>
                    <a:gd name="T48" fmla="*/ 28 w 136"/>
                    <a:gd name="T49" fmla="*/ 18 h 101"/>
                    <a:gd name="T50" fmla="*/ 28 w 136"/>
                    <a:gd name="T51" fmla="*/ 17 h 101"/>
                    <a:gd name="T52" fmla="*/ 28 w 136"/>
                    <a:gd name="T53" fmla="*/ 16 h 101"/>
                    <a:gd name="T54" fmla="*/ 28 w 136"/>
                    <a:gd name="T55" fmla="*/ 14 h 101"/>
                    <a:gd name="T56" fmla="*/ 28 w 136"/>
                    <a:gd name="T57" fmla="*/ 10 h 101"/>
                    <a:gd name="T58" fmla="*/ 28 w 136"/>
                    <a:gd name="T59" fmla="*/ 7 h 101"/>
                    <a:gd name="T60" fmla="*/ 28 w 136"/>
                    <a:gd name="T61" fmla="*/ 5 h 101"/>
                    <a:gd name="T62" fmla="*/ 28 w 136"/>
                    <a:gd name="T63" fmla="*/ 4 h 101"/>
                    <a:gd name="T64" fmla="*/ 27 w 136"/>
                    <a:gd name="T65" fmla="*/ 2 h 101"/>
                    <a:gd name="T66" fmla="*/ 26 w 136"/>
                    <a:gd name="T67" fmla="*/ 1 h 101"/>
                    <a:gd name="T68" fmla="*/ 24 w 136"/>
                    <a:gd name="T69" fmla="*/ 0 h 10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36" h="101">
                      <a:moveTo>
                        <a:pt x="113" y="2"/>
                      </a:moveTo>
                      <a:lnTo>
                        <a:pt x="105" y="0"/>
                      </a:lnTo>
                      <a:lnTo>
                        <a:pt x="0" y="0"/>
                      </a:lnTo>
                      <a:lnTo>
                        <a:pt x="9" y="9"/>
                      </a:lnTo>
                      <a:lnTo>
                        <a:pt x="18" y="18"/>
                      </a:lnTo>
                      <a:lnTo>
                        <a:pt x="24" y="30"/>
                      </a:lnTo>
                      <a:lnTo>
                        <a:pt x="30" y="40"/>
                      </a:lnTo>
                      <a:lnTo>
                        <a:pt x="35" y="53"/>
                      </a:lnTo>
                      <a:lnTo>
                        <a:pt x="38" y="64"/>
                      </a:lnTo>
                      <a:lnTo>
                        <a:pt x="39" y="78"/>
                      </a:lnTo>
                      <a:lnTo>
                        <a:pt x="41" y="91"/>
                      </a:lnTo>
                      <a:lnTo>
                        <a:pt x="41" y="93"/>
                      </a:lnTo>
                      <a:lnTo>
                        <a:pt x="41" y="95"/>
                      </a:lnTo>
                      <a:lnTo>
                        <a:pt x="41" y="99"/>
                      </a:lnTo>
                      <a:lnTo>
                        <a:pt x="41" y="101"/>
                      </a:lnTo>
                      <a:lnTo>
                        <a:pt x="53" y="99"/>
                      </a:lnTo>
                      <a:lnTo>
                        <a:pt x="67" y="98"/>
                      </a:lnTo>
                      <a:lnTo>
                        <a:pt x="82" y="95"/>
                      </a:lnTo>
                      <a:lnTo>
                        <a:pt x="96" y="93"/>
                      </a:lnTo>
                      <a:lnTo>
                        <a:pt x="109" y="91"/>
                      </a:lnTo>
                      <a:lnTo>
                        <a:pt x="119" y="89"/>
                      </a:lnTo>
                      <a:lnTo>
                        <a:pt x="126" y="88"/>
                      </a:lnTo>
                      <a:lnTo>
                        <a:pt x="128" y="88"/>
                      </a:lnTo>
                      <a:lnTo>
                        <a:pt x="130" y="87"/>
                      </a:lnTo>
                      <a:lnTo>
                        <a:pt x="134" y="85"/>
                      </a:lnTo>
                      <a:lnTo>
                        <a:pt x="135" y="81"/>
                      </a:lnTo>
                      <a:lnTo>
                        <a:pt x="136" y="76"/>
                      </a:lnTo>
                      <a:lnTo>
                        <a:pt x="136" y="68"/>
                      </a:lnTo>
                      <a:lnTo>
                        <a:pt x="136" y="50"/>
                      </a:lnTo>
                      <a:lnTo>
                        <a:pt x="136" y="32"/>
                      </a:lnTo>
                      <a:lnTo>
                        <a:pt x="136" y="23"/>
                      </a:lnTo>
                      <a:lnTo>
                        <a:pt x="135" y="18"/>
                      </a:lnTo>
                      <a:lnTo>
                        <a:pt x="132" y="12"/>
                      </a:lnTo>
                      <a:lnTo>
                        <a:pt x="125" y="7"/>
                      </a:lnTo>
                      <a:lnTo>
                        <a:pt x="113" y="2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0" name="Freeform 196"/>
                <p:cNvSpPr>
                  <a:spLocks/>
                </p:cNvSpPr>
                <p:nvPr/>
              </p:nvSpPr>
              <p:spPr bwMode="auto">
                <a:xfrm>
                  <a:off x="4813" y="2014"/>
                  <a:ext cx="83" cy="83"/>
                </a:xfrm>
                <a:custGeom>
                  <a:avLst/>
                  <a:gdLst>
                    <a:gd name="T0" fmla="*/ 21 w 183"/>
                    <a:gd name="T1" fmla="*/ 0 h 183"/>
                    <a:gd name="T2" fmla="*/ 16 w 183"/>
                    <a:gd name="T3" fmla="*/ 0 h 183"/>
                    <a:gd name="T4" fmla="*/ 13 w 183"/>
                    <a:gd name="T5" fmla="*/ 0 h 183"/>
                    <a:gd name="T6" fmla="*/ 10 w 183"/>
                    <a:gd name="T7" fmla="*/ 2 h 183"/>
                    <a:gd name="T8" fmla="*/ 7 w 183"/>
                    <a:gd name="T9" fmla="*/ 4 h 183"/>
                    <a:gd name="T10" fmla="*/ 5 w 183"/>
                    <a:gd name="T11" fmla="*/ 6 h 183"/>
                    <a:gd name="T12" fmla="*/ 3 w 183"/>
                    <a:gd name="T13" fmla="*/ 9 h 183"/>
                    <a:gd name="T14" fmla="*/ 1 w 183"/>
                    <a:gd name="T15" fmla="*/ 12 h 183"/>
                    <a:gd name="T16" fmla="*/ 0 w 183"/>
                    <a:gd name="T17" fmla="*/ 15 h 183"/>
                    <a:gd name="T18" fmla="*/ 0 w 183"/>
                    <a:gd name="T19" fmla="*/ 19 h 183"/>
                    <a:gd name="T20" fmla="*/ 0 w 183"/>
                    <a:gd name="T21" fmla="*/ 22 h 183"/>
                    <a:gd name="T22" fmla="*/ 1 w 183"/>
                    <a:gd name="T23" fmla="*/ 26 h 183"/>
                    <a:gd name="T24" fmla="*/ 3 w 183"/>
                    <a:gd name="T25" fmla="*/ 29 h 183"/>
                    <a:gd name="T26" fmla="*/ 5 w 183"/>
                    <a:gd name="T27" fmla="*/ 32 h 183"/>
                    <a:gd name="T28" fmla="*/ 8 w 183"/>
                    <a:gd name="T29" fmla="*/ 34 h 183"/>
                    <a:gd name="T30" fmla="*/ 12 w 183"/>
                    <a:gd name="T31" fmla="*/ 36 h 183"/>
                    <a:gd name="T32" fmla="*/ 15 w 183"/>
                    <a:gd name="T33" fmla="*/ 37 h 183"/>
                    <a:gd name="T34" fmla="*/ 19 w 183"/>
                    <a:gd name="T35" fmla="*/ 38 h 183"/>
                    <a:gd name="T36" fmla="*/ 23 w 183"/>
                    <a:gd name="T37" fmla="*/ 37 h 183"/>
                    <a:gd name="T38" fmla="*/ 26 w 183"/>
                    <a:gd name="T39" fmla="*/ 36 h 183"/>
                    <a:gd name="T40" fmla="*/ 29 w 183"/>
                    <a:gd name="T41" fmla="*/ 34 h 183"/>
                    <a:gd name="T42" fmla="*/ 32 w 183"/>
                    <a:gd name="T43" fmla="*/ 32 h 183"/>
                    <a:gd name="T44" fmla="*/ 34 w 183"/>
                    <a:gd name="T45" fmla="*/ 29 h 183"/>
                    <a:gd name="T46" fmla="*/ 36 w 183"/>
                    <a:gd name="T47" fmla="*/ 26 h 183"/>
                    <a:gd name="T48" fmla="*/ 37 w 183"/>
                    <a:gd name="T49" fmla="*/ 22 h 183"/>
                    <a:gd name="T50" fmla="*/ 38 w 183"/>
                    <a:gd name="T51" fmla="*/ 19 h 183"/>
                    <a:gd name="T52" fmla="*/ 38 w 183"/>
                    <a:gd name="T53" fmla="*/ 15 h 183"/>
                    <a:gd name="T54" fmla="*/ 37 w 183"/>
                    <a:gd name="T55" fmla="*/ 12 h 183"/>
                    <a:gd name="T56" fmla="*/ 35 w 183"/>
                    <a:gd name="T57" fmla="*/ 9 h 183"/>
                    <a:gd name="T58" fmla="*/ 33 w 183"/>
                    <a:gd name="T59" fmla="*/ 6 h 183"/>
                    <a:gd name="T60" fmla="*/ 31 w 183"/>
                    <a:gd name="T61" fmla="*/ 4 h 183"/>
                    <a:gd name="T62" fmla="*/ 28 w 183"/>
                    <a:gd name="T63" fmla="*/ 2 h 183"/>
                    <a:gd name="T64" fmla="*/ 24 w 183"/>
                    <a:gd name="T65" fmla="*/ 0 h 183"/>
                    <a:gd name="T66" fmla="*/ 21 w 183"/>
                    <a:gd name="T67" fmla="*/ 0 h 18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183" h="183">
                      <a:moveTo>
                        <a:pt x="104" y="0"/>
                      </a:moveTo>
                      <a:lnTo>
                        <a:pt x="80" y="0"/>
                      </a:lnTo>
                      <a:lnTo>
                        <a:pt x="63" y="3"/>
                      </a:lnTo>
                      <a:lnTo>
                        <a:pt x="48" y="10"/>
                      </a:lnTo>
                      <a:lnTo>
                        <a:pt x="35" y="19"/>
                      </a:lnTo>
                      <a:lnTo>
                        <a:pt x="23" y="30"/>
                      </a:lnTo>
                      <a:lnTo>
                        <a:pt x="14" y="43"/>
                      </a:lnTo>
                      <a:lnTo>
                        <a:pt x="6" y="57"/>
                      </a:lnTo>
                      <a:lnTo>
                        <a:pt x="1" y="73"/>
                      </a:lnTo>
                      <a:lnTo>
                        <a:pt x="0" y="91"/>
                      </a:lnTo>
                      <a:lnTo>
                        <a:pt x="2" y="109"/>
                      </a:lnTo>
                      <a:lnTo>
                        <a:pt x="7" y="126"/>
                      </a:lnTo>
                      <a:lnTo>
                        <a:pt x="15" y="142"/>
                      </a:lnTo>
                      <a:lnTo>
                        <a:pt x="27" y="155"/>
                      </a:lnTo>
                      <a:lnTo>
                        <a:pt x="40" y="167"/>
                      </a:lnTo>
                      <a:lnTo>
                        <a:pt x="57" y="176"/>
                      </a:lnTo>
                      <a:lnTo>
                        <a:pt x="74" y="180"/>
                      </a:lnTo>
                      <a:lnTo>
                        <a:pt x="92" y="183"/>
                      </a:lnTo>
                      <a:lnTo>
                        <a:pt x="111" y="180"/>
                      </a:lnTo>
                      <a:lnTo>
                        <a:pt x="128" y="176"/>
                      </a:lnTo>
                      <a:lnTo>
                        <a:pt x="143" y="167"/>
                      </a:lnTo>
                      <a:lnTo>
                        <a:pt x="157" y="155"/>
                      </a:lnTo>
                      <a:lnTo>
                        <a:pt x="168" y="142"/>
                      </a:lnTo>
                      <a:lnTo>
                        <a:pt x="176" y="126"/>
                      </a:lnTo>
                      <a:lnTo>
                        <a:pt x="181" y="109"/>
                      </a:lnTo>
                      <a:lnTo>
                        <a:pt x="183" y="91"/>
                      </a:lnTo>
                      <a:lnTo>
                        <a:pt x="182" y="73"/>
                      </a:lnTo>
                      <a:lnTo>
                        <a:pt x="178" y="57"/>
                      </a:lnTo>
                      <a:lnTo>
                        <a:pt x="169" y="43"/>
                      </a:lnTo>
                      <a:lnTo>
                        <a:pt x="160" y="30"/>
                      </a:lnTo>
                      <a:lnTo>
                        <a:pt x="149" y="19"/>
                      </a:lnTo>
                      <a:lnTo>
                        <a:pt x="135" y="10"/>
                      </a:lnTo>
                      <a:lnTo>
                        <a:pt x="120" y="3"/>
                      </a:lnTo>
                      <a:lnTo>
                        <a:pt x="104" y="0"/>
                      </a:lnTo>
                      <a:close/>
                    </a:path>
                  </a:pathLst>
                </a:custGeom>
                <a:solidFill>
                  <a:srgbClr val="3F9E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1" name="Freeform 197"/>
                <p:cNvSpPr>
                  <a:spLocks noEditPoints="1"/>
                </p:cNvSpPr>
                <p:nvPr/>
              </p:nvSpPr>
              <p:spPr bwMode="auto">
                <a:xfrm>
                  <a:off x="4548" y="2020"/>
                  <a:ext cx="73" cy="73"/>
                </a:xfrm>
                <a:custGeom>
                  <a:avLst/>
                  <a:gdLst>
                    <a:gd name="T0" fmla="*/ 0 w 161"/>
                    <a:gd name="T1" fmla="*/ 20 h 160"/>
                    <a:gd name="T2" fmla="*/ 3 w 161"/>
                    <a:gd name="T3" fmla="*/ 26 h 160"/>
                    <a:gd name="T4" fmla="*/ 7 w 161"/>
                    <a:gd name="T5" fmla="*/ 31 h 160"/>
                    <a:gd name="T6" fmla="*/ 13 w 161"/>
                    <a:gd name="T7" fmla="*/ 33 h 160"/>
                    <a:gd name="T8" fmla="*/ 20 w 161"/>
                    <a:gd name="T9" fmla="*/ 33 h 160"/>
                    <a:gd name="T10" fmla="*/ 26 w 161"/>
                    <a:gd name="T11" fmla="*/ 31 h 160"/>
                    <a:gd name="T12" fmla="*/ 30 w 161"/>
                    <a:gd name="T13" fmla="*/ 26 h 160"/>
                    <a:gd name="T14" fmla="*/ 33 w 161"/>
                    <a:gd name="T15" fmla="*/ 20 h 160"/>
                    <a:gd name="T16" fmla="*/ 33 w 161"/>
                    <a:gd name="T17" fmla="*/ 13 h 160"/>
                    <a:gd name="T18" fmla="*/ 30 w 161"/>
                    <a:gd name="T19" fmla="*/ 7 h 160"/>
                    <a:gd name="T20" fmla="*/ 26 w 161"/>
                    <a:gd name="T21" fmla="*/ 3 h 160"/>
                    <a:gd name="T22" fmla="*/ 20 w 161"/>
                    <a:gd name="T23" fmla="*/ 0 h 160"/>
                    <a:gd name="T24" fmla="*/ 13 w 161"/>
                    <a:gd name="T25" fmla="*/ 0 h 160"/>
                    <a:gd name="T26" fmla="*/ 7 w 161"/>
                    <a:gd name="T27" fmla="*/ 3 h 160"/>
                    <a:gd name="T28" fmla="*/ 3 w 161"/>
                    <a:gd name="T29" fmla="*/ 7 h 160"/>
                    <a:gd name="T30" fmla="*/ 0 w 161"/>
                    <a:gd name="T31" fmla="*/ 13 h 160"/>
                    <a:gd name="T32" fmla="*/ 3 w 161"/>
                    <a:gd name="T33" fmla="*/ 17 h 160"/>
                    <a:gd name="T34" fmla="*/ 5 w 161"/>
                    <a:gd name="T35" fmla="*/ 11 h 160"/>
                    <a:gd name="T36" fmla="*/ 7 w 161"/>
                    <a:gd name="T37" fmla="*/ 7 h 160"/>
                    <a:gd name="T38" fmla="*/ 11 w 161"/>
                    <a:gd name="T39" fmla="*/ 5 h 160"/>
                    <a:gd name="T40" fmla="*/ 17 w 161"/>
                    <a:gd name="T41" fmla="*/ 3 h 160"/>
                    <a:gd name="T42" fmla="*/ 22 w 161"/>
                    <a:gd name="T43" fmla="*/ 5 h 160"/>
                    <a:gd name="T44" fmla="*/ 26 w 161"/>
                    <a:gd name="T45" fmla="*/ 7 h 160"/>
                    <a:gd name="T46" fmla="*/ 29 w 161"/>
                    <a:gd name="T47" fmla="*/ 11 h 160"/>
                    <a:gd name="T48" fmla="*/ 29 w 161"/>
                    <a:gd name="T49" fmla="*/ 17 h 160"/>
                    <a:gd name="T50" fmla="*/ 29 w 161"/>
                    <a:gd name="T51" fmla="*/ 22 h 160"/>
                    <a:gd name="T52" fmla="*/ 26 w 161"/>
                    <a:gd name="T53" fmla="*/ 26 h 160"/>
                    <a:gd name="T54" fmla="*/ 22 w 161"/>
                    <a:gd name="T55" fmla="*/ 29 h 160"/>
                    <a:gd name="T56" fmla="*/ 17 w 161"/>
                    <a:gd name="T57" fmla="*/ 30 h 160"/>
                    <a:gd name="T58" fmla="*/ 11 w 161"/>
                    <a:gd name="T59" fmla="*/ 29 h 160"/>
                    <a:gd name="T60" fmla="*/ 7 w 161"/>
                    <a:gd name="T61" fmla="*/ 26 h 160"/>
                    <a:gd name="T62" fmla="*/ 5 w 161"/>
                    <a:gd name="T63" fmla="*/ 22 h 160"/>
                    <a:gd name="T64" fmla="*/ 3 w 161"/>
                    <a:gd name="T65" fmla="*/ 17 h 16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1" h="160">
                      <a:moveTo>
                        <a:pt x="0" y="80"/>
                      </a:moveTo>
                      <a:lnTo>
                        <a:pt x="2" y="96"/>
                      </a:lnTo>
                      <a:lnTo>
                        <a:pt x="6" y="111"/>
                      </a:lnTo>
                      <a:lnTo>
                        <a:pt x="14" y="125"/>
                      </a:lnTo>
                      <a:lnTo>
                        <a:pt x="23" y="137"/>
                      </a:lnTo>
                      <a:lnTo>
                        <a:pt x="36" y="146"/>
                      </a:lnTo>
                      <a:lnTo>
                        <a:pt x="50" y="154"/>
                      </a:lnTo>
                      <a:lnTo>
                        <a:pt x="65" y="159"/>
                      </a:lnTo>
                      <a:lnTo>
                        <a:pt x="81" y="160"/>
                      </a:lnTo>
                      <a:lnTo>
                        <a:pt x="97" y="159"/>
                      </a:lnTo>
                      <a:lnTo>
                        <a:pt x="112" y="154"/>
                      </a:lnTo>
                      <a:lnTo>
                        <a:pt x="126" y="146"/>
                      </a:lnTo>
                      <a:lnTo>
                        <a:pt x="137" y="137"/>
                      </a:lnTo>
                      <a:lnTo>
                        <a:pt x="147" y="125"/>
                      </a:lnTo>
                      <a:lnTo>
                        <a:pt x="155" y="111"/>
                      </a:lnTo>
                      <a:lnTo>
                        <a:pt x="159" y="96"/>
                      </a:lnTo>
                      <a:lnTo>
                        <a:pt x="161" y="80"/>
                      </a:lnTo>
                      <a:lnTo>
                        <a:pt x="159" y="64"/>
                      </a:lnTo>
                      <a:lnTo>
                        <a:pt x="155" y="49"/>
                      </a:lnTo>
                      <a:lnTo>
                        <a:pt x="147" y="35"/>
                      </a:lnTo>
                      <a:lnTo>
                        <a:pt x="137" y="23"/>
                      </a:lnTo>
                      <a:lnTo>
                        <a:pt x="126" y="14"/>
                      </a:lnTo>
                      <a:lnTo>
                        <a:pt x="112" y="6"/>
                      </a:lnTo>
                      <a:lnTo>
                        <a:pt x="97" y="1"/>
                      </a:lnTo>
                      <a:lnTo>
                        <a:pt x="81" y="0"/>
                      </a:lnTo>
                      <a:lnTo>
                        <a:pt x="65" y="1"/>
                      </a:lnTo>
                      <a:lnTo>
                        <a:pt x="50" y="6"/>
                      </a:lnTo>
                      <a:lnTo>
                        <a:pt x="36" y="14"/>
                      </a:lnTo>
                      <a:lnTo>
                        <a:pt x="23" y="23"/>
                      </a:lnTo>
                      <a:lnTo>
                        <a:pt x="14" y="35"/>
                      </a:lnTo>
                      <a:lnTo>
                        <a:pt x="6" y="49"/>
                      </a:lnTo>
                      <a:lnTo>
                        <a:pt x="2" y="64"/>
                      </a:lnTo>
                      <a:lnTo>
                        <a:pt x="0" y="80"/>
                      </a:lnTo>
                      <a:close/>
                      <a:moveTo>
                        <a:pt x="16" y="80"/>
                      </a:moveTo>
                      <a:lnTo>
                        <a:pt x="18" y="67"/>
                      </a:lnTo>
                      <a:lnTo>
                        <a:pt x="21" y="55"/>
                      </a:lnTo>
                      <a:lnTo>
                        <a:pt x="28" y="44"/>
                      </a:lnTo>
                      <a:lnTo>
                        <a:pt x="35" y="35"/>
                      </a:lnTo>
                      <a:lnTo>
                        <a:pt x="45" y="27"/>
                      </a:lnTo>
                      <a:lnTo>
                        <a:pt x="56" y="21"/>
                      </a:lnTo>
                      <a:lnTo>
                        <a:pt x="68" y="17"/>
                      </a:lnTo>
                      <a:lnTo>
                        <a:pt x="81" y="16"/>
                      </a:lnTo>
                      <a:lnTo>
                        <a:pt x="94" y="17"/>
                      </a:lnTo>
                      <a:lnTo>
                        <a:pt x="105" y="21"/>
                      </a:lnTo>
                      <a:lnTo>
                        <a:pt x="117" y="27"/>
                      </a:lnTo>
                      <a:lnTo>
                        <a:pt x="126" y="35"/>
                      </a:lnTo>
                      <a:lnTo>
                        <a:pt x="134" y="44"/>
                      </a:lnTo>
                      <a:lnTo>
                        <a:pt x="140" y="55"/>
                      </a:lnTo>
                      <a:lnTo>
                        <a:pt x="143" y="67"/>
                      </a:lnTo>
                      <a:lnTo>
                        <a:pt x="144" y="80"/>
                      </a:lnTo>
                      <a:lnTo>
                        <a:pt x="143" y="92"/>
                      </a:lnTo>
                      <a:lnTo>
                        <a:pt x="140" y="105"/>
                      </a:lnTo>
                      <a:lnTo>
                        <a:pt x="134" y="115"/>
                      </a:lnTo>
                      <a:lnTo>
                        <a:pt x="126" y="126"/>
                      </a:lnTo>
                      <a:lnTo>
                        <a:pt x="117" y="133"/>
                      </a:lnTo>
                      <a:lnTo>
                        <a:pt x="105" y="140"/>
                      </a:lnTo>
                      <a:lnTo>
                        <a:pt x="94" y="143"/>
                      </a:lnTo>
                      <a:lnTo>
                        <a:pt x="81" y="144"/>
                      </a:lnTo>
                      <a:lnTo>
                        <a:pt x="68" y="143"/>
                      </a:lnTo>
                      <a:lnTo>
                        <a:pt x="56" y="140"/>
                      </a:lnTo>
                      <a:lnTo>
                        <a:pt x="45" y="133"/>
                      </a:lnTo>
                      <a:lnTo>
                        <a:pt x="35" y="126"/>
                      </a:lnTo>
                      <a:lnTo>
                        <a:pt x="28" y="115"/>
                      </a:lnTo>
                      <a:lnTo>
                        <a:pt x="21" y="105"/>
                      </a:lnTo>
                      <a:lnTo>
                        <a:pt x="18" y="92"/>
                      </a:lnTo>
                      <a:lnTo>
                        <a:pt x="16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2" name="Freeform 198"/>
                <p:cNvSpPr>
                  <a:spLocks noEditPoints="1"/>
                </p:cNvSpPr>
                <p:nvPr/>
              </p:nvSpPr>
              <p:spPr bwMode="auto">
                <a:xfrm>
                  <a:off x="4818" y="2020"/>
                  <a:ext cx="73" cy="73"/>
                </a:xfrm>
                <a:custGeom>
                  <a:avLst/>
                  <a:gdLst>
                    <a:gd name="T0" fmla="*/ 0 w 160"/>
                    <a:gd name="T1" fmla="*/ 20 h 160"/>
                    <a:gd name="T2" fmla="*/ 3 w 160"/>
                    <a:gd name="T3" fmla="*/ 26 h 160"/>
                    <a:gd name="T4" fmla="*/ 7 w 160"/>
                    <a:gd name="T5" fmla="*/ 31 h 160"/>
                    <a:gd name="T6" fmla="*/ 13 w 160"/>
                    <a:gd name="T7" fmla="*/ 33 h 160"/>
                    <a:gd name="T8" fmla="*/ 20 w 160"/>
                    <a:gd name="T9" fmla="*/ 33 h 160"/>
                    <a:gd name="T10" fmla="*/ 26 w 160"/>
                    <a:gd name="T11" fmla="*/ 31 h 160"/>
                    <a:gd name="T12" fmla="*/ 31 w 160"/>
                    <a:gd name="T13" fmla="*/ 26 h 160"/>
                    <a:gd name="T14" fmla="*/ 33 w 160"/>
                    <a:gd name="T15" fmla="*/ 20 h 160"/>
                    <a:gd name="T16" fmla="*/ 33 w 160"/>
                    <a:gd name="T17" fmla="*/ 13 h 160"/>
                    <a:gd name="T18" fmla="*/ 31 w 160"/>
                    <a:gd name="T19" fmla="*/ 7 h 160"/>
                    <a:gd name="T20" fmla="*/ 26 w 160"/>
                    <a:gd name="T21" fmla="*/ 3 h 160"/>
                    <a:gd name="T22" fmla="*/ 20 w 160"/>
                    <a:gd name="T23" fmla="*/ 0 h 160"/>
                    <a:gd name="T24" fmla="*/ 13 w 160"/>
                    <a:gd name="T25" fmla="*/ 0 h 160"/>
                    <a:gd name="T26" fmla="*/ 7 w 160"/>
                    <a:gd name="T27" fmla="*/ 3 h 160"/>
                    <a:gd name="T28" fmla="*/ 3 w 160"/>
                    <a:gd name="T29" fmla="*/ 7 h 160"/>
                    <a:gd name="T30" fmla="*/ 0 w 160"/>
                    <a:gd name="T31" fmla="*/ 13 h 160"/>
                    <a:gd name="T32" fmla="*/ 3 w 160"/>
                    <a:gd name="T33" fmla="*/ 17 h 160"/>
                    <a:gd name="T34" fmla="*/ 4 w 160"/>
                    <a:gd name="T35" fmla="*/ 11 h 160"/>
                    <a:gd name="T36" fmla="*/ 7 w 160"/>
                    <a:gd name="T37" fmla="*/ 7 h 160"/>
                    <a:gd name="T38" fmla="*/ 11 w 160"/>
                    <a:gd name="T39" fmla="*/ 5 h 160"/>
                    <a:gd name="T40" fmla="*/ 17 w 160"/>
                    <a:gd name="T41" fmla="*/ 3 h 160"/>
                    <a:gd name="T42" fmla="*/ 21 w 160"/>
                    <a:gd name="T43" fmla="*/ 5 h 160"/>
                    <a:gd name="T44" fmla="*/ 26 w 160"/>
                    <a:gd name="T45" fmla="*/ 7 h 160"/>
                    <a:gd name="T46" fmla="*/ 29 w 160"/>
                    <a:gd name="T47" fmla="*/ 11 h 160"/>
                    <a:gd name="T48" fmla="*/ 30 w 160"/>
                    <a:gd name="T49" fmla="*/ 17 h 160"/>
                    <a:gd name="T50" fmla="*/ 29 w 160"/>
                    <a:gd name="T51" fmla="*/ 22 h 160"/>
                    <a:gd name="T52" fmla="*/ 26 w 160"/>
                    <a:gd name="T53" fmla="*/ 26 h 160"/>
                    <a:gd name="T54" fmla="*/ 21 w 160"/>
                    <a:gd name="T55" fmla="*/ 29 h 160"/>
                    <a:gd name="T56" fmla="*/ 17 w 160"/>
                    <a:gd name="T57" fmla="*/ 30 h 160"/>
                    <a:gd name="T58" fmla="*/ 11 w 160"/>
                    <a:gd name="T59" fmla="*/ 29 h 160"/>
                    <a:gd name="T60" fmla="*/ 7 w 160"/>
                    <a:gd name="T61" fmla="*/ 26 h 160"/>
                    <a:gd name="T62" fmla="*/ 4 w 160"/>
                    <a:gd name="T63" fmla="*/ 22 h 160"/>
                    <a:gd name="T64" fmla="*/ 3 w 160"/>
                    <a:gd name="T65" fmla="*/ 17 h 16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0" h="160">
                      <a:moveTo>
                        <a:pt x="0" y="80"/>
                      </a:moveTo>
                      <a:lnTo>
                        <a:pt x="1" y="96"/>
                      </a:lnTo>
                      <a:lnTo>
                        <a:pt x="5" y="111"/>
                      </a:lnTo>
                      <a:lnTo>
                        <a:pt x="13" y="125"/>
                      </a:lnTo>
                      <a:lnTo>
                        <a:pt x="23" y="137"/>
                      </a:lnTo>
                      <a:lnTo>
                        <a:pt x="35" y="146"/>
                      </a:lnTo>
                      <a:lnTo>
                        <a:pt x="49" y="154"/>
                      </a:lnTo>
                      <a:lnTo>
                        <a:pt x="64" y="159"/>
                      </a:lnTo>
                      <a:lnTo>
                        <a:pt x="80" y="160"/>
                      </a:lnTo>
                      <a:lnTo>
                        <a:pt x="96" y="159"/>
                      </a:lnTo>
                      <a:lnTo>
                        <a:pt x="111" y="154"/>
                      </a:lnTo>
                      <a:lnTo>
                        <a:pt x="125" y="146"/>
                      </a:lnTo>
                      <a:lnTo>
                        <a:pt x="137" y="137"/>
                      </a:lnTo>
                      <a:lnTo>
                        <a:pt x="146" y="125"/>
                      </a:lnTo>
                      <a:lnTo>
                        <a:pt x="154" y="111"/>
                      </a:lnTo>
                      <a:lnTo>
                        <a:pt x="159" y="96"/>
                      </a:lnTo>
                      <a:lnTo>
                        <a:pt x="160" y="80"/>
                      </a:lnTo>
                      <a:lnTo>
                        <a:pt x="159" y="64"/>
                      </a:lnTo>
                      <a:lnTo>
                        <a:pt x="154" y="49"/>
                      </a:lnTo>
                      <a:lnTo>
                        <a:pt x="146" y="35"/>
                      </a:lnTo>
                      <a:lnTo>
                        <a:pt x="137" y="23"/>
                      </a:lnTo>
                      <a:lnTo>
                        <a:pt x="125" y="14"/>
                      </a:lnTo>
                      <a:lnTo>
                        <a:pt x="111" y="6"/>
                      </a:lnTo>
                      <a:lnTo>
                        <a:pt x="96" y="1"/>
                      </a:lnTo>
                      <a:lnTo>
                        <a:pt x="80" y="0"/>
                      </a:lnTo>
                      <a:lnTo>
                        <a:pt x="64" y="1"/>
                      </a:lnTo>
                      <a:lnTo>
                        <a:pt x="49" y="6"/>
                      </a:lnTo>
                      <a:lnTo>
                        <a:pt x="35" y="14"/>
                      </a:lnTo>
                      <a:lnTo>
                        <a:pt x="23" y="23"/>
                      </a:lnTo>
                      <a:lnTo>
                        <a:pt x="13" y="35"/>
                      </a:lnTo>
                      <a:lnTo>
                        <a:pt x="5" y="49"/>
                      </a:lnTo>
                      <a:lnTo>
                        <a:pt x="1" y="64"/>
                      </a:lnTo>
                      <a:lnTo>
                        <a:pt x="0" y="80"/>
                      </a:lnTo>
                      <a:close/>
                      <a:moveTo>
                        <a:pt x="16" y="80"/>
                      </a:moveTo>
                      <a:lnTo>
                        <a:pt x="17" y="67"/>
                      </a:lnTo>
                      <a:lnTo>
                        <a:pt x="20" y="55"/>
                      </a:lnTo>
                      <a:lnTo>
                        <a:pt x="27" y="44"/>
                      </a:lnTo>
                      <a:lnTo>
                        <a:pt x="34" y="35"/>
                      </a:lnTo>
                      <a:lnTo>
                        <a:pt x="45" y="27"/>
                      </a:lnTo>
                      <a:lnTo>
                        <a:pt x="55" y="21"/>
                      </a:lnTo>
                      <a:lnTo>
                        <a:pt x="68" y="17"/>
                      </a:lnTo>
                      <a:lnTo>
                        <a:pt x="80" y="16"/>
                      </a:lnTo>
                      <a:lnTo>
                        <a:pt x="93" y="17"/>
                      </a:lnTo>
                      <a:lnTo>
                        <a:pt x="104" y="21"/>
                      </a:lnTo>
                      <a:lnTo>
                        <a:pt x="116" y="27"/>
                      </a:lnTo>
                      <a:lnTo>
                        <a:pt x="125" y="35"/>
                      </a:lnTo>
                      <a:lnTo>
                        <a:pt x="133" y="44"/>
                      </a:lnTo>
                      <a:lnTo>
                        <a:pt x="139" y="55"/>
                      </a:lnTo>
                      <a:lnTo>
                        <a:pt x="142" y="67"/>
                      </a:lnTo>
                      <a:lnTo>
                        <a:pt x="144" y="80"/>
                      </a:lnTo>
                      <a:lnTo>
                        <a:pt x="142" y="92"/>
                      </a:lnTo>
                      <a:lnTo>
                        <a:pt x="139" y="105"/>
                      </a:lnTo>
                      <a:lnTo>
                        <a:pt x="133" y="115"/>
                      </a:lnTo>
                      <a:lnTo>
                        <a:pt x="125" y="126"/>
                      </a:lnTo>
                      <a:lnTo>
                        <a:pt x="116" y="133"/>
                      </a:lnTo>
                      <a:lnTo>
                        <a:pt x="104" y="140"/>
                      </a:lnTo>
                      <a:lnTo>
                        <a:pt x="93" y="143"/>
                      </a:lnTo>
                      <a:lnTo>
                        <a:pt x="80" y="144"/>
                      </a:lnTo>
                      <a:lnTo>
                        <a:pt x="68" y="143"/>
                      </a:lnTo>
                      <a:lnTo>
                        <a:pt x="55" y="140"/>
                      </a:lnTo>
                      <a:lnTo>
                        <a:pt x="45" y="133"/>
                      </a:lnTo>
                      <a:lnTo>
                        <a:pt x="34" y="126"/>
                      </a:lnTo>
                      <a:lnTo>
                        <a:pt x="27" y="115"/>
                      </a:lnTo>
                      <a:lnTo>
                        <a:pt x="20" y="105"/>
                      </a:lnTo>
                      <a:lnTo>
                        <a:pt x="17" y="92"/>
                      </a:lnTo>
                      <a:lnTo>
                        <a:pt x="16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3" name="Freeform 199"/>
                <p:cNvSpPr>
                  <a:spLocks/>
                </p:cNvSpPr>
                <p:nvPr/>
              </p:nvSpPr>
              <p:spPr bwMode="auto">
                <a:xfrm>
                  <a:off x="4555" y="2027"/>
                  <a:ext cx="59" cy="59"/>
                </a:xfrm>
                <a:custGeom>
                  <a:avLst/>
                  <a:gdLst>
                    <a:gd name="T0" fmla="*/ 0 w 128"/>
                    <a:gd name="T1" fmla="*/ 14 h 128"/>
                    <a:gd name="T2" fmla="*/ 0 w 128"/>
                    <a:gd name="T3" fmla="*/ 11 h 128"/>
                    <a:gd name="T4" fmla="*/ 1 w 128"/>
                    <a:gd name="T5" fmla="*/ 8 h 128"/>
                    <a:gd name="T6" fmla="*/ 3 w 128"/>
                    <a:gd name="T7" fmla="*/ 6 h 128"/>
                    <a:gd name="T8" fmla="*/ 4 w 128"/>
                    <a:gd name="T9" fmla="*/ 4 h 128"/>
                    <a:gd name="T10" fmla="*/ 6 w 128"/>
                    <a:gd name="T11" fmla="*/ 2 h 128"/>
                    <a:gd name="T12" fmla="*/ 8 w 128"/>
                    <a:gd name="T13" fmla="*/ 1 h 128"/>
                    <a:gd name="T14" fmla="*/ 11 w 128"/>
                    <a:gd name="T15" fmla="*/ 0 h 128"/>
                    <a:gd name="T16" fmla="*/ 14 w 128"/>
                    <a:gd name="T17" fmla="*/ 0 h 128"/>
                    <a:gd name="T18" fmla="*/ 17 w 128"/>
                    <a:gd name="T19" fmla="*/ 0 h 128"/>
                    <a:gd name="T20" fmla="*/ 19 w 128"/>
                    <a:gd name="T21" fmla="*/ 1 h 128"/>
                    <a:gd name="T22" fmla="*/ 22 w 128"/>
                    <a:gd name="T23" fmla="*/ 2 h 128"/>
                    <a:gd name="T24" fmla="*/ 24 w 128"/>
                    <a:gd name="T25" fmla="*/ 4 h 128"/>
                    <a:gd name="T26" fmla="*/ 25 w 128"/>
                    <a:gd name="T27" fmla="*/ 6 h 128"/>
                    <a:gd name="T28" fmla="*/ 26 w 128"/>
                    <a:gd name="T29" fmla="*/ 8 h 128"/>
                    <a:gd name="T30" fmla="*/ 27 w 128"/>
                    <a:gd name="T31" fmla="*/ 11 h 128"/>
                    <a:gd name="T32" fmla="*/ 27 w 128"/>
                    <a:gd name="T33" fmla="*/ 14 h 128"/>
                    <a:gd name="T34" fmla="*/ 27 w 128"/>
                    <a:gd name="T35" fmla="*/ 16 h 128"/>
                    <a:gd name="T36" fmla="*/ 26 w 128"/>
                    <a:gd name="T37" fmla="*/ 19 h 128"/>
                    <a:gd name="T38" fmla="*/ 25 w 128"/>
                    <a:gd name="T39" fmla="*/ 21 h 128"/>
                    <a:gd name="T40" fmla="*/ 24 w 128"/>
                    <a:gd name="T41" fmla="*/ 24 h 128"/>
                    <a:gd name="T42" fmla="*/ 22 w 128"/>
                    <a:gd name="T43" fmla="*/ 25 h 128"/>
                    <a:gd name="T44" fmla="*/ 19 w 128"/>
                    <a:gd name="T45" fmla="*/ 26 h 128"/>
                    <a:gd name="T46" fmla="*/ 17 w 128"/>
                    <a:gd name="T47" fmla="*/ 27 h 128"/>
                    <a:gd name="T48" fmla="*/ 14 w 128"/>
                    <a:gd name="T49" fmla="*/ 27 h 128"/>
                    <a:gd name="T50" fmla="*/ 11 w 128"/>
                    <a:gd name="T51" fmla="*/ 27 h 128"/>
                    <a:gd name="T52" fmla="*/ 8 w 128"/>
                    <a:gd name="T53" fmla="*/ 26 h 128"/>
                    <a:gd name="T54" fmla="*/ 6 w 128"/>
                    <a:gd name="T55" fmla="*/ 25 h 128"/>
                    <a:gd name="T56" fmla="*/ 4 w 128"/>
                    <a:gd name="T57" fmla="*/ 24 h 128"/>
                    <a:gd name="T58" fmla="*/ 3 w 128"/>
                    <a:gd name="T59" fmla="*/ 21 h 128"/>
                    <a:gd name="T60" fmla="*/ 1 w 128"/>
                    <a:gd name="T61" fmla="*/ 19 h 128"/>
                    <a:gd name="T62" fmla="*/ 0 w 128"/>
                    <a:gd name="T63" fmla="*/ 16 h 128"/>
                    <a:gd name="T64" fmla="*/ 0 w 128"/>
                    <a:gd name="T65" fmla="*/ 14 h 12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8" h="128">
                      <a:moveTo>
                        <a:pt x="0" y="64"/>
                      </a:moveTo>
                      <a:lnTo>
                        <a:pt x="2" y="51"/>
                      </a:lnTo>
                      <a:lnTo>
                        <a:pt x="5" y="39"/>
                      </a:lnTo>
                      <a:lnTo>
                        <a:pt x="12" y="28"/>
                      </a:lnTo>
                      <a:lnTo>
                        <a:pt x="19" y="19"/>
                      </a:lnTo>
                      <a:lnTo>
                        <a:pt x="29" y="11"/>
                      </a:lnTo>
                      <a:lnTo>
                        <a:pt x="40" y="5"/>
                      </a:lnTo>
                      <a:lnTo>
                        <a:pt x="52" y="1"/>
                      </a:lnTo>
                      <a:lnTo>
                        <a:pt x="65" y="0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101" y="11"/>
                      </a:lnTo>
                      <a:lnTo>
                        <a:pt x="110" y="19"/>
                      </a:lnTo>
                      <a:lnTo>
                        <a:pt x="118" y="28"/>
                      </a:lnTo>
                      <a:lnTo>
                        <a:pt x="124" y="39"/>
                      </a:lnTo>
                      <a:lnTo>
                        <a:pt x="127" y="51"/>
                      </a:lnTo>
                      <a:lnTo>
                        <a:pt x="128" y="64"/>
                      </a:lnTo>
                      <a:lnTo>
                        <a:pt x="127" y="76"/>
                      </a:lnTo>
                      <a:lnTo>
                        <a:pt x="124" y="89"/>
                      </a:lnTo>
                      <a:lnTo>
                        <a:pt x="118" y="99"/>
                      </a:lnTo>
                      <a:lnTo>
                        <a:pt x="110" y="110"/>
                      </a:lnTo>
                      <a:lnTo>
                        <a:pt x="101" y="117"/>
                      </a:lnTo>
                      <a:lnTo>
                        <a:pt x="89" y="124"/>
                      </a:lnTo>
                      <a:lnTo>
                        <a:pt x="78" y="127"/>
                      </a:lnTo>
                      <a:lnTo>
                        <a:pt x="65" y="128"/>
                      </a:lnTo>
                      <a:lnTo>
                        <a:pt x="52" y="127"/>
                      </a:lnTo>
                      <a:lnTo>
                        <a:pt x="40" y="124"/>
                      </a:lnTo>
                      <a:lnTo>
                        <a:pt x="29" y="117"/>
                      </a:lnTo>
                      <a:lnTo>
                        <a:pt x="19" y="110"/>
                      </a:lnTo>
                      <a:lnTo>
                        <a:pt x="12" y="99"/>
                      </a:lnTo>
                      <a:lnTo>
                        <a:pt x="5" y="89"/>
                      </a:lnTo>
                      <a:lnTo>
                        <a:pt x="2" y="76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4" name="Freeform 200"/>
                <p:cNvSpPr>
                  <a:spLocks/>
                </p:cNvSpPr>
                <p:nvPr/>
              </p:nvSpPr>
              <p:spPr bwMode="auto">
                <a:xfrm>
                  <a:off x="4573" y="2034"/>
                  <a:ext cx="34" cy="43"/>
                </a:xfrm>
                <a:custGeom>
                  <a:avLst/>
                  <a:gdLst>
                    <a:gd name="T0" fmla="*/ 1 w 76"/>
                    <a:gd name="T1" fmla="*/ 1 h 96"/>
                    <a:gd name="T2" fmla="*/ 1 w 76"/>
                    <a:gd name="T3" fmla="*/ 1 h 96"/>
                    <a:gd name="T4" fmla="*/ 0 w 76"/>
                    <a:gd name="T5" fmla="*/ 1 h 96"/>
                    <a:gd name="T6" fmla="*/ 0 w 76"/>
                    <a:gd name="T7" fmla="*/ 1 h 96"/>
                    <a:gd name="T8" fmla="*/ 0 w 76"/>
                    <a:gd name="T9" fmla="*/ 2 h 96"/>
                    <a:gd name="T10" fmla="*/ 2 w 76"/>
                    <a:gd name="T11" fmla="*/ 1 h 96"/>
                    <a:gd name="T12" fmla="*/ 4 w 76"/>
                    <a:gd name="T13" fmla="*/ 1 h 96"/>
                    <a:gd name="T14" fmla="*/ 5 w 76"/>
                    <a:gd name="T15" fmla="*/ 1 h 96"/>
                    <a:gd name="T16" fmla="*/ 7 w 76"/>
                    <a:gd name="T17" fmla="*/ 2 h 96"/>
                    <a:gd name="T18" fmla="*/ 9 w 76"/>
                    <a:gd name="T19" fmla="*/ 3 h 96"/>
                    <a:gd name="T20" fmla="*/ 10 w 76"/>
                    <a:gd name="T21" fmla="*/ 4 h 96"/>
                    <a:gd name="T22" fmla="*/ 11 w 76"/>
                    <a:gd name="T23" fmla="*/ 5 h 96"/>
                    <a:gd name="T24" fmla="*/ 12 w 76"/>
                    <a:gd name="T25" fmla="*/ 7 h 96"/>
                    <a:gd name="T26" fmla="*/ 13 w 76"/>
                    <a:gd name="T27" fmla="*/ 10 h 96"/>
                    <a:gd name="T28" fmla="*/ 13 w 76"/>
                    <a:gd name="T29" fmla="*/ 13 h 96"/>
                    <a:gd name="T30" fmla="*/ 11 w 76"/>
                    <a:gd name="T31" fmla="*/ 17 h 96"/>
                    <a:gd name="T32" fmla="*/ 9 w 76"/>
                    <a:gd name="T33" fmla="*/ 19 h 96"/>
                    <a:gd name="T34" fmla="*/ 9 w 76"/>
                    <a:gd name="T35" fmla="*/ 19 h 96"/>
                    <a:gd name="T36" fmla="*/ 9 w 76"/>
                    <a:gd name="T37" fmla="*/ 19 h 96"/>
                    <a:gd name="T38" fmla="*/ 9 w 76"/>
                    <a:gd name="T39" fmla="*/ 19 h 96"/>
                    <a:gd name="T40" fmla="*/ 10 w 76"/>
                    <a:gd name="T41" fmla="*/ 19 h 96"/>
                    <a:gd name="T42" fmla="*/ 12 w 76"/>
                    <a:gd name="T43" fmla="*/ 18 h 96"/>
                    <a:gd name="T44" fmla="*/ 13 w 76"/>
                    <a:gd name="T45" fmla="*/ 17 h 96"/>
                    <a:gd name="T46" fmla="*/ 14 w 76"/>
                    <a:gd name="T47" fmla="*/ 15 h 96"/>
                    <a:gd name="T48" fmla="*/ 15 w 76"/>
                    <a:gd name="T49" fmla="*/ 13 h 96"/>
                    <a:gd name="T50" fmla="*/ 15 w 76"/>
                    <a:gd name="T51" fmla="*/ 12 h 96"/>
                    <a:gd name="T52" fmla="*/ 15 w 76"/>
                    <a:gd name="T53" fmla="*/ 9 h 96"/>
                    <a:gd name="T54" fmla="*/ 15 w 76"/>
                    <a:gd name="T55" fmla="*/ 8 h 96"/>
                    <a:gd name="T56" fmla="*/ 14 w 76"/>
                    <a:gd name="T57" fmla="*/ 6 h 96"/>
                    <a:gd name="T58" fmla="*/ 13 w 76"/>
                    <a:gd name="T59" fmla="*/ 4 h 96"/>
                    <a:gd name="T60" fmla="*/ 12 w 76"/>
                    <a:gd name="T61" fmla="*/ 3 h 96"/>
                    <a:gd name="T62" fmla="*/ 10 w 76"/>
                    <a:gd name="T63" fmla="*/ 1 h 96"/>
                    <a:gd name="T64" fmla="*/ 9 w 76"/>
                    <a:gd name="T65" fmla="*/ 0 h 96"/>
                    <a:gd name="T66" fmla="*/ 7 w 76"/>
                    <a:gd name="T67" fmla="*/ 0 h 96"/>
                    <a:gd name="T68" fmla="*/ 5 w 76"/>
                    <a:gd name="T69" fmla="*/ 0 h 96"/>
                    <a:gd name="T70" fmla="*/ 3 w 76"/>
                    <a:gd name="T71" fmla="*/ 0 h 96"/>
                    <a:gd name="T72" fmla="*/ 1 w 76"/>
                    <a:gd name="T73" fmla="*/ 1 h 9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76" h="96">
                      <a:moveTo>
                        <a:pt x="5" y="6"/>
                      </a:move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7"/>
                      </a:lnTo>
                      <a:lnTo>
                        <a:pt x="0" y="8"/>
                      </a:lnTo>
                      <a:lnTo>
                        <a:pt x="10" y="6"/>
                      </a:lnTo>
                      <a:lnTo>
                        <a:pt x="18" y="6"/>
                      </a:lnTo>
                      <a:lnTo>
                        <a:pt x="27" y="7"/>
                      </a:lnTo>
                      <a:lnTo>
                        <a:pt x="35" y="9"/>
                      </a:lnTo>
                      <a:lnTo>
                        <a:pt x="42" y="13"/>
                      </a:lnTo>
                      <a:lnTo>
                        <a:pt x="49" y="19"/>
                      </a:lnTo>
                      <a:lnTo>
                        <a:pt x="56" y="26"/>
                      </a:lnTo>
                      <a:lnTo>
                        <a:pt x="60" y="34"/>
                      </a:lnTo>
                      <a:lnTo>
                        <a:pt x="65" y="51"/>
                      </a:lnTo>
                      <a:lnTo>
                        <a:pt x="64" y="68"/>
                      </a:lnTo>
                      <a:lnTo>
                        <a:pt x="56" y="84"/>
                      </a:lnTo>
                      <a:lnTo>
                        <a:pt x="43" y="96"/>
                      </a:lnTo>
                      <a:lnTo>
                        <a:pt x="44" y="96"/>
                      </a:lnTo>
                      <a:lnTo>
                        <a:pt x="46" y="95"/>
                      </a:lnTo>
                      <a:lnTo>
                        <a:pt x="48" y="95"/>
                      </a:lnTo>
                      <a:lnTo>
                        <a:pt x="49" y="94"/>
                      </a:lnTo>
                      <a:lnTo>
                        <a:pt x="57" y="89"/>
                      </a:lnTo>
                      <a:lnTo>
                        <a:pt x="64" y="82"/>
                      </a:lnTo>
                      <a:lnTo>
                        <a:pt x="69" y="74"/>
                      </a:lnTo>
                      <a:lnTo>
                        <a:pt x="74" y="66"/>
                      </a:lnTo>
                      <a:lnTo>
                        <a:pt x="76" y="57"/>
                      </a:lnTo>
                      <a:lnTo>
                        <a:pt x="76" y="46"/>
                      </a:lnTo>
                      <a:lnTo>
                        <a:pt x="75" y="37"/>
                      </a:lnTo>
                      <a:lnTo>
                        <a:pt x="72" y="28"/>
                      </a:lnTo>
                      <a:lnTo>
                        <a:pt x="66" y="20"/>
                      </a:lnTo>
                      <a:lnTo>
                        <a:pt x="59" y="13"/>
                      </a:lnTo>
                      <a:lnTo>
                        <a:pt x="52" y="7"/>
                      </a:lnTo>
                      <a:lnTo>
                        <a:pt x="43" y="3"/>
                      </a:lnTo>
                      <a:lnTo>
                        <a:pt x="34" y="1"/>
                      </a:lnTo>
                      <a:lnTo>
                        <a:pt x="25" y="0"/>
                      </a:lnTo>
                      <a:lnTo>
                        <a:pt x="14" y="3"/>
                      </a:lnTo>
                      <a:lnTo>
                        <a:pt x="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5" name="Freeform 201"/>
                <p:cNvSpPr>
                  <a:spLocks/>
                </p:cNvSpPr>
                <p:nvPr/>
              </p:nvSpPr>
              <p:spPr bwMode="auto">
                <a:xfrm>
                  <a:off x="4825" y="2027"/>
                  <a:ext cx="58" cy="59"/>
                </a:xfrm>
                <a:custGeom>
                  <a:avLst/>
                  <a:gdLst>
                    <a:gd name="T0" fmla="*/ 0 w 128"/>
                    <a:gd name="T1" fmla="*/ 14 h 128"/>
                    <a:gd name="T2" fmla="*/ 0 w 128"/>
                    <a:gd name="T3" fmla="*/ 11 h 128"/>
                    <a:gd name="T4" fmla="*/ 1 w 128"/>
                    <a:gd name="T5" fmla="*/ 8 h 128"/>
                    <a:gd name="T6" fmla="*/ 2 w 128"/>
                    <a:gd name="T7" fmla="*/ 6 h 128"/>
                    <a:gd name="T8" fmla="*/ 4 w 128"/>
                    <a:gd name="T9" fmla="*/ 4 h 128"/>
                    <a:gd name="T10" fmla="*/ 6 w 128"/>
                    <a:gd name="T11" fmla="*/ 2 h 128"/>
                    <a:gd name="T12" fmla="*/ 8 w 128"/>
                    <a:gd name="T13" fmla="*/ 1 h 128"/>
                    <a:gd name="T14" fmla="*/ 11 w 128"/>
                    <a:gd name="T15" fmla="*/ 0 h 128"/>
                    <a:gd name="T16" fmla="*/ 13 w 128"/>
                    <a:gd name="T17" fmla="*/ 0 h 128"/>
                    <a:gd name="T18" fmla="*/ 16 w 128"/>
                    <a:gd name="T19" fmla="*/ 0 h 128"/>
                    <a:gd name="T20" fmla="*/ 18 w 128"/>
                    <a:gd name="T21" fmla="*/ 1 h 128"/>
                    <a:gd name="T22" fmla="*/ 20 w 128"/>
                    <a:gd name="T23" fmla="*/ 2 h 128"/>
                    <a:gd name="T24" fmla="*/ 22 w 128"/>
                    <a:gd name="T25" fmla="*/ 4 h 128"/>
                    <a:gd name="T26" fmla="*/ 24 w 128"/>
                    <a:gd name="T27" fmla="*/ 6 h 128"/>
                    <a:gd name="T28" fmla="*/ 25 w 128"/>
                    <a:gd name="T29" fmla="*/ 8 h 128"/>
                    <a:gd name="T30" fmla="*/ 26 w 128"/>
                    <a:gd name="T31" fmla="*/ 11 h 128"/>
                    <a:gd name="T32" fmla="*/ 26 w 128"/>
                    <a:gd name="T33" fmla="*/ 14 h 128"/>
                    <a:gd name="T34" fmla="*/ 26 w 128"/>
                    <a:gd name="T35" fmla="*/ 16 h 128"/>
                    <a:gd name="T36" fmla="*/ 25 w 128"/>
                    <a:gd name="T37" fmla="*/ 19 h 128"/>
                    <a:gd name="T38" fmla="*/ 24 w 128"/>
                    <a:gd name="T39" fmla="*/ 21 h 128"/>
                    <a:gd name="T40" fmla="*/ 22 w 128"/>
                    <a:gd name="T41" fmla="*/ 24 h 128"/>
                    <a:gd name="T42" fmla="*/ 20 w 128"/>
                    <a:gd name="T43" fmla="*/ 25 h 128"/>
                    <a:gd name="T44" fmla="*/ 18 w 128"/>
                    <a:gd name="T45" fmla="*/ 26 h 128"/>
                    <a:gd name="T46" fmla="*/ 16 w 128"/>
                    <a:gd name="T47" fmla="*/ 27 h 128"/>
                    <a:gd name="T48" fmla="*/ 13 w 128"/>
                    <a:gd name="T49" fmla="*/ 27 h 128"/>
                    <a:gd name="T50" fmla="*/ 11 w 128"/>
                    <a:gd name="T51" fmla="*/ 27 h 128"/>
                    <a:gd name="T52" fmla="*/ 8 w 128"/>
                    <a:gd name="T53" fmla="*/ 26 h 128"/>
                    <a:gd name="T54" fmla="*/ 6 w 128"/>
                    <a:gd name="T55" fmla="*/ 25 h 128"/>
                    <a:gd name="T56" fmla="*/ 4 w 128"/>
                    <a:gd name="T57" fmla="*/ 24 h 128"/>
                    <a:gd name="T58" fmla="*/ 2 w 128"/>
                    <a:gd name="T59" fmla="*/ 21 h 128"/>
                    <a:gd name="T60" fmla="*/ 1 w 128"/>
                    <a:gd name="T61" fmla="*/ 19 h 128"/>
                    <a:gd name="T62" fmla="*/ 0 w 128"/>
                    <a:gd name="T63" fmla="*/ 16 h 128"/>
                    <a:gd name="T64" fmla="*/ 0 w 128"/>
                    <a:gd name="T65" fmla="*/ 14 h 12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28" h="128">
                      <a:moveTo>
                        <a:pt x="0" y="64"/>
                      </a:moveTo>
                      <a:lnTo>
                        <a:pt x="1" y="51"/>
                      </a:lnTo>
                      <a:lnTo>
                        <a:pt x="4" y="39"/>
                      </a:lnTo>
                      <a:lnTo>
                        <a:pt x="11" y="28"/>
                      </a:lnTo>
                      <a:lnTo>
                        <a:pt x="18" y="19"/>
                      </a:lnTo>
                      <a:lnTo>
                        <a:pt x="29" y="11"/>
                      </a:lnTo>
                      <a:lnTo>
                        <a:pt x="39" y="5"/>
                      </a:lnTo>
                      <a:lnTo>
                        <a:pt x="52" y="1"/>
                      </a:lnTo>
                      <a:lnTo>
                        <a:pt x="64" y="0"/>
                      </a:lnTo>
                      <a:lnTo>
                        <a:pt x="77" y="1"/>
                      </a:lnTo>
                      <a:lnTo>
                        <a:pt x="88" y="5"/>
                      </a:lnTo>
                      <a:lnTo>
                        <a:pt x="100" y="11"/>
                      </a:lnTo>
                      <a:lnTo>
                        <a:pt x="109" y="19"/>
                      </a:lnTo>
                      <a:lnTo>
                        <a:pt x="117" y="28"/>
                      </a:lnTo>
                      <a:lnTo>
                        <a:pt x="123" y="39"/>
                      </a:lnTo>
                      <a:lnTo>
                        <a:pt x="126" y="51"/>
                      </a:lnTo>
                      <a:lnTo>
                        <a:pt x="128" y="64"/>
                      </a:lnTo>
                      <a:lnTo>
                        <a:pt x="126" y="76"/>
                      </a:lnTo>
                      <a:lnTo>
                        <a:pt x="123" y="89"/>
                      </a:lnTo>
                      <a:lnTo>
                        <a:pt x="117" y="99"/>
                      </a:lnTo>
                      <a:lnTo>
                        <a:pt x="109" y="110"/>
                      </a:lnTo>
                      <a:lnTo>
                        <a:pt x="100" y="117"/>
                      </a:lnTo>
                      <a:lnTo>
                        <a:pt x="88" y="124"/>
                      </a:lnTo>
                      <a:lnTo>
                        <a:pt x="77" y="127"/>
                      </a:lnTo>
                      <a:lnTo>
                        <a:pt x="64" y="128"/>
                      </a:lnTo>
                      <a:lnTo>
                        <a:pt x="52" y="127"/>
                      </a:lnTo>
                      <a:lnTo>
                        <a:pt x="39" y="124"/>
                      </a:lnTo>
                      <a:lnTo>
                        <a:pt x="29" y="117"/>
                      </a:lnTo>
                      <a:lnTo>
                        <a:pt x="18" y="110"/>
                      </a:lnTo>
                      <a:lnTo>
                        <a:pt x="11" y="99"/>
                      </a:lnTo>
                      <a:lnTo>
                        <a:pt x="4" y="89"/>
                      </a:lnTo>
                      <a:lnTo>
                        <a:pt x="1" y="76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6" name="Freeform 202"/>
                <p:cNvSpPr>
                  <a:spLocks noEditPoints="1"/>
                </p:cNvSpPr>
                <p:nvPr/>
              </p:nvSpPr>
              <p:spPr bwMode="auto">
                <a:xfrm>
                  <a:off x="4604" y="1864"/>
                  <a:ext cx="115" cy="68"/>
                </a:xfrm>
                <a:custGeom>
                  <a:avLst/>
                  <a:gdLst>
                    <a:gd name="T0" fmla="*/ 24 w 252"/>
                    <a:gd name="T1" fmla="*/ 5 h 151"/>
                    <a:gd name="T2" fmla="*/ 18 w 252"/>
                    <a:gd name="T3" fmla="*/ 12 h 151"/>
                    <a:gd name="T4" fmla="*/ 10 w 252"/>
                    <a:gd name="T5" fmla="*/ 20 h 151"/>
                    <a:gd name="T6" fmla="*/ 4 w 252"/>
                    <a:gd name="T7" fmla="*/ 27 h 151"/>
                    <a:gd name="T8" fmla="*/ 0 w 252"/>
                    <a:gd name="T9" fmla="*/ 31 h 151"/>
                    <a:gd name="T10" fmla="*/ 52 w 252"/>
                    <a:gd name="T11" fmla="*/ 0 h 151"/>
                    <a:gd name="T12" fmla="*/ 36 w 252"/>
                    <a:gd name="T13" fmla="*/ 0 h 151"/>
                    <a:gd name="T14" fmla="*/ 34 w 252"/>
                    <a:gd name="T15" fmla="*/ 0 h 151"/>
                    <a:gd name="T16" fmla="*/ 31 w 252"/>
                    <a:gd name="T17" fmla="*/ 1 h 151"/>
                    <a:gd name="T18" fmla="*/ 27 w 252"/>
                    <a:gd name="T19" fmla="*/ 3 h 151"/>
                    <a:gd name="T20" fmla="*/ 27 w 252"/>
                    <a:gd name="T21" fmla="*/ 6 h 151"/>
                    <a:gd name="T22" fmla="*/ 31 w 252"/>
                    <a:gd name="T23" fmla="*/ 5 h 151"/>
                    <a:gd name="T24" fmla="*/ 33 w 252"/>
                    <a:gd name="T25" fmla="*/ 4 h 151"/>
                    <a:gd name="T26" fmla="*/ 35 w 252"/>
                    <a:gd name="T27" fmla="*/ 3 h 151"/>
                    <a:gd name="T28" fmla="*/ 36 w 252"/>
                    <a:gd name="T29" fmla="*/ 3 h 151"/>
                    <a:gd name="T30" fmla="*/ 37 w 252"/>
                    <a:gd name="T31" fmla="*/ 3 h 151"/>
                    <a:gd name="T32" fmla="*/ 42 w 252"/>
                    <a:gd name="T33" fmla="*/ 3 h 151"/>
                    <a:gd name="T34" fmla="*/ 46 w 252"/>
                    <a:gd name="T35" fmla="*/ 3 h 151"/>
                    <a:gd name="T36" fmla="*/ 49 w 252"/>
                    <a:gd name="T37" fmla="*/ 3 h 151"/>
                    <a:gd name="T38" fmla="*/ 49 w 252"/>
                    <a:gd name="T39" fmla="*/ 15 h 151"/>
                    <a:gd name="T40" fmla="*/ 49 w 252"/>
                    <a:gd name="T41" fmla="*/ 27 h 151"/>
                    <a:gd name="T42" fmla="*/ 47 w 252"/>
                    <a:gd name="T43" fmla="*/ 27 h 151"/>
                    <a:gd name="T44" fmla="*/ 42 w 252"/>
                    <a:gd name="T45" fmla="*/ 27 h 151"/>
                    <a:gd name="T46" fmla="*/ 37 w 252"/>
                    <a:gd name="T47" fmla="*/ 27 h 151"/>
                    <a:gd name="T48" fmla="*/ 30 w 252"/>
                    <a:gd name="T49" fmla="*/ 27 h 151"/>
                    <a:gd name="T50" fmla="*/ 23 w 252"/>
                    <a:gd name="T51" fmla="*/ 27 h 151"/>
                    <a:gd name="T52" fmla="*/ 16 w 252"/>
                    <a:gd name="T53" fmla="*/ 27 h 151"/>
                    <a:gd name="T54" fmla="*/ 11 w 252"/>
                    <a:gd name="T55" fmla="*/ 27 h 151"/>
                    <a:gd name="T56" fmla="*/ 8 w 252"/>
                    <a:gd name="T57" fmla="*/ 27 h 151"/>
                    <a:gd name="T58" fmla="*/ 12 w 252"/>
                    <a:gd name="T59" fmla="*/ 23 h 151"/>
                    <a:gd name="T60" fmla="*/ 19 w 252"/>
                    <a:gd name="T61" fmla="*/ 15 h 151"/>
                    <a:gd name="T62" fmla="*/ 25 w 252"/>
                    <a:gd name="T63" fmla="*/ 9 h 151"/>
                    <a:gd name="T64" fmla="*/ 27 w 252"/>
                    <a:gd name="T65" fmla="*/ 6 h 15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52" h="151">
                      <a:moveTo>
                        <a:pt x="121" y="21"/>
                      </a:moveTo>
                      <a:lnTo>
                        <a:pt x="116" y="27"/>
                      </a:lnTo>
                      <a:lnTo>
                        <a:pt x="103" y="39"/>
                      </a:lnTo>
                      <a:lnTo>
                        <a:pt x="86" y="58"/>
                      </a:lnTo>
                      <a:lnTo>
                        <a:pt x="66" y="80"/>
                      </a:lnTo>
                      <a:lnTo>
                        <a:pt x="46" y="100"/>
                      </a:lnTo>
                      <a:lnTo>
                        <a:pt x="30" y="119"/>
                      </a:lnTo>
                      <a:lnTo>
                        <a:pt x="17" y="133"/>
                      </a:lnTo>
                      <a:lnTo>
                        <a:pt x="12" y="137"/>
                      </a:lnTo>
                      <a:lnTo>
                        <a:pt x="0" y="151"/>
                      </a:lnTo>
                      <a:lnTo>
                        <a:pt x="252" y="151"/>
                      </a:lnTo>
                      <a:lnTo>
                        <a:pt x="252" y="0"/>
                      </a:lnTo>
                      <a:lnTo>
                        <a:pt x="171" y="0"/>
                      </a:lnTo>
                      <a:lnTo>
                        <a:pt x="170" y="0"/>
                      </a:lnTo>
                      <a:lnTo>
                        <a:pt x="167" y="0"/>
                      </a:lnTo>
                      <a:lnTo>
                        <a:pt x="162" y="1"/>
                      </a:lnTo>
                      <a:lnTo>
                        <a:pt x="155" y="2"/>
                      </a:lnTo>
                      <a:lnTo>
                        <a:pt x="148" y="5"/>
                      </a:lnTo>
                      <a:lnTo>
                        <a:pt x="139" y="8"/>
                      </a:lnTo>
                      <a:lnTo>
                        <a:pt x="130" y="14"/>
                      </a:lnTo>
                      <a:lnTo>
                        <a:pt x="121" y="21"/>
                      </a:lnTo>
                      <a:close/>
                      <a:moveTo>
                        <a:pt x="131" y="32"/>
                      </a:moveTo>
                      <a:lnTo>
                        <a:pt x="139" y="27"/>
                      </a:lnTo>
                      <a:lnTo>
                        <a:pt x="146" y="22"/>
                      </a:lnTo>
                      <a:lnTo>
                        <a:pt x="153" y="20"/>
                      </a:lnTo>
                      <a:lnTo>
                        <a:pt x="159" y="17"/>
                      </a:lnTo>
                      <a:lnTo>
                        <a:pt x="163" y="16"/>
                      </a:lnTo>
                      <a:lnTo>
                        <a:pt x="168" y="16"/>
                      </a:lnTo>
                      <a:lnTo>
                        <a:pt x="170" y="16"/>
                      </a:lnTo>
                      <a:lnTo>
                        <a:pt x="171" y="16"/>
                      </a:lnTo>
                      <a:lnTo>
                        <a:pt x="174" y="16"/>
                      </a:lnTo>
                      <a:lnTo>
                        <a:pt x="179" y="16"/>
                      </a:lnTo>
                      <a:lnTo>
                        <a:pt x="189" y="16"/>
                      </a:lnTo>
                      <a:lnTo>
                        <a:pt x="199" y="16"/>
                      </a:lnTo>
                      <a:lnTo>
                        <a:pt x="209" y="16"/>
                      </a:lnTo>
                      <a:lnTo>
                        <a:pt x="221" y="16"/>
                      </a:lnTo>
                      <a:lnTo>
                        <a:pt x="229" y="16"/>
                      </a:lnTo>
                      <a:lnTo>
                        <a:pt x="236" y="16"/>
                      </a:lnTo>
                      <a:lnTo>
                        <a:pt x="236" y="38"/>
                      </a:lnTo>
                      <a:lnTo>
                        <a:pt x="236" y="75"/>
                      </a:lnTo>
                      <a:lnTo>
                        <a:pt x="236" y="113"/>
                      </a:lnTo>
                      <a:lnTo>
                        <a:pt x="236" y="135"/>
                      </a:lnTo>
                      <a:lnTo>
                        <a:pt x="231" y="135"/>
                      </a:lnTo>
                      <a:lnTo>
                        <a:pt x="224" y="135"/>
                      </a:lnTo>
                      <a:lnTo>
                        <a:pt x="215" y="135"/>
                      </a:lnTo>
                      <a:lnTo>
                        <a:pt x="204" y="135"/>
                      </a:lnTo>
                      <a:lnTo>
                        <a:pt x="190" y="135"/>
                      </a:lnTo>
                      <a:lnTo>
                        <a:pt x="175" y="135"/>
                      </a:lnTo>
                      <a:lnTo>
                        <a:pt x="159" y="135"/>
                      </a:lnTo>
                      <a:lnTo>
                        <a:pt x="143" y="135"/>
                      </a:lnTo>
                      <a:lnTo>
                        <a:pt x="125" y="135"/>
                      </a:lnTo>
                      <a:lnTo>
                        <a:pt x="109" y="135"/>
                      </a:lnTo>
                      <a:lnTo>
                        <a:pt x="93" y="135"/>
                      </a:lnTo>
                      <a:lnTo>
                        <a:pt x="78" y="135"/>
                      </a:lnTo>
                      <a:lnTo>
                        <a:pt x="65" y="135"/>
                      </a:lnTo>
                      <a:lnTo>
                        <a:pt x="53" y="135"/>
                      </a:lnTo>
                      <a:lnTo>
                        <a:pt x="43" y="135"/>
                      </a:lnTo>
                      <a:lnTo>
                        <a:pt x="37" y="135"/>
                      </a:lnTo>
                      <a:lnTo>
                        <a:pt x="46" y="125"/>
                      </a:lnTo>
                      <a:lnTo>
                        <a:pt x="60" y="110"/>
                      </a:lnTo>
                      <a:lnTo>
                        <a:pt x="75" y="93"/>
                      </a:lnTo>
                      <a:lnTo>
                        <a:pt x="91" y="76"/>
                      </a:lnTo>
                      <a:lnTo>
                        <a:pt x="107" y="59"/>
                      </a:lnTo>
                      <a:lnTo>
                        <a:pt x="119" y="45"/>
                      </a:lnTo>
                      <a:lnTo>
                        <a:pt x="128" y="36"/>
                      </a:lnTo>
                      <a:lnTo>
                        <a:pt x="131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7" name="Freeform 203"/>
                <p:cNvSpPr>
                  <a:spLocks noEditPoints="1"/>
                </p:cNvSpPr>
                <p:nvPr/>
              </p:nvSpPr>
              <p:spPr bwMode="auto">
                <a:xfrm>
                  <a:off x="4728" y="1864"/>
                  <a:ext cx="197" cy="68"/>
                </a:xfrm>
                <a:custGeom>
                  <a:avLst/>
                  <a:gdLst>
                    <a:gd name="T0" fmla="*/ 82 w 432"/>
                    <a:gd name="T1" fmla="*/ 4 h 151"/>
                    <a:gd name="T2" fmla="*/ 80 w 432"/>
                    <a:gd name="T3" fmla="*/ 1 h 151"/>
                    <a:gd name="T4" fmla="*/ 78 w 432"/>
                    <a:gd name="T5" fmla="*/ 0 h 151"/>
                    <a:gd name="T6" fmla="*/ 76 w 432"/>
                    <a:gd name="T7" fmla="*/ 0 h 151"/>
                    <a:gd name="T8" fmla="*/ 2 w 432"/>
                    <a:gd name="T9" fmla="*/ 0 h 151"/>
                    <a:gd name="T10" fmla="*/ 0 w 432"/>
                    <a:gd name="T11" fmla="*/ 31 h 151"/>
                    <a:gd name="T12" fmla="*/ 83 w 432"/>
                    <a:gd name="T13" fmla="*/ 5 h 151"/>
                    <a:gd name="T14" fmla="*/ 3 w 432"/>
                    <a:gd name="T15" fmla="*/ 23 h 151"/>
                    <a:gd name="T16" fmla="*/ 3 w 432"/>
                    <a:gd name="T17" fmla="*/ 8 h 151"/>
                    <a:gd name="T18" fmla="*/ 5 w 432"/>
                    <a:gd name="T19" fmla="*/ 3 h 151"/>
                    <a:gd name="T20" fmla="*/ 11 w 432"/>
                    <a:gd name="T21" fmla="*/ 3 h 151"/>
                    <a:gd name="T22" fmla="*/ 21 w 432"/>
                    <a:gd name="T23" fmla="*/ 3 h 151"/>
                    <a:gd name="T24" fmla="*/ 32 w 432"/>
                    <a:gd name="T25" fmla="*/ 3 h 151"/>
                    <a:gd name="T26" fmla="*/ 43 w 432"/>
                    <a:gd name="T27" fmla="*/ 27 h 151"/>
                    <a:gd name="T28" fmla="*/ 36 w 432"/>
                    <a:gd name="T29" fmla="*/ 27 h 151"/>
                    <a:gd name="T30" fmla="*/ 29 w 432"/>
                    <a:gd name="T31" fmla="*/ 27 h 151"/>
                    <a:gd name="T32" fmla="*/ 22 w 432"/>
                    <a:gd name="T33" fmla="*/ 27 h 151"/>
                    <a:gd name="T34" fmla="*/ 16 w 432"/>
                    <a:gd name="T35" fmla="*/ 27 h 151"/>
                    <a:gd name="T36" fmla="*/ 11 w 432"/>
                    <a:gd name="T37" fmla="*/ 27 h 151"/>
                    <a:gd name="T38" fmla="*/ 7 w 432"/>
                    <a:gd name="T39" fmla="*/ 27 h 151"/>
                    <a:gd name="T40" fmla="*/ 5 w 432"/>
                    <a:gd name="T41" fmla="*/ 27 h 151"/>
                    <a:gd name="T42" fmla="*/ 3 w 432"/>
                    <a:gd name="T43" fmla="*/ 27 h 151"/>
                    <a:gd name="T44" fmla="*/ 50 w 432"/>
                    <a:gd name="T45" fmla="*/ 3 h 151"/>
                    <a:gd name="T46" fmla="*/ 61 w 432"/>
                    <a:gd name="T47" fmla="*/ 3 h 151"/>
                    <a:gd name="T48" fmla="*/ 70 w 432"/>
                    <a:gd name="T49" fmla="*/ 3 h 151"/>
                    <a:gd name="T50" fmla="*/ 74 w 432"/>
                    <a:gd name="T51" fmla="*/ 3 h 151"/>
                    <a:gd name="T52" fmla="*/ 76 w 432"/>
                    <a:gd name="T53" fmla="*/ 3 h 151"/>
                    <a:gd name="T54" fmla="*/ 79 w 432"/>
                    <a:gd name="T55" fmla="*/ 5 h 151"/>
                    <a:gd name="T56" fmla="*/ 81 w 432"/>
                    <a:gd name="T57" fmla="*/ 9 h 151"/>
                    <a:gd name="T58" fmla="*/ 84 w 432"/>
                    <a:gd name="T59" fmla="*/ 22 h 151"/>
                    <a:gd name="T60" fmla="*/ 84 w 432"/>
                    <a:gd name="T61" fmla="*/ 27 h 151"/>
                    <a:gd name="T62" fmla="*/ 78 w 432"/>
                    <a:gd name="T63" fmla="*/ 27 h 151"/>
                    <a:gd name="T64" fmla="*/ 67 w 432"/>
                    <a:gd name="T65" fmla="*/ 27 h 151"/>
                    <a:gd name="T66" fmla="*/ 55 w 432"/>
                    <a:gd name="T67" fmla="*/ 27 h 151"/>
                    <a:gd name="T68" fmla="*/ 44 w 432"/>
                    <a:gd name="T69" fmla="*/ 3 h 15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432" h="151">
                      <a:moveTo>
                        <a:pt x="400" y="25"/>
                      </a:moveTo>
                      <a:lnTo>
                        <a:pt x="395" y="17"/>
                      </a:lnTo>
                      <a:lnTo>
                        <a:pt x="390" y="10"/>
                      </a:lnTo>
                      <a:lnTo>
                        <a:pt x="385" y="6"/>
                      </a:lnTo>
                      <a:lnTo>
                        <a:pt x="378" y="4"/>
                      </a:lnTo>
                      <a:lnTo>
                        <a:pt x="372" y="1"/>
                      </a:lnTo>
                      <a:lnTo>
                        <a:pt x="367" y="0"/>
                      </a:lnTo>
                      <a:lnTo>
                        <a:pt x="364" y="0"/>
                      </a:lnTo>
                      <a:lnTo>
                        <a:pt x="363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51"/>
                      </a:lnTo>
                      <a:lnTo>
                        <a:pt x="432" y="151"/>
                      </a:lnTo>
                      <a:lnTo>
                        <a:pt x="400" y="25"/>
                      </a:lnTo>
                      <a:close/>
                      <a:moveTo>
                        <a:pt x="15" y="135"/>
                      </a:moveTo>
                      <a:lnTo>
                        <a:pt x="15" y="113"/>
                      </a:lnTo>
                      <a:lnTo>
                        <a:pt x="15" y="75"/>
                      </a:lnTo>
                      <a:lnTo>
                        <a:pt x="15" y="38"/>
                      </a:lnTo>
                      <a:lnTo>
                        <a:pt x="15" y="16"/>
                      </a:lnTo>
                      <a:lnTo>
                        <a:pt x="22" y="16"/>
                      </a:lnTo>
                      <a:lnTo>
                        <a:pt x="33" y="16"/>
                      </a:lnTo>
                      <a:lnTo>
                        <a:pt x="52" y="16"/>
                      </a:lnTo>
                      <a:lnTo>
                        <a:pt x="73" y="16"/>
                      </a:lnTo>
                      <a:lnTo>
                        <a:pt x="99" y="16"/>
                      </a:lnTo>
                      <a:lnTo>
                        <a:pt x="126" y="16"/>
                      </a:lnTo>
                      <a:lnTo>
                        <a:pt x="156" y="16"/>
                      </a:lnTo>
                      <a:lnTo>
                        <a:pt x="186" y="16"/>
                      </a:lnTo>
                      <a:lnTo>
                        <a:pt x="206" y="135"/>
                      </a:lnTo>
                      <a:lnTo>
                        <a:pt x="189" y="135"/>
                      </a:lnTo>
                      <a:lnTo>
                        <a:pt x="171" y="135"/>
                      </a:lnTo>
                      <a:lnTo>
                        <a:pt x="155" y="135"/>
                      </a:lnTo>
                      <a:lnTo>
                        <a:pt x="138" y="135"/>
                      </a:lnTo>
                      <a:lnTo>
                        <a:pt x="122" y="135"/>
                      </a:lnTo>
                      <a:lnTo>
                        <a:pt x="107" y="135"/>
                      </a:lnTo>
                      <a:lnTo>
                        <a:pt x="93" y="135"/>
                      </a:lnTo>
                      <a:lnTo>
                        <a:pt x="79" y="135"/>
                      </a:lnTo>
                      <a:lnTo>
                        <a:pt x="67" y="135"/>
                      </a:lnTo>
                      <a:lnTo>
                        <a:pt x="55" y="135"/>
                      </a:lnTo>
                      <a:lnTo>
                        <a:pt x="44" y="135"/>
                      </a:lnTo>
                      <a:lnTo>
                        <a:pt x="35" y="135"/>
                      </a:lnTo>
                      <a:lnTo>
                        <a:pt x="27" y="135"/>
                      </a:lnTo>
                      <a:lnTo>
                        <a:pt x="22" y="135"/>
                      </a:lnTo>
                      <a:lnTo>
                        <a:pt x="17" y="135"/>
                      </a:lnTo>
                      <a:lnTo>
                        <a:pt x="15" y="135"/>
                      </a:lnTo>
                      <a:close/>
                      <a:moveTo>
                        <a:pt x="211" y="16"/>
                      </a:moveTo>
                      <a:lnTo>
                        <a:pt x="239" y="16"/>
                      </a:lnTo>
                      <a:lnTo>
                        <a:pt x="268" y="16"/>
                      </a:lnTo>
                      <a:lnTo>
                        <a:pt x="294" y="16"/>
                      </a:lnTo>
                      <a:lnTo>
                        <a:pt x="315" y="16"/>
                      </a:lnTo>
                      <a:lnTo>
                        <a:pt x="335" y="16"/>
                      </a:lnTo>
                      <a:lnTo>
                        <a:pt x="349" y="16"/>
                      </a:lnTo>
                      <a:lnTo>
                        <a:pt x="358" y="16"/>
                      </a:lnTo>
                      <a:lnTo>
                        <a:pt x="362" y="16"/>
                      </a:lnTo>
                      <a:lnTo>
                        <a:pt x="365" y="16"/>
                      </a:lnTo>
                      <a:lnTo>
                        <a:pt x="372" y="17"/>
                      </a:lnTo>
                      <a:lnTo>
                        <a:pt x="379" y="22"/>
                      </a:lnTo>
                      <a:lnTo>
                        <a:pt x="385" y="30"/>
                      </a:lnTo>
                      <a:lnTo>
                        <a:pt x="388" y="43"/>
                      </a:lnTo>
                      <a:lnTo>
                        <a:pt x="395" y="72"/>
                      </a:lnTo>
                      <a:lnTo>
                        <a:pt x="404" y="107"/>
                      </a:lnTo>
                      <a:lnTo>
                        <a:pt x="411" y="135"/>
                      </a:lnTo>
                      <a:lnTo>
                        <a:pt x="404" y="135"/>
                      </a:lnTo>
                      <a:lnTo>
                        <a:pt x="391" y="135"/>
                      </a:lnTo>
                      <a:lnTo>
                        <a:pt x="374" y="135"/>
                      </a:lnTo>
                      <a:lnTo>
                        <a:pt x="351" y="135"/>
                      </a:lnTo>
                      <a:lnTo>
                        <a:pt x="325" y="135"/>
                      </a:lnTo>
                      <a:lnTo>
                        <a:pt x="295" y="135"/>
                      </a:lnTo>
                      <a:lnTo>
                        <a:pt x="264" y="135"/>
                      </a:lnTo>
                      <a:lnTo>
                        <a:pt x="230" y="135"/>
                      </a:lnTo>
                      <a:lnTo>
                        <a:pt x="211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8" name="Freeform 204"/>
                <p:cNvSpPr>
                  <a:spLocks/>
                </p:cNvSpPr>
                <p:nvPr/>
              </p:nvSpPr>
              <p:spPr bwMode="auto">
                <a:xfrm>
                  <a:off x="4835" y="2039"/>
                  <a:ext cx="42" cy="38"/>
                </a:xfrm>
                <a:custGeom>
                  <a:avLst/>
                  <a:gdLst>
                    <a:gd name="T0" fmla="*/ 17 w 91"/>
                    <a:gd name="T1" fmla="*/ 1 h 84"/>
                    <a:gd name="T2" fmla="*/ 17 w 91"/>
                    <a:gd name="T3" fmla="*/ 0 h 84"/>
                    <a:gd name="T4" fmla="*/ 17 w 91"/>
                    <a:gd name="T5" fmla="*/ 0 h 84"/>
                    <a:gd name="T6" fmla="*/ 17 w 91"/>
                    <a:gd name="T7" fmla="*/ 0 h 84"/>
                    <a:gd name="T8" fmla="*/ 17 w 91"/>
                    <a:gd name="T9" fmla="*/ 0 h 84"/>
                    <a:gd name="T10" fmla="*/ 18 w 91"/>
                    <a:gd name="T11" fmla="*/ 3 h 84"/>
                    <a:gd name="T12" fmla="*/ 18 w 91"/>
                    <a:gd name="T13" fmla="*/ 7 h 84"/>
                    <a:gd name="T14" fmla="*/ 17 w 91"/>
                    <a:gd name="T15" fmla="*/ 10 h 84"/>
                    <a:gd name="T16" fmla="*/ 14 w 91"/>
                    <a:gd name="T17" fmla="*/ 13 h 84"/>
                    <a:gd name="T18" fmla="*/ 12 w 91"/>
                    <a:gd name="T19" fmla="*/ 14 h 84"/>
                    <a:gd name="T20" fmla="*/ 11 w 91"/>
                    <a:gd name="T21" fmla="*/ 15 h 84"/>
                    <a:gd name="T22" fmla="*/ 8 w 91"/>
                    <a:gd name="T23" fmla="*/ 15 h 84"/>
                    <a:gd name="T24" fmla="*/ 7 w 91"/>
                    <a:gd name="T25" fmla="*/ 15 h 84"/>
                    <a:gd name="T26" fmla="*/ 5 w 91"/>
                    <a:gd name="T27" fmla="*/ 15 h 84"/>
                    <a:gd name="T28" fmla="*/ 3 w 91"/>
                    <a:gd name="T29" fmla="*/ 14 h 84"/>
                    <a:gd name="T30" fmla="*/ 1 w 91"/>
                    <a:gd name="T31" fmla="*/ 14 h 84"/>
                    <a:gd name="T32" fmla="*/ 0 w 91"/>
                    <a:gd name="T33" fmla="*/ 12 h 84"/>
                    <a:gd name="T34" fmla="*/ 0 w 91"/>
                    <a:gd name="T35" fmla="*/ 13 h 84"/>
                    <a:gd name="T36" fmla="*/ 0 w 91"/>
                    <a:gd name="T37" fmla="*/ 13 h 84"/>
                    <a:gd name="T38" fmla="*/ 0 w 91"/>
                    <a:gd name="T39" fmla="*/ 13 h 84"/>
                    <a:gd name="T40" fmla="*/ 0 w 91"/>
                    <a:gd name="T41" fmla="*/ 14 h 84"/>
                    <a:gd name="T42" fmla="*/ 2 w 91"/>
                    <a:gd name="T43" fmla="*/ 15 h 84"/>
                    <a:gd name="T44" fmla="*/ 4 w 91"/>
                    <a:gd name="T45" fmla="*/ 16 h 84"/>
                    <a:gd name="T46" fmla="*/ 6 w 91"/>
                    <a:gd name="T47" fmla="*/ 17 h 84"/>
                    <a:gd name="T48" fmla="*/ 8 w 91"/>
                    <a:gd name="T49" fmla="*/ 17 h 84"/>
                    <a:gd name="T50" fmla="*/ 10 w 91"/>
                    <a:gd name="T51" fmla="*/ 17 h 84"/>
                    <a:gd name="T52" fmla="*/ 12 w 91"/>
                    <a:gd name="T53" fmla="*/ 17 h 84"/>
                    <a:gd name="T54" fmla="*/ 14 w 91"/>
                    <a:gd name="T55" fmla="*/ 16 h 84"/>
                    <a:gd name="T56" fmla="*/ 15 w 91"/>
                    <a:gd name="T57" fmla="*/ 15 h 84"/>
                    <a:gd name="T58" fmla="*/ 18 w 91"/>
                    <a:gd name="T59" fmla="*/ 12 h 84"/>
                    <a:gd name="T60" fmla="*/ 19 w 91"/>
                    <a:gd name="T61" fmla="*/ 9 h 84"/>
                    <a:gd name="T62" fmla="*/ 19 w 91"/>
                    <a:gd name="T63" fmla="*/ 5 h 84"/>
                    <a:gd name="T64" fmla="*/ 17 w 91"/>
                    <a:gd name="T65" fmla="*/ 1 h 8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1" h="84">
                      <a:moveTo>
                        <a:pt x="81" y="5"/>
                      </a:moveTo>
                      <a:lnTo>
                        <a:pt x="80" y="3"/>
                      </a:lnTo>
                      <a:lnTo>
                        <a:pt x="79" y="2"/>
                      </a:lnTo>
                      <a:lnTo>
                        <a:pt x="78" y="1"/>
                      </a:lnTo>
                      <a:lnTo>
                        <a:pt x="77" y="0"/>
                      </a:lnTo>
                      <a:lnTo>
                        <a:pt x="83" y="16"/>
                      </a:lnTo>
                      <a:lnTo>
                        <a:pt x="84" y="33"/>
                      </a:lnTo>
                      <a:lnTo>
                        <a:pt x="77" y="51"/>
                      </a:lnTo>
                      <a:lnTo>
                        <a:pt x="65" y="64"/>
                      </a:lnTo>
                      <a:lnTo>
                        <a:pt x="57" y="69"/>
                      </a:lnTo>
                      <a:lnTo>
                        <a:pt x="49" y="72"/>
                      </a:lnTo>
                      <a:lnTo>
                        <a:pt x="40" y="74"/>
                      </a:lnTo>
                      <a:lnTo>
                        <a:pt x="32" y="74"/>
                      </a:lnTo>
                      <a:lnTo>
                        <a:pt x="23" y="72"/>
                      </a:lnTo>
                      <a:lnTo>
                        <a:pt x="15" y="70"/>
                      </a:lnTo>
                      <a:lnTo>
                        <a:pt x="7" y="66"/>
                      </a:lnTo>
                      <a:lnTo>
                        <a:pt x="0" y="60"/>
                      </a:lnTo>
                      <a:lnTo>
                        <a:pt x="1" y="61"/>
                      </a:lnTo>
                      <a:lnTo>
                        <a:pt x="2" y="62"/>
                      </a:lnTo>
                      <a:lnTo>
                        <a:pt x="2" y="64"/>
                      </a:lnTo>
                      <a:lnTo>
                        <a:pt x="3" y="66"/>
                      </a:lnTo>
                      <a:lnTo>
                        <a:pt x="10" y="72"/>
                      </a:lnTo>
                      <a:lnTo>
                        <a:pt x="18" y="78"/>
                      </a:lnTo>
                      <a:lnTo>
                        <a:pt x="27" y="82"/>
                      </a:lnTo>
                      <a:lnTo>
                        <a:pt x="37" y="84"/>
                      </a:lnTo>
                      <a:lnTo>
                        <a:pt x="46" y="84"/>
                      </a:lnTo>
                      <a:lnTo>
                        <a:pt x="55" y="83"/>
                      </a:lnTo>
                      <a:lnTo>
                        <a:pt x="64" y="79"/>
                      </a:lnTo>
                      <a:lnTo>
                        <a:pt x="72" y="74"/>
                      </a:lnTo>
                      <a:lnTo>
                        <a:pt x="85" y="59"/>
                      </a:lnTo>
                      <a:lnTo>
                        <a:pt x="91" y="41"/>
                      </a:lnTo>
                      <a:lnTo>
                        <a:pt x="90" y="22"/>
                      </a:lnTo>
                      <a:lnTo>
                        <a:pt x="81" y="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89" name="Freeform 205"/>
                <p:cNvSpPr>
                  <a:spLocks/>
                </p:cNvSpPr>
                <p:nvPr/>
              </p:nvSpPr>
              <p:spPr bwMode="auto">
                <a:xfrm>
                  <a:off x="4490" y="2066"/>
                  <a:ext cx="3" cy="2"/>
                </a:xfrm>
                <a:custGeom>
                  <a:avLst/>
                  <a:gdLst>
                    <a:gd name="T0" fmla="*/ 0 w 9"/>
                    <a:gd name="T1" fmla="*/ 1 h 4"/>
                    <a:gd name="T2" fmla="*/ 1 w 9"/>
                    <a:gd name="T3" fmla="*/ 1 h 4"/>
                    <a:gd name="T4" fmla="*/ 1 w 9"/>
                    <a:gd name="T5" fmla="*/ 1 h 4"/>
                    <a:gd name="T6" fmla="*/ 1 w 9"/>
                    <a:gd name="T7" fmla="*/ 1 h 4"/>
                    <a:gd name="T8" fmla="*/ 0 w 9"/>
                    <a:gd name="T9" fmla="*/ 1 h 4"/>
                    <a:gd name="T10" fmla="*/ 0 w 9"/>
                    <a:gd name="T11" fmla="*/ 0 h 4"/>
                    <a:gd name="T12" fmla="*/ 0 w 9"/>
                    <a:gd name="T13" fmla="*/ 1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9" h="4">
                      <a:moveTo>
                        <a:pt x="0" y="4"/>
                      </a:moveTo>
                      <a:lnTo>
                        <a:pt x="9" y="4"/>
                      </a:lnTo>
                      <a:lnTo>
                        <a:pt x="6" y="3"/>
                      </a:lnTo>
                      <a:lnTo>
                        <a:pt x="5" y="2"/>
                      </a:lnTo>
                      <a:lnTo>
                        <a:pt x="3" y="1"/>
                      </a:lnTo>
                      <a:lnTo>
                        <a:pt x="0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0" name="Freeform 206"/>
                <p:cNvSpPr>
                  <a:spLocks/>
                </p:cNvSpPr>
                <p:nvPr/>
              </p:nvSpPr>
              <p:spPr bwMode="auto">
                <a:xfrm>
                  <a:off x="4956" y="2068"/>
                  <a:ext cx="2" cy="1"/>
                </a:xfrm>
                <a:custGeom>
                  <a:avLst/>
                  <a:gdLst>
                    <a:gd name="T0" fmla="*/ 2 w 2"/>
                    <a:gd name="T1" fmla="*/ 1 h 1"/>
                    <a:gd name="T2" fmla="*/ 2 w 2"/>
                    <a:gd name="T3" fmla="*/ 0 h 1"/>
                    <a:gd name="T4" fmla="*/ 1 w 2"/>
                    <a:gd name="T5" fmla="*/ 0 h 1"/>
                    <a:gd name="T6" fmla="*/ 1 w 2"/>
                    <a:gd name="T7" fmla="*/ 0 h 1"/>
                    <a:gd name="T8" fmla="*/ 1 w 2"/>
                    <a:gd name="T9" fmla="*/ 0 h 1"/>
                    <a:gd name="T10" fmla="*/ 0 w 2"/>
                    <a:gd name="T11" fmla="*/ 1 h 1"/>
                    <a:gd name="T12" fmla="*/ 2 w 2"/>
                    <a:gd name="T13" fmla="*/ 1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" h="1">
                      <a:moveTo>
                        <a:pt x="2" y="1"/>
                      </a:moveTo>
                      <a:lnTo>
                        <a:pt x="2" y="0"/>
                      </a:lnTo>
                      <a:lnTo>
                        <a:pt x="1" y="0"/>
                      </a:lnTo>
                      <a:lnTo>
                        <a:pt x="0" y="1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1" name="Freeform 207"/>
                <p:cNvSpPr>
                  <a:spLocks/>
                </p:cNvSpPr>
                <p:nvPr/>
              </p:nvSpPr>
              <p:spPr bwMode="auto">
                <a:xfrm>
                  <a:off x="4493" y="2046"/>
                  <a:ext cx="36" cy="16"/>
                </a:xfrm>
                <a:custGeom>
                  <a:avLst/>
                  <a:gdLst>
                    <a:gd name="T0" fmla="*/ 4 w 78"/>
                    <a:gd name="T1" fmla="*/ 5 h 33"/>
                    <a:gd name="T2" fmla="*/ 5 w 78"/>
                    <a:gd name="T3" fmla="*/ 5 h 33"/>
                    <a:gd name="T4" fmla="*/ 6 w 78"/>
                    <a:gd name="T5" fmla="*/ 5 h 33"/>
                    <a:gd name="T6" fmla="*/ 7 w 78"/>
                    <a:gd name="T7" fmla="*/ 6 h 33"/>
                    <a:gd name="T8" fmla="*/ 9 w 78"/>
                    <a:gd name="T9" fmla="*/ 6 h 33"/>
                    <a:gd name="T10" fmla="*/ 11 w 78"/>
                    <a:gd name="T11" fmla="*/ 7 h 33"/>
                    <a:gd name="T12" fmla="*/ 12 w 78"/>
                    <a:gd name="T13" fmla="*/ 7 h 33"/>
                    <a:gd name="T14" fmla="*/ 14 w 78"/>
                    <a:gd name="T15" fmla="*/ 7 h 33"/>
                    <a:gd name="T16" fmla="*/ 16 w 78"/>
                    <a:gd name="T17" fmla="*/ 8 h 33"/>
                    <a:gd name="T18" fmla="*/ 16 w 78"/>
                    <a:gd name="T19" fmla="*/ 7 h 33"/>
                    <a:gd name="T20" fmla="*/ 16 w 78"/>
                    <a:gd name="T21" fmla="*/ 6 h 33"/>
                    <a:gd name="T22" fmla="*/ 16 w 78"/>
                    <a:gd name="T23" fmla="*/ 6 h 33"/>
                    <a:gd name="T24" fmla="*/ 16 w 78"/>
                    <a:gd name="T25" fmla="*/ 5 h 33"/>
                    <a:gd name="T26" fmla="*/ 16 w 78"/>
                    <a:gd name="T27" fmla="*/ 3 h 33"/>
                    <a:gd name="T28" fmla="*/ 17 w 78"/>
                    <a:gd name="T29" fmla="*/ 2 h 33"/>
                    <a:gd name="T30" fmla="*/ 17 w 78"/>
                    <a:gd name="T31" fmla="*/ 1 h 33"/>
                    <a:gd name="T32" fmla="*/ 17 w 78"/>
                    <a:gd name="T33" fmla="*/ 0 h 33"/>
                    <a:gd name="T34" fmla="*/ 0 w 78"/>
                    <a:gd name="T35" fmla="*/ 0 h 33"/>
                    <a:gd name="T36" fmla="*/ 0 w 78"/>
                    <a:gd name="T37" fmla="*/ 2 h 33"/>
                    <a:gd name="T38" fmla="*/ 2 w 78"/>
                    <a:gd name="T39" fmla="*/ 4 h 33"/>
                    <a:gd name="T40" fmla="*/ 4 w 78"/>
                    <a:gd name="T41" fmla="*/ 5 h 33"/>
                    <a:gd name="T42" fmla="*/ 4 w 78"/>
                    <a:gd name="T43" fmla="*/ 5 h 3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78" h="33">
                      <a:moveTo>
                        <a:pt x="20" y="22"/>
                      </a:moveTo>
                      <a:lnTo>
                        <a:pt x="23" y="23"/>
                      </a:lnTo>
                      <a:lnTo>
                        <a:pt x="26" y="23"/>
                      </a:lnTo>
                      <a:lnTo>
                        <a:pt x="33" y="25"/>
                      </a:lnTo>
                      <a:lnTo>
                        <a:pt x="41" y="26"/>
                      </a:lnTo>
                      <a:lnTo>
                        <a:pt x="49" y="28"/>
                      </a:lnTo>
                      <a:lnTo>
                        <a:pt x="58" y="30"/>
                      </a:lnTo>
                      <a:lnTo>
                        <a:pt x="68" y="31"/>
                      </a:lnTo>
                      <a:lnTo>
                        <a:pt x="76" y="33"/>
                      </a:lnTo>
                      <a:lnTo>
                        <a:pt x="76" y="30"/>
                      </a:lnTo>
                      <a:lnTo>
                        <a:pt x="76" y="26"/>
                      </a:lnTo>
                      <a:lnTo>
                        <a:pt x="76" y="24"/>
                      </a:lnTo>
                      <a:lnTo>
                        <a:pt x="76" y="21"/>
                      </a:lnTo>
                      <a:lnTo>
                        <a:pt x="76" y="15"/>
                      </a:lnTo>
                      <a:lnTo>
                        <a:pt x="77" y="10"/>
                      </a:lnTo>
                      <a:lnTo>
                        <a:pt x="77" y="5"/>
                      </a:lnTo>
                      <a:lnTo>
                        <a:pt x="78" y="0"/>
                      </a:lnTo>
                      <a:lnTo>
                        <a:pt x="0" y="0"/>
                      </a:lnTo>
                      <a:lnTo>
                        <a:pt x="3" y="10"/>
                      </a:lnTo>
                      <a:lnTo>
                        <a:pt x="10" y="17"/>
                      </a:lnTo>
                      <a:lnTo>
                        <a:pt x="17" y="21"/>
                      </a:lnTo>
                      <a:lnTo>
                        <a:pt x="20" y="2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2" name="Freeform 208"/>
                <p:cNvSpPr>
                  <a:spLocks/>
                </p:cNvSpPr>
                <p:nvPr/>
              </p:nvSpPr>
              <p:spPr bwMode="auto">
                <a:xfrm>
                  <a:off x="4640" y="2046"/>
                  <a:ext cx="160" cy="20"/>
                </a:xfrm>
                <a:custGeom>
                  <a:avLst/>
                  <a:gdLst>
                    <a:gd name="T0" fmla="*/ 0 w 349"/>
                    <a:gd name="T1" fmla="*/ 10 h 41"/>
                    <a:gd name="T2" fmla="*/ 73 w 349"/>
                    <a:gd name="T3" fmla="*/ 10 h 41"/>
                    <a:gd name="T4" fmla="*/ 73 w 349"/>
                    <a:gd name="T5" fmla="*/ 9 h 41"/>
                    <a:gd name="T6" fmla="*/ 73 w 349"/>
                    <a:gd name="T7" fmla="*/ 7 h 41"/>
                    <a:gd name="T8" fmla="*/ 73 w 349"/>
                    <a:gd name="T9" fmla="*/ 6 h 41"/>
                    <a:gd name="T10" fmla="*/ 73 w 349"/>
                    <a:gd name="T11" fmla="*/ 5 h 41"/>
                    <a:gd name="T12" fmla="*/ 73 w 349"/>
                    <a:gd name="T13" fmla="*/ 3 h 41"/>
                    <a:gd name="T14" fmla="*/ 73 w 349"/>
                    <a:gd name="T15" fmla="*/ 2 h 41"/>
                    <a:gd name="T16" fmla="*/ 73 w 349"/>
                    <a:gd name="T17" fmla="*/ 1 h 41"/>
                    <a:gd name="T18" fmla="*/ 73 w 349"/>
                    <a:gd name="T19" fmla="*/ 0 h 41"/>
                    <a:gd name="T20" fmla="*/ 0 w 349"/>
                    <a:gd name="T21" fmla="*/ 0 h 41"/>
                    <a:gd name="T22" fmla="*/ 0 w 349"/>
                    <a:gd name="T23" fmla="*/ 1 h 41"/>
                    <a:gd name="T24" fmla="*/ 0 w 349"/>
                    <a:gd name="T25" fmla="*/ 2 h 41"/>
                    <a:gd name="T26" fmla="*/ 0 w 349"/>
                    <a:gd name="T27" fmla="*/ 3 h 41"/>
                    <a:gd name="T28" fmla="*/ 0 w 349"/>
                    <a:gd name="T29" fmla="*/ 5 h 41"/>
                    <a:gd name="T30" fmla="*/ 0 w 349"/>
                    <a:gd name="T31" fmla="*/ 6 h 41"/>
                    <a:gd name="T32" fmla="*/ 0 w 349"/>
                    <a:gd name="T33" fmla="*/ 7 h 41"/>
                    <a:gd name="T34" fmla="*/ 0 w 349"/>
                    <a:gd name="T35" fmla="*/ 9 h 41"/>
                    <a:gd name="T36" fmla="*/ 0 w 349"/>
                    <a:gd name="T37" fmla="*/ 10 h 4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49" h="41">
                      <a:moveTo>
                        <a:pt x="1" y="41"/>
                      </a:moveTo>
                      <a:lnTo>
                        <a:pt x="348" y="41"/>
                      </a:lnTo>
                      <a:lnTo>
                        <a:pt x="347" y="36"/>
                      </a:lnTo>
                      <a:lnTo>
                        <a:pt x="347" y="31"/>
                      </a:lnTo>
                      <a:lnTo>
                        <a:pt x="347" y="25"/>
                      </a:lnTo>
                      <a:lnTo>
                        <a:pt x="347" y="21"/>
                      </a:lnTo>
                      <a:lnTo>
                        <a:pt x="347" y="15"/>
                      </a:lnTo>
                      <a:lnTo>
                        <a:pt x="348" y="10"/>
                      </a:lnTo>
                      <a:lnTo>
                        <a:pt x="348" y="5"/>
                      </a:lnTo>
                      <a:lnTo>
                        <a:pt x="349" y="0"/>
                      </a:ln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1" y="10"/>
                      </a:lnTo>
                      <a:lnTo>
                        <a:pt x="2" y="15"/>
                      </a:lnTo>
                      <a:lnTo>
                        <a:pt x="2" y="21"/>
                      </a:lnTo>
                      <a:lnTo>
                        <a:pt x="2" y="25"/>
                      </a:lnTo>
                      <a:lnTo>
                        <a:pt x="2" y="31"/>
                      </a:lnTo>
                      <a:lnTo>
                        <a:pt x="2" y="36"/>
                      </a:lnTo>
                      <a:lnTo>
                        <a:pt x="1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3" name="Freeform 209"/>
                <p:cNvSpPr>
                  <a:spLocks/>
                </p:cNvSpPr>
                <p:nvPr/>
              </p:nvSpPr>
              <p:spPr bwMode="auto">
                <a:xfrm>
                  <a:off x="4910" y="2046"/>
                  <a:ext cx="45" cy="14"/>
                </a:xfrm>
                <a:custGeom>
                  <a:avLst/>
                  <a:gdLst>
                    <a:gd name="T0" fmla="*/ 0 w 98"/>
                    <a:gd name="T1" fmla="*/ 6 h 31"/>
                    <a:gd name="T2" fmla="*/ 3 w 98"/>
                    <a:gd name="T3" fmla="*/ 6 h 31"/>
                    <a:gd name="T4" fmla="*/ 6 w 98"/>
                    <a:gd name="T5" fmla="*/ 6 h 31"/>
                    <a:gd name="T6" fmla="*/ 9 w 98"/>
                    <a:gd name="T7" fmla="*/ 5 h 31"/>
                    <a:gd name="T8" fmla="*/ 12 w 98"/>
                    <a:gd name="T9" fmla="*/ 5 h 31"/>
                    <a:gd name="T10" fmla="*/ 15 w 98"/>
                    <a:gd name="T11" fmla="*/ 4 h 31"/>
                    <a:gd name="T12" fmla="*/ 17 w 98"/>
                    <a:gd name="T13" fmla="*/ 4 h 31"/>
                    <a:gd name="T14" fmla="*/ 18 w 98"/>
                    <a:gd name="T15" fmla="*/ 4 h 31"/>
                    <a:gd name="T16" fmla="*/ 19 w 98"/>
                    <a:gd name="T17" fmla="*/ 4 h 31"/>
                    <a:gd name="T18" fmla="*/ 19 w 98"/>
                    <a:gd name="T19" fmla="*/ 4 h 31"/>
                    <a:gd name="T20" fmla="*/ 20 w 98"/>
                    <a:gd name="T21" fmla="*/ 3 h 31"/>
                    <a:gd name="T22" fmla="*/ 21 w 98"/>
                    <a:gd name="T23" fmla="*/ 2 h 31"/>
                    <a:gd name="T24" fmla="*/ 21 w 98"/>
                    <a:gd name="T25" fmla="*/ 1 h 31"/>
                    <a:gd name="T26" fmla="*/ 21 w 98"/>
                    <a:gd name="T27" fmla="*/ 1 h 31"/>
                    <a:gd name="T28" fmla="*/ 21 w 98"/>
                    <a:gd name="T29" fmla="*/ 1 h 31"/>
                    <a:gd name="T30" fmla="*/ 21 w 98"/>
                    <a:gd name="T31" fmla="*/ 0 h 31"/>
                    <a:gd name="T32" fmla="*/ 21 w 98"/>
                    <a:gd name="T33" fmla="*/ 0 h 31"/>
                    <a:gd name="T34" fmla="*/ 0 w 98"/>
                    <a:gd name="T35" fmla="*/ 0 h 31"/>
                    <a:gd name="T36" fmla="*/ 0 w 98"/>
                    <a:gd name="T37" fmla="*/ 1 h 31"/>
                    <a:gd name="T38" fmla="*/ 0 w 98"/>
                    <a:gd name="T39" fmla="*/ 2 h 31"/>
                    <a:gd name="T40" fmla="*/ 0 w 98"/>
                    <a:gd name="T41" fmla="*/ 3 h 31"/>
                    <a:gd name="T42" fmla="*/ 0 w 98"/>
                    <a:gd name="T43" fmla="*/ 4 h 31"/>
                    <a:gd name="T44" fmla="*/ 0 w 98"/>
                    <a:gd name="T45" fmla="*/ 5 h 31"/>
                    <a:gd name="T46" fmla="*/ 0 w 98"/>
                    <a:gd name="T47" fmla="*/ 5 h 31"/>
                    <a:gd name="T48" fmla="*/ 0 w 98"/>
                    <a:gd name="T49" fmla="*/ 6 h 31"/>
                    <a:gd name="T50" fmla="*/ 0 w 98"/>
                    <a:gd name="T51" fmla="*/ 6 h 3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98" h="31">
                      <a:moveTo>
                        <a:pt x="3" y="31"/>
                      </a:moveTo>
                      <a:lnTo>
                        <a:pt x="15" y="29"/>
                      </a:lnTo>
                      <a:lnTo>
                        <a:pt x="29" y="28"/>
                      </a:lnTo>
                      <a:lnTo>
                        <a:pt x="44" y="25"/>
                      </a:lnTo>
                      <a:lnTo>
                        <a:pt x="58" y="23"/>
                      </a:lnTo>
                      <a:lnTo>
                        <a:pt x="71" y="21"/>
                      </a:lnTo>
                      <a:lnTo>
                        <a:pt x="81" y="19"/>
                      </a:lnTo>
                      <a:lnTo>
                        <a:pt x="88" y="18"/>
                      </a:lnTo>
                      <a:lnTo>
                        <a:pt x="90" y="18"/>
                      </a:lnTo>
                      <a:lnTo>
                        <a:pt x="92" y="17"/>
                      </a:lnTo>
                      <a:lnTo>
                        <a:pt x="96" y="15"/>
                      </a:lnTo>
                      <a:lnTo>
                        <a:pt x="97" y="11"/>
                      </a:lnTo>
                      <a:lnTo>
                        <a:pt x="98" y="6"/>
                      </a:lnTo>
                      <a:lnTo>
                        <a:pt x="98" y="5"/>
                      </a:lnTo>
                      <a:lnTo>
                        <a:pt x="98" y="2"/>
                      </a:lnTo>
                      <a:lnTo>
                        <a:pt x="98" y="0"/>
                      </a:ln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1" y="10"/>
                      </a:lnTo>
                      <a:lnTo>
                        <a:pt x="3" y="15"/>
                      </a:lnTo>
                      <a:lnTo>
                        <a:pt x="3" y="21"/>
                      </a:lnTo>
                      <a:lnTo>
                        <a:pt x="3" y="23"/>
                      </a:lnTo>
                      <a:lnTo>
                        <a:pt x="3" y="25"/>
                      </a:lnTo>
                      <a:lnTo>
                        <a:pt x="3" y="29"/>
                      </a:lnTo>
                      <a:lnTo>
                        <a:pt x="3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4" name="Freeform 210"/>
                <p:cNvSpPr>
                  <a:spLocks/>
                </p:cNvSpPr>
                <p:nvPr/>
              </p:nvSpPr>
              <p:spPr bwMode="auto">
                <a:xfrm>
                  <a:off x="4807" y="1871"/>
                  <a:ext cx="15" cy="54"/>
                </a:xfrm>
                <a:custGeom>
                  <a:avLst/>
                  <a:gdLst>
                    <a:gd name="T0" fmla="*/ 3 w 36"/>
                    <a:gd name="T1" fmla="*/ 0 h 119"/>
                    <a:gd name="T2" fmla="*/ 2 w 36"/>
                    <a:gd name="T3" fmla="*/ 0 h 119"/>
                    <a:gd name="T4" fmla="*/ 1 w 36"/>
                    <a:gd name="T5" fmla="*/ 0 h 119"/>
                    <a:gd name="T6" fmla="*/ 1 w 36"/>
                    <a:gd name="T7" fmla="*/ 0 h 119"/>
                    <a:gd name="T8" fmla="*/ 0 w 36"/>
                    <a:gd name="T9" fmla="*/ 0 h 119"/>
                    <a:gd name="T10" fmla="*/ 4 w 36"/>
                    <a:gd name="T11" fmla="*/ 25 h 119"/>
                    <a:gd name="T12" fmla="*/ 5 w 36"/>
                    <a:gd name="T13" fmla="*/ 25 h 119"/>
                    <a:gd name="T14" fmla="*/ 5 w 36"/>
                    <a:gd name="T15" fmla="*/ 25 h 119"/>
                    <a:gd name="T16" fmla="*/ 6 w 36"/>
                    <a:gd name="T17" fmla="*/ 25 h 119"/>
                    <a:gd name="T18" fmla="*/ 6 w 36"/>
                    <a:gd name="T19" fmla="*/ 25 h 119"/>
                    <a:gd name="T20" fmla="*/ 3 w 36"/>
                    <a:gd name="T21" fmla="*/ 0 h 1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6" h="119">
                      <a:moveTo>
                        <a:pt x="16" y="0"/>
                      </a:move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22" y="119"/>
                      </a:lnTo>
                      <a:lnTo>
                        <a:pt x="26" y="119"/>
                      </a:lnTo>
                      <a:lnTo>
                        <a:pt x="29" y="119"/>
                      </a:lnTo>
                      <a:lnTo>
                        <a:pt x="33" y="119"/>
                      </a:lnTo>
                      <a:lnTo>
                        <a:pt x="36" y="119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5" name="Freeform 211"/>
                <p:cNvSpPr>
                  <a:spLocks/>
                </p:cNvSpPr>
                <p:nvPr/>
              </p:nvSpPr>
              <p:spPr bwMode="auto">
                <a:xfrm>
                  <a:off x="4736" y="1871"/>
                  <a:ext cx="60" cy="54"/>
                </a:xfrm>
                <a:custGeom>
                  <a:avLst/>
                  <a:gdLst>
                    <a:gd name="T0" fmla="*/ 0 w 132"/>
                    <a:gd name="T1" fmla="*/ 0 h 119"/>
                    <a:gd name="T2" fmla="*/ 0 w 132"/>
                    <a:gd name="T3" fmla="*/ 5 h 119"/>
                    <a:gd name="T4" fmla="*/ 0 w 132"/>
                    <a:gd name="T5" fmla="*/ 12 h 119"/>
                    <a:gd name="T6" fmla="*/ 0 w 132"/>
                    <a:gd name="T7" fmla="*/ 20 h 119"/>
                    <a:gd name="T8" fmla="*/ 0 w 132"/>
                    <a:gd name="T9" fmla="*/ 25 h 119"/>
                    <a:gd name="T10" fmla="*/ 1 w 132"/>
                    <a:gd name="T11" fmla="*/ 25 h 119"/>
                    <a:gd name="T12" fmla="*/ 3 w 132"/>
                    <a:gd name="T13" fmla="*/ 25 h 119"/>
                    <a:gd name="T14" fmla="*/ 5 w 132"/>
                    <a:gd name="T15" fmla="*/ 25 h 119"/>
                    <a:gd name="T16" fmla="*/ 9 w 132"/>
                    <a:gd name="T17" fmla="*/ 25 h 119"/>
                    <a:gd name="T18" fmla="*/ 13 w 132"/>
                    <a:gd name="T19" fmla="*/ 25 h 119"/>
                    <a:gd name="T20" fmla="*/ 17 w 132"/>
                    <a:gd name="T21" fmla="*/ 25 h 119"/>
                    <a:gd name="T22" fmla="*/ 22 w 132"/>
                    <a:gd name="T23" fmla="*/ 25 h 119"/>
                    <a:gd name="T24" fmla="*/ 27 w 132"/>
                    <a:gd name="T25" fmla="*/ 25 h 119"/>
                    <a:gd name="T26" fmla="*/ 23 w 132"/>
                    <a:gd name="T27" fmla="*/ 0 h 119"/>
                    <a:gd name="T28" fmla="*/ 19 w 132"/>
                    <a:gd name="T29" fmla="*/ 0 h 119"/>
                    <a:gd name="T30" fmla="*/ 15 w 132"/>
                    <a:gd name="T31" fmla="*/ 0 h 119"/>
                    <a:gd name="T32" fmla="*/ 11 w 132"/>
                    <a:gd name="T33" fmla="*/ 0 h 119"/>
                    <a:gd name="T34" fmla="*/ 7 w 132"/>
                    <a:gd name="T35" fmla="*/ 0 h 119"/>
                    <a:gd name="T36" fmla="*/ 5 w 132"/>
                    <a:gd name="T37" fmla="*/ 0 h 119"/>
                    <a:gd name="T38" fmla="*/ 2 w 132"/>
                    <a:gd name="T39" fmla="*/ 0 h 119"/>
                    <a:gd name="T40" fmla="*/ 1 w 132"/>
                    <a:gd name="T41" fmla="*/ 0 h 119"/>
                    <a:gd name="T42" fmla="*/ 0 w 132"/>
                    <a:gd name="T43" fmla="*/ 0 h 11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32" h="119">
                      <a:moveTo>
                        <a:pt x="0" y="0"/>
                      </a:moveTo>
                      <a:lnTo>
                        <a:pt x="0" y="22"/>
                      </a:lnTo>
                      <a:lnTo>
                        <a:pt x="0" y="59"/>
                      </a:lnTo>
                      <a:lnTo>
                        <a:pt x="0" y="97"/>
                      </a:lnTo>
                      <a:lnTo>
                        <a:pt x="0" y="119"/>
                      </a:lnTo>
                      <a:lnTo>
                        <a:pt x="4" y="119"/>
                      </a:lnTo>
                      <a:lnTo>
                        <a:pt x="14" y="119"/>
                      </a:lnTo>
                      <a:lnTo>
                        <a:pt x="26" y="119"/>
                      </a:lnTo>
                      <a:lnTo>
                        <a:pt x="42" y="119"/>
                      </a:lnTo>
                      <a:lnTo>
                        <a:pt x="62" y="119"/>
                      </a:lnTo>
                      <a:lnTo>
                        <a:pt x="83" y="119"/>
                      </a:lnTo>
                      <a:lnTo>
                        <a:pt x="107" y="119"/>
                      </a:lnTo>
                      <a:lnTo>
                        <a:pt x="132" y="119"/>
                      </a:lnTo>
                      <a:lnTo>
                        <a:pt x="110" y="0"/>
                      </a:lnTo>
                      <a:lnTo>
                        <a:pt x="90" y="0"/>
                      </a:lnTo>
                      <a:lnTo>
                        <a:pt x="70" y="0"/>
                      </a:lnTo>
                      <a:lnTo>
                        <a:pt x="52" y="0"/>
                      </a:lnTo>
                      <a:lnTo>
                        <a:pt x="35" y="0"/>
                      </a:lnTo>
                      <a:lnTo>
                        <a:pt x="22" y="0"/>
                      </a:lnTo>
                      <a:lnTo>
                        <a:pt x="11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6" name="Freeform 212"/>
                <p:cNvSpPr>
                  <a:spLocks/>
                </p:cNvSpPr>
                <p:nvPr/>
              </p:nvSpPr>
              <p:spPr bwMode="auto">
                <a:xfrm>
                  <a:off x="4840" y="1871"/>
                  <a:ext cx="16" cy="54"/>
                </a:xfrm>
                <a:custGeom>
                  <a:avLst/>
                  <a:gdLst>
                    <a:gd name="T0" fmla="*/ 0 w 36"/>
                    <a:gd name="T1" fmla="*/ 0 h 119"/>
                    <a:gd name="T2" fmla="*/ 4 w 36"/>
                    <a:gd name="T3" fmla="*/ 25 h 119"/>
                    <a:gd name="T4" fmla="*/ 5 w 36"/>
                    <a:gd name="T5" fmla="*/ 25 h 119"/>
                    <a:gd name="T6" fmla="*/ 6 w 36"/>
                    <a:gd name="T7" fmla="*/ 25 h 119"/>
                    <a:gd name="T8" fmla="*/ 6 w 36"/>
                    <a:gd name="T9" fmla="*/ 25 h 119"/>
                    <a:gd name="T10" fmla="*/ 7 w 36"/>
                    <a:gd name="T11" fmla="*/ 25 h 119"/>
                    <a:gd name="T12" fmla="*/ 3 w 36"/>
                    <a:gd name="T13" fmla="*/ 0 h 119"/>
                    <a:gd name="T14" fmla="*/ 2 w 36"/>
                    <a:gd name="T15" fmla="*/ 0 h 119"/>
                    <a:gd name="T16" fmla="*/ 1 w 36"/>
                    <a:gd name="T17" fmla="*/ 0 h 119"/>
                    <a:gd name="T18" fmla="*/ 0 w 36"/>
                    <a:gd name="T19" fmla="*/ 0 h 119"/>
                    <a:gd name="T20" fmla="*/ 0 w 36"/>
                    <a:gd name="T21" fmla="*/ 0 h 1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6" h="119">
                      <a:moveTo>
                        <a:pt x="0" y="0"/>
                      </a:moveTo>
                      <a:lnTo>
                        <a:pt x="21" y="119"/>
                      </a:lnTo>
                      <a:lnTo>
                        <a:pt x="24" y="119"/>
                      </a:lnTo>
                      <a:lnTo>
                        <a:pt x="29" y="119"/>
                      </a:lnTo>
                      <a:lnTo>
                        <a:pt x="32" y="119"/>
                      </a:lnTo>
                      <a:lnTo>
                        <a:pt x="36" y="119"/>
                      </a:ln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7" name="Freeform 213"/>
                <p:cNvSpPr>
                  <a:spLocks/>
                </p:cNvSpPr>
                <p:nvPr/>
              </p:nvSpPr>
              <p:spPr bwMode="auto">
                <a:xfrm>
                  <a:off x="4855" y="1871"/>
                  <a:ext cx="61" cy="54"/>
                </a:xfrm>
                <a:custGeom>
                  <a:avLst/>
                  <a:gdLst>
                    <a:gd name="T0" fmla="*/ 28 w 134"/>
                    <a:gd name="T1" fmla="*/ 25 h 119"/>
                    <a:gd name="T2" fmla="*/ 26 w 134"/>
                    <a:gd name="T3" fmla="*/ 19 h 119"/>
                    <a:gd name="T4" fmla="*/ 25 w 134"/>
                    <a:gd name="T5" fmla="*/ 11 h 119"/>
                    <a:gd name="T6" fmla="*/ 23 w 134"/>
                    <a:gd name="T7" fmla="*/ 5 h 119"/>
                    <a:gd name="T8" fmla="*/ 22 w 134"/>
                    <a:gd name="T9" fmla="*/ 3 h 119"/>
                    <a:gd name="T10" fmla="*/ 21 w 134"/>
                    <a:gd name="T11" fmla="*/ 1 h 119"/>
                    <a:gd name="T12" fmla="*/ 20 w 134"/>
                    <a:gd name="T13" fmla="*/ 0 h 119"/>
                    <a:gd name="T14" fmla="*/ 18 w 134"/>
                    <a:gd name="T15" fmla="*/ 0 h 119"/>
                    <a:gd name="T16" fmla="*/ 18 w 134"/>
                    <a:gd name="T17" fmla="*/ 0 h 119"/>
                    <a:gd name="T18" fmla="*/ 17 w 134"/>
                    <a:gd name="T19" fmla="*/ 0 h 119"/>
                    <a:gd name="T20" fmla="*/ 16 w 134"/>
                    <a:gd name="T21" fmla="*/ 0 h 119"/>
                    <a:gd name="T22" fmla="*/ 15 w 134"/>
                    <a:gd name="T23" fmla="*/ 0 h 119"/>
                    <a:gd name="T24" fmla="*/ 12 w 134"/>
                    <a:gd name="T25" fmla="*/ 0 h 119"/>
                    <a:gd name="T26" fmla="*/ 10 w 134"/>
                    <a:gd name="T27" fmla="*/ 0 h 119"/>
                    <a:gd name="T28" fmla="*/ 7 w 134"/>
                    <a:gd name="T29" fmla="*/ 0 h 119"/>
                    <a:gd name="T30" fmla="*/ 4 w 134"/>
                    <a:gd name="T31" fmla="*/ 0 h 119"/>
                    <a:gd name="T32" fmla="*/ 0 w 134"/>
                    <a:gd name="T33" fmla="*/ 0 h 119"/>
                    <a:gd name="T34" fmla="*/ 5 w 134"/>
                    <a:gd name="T35" fmla="*/ 25 h 119"/>
                    <a:gd name="T36" fmla="*/ 9 w 134"/>
                    <a:gd name="T37" fmla="*/ 25 h 119"/>
                    <a:gd name="T38" fmla="*/ 13 w 134"/>
                    <a:gd name="T39" fmla="*/ 25 h 119"/>
                    <a:gd name="T40" fmla="*/ 17 w 134"/>
                    <a:gd name="T41" fmla="*/ 25 h 119"/>
                    <a:gd name="T42" fmla="*/ 20 w 134"/>
                    <a:gd name="T43" fmla="*/ 25 h 119"/>
                    <a:gd name="T44" fmla="*/ 23 w 134"/>
                    <a:gd name="T45" fmla="*/ 25 h 119"/>
                    <a:gd name="T46" fmla="*/ 25 w 134"/>
                    <a:gd name="T47" fmla="*/ 25 h 119"/>
                    <a:gd name="T48" fmla="*/ 27 w 134"/>
                    <a:gd name="T49" fmla="*/ 25 h 119"/>
                    <a:gd name="T50" fmla="*/ 28 w 134"/>
                    <a:gd name="T51" fmla="*/ 25 h 119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34" h="119">
                      <a:moveTo>
                        <a:pt x="134" y="119"/>
                      </a:moveTo>
                      <a:lnTo>
                        <a:pt x="127" y="91"/>
                      </a:lnTo>
                      <a:lnTo>
                        <a:pt x="118" y="56"/>
                      </a:lnTo>
                      <a:lnTo>
                        <a:pt x="111" y="27"/>
                      </a:lnTo>
                      <a:lnTo>
                        <a:pt x="108" y="14"/>
                      </a:lnTo>
                      <a:lnTo>
                        <a:pt x="102" y="6"/>
                      </a:lnTo>
                      <a:lnTo>
                        <a:pt x="95" y="1"/>
                      </a:lnTo>
                      <a:lnTo>
                        <a:pt x="88" y="0"/>
                      </a:lnTo>
                      <a:lnTo>
                        <a:pt x="85" y="0"/>
                      </a:lnTo>
                      <a:lnTo>
                        <a:pt x="83" y="0"/>
                      </a:lnTo>
                      <a:lnTo>
                        <a:pt x="79" y="0"/>
                      </a:lnTo>
                      <a:lnTo>
                        <a:pt x="71" y="0"/>
                      </a:lnTo>
                      <a:lnTo>
                        <a:pt x="60" y="0"/>
                      </a:lnTo>
                      <a:lnTo>
                        <a:pt x="49" y="0"/>
                      </a:lnTo>
                      <a:lnTo>
                        <a:pt x="34" y="0"/>
                      </a:lnTo>
                      <a:lnTo>
                        <a:pt x="18" y="0"/>
                      </a:lnTo>
                      <a:lnTo>
                        <a:pt x="0" y="0"/>
                      </a:lnTo>
                      <a:lnTo>
                        <a:pt x="22" y="119"/>
                      </a:lnTo>
                      <a:lnTo>
                        <a:pt x="44" y="119"/>
                      </a:lnTo>
                      <a:lnTo>
                        <a:pt x="64" y="119"/>
                      </a:lnTo>
                      <a:lnTo>
                        <a:pt x="82" y="119"/>
                      </a:lnTo>
                      <a:lnTo>
                        <a:pt x="98" y="119"/>
                      </a:lnTo>
                      <a:lnTo>
                        <a:pt x="112" y="119"/>
                      </a:lnTo>
                      <a:lnTo>
                        <a:pt x="123" y="119"/>
                      </a:lnTo>
                      <a:lnTo>
                        <a:pt x="129" y="119"/>
                      </a:lnTo>
                      <a:lnTo>
                        <a:pt x="134" y="119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8" name="Freeform 214"/>
                <p:cNvSpPr>
                  <a:spLocks/>
                </p:cNvSpPr>
                <p:nvPr/>
              </p:nvSpPr>
              <p:spPr bwMode="auto">
                <a:xfrm>
                  <a:off x="4825" y="1871"/>
                  <a:ext cx="24" cy="54"/>
                </a:xfrm>
                <a:custGeom>
                  <a:avLst/>
                  <a:gdLst>
                    <a:gd name="T0" fmla="*/ 0 w 53"/>
                    <a:gd name="T1" fmla="*/ 0 h 119"/>
                    <a:gd name="T2" fmla="*/ 4 w 53"/>
                    <a:gd name="T3" fmla="*/ 25 h 119"/>
                    <a:gd name="T4" fmla="*/ 5 w 53"/>
                    <a:gd name="T5" fmla="*/ 25 h 119"/>
                    <a:gd name="T6" fmla="*/ 7 w 53"/>
                    <a:gd name="T7" fmla="*/ 25 h 119"/>
                    <a:gd name="T8" fmla="*/ 9 w 53"/>
                    <a:gd name="T9" fmla="*/ 25 h 119"/>
                    <a:gd name="T10" fmla="*/ 11 w 53"/>
                    <a:gd name="T11" fmla="*/ 25 h 119"/>
                    <a:gd name="T12" fmla="*/ 6 w 53"/>
                    <a:gd name="T13" fmla="*/ 0 h 119"/>
                    <a:gd name="T14" fmla="*/ 5 w 53"/>
                    <a:gd name="T15" fmla="*/ 0 h 119"/>
                    <a:gd name="T16" fmla="*/ 3 w 53"/>
                    <a:gd name="T17" fmla="*/ 0 h 119"/>
                    <a:gd name="T18" fmla="*/ 2 w 53"/>
                    <a:gd name="T19" fmla="*/ 0 h 119"/>
                    <a:gd name="T20" fmla="*/ 0 w 53"/>
                    <a:gd name="T21" fmla="*/ 0 h 1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3" h="119">
                      <a:moveTo>
                        <a:pt x="0" y="0"/>
                      </a:moveTo>
                      <a:lnTo>
                        <a:pt x="19" y="119"/>
                      </a:lnTo>
                      <a:lnTo>
                        <a:pt x="27" y="119"/>
                      </a:lnTo>
                      <a:lnTo>
                        <a:pt x="36" y="119"/>
                      </a:lnTo>
                      <a:lnTo>
                        <a:pt x="45" y="119"/>
                      </a:lnTo>
                      <a:lnTo>
                        <a:pt x="53" y="119"/>
                      </a:lnTo>
                      <a:lnTo>
                        <a:pt x="32" y="0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99" name="Freeform 215"/>
                <p:cNvSpPr>
                  <a:spLocks/>
                </p:cNvSpPr>
                <p:nvPr/>
              </p:nvSpPr>
              <p:spPr bwMode="auto">
                <a:xfrm>
                  <a:off x="4846" y="1871"/>
                  <a:ext cx="19" cy="54"/>
                </a:xfrm>
                <a:custGeom>
                  <a:avLst/>
                  <a:gdLst>
                    <a:gd name="T0" fmla="*/ 4 w 41"/>
                    <a:gd name="T1" fmla="*/ 0 h 119"/>
                    <a:gd name="T2" fmla="*/ 3 w 41"/>
                    <a:gd name="T3" fmla="*/ 0 h 119"/>
                    <a:gd name="T4" fmla="*/ 2 w 41"/>
                    <a:gd name="T5" fmla="*/ 0 h 119"/>
                    <a:gd name="T6" fmla="*/ 1 w 41"/>
                    <a:gd name="T7" fmla="*/ 0 h 119"/>
                    <a:gd name="T8" fmla="*/ 0 w 41"/>
                    <a:gd name="T9" fmla="*/ 0 h 119"/>
                    <a:gd name="T10" fmla="*/ 5 w 41"/>
                    <a:gd name="T11" fmla="*/ 25 h 119"/>
                    <a:gd name="T12" fmla="*/ 6 w 41"/>
                    <a:gd name="T13" fmla="*/ 25 h 119"/>
                    <a:gd name="T14" fmla="*/ 6 w 41"/>
                    <a:gd name="T15" fmla="*/ 25 h 119"/>
                    <a:gd name="T16" fmla="*/ 8 w 41"/>
                    <a:gd name="T17" fmla="*/ 25 h 119"/>
                    <a:gd name="T18" fmla="*/ 9 w 41"/>
                    <a:gd name="T19" fmla="*/ 25 h 119"/>
                    <a:gd name="T20" fmla="*/ 4 w 41"/>
                    <a:gd name="T21" fmla="*/ 0 h 1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1" h="119">
                      <a:moveTo>
                        <a:pt x="19" y="0"/>
                      </a:moveTo>
                      <a:lnTo>
                        <a:pt x="15" y="0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1" y="119"/>
                      </a:lnTo>
                      <a:lnTo>
                        <a:pt x="26" y="119"/>
                      </a:lnTo>
                      <a:lnTo>
                        <a:pt x="31" y="119"/>
                      </a:lnTo>
                      <a:lnTo>
                        <a:pt x="37" y="119"/>
                      </a:lnTo>
                      <a:lnTo>
                        <a:pt x="41" y="119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00" name="Freeform 216"/>
                <p:cNvSpPr>
                  <a:spLocks/>
                </p:cNvSpPr>
                <p:nvPr/>
              </p:nvSpPr>
              <p:spPr bwMode="auto">
                <a:xfrm>
                  <a:off x="4786" y="1871"/>
                  <a:ext cx="31" cy="54"/>
                </a:xfrm>
                <a:custGeom>
                  <a:avLst/>
                  <a:gdLst>
                    <a:gd name="T0" fmla="*/ 0 w 67"/>
                    <a:gd name="T1" fmla="*/ 0 h 119"/>
                    <a:gd name="T2" fmla="*/ 5 w 67"/>
                    <a:gd name="T3" fmla="*/ 25 h 119"/>
                    <a:gd name="T4" fmla="*/ 6 w 67"/>
                    <a:gd name="T5" fmla="*/ 25 h 119"/>
                    <a:gd name="T6" fmla="*/ 7 w 67"/>
                    <a:gd name="T7" fmla="*/ 25 h 119"/>
                    <a:gd name="T8" fmla="*/ 8 w 67"/>
                    <a:gd name="T9" fmla="*/ 25 h 119"/>
                    <a:gd name="T10" fmla="*/ 10 w 67"/>
                    <a:gd name="T11" fmla="*/ 25 h 119"/>
                    <a:gd name="T12" fmla="*/ 11 w 67"/>
                    <a:gd name="T13" fmla="*/ 25 h 119"/>
                    <a:gd name="T14" fmla="*/ 12 w 67"/>
                    <a:gd name="T15" fmla="*/ 25 h 119"/>
                    <a:gd name="T16" fmla="*/ 13 w 67"/>
                    <a:gd name="T17" fmla="*/ 25 h 119"/>
                    <a:gd name="T18" fmla="*/ 14 w 67"/>
                    <a:gd name="T19" fmla="*/ 25 h 119"/>
                    <a:gd name="T20" fmla="*/ 10 w 67"/>
                    <a:gd name="T21" fmla="*/ 0 h 119"/>
                    <a:gd name="T22" fmla="*/ 8 w 67"/>
                    <a:gd name="T23" fmla="*/ 0 h 119"/>
                    <a:gd name="T24" fmla="*/ 7 w 67"/>
                    <a:gd name="T25" fmla="*/ 0 h 119"/>
                    <a:gd name="T26" fmla="*/ 6 w 67"/>
                    <a:gd name="T27" fmla="*/ 0 h 119"/>
                    <a:gd name="T28" fmla="*/ 5 w 67"/>
                    <a:gd name="T29" fmla="*/ 0 h 119"/>
                    <a:gd name="T30" fmla="*/ 4 w 67"/>
                    <a:gd name="T31" fmla="*/ 0 h 119"/>
                    <a:gd name="T32" fmla="*/ 3 w 67"/>
                    <a:gd name="T33" fmla="*/ 0 h 119"/>
                    <a:gd name="T34" fmla="*/ 1 w 67"/>
                    <a:gd name="T35" fmla="*/ 0 h 119"/>
                    <a:gd name="T36" fmla="*/ 0 w 67"/>
                    <a:gd name="T37" fmla="*/ 0 h 11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7" h="119">
                      <a:moveTo>
                        <a:pt x="0" y="0"/>
                      </a:moveTo>
                      <a:lnTo>
                        <a:pt x="22" y="119"/>
                      </a:lnTo>
                      <a:lnTo>
                        <a:pt x="28" y="119"/>
                      </a:lnTo>
                      <a:lnTo>
                        <a:pt x="34" y="119"/>
                      </a:lnTo>
                      <a:lnTo>
                        <a:pt x="39" y="119"/>
                      </a:lnTo>
                      <a:lnTo>
                        <a:pt x="45" y="119"/>
                      </a:lnTo>
                      <a:lnTo>
                        <a:pt x="50" y="119"/>
                      </a:lnTo>
                      <a:lnTo>
                        <a:pt x="56" y="119"/>
                      </a:lnTo>
                      <a:lnTo>
                        <a:pt x="61" y="119"/>
                      </a:lnTo>
                      <a:lnTo>
                        <a:pt x="67" y="119"/>
                      </a:lnTo>
                      <a:lnTo>
                        <a:pt x="45" y="0"/>
                      </a:lnTo>
                      <a:lnTo>
                        <a:pt x="39" y="0"/>
                      </a:ln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3" y="0"/>
                      </a:lnTo>
                      <a:lnTo>
                        <a:pt x="18" y="0"/>
                      </a:lnTo>
                      <a:lnTo>
                        <a:pt x="12" y="0"/>
                      </a:lnTo>
                      <a:lnTo>
                        <a:pt x="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01" name="Freeform 217"/>
                <p:cNvSpPr>
                  <a:spLocks/>
                </p:cNvSpPr>
                <p:nvPr/>
              </p:nvSpPr>
              <p:spPr bwMode="auto">
                <a:xfrm>
                  <a:off x="4621" y="1871"/>
                  <a:ext cx="78" cy="54"/>
                </a:xfrm>
                <a:custGeom>
                  <a:avLst/>
                  <a:gdLst>
                    <a:gd name="T0" fmla="*/ 28 w 171"/>
                    <a:gd name="T1" fmla="*/ 0 h 119"/>
                    <a:gd name="T2" fmla="*/ 28 w 171"/>
                    <a:gd name="T3" fmla="*/ 0 h 119"/>
                    <a:gd name="T4" fmla="*/ 27 w 171"/>
                    <a:gd name="T5" fmla="*/ 0 h 119"/>
                    <a:gd name="T6" fmla="*/ 26 w 171"/>
                    <a:gd name="T7" fmla="*/ 0 h 119"/>
                    <a:gd name="T8" fmla="*/ 26 w 171"/>
                    <a:gd name="T9" fmla="*/ 0 h 119"/>
                    <a:gd name="T10" fmla="*/ 24 w 171"/>
                    <a:gd name="T11" fmla="*/ 1 h 119"/>
                    <a:gd name="T12" fmla="*/ 23 w 171"/>
                    <a:gd name="T13" fmla="*/ 1 h 119"/>
                    <a:gd name="T14" fmla="*/ 21 w 171"/>
                    <a:gd name="T15" fmla="*/ 2 h 119"/>
                    <a:gd name="T16" fmla="*/ 20 w 171"/>
                    <a:gd name="T17" fmla="*/ 3 h 119"/>
                    <a:gd name="T18" fmla="*/ 19 w 171"/>
                    <a:gd name="T19" fmla="*/ 4 h 119"/>
                    <a:gd name="T20" fmla="*/ 17 w 171"/>
                    <a:gd name="T21" fmla="*/ 6 h 119"/>
                    <a:gd name="T22" fmla="*/ 15 w 171"/>
                    <a:gd name="T23" fmla="*/ 9 h 119"/>
                    <a:gd name="T24" fmla="*/ 11 w 171"/>
                    <a:gd name="T25" fmla="*/ 12 h 119"/>
                    <a:gd name="T26" fmla="*/ 8 w 171"/>
                    <a:gd name="T27" fmla="*/ 16 h 119"/>
                    <a:gd name="T28" fmla="*/ 5 w 171"/>
                    <a:gd name="T29" fmla="*/ 20 h 119"/>
                    <a:gd name="T30" fmla="*/ 2 w 171"/>
                    <a:gd name="T31" fmla="*/ 22 h 119"/>
                    <a:gd name="T32" fmla="*/ 0 w 171"/>
                    <a:gd name="T33" fmla="*/ 25 h 119"/>
                    <a:gd name="T34" fmla="*/ 2 w 171"/>
                    <a:gd name="T35" fmla="*/ 25 h 119"/>
                    <a:gd name="T36" fmla="*/ 6 w 171"/>
                    <a:gd name="T37" fmla="*/ 25 h 119"/>
                    <a:gd name="T38" fmla="*/ 10 w 171"/>
                    <a:gd name="T39" fmla="*/ 25 h 119"/>
                    <a:gd name="T40" fmla="*/ 16 w 171"/>
                    <a:gd name="T41" fmla="*/ 25 h 119"/>
                    <a:gd name="T42" fmla="*/ 21 w 171"/>
                    <a:gd name="T43" fmla="*/ 25 h 119"/>
                    <a:gd name="T44" fmla="*/ 26 w 171"/>
                    <a:gd name="T45" fmla="*/ 25 h 119"/>
                    <a:gd name="T46" fmla="*/ 31 w 171"/>
                    <a:gd name="T47" fmla="*/ 25 h 119"/>
                    <a:gd name="T48" fmla="*/ 36 w 171"/>
                    <a:gd name="T49" fmla="*/ 25 h 119"/>
                    <a:gd name="T50" fmla="*/ 36 w 171"/>
                    <a:gd name="T51" fmla="*/ 0 h 119"/>
                    <a:gd name="T52" fmla="*/ 34 w 171"/>
                    <a:gd name="T53" fmla="*/ 0 h 119"/>
                    <a:gd name="T54" fmla="*/ 33 w 171"/>
                    <a:gd name="T55" fmla="*/ 0 h 119"/>
                    <a:gd name="T56" fmla="*/ 31 w 171"/>
                    <a:gd name="T57" fmla="*/ 0 h 119"/>
                    <a:gd name="T58" fmla="*/ 31 w 171"/>
                    <a:gd name="T59" fmla="*/ 0 h 119"/>
                    <a:gd name="T60" fmla="*/ 29 w 171"/>
                    <a:gd name="T61" fmla="*/ 0 h 119"/>
                    <a:gd name="T62" fmla="*/ 29 w 171"/>
                    <a:gd name="T63" fmla="*/ 0 h 119"/>
                    <a:gd name="T64" fmla="*/ 28 w 171"/>
                    <a:gd name="T65" fmla="*/ 0 h 119"/>
                    <a:gd name="T66" fmla="*/ 28 w 171"/>
                    <a:gd name="T67" fmla="*/ 0 h 119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171" h="119">
                      <a:moveTo>
                        <a:pt x="134" y="0"/>
                      </a:moveTo>
                      <a:lnTo>
                        <a:pt x="133" y="0"/>
                      </a:lnTo>
                      <a:lnTo>
                        <a:pt x="131" y="0"/>
                      </a:lnTo>
                      <a:lnTo>
                        <a:pt x="126" y="0"/>
                      </a:lnTo>
                      <a:lnTo>
                        <a:pt x="122" y="1"/>
                      </a:lnTo>
                      <a:lnTo>
                        <a:pt x="116" y="4"/>
                      </a:lnTo>
                      <a:lnTo>
                        <a:pt x="109" y="6"/>
                      </a:lnTo>
                      <a:lnTo>
                        <a:pt x="102" y="11"/>
                      </a:lnTo>
                      <a:lnTo>
                        <a:pt x="94" y="16"/>
                      </a:lnTo>
                      <a:lnTo>
                        <a:pt x="91" y="20"/>
                      </a:lnTo>
                      <a:lnTo>
                        <a:pt x="82" y="29"/>
                      </a:lnTo>
                      <a:lnTo>
                        <a:pt x="70" y="43"/>
                      </a:lnTo>
                      <a:lnTo>
                        <a:pt x="54" y="60"/>
                      </a:lnTo>
                      <a:lnTo>
                        <a:pt x="38" y="77"/>
                      </a:lnTo>
                      <a:lnTo>
                        <a:pt x="23" y="94"/>
                      </a:lnTo>
                      <a:lnTo>
                        <a:pt x="9" y="109"/>
                      </a:lnTo>
                      <a:lnTo>
                        <a:pt x="0" y="119"/>
                      </a:lnTo>
                      <a:lnTo>
                        <a:pt x="11" y="119"/>
                      </a:lnTo>
                      <a:lnTo>
                        <a:pt x="29" y="119"/>
                      </a:lnTo>
                      <a:lnTo>
                        <a:pt x="51" y="119"/>
                      </a:lnTo>
                      <a:lnTo>
                        <a:pt x="76" y="119"/>
                      </a:lnTo>
                      <a:lnTo>
                        <a:pt x="101" y="119"/>
                      </a:lnTo>
                      <a:lnTo>
                        <a:pt x="126" y="119"/>
                      </a:lnTo>
                      <a:lnTo>
                        <a:pt x="150" y="119"/>
                      </a:lnTo>
                      <a:lnTo>
                        <a:pt x="171" y="119"/>
                      </a:lnTo>
                      <a:lnTo>
                        <a:pt x="171" y="0"/>
                      </a:lnTo>
                      <a:lnTo>
                        <a:pt x="164" y="0"/>
                      </a:lnTo>
                      <a:lnTo>
                        <a:pt x="157" y="0"/>
                      </a:lnTo>
                      <a:lnTo>
                        <a:pt x="152" y="0"/>
                      </a:lnTo>
                      <a:lnTo>
                        <a:pt x="146" y="0"/>
                      </a:lnTo>
                      <a:lnTo>
                        <a:pt x="141" y="0"/>
                      </a:lnTo>
                      <a:lnTo>
                        <a:pt x="138" y="0"/>
                      </a:lnTo>
                      <a:lnTo>
                        <a:pt x="135" y="0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solidFill>
                  <a:srgbClr val="BFDD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02" name="Freeform 218"/>
                <p:cNvSpPr>
                  <a:spLocks/>
                </p:cNvSpPr>
                <p:nvPr/>
              </p:nvSpPr>
              <p:spPr bwMode="auto">
                <a:xfrm>
                  <a:off x="4699" y="1871"/>
                  <a:ext cx="13" cy="54"/>
                </a:xfrm>
                <a:custGeom>
                  <a:avLst/>
                  <a:gdLst>
                    <a:gd name="T0" fmla="*/ 6 w 28"/>
                    <a:gd name="T1" fmla="*/ 0 h 119"/>
                    <a:gd name="T2" fmla="*/ 5 w 28"/>
                    <a:gd name="T3" fmla="*/ 0 h 119"/>
                    <a:gd name="T4" fmla="*/ 3 w 28"/>
                    <a:gd name="T5" fmla="*/ 0 h 119"/>
                    <a:gd name="T6" fmla="*/ 2 w 28"/>
                    <a:gd name="T7" fmla="*/ 0 h 119"/>
                    <a:gd name="T8" fmla="*/ 0 w 28"/>
                    <a:gd name="T9" fmla="*/ 0 h 119"/>
                    <a:gd name="T10" fmla="*/ 0 w 28"/>
                    <a:gd name="T11" fmla="*/ 25 h 119"/>
                    <a:gd name="T12" fmla="*/ 2 w 28"/>
                    <a:gd name="T13" fmla="*/ 25 h 119"/>
                    <a:gd name="T14" fmla="*/ 4 w 28"/>
                    <a:gd name="T15" fmla="*/ 25 h 119"/>
                    <a:gd name="T16" fmla="*/ 5 w 28"/>
                    <a:gd name="T17" fmla="*/ 25 h 119"/>
                    <a:gd name="T18" fmla="*/ 6 w 28"/>
                    <a:gd name="T19" fmla="*/ 25 h 119"/>
                    <a:gd name="T20" fmla="*/ 6 w 28"/>
                    <a:gd name="T21" fmla="*/ 20 h 119"/>
                    <a:gd name="T22" fmla="*/ 6 w 28"/>
                    <a:gd name="T23" fmla="*/ 12 h 119"/>
                    <a:gd name="T24" fmla="*/ 6 w 28"/>
                    <a:gd name="T25" fmla="*/ 5 h 119"/>
                    <a:gd name="T26" fmla="*/ 6 w 28"/>
                    <a:gd name="T27" fmla="*/ 0 h 11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8" h="119">
                      <a:moveTo>
                        <a:pt x="28" y="0"/>
                      </a:moveTo>
                      <a:lnTo>
                        <a:pt x="23" y="0"/>
                      </a:lnTo>
                      <a:lnTo>
                        <a:pt x="16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119"/>
                      </a:lnTo>
                      <a:lnTo>
                        <a:pt x="11" y="119"/>
                      </a:lnTo>
                      <a:lnTo>
                        <a:pt x="19" y="119"/>
                      </a:lnTo>
                      <a:lnTo>
                        <a:pt x="24" y="119"/>
                      </a:lnTo>
                      <a:lnTo>
                        <a:pt x="28" y="119"/>
                      </a:lnTo>
                      <a:lnTo>
                        <a:pt x="28" y="97"/>
                      </a:lnTo>
                      <a:lnTo>
                        <a:pt x="28" y="59"/>
                      </a:lnTo>
                      <a:lnTo>
                        <a:pt x="28" y="22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03" name="Freeform 219"/>
                <p:cNvSpPr>
                  <a:spLocks/>
                </p:cNvSpPr>
                <p:nvPr/>
              </p:nvSpPr>
              <p:spPr bwMode="auto">
                <a:xfrm>
                  <a:off x="4517" y="1939"/>
                  <a:ext cx="70" cy="35"/>
                </a:xfrm>
                <a:custGeom>
                  <a:avLst/>
                  <a:gdLst>
                    <a:gd name="T0" fmla="*/ 5 w 156"/>
                    <a:gd name="T1" fmla="*/ 11 h 78"/>
                    <a:gd name="T2" fmla="*/ 6 w 156"/>
                    <a:gd name="T3" fmla="*/ 11 h 78"/>
                    <a:gd name="T4" fmla="*/ 8 w 156"/>
                    <a:gd name="T5" fmla="*/ 11 h 78"/>
                    <a:gd name="T6" fmla="*/ 10 w 156"/>
                    <a:gd name="T7" fmla="*/ 10 h 78"/>
                    <a:gd name="T8" fmla="*/ 13 w 156"/>
                    <a:gd name="T9" fmla="*/ 9 h 78"/>
                    <a:gd name="T10" fmla="*/ 17 w 156"/>
                    <a:gd name="T11" fmla="*/ 8 h 78"/>
                    <a:gd name="T12" fmla="*/ 21 w 156"/>
                    <a:gd name="T13" fmla="*/ 7 h 78"/>
                    <a:gd name="T14" fmla="*/ 24 w 156"/>
                    <a:gd name="T15" fmla="*/ 5 h 78"/>
                    <a:gd name="T16" fmla="*/ 27 w 156"/>
                    <a:gd name="T17" fmla="*/ 4 h 78"/>
                    <a:gd name="T18" fmla="*/ 31 w 156"/>
                    <a:gd name="T19" fmla="*/ 0 h 78"/>
                    <a:gd name="T20" fmla="*/ 31 w 156"/>
                    <a:gd name="T21" fmla="*/ 0 h 78"/>
                    <a:gd name="T22" fmla="*/ 27 w 156"/>
                    <a:gd name="T23" fmla="*/ 1 h 78"/>
                    <a:gd name="T24" fmla="*/ 24 w 156"/>
                    <a:gd name="T25" fmla="*/ 2 h 78"/>
                    <a:gd name="T26" fmla="*/ 19 w 156"/>
                    <a:gd name="T27" fmla="*/ 4 h 78"/>
                    <a:gd name="T28" fmla="*/ 15 w 156"/>
                    <a:gd name="T29" fmla="*/ 5 h 78"/>
                    <a:gd name="T30" fmla="*/ 11 w 156"/>
                    <a:gd name="T31" fmla="*/ 6 h 78"/>
                    <a:gd name="T32" fmla="*/ 8 w 156"/>
                    <a:gd name="T33" fmla="*/ 8 h 78"/>
                    <a:gd name="T34" fmla="*/ 7 w 156"/>
                    <a:gd name="T35" fmla="*/ 8 h 78"/>
                    <a:gd name="T36" fmla="*/ 4 w 156"/>
                    <a:gd name="T37" fmla="*/ 9 h 78"/>
                    <a:gd name="T38" fmla="*/ 2 w 156"/>
                    <a:gd name="T39" fmla="*/ 12 h 78"/>
                    <a:gd name="T40" fmla="*/ 1 w 156"/>
                    <a:gd name="T41" fmla="*/ 14 h 78"/>
                    <a:gd name="T42" fmla="*/ 0 w 156"/>
                    <a:gd name="T43" fmla="*/ 16 h 78"/>
                    <a:gd name="T44" fmla="*/ 1 w 156"/>
                    <a:gd name="T45" fmla="*/ 14 h 78"/>
                    <a:gd name="T46" fmla="*/ 2 w 156"/>
                    <a:gd name="T47" fmla="*/ 13 h 78"/>
                    <a:gd name="T48" fmla="*/ 4 w 156"/>
                    <a:gd name="T49" fmla="*/ 12 h 78"/>
                    <a:gd name="T50" fmla="*/ 5 w 156"/>
                    <a:gd name="T51" fmla="*/ 11 h 78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56" h="78">
                      <a:moveTo>
                        <a:pt x="26" y="56"/>
                      </a:moveTo>
                      <a:lnTo>
                        <a:pt x="29" y="55"/>
                      </a:lnTo>
                      <a:lnTo>
                        <a:pt x="38" y="53"/>
                      </a:lnTo>
                      <a:lnTo>
                        <a:pt x="51" y="49"/>
                      </a:lnTo>
                      <a:lnTo>
                        <a:pt x="66" y="45"/>
                      </a:lnTo>
                      <a:lnTo>
                        <a:pt x="83" y="39"/>
                      </a:lnTo>
                      <a:lnTo>
                        <a:pt x="102" y="33"/>
                      </a:lnTo>
                      <a:lnTo>
                        <a:pt x="119" y="27"/>
                      </a:lnTo>
                      <a:lnTo>
                        <a:pt x="135" y="23"/>
                      </a:lnTo>
                      <a:lnTo>
                        <a:pt x="156" y="0"/>
                      </a:lnTo>
                      <a:lnTo>
                        <a:pt x="151" y="1"/>
                      </a:lnTo>
                      <a:lnTo>
                        <a:pt x="137" y="6"/>
                      </a:lnTo>
                      <a:lnTo>
                        <a:pt x="118" y="11"/>
                      </a:lnTo>
                      <a:lnTo>
                        <a:pt x="96" y="18"/>
                      </a:lnTo>
                      <a:lnTo>
                        <a:pt x="73" y="26"/>
                      </a:lnTo>
                      <a:lnTo>
                        <a:pt x="53" y="32"/>
                      </a:lnTo>
                      <a:lnTo>
                        <a:pt x="39" y="37"/>
                      </a:lnTo>
                      <a:lnTo>
                        <a:pt x="34" y="38"/>
                      </a:lnTo>
                      <a:lnTo>
                        <a:pt x="20" y="47"/>
                      </a:lnTo>
                      <a:lnTo>
                        <a:pt x="11" y="57"/>
                      </a:lnTo>
                      <a:lnTo>
                        <a:pt x="4" y="68"/>
                      </a:lnTo>
                      <a:lnTo>
                        <a:pt x="0" y="78"/>
                      </a:lnTo>
                      <a:lnTo>
                        <a:pt x="5" y="72"/>
                      </a:lnTo>
                      <a:lnTo>
                        <a:pt x="11" y="67"/>
                      </a:lnTo>
                      <a:lnTo>
                        <a:pt x="18" y="61"/>
                      </a:lnTo>
                      <a:lnTo>
                        <a:pt x="26" y="5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04" name="Freeform 220"/>
                <p:cNvSpPr>
                  <a:spLocks/>
                </p:cNvSpPr>
                <p:nvPr/>
              </p:nvSpPr>
              <p:spPr bwMode="auto">
                <a:xfrm>
                  <a:off x="4493" y="2034"/>
                  <a:ext cx="39" cy="4"/>
                </a:xfrm>
                <a:custGeom>
                  <a:avLst/>
                  <a:gdLst>
                    <a:gd name="T0" fmla="*/ 0 w 86"/>
                    <a:gd name="T1" fmla="*/ 0 h 12"/>
                    <a:gd name="T2" fmla="*/ 0 w 86"/>
                    <a:gd name="T3" fmla="*/ 0 h 12"/>
                    <a:gd name="T4" fmla="*/ 0 w 86"/>
                    <a:gd name="T5" fmla="*/ 1 h 12"/>
                    <a:gd name="T6" fmla="*/ 0 w 86"/>
                    <a:gd name="T7" fmla="*/ 1 h 12"/>
                    <a:gd name="T8" fmla="*/ 0 w 86"/>
                    <a:gd name="T9" fmla="*/ 1 h 12"/>
                    <a:gd name="T10" fmla="*/ 17 w 86"/>
                    <a:gd name="T11" fmla="*/ 1 h 12"/>
                    <a:gd name="T12" fmla="*/ 17 w 86"/>
                    <a:gd name="T13" fmla="*/ 1 h 12"/>
                    <a:gd name="T14" fmla="*/ 17 w 86"/>
                    <a:gd name="T15" fmla="*/ 1 h 12"/>
                    <a:gd name="T16" fmla="*/ 18 w 86"/>
                    <a:gd name="T17" fmla="*/ 0 h 12"/>
                    <a:gd name="T18" fmla="*/ 18 w 86"/>
                    <a:gd name="T19" fmla="*/ 0 h 12"/>
                    <a:gd name="T20" fmla="*/ 0 w 86"/>
                    <a:gd name="T21" fmla="*/ 0 h 1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6" h="1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81" y="12"/>
                      </a:lnTo>
                      <a:lnTo>
                        <a:pt x="82" y="9"/>
                      </a:lnTo>
                      <a:lnTo>
                        <a:pt x="84" y="6"/>
                      </a:lnTo>
                      <a:lnTo>
                        <a:pt x="85" y="2"/>
                      </a:lnTo>
                      <a:lnTo>
                        <a:pt x="8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05" name="Freeform 221"/>
                <p:cNvSpPr>
                  <a:spLocks/>
                </p:cNvSpPr>
                <p:nvPr/>
              </p:nvSpPr>
              <p:spPr bwMode="auto">
                <a:xfrm>
                  <a:off x="4636" y="2034"/>
                  <a:ext cx="167" cy="4"/>
                </a:xfrm>
                <a:custGeom>
                  <a:avLst/>
                  <a:gdLst>
                    <a:gd name="T0" fmla="*/ 0 w 365"/>
                    <a:gd name="T1" fmla="*/ 0 h 12"/>
                    <a:gd name="T2" fmla="*/ 0 w 365"/>
                    <a:gd name="T3" fmla="*/ 0 h 12"/>
                    <a:gd name="T4" fmla="*/ 0 w 365"/>
                    <a:gd name="T5" fmla="*/ 1 h 12"/>
                    <a:gd name="T6" fmla="*/ 0 w 365"/>
                    <a:gd name="T7" fmla="*/ 1 h 12"/>
                    <a:gd name="T8" fmla="*/ 1 w 365"/>
                    <a:gd name="T9" fmla="*/ 1 h 12"/>
                    <a:gd name="T10" fmla="*/ 75 w 365"/>
                    <a:gd name="T11" fmla="*/ 1 h 12"/>
                    <a:gd name="T12" fmla="*/ 76 w 365"/>
                    <a:gd name="T13" fmla="*/ 1 h 12"/>
                    <a:gd name="T14" fmla="*/ 76 w 365"/>
                    <a:gd name="T15" fmla="*/ 1 h 12"/>
                    <a:gd name="T16" fmla="*/ 76 w 365"/>
                    <a:gd name="T17" fmla="*/ 0 h 12"/>
                    <a:gd name="T18" fmla="*/ 76 w 365"/>
                    <a:gd name="T19" fmla="*/ 0 h 12"/>
                    <a:gd name="T20" fmla="*/ 0 w 365"/>
                    <a:gd name="T21" fmla="*/ 0 h 1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65" h="1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2" y="6"/>
                      </a:lnTo>
                      <a:lnTo>
                        <a:pt x="3" y="9"/>
                      </a:lnTo>
                      <a:lnTo>
                        <a:pt x="5" y="12"/>
                      </a:lnTo>
                      <a:lnTo>
                        <a:pt x="361" y="12"/>
                      </a:lnTo>
                      <a:lnTo>
                        <a:pt x="362" y="9"/>
                      </a:lnTo>
                      <a:lnTo>
                        <a:pt x="363" y="6"/>
                      </a:lnTo>
                      <a:lnTo>
                        <a:pt x="364" y="2"/>
                      </a:lnTo>
                      <a:lnTo>
                        <a:pt x="36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06" name="Freeform 222"/>
                <p:cNvSpPr>
                  <a:spLocks/>
                </p:cNvSpPr>
                <p:nvPr/>
              </p:nvSpPr>
              <p:spPr bwMode="auto">
                <a:xfrm>
                  <a:off x="4906" y="2034"/>
                  <a:ext cx="49" cy="4"/>
                </a:xfrm>
                <a:custGeom>
                  <a:avLst/>
                  <a:gdLst>
                    <a:gd name="T0" fmla="*/ 0 w 106"/>
                    <a:gd name="T1" fmla="*/ 0 h 12"/>
                    <a:gd name="T2" fmla="*/ 0 w 106"/>
                    <a:gd name="T3" fmla="*/ 0 h 12"/>
                    <a:gd name="T4" fmla="*/ 0 w 106"/>
                    <a:gd name="T5" fmla="*/ 1 h 12"/>
                    <a:gd name="T6" fmla="*/ 1 w 106"/>
                    <a:gd name="T7" fmla="*/ 1 h 12"/>
                    <a:gd name="T8" fmla="*/ 1 w 106"/>
                    <a:gd name="T9" fmla="*/ 1 h 12"/>
                    <a:gd name="T10" fmla="*/ 23 w 106"/>
                    <a:gd name="T11" fmla="*/ 1 h 12"/>
                    <a:gd name="T12" fmla="*/ 23 w 106"/>
                    <a:gd name="T13" fmla="*/ 1 h 12"/>
                    <a:gd name="T14" fmla="*/ 23 w 106"/>
                    <a:gd name="T15" fmla="*/ 1 h 12"/>
                    <a:gd name="T16" fmla="*/ 23 w 106"/>
                    <a:gd name="T17" fmla="*/ 0 h 12"/>
                    <a:gd name="T18" fmla="*/ 23 w 106"/>
                    <a:gd name="T19" fmla="*/ 0 h 12"/>
                    <a:gd name="T20" fmla="*/ 0 w 106"/>
                    <a:gd name="T21" fmla="*/ 0 h 1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06" h="12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2" y="6"/>
                      </a:lnTo>
                      <a:lnTo>
                        <a:pt x="4" y="9"/>
                      </a:lnTo>
                      <a:lnTo>
                        <a:pt x="5" y="12"/>
                      </a:lnTo>
                      <a:lnTo>
                        <a:pt x="106" y="12"/>
                      </a:lnTo>
                      <a:lnTo>
                        <a:pt x="106" y="9"/>
                      </a:lnTo>
                      <a:lnTo>
                        <a:pt x="106" y="6"/>
                      </a:lnTo>
                      <a:lnTo>
                        <a:pt x="106" y="2"/>
                      </a:lnTo>
                      <a:lnTo>
                        <a:pt x="10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7666" name="Group 452"/>
              <p:cNvGrpSpPr>
                <a:grpSpLocks/>
              </p:cNvGrpSpPr>
              <p:nvPr/>
            </p:nvGrpSpPr>
            <p:grpSpPr bwMode="auto">
              <a:xfrm>
                <a:off x="1344" y="960"/>
                <a:ext cx="653" cy="263"/>
                <a:chOff x="4080" y="1165"/>
                <a:chExt cx="1278" cy="514"/>
              </a:xfrm>
            </p:grpSpPr>
            <p:sp>
              <p:nvSpPr>
                <p:cNvPr id="27668" name="Freeform 234"/>
                <p:cNvSpPr>
                  <a:spLocks/>
                </p:cNvSpPr>
                <p:nvPr/>
              </p:nvSpPr>
              <p:spPr bwMode="auto">
                <a:xfrm>
                  <a:off x="4177" y="1490"/>
                  <a:ext cx="213" cy="90"/>
                </a:xfrm>
                <a:custGeom>
                  <a:avLst/>
                  <a:gdLst>
                    <a:gd name="T0" fmla="*/ 53 w 853"/>
                    <a:gd name="T1" fmla="*/ 22 h 362"/>
                    <a:gd name="T2" fmla="*/ 52 w 853"/>
                    <a:gd name="T3" fmla="*/ 19 h 362"/>
                    <a:gd name="T4" fmla="*/ 50 w 853"/>
                    <a:gd name="T5" fmla="*/ 17 h 362"/>
                    <a:gd name="T6" fmla="*/ 48 w 853"/>
                    <a:gd name="T7" fmla="*/ 14 h 362"/>
                    <a:gd name="T8" fmla="*/ 45 w 853"/>
                    <a:gd name="T9" fmla="*/ 12 h 362"/>
                    <a:gd name="T10" fmla="*/ 43 w 853"/>
                    <a:gd name="T11" fmla="*/ 10 h 362"/>
                    <a:gd name="T12" fmla="*/ 40 w 853"/>
                    <a:gd name="T13" fmla="*/ 8 h 362"/>
                    <a:gd name="T14" fmla="*/ 36 w 853"/>
                    <a:gd name="T15" fmla="*/ 6 h 362"/>
                    <a:gd name="T16" fmla="*/ 33 w 853"/>
                    <a:gd name="T17" fmla="*/ 4 h 362"/>
                    <a:gd name="T18" fmla="*/ 30 w 853"/>
                    <a:gd name="T19" fmla="*/ 3 h 362"/>
                    <a:gd name="T20" fmla="*/ 26 w 853"/>
                    <a:gd name="T21" fmla="*/ 2 h 362"/>
                    <a:gd name="T22" fmla="*/ 22 w 853"/>
                    <a:gd name="T23" fmla="*/ 1 h 362"/>
                    <a:gd name="T24" fmla="*/ 18 w 853"/>
                    <a:gd name="T25" fmla="*/ 1 h 362"/>
                    <a:gd name="T26" fmla="*/ 14 w 853"/>
                    <a:gd name="T27" fmla="*/ 0 h 362"/>
                    <a:gd name="T28" fmla="*/ 9 w 853"/>
                    <a:gd name="T29" fmla="*/ 0 h 362"/>
                    <a:gd name="T30" fmla="*/ 5 w 853"/>
                    <a:gd name="T31" fmla="*/ 0 h 362"/>
                    <a:gd name="T32" fmla="*/ 0 w 853"/>
                    <a:gd name="T33" fmla="*/ 0 h 362"/>
                    <a:gd name="T34" fmla="*/ 4 w 853"/>
                    <a:gd name="T35" fmla="*/ 1 h 362"/>
                    <a:gd name="T36" fmla="*/ 7 w 853"/>
                    <a:gd name="T37" fmla="*/ 2 h 362"/>
                    <a:gd name="T38" fmla="*/ 11 w 853"/>
                    <a:gd name="T39" fmla="*/ 3 h 362"/>
                    <a:gd name="T40" fmla="*/ 15 w 853"/>
                    <a:gd name="T41" fmla="*/ 3 h 362"/>
                    <a:gd name="T42" fmla="*/ 18 w 853"/>
                    <a:gd name="T43" fmla="*/ 4 h 362"/>
                    <a:gd name="T44" fmla="*/ 21 w 853"/>
                    <a:gd name="T45" fmla="*/ 6 h 362"/>
                    <a:gd name="T46" fmla="*/ 24 w 853"/>
                    <a:gd name="T47" fmla="*/ 7 h 362"/>
                    <a:gd name="T48" fmla="*/ 28 w 853"/>
                    <a:gd name="T49" fmla="*/ 8 h 362"/>
                    <a:gd name="T50" fmla="*/ 31 w 853"/>
                    <a:gd name="T51" fmla="*/ 9 h 362"/>
                    <a:gd name="T52" fmla="*/ 34 w 853"/>
                    <a:gd name="T53" fmla="*/ 11 h 362"/>
                    <a:gd name="T54" fmla="*/ 37 w 853"/>
                    <a:gd name="T55" fmla="*/ 12 h 362"/>
                    <a:gd name="T56" fmla="*/ 40 w 853"/>
                    <a:gd name="T57" fmla="*/ 14 h 362"/>
                    <a:gd name="T58" fmla="*/ 43 w 853"/>
                    <a:gd name="T59" fmla="*/ 16 h 362"/>
                    <a:gd name="T60" fmla="*/ 47 w 853"/>
                    <a:gd name="T61" fmla="*/ 18 h 362"/>
                    <a:gd name="T62" fmla="*/ 50 w 853"/>
                    <a:gd name="T63" fmla="*/ 20 h 362"/>
                    <a:gd name="T64" fmla="*/ 53 w 853"/>
                    <a:gd name="T65" fmla="*/ 22 h 36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853" h="362">
                      <a:moveTo>
                        <a:pt x="853" y="362"/>
                      </a:moveTo>
                      <a:lnTo>
                        <a:pt x="828" y="312"/>
                      </a:lnTo>
                      <a:lnTo>
                        <a:pt x="798" y="269"/>
                      </a:lnTo>
                      <a:lnTo>
                        <a:pt x="763" y="228"/>
                      </a:lnTo>
                      <a:lnTo>
                        <a:pt x="725" y="190"/>
                      </a:lnTo>
                      <a:lnTo>
                        <a:pt x="685" y="155"/>
                      </a:lnTo>
                      <a:lnTo>
                        <a:pt x="639" y="125"/>
                      </a:lnTo>
                      <a:lnTo>
                        <a:pt x="586" y="97"/>
                      </a:lnTo>
                      <a:lnTo>
                        <a:pt x="533" y="74"/>
                      </a:lnTo>
                      <a:lnTo>
                        <a:pt x="475" y="51"/>
                      </a:lnTo>
                      <a:lnTo>
                        <a:pt x="415" y="35"/>
                      </a:lnTo>
                      <a:lnTo>
                        <a:pt x="353" y="21"/>
                      </a:lnTo>
                      <a:lnTo>
                        <a:pt x="288" y="11"/>
                      </a:lnTo>
                      <a:lnTo>
                        <a:pt x="219" y="3"/>
                      </a:lnTo>
                      <a:lnTo>
                        <a:pt x="147" y="0"/>
                      </a:lnTo>
                      <a:lnTo>
                        <a:pt x="76" y="0"/>
                      </a:lnTo>
                      <a:lnTo>
                        <a:pt x="0" y="3"/>
                      </a:lnTo>
                      <a:lnTo>
                        <a:pt x="62" y="16"/>
                      </a:lnTo>
                      <a:lnTo>
                        <a:pt x="122" y="30"/>
                      </a:lnTo>
                      <a:lnTo>
                        <a:pt x="182" y="44"/>
                      </a:lnTo>
                      <a:lnTo>
                        <a:pt x="236" y="57"/>
                      </a:lnTo>
                      <a:lnTo>
                        <a:pt x="290" y="74"/>
                      </a:lnTo>
                      <a:lnTo>
                        <a:pt x="342" y="92"/>
                      </a:lnTo>
                      <a:lnTo>
                        <a:pt x="394" y="111"/>
                      </a:lnTo>
                      <a:lnTo>
                        <a:pt x="445" y="131"/>
                      </a:lnTo>
                      <a:lnTo>
                        <a:pt x="494" y="152"/>
                      </a:lnTo>
                      <a:lnTo>
                        <a:pt x="543" y="177"/>
                      </a:lnTo>
                      <a:lnTo>
                        <a:pt x="595" y="201"/>
                      </a:lnTo>
                      <a:lnTo>
                        <a:pt x="644" y="231"/>
                      </a:lnTo>
                      <a:lnTo>
                        <a:pt x="695" y="258"/>
                      </a:lnTo>
                      <a:lnTo>
                        <a:pt x="747" y="291"/>
                      </a:lnTo>
                      <a:lnTo>
                        <a:pt x="798" y="326"/>
                      </a:lnTo>
                      <a:lnTo>
                        <a:pt x="853" y="362"/>
                      </a:lnTo>
                      <a:close/>
                    </a:path>
                  </a:pathLst>
                </a:custGeom>
                <a:solidFill>
                  <a:srgbClr val="9993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69" name="Freeform 247"/>
                <p:cNvSpPr>
                  <a:spLocks/>
                </p:cNvSpPr>
                <p:nvPr/>
              </p:nvSpPr>
              <p:spPr bwMode="auto">
                <a:xfrm>
                  <a:off x="4080" y="1165"/>
                  <a:ext cx="1278" cy="440"/>
                </a:xfrm>
                <a:custGeom>
                  <a:avLst/>
                  <a:gdLst>
                    <a:gd name="T0" fmla="*/ 1 w 5110"/>
                    <a:gd name="T1" fmla="*/ 96 h 1758"/>
                    <a:gd name="T2" fmla="*/ 4 w 5110"/>
                    <a:gd name="T3" fmla="*/ 85 h 1758"/>
                    <a:gd name="T4" fmla="*/ 11 w 5110"/>
                    <a:gd name="T5" fmla="*/ 76 h 1758"/>
                    <a:gd name="T6" fmla="*/ 21 w 5110"/>
                    <a:gd name="T7" fmla="*/ 68 h 1758"/>
                    <a:gd name="T8" fmla="*/ 30 w 5110"/>
                    <a:gd name="T9" fmla="*/ 63 h 1758"/>
                    <a:gd name="T10" fmla="*/ 38 w 5110"/>
                    <a:gd name="T11" fmla="*/ 60 h 1758"/>
                    <a:gd name="T12" fmla="*/ 42 w 5110"/>
                    <a:gd name="T13" fmla="*/ 56 h 1758"/>
                    <a:gd name="T14" fmla="*/ 43 w 5110"/>
                    <a:gd name="T15" fmla="*/ 50 h 1758"/>
                    <a:gd name="T16" fmla="*/ 44 w 5110"/>
                    <a:gd name="T17" fmla="*/ 44 h 1758"/>
                    <a:gd name="T18" fmla="*/ 48 w 5110"/>
                    <a:gd name="T19" fmla="*/ 41 h 1758"/>
                    <a:gd name="T20" fmla="*/ 49 w 5110"/>
                    <a:gd name="T21" fmla="*/ 36 h 1758"/>
                    <a:gd name="T22" fmla="*/ 47 w 5110"/>
                    <a:gd name="T23" fmla="*/ 31 h 1758"/>
                    <a:gd name="T24" fmla="*/ 48 w 5110"/>
                    <a:gd name="T25" fmla="*/ 29 h 1758"/>
                    <a:gd name="T26" fmla="*/ 53 w 5110"/>
                    <a:gd name="T27" fmla="*/ 27 h 1758"/>
                    <a:gd name="T28" fmla="*/ 58 w 5110"/>
                    <a:gd name="T29" fmla="*/ 24 h 1758"/>
                    <a:gd name="T30" fmla="*/ 60 w 5110"/>
                    <a:gd name="T31" fmla="*/ 18 h 1758"/>
                    <a:gd name="T32" fmla="*/ 64 w 5110"/>
                    <a:gd name="T33" fmla="*/ 14 h 1758"/>
                    <a:gd name="T34" fmla="*/ 72 w 5110"/>
                    <a:gd name="T35" fmla="*/ 13 h 1758"/>
                    <a:gd name="T36" fmla="*/ 76 w 5110"/>
                    <a:gd name="T37" fmla="*/ 10 h 1758"/>
                    <a:gd name="T38" fmla="*/ 78 w 5110"/>
                    <a:gd name="T39" fmla="*/ 4 h 1758"/>
                    <a:gd name="T40" fmla="*/ 142 w 5110"/>
                    <a:gd name="T41" fmla="*/ 60 h 1758"/>
                    <a:gd name="T42" fmla="*/ 152 w 5110"/>
                    <a:gd name="T43" fmla="*/ 46 h 1758"/>
                    <a:gd name="T44" fmla="*/ 154 w 5110"/>
                    <a:gd name="T45" fmla="*/ 40 h 1758"/>
                    <a:gd name="T46" fmla="*/ 158 w 5110"/>
                    <a:gd name="T47" fmla="*/ 39 h 1758"/>
                    <a:gd name="T48" fmla="*/ 163 w 5110"/>
                    <a:gd name="T49" fmla="*/ 40 h 1758"/>
                    <a:gd name="T50" fmla="*/ 166 w 5110"/>
                    <a:gd name="T51" fmla="*/ 43 h 1758"/>
                    <a:gd name="T52" fmla="*/ 227 w 5110"/>
                    <a:gd name="T53" fmla="*/ 61 h 1758"/>
                    <a:gd name="T54" fmla="*/ 232 w 5110"/>
                    <a:gd name="T55" fmla="*/ 44 h 1758"/>
                    <a:gd name="T56" fmla="*/ 234 w 5110"/>
                    <a:gd name="T57" fmla="*/ 42 h 1758"/>
                    <a:gd name="T58" fmla="*/ 235 w 5110"/>
                    <a:gd name="T59" fmla="*/ 42 h 1758"/>
                    <a:gd name="T60" fmla="*/ 236 w 5110"/>
                    <a:gd name="T61" fmla="*/ 44 h 1758"/>
                    <a:gd name="T62" fmla="*/ 234 w 5110"/>
                    <a:gd name="T63" fmla="*/ 61 h 1758"/>
                    <a:gd name="T64" fmla="*/ 252 w 5110"/>
                    <a:gd name="T65" fmla="*/ 59 h 1758"/>
                    <a:gd name="T66" fmla="*/ 248 w 5110"/>
                    <a:gd name="T67" fmla="*/ 54 h 1758"/>
                    <a:gd name="T68" fmla="*/ 244 w 5110"/>
                    <a:gd name="T69" fmla="*/ 48 h 1758"/>
                    <a:gd name="T70" fmla="*/ 239 w 5110"/>
                    <a:gd name="T71" fmla="*/ 42 h 1758"/>
                    <a:gd name="T72" fmla="*/ 236 w 5110"/>
                    <a:gd name="T73" fmla="*/ 37 h 1758"/>
                    <a:gd name="T74" fmla="*/ 234 w 5110"/>
                    <a:gd name="T75" fmla="*/ 32 h 1758"/>
                    <a:gd name="T76" fmla="*/ 234 w 5110"/>
                    <a:gd name="T77" fmla="*/ 28 h 1758"/>
                    <a:gd name="T78" fmla="*/ 237 w 5110"/>
                    <a:gd name="T79" fmla="*/ 24 h 1758"/>
                    <a:gd name="T80" fmla="*/ 269 w 5110"/>
                    <a:gd name="T81" fmla="*/ 63 h 1758"/>
                    <a:gd name="T82" fmla="*/ 276 w 5110"/>
                    <a:gd name="T83" fmla="*/ 64 h 1758"/>
                    <a:gd name="T84" fmla="*/ 282 w 5110"/>
                    <a:gd name="T85" fmla="*/ 65 h 1758"/>
                    <a:gd name="T86" fmla="*/ 287 w 5110"/>
                    <a:gd name="T87" fmla="*/ 67 h 1758"/>
                    <a:gd name="T88" fmla="*/ 291 w 5110"/>
                    <a:gd name="T89" fmla="*/ 69 h 1758"/>
                    <a:gd name="T90" fmla="*/ 295 w 5110"/>
                    <a:gd name="T91" fmla="*/ 72 h 1758"/>
                    <a:gd name="T92" fmla="*/ 298 w 5110"/>
                    <a:gd name="T93" fmla="*/ 76 h 1758"/>
                    <a:gd name="T94" fmla="*/ 301 w 5110"/>
                    <a:gd name="T95" fmla="*/ 81 h 1758"/>
                    <a:gd name="T96" fmla="*/ 304 w 5110"/>
                    <a:gd name="T97" fmla="*/ 86 h 1758"/>
                    <a:gd name="T98" fmla="*/ 315 w 5110"/>
                    <a:gd name="T99" fmla="*/ 89 h 1758"/>
                    <a:gd name="T100" fmla="*/ 320 w 5110"/>
                    <a:gd name="T101" fmla="*/ 96 h 1758"/>
                    <a:gd name="T102" fmla="*/ 317 w 5110"/>
                    <a:gd name="T103" fmla="*/ 103 h 1758"/>
                    <a:gd name="T104" fmla="*/ 307 w 5110"/>
                    <a:gd name="T105" fmla="*/ 109 h 1758"/>
                    <a:gd name="T106" fmla="*/ 284 w 5110"/>
                    <a:gd name="T107" fmla="*/ 105 h 1758"/>
                    <a:gd name="T108" fmla="*/ 185 w 5110"/>
                    <a:gd name="T109" fmla="*/ 110 h 1758"/>
                    <a:gd name="T110" fmla="*/ 125 w 5110"/>
                    <a:gd name="T111" fmla="*/ 104 h 1758"/>
                    <a:gd name="T112" fmla="*/ 20 w 5110"/>
                    <a:gd name="T113" fmla="*/ 107 h 1758"/>
                    <a:gd name="T114" fmla="*/ 0 w 5110"/>
                    <a:gd name="T115" fmla="*/ 102 h 1758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0" t="0" r="r" b="b"/>
                  <a:pathLst>
                    <a:path w="5110" h="1758">
                      <a:moveTo>
                        <a:pt x="0" y="1636"/>
                      </a:moveTo>
                      <a:lnTo>
                        <a:pt x="9" y="1535"/>
                      </a:lnTo>
                      <a:lnTo>
                        <a:pt x="30" y="1443"/>
                      </a:lnTo>
                      <a:lnTo>
                        <a:pt x="65" y="1359"/>
                      </a:lnTo>
                      <a:lnTo>
                        <a:pt x="114" y="1280"/>
                      </a:lnTo>
                      <a:lnTo>
                        <a:pt x="174" y="1209"/>
                      </a:lnTo>
                      <a:lnTo>
                        <a:pt x="245" y="1144"/>
                      </a:lnTo>
                      <a:lnTo>
                        <a:pt x="326" y="1084"/>
                      </a:lnTo>
                      <a:lnTo>
                        <a:pt x="416" y="1033"/>
                      </a:lnTo>
                      <a:lnTo>
                        <a:pt x="481" y="1008"/>
                      </a:lnTo>
                      <a:lnTo>
                        <a:pt x="540" y="987"/>
                      </a:lnTo>
                      <a:lnTo>
                        <a:pt x="598" y="962"/>
                      </a:lnTo>
                      <a:lnTo>
                        <a:pt x="644" y="935"/>
                      </a:lnTo>
                      <a:lnTo>
                        <a:pt x="676" y="900"/>
                      </a:lnTo>
                      <a:lnTo>
                        <a:pt x="693" y="856"/>
                      </a:lnTo>
                      <a:lnTo>
                        <a:pt x="688" y="801"/>
                      </a:lnTo>
                      <a:lnTo>
                        <a:pt x="660" y="731"/>
                      </a:lnTo>
                      <a:lnTo>
                        <a:pt x="706" y="709"/>
                      </a:lnTo>
                      <a:lnTo>
                        <a:pt x="744" y="682"/>
                      </a:lnTo>
                      <a:lnTo>
                        <a:pt x="769" y="646"/>
                      </a:lnTo>
                      <a:lnTo>
                        <a:pt x="785" y="609"/>
                      </a:lnTo>
                      <a:lnTo>
                        <a:pt x="788" y="570"/>
                      </a:lnTo>
                      <a:lnTo>
                        <a:pt x="776" y="533"/>
                      </a:lnTo>
                      <a:lnTo>
                        <a:pt x="755" y="498"/>
                      </a:lnTo>
                      <a:lnTo>
                        <a:pt x="718" y="464"/>
                      </a:lnTo>
                      <a:lnTo>
                        <a:pt x="760" y="457"/>
                      </a:lnTo>
                      <a:lnTo>
                        <a:pt x="806" y="446"/>
                      </a:lnTo>
                      <a:lnTo>
                        <a:pt x="850" y="429"/>
                      </a:lnTo>
                      <a:lnTo>
                        <a:pt x="891" y="411"/>
                      </a:lnTo>
                      <a:lnTo>
                        <a:pt x="924" y="381"/>
                      </a:lnTo>
                      <a:lnTo>
                        <a:pt x="945" y="342"/>
                      </a:lnTo>
                      <a:lnTo>
                        <a:pt x="954" y="291"/>
                      </a:lnTo>
                      <a:lnTo>
                        <a:pt x="942" y="223"/>
                      </a:lnTo>
                      <a:lnTo>
                        <a:pt x="1027" y="228"/>
                      </a:lnTo>
                      <a:lnTo>
                        <a:pt x="1095" y="226"/>
                      </a:lnTo>
                      <a:lnTo>
                        <a:pt x="1147" y="212"/>
                      </a:lnTo>
                      <a:lnTo>
                        <a:pt x="1184" y="187"/>
                      </a:lnTo>
                      <a:lnTo>
                        <a:pt x="1212" y="152"/>
                      </a:lnTo>
                      <a:lnTo>
                        <a:pt x="1231" y="111"/>
                      </a:lnTo>
                      <a:lnTo>
                        <a:pt x="1242" y="60"/>
                      </a:lnTo>
                      <a:lnTo>
                        <a:pt x="1249" y="0"/>
                      </a:lnTo>
                      <a:lnTo>
                        <a:pt x="2263" y="951"/>
                      </a:lnTo>
                      <a:lnTo>
                        <a:pt x="2530" y="951"/>
                      </a:lnTo>
                      <a:lnTo>
                        <a:pt x="2429" y="734"/>
                      </a:lnTo>
                      <a:lnTo>
                        <a:pt x="2434" y="676"/>
                      </a:lnTo>
                      <a:lnTo>
                        <a:pt x="2456" y="641"/>
                      </a:lnTo>
                      <a:lnTo>
                        <a:pt x="2491" y="623"/>
                      </a:lnTo>
                      <a:lnTo>
                        <a:pt x="2530" y="614"/>
                      </a:lnTo>
                      <a:lnTo>
                        <a:pt x="2572" y="623"/>
                      </a:lnTo>
                      <a:lnTo>
                        <a:pt x="2611" y="636"/>
                      </a:lnTo>
                      <a:lnTo>
                        <a:pt x="2641" y="658"/>
                      </a:lnTo>
                      <a:lnTo>
                        <a:pt x="2660" y="685"/>
                      </a:lnTo>
                      <a:lnTo>
                        <a:pt x="2826" y="965"/>
                      </a:lnTo>
                      <a:lnTo>
                        <a:pt x="3629" y="973"/>
                      </a:lnTo>
                      <a:lnTo>
                        <a:pt x="3697" y="718"/>
                      </a:lnTo>
                      <a:lnTo>
                        <a:pt x="3711" y="699"/>
                      </a:lnTo>
                      <a:lnTo>
                        <a:pt x="3722" y="682"/>
                      </a:lnTo>
                      <a:lnTo>
                        <a:pt x="3736" y="674"/>
                      </a:lnTo>
                      <a:lnTo>
                        <a:pt x="3747" y="671"/>
                      </a:lnTo>
                      <a:lnTo>
                        <a:pt x="3757" y="674"/>
                      </a:lnTo>
                      <a:lnTo>
                        <a:pt x="3768" y="685"/>
                      </a:lnTo>
                      <a:lnTo>
                        <a:pt x="3779" y="704"/>
                      </a:lnTo>
                      <a:lnTo>
                        <a:pt x="3789" y="731"/>
                      </a:lnTo>
                      <a:lnTo>
                        <a:pt x="3733" y="973"/>
                      </a:lnTo>
                      <a:lnTo>
                        <a:pt x="4056" y="987"/>
                      </a:lnTo>
                      <a:lnTo>
                        <a:pt x="4031" y="943"/>
                      </a:lnTo>
                      <a:lnTo>
                        <a:pt x="3999" y="900"/>
                      </a:lnTo>
                      <a:lnTo>
                        <a:pt x="3966" y="856"/>
                      </a:lnTo>
                      <a:lnTo>
                        <a:pt x="3931" y="810"/>
                      </a:lnTo>
                      <a:lnTo>
                        <a:pt x="3895" y="764"/>
                      </a:lnTo>
                      <a:lnTo>
                        <a:pt x="3860" y="720"/>
                      </a:lnTo>
                      <a:lnTo>
                        <a:pt x="3825" y="674"/>
                      </a:lnTo>
                      <a:lnTo>
                        <a:pt x="3795" y="630"/>
                      </a:lnTo>
                      <a:lnTo>
                        <a:pt x="3771" y="590"/>
                      </a:lnTo>
                      <a:lnTo>
                        <a:pt x="3752" y="549"/>
                      </a:lnTo>
                      <a:lnTo>
                        <a:pt x="3738" y="510"/>
                      </a:lnTo>
                      <a:lnTo>
                        <a:pt x="3736" y="475"/>
                      </a:lnTo>
                      <a:lnTo>
                        <a:pt x="3741" y="443"/>
                      </a:lnTo>
                      <a:lnTo>
                        <a:pt x="3759" y="413"/>
                      </a:lnTo>
                      <a:lnTo>
                        <a:pt x="3789" y="386"/>
                      </a:lnTo>
                      <a:lnTo>
                        <a:pt x="3833" y="364"/>
                      </a:lnTo>
                      <a:lnTo>
                        <a:pt x="4301" y="997"/>
                      </a:lnTo>
                      <a:lnTo>
                        <a:pt x="4357" y="1006"/>
                      </a:lnTo>
                      <a:lnTo>
                        <a:pt x="4409" y="1017"/>
                      </a:lnTo>
                      <a:lnTo>
                        <a:pt x="4458" y="1025"/>
                      </a:lnTo>
                      <a:lnTo>
                        <a:pt x="4504" y="1038"/>
                      </a:lnTo>
                      <a:lnTo>
                        <a:pt x="4545" y="1049"/>
                      </a:lnTo>
                      <a:lnTo>
                        <a:pt x="4586" y="1066"/>
                      </a:lnTo>
                      <a:lnTo>
                        <a:pt x="4622" y="1082"/>
                      </a:lnTo>
                      <a:lnTo>
                        <a:pt x="4654" y="1101"/>
                      </a:lnTo>
                      <a:lnTo>
                        <a:pt x="4687" y="1122"/>
                      </a:lnTo>
                      <a:lnTo>
                        <a:pt x="4714" y="1147"/>
                      </a:lnTo>
                      <a:lnTo>
                        <a:pt x="4740" y="1177"/>
                      </a:lnTo>
                      <a:lnTo>
                        <a:pt x="4768" y="1207"/>
                      </a:lnTo>
                      <a:lnTo>
                        <a:pt x="4793" y="1244"/>
                      </a:lnTo>
                      <a:lnTo>
                        <a:pt x="4816" y="1285"/>
                      </a:lnTo>
                      <a:lnTo>
                        <a:pt x="4841" y="1329"/>
                      </a:lnTo>
                      <a:lnTo>
                        <a:pt x="4863" y="1380"/>
                      </a:lnTo>
                      <a:lnTo>
                        <a:pt x="4964" y="1386"/>
                      </a:lnTo>
                      <a:lnTo>
                        <a:pt x="5040" y="1416"/>
                      </a:lnTo>
                      <a:lnTo>
                        <a:pt x="5088" y="1465"/>
                      </a:lnTo>
                      <a:lnTo>
                        <a:pt x="5110" y="1525"/>
                      </a:lnTo>
                      <a:lnTo>
                        <a:pt x="5102" y="1587"/>
                      </a:lnTo>
                      <a:lnTo>
                        <a:pt x="5066" y="1652"/>
                      </a:lnTo>
                      <a:lnTo>
                        <a:pt x="5001" y="1707"/>
                      </a:lnTo>
                      <a:lnTo>
                        <a:pt x="4906" y="1745"/>
                      </a:lnTo>
                      <a:lnTo>
                        <a:pt x="4881" y="1698"/>
                      </a:lnTo>
                      <a:lnTo>
                        <a:pt x="4539" y="1682"/>
                      </a:lnTo>
                      <a:lnTo>
                        <a:pt x="4542" y="1758"/>
                      </a:lnTo>
                      <a:lnTo>
                        <a:pt x="2953" y="1758"/>
                      </a:lnTo>
                      <a:lnTo>
                        <a:pt x="2962" y="1661"/>
                      </a:lnTo>
                      <a:lnTo>
                        <a:pt x="1992" y="1657"/>
                      </a:lnTo>
                      <a:lnTo>
                        <a:pt x="1992" y="1721"/>
                      </a:lnTo>
                      <a:lnTo>
                        <a:pt x="310" y="1712"/>
                      </a:lnTo>
                      <a:lnTo>
                        <a:pt x="312" y="1631"/>
                      </a:lnTo>
                      <a:lnTo>
                        <a:pt x="0" y="1636"/>
                      </a:lnTo>
                      <a:close/>
                    </a:path>
                  </a:pathLst>
                </a:custGeom>
                <a:solidFill>
                  <a:srgbClr val="1E19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0" name="Freeform 248"/>
                <p:cNvSpPr>
                  <a:spLocks/>
                </p:cNvSpPr>
                <p:nvPr/>
              </p:nvSpPr>
              <p:spPr bwMode="auto">
                <a:xfrm>
                  <a:off x="4360" y="1200"/>
                  <a:ext cx="270" cy="203"/>
                </a:xfrm>
                <a:custGeom>
                  <a:avLst/>
                  <a:gdLst>
                    <a:gd name="T0" fmla="*/ 67 w 1081"/>
                    <a:gd name="T1" fmla="*/ 51 h 812"/>
                    <a:gd name="T2" fmla="*/ 64 w 1081"/>
                    <a:gd name="T3" fmla="*/ 49 h 812"/>
                    <a:gd name="T4" fmla="*/ 60 w 1081"/>
                    <a:gd name="T5" fmla="*/ 47 h 812"/>
                    <a:gd name="T6" fmla="*/ 56 w 1081"/>
                    <a:gd name="T7" fmla="*/ 44 h 812"/>
                    <a:gd name="T8" fmla="*/ 52 w 1081"/>
                    <a:gd name="T9" fmla="*/ 42 h 812"/>
                    <a:gd name="T10" fmla="*/ 48 w 1081"/>
                    <a:gd name="T11" fmla="*/ 39 h 812"/>
                    <a:gd name="T12" fmla="*/ 43 w 1081"/>
                    <a:gd name="T13" fmla="*/ 36 h 812"/>
                    <a:gd name="T14" fmla="*/ 38 w 1081"/>
                    <a:gd name="T15" fmla="*/ 33 h 812"/>
                    <a:gd name="T16" fmla="*/ 33 w 1081"/>
                    <a:gd name="T17" fmla="*/ 30 h 812"/>
                    <a:gd name="T18" fmla="*/ 29 w 1081"/>
                    <a:gd name="T19" fmla="*/ 27 h 812"/>
                    <a:gd name="T20" fmla="*/ 24 w 1081"/>
                    <a:gd name="T21" fmla="*/ 24 h 812"/>
                    <a:gd name="T22" fmla="*/ 20 w 1081"/>
                    <a:gd name="T23" fmla="*/ 22 h 812"/>
                    <a:gd name="T24" fmla="*/ 15 w 1081"/>
                    <a:gd name="T25" fmla="*/ 19 h 812"/>
                    <a:gd name="T26" fmla="*/ 11 w 1081"/>
                    <a:gd name="T27" fmla="*/ 16 h 812"/>
                    <a:gd name="T28" fmla="*/ 7 w 1081"/>
                    <a:gd name="T29" fmla="*/ 14 h 812"/>
                    <a:gd name="T30" fmla="*/ 3 w 1081"/>
                    <a:gd name="T31" fmla="*/ 11 h 812"/>
                    <a:gd name="T32" fmla="*/ 0 w 1081"/>
                    <a:gd name="T33" fmla="*/ 9 h 812"/>
                    <a:gd name="T34" fmla="*/ 2 w 1081"/>
                    <a:gd name="T35" fmla="*/ 9 h 812"/>
                    <a:gd name="T36" fmla="*/ 4 w 1081"/>
                    <a:gd name="T37" fmla="*/ 8 h 812"/>
                    <a:gd name="T38" fmla="*/ 6 w 1081"/>
                    <a:gd name="T39" fmla="*/ 7 h 812"/>
                    <a:gd name="T40" fmla="*/ 7 w 1081"/>
                    <a:gd name="T41" fmla="*/ 6 h 812"/>
                    <a:gd name="T42" fmla="*/ 9 w 1081"/>
                    <a:gd name="T43" fmla="*/ 4 h 812"/>
                    <a:gd name="T44" fmla="*/ 9 w 1081"/>
                    <a:gd name="T45" fmla="*/ 3 h 812"/>
                    <a:gd name="T46" fmla="*/ 10 w 1081"/>
                    <a:gd name="T47" fmla="*/ 2 h 812"/>
                    <a:gd name="T48" fmla="*/ 11 w 1081"/>
                    <a:gd name="T49" fmla="*/ 0 h 812"/>
                    <a:gd name="T50" fmla="*/ 15 w 1081"/>
                    <a:gd name="T51" fmla="*/ 3 h 812"/>
                    <a:gd name="T52" fmla="*/ 18 w 1081"/>
                    <a:gd name="T53" fmla="*/ 6 h 812"/>
                    <a:gd name="T54" fmla="*/ 21 w 1081"/>
                    <a:gd name="T55" fmla="*/ 10 h 812"/>
                    <a:gd name="T56" fmla="*/ 25 w 1081"/>
                    <a:gd name="T57" fmla="*/ 13 h 812"/>
                    <a:gd name="T58" fmla="*/ 28 w 1081"/>
                    <a:gd name="T59" fmla="*/ 16 h 812"/>
                    <a:gd name="T60" fmla="*/ 32 w 1081"/>
                    <a:gd name="T61" fmla="*/ 19 h 812"/>
                    <a:gd name="T62" fmla="*/ 36 w 1081"/>
                    <a:gd name="T63" fmla="*/ 23 h 812"/>
                    <a:gd name="T64" fmla="*/ 39 w 1081"/>
                    <a:gd name="T65" fmla="*/ 26 h 812"/>
                    <a:gd name="T66" fmla="*/ 43 w 1081"/>
                    <a:gd name="T67" fmla="*/ 29 h 812"/>
                    <a:gd name="T68" fmla="*/ 47 w 1081"/>
                    <a:gd name="T69" fmla="*/ 33 h 812"/>
                    <a:gd name="T70" fmla="*/ 50 w 1081"/>
                    <a:gd name="T71" fmla="*/ 36 h 812"/>
                    <a:gd name="T72" fmla="*/ 54 w 1081"/>
                    <a:gd name="T73" fmla="*/ 39 h 812"/>
                    <a:gd name="T74" fmla="*/ 57 w 1081"/>
                    <a:gd name="T75" fmla="*/ 42 h 812"/>
                    <a:gd name="T76" fmla="*/ 61 w 1081"/>
                    <a:gd name="T77" fmla="*/ 45 h 812"/>
                    <a:gd name="T78" fmla="*/ 64 w 1081"/>
                    <a:gd name="T79" fmla="*/ 48 h 812"/>
                    <a:gd name="T80" fmla="*/ 67 w 1081"/>
                    <a:gd name="T81" fmla="*/ 51 h 81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081" h="812">
                      <a:moveTo>
                        <a:pt x="1081" y="812"/>
                      </a:moveTo>
                      <a:lnTo>
                        <a:pt x="1028" y="779"/>
                      </a:lnTo>
                      <a:lnTo>
                        <a:pt x="968" y="744"/>
                      </a:lnTo>
                      <a:lnTo>
                        <a:pt x="902" y="706"/>
                      </a:lnTo>
                      <a:lnTo>
                        <a:pt x="834" y="666"/>
                      </a:lnTo>
                      <a:lnTo>
                        <a:pt x="763" y="622"/>
                      </a:lnTo>
                      <a:lnTo>
                        <a:pt x="691" y="576"/>
                      </a:lnTo>
                      <a:lnTo>
                        <a:pt x="615" y="530"/>
                      </a:lnTo>
                      <a:lnTo>
                        <a:pt x="538" y="484"/>
                      </a:lnTo>
                      <a:lnTo>
                        <a:pt x="462" y="435"/>
                      </a:lnTo>
                      <a:lnTo>
                        <a:pt x="389" y="389"/>
                      </a:lnTo>
                      <a:lnTo>
                        <a:pt x="315" y="343"/>
                      </a:lnTo>
                      <a:lnTo>
                        <a:pt x="245" y="299"/>
                      </a:lnTo>
                      <a:lnTo>
                        <a:pt x="177" y="255"/>
                      </a:lnTo>
                      <a:lnTo>
                        <a:pt x="112" y="214"/>
                      </a:lnTo>
                      <a:lnTo>
                        <a:pt x="54" y="179"/>
                      </a:lnTo>
                      <a:lnTo>
                        <a:pt x="0" y="144"/>
                      </a:lnTo>
                      <a:lnTo>
                        <a:pt x="41" y="136"/>
                      </a:lnTo>
                      <a:lnTo>
                        <a:pt x="74" y="122"/>
                      </a:lnTo>
                      <a:lnTo>
                        <a:pt x="98" y="106"/>
                      </a:lnTo>
                      <a:lnTo>
                        <a:pt x="120" y="87"/>
                      </a:lnTo>
                      <a:lnTo>
                        <a:pt x="139" y="64"/>
                      </a:lnTo>
                      <a:lnTo>
                        <a:pt x="153" y="43"/>
                      </a:lnTo>
                      <a:lnTo>
                        <a:pt x="169" y="22"/>
                      </a:lnTo>
                      <a:lnTo>
                        <a:pt x="185" y="0"/>
                      </a:lnTo>
                      <a:lnTo>
                        <a:pt x="236" y="48"/>
                      </a:lnTo>
                      <a:lnTo>
                        <a:pt x="291" y="101"/>
                      </a:lnTo>
                      <a:lnTo>
                        <a:pt x="345" y="152"/>
                      </a:lnTo>
                      <a:lnTo>
                        <a:pt x="400" y="203"/>
                      </a:lnTo>
                      <a:lnTo>
                        <a:pt x="456" y="255"/>
                      </a:lnTo>
                      <a:lnTo>
                        <a:pt x="514" y="309"/>
                      </a:lnTo>
                      <a:lnTo>
                        <a:pt x="571" y="361"/>
                      </a:lnTo>
                      <a:lnTo>
                        <a:pt x="631" y="413"/>
                      </a:lnTo>
                      <a:lnTo>
                        <a:pt x="687" y="467"/>
                      </a:lnTo>
                      <a:lnTo>
                        <a:pt x="747" y="519"/>
                      </a:lnTo>
                      <a:lnTo>
                        <a:pt x="804" y="570"/>
                      </a:lnTo>
                      <a:lnTo>
                        <a:pt x="862" y="622"/>
                      </a:lnTo>
                      <a:lnTo>
                        <a:pt x="919" y="671"/>
                      </a:lnTo>
                      <a:lnTo>
                        <a:pt x="973" y="720"/>
                      </a:lnTo>
                      <a:lnTo>
                        <a:pt x="1028" y="766"/>
                      </a:lnTo>
                      <a:lnTo>
                        <a:pt x="1081" y="812"/>
                      </a:lnTo>
                      <a:close/>
                    </a:path>
                  </a:pathLst>
                </a:custGeom>
                <a:solidFill>
                  <a:srgbClr val="AD44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1" name="Freeform 249"/>
                <p:cNvSpPr>
                  <a:spLocks/>
                </p:cNvSpPr>
                <p:nvPr/>
              </p:nvSpPr>
              <p:spPr bwMode="auto">
                <a:xfrm>
                  <a:off x="4296" y="1240"/>
                  <a:ext cx="312" cy="162"/>
                </a:xfrm>
                <a:custGeom>
                  <a:avLst/>
                  <a:gdLst>
                    <a:gd name="T0" fmla="*/ 78 w 1247"/>
                    <a:gd name="T1" fmla="*/ 41 h 646"/>
                    <a:gd name="T2" fmla="*/ 74 w 1247"/>
                    <a:gd name="T3" fmla="*/ 39 h 646"/>
                    <a:gd name="T4" fmla="*/ 69 w 1247"/>
                    <a:gd name="T5" fmla="*/ 38 h 646"/>
                    <a:gd name="T6" fmla="*/ 65 w 1247"/>
                    <a:gd name="T7" fmla="*/ 36 h 646"/>
                    <a:gd name="T8" fmla="*/ 60 w 1247"/>
                    <a:gd name="T9" fmla="*/ 35 h 646"/>
                    <a:gd name="T10" fmla="*/ 55 w 1247"/>
                    <a:gd name="T11" fmla="*/ 33 h 646"/>
                    <a:gd name="T12" fmla="*/ 50 w 1247"/>
                    <a:gd name="T13" fmla="*/ 31 h 646"/>
                    <a:gd name="T14" fmla="*/ 44 w 1247"/>
                    <a:gd name="T15" fmla="*/ 29 h 646"/>
                    <a:gd name="T16" fmla="*/ 39 w 1247"/>
                    <a:gd name="T17" fmla="*/ 27 h 646"/>
                    <a:gd name="T18" fmla="*/ 34 w 1247"/>
                    <a:gd name="T19" fmla="*/ 25 h 646"/>
                    <a:gd name="T20" fmla="*/ 29 w 1247"/>
                    <a:gd name="T21" fmla="*/ 23 h 646"/>
                    <a:gd name="T22" fmla="*/ 23 w 1247"/>
                    <a:gd name="T23" fmla="*/ 21 h 646"/>
                    <a:gd name="T24" fmla="*/ 18 w 1247"/>
                    <a:gd name="T25" fmla="*/ 19 h 646"/>
                    <a:gd name="T26" fmla="*/ 14 w 1247"/>
                    <a:gd name="T27" fmla="*/ 18 h 646"/>
                    <a:gd name="T28" fmla="*/ 9 w 1247"/>
                    <a:gd name="T29" fmla="*/ 16 h 646"/>
                    <a:gd name="T30" fmla="*/ 4 w 1247"/>
                    <a:gd name="T31" fmla="*/ 14 h 646"/>
                    <a:gd name="T32" fmla="*/ 0 w 1247"/>
                    <a:gd name="T33" fmla="*/ 13 h 646"/>
                    <a:gd name="T34" fmla="*/ 2 w 1247"/>
                    <a:gd name="T35" fmla="*/ 12 h 646"/>
                    <a:gd name="T36" fmla="*/ 4 w 1247"/>
                    <a:gd name="T37" fmla="*/ 10 h 646"/>
                    <a:gd name="T38" fmla="*/ 6 w 1247"/>
                    <a:gd name="T39" fmla="*/ 9 h 646"/>
                    <a:gd name="T40" fmla="*/ 7 w 1247"/>
                    <a:gd name="T41" fmla="*/ 7 h 646"/>
                    <a:gd name="T42" fmla="*/ 9 w 1247"/>
                    <a:gd name="T43" fmla="*/ 6 h 646"/>
                    <a:gd name="T44" fmla="*/ 9 w 1247"/>
                    <a:gd name="T45" fmla="*/ 4 h 646"/>
                    <a:gd name="T46" fmla="*/ 10 w 1247"/>
                    <a:gd name="T47" fmla="*/ 2 h 646"/>
                    <a:gd name="T48" fmla="*/ 11 w 1247"/>
                    <a:gd name="T49" fmla="*/ 0 h 646"/>
                    <a:gd name="T50" fmla="*/ 13 w 1247"/>
                    <a:gd name="T51" fmla="*/ 2 h 646"/>
                    <a:gd name="T52" fmla="*/ 16 w 1247"/>
                    <a:gd name="T53" fmla="*/ 4 h 646"/>
                    <a:gd name="T54" fmla="*/ 20 w 1247"/>
                    <a:gd name="T55" fmla="*/ 6 h 646"/>
                    <a:gd name="T56" fmla="*/ 24 w 1247"/>
                    <a:gd name="T57" fmla="*/ 8 h 646"/>
                    <a:gd name="T58" fmla="*/ 29 w 1247"/>
                    <a:gd name="T59" fmla="*/ 11 h 646"/>
                    <a:gd name="T60" fmla="*/ 33 w 1247"/>
                    <a:gd name="T61" fmla="*/ 14 h 646"/>
                    <a:gd name="T62" fmla="*/ 39 w 1247"/>
                    <a:gd name="T63" fmla="*/ 17 h 646"/>
                    <a:gd name="T64" fmla="*/ 44 w 1247"/>
                    <a:gd name="T65" fmla="*/ 20 h 646"/>
                    <a:gd name="T66" fmla="*/ 49 w 1247"/>
                    <a:gd name="T67" fmla="*/ 24 h 646"/>
                    <a:gd name="T68" fmla="*/ 54 w 1247"/>
                    <a:gd name="T69" fmla="*/ 27 h 646"/>
                    <a:gd name="T70" fmla="*/ 59 w 1247"/>
                    <a:gd name="T71" fmla="*/ 30 h 646"/>
                    <a:gd name="T72" fmla="*/ 63 w 1247"/>
                    <a:gd name="T73" fmla="*/ 32 h 646"/>
                    <a:gd name="T74" fmla="*/ 68 w 1247"/>
                    <a:gd name="T75" fmla="*/ 35 h 646"/>
                    <a:gd name="T76" fmla="*/ 72 w 1247"/>
                    <a:gd name="T77" fmla="*/ 37 h 646"/>
                    <a:gd name="T78" fmla="*/ 75 w 1247"/>
                    <a:gd name="T79" fmla="*/ 39 h 646"/>
                    <a:gd name="T80" fmla="*/ 78 w 1247"/>
                    <a:gd name="T81" fmla="*/ 41 h 64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247" h="646">
                      <a:moveTo>
                        <a:pt x="1247" y="646"/>
                      </a:moveTo>
                      <a:lnTo>
                        <a:pt x="1179" y="628"/>
                      </a:lnTo>
                      <a:lnTo>
                        <a:pt x="1106" y="603"/>
                      </a:lnTo>
                      <a:lnTo>
                        <a:pt x="1032" y="579"/>
                      </a:lnTo>
                      <a:lnTo>
                        <a:pt x="953" y="552"/>
                      </a:lnTo>
                      <a:lnTo>
                        <a:pt x="872" y="524"/>
                      </a:lnTo>
                      <a:lnTo>
                        <a:pt x="791" y="494"/>
                      </a:lnTo>
                      <a:lnTo>
                        <a:pt x="706" y="464"/>
                      </a:lnTo>
                      <a:lnTo>
                        <a:pt x="622" y="434"/>
                      </a:lnTo>
                      <a:lnTo>
                        <a:pt x="538" y="402"/>
                      </a:lnTo>
                      <a:lnTo>
                        <a:pt x="454" y="372"/>
                      </a:lnTo>
                      <a:lnTo>
                        <a:pt x="372" y="339"/>
                      </a:lnTo>
                      <a:lnTo>
                        <a:pt x="293" y="309"/>
                      </a:lnTo>
                      <a:lnTo>
                        <a:pt x="214" y="280"/>
                      </a:lnTo>
                      <a:lnTo>
                        <a:pt x="138" y="252"/>
                      </a:lnTo>
                      <a:lnTo>
                        <a:pt x="68" y="226"/>
                      </a:lnTo>
                      <a:lnTo>
                        <a:pt x="0" y="201"/>
                      </a:lnTo>
                      <a:lnTo>
                        <a:pt x="35" y="182"/>
                      </a:lnTo>
                      <a:lnTo>
                        <a:pt x="65" y="162"/>
                      </a:lnTo>
                      <a:lnTo>
                        <a:pt x="92" y="141"/>
                      </a:lnTo>
                      <a:lnTo>
                        <a:pt x="117" y="116"/>
                      </a:lnTo>
                      <a:lnTo>
                        <a:pt x="136" y="90"/>
                      </a:lnTo>
                      <a:lnTo>
                        <a:pt x="149" y="62"/>
                      </a:lnTo>
                      <a:lnTo>
                        <a:pt x="163" y="32"/>
                      </a:lnTo>
                      <a:lnTo>
                        <a:pt x="171" y="0"/>
                      </a:lnTo>
                      <a:lnTo>
                        <a:pt x="209" y="24"/>
                      </a:lnTo>
                      <a:lnTo>
                        <a:pt x="258" y="54"/>
                      </a:lnTo>
                      <a:lnTo>
                        <a:pt x="318" y="90"/>
                      </a:lnTo>
                      <a:lnTo>
                        <a:pt x="383" y="130"/>
                      </a:lnTo>
                      <a:lnTo>
                        <a:pt x="456" y="176"/>
                      </a:lnTo>
                      <a:lnTo>
                        <a:pt x="533" y="222"/>
                      </a:lnTo>
                      <a:lnTo>
                        <a:pt x="614" y="272"/>
                      </a:lnTo>
                      <a:lnTo>
                        <a:pt x="695" y="323"/>
                      </a:lnTo>
                      <a:lnTo>
                        <a:pt x="780" y="374"/>
                      </a:lnTo>
                      <a:lnTo>
                        <a:pt x="861" y="423"/>
                      </a:lnTo>
                      <a:lnTo>
                        <a:pt x="940" y="470"/>
                      </a:lnTo>
                      <a:lnTo>
                        <a:pt x="1013" y="516"/>
                      </a:lnTo>
                      <a:lnTo>
                        <a:pt x="1084" y="557"/>
                      </a:lnTo>
                      <a:lnTo>
                        <a:pt x="1147" y="593"/>
                      </a:lnTo>
                      <a:lnTo>
                        <a:pt x="1200" y="623"/>
                      </a:lnTo>
                      <a:lnTo>
                        <a:pt x="1247" y="646"/>
                      </a:lnTo>
                      <a:close/>
                    </a:path>
                  </a:pathLst>
                </a:custGeom>
                <a:solidFill>
                  <a:srgbClr val="CC5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2" name="Freeform 250"/>
                <p:cNvSpPr>
                  <a:spLocks/>
                </p:cNvSpPr>
                <p:nvPr/>
              </p:nvSpPr>
              <p:spPr bwMode="auto">
                <a:xfrm>
                  <a:off x="4275" y="1306"/>
                  <a:ext cx="294" cy="96"/>
                </a:xfrm>
                <a:custGeom>
                  <a:avLst/>
                  <a:gdLst>
                    <a:gd name="T0" fmla="*/ 74 w 1176"/>
                    <a:gd name="T1" fmla="*/ 24 h 383"/>
                    <a:gd name="T2" fmla="*/ 70 w 1176"/>
                    <a:gd name="T3" fmla="*/ 24 h 383"/>
                    <a:gd name="T4" fmla="*/ 66 w 1176"/>
                    <a:gd name="T5" fmla="*/ 23 h 383"/>
                    <a:gd name="T6" fmla="*/ 61 w 1176"/>
                    <a:gd name="T7" fmla="*/ 22 h 383"/>
                    <a:gd name="T8" fmla="*/ 56 w 1176"/>
                    <a:gd name="T9" fmla="*/ 21 h 383"/>
                    <a:gd name="T10" fmla="*/ 52 w 1176"/>
                    <a:gd name="T11" fmla="*/ 20 h 383"/>
                    <a:gd name="T12" fmla="*/ 47 w 1176"/>
                    <a:gd name="T13" fmla="*/ 20 h 383"/>
                    <a:gd name="T14" fmla="*/ 42 w 1176"/>
                    <a:gd name="T15" fmla="*/ 19 h 383"/>
                    <a:gd name="T16" fmla="*/ 37 w 1176"/>
                    <a:gd name="T17" fmla="*/ 17 h 383"/>
                    <a:gd name="T18" fmla="*/ 32 w 1176"/>
                    <a:gd name="T19" fmla="*/ 16 h 383"/>
                    <a:gd name="T20" fmla="*/ 27 w 1176"/>
                    <a:gd name="T21" fmla="*/ 16 h 383"/>
                    <a:gd name="T22" fmla="*/ 22 w 1176"/>
                    <a:gd name="T23" fmla="*/ 15 h 383"/>
                    <a:gd name="T24" fmla="*/ 17 w 1176"/>
                    <a:gd name="T25" fmla="*/ 14 h 383"/>
                    <a:gd name="T26" fmla="*/ 12 w 1176"/>
                    <a:gd name="T27" fmla="*/ 13 h 383"/>
                    <a:gd name="T28" fmla="*/ 8 w 1176"/>
                    <a:gd name="T29" fmla="*/ 12 h 383"/>
                    <a:gd name="T30" fmla="*/ 4 w 1176"/>
                    <a:gd name="T31" fmla="*/ 11 h 383"/>
                    <a:gd name="T32" fmla="*/ 0 w 1176"/>
                    <a:gd name="T33" fmla="*/ 10 h 383"/>
                    <a:gd name="T34" fmla="*/ 2 w 1176"/>
                    <a:gd name="T35" fmla="*/ 9 h 383"/>
                    <a:gd name="T36" fmla="*/ 3 w 1176"/>
                    <a:gd name="T37" fmla="*/ 8 h 383"/>
                    <a:gd name="T38" fmla="*/ 4 w 1176"/>
                    <a:gd name="T39" fmla="*/ 7 h 383"/>
                    <a:gd name="T40" fmla="*/ 4 w 1176"/>
                    <a:gd name="T41" fmla="*/ 5 h 383"/>
                    <a:gd name="T42" fmla="*/ 5 w 1176"/>
                    <a:gd name="T43" fmla="*/ 4 h 383"/>
                    <a:gd name="T44" fmla="*/ 5 w 1176"/>
                    <a:gd name="T45" fmla="*/ 3 h 383"/>
                    <a:gd name="T46" fmla="*/ 4 w 1176"/>
                    <a:gd name="T47" fmla="*/ 2 h 383"/>
                    <a:gd name="T48" fmla="*/ 4 w 1176"/>
                    <a:gd name="T49" fmla="*/ 0 h 383"/>
                    <a:gd name="T50" fmla="*/ 8 w 1176"/>
                    <a:gd name="T51" fmla="*/ 2 h 383"/>
                    <a:gd name="T52" fmla="*/ 12 w 1176"/>
                    <a:gd name="T53" fmla="*/ 3 h 383"/>
                    <a:gd name="T54" fmla="*/ 16 w 1176"/>
                    <a:gd name="T55" fmla="*/ 4 h 383"/>
                    <a:gd name="T56" fmla="*/ 21 w 1176"/>
                    <a:gd name="T57" fmla="*/ 6 h 383"/>
                    <a:gd name="T58" fmla="*/ 25 w 1176"/>
                    <a:gd name="T59" fmla="*/ 7 h 383"/>
                    <a:gd name="T60" fmla="*/ 29 w 1176"/>
                    <a:gd name="T61" fmla="*/ 9 h 383"/>
                    <a:gd name="T62" fmla="*/ 34 w 1176"/>
                    <a:gd name="T63" fmla="*/ 11 h 383"/>
                    <a:gd name="T64" fmla="*/ 39 w 1176"/>
                    <a:gd name="T65" fmla="*/ 12 h 383"/>
                    <a:gd name="T66" fmla="*/ 43 w 1176"/>
                    <a:gd name="T67" fmla="*/ 14 h 383"/>
                    <a:gd name="T68" fmla="*/ 48 w 1176"/>
                    <a:gd name="T69" fmla="*/ 16 h 383"/>
                    <a:gd name="T70" fmla="*/ 53 w 1176"/>
                    <a:gd name="T71" fmla="*/ 17 h 383"/>
                    <a:gd name="T72" fmla="*/ 57 w 1176"/>
                    <a:gd name="T73" fmla="*/ 19 h 383"/>
                    <a:gd name="T74" fmla="*/ 61 w 1176"/>
                    <a:gd name="T75" fmla="*/ 20 h 383"/>
                    <a:gd name="T76" fmla="*/ 66 w 1176"/>
                    <a:gd name="T77" fmla="*/ 22 h 383"/>
                    <a:gd name="T78" fmla="*/ 70 w 1176"/>
                    <a:gd name="T79" fmla="*/ 23 h 383"/>
                    <a:gd name="T80" fmla="*/ 74 w 1176"/>
                    <a:gd name="T81" fmla="*/ 24 h 38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176" h="383">
                      <a:moveTo>
                        <a:pt x="1176" y="383"/>
                      </a:moveTo>
                      <a:lnTo>
                        <a:pt x="1113" y="376"/>
                      </a:lnTo>
                      <a:lnTo>
                        <a:pt x="1046" y="365"/>
                      </a:lnTo>
                      <a:lnTo>
                        <a:pt x="975" y="351"/>
                      </a:lnTo>
                      <a:lnTo>
                        <a:pt x="901" y="337"/>
                      </a:lnTo>
                      <a:lnTo>
                        <a:pt x="823" y="324"/>
                      </a:lnTo>
                      <a:lnTo>
                        <a:pt x="744" y="310"/>
                      </a:lnTo>
                      <a:lnTo>
                        <a:pt x="665" y="294"/>
                      </a:lnTo>
                      <a:lnTo>
                        <a:pt x="584" y="277"/>
                      </a:lnTo>
                      <a:lnTo>
                        <a:pt x="502" y="261"/>
                      </a:lnTo>
                      <a:lnTo>
                        <a:pt x="423" y="247"/>
                      </a:lnTo>
                      <a:lnTo>
                        <a:pt x="345" y="231"/>
                      </a:lnTo>
                      <a:lnTo>
                        <a:pt x="268" y="215"/>
                      </a:lnTo>
                      <a:lnTo>
                        <a:pt x="195" y="201"/>
                      </a:lnTo>
                      <a:lnTo>
                        <a:pt x="125" y="185"/>
                      </a:lnTo>
                      <a:lnTo>
                        <a:pt x="60" y="174"/>
                      </a:lnTo>
                      <a:lnTo>
                        <a:pt x="0" y="160"/>
                      </a:lnTo>
                      <a:lnTo>
                        <a:pt x="26" y="141"/>
                      </a:lnTo>
                      <a:lnTo>
                        <a:pt x="46" y="123"/>
                      </a:lnTo>
                      <a:lnTo>
                        <a:pt x="60" y="104"/>
                      </a:lnTo>
                      <a:lnTo>
                        <a:pt x="67" y="85"/>
                      </a:lnTo>
                      <a:lnTo>
                        <a:pt x="70" y="65"/>
                      </a:lnTo>
                      <a:lnTo>
                        <a:pt x="70" y="46"/>
                      </a:lnTo>
                      <a:lnTo>
                        <a:pt x="67" y="25"/>
                      </a:lnTo>
                      <a:lnTo>
                        <a:pt x="65" y="0"/>
                      </a:lnTo>
                      <a:lnTo>
                        <a:pt x="125" y="22"/>
                      </a:lnTo>
                      <a:lnTo>
                        <a:pt x="190" y="44"/>
                      </a:lnTo>
                      <a:lnTo>
                        <a:pt x="255" y="65"/>
                      </a:lnTo>
                      <a:lnTo>
                        <a:pt x="326" y="90"/>
                      </a:lnTo>
                      <a:lnTo>
                        <a:pt x="397" y="117"/>
                      </a:lnTo>
                      <a:lnTo>
                        <a:pt x="469" y="141"/>
                      </a:lnTo>
                      <a:lnTo>
                        <a:pt x="543" y="169"/>
                      </a:lnTo>
                      <a:lnTo>
                        <a:pt x="617" y="196"/>
                      </a:lnTo>
                      <a:lnTo>
                        <a:pt x="690" y="220"/>
                      </a:lnTo>
                      <a:lnTo>
                        <a:pt x="766" y="247"/>
                      </a:lnTo>
                      <a:lnTo>
                        <a:pt x="839" y="272"/>
                      </a:lnTo>
                      <a:lnTo>
                        <a:pt x="910" y="296"/>
                      </a:lnTo>
                      <a:lnTo>
                        <a:pt x="980" y="321"/>
                      </a:lnTo>
                      <a:lnTo>
                        <a:pt x="1048" y="342"/>
                      </a:lnTo>
                      <a:lnTo>
                        <a:pt x="1113" y="365"/>
                      </a:lnTo>
                      <a:lnTo>
                        <a:pt x="1176" y="383"/>
                      </a:lnTo>
                      <a:close/>
                    </a:path>
                  </a:pathLst>
                </a:custGeom>
                <a:solidFill>
                  <a:srgbClr val="AD44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3" name="Freeform 251"/>
                <p:cNvSpPr>
                  <a:spLocks/>
                </p:cNvSpPr>
                <p:nvPr/>
              </p:nvSpPr>
              <p:spPr bwMode="auto">
                <a:xfrm>
                  <a:off x="4266" y="1362"/>
                  <a:ext cx="244" cy="42"/>
                </a:xfrm>
                <a:custGeom>
                  <a:avLst/>
                  <a:gdLst>
                    <a:gd name="T0" fmla="*/ 61 w 978"/>
                    <a:gd name="T1" fmla="*/ 11 h 168"/>
                    <a:gd name="T2" fmla="*/ 57 w 978"/>
                    <a:gd name="T3" fmla="*/ 10 h 168"/>
                    <a:gd name="T4" fmla="*/ 53 w 978"/>
                    <a:gd name="T5" fmla="*/ 10 h 168"/>
                    <a:gd name="T6" fmla="*/ 49 w 978"/>
                    <a:gd name="T7" fmla="*/ 10 h 168"/>
                    <a:gd name="T8" fmla="*/ 46 w 978"/>
                    <a:gd name="T9" fmla="*/ 10 h 168"/>
                    <a:gd name="T10" fmla="*/ 42 w 978"/>
                    <a:gd name="T11" fmla="*/ 10 h 168"/>
                    <a:gd name="T12" fmla="*/ 38 w 978"/>
                    <a:gd name="T13" fmla="*/ 10 h 168"/>
                    <a:gd name="T14" fmla="*/ 34 w 978"/>
                    <a:gd name="T15" fmla="*/ 10 h 168"/>
                    <a:gd name="T16" fmla="*/ 30 w 978"/>
                    <a:gd name="T17" fmla="*/ 10 h 168"/>
                    <a:gd name="T18" fmla="*/ 27 w 978"/>
                    <a:gd name="T19" fmla="*/ 10 h 168"/>
                    <a:gd name="T20" fmla="*/ 23 w 978"/>
                    <a:gd name="T21" fmla="*/ 10 h 168"/>
                    <a:gd name="T22" fmla="*/ 19 w 978"/>
                    <a:gd name="T23" fmla="*/ 10 h 168"/>
                    <a:gd name="T24" fmla="*/ 15 w 978"/>
                    <a:gd name="T25" fmla="*/ 10 h 168"/>
                    <a:gd name="T26" fmla="*/ 11 w 978"/>
                    <a:gd name="T27" fmla="*/ 10 h 168"/>
                    <a:gd name="T28" fmla="*/ 7 w 978"/>
                    <a:gd name="T29" fmla="*/ 10 h 168"/>
                    <a:gd name="T30" fmla="*/ 4 w 978"/>
                    <a:gd name="T31" fmla="*/ 10 h 168"/>
                    <a:gd name="T32" fmla="*/ 0 w 978"/>
                    <a:gd name="T33" fmla="*/ 10 h 168"/>
                    <a:gd name="T34" fmla="*/ 1 w 978"/>
                    <a:gd name="T35" fmla="*/ 8 h 168"/>
                    <a:gd name="T36" fmla="*/ 1 w 978"/>
                    <a:gd name="T37" fmla="*/ 5 h 168"/>
                    <a:gd name="T38" fmla="*/ 2 w 978"/>
                    <a:gd name="T39" fmla="*/ 2 h 168"/>
                    <a:gd name="T40" fmla="*/ 2 w 978"/>
                    <a:gd name="T41" fmla="*/ 0 h 168"/>
                    <a:gd name="T42" fmla="*/ 5 w 978"/>
                    <a:gd name="T43" fmla="*/ 1 h 168"/>
                    <a:gd name="T44" fmla="*/ 9 w 978"/>
                    <a:gd name="T45" fmla="*/ 1 h 168"/>
                    <a:gd name="T46" fmla="*/ 12 w 978"/>
                    <a:gd name="T47" fmla="*/ 2 h 168"/>
                    <a:gd name="T48" fmla="*/ 16 w 978"/>
                    <a:gd name="T49" fmla="*/ 3 h 168"/>
                    <a:gd name="T50" fmla="*/ 20 w 978"/>
                    <a:gd name="T51" fmla="*/ 4 h 168"/>
                    <a:gd name="T52" fmla="*/ 23 w 978"/>
                    <a:gd name="T53" fmla="*/ 4 h 168"/>
                    <a:gd name="T54" fmla="*/ 27 w 978"/>
                    <a:gd name="T55" fmla="*/ 5 h 168"/>
                    <a:gd name="T56" fmla="*/ 31 w 978"/>
                    <a:gd name="T57" fmla="*/ 6 h 168"/>
                    <a:gd name="T58" fmla="*/ 35 w 978"/>
                    <a:gd name="T59" fmla="*/ 7 h 168"/>
                    <a:gd name="T60" fmla="*/ 39 w 978"/>
                    <a:gd name="T61" fmla="*/ 7 h 168"/>
                    <a:gd name="T62" fmla="*/ 42 w 978"/>
                    <a:gd name="T63" fmla="*/ 8 h 168"/>
                    <a:gd name="T64" fmla="*/ 46 w 978"/>
                    <a:gd name="T65" fmla="*/ 8 h 168"/>
                    <a:gd name="T66" fmla="*/ 50 w 978"/>
                    <a:gd name="T67" fmla="*/ 9 h 168"/>
                    <a:gd name="T68" fmla="*/ 54 w 978"/>
                    <a:gd name="T69" fmla="*/ 10 h 168"/>
                    <a:gd name="T70" fmla="*/ 57 w 978"/>
                    <a:gd name="T71" fmla="*/ 10 h 168"/>
                    <a:gd name="T72" fmla="*/ 61 w 978"/>
                    <a:gd name="T73" fmla="*/ 11 h 16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78" h="168">
                      <a:moveTo>
                        <a:pt x="978" y="168"/>
                      </a:moveTo>
                      <a:lnTo>
                        <a:pt x="916" y="164"/>
                      </a:lnTo>
                      <a:lnTo>
                        <a:pt x="856" y="162"/>
                      </a:lnTo>
                      <a:lnTo>
                        <a:pt x="794" y="159"/>
                      </a:lnTo>
                      <a:lnTo>
                        <a:pt x="734" y="157"/>
                      </a:lnTo>
                      <a:lnTo>
                        <a:pt x="671" y="157"/>
                      </a:lnTo>
                      <a:lnTo>
                        <a:pt x="611" y="154"/>
                      </a:lnTo>
                      <a:lnTo>
                        <a:pt x="549" y="154"/>
                      </a:lnTo>
                      <a:lnTo>
                        <a:pt x="489" y="154"/>
                      </a:lnTo>
                      <a:lnTo>
                        <a:pt x="429" y="154"/>
                      </a:lnTo>
                      <a:lnTo>
                        <a:pt x="367" y="154"/>
                      </a:lnTo>
                      <a:lnTo>
                        <a:pt x="307" y="154"/>
                      </a:lnTo>
                      <a:lnTo>
                        <a:pt x="245" y="154"/>
                      </a:lnTo>
                      <a:lnTo>
                        <a:pt x="185" y="154"/>
                      </a:lnTo>
                      <a:lnTo>
                        <a:pt x="122" y="154"/>
                      </a:lnTo>
                      <a:lnTo>
                        <a:pt x="62" y="152"/>
                      </a:lnTo>
                      <a:lnTo>
                        <a:pt x="0" y="152"/>
                      </a:lnTo>
                      <a:lnTo>
                        <a:pt x="11" y="118"/>
                      </a:lnTo>
                      <a:lnTo>
                        <a:pt x="22" y="78"/>
                      </a:lnTo>
                      <a:lnTo>
                        <a:pt x="27" y="37"/>
                      </a:lnTo>
                      <a:lnTo>
                        <a:pt x="27" y="0"/>
                      </a:lnTo>
                      <a:lnTo>
                        <a:pt x="85" y="10"/>
                      </a:lnTo>
                      <a:lnTo>
                        <a:pt x="142" y="21"/>
                      </a:lnTo>
                      <a:lnTo>
                        <a:pt x="198" y="35"/>
                      </a:lnTo>
                      <a:lnTo>
                        <a:pt x="258" y="46"/>
                      </a:lnTo>
                      <a:lnTo>
                        <a:pt x="318" y="56"/>
                      </a:lnTo>
                      <a:lnTo>
                        <a:pt x="378" y="67"/>
                      </a:lnTo>
                      <a:lnTo>
                        <a:pt x="438" y="81"/>
                      </a:lnTo>
                      <a:lnTo>
                        <a:pt x="500" y="92"/>
                      </a:lnTo>
                      <a:lnTo>
                        <a:pt x="560" y="102"/>
                      </a:lnTo>
                      <a:lnTo>
                        <a:pt x="620" y="113"/>
                      </a:lnTo>
                      <a:lnTo>
                        <a:pt x="683" y="122"/>
                      </a:lnTo>
                      <a:lnTo>
                        <a:pt x="742" y="132"/>
                      </a:lnTo>
                      <a:lnTo>
                        <a:pt x="802" y="143"/>
                      </a:lnTo>
                      <a:lnTo>
                        <a:pt x="861" y="152"/>
                      </a:lnTo>
                      <a:lnTo>
                        <a:pt x="921" y="159"/>
                      </a:lnTo>
                      <a:lnTo>
                        <a:pt x="978" y="168"/>
                      </a:lnTo>
                      <a:close/>
                    </a:path>
                  </a:pathLst>
                </a:custGeom>
                <a:solidFill>
                  <a:srgbClr val="CC5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4" name="Freeform 252"/>
                <p:cNvSpPr>
                  <a:spLocks/>
                </p:cNvSpPr>
                <p:nvPr/>
              </p:nvSpPr>
              <p:spPr bwMode="auto">
                <a:xfrm>
                  <a:off x="4097" y="1414"/>
                  <a:ext cx="588" cy="148"/>
                </a:xfrm>
                <a:custGeom>
                  <a:avLst/>
                  <a:gdLst>
                    <a:gd name="T0" fmla="*/ 147 w 2352"/>
                    <a:gd name="T1" fmla="*/ 1 h 590"/>
                    <a:gd name="T2" fmla="*/ 147 w 2352"/>
                    <a:gd name="T3" fmla="*/ 37 h 590"/>
                    <a:gd name="T4" fmla="*/ 145 w 2352"/>
                    <a:gd name="T5" fmla="*/ 37 h 590"/>
                    <a:gd name="T6" fmla="*/ 144 w 2352"/>
                    <a:gd name="T7" fmla="*/ 37 h 590"/>
                    <a:gd name="T8" fmla="*/ 142 w 2352"/>
                    <a:gd name="T9" fmla="*/ 37 h 590"/>
                    <a:gd name="T10" fmla="*/ 140 w 2352"/>
                    <a:gd name="T11" fmla="*/ 37 h 590"/>
                    <a:gd name="T12" fmla="*/ 138 w 2352"/>
                    <a:gd name="T13" fmla="*/ 37 h 590"/>
                    <a:gd name="T14" fmla="*/ 136 w 2352"/>
                    <a:gd name="T15" fmla="*/ 37 h 590"/>
                    <a:gd name="T16" fmla="*/ 135 w 2352"/>
                    <a:gd name="T17" fmla="*/ 37 h 590"/>
                    <a:gd name="T18" fmla="*/ 133 w 2352"/>
                    <a:gd name="T19" fmla="*/ 37 h 590"/>
                    <a:gd name="T20" fmla="*/ 131 w 2352"/>
                    <a:gd name="T21" fmla="*/ 37 h 590"/>
                    <a:gd name="T22" fmla="*/ 130 w 2352"/>
                    <a:gd name="T23" fmla="*/ 37 h 590"/>
                    <a:gd name="T24" fmla="*/ 128 w 2352"/>
                    <a:gd name="T25" fmla="*/ 37 h 590"/>
                    <a:gd name="T26" fmla="*/ 126 w 2352"/>
                    <a:gd name="T27" fmla="*/ 37 h 590"/>
                    <a:gd name="T28" fmla="*/ 124 w 2352"/>
                    <a:gd name="T29" fmla="*/ 37 h 590"/>
                    <a:gd name="T30" fmla="*/ 123 w 2352"/>
                    <a:gd name="T31" fmla="*/ 37 h 590"/>
                    <a:gd name="T32" fmla="*/ 121 w 2352"/>
                    <a:gd name="T33" fmla="*/ 37 h 590"/>
                    <a:gd name="T34" fmla="*/ 119 w 2352"/>
                    <a:gd name="T35" fmla="*/ 37 h 590"/>
                    <a:gd name="T36" fmla="*/ 116 w 2352"/>
                    <a:gd name="T37" fmla="*/ 30 h 590"/>
                    <a:gd name="T38" fmla="*/ 111 w 2352"/>
                    <a:gd name="T39" fmla="*/ 24 h 590"/>
                    <a:gd name="T40" fmla="*/ 106 w 2352"/>
                    <a:gd name="T41" fmla="*/ 19 h 590"/>
                    <a:gd name="T42" fmla="*/ 99 w 2352"/>
                    <a:gd name="T43" fmla="*/ 15 h 590"/>
                    <a:gd name="T44" fmla="*/ 92 w 2352"/>
                    <a:gd name="T45" fmla="*/ 12 h 590"/>
                    <a:gd name="T46" fmla="*/ 84 w 2352"/>
                    <a:gd name="T47" fmla="*/ 10 h 590"/>
                    <a:gd name="T48" fmla="*/ 76 w 2352"/>
                    <a:gd name="T49" fmla="*/ 8 h 590"/>
                    <a:gd name="T50" fmla="*/ 68 w 2352"/>
                    <a:gd name="T51" fmla="*/ 8 h 590"/>
                    <a:gd name="T52" fmla="*/ 60 w 2352"/>
                    <a:gd name="T53" fmla="*/ 8 h 590"/>
                    <a:gd name="T54" fmla="*/ 52 w 2352"/>
                    <a:gd name="T55" fmla="*/ 10 h 590"/>
                    <a:gd name="T56" fmla="*/ 44 w 2352"/>
                    <a:gd name="T57" fmla="*/ 12 h 590"/>
                    <a:gd name="T58" fmla="*/ 37 w 2352"/>
                    <a:gd name="T59" fmla="*/ 15 h 590"/>
                    <a:gd name="T60" fmla="*/ 31 w 2352"/>
                    <a:gd name="T61" fmla="*/ 19 h 590"/>
                    <a:gd name="T62" fmla="*/ 25 w 2352"/>
                    <a:gd name="T63" fmla="*/ 24 h 590"/>
                    <a:gd name="T64" fmla="*/ 20 w 2352"/>
                    <a:gd name="T65" fmla="*/ 29 h 590"/>
                    <a:gd name="T66" fmla="*/ 17 w 2352"/>
                    <a:gd name="T67" fmla="*/ 35 h 590"/>
                    <a:gd name="T68" fmla="*/ 15 w 2352"/>
                    <a:gd name="T69" fmla="*/ 35 h 590"/>
                    <a:gd name="T70" fmla="*/ 13 w 2352"/>
                    <a:gd name="T71" fmla="*/ 35 h 590"/>
                    <a:gd name="T72" fmla="*/ 10 w 2352"/>
                    <a:gd name="T73" fmla="*/ 35 h 590"/>
                    <a:gd name="T74" fmla="*/ 8 w 2352"/>
                    <a:gd name="T75" fmla="*/ 35 h 590"/>
                    <a:gd name="T76" fmla="*/ 6 w 2352"/>
                    <a:gd name="T77" fmla="*/ 35 h 590"/>
                    <a:gd name="T78" fmla="*/ 4 w 2352"/>
                    <a:gd name="T79" fmla="*/ 36 h 590"/>
                    <a:gd name="T80" fmla="*/ 2 w 2352"/>
                    <a:gd name="T81" fmla="*/ 36 h 590"/>
                    <a:gd name="T82" fmla="*/ 0 w 2352"/>
                    <a:gd name="T83" fmla="*/ 36 h 590"/>
                    <a:gd name="T84" fmla="*/ 2 w 2352"/>
                    <a:gd name="T85" fmla="*/ 31 h 590"/>
                    <a:gd name="T86" fmla="*/ 4 w 2352"/>
                    <a:gd name="T87" fmla="*/ 26 h 590"/>
                    <a:gd name="T88" fmla="*/ 6 w 2352"/>
                    <a:gd name="T89" fmla="*/ 22 h 590"/>
                    <a:gd name="T90" fmla="*/ 8 w 2352"/>
                    <a:gd name="T91" fmla="*/ 18 h 590"/>
                    <a:gd name="T92" fmla="*/ 12 w 2352"/>
                    <a:gd name="T93" fmla="*/ 15 h 590"/>
                    <a:gd name="T94" fmla="*/ 15 w 2352"/>
                    <a:gd name="T95" fmla="*/ 12 h 590"/>
                    <a:gd name="T96" fmla="*/ 18 w 2352"/>
                    <a:gd name="T97" fmla="*/ 10 h 590"/>
                    <a:gd name="T98" fmla="*/ 22 w 2352"/>
                    <a:gd name="T99" fmla="*/ 8 h 590"/>
                    <a:gd name="T100" fmla="*/ 25 w 2352"/>
                    <a:gd name="T101" fmla="*/ 6 h 590"/>
                    <a:gd name="T102" fmla="*/ 29 w 2352"/>
                    <a:gd name="T103" fmla="*/ 4 h 590"/>
                    <a:gd name="T104" fmla="*/ 33 w 2352"/>
                    <a:gd name="T105" fmla="*/ 3 h 590"/>
                    <a:gd name="T106" fmla="*/ 36 w 2352"/>
                    <a:gd name="T107" fmla="*/ 2 h 590"/>
                    <a:gd name="T108" fmla="*/ 40 w 2352"/>
                    <a:gd name="T109" fmla="*/ 2 h 590"/>
                    <a:gd name="T110" fmla="*/ 44 w 2352"/>
                    <a:gd name="T111" fmla="*/ 1 h 590"/>
                    <a:gd name="T112" fmla="*/ 47 w 2352"/>
                    <a:gd name="T113" fmla="*/ 1 h 590"/>
                    <a:gd name="T114" fmla="*/ 51 w 2352"/>
                    <a:gd name="T115" fmla="*/ 0 h 590"/>
                    <a:gd name="T116" fmla="*/ 147 w 2352"/>
                    <a:gd name="T117" fmla="*/ 1 h 590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0" t="0" r="r" b="b"/>
                  <a:pathLst>
                    <a:path w="2352" h="590">
                      <a:moveTo>
                        <a:pt x="2350" y="20"/>
                      </a:moveTo>
                      <a:lnTo>
                        <a:pt x="2352" y="588"/>
                      </a:lnTo>
                      <a:lnTo>
                        <a:pt x="2322" y="588"/>
                      </a:lnTo>
                      <a:lnTo>
                        <a:pt x="2296" y="590"/>
                      </a:lnTo>
                      <a:lnTo>
                        <a:pt x="2266" y="590"/>
                      </a:lnTo>
                      <a:lnTo>
                        <a:pt x="2238" y="590"/>
                      </a:lnTo>
                      <a:lnTo>
                        <a:pt x="2209" y="590"/>
                      </a:lnTo>
                      <a:lnTo>
                        <a:pt x="2181" y="590"/>
                      </a:lnTo>
                      <a:lnTo>
                        <a:pt x="2155" y="590"/>
                      </a:lnTo>
                      <a:lnTo>
                        <a:pt x="2125" y="590"/>
                      </a:lnTo>
                      <a:lnTo>
                        <a:pt x="2097" y="590"/>
                      </a:lnTo>
                      <a:lnTo>
                        <a:pt x="2070" y="590"/>
                      </a:lnTo>
                      <a:lnTo>
                        <a:pt x="2043" y="590"/>
                      </a:lnTo>
                      <a:lnTo>
                        <a:pt x="2015" y="590"/>
                      </a:lnTo>
                      <a:lnTo>
                        <a:pt x="1986" y="588"/>
                      </a:lnTo>
                      <a:lnTo>
                        <a:pt x="1959" y="588"/>
                      </a:lnTo>
                      <a:lnTo>
                        <a:pt x="1931" y="588"/>
                      </a:lnTo>
                      <a:lnTo>
                        <a:pt x="1904" y="584"/>
                      </a:lnTo>
                      <a:lnTo>
                        <a:pt x="1850" y="473"/>
                      </a:lnTo>
                      <a:lnTo>
                        <a:pt x="1777" y="378"/>
                      </a:lnTo>
                      <a:lnTo>
                        <a:pt x="1687" y="299"/>
                      </a:lnTo>
                      <a:lnTo>
                        <a:pt x="1583" y="235"/>
                      </a:lnTo>
                      <a:lnTo>
                        <a:pt x="1470" y="185"/>
                      </a:lnTo>
                      <a:lnTo>
                        <a:pt x="1347" y="150"/>
                      </a:lnTo>
                      <a:lnTo>
                        <a:pt x="1217" y="128"/>
                      </a:lnTo>
                      <a:lnTo>
                        <a:pt x="1087" y="122"/>
                      </a:lnTo>
                      <a:lnTo>
                        <a:pt x="953" y="131"/>
                      </a:lnTo>
                      <a:lnTo>
                        <a:pt x="826" y="152"/>
                      </a:lnTo>
                      <a:lnTo>
                        <a:pt x="703" y="188"/>
                      </a:lnTo>
                      <a:lnTo>
                        <a:pt x="590" y="237"/>
                      </a:lnTo>
                      <a:lnTo>
                        <a:pt x="486" y="299"/>
                      </a:lnTo>
                      <a:lnTo>
                        <a:pt x="396" y="373"/>
                      </a:lnTo>
                      <a:lnTo>
                        <a:pt x="323" y="462"/>
                      </a:lnTo>
                      <a:lnTo>
                        <a:pt x="272" y="563"/>
                      </a:lnTo>
                      <a:lnTo>
                        <a:pt x="234" y="563"/>
                      </a:lnTo>
                      <a:lnTo>
                        <a:pt x="200" y="563"/>
                      </a:lnTo>
                      <a:lnTo>
                        <a:pt x="165" y="563"/>
                      </a:lnTo>
                      <a:lnTo>
                        <a:pt x="133" y="563"/>
                      </a:lnTo>
                      <a:lnTo>
                        <a:pt x="100" y="563"/>
                      </a:lnTo>
                      <a:lnTo>
                        <a:pt x="68" y="565"/>
                      </a:lnTo>
                      <a:lnTo>
                        <a:pt x="36" y="565"/>
                      </a:lnTo>
                      <a:lnTo>
                        <a:pt x="0" y="568"/>
                      </a:lnTo>
                      <a:lnTo>
                        <a:pt x="24" y="487"/>
                      </a:lnTo>
                      <a:lnTo>
                        <a:pt x="54" y="413"/>
                      </a:lnTo>
                      <a:lnTo>
                        <a:pt x="92" y="346"/>
                      </a:lnTo>
                      <a:lnTo>
                        <a:pt x="133" y="288"/>
                      </a:lnTo>
                      <a:lnTo>
                        <a:pt x="182" y="237"/>
                      </a:lnTo>
                      <a:lnTo>
                        <a:pt x="230" y="191"/>
                      </a:lnTo>
                      <a:lnTo>
                        <a:pt x="285" y="152"/>
                      </a:lnTo>
                      <a:lnTo>
                        <a:pt x="343" y="120"/>
                      </a:lnTo>
                      <a:lnTo>
                        <a:pt x="399" y="90"/>
                      </a:lnTo>
                      <a:lnTo>
                        <a:pt x="459" y="69"/>
                      </a:lnTo>
                      <a:lnTo>
                        <a:pt x="519" y="49"/>
                      </a:lnTo>
                      <a:lnTo>
                        <a:pt x="579" y="33"/>
                      </a:lnTo>
                      <a:lnTo>
                        <a:pt x="638" y="22"/>
                      </a:lnTo>
                      <a:lnTo>
                        <a:pt x="698" y="11"/>
                      </a:lnTo>
                      <a:lnTo>
                        <a:pt x="752" y="6"/>
                      </a:lnTo>
                      <a:lnTo>
                        <a:pt x="807" y="0"/>
                      </a:lnTo>
                      <a:lnTo>
                        <a:pt x="2350" y="20"/>
                      </a:lnTo>
                      <a:close/>
                    </a:path>
                  </a:pathLst>
                </a:custGeom>
                <a:solidFill>
                  <a:srgbClr val="AD44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5" name="Freeform 253"/>
                <p:cNvSpPr>
                  <a:spLocks/>
                </p:cNvSpPr>
                <p:nvPr/>
              </p:nvSpPr>
              <p:spPr bwMode="auto">
                <a:xfrm>
                  <a:off x="5000" y="1422"/>
                  <a:ext cx="286" cy="109"/>
                </a:xfrm>
                <a:custGeom>
                  <a:avLst/>
                  <a:gdLst>
                    <a:gd name="T0" fmla="*/ 2 w 1147"/>
                    <a:gd name="T1" fmla="*/ 7 h 438"/>
                    <a:gd name="T2" fmla="*/ 0 w 1147"/>
                    <a:gd name="T3" fmla="*/ 0 h 438"/>
                    <a:gd name="T4" fmla="*/ 4 w 1147"/>
                    <a:gd name="T5" fmla="*/ 0 h 438"/>
                    <a:gd name="T6" fmla="*/ 8 w 1147"/>
                    <a:gd name="T7" fmla="*/ 0 h 438"/>
                    <a:gd name="T8" fmla="*/ 12 w 1147"/>
                    <a:gd name="T9" fmla="*/ 0 h 438"/>
                    <a:gd name="T10" fmla="*/ 17 w 1147"/>
                    <a:gd name="T11" fmla="*/ 0 h 438"/>
                    <a:gd name="T12" fmla="*/ 20 w 1147"/>
                    <a:gd name="T13" fmla="*/ 1 h 438"/>
                    <a:gd name="T14" fmla="*/ 24 w 1147"/>
                    <a:gd name="T15" fmla="*/ 1 h 438"/>
                    <a:gd name="T16" fmla="*/ 28 w 1147"/>
                    <a:gd name="T17" fmla="*/ 1 h 438"/>
                    <a:gd name="T18" fmla="*/ 32 w 1147"/>
                    <a:gd name="T19" fmla="*/ 1 h 438"/>
                    <a:gd name="T20" fmla="*/ 35 w 1147"/>
                    <a:gd name="T21" fmla="*/ 2 h 438"/>
                    <a:gd name="T22" fmla="*/ 39 w 1147"/>
                    <a:gd name="T23" fmla="*/ 2 h 438"/>
                    <a:gd name="T24" fmla="*/ 42 w 1147"/>
                    <a:gd name="T25" fmla="*/ 2 h 438"/>
                    <a:gd name="T26" fmla="*/ 46 w 1147"/>
                    <a:gd name="T27" fmla="*/ 3 h 438"/>
                    <a:gd name="T28" fmla="*/ 49 w 1147"/>
                    <a:gd name="T29" fmla="*/ 3 h 438"/>
                    <a:gd name="T30" fmla="*/ 52 w 1147"/>
                    <a:gd name="T31" fmla="*/ 4 h 438"/>
                    <a:gd name="T32" fmla="*/ 54 w 1147"/>
                    <a:gd name="T33" fmla="*/ 5 h 438"/>
                    <a:gd name="T34" fmla="*/ 57 w 1147"/>
                    <a:gd name="T35" fmla="*/ 6 h 438"/>
                    <a:gd name="T36" fmla="*/ 60 w 1147"/>
                    <a:gd name="T37" fmla="*/ 8 h 438"/>
                    <a:gd name="T38" fmla="*/ 62 w 1147"/>
                    <a:gd name="T39" fmla="*/ 10 h 438"/>
                    <a:gd name="T40" fmla="*/ 64 w 1147"/>
                    <a:gd name="T41" fmla="*/ 12 h 438"/>
                    <a:gd name="T42" fmla="*/ 66 w 1147"/>
                    <a:gd name="T43" fmla="*/ 15 h 438"/>
                    <a:gd name="T44" fmla="*/ 68 w 1147"/>
                    <a:gd name="T45" fmla="*/ 18 h 438"/>
                    <a:gd name="T46" fmla="*/ 69 w 1147"/>
                    <a:gd name="T47" fmla="*/ 21 h 438"/>
                    <a:gd name="T48" fmla="*/ 71 w 1147"/>
                    <a:gd name="T49" fmla="*/ 24 h 438"/>
                    <a:gd name="T50" fmla="*/ 71 w 1147"/>
                    <a:gd name="T51" fmla="*/ 27 h 438"/>
                    <a:gd name="T52" fmla="*/ 69 w 1147"/>
                    <a:gd name="T53" fmla="*/ 27 h 438"/>
                    <a:gd name="T54" fmla="*/ 66 w 1147"/>
                    <a:gd name="T55" fmla="*/ 27 h 438"/>
                    <a:gd name="T56" fmla="*/ 63 w 1147"/>
                    <a:gd name="T57" fmla="*/ 27 h 438"/>
                    <a:gd name="T58" fmla="*/ 60 w 1147"/>
                    <a:gd name="T59" fmla="*/ 27 h 438"/>
                    <a:gd name="T60" fmla="*/ 56 w 1147"/>
                    <a:gd name="T61" fmla="*/ 27 h 438"/>
                    <a:gd name="T62" fmla="*/ 53 w 1147"/>
                    <a:gd name="T63" fmla="*/ 27 h 438"/>
                    <a:gd name="T64" fmla="*/ 50 w 1147"/>
                    <a:gd name="T65" fmla="*/ 27 h 438"/>
                    <a:gd name="T66" fmla="*/ 48 w 1147"/>
                    <a:gd name="T67" fmla="*/ 27 h 438"/>
                    <a:gd name="T68" fmla="*/ 46 w 1147"/>
                    <a:gd name="T69" fmla="*/ 24 h 438"/>
                    <a:gd name="T70" fmla="*/ 44 w 1147"/>
                    <a:gd name="T71" fmla="*/ 22 h 438"/>
                    <a:gd name="T72" fmla="*/ 42 w 1147"/>
                    <a:gd name="T73" fmla="*/ 20 h 438"/>
                    <a:gd name="T74" fmla="*/ 39 w 1147"/>
                    <a:gd name="T75" fmla="*/ 18 h 438"/>
                    <a:gd name="T76" fmla="*/ 37 w 1147"/>
                    <a:gd name="T77" fmla="*/ 16 h 438"/>
                    <a:gd name="T78" fmla="*/ 34 w 1147"/>
                    <a:gd name="T79" fmla="*/ 14 h 438"/>
                    <a:gd name="T80" fmla="*/ 31 w 1147"/>
                    <a:gd name="T81" fmla="*/ 13 h 438"/>
                    <a:gd name="T82" fmla="*/ 28 w 1147"/>
                    <a:gd name="T83" fmla="*/ 11 h 438"/>
                    <a:gd name="T84" fmla="*/ 25 w 1147"/>
                    <a:gd name="T85" fmla="*/ 10 h 438"/>
                    <a:gd name="T86" fmla="*/ 22 w 1147"/>
                    <a:gd name="T87" fmla="*/ 9 h 438"/>
                    <a:gd name="T88" fmla="*/ 19 w 1147"/>
                    <a:gd name="T89" fmla="*/ 9 h 438"/>
                    <a:gd name="T90" fmla="*/ 15 w 1147"/>
                    <a:gd name="T91" fmla="*/ 8 h 438"/>
                    <a:gd name="T92" fmla="*/ 12 w 1147"/>
                    <a:gd name="T93" fmla="*/ 7 h 438"/>
                    <a:gd name="T94" fmla="*/ 9 w 1147"/>
                    <a:gd name="T95" fmla="*/ 7 h 438"/>
                    <a:gd name="T96" fmla="*/ 5 w 1147"/>
                    <a:gd name="T97" fmla="*/ 7 h 438"/>
                    <a:gd name="T98" fmla="*/ 2 w 1147"/>
                    <a:gd name="T99" fmla="*/ 7 h 43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147" h="438">
                      <a:moveTo>
                        <a:pt x="36" y="117"/>
                      </a:moveTo>
                      <a:lnTo>
                        <a:pt x="0" y="0"/>
                      </a:lnTo>
                      <a:lnTo>
                        <a:pt x="69" y="0"/>
                      </a:lnTo>
                      <a:lnTo>
                        <a:pt x="136" y="3"/>
                      </a:lnTo>
                      <a:lnTo>
                        <a:pt x="201" y="6"/>
                      </a:lnTo>
                      <a:lnTo>
                        <a:pt x="267" y="6"/>
                      </a:lnTo>
                      <a:lnTo>
                        <a:pt x="330" y="11"/>
                      </a:lnTo>
                      <a:lnTo>
                        <a:pt x="392" y="14"/>
                      </a:lnTo>
                      <a:lnTo>
                        <a:pt x="454" y="16"/>
                      </a:lnTo>
                      <a:lnTo>
                        <a:pt x="514" y="22"/>
                      </a:lnTo>
                      <a:lnTo>
                        <a:pt x="571" y="27"/>
                      </a:lnTo>
                      <a:lnTo>
                        <a:pt x="628" y="33"/>
                      </a:lnTo>
                      <a:lnTo>
                        <a:pt x="683" y="41"/>
                      </a:lnTo>
                      <a:lnTo>
                        <a:pt x="734" y="49"/>
                      </a:lnTo>
                      <a:lnTo>
                        <a:pt x="783" y="57"/>
                      </a:lnTo>
                      <a:lnTo>
                        <a:pt x="831" y="69"/>
                      </a:lnTo>
                      <a:lnTo>
                        <a:pt x="875" y="79"/>
                      </a:lnTo>
                      <a:lnTo>
                        <a:pt x="919" y="92"/>
                      </a:lnTo>
                      <a:lnTo>
                        <a:pt x="960" y="125"/>
                      </a:lnTo>
                      <a:lnTo>
                        <a:pt x="997" y="163"/>
                      </a:lnTo>
                      <a:lnTo>
                        <a:pt x="1032" y="201"/>
                      </a:lnTo>
                      <a:lnTo>
                        <a:pt x="1062" y="245"/>
                      </a:lnTo>
                      <a:lnTo>
                        <a:pt x="1092" y="288"/>
                      </a:lnTo>
                      <a:lnTo>
                        <a:pt x="1115" y="334"/>
                      </a:lnTo>
                      <a:lnTo>
                        <a:pt x="1133" y="383"/>
                      </a:lnTo>
                      <a:lnTo>
                        <a:pt x="1147" y="432"/>
                      </a:lnTo>
                      <a:lnTo>
                        <a:pt x="1106" y="435"/>
                      </a:lnTo>
                      <a:lnTo>
                        <a:pt x="1060" y="435"/>
                      </a:lnTo>
                      <a:lnTo>
                        <a:pt x="1011" y="435"/>
                      </a:lnTo>
                      <a:lnTo>
                        <a:pt x="960" y="435"/>
                      </a:lnTo>
                      <a:lnTo>
                        <a:pt x="905" y="435"/>
                      </a:lnTo>
                      <a:lnTo>
                        <a:pt x="856" y="435"/>
                      </a:lnTo>
                      <a:lnTo>
                        <a:pt x="808" y="435"/>
                      </a:lnTo>
                      <a:lnTo>
                        <a:pt x="764" y="438"/>
                      </a:lnTo>
                      <a:lnTo>
                        <a:pt x="737" y="394"/>
                      </a:lnTo>
                      <a:lnTo>
                        <a:pt x="704" y="357"/>
                      </a:lnTo>
                      <a:lnTo>
                        <a:pt x="669" y="318"/>
                      </a:lnTo>
                      <a:lnTo>
                        <a:pt x="631" y="286"/>
                      </a:lnTo>
                      <a:lnTo>
                        <a:pt x="590" y="256"/>
                      </a:lnTo>
                      <a:lnTo>
                        <a:pt x="547" y="228"/>
                      </a:lnTo>
                      <a:lnTo>
                        <a:pt x="503" y="207"/>
                      </a:lnTo>
                      <a:lnTo>
                        <a:pt x="454" y="185"/>
                      </a:lnTo>
                      <a:lnTo>
                        <a:pt x="406" y="166"/>
                      </a:lnTo>
                      <a:lnTo>
                        <a:pt x="356" y="152"/>
                      </a:lnTo>
                      <a:lnTo>
                        <a:pt x="305" y="139"/>
                      </a:lnTo>
                      <a:lnTo>
                        <a:pt x="250" y="131"/>
                      </a:lnTo>
                      <a:lnTo>
                        <a:pt x="199" y="122"/>
                      </a:lnTo>
                      <a:lnTo>
                        <a:pt x="145" y="117"/>
                      </a:lnTo>
                      <a:lnTo>
                        <a:pt x="90" y="117"/>
                      </a:lnTo>
                      <a:lnTo>
                        <a:pt x="36" y="117"/>
                      </a:lnTo>
                      <a:close/>
                    </a:path>
                  </a:pathLst>
                </a:custGeom>
                <a:solidFill>
                  <a:srgbClr val="CC5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6" name="Freeform 254"/>
                <p:cNvSpPr>
                  <a:spLocks/>
                </p:cNvSpPr>
                <p:nvPr/>
              </p:nvSpPr>
              <p:spPr bwMode="auto">
                <a:xfrm>
                  <a:off x="4989" y="1422"/>
                  <a:ext cx="30" cy="30"/>
                </a:xfrm>
                <a:custGeom>
                  <a:avLst/>
                  <a:gdLst>
                    <a:gd name="T0" fmla="*/ 6 w 119"/>
                    <a:gd name="T1" fmla="*/ 0 h 122"/>
                    <a:gd name="T2" fmla="*/ 8 w 119"/>
                    <a:gd name="T3" fmla="*/ 7 h 122"/>
                    <a:gd name="T4" fmla="*/ 7 w 119"/>
                    <a:gd name="T5" fmla="*/ 7 h 122"/>
                    <a:gd name="T6" fmla="*/ 6 w 119"/>
                    <a:gd name="T7" fmla="*/ 7 h 122"/>
                    <a:gd name="T8" fmla="*/ 5 w 119"/>
                    <a:gd name="T9" fmla="*/ 7 h 122"/>
                    <a:gd name="T10" fmla="*/ 5 w 119"/>
                    <a:gd name="T11" fmla="*/ 7 h 122"/>
                    <a:gd name="T12" fmla="*/ 4 w 119"/>
                    <a:gd name="T13" fmla="*/ 7 h 122"/>
                    <a:gd name="T14" fmla="*/ 3 w 119"/>
                    <a:gd name="T15" fmla="*/ 7 h 122"/>
                    <a:gd name="T16" fmla="*/ 3 w 119"/>
                    <a:gd name="T17" fmla="*/ 7 h 122"/>
                    <a:gd name="T18" fmla="*/ 2 w 119"/>
                    <a:gd name="T19" fmla="*/ 7 h 122"/>
                    <a:gd name="T20" fmla="*/ 0 w 119"/>
                    <a:gd name="T21" fmla="*/ 0 h 122"/>
                    <a:gd name="T22" fmla="*/ 1 w 119"/>
                    <a:gd name="T23" fmla="*/ 0 h 122"/>
                    <a:gd name="T24" fmla="*/ 1 w 119"/>
                    <a:gd name="T25" fmla="*/ 0 h 122"/>
                    <a:gd name="T26" fmla="*/ 2 w 119"/>
                    <a:gd name="T27" fmla="*/ 0 h 122"/>
                    <a:gd name="T28" fmla="*/ 3 w 119"/>
                    <a:gd name="T29" fmla="*/ 0 h 122"/>
                    <a:gd name="T30" fmla="*/ 4 w 119"/>
                    <a:gd name="T31" fmla="*/ 0 h 122"/>
                    <a:gd name="T32" fmla="*/ 4 w 119"/>
                    <a:gd name="T33" fmla="*/ 0 h 122"/>
                    <a:gd name="T34" fmla="*/ 5 w 119"/>
                    <a:gd name="T35" fmla="*/ 0 h 122"/>
                    <a:gd name="T36" fmla="*/ 6 w 119"/>
                    <a:gd name="T37" fmla="*/ 0 h 12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19" h="122">
                      <a:moveTo>
                        <a:pt x="86" y="0"/>
                      </a:moveTo>
                      <a:lnTo>
                        <a:pt x="119" y="117"/>
                      </a:lnTo>
                      <a:lnTo>
                        <a:pt x="109" y="117"/>
                      </a:lnTo>
                      <a:lnTo>
                        <a:pt x="95" y="117"/>
                      </a:lnTo>
                      <a:lnTo>
                        <a:pt x="84" y="120"/>
                      </a:lnTo>
                      <a:lnTo>
                        <a:pt x="73" y="120"/>
                      </a:lnTo>
                      <a:lnTo>
                        <a:pt x="63" y="120"/>
                      </a:lnTo>
                      <a:lnTo>
                        <a:pt x="51" y="122"/>
                      </a:lnTo>
                      <a:lnTo>
                        <a:pt x="40" y="122"/>
                      </a:lnTo>
                      <a:lnTo>
                        <a:pt x="30" y="122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1" y="0"/>
                      </a:lnTo>
                      <a:lnTo>
                        <a:pt x="33" y="0"/>
                      </a:lnTo>
                      <a:lnTo>
                        <a:pt x="43" y="0"/>
                      </a:lnTo>
                      <a:lnTo>
                        <a:pt x="54" y="0"/>
                      </a:lnTo>
                      <a:lnTo>
                        <a:pt x="65" y="0"/>
                      </a:lnTo>
                      <a:lnTo>
                        <a:pt x="76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rgbClr val="CC5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7" name="Freeform 255"/>
                <p:cNvSpPr>
                  <a:spLocks/>
                </p:cNvSpPr>
                <p:nvPr/>
              </p:nvSpPr>
              <p:spPr bwMode="auto">
                <a:xfrm>
                  <a:off x="4978" y="1422"/>
                  <a:ext cx="30" cy="32"/>
                </a:xfrm>
                <a:custGeom>
                  <a:avLst/>
                  <a:gdLst>
                    <a:gd name="T0" fmla="*/ 5 w 120"/>
                    <a:gd name="T1" fmla="*/ 0 h 128"/>
                    <a:gd name="T2" fmla="*/ 8 w 120"/>
                    <a:gd name="T3" fmla="*/ 7 h 128"/>
                    <a:gd name="T4" fmla="*/ 7 w 120"/>
                    <a:gd name="T5" fmla="*/ 8 h 128"/>
                    <a:gd name="T6" fmla="*/ 6 w 120"/>
                    <a:gd name="T7" fmla="*/ 8 h 128"/>
                    <a:gd name="T8" fmla="*/ 6 w 120"/>
                    <a:gd name="T9" fmla="*/ 8 h 128"/>
                    <a:gd name="T10" fmla="*/ 5 w 120"/>
                    <a:gd name="T11" fmla="*/ 8 h 128"/>
                    <a:gd name="T12" fmla="*/ 4 w 120"/>
                    <a:gd name="T13" fmla="*/ 8 h 128"/>
                    <a:gd name="T14" fmla="*/ 4 w 120"/>
                    <a:gd name="T15" fmla="*/ 8 h 128"/>
                    <a:gd name="T16" fmla="*/ 3 w 120"/>
                    <a:gd name="T17" fmla="*/ 8 h 128"/>
                    <a:gd name="T18" fmla="*/ 2 w 120"/>
                    <a:gd name="T19" fmla="*/ 8 h 128"/>
                    <a:gd name="T20" fmla="*/ 0 w 120"/>
                    <a:gd name="T21" fmla="*/ 0 h 128"/>
                    <a:gd name="T22" fmla="*/ 1 w 120"/>
                    <a:gd name="T23" fmla="*/ 0 h 128"/>
                    <a:gd name="T24" fmla="*/ 2 w 120"/>
                    <a:gd name="T25" fmla="*/ 0 h 128"/>
                    <a:gd name="T26" fmla="*/ 2 w 120"/>
                    <a:gd name="T27" fmla="*/ 0 h 128"/>
                    <a:gd name="T28" fmla="*/ 3 w 120"/>
                    <a:gd name="T29" fmla="*/ 0 h 128"/>
                    <a:gd name="T30" fmla="*/ 3 w 120"/>
                    <a:gd name="T31" fmla="*/ 0 h 128"/>
                    <a:gd name="T32" fmla="*/ 4 w 120"/>
                    <a:gd name="T33" fmla="*/ 0 h 128"/>
                    <a:gd name="T34" fmla="*/ 5 w 120"/>
                    <a:gd name="T35" fmla="*/ 0 h 128"/>
                    <a:gd name="T36" fmla="*/ 5 w 120"/>
                    <a:gd name="T37" fmla="*/ 0 h 12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20" h="128">
                      <a:moveTo>
                        <a:pt x="84" y="0"/>
                      </a:moveTo>
                      <a:lnTo>
                        <a:pt x="120" y="117"/>
                      </a:lnTo>
                      <a:lnTo>
                        <a:pt x="109" y="120"/>
                      </a:lnTo>
                      <a:lnTo>
                        <a:pt x="98" y="120"/>
                      </a:lnTo>
                      <a:lnTo>
                        <a:pt x="87" y="122"/>
                      </a:lnTo>
                      <a:lnTo>
                        <a:pt x="77" y="122"/>
                      </a:lnTo>
                      <a:lnTo>
                        <a:pt x="65" y="122"/>
                      </a:lnTo>
                      <a:lnTo>
                        <a:pt x="54" y="125"/>
                      </a:lnTo>
                      <a:lnTo>
                        <a:pt x="41" y="125"/>
                      </a:lnTo>
                      <a:lnTo>
                        <a:pt x="30" y="128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2" y="0"/>
                      </a:lnTo>
                      <a:lnTo>
                        <a:pt x="33" y="0"/>
                      </a:lnTo>
                      <a:lnTo>
                        <a:pt x="44" y="0"/>
                      </a:lnTo>
                      <a:lnTo>
                        <a:pt x="52" y="0"/>
                      </a:lnTo>
                      <a:lnTo>
                        <a:pt x="63" y="0"/>
                      </a:lnTo>
                      <a:lnTo>
                        <a:pt x="74" y="0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solidFill>
                  <a:srgbClr val="CC56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8" name="Freeform 256"/>
                <p:cNvSpPr>
                  <a:spLocks/>
                </p:cNvSpPr>
                <p:nvPr/>
              </p:nvSpPr>
              <p:spPr bwMode="auto">
                <a:xfrm>
                  <a:off x="4967" y="1422"/>
                  <a:ext cx="30" cy="32"/>
                </a:xfrm>
                <a:custGeom>
                  <a:avLst/>
                  <a:gdLst>
                    <a:gd name="T0" fmla="*/ 6 w 120"/>
                    <a:gd name="T1" fmla="*/ 0 h 131"/>
                    <a:gd name="T2" fmla="*/ 8 w 120"/>
                    <a:gd name="T3" fmla="*/ 7 h 131"/>
                    <a:gd name="T4" fmla="*/ 7 w 120"/>
                    <a:gd name="T5" fmla="*/ 7 h 131"/>
                    <a:gd name="T6" fmla="*/ 6 w 120"/>
                    <a:gd name="T7" fmla="*/ 7 h 131"/>
                    <a:gd name="T8" fmla="*/ 6 w 120"/>
                    <a:gd name="T9" fmla="*/ 8 h 131"/>
                    <a:gd name="T10" fmla="*/ 5 w 120"/>
                    <a:gd name="T11" fmla="*/ 8 h 131"/>
                    <a:gd name="T12" fmla="*/ 4 w 120"/>
                    <a:gd name="T13" fmla="*/ 8 h 131"/>
                    <a:gd name="T14" fmla="*/ 4 w 120"/>
                    <a:gd name="T15" fmla="*/ 8 h 131"/>
                    <a:gd name="T16" fmla="*/ 3 w 120"/>
                    <a:gd name="T17" fmla="*/ 8 h 131"/>
                    <a:gd name="T18" fmla="*/ 2 w 120"/>
                    <a:gd name="T19" fmla="*/ 8 h 131"/>
                    <a:gd name="T20" fmla="*/ 0 w 120"/>
                    <a:gd name="T21" fmla="*/ 0 h 131"/>
                    <a:gd name="T22" fmla="*/ 1 w 120"/>
                    <a:gd name="T23" fmla="*/ 0 h 131"/>
                    <a:gd name="T24" fmla="*/ 2 w 120"/>
                    <a:gd name="T25" fmla="*/ 0 h 131"/>
                    <a:gd name="T26" fmla="*/ 2 w 120"/>
                    <a:gd name="T27" fmla="*/ 0 h 131"/>
                    <a:gd name="T28" fmla="*/ 3 w 120"/>
                    <a:gd name="T29" fmla="*/ 0 h 131"/>
                    <a:gd name="T30" fmla="*/ 4 w 120"/>
                    <a:gd name="T31" fmla="*/ 0 h 131"/>
                    <a:gd name="T32" fmla="*/ 4 w 120"/>
                    <a:gd name="T33" fmla="*/ 0 h 131"/>
                    <a:gd name="T34" fmla="*/ 5 w 120"/>
                    <a:gd name="T35" fmla="*/ 0 h 131"/>
                    <a:gd name="T36" fmla="*/ 6 w 120"/>
                    <a:gd name="T37" fmla="*/ 0 h 13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20" h="131">
                      <a:moveTo>
                        <a:pt x="90" y="0"/>
                      </a:moveTo>
                      <a:lnTo>
                        <a:pt x="120" y="122"/>
                      </a:lnTo>
                      <a:lnTo>
                        <a:pt x="109" y="122"/>
                      </a:lnTo>
                      <a:lnTo>
                        <a:pt x="98" y="122"/>
                      </a:lnTo>
                      <a:lnTo>
                        <a:pt x="90" y="125"/>
                      </a:lnTo>
                      <a:lnTo>
                        <a:pt x="79" y="125"/>
                      </a:lnTo>
                      <a:lnTo>
                        <a:pt x="68" y="128"/>
                      </a:lnTo>
                      <a:lnTo>
                        <a:pt x="57" y="131"/>
                      </a:lnTo>
                      <a:lnTo>
                        <a:pt x="46" y="131"/>
                      </a:lnTo>
                      <a:lnTo>
                        <a:pt x="35" y="131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2" y="0"/>
                      </a:lnTo>
                      <a:lnTo>
                        <a:pt x="33" y="0"/>
                      </a:lnTo>
                      <a:lnTo>
                        <a:pt x="44" y="0"/>
                      </a:lnTo>
                      <a:lnTo>
                        <a:pt x="54" y="0"/>
                      </a:lnTo>
                      <a:lnTo>
                        <a:pt x="65" y="0"/>
                      </a:lnTo>
                      <a:lnTo>
                        <a:pt x="79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CC59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79" name="Freeform 257"/>
                <p:cNvSpPr>
                  <a:spLocks/>
                </p:cNvSpPr>
                <p:nvPr/>
              </p:nvSpPr>
              <p:spPr bwMode="auto">
                <a:xfrm>
                  <a:off x="4956" y="1422"/>
                  <a:ext cx="30" cy="35"/>
                </a:xfrm>
                <a:custGeom>
                  <a:avLst/>
                  <a:gdLst>
                    <a:gd name="T0" fmla="*/ 6 w 119"/>
                    <a:gd name="T1" fmla="*/ 0 h 139"/>
                    <a:gd name="T2" fmla="*/ 8 w 119"/>
                    <a:gd name="T3" fmla="*/ 8 h 139"/>
                    <a:gd name="T4" fmla="*/ 7 w 119"/>
                    <a:gd name="T5" fmla="*/ 8 h 139"/>
                    <a:gd name="T6" fmla="*/ 6 w 119"/>
                    <a:gd name="T7" fmla="*/ 8 h 139"/>
                    <a:gd name="T8" fmla="*/ 6 w 119"/>
                    <a:gd name="T9" fmla="*/ 8 h 139"/>
                    <a:gd name="T10" fmla="*/ 5 w 119"/>
                    <a:gd name="T11" fmla="*/ 8 h 139"/>
                    <a:gd name="T12" fmla="*/ 4 w 119"/>
                    <a:gd name="T13" fmla="*/ 9 h 139"/>
                    <a:gd name="T14" fmla="*/ 4 w 119"/>
                    <a:gd name="T15" fmla="*/ 9 h 139"/>
                    <a:gd name="T16" fmla="*/ 3 w 119"/>
                    <a:gd name="T17" fmla="*/ 9 h 139"/>
                    <a:gd name="T18" fmla="*/ 2 w 119"/>
                    <a:gd name="T19" fmla="*/ 9 h 139"/>
                    <a:gd name="T20" fmla="*/ 0 w 119"/>
                    <a:gd name="T21" fmla="*/ 0 h 139"/>
                    <a:gd name="T22" fmla="*/ 1 w 119"/>
                    <a:gd name="T23" fmla="*/ 0 h 139"/>
                    <a:gd name="T24" fmla="*/ 1 w 119"/>
                    <a:gd name="T25" fmla="*/ 0 h 139"/>
                    <a:gd name="T26" fmla="*/ 2 w 119"/>
                    <a:gd name="T27" fmla="*/ 0 h 139"/>
                    <a:gd name="T28" fmla="*/ 3 w 119"/>
                    <a:gd name="T29" fmla="*/ 0 h 139"/>
                    <a:gd name="T30" fmla="*/ 3 w 119"/>
                    <a:gd name="T31" fmla="*/ 0 h 139"/>
                    <a:gd name="T32" fmla="*/ 4 w 119"/>
                    <a:gd name="T33" fmla="*/ 0 h 139"/>
                    <a:gd name="T34" fmla="*/ 5 w 119"/>
                    <a:gd name="T35" fmla="*/ 0 h 139"/>
                    <a:gd name="T36" fmla="*/ 6 w 119"/>
                    <a:gd name="T37" fmla="*/ 0 h 13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19" h="139">
                      <a:moveTo>
                        <a:pt x="89" y="0"/>
                      </a:moveTo>
                      <a:lnTo>
                        <a:pt x="119" y="128"/>
                      </a:lnTo>
                      <a:lnTo>
                        <a:pt x="108" y="128"/>
                      </a:lnTo>
                      <a:lnTo>
                        <a:pt x="97" y="131"/>
                      </a:lnTo>
                      <a:lnTo>
                        <a:pt x="87" y="131"/>
                      </a:lnTo>
                      <a:lnTo>
                        <a:pt x="76" y="133"/>
                      </a:lnTo>
                      <a:lnTo>
                        <a:pt x="65" y="136"/>
                      </a:lnTo>
                      <a:lnTo>
                        <a:pt x="57" y="136"/>
                      </a:lnTo>
                      <a:lnTo>
                        <a:pt x="46" y="139"/>
                      </a:lnTo>
                      <a:lnTo>
                        <a:pt x="35" y="139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1" y="0"/>
                      </a:lnTo>
                      <a:lnTo>
                        <a:pt x="32" y="0"/>
                      </a:lnTo>
                      <a:lnTo>
                        <a:pt x="43" y="0"/>
                      </a:lnTo>
                      <a:lnTo>
                        <a:pt x="53" y="0"/>
                      </a:lnTo>
                      <a:lnTo>
                        <a:pt x="67" y="0"/>
                      </a:lnTo>
                      <a:lnTo>
                        <a:pt x="78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CC59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0" name="Freeform 258"/>
                <p:cNvSpPr>
                  <a:spLocks/>
                </p:cNvSpPr>
                <p:nvPr/>
              </p:nvSpPr>
              <p:spPr bwMode="auto">
                <a:xfrm>
                  <a:off x="4944" y="1422"/>
                  <a:ext cx="32" cy="36"/>
                </a:xfrm>
                <a:custGeom>
                  <a:avLst/>
                  <a:gdLst>
                    <a:gd name="T0" fmla="*/ 6 w 125"/>
                    <a:gd name="T1" fmla="*/ 0 h 147"/>
                    <a:gd name="T2" fmla="*/ 8 w 125"/>
                    <a:gd name="T3" fmla="*/ 8 h 147"/>
                    <a:gd name="T4" fmla="*/ 7 w 125"/>
                    <a:gd name="T5" fmla="*/ 8 h 147"/>
                    <a:gd name="T6" fmla="*/ 7 w 125"/>
                    <a:gd name="T7" fmla="*/ 8 h 147"/>
                    <a:gd name="T8" fmla="*/ 6 w 125"/>
                    <a:gd name="T9" fmla="*/ 8 h 147"/>
                    <a:gd name="T10" fmla="*/ 5 w 125"/>
                    <a:gd name="T11" fmla="*/ 9 h 147"/>
                    <a:gd name="T12" fmla="*/ 5 w 125"/>
                    <a:gd name="T13" fmla="*/ 9 h 147"/>
                    <a:gd name="T14" fmla="*/ 4 w 125"/>
                    <a:gd name="T15" fmla="*/ 9 h 147"/>
                    <a:gd name="T16" fmla="*/ 3 w 125"/>
                    <a:gd name="T17" fmla="*/ 9 h 147"/>
                    <a:gd name="T18" fmla="*/ 3 w 125"/>
                    <a:gd name="T19" fmla="*/ 9 h 147"/>
                    <a:gd name="T20" fmla="*/ 0 w 125"/>
                    <a:gd name="T21" fmla="*/ 0 h 147"/>
                    <a:gd name="T22" fmla="*/ 1 w 125"/>
                    <a:gd name="T23" fmla="*/ 0 h 147"/>
                    <a:gd name="T24" fmla="*/ 2 w 125"/>
                    <a:gd name="T25" fmla="*/ 0 h 147"/>
                    <a:gd name="T26" fmla="*/ 2 w 125"/>
                    <a:gd name="T27" fmla="*/ 0 h 147"/>
                    <a:gd name="T28" fmla="*/ 3 w 125"/>
                    <a:gd name="T29" fmla="*/ 0 h 147"/>
                    <a:gd name="T30" fmla="*/ 4 w 125"/>
                    <a:gd name="T31" fmla="*/ 0 h 147"/>
                    <a:gd name="T32" fmla="*/ 4 w 125"/>
                    <a:gd name="T33" fmla="*/ 0 h 147"/>
                    <a:gd name="T34" fmla="*/ 5 w 125"/>
                    <a:gd name="T35" fmla="*/ 0 h 147"/>
                    <a:gd name="T36" fmla="*/ 6 w 125"/>
                    <a:gd name="T37" fmla="*/ 0 h 14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25" h="147">
                      <a:moveTo>
                        <a:pt x="90" y="0"/>
                      </a:moveTo>
                      <a:lnTo>
                        <a:pt x="125" y="131"/>
                      </a:lnTo>
                      <a:lnTo>
                        <a:pt x="114" y="133"/>
                      </a:lnTo>
                      <a:lnTo>
                        <a:pt x="104" y="136"/>
                      </a:lnTo>
                      <a:lnTo>
                        <a:pt x="93" y="139"/>
                      </a:lnTo>
                      <a:lnTo>
                        <a:pt x="82" y="141"/>
                      </a:lnTo>
                      <a:lnTo>
                        <a:pt x="72" y="141"/>
                      </a:lnTo>
                      <a:lnTo>
                        <a:pt x="60" y="145"/>
                      </a:lnTo>
                      <a:lnTo>
                        <a:pt x="49" y="147"/>
                      </a:lnTo>
                      <a:lnTo>
                        <a:pt x="38" y="147"/>
                      </a:lnTo>
                      <a:lnTo>
                        <a:pt x="0" y="0"/>
                      </a:lnTo>
                      <a:lnTo>
                        <a:pt x="12" y="0"/>
                      </a:lnTo>
                      <a:lnTo>
                        <a:pt x="24" y="0"/>
                      </a:lnTo>
                      <a:lnTo>
                        <a:pt x="35" y="0"/>
                      </a:lnTo>
                      <a:lnTo>
                        <a:pt x="47" y="0"/>
                      </a:lnTo>
                      <a:lnTo>
                        <a:pt x="58" y="0"/>
                      </a:lnTo>
                      <a:lnTo>
                        <a:pt x="68" y="0"/>
                      </a:lnTo>
                      <a:lnTo>
                        <a:pt x="79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CC5B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1" name="Freeform 259"/>
                <p:cNvSpPr>
                  <a:spLocks/>
                </p:cNvSpPr>
                <p:nvPr/>
              </p:nvSpPr>
              <p:spPr bwMode="auto">
                <a:xfrm>
                  <a:off x="4934" y="1422"/>
                  <a:ext cx="31" cy="40"/>
                </a:xfrm>
                <a:custGeom>
                  <a:avLst/>
                  <a:gdLst>
                    <a:gd name="T0" fmla="*/ 6 w 123"/>
                    <a:gd name="T1" fmla="*/ 0 h 161"/>
                    <a:gd name="T2" fmla="*/ 8 w 123"/>
                    <a:gd name="T3" fmla="*/ 9 h 161"/>
                    <a:gd name="T4" fmla="*/ 7 w 123"/>
                    <a:gd name="T5" fmla="*/ 9 h 161"/>
                    <a:gd name="T6" fmla="*/ 7 w 123"/>
                    <a:gd name="T7" fmla="*/ 9 h 161"/>
                    <a:gd name="T8" fmla="*/ 6 w 123"/>
                    <a:gd name="T9" fmla="*/ 9 h 161"/>
                    <a:gd name="T10" fmla="*/ 5 w 123"/>
                    <a:gd name="T11" fmla="*/ 9 h 161"/>
                    <a:gd name="T12" fmla="*/ 5 w 123"/>
                    <a:gd name="T13" fmla="*/ 9 h 161"/>
                    <a:gd name="T14" fmla="*/ 4 w 123"/>
                    <a:gd name="T15" fmla="*/ 10 h 161"/>
                    <a:gd name="T16" fmla="*/ 3 w 123"/>
                    <a:gd name="T17" fmla="*/ 10 h 161"/>
                    <a:gd name="T18" fmla="*/ 3 w 123"/>
                    <a:gd name="T19" fmla="*/ 10 h 161"/>
                    <a:gd name="T20" fmla="*/ 0 w 123"/>
                    <a:gd name="T21" fmla="*/ 0 h 161"/>
                    <a:gd name="T22" fmla="*/ 1 w 123"/>
                    <a:gd name="T23" fmla="*/ 0 h 161"/>
                    <a:gd name="T24" fmla="*/ 2 w 123"/>
                    <a:gd name="T25" fmla="*/ 0 h 161"/>
                    <a:gd name="T26" fmla="*/ 2 w 123"/>
                    <a:gd name="T27" fmla="*/ 0 h 161"/>
                    <a:gd name="T28" fmla="*/ 3 w 123"/>
                    <a:gd name="T29" fmla="*/ 0 h 161"/>
                    <a:gd name="T30" fmla="*/ 4 w 123"/>
                    <a:gd name="T31" fmla="*/ 0 h 161"/>
                    <a:gd name="T32" fmla="*/ 4 w 123"/>
                    <a:gd name="T33" fmla="*/ 0 h 161"/>
                    <a:gd name="T34" fmla="*/ 5 w 123"/>
                    <a:gd name="T35" fmla="*/ 0 h 161"/>
                    <a:gd name="T36" fmla="*/ 6 w 123"/>
                    <a:gd name="T37" fmla="*/ 0 h 16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23" h="161">
                      <a:moveTo>
                        <a:pt x="88" y="0"/>
                      </a:moveTo>
                      <a:lnTo>
                        <a:pt x="123" y="139"/>
                      </a:lnTo>
                      <a:lnTo>
                        <a:pt x="113" y="141"/>
                      </a:lnTo>
                      <a:lnTo>
                        <a:pt x="104" y="145"/>
                      </a:lnTo>
                      <a:lnTo>
                        <a:pt x="93" y="147"/>
                      </a:lnTo>
                      <a:lnTo>
                        <a:pt x="83" y="150"/>
                      </a:lnTo>
                      <a:lnTo>
                        <a:pt x="71" y="152"/>
                      </a:lnTo>
                      <a:lnTo>
                        <a:pt x="63" y="155"/>
                      </a:lnTo>
                      <a:lnTo>
                        <a:pt x="53" y="158"/>
                      </a:lnTo>
                      <a:lnTo>
                        <a:pt x="41" y="161"/>
                      </a:lnTo>
                      <a:lnTo>
                        <a:pt x="0" y="0"/>
                      </a:lnTo>
                      <a:lnTo>
                        <a:pt x="12" y="0"/>
                      </a:lnTo>
                      <a:lnTo>
                        <a:pt x="23" y="0"/>
                      </a:lnTo>
                      <a:lnTo>
                        <a:pt x="33" y="0"/>
                      </a:lnTo>
                      <a:lnTo>
                        <a:pt x="44" y="0"/>
                      </a:lnTo>
                      <a:lnTo>
                        <a:pt x="55" y="0"/>
                      </a:lnTo>
                      <a:lnTo>
                        <a:pt x="65" y="0"/>
                      </a:lnTo>
                      <a:lnTo>
                        <a:pt x="76" y="0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solidFill>
                  <a:srgbClr val="CE60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2" name="Freeform 260"/>
                <p:cNvSpPr>
                  <a:spLocks/>
                </p:cNvSpPr>
                <p:nvPr/>
              </p:nvSpPr>
              <p:spPr bwMode="auto">
                <a:xfrm>
                  <a:off x="4924" y="1422"/>
                  <a:ext cx="30" cy="42"/>
                </a:xfrm>
                <a:custGeom>
                  <a:avLst/>
                  <a:gdLst>
                    <a:gd name="T0" fmla="*/ 5 w 122"/>
                    <a:gd name="T1" fmla="*/ 0 h 169"/>
                    <a:gd name="T2" fmla="*/ 7 w 122"/>
                    <a:gd name="T3" fmla="*/ 9 h 169"/>
                    <a:gd name="T4" fmla="*/ 6 w 122"/>
                    <a:gd name="T5" fmla="*/ 9 h 169"/>
                    <a:gd name="T6" fmla="*/ 5 w 122"/>
                    <a:gd name="T7" fmla="*/ 10 h 169"/>
                    <a:gd name="T8" fmla="*/ 4 w 122"/>
                    <a:gd name="T9" fmla="*/ 10 h 169"/>
                    <a:gd name="T10" fmla="*/ 3 w 122"/>
                    <a:gd name="T11" fmla="*/ 10 h 169"/>
                    <a:gd name="T12" fmla="*/ 0 w 122"/>
                    <a:gd name="T13" fmla="*/ 0 h 169"/>
                    <a:gd name="T14" fmla="*/ 1 w 122"/>
                    <a:gd name="T15" fmla="*/ 0 h 169"/>
                    <a:gd name="T16" fmla="*/ 1 w 122"/>
                    <a:gd name="T17" fmla="*/ 0 h 169"/>
                    <a:gd name="T18" fmla="*/ 2 w 122"/>
                    <a:gd name="T19" fmla="*/ 0 h 169"/>
                    <a:gd name="T20" fmla="*/ 2 w 122"/>
                    <a:gd name="T21" fmla="*/ 0 h 169"/>
                    <a:gd name="T22" fmla="*/ 3 w 122"/>
                    <a:gd name="T23" fmla="*/ 0 h 169"/>
                    <a:gd name="T24" fmla="*/ 4 w 122"/>
                    <a:gd name="T25" fmla="*/ 0 h 169"/>
                    <a:gd name="T26" fmla="*/ 4 w 122"/>
                    <a:gd name="T27" fmla="*/ 0 h 169"/>
                    <a:gd name="T28" fmla="*/ 5 w 122"/>
                    <a:gd name="T29" fmla="*/ 0 h 16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22" h="169">
                      <a:moveTo>
                        <a:pt x="84" y="0"/>
                      </a:moveTo>
                      <a:lnTo>
                        <a:pt x="122" y="147"/>
                      </a:lnTo>
                      <a:lnTo>
                        <a:pt x="103" y="152"/>
                      </a:lnTo>
                      <a:lnTo>
                        <a:pt x="82" y="158"/>
                      </a:lnTo>
                      <a:lnTo>
                        <a:pt x="62" y="163"/>
                      </a:lnTo>
                      <a:lnTo>
                        <a:pt x="43" y="169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2" y="0"/>
                      </a:lnTo>
                      <a:lnTo>
                        <a:pt x="30" y="0"/>
                      </a:lnTo>
                      <a:lnTo>
                        <a:pt x="41" y="0"/>
                      </a:lnTo>
                      <a:lnTo>
                        <a:pt x="52" y="0"/>
                      </a:lnTo>
                      <a:lnTo>
                        <a:pt x="62" y="0"/>
                      </a:lnTo>
                      <a:lnTo>
                        <a:pt x="73" y="0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solidFill>
                  <a:srgbClr val="D163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3" name="Freeform 261"/>
                <p:cNvSpPr>
                  <a:spLocks/>
                </p:cNvSpPr>
                <p:nvPr/>
              </p:nvSpPr>
              <p:spPr bwMode="auto">
                <a:xfrm>
                  <a:off x="4912" y="1422"/>
                  <a:ext cx="32" cy="46"/>
                </a:xfrm>
                <a:custGeom>
                  <a:avLst/>
                  <a:gdLst>
                    <a:gd name="T0" fmla="*/ 5 w 130"/>
                    <a:gd name="T1" fmla="*/ 0 h 185"/>
                    <a:gd name="T2" fmla="*/ 8 w 130"/>
                    <a:gd name="T3" fmla="*/ 10 h 185"/>
                    <a:gd name="T4" fmla="*/ 7 w 130"/>
                    <a:gd name="T5" fmla="*/ 10 h 185"/>
                    <a:gd name="T6" fmla="*/ 7 w 130"/>
                    <a:gd name="T7" fmla="*/ 10 h 185"/>
                    <a:gd name="T8" fmla="*/ 6 w 130"/>
                    <a:gd name="T9" fmla="*/ 10 h 185"/>
                    <a:gd name="T10" fmla="*/ 5 w 130"/>
                    <a:gd name="T11" fmla="*/ 11 h 185"/>
                    <a:gd name="T12" fmla="*/ 5 w 130"/>
                    <a:gd name="T13" fmla="*/ 11 h 185"/>
                    <a:gd name="T14" fmla="*/ 4 w 130"/>
                    <a:gd name="T15" fmla="*/ 11 h 185"/>
                    <a:gd name="T16" fmla="*/ 3 w 130"/>
                    <a:gd name="T17" fmla="*/ 11 h 185"/>
                    <a:gd name="T18" fmla="*/ 3 w 130"/>
                    <a:gd name="T19" fmla="*/ 11 h 185"/>
                    <a:gd name="T20" fmla="*/ 0 w 130"/>
                    <a:gd name="T21" fmla="*/ 0 h 185"/>
                    <a:gd name="T22" fmla="*/ 1 w 130"/>
                    <a:gd name="T23" fmla="*/ 0 h 185"/>
                    <a:gd name="T24" fmla="*/ 1 w 130"/>
                    <a:gd name="T25" fmla="*/ 0 h 185"/>
                    <a:gd name="T26" fmla="*/ 2 w 130"/>
                    <a:gd name="T27" fmla="*/ 0 h 185"/>
                    <a:gd name="T28" fmla="*/ 3 w 130"/>
                    <a:gd name="T29" fmla="*/ 0 h 185"/>
                    <a:gd name="T30" fmla="*/ 3 w 130"/>
                    <a:gd name="T31" fmla="*/ 0 h 185"/>
                    <a:gd name="T32" fmla="*/ 4 w 130"/>
                    <a:gd name="T33" fmla="*/ 0 h 185"/>
                    <a:gd name="T34" fmla="*/ 5 w 130"/>
                    <a:gd name="T35" fmla="*/ 0 h 185"/>
                    <a:gd name="T36" fmla="*/ 5 w 130"/>
                    <a:gd name="T37" fmla="*/ 0 h 18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0" h="185">
                      <a:moveTo>
                        <a:pt x="89" y="0"/>
                      </a:moveTo>
                      <a:lnTo>
                        <a:pt x="130" y="161"/>
                      </a:lnTo>
                      <a:lnTo>
                        <a:pt x="119" y="163"/>
                      </a:lnTo>
                      <a:lnTo>
                        <a:pt x="108" y="166"/>
                      </a:lnTo>
                      <a:lnTo>
                        <a:pt x="98" y="169"/>
                      </a:lnTo>
                      <a:lnTo>
                        <a:pt x="87" y="171"/>
                      </a:lnTo>
                      <a:lnTo>
                        <a:pt x="76" y="177"/>
                      </a:lnTo>
                      <a:lnTo>
                        <a:pt x="68" y="180"/>
                      </a:lnTo>
                      <a:lnTo>
                        <a:pt x="57" y="182"/>
                      </a:lnTo>
                      <a:lnTo>
                        <a:pt x="46" y="185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2" y="0"/>
                      </a:lnTo>
                      <a:lnTo>
                        <a:pt x="33" y="0"/>
                      </a:lnTo>
                      <a:lnTo>
                        <a:pt x="43" y="0"/>
                      </a:lnTo>
                      <a:lnTo>
                        <a:pt x="54" y="0"/>
                      </a:lnTo>
                      <a:lnTo>
                        <a:pt x="66" y="0"/>
                      </a:lnTo>
                      <a:lnTo>
                        <a:pt x="7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D166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4" name="Freeform 262"/>
                <p:cNvSpPr>
                  <a:spLocks/>
                </p:cNvSpPr>
                <p:nvPr/>
              </p:nvSpPr>
              <p:spPr bwMode="auto">
                <a:xfrm>
                  <a:off x="4900" y="1422"/>
                  <a:ext cx="34" cy="49"/>
                </a:xfrm>
                <a:custGeom>
                  <a:avLst/>
                  <a:gdLst>
                    <a:gd name="T0" fmla="*/ 6 w 136"/>
                    <a:gd name="T1" fmla="*/ 0 h 198"/>
                    <a:gd name="T2" fmla="*/ 9 w 136"/>
                    <a:gd name="T3" fmla="*/ 10 h 198"/>
                    <a:gd name="T4" fmla="*/ 8 w 136"/>
                    <a:gd name="T5" fmla="*/ 11 h 198"/>
                    <a:gd name="T6" fmla="*/ 8 w 136"/>
                    <a:gd name="T7" fmla="*/ 11 h 198"/>
                    <a:gd name="T8" fmla="*/ 7 w 136"/>
                    <a:gd name="T9" fmla="*/ 11 h 198"/>
                    <a:gd name="T10" fmla="*/ 6 w 136"/>
                    <a:gd name="T11" fmla="*/ 11 h 198"/>
                    <a:gd name="T12" fmla="*/ 5 w 136"/>
                    <a:gd name="T13" fmla="*/ 12 h 198"/>
                    <a:gd name="T14" fmla="*/ 5 w 136"/>
                    <a:gd name="T15" fmla="*/ 12 h 198"/>
                    <a:gd name="T16" fmla="*/ 4 w 136"/>
                    <a:gd name="T17" fmla="*/ 12 h 198"/>
                    <a:gd name="T18" fmla="*/ 4 w 136"/>
                    <a:gd name="T19" fmla="*/ 12 h 198"/>
                    <a:gd name="T20" fmla="*/ 0 w 136"/>
                    <a:gd name="T21" fmla="*/ 0 h 198"/>
                    <a:gd name="T22" fmla="*/ 1 w 136"/>
                    <a:gd name="T23" fmla="*/ 0 h 198"/>
                    <a:gd name="T24" fmla="*/ 2 w 136"/>
                    <a:gd name="T25" fmla="*/ 0 h 198"/>
                    <a:gd name="T26" fmla="*/ 2 w 136"/>
                    <a:gd name="T27" fmla="*/ 0 h 198"/>
                    <a:gd name="T28" fmla="*/ 3 w 136"/>
                    <a:gd name="T29" fmla="*/ 0 h 198"/>
                    <a:gd name="T30" fmla="*/ 4 w 136"/>
                    <a:gd name="T31" fmla="*/ 0 h 198"/>
                    <a:gd name="T32" fmla="*/ 5 w 136"/>
                    <a:gd name="T33" fmla="*/ 0 h 198"/>
                    <a:gd name="T34" fmla="*/ 5 w 136"/>
                    <a:gd name="T35" fmla="*/ 0 h 198"/>
                    <a:gd name="T36" fmla="*/ 6 w 136"/>
                    <a:gd name="T37" fmla="*/ 0 h 19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6" h="198">
                      <a:moveTo>
                        <a:pt x="93" y="0"/>
                      </a:moveTo>
                      <a:lnTo>
                        <a:pt x="136" y="169"/>
                      </a:lnTo>
                      <a:lnTo>
                        <a:pt x="126" y="175"/>
                      </a:lnTo>
                      <a:lnTo>
                        <a:pt x="118" y="177"/>
                      </a:lnTo>
                      <a:lnTo>
                        <a:pt x="106" y="182"/>
                      </a:lnTo>
                      <a:lnTo>
                        <a:pt x="96" y="185"/>
                      </a:lnTo>
                      <a:lnTo>
                        <a:pt x="85" y="191"/>
                      </a:lnTo>
                      <a:lnTo>
                        <a:pt x="76" y="193"/>
                      </a:lnTo>
                      <a:lnTo>
                        <a:pt x="66" y="196"/>
                      </a:lnTo>
                      <a:lnTo>
                        <a:pt x="55" y="198"/>
                      </a:lnTo>
                      <a:lnTo>
                        <a:pt x="0" y="0"/>
                      </a:lnTo>
                      <a:lnTo>
                        <a:pt x="12" y="0"/>
                      </a:lnTo>
                      <a:lnTo>
                        <a:pt x="23" y="0"/>
                      </a:lnTo>
                      <a:lnTo>
                        <a:pt x="36" y="0"/>
                      </a:lnTo>
                      <a:lnTo>
                        <a:pt x="47" y="0"/>
                      </a:lnTo>
                      <a:lnTo>
                        <a:pt x="58" y="0"/>
                      </a:lnTo>
                      <a:lnTo>
                        <a:pt x="71" y="0"/>
                      </a:lnTo>
                      <a:lnTo>
                        <a:pt x="83" y="0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solidFill>
                  <a:srgbClr val="D168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5" name="Freeform 263"/>
                <p:cNvSpPr>
                  <a:spLocks/>
                </p:cNvSpPr>
                <p:nvPr/>
              </p:nvSpPr>
              <p:spPr bwMode="auto">
                <a:xfrm>
                  <a:off x="4890" y="1422"/>
                  <a:ext cx="34" cy="54"/>
                </a:xfrm>
                <a:custGeom>
                  <a:avLst/>
                  <a:gdLst>
                    <a:gd name="T0" fmla="*/ 6 w 135"/>
                    <a:gd name="T1" fmla="*/ 0 h 215"/>
                    <a:gd name="T2" fmla="*/ 9 w 135"/>
                    <a:gd name="T3" fmla="*/ 12 h 215"/>
                    <a:gd name="T4" fmla="*/ 8 w 135"/>
                    <a:gd name="T5" fmla="*/ 12 h 215"/>
                    <a:gd name="T6" fmla="*/ 7 w 135"/>
                    <a:gd name="T7" fmla="*/ 12 h 215"/>
                    <a:gd name="T8" fmla="*/ 7 w 135"/>
                    <a:gd name="T9" fmla="*/ 12 h 215"/>
                    <a:gd name="T10" fmla="*/ 6 w 135"/>
                    <a:gd name="T11" fmla="*/ 13 h 215"/>
                    <a:gd name="T12" fmla="*/ 5 w 135"/>
                    <a:gd name="T13" fmla="*/ 13 h 215"/>
                    <a:gd name="T14" fmla="*/ 5 w 135"/>
                    <a:gd name="T15" fmla="*/ 13 h 215"/>
                    <a:gd name="T16" fmla="*/ 4 w 135"/>
                    <a:gd name="T17" fmla="*/ 13 h 215"/>
                    <a:gd name="T18" fmla="*/ 4 w 135"/>
                    <a:gd name="T19" fmla="*/ 14 h 215"/>
                    <a:gd name="T20" fmla="*/ 0 w 135"/>
                    <a:gd name="T21" fmla="*/ 0 h 215"/>
                    <a:gd name="T22" fmla="*/ 1 w 135"/>
                    <a:gd name="T23" fmla="*/ 0 h 215"/>
                    <a:gd name="T24" fmla="*/ 2 w 135"/>
                    <a:gd name="T25" fmla="*/ 0 h 215"/>
                    <a:gd name="T26" fmla="*/ 2 w 135"/>
                    <a:gd name="T27" fmla="*/ 0 h 215"/>
                    <a:gd name="T28" fmla="*/ 3 w 135"/>
                    <a:gd name="T29" fmla="*/ 0 h 215"/>
                    <a:gd name="T30" fmla="*/ 4 w 135"/>
                    <a:gd name="T31" fmla="*/ 0 h 215"/>
                    <a:gd name="T32" fmla="*/ 4 w 135"/>
                    <a:gd name="T33" fmla="*/ 0 h 215"/>
                    <a:gd name="T34" fmla="*/ 5 w 135"/>
                    <a:gd name="T35" fmla="*/ 0 h 215"/>
                    <a:gd name="T36" fmla="*/ 6 w 135"/>
                    <a:gd name="T37" fmla="*/ 0 h 21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5" h="215">
                      <a:moveTo>
                        <a:pt x="89" y="0"/>
                      </a:moveTo>
                      <a:lnTo>
                        <a:pt x="135" y="185"/>
                      </a:lnTo>
                      <a:lnTo>
                        <a:pt x="125" y="187"/>
                      </a:lnTo>
                      <a:lnTo>
                        <a:pt x="116" y="193"/>
                      </a:lnTo>
                      <a:lnTo>
                        <a:pt x="106" y="196"/>
                      </a:lnTo>
                      <a:lnTo>
                        <a:pt x="95" y="198"/>
                      </a:lnTo>
                      <a:lnTo>
                        <a:pt x="83" y="205"/>
                      </a:lnTo>
                      <a:lnTo>
                        <a:pt x="76" y="207"/>
                      </a:lnTo>
                      <a:lnTo>
                        <a:pt x="65" y="212"/>
                      </a:lnTo>
                      <a:lnTo>
                        <a:pt x="54" y="215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4" y="0"/>
                      </a:lnTo>
                      <a:lnTo>
                        <a:pt x="35" y="0"/>
                      </a:lnTo>
                      <a:lnTo>
                        <a:pt x="46" y="0"/>
                      </a:lnTo>
                      <a:lnTo>
                        <a:pt x="56" y="0"/>
                      </a:lnTo>
                      <a:lnTo>
                        <a:pt x="67" y="0"/>
                      </a:lnTo>
                      <a:lnTo>
                        <a:pt x="78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D36D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6" name="Freeform 264"/>
                <p:cNvSpPr>
                  <a:spLocks/>
                </p:cNvSpPr>
                <p:nvPr/>
              </p:nvSpPr>
              <p:spPr bwMode="auto">
                <a:xfrm>
                  <a:off x="4879" y="1422"/>
                  <a:ext cx="35" cy="60"/>
                </a:xfrm>
                <a:custGeom>
                  <a:avLst/>
                  <a:gdLst>
                    <a:gd name="T0" fmla="*/ 5 w 138"/>
                    <a:gd name="T1" fmla="*/ 0 h 240"/>
                    <a:gd name="T2" fmla="*/ 9 w 138"/>
                    <a:gd name="T3" fmla="*/ 13 h 240"/>
                    <a:gd name="T4" fmla="*/ 8 w 138"/>
                    <a:gd name="T5" fmla="*/ 13 h 240"/>
                    <a:gd name="T6" fmla="*/ 8 w 138"/>
                    <a:gd name="T7" fmla="*/ 13 h 240"/>
                    <a:gd name="T8" fmla="*/ 7 w 138"/>
                    <a:gd name="T9" fmla="*/ 13 h 240"/>
                    <a:gd name="T10" fmla="*/ 6 w 138"/>
                    <a:gd name="T11" fmla="*/ 14 h 240"/>
                    <a:gd name="T12" fmla="*/ 6 w 138"/>
                    <a:gd name="T13" fmla="*/ 14 h 240"/>
                    <a:gd name="T14" fmla="*/ 5 w 138"/>
                    <a:gd name="T15" fmla="*/ 14 h 240"/>
                    <a:gd name="T16" fmla="*/ 4 w 138"/>
                    <a:gd name="T17" fmla="*/ 15 h 240"/>
                    <a:gd name="T18" fmla="*/ 4 w 138"/>
                    <a:gd name="T19" fmla="*/ 15 h 240"/>
                    <a:gd name="T20" fmla="*/ 0 w 138"/>
                    <a:gd name="T21" fmla="*/ 0 h 240"/>
                    <a:gd name="T22" fmla="*/ 1 w 138"/>
                    <a:gd name="T23" fmla="*/ 0 h 240"/>
                    <a:gd name="T24" fmla="*/ 1 w 138"/>
                    <a:gd name="T25" fmla="*/ 0 h 240"/>
                    <a:gd name="T26" fmla="*/ 2 w 138"/>
                    <a:gd name="T27" fmla="*/ 0 h 240"/>
                    <a:gd name="T28" fmla="*/ 3 w 138"/>
                    <a:gd name="T29" fmla="*/ 0 h 240"/>
                    <a:gd name="T30" fmla="*/ 3 w 138"/>
                    <a:gd name="T31" fmla="*/ 0 h 240"/>
                    <a:gd name="T32" fmla="*/ 4 w 138"/>
                    <a:gd name="T33" fmla="*/ 0 h 240"/>
                    <a:gd name="T34" fmla="*/ 5 w 138"/>
                    <a:gd name="T35" fmla="*/ 0 h 240"/>
                    <a:gd name="T36" fmla="*/ 5 w 138"/>
                    <a:gd name="T37" fmla="*/ 0 h 24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240">
                      <a:moveTo>
                        <a:pt x="83" y="0"/>
                      </a:moveTo>
                      <a:lnTo>
                        <a:pt x="138" y="198"/>
                      </a:lnTo>
                      <a:lnTo>
                        <a:pt x="127" y="205"/>
                      </a:lnTo>
                      <a:lnTo>
                        <a:pt x="119" y="207"/>
                      </a:lnTo>
                      <a:lnTo>
                        <a:pt x="108" y="212"/>
                      </a:lnTo>
                      <a:lnTo>
                        <a:pt x="97" y="217"/>
                      </a:lnTo>
                      <a:lnTo>
                        <a:pt x="87" y="223"/>
                      </a:lnTo>
                      <a:lnTo>
                        <a:pt x="78" y="228"/>
                      </a:lnTo>
                      <a:lnTo>
                        <a:pt x="67" y="233"/>
                      </a:lnTo>
                      <a:lnTo>
                        <a:pt x="57" y="240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1" y="0"/>
                      </a:lnTo>
                      <a:lnTo>
                        <a:pt x="32" y="0"/>
                      </a:lnTo>
                      <a:lnTo>
                        <a:pt x="43" y="0"/>
                      </a:lnTo>
                      <a:lnTo>
                        <a:pt x="51" y="0"/>
                      </a:lnTo>
                      <a:lnTo>
                        <a:pt x="62" y="0"/>
                      </a:lnTo>
                      <a:lnTo>
                        <a:pt x="73" y="0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solidFill>
                  <a:srgbClr val="D37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7" name="Freeform 265"/>
                <p:cNvSpPr>
                  <a:spLocks/>
                </p:cNvSpPr>
                <p:nvPr/>
              </p:nvSpPr>
              <p:spPr bwMode="auto">
                <a:xfrm>
                  <a:off x="4868" y="1422"/>
                  <a:ext cx="35" cy="65"/>
                </a:xfrm>
                <a:custGeom>
                  <a:avLst/>
                  <a:gdLst>
                    <a:gd name="T0" fmla="*/ 5 w 142"/>
                    <a:gd name="T1" fmla="*/ 0 h 261"/>
                    <a:gd name="T2" fmla="*/ 9 w 142"/>
                    <a:gd name="T3" fmla="*/ 13 h 261"/>
                    <a:gd name="T4" fmla="*/ 7 w 142"/>
                    <a:gd name="T5" fmla="*/ 14 h 261"/>
                    <a:gd name="T6" fmla="*/ 6 w 142"/>
                    <a:gd name="T7" fmla="*/ 15 h 261"/>
                    <a:gd name="T8" fmla="*/ 5 w 142"/>
                    <a:gd name="T9" fmla="*/ 16 h 261"/>
                    <a:gd name="T10" fmla="*/ 4 w 142"/>
                    <a:gd name="T11" fmla="*/ 16 h 261"/>
                    <a:gd name="T12" fmla="*/ 0 w 142"/>
                    <a:gd name="T13" fmla="*/ 0 h 261"/>
                    <a:gd name="T14" fmla="*/ 1 w 142"/>
                    <a:gd name="T15" fmla="*/ 0 h 261"/>
                    <a:gd name="T16" fmla="*/ 1 w 142"/>
                    <a:gd name="T17" fmla="*/ 0 h 261"/>
                    <a:gd name="T18" fmla="*/ 2 w 142"/>
                    <a:gd name="T19" fmla="*/ 0 h 261"/>
                    <a:gd name="T20" fmla="*/ 3 w 142"/>
                    <a:gd name="T21" fmla="*/ 0 h 261"/>
                    <a:gd name="T22" fmla="*/ 3 w 142"/>
                    <a:gd name="T23" fmla="*/ 0 h 261"/>
                    <a:gd name="T24" fmla="*/ 4 w 142"/>
                    <a:gd name="T25" fmla="*/ 0 h 261"/>
                    <a:gd name="T26" fmla="*/ 5 w 142"/>
                    <a:gd name="T27" fmla="*/ 0 h 261"/>
                    <a:gd name="T28" fmla="*/ 5 w 142"/>
                    <a:gd name="T29" fmla="*/ 0 h 26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42" h="261">
                      <a:moveTo>
                        <a:pt x="88" y="0"/>
                      </a:moveTo>
                      <a:lnTo>
                        <a:pt x="142" y="215"/>
                      </a:lnTo>
                      <a:lnTo>
                        <a:pt x="123" y="226"/>
                      </a:lnTo>
                      <a:lnTo>
                        <a:pt x="104" y="237"/>
                      </a:lnTo>
                      <a:lnTo>
                        <a:pt x="88" y="251"/>
                      </a:lnTo>
                      <a:lnTo>
                        <a:pt x="68" y="261"/>
                      </a:lnTo>
                      <a:lnTo>
                        <a:pt x="0" y="0"/>
                      </a:lnTo>
                      <a:lnTo>
                        <a:pt x="12" y="0"/>
                      </a:lnTo>
                      <a:lnTo>
                        <a:pt x="22" y="0"/>
                      </a:lnTo>
                      <a:lnTo>
                        <a:pt x="33" y="0"/>
                      </a:lnTo>
                      <a:lnTo>
                        <a:pt x="44" y="0"/>
                      </a:lnTo>
                      <a:lnTo>
                        <a:pt x="54" y="0"/>
                      </a:lnTo>
                      <a:lnTo>
                        <a:pt x="65" y="0"/>
                      </a:lnTo>
                      <a:lnTo>
                        <a:pt x="77" y="0"/>
                      </a:lnTo>
                      <a:lnTo>
                        <a:pt x="88" y="0"/>
                      </a:lnTo>
                      <a:close/>
                    </a:path>
                  </a:pathLst>
                </a:custGeom>
                <a:solidFill>
                  <a:srgbClr val="D672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8" name="Freeform 266"/>
                <p:cNvSpPr>
                  <a:spLocks/>
                </p:cNvSpPr>
                <p:nvPr/>
              </p:nvSpPr>
              <p:spPr bwMode="auto">
                <a:xfrm>
                  <a:off x="4857" y="1422"/>
                  <a:ext cx="37" cy="71"/>
                </a:xfrm>
                <a:custGeom>
                  <a:avLst/>
                  <a:gdLst>
                    <a:gd name="T0" fmla="*/ 6 w 147"/>
                    <a:gd name="T1" fmla="*/ 0 h 286"/>
                    <a:gd name="T2" fmla="*/ 9 w 147"/>
                    <a:gd name="T3" fmla="*/ 15 h 286"/>
                    <a:gd name="T4" fmla="*/ 8 w 147"/>
                    <a:gd name="T5" fmla="*/ 15 h 286"/>
                    <a:gd name="T6" fmla="*/ 7 w 147"/>
                    <a:gd name="T7" fmla="*/ 16 h 286"/>
                    <a:gd name="T8" fmla="*/ 6 w 147"/>
                    <a:gd name="T9" fmla="*/ 17 h 286"/>
                    <a:gd name="T10" fmla="*/ 5 w 147"/>
                    <a:gd name="T11" fmla="*/ 18 h 286"/>
                    <a:gd name="T12" fmla="*/ 0 w 147"/>
                    <a:gd name="T13" fmla="*/ 0 h 286"/>
                    <a:gd name="T14" fmla="*/ 1 w 147"/>
                    <a:gd name="T15" fmla="*/ 0 h 286"/>
                    <a:gd name="T16" fmla="*/ 2 w 147"/>
                    <a:gd name="T17" fmla="*/ 0 h 286"/>
                    <a:gd name="T18" fmla="*/ 2 w 147"/>
                    <a:gd name="T19" fmla="*/ 0 h 286"/>
                    <a:gd name="T20" fmla="*/ 3 w 147"/>
                    <a:gd name="T21" fmla="*/ 0 h 286"/>
                    <a:gd name="T22" fmla="*/ 4 w 147"/>
                    <a:gd name="T23" fmla="*/ 0 h 286"/>
                    <a:gd name="T24" fmla="*/ 4 w 147"/>
                    <a:gd name="T25" fmla="*/ 0 h 286"/>
                    <a:gd name="T26" fmla="*/ 5 w 147"/>
                    <a:gd name="T27" fmla="*/ 0 h 286"/>
                    <a:gd name="T28" fmla="*/ 6 w 147"/>
                    <a:gd name="T29" fmla="*/ 0 h 28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47" h="286">
                      <a:moveTo>
                        <a:pt x="90" y="0"/>
                      </a:moveTo>
                      <a:lnTo>
                        <a:pt x="147" y="240"/>
                      </a:lnTo>
                      <a:lnTo>
                        <a:pt x="127" y="251"/>
                      </a:lnTo>
                      <a:lnTo>
                        <a:pt x="108" y="258"/>
                      </a:lnTo>
                      <a:lnTo>
                        <a:pt x="90" y="272"/>
                      </a:lnTo>
                      <a:lnTo>
                        <a:pt x="73" y="286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2" y="0"/>
                      </a:lnTo>
                      <a:lnTo>
                        <a:pt x="32" y="0"/>
                      </a:lnTo>
                      <a:lnTo>
                        <a:pt x="43" y="0"/>
                      </a:lnTo>
                      <a:lnTo>
                        <a:pt x="55" y="0"/>
                      </a:lnTo>
                      <a:lnTo>
                        <a:pt x="65" y="0"/>
                      </a:lnTo>
                      <a:lnTo>
                        <a:pt x="78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D675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9" name="Freeform 267"/>
                <p:cNvSpPr>
                  <a:spLocks/>
                </p:cNvSpPr>
                <p:nvPr/>
              </p:nvSpPr>
              <p:spPr bwMode="auto">
                <a:xfrm>
                  <a:off x="4846" y="1422"/>
                  <a:ext cx="39" cy="77"/>
                </a:xfrm>
                <a:custGeom>
                  <a:avLst/>
                  <a:gdLst>
                    <a:gd name="T0" fmla="*/ 5 w 157"/>
                    <a:gd name="T1" fmla="*/ 0 h 311"/>
                    <a:gd name="T2" fmla="*/ 10 w 157"/>
                    <a:gd name="T3" fmla="*/ 16 h 311"/>
                    <a:gd name="T4" fmla="*/ 8 w 157"/>
                    <a:gd name="T5" fmla="*/ 17 h 311"/>
                    <a:gd name="T6" fmla="*/ 7 w 157"/>
                    <a:gd name="T7" fmla="*/ 18 h 311"/>
                    <a:gd name="T8" fmla="*/ 6 w 157"/>
                    <a:gd name="T9" fmla="*/ 18 h 311"/>
                    <a:gd name="T10" fmla="*/ 5 w 157"/>
                    <a:gd name="T11" fmla="*/ 19 h 311"/>
                    <a:gd name="T12" fmla="*/ 0 w 157"/>
                    <a:gd name="T13" fmla="*/ 0 h 311"/>
                    <a:gd name="T14" fmla="*/ 1 w 157"/>
                    <a:gd name="T15" fmla="*/ 0 h 311"/>
                    <a:gd name="T16" fmla="*/ 1 w 157"/>
                    <a:gd name="T17" fmla="*/ 0 h 311"/>
                    <a:gd name="T18" fmla="*/ 2 w 157"/>
                    <a:gd name="T19" fmla="*/ 0 h 311"/>
                    <a:gd name="T20" fmla="*/ 3 w 157"/>
                    <a:gd name="T21" fmla="*/ 0 h 311"/>
                    <a:gd name="T22" fmla="*/ 3 w 157"/>
                    <a:gd name="T23" fmla="*/ 0 h 311"/>
                    <a:gd name="T24" fmla="*/ 4 w 157"/>
                    <a:gd name="T25" fmla="*/ 0 h 311"/>
                    <a:gd name="T26" fmla="*/ 5 w 157"/>
                    <a:gd name="T27" fmla="*/ 0 h 311"/>
                    <a:gd name="T28" fmla="*/ 5 w 157"/>
                    <a:gd name="T29" fmla="*/ 0 h 31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7" h="311">
                      <a:moveTo>
                        <a:pt x="89" y="0"/>
                      </a:moveTo>
                      <a:lnTo>
                        <a:pt x="157" y="261"/>
                      </a:lnTo>
                      <a:lnTo>
                        <a:pt x="138" y="272"/>
                      </a:lnTo>
                      <a:lnTo>
                        <a:pt x="117" y="286"/>
                      </a:lnTo>
                      <a:lnTo>
                        <a:pt x="97" y="297"/>
                      </a:lnTo>
                      <a:lnTo>
                        <a:pt x="81" y="311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2" y="0"/>
                      </a:lnTo>
                      <a:lnTo>
                        <a:pt x="35" y="0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8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D675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0" name="Freeform 268"/>
                <p:cNvSpPr>
                  <a:spLocks/>
                </p:cNvSpPr>
                <p:nvPr/>
              </p:nvSpPr>
              <p:spPr bwMode="auto">
                <a:xfrm>
                  <a:off x="4835" y="1422"/>
                  <a:ext cx="40" cy="85"/>
                </a:xfrm>
                <a:custGeom>
                  <a:avLst/>
                  <a:gdLst>
                    <a:gd name="T0" fmla="*/ 5 w 163"/>
                    <a:gd name="T1" fmla="*/ 0 h 340"/>
                    <a:gd name="T2" fmla="*/ 10 w 163"/>
                    <a:gd name="T3" fmla="*/ 18 h 340"/>
                    <a:gd name="T4" fmla="*/ 9 w 163"/>
                    <a:gd name="T5" fmla="*/ 19 h 340"/>
                    <a:gd name="T6" fmla="*/ 7 w 163"/>
                    <a:gd name="T7" fmla="*/ 20 h 340"/>
                    <a:gd name="T8" fmla="*/ 6 w 163"/>
                    <a:gd name="T9" fmla="*/ 20 h 340"/>
                    <a:gd name="T10" fmla="*/ 5 w 163"/>
                    <a:gd name="T11" fmla="*/ 21 h 340"/>
                    <a:gd name="T12" fmla="*/ 0 w 163"/>
                    <a:gd name="T13" fmla="*/ 0 h 340"/>
                    <a:gd name="T14" fmla="*/ 1 w 163"/>
                    <a:gd name="T15" fmla="*/ 0 h 340"/>
                    <a:gd name="T16" fmla="*/ 1 w 163"/>
                    <a:gd name="T17" fmla="*/ 0 h 340"/>
                    <a:gd name="T18" fmla="*/ 2 w 163"/>
                    <a:gd name="T19" fmla="*/ 0 h 340"/>
                    <a:gd name="T20" fmla="*/ 3 w 163"/>
                    <a:gd name="T21" fmla="*/ 0 h 340"/>
                    <a:gd name="T22" fmla="*/ 3 w 163"/>
                    <a:gd name="T23" fmla="*/ 0 h 340"/>
                    <a:gd name="T24" fmla="*/ 4 w 163"/>
                    <a:gd name="T25" fmla="*/ 0 h 340"/>
                    <a:gd name="T26" fmla="*/ 5 w 163"/>
                    <a:gd name="T27" fmla="*/ 0 h 340"/>
                    <a:gd name="T28" fmla="*/ 5 w 163"/>
                    <a:gd name="T29" fmla="*/ 0 h 34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63" h="340">
                      <a:moveTo>
                        <a:pt x="90" y="0"/>
                      </a:moveTo>
                      <a:lnTo>
                        <a:pt x="163" y="286"/>
                      </a:lnTo>
                      <a:lnTo>
                        <a:pt x="145" y="297"/>
                      </a:lnTo>
                      <a:lnTo>
                        <a:pt x="122" y="311"/>
                      </a:lnTo>
                      <a:lnTo>
                        <a:pt x="106" y="323"/>
                      </a:lnTo>
                      <a:lnTo>
                        <a:pt x="90" y="340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2" y="0"/>
                      </a:lnTo>
                      <a:lnTo>
                        <a:pt x="32" y="0"/>
                      </a:lnTo>
                      <a:lnTo>
                        <a:pt x="44" y="0"/>
                      </a:lnTo>
                      <a:lnTo>
                        <a:pt x="55" y="0"/>
                      </a:lnTo>
                      <a:lnTo>
                        <a:pt x="68" y="0"/>
                      </a:lnTo>
                      <a:lnTo>
                        <a:pt x="79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D677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1" name="Freeform 269"/>
                <p:cNvSpPr>
                  <a:spLocks/>
                </p:cNvSpPr>
                <p:nvPr/>
              </p:nvSpPr>
              <p:spPr bwMode="auto">
                <a:xfrm>
                  <a:off x="4823" y="1422"/>
                  <a:ext cx="43" cy="94"/>
                </a:xfrm>
                <a:custGeom>
                  <a:avLst/>
                  <a:gdLst>
                    <a:gd name="T0" fmla="*/ 6 w 171"/>
                    <a:gd name="T1" fmla="*/ 0 h 378"/>
                    <a:gd name="T2" fmla="*/ 11 w 171"/>
                    <a:gd name="T3" fmla="*/ 19 h 378"/>
                    <a:gd name="T4" fmla="*/ 10 w 171"/>
                    <a:gd name="T5" fmla="*/ 20 h 378"/>
                    <a:gd name="T6" fmla="*/ 8 w 171"/>
                    <a:gd name="T7" fmla="*/ 21 h 378"/>
                    <a:gd name="T8" fmla="*/ 7 w 171"/>
                    <a:gd name="T9" fmla="*/ 22 h 378"/>
                    <a:gd name="T10" fmla="*/ 6 w 171"/>
                    <a:gd name="T11" fmla="*/ 23 h 378"/>
                    <a:gd name="T12" fmla="*/ 0 w 171"/>
                    <a:gd name="T13" fmla="*/ 0 h 378"/>
                    <a:gd name="T14" fmla="*/ 1 w 171"/>
                    <a:gd name="T15" fmla="*/ 0 h 378"/>
                    <a:gd name="T16" fmla="*/ 2 w 171"/>
                    <a:gd name="T17" fmla="*/ 0 h 378"/>
                    <a:gd name="T18" fmla="*/ 2 w 171"/>
                    <a:gd name="T19" fmla="*/ 0 h 378"/>
                    <a:gd name="T20" fmla="*/ 3 w 171"/>
                    <a:gd name="T21" fmla="*/ 0 h 378"/>
                    <a:gd name="T22" fmla="*/ 4 w 171"/>
                    <a:gd name="T23" fmla="*/ 0 h 378"/>
                    <a:gd name="T24" fmla="*/ 4 w 171"/>
                    <a:gd name="T25" fmla="*/ 0 h 378"/>
                    <a:gd name="T26" fmla="*/ 5 w 171"/>
                    <a:gd name="T27" fmla="*/ 0 h 378"/>
                    <a:gd name="T28" fmla="*/ 6 w 171"/>
                    <a:gd name="T29" fmla="*/ 0 h 37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71" h="378">
                      <a:moveTo>
                        <a:pt x="90" y="0"/>
                      </a:moveTo>
                      <a:lnTo>
                        <a:pt x="171" y="311"/>
                      </a:lnTo>
                      <a:lnTo>
                        <a:pt x="152" y="327"/>
                      </a:lnTo>
                      <a:lnTo>
                        <a:pt x="133" y="343"/>
                      </a:lnTo>
                      <a:lnTo>
                        <a:pt x="117" y="359"/>
                      </a:lnTo>
                      <a:lnTo>
                        <a:pt x="101" y="378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5" y="0"/>
                      </a:lnTo>
                      <a:lnTo>
                        <a:pt x="36" y="0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8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D67A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2" name="Freeform 270"/>
                <p:cNvSpPr>
                  <a:spLocks/>
                </p:cNvSpPr>
                <p:nvPr/>
              </p:nvSpPr>
              <p:spPr bwMode="auto">
                <a:xfrm>
                  <a:off x="4813" y="1422"/>
                  <a:ext cx="44" cy="105"/>
                </a:xfrm>
                <a:custGeom>
                  <a:avLst/>
                  <a:gdLst>
                    <a:gd name="T0" fmla="*/ 6 w 176"/>
                    <a:gd name="T1" fmla="*/ 0 h 422"/>
                    <a:gd name="T2" fmla="*/ 11 w 176"/>
                    <a:gd name="T3" fmla="*/ 21 h 422"/>
                    <a:gd name="T4" fmla="*/ 10 w 176"/>
                    <a:gd name="T5" fmla="*/ 22 h 422"/>
                    <a:gd name="T6" fmla="*/ 9 w 176"/>
                    <a:gd name="T7" fmla="*/ 23 h 422"/>
                    <a:gd name="T8" fmla="*/ 8 w 176"/>
                    <a:gd name="T9" fmla="*/ 25 h 422"/>
                    <a:gd name="T10" fmla="*/ 7 w 176"/>
                    <a:gd name="T11" fmla="*/ 26 h 422"/>
                    <a:gd name="T12" fmla="*/ 0 w 176"/>
                    <a:gd name="T13" fmla="*/ 0 h 422"/>
                    <a:gd name="T14" fmla="*/ 1 w 176"/>
                    <a:gd name="T15" fmla="*/ 0 h 422"/>
                    <a:gd name="T16" fmla="*/ 1 w 176"/>
                    <a:gd name="T17" fmla="*/ 0 h 422"/>
                    <a:gd name="T18" fmla="*/ 2 w 176"/>
                    <a:gd name="T19" fmla="*/ 0 h 422"/>
                    <a:gd name="T20" fmla="*/ 3 w 176"/>
                    <a:gd name="T21" fmla="*/ 0 h 422"/>
                    <a:gd name="T22" fmla="*/ 4 w 176"/>
                    <a:gd name="T23" fmla="*/ 0 h 422"/>
                    <a:gd name="T24" fmla="*/ 4 w 176"/>
                    <a:gd name="T25" fmla="*/ 0 h 422"/>
                    <a:gd name="T26" fmla="*/ 5 w 176"/>
                    <a:gd name="T27" fmla="*/ 0 h 422"/>
                    <a:gd name="T28" fmla="*/ 6 w 176"/>
                    <a:gd name="T29" fmla="*/ 0 h 42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76" h="422">
                      <a:moveTo>
                        <a:pt x="86" y="0"/>
                      </a:moveTo>
                      <a:lnTo>
                        <a:pt x="176" y="340"/>
                      </a:lnTo>
                      <a:lnTo>
                        <a:pt x="157" y="359"/>
                      </a:lnTo>
                      <a:lnTo>
                        <a:pt x="138" y="378"/>
                      </a:lnTo>
                      <a:lnTo>
                        <a:pt x="122" y="399"/>
                      </a:lnTo>
                      <a:lnTo>
                        <a:pt x="106" y="422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1" y="0"/>
                      </a:lnTo>
                      <a:lnTo>
                        <a:pt x="32" y="0"/>
                      </a:lnTo>
                      <a:lnTo>
                        <a:pt x="42" y="0"/>
                      </a:lnTo>
                      <a:lnTo>
                        <a:pt x="54" y="0"/>
                      </a:lnTo>
                      <a:lnTo>
                        <a:pt x="65" y="0"/>
                      </a:lnTo>
                      <a:lnTo>
                        <a:pt x="76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rgbClr val="D87C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3" name="Freeform 271"/>
                <p:cNvSpPr>
                  <a:spLocks/>
                </p:cNvSpPr>
                <p:nvPr/>
              </p:nvSpPr>
              <p:spPr bwMode="auto">
                <a:xfrm>
                  <a:off x="4802" y="1422"/>
                  <a:ext cx="46" cy="117"/>
                </a:xfrm>
                <a:custGeom>
                  <a:avLst/>
                  <a:gdLst>
                    <a:gd name="T0" fmla="*/ 5 w 185"/>
                    <a:gd name="T1" fmla="*/ 0 h 470"/>
                    <a:gd name="T2" fmla="*/ 11 w 185"/>
                    <a:gd name="T3" fmla="*/ 23 h 470"/>
                    <a:gd name="T4" fmla="*/ 10 w 185"/>
                    <a:gd name="T5" fmla="*/ 25 h 470"/>
                    <a:gd name="T6" fmla="*/ 9 w 185"/>
                    <a:gd name="T7" fmla="*/ 26 h 470"/>
                    <a:gd name="T8" fmla="*/ 8 w 185"/>
                    <a:gd name="T9" fmla="*/ 28 h 470"/>
                    <a:gd name="T10" fmla="*/ 7 w 185"/>
                    <a:gd name="T11" fmla="*/ 29 h 470"/>
                    <a:gd name="T12" fmla="*/ 0 w 185"/>
                    <a:gd name="T13" fmla="*/ 0 h 470"/>
                    <a:gd name="T14" fmla="*/ 0 w 185"/>
                    <a:gd name="T15" fmla="*/ 0 h 470"/>
                    <a:gd name="T16" fmla="*/ 1 w 185"/>
                    <a:gd name="T17" fmla="*/ 0 h 470"/>
                    <a:gd name="T18" fmla="*/ 2 w 185"/>
                    <a:gd name="T19" fmla="*/ 0 h 470"/>
                    <a:gd name="T20" fmla="*/ 2 w 185"/>
                    <a:gd name="T21" fmla="*/ 0 h 470"/>
                    <a:gd name="T22" fmla="*/ 3 w 185"/>
                    <a:gd name="T23" fmla="*/ 0 h 470"/>
                    <a:gd name="T24" fmla="*/ 4 w 185"/>
                    <a:gd name="T25" fmla="*/ 0 h 470"/>
                    <a:gd name="T26" fmla="*/ 4 w 185"/>
                    <a:gd name="T27" fmla="*/ 0 h 470"/>
                    <a:gd name="T28" fmla="*/ 5 w 185"/>
                    <a:gd name="T29" fmla="*/ 0 h 47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85" h="470">
                      <a:moveTo>
                        <a:pt x="84" y="0"/>
                      </a:moveTo>
                      <a:lnTo>
                        <a:pt x="185" y="378"/>
                      </a:lnTo>
                      <a:lnTo>
                        <a:pt x="166" y="399"/>
                      </a:lnTo>
                      <a:lnTo>
                        <a:pt x="150" y="424"/>
                      </a:lnTo>
                      <a:lnTo>
                        <a:pt x="133" y="449"/>
                      </a:lnTo>
                      <a:lnTo>
                        <a:pt x="120" y="470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1" y="0"/>
                      </a:lnTo>
                      <a:lnTo>
                        <a:pt x="30" y="0"/>
                      </a:lnTo>
                      <a:lnTo>
                        <a:pt x="40" y="0"/>
                      </a:lnTo>
                      <a:lnTo>
                        <a:pt x="51" y="0"/>
                      </a:lnTo>
                      <a:lnTo>
                        <a:pt x="62" y="0"/>
                      </a:lnTo>
                      <a:lnTo>
                        <a:pt x="74" y="0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solidFill>
                  <a:srgbClr val="DB82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4" name="Freeform 272"/>
                <p:cNvSpPr>
                  <a:spLocks/>
                </p:cNvSpPr>
                <p:nvPr/>
              </p:nvSpPr>
              <p:spPr bwMode="auto">
                <a:xfrm>
                  <a:off x="4790" y="1422"/>
                  <a:ext cx="49" cy="134"/>
                </a:xfrm>
                <a:custGeom>
                  <a:avLst/>
                  <a:gdLst>
                    <a:gd name="T0" fmla="*/ 6 w 196"/>
                    <a:gd name="T1" fmla="*/ 0 h 538"/>
                    <a:gd name="T2" fmla="*/ 12 w 196"/>
                    <a:gd name="T3" fmla="*/ 26 h 538"/>
                    <a:gd name="T4" fmla="*/ 11 w 196"/>
                    <a:gd name="T5" fmla="*/ 28 h 538"/>
                    <a:gd name="T6" fmla="*/ 10 w 196"/>
                    <a:gd name="T7" fmla="*/ 30 h 538"/>
                    <a:gd name="T8" fmla="*/ 10 w 196"/>
                    <a:gd name="T9" fmla="*/ 31 h 538"/>
                    <a:gd name="T10" fmla="*/ 9 w 196"/>
                    <a:gd name="T11" fmla="*/ 33 h 538"/>
                    <a:gd name="T12" fmla="*/ 0 w 196"/>
                    <a:gd name="T13" fmla="*/ 0 h 538"/>
                    <a:gd name="T14" fmla="*/ 1 w 196"/>
                    <a:gd name="T15" fmla="*/ 0 h 538"/>
                    <a:gd name="T16" fmla="*/ 1 w 196"/>
                    <a:gd name="T17" fmla="*/ 0 h 538"/>
                    <a:gd name="T18" fmla="*/ 2 w 196"/>
                    <a:gd name="T19" fmla="*/ 0 h 538"/>
                    <a:gd name="T20" fmla="*/ 3 w 196"/>
                    <a:gd name="T21" fmla="*/ 0 h 538"/>
                    <a:gd name="T22" fmla="*/ 4 w 196"/>
                    <a:gd name="T23" fmla="*/ 0 h 538"/>
                    <a:gd name="T24" fmla="*/ 4 w 196"/>
                    <a:gd name="T25" fmla="*/ 0 h 538"/>
                    <a:gd name="T26" fmla="*/ 5 w 196"/>
                    <a:gd name="T27" fmla="*/ 0 h 538"/>
                    <a:gd name="T28" fmla="*/ 6 w 196"/>
                    <a:gd name="T29" fmla="*/ 0 h 53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96" h="538">
                      <a:moveTo>
                        <a:pt x="90" y="0"/>
                      </a:moveTo>
                      <a:lnTo>
                        <a:pt x="196" y="422"/>
                      </a:lnTo>
                      <a:lnTo>
                        <a:pt x="176" y="449"/>
                      </a:lnTo>
                      <a:lnTo>
                        <a:pt x="160" y="476"/>
                      </a:lnTo>
                      <a:lnTo>
                        <a:pt x="150" y="505"/>
                      </a:lnTo>
                      <a:lnTo>
                        <a:pt x="138" y="538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1" y="0"/>
                      </a:lnTo>
                      <a:lnTo>
                        <a:pt x="32" y="0"/>
                      </a:lnTo>
                      <a:lnTo>
                        <a:pt x="44" y="0"/>
                      </a:lnTo>
                      <a:lnTo>
                        <a:pt x="54" y="0"/>
                      </a:lnTo>
                      <a:lnTo>
                        <a:pt x="65" y="0"/>
                      </a:lnTo>
                      <a:lnTo>
                        <a:pt x="79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DB84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5" name="Freeform 273"/>
                <p:cNvSpPr>
                  <a:spLocks/>
                </p:cNvSpPr>
                <p:nvPr/>
              </p:nvSpPr>
              <p:spPr bwMode="auto">
                <a:xfrm>
                  <a:off x="4779" y="1422"/>
                  <a:ext cx="53" cy="138"/>
                </a:xfrm>
                <a:custGeom>
                  <a:avLst/>
                  <a:gdLst>
                    <a:gd name="T0" fmla="*/ 6 w 212"/>
                    <a:gd name="T1" fmla="*/ 0 h 554"/>
                    <a:gd name="T2" fmla="*/ 13 w 212"/>
                    <a:gd name="T3" fmla="*/ 29 h 554"/>
                    <a:gd name="T4" fmla="*/ 13 w 212"/>
                    <a:gd name="T5" fmla="*/ 31 h 554"/>
                    <a:gd name="T6" fmla="*/ 12 w 212"/>
                    <a:gd name="T7" fmla="*/ 32 h 554"/>
                    <a:gd name="T8" fmla="*/ 12 w 212"/>
                    <a:gd name="T9" fmla="*/ 33 h 554"/>
                    <a:gd name="T10" fmla="*/ 12 w 212"/>
                    <a:gd name="T11" fmla="*/ 34 h 554"/>
                    <a:gd name="T12" fmla="*/ 9 w 212"/>
                    <a:gd name="T13" fmla="*/ 34 h 554"/>
                    <a:gd name="T14" fmla="*/ 0 w 212"/>
                    <a:gd name="T15" fmla="*/ 0 h 554"/>
                    <a:gd name="T16" fmla="*/ 1 w 212"/>
                    <a:gd name="T17" fmla="*/ 0 h 554"/>
                    <a:gd name="T18" fmla="*/ 1 w 212"/>
                    <a:gd name="T19" fmla="*/ 0 h 554"/>
                    <a:gd name="T20" fmla="*/ 2 w 212"/>
                    <a:gd name="T21" fmla="*/ 0 h 554"/>
                    <a:gd name="T22" fmla="*/ 3 w 212"/>
                    <a:gd name="T23" fmla="*/ 0 h 554"/>
                    <a:gd name="T24" fmla="*/ 4 w 212"/>
                    <a:gd name="T25" fmla="*/ 0 h 554"/>
                    <a:gd name="T26" fmla="*/ 5 w 212"/>
                    <a:gd name="T27" fmla="*/ 0 h 554"/>
                    <a:gd name="T28" fmla="*/ 5 w 212"/>
                    <a:gd name="T29" fmla="*/ 0 h 554"/>
                    <a:gd name="T30" fmla="*/ 6 w 212"/>
                    <a:gd name="T31" fmla="*/ 0 h 55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12" h="554">
                      <a:moveTo>
                        <a:pt x="92" y="0"/>
                      </a:moveTo>
                      <a:lnTo>
                        <a:pt x="212" y="470"/>
                      </a:lnTo>
                      <a:lnTo>
                        <a:pt x="201" y="492"/>
                      </a:lnTo>
                      <a:lnTo>
                        <a:pt x="192" y="512"/>
                      </a:lnTo>
                      <a:lnTo>
                        <a:pt x="187" y="533"/>
                      </a:lnTo>
                      <a:lnTo>
                        <a:pt x="182" y="554"/>
                      </a:lnTo>
                      <a:lnTo>
                        <a:pt x="146" y="554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1" y="0"/>
                      </a:lnTo>
                      <a:lnTo>
                        <a:pt x="35" y="0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70" y="0"/>
                      </a:lnTo>
                      <a:lnTo>
                        <a:pt x="81" y="0"/>
                      </a:lnTo>
                      <a:lnTo>
                        <a:pt x="92" y="0"/>
                      </a:lnTo>
                      <a:close/>
                    </a:path>
                  </a:pathLst>
                </a:custGeom>
                <a:solidFill>
                  <a:srgbClr val="DB87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6" name="Freeform 274"/>
                <p:cNvSpPr>
                  <a:spLocks/>
                </p:cNvSpPr>
                <p:nvPr/>
              </p:nvSpPr>
              <p:spPr bwMode="auto">
                <a:xfrm>
                  <a:off x="4768" y="1422"/>
                  <a:ext cx="57" cy="138"/>
                </a:xfrm>
                <a:custGeom>
                  <a:avLst/>
                  <a:gdLst>
                    <a:gd name="T0" fmla="*/ 6 w 228"/>
                    <a:gd name="T1" fmla="*/ 0 h 554"/>
                    <a:gd name="T2" fmla="*/ 14 w 228"/>
                    <a:gd name="T3" fmla="*/ 33 h 554"/>
                    <a:gd name="T4" fmla="*/ 14 w 228"/>
                    <a:gd name="T5" fmla="*/ 34 h 554"/>
                    <a:gd name="T6" fmla="*/ 14 w 228"/>
                    <a:gd name="T7" fmla="*/ 34 h 554"/>
                    <a:gd name="T8" fmla="*/ 14 w 228"/>
                    <a:gd name="T9" fmla="*/ 34 h 554"/>
                    <a:gd name="T10" fmla="*/ 14 w 228"/>
                    <a:gd name="T11" fmla="*/ 34 h 554"/>
                    <a:gd name="T12" fmla="*/ 9 w 228"/>
                    <a:gd name="T13" fmla="*/ 34 h 554"/>
                    <a:gd name="T14" fmla="*/ 0 w 228"/>
                    <a:gd name="T15" fmla="*/ 0 h 554"/>
                    <a:gd name="T16" fmla="*/ 1 w 228"/>
                    <a:gd name="T17" fmla="*/ 0 h 554"/>
                    <a:gd name="T18" fmla="*/ 2 w 228"/>
                    <a:gd name="T19" fmla="*/ 0 h 554"/>
                    <a:gd name="T20" fmla="*/ 2 w 228"/>
                    <a:gd name="T21" fmla="*/ 0 h 554"/>
                    <a:gd name="T22" fmla="*/ 3 w 228"/>
                    <a:gd name="T23" fmla="*/ 0 h 554"/>
                    <a:gd name="T24" fmla="*/ 4 w 228"/>
                    <a:gd name="T25" fmla="*/ 0 h 554"/>
                    <a:gd name="T26" fmla="*/ 4 w 228"/>
                    <a:gd name="T27" fmla="*/ 0 h 554"/>
                    <a:gd name="T28" fmla="*/ 5 w 228"/>
                    <a:gd name="T29" fmla="*/ 0 h 554"/>
                    <a:gd name="T30" fmla="*/ 6 w 228"/>
                    <a:gd name="T31" fmla="*/ 0 h 55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28" h="554">
                      <a:moveTo>
                        <a:pt x="90" y="0"/>
                      </a:moveTo>
                      <a:lnTo>
                        <a:pt x="228" y="538"/>
                      </a:lnTo>
                      <a:lnTo>
                        <a:pt x="228" y="544"/>
                      </a:lnTo>
                      <a:lnTo>
                        <a:pt x="228" y="547"/>
                      </a:lnTo>
                      <a:lnTo>
                        <a:pt x="228" y="552"/>
                      </a:lnTo>
                      <a:lnTo>
                        <a:pt x="226" y="554"/>
                      </a:lnTo>
                      <a:lnTo>
                        <a:pt x="144" y="554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5" y="0"/>
                      </a:lnTo>
                      <a:lnTo>
                        <a:pt x="35" y="0"/>
                      </a:lnTo>
                      <a:lnTo>
                        <a:pt x="46" y="0"/>
                      </a:lnTo>
                      <a:lnTo>
                        <a:pt x="57" y="0"/>
                      </a:lnTo>
                      <a:lnTo>
                        <a:pt x="68" y="0"/>
                      </a:lnTo>
                      <a:lnTo>
                        <a:pt x="79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DD89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7" name="Freeform 275"/>
                <p:cNvSpPr>
                  <a:spLocks/>
                </p:cNvSpPr>
                <p:nvPr/>
              </p:nvSpPr>
              <p:spPr bwMode="auto">
                <a:xfrm>
                  <a:off x="4758" y="1422"/>
                  <a:ext cx="58" cy="138"/>
                </a:xfrm>
                <a:custGeom>
                  <a:avLst/>
                  <a:gdLst>
                    <a:gd name="T0" fmla="*/ 5 w 231"/>
                    <a:gd name="T1" fmla="*/ 0 h 554"/>
                    <a:gd name="T2" fmla="*/ 15 w 231"/>
                    <a:gd name="T3" fmla="*/ 34 h 554"/>
                    <a:gd name="T4" fmla="*/ 9 w 231"/>
                    <a:gd name="T5" fmla="*/ 34 h 554"/>
                    <a:gd name="T6" fmla="*/ 0 w 231"/>
                    <a:gd name="T7" fmla="*/ 0 h 554"/>
                    <a:gd name="T8" fmla="*/ 1 w 231"/>
                    <a:gd name="T9" fmla="*/ 0 h 554"/>
                    <a:gd name="T10" fmla="*/ 2 w 231"/>
                    <a:gd name="T11" fmla="*/ 0 h 554"/>
                    <a:gd name="T12" fmla="*/ 2 w 231"/>
                    <a:gd name="T13" fmla="*/ 0 h 554"/>
                    <a:gd name="T14" fmla="*/ 3 w 231"/>
                    <a:gd name="T15" fmla="*/ 0 h 554"/>
                    <a:gd name="T16" fmla="*/ 3 w 231"/>
                    <a:gd name="T17" fmla="*/ 0 h 554"/>
                    <a:gd name="T18" fmla="*/ 4 w 231"/>
                    <a:gd name="T19" fmla="*/ 0 h 554"/>
                    <a:gd name="T20" fmla="*/ 5 w 231"/>
                    <a:gd name="T21" fmla="*/ 0 h 554"/>
                    <a:gd name="T22" fmla="*/ 5 w 231"/>
                    <a:gd name="T23" fmla="*/ 0 h 55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31" h="554">
                      <a:moveTo>
                        <a:pt x="85" y="0"/>
                      </a:moveTo>
                      <a:lnTo>
                        <a:pt x="231" y="554"/>
                      </a:lnTo>
                      <a:lnTo>
                        <a:pt x="142" y="554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2" y="0"/>
                      </a:lnTo>
                      <a:lnTo>
                        <a:pt x="32" y="0"/>
                      </a:lnTo>
                      <a:lnTo>
                        <a:pt x="44" y="0"/>
                      </a:lnTo>
                      <a:lnTo>
                        <a:pt x="52" y="0"/>
                      </a:lnTo>
                      <a:lnTo>
                        <a:pt x="62" y="0"/>
                      </a:lnTo>
                      <a:lnTo>
                        <a:pt x="74" y="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rgbClr val="DD8C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8" name="Freeform 276"/>
                <p:cNvSpPr>
                  <a:spLocks/>
                </p:cNvSpPr>
                <p:nvPr/>
              </p:nvSpPr>
              <p:spPr bwMode="auto">
                <a:xfrm>
                  <a:off x="4746" y="1421"/>
                  <a:ext cx="58" cy="139"/>
                </a:xfrm>
                <a:custGeom>
                  <a:avLst/>
                  <a:gdLst>
                    <a:gd name="T0" fmla="*/ 6 w 231"/>
                    <a:gd name="T1" fmla="*/ 0 h 556"/>
                    <a:gd name="T2" fmla="*/ 15 w 231"/>
                    <a:gd name="T3" fmla="*/ 35 h 556"/>
                    <a:gd name="T4" fmla="*/ 9 w 231"/>
                    <a:gd name="T5" fmla="*/ 35 h 556"/>
                    <a:gd name="T6" fmla="*/ 0 w 231"/>
                    <a:gd name="T7" fmla="*/ 0 h 556"/>
                    <a:gd name="T8" fmla="*/ 1 w 231"/>
                    <a:gd name="T9" fmla="*/ 0 h 556"/>
                    <a:gd name="T10" fmla="*/ 2 w 231"/>
                    <a:gd name="T11" fmla="*/ 0 h 556"/>
                    <a:gd name="T12" fmla="*/ 2 w 231"/>
                    <a:gd name="T13" fmla="*/ 0 h 556"/>
                    <a:gd name="T14" fmla="*/ 3 w 231"/>
                    <a:gd name="T15" fmla="*/ 0 h 556"/>
                    <a:gd name="T16" fmla="*/ 4 w 231"/>
                    <a:gd name="T17" fmla="*/ 0 h 556"/>
                    <a:gd name="T18" fmla="*/ 4 w 231"/>
                    <a:gd name="T19" fmla="*/ 0 h 556"/>
                    <a:gd name="T20" fmla="*/ 5 w 231"/>
                    <a:gd name="T21" fmla="*/ 0 h 556"/>
                    <a:gd name="T22" fmla="*/ 6 w 231"/>
                    <a:gd name="T23" fmla="*/ 0 h 5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31" h="556">
                      <a:moveTo>
                        <a:pt x="87" y="2"/>
                      </a:moveTo>
                      <a:lnTo>
                        <a:pt x="231" y="556"/>
                      </a:lnTo>
                      <a:lnTo>
                        <a:pt x="142" y="556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2" y="2"/>
                      </a:lnTo>
                      <a:lnTo>
                        <a:pt x="32" y="2"/>
                      </a:lnTo>
                      <a:lnTo>
                        <a:pt x="43" y="2"/>
                      </a:lnTo>
                      <a:lnTo>
                        <a:pt x="55" y="2"/>
                      </a:lnTo>
                      <a:lnTo>
                        <a:pt x="66" y="2"/>
                      </a:lnTo>
                      <a:lnTo>
                        <a:pt x="76" y="2"/>
                      </a:lnTo>
                      <a:lnTo>
                        <a:pt x="87" y="2"/>
                      </a:lnTo>
                      <a:close/>
                    </a:path>
                  </a:pathLst>
                </a:custGeom>
                <a:solidFill>
                  <a:srgbClr val="DD8E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9" name="Freeform 277"/>
                <p:cNvSpPr>
                  <a:spLocks/>
                </p:cNvSpPr>
                <p:nvPr/>
              </p:nvSpPr>
              <p:spPr bwMode="auto">
                <a:xfrm>
                  <a:off x="4735" y="1421"/>
                  <a:ext cx="58" cy="139"/>
                </a:xfrm>
                <a:custGeom>
                  <a:avLst/>
                  <a:gdLst>
                    <a:gd name="T0" fmla="*/ 6 w 232"/>
                    <a:gd name="T1" fmla="*/ 0 h 556"/>
                    <a:gd name="T2" fmla="*/ 15 w 232"/>
                    <a:gd name="T3" fmla="*/ 35 h 556"/>
                    <a:gd name="T4" fmla="*/ 9 w 232"/>
                    <a:gd name="T5" fmla="*/ 35 h 556"/>
                    <a:gd name="T6" fmla="*/ 0 w 232"/>
                    <a:gd name="T7" fmla="*/ 0 h 556"/>
                    <a:gd name="T8" fmla="*/ 1 w 232"/>
                    <a:gd name="T9" fmla="*/ 0 h 556"/>
                    <a:gd name="T10" fmla="*/ 2 w 232"/>
                    <a:gd name="T11" fmla="*/ 0 h 556"/>
                    <a:gd name="T12" fmla="*/ 2 w 232"/>
                    <a:gd name="T13" fmla="*/ 0 h 556"/>
                    <a:gd name="T14" fmla="*/ 3 w 232"/>
                    <a:gd name="T15" fmla="*/ 0 h 556"/>
                    <a:gd name="T16" fmla="*/ 4 w 232"/>
                    <a:gd name="T17" fmla="*/ 0 h 556"/>
                    <a:gd name="T18" fmla="*/ 4 w 232"/>
                    <a:gd name="T19" fmla="*/ 0 h 556"/>
                    <a:gd name="T20" fmla="*/ 5 w 232"/>
                    <a:gd name="T21" fmla="*/ 0 h 556"/>
                    <a:gd name="T22" fmla="*/ 6 w 232"/>
                    <a:gd name="T23" fmla="*/ 0 h 5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32" h="556">
                      <a:moveTo>
                        <a:pt x="90" y="2"/>
                      </a:moveTo>
                      <a:lnTo>
                        <a:pt x="232" y="556"/>
                      </a:lnTo>
                      <a:lnTo>
                        <a:pt x="142" y="556"/>
                      </a:lnTo>
                      <a:lnTo>
                        <a:pt x="0" y="0"/>
                      </a:lnTo>
                      <a:lnTo>
                        <a:pt x="11" y="0"/>
                      </a:lnTo>
                      <a:lnTo>
                        <a:pt x="22" y="0"/>
                      </a:lnTo>
                      <a:lnTo>
                        <a:pt x="34" y="0"/>
                      </a:lnTo>
                      <a:lnTo>
                        <a:pt x="44" y="0"/>
                      </a:lnTo>
                      <a:lnTo>
                        <a:pt x="55" y="0"/>
                      </a:lnTo>
                      <a:lnTo>
                        <a:pt x="66" y="0"/>
                      </a:lnTo>
                      <a:lnTo>
                        <a:pt x="80" y="2"/>
                      </a:lnTo>
                      <a:lnTo>
                        <a:pt x="90" y="2"/>
                      </a:lnTo>
                      <a:close/>
                    </a:path>
                  </a:pathLst>
                </a:custGeom>
                <a:solidFill>
                  <a:srgbClr val="E091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0" name="Freeform 278"/>
                <p:cNvSpPr>
                  <a:spLocks/>
                </p:cNvSpPr>
                <p:nvPr/>
              </p:nvSpPr>
              <p:spPr bwMode="auto">
                <a:xfrm>
                  <a:off x="4724" y="1420"/>
                  <a:ext cx="58" cy="140"/>
                </a:xfrm>
                <a:custGeom>
                  <a:avLst/>
                  <a:gdLst>
                    <a:gd name="T0" fmla="*/ 6 w 232"/>
                    <a:gd name="T1" fmla="*/ 0 h 562"/>
                    <a:gd name="T2" fmla="*/ 15 w 232"/>
                    <a:gd name="T3" fmla="*/ 35 h 562"/>
                    <a:gd name="T4" fmla="*/ 9 w 232"/>
                    <a:gd name="T5" fmla="*/ 35 h 562"/>
                    <a:gd name="T6" fmla="*/ 0 w 232"/>
                    <a:gd name="T7" fmla="*/ 0 h 562"/>
                    <a:gd name="T8" fmla="*/ 1 w 232"/>
                    <a:gd name="T9" fmla="*/ 0 h 562"/>
                    <a:gd name="T10" fmla="*/ 2 w 232"/>
                    <a:gd name="T11" fmla="*/ 0 h 562"/>
                    <a:gd name="T12" fmla="*/ 2 w 232"/>
                    <a:gd name="T13" fmla="*/ 0 h 562"/>
                    <a:gd name="T14" fmla="*/ 3 w 232"/>
                    <a:gd name="T15" fmla="*/ 0 h 562"/>
                    <a:gd name="T16" fmla="*/ 4 w 232"/>
                    <a:gd name="T17" fmla="*/ 0 h 562"/>
                    <a:gd name="T18" fmla="*/ 4 w 232"/>
                    <a:gd name="T19" fmla="*/ 0 h 562"/>
                    <a:gd name="T20" fmla="*/ 5 w 232"/>
                    <a:gd name="T21" fmla="*/ 0 h 562"/>
                    <a:gd name="T22" fmla="*/ 6 w 232"/>
                    <a:gd name="T23" fmla="*/ 0 h 56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32" h="562">
                      <a:moveTo>
                        <a:pt x="90" y="6"/>
                      </a:moveTo>
                      <a:lnTo>
                        <a:pt x="232" y="562"/>
                      </a:lnTo>
                      <a:lnTo>
                        <a:pt x="142" y="562"/>
                      </a:lnTo>
                      <a:lnTo>
                        <a:pt x="0" y="0"/>
                      </a:lnTo>
                      <a:lnTo>
                        <a:pt x="11" y="3"/>
                      </a:lnTo>
                      <a:lnTo>
                        <a:pt x="22" y="3"/>
                      </a:lnTo>
                      <a:lnTo>
                        <a:pt x="33" y="6"/>
                      </a:lnTo>
                      <a:lnTo>
                        <a:pt x="44" y="6"/>
                      </a:lnTo>
                      <a:lnTo>
                        <a:pt x="55" y="6"/>
                      </a:lnTo>
                      <a:lnTo>
                        <a:pt x="66" y="6"/>
                      </a:lnTo>
                      <a:lnTo>
                        <a:pt x="80" y="6"/>
                      </a:lnTo>
                      <a:lnTo>
                        <a:pt x="90" y="6"/>
                      </a:lnTo>
                      <a:close/>
                    </a:path>
                  </a:pathLst>
                </a:custGeom>
                <a:solidFill>
                  <a:srgbClr val="E09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1" name="Freeform 279"/>
                <p:cNvSpPr>
                  <a:spLocks/>
                </p:cNvSpPr>
                <p:nvPr/>
              </p:nvSpPr>
              <p:spPr bwMode="auto">
                <a:xfrm>
                  <a:off x="4712" y="1420"/>
                  <a:ext cx="59" cy="140"/>
                </a:xfrm>
                <a:custGeom>
                  <a:avLst/>
                  <a:gdLst>
                    <a:gd name="T0" fmla="*/ 6 w 233"/>
                    <a:gd name="T1" fmla="*/ 0 h 562"/>
                    <a:gd name="T2" fmla="*/ 15 w 233"/>
                    <a:gd name="T3" fmla="*/ 35 h 562"/>
                    <a:gd name="T4" fmla="*/ 9 w 233"/>
                    <a:gd name="T5" fmla="*/ 35 h 562"/>
                    <a:gd name="T6" fmla="*/ 0 w 233"/>
                    <a:gd name="T7" fmla="*/ 0 h 562"/>
                    <a:gd name="T8" fmla="*/ 1 w 233"/>
                    <a:gd name="T9" fmla="*/ 0 h 562"/>
                    <a:gd name="T10" fmla="*/ 1 w 233"/>
                    <a:gd name="T11" fmla="*/ 0 h 562"/>
                    <a:gd name="T12" fmla="*/ 2 w 233"/>
                    <a:gd name="T13" fmla="*/ 0 h 562"/>
                    <a:gd name="T14" fmla="*/ 3 w 233"/>
                    <a:gd name="T15" fmla="*/ 0 h 562"/>
                    <a:gd name="T16" fmla="*/ 4 w 233"/>
                    <a:gd name="T17" fmla="*/ 0 h 562"/>
                    <a:gd name="T18" fmla="*/ 5 w 233"/>
                    <a:gd name="T19" fmla="*/ 0 h 562"/>
                    <a:gd name="T20" fmla="*/ 5 w 233"/>
                    <a:gd name="T21" fmla="*/ 0 h 562"/>
                    <a:gd name="T22" fmla="*/ 6 w 233"/>
                    <a:gd name="T23" fmla="*/ 0 h 56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33" h="562">
                      <a:moveTo>
                        <a:pt x="91" y="6"/>
                      </a:moveTo>
                      <a:lnTo>
                        <a:pt x="233" y="562"/>
                      </a:lnTo>
                      <a:lnTo>
                        <a:pt x="146" y="562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1" y="0"/>
                      </a:lnTo>
                      <a:lnTo>
                        <a:pt x="35" y="0"/>
                      </a:lnTo>
                      <a:lnTo>
                        <a:pt x="45" y="0"/>
                      </a:lnTo>
                      <a:lnTo>
                        <a:pt x="56" y="0"/>
                      </a:lnTo>
                      <a:lnTo>
                        <a:pt x="70" y="3"/>
                      </a:lnTo>
                      <a:lnTo>
                        <a:pt x="81" y="3"/>
                      </a:lnTo>
                      <a:lnTo>
                        <a:pt x="91" y="6"/>
                      </a:lnTo>
                      <a:close/>
                    </a:path>
                  </a:pathLst>
                </a:custGeom>
                <a:solidFill>
                  <a:srgbClr val="E09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2" name="Freeform 280"/>
                <p:cNvSpPr>
                  <a:spLocks/>
                </p:cNvSpPr>
                <p:nvPr/>
              </p:nvSpPr>
              <p:spPr bwMode="auto">
                <a:xfrm>
                  <a:off x="4701" y="1420"/>
                  <a:ext cx="58" cy="140"/>
                </a:xfrm>
                <a:custGeom>
                  <a:avLst/>
                  <a:gdLst>
                    <a:gd name="T0" fmla="*/ 6 w 231"/>
                    <a:gd name="T1" fmla="*/ 0 h 562"/>
                    <a:gd name="T2" fmla="*/ 15 w 231"/>
                    <a:gd name="T3" fmla="*/ 35 h 562"/>
                    <a:gd name="T4" fmla="*/ 9 w 231"/>
                    <a:gd name="T5" fmla="*/ 35 h 562"/>
                    <a:gd name="T6" fmla="*/ 0 w 231"/>
                    <a:gd name="T7" fmla="*/ 0 h 562"/>
                    <a:gd name="T8" fmla="*/ 1 w 231"/>
                    <a:gd name="T9" fmla="*/ 0 h 562"/>
                    <a:gd name="T10" fmla="*/ 1 w 231"/>
                    <a:gd name="T11" fmla="*/ 0 h 562"/>
                    <a:gd name="T12" fmla="*/ 2 w 231"/>
                    <a:gd name="T13" fmla="*/ 0 h 562"/>
                    <a:gd name="T14" fmla="*/ 3 w 231"/>
                    <a:gd name="T15" fmla="*/ 0 h 562"/>
                    <a:gd name="T16" fmla="*/ 4 w 231"/>
                    <a:gd name="T17" fmla="*/ 0 h 562"/>
                    <a:gd name="T18" fmla="*/ 4 w 231"/>
                    <a:gd name="T19" fmla="*/ 0 h 562"/>
                    <a:gd name="T20" fmla="*/ 5 w 231"/>
                    <a:gd name="T21" fmla="*/ 0 h 562"/>
                    <a:gd name="T22" fmla="*/ 6 w 231"/>
                    <a:gd name="T23" fmla="*/ 0 h 56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31" h="562">
                      <a:moveTo>
                        <a:pt x="89" y="0"/>
                      </a:moveTo>
                      <a:lnTo>
                        <a:pt x="231" y="562"/>
                      </a:lnTo>
                      <a:lnTo>
                        <a:pt x="146" y="562"/>
                      </a:lnTo>
                      <a:lnTo>
                        <a:pt x="0" y="0"/>
                      </a:lnTo>
                      <a:lnTo>
                        <a:pt x="10" y="0"/>
                      </a:lnTo>
                      <a:lnTo>
                        <a:pt x="21" y="0"/>
                      </a:lnTo>
                      <a:lnTo>
                        <a:pt x="33" y="0"/>
                      </a:lnTo>
                      <a:lnTo>
                        <a:pt x="44" y="0"/>
                      </a:lnTo>
                      <a:lnTo>
                        <a:pt x="54" y="0"/>
                      </a:lnTo>
                      <a:lnTo>
                        <a:pt x="68" y="0"/>
                      </a:lnTo>
                      <a:lnTo>
                        <a:pt x="7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E099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3" name="Freeform 281"/>
                <p:cNvSpPr>
                  <a:spLocks/>
                </p:cNvSpPr>
                <p:nvPr/>
              </p:nvSpPr>
              <p:spPr bwMode="auto">
                <a:xfrm>
                  <a:off x="4700" y="1420"/>
                  <a:ext cx="49" cy="140"/>
                </a:xfrm>
                <a:custGeom>
                  <a:avLst/>
                  <a:gdLst>
                    <a:gd name="T0" fmla="*/ 3 w 198"/>
                    <a:gd name="T1" fmla="*/ 0 h 562"/>
                    <a:gd name="T2" fmla="*/ 12 w 198"/>
                    <a:gd name="T3" fmla="*/ 35 h 562"/>
                    <a:gd name="T4" fmla="*/ 7 w 198"/>
                    <a:gd name="T5" fmla="*/ 35 h 562"/>
                    <a:gd name="T6" fmla="*/ 0 w 198"/>
                    <a:gd name="T7" fmla="*/ 9 h 562"/>
                    <a:gd name="T8" fmla="*/ 0 w 198"/>
                    <a:gd name="T9" fmla="*/ 0 h 562"/>
                    <a:gd name="T10" fmla="*/ 1 w 198"/>
                    <a:gd name="T11" fmla="*/ 0 h 562"/>
                    <a:gd name="T12" fmla="*/ 2 w 198"/>
                    <a:gd name="T13" fmla="*/ 0 h 562"/>
                    <a:gd name="T14" fmla="*/ 2 w 198"/>
                    <a:gd name="T15" fmla="*/ 0 h 562"/>
                    <a:gd name="T16" fmla="*/ 3 w 198"/>
                    <a:gd name="T17" fmla="*/ 0 h 5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8" h="562">
                      <a:moveTo>
                        <a:pt x="52" y="0"/>
                      </a:moveTo>
                      <a:lnTo>
                        <a:pt x="198" y="562"/>
                      </a:lnTo>
                      <a:lnTo>
                        <a:pt x="108" y="562"/>
                      </a:lnTo>
                      <a:lnTo>
                        <a:pt x="0" y="147"/>
                      </a:lnTo>
                      <a:lnTo>
                        <a:pt x="6" y="0"/>
                      </a:lnTo>
                      <a:lnTo>
                        <a:pt x="16" y="0"/>
                      </a:lnTo>
                      <a:lnTo>
                        <a:pt x="27" y="0"/>
                      </a:lnTo>
                      <a:lnTo>
                        <a:pt x="41" y="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E29E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4" name="Freeform 282"/>
                <p:cNvSpPr>
                  <a:spLocks/>
                </p:cNvSpPr>
                <p:nvPr/>
              </p:nvSpPr>
              <p:spPr bwMode="auto">
                <a:xfrm>
                  <a:off x="4700" y="1420"/>
                  <a:ext cx="38" cy="140"/>
                </a:xfrm>
                <a:custGeom>
                  <a:avLst/>
                  <a:gdLst>
                    <a:gd name="T0" fmla="*/ 0 w 154"/>
                    <a:gd name="T1" fmla="*/ 0 h 562"/>
                    <a:gd name="T2" fmla="*/ 9 w 154"/>
                    <a:gd name="T3" fmla="*/ 35 h 562"/>
                    <a:gd name="T4" fmla="*/ 4 w 154"/>
                    <a:gd name="T5" fmla="*/ 35 h 562"/>
                    <a:gd name="T6" fmla="*/ 0 w 154"/>
                    <a:gd name="T7" fmla="*/ 20 h 562"/>
                    <a:gd name="T8" fmla="*/ 0 w 154"/>
                    <a:gd name="T9" fmla="*/ 0 h 562"/>
                    <a:gd name="T10" fmla="*/ 0 w 154"/>
                    <a:gd name="T11" fmla="*/ 0 h 56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54" h="562">
                      <a:moveTo>
                        <a:pt x="8" y="0"/>
                      </a:moveTo>
                      <a:lnTo>
                        <a:pt x="154" y="562"/>
                      </a:lnTo>
                      <a:lnTo>
                        <a:pt x="62" y="562"/>
                      </a:lnTo>
                      <a:lnTo>
                        <a:pt x="0" y="319"/>
                      </a:lnTo>
                      <a:lnTo>
                        <a:pt x="6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E5A3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5" name="Freeform 283"/>
                <p:cNvSpPr>
                  <a:spLocks/>
                </p:cNvSpPr>
                <p:nvPr/>
              </p:nvSpPr>
              <p:spPr bwMode="auto">
                <a:xfrm>
                  <a:off x="4700" y="1457"/>
                  <a:ext cx="27" cy="103"/>
                </a:xfrm>
                <a:custGeom>
                  <a:avLst/>
                  <a:gdLst>
                    <a:gd name="T0" fmla="*/ 0 w 108"/>
                    <a:gd name="T1" fmla="*/ 0 h 415"/>
                    <a:gd name="T2" fmla="*/ 7 w 108"/>
                    <a:gd name="T3" fmla="*/ 26 h 415"/>
                    <a:gd name="T4" fmla="*/ 1 w 108"/>
                    <a:gd name="T5" fmla="*/ 26 h 415"/>
                    <a:gd name="T6" fmla="*/ 0 w 108"/>
                    <a:gd name="T7" fmla="*/ 21 h 415"/>
                    <a:gd name="T8" fmla="*/ 0 w 108"/>
                    <a:gd name="T9" fmla="*/ 0 h 41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08" h="415">
                      <a:moveTo>
                        <a:pt x="0" y="0"/>
                      </a:moveTo>
                      <a:lnTo>
                        <a:pt x="108" y="415"/>
                      </a:lnTo>
                      <a:lnTo>
                        <a:pt x="18" y="415"/>
                      </a:lnTo>
                      <a:lnTo>
                        <a:pt x="0" y="3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5A57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6" name="Freeform 284"/>
                <p:cNvSpPr>
                  <a:spLocks/>
                </p:cNvSpPr>
                <p:nvPr/>
              </p:nvSpPr>
              <p:spPr bwMode="auto">
                <a:xfrm>
                  <a:off x="4700" y="1499"/>
                  <a:ext cx="15" cy="61"/>
                </a:xfrm>
                <a:custGeom>
                  <a:avLst/>
                  <a:gdLst>
                    <a:gd name="T0" fmla="*/ 0 w 62"/>
                    <a:gd name="T1" fmla="*/ 0 h 243"/>
                    <a:gd name="T2" fmla="*/ 4 w 62"/>
                    <a:gd name="T3" fmla="*/ 15 h 243"/>
                    <a:gd name="T4" fmla="*/ 0 w 62"/>
                    <a:gd name="T5" fmla="*/ 15 h 243"/>
                    <a:gd name="T6" fmla="*/ 0 w 62"/>
                    <a:gd name="T7" fmla="*/ 0 h 24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62" h="243">
                      <a:moveTo>
                        <a:pt x="0" y="0"/>
                      </a:moveTo>
                      <a:lnTo>
                        <a:pt x="62" y="243"/>
                      </a:lnTo>
                      <a:lnTo>
                        <a:pt x="0" y="24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8A8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7" name="Freeform 285"/>
                <p:cNvSpPr>
                  <a:spLocks/>
                </p:cNvSpPr>
                <p:nvPr/>
              </p:nvSpPr>
              <p:spPr bwMode="auto">
                <a:xfrm>
                  <a:off x="4700" y="1543"/>
                  <a:ext cx="4" cy="17"/>
                </a:xfrm>
                <a:custGeom>
                  <a:avLst/>
                  <a:gdLst>
                    <a:gd name="T0" fmla="*/ 0 w 18"/>
                    <a:gd name="T1" fmla="*/ 0 h 70"/>
                    <a:gd name="T2" fmla="*/ 1 w 18"/>
                    <a:gd name="T3" fmla="*/ 4 h 70"/>
                    <a:gd name="T4" fmla="*/ 0 w 18"/>
                    <a:gd name="T5" fmla="*/ 4 h 70"/>
                    <a:gd name="T6" fmla="*/ 0 w 18"/>
                    <a:gd name="T7" fmla="*/ 0 h 7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8" h="70">
                      <a:moveTo>
                        <a:pt x="0" y="0"/>
                      </a:moveTo>
                      <a:lnTo>
                        <a:pt x="18" y="70"/>
                      </a:lnTo>
                      <a:lnTo>
                        <a:pt x="0" y="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8AA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8" name="Freeform 286"/>
                <p:cNvSpPr>
                  <a:spLocks/>
                </p:cNvSpPr>
                <p:nvPr/>
              </p:nvSpPr>
              <p:spPr bwMode="auto">
                <a:xfrm>
                  <a:off x="4188" y="1470"/>
                  <a:ext cx="119" cy="100"/>
                </a:xfrm>
                <a:custGeom>
                  <a:avLst/>
                  <a:gdLst>
                    <a:gd name="T0" fmla="*/ 28 w 475"/>
                    <a:gd name="T1" fmla="*/ 0 h 400"/>
                    <a:gd name="T2" fmla="*/ 30 w 475"/>
                    <a:gd name="T3" fmla="*/ 6 h 400"/>
                    <a:gd name="T4" fmla="*/ 27 w 475"/>
                    <a:gd name="T5" fmla="*/ 8 h 400"/>
                    <a:gd name="T6" fmla="*/ 24 w 475"/>
                    <a:gd name="T7" fmla="*/ 10 h 400"/>
                    <a:gd name="T8" fmla="*/ 21 w 475"/>
                    <a:gd name="T9" fmla="*/ 11 h 400"/>
                    <a:gd name="T10" fmla="*/ 19 w 475"/>
                    <a:gd name="T11" fmla="*/ 13 h 400"/>
                    <a:gd name="T12" fmla="*/ 16 w 475"/>
                    <a:gd name="T13" fmla="*/ 16 h 400"/>
                    <a:gd name="T14" fmla="*/ 15 w 475"/>
                    <a:gd name="T15" fmla="*/ 19 h 400"/>
                    <a:gd name="T16" fmla="*/ 13 w 475"/>
                    <a:gd name="T17" fmla="*/ 22 h 400"/>
                    <a:gd name="T18" fmla="*/ 12 w 475"/>
                    <a:gd name="T19" fmla="*/ 25 h 400"/>
                    <a:gd name="T20" fmla="*/ 10 w 475"/>
                    <a:gd name="T21" fmla="*/ 25 h 400"/>
                    <a:gd name="T22" fmla="*/ 9 w 475"/>
                    <a:gd name="T23" fmla="*/ 25 h 400"/>
                    <a:gd name="T24" fmla="*/ 7 w 475"/>
                    <a:gd name="T25" fmla="*/ 25 h 400"/>
                    <a:gd name="T26" fmla="*/ 6 w 475"/>
                    <a:gd name="T27" fmla="*/ 25 h 400"/>
                    <a:gd name="T28" fmla="*/ 4 w 475"/>
                    <a:gd name="T29" fmla="*/ 25 h 400"/>
                    <a:gd name="T30" fmla="*/ 3 w 475"/>
                    <a:gd name="T31" fmla="*/ 25 h 400"/>
                    <a:gd name="T32" fmla="*/ 1 w 475"/>
                    <a:gd name="T33" fmla="*/ 25 h 400"/>
                    <a:gd name="T34" fmla="*/ 0 w 475"/>
                    <a:gd name="T35" fmla="*/ 25 h 400"/>
                    <a:gd name="T36" fmla="*/ 1 w 475"/>
                    <a:gd name="T37" fmla="*/ 23 h 400"/>
                    <a:gd name="T38" fmla="*/ 1 w 475"/>
                    <a:gd name="T39" fmla="*/ 21 h 400"/>
                    <a:gd name="T40" fmla="*/ 2 w 475"/>
                    <a:gd name="T41" fmla="*/ 19 h 400"/>
                    <a:gd name="T42" fmla="*/ 3 w 475"/>
                    <a:gd name="T43" fmla="*/ 16 h 400"/>
                    <a:gd name="T44" fmla="*/ 4 w 475"/>
                    <a:gd name="T45" fmla="*/ 15 h 400"/>
                    <a:gd name="T46" fmla="*/ 6 w 475"/>
                    <a:gd name="T47" fmla="*/ 13 h 400"/>
                    <a:gd name="T48" fmla="*/ 7 w 475"/>
                    <a:gd name="T49" fmla="*/ 11 h 400"/>
                    <a:gd name="T50" fmla="*/ 9 w 475"/>
                    <a:gd name="T51" fmla="*/ 9 h 400"/>
                    <a:gd name="T52" fmla="*/ 11 w 475"/>
                    <a:gd name="T53" fmla="*/ 8 h 400"/>
                    <a:gd name="T54" fmla="*/ 13 w 475"/>
                    <a:gd name="T55" fmla="*/ 6 h 400"/>
                    <a:gd name="T56" fmla="*/ 15 w 475"/>
                    <a:gd name="T57" fmla="*/ 5 h 400"/>
                    <a:gd name="T58" fmla="*/ 18 w 475"/>
                    <a:gd name="T59" fmla="*/ 4 h 400"/>
                    <a:gd name="T60" fmla="*/ 20 w 475"/>
                    <a:gd name="T61" fmla="*/ 3 h 400"/>
                    <a:gd name="T62" fmla="*/ 23 w 475"/>
                    <a:gd name="T63" fmla="*/ 2 h 400"/>
                    <a:gd name="T64" fmla="*/ 25 w 475"/>
                    <a:gd name="T65" fmla="*/ 1 h 400"/>
                    <a:gd name="T66" fmla="*/ 28 w 475"/>
                    <a:gd name="T67" fmla="*/ 0 h 40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475" h="400">
                      <a:moveTo>
                        <a:pt x="443" y="0"/>
                      </a:moveTo>
                      <a:lnTo>
                        <a:pt x="475" y="100"/>
                      </a:lnTo>
                      <a:lnTo>
                        <a:pt x="427" y="123"/>
                      </a:lnTo>
                      <a:lnTo>
                        <a:pt x="380" y="150"/>
                      </a:lnTo>
                      <a:lnTo>
                        <a:pt x="337" y="180"/>
                      </a:lnTo>
                      <a:lnTo>
                        <a:pt x="299" y="212"/>
                      </a:lnTo>
                      <a:lnTo>
                        <a:pt x="261" y="253"/>
                      </a:lnTo>
                      <a:lnTo>
                        <a:pt x="231" y="294"/>
                      </a:lnTo>
                      <a:lnTo>
                        <a:pt x="203" y="342"/>
                      </a:lnTo>
                      <a:lnTo>
                        <a:pt x="182" y="391"/>
                      </a:lnTo>
                      <a:lnTo>
                        <a:pt x="161" y="395"/>
                      </a:lnTo>
                      <a:lnTo>
                        <a:pt x="138" y="397"/>
                      </a:lnTo>
                      <a:lnTo>
                        <a:pt x="117" y="397"/>
                      </a:lnTo>
                      <a:lnTo>
                        <a:pt x="92" y="400"/>
                      </a:lnTo>
                      <a:lnTo>
                        <a:pt x="67" y="400"/>
                      </a:lnTo>
                      <a:lnTo>
                        <a:pt x="44" y="400"/>
                      </a:lnTo>
                      <a:lnTo>
                        <a:pt x="21" y="400"/>
                      </a:lnTo>
                      <a:lnTo>
                        <a:pt x="0" y="400"/>
                      </a:lnTo>
                      <a:lnTo>
                        <a:pt x="8" y="361"/>
                      </a:lnTo>
                      <a:lnTo>
                        <a:pt x="16" y="326"/>
                      </a:lnTo>
                      <a:lnTo>
                        <a:pt x="30" y="294"/>
                      </a:lnTo>
                      <a:lnTo>
                        <a:pt x="49" y="261"/>
                      </a:lnTo>
                      <a:lnTo>
                        <a:pt x="67" y="231"/>
                      </a:lnTo>
                      <a:lnTo>
                        <a:pt x="92" y="201"/>
                      </a:lnTo>
                      <a:lnTo>
                        <a:pt x="117" y="174"/>
                      </a:lnTo>
                      <a:lnTo>
                        <a:pt x="143" y="147"/>
                      </a:lnTo>
                      <a:lnTo>
                        <a:pt x="177" y="123"/>
                      </a:lnTo>
                      <a:lnTo>
                        <a:pt x="209" y="100"/>
                      </a:lnTo>
                      <a:lnTo>
                        <a:pt x="244" y="79"/>
                      </a:lnTo>
                      <a:lnTo>
                        <a:pt x="279" y="60"/>
                      </a:lnTo>
                      <a:lnTo>
                        <a:pt x="318" y="40"/>
                      </a:lnTo>
                      <a:lnTo>
                        <a:pt x="358" y="28"/>
                      </a:lnTo>
                      <a:lnTo>
                        <a:pt x="399" y="12"/>
                      </a:lnTo>
                      <a:lnTo>
                        <a:pt x="443" y="0"/>
                      </a:lnTo>
                      <a:close/>
                    </a:path>
                  </a:pathLst>
                </a:custGeom>
                <a:solidFill>
                  <a:srgbClr val="CC5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09" name="Freeform 287"/>
                <p:cNvSpPr>
                  <a:spLocks/>
                </p:cNvSpPr>
                <p:nvPr/>
              </p:nvSpPr>
              <p:spPr bwMode="auto">
                <a:xfrm>
                  <a:off x="4293" y="1468"/>
                  <a:ext cx="21" cy="29"/>
                </a:xfrm>
                <a:custGeom>
                  <a:avLst/>
                  <a:gdLst>
                    <a:gd name="T0" fmla="*/ 2 w 81"/>
                    <a:gd name="T1" fmla="*/ 7 h 117"/>
                    <a:gd name="T2" fmla="*/ 0 w 81"/>
                    <a:gd name="T3" fmla="*/ 1 h 117"/>
                    <a:gd name="T4" fmla="*/ 1 w 81"/>
                    <a:gd name="T5" fmla="*/ 1 h 117"/>
                    <a:gd name="T6" fmla="*/ 2 w 81"/>
                    <a:gd name="T7" fmla="*/ 1 h 117"/>
                    <a:gd name="T8" fmla="*/ 2 w 81"/>
                    <a:gd name="T9" fmla="*/ 0 h 117"/>
                    <a:gd name="T10" fmla="*/ 3 w 81"/>
                    <a:gd name="T11" fmla="*/ 0 h 117"/>
                    <a:gd name="T12" fmla="*/ 5 w 81"/>
                    <a:gd name="T13" fmla="*/ 6 h 117"/>
                    <a:gd name="T14" fmla="*/ 4 w 81"/>
                    <a:gd name="T15" fmla="*/ 6 h 117"/>
                    <a:gd name="T16" fmla="*/ 4 w 81"/>
                    <a:gd name="T17" fmla="*/ 7 h 117"/>
                    <a:gd name="T18" fmla="*/ 3 w 81"/>
                    <a:gd name="T19" fmla="*/ 7 h 117"/>
                    <a:gd name="T20" fmla="*/ 2 w 81"/>
                    <a:gd name="T21" fmla="*/ 7 h 1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1" h="117">
                      <a:moveTo>
                        <a:pt x="29" y="117"/>
                      </a:moveTo>
                      <a:lnTo>
                        <a:pt x="0" y="13"/>
                      </a:lnTo>
                      <a:lnTo>
                        <a:pt x="10" y="13"/>
                      </a:lnTo>
                      <a:lnTo>
                        <a:pt x="23" y="11"/>
                      </a:lnTo>
                      <a:lnTo>
                        <a:pt x="35" y="6"/>
                      </a:lnTo>
                      <a:lnTo>
                        <a:pt x="48" y="0"/>
                      </a:lnTo>
                      <a:lnTo>
                        <a:pt x="81" y="101"/>
                      </a:lnTo>
                      <a:lnTo>
                        <a:pt x="67" y="106"/>
                      </a:lnTo>
                      <a:lnTo>
                        <a:pt x="56" y="108"/>
                      </a:lnTo>
                      <a:lnTo>
                        <a:pt x="42" y="114"/>
                      </a:lnTo>
                      <a:lnTo>
                        <a:pt x="29" y="117"/>
                      </a:lnTo>
                      <a:close/>
                    </a:path>
                  </a:pathLst>
                </a:custGeom>
                <a:solidFill>
                  <a:srgbClr val="CC562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0" name="Freeform 288"/>
                <p:cNvSpPr>
                  <a:spLocks/>
                </p:cNvSpPr>
                <p:nvPr/>
              </p:nvSpPr>
              <p:spPr bwMode="auto">
                <a:xfrm>
                  <a:off x="4299" y="1467"/>
                  <a:ext cx="20" cy="28"/>
                </a:xfrm>
                <a:custGeom>
                  <a:avLst/>
                  <a:gdLst>
                    <a:gd name="T0" fmla="*/ 2 w 81"/>
                    <a:gd name="T1" fmla="*/ 7 h 111"/>
                    <a:gd name="T2" fmla="*/ 0 w 81"/>
                    <a:gd name="T3" fmla="*/ 1 h 111"/>
                    <a:gd name="T4" fmla="*/ 1 w 81"/>
                    <a:gd name="T5" fmla="*/ 1 h 111"/>
                    <a:gd name="T6" fmla="*/ 2 w 81"/>
                    <a:gd name="T7" fmla="*/ 0 h 111"/>
                    <a:gd name="T8" fmla="*/ 2 w 81"/>
                    <a:gd name="T9" fmla="*/ 0 h 111"/>
                    <a:gd name="T10" fmla="*/ 3 w 81"/>
                    <a:gd name="T11" fmla="*/ 0 h 111"/>
                    <a:gd name="T12" fmla="*/ 5 w 81"/>
                    <a:gd name="T13" fmla="*/ 6 h 111"/>
                    <a:gd name="T14" fmla="*/ 4 w 81"/>
                    <a:gd name="T15" fmla="*/ 6 h 111"/>
                    <a:gd name="T16" fmla="*/ 4 w 81"/>
                    <a:gd name="T17" fmla="*/ 7 h 111"/>
                    <a:gd name="T18" fmla="*/ 3 w 81"/>
                    <a:gd name="T19" fmla="*/ 7 h 111"/>
                    <a:gd name="T20" fmla="*/ 2 w 81"/>
                    <a:gd name="T21" fmla="*/ 7 h 11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1" h="111">
                      <a:moveTo>
                        <a:pt x="32" y="111"/>
                      </a:moveTo>
                      <a:lnTo>
                        <a:pt x="0" y="11"/>
                      </a:lnTo>
                      <a:lnTo>
                        <a:pt x="14" y="9"/>
                      </a:lnTo>
                      <a:lnTo>
                        <a:pt x="27" y="5"/>
                      </a:lnTo>
                      <a:lnTo>
                        <a:pt x="37" y="3"/>
                      </a:lnTo>
                      <a:lnTo>
                        <a:pt x="51" y="0"/>
                      </a:lnTo>
                      <a:lnTo>
                        <a:pt x="81" y="95"/>
                      </a:lnTo>
                      <a:lnTo>
                        <a:pt x="70" y="99"/>
                      </a:lnTo>
                      <a:lnTo>
                        <a:pt x="60" y="104"/>
                      </a:lnTo>
                      <a:lnTo>
                        <a:pt x="46" y="106"/>
                      </a:lnTo>
                      <a:lnTo>
                        <a:pt x="32" y="111"/>
                      </a:lnTo>
                      <a:close/>
                    </a:path>
                  </a:pathLst>
                </a:custGeom>
                <a:solidFill>
                  <a:srgbClr val="CC56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1" name="Freeform 289"/>
                <p:cNvSpPr>
                  <a:spLocks/>
                </p:cNvSpPr>
                <p:nvPr/>
              </p:nvSpPr>
              <p:spPr bwMode="auto">
                <a:xfrm>
                  <a:off x="4305" y="1466"/>
                  <a:ext cx="21" cy="27"/>
                </a:xfrm>
                <a:custGeom>
                  <a:avLst/>
                  <a:gdLst>
                    <a:gd name="T0" fmla="*/ 2 w 81"/>
                    <a:gd name="T1" fmla="*/ 7 h 109"/>
                    <a:gd name="T2" fmla="*/ 0 w 81"/>
                    <a:gd name="T3" fmla="*/ 0 h 109"/>
                    <a:gd name="T4" fmla="*/ 1 w 81"/>
                    <a:gd name="T5" fmla="*/ 0 h 109"/>
                    <a:gd name="T6" fmla="*/ 2 w 81"/>
                    <a:gd name="T7" fmla="*/ 0 h 109"/>
                    <a:gd name="T8" fmla="*/ 3 w 81"/>
                    <a:gd name="T9" fmla="*/ 0 h 109"/>
                    <a:gd name="T10" fmla="*/ 3 w 81"/>
                    <a:gd name="T11" fmla="*/ 0 h 109"/>
                    <a:gd name="T12" fmla="*/ 5 w 81"/>
                    <a:gd name="T13" fmla="*/ 6 h 109"/>
                    <a:gd name="T14" fmla="*/ 5 w 81"/>
                    <a:gd name="T15" fmla="*/ 6 h 109"/>
                    <a:gd name="T16" fmla="*/ 4 w 81"/>
                    <a:gd name="T17" fmla="*/ 6 h 109"/>
                    <a:gd name="T18" fmla="*/ 3 w 81"/>
                    <a:gd name="T19" fmla="*/ 6 h 109"/>
                    <a:gd name="T20" fmla="*/ 2 w 81"/>
                    <a:gd name="T21" fmla="*/ 7 h 10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1" h="109">
                      <a:moveTo>
                        <a:pt x="33" y="109"/>
                      </a:moveTo>
                      <a:lnTo>
                        <a:pt x="0" y="8"/>
                      </a:lnTo>
                      <a:lnTo>
                        <a:pt x="14" y="8"/>
                      </a:lnTo>
                      <a:lnTo>
                        <a:pt x="27" y="5"/>
                      </a:lnTo>
                      <a:lnTo>
                        <a:pt x="38" y="3"/>
                      </a:lnTo>
                      <a:lnTo>
                        <a:pt x="52" y="0"/>
                      </a:lnTo>
                      <a:lnTo>
                        <a:pt x="81" y="92"/>
                      </a:lnTo>
                      <a:lnTo>
                        <a:pt x="70" y="95"/>
                      </a:lnTo>
                      <a:lnTo>
                        <a:pt x="57" y="100"/>
                      </a:lnTo>
                      <a:lnTo>
                        <a:pt x="43" y="104"/>
                      </a:lnTo>
                      <a:lnTo>
                        <a:pt x="33" y="109"/>
                      </a:lnTo>
                      <a:close/>
                    </a:path>
                  </a:pathLst>
                </a:custGeom>
                <a:solidFill>
                  <a:srgbClr val="CC592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2" name="Freeform 290"/>
                <p:cNvSpPr>
                  <a:spLocks/>
                </p:cNvSpPr>
                <p:nvPr/>
              </p:nvSpPr>
              <p:spPr bwMode="auto">
                <a:xfrm>
                  <a:off x="4312" y="1465"/>
                  <a:ext cx="21" cy="26"/>
                </a:xfrm>
                <a:custGeom>
                  <a:avLst/>
                  <a:gdLst>
                    <a:gd name="T0" fmla="*/ 2 w 85"/>
                    <a:gd name="T1" fmla="*/ 6 h 106"/>
                    <a:gd name="T2" fmla="*/ 0 w 85"/>
                    <a:gd name="T3" fmla="*/ 1 h 106"/>
                    <a:gd name="T4" fmla="*/ 1 w 85"/>
                    <a:gd name="T5" fmla="*/ 0 h 106"/>
                    <a:gd name="T6" fmla="*/ 2 w 85"/>
                    <a:gd name="T7" fmla="*/ 0 h 106"/>
                    <a:gd name="T8" fmla="*/ 2 w 85"/>
                    <a:gd name="T9" fmla="*/ 0 h 106"/>
                    <a:gd name="T10" fmla="*/ 3 w 85"/>
                    <a:gd name="T11" fmla="*/ 0 h 106"/>
                    <a:gd name="T12" fmla="*/ 5 w 85"/>
                    <a:gd name="T13" fmla="*/ 6 h 106"/>
                    <a:gd name="T14" fmla="*/ 4 w 85"/>
                    <a:gd name="T15" fmla="*/ 6 h 106"/>
                    <a:gd name="T16" fmla="*/ 3 w 85"/>
                    <a:gd name="T17" fmla="*/ 6 h 106"/>
                    <a:gd name="T18" fmla="*/ 3 w 85"/>
                    <a:gd name="T19" fmla="*/ 6 h 106"/>
                    <a:gd name="T20" fmla="*/ 2 w 85"/>
                    <a:gd name="T21" fmla="*/ 6 h 10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5" h="106">
                      <a:moveTo>
                        <a:pt x="30" y="106"/>
                      </a:moveTo>
                      <a:lnTo>
                        <a:pt x="0" y="11"/>
                      </a:lnTo>
                      <a:lnTo>
                        <a:pt x="14" y="9"/>
                      </a:lnTo>
                      <a:lnTo>
                        <a:pt x="28" y="6"/>
                      </a:lnTo>
                      <a:lnTo>
                        <a:pt x="41" y="4"/>
                      </a:lnTo>
                      <a:lnTo>
                        <a:pt x="55" y="0"/>
                      </a:lnTo>
                      <a:lnTo>
                        <a:pt x="85" y="92"/>
                      </a:lnTo>
                      <a:lnTo>
                        <a:pt x="71" y="96"/>
                      </a:lnTo>
                      <a:lnTo>
                        <a:pt x="57" y="101"/>
                      </a:lnTo>
                      <a:lnTo>
                        <a:pt x="44" y="104"/>
                      </a:lnTo>
                      <a:lnTo>
                        <a:pt x="30" y="106"/>
                      </a:lnTo>
                      <a:close/>
                    </a:path>
                  </a:pathLst>
                </a:custGeom>
                <a:solidFill>
                  <a:srgbClr val="CC592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3" name="Freeform 291"/>
                <p:cNvSpPr>
                  <a:spLocks/>
                </p:cNvSpPr>
                <p:nvPr/>
              </p:nvSpPr>
              <p:spPr bwMode="auto">
                <a:xfrm>
                  <a:off x="4319" y="1464"/>
                  <a:ext cx="20" cy="25"/>
                </a:xfrm>
                <a:custGeom>
                  <a:avLst/>
                  <a:gdLst>
                    <a:gd name="T0" fmla="*/ 2 w 83"/>
                    <a:gd name="T1" fmla="*/ 6 h 100"/>
                    <a:gd name="T2" fmla="*/ 0 w 83"/>
                    <a:gd name="T3" fmla="*/ 1 h 100"/>
                    <a:gd name="T4" fmla="*/ 1 w 83"/>
                    <a:gd name="T5" fmla="*/ 1 h 100"/>
                    <a:gd name="T6" fmla="*/ 2 w 83"/>
                    <a:gd name="T7" fmla="*/ 0 h 100"/>
                    <a:gd name="T8" fmla="*/ 2 w 83"/>
                    <a:gd name="T9" fmla="*/ 0 h 100"/>
                    <a:gd name="T10" fmla="*/ 3 w 83"/>
                    <a:gd name="T11" fmla="*/ 0 h 100"/>
                    <a:gd name="T12" fmla="*/ 5 w 83"/>
                    <a:gd name="T13" fmla="*/ 6 h 100"/>
                    <a:gd name="T14" fmla="*/ 4 w 83"/>
                    <a:gd name="T15" fmla="*/ 6 h 100"/>
                    <a:gd name="T16" fmla="*/ 3 w 83"/>
                    <a:gd name="T17" fmla="*/ 6 h 100"/>
                    <a:gd name="T18" fmla="*/ 2 w 83"/>
                    <a:gd name="T19" fmla="*/ 6 h 100"/>
                    <a:gd name="T20" fmla="*/ 2 w 83"/>
                    <a:gd name="T21" fmla="*/ 6 h 1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3" h="100">
                      <a:moveTo>
                        <a:pt x="29" y="100"/>
                      </a:moveTo>
                      <a:lnTo>
                        <a:pt x="0" y="8"/>
                      </a:lnTo>
                      <a:lnTo>
                        <a:pt x="13" y="6"/>
                      </a:lnTo>
                      <a:lnTo>
                        <a:pt x="29" y="2"/>
                      </a:lnTo>
                      <a:lnTo>
                        <a:pt x="43" y="0"/>
                      </a:lnTo>
                      <a:lnTo>
                        <a:pt x="57" y="0"/>
                      </a:lnTo>
                      <a:lnTo>
                        <a:pt x="83" y="92"/>
                      </a:lnTo>
                      <a:lnTo>
                        <a:pt x="71" y="92"/>
                      </a:lnTo>
                      <a:lnTo>
                        <a:pt x="57" y="94"/>
                      </a:lnTo>
                      <a:lnTo>
                        <a:pt x="43" y="98"/>
                      </a:lnTo>
                      <a:lnTo>
                        <a:pt x="29" y="100"/>
                      </a:lnTo>
                      <a:close/>
                    </a:path>
                  </a:pathLst>
                </a:custGeom>
                <a:solidFill>
                  <a:srgbClr val="CC5B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4" name="Freeform 292"/>
                <p:cNvSpPr>
                  <a:spLocks/>
                </p:cNvSpPr>
                <p:nvPr/>
              </p:nvSpPr>
              <p:spPr bwMode="auto">
                <a:xfrm>
                  <a:off x="4325" y="1462"/>
                  <a:ext cx="21" cy="26"/>
                </a:xfrm>
                <a:custGeom>
                  <a:avLst/>
                  <a:gdLst>
                    <a:gd name="T0" fmla="*/ 2 w 84"/>
                    <a:gd name="T1" fmla="*/ 7 h 100"/>
                    <a:gd name="T2" fmla="*/ 0 w 84"/>
                    <a:gd name="T3" fmla="*/ 1 h 100"/>
                    <a:gd name="T4" fmla="*/ 1 w 84"/>
                    <a:gd name="T5" fmla="*/ 1 h 100"/>
                    <a:gd name="T6" fmla="*/ 2 w 84"/>
                    <a:gd name="T7" fmla="*/ 1 h 100"/>
                    <a:gd name="T8" fmla="*/ 3 w 84"/>
                    <a:gd name="T9" fmla="*/ 0 h 100"/>
                    <a:gd name="T10" fmla="*/ 4 w 84"/>
                    <a:gd name="T11" fmla="*/ 0 h 100"/>
                    <a:gd name="T12" fmla="*/ 5 w 84"/>
                    <a:gd name="T13" fmla="*/ 6 h 100"/>
                    <a:gd name="T14" fmla="*/ 5 w 84"/>
                    <a:gd name="T15" fmla="*/ 6 h 100"/>
                    <a:gd name="T16" fmla="*/ 4 w 84"/>
                    <a:gd name="T17" fmla="*/ 7 h 100"/>
                    <a:gd name="T18" fmla="*/ 3 w 84"/>
                    <a:gd name="T19" fmla="*/ 7 h 100"/>
                    <a:gd name="T20" fmla="*/ 2 w 84"/>
                    <a:gd name="T21" fmla="*/ 7 h 1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4" h="100">
                      <a:moveTo>
                        <a:pt x="30" y="100"/>
                      </a:moveTo>
                      <a:lnTo>
                        <a:pt x="0" y="8"/>
                      </a:lnTo>
                      <a:lnTo>
                        <a:pt x="14" y="6"/>
                      </a:lnTo>
                      <a:lnTo>
                        <a:pt x="30" y="6"/>
                      </a:lnTo>
                      <a:lnTo>
                        <a:pt x="44" y="3"/>
                      </a:lnTo>
                      <a:lnTo>
                        <a:pt x="56" y="0"/>
                      </a:lnTo>
                      <a:lnTo>
                        <a:pt x="84" y="93"/>
                      </a:lnTo>
                      <a:lnTo>
                        <a:pt x="70" y="93"/>
                      </a:lnTo>
                      <a:lnTo>
                        <a:pt x="56" y="95"/>
                      </a:lnTo>
                      <a:lnTo>
                        <a:pt x="44" y="98"/>
                      </a:lnTo>
                      <a:lnTo>
                        <a:pt x="30" y="100"/>
                      </a:lnTo>
                      <a:close/>
                    </a:path>
                  </a:pathLst>
                </a:custGeom>
                <a:solidFill>
                  <a:srgbClr val="CE60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5" name="Freeform 293"/>
                <p:cNvSpPr>
                  <a:spLocks/>
                </p:cNvSpPr>
                <p:nvPr/>
              </p:nvSpPr>
              <p:spPr bwMode="auto">
                <a:xfrm>
                  <a:off x="4333" y="1462"/>
                  <a:ext cx="20" cy="25"/>
                </a:xfrm>
                <a:custGeom>
                  <a:avLst/>
                  <a:gdLst>
                    <a:gd name="T0" fmla="*/ 1 w 81"/>
                    <a:gd name="T1" fmla="*/ 6 h 100"/>
                    <a:gd name="T2" fmla="*/ 0 w 81"/>
                    <a:gd name="T3" fmla="*/ 1 h 100"/>
                    <a:gd name="T4" fmla="*/ 1 w 81"/>
                    <a:gd name="T5" fmla="*/ 1 h 100"/>
                    <a:gd name="T6" fmla="*/ 1 w 81"/>
                    <a:gd name="T7" fmla="*/ 0 h 100"/>
                    <a:gd name="T8" fmla="*/ 2 w 81"/>
                    <a:gd name="T9" fmla="*/ 0 h 100"/>
                    <a:gd name="T10" fmla="*/ 3 w 81"/>
                    <a:gd name="T11" fmla="*/ 0 h 100"/>
                    <a:gd name="T12" fmla="*/ 5 w 81"/>
                    <a:gd name="T13" fmla="*/ 6 h 100"/>
                    <a:gd name="T14" fmla="*/ 4 w 81"/>
                    <a:gd name="T15" fmla="*/ 6 h 100"/>
                    <a:gd name="T16" fmla="*/ 3 w 81"/>
                    <a:gd name="T17" fmla="*/ 6 h 100"/>
                    <a:gd name="T18" fmla="*/ 2 w 81"/>
                    <a:gd name="T19" fmla="*/ 6 h 100"/>
                    <a:gd name="T20" fmla="*/ 1 w 81"/>
                    <a:gd name="T21" fmla="*/ 6 h 1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1" h="100">
                      <a:moveTo>
                        <a:pt x="26" y="100"/>
                      </a:moveTo>
                      <a:lnTo>
                        <a:pt x="0" y="8"/>
                      </a:lnTo>
                      <a:lnTo>
                        <a:pt x="14" y="8"/>
                      </a:lnTo>
                      <a:lnTo>
                        <a:pt x="26" y="5"/>
                      </a:lnTo>
                      <a:lnTo>
                        <a:pt x="40" y="2"/>
                      </a:lnTo>
                      <a:lnTo>
                        <a:pt x="54" y="0"/>
                      </a:lnTo>
                      <a:lnTo>
                        <a:pt x="81" y="92"/>
                      </a:lnTo>
                      <a:lnTo>
                        <a:pt x="67" y="92"/>
                      </a:lnTo>
                      <a:lnTo>
                        <a:pt x="54" y="95"/>
                      </a:lnTo>
                      <a:lnTo>
                        <a:pt x="40" y="97"/>
                      </a:lnTo>
                      <a:lnTo>
                        <a:pt x="26" y="100"/>
                      </a:lnTo>
                      <a:close/>
                    </a:path>
                  </a:pathLst>
                </a:custGeom>
                <a:solidFill>
                  <a:srgbClr val="D163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6" name="Freeform 294"/>
                <p:cNvSpPr>
                  <a:spLocks/>
                </p:cNvSpPr>
                <p:nvPr/>
              </p:nvSpPr>
              <p:spPr bwMode="auto">
                <a:xfrm>
                  <a:off x="4339" y="1462"/>
                  <a:ext cx="21" cy="24"/>
                </a:xfrm>
                <a:custGeom>
                  <a:avLst/>
                  <a:gdLst>
                    <a:gd name="T0" fmla="*/ 2 w 82"/>
                    <a:gd name="T1" fmla="*/ 6 h 95"/>
                    <a:gd name="T2" fmla="*/ 0 w 82"/>
                    <a:gd name="T3" fmla="*/ 0 h 95"/>
                    <a:gd name="T4" fmla="*/ 1 w 82"/>
                    <a:gd name="T5" fmla="*/ 0 h 95"/>
                    <a:gd name="T6" fmla="*/ 2 w 82"/>
                    <a:gd name="T7" fmla="*/ 0 h 95"/>
                    <a:gd name="T8" fmla="*/ 3 w 82"/>
                    <a:gd name="T9" fmla="*/ 0 h 95"/>
                    <a:gd name="T10" fmla="*/ 4 w 82"/>
                    <a:gd name="T11" fmla="*/ 0 h 95"/>
                    <a:gd name="T12" fmla="*/ 5 w 82"/>
                    <a:gd name="T13" fmla="*/ 6 h 95"/>
                    <a:gd name="T14" fmla="*/ 5 w 82"/>
                    <a:gd name="T15" fmla="*/ 6 h 95"/>
                    <a:gd name="T16" fmla="*/ 4 w 82"/>
                    <a:gd name="T17" fmla="*/ 6 h 95"/>
                    <a:gd name="T18" fmla="*/ 3 w 82"/>
                    <a:gd name="T19" fmla="*/ 6 h 95"/>
                    <a:gd name="T20" fmla="*/ 2 w 82"/>
                    <a:gd name="T21" fmla="*/ 6 h 9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2" h="95">
                      <a:moveTo>
                        <a:pt x="28" y="95"/>
                      </a:moveTo>
                      <a:lnTo>
                        <a:pt x="0" y="2"/>
                      </a:lnTo>
                      <a:lnTo>
                        <a:pt x="14" y="0"/>
                      </a:lnTo>
                      <a:lnTo>
                        <a:pt x="28" y="0"/>
                      </a:lnTo>
                      <a:lnTo>
                        <a:pt x="41" y="0"/>
                      </a:lnTo>
                      <a:lnTo>
                        <a:pt x="55" y="0"/>
                      </a:lnTo>
                      <a:lnTo>
                        <a:pt x="82" y="92"/>
                      </a:lnTo>
                      <a:lnTo>
                        <a:pt x="69" y="92"/>
                      </a:lnTo>
                      <a:lnTo>
                        <a:pt x="55" y="92"/>
                      </a:lnTo>
                      <a:lnTo>
                        <a:pt x="41" y="92"/>
                      </a:lnTo>
                      <a:lnTo>
                        <a:pt x="28" y="95"/>
                      </a:lnTo>
                      <a:close/>
                    </a:path>
                  </a:pathLst>
                </a:custGeom>
                <a:solidFill>
                  <a:srgbClr val="D166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7" name="Freeform 295"/>
                <p:cNvSpPr>
                  <a:spLocks/>
                </p:cNvSpPr>
                <p:nvPr/>
              </p:nvSpPr>
              <p:spPr bwMode="auto">
                <a:xfrm>
                  <a:off x="4346" y="1462"/>
                  <a:ext cx="21" cy="23"/>
                </a:xfrm>
                <a:custGeom>
                  <a:avLst/>
                  <a:gdLst>
                    <a:gd name="T0" fmla="*/ 2 w 82"/>
                    <a:gd name="T1" fmla="*/ 6 h 92"/>
                    <a:gd name="T2" fmla="*/ 0 w 82"/>
                    <a:gd name="T3" fmla="*/ 0 h 92"/>
                    <a:gd name="T4" fmla="*/ 1 w 82"/>
                    <a:gd name="T5" fmla="*/ 0 h 92"/>
                    <a:gd name="T6" fmla="*/ 2 w 82"/>
                    <a:gd name="T7" fmla="*/ 0 h 92"/>
                    <a:gd name="T8" fmla="*/ 3 w 82"/>
                    <a:gd name="T9" fmla="*/ 0 h 92"/>
                    <a:gd name="T10" fmla="*/ 4 w 82"/>
                    <a:gd name="T11" fmla="*/ 0 h 92"/>
                    <a:gd name="T12" fmla="*/ 5 w 82"/>
                    <a:gd name="T13" fmla="*/ 6 h 92"/>
                    <a:gd name="T14" fmla="*/ 4 w 82"/>
                    <a:gd name="T15" fmla="*/ 6 h 92"/>
                    <a:gd name="T16" fmla="*/ 4 w 82"/>
                    <a:gd name="T17" fmla="*/ 6 h 92"/>
                    <a:gd name="T18" fmla="*/ 3 w 82"/>
                    <a:gd name="T19" fmla="*/ 6 h 92"/>
                    <a:gd name="T20" fmla="*/ 2 w 82"/>
                    <a:gd name="T21" fmla="*/ 6 h 9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2" h="92">
                      <a:moveTo>
                        <a:pt x="27" y="92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27" y="0"/>
                      </a:lnTo>
                      <a:lnTo>
                        <a:pt x="41" y="0"/>
                      </a:lnTo>
                      <a:lnTo>
                        <a:pt x="54" y="0"/>
                      </a:lnTo>
                      <a:lnTo>
                        <a:pt x="82" y="92"/>
                      </a:lnTo>
                      <a:lnTo>
                        <a:pt x="68" y="92"/>
                      </a:lnTo>
                      <a:lnTo>
                        <a:pt x="54" y="92"/>
                      </a:lnTo>
                      <a:lnTo>
                        <a:pt x="41" y="92"/>
                      </a:lnTo>
                      <a:lnTo>
                        <a:pt x="27" y="92"/>
                      </a:lnTo>
                      <a:close/>
                    </a:path>
                  </a:pathLst>
                </a:custGeom>
                <a:solidFill>
                  <a:srgbClr val="D168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8" name="Freeform 296"/>
                <p:cNvSpPr>
                  <a:spLocks/>
                </p:cNvSpPr>
                <p:nvPr/>
              </p:nvSpPr>
              <p:spPr bwMode="auto">
                <a:xfrm>
                  <a:off x="4353" y="1462"/>
                  <a:ext cx="21" cy="23"/>
                </a:xfrm>
                <a:custGeom>
                  <a:avLst/>
                  <a:gdLst>
                    <a:gd name="T0" fmla="*/ 2 w 85"/>
                    <a:gd name="T1" fmla="*/ 6 h 92"/>
                    <a:gd name="T2" fmla="*/ 0 w 85"/>
                    <a:gd name="T3" fmla="*/ 0 h 92"/>
                    <a:gd name="T4" fmla="*/ 1 w 85"/>
                    <a:gd name="T5" fmla="*/ 0 h 92"/>
                    <a:gd name="T6" fmla="*/ 2 w 85"/>
                    <a:gd name="T7" fmla="*/ 0 h 92"/>
                    <a:gd name="T8" fmla="*/ 2 w 85"/>
                    <a:gd name="T9" fmla="*/ 0 h 92"/>
                    <a:gd name="T10" fmla="*/ 3 w 85"/>
                    <a:gd name="T11" fmla="*/ 0 h 92"/>
                    <a:gd name="T12" fmla="*/ 5 w 85"/>
                    <a:gd name="T13" fmla="*/ 6 h 92"/>
                    <a:gd name="T14" fmla="*/ 4 w 85"/>
                    <a:gd name="T15" fmla="*/ 6 h 92"/>
                    <a:gd name="T16" fmla="*/ 3 w 85"/>
                    <a:gd name="T17" fmla="*/ 6 h 92"/>
                    <a:gd name="T18" fmla="*/ 2 w 85"/>
                    <a:gd name="T19" fmla="*/ 6 h 92"/>
                    <a:gd name="T20" fmla="*/ 2 w 85"/>
                    <a:gd name="T21" fmla="*/ 6 h 9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5" h="92">
                      <a:moveTo>
                        <a:pt x="27" y="92"/>
                      </a:moveTo>
                      <a:lnTo>
                        <a:pt x="0" y="0"/>
                      </a:lnTo>
                      <a:lnTo>
                        <a:pt x="14" y="0"/>
                      </a:lnTo>
                      <a:lnTo>
                        <a:pt x="27" y="0"/>
                      </a:lnTo>
                      <a:lnTo>
                        <a:pt x="41" y="0"/>
                      </a:lnTo>
                      <a:lnTo>
                        <a:pt x="55" y="0"/>
                      </a:lnTo>
                      <a:lnTo>
                        <a:pt x="85" y="92"/>
                      </a:lnTo>
                      <a:lnTo>
                        <a:pt x="71" y="92"/>
                      </a:lnTo>
                      <a:lnTo>
                        <a:pt x="57" y="92"/>
                      </a:lnTo>
                      <a:lnTo>
                        <a:pt x="41" y="92"/>
                      </a:lnTo>
                      <a:lnTo>
                        <a:pt x="27" y="92"/>
                      </a:lnTo>
                      <a:close/>
                    </a:path>
                  </a:pathLst>
                </a:custGeom>
                <a:solidFill>
                  <a:srgbClr val="D36D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19" name="Freeform 297"/>
                <p:cNvSpPr>
                  <a:spLocks/>
                </p:cNvSpPr>
                <p:nvPr/>
              </p:nvSpPr>
              <p:spPr bwMode="auto">
                <a:xfrm>
                  <a:off x="4360" y="1462"/>
                  <a:ext cx="21" cy="24"/>
                </a:xfrm>
                <a:custGeom>
                  <a:avLst/>
                  <a:gdLst>
                    <a:gd name="T0" fmla="*/ 2 w 84"/>
                    <a:gd name="T1" fmla="*/ 6 h 95"/>
                    <a:gd name="T2" fmla="*/ 0 w 84"/>
                    <a:gd name="T3" fmla="*/ 0 h 95"/>
                    <a:gd name="T4" fmla="*/ 1 w 84"/>
                    <a:gd name="T5" fmla="*/ 0 h 95"/>
                    <a:gd name="T6" fmla="*/ 2 w 84"/>
                    <a:gd name="T7" fmla="*/ 0 h 95"/>
                    <a:gd name="T8" fmla="*/ 3 w 84"/>
                    <a:gd name="T9" fmla="*/ 0 h 95"/>
                    <a:gd name="T10" fmla="*/ 4 w 84"/>
                    <a:gd name="T11" fmla="*/ 0 h 95"/>
                    <a:gd name="T12" fmla="*/ 5 w 84"/>
                    <a:gd name="T13" fmla="*/ 6 h 95"/>
                    <a:gd name="T14" fmla="*/ 5 w 84"/>
                    <a:gd name="T15" fmla="*/ 6 h 95"/>
                    <a:gd name="T16" fmla="*/ 4 w 84"/>
                    <a:gd name="T17" fmla="*/ 6 h 95"/>
                    <a:gd name="T18" fmla="*/ 3 w 84"/>
                    <a:gd name="T19" fmla="*/ 6 h 95"/>
                    <a:gd name="T20" fmla="*/ 2 w 84"/>
                    <a:gd name="T21" fmla="*/ 6 h 9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4" h="95">
                      <a:moveTo>
                        <a:pt x="28" y="92"/>
                      </a:moveTo>
                      <a:lnTo>
                        <a:pt x="0" y="0"/>
                      </a:lnTo>
                      <a:lnTo>
                        <a:pt x="14" y="0"/>
                      </a:lnTo>
                      <a:lnTo>
                        <a:pt x="28" y="0"/>
                      </a:lnTo>
                      <a:lnTo>
                        <a:pt x="41" y="0"/>
                      </a:lnTo>
                      <a:lnTo>
                        <a:pt x="54" y="0"/>
                      </a:lnTo>
                      <a:lnTo>
                        <a:pt x="84" y="95"/>
                      </a:lnTo>
                      <a:lnTo>
                        <a:pt x="71" y="92"/>
                      </a:lnTo>
                      <a:lnTo>
                        <a:pt x="58" y="92"/>
                      </a:lnTo>
                      <a:lnTo>
                        <a:pt x="41" y="92"/>
                      </a:lnTo>
                      <a:lnTo>
                        <a:pt x="28" y="92"/>
                      </a:lnTo>
                      <a:close/>
                    </a:path>
                  </a:pathLst>
                </a:custGeom>
                <a:solidFill>
                  <a:srgbClr val="D37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0" name="Freeform 298"/>
                <p:cNvSpPr>
                  <a:spLocks/>
                </p:cNvSpPr>
                <p:nvPr/>
              </p:nvSpPr>
              <p:spPr bwMode="auto">
                <a:xfrm>
                  <a:off x="4367" y="1462"/>
                  <a:ext cx="22" cy="25"/>
                </a:xfrm>
                <a:custGeom>
                  <a:avLst/>
                  <a:gdLst>
                    <a:gd name="T0" fmla="*/ 2 w 89"/>
                    <a:gd name="T1" fmla="*/ 6 h 100"/>
                    <a:gd name="T2" fmla="*/ 0 w 89"/>
                    <a:gd name="T3" fmla="*/ 0 h 100"/>
                    <a:gd name="T4" fmla="*/ 1 w 89"/>
                    <a:gd name="T5" fmla="*/ 0 h 100"/>
                    <a:gd name="T6" fmla="*/ 2 w 89"/>
                    <a:gd name="T7" fmla="*/ 0 h 100"/>
                    <a:gd name="T8" fmla="*/ 3 w 89"/>
                    <a:gd name="T9" fmla="*/ 0 h 100"/>
                    <a:gd name="T10" fmla="*/ 3 w 89"/>
                    <a:gd name="T11" fmla="*/ 0 h 100"/>
                    <a:gd name="T12" fmla="*/ 5 w 89"/>
                    <a:gd name="T13" fmla="*/ 6 h 100"/>
                    <a:gd name="T14" fmla="*/ 4 w 89"/>
                    <a:gd name="T15" fmla="*/ 6 h 100"/>
                    <a:gd name="T16" fmla="*/ 4 w 89"/>
                    <a:gd name="T17" fmla="*/ 6 h 100"/>
                    <a:gd name="T18" fmla="*/ 3 w 89"/>
                    <a:gd name="T19" fmla="*/ 6 h 100"/>
                    <a:gd name="T20" fmla="*/ 2 w 89"/>
                    <a:gd name="T21" fmla="*/ 6 h 10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9" h="100">
                      <a:moveTo>
                        <a:pt x="30" y="92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30" y="0"/>
                      </a:lnTo>
                      <a:lnTo>
                        <a:pt x="43" y="0"/>
                      </a:lnTo>
                      <a:lnTo>
                        <a:pt x="56" y="0"/>
                      </a:lnTo>
                      <a:lnTo>
                        <a:pt x="89" y="100"/>
                      </a:lnTo>
                      <a:lnTo>
                        <a:pt x="72" y="97"/>
                      </a:lnTo>
                      <a:lnTo>
                        <a:pt x="59" y="95"/>
                      </a:lnTo>
                      <a:lnTo>
                        <a:pt x="43" y="95"/>
                      </a:lnTo>
                      <a:lnTo>
                        <a:pt x="30" y="92"/>
                      </a:lnTo>
                      <a:close/>
                    </a:path>
                  </a:pathLst>
                </a:custGeom>
                <a:solidFill>
                  <a:srgbClr val="D672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1" name="Freeform 299"/>
                <p:cNvSpPr>
                  <a:spLocks/>
                </p:cNvSpPr>
                <p:nvPr/>
              </p:nvSpPr>
              <p:spPr bwMode="auto">
                <a:xfrm>
                  <a:off x="4373" y="1462"/>
                  <a:ext cx="24" cy="27"/>
                </a:xfrm>
                <a:custGeom>
                  <a:avLst/>
                  <a:gdLst>
                    <a:gd name="T0" fmla="*/ 2 w 93"/>
                    <a:gd name="T1" fmla="*/ 6 h 108"/>
                    <a:gd name="T2" fmla="*/ 0 w 93"/>
                    <a:gd name="T3" fmla="*/ 0 h 108"/>
                    <a:gd name="T4" fmla="*/ 1 w 93"/>
                    <a:gd name="T5" fmla="*/ 0 h 108"/>
                    <a:gd name="T6" fmla="*/ 2 w 93"/>
                    <a:gd name="T7" fmla="*/ 0 h 108"/>
                    <a:gd name="T8" fmla="*/ 3 w 93"/>
                    <a:gd name="T9" fmla="*/ 0 h 108"/>
                    <a:gd name="T10" fmla="*/ 4 w 93"/>
                    <a:gd name="T11" fmla="*/ 0 h 108"/>
                    <a:gd name="T12" fmla="*/ 6 w 93"/>
                    <a:gd name="T13" fmla="*/ 7 h 108"/>
                    <a:gd name="T14" fmla="*/ 5 w 93"/>
                    <a:gd name="T15" fmla="*/ 7 h 108"/>
                    <a:gd name="T16" fmla="*/ 4 w 93"/>
                    <a:gd name="T17" fmla="*/ 6 h 108"/>
                    <a:gd name="T18" fmla="*/ 3 w 93"/>
                    <a:gd name="T19" fmla="*/ 6 h 108"/>
                    <a:gd name="T20" fmla="*/ 2 w 93"/>
                    <a:gd name="T21" fmla="*/ 6 h 10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3" h="108">
                      <a:moveTo>
                        <a:pt x="30" y="95"/>
                      </a:moveTo>
                      <a:lnTo>
                        <a:pt x="0" y="0"/>
                      </a:lnTo>
                      <a:lnTo>
                        <a:pt x="14" y="0"/>
                      </a:lnTo>
                      <a:lnTo>
                        <a:pt x="30" y="0"/>
                      </a:lnTo>
                      <a:lnTo>
                        <a:pt x="44" y="0"/>
                      </a:lnTo>
                      <a:lnTo>
                        <a:pt x="58" y="0"/>
                      </a:lnTo>
                      <a:lnTo>
                        <a:pt x="93" y="108"/>
                      </a:lnTo>
                      <a:lnTo>
                        <a:pt x="79" y="102"/>
                      </a:lnTo>
                      <a:lnTo>
                        <a:pt x="63" y="100"/>
                      </a:lnTo>
                      <a:lnTo>
                        <a:pt x="46" y="97"/>
                      </a:lnTo>
                      <a:lnTo>
                        <a:pt x="30" y="95"/>
                      </a:lnTo>
                      <a:close/>
                    </a:path>
                  </a:pathLst>
                </a:custGeom>
                <a:solidFill>
                  <a:srgbClr val="D675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2" name="Freeform 300"/>
                <p:cNvSpPr>
                  <a:spLocks/>
                </p:cNvSpPr>
                <p:nvPr/>
              </p:nvSpPr>
              <p:spPr bwMode="auto">
                <a:xfrm>
                  <a:off x="4381" y="1462"/>
                  <a:ext cx="22" cy="29"/>
                </a:xfrm>
                <a:custGeom>
                  <a:avLst/>
                  <a:gdLst>
                    <a:gd name="T0" fmla="*/ 2 w 90"/>
                    <a:gd name="T1" fmla="*/ 6 h 116"/>
                    <a:gd name="T2" fmla="*/ 0 w 90"/>
                    <a:gd name="T3" fmla="*/ 0 h 116"/>
                    <a:gd name="T4" fmla="*/ 1 w 90"/>
                    <a:gd name="T5" fmla="*/ 0 h 116"/>
                    <a:gd name="T6" fmla="*/ 2 w 90"/>
                    <a:gd name="T7" fmla="*/ 0 h 116"/>
                    <a:gd name="T8" fmla="*/ 2 w 90"/>
                    <a:gd name="T9" fmla="*/ 0 h 116"/>
                    <a:gd name="T10" fmla="*/ 3 w 90"/>
                    <a:gd name="T11" fmla="*/ 0 h 116"/>
                    <a:gd name="T12" fmla="*/ 5 w 90"/>
                    <a:gd name="T13" fmla="*/ 7 h 116"/>
                    <a:gd name="T14" fmla="*/ 5 w 90"/>
                    <a:gd name="T15" fmla="*/ 7 h 116"/>
                    <a:gd name="T16" fmla="*/ 4 w 90"/>
                    <a:gd name="T17" fmla="*/ 7 h 116"/>
                    <a:gd name="T18" fmla="*/ 3 w 90"/>
                    <a:gd name="T19" fmla="*/ 7 h 116"/>
                    <a:gd name="T20" fmla="*/ 2 w 90"/>
                    <a:gd name="T21" fmla="*/ 6 h 1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0" h="116">
                      <a:moveTo>
                        <a:pt x="33" y="100"/>
                      </a:moveTo>
                      <a:lnTo>
                        <a:pt x="0" y="0"/>
                      </a:lnTo>
                      <a:lnTo>
                        <a:pt x="14" y="0"/>
                      </a:lnTo>
                      <a:lnTo>
                        <a:pt x="28" y="0"/>
                      </a:lnTo>
                      <a:lnTo>
                        <a:pt x="41" y="0"/>
                      </a:lnTo>
                      <a:lnTo>
                        <a:pt x="55" y="0"/>
                      </a:lnTo>
                      <a:lnTo>
                        <a:pt x="90" y="116"/>
                      </a:lnTo>
                      <a:lnTo>
                        <a:pt x="76" y="111"/>
                      </a:lnTo>
                      <a:lnTo>
                        <a:pt x="63" y="106"/>
                      </a:lnTo>
                      <a:lnTo>
                        <a:pt x="49" y="102"/>
                      </a:lnTo>
                      <a:lnTo>
                        <a:pt x="33" y="100"/>
                      </a:lnTo>
                      <a:close/>
                    </a:path>
                  </a:pathLst>
                </a:custGeom>
                <a:solidFill>
                  <a:srgbClr val="D675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3" name="Freeform 301"/>
                <p:cNvSpPr>
                  <a:spLocks/>
                </p:cNvSpPr>
                <p:nvPr/>
              </p:nvSpPr>
              <p:spPr bwMode="auto">
                <a:xfrm>
                  <a:off x="4388" y="1462"/>
                  <a:ext cx="24" cy="31"/>
                </a:xfrm>
                <a:custGeom>
                  <a:avLst/>
                  <a:gdLst>
                    <a:gd name="T0" fmla="*/ 2 w 97"/>
                    <a:gd name="T1" fmla="*/ 7 h 125"/>
                    <a:gd name="T2" fmla="*/ 0 w 97"/>
                    <a:gd name="T3" fmla="*/ 0 h 125"/>
                    <a:gd name="T4" fmla="*/ 1 w 97"/>
                    <a:gd name="T5" fmla="*/ 0 h 125"/>
                    <a:gd name="T6" fmla="*/ 2 w 97"/>
                    <a:gd name="T7" fmla="*/ 0 h 125"/>
                    <a:gd name="T8" fmla="*/ 3 w 97"/>
                    <a:gd name="T9" fmla="*/ 0 h 125"/>
                    <a:gd name="T10" fmla="*/ 3 w 97"/>
                    <a:gd name="T11" fmla="*/ 0 h 125"/>
                    <a:gd name="T12" fmla="*/ 6 w 97"/>
                    <a:gd name="T13" fmla="*/ 8 h 125"/>
                    <a:gd name="T14" fmla="*/ 5 w 97"/>
                    <a:gd name="T15" fmla="*/ 7 h 125"/>
                    <a:gd name="T16" fmla="*/ 4 w 97"/>
                    <a:gd name="T17" fmla="*/ 7 h 125"/>
                    <a:gd name="T18" fmla="*/ 3 w 97"/>
                    <a:gd name="T19" fmla="*/ 7 h 125"/>
                    <a:gd name="T20" fmla="*/ 2 w 97"/>
                    <a:gd name="T21" fmla="*/ 7 h 12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7" h="125">
                      <a:moveTo>
                        <a:pt x="35" y="108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30" y="0"/>
                      </a:lnTo>
                      <a:lnTo>
                        <a:pt x="43" y="0"/>
                      </a:lnTo>
                      <a:lnTo>
                        <a:pt x="57" y="2"/>
                      </a:lnTo>
                      <a:lnTo>
                        <a:pt x="97" y="125"/>
                      </a:lnTo>
                      <a:lnTo>
                        <a:pt x="81" y="120"/>
                      </a:lnTo>
                      <a:lnTo>
                        <a:pt x="65" y="116"/>
                      </a:lnTo>
                      <a:lnTo>
                        <a:pt x="48" y="111"/>
                      </a:lnTo>
                      <a:lnTo>
                        <a:pt x="35" y="108"/>
                      </a:lnTo>
                      <a:close/>
                    </a:path>
                  </a:pathLst>
                </a:custGeom>
                <a:solidFill>
                  <a:srgbClr val="D677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4" name="Freeform 302"/>
                <p:cNvSpPr>
                  <a:spLocks/>
                </p:cNvSpPr>
                <p:nvPr/>
              </p:nvSpPr>
              <p:spPr bwMode="auto">
                <a:xfrm>
                  <a:off x="4394" y="1462"/>
                  <a:ext cx="26" cy="34"/>
                </a:xfrm>
                <a:custGeom>
                  <a:avLst/>
                  <a:gdLst>
                    <a:gd name="T0" fmla="*/ 2 w 100"/>
                    <a:gd name="T1" fmla="*/ 7 h 138"/>
                    <a:gd name="T2" fmla="*/ 0 w 100"/>
                    <a:gd name="T3" fmla="*/ 0 h 138"/>
                    <a:gd name="T4" fmla="*/ 1 w 100"/>
                    <a:gd name="T5" fmla="*/ 0 h 138"/>
                    <a:gd name="T6" fmla="*/ 2 w 100"/>
                    <a:gd name="T7" fmla="*/ 0 h 138"/>
                    <a:gd name="T8" fmla="*/ 3 w 100"/>
                    <a:gd name="T9" fmla="*/ 0 h 138"/>
                    <a:gd name="T10" fmla="*/ 4 w 100"/>
                    <a:gd name="T11" fmla="*/ 0 h 138"/>
                    <a:gd name="T12" fmla="*/ 7 w 100"/>
                    <a:gd name="T13" fmla="*/ 8 h 138"/>
                    <a:gd name="T14" fmla="*/ 6 w 100"/>
                    <a:gd name="T15" fmla="*/ 8 h 138"/>
                    <a:gd name="T16" fmla="*/ 5 w 100"/>
                    <a:gd name="T17" fmla="*/ 8 h 138"/>
                    <a:gd name="T18" fmla="*/ 3 w 100"/>
                    <a:gd name="T19" fmla="*/ 7 h 138"/>
                    <a:gd name="T20" fmla="*/ 2 w 100"/>
                    <a:gd name="T21" fmla="*/ 7 h 13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00" h="138">
                      <a:moveTo>
                        <a:pt x="35" y="116"/>
                      </a:moveTo>
                      <a:lnTo>
                        <a:pt x="0" y="0"/>
                      </a:lnTo>
                      <a:lnTo>
                        <a:pt x="14" y="2"/>
                      </a:lnTo>
                      <a:lnTo>
                        <a:pt x="30" y="5"/>
                      </a:lnTo>
                      <a:lnTo>
                        <a:pt x="46" y="8"/>
                      </a:lnTo>
                      <a:lnTo>
                        <a:pt x="62" y="8"/>
                      </a:lnTo>
                      <a:lnTo>
                        <a:pt x="100" y="138"/>
                      </a:lnTo>
                      <a:lnTo>
                        <a:pt x="84" y="132"/>
                      </a:lnTo>
                      <a:lnTo>
                        <a:pt x="68" y="127"/>
                      </a:lnTo>
                      <a:lnTo>
                        <a:pt x="51" y="122"/>
                      </a:lnTo>
                      <a:lnTo>
                        <a:pt x="35" y="116"/>
                      </a:lnTo>
                      <a:close/>
                    </a:path>
                  </a:pathLst>
                </a:custGeom>
                <a:solidFill>
                  <a:srgbClr val="D67A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5" name="Freeform 303"/>
                <p:cNvSpPr>
                  <a:spLocks/>
                </p:cNvSpPr>
                <p:nvPr/>
              </p:nvSpPr>
              <p:spPr bwMode="auto">
                <a:xfrm>
                  <a:off x="4402" y="1462"/>
                  <a:ext cx="26" cy="39"/>
                </a:xfrm>
                <a:custGeom>
                  <a:avLst/>
                  <a:gdLst>
                    <a:gd name="T0" fmla="*/ 2 w 106"/>
                    <a:gd name="T1" fmla="*/ 8 h 153"/>
                    <a:gd name="T2" fmla="*/ 0 w 106"/>
                    <a:gd name="T3" fmla="*/ 0 h 153"/>
                    <a:gd name="T4" fmla="*/ 1 w 106"/>
                    <a:gd name="T5" fmla="*/ 0 h 153"/>
                    <a:gd name="T6" fmla="*/ 2 w 106"/>
                    <a:gd name="T7" fmla="*/ 1 h 153"/>
                    <a:gd name="T8" fmla="*/ 3 w 106"/>
                    <a:gd name="T9" fmla="*/ 1 h 153"/>
                    <a:gd name="T10" fmla="*/ 4 w 106"/>
                    <a:gd name="T11" fmla="*/ 1 h 153"/>
                    <a:gd name="T12" fmla="*/ 6 w 106"/>
                    <a:gd name="T13" fmla="*/ 10 h 153"/>
                    <a:gd name="T14" fmla="*/ 5 w 106"/>
                    <a:gd name="T15" fmla="*/ 9 h 153"/>
                    <a:gd name="T16" fmla="*/ 4 w 106"/>
                    <a:gd name="T17" fmla="*/ 9 h 153"/>
                    <a:gd name="T18" fmla="*/ 3 w 106"/>
                    <a:gd name="T19" fmla="*/ 8 h 153"/>
                    <a:gd name="T20" fmla="*/ 2 w 106"/>
                    <a:gd name="T21" fmla="*/ 8 h 15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06" h="153">
                      <a:moveTo>
                        <a:pt x="40" y="123"/>
                      </a:moveTo>
                      <a:lnTo>
                        <a:pt x="0" y="0"/>
                      </a:lnTo>
                      <a:lnTo>
                        <a:pt x="16" y="3"/>
                      </a:lnTo>
                      <a:lnTo>
                        <a:pt x="30" y="6"/>
                      </a:lnTo>
                      <a:lnTo>
                        <a:pt x="46" y="6"/>
                      </a:lnTo>
                      <a:lnTo>
                        <a:pt x="60" y="8"/>
                      </a:lnTo>
                      <a:lnTo>
                        <a:pt x="106" y="153"/>
                      </a:lnTo>
                      <a:lnTo>
                        <a:pt x="90" y="144"/>
                      </a:lnTo>
                      <a:lnTo>
                        <a:pt x="74" y="136"/>
                      </a:lnTo>
                      <a:lnTo>
                        <a:pt x="56" y="128"/>
                      </a:lnTo>
                      <a:lnTo>
                        <a:pt x="40" y="123"/>
                      </a:lnTo>
                      <a:close/>
                    </a:path>
                  </a:pathLst>
                </a:custGeom>
                <a:solidFill>
                  <a:srgbClr val="D87C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6" name="Freeform 304"/>
                <p:cNvSpPr>
                  <a:spLocks/>
                </p:cNvSpPr>
                <p:nvPr/>
              </p:nvSpPr>
              <p:spPr bwMode="auto">
                <a:xfrm>
                  <a:off x="4410" y="1464"/>
                  <a:ext cx="26" cy="41"/>
                </a:xfrm>
                <a:custGeom>
                  <a:avLst/>
                  <a:gdLst>
                    <a:gd name="T0" fmla="*/ 3 w 104"/>
                    <a:gd name="T1" fmla="*/ 8 h 163"/>
                    <a:gd name="T2" fmla="*/ 0 w 104"/>
                    <a:gd name="T3" fmla="*/ 0 h 163"/>
                    <a:gd name="T4" fmla="*/ 1 w 104"/>
                    <a:gd name="T5" fmla="*/ 0 h 163"/>
                    <a:gd name="T6" fmla="*/ 2 w 104"/>
                    <a:gd name="T7" fmla="*/ 1 h 163"/>
                    <a:gd name="T8" fmla="*/ 3 w 104"/>
                    <a:gd name="T9" fmla="*/ 1 h 163"/>
                    <a:gd name="T10" fmla="*/ 4 w 104"/>
                    <a:gd name="T11" fmla="*/ 1 h 163"/>
                    <a:gd name="T12" fmla="*/ 7 w 104"/>
                    <a:gd name="T13" fmla="*/ 10 h 163"/>
                    <a:gd name="T14" fmla="*/ 6 w 104"/>
                    <a:gd name="T15" fmla="*/ 10 h 163"/>
                    <a:gd name="T16" fmla="*/ 5 w 104"/>
                    <a:gd name="T17" fmla="*/ 9 h 163"/>
                    <a:gd name="T18" fmla="*/ 4 w 104"/>
                    <a:gd name="T19" fmla="*/ 9 h 163"/>
                    <a:gd name="T20" fmla="*/ 3 w 104"/>
                    <a:gd name="T21" fmla="*/ 8 h 16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04" h="163">
                      <a:moveTo>
                        <a:pt x="38" y="130"/>
                      </a:moveTo>
                      <a:lnTo>
                        <a:pt x="0" y="0"/>
                      </a:lnTo>
                      <a:lnTo>
                        <a:pt x="14" y="2"/>
                      </a:lnTo>
                      <a:lnTo>
                        <a:pt x="30" y="6"/>
                      </a:lnTo>
                      <a:lnTo>
                        <a:pt x="44" y="8"/>
                      </a:lnTo>
                      <a:lnTo>
                        <a:pt x="58" y="8"/>
                      </a:lnTo>
                      <a:lnTo>
                        <a:pt x="104" y="163"/>
                      </a:lnTo>
                      <a:lnTo>
                        <a:pt x="90" y="152"/>
                      </a:lnTo>
                      <a:lnTo>
                        <a:pt x="74" y="144"/>
                      </a:lnTo>
                      <a:lnTo>
                        <a:pt x="58" y="136"/>
                      </a:lnTo>
                      <a:lnTo>
                        <a:pt x="38" y="130"/>
                      </a:lnTo>
                      <a:close/>
                    </a:path>
                  </a:pathLst>
                </a:custGeom>
                <a:solidFill>
                  <a:srgbClr val="DB82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7" name="Freeform 305"/>
                <p:cNvSpPr>
                  <a:spLocks/>
                </p:cNvSpPr>
                <p:nvPr/>
              </p:nvSpPr>
              <p:spPr bwMode="auto">
                <a:xfrm>
                  <a:off x="4417" y="1465"/>
                  <a:ext cx="29" cy="46"/>
                </a:xfrm>
                <a:custGeom>
                  <a:avLst/>
                  <a:gdLst>
                    <a:gd name="T0" fmla="*/ 3 w 114"/>
                    <a:gd name="T1" fmla="*/ 9 h 186"/>
                    <a:gd name="T2" fmla="*/ 0 w 114"/>
                    <a:gd name="T3" fmla="*/ 0 h 186"/>
                    <a:gd name="T4" fmla="*/ 1 w 114"/>
                    <a:gd name="T5" fmla="*/ 0 h 186"/>
                    <a:gd name="T6" fmla="*/ 2 w 114"/>
                    <a:gd name="T7" fmla="*/ 0 h 186"/>
                    <a:gd name="T8" fmla="*/ 3 w 114"/>
                    <a:gd name="T9" fmla="*/ 1 h 186"/>
                    <a:gd name="T10" fmla="*/ 4 w 114"/>
                    <a:gd name="T11" fmla="*/ 1 h 186"/>
                    <a:gd name="T12" fmla="*/ 7 w 114"/>
                    <a:gd name="T13" fmla="*/ 11 h 186"/>
                    <a:gd name="T14" fmla="*/ 6 w 114"/>
                    <a:gd name="T15" fmla="*/ 11 h 186"/>
                    <a:gd name="T16" fmla="*/ 5 w 114"/>
                    <a:gd name="T17" fmla="*/ 10 h 186"/>
                    <a:gd name="T18" fmla="*/ 4 w 114"/>
                    <a:gd name="T19" fmla="*/ 10 h 186"/>
                    <a:gd name="T20" fmla="*/ 3 w 114"/>
                    <a:gd name="T21" fmla="*/ 9 h 18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14" h="186">
                      <a:moveTo>
                        <a:pt x="46" y="145"/>
                      </a:moveTo>
                      <a:lnTo>
                        <a:pt x="0" y="0"/>
                      </a:lnTo>
                      <a:lnTo>
                        <a:pt x="14" y="4"/>
                      </a:lnTo>
                      <a:lnTo>
                        <a:pt x="30" y="9"/>
                      </a:lnTo>
                      <a:lnTo>
                        <a:pt x="43" y="11"/>
                      </a:lnTo>
                      <a:lnTo>
                        <a:pt x="56" y="14"/>
                      </a:lnTo>
                      <a:lnTo>
                        <a:pt x="114" y="186"/>
                      </a:lnTo>
                      <a:lnTo>
                        <a:pt x="97" y="175"/>
                      </a:lnTo>
                      <a:lnTo>
                        <a:pt x="81" y="163"/>
                      </a:lnTo>
                      <a:lnTo>
                        <a:pt x="62" y="156"/>
                      </a:lnTo>
                      <a:lnTo>
                        <a:pt x="46" y="145"/>
                      </a:lnTo>
                      <a:close/>
                    </a:path>
                  </a:pathLst>
                </a:custGeom>
                <a:solidFill>
                  <a:srgbClr val="DB84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8" name="Freeform 306"/>
                <p:cNvSpPr>
                  <a:spLocks/>
                </p:cNvSpPr>
                <p:nvPr/>
              </p:nvSpPr>
              <p:spPr bwMode="auto">
                <a:xfrm>
                  <a:off x="4424" y="1466"/>
                  <a:ext cx="32" cy="54"/>
                </a:xfrm>
                <a:custGeom>
                  <a:avLst/>
                  <a:gdLst>
                    <a:gd name="T0" fmla="*/ 3 w 125"/>
                    <a:gd name="T1" fmla="*/ 10 h 215"/>
                    <a:gd name="T2" fmla="*/ 0 w 125"/>
                    <a:gd name="T3" fmla="*/ 0 h 215"/>
                    <a:gd name="T4" fmla="*/ 1 w 125"/>
                    <a:gd name="T5" fmla="*/ 0 h 215"/>
                    <a:gd name="T6" fmla="*/ 2 w 125"/>
                    <a:gd name="T7" fmla="*/ 1 h 215"/>
                    <a:gd name="T8" fmla="*/ 3 w 125"/>
                    <a:gd name="T9" fmla="*/ 1 h 215"/>
                    <a:gd name="T10" fmla="*/ 4 w 125"/>
                    <a:gd name="T11" fmla="*/ 1 h 215"/>
                    <a:gd name="T12" fmla="*/ 8 w 125"/>
                    <a:gd name="T13" fmla="*/ 14 h 215"/>
                    <a:gd name="T14" fmla="*/ 7 w 125"/>
                    <a:gd name="T15" fmla="*/ 13 h 215"/>
                    <a:gd name="T16" fmla="*/ 6 w 125"/>
                    <a:gd name="T17" fmla="*/ 12 h 215"/>
                    <a:gd name="T18" fmla="*/ 4 w 125"/>
                    <a:gd name="T19" fmla="*/ 11 h 215"/>
                    <a:gd name="T20" fmla="*/ 3 w 125"/>
                    <a:gd name="T21" fmla="*/ 10 h 21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5" h="215">
                      <a:moveTo>
                        <a:pt x="46" y="155"/>
                      </a:moveTo>
                      <a:lnTo>
                        <a:pt x="0" y="0"/>
                      </a:lnTo>
                      <a:lnTo>
                        <a:pt x="13" y="5"/>
                      </a:lnTo>
                      <a:lnTo>
                        <a:pt x="30" y="8"/>
                      </a:lnTo>
                      <a:lnTo>
                        <a:pt x="46" y="10"/>
                      </a:lnTo>
                      <a:lnTo>
                        <a:pt x="62" y="16"/>
                      </a:lnTo>
                      <a:lnTo>
                        <a:pt x="125" y="215"/>
                      </a:lnTo>
                      <a:lnTo>
                        <a:pt x="105" y="199"/>
                      </a:lnTo>
                      <a:lnTo>
                        <a:pt x="86" y="182"/>
                      </a:lnTo>
                      <a:lnTo>
                        <a:pt x="65" y="169"/>
                      </a:lnTo>
                      <a:lnTo>
                        <a:pt x="46" y="155"/>
                      </a:lnTo>
                      <a:close/>
                    </a:path>
                  </a:pathLst>
                </a:custGeom>
                <a:solidFill>
                  <a:srgbClr val="DB87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29" name="Freeform 307"/>
                <p:cNvSpPr>
                  <a:spLocks/>
                </p:cNvSpPr>
                <p:nvPr/>
              </p:nvSpPr>
              <p:spPr bwMode="auto">
                <a:xfrm>
                  <a:off x="4431" y="1468"/>
                  <a:ext cx="35" cy="63"/>
                </a:xfrm>
                <a:custGeom>
                  <a:avLst/>
                  <a:gdLst>
                    <a:gd name="T0" fmla="*/ 4 w 139"/>
                    <a:gd name="T1" fmla="*/ 11 h 253"/>
                    <a:gd name="T2" fmla="*/ 0 w 139"/>
                    <a:gd name="T3" fmla="*/ 0 h 253"/>
                    <a:gd name="T4" fmla="*/ 1 w 139"/>
                    <a:gd name="T5" fmla="*/ 0 h 253"/>
                    <a:gd name="T6" fmla="*/ 2 w 139"/>
                    <a:gd name="T7" fmla="*/ 0 h 253"/>
                    <a:gd name="T8" fmla="*/ 3 w 139"/>
                    <a:gd name="T9" fmla="*/ 1 h 253"/>
                    <a:gd name="T10" fmla="*/ 4 w 139"/>
                    <a:gd name="T11" fmla="*/ 1 h 253"/>
                    <a:gd name="T12" fmla="*/ 9 w 139"/>
                    <a:gd name="T13" fmla="*/ 16 h 253"/>
                    <a:gd name="T14" fmla="*/ 8 w 139"/>
                    <a:gd name="T15" fmla="*/ 15 h 253"/>
                    <a:gd name="T16" fmla="*/ 8 w 139"/>
                    <a:gd name="T17" fmla="*/ 14 h 253"/>
                    <a:gd name="T18" fmla="*/ 7 w 139"/>
                    <a:gd name="T19" fmla="*/ 14 h 253"/>
                    <a:gd name="T20" fmla="*/ 7 w 139"/>
                    <a:gd name="T21" fmla="*/ 13 h 253"/>
                    <a:gd name="T22" fmla="*/ 6 w 139"/>
                    <a:gd name="T23" fmla="*/ 12 h 253"/>
                    <a:gd name="T24" fmla="*/ 5 w 139"/>
                    <a:gd name="T25" fmla="*/ 12 h 253"/>
                    <a:gd name="T26" fmla="*/ 4 w 139"/>
                    <a:gd name="T27" fmla="*/ 11 h 253"/>
                    <a:gd name="T28" fmla="*/ 4 w 139"/>
                    <a:gd name="T29" fmla="*/ 11 h 25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39" h="253">
                      <a:moveTo>
                        <a:pt x="58" y="172"/>
                      </a:moveTo>
                      <a:lnTo>
                        <a:pt x="0" y="0"/>
                      </a:lnTo>
                      <a:lnTo>
                        <a:pt x="20" y="2"/>
                      </a:lnTo>
                      <a:lnTo>
                        <a:pt x="36" y="6"/>
                      </a:lnTo>
                      <a:lnTo>
                        <a:pt x="50" y="11"/>
                      </a:lnTo>
                      <a:lnTo>
                        <a:pt x="63" y="13"/>
                      </a:lnTo>
                      <a:lnTo>
                        <a:pt x="139" y="253"/>
                      </a:lnTo>
                      <a:lnTo>
                        <a:pt x="131" y="242"/>
                      </a:lnTo>
                      <a:lnTo>
                        <a:pt x="123" y="231"/>
                      </a:lnTo>
                      <a:lnTo>
                        <a:pt x="112" y="220"/>
                      </a:lnTo>
                      <a:lnTo>
                        <a:pt x="104" y="209"/>
                      </a:lnTo>
                      <a:lnTo>
                        <a:pt x="93" y="198"/>
                      </a:lnTo>
                      <a:lnTo>
                        <a:pt x="82" y="191"/>
                      </a:lnTo>
                      <a:lnTo>
                        <a:pt x="69" y="179"/>
                      </a:lnTo>
                      <a:lnTo>
                        <a:pt x="58" y="172"/>
                      </a:lnTo>
                      <a:close/>
                    </a:path>
                  </a:pathLst>
                </a:custGeom>
                <a:solidFill>
                  <a:srgbClr val="DD89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0" name="Freeform 308"/>
                <p:cNvSpPr>
                  <a:spLocks/>
                </p:cNvSpPr>
                <p:nvPr/>
              </p:nvSpPr>
              <p:spPr bwMode="auto">
                <a:xfrm>
                  <a:off x="4440" y="1470"/>
                  <a:ext cx="39" cy="82"/>
                </a:xfrm>
                <a:custGeom>
                  <a:avLst/>
                  <a:gdLst>
                    <a:gd name="T0" fmla="*/ 4 w 158"/>
                    <a:gd name="T1" fmla="*/ 12 h 329"/>
                    <a:gd name="T2" fmla="*/ 0 w 158"/>
                    <a:gd name="T3" fmla="*/ 0 h 329"/>
                    <a:gd name="T4" fmla="*/ 1 w 158"/>
                    <a:gd name="T5" fmla="*/ 0 h 329"/>
                    <a:gd name="T6" fmla="*/ 2 w 158"/>
                    <a:gd name="T7" fmla="*/ 0 h 329"/>
                    <a:gd name="T8" fmla="*/ 3 w 158"/>
                    <a:gd name="T9" fmla="*/ 1 h 329"/>
                    <a:gd name="T10" fmla="*/ 3 w 158"/>
                    <a:gd name="T11" fmla="*/ 1 h 329"/>
                    <a:gd name="T12" fmla="*/ 10 w 158"/>
                    <a:gd name="T13" fmla="*/ 20 h 329"/>
                    <a:gd name="T14" fmla="*/ 9 w 158"/>
                    <a:gd name="T15" fmla="*/ 19 h 329"/>
                    <a:gd name="T16" fmla="*/ 8 w 158"/>
                    <a:gd name="T17" fmla="*/ 18 h 329"/>
                    <a:gd name="T18" fmla="*/ 8 w 158"/>
                    <a:gd name="T19" fmla="*/ 17 h 329"/>
                    <a:gd name="T20" fmla="*/ 7 w 158"/>
                    <a:gd name="T21" fmla="*/ 16 h 329"/>
                    <a:gd name="T22" fmla="*/ 6 w 158"/>
                    <a:gd name="T23" fmla="*/ 15 h 329"/>
                    <a:gd name="T24" fmla="*/ 5 w 158"/>
                    <a:gd name="T25" fmla="*/ 14 h 329"/>
                    <a:gd name="T26" fmla="*/ 5 w 158"/>
                    <a:gd name="T27" fmla="*/ 13 h 329"/>
                    <a:gd name="T28" fmla="*/ 4 w 158"/>
                    <a:gd name="T29" fmla="*/ 12 h 32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8" h="329">
                      <a:moveTo>
                        <a:pt x="63" y="199"/>
                      </a:moveTo>
                      <a:lnTo>
                        <a:pt x="0" y="0"/>
                      </a:lnTo>
                      <a:lnTo>
                        <a:pt x="14" y="3"/>
                      </a:lnTo>
                      <a:lnTo>
                        <a:pt x="30" y="8"/>
                      </a:lnTo>
                      <a:lnTo>
                        <a:pt x="43" y="12"/>
                      </a:lnTo>
                      <a:lnTo>
                        <a:pt x="57" y="17"/>
                      </a:lnTo>
                      <a:lnTo>
                        <a:pt x="158" y="329"/>
                      </a:lnTo>
                      <a:lnTo>
                        <a:pt x="146" y="310"/>
                      </a:lnTo>
                      <a:lnTo>
                        <a:pt x="135" y="291"/>
                      </a:lnTo>
                      <a:lnTo>
                        <a:pt x="125" y="275"/>
                      </a:lnTo>
                      <a:lnTo>
                        <a:pt x="114" y="256"/>
                      </a:lnTo>
                      <a:lnTo>
                        <a:pt x="103" y="239"/>
                      </a:lnTo>
                      <a:lnTo>
                        <a:pt x="89" y="226"/>
                      </a:lnTo>
                      <a:lnTo>
                        <a:pt x="76" y="212"/>
                      </a:lnTo>
                      <a:lnTo>
                        <a:pt x="63" y="199"/>
                      </a:lnTo>
                      <a:close/>
                    </a:path>
                  </a:pathLst>
                </a:custGeom>
                <a:solidFill>
                  <a:srgbClr val="DD8C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1" name="Freeform 309"/>
                <p:cNvSpPr>
                  <a:spLocks/>
                </p:cNvSpPr>
                <p:nvPr/>
              </p:nvSpPr>
              <p:spPr bwMode="auto">
                <a:xfrm>
                  <a:off x="4447" y="1471"/>
                  <a:ext cx="46" cy="103"/>
                </a:xfrm>
                <a:custGeom>
                  <a:avLst/>
                  <a:gdLst>
                    <a:gd name="T0" fmla="*/ 5 w 184"/>
                    <a:gd name="T1" fmla="*/ 15 h 411"/>
                    <a:gd name="T2" fmla="*/ 0 w 184"/>
                    <a:gd name="T3" fmla="*/ 0 h 411"/>
                    <a:gd name="T4" fmla="*/ 1 w 184"/>
                    <a:gd name="T5" fmla="*/ 1 h 411"/>
                    <a:gd name="T6" fmla="*/ 2 w 184"/>
                    <a:gd name="T7" fmla="*/ 1 h 411"/>
                    <a:gd name="T8" fmla="*/ 3 w 184"/>
                    <a:gd name="T9" fmla="*/ 1 h 411"/>
                    <a:gd name="T10" fmla="*/ 4 w 184"/>
                    <a:gd name="T11" fmla="*/ 2 h 411"/>
                    <a:gd name="T12" fmla="*/ 12 w 184"/>
                    <a:gd name="T13" fmla="*/ 26 h 411"/>
                    <a:gd name="T14" fmla="*/ 12 w 184"/>
                    <a:gd name="T15" fmla="*/ 26 h 411"/>
                    <a:gd name="T16" fmla="*/ 11 w 184"/>
                    <a:gd name="T17" fmla="*/ 26 h 411"/>
                    <a:gd name="T18" fmla="*/ 11 w 184"/>
                    <a:gd name="T19" fmla="*/ 26 h 411"/>
                    <a:gd name="T20" fmla="*/ 11 w 184"/>
                    <a:gd name="T21" fmla="*/ 26 h 411"/>
                    <a:gd name="T22" fmla="*/ 10 w 184"/>
                    <a:gd name="T23" fmla="*/ 24 h 411"/>
                    <a:gd name="T24" fmla="*/ 9 w 184"/>
                    <a:gd name="T25" fmla="*/ 23 h 411"/>
                    <a:gd name="T26" fmla="*/ 9 w 184"/>
                    <a:gd name="T27" fmla="*/ 21 h 411"/>
                    <a:gd name="T28" fmla="*/ 8 w 184"/>
                    <a:gd name="T29" fmla="*/ 20 h 411"/>
                    <a:gd name="T30" fmla="*/ 7 w 184"/>
                    <a:gd name="T31" fmla="*/ 19 h 411"/>
                    <a:gd name="T32" fmla="*/ 7 w 184"/>
                    <a:gd name="T33" fmla="*/ 17 h 411"/>
                    <a:gd name="T34" fmla="*/ 6 w 184"/>
                    <a:gd name="T35" fmla="*/ 16 h 411"/>
                    <a:gd name="T36" fmla="*/ 5 w 184"/>
                    <a:gd name="T37" fmla="*/ 15 h 41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84" h="411">
                      <a:moveTo>
                        <a:pt x="76" y="240"/>
                      </a:moveTo>
                      <a:lnTo>
                        <a:pt x="0" y="0"/>
                      </a:lnTo>
                      <a:lnTo>
                        <a:pt x="16" y="7"/>
                      </a:lnTo>
                      <a:lnTo>
                        <a:pt x="33" y="12"/>
                      </a:lnTo>
                      <a:lnTo>
                        <a:pt x="49" y="19"/>
                      </a:lnTo>
                      <a:lnTo>
                        <a:pt x="66" y="25"/>
                      </a:lnTo>
                      <a:lnTo>
                        <a:pt x="184" y="411"/>
                      </a:lnTo>
                      <a:lnTo>
                        <a:pt x="182" y="411"/>
                      </a:lnTo>
                      <a:lnTo>
                        <a:pt x="177" y="411"/>
                      </a:lnTo>
                      <a:lnTo>
                        <a:pt x="172" y="411"/>
                      </a:lnTo>
                      <a:lnTo>
                        <a:pt x="166" y="411"/>
                      </a:lnTo>
                      <a:lnTo>
                        <a:pt x="158" y="386"/>
                      </a:lnTo>
                      <a:lnTo>
                        <a:pt x="149" y="362"/>
                      </a:lnTo>
                      <a:lnTo>
                        <a:pt x="138" y="340"/>
                      </a:lnTo>
                      <a:lnTo>
                        <a:pt x="128" y="316"/>
                      </a:lnTo>
                      <a:lnTo>
                        <a:pt x="117" y="297"/>
                      </a:lnTo>
                      <a:lnTo>
                        <a:pt x="103" y="275"/>
                      </a:lnTo>
                      <a:lnTo>
                        <a:pt x="89" y="259"/>
                      </a:lnTo>
                      <a:lnTo>
                        <a:pt x="76" y="240"/>
                      </a:lnTo>
                      <a:close/>
                    </a:path>
                  </a:pathLst>
                </a:custGeom>
                <a:solidFill>
                  <a:srgbClr val="DD8E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2" name="Freeform 310"/>
                <p:cNvSpPr>
                  <a:spLocks/>
                </p:cNvSpPr>
                <p:nvPr/>
              </p:nvSpPr>
              <p:spPr bwMode="auto">
                <a:xfrm>
                  <a:off x="4454" y="1474"/>
                  <a:ext cx="46" cy="101"/>
                </a:xfrm>
                <a:custGeom>
                  <a:avLst/>
                  <a:gdLst>
                    <a:gd name="T0" fmla="*/ 6 w 184"/>
                    <a:gd name="T1" fmla="*/ 20 h 404"/>
                    <a:gd name="T2" fmla="*/ 0 w 184"/>
                    <a:gd name="T3" fmla="*/ 0 h 404"/>
                    <a:gd name="T4" fmla="*/ 1 w 184"/>
                    <a:gd name="T5" fmla="*/ 0 h 404"/>
                    <a:gd name="T6" fmla="*/ 2 w 184"/>
                    <a:gd name="T7" fmla="*/ 1 h 404"/>
                    <a:gd name="T8" fmla="*/ 3 w 184"/>
                    <a:gd name="T9" fmla="*/ 1 h 404"/>
                    <a:gd name="T10" fmla="*/ 4 w 184"/>
                    <a:gd name="T11" fmla="*/ 2 h 404"/>
                    <a:gd name="T12" fmla="*/ 12 w 184"/>
                    <a:gd name="T13" fmla="*/ 25 h 404"/>
                    <a:gd name="T14" fmla="*/ 11 w 184"/>
                    <a:gd name="T15" fmla="*/ 25 h 404"/>
                    <a:gd name="T16" fmla="*/ 10 w 184"/>
                    <a:gd name="T17" fmla="*/ 25 h 404"/>
                    <a:gd name="T18" fmla="*/ 9 w 184"/>
                    <a:gd name="T19" fmla="*/ 25 h 404"/>
                    <a:gd name="T20" fmla="*/ 9 w 184"/>
                    <a:gd name="T21" fmla="*/ 25 h 404"/>
                    <a:gd name="T22" fmla="*/ 8 w 184"/>
                    <a:gd name="T23" fmla="*/ 24 h 404"/>
                    <a:gd name="T24" fmla="*/ 8 w 184"/>
                    <a:gd name="T25" fmla="*/ 22 h 404"/>
                    <a:gd name="T26" fmla="*/ 7 w 184"/>
                    <a:gd name="T27" fmla="*/ 21 h 404"/>
                    <a:gd name="T28" fmla="*/ 6 w 184"/>
                    <a:gd name="T29" fmla="*/ 20 h 40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84" h="404">
                      <a:moveTo>
                        <a:pt x="101" y="312"/>
                      </a:moveTo>
                      <a:lnTo>
                        <a:pt x="0" y="0"/>
                      </a:lnTo>
                      <a:lnTo>
                        <a:pt x="19" y="5"/>
                      </a:lnTo>
                      <a:lnTo>
                        <a:pt x="36" y="13"/>
                      </a:lnTo>
                      <a:lnTo>
                        <a:pt x="52" y="21"/>
                      </a:lnTo>
                      <a:lnTo>
                        <a:pt x="66" y="27"/>
                      </a:lnTo>
                      <a:lnTo>
                        <a:pt x="184" y="404"/>
                      </a:lnTo>
                      <a:lnTo>
                        <a:pt x="172" y="402"/>
                      </a:lnTo>
                      <a:lnTo>
                        <a:pt x="160" y="399"/>
                      </a:lnTo>
                      <a:lnTo>
                        <a:pt x="147" y="399"/>
                      </a:lnTo>
                      <a:lnTo>
                        <a:pt x="136" y="399"/>
                      </a:lnTo>
                      <a:lnTo>
                        <a:pt x="130" y="378"/>
                      </a:lnTo>
                      <a:lnTo>
                        <a:pt x="122" y="353"/>
                      </a:lnTo>
                      <a:lnTo>
                        <a:pt x="112" y="331"/>
                      </a:lnTo>
                      <a:lnTo>
                        <a:pt x="101" y="312"/>
                      </a:lnTo>
                      <a:close/>
                    </a:path>
                  </a:pathLst>
                </a:custGeom>
                <a:solidFill>
                  <a:srgbClr val="E091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3" name="Freeform 311"/>
                <p:cNvSpPr>
                  <a:spLocks/>
                </p:cNvSpPr>
                <p:nvPr/>
              </p:nvSpPr>
              <p:spPr bwMode="auto">
                <a:xfrm>
                  <a:off x="4463" y="1477"/>
                  <a:ext cx="44" cy="98"/>
                </a:xfrm>
                <a:custGeom>
                  <a:avLst/>
                  <a:gdLst>
                    <a:gd name="T0" fmla="*/ 8 w 176"/>
                    <a:gd name="T1" fmla="*/ 24 h 391"/>
                    <a:gd name="T2" fmla="*/ 0 w 176"/>
                    <a:gd name="T3" fmla="*/ 0 h 391"/>
                    <a:gd name="T4" fmla="*/ 1 w 176"/>
                    <a:gd name="T5" fmla="*/ 0 h 391"/>
                    <a:gd name="T6" fmla="*/ 2 w 176"/>
                    <a:gd name="T7" fmla="*/ 1 h 391"/>
                    <a:gd name="T8" fmla="*/ 3 w 176"/>
                    <a:gd name="T9" fmla="*/ 1 h 391"/>
                    <a:gd name="T10" fmla="*/ 4 w 176"/>
                    <a:gd name="T11" fmla="*/ 2 h 391"/>
                    <a:gd name="T12" fmla="*/ 11 w 176"/>
                    <a:gd name="T13" fmla="*/ 25 h 391"/>
                    <a:gd name="T14" fmla="*/ 10 w 176"/>
                    <a:gd name="T15" fmla="*/ 25 h 391"/>
                    <a:gd name="T16" fmla="*/ 9 w 176"/>
                    <a:gd name="T17" fmla="*/ 24 h 391"/>
                    <a:gd name="T18" fmla="*/ 8 w 176"/>
                    <a:gd name="T19" fmla="*/ 24 h 391"/>
                    <a:gd name="T20" fmla="*/ 8 w 176"/>
                    <a:gd name="T21" fmla="*/ 24 h 39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76" h="391">
                      <a:moveTo>
                        <a:pt x="118" y="386"/>
                      </a:moveTo>
                      <a:lnTo>
                        <a:pt x="0" y="0"/>
                      </a:lnTo>
                      <a:lnTo>
                        <a:pt x="16" y="5"/>
                      </a:lnTo>
                      <a:lnTo>
                        <a:pt x="32" y="10"/>
                      </a:lnTo>
                      <a:lnTo>
                        <a:pt x="48" y="19"/>
                      </a:lnTo>
                      <a:lnTo>
                        <a:pt x="65" y="24"/>
                      </a:lnTo>
                      <a:lnTo>
                        <a:pt x="176" y="391"/>
                      </a:lnTo>
                      <a:lnTo>
                        <a:pt x="162" y="391"/>
                      </a:lnTo>
                      <a:lnTo>
                        <a:pt x="148" y="389"/>
                      </a:lnTo>
                      <a:lnTo>
                        <a:pt x="132" y="386"/>
                      </a:lnTo>
                      <a:lnTo>
                        <a:pt x="118" y="386"/>
                      </a:lnTo>
                      <a:close/>
                    </a:path>
                  </a:pathLst>
                </a:custGeom>
                <a:solidFill>
                  <a:srgbClr val="E09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4" name="Freeform 312"/>
                <p:cNvSpPr>
                  <a:spLocks/>
                </p:cNvSpPr>
                <p:nvPr/>
              </p:nvSpPr>
              <p:spPr bwMode="auto">
                <a:xfrm>
                  <a:off x="4471" y="1481"/>
                  <a:ext cx="44" cy="95"/>
                </a:xfrm>
                <a:custGeom>
                  <a:avLst/>
                  <a:gdLst>
                    <a:gd name="T0" fmla="*/ 7 w 178"/>
                    <a:gd name="T1" fmla="*/ 23 h 381"/>
                    <a:gd name="T2" fmla="*/ 0 w 178"/>
                    <a:gd name="T3" fmla="*/ 0 h 381"/>
                    <a:gd name="T4" fmla="*/ 1 w 178"/>
                    <a:gd name="T5" fmla="*/ 0 h 381"/>
                    <a:gd name="T6" fmla="*/ 2 w 178"/>
                    <a:gd name="T7" fmla="*/ 1 h 381"/>
                    <a:gd name="T8" fmla="*/ 3 w 178"/>
                    <a:gd name="T9" fmla="*/ 1 h 381"/>
                    <a:gd name="T10" fmla="*/ 4 w 178"/>
                    <a:gd name="T11" fmla="*/ 2 h 381"/>
                    <a:gd name="T12" fmla="*/ 11 w 178"/>
                    <a:gd name="T13" fmla="*/ 24 h 381"/>
                    <a:gd name="T14" fmla="*/ 10 w 178"/>
                    <a:gd name="T15" fmla="*/ 23 h 381"/>
                    <a:gd name="T16" fmla="*/ 9 w 178"/>
                    <a:gd name="T17" fmla="*/ 23 h 381"/>
                    <a:gd name="T18" fmla="*/ 8 w 178"/>
                    <a:gd name="T19" fmla="*/ 23 h 381"/>
                    <a:gd name="T20" fmla="*/ 7 w 178"/>
                    <a:gd name="T21" fmla="*/ 23 h 38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78" h="381">
                      <a:moveTo>
                        <a:pt x="118" y="377"/>
                      </a:moveTo>
                      <a:lnTo>
                        <a:pt x="0" y="0"/>
                      </a:lnTo>
                      <a:lnTo>
                        <a:pt x="16" y="5"/>
                      </a:lnTo>
                      <a:lnTo>
                        <a:pt x="32" y="14"/>
                      </a:lnTo>
                      <a:lnTo>
                        <a:pt x="48" y="21"/>
                      </a:lnTo>
                      <a:lnTo>
                        <a:pt x="64" y="32"/>
                      </a:lnTo>
                      <a:lnTo>
                        <a:pt x="178" y="381"/>
                      </a:lnTo>
                      <a:lnTo>
                        <a:pt x="164" y="377"/>
                      </a:lnTo>
                      <a:lnTo>
                        <a:pt x="148" y="377"/>
                      </a:lnTo>
                      <a:lnTo>
                        <a:pt x="132" y="377"/>
                      </a:lnTo>
                      <a:lnTo>
                        <a:pt x="118" y="377"/>
                      </a:lnTo>
                      <a:close/>
                    </a:path>
                  </a:pathLst>
                </a:custGeom>
                <a:solidFill>
                  <a:srgbClr val="E096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5" name="Freeform 313"/>
                <p:cNvSpPr>
                  <a:spLocks/>
                </p:cNvSpPr>
                <p:nvPr/>
              </p:nvSpPr>
              <p:spPr bwMode="auto">
                <a:xfrm>
                  <a:off x="4479" y="1484"/>
                  <a:ext cx="44" cy="92"/>
                </a:xfrm>
                <a:custGeom>
                  <a:avLst/>
                  <a:gdLst>
                    <a:gd name="T0" fmla="*/ 7 w 173"/>
                    <a:gd name="T1" fmla="*/ 23 h 371"/>
                    <a:gd name="T2" fmla="*/ 0 w 173"/>
                    <a:gd name="T3" fmla="*/ 0 h 371"/>
                    <a:gd name="T4" fmla="*/ 1 w 173"/>
                    <a:gd name="T5" fmla="*/ 1 h 371"/>
                    <a:gd name="T6" fmla="*/ 2 w 173"/>
                    <a:gd name="T7" fmla="*/ 1 h 371"/>
                    <a:gd name="T8" fmla="*/ 3 w 173"/>
                    <a:gd name="T9" fmla="*/ 2 h 371"/>
                    <a:gd name="T10" fmla="*/ 4 w 173"/>
                    <a:gd name="T11" fmla="*/ 2 h 371"/>
                    <a:gd name="T12" fmla="*/ 11 w 173"/>
                    <a:gd name="T13" fmla="*/ 23 h 371"/>
                    <a:gd name="T14" fmla="*/ 10 w 173"/>
                    <a:gd name="T15" fmla="*/ 23 h 371"/>
                    <a:gd name="T16" fmla="*/ 9 w 173"/>
                    <a:gd name="T17" fmla="*/ 23 h 371"/>
                    <a:gd name="T18" fmla="*/ 8 w 173"/>
                    <a:gd name="T19" fmla="*/ 23 h 371"/>
                    <a:gd name="T20" fmla="*/ 7 w 173"/>
                    <a:gd name="T21" fmla="*/ 23 h 37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73" h="371">
                      <a:moveTo>
                        <a:pt x="111" y="367"/>
                      </a:moveTo>
                      <a:lnTo>
                        <a:pt x="0" y="0"/>
                      </a:lnTo>
                      <a:lnTo>
                        <a:pt x="18" y="11"/>
                      </a:lnTo>
                      <a:lnTo>
                        <a:pt x="35" y="20"/>
                      </a:lnTo>
                      <a:lnTo>
                        <a:pt x="51" y="30"/>
                      </a:lnTo>
                      <a:lnTo>
                        <a:pt x="65" y="39"/>
                      </a:lnTo>
                      <a:lnTo>
                        <a:pt x="173" y="371"/>
                      </a:lnTo>
                      <a:lnTo>
                        <a:pt x="157" y="371"/>
                      </a:lnTo>
                      <a:lnTo>
                        <a:pt x="141" y="371"/>
                      </a:lnTo>
                      <a:lnTo>
                        <a:pt x="124" y="371"/>
                      </a:lnTo>
                      <a:lnTo>
                        <a:pt x="111" y="367"/>
                      </a:lnTo>
                      <a:close/>
                    </a:path>
                  </a:pathLst>
                </a:custGeom>
                <a:solidFill>
                  <a:srgbClr val="E099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6" name="Freeform 314"/>
                <p:cNvSpPr>
                  <a:spLocks/>
                </p:cNvSpPr>
                <p:nvPr/>
              </p:nvSpPr>
              <p:spPr bwMode="auto">
                <a:xfrm>
                  <a:off x="4487" y="1489"/>
                  <a:ext cx="43" cy="87"/>
                </a:xfrm>
                <a:custGeom>
                  <a:avLst/>
                  <a:gdLst>
                    <a:gd name="T0" fmla="*/ 7 w 172"/>
                    <a:gd name="T1" fmla="*/ 22 h 349"/>
                    <a:gd name="T2" fmla="*/ 0 w 172"/>
                    <a:gd name="T3" fmla="*/ 0 h 349"/>
                    <a:gd name="T4" fmla="*/ 1 w 172"/>
                    <a:gd name="T5" fmla="*/ 0 h 349"/>
                    <a:gd name="T6" fmla="*/ 3 w 172"/>
                    <a:gd name="T7" fmla="*/ 1 h 349"/>
                    <a:gd name="T8" fmla="*/ 4 w 172"/>
                    <a:gd name="T9" fmla="*/ 2 h 349"/>
                    <a:gd name="T10" fmla="*/ 5 w 172"/>
                    <a:gd name="T11" fmla="*/ 2 h 349"/>
                    <a:gd name="T12" fmla="*/ 11 w 172"/>
                    <a:gd name="T13" fmla="*/ 22 h 349"/>
                    <a:gd name="T14" fmla="*/ 10 w 172"/>
                    <a:gd name="T15" fmla="*/ 22 h 349"/>
                    <a:gd name="T16" fmla="*/ 9 w 172"/>
                    <a:gd name="T17" fmla="*/ 22 h 349"/>
                    <a:gd name="T18" fmla="*/ 8 w 172"/>
                    <a:gd name="T19" fmla="*/ 22 h 349"/>
                    <a:gd name="T20" fmla="*/ 7 w 172"/>
                    <a:gd name="T21" fmla="*/ 22 h 34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72" h="349">
                      <a:moveTo>
                        <a:pt x="114" y="349"/>
                      </a:moveTo>
                      <a:lnTo>
                        <a:pt x="0" y="0"/>
                      </a:lnTo>
                      <a:lnTo>
                        <a:pt x="19" y="8"/>
                      </a:lnTo>
                      <a:lnTo>
                        <a:pt x="38" y="17"/>
                      </a:lnTo>
                      <a:lnTo>
                        <a:pt x="54" y="30"/>
                      </a:lnTo>
                      <a:lnTo>
                        <a:pt x="71" y="42"/>
                      </a:lnTo>
                      <a:lnTo>
                        <a:pt x="172" y="349"/>
                      </a:lnTo>
                      <a:lnTo>
                        <a:pt x="158" y="349"/>
                      </a:lnTo>
                      <a:lnTo>
                        <a:pt x="144" y="349"/>
                      </a:lnTo>
                      <a:lnTo>
                        <a:pt x="128" y="349"/>
                      </a:lnTo>
                      <a:lnTo>
                        <a:pt x="114" y="349"/>
                      </a:lnTo>
                      <a:close/>
                    </a:path>
                  </a:pathLst>
                </a:custGeom>
                <a:solidFill>
                  <a:srgbClr val="E29E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7" name="Freeform 315"/>
                <p:cNvSpPr>
                  <a:spLocks/>
                </p:cNvSpPr>
                <p:nvPr/>
              </p:nvSpPr>
              <p:spPr bwMode="auto">
                <a:xfrm>
                  <a:off x="4496" y="1493"/>
                  <a:ext cx="40" cy="83"/>
                </a:xfrm>
                <a:custGeom>
                  <a:avLst/>
                  <a:gdLst>
                    <a:gd name="T0" fmla="*/ 7 w 163"/>
                    <a:gd name="T1" fmla="*/ 21 h 332"/>
                    <a:gd name="T2" fmla="*/ 0 w 163"/>
                    <a:gd name="T3" fmla="*/ 0 h 332"/>
                    <a:gd name="T4" fmla="*/ 1 w 163"/>
                    <a:gd name="T5" fmla="*/ 1 h 332"/>
                    <a:gd name="T6" fmla="*/ 2 w 163"/>
                    <a:gd name="T7" fmla="*/ 2 h 332"/>
                    <a:gd name="T8" fmla="*/ 3 w 163"/>
                    <a:gd name="T9" fmla="*/ 2 h 332"/>
                    <a:gd name="T10" fmla="*/ 4 w 163"/>
                    <a:gd name="T11" fmla="*/ 4 h 332"/>
                    <a:gd name="T12" fmla="*/ 10 w 163"/>
                    <a:gd name="T13" fmla="*/ 21 h 332"/>
                    <a:gd name="T14" fmla="*/ 9 w 163"/>
                    <a:gd name="T15" fmla="*/ 21 h 332"/>
                    <a:gd name="T16" fmla="*/ 8 w 163"/>
                    <a:gd name="T17" fmla="*/ 21 h 332"/>
                    <a:gd name="T18" fmla="*/ 7 w 163"/>
                    <a:gd name="T19" fmla="*/ 21 h 332"/>
                    <a:gd name="T20" fmla="*/ 7 w 163"/>
                    <a:gd name="T21" fmla="*/ 21 h 33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63" h="332">
                      <a:moveTo>
                        <a:pt x="108" y="332"/>
                      </a:moveTo>
                      <a:lnTo>
                        <a:pt x="0" y="0"/>
                      </a:lnTo>
                      <a:lnTo>
                        <a:pt x="18" y="13"/>
                      </a:lnTo>
                      <a:lnTo>
                        <a:pt x="38" y="25"/>
                      </a:lnTo>
                      <a:lnTo>
                        <a:pt x="57" y="37"/>
                      </a:lnTo>
                      <a:lnTo>
                        <a:pt x="73" y="54"/>
                      </a:lnTo>
                      <a:lnTo>
                        <a:pt x="163" y="332"/>
                      </a:lnTo>
                      <a:lnTo>
                        <a:pt x="149" y="332"/>
                      </a:lnTo>
                      <a:lnTo>
                        <a:pt x="136" y="332"/>
                      </a:lnTo>
                      <a:lnTo>
                        <a:pt x="122" y="332"/>
                      </a:lnTo>
                      <a:lnTo>
                        <a:pt x="108" y="332"/>
                      </a:lnTo>
                      <a:close/>
                    </a:path>
                  </a:pathLst>
                </a:custGeom>
                <a:solidFill>
                  <a:srgbClr val="E5A3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8" name="Freeform 316"/>
                <p:cNvSpPr>
                  <a:spLocks/>
                </p:cNvSpPr>
                <p:nvPr/>
              </p:nvSpPr>
              <p:spPr bwMode="auto">
                <a:xfrm>
                  <a:off x="4505" y="1499"/>
                  <a:ext cx="38" cy="77"/>
                </a:xfrm>
                <a:custGeom>
                  <a:avLst/>
                  <a:gdLst>
                    <a:gd name="T0" fmla="*/ 6 w 154"/>
                    <a:gd name="T1" fmla="*/ 19 h 307"/>
                    <a:gd name="T2" fmla="*/ 0 w 154"/>
                    <a:gd name="T3" fmla="*/ 0 h 307"/>
                    <a:gd name="T4" fmla="*/ 1 w 154"/>
                    <a:gd name="T5" fmla="*/ 1 h 307"/>
                    <a:gd name="T6" fmla="*/ 2 w 154"/>
                    <a:gd name="T7" fmla="*/ 2 h 307"/>
                    <a:gd name="T8" fmla="*/ 4 w 154"/>
                    <a:gd name="T9" fmla="*/ 3 h 307"/>
                    <a:gd name="T10" fmla="*/ 5 w 154"/>
                    <a:gd name="T11" fmla="*/ 4 h 307"/>
                    <a:gd name="T12" fmla="*/ 9 w 154"/>
                    <a:gd name="T13" fmla="*/ 19 h 307"/>
                    <a:gd name="T14" fmla="*/ 9 w 154"/>
                    <a:gd name="T15" fmla="*/ 19 h 307"/>
                    <a:gd name="T16" fmla="*/ 8 w 154"/>
                    <a:gd name="T17" fmla="*/ 19 h 307"/>
                    <a:gd name="T18" fmla="*/ 7 w 154"/>
                    <a:gd name="T19" fmla="*/ 19 h 307"/>
                    <a:gd name="T20" fmla="*/ 6 w 154"/>
                    <a:gd name="T21" fmla="*/ 19 h 30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54" h="307">
                      <a:moveTo>
                        <a:pt x="101" y="307"/>
                      </a:moveTo>
                      <a:lnTo>
                        <a:pt x="0" y="0"/>
                      </a:lnTo>
                      <a:lnTo>
                        <a:pt x="19" y="16"/>
                      </a:lnTo>
                      <a:lnTo>
                        <a:pt x="41" y="32"/>
                      </a:lnTo>
                      <a:lnTo>
                        <a:pt x="59" y="48"/>
                      </a:lnTo>
                      <a:lnTo>
                        <a:pt x="76" y="67"/>
                      </a:lnTo>
                      <a:lnTo>
                        <a:pt x="154" y="307"/>
                      </a:lnTo>
                      <a:lnTo>
                        <a:pt x="142" y="307"/>
                      </a:lnTo>
                      <a:lnTo>
                        <a:pt x="128" y="307"/>
                      </a:lnTo>
                      <a:lnTo>
                        <a:pt x="114" y="307"/>
                      </a:lnTo>
                      <a:lnTo>
                        <a:pt x="101" y="307"/>
                      </a:lnTo>
                      <a:close/>
                    </a:path>
                  </a:pathLst>
                </a:custGeom>
                <a:solidFill>
                  <a:srgbClr val="E5A57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39" name="Freeform 317"/>
                <p:cNvSpPr>
                  <a:spLocks/>
                </p:cNvSpPr>
                <p:nvPr/>
              </p:nvSpPr>
              <p:spPr bwMode="auto">
                <a:xfrm>
                  <a:off x="4514" y="1507"/>
                  <a:ext cx="37" cy="70"/>
                </a:xfrm>
                <a:custGeom>
                  <a:avLst/>
                  <a:gdLst>
                    <a:gd name="T0" fmla="*/ 6 w 146"/>
                    <a:gd name="T1" fmla="*/ 17 h 283"/>
                    <a:gd name="T2" fmla="*/ 0 w 146"/>
                    <a:gd name="T3" fmla="*/ 0 h 283"/>
                    <a:gd name="T4" fmla="*/ 1 w 146"/>
                    <a:gd name="T5" fmla="*/ 0 h 283"/>
                    <a:gd name="T6" fmla="*/ 2 w 146"/>
                    <a:gd name="T7" fmla="*/ 1 h 283"/>
                    <a:gd name="T8" fmla="*/ 2 w 146"/>
                    <a:gd name="T9" fmla="*/ 2 h 283"/>
                    <a:gd name="T10" fmla="*/ 3 w 146"/>
                    <a:gd name="T11" fmla="*/ 2 h 283"/>
                    <a:gd name="T12" fmla="*/ 4 w 146"/>
                    <a:gd name="T13" fmla="*/ 3 h 283"/>
                    <a:gd name="T14" fmla="*/ 4 w 146"/>
                    <a:gd name="T15" fmla="*/ 4 h 283"/>
                    <a:gd name="T16" fmla="*/ 5 w 146"/>
                    <a:gd name="T17" fmla="*/ 5 h 283"/>
                    <a:gd name="T18" fmla="*/ 5 w 146"/>
                    <a:gd name="T19" fmla="*/ 5 h 283"/>
                    <a:gd name="T20" fmla="*/ 9 w 146"/>
                    <a:gd name="T21" fmla="*/ 17 h 283"/>
                    <a:gd name="T22" fmla="*/ 9 w 146"/>
                    <a:gd name="T23" fmla="*/ 17 h 283"/>
                    <a:gd name="T24" fmla="*/ 8 w 146"/>
                    <a:gd name="T25" fmla="*/ 17 h 283"/>
                    <a:gd name="T26" fmla="*/ 7 w 146"/>
                    <a:gd name="T27" fmla="*/ 17 h 283"/>
                    <a:gd name="T28" fmla="*/ 6 w 146"/>
                    <a:gd name="T29" fmla="*/ 17 h 28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46" h="283">
                      <a:moveTo>
                        <a:pt x="90" y="278"/>
                      </a:moveTo>
                      <a:lnTo>
                        <a:pt x="0" y="0"/>
                      </a:lnTo>
                      <a:lnTo>
                        <a:pt x="11" y="8"/>
                      </a:lnTo>
                      <a:lnTo>
                        <a:pt x="24" y="19"/>
                      </a:lnTo>
                      <a:lnTo>
                        <a:pt x="35" y="29"/>
                      </a:lnTo>
                      <a:lnTo>
                        <a:pt x="46" y="41"/>
                      </a:lnTo>
                      <a:lnTo>
                        <a:pt x="57" y="52"/>
                      </a:lnTo>
                      <a:lnTo>
                        <a:pt x="65" y="65"/>
                      </a:lnTo>
                      <a:lnTo>
                        <a:pt x="76" y="76"/>
                      </a:lnTo>
                      <a:lnTo>
                        <a:pt x="84" y="89"/>
                      </a:lnTo>
                      <a:lnTo>
                        <a:pt x="146" y="283"/>
                      </a:lnTo>
                      <a:lnTo>
                        <a:pt x="134" y="283"/>
                      </a:lnTo>
                      <a:lnTo>
                        <a:pt x="120" y="280"/>
                      </a:lnTo>
                      <a:lnTo>
                        <a:pt x="104" y="278"/>
                      </a:lnTo>
                      <a:lnTo>
                        <a:pt x="90" y="278"/>
                      </a:lnTo>
                      <a:close/>
                    </a:path>
                  </a:pathLst>
                </a:custGeom>
                <a:solidFill>
                  <a:srgbClr val="E8A8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0" name="Freeform 318"/>
                <p:cNvSpPr>
                  <a:spLocks/>
                </p:cNvSpPr>
                <p:nvPr/>
              </p:nvSpPr>
              <p:spPr bwMode="auto">
                <a:xfrm>
                  <a:off x="4524" y="1516"/>
                  <a:ext cx="31" cy="61"/>
                </a:xfrm>
                <a:custGeom>
                  <a:avLst/>
                  <a:gdLst>
                    <a:gd name="T0" fmla="*/ 5 w 128"/>
                    <a:gd name="T1" fmla="*/ 15 h 245"/>
                    <a:gd name="T2" fmla="*/ 0 w 128"/>
                    <a:gd name="T3" fmla="*/ 0 h 245"/>
                    <a:gd name="T4" fmla="*/ 1 w 128"/>
                    <a:gd name="T5" fmla="*/ 1 h 245"/>
                    <a:gd name="T6" fmla="*/ 2 w 128"/>
                    <a:gd name="T7" fmla="*/ 2 h 245"/>
                    <a:gd name="T8" fmla="*/ 3 w 128"/>
                    <a:gd name="T9" fmla="*/ 3 h 245"/>
                    <a:gd name="T10" fmla="*/ 4 w 128"/>
                    <a:gd name="T11" fmla="*/ 5 h 245"/>
                    <a:gd name="T12" fmla="*/ 5 w 128"/>
                    <a:gd name="T13" fmla="*/ 6 h 245"/>
                    <a:gd name="T14" fmla="*/ 5 w 128"/>
                    <a:gd name="T15" fmla="*/ 7 h 245"/>
                    <a:gd name="T16" fmla="*/ 6 w 128"/>
                    <a:gd name="T17" fmla="*/ 9 h 245"/>
                    <a:gd name="T18" fmla="*/ 7 w 128"/>
                    <a:gd name="T19" fmla="*/ 11 h 245"/>
                    <a:gd name="T20" fmla="*/ 7 w 128"/>
                    <a:gd name="T21" fmla="*/ 11 h 245"/>
                    <a:gd name="T22" fmla="*/ 7 w 128"/>
                    <a:gd name="T23" fmla="*/ 11 h 245"/>
                    <a:gd name="T24" fmla="*/ 7 w 128"/>
                    <a:gd name="T25" fmla="*/ 13 h 245"/>
                    <a:gd name="T26" fmla="*/ 7 w 128"/>
                    <a:gd name="T27" fmla="*/ 13 h 245"/>
                    <a:gd name="T28" fmla="*/ 8 w 128"/>
                    <a:gd name="T29" fmla="*/ 14 h 245"/>
                    <a:gd name="T30" fmla="*/ 8 w 128"/>
                    <a:gd name="T31" fmla="*/ 14 h 245"/>
                    <a:gd name="T32" fmla="*/ 8 w 128"/>
                    <a:gd name="T33" fmla="*/ 15 h 245"/>
                    <a:gd name="T34" fmla="*/ 7 w 128"/>
                    <a:gd name="T35" fmla="*/ 15 h 245"/>
                    <a:gd name="T36" fmla="*/ 6 w 128"/>
                    <a:gd name="T37" fmla="*/ 15 h 245"/>
                    <a:gd name="T38" fmla="*/ 5 w 128"/>
                    <a:gd name="T39" fmla="*/ 15 h 245"/>
                    <a:gd name="T40" fmla="*/ 5 w 128"/>
                    <a:gd name="T41" fmla="*/ 15 h 245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28" h="245">
                      <a:moveTo>
                        <a:pt x="78" y="240"/>
                      </a:moveTo>
                      <a:lnTo>
                        <a:pt x="0" y="0"/>
                      </a:lnTo>
                      <a:lnTo>
                        <a:pt x="19" y="19"/>
                      </a:lnTo>
                      <a:lnTo>
                        <a:pt x="36" y="38"/>
                      </a:lnTo>
                      <a:lnTo>
                        <a:pt x="52" y="57"/>
                      </a:lnTo>
                      <a:lnTo>
                        <a:pt x="68" y="79"/>
                      </a:lnTo>
                      <a:lnTo>
                        <a:pt x="82" y="100"/>
                      </a:lnTo>
                      <a:lnTo>
                        <a:pt x="92" y="122"/>
                      </a:lnTo>
                      <a:lnTo>
                        <a:pt x="103" y="147"/>
                      </a:lnTo>
                      <a:lnTo>
                        <a:pt x="114" y="171"/>
                      </a:lnTo>
                      <a:lnTo>
                        <a:pt x="117" y="174"/>
                      </a:lnTo>
                      <a:lnTo>
                        <a:pt x="117" y="176"/>
                      </a:lnTo>
                      <a:lnTo>
                        <a:pt x="124" y="206"/>
                      </a:lnTo>
                      <a:lnTo>
                        <a:pt x="124" y="215"/>
                      </a:lnTo>
                      <a:lnTo>
                        <a:pt x="128" y="222"/>
                      </a:lnTo>
                      <a:lnTo>
                        <a:pt x="128" y="234"/>
                      </a:lnTo>
                      <a:lnTo>
                        <a:pt x="128" y="245"/>
                      </a:lnTo>
                      <a:lnTo>
                        <a:pt x="117" y="245"/>
                      </a:lnTo>
                      <a:lnTo>
                        <a:pt x="106" y="245"/>
                      </a:lnTo>
                      <a:lnTo>
                        <a:pt x="92" y="242"/>
                      </a:lnTo>
                      <a:lnTo>
                        <a:pt x="78" y="240"/>
                      </a:lnTo>
                      <a:close/>
                    </a:path>
                  </a:pathLst>
                </a:custGeom>
                <a:solidFill>
                  <a:srgbClr val="E8AA7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1" name="Freeform 319"/>
                <p:cNvSpPr>
                  <a:spLocks/>
                </p:cNvSpPr>
                <p:nvPr/>
              </p:nvSpPr>
              <p:spPr bwMode="auto">
                <a:xfrm>
                  <a:off x="4535" y="1529"/>
                  <a:ext cx="20" cy="48"/>
                </a:xfrm>
                <a:custGeom>
                  <a:avLst/>
                  <a:gdLst>
                    <a:gd name="T0" fmla="*/ 4 w 82"/>
                    <a:gd name="T1" fmla="*/ 12 h 194"/>
                    <a:gd name="T2" fmla="*/ 0 w 82"/>
                    <a:gd name="T3" fmla="*/ 0 h 194"/>
                    <a:gd name="T4" fmla="*/ 1 w 82"/>
                    <a:gd name="T5" fmla="*/ 2 h 194"/>
                    <a:gd name="T6" fmla="*/ 2 w 82"/>
                    <a:gd name="T7" fmla="*/ 4 h 194"/>
                    <a:gd name="T8" fmla="*/ 3 w 82"/>
                    <a:gd name="T9" fmla="*/ 5 h 194"/>
                    <a:gd name="T10" fmla="*/ 4 w 82"/>
                    <a:gd name="T11" fmla="*/ 7 h 194"/>
                    <a:gd name="T12" fmla="*/ 4 w 82"/>
                    <a:gd name="T13" fmla="*/ 8 h 194"/>
                    <a:gd name="T14" fmla="*/ 5 w 82"/>
                    <a:gd name="T15" fmla="*/ 9 h 194"/>
                    <a:gd name="T16" fmla="*/ 5 w 82"/>
                    <a:gd name="T17" fmla="*/ 11 h 194"/>
                    <a:gd name="T18" fmla="*/ 5 w 82"/>
                    <a:gd name="T19" fmla="*/ 12 h 194"/>
                    <a:gd name="T20" fmla="*/ 5 w 82"/>
                    <a:gd name="T21" fmla="*/ 12 h 194"/>
                    <a:gd name="T22" fmla="*/ 4 w 82"/>
                    <a:gd name="T23" fmla="*/ 12 h 194"/>
                    <a:gd name="T24" fmla="*/ 4 w 82"/>
                    <a:gd name="T25" fmla="*/ 12 h 194"/>
                    <a:gd name="T26" fmla="*/ 4 w 82"/>
                    <a:gd name="T27" fmla="*/ 12 h 19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82" h="194">
                      <a:moveTo>
                        <a:pt x="62" y="194"/>
                      </a:moveTo>
                      <a:lnTo>
                        <a:pt x="0" y="0"/>
                      </a:lnTo>
                      <a:lnTo>
                        <a:pt x="20" y="30"/>
                      </a:lnTo>
                      <a:lnTo>
                        <a:pt x="38" y="60"/>
                      </a:lnTo>
                      <a:lnTo>
                        <a:pt x="55" y="90"/>
                      </a:lnTo>
                      <a:lnTo>
                        <a:pt x="68" y="120"/>
                      </a:lnTo>
                      <a:lnTo>
                        <a:pt x="73" y="136"/>
                      </a:lnTo>
                      <a:lnTo>
                        <a:pt x="78" y="155"/>
                      </a:lnTo>
                      <a:lnTo>
                        <a:pt x="82" y="175"/>
                      </a:lnTo>
                      <a:lnTo>
                        <a:pt x="82" y="194"/>
                      </a:lnTo>
                      <a:lnTo>
                        <a:pt x="78" y="194"/>
                      </a:lnTo>
                      <a:lnTo>
                        <a:pt x="73" y="194"/>
                      </a:lnTo>
                      <a:lnTo>
                        <a:pt x="68" y="194"/>
                      </a:lnTo>
                      <a:lnTo>
                        <a:pt x="62" y="194"/>
                      </a:lnTo>
                      <a:close/>
                    </a:path>
                  </a:pathLst>
                </a:custGeom>
                <a:solidFill>
                  <a:srgbClr val="E8A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2" name="Freeform 320"/>
                <p:cNvSpPr>
                  <a:spLocks/>
                </p:cNvSpPr>
                <p:nvPr/>
              </p:nvSpPr>
              <p:spPr bwMode="auto">
                <a:xfrm>
                  <a:off x="4553" y="1560"/>
                  <a:ext cx="2" cy="8"/>
                </a:xfrm>
                <a:custGeom>
                  <a:avLst/>
                  <a:gdLst>
                    <a:gd name="T0" fmla="*/ 1 w 7"/>
                    <a:gd name="T1" fmla="*/ 2 h 30"/>
                    <a:gd name="T2" fmla="*/ 0 w 7"/>
                    <a:gd name="T3" fmla="*/ 0 h 30"/>
                    <a:gd name="T4" fmla="*/ 0 w 7"/>
                    <a:gd name="T5" fmla="*/ 1 h 30"/>
                    <a:gd name="T6" fmla="*/ 0 w 7"/>
                    <a:gd name="T7" fmla="*/ 1 h 30"/>
                    <a:gd name="T8" fmla="*/ 0 w 7"/>
                    <a:gd name="T9" fmla="*/ 2 h 30"/>
                    <a:gd name="T10" fmla="*/ 1 w 7"/>
                    <a:gd name="T11" fmla="*/ 2 h 3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" h="30">
                      <a:moveTo>
                        <a:pt x="7" y="30"/>
                      </a:move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2" y="14"/>
                      </a:lnTo>
                      <a:lnTo>
                        <a:pt x="5" y="22"/>
                      </a:lnTo>
                      <a:lnTo>
                        <a:pt x="7" y="30"/>
                      </a:lnTo>
                      <a:close/>
                    </a:path>
                  </a:pathLst>
                </a:custGeom>
                <a:solidFill>
                  <a:srgbClr val="EAB2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3" name="Freeform 321"/>
                <p:cNvSpPr>
                  <a:spLocks/>
                </p:cNvSpPr>
                <p:nvPr/>
              </p:nvSpPr>
              <p:spPr bwMode="auto">
                <a:xfrm>
                  <a:off x="4843" y="1572"/>
                  <a:ext cx="9" cy="12"/>
                </a:xfrm>
                <a:custGeom>
                  <a:avLst/>
                  <a:gdLst>
                    <a:gd name="T0" fmla="*/ 1 w 35"/>
                    <a:gd name="T1" fmla="*/ 0 h 48"/>
                    <a:gd name="T2" fmla="*/ 2 w 35"/>
                    <a:gd name="T3" fmla="*/ 3 h 48"/>
                    <a:gd name="T4" fmla="*/ 0 w 35"/>
                    <a:gd name="T5" fmla="*/ 3 h 48"/>
                    <a:gd name="T6" fmla="*/ 0 w 35"/>
                    <a:gd name="T7" fmla="*/ 2 h 48"/>
                    <a:gd name="T8" fmla="*/ 0 w 35"/>
                    <a:gd name="T9" fmla="*/ 2 h 48"/>
                    <a:gd name="T10" fmla="*/ 1 w 35"/>
                    <a:gd name="T11" fmla="*/ 1 h 48"/>
                    <a:gd name="T12" fmla="*/ 1 w 35"/>
                    <a:gd name="T13" fmla="*/ 0 h 4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" h="48">
                      <a:moveTo>
                        <a:pt x="10" y="0"/>
                      </a:moveTo>
                      <a:lnTo>
                        <a:pt x="35" y="48"/>
                      </a:lnTo>
                      <a:lnTo>
                        <a:pt x="0" y="48"/>
                      </a:lnTo>
                      <a:lnTo>
                        <a:pt x="3" y="36"/>
                      </a:lnTo>
                      <a:lnTo>
                        <a:pt x="5" y="23"/>
                      </a:lnTo>
                      <a:lnTo>
                        <a:pt x="8" y="12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5543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4" name="Freeform 322"/>
                <p:cNvSpPr>
                  <a:spLocks/>
                </p:cNvSpPr>
                <p:nvPr/>
              </p:nvSpPr>
              <p:spPr bwMode="auto">
                <a:xfrm>
                  <a:off x="4843" y="1563"/>
                  <a:ext cx="18" cy="21"/>
                </a:xfrm>
                <a:custGeom>
                  <a:avLst/>
                  <a:gdLst>
                    <a:gd name="T0" fmla="*/ 0 w 70"/>
                    <a:gd name="T1" fmla="*/ 5 h 85"/>
                    <a:gd name="T2" fmla="*/ 0 w 70"/>
                    <a:gd name="T3" fmla="*/ 5 h 85"/>
                    <a:gd name="T4" fmla="*/ 0 w 70"/>
                    <a:gd name="T5" fmla="*/ 4 h 85"/>
                    <a:gd name="T6" fmla="*/ 1 w 70"/>
                    <a:gd name="T7" fmla="*/ 2 h 85"/>
                    <a:gd name="T8" fmla="*/ 1 w 70"/>
                    <a:gd name="T9" fmla="*/ 1 h 85"/>
                    <a:gd name="T10" fmla="*/ 2 w 70"/>
                    <a:gd name="T11" fmla="*/ 0 h 85"/>
                    <a:gd name="T12" fmla="*/ 5 w 70"/>
                    <a:gd name="T13" fmla="*/ 5 h 85"/>
                    <a:gd name="T14" fmla="*/ 0 w 70"/>
                    <a:gd name="T15" fmla="*/ 5 h 8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" h="85">
                      <a:moveTo>
                        <a:pt x="3" y="85"/>
                      </a:moveTo>
                      <a:lnTo>
                        <a:pt x="0" y="78"/>
                      </a:lnTo>
                      <a:lnTo>
                        <a:pt x="5" y="60"/>
                      </a:lnTo>
                      <a:lnTo>
                        <a:pt x="13" y="37"/>
                      </a:lnTo>
                      <a:lnTo>
                        <a:pt x="19" y="19"/>
                      </a:lnTo>
                      <a:lnTo>
                        <a:pt x="24" y="0"/>
                      </a:lnTo>
                      <a:lnTo>
                        <a:pt x="70" y="85"/>
                      </a:lnTo>
                      <a:lnTo>
                        <a:pt x="3" y="85"/>
                      </a:lnTo>
                      <a:close/>
                    </a:path>
                  </a:pathLst>
                </a:custGeom>
                <a:solidFill>
                  <a:srgbClr val="B554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5" name="Freeform 323"/>
                <p:cNvSpPr>
                  <a:spLocks/>
                </p:cNvSpPr>
                <p:nvPr/>
              </p:nvSpPr>
              <p:spPr bwMode="auto">
                <a:xfrm>
                  <a:off x="4846" y="1555"/>
                  <a:ext cx="23" cy="29"/>
                </a:xfrm>
                <a:custGeom>
                  <a:avLst/>
                  <a:gdLst>
                    <a:gd name="T0" fmla="*/ 2 w 90"/>
                    <a:gd name="T1" fmla="*/ 7 h 115"/>
                    <a:gd name="T2" fmla="*/ 0 w 90"/>
                    <a:gd name="T3" fmla="*/ 4 h 115"/>
                    <a:gd name="T4" fmla="*/ 1 w 90"/>
                    <a:gd name="T5" fmla="*/ 3 h 115"/>
                    <a:gd name="T6" fmla="*/ 1 w 90"/>
                    <a:gd name="T7" fmla="*/ 2 h 115"/>
                    <a:gd name="T8" fmla="*/ 1 w 90"/>
                    <a:gd name="T9" fmla="*/ 1 h 115"/>
                    <a:gd name="T10" fmla="*/ 2 w 90"/>
                    <a:gd name="T11" fmla="*/ 0 h 115"/>
                    <a:gd name="T12" fmla="*/ 6 w 90"/>
                    <a:gd name="T13" fmla="*/ 7 h 115"/>
                    <a:gd name="T14" fmla="*/ 2 w 90"/>
                    <a:gd name="T15" fmla="*/ 7 h 11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90" h="115">
                      <a:moveTo>
                        <a:pt x="25" y="115"/>
                      </a:moveTo>
                      <a:lnTo>
                        <a:pt x="0" y="67"/>
                      </a:lnTo>
                      <a:lnTo>
                        <a:pt x="6" y="51"/>
                      </a:lnTo>
                      <a:lnTo>
                        <a:pt x="14" y="32"/>
                      </a:lnTo>
                      <a:lnTo>
                        <a:pt x="20" y="16"/>
                      </a:lnTo>
                      <a:lnTo>
                        <a:pt x="25" y="0"/>
                      </a:lnTo>
                      <a:lnTo>
                        <a:pt x="90" y="115"/>
                      </a:lnTo>
                      <a:lnTo>
                        <a:pt x="25" y="115"/>
                      </a:lnTo>
                      <a:close/>
                    </a:path>
                  </a:pathLst>
                </a:custGeom>
                <a:solidFill>
                  <a:srgbClr val="B556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6" name="Freeform 324"/>
                <p:cNvSpPr>
                  <a:spLocks/>
                </p:cNvSpPr>
                <p:nvPr/>
              </p:nvSpPr>
              <p:spPr bwMode="auto">
                <a:xfrm>
                  <a:off x="4850" y="1547"/>
                  <a:ext cx="28" cy="37"/>
                </a:xfrm>
                <a:custGeom>
                  <a:avLst/>
                  <a:gdLst>
                    <a:gd name="T0" fmla="*/ 3 w 115"/>
                    <a:gd name="T1" fmla="*/ 9 h 148"/>
                    <a:gd name="T2" fmla="*/ 0 w 115"/>
                    <a:gd name="T3" fmla="*/ 4 h 148"/>
                    <a:gd name="T4" fmla="*/ 0 w 115"/>
                    <a:gd name="T5" fmla="*/ 3 h 148"/>
                    <a:gd name="T6" fmla="*/ 1 w 115"/>
                    <a:gd name="T7" fmla="*/ 2 h 148"/>
                    <a:gd name="T8" fmla="*/ 1 w 115"/>
                    <a:gd name="T9" fmla="*/ 1 h 148"/>
                    <a:gd name="T10" fmla="*/ 1 w 115"/>
                    <a:gd name="T11" fmla="*/ 0 h 148"/>
                    <a:gd name="T12" fmla="*/ 7 w 115"/>
                    <a:gd name="T13" fmla="*/ 9 h 148"/>
                    <a:gd name="T14" fmla="*/ 3 w 115"/>
                    <a:gd name="T15" fmla="*/ 9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15" h="148">
                      <a:moveTo>
                        <a:pt x="46" y="148"/>
                      </a:moveTo>
                      <a:lnTo>
                        <a:pt x="0" y="63"/>
                      </a:lnTo>
                      <a:lnTo>
                        <a:pt x="6" y="47"/>
                      </a:lnTo>
                      <a:lnTo>
                        <a:pt x="11" y="30"/>
                      </a:lnTo>
                      <a:lnTo>
                        <a:pt x="16" y="17"/>
                      </a:lnTo>
                      <a:lnTo>
                        <a:pt x="25" y="0"/>
                      </a:lnTo>
                      <a:lnTo>
                        <a:pt x="115" y="148"/>
                      </a:lnTo>
                      <a:lnTo>
                        <a:pt x="46" y="148"/>
                      </a:lnTo>
                      <a:close/>
                    </a:path>
                  </a:pathLst>
                </a:custGeom>
                <a:solidFill>
                  <a:srgbClr val="B7593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7" name="Freeform 325"/>
                <p:cNvSpPr>
                  <a:spLocks/>
                </p:cNvSpPr>
                <p:nvPr/>
              </p:nvSpPr>
              <p:spPr bwMode="auto">
                <a:xfrm>
                  <a:off x="4852" y="1539"/>
                  <a:ext cx="34" cy="45"/>
                </a:xfrm>
                <a:custGeom>
                  <a:avLst/>
                  <a:gdLst>
                    <a:gd name="T0" fmla="*/ 4 w 136"/>
                    <a:gd name="T1" fmla="*/ 11 h 178"/>
                    <a:gd name="T2" fmla="*/ 0 w 136"/>
                    <a:gd name="T3" fmla="*/ 4 h 178"/>
                    <a:gd name="T4" fmla="*/ 1 w 136"/>
                    <a:gd name="T5" fmla="*/ 3 h 178"/>
                    <a:gd name="T6" fmla="*/ 1 w 136"/>
                    <a:gd name="T7" fmla="*/ 2 h 178"/>
                    <a:gd name="T8" fmla="*/ 1 w 136"/>
                    <a:gd name="T9" fmla="*/ 1 h 178"/>
                    <a:gd name="T10" fmla="*/ 2 w 136"/>
                    <a:gd name="T11" fmla="*/ 0 h 178"/>
                    <a:gd name="T12" fmla="*/ 9 w 136"/>
                    <a:gd name="T13" fmla="*/ 11 h 178"/>
                    <a:gd name="T14" fmla="*/ 4 w 136"/>
                    <a:gd name="T15" fmla="*/ 11 h 17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36" h="178">
                      <a:moveTo>
                        <a:pt x="65" y="178"/>
                      </a:moveTo>
                      <a:lnTo>
                        <a:pt x="0" y="63"/>
                      </a:lnTo>
                      <a:lnTo>
                        <a:pt x="8" y="44"/>
                      </a:lnTo>
                      <a:lnTo>
                        <a:pt x="16" y="28"/>
                      </a:lnTo>
                      <a:lnTo>
                        <a:pt x="21" y="14"/>
                      </a:lnTo>
                      <a:lnTo>
                        <a:pt x="30" y="0"/>
                      </a:lnTo>
                      <a:lnTo>
                        <a:pt x="136" y="178"/>
                      </a:lnTo>
                      <a:lnTo>
                        <a:pt x="65" y="178"/>
                      </a:lnTo>
                      <a:close/>
                    </a:path>
                  </a:pathLst>
                </a:custGeom>
                <a:solidFill>
                  <a:srgbClr val="B75B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8" name="Freeform 326"/>
                <p:cNvSpPr>
                  <a:spLocks/>
                </p:cNvSpPr>
                <p:nvPr/>
              </p:nvSpPr>
              <p:spPr bwMode="auto">
                <a:xfrm>
                  <a:off x="4856" y="1532"/>
                  <a:ext cx="36" cy="52"/>
                </a:xfrm>
                <a:custGeom>
                  <a:avLst/>
                  <a:gdLst>
                    <a:gd name="T0" fmla="*/ 6 w 143"/>
                    <a:gd name="T1" fmla="*/ 13 h 208"/>
                    <a:gd name="T2" fmla="*/ 0 w 143"/>
                    <a:gd name="T3" fmla="*/ 4 h 208"/>
                    <a:gd name="T4" fmla="*/ 1 w 143"/>
                    <a:gd name="T5" fmla="*/ 3 h 208"/>
                    <a:gd name="T6" fmla="*/ 1 w 143"/>
                    <a:gd name="T7" fmla="*/ 2 h 208"/>
                    <a:gd name="T8" fmla="*/ 2 w 143"/>
                    <a:gd name="T9" fmla="*/ 1 h 208"/>
                    <a:gd name="T10" fmla="*/ 2 w 143"/>
                    <a:gd name="T11" fmla="*/ 0 h 208"/>
                    <a:gd name="T12" fmla="*/ 9 w 143"/>
                    <a:gd name="T13" fmla="*/ 12 h 208"/>
                    <a:gd name="T14" fmla="*/ 9 w 143"/>
                    <a:gd name="T15" fmla="*/ 12 h 208"/>
                    <a:gd name="T16" fmla="*/ 9 w 143"/>
                    <a:gd name="T17" fmla="*/ 12 h 208"/>
                    <a:gd name="T18" fmla="*/ 9 w 143"/>
                    <a:gd name="T19" fmla="*/ 13 h 208"/>
                    <a:gd name="T20" fmla="*/ 9 w 143"/>
                    <a:gd name="T21" fmla="*/ 13 h 208"/>
                    <a:gd name="T22" fmla="*/ 6 w 143"/>
                    <a:gd name="T23" fmla="*/ 13 h 20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3" h="208">
                      <a:moveTo>
                        <a:pt x="90" y="208"/>
                      </a:moveTo>
                      <a:lnTo>
                        <a:pt x="0" y="60"/>
                      </a:lnTo>
                      <a:lnTo>
                        <a:pt x="10" y="44"/>
                      </a:lnTo>
                      <a:lnTo>
                        <a:pt x="19" y="30"/>
                      </a:lnTo>
                      <a:lnTo>
                        <a:pt x="27" y="17"/>
                      </a:lnTo>
                      <a:lnTo>
                        <a:pt x="32" y="0"/>
                      </a:lnTo>
                      <a:lnTo>
                        <a:pt x="143" y="185"/>
                      </a:lnTo>
                      <a:lnTo>
                        <a:pt x="141" y="190"/>
                      </a:lnTo>
                      <a:lnTo>
                        <a:pt x="138" y="196"/>
                      </a:lnTo>
                      <a:lnTo>
                        <a:pt x="136" y="201"/>
                      </a:lnTo>
                      <a:lnTo>
                        <a:pt x="136" y="208"/>
                      </a:lnTo>
                      <a:lnTo>
                        <a:pt x="90" y="208"/>
                      </a:lnTo>
                      <a:close/>
                    </a:path>
                  </a:pathLst>
                </a:custGeom>
                <a:solidFill>
                  <a:srgbClr val="BA5E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49" name="Freeform 327"/>
                <p:cNvSpPr>
                  <a:spLocks/>
                </p:cNvSpPr>
                <p:nvPr/>
              </p:nvSpPr>
              <p:spPr bwMode="auto">
                <a:xfrm>
                  <a:off x="4860" y="1526"/>
                  <a:ext cx="34" cy="58"/>
                </a:xfrm>
                <a:custGeom>
                  <a:avLst/>
                  <a:gdLst>
                    <a:gd name="T0" fmla="*/ 6 w 139"/>
                    <a:gd name="T1" fmla="*/ 15 h 232"/>
                    <a:gd name="T2" fmla="*/ 0 w 139"/>
                    <a:gd name="T3" fmla="*/ 4 h 232"/>
                    <a:gd name="T4" fmla="*/ 0 w 139"/>
                    <a:gd name="T5" fmla="*/ 3 h 232"/>
                    <a:gd name="T6" fmla="*/ 1 w 139"/>
                    <a:gd name="T7" fmla="*/ 2 h 232"/>
                    <a:gd name="T8" fmla="*/ 2 w 139"/>
                    <a:gd name="T9" fmla="*/ 1 h 232"/>
                    <a:gd name="T10" fmla="*/ 2 w 139"/>
                    <a:gd name="T11" fmla="*/ 0 h 232"/>
                    <a:gd name="T12" fmla="*/ 8 w 139"/>
                    <a:gd name="T13" fmla="*/ 11 h 232"/>
                    <a:gd name="T14" fmla="*/ 8 w 139"/>
                    <a:gd name="T15" fmla="*/ 12 h 232"/>
                    <a:gd name="T16" fmla="*/ 8 w 139"/>
                    <a:gd name="T17" fmla="*/ 13 h 232"/>
                    <a:gd name="T18" fmla="*/ 8 w 139"/>
                    <a:gd name="T19" fmla="*/ 14 h 232"/>
                    <a:gd name="T20" fmla="*/ 7 w 139"/>
                    <a:gd name="T21" fmla="*/ 15 h 232"/>
                    <a:gd name="T22" fmla="*/ 6 w 139"/>
                    <a:gd name="T23" fmla="*/ 15 h 23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39" h="232">
                      <a:moveTo>
                        <a:pt x="106" y="232"/>
                      </a:moveTo>
                      <a:lnTo>
                        <a:pt x="0" y="54"/>
                      </a:lnTo>
                      <a:lnTo>
                        <a:pt x="8" y="41"/>
                      </a:lnTo>
                      <a:lnTo>
                        <a:pt x="19" y="27"/>
                      </a:lnTo>
                      <a:lnTo>
                        <a:pt x="27" y="13"/>
                      </a:lnTo>
                      <a:lnTo>
                        <a:pt x="35" y="0"/>
                      </a:lnTo>
                      <a:lnTo>
                        <a:pt x="139" y="177"/>
                      </a:lnTo>
                      <a:lnTo>
                        <a:pt x="132" y="190"/>
                      </a:lnTo>
                      <a:lnTo>
                        <a:pt x="130" y="202"/>
                      </a:lnTo>
                      <a:lnTo>
                        <a:pt x="125" y="214"/>
                      </a:lnTo>
                      <a:lnTo>
                        <a:pt x="120" y="232"/>
                      </a:lnTo>
                      <a:lnTo>
                        <a:pt x="106" y="232"/>
                      </a:lnTo>
                      <a:close/>
                    </a:path>
                  </a:pathLst>
                </a:custGeom>
                <a:solidFill>
                  <a:srgbClr val="BA603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0" name="Freeform 328"/>
                <p:cNvSpPr>
                  <a:spLocks/>
                </p:cNvSpPr>
                <p:nvPr/>
              </p:nvSpPr>
              <p:spPr bwMode="auto">
                <a:xfrm>
                  <a:off x="4864" y="1520"/>
                  <a:ext cx="34" cy="58"/>
                </a:xfrm>
                <a:custGeom>
                  <a:avLst/>
                  <a:gdLst>
                    <a:gd name="T0" fmla="*/ 7 w 139"/>
                    <a:gd name="T1" fmla="*/ 15 h 231"/>
                    <a:gd name="T2" fmla="*/ 0 w 139"/>
                    <a:gd name="T3" fmla="*/ 3 h 231"/>
                    <a:gd name="T4" fmla="*/ 0 w 139"/>
                    <a:gd name="T5" fmla="*/ 2 h 231"/>
                    <a:gd name="T6" fmla="*/ 1 w 139"/>
                    <a:gd name="T7" fmla="*/ 2 h 231"/>
                    <a:gd name="T8" fmla="*/ 2 w 139"/>
                    <a:gd name="T9" fmla="*/ 1 h 231"/>
                    <a:gd name="T10" fmla="*/ 2 w 139"/>
                    <a:gd name="T11" fmla="*/ 0 h 231"/>
                    <a:gd name="T12" fmla="*/ 8 w 139"/>
                    <a:gd name="T13" fmla="*/ 11 h 231"/>
                    <a:gd name="T14" fmla="*/ 8 w 139"/>
                    <a:gd name="T15" fmla="*/ 12 h 231"/>
                    <a:gd name="T16" fmla="*/ 8 w 139"/>
                    <a:gd name="T17" fmla="*/ 13 h 231"/>
                    <a:gd name="T18" fmla="*/ 7 w 139"/>
                    <a:gd name="T19" fmla="*/ 14 h 231"/>
                    <a:gd name="T20" fmla="*/ 7 w 139"/>
                    <a:gd name="T21" fmla="*/ 15 h 2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9" h="231">
                      <a:moveTo>
                        <a:pt x="111" y="231"/>
                      </a:moveTo>
                      <a:lnTo>
                        <a:pt x="0" y="46"/>
                      </a:lnTo>
                      <a:lnTo>
                        <a:pt x="8" y="35"/>
                      </a:lnTo>
                      <a:lnTo>
                        <a:pt x="19" y="22"/>
                      </a:lnTo>
                      <a:lnTo>
                        <a:pt x="30" y="11"/>
                      </a:lnTo>
                      <a:lnTo>
                        <a:pt x="38" y="0"/>
                      </a:lnTo>
                      <a:lnTo>
                        <a:pt x="139" y="169"/>
                      </a:lnTo>
                      <a:lnTo>
                        <a:pt x="134" y="185"/>
                      </a:lnTo>
                      <a:lnTo>
                        <a:pt x="125" y="201"/>
                      </a:lnTo>
                      <a:lnTo>
                        <a:pt x="116" y="215"/>
                      </a:lnTo>
                      <a:lnTo>
                        <a:pt x="111" y="231"/>
                      </a:lnTo>
                      <a:close/>
                    </a:path>
                  </a:pathLst>
                </a:custGeom>
                <a:solidFill>
                  <a:srgbClr val="BA60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1" name="Freeform 329"/>
                <p:cNvSpPr>
                  <a:spLocks/>
                </p:cNvSpPr>
                <p:nvPr/>
              </p:nvSpPr>
              <p:spPr bwMode="auto">
                <a:xfrm>
                  <a:off x="4869" y="1516"/>
                  <a:ext cx="34" cy="54"/>
                </a:xfrm>
                <a:custGeom>
                  <a:avLst/>
                  <a:gdLst>
                    <a:gd name="T0" fmla="*/ 6 w 139"/>
                    <a:gd name="T1" fmla="*/ 13 h 217"/>
                    <a:gd name="T2" fmla="*/ 0 w 139"/>
                    <a:gd name="T3" fmla="*/ 2 h 217"/>
                    <a:gd name="T4" fmla="*/ 1 w 139"/>
                    <a:gd name="T5" fmla="*/ 2 h 217"/>
                    <a:gd name="T6" fmla="*/ 1 w 139"/>
                    <a:gd name="T7" fmla="*/ 1 h 217"/>
                    <a:gd name="T8" fmla="*/ 2 w 139"/>
                    <a:gd name="T9" fmla="*/ 0 h 217"/>
                    <a:gd name="T10" fmla="*/ 3 w 139"/>
                    <a:gd name="T11" fmla="*/ 0 h 217"/>
                    <a:gd name="T12" fmla="*/ 8 w 139"/>
                    <a:gd name="T13" fmla="*/ 10 h 217"/>
                    <a:gd name="T14" fmla="*/ 8 w 139"/>
                    <a:gd name="T15" fmla="*/ 11 h 217"/>
                    <a:gd name="T16" fmla="*/ 7 w 139"/>
                    <a:gd name="T17" fmla="*/ 12 h 217"/>
                    <a:gd name="T18" fmla="*/ 7 w 139"/>
                    <a:gd name="T19" fmla="*/ 13 h 217"/>
                    <a:gd name="T20" fmla="*/ 6 w 139"/>
                    <a:gd name="T21" fmla="*/ 13 h 2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9" h="217">
                      <a:moveTo>
                        <a:pt x="104" y="217"/>
                      </a:moveTo>
                      <a:lnTo>
                        <a:pt x="0" y="40"/>
                      </a:lnTo>
                      <a:lnTo>
                        <a:pt x="11" y="29"/>
                      </a:lnTo>
                      <a:lnTo>
                        <a:pt x="22" y="18"/>
                      </a:lnTo>
                      <a:lnTo>
                        <a:pt x="32" y="7"/>
                      </a:lnTo>
                      <a:lnTo>
                        <a:pt x="44" y="0"/>
                      </a:lnTo>
                      <a:lnTo>
                        <a:pt x="139" y="162"/>
                      </a:lnTo>
                      <a:lnTo>
                        <a:pt x="131" y="176"/>
                      </a:lnTo>
                      <a:lnTo>
                        <a:pt x="122" y="189"/>
                      </a:lnTo>
                      <a:lnTo>
                        <a:pt x="115" y="203"/>
                      </a:lnTo>
                      <a:lnTo>
                        <a:pt x="104" y="217"/>
                      </a:lnTo>
                      <a:close/>
                    </a:path>
                  </a:pathLst>
                </a:custGeom>
                <a:solidFill>
                  <a:srgbClr val="BC63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2" name="Freeform 330"/>
                <p:cNvSpPr>
                  <a:spLocks/>
                </p:cNvSpPr>
                <p:nvPr/>
              </p:nvSpPr>
              <p:spPr bwMode="auto">
                <a:xfrm>
                  <a:off x="4873" y="1510"/>
                  <a:ext cx="35" cy="53"/>
                </a:xfrm>
                <a:custGeom>
                  <a:avLst/>
                  <a:gdLst>
                    <a:gd name="T0" fmla="*/ 7 w 138"/>
                    <a:gd name="T1" fmla="*/ 13 h 210"/>
                    <a:gd name="T2" fmla="*/ 0 w 138"/>
                    <a:gd name="T3" fmla="*/ 3 h 210"/>
                    <a:gd name="T4" fmla="*/ 1 w 138"/>
                    <a:gd name="T5" fmla="*/ 2 h 210"/>
                    <a:gd name="T6" fmla="*/ 2 w 138"/>
                    <a:gd name="T7" fmla="*/ 1 h 210"/>
                    <a:gd name="T8" fmla="*/ 2 w 138"/>
                    <a:gd name="T9" fmla="*/ 1 h 210"/>
                    <a:gd name="T10" fmla="*/ 3 w 138"/>
                    <a:gd name="T11" fmla="*/ 0 h 210"/>
                    <a:gd name="T12" fmla="*/ 9 w 138"/>
                    <a:gd name="T13" fmla="*/ 10 h 210"/>
                    <a:gd name="T14" fmla="*/ 8 w 138"/>
                    <a:gd name="T15" fmla="*/ 11 h 210"/>
                    <a:gd name="T16" fmla="*/ 8 w 138"/>
                    <a:gd name="T17" fmla="*/ 12 h 210"/>
                    <a:gd name="T18" fmla="*/ 7 w 138"/>
                    <a:gd name="T19" fmla="*/ 12 h 210"/>
                    <a:gd name="T20" fmla="*/ 7 w 138"/>
                    <a:gd name="T21" fmla="*/ 13 h 21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8" h="210">
                      <a:moveTo>
                        <a:pt x="101" y="210"/>
                      </a:moveTo>
                      <a:lnTo>
                        <a:pt x="0" y="41"/>
                      </a:lnTo>
                      <a:lnTo>
                        <a:pt x="11" y="30"/>
                      </a:lnTo>
                      <a:lnTo>
                        <a:pt x="22" y="20"/>
                      </a:lnTo>
                      <a:lnTo>
                        <a:pt x="32" y="9"/>
                      </a:lnTo>
                      <a:lnTo>
                        <a:pt x="43" y="0"/>
                      </a:lnTo>
                      <a:lnTo>
                        <a:pt x="138" y="159"/>
                      </a:lnTo>
                      <a:lnTo>
                        <a:pt x="128" y="172"/>
                      </a:lnTo>
                      <a:lnTo>
                        <a:pt x="120" y="185"/>
                      </a:lnTo>
                      <a:lnTo>
                        <a:pt x="108" y="196"/>
                      </a:lnTo>
                      <a:lnTo>
                        <a:pt x="101" y="210"/>
                      </a:lnTo>
                      <a:close/>
                    </a:path>
                  </a:pathLst>
                </a:custGeom>
                <a:solidFill>
                  <a:srgbClr val="BC66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3" name="Freeform 331"/>
                <p:cNvSpPr>
                  <a:spLocks/>
                </p:cNvSpPr>
                <p:nvPr/>
              </p:nvSpPr>
              <p:spPr bwMode="auto">
                <a:xfrm>
                  <a:off x="4879" y="1506"/>
                  <a:ext cx="33" cy="50"/>
                </a:xfrm>
                <a:custGeom>
                  <a:avLst/>
                  <a:gdLst>
                    <a:gd name="T0" fmla="*/ 6 w 130"/>
                    <a:gd name="T1" fmla="*/ 12 h 201"/>
                    <a:gd name="T2" fmla="*/ 0 w 130"/>
                    <a:gd name="T3" fmla="*/ 2 h 201"/>
                    <a:gd name="T4" fmla="*/ 1 w 130"/>
                    <a:gd name="T5" fmla="*/ 2 h 201"/>
                    <a:gd name="T6" fmla="*/ 1 w 130"/>
                    <a:gd name="T7" fmla="*/ 1 h 201"/>
                    <a:gd name="T8" fmla="*/ 2 w 130"/>
                    <a:gd name="T9" fmla="*/ 0 h 201"/>
                    <a:gd name="T10" fmla="*/ 3 w 130"/>
                    <a:gd name="T11" fmla="*/ 0 h 201"/>
                    <a:gd name="T12" fmla="*/ 8 w 130"/>
                    <a:gd name="T13" fmla="*/ 9 h 201"/>
                    <a:gd name="T14" fmla="*/ 8 w 130"/>
                    <a:gd name="T15" fmla="*/ 10 h 201"/>
                    <a:gd name="T16" fmla="*/ 7 w 130"/>
                    <a:gd name="T17" fmla="*/ 11 h 201"/>
                    <a:gd name="T18" fmla="*/ 7 w 130"/>
                    <a:gd name="T19" fmla="*/ 12 h 201"/>
                    <a:gd name="T20" fmla="*/ 6 w 130"/>
                    <a:gd name="T21" fmla="*/ 12 h 20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0" h="201">
                      <a:moveTo>
                        <a:pt x="95" y="201"/>
                      </a:moveTo>
                      <a:lnTo>
                        <a:pt x="0" y="39"/>
                      </a:lnTo>
                      <a:lnTo>
                        <a:pt x="7" y="27"/>
                      </a:lnTo>
                      <a:lnTo>
                        <a:pt x="18" y="16"/>
                      </a:lnTo>
                      <a:lnTo>
                        <a:pt x="30" y="9"/>
                      </a:lnTo>
                      <a:lnTo>
                        <a:pt x="41" y="0"/>
                      </a:lnTo>
                      <a:lnTo>
                        <a:pt x="130" y="150"/>
                      </a:lnTo>
                      <a:lnTo>
                        <a:pt x="122" y="163"/>
                      </a:lnTo>
                      <a:lnTo>
                        <a:pt x="113" y="175"/>
                      </a:lnTo>
                      <a:lnTo>
                        <a:pt x="103" y="188"/>
                      </a:lnTo>
                      <a:lnTo>
                        <a:pt x="95" y="201"/>
                      </a:lnTo>
                      <a:close/>
                    </a:path>
                  </a:pathLst>
                </a:custGeom>
                <a:solidFill>
                  <a:srgbClr val="BC684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4" name="Freeform 332"/>
                <p:cNvSpPr>
                  <a:spLocks/>
                </p:cNvSpPr>
                <p:nvPr/>
              </p:nvSpPr>
              <p:spPr bwMode="auto">
                <a:xfrm>
                  <a:off x="4884" y="1501"/>
                  <a:ext cx="33" cy="49"/>
                </a:xfrm>
                <a:custGeom>
                  <a:avLst/>
                  <a:gdLst>
                    <a:gd name="T0" fmla="*/ 6 w 131"/>
                    <a:gd name="T1" fmla="*/ 12 h 196"/>
                    <a:gd name="T2" fmla="*/ 0 w 131"/>
                    <a:gd name="T3" fmla="*/ 2 h 196"/>
                    <a:gd name="T4" fmla="*/ 1 w 131"/>
                    <a:gd name="T5" fmla="*/ 2 h 196"/>
                    <a:gd name="T6" fmla="*/ 2 w 131"/>
                    <a:gd name="T7" fmla="*/ 1 h 196"/>
                    <a:gd name="T8" fmla="*/ 2 w 131"/>
                    <a:gd name="T9" fmla="*/ 1 h 196"/>
                    <a:gd name="T10" fmla="*/ 3 w 131"/>
                    <a:gd name="T11" fmla="*/ 0 h 196"/>
                    <a:gd name="T12" fmla="*/ 8 w 131"/>
                    <a:gd name="T13" fmla="*/ 9 h 196"/>
                    <a:gd name="T14" fmla="*/ 8 w 131"/>
                    <a:gd name="T15" fmla="*/ 10 h 196"/>
                    <a:gd name="T16" fmla="*/ 7 w 131"/>
                    <a:gd name="T17" fmla="*/ 11 h 196"/>
                    <a:gd name="T18" fmla="*/ 7 w 131"/>
                    <a:gd name="T19" fmla="*/ 12 h 196"/>
                    <a:gd name="T20" fmla="*/ 6 w 131"/>
                    <a:gd name="T21" fmla="*/ 12 h 19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1" h="196">
                      <a:moveTo>
                        <a:pt x="95" y="196"/>
                      </a:moveTo>
                      <a:lnTo>
                        <a:pt x="0" y="37"/>
                      </a:lnTo>
                      <a:lnTo>
                        <a:pt x="12" y="27"/>
                      </a:lnTo>
                      <a:lnTo>
                        <a:pt x="23" y="18"/>
                      </a:lnTo>
                      <a:lnTo>
                        <a:pt x="35" y="11"/>
                      </a:lnTo>
                      <a:lnTo>
                        <a:pt x="47" y="0"/>
                      </a:lnTo>
                      <a:lnTo>
                        <a:pt x="131" y="146"/>
                      </a:lnTo>
                      <a:lnTo>
                        <a:pt x="123" y="157"/>
                      </a:lnTo>
                      <a:lnTo>
                        <a:pt x="112" y="171"/>
                      </a:lnTo>
                      <a:lnTo>
                        <a:pt x="104" y="182"/>
                      </a:lnTo>
                      <a:lnTo>
                        <a:pt x="95" y="196"/>
                      </a:lnTo>
                      <a:close/>
                    </a:path>
                  </a:pathLst>
                </a:custGeom>
                <a:solidFill>
                  <a:srgbClr val="BF6B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5" name="Freeform 333"/>
                <p:cNvSpPr>
                  <a:spLocks/>
                </p:cNvSpPr>
                <p:nvPr/>
              </p:nvSpPr>
              <p:spPr bwMode="auto">
                <a:xfrm>
                  <a:off x="4890" y="1496"/>
                  <a:ext cx="31" cy="48"/>
                </a:xfrm>
                <a:custGeom>
                  <a:avLst/>
                  <a:gdLst>
                    <a:gd name="T0" fmla="*/ 5 w 127"/>
                    <a:gd name="T1" fmla="*/ 12 h 188"/>
                    <a:gd name="T2" fmla="*/ 0 w 127"/>
                    <a:gd name="T3" fmla="*/ 3 h 188"/>
                    <a:gd name="T4" fmla="*/ 0 w 127"/>
                    <a:gd name="T5" fmla="*/ 2 h 188"/>
                    <a:gd name="T6" fmla="*/ 1 w 127"/>
                    <a:gd name="T7" fmla="*/ 1 h 188"/>
                    <a:gd name="T8" fmla="*/ 2 w 127"/>
                    <a:gd name="T9" fmla="*/ 1 h 188"/>
                    <a:gd name="T10" fmla="*/ 3 w 127"/>
                    <a:gd name="T11" fmla="*/ 0 h 188"/>
                    <a:gd name="T12" fmla="*/ 8 w 127"/>
                    <a:gd name="T13" fmla="*/ 10 h 188"/>
                    <a:gd name="T14" fmla="*/ 7 w 127"/>
                    <a:gd name="T15" fmla="*/ 10 h 188"/>
                    <a:gd name="T16" fmla="*/ 6 w 127"/>
                    <a:gd name="T17" fmla="*/ 11 h 188"/>
                    <a:gd name="T18" fmla="*/ 6 w 127"/>
                    <a:gd name="T19" fmla="*/ 11 h 188"/>
                    <a:gd name="T20" fmla="*/ 5 w 127"/>
                    <a:gd name="T21" fmla="*/ 12 h 1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7" h="188">
                      <a:moveTo>
                        <a:pt x="89" y="188"/>
                      </a:moveTo>
                      <a:lnTo>
                        <a:pt x="0" y="38"/>
                      </a:lnTo>
                      <a:lnTo>
                        <a:pt x="10" y="28"/>
                      </a:lnTo>
                      <a:lnTo>
                        <a:pt x="24" y="19"/>
                      </a:lnTo>
                      <a:lnTo>
                        <a:pt x="35" y="8"/>
                      </a:lnTo>
                      <a:lnTo>
                        <a:pt x="46" y="0"/>
                      </a:lnTo>
                      <a:lnTo>
                        <a:pt x="127" y="147"/>
                      </a:lnTo>
                      <a:lnTo>
                        <a:pt x="118" y="155"/>
                      </a:lnTo>
                      <a:lnTo>
                        <a:pt x="108" y="166"/>
                      </a:lnTo>
                      <a:lnTo>
                        <a:pt x="97" y="177"/>
                      </a:lnTo>
                      <a:lnTo>
                        <a:pt x="89" y="188"/>
                      </a:lnTo>
                      <a:close/>
                    </a:path>
                  </a:pathLst>
                </a:custGeom>
                <a:solidFill>
                  <a:srgbClr val="BF6D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6" name="Freeform 334"/>
                <p:cNvSpPr>
                  <a:spLocks/>
                </p:cNvSpPr>
                <p:nvPr/>
              </p:nvSpPr>
              <p:spPr bwMode="auto">
                <a:xfrm>
                  <a:off x="4896" y="1493"/>
                  <a:ext cx="32" cy="44"/>
                </a:xfrm>
                <a:custGeom>
                  <a:avLst/>
                  <a:gdLst>
                    <a:gd name="T0" fmla="*/ 5 w 127"/>
                    <a:gd name="T1" fmla="*/ 11 h 176"/>
                    <a:gd name="T2" fmla="*/ 0 w 127"/>
                    <a:gd name="T3" fmla="*/ 2 h 176"/>
                    <a:gd name="T4" fmla="*/ 1 w 127"/>
                    <a:gd name="T5" fmla="*/ 1 h 176"/>
                    <a:gd name="T6" fmla="*/ 2 w 127"/>
                    <a:gd name="T7" fmla="*/ 1 h 176"/>
                    <a:gd name="T8" fmla="*/ 2 w 127"/>
                    <a:gd name="T9" fmla="*/ 1 h 176"/>
                    <a:gd name="T10" fmla="*/ 3 w 127"/>
                    <a:gd name="T11" fmla="*/ 0 h 176"/>
                    <a:gd name="T12" fmla="*/ 8 w 127"/>
                    <a:gd name="T13" fmla="*/ 9 h 176"/>
                    <a:gd name="T14" fmla="*/ 7 w 127"/>
                    <a:gd name="T15" fmla="*/ 9 h 176"/>
                    <a:gd name="T16" fmla="*/ 7 w 127"/>
                    <a:gd name="T17" fmla="*/ 10 h 176"/>
                    <a:gd name="T18" fmla="*/ 6 w 127"/>
                    <a:gd name="T19" fmla="*/ 11 h 176"/>
                    <a:gd name="T20" fmla="*/ 5 w 127"/>
                    <a:gd name="T21" fmla="*/ 11 h 17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7" h="176">
                      <a:moveTo>
                        <a:pt x="84" y="176"/>
                      </a:moveTo>
                      <a:lnTo>
                        <a:pt x="0" y="30"/>
                      </a:lnTo>
                      <a:lnTo>
                        <a:pt x="11" y="21"/>
                      </a:lnTo>
                      <a:lnTo>
                        <a:pt x="22" y="13"/>
                      </a:lnTo>
                      <a:lnTo>
                        <a:pt x="36" y="7"/>
                      </a:lnTo>
                      <a:lnTo>
                        <a:pt x="48" y="0"/>
                      </a:lnTo>
                      <a:lnTo>
                        <a:pt x="127" y="138"/>
                      </a:lnTo>
                      <a:lnTo>
                        <a:pt x="117" y="149"/>
                      </a:lnTo>
                      <a:lnTo>
                        <a:pt x="106" y="157"/>
                      </a:lnTo>
                      <a:lnTo>
                        <a:pt x="94" y="166"/>
                      </a:lnTo>
                      <a:lnTo>
                        <a:pt x="84" y="176"/>
                      </a:lnTo>
                      <a:close/>
                    </a:path>
                  </a:pathLst>
                </a:custGeom>
                <a:solidFill>
                  <a:srgbClr val="C170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7" name="Freeform 335"/>
                <p:cNvSpPr>
                  <a:spLocks/>
                </p:cNvSpPr>
                <p:nvPr/>
              </p:nvSpPr>
              <p:spPr bwMode="auto">
                <a:xfrm>
                  <a:off x="4901" y="1491"/>
                  <a:ext cx="32" cy="42"/>
                </a:xfrm>
                <a:custGeom>
                  <a:avLst/>
                  <a:gdLst>
                    <a:gd name="T0" fmla="*/ 5 w 127"/>
                    <a:gd name="T1" fmla="*/ 10 h 171"/>
                    <a:gd name="T2" fmla="*/ 0 w 127"/>
                    <a:gd name="T3" fmla="*/ 1 h 171"/>
                    <a:gd name="T4" fmla="*/ 1 w 127"/>
                    <a:gd name="T5" fmla="*/ 1 h 171"/>
                    <a:gd name="T6" fmla="*/ 2 w 127"/>
                    <a:gd name="T7" fmla="*/ 1 h 171"/>
                    <a:gd name="T8" fmla="*/ 2 w 127"/>
                    <a:gd name="T9" fmla="*/ 0 h 171"/>
                    <a:gd name="T10" fmla="*/ 3 w 127"/>
                    <a:gd name="T11" fmla="*/ 0 h 171"/>
                    <a:gd name="T12" fmla="*/ 8 w 127"/>
                    <a:gd name="T13" fmla="*/ 8 h 171"/>
                    <a:gd name="T14" fmla="*/ 7 w 127"/>
                    <a:gd name="T15" fmla="*/ 8 h 171"/>
                    <a:gd name="T16" fmla="*/ 7 w 127"/>
                    <a:gd name="T17" fmla="*/ 9 h 171"/>
                    <a:gd name="T18" fmla="*/ 6 w 127"/>
                    <a:gd name="T19" fmla="*/ 10 h 171"/>
                    <a:gd name="T20" fmla="*/ 5 w 127"/>
                    <a:gd name="T21" fmla="*/ 10 h 17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7" h="171">
                      <a:moveTo>
                        <a:pt x="81" y="171"/>
                      </a:moveTo>
                      <a:lnTo>
                        <a:pt x="0" y="24"/>
                      </a:lnTo>
                      <a:lnTo>
                        <a:pt x="14" y="18"/>
                      </a:lnTo>
                      <a:lnTo>
                        <a:pt x="24" y="11"/>
                      </a:lnTo>
                      <a:lnTo>
                        <a:pt x="37" y="6"/>
                      </a:lnTo>
                      <a:lnTo>
                        <a:pt x="51" y="0"/>
                      </a:lnTo>
                      <a:lnTo>
                        <a:pt x="127" y="128"/>
                      </a:lnTo>
                      <a:lnTo>
                        <a:pt x="116" y="138"/>
                      </a:lnTo>
                      <a:lnTo>
                        <a:pt x="105" y="149"/>
                      </a:lnTo>
                      <a:lnTo>
                        <a:pt x="95" y="160"/>
                      </a:lnTo>
                      <a:lnTo>
                        <a:pt x="81" y="171"/>
                      </a:lnTo>
                      <a:close/>
                    </a:path>
                  </a:pathLst>
                </a:custGeom>
                <a:solidFill>
                  <a:srgbClr val="C170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8" name="Freeform 336"/>
                <p:cNvSpPr>
                  <a:spLocks/>
                </p:cNvSpPr>
                <p:nvPr/>
              </p:nvSpPr>
              <p:spPr bwMode="auto">
                <a:xfrm>
                  <a:off x="4908" y="1487"/>
                  <a:ext cx="31" cy="41"/>
                </a:xfrm>
                <a:custGeom>
                  <a:avLst/>
                  <a:gdLst>
                    <a:gd name="T0" fmla="*/ 5 w 125"/>
                    <a:gd name="T1" fmla="*/ 10 h 163"/>
                    <a:gd name="T2" fmla="*/ 0 w 125"/>
                    <a:gd name="T3" fmla="*/ 2 h 163"/>
                    <a:gd name="T4" fmla="*/ 1 w 125"/>
                    <a:gd name="T5" fmla="*/ 1 h 163"/>
                    <a:gd name="T6" fmla="*/ 1 w 125"/>
                    <a:gd name="T7" fmla="*/ 1 h 163"/>
                    <a:gd name="T8" fmla="*/ 2 w 125"/>
                    <a:gd name="T9" fmla="*/ 1 h 163"/>
                    <a:gd name="T10" fmla="*/ 3 w 125"/>
                    <a:gd name="T11" fmla="*/ 0 h 163"/>
                    <a:gd name="T12" fmla="*/ 8 w 125"/>
                    <a:gd name="T13" fmla="*/ 8 h 163"/>
                    <a:gd name="T14" fmla="*/ 7 w 125"/>
                    <a:gd name="T15" fmla="*/ 8 h 163"/>
                    <a:gd name="T16" fmla="*/ 6 w 125"/>
                    <a:gd name="T17" fmla="*/ 9 h 163"/>
                    <a:gd name="T18" fmla="*/ 5 w 125"/>
                    <a:gd name="T19" fmla="*/ 10 h 163"/>
                    <a:gd name="T20" fmla="*/ 5 w 125"/>
                    <a:gd name="T21" fmla="*/ 10 h 16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5" h="163">
                      <a:moveTo>
                        <a:pt x="79" y="163"/>
                      </a:moveTo>
                      <a:lnTo>
                        <a:pt x="0" y="25"/>
                      </a:lnTo>
                      <a:lnTo>
                        <a:pt x="11" y="20"/>
                      </a:lnTo>
                      <a:lnTo>
                        <a:pt x="25" y="11"/>
                      </a:lnTo>
                      <a:lnTo>
                        <a:pt x="36" y="6"/>
                      </a:lnTo>
                      <a:lnTo>
                        <a:pt x="46" y="0"/>
                      </a:lnTo>
                      <a:lnTo>
                        <a:pt x="125" y="125"/>
                      </a:lnTo>
                      <a:lnTo>
                        <a:pt x="115" y="133"/>
                      </a:lnTo>
                      <a:lnTo>
                        <a:pt x="101" y="144"/>
                      </a:lnTo>
                      <a:lnTo>
                        <a:pt x="90" y="152"/>
                      </a:lnTo>
                      <a:lnTo>
                        <a:pt x="79" y="163"/>
                      </a:lnTo>
                      <a:close/>
                    </a:path>
                  </a:pathLst>
                </a:custGeom>
                <a:solidFill>
                  <a:srgbClr val="C172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59" name="Freeform 337"/>
                <p:cNvSpPr>
                  <a:spLocks/>
                </p:cNvSpPr>
                <p:nvPr/>
              </p:nvSpPr>
              <p:spPr bwMode="auto">
                <a:xfrm>
                  <a:off x="4914" y="1484"/>
                  <a:ext cx="30" cy="38"/>
                </a:xfrm>
                <a:custGeom>
                  <a:avLst/>
                  <a:gdLst>
                    <a:gd name="T0" fmla="*/ 5 w 122"/>
                    <a:gd name="T1" fmla="*/ 9 h 156"/>
                    <a:gd name="T2" fmla="*/ 0 w 122"/>
                    <a:gd name="T3" fmla="*/ 2 h 156"/>
                    <a:gd name="T4" fmla="*/ 1 w 122"/>
                    <a:gd name="T5" fmla="*/ 1 h 156"/>
                    <a:gd name="T6" fmla="*/ 1 w 122"/>
                    <a:gd name="T7" fmla="*/ 1 h 156"/>
                    <a:gd name="T8" fmla="*/ 2 w 122"/>
                    <a:gd name="T9" fmla="*/ 0 h 156"/>
                    <a:gd name="T10" fmla="*/ 3 w 122"/>
                    <a:gd name="T11" fmla="*/ 0 h 156"/>
                    <a:gd name="T12" fmla="*/ 7 w 122"/>
                    <a:gd name="T13" fmla="*/ 7 h 156"/>
                    <a:gd name="T14" fmla="*/ 7 w 122"/>
                    <a:gd name="T15" fmla="*/ 8 h 156"/>
                    <a:gd name="T16" fmla="*/ 6 w 122"/>
                    <a:gd name="T17" fmla="*/ 8 h 156"/>
                    <a:gd name="T18" fmla="*/ 5 w 122"/>
                    <a:gd name="T19" fmla="*/ 9 h 156"/>
                    <a:gd name="T20" fmla="*/ 5 w 122"/>
                    <a:gd name="T21" fmla="*/ 9 h 15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2" h="156">
                      <a:moveTo>
                        <a:pt x="76" y="156"/>
                      </a:moveTo>
                      <a:lnTo>
                        <a:pt x="0" y="28"/>
                      </a:lnTo>
                      <a:lnTo>
                        <a:pt x="11" y="20"/>
                      </a:lnTo>
                      <a:lnTo>
                        <a:pt x="21" y="11"/>
                      </a:lnTo>
                      <a:lnTo>
                        <a:pt x="35" y="6"/>
                      </a:lnTo>
                      <a:lnTo>
                        <a:pt x="49" y="0"/>
                      </a:lnTo>
                      <a:lnTo>
                        <a:pt x="122" y="122"/>
                      </a:lnTo>
                      <a:lnTo>
                        <a:pt x="111" y="131"/>
                      </a:lnTo>
                      <a:lnTo>
                        <a:pt x="100" y="139"/>
                      </a:lnTo>
                      <a:lnTo>
                        <a:pt x="87" y="147"/>
                      </a:lnTo>
                      <a:lnTo>
                        <a:pt x="76" y="156"/>
                      </a:lnTo>
                      <a:close/>
                    </a:path>
                  </a:pathLst>
                </a:custGeom>
                <a:solidFill>
                  <a:srgbClr val="C477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0" name="Freeform 338"/>
                <p:cNvSpPr>
                  <a:spLocks/>
                </p:cNvSpPr>
                <p:nvPr/>
              </p:nvSpPr>
              <p:spPr bwMode="auto">
                <a:xfrm>
                  <a:off x="4919" y="1482"/>
                  <a:ext cx="32" cy="36"/>
                </a:xfrm>
                <a:custGeom>
                  <a:avLst/>
                  <a:gdLst>
                    <a:gd name="T0" fmla="*/ 5 w 129"/>
                    <a:gd name="T1" fmla="*/ 9 h 146"/>
                    <a:gd name="T2" fmla="*/ 0 w 129"/>
                    <a:gd name="T3" fmla="*/ 1 h 146"/>
                    <a:gd name="T4" fmla="*/ 1 w 129"/>
                    <a:gd name="T5" fmla="*/ 1 h 146"/>
                    <a:gd name="T6" fmla="*/ 2 w 129"/>
                    <a:gd name="T7" fmla="*/ 1 h 146"/>
                    <a:gd name="T8" fmla="*/ 2 w 129"/>
                    <a:gd name="T9" fmla="*/ 0 h 146"/>
                    <a:gd name="T10" fmla="*/ 3 w 129"/>
                    <a:gd name="T11" fmla="*/ 0 h 146"/>
                    <a:gd name="T12" fmla="*/ 8 w 129"/>
                    <a:gd name="T13" fmla="*/ 7 h 146"/>
                    <a:gd name="T14" fmla="*/ 7 w 129"/>
                    <a:gd name="T15" fmla="*/ 8 h 146"/>
                    <a:gd name="T16" fmla="*/ 6 w 129"/>
                    <a:gd name="T17" fmla="*/ 8 h 146"/>
                    <a:gd name="T18" fmla="*/ 5 w 129"/>
                    <a:gd name="T19" fmla="*/ 8 h 146"/>
                    <a:gd name="T20" fmla="*/ 5 w 129"/>
                    <a:gd name="T21" fmla="*/ 9 h 14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9" h="146">
                      <a:moveTo>
                        <a:pt x="79" y="146"/>
                      </a:moveTo>
                      <a:lnTo>
                        <a:pt x="0" y="21"/>
                      </a:lnTo>
                      <a:lnTo>
                        <a:pt x="14" y="16"/>
                      </a:lnTo>
                      <a:lnTo>
                        <a:pt x="28" y="11"/>
                      </a:lnTo>
                      <a:lnTo>
                        <a:pt x="42" y="5"/>
                      </a:lnTo>
                      <a:lnTo>
                        <a:pt x="55" y="0"/>
                      </a:lnTo>
                      <a:lnTo>
                        <a:pt x="129" y="117"/>
                      </a:lnTo>
                      <a:lnTo>
                        <a:pt x="115" y="124"/>
                      </a:lnTo>
                      <a:lnTo>
                        <a:pt x="101" y="129"/>
                      </a:lnTo>
                      <a:lnTo>
                        <a:pt x="90" y="138"/>
                      </a:lnTo>
                      <a:lnTo>
                        <a:pt x="79" y="146"/>
                      </a:lnTo>
                      <a:close/>
                    </a:path>
                  </a:pathLst>
                </a:custGeom>
                <a:solidFill>
                  <a:srgbClr val="C477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1" name="Freeform 339"/>
                <p:cNvSpPr>
                  <a:spLocks/>
                </p:cNvSpPr>
                <p:nvPr/>
              </p:nvSpPr>
              <p:spPr bwMode="auto">
                <a:xfrm>
                  <a:off x="4926" y="1479"/>
                  <a:ext cx="32" cy="35"/>
                </a:xfrm>
                <a:custGeom>
                  <a:avLst/>
                  <a:gdLst>
                    <a:gd name="T0" fmla="*/ 5 w 125"/>
                    <a:gd name="T1" fmla="*/ 9 h 141"/>
                    <a:gd name="T2" fmla="*/ 0 w 125"/>
                    <a:gd name="T3" fmla="*/ 1 h 141"/>
                    <a:gd name="T4" fmla="*/ 1 w 125"/>
                    <a:gd name="T5" fmla="*/ 1 h 141"/>
                    <a:gd name="T6" fmla="*/ 2 w 125"/>
                    <a:gd name="T7" fmla="*/ 0 h 141"/>
                    <a:gd name="T8" fmla="*/ 3 w 125"/>
                    <a:gd name="T9" fmla="*/ 0 h 141"/>
                    <a:gd name="T10" fmla="*/ 4 w 125"/>
                    <a:gd name="T11" fmla="*/ 0 h 141"/>
                    <a:gd name="T12" fmla="*/ 8 w 125"/>
                    <a:gd name="T13" fmla="*/ 7 h 141"/>
                    <a:gd name="T14" fmla="*/ 7 w 125"/>
                    <a:gd name="T15" fmla="*/ 8 h 141"/>
                    <a:gd name="T16" fmla="*/ 7 w 125"/>
                    <a:gd name="T17" fmla="*/ 8 h 141"/>
                    <a:gd name="T18" fmla="*/ 6 w 125"/>
                    <a:gd name="T19" fmla="*/ 8 h 141"/>
                    <a:gd name="T20" fmla="*/ 5 w 125"/>
                    <a:gd name="T21" fmla="*/ 9 h 14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5" h="141">
                      <a:moveTo>
                        <a:pt x="73" y="141"/>
                      </a:moveTo>
                      <a:lnTo>
                        <a:pt x="0" y="19"/>
                      </a:lnTo>
                      <a:lnTo>
                        <a:pt x="14" y="14"/>
                      </a:lnTo>
                      <a:lnTo>
                        <a:pt x="27" y="9"/>
                      </a:lnTo>
                      <a:lnTo>
                        <a:pt x="41" y="3"/>
                      </a:lnTo>
                      <a:lnTo>
                        <a:pt x="55" y="0"/>
                      </a:lnTo>
                      <a:lnTo>
                        <a:pt x="125" y="118"/>
                      </a:lnTo>
                      <a:lnTo>
                        <a:pt x="111" y="123"/>
                      </a:lnTo>
                      <a:lnTo>
                        <a:pt x="101" y="129"/>
                      </a:lnTo>
                      <a:lnTo>
                        <a:pt x="87" y="136"/>
                      </a:lnTo>
                      <a:lnTo>
                        <a:pt x="73" y="141"/>
                      </a:lnTo>
                      <a:close/>
                    </a:path>
                  </a:pathLst>
                </a:custGeom>
                <a:solidFill>
                  <a:srgbClr val="C67C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2" name="Freeform 340"/>
                <p:cNvSpPr>
                  <a:spLocks/>
                </p:cNvSpPr>
                <p:nvPr/>
              </p:nvSpPr>
              <p:spPr bwMode="auto">
                <a:xfrm>
                  <a:off x="4933" y="1476"/>
                  <a:ext cx="31" cy="35"/>
                </a:xfrm>
                <a:custGeom>
                  <a:avLst/>
                  <a:gdLst>
                    <a:gd name="T0" fmla="*/ 4 w 125"/>
                    <a:gd name="T1" fmla="*/ 9 h 140"/>
                    <a:gd name="T2" fmla="*/ 0 w 125"/>
                    <a:gd name="T3" fmla="*/ 2 h 140"/>
                    <a:gd name="T4" fmla="*/ 1 w 125"/>
                    <a:gd name="T5" fmla="*/ 1 h 140"/>
                    <a:gd name="T6" fmla="*/ 2 w 125"/>
                    <a:gd name="T7" fmla="*/ 1 h 140"/>
                    <a:gd name="T8" fmla="*/ 2 w 125"/>
                    <a:gd name="T9" fmla="*/ 1 h 140"/>
                    <a:gd name="T10" fmla="*/ 3 w 125"/>
                    <a:gd name="T11" fmla="*/ 0 h 140"/>
                    <a:gd name="T12" fmla="*/ 8 w 125"/>
                    <a:gd name="T13" fmla="*/ 7 h 140"/>
                    <a:gd name="T14" fmla="*/ 7 w 125"/>
                    <a:gd name="T15" fmla="*/ 8 h 140"/>
                    <a:gd name="T16" fmla="*/ 6 w 125"/>
                    <a:gd name="T17" fmla="*/ 8 h 140"/>
                    <a:gd name="T18" fmla="*/ 5 w 125"/>
                    <a:gd name="T19" fmla="*/ 9 h 140"/>
                    <a:gd name="T20" fmla="*/ 4 w 125"/>
                    <a:gd name="T21" fmla="*/ 9 h 14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5" h="140">
                      <a:moveTo>
                        <a:pt x="74" y="140"/>
                      </a:moveTo>
                      <a:lnTo>
                        <a:pt x="0" y="23"/>
                      </a:lnTo>
                      <a:lnTo>
                        <a:pt x="14" y="16"/>
                      </a:lnTo>
                      <a:lnTo>
                        <a:pt x="28" y="11"/>
                      </a:lnTo>
                      <a:lnTo>
                        <a:pt x="41" y="6"/>
                      </a:lnTo>
                      <a:lnTo>
                        <a:pt x="54" y="0"/>
                      </a:lnTo>
                      <a:lnTo>
                        <a:pt x="125" y="115"/>
                      </a:lnTo>
                      <a:lnTo>
                        <a:pt x="111" y="120"/>
                      </a:lnTo>
                      <a:lnTo>
                        <a:pt x="98" y="126"/>
                      </a:lnTo>
                      <a:lnTo>
                        <a:pt x="84" y="134"/>
                      </a:lnTo>
                      <a:lnTo>
                        <a:pt x="74" y="140"/>
                      </a:lnTo>
                      <a:close/>
                    </a:path>
                  </a:pathLst>
                </a:custGeom>
                <a:solidFill>
                  <a:srgbClr val="C97F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3" name="Freeform 341"/>
                <p:cNvSpPr>
                  <a:spLocks/>
                </p:cNvSpPr>
                <p:nvPr/>
              </p:nvSpPr>
              <p:spPr bwMode="auto">
                <a:xfrm>
                  <a:off x="4940" y="1474"/>
                  <a:ext cx="31" cy="34"/>
                </a:xfrm>
                <a:custGeom>
                  <a:avLst/>
                  <a:gdLst>
                    <a:gd name="T0" fmla="*/ 4 w 125"/>
                    <a:gd name="T1" fmla="*/ 9 h 136"/>
                    <a:gd name="T2" fmla="*/ 0 w 125"/>
                    <a:gd name="T3" fmla="*/ 1 h 136"/>
                    <a:gd name="T4" fmla="*/ 1 w 125"/>
                    <a:gd name="T5" fmla="*/ 1 h 136"/>
                    <a:gd name="T6" fmla="*/ 1 w 125"/>
                    <a:gd name="T7" fmla="*/ 1 h 136"/>
                    <a:gd name="T8" fmla="*/ 2 w 125"/>
                    <a:gd name="T9" fmla="*/ 0 h 136"/>
                    <a:gd name="T10" fmla="*/ 3 w 125"/>
                    <a:gd name="T11" fmla="*/ 0 h 136"/>
                    <a:gd name="T12" fmla="*/ 8 w 125"/>
                    <a:gd name="T13" fmla="*/ 7 h 136"/>
                    <a:gd name="T14" fmla="*/ 7 w 125"/>
                    <a:gd name="T15" fmla="*/ 8 h 136"/>
                    <a:gd name="T16" fmla="*/ 6 w 125"/>
                    <a:gd name="T17" fmla="*/ 8 h 136"/>
                    <a:gd name="T18" fmla="*/ 5 w 125"/>
                    <a:gd name="T19" fmla="*/ 8 h 136"/>
                    <a:gd name="T20" fmla="*/ 4 w 125"/>
                    <a:gd name="T21" fmla="*/ 9 h 1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5" h="136">
                      <a:moveTo>
                        <a:pt x="70" y="136"/>
                      </a:moveTo>
                      <a:lnTo>
                        <a:pt x="0" y="18"/>
                      </a:lnTo>
                      <a:lnTo>
                        <a:pt x="13" y="13"/>
                      </a:lnTo>
                      <a:lnTo>
                        <a:pt x="26" y="7"/>
                      </a:lnTo>
                      <a:lnTo>
                        <a:pt x="40" y="5"/>
                      </a:lnTo>
                      <a:lnTo>
                        <a:pt x="53" y="0"/>
                      </a:lnTo>
                      <a:lnTo>
                        <a:pt x="125" y="113"/>
                      </a:lnTo>
                      <a:lnTo>
                        <a:pt x="108" y="119"/>
                      </a:lnTo>
                      <a:lnTo>
                        <a:pt x="95" y="124"/>
                      </a:lnTo>
                      <a:lnTo>
                        <a:pt x="81" y="130"/>
                      </a:lnTo>
                      <a:lnTo>
                        <a:pt x="70" y="136"/>
                      </a:lnTo>
                      <a:close/>
                    </a:path>
                  </a:pathLst>
                </a:custGeom>
                <a:solidFill>
                  <a:srgbClr val="C97F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4" name="Freeform 342"/>
                <p:cNvSpPr>
                  <a:spLocks/>
                </p:cNvSpPr>
                <p:nvPr/>
              </p:nvSpPr>
              <p:spPr bwMode="auto">
                <a:xfrm>
                  <a:off x="4947" y="1472"/>
                  <a:ext cx="30" cy="33"/>
                </a:xfrm>
                <a:custGeom>
                  <a:avLst/>
                  <a:gdLst>
                    <a:gd name="T0" fmla="*/ 4 w 122"/>
                    <a:gd name="T1" fmla="*/ 8 h 131"/>
                    <a:gd name="T2" fmla="*/ 0 w 122"/>
                    <a:gd name="T3" fmla="*/ 1 h 131"/>
                    <a:gd name="T4" fmla="*/ 1 w 122"/>
                    <a:gd name="T5" fmla="*/ 1 h 131"/>
                    <a:gd name="T6" fmla="*/ 2 w 122"/>
                    <a:gd name="T7" fmla="*/ 1 h 131"/>
                    <a:gd name="T8" fmla="*/ 3 w 122"/>
                    <a:gd name="T9" fmla="*/ 1 h 131"/>
                    <a:gd name="T10" fmla="*/ 3 w 122"/>
                    <a:gd name="T11" fmla="*/ 0 h 131"/>
                    <a:gd name="T12" fmla="*/ 7 w 122"/>
                    <a:gd name="T13" fmla="*/ 7 h 131"/>
                    <a:gd name="T14" fmla="*/ 7 w 122"/>
                    <a:gd name="T15" fmla="*/ 7 h 131"/>
                    <a:gd name="T16" fmla="*/ 6 w 122"/>
                    <a:gd name="T17" fmla="*/ 8 h 131"/>
                    <a:gd name="T18" fmla="*/ 5 w 122"/>
                    <a:gd name="T19" fmla="*/ 8 h 131"/>
                    <a:gd name="T20" fmla="*/ 4 w 122"/>
                    <a:gd name="T21" fmla="*/ 8 h 1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2" h="131">
                      <a:moveTo>
                        <a:pt x="71" y="131"/>
                      </a:moveTo>
                      <a:lnTo>
                        <a:pt x="0" y="16"/>
                      </a:lnTo>
                      <a:lnTo>
                        <a:pt x="14" y="14"/>
                      </a:lnTo>
                      <a:lnTo>
                        <a:pt x="30" y="9"/>
                      </a:lnTo>
                      <a:lnTo>
                        <a:pt x="44" y="6"/>
                      </a:lnTo>
                      <a:lnTo>
                        <a:pt x="57" y="0"/>
                      </a:lnTo>
                      <a:lnTo>
                        <a:pt x="122" y="115"/>
                      </a:lnTo>
                      <a:lnTo>
                        <a:pt x="110" y="117"/>
                      </a:lnTo>
                      <a:lnTo>
                        <a:pt x="96" y="120"/>
                      </a:lnTo>
                      <a:lnTo>
                        <a:pt x="82" y="126"/>
                      </a:lnTo>
                      <a:lnTo>
                        <a:pt x="71" y="131"/>
                      </a:lnTo>
                      <a:close/>
                    </a:path>
                  </a:pathLst>
                </a:custGeom>
                <a:solidFill>
                  <a:srgbClr val="CC84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5" name="Freeform 343"/>
                <p:cNvSpPr>
                  <a:spLocks/>
                </p:cNvSpPr>
                <p:nvPr/>
              </p:nvSpPr>
              <p:spPr bwMode="auto">
                <a:xfrm>
                  <a:off x="4953" y="1471"/>
                  <a:ext cx="31" cy="32"/>
                </a:xfrm>
                <a:custGeom>
                  <a:avLst/>
                  <a:gdLst>
                    <a:gd name="T0" fmla="*/ 5 w 123"/>
                    <a:gd name="T1" fmla="*/ 8 h 125"/>
                    <a:gd name="T2" fmla="*/ 0 w 123"/>
                    <a:gd name="T3" fmla="*/ 1 h 125"/>
                    <a:gd name="T4" fmla="*/ 1 w 123"/>
                    <a:gd name="T5" fmla="*/ 1 h 125"/>
                    <a:gd name="T6" fmla="*/ 2 w 123"/>
                    <a:gd name="T7" fmla="*/ 1 h 125"/>
                    <a:gd name="T8" fmla="*/ 3 w 123"/>
                    <a:gd name="T9" fmla="*/ 0 h 125"/>
                    <a:gd name="T10" fmla="*/ 4 w 123"/>
                    <a:gd name="T11" fmla="*/ 0 h 125"/>
                    <a:gd name="T12" fmla="*/ 8 w 123"/>
                    <a:gd name="T13" fmla="*/ 7 h 125"/>
                    <a:gd name="T14" fmla="*/ 7 w 123"/>
                    <a:gd name="T15" fmla="*/ 7 h 125"/>
                    <a:gd name="T16" fmla="*/ 6 w 123"/>
                    <a:gd name="T17" fmla="*/ 7 h 125"/>
                    <a:gd name="T18" fmla="*/ 5 w 123"/>
                    <a:gd name="T19" fmla="*/ 8 h 125"/>
                    <a:gd name="T20" fmla="*/ 5 w 123"/>
                    <a:gd name="T21" fmla="*/ 8 h 12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3" h="125">
                      <a:moveTo>
                        <a:pt x="72" y="125"/>
                      </a:moveTo>
                      <a:lnTo>
                        <a:pt x="0" y="12"/>
                      </a:lnTo>
                      <a:lnTo>
                        <a:pt x="17" y="9"/>
                      </a:lnTo>
                      <a:lnTo>
                        <a:pt x="33" y="7"/>
                      </a:lnTo>
                      <a:lnTo>
                        <a:pt x="47" y="3"/>
                      </a:lnTo>
                      <a:lnTo>
                        <a:pt x="63" y="0"/>
                      </a:lnTo>
                      <a:lnTo>
                        <a:pt x="123" y="109"/>
                      </a:lnTo>
                      <a:lnTo>
                        <a:pt x="109" y="113"/>
                      </a:lnTo>
                      <a:lnTo>
                        <a:pt x="95" y="115"/>
                      </a:lnTo>
                      <a:lnTo>
                        <a:pt x="83" y="120"/>
                      </a:lnTo>
                      <a:lnTo>
                        <a:pt x="72" y="125"/>
                      </a:lnTo>
                      <a:close/>
                    </a:path>
                  </a:pathLst>
                </a:custGeom>
                <a:solidFill>
                  <a:srgbClr val="CC84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6" name="Freeform 344"/>
                <p:cNvSpPr>
                  <a:spLocks/>
                </p:cNvSpPr>
                <p:nvPr/>
              </p:nvSpPr>
              <p:spPr bwMode="auto">
                <a:xfrm>
                  <a:off x="4961" y="1470"/>
                  <a:ext cx="31" cy="31"/>
                </a:xfrm>
                <a:custGeom>
                  <a:avLst/>
                  <a:gdLst>
                    <a:gd name="T0" fmla="*/ 4 w 125"/>
                    <a:gd name="T1" fmla="*/ 8 h 123"/>
                    <a:gd name="T2" fmla="*/ 0 w 125"/>
                    <a:gd name="T3" fmla="*/ 1 h 123"/>
                    <a:gd name="T4" fmla="*/ 1 w 125"/>
                    <a:gd name="T5" fmla="*/ 0 h 123"/>
                    <a:gd name="T6" fmla="*/ 2 w 125"/>
                    <a:gd name="T7" fmla="*/ 0 h 123"/>
                    <a:gd name="T8" fmla="*/ 3 w 125"/>
                    <a:gd name="T9" fmla="*/ 0 h 123"/>
                    <a:gd name="T10" fmla="*/ 4 w 125"/>
                    <a:gd name="T11" fmla="*/ 0 h 123"/>
                    <a:gd name="T12" fmla="*/ 8 w 125"/>
                    <a:gd name="T13" fmla="*/ 7 h 123"/>
                    <a:gd name="T14" fmla="*/ 7 w 125"/>
                    <a:gd name="T15" fmla="*/ 7 h 123"/>
                    <a:gd name="T16" fmla="*/ 6 w 125"/>
                    <a:gd name="T17" fmla="*/ 7 h 123"/>
                    <a:gd name="T18" fmla="*/ 5 w 125"/>
                    <a:gd name="T19" fmla="*/ 8 h 123"/>
                    <a:gd name="T20" fmla="*/ 4 w 125"/>
                    <a:gd name="T21" fmla="*/ 8 h 12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5" h="123">
                      <a:moveTo>
                        <a:pt x="65" y="123"/>
                      </a:moveTo>
                      <a:lnTo>
                        <a:pt x="0" y="8"/>
                      </a:lnTo>
                      <a:lnTo>
                        <a:pt x="17" y="5"/>
                      </a:lnTo>
                      <a:lnTo>
                        <a:pt x="33" y="3"/>
                      </a:lnTo>
                      <a:lnTo>
                        <a:pt x="47" y="0"/>
                      </a:lnTo>
                      <a:lnTo>
                        <a:pt x="63" y="0"/>
                      </a:lnTo>
                      <a:lnTo>
                        <a:pt x="125" y="106"/>
                      </a:lnTo>
                      <a:lnTo>
                        <a:pt x="112" y="109"/>
                      </a:lnTo>
                      <a:lnTo>
                        <a:pt x="95" y="112"/>
                      </a:lnTo>
                      <a:lnTo>
                        <a:pt x="82" y="118"/>
                      </a:lnTo>
                      <a:lnTo>
                        <a:pt x="65" y="123"/>
                      </a:lnTo>
                      <a:close/>
                    </a:path>
                  </a:pathLst>
                </a:custGeom>
                <a:solidFill>
                  <a:srgbClr val="CC875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7" name="Freeform 345"/>
                <p:cNvSpPr>
                  <a:spLocks/>
                </p:cNvSpPr>
                <p:nvPr/>
              </p:nvSpPr>
              <p:spPr bwMode="auto">
                <a:xfrm>
                  <a:off x="4969" y="1469"/>
                  <a:ext cx="31" cy="30"/>
                </a:xfrm>
                <a:custGeom>
                  <a:avLst/>
                  <a:gdLst>
                    <a:gd name="T0" fmla="*/ 4 w 122"/>
                    <a:gd name="T1" fmla="*/ 8 h 116"/>
                    <a:gd name="T2" fmla="*/ 0 w 122"/>
                    <a:gd name="T3" fmla="*/ 1 h 116"/>
                    <a:gd name="T4" fmla="*/ 1 w 122"/>
                    <a:gd name="T5" fmla="*/ 0 h 116"/>
                    <a:gd name="T6" fmla="*/ 2 w 122"/>
                    <a:gd name="T7" fmla="*/ 0 h 116"/>
                    <a:gd name="T8" fmla="*/ 3 w 122"/>
                    <a:gd name="T9" fmla="*/ 0 h 116"/>
                    <a:gd name="T10" fmla="*/ 4 w 122"/>
                    <a:gd name="T11" fmla="*/ 0 h 116"/>
                    <a:gd name="T12" fmla="*/ 8 w 122"/>
                    <a:gd name="T13" fmla="*/ 7 h 116"/>
                    <a:gd name="T14" fmla="*/ 7 w 122"/>
                    <a:gd name="T15" fmla="*/ 7 h 116"/>
                    <a:gd name="T16" fmla="*/ 6 w 122"/>
                    <a:gd name="T17" fmla="*/ 7 h 116"/>
                    <a:gd name="T18" fmla="*/ 5 w 122"/>
                    <a:gd name="T19" fmla="*/ 8 h 116"/>
                    <a:gd name="T20" fmla="*/ 4 w 122"/>
                    <a:gd name="T21" fmla="*/ 8 h 1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2" h="116">
                      <a:moveTo>
                        <a:pt x="60" y="116"/>
                      </a:moveTo>
                      <a:lnTo>
                        <a:pt x="0" y="7"/>
                      </a:lnTo>
                      <a:lnTo>
                        <a:pt x="14" y="5"/>
                      </a:lnTo>
                      <a:lnTo>
                        <a:pt x="30" y="2"/>
                      </a:lnTo>
                      <a:lnTo>
                        <a:pt x="44" y="2"/>
                      </a:lnTo>
                      <a:lnTo>
                        <a:pt x="57" y="0"/>
                      </a:lnTo>
                      <a:lnTo>
                        <a:pt x="122" y="102"/>
                      </a:lnTo>
                      <a:lnTo>
                        <a:pt x="109" y="102"/>
                      </a:lnTo>
                      <a:lnTo>
                        <a:pt x="92" y="106"/>
                      </a:lnTo>
                      <a:lnTo>
                        <a:pt x="76" y="111"/>
                      </a:lnTo>
                      <a:lnTo>
                        <a:pt x="60" y="116"/>
                      </a:lnTo>
                      <a:close/>
                    </a:path>
                  </a:pathLst>
                </a:custGeom>
                <a:solidFill>
                  <a:srgbClr val="D18C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8" name="Freeform 346"/>
                <p:cNvSpPr>
                  <a:spLocks/>
                </p:cNvSpPr>
                <p:nvPr/>
              </p:nvSpPr>
              <p:spPr bwMode="auto">
                <a:xfrm>
                  <a:off x="4977" y="1468"/>
                  <a:ext cx="30" cy="28"/>
                </a:xfrm>
                <a:custGeom>
                  <a:avLst/>
                  <a:gdLst>
                    <a:gd name="T0" fmla="*/ 4 w 122"/>
                    <a:gd name="T1" fmla="*/ 7 h 114"/>
                    <a:gd name="T2" fmla="*/ 0 w 122"/>
                    <a:gd name="T3" fmla="*/ 0 h 114"/>
                    <a:gd name="T4" fmla="*/ 1 w 122"/>
                    <a:gd name="T5" fmla="*/ 0 h 114"/>
                    <a:gd name="T6" fmla="*/ 2 w 122"/>
                    <a:gd name="T7" fmla="*/ 0 h 114"/>
                    <a:gd name="T8" fmla="*/ 3 w 122"/>
                    <a:gd name="T9" fmla="*/ 0 h 114"/>
                    <a:gd name="T10" fmla="*/ 4 w 122"/>
                    <a:gd name="T11" fmla="*/ 0 h 114"/>
                    <a:gd name="T12" fmla="*/ 7 w 122"/>
                    <a:gd name="T13" fmla="*/ 6 h 114"/>
                    <a:gd name="T14" fmla="*/ 6 w 122"/>
                    <a:gd name="T15" fmla="*/ 7 h 114"/>
                    <a:gd name="T16" fmla="*/ 6 w 122"/>
                    <a:gd name="T17" fmla="*/ 7 h 114"/>
                    <a:gd name="T18" fmla="*/ 5 w 122"/>
                    <a:gd name="T19" fmla="*/ 7 h 114"/>
                    <a:gd name="T20" fmla="*/ 4 w 122"/>
                    <a:gd name="T21" fmla="*/ 7 h 11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2" h="114">
                      <a:moveTo>
                        <a:pt x="62" y="114"/>
                      </a:moveTo>
                      <a:lnTo>
                        <a:pt x="0" y="8"/>
                      </a:lnTo>
                      <a:lnTo>
                        <a:pt x="14" y="6"/>
                      </a:lnTo>
                      <a:lnTo>
                        <a:pt x="30" y="2"/>
                      </a:lnTo>
                      <a:lnTo>
                        <a:pt x="46" y="0"/>
                      </a:lnTo>
                      <a:lnTo>
                        <a:pt x="62" y="0"/>
                      </a:lnTo>
                      <a:lnTo>
                        <a:pt x="122" y="106"/>
                      </a:lnTo>
                      <a:lnTo>
                        <a:pt x="106" y="108"/>
                      </a:lnTo>
                      <a:lnTo>
                        <a:pt x="92" y="108"/>
                      </a:lnTo>
                      <a:lnTo>
                        <a:pt x="76" y="112"/>
                      </a:lnTo>
                      <a:lnTo>
                        <a:pt x="62" y="114"/>
                      </a:lnTo>
                      <a:close/>
                    </a:path>
                  </a:pathLst>
                </a:custGeom>
                <a:solidFill>
                  <a:srgbClr val="D18E6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69" name="Freeform 347"/>
                <p:cNvSpPr>
                  <a:spLocks/>
                </p:cNvSpPr>
                <p:nvPr/>
              </p:nvSpPr>
              <p:spPr bwMode="auto">
                <a:xfrm>
                  <a:off x="4983" y="1468"/>
                  <a:ext cx="32" cy="27"/>
                </a:xfrm>
                <a:custGeom>
                  <a:avLst/>
                  <a:gdLst>
                    <a:gd name="T0" fmla="*/ 4 w 128"/>
                    <a:gd name="T1" fmla="*/ 7 h 108"/>
                    <a:gd name="T2" fmla="*/ 0 w 128"/>
                    <a:gd name="T3" fmla="*/ 1 h 108"/>
                    <a:gd name="T4" fmla="*/ 1 w 128"/>
                    <a:gd name="T5" fmla="*/ 0 h 108"/>
                    <a:gd name="T6" fmla="*/ 2 w 128"/>
                    <a:gd name="T7" fmla="*/ 0 h 108"/>
                    <a:gd name="T8" fmla="*/ 3 w 128"/>
                    <a:gd name="T9" fmla="*/ 0 h 108"/>
                    <a:gd name="T10" fmla="*/ 4 w 128"/>
                    <a:gd name="T11" fmla="*/ 0 h 108"/>
                    <a:gd name="T12" fmla="*/ 8 w 128"/>
                    <a:gd name="T13" fmla="*/ 7 h 108"/>
                    <a:gd name="T14" fmla="*/ 7 w 128"/>
                    <a:gd name="T15" fmla="*/ 7 h 108"/>
                    <a:gd name="T16" fmla="*/ 6 w 128"/>
                    <a:gd name="T17" fmla="*/ 7 h 108"/>
                    <a:gd name="T18" fmla="*/ 5 w 128"/>
                    <a:gd name="T19" fmla="*/ 7 h 108"/>
                    <a:gd name="T20" fmla="*/ 4 w 128"/>
                    <a:gd name="T21" fmla="*/ 7 h 10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8" h="108">
                      <a:moveTo>
                        <a:pt x="65" y="108"/>
                      </a:moveTo>
                      <a:lnTo>
                        <a:pt x="0" y="6"/>
                      </a:lnTo>
                      <a:lnTo>
                        <a:pt x="19" y="2"/>
                      </a:lnTo>
                      <a:lnTo>
                        <a:pt x="35" y="0"/>
                      </a:lnTo>
                      <a:lnTo>
                        <a:pt x="52" y="0"/>
                      </a:lnTo>
                      <a:lnTo>
                        <a:pt x="65" y="0"/>
                      </a:lnTo>
                      <a:lnTo>
                        <a:pt x="128" y="106"/>
                      </a:lnTo>
                      <a:lnTo>
                        <a:pt x="111" y="106"/>
                      </a:lnTo>
                      <a:lnTo>
                        <a:pt x="98" y="106"/>
                      </a:lnTo>
                      <a:lnTo>
                        <a:pt x="81" y="106"/>
                      </a:lnTo>
                      <a:lnTo>
                        <a:pt x="65" y="108"/>
                      </a:lnTo>
                      <a:close/>
                    </a:path>
                  </a:pathLst>
                </a:custGeom>
                <a:solidFill>
                  <a:srgbClr val="D191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0" name="Freeform 348"/>
                <p:cNvSpPr>
                  <a:spLocks/>
                </p:cNvSpPr>
                <p:nvPr/>
              </p:nvSpPr>
              <p:spPr bwMode="auto">
                <a:xfrm>
                  <a:off x="4992" y="1467"/>
                  <a:ext cx="31" cy="28"/>
                </a:xfrm>
                <a:custGeom>
                  <a:avLst/>
                  <a:gdLst>
                    <a:gd name="T0" fmla="*/ 4 w 123"/>
                    <a:gd name="T1" fmla="*/ 7 h 109"/>
                    <a:gd name="T2" fmla="*/ 0 w 123"/>
                    <a:gd name="T3" fmla="*/ 0 h 109"/>
                    <a:gd name="T4" fmla="*/ 1 w 123"/>
                    <a:gd name="T5" fmla="*/ 0 h 109"/>
                    <a:gd name="T6" fmla="*/ 2 w 123"/>
                    <a:gd name="T7" fmla="*/ 0 h 109"/>
                    <a:gd name="T8" fmla="*/ 3 w 123"/>
                    <a:gd name="T9" fmla="*/ 0 h 109"/>
                    <a:gd name="T10" fmla="*/ 4 w 123"/>
                    <a:gd name="T11" fmla="*/ 0 h 109"/>
                    <a:gd name="T12" fmla="*/ 8 w 123"/>
                    <a:gd name="T13" fmla="*/ 7 h 109"/>
                    <a:gd name="T14" fmla="*/ 7 w 123"/>
                    <a:gd name="T15" fmla="*/ 7 h 109"/>
                    <a:gd name="T16" fmla="*/ 6 w 123"/>
                    <a:gd name="T17" fmla="*/ 7 h 109"/>
                    <a:gd name="T18" fmla="*/ 5 w 123"/>
                    <a:gd name="T19" fmla="*/ 7 h 109"/>
                    <a:gd name="T20" fmla="*/ 4 w 123"/>
                    <a:gd name="T21" fmla="*/ 7 h 10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3" h="109">
                      <a:moveTo>
                        <a:pt x="60" y="109"/>
                      </a:moveTo>
                      <a:lnTo>
                        <a:pt x="0" y="3"/>
                      </a:lnTo>
                      <a:lnTo>
                        <a:pt x="14" y="3"/>
                      </a:lnTo>
                      <a:lnTo>
                        <a:pt x="30" y="0"/>
                      </a:lnTo>
                      <a:lnTo>
                        <a:pt x="44" y="0"/>
                      </a:lnTo>
                      <a:lnTo>
                        <a:pt x="60" y="0"/>
                      </a:lnTo>
                      <a:lnTo>
                        <a:pt x="123" y="109"/>
                      </a:lnTo>
                      <a:lnTo>
                        <a:pt x="109" y="106"/>
                      </a:lnTo>
                      <a:lnTo>
                        <a:pt x="93" y="106"/>
                      </a:lnTo>
                      <a:lnTo>
                        <a:pt x="76" y="109"/>
                      </a:lnTo>
                      <a:lnTo>
                        <a:pt x="60" y="109"/>
                      </a:lnTo>
                      <a:close/>
                    </a:path>
                  </a:pathLst>
                </a:custGeom>
                <a:solidFill>
                  <a:srgbClr val="D393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1" name="Freeform 349"/>
                <p:cNvSpPr>
                  <a:spLocks/>
                </p:cNvSpPr>
                <p:nvPr/>
              </p:nvSpPr>
              <p:spPr bwMode="auto">
                <a:xfrm>
                  <a:off x="5000" y="1467"/>
                  <a:ext cx="32" cy="28"/>
                </a:xfrm>
                <a:custGeom>
                  <a:avLst/>
                  <a:gdLst>
                    <a:gd name="T0" fmla="*/ 4 w 129"/>
                    <a:gd name="T1" fmla="*/ 7 h 109"/>
                    <a:gd name="T2" fmla="*/ 0 w 129"/>
                    <a:gd name="T3" fmla="*/ 0 h 109"/>
                    <a:gd name="T4" fmla="*/ 1 w 129"/>
                    <a:gd name="T5" fmla="*/ 0 h 109"/>
                    <a:gd name="T6" fmla="*/ 2 w 129"/>
                    <a:gd name="T7" fmla="*/ 0 h 109"/>
                    <a:gd name="T8" fmla="*/ 3 w 129"/>
                    <a:gd name="T9" fmla="*/ 0 h 109"/>
                    <a:gd name="T10" fmla="*/ 4 w 129"/>
                    <a:gd name="T11" fmla="*/ 0 h 109"/>
                    <a:gd name="T12" fmla="*/ 8 w 129"/>
                    <a:gd name="T13" fmla="*/ 7 h 109"/>
                    <a:gd name="T14" fmla="*/ 7 w 129"/>
                    <a:gd name="T15" fmla="*/ 7 h 109"/>
                    <a:gd name="T16" fmla="*/ 6 w 129"/>
                    <a:gd name="T17" fmla="*/ 7 h 109"/>
                    <a:gd name="T18" fmla="*/ 5 w 129"/>
                    <a:gd name="T19" fmla="*/ 7 h 109"/>
                    <a:gd name="T20" fmla="*/ 4 w 129"/>
                    <a:gd name="T21" fmla="*/ 7 h 10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9" h="109">
                      <a:moveTo>
                        <a:pt x="63" y="109"/>
                      </a:moveTo>
                      <a:lnTo>
                        <a:pt x="0" y="3"/>
                      </a:lnTo>
                      <a:lnTo>
                        <a:pt x="16" y="0"/>
                      </a:lnTo>
                      <a:lnTo>
                        <a:pt x="33" y="0"/>
                      </a:lnTo>
                      <a:lnTo>
                        <a:pt x="46" y="0"/>
                      </a:lnTo>
                      <a:lnTo>
                        <a:pt x="63" y="0"/>
                      </a:lnTo>
                      <a:lnTo>
                        <a:pt x="129" y="109"/>
                      </a:lnTo>
                      <a:lnTo>
                        <a:pt x="111" y="109"/>
                      </a:lnTo>
                      <a:lnTo>
                        <a:pt x="95" y="106"/>
                      </a:lnTo>
                      <a:lnTo>
                        <a:pt x="79" y="106"/>
                      </a:lnTo>
                      <a:lnTo>
                        <a:pt x="63" y="109"/>
                      </a:lnTo>
                      <a:close/>
                    </a:path>
                  </a:pathLst>
                </a:custGeom>
                <a:solidFill>
                  <a:srgbClr val="D396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2" name="Freeform 350"/>
                <p:cNvSpPr>
                  <a:spLocks/>
                </p:cNvSpPr>
                <p:nvPr/>
              </p:nvSpPr>
              <p:spPr bwMode="auto">
                <a:xfrm>
                  <a:off x="5007" y="1467"/>
                  <a:ext cx="34" cy="28"/>
                </a:xfrm>
                <a:custGeom>
                  <a:avLst/>
                  <a:gdLst>
                    <a:gd name="T0" fmla="*/ 4 w 136"/>
                    <a:gd name="T1" fmla="*/ 7 h 111"/>
                    <a:gd name="T2" fmla="*/ 0 w 136"/>
                    <a:gd name="T3" fmla="*/ 0 h 111"/>
                    <a:gd name="T4" fmla="*/ 1 w 136"/>
                    <a:gd name="T5" fmla="*/ 0 h 111"/>
                    <a:gd name="T6" fmla="*/ 2 w 136"/>
                    <a:gd name="T7" fmla="*/ 0 h 111"/>
                    <a:gd name="T8" fmla="*/ 4 w 136"/>
                    <a:gd name="T9" fmla="*/ 0 h 111"/>
                    <a:gd name="T10" fmla="*/ 5 w 136"/>
                    <a:gd name="T11" fmla="*/ 0 h 111"/>
                    <a:gd name="T12" fmla="*/ 9 w 136"/>
                    <a:gd name="T13" fmla="*/ 7 h 111"/>
                    <a:gd name="T14" fmla="*/ 8 w 136"/>
                    <a:gd name="T15" fmla="*/ 7 h 111"/>
                    <a:gd name="T16" fmla="*/ 6 w 136"/>
                    <a:gd name="T17" fmla="*/ 7 h 111"/>
                    <a:gd name="T18" fmla="*/ 5 w 136"/>
                    <a:gd name="T19" fmla="*/ 7 h 111"/>
                    <a:gd name="T20" fmla="*/ 4 w 136"/>
                    <a:gd name="T21" fmla="*/ 7 h 11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6" h="111">
                      <a:moveTo>
                        <a:pt x="63" y="109"/>
                      </a:moveTo>
                      <a:lnTo>
                        <a:pt x="0" y="0"/>
                      </a:lnTo>
                      <a:lnTo>
                        <a:pt x="19" y="0"/>
                      </a:lnTo>
                      <a:lnTo>
                        <a:pt x="35" y="0"/>
                      </a:lnTo>
                      <a:lnTo>
                        <a:pt x="55" y="0"/>
                      </a:lnTo>
                      <a:lnTo>
                        <a:pt x="71" y="0"/>
                      </a:lnTo>
                      <a:lnTo>
                        <a:pt x="136" y="111"/>
                      </a:lnTo>
                      <a:lnTo>
                        <a:pt x="120" y="111"/>
                      </a:lnTo>
                      <a:lnTo>
                        <a:pt x="101" y="109"/>
                      </a:lnTo>
                      <a:lnTo>
                        <a:pt x="81" y="109"/>
                      </a:lnTo>
                      <a:lnTo>
                        <a:pt x="63" y="109"/>
                      </a:lnTo>
                      <a:close/>
                    </a:path>
                  </a:pathLst>
                </a:custGeom>
                <a:solidFill>
                  <a:srgbClr val="D89B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3" name="Freeform 351"/>
                <p:cNvSpPr>
                  <a:spLocks/>
                </p:cNvSpPr>
                <p:nvPr/>
              </p:nvSpPr>
              <p:spPr bwMode="auto">
                <a:xfrm>
                  <a:off x="5015" y="1467"/>
                  <a:ext cx="35" cy="29"/>
                </a:xfrm>
                <a:custGeom>
                  <a:avLst/>
                  <a:gdLst>
                    <a:gd name="T0" fmla="*/ 4 w 138"/>
                    <a:gd name="T1" fmla="*/ 7 h 117"/>
                    <a:gd name="T2" fmla="*/ 0 w 138"/>
                    <a:gd name="T3" fmla="*/ 0 h 117"/>
                    <a:gd name="T4" fmla="*/ 1 w 138"/>
                    <a:gd name="T5" fmla="*/ 0 h 117"/>
                    <a:gd name="T6" fmla="*/ 2 w 138"/>
                    <a:gd name="T7" fmla="*/ 0 h 117"/>
                    <a:gd name="T8" fmla="*/ 3 w 138"/>
                    <a:gd name="T9" fmla="*/ 0 h 117"/>
                    <a:gd name="T10" fmla="*/ 4 w 138"/>
                    <a:gd name="T11" fmla="*/ 0 h 117"/>
                    <a:gd name="T12" fmla="*/ 9 w 138"/>
                    <a:gd name="T13" fmla="*/ 7 h 117"/>
                    <a:gd name="T14" fmla="*/ 8 w 138"/>
                    <a:gd name="T15" fmla="*/ 7 h 117"/>
                    <a:gd name="T16" fmla="*/ 7 w 138"/>
                    <a:gd name="T17" fmla="*/ 7 h 117"/>
                    <a:gd name="T18" fmla="*/ 5 w 138"/>
                    <a:gd name="T19" fmla="*/ 7 h 117"/>
                    <a:gd name="T20" fmla="*/ 4 w 138"/>
                    <a:gd name="T21" fmla="*/ 7 h 1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8" h="117">
                      <a:moveTo>
                        <a:pt x="66" y="109"/>
                      </a:moveTo>
                      <a:lnTo>
                        <a:pt x="0" y="0"/>
                      </a:lnTo>
                      <a:lnTo>
                        <a:pt x="18" y="0"/>
                      </a:lnTo>
                      <a:lnTo>
                        <a:pt x="36" y="0"/>
                      </a:lnTo>
                      <a:lnTo>
                        <a:pt x="52" y="3"/>
                      </a:lnTo>
                      <a:lnTo>
                        <a:pt x="68" y="3"/>
                      </a:lnTo>
                      <a:lnTo>
                        <a:pt x="138" y="117"/>
                      </a:lnTo>
                      <a:lnTo>
                        <a:pt x="119" y="115"/>
                      </a:lnTo>
                      <a:lnTo>
                        <a:pt x="103" y="111"/>
                      </a:lnTo>
                      <a:lnTo>
                        <a:pt x="84" y="111"/>
                      </a:lnTo>
                      <a:lnTo>
                        <a:pt x="66" y="109"/>
                      </a:lnTo>
                      <a:close/>
                    </a:path>
                  </a:pathLst>
                </a:custGeom>
                <a:solidFill>
                  <a:srgbClr val="D89E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4" name="Freeform 352"/>
                <p:cNvSpPr>
                  <a:spLocks/>
                </p:cNvSpPr>
                <p:nvPr/>
              </p:nvSpPr>
              <p:spPr bwMode="auto">
                <a:xfrm>
                  <a:off x="5025" y="1467"/>
                  <a:ext cx="34" cy="32"/>
                </a:xfrm>
                <a:custGeom>
                  <a:avLst/>
                  <a:gdLst>
                    <a:gd name="T0" fmla="*/ 4 w 139"/>
                    <a:gd name="T1" fmla="*/ 7 h 129"/>
                    <a:gd name="T2" fmla="*/ 0 w 139"/>
                    <a:gd name="T3" fmla="*/ 0 h 129"/>
                    <a:gd name="T4" fmla="*/ 1 w 139"/>
                    <a:gd name="T5" fmla="*/ 0 h 129"/>
                    <a:gd name="T6" fmla="*/ 2 w 139"/>
                    <a:gd name="T7" fmla="*/ 0 h 129"/>
                    <a:gd name="T8" fmla="*/ 3 w 139"/>
                    <a:gd name="T9" fmla="*/ 0 h 129"/>
                    <a:gd name="T10" fmla="*/ 4 w 139"/>
                    <a:gd name="T11" fmla="*/ 0 h 129"/>
                    <a:gd name="T12" fmla="*/ 8 w 139"/>
                    <a:gd name="T13" fmla="*/ 8 h 129"/>
                    <a:gd name="T14" fmla="*/ 7 w 139"/>
                    <a:gd name="T15" fmla="*/ 8 h 129"/>
                    <a:gd name="T16" fmla="*/ 6 w 139"/>
                    <a:gd name="T17" fmla="*/ 7 h 129"/>
                    <a:gd name="T18" fmla="*/ 5 w 139"/>
                    <a:gd name="T19" fmla="*/ 7 h 129"/>
                    <a:gd name="T20" fmla="*/ 4 w 139"/>
                    <a:gd name="T21" fmla="*/ 7 h 12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39" h="129">
                      <a:moveTo>
                        <a:pt x="65" y="111"/>
                      </a:moveTo>
                      <a:lnTo>
                        <a:pt x="0" y="0"/>
                      </a:lnTo>
                      <a:lnTo>
                        <a:pt x="16" y="3"/>
                      </a:lnTo>
                      <a:lnTo>
                        <a:pt x="33" y="3"/>
                      </a:lnTo>
                      <a:lnTo>
                        <a:pt x="49" y="3"/>
                      </a:lnTo>
                      <a:lnTo>
                        <a:pt x="65" y="3"/>
                      </a:lnTo>
                      <a:lnTo>
                        <a:pt x="139" y="129"/>
                      </a:lnTo>
                      <a:lnTo>
                        <a:pt x="122" y="123"/>
                      </a:lnTo>
                      <a:lnTo>
                        <a:pt x="103" y="120"/>
                      </a:lnTo>
                      <a:lnTo>
                        <a:pt x="84" y="115"/>
                      </a:lnTo>
                      <a:lnTo>
                        <a:pt x="65" y="111"/>
                      </a:lnTo>
                      <a:close/>
                    </a:path>
                  </a:pathLst>
                </a:custGeom>
                <a:solidFill>
                  <a:srgbClr val="D89E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5" name="Freeform 353"/>
                <p:cNvSpPr>
                  <a:spLocks/>
                </p:cNvSpPr>
                <p:nvPr/>
              </p:nvSpPr>
              <p:spPr bwMode="auto">
                <a:xfrm>
                  <a:off x="5032" y="1468"/>
                  <a:ext cx="38" cy="35"/>
                </a:xfrm>
                <a:custGeom>
                  <a:avLst/>
                  <a:gdLst>
                    <a:gd name="T0" fmla="*/ 5 w 152"/>
                    <a:gd name="T1" fmla="*/ 7 h 138"/>
                    <a:gd name="T2" fmla="*/ 0 w 152"/>
                    <a:gd name="T3" fmla="*/ 0 h 138"/>
                    <a:gd name="T4" fmla="*/ 1 w 152"/>
                    <a:gd name="T5" fmla="*/ 0 h 138"/>
                    <a:gd name="T6" fmla="*/ 3 w 152"/>
                    <a:gd name="T7" fmla="*/ 0 h 138"/>
                    <a:gd name="T8" fmla="*/ 4 w 152"/>
                    <a:gd name="T9" fmla="*/ 1 h 138"/>
                    <a:gd name="T10" fmla="*/ 5 w 152"/>
                    <a:gd name="T11" fmla="*/ 1 h 138"/>
                    <a:gd name="T12" fmla="*/ 10 w 152"/>
                    <a:gd name="T13" fmla="*/ 9 h 138"/>
                    <a:gd name="T14" fmla="*/ 9 w 152"/>
                    <a:gd name="T15" fmla="*/ 9 h 138"/>
                    <a:gd name="T16" fmla="*/ 8 w 152"/>
                    <a:gd name="T17" fmla="*/ 9 h 138"/>
                    <a:gd name="T18" fmla="*/ 8 w 152"/>
                    <a:gd name="T19" fmla="*/ 8 h 138"/>
                    <a:gd name="T20" fmla="*/ 7 w 152"/>
                    <a:gd name="T21" fmla="*/ 8 h 138"/>
                    <a:gd name="T22" fmla="*/ 6 w 152"/>
                    <a:gd name="T23" fmla="*/ 8 h 138"/>
                    <a:gd name="T24" fmla="*/ 6 w 152"/>
                    <a:gd name="T25" fmla="*/ 8 h 138"/>
                    <a:gd name="T26" fmla="*/ 5 w 152"/>
                    <a:gd name="T27" fmla="*/ 8 h 138"/>
                    <a:gd name="T28" fmla="*/ 5 w 152"/>
                    <a:gd name="T29" fmla="*/ 7 h 13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2" h="138">
                      <a:moveTo>
                        <a:pt x="70" y="114"/>
                      </a:moveTo>
                      <a:lnTo>
                        <a:pt x="0" y="0"/>
                      </a:lnTo>
                      <a:lnTo>
                        <a:pt x="19" y="0"/>
                      </a:lnTo>
                      <a:lnTo>
                        <a:pt x="38" y="2"/>
                      </a:lnTo>
                      <a:lnTo>
                        <a:pt x="54" y="6"/>
                      </a:lnTo>
                      <a:lnTo>
                        <a:pt x="70" y="8"/>
                      </a:lnTo>
                      <a:lnTo>
                        <a:pt x="152" y="138"/>
                      </a:lnTo>
                      <a:lnTo>
                        <a:pt x="141" y="136"/>
                      </a:lnTo>
                      <a:lnTo>
                        <a:pt x="133" y="133"/>
                      </a:lnTo>
                      <a:lnTo>
                        <a:pt x="122" y="131"/>
                      </a:lnTo>
                      <a:lnTo>
                        <a:pt x="111" y="126"/>
                      </a:lnTo>
                      <a:lnTo>
                        <a:pt x="100" y="122"/>
                      </a:lnTo>
                      <a:lnTo>
                        <a:pt x="92" y="120"/>
                      </a:lnTo>
                      <a:lnTo>
                        <a:pt x="81" y="117"/>
                      </a:lnTo>
                      <a:lnTo>
                        <a:pt x="70" y="114"/>
                      </a:lnTo>
                      <a:close/>
                    </a:path>
                  </a:pathLst>
                </a:custGeom>
                <a:solidFill>
                  <a:srgbClr val="DBA3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6" name="Freeform 354"/>
                <p:cNvSpPr>
                  <a:spLocks/>
                </p:cNvSpPr>
                <p:nvPr/>
              </p:nvSpPr>
              <p:spPr bwMode="auto">
                <a:xfrm>
                  <a:off x="5041" y="1468"/>
                  <a:ext cx="39" cy="40"/>
                </a:xfrm>
                <a:custGeom>
                  <a:avLst/>
                  <a:gdLst>
                    <a:gd name="T0" fmla="*/ 4 w 157"/>
                    <a:gd name="T1" fmla="*/ 8 h 161"/>
                    <a:gd name="T2" fmla="*/ 0 w 157"/>
                    <a:gd name="T3" fmla="*/ 0 h 161"/>
                    <a:gd name="T4" fmla="*/ 1 w 157"/>
                    <a:gd name="T5" fmla="*/ 0 h 161"/>
                    <a:gd name="T6" fmla="*/ 2 w 157"/>
                    <a:gd name="T7" fmla="*/ 0 h 161"/>
                    <a:gd name="T8" fmla="*/ 3 w 157"/>
                    <a:gd name="T9" fmla="*/ 1 h 161"/>
                    <a:gd name="T10" fmla="*/ 4 w 157"/>
                    <a:gd name="T11" fmla="*/ 1 h 161"/>
                    <a:gd name="T12" fmla="*/ 10 w 157"/>
                    <a:gd name="T13" fmla="*/ 10 h 161"/>
                    <a:gd name="T14" fmla="*/ 9 w 157"/>
                    <a:gd name="T15" fmla="*/ 10 h 161"/>
                    <a:gd name="T16" fmla="*/ 9 w 157"/>
                    <a:gd name="T17" fmla="*/ 9 h 161"/>
                    <a:gd name="T18" fmla="*/ 8 w 157"/>
                    <a:gd name="T19" fmla="*/ 9 h 161"/>
                    <a:gd name="T20" fmla="*/ 7 w 157"/>
                    <a:gd name="T21" fmla="*/ 9 h 161"/>
                    <a:gd name="T22" fmla="*/ 7 w 157"/>
                    <a:gd name="T23" fmla="*/ 8 h 161"/>
                    <a:gd name="T24" fmla="*/ 6 w 157"/>
                    <a:gd name="T25" fmla="*/ 8 h 161"/>
                    <a:gd name="T26" fmla="*/ 5 w 157"/>
                    <a:gd name="T27" fmla="*/ 8 h 161"/>
                    <a:gd name="T28" fmla="*/ 4 w 157"/>
                    <a:gd name="T29" fmla="*/ 8 h 161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57" h="161">
                      <a:moveTo>
                        <a:pt x="74" y="126"/>
                      </a:moveTo>
                      <a:lnTo>
                        <a:pt x="0" y="0"/>
                      </a:lnTo>
                      <a:lnTo>
                        <a:pt x="19" y="2"/>
                      </a:lnTo>
                      <a:lnTo>
                        <a:pt x="38" y="6"/>
                      </a:lnTo>
                      <a:lnTo>
                        <a:pt x="57" y="11"/>
                      </a:lnTo>
                      <a:lnTo>
                        <a:pt x="74" y="13"/>
                      </a:lnTo>
                      <a:lnTo>
                        <a:pt x="157" y="161"/>
                      </a:lnTo>
                      <a:lnTo>
                        <a:pt x="150" y="155"/>
                      </a:lnTo>
                      <a:lnTo>
                        <a:pt x="139" y="149"/>
                      </a:lnTo>
                      <a:lnTo>
                        <a:pt x="128" y="144"/>
                      </a:lnTo>
                      <a:lnTo>
                        <a:pt x="120" y="142"/>
                      </a:lnTo>
                      <a:lnTo>
                        <a:pt x="109" y="136"/>
                      </a:lnTo>
                      <a:lnTo>
                        <a:pt x="98" y="133"/>
                      </a:lnTo>
                      <a:lnTo>
                        <a:pt x="84" y="128"/>
                      </a:lnTo>
                      <a:lnTo>
                        <a:pt x="74" y="126"/>
                      </a:lnTo>
                      <a:close/>
                    </a:path>
                  </a:pathLst>
                </a:custGeom>
                <a:solidFill>
                  <a:srgbClr val="DBA3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7" name="Freeform 355"/>
                <p:cNvSpPr>
                  <a:spLocks/>
                </p:cNvSpPr>
                <p:nvPr/>
              </p:nvSpPr>
              <p:spPr bwMode="auto">
                <a:xfrm>
                  <a:off x="5050" y="1470"/>
                  <a:ext cx="43" cy="44"/>
                </a:xfrm>
                <a:custGeom>
                  <a:avLst/>
                  <a:gdLst>
                    <a:gd name="T0" fmla="*/ 5 w 175"/>
                    <a:gd name="T1" fmla="*/ 8 h 176"/>
                    <a:gd name="T2" fmla="*/ 0 w 175"/>
                    <a:gd name="T3" fmla="*/ 0 h 176"/>
                    <a:gd name="T4" fmla="*/ 1 w 175"/>
                    <a:gd name="T5" fmla="*/ 0 h 176"/>
                    <a:gd name="T6" fmla="*/ 2 w 175"/>
                    <a:gd name="T7" fmla="*/ 0 h 176"/>
                    <a:gd name="T8" fmla="*/ 3 w 175"/>
                    <a:gd name="T9" fmla="*/ 0 h 176"/>
                    <a:gd name="T10" fmla="*/ 4 w 175"/>
                    <a:gd name="T11" fmla="*/ 1 h 176"/>
                    <a:gd name="T12" fmla="*/ 11 w 175"/>
                    <a:gd name="T13" fmla="*/ 11 h 176"/>
                    <a:gd name="T14" fmla="*/ 10 w 175"/>
                    <a:gd name="T15" fmla="*/ 11 h 176"/>
                    <a:gd name="T16" fmla="*/ 9 w 175"/>
                    <a:gd name="T17" fmla="*/ 11 h 176"/>
                    <a:gd name="T18" fmla="*/ 9 w 175"/>
                    <a:gd name="T19" fmla="*/ 10 h 176"/>
                    <a:gd name="T20" fmla="*/ 8 w 175"/>
                    <a:gd name="T21" fmla="*/ 10 h 176"/>
                    <a:gd name="T22" fmla="*/ 7 w 175"/>
                    <a:gd name="T23" fmla="*/ 9 h 176"/>
                    <a:gd name="T24" fmla="*/ 6 w 175"/>
                    <a:gd name="T25" fmla="*/ 9 h 176"/>
                    <a:gd name="T26" fmla="*/ 6 w 175"/>
                    <a:gd name="T27" fmla="*/ 9 h 176"/>
                    <a:gd name="T28" fmla="*/ 5 w 175"/>
                    <a:gd name="T29" fmla="*/ 8 h 17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75" h="176">
                      <a:moveTo>
                        <a:pt x="82" y="130"/>
                      </a:moveTo>
                      <a:lnTo>
                        <a:pt x="0" y="0"/>
                      </a:lnTo>
                      <a:lnTo>
                        <a:pt x="20" y="0"/>
                      </a:lnTo>
                      <a:lnTo>
                        <a:pt x="39" y="3"/>
                      </a:lnTo>
                      <a:lnTo>
                        <a:pt x="55" y="5"/>
                      </a:lnTo>
                      <a:lnTo>
                        <a:pt x="74" y="8"/>
                      </a:lnTo>
                      <a:lnTo>
                        <a:pt x="175" y="176"/>
                      </a:lnTo>
                      <a:lnTo>
                        <a:pt x="164" y="171"/>
                      </a:lnTo>
                      <a:lnTo>
                        <a:pt x="152" y="166"/>
                      </a:lnTo>
                      <a:lnTo>
                        <a:pt x="141" y="158"/>
                      </a:lnTo>
                      <a:lnTo>
                        <a:pt x="129" y="153"/>
                      </a:lnTo>
                      <a:lnTo>
                        <a:pt x="117" y="147"/>
                      </a:lnTo>
                      <a:lnTo>
                        <a:pt x="106" y="141"/>
                      </a:lnTo>
                      <a:lnTo>
                        <a:pt x="93" y="136"/>
                      </a:lnTo>
                      <a:lnTo>
                        <a:pt x="82" y="130"/>
                      </a:lnTo>
                      <a:close/>
                    </a:path>
                  </a:pathLst>
                </a:custGeom>
                <a:solidFill>
                  <a:srgbClr val="DBA5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8" name="Freeform 356"/>
                <p:cNvSpPr>
                  <a:spLocks noEditPoints="1"/>
                </p:cNvSpPr>
                <p:nvPr/>
              </p:nvSpPr>
              <p:spPr bwMode="auto">
                <a:xfrm>
                  <a:off x="5059" y="1471"/>
                  <a:ext cx="85" cy="117"/>
                </a:xfrm>
                <a:custGeom>
                  <a:avLst/>
                  <a:gdLst>
                    <a:gd name="T0" fmla="*/ 5 w 339"/>
                    <a:gd name="T1" fmla="*/ 9 h 466"/>
                    <a:gd name="T2" fmla="*/ 0 w 339"/>
                    <a:gd name="T3" fmla="*/ 0 h 466"/>
                    <a:gd name="T4" fmla="*/ 1 w 339"/>
                    <a:gd name="T5" fmla="*/ 0 h 466"/>
                    <a:gd name="T6" fmla="*/ 2 w 339"/>
                    <a:gd name="T7" fmla="*/ 1 h 466"/>
                    <a:gd name="T8" fmla="*/ 4 w 339"/>
                    <a:gd name="T9" fmla="*/ 1 h 466"/>
                    <a:gd name="T10" fmla="*/ 5 w 339"/>
                    <a:gd name="T11" fmla="*/ 1 h 466"/>
                    <a:gd name="T12" fmla="*/ 12 w 339"/>
                    <a:gd name="T13" fmla="*/ 13 h 466"/>
                    <a:gd name="T14" fmla="*/ 11 w 339"/>
                    <a:gd name="T15" fmla="*/ 13 h 466"/>
                    <a:gd name="T16" fmla="*/ 11 w 339"/>
                    <a:gd name="T17" fmla="*/ 12 h 466"/>
                    <a:gd name="T18" fmla="*/ 10 w 339"/>
                    <a:gd name="T19" fmla="*/ 12 h 466"/>
                    <a:gd name="T20" fmla="*/ 9 w 339"/>
                    <a:gd name="T21" fmla="*/ 11 h 466"/>
                    <a:gd name="T22" fmla="*/ 8 w 339"/>
                    <a:gd name="T23" fmla="*/ 11 h 466"/>
                    <a:gd name="T24" fmla="*/ 7 w 339"/>
                    <a:gd name="T25" fmla="*/ 10 h 466"/>
                    <a:gd name="T26" fmla="*/ 6 w 339"/>
                    <a:gd name="T27" fmla="*/ 10 h 466"/>
                    <a:gd name="T28" fmla="*/ 5 w 339"/>
                    <a:gd name="T29" fmla="*/ 9 h 466"/>
                    <a:gd name="T30" fmla="*/ 21 w 339"/>
                    <a:gd name="T31" fmla="*/ 27 h 466"/>
                    <a:gd name="T32" fmla="*/ 21 w 339"/>
                    <a:gd name="T33" fmla="*/ 29 h 466"/>
                    <a:gd name="T34" fmla="*/ 21 w 339"/>
                    <a:gd name="T35" fmla="*/ 29 h 466"/>
                    <a:gd name="T36" fmla="*/ 21 w 339"/>
                    <a:gd name="T37" fmla="*/ 29 h 466"/>
                    <a:gd name="T38" fmla="*/ 21 w 339"/>
                    <a:gd name="T39" fmla="*/ 29 h 466"/>
                    <a:gd name="T40" fmla="*/ 21 w 339"/>
                    <a:gd name="T41" fmla="*/ 29 h 466"/>
                    <a:gd name="T42" fmla="*/ 21 w 339"/>
                    <a:gd name="T43" fmla="*/ 29 h 466"/>
                    <a:gd name="T44" fmla="*/ 21 w 339"/>
                    <a:gd name="T45" fmla="*/ 28 h 466"/>
                    <a:gd name="T46" fmla="*/ 21 w 339"/>
                    <a:gd name="T47" fmla="*/ 28 h 466"/>
                    <a:gd name="T48" fmla="*/ 21 w 339"/>
                    <a:gd name="T49" fmla="*/ 27 h 46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339" h="466">
                      <a:moveTo>
                        <a:pt x="83" y="148"/>
                      </a:moveTo>
                      <a:lnTo>
                        <a:pt x="0" y="0"/>
                      </a:lnTo>
                      <a:lnTo>
                        <a:pt x="19" y="3"/>
                      </a:lnTo>
                      <a:lnTo>
                        <a:pt x="37" y="7"/>
                      </a:lnTo>
                      <a:lnTo>
                        <a:pt x="56" y="12"/>
                      </a:lnTo>
                      <a:lnTo>
                        <a:pt x="73" y="17"/>
                      </a:lnTo>
                      <a:lnTo>
                        <a:pt x="190" y="213"/>
                      </a:lnTo>
                      <a:lnTo>
                        <a:pt x="178" y="205"/>
                      </a:lnTo>
                      <a:lnTo>
                        <a:pt x="168" y="194"/>
                      </a:lnTo>
                      <a:lnTo>
                        <a:pt x="155" y="185"/>
                      </a:lnTo>
                      <a:lnTo>
                        <a:pt x="143" y="178"/>
                      </a:lnTo>
                      <a:lnTo>
                        <a:pt x="130" y="169"/>
                      </a:lnTo>
                      <a:lnTo>
                        <a:pt x="113" y="161"/>
                      </a:lnTo>
                      <a:lnTo>
                        <a:pt x="100" y="153"/>
                      </a:lnTo>
                      <a:lnTo>
                        <a:pt x="83" y="148"/>
                      </a:lnTo>
                      <a:close/>
                      <a:moveTo>
                        <a:pt x="326" y="436"/>
                      </a:moveTo>
                      <a:lnTo>
                        <a:pt x="339" y="466"/>
                      </a:lnTo>
                      <a:lnTo>
                        <a:pt x="337" y="466"/>
                      </a:lnTo>
                      <a:lnTo>
                        <a:pt x="333" y="466"/>
                      </a:lnTo>
                      <a:lnTo>
                        <a:pt x="331" y="466"/>
                      </a:lnTo>
                      <a:lnTo>
                        <a:pt x="328" y="466"/>
                      </a:lnTo>
                      <a:lnTo>
                        <a:pt x="328" y="457"/>
                      </a:lnTo>
                      <a:lnTo>
                        <a:pt x="328" y="450"/>
                      </a:lnTo>
                      <a:lnTo>
                        <a:pt x="328" y="441"/>
                      </a:lnTo>
                      <a:lnTo>
                        <a:pt x="326" y="436"/>
                      </a:lnTo>
                      <a:close/>
                    </a:path>
                  </a:pathLst>
                </a:custGeom>
                <a:solidFill>
                  <a:srgbClr val="DDAA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79" name="Freeform 357"/>
                <p:cNvSpPr>
                  <a:spLocks/>
                </p:cNvSpPr>
                <p:nvPr/>
              </p:nvSpPr>
              <p:spPr bwMode="auto">
                <a:xfrm>
                  <a:off x="5068" y="1472"/>
                  <a:ext cx="85" cy="116"/>
                </a:xfrm>
                <a:custGeom>
                  <a:avLst/>
                  <a:gdLst>
                    <a:gd name="T0" fmla="*/ 6 w 339"/>
                    <a:gd name="T1" fmla="*/ 11 h 463"/>
                    <a:gd name="T2" fmla="*/ 0 w 339"/>
                    <a:gd name="T3" fmla="*/ 0 h 463"/>
                    <a:gd name="T4" fmla="*/ 1 w 339"/>
                    <a:gd name="T5" fmla="*/ 0 h 463"/>
                    <a:gd name="T6" fmla="*/ 1 w 339"/>
                    <a:gd name="T7" fmla="*/ 1 h 463"/>
                    <a:gd name="T8" fmla="*/ 2 w 339"/>
                    <a:gd name="T9" fmla="*/ 1 h 463"/>
                    <a:gd name="T10" fmla="*/ 3 w 339"/>
                    <a:gd name="T11" fmla="*/ 1 h 463"/>
                    <a:gd name="T12" fmla="*/ 3 w 339"/>
                    <a:gd name="T13" fmla="*/ 1 h 463"/>
                    <a:gd name="T14" fmla="*/ 4 w 339"/>
                    <a:gd name="T15" fmla="*/ 1 h 463"/>
                    <a:gd name="T16" fmla="*/ 5 w 339"/>
                    <a:gd name="T17" fmla="*/ 1 h 463"/>
                    <a:gd name="T18" fmla="*/ 5 w 339"/>
                    <a:gd name="T19" fmla="*/ 2 h 463"/>
                    <a:gd name="T20" fmla="*/ 21 w 339"/>
                    <a:gd name="T21" fmla="*/ 29 h 463"/>
                    <a:gd name="T22" fmla="*/ 21 w 339"/>
                    <a:gd name="T23" fmla="*/ 29 h 463"/>
                    <a:gd name="T24" fmla="*/ 20 w 339"/>
                    <a:gd name="T25" fmla="*/ 29 h 463"/>
                    <a:gd name="T26" fmla="*/ 19 w 339"/>
                    <a:gd name="T27" fmla="*/ 29 h 463"/>
                    <a:gd name="T28" fmla="*/ 18 w 339"/>
                    <a:gd name="T29" fmla="*/ 29 h 463"/>
                    <a:gd name="T30" fmla="*/ 18 w 339"/>
                    <a:gd name="T31" fmla="*/ 26 h 463"/>
                    <a:gd name="T32" fmla="*/ 17 w 339"/>
                    <a:gd name="T33" fmla="*/ 23 h 463"/>
                    <a:gd name="T34" fmla="*/ 16 w 339"/>
                    <a:gd name="T35" fmla="*/ 21 h 463"/>
                    <a:gd name="T36" fmla="*/ 15 w 339"/>
                    <a:gd name="T37" fmla="*/ 18 h 463"/>
                    <a:gd name="T38" fmla="*/ 13 w 339"/>
                    <a:gd name="T39" fmla="*/ 16 h 463"/>
                    <a:gd name="T40" fmla="*/ 11 w 339"/>
                    <a:gd name="T41" fmla="*/ 14 h 463"/>
                    <a:gd name="T42" fmla="*/ 9 w 339"/>
                    <a:gd name="T43" fmla="*/ 12 h 463"/>
                    <a:gd name="T44" fmla="*/ 6 w 339"/>
                    <a:gd name="T45" fmla="*/ 11 h 463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339" h="463">
                      <a:moveTo>
                        <a:pt x="101" y="168"/>
                      </a:moveTo>
                      <a:lnTo>
                        <a:pt x="0" y="0"/>
                      </a:lnTo>
                      <a:lnTo>
                        <a:pt x="11" y="4"/>
                      </a:lnTo>
                      <a:lnTo>
                        <a:pt x="21" y="6"/>
                      </a:lnTo>
                      <a:lnTo>
                        <a:pt x="30" y="9"/>
                      </a:lnTo>
                      <a:lnTo>
                        <a:pt x="41" y="11"/>
                      </a:lnTo>
                      <a:lnTo>
                        <a:pt x="51" y="14"/>
                      </a:lnTo>
                      <a:lnTo>
                        <a:pt x="62" y="16"/>
                      </a:lnTo>
                      <a:lnTo>
                        <a:pt x="71" y="20"/>
                      </a:lnTo>
                      <a:lnTo>
                        <a:pt x="81" y="22"/>
                      </a:lnTo>
                      <a:lnTo>
                        <a:pt x="339" y="463"/>
                      </a:lnTo>
                      <a:lnTo>
                        <a:pt x="328" y="463"/>
                      </a:lnTo>
                      <a:lnTo>
                        <a:pt x="318" y="459"/>
                      </a:lnTo>
                      <a:lnTo>
                        <a:pt x="307" y="459"/>
                      </a:lnTo>
                      <a:lnTo>
                        <a:pt x="293" y="463"/>
                      </a:lnTo>
                      <a:lnTo>
                        <a:pt x="285" y="417"/>
                      </a:lnTo>
                      <a:lnTo>
                        <a:pt x="274" y="370"/>
                      </a:lnTo>
                      <a:lnTo>
                        <a:pt x="256" y="329"/>
                      </a:lnTo>
                      <a:lnTo>
                        <a:pt x="231" y="291"/>
                      </a:lnTo>
                      <a:lnTo>
                        <a:pt x="203" y="256"/>
                      </a:lnTo>
                      <a:lnTo>
                        <a:pt x="173" y="223"/>
                      </a:lnTo>
                      <a:lnTo>
                        <a:pt x="138" y="193"/>
                      </a:lnTo>
                      <a:lnTo>
                        <a:pt x="101" y="168"/>
                      </a:lnTo>
                      <a:close/>
                    </a:path>
                  </a:pathLst>
                </a:custGeom>
                <a:solidFill>
                  <a:srgbClr val="E0AF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0" name="Freeform 358"/>
                <p:cNvSpPr>
                  <a:spLocks/>
                </p:cNvSpPr>
                <p:nvPr/>
              </p:nvSpPr>
              <p:spPr bwMode="auto">
                <a:xfrm>
                  <a:off x="5078" y="1476"/>
                  <a:ext cx="84" cy="112"/>
                </a:xfrm>
                <a:custGeom>
                  <a:avLst/>
                  <a:gdLst>
                    <a:gd name="T0" fmla="*/ 17 w 336"/>
                    <a:gd name="T1" fmla="*/ 28 h 449"/>
                    <a:gd name="T2" fmla="*/ 16 w 336"/>
                    <a:gd name="T3" fmla="*/ 26 h 449"/>
                    <a:gd name="T4" fmla="*/ 15 w 336"/>
                    <a:gd name="T5" fmla="*/ 24 h 449"/>
                    <a:gd name="T6" fmla="*/ 15 w 336"/>
                    <a:gd name="T7" fmla="*/ 22 h 449"/>
                    <a:gd name="T8" fmla="*/ 14 w 336"/>
                    <a:gd name="T9" fmla="*/ 20 h 449"/>
                    <a:gd name="T10" fmla="*/ 13 w 336"/>
                    <a:gd name="T11" fmla="*/ 18 h 449"/>
                    <a:gd name="T12" fmla="*/ 12 w 336"/>
                    <a:gd name="T13" fmla="*/ 17 h 449"/>
                    <a:gd name="T14" fmla="*/ 10 w 336"/>
                    <a:gd name="T15" fmla="*/ 15 h 449"/>
                    <a:gd name="T16" fmla="*/ 9 w 336"/>
                    <a:gd name="T17" fmla="*/ 14 h 449"/>
                    <a:gd name="T18" fmla="*/ 7 w 336"/>
                    <a:gd name="T19" fmla="*/ 12 h 449"/>
                    <a:gd name="T20" fmla="*/ 0 w 336"/>
                    <a:gd name="T21" fmla="*/ 0 h 449"/>
                    <a:gd name="T22" fmla="*/ 1 w 336"/>
                    <a:gd name="T23" fmla="*/ 0 h 449"/>
                    <a:gd name="T24" fmla="*/ 2 w 336"/>
                    <a:gd name="T25" fmla="*/ 0 h 449"/>
                    <a:gd name="T26" fmla="*/ 2 w 336"/>
                    <a:gd name="T27" fmla="*/ 0 h 449"/>
                    <a:gd name="T28" fmla="*/ 3 w 336"/>
                    <a:gd name="T29" fmla="*/ 0 h 449"/>
                    <a:gd name="T30" fmla="*/ 3 w 336"/>
                    <a:gd name="T31" fmla="*/ 1 h 449"/>
                    <a:gd name="T32" fmla="*/ 4 w 336"/>
                    <a:gd name="T33" fmla="*/ 1 h 449"/>
                    <a:gd name="T34" fmla="*/ 5 w 336"/>
                    <a:gd name="T35" fmla="*/ 1 h 449"/>
                    <a:gd name="T36" fmla="*/ 5 w 336"/>
                    <a:gd name="T37" fmla="*/ 1 h 449"/>
                    <a:gd name="T38" fmla="*/ 21 w 336"/>
                    <a:gd name="T39" fmla="*/ 28 h 449"/>
                    <a:gd name="T40" fmla="*/ 20 w 336"/>
                    <a:gd name="T41" fmla="*/ 28 h 449"/>
                    <a:gd name="T42" fmla="*/ 19 w 336"/>
                    <a:gd name="T43" fmla="*/ 28 h 449"/>
                    <a:gd name="T44" fmla="*/ 18 w 336"/>
                    <a:gd name="T45" fmla="*/ 28 h 449"/>
                    <a:gd name="T46" fmla="*/ 17 w 336"/>
                    <a:gd name="T47" fmla="*/ 28 h 449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336" h="449">
                      <a:moveTo>
                        <a:pt x="266" y="449"/>
                      </a:moveTo>
                      <a:lnTo>
                        <a:pt x="253" y="419"/>
                      </a:lnTo>
                      <a:lnTo>
                        <a:pt x="244" y="385"/>
                      </a:lnTo>
                      <a:lnTo>
                        <a:pt x="234" y="356"/>
                      </a:lnTo>
                      <a:lnTo>
                        <a:pt x="220" y="326"/>
                      </a:lnTo>
                      <a:lnTo>
                        <a:pt x="204" y="297"/>
                      </a:lnTo>
                      <a:lnTo>
                        <a:pt x="185" y="269"/>
                      </a:lnTo>
                      <a:lnTo>
                        <a:pt x="165" y="244"/>
                      </a:lnTo>
                      <a:lnTo>
                        <a:pt x="141" y="220"/>
                      </a:lnTo>
                      <a:lnTo>
                        <a:pt x="117" y="196"/>
                      </a:lnTo>
                      <a:lnTo>
                        <a:pt x="0" y="0"/>
                      </a:lnTo>
                      <a:lnTo>
                        <a:pt x="10" y="2"/>
                      </a:lnTo>
                      <a:lnTo>
                        <a:pt x="22" y="2"/>
                      </a:lnTo>
                      <a:lnTo>
                        <a:pt x="29" y="6"/>
                      </a:lnTo>
                      <a:lnTo>
                        <a:pt x="40" y="8"/>
                      </a:lnTo>
                      <a:lnTo>
                        <a:pt x="52" y="11"/>
                      </a:lnTo>
                      <a:lnTo>
                        <a:pt x="63" y="16"/>
                      </a:lnTo>
                      <a:lnTo>
                        <a:pt x="70" y="18"/>
                      </a:lnTo>
                      <a:lnTo>
                        <a:pt x="82" y="22"/>
                      </a:lnTo>
                      <a:lnTo>
                        <a:pt x="336" y="449"/>
                      </a:lnTo>
                      <a:lnTo>
                        <a:pt x="320" y="449"/>
                      </a:lnTo>
                      <a:lnTo>
                        <a:pt x="301" y="445"/>
                      </a:lnTo>
                      <a:lnTo>
                        <a:pt x="285" y="445"/>
                      </a:lnTo>
                      <a:lnTo>
                        <a:pt x="266" y="449"/>
                      </a:lnTo>
                      <a:close/>
                    </a:path>
                  </a:pathLst>
                </a:custGeom>
                <a:solidFill>
                  <a:srgbClr val="E2B5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1" name="Freeform 359"/>
                <p:cNvSpPr>
                  <a:spLocks/>
                </p:cNvSpPr>
                <p:nvPr/>
              </p:nvSpPr>
              <p:spPr bwMode="auto">
                <a:xfrm>
                  <a:off x="5089" y="1477"/>
                  <a:ext cx="82" cy="112"/>
                </a:xfrm>
                <a:custGeom>
                  <a:avLst/>
                  <a:gdLst>
                    <a:gd name="T0" fmla="*/ 16 w 329"/>
                    <a:gd name="T1" fmla="*/ 28 h 446"/>
                    <a:gd name="T2" fmla="*/ 0 w 329"/>
                    <a:gd name="T3" fmla="*/ 0 h 446"/>
                    <a:gd name="T4" fmla="*/ 1 w 329"/>
                    <a:gd name="T5" fmla="*/ 0 h 446"/>
                    <a:gd name="T6" fmla="*/ 1 w 329"/>
                    <a:gd name="T7" fmla="*/ 0 h 446"/>
                    <a:gd name="T8" fmla="*/ 2 w 329"/>
                    <a:gd name="T9" fmla="*/ 1 h 446"/>
                    <a:gd name="T10" fmla="*/ 2 w 329"/>
                    <a:gd name="T11" fmla="*/ 1 h 446"/>
                    <a:gd name="T12" fmla="*/ 3 w 329"/>
                    <a:gd name="T13" fmla="*/ 1 h 446"/>
                    <a:gd name="T14" fmla="*/ 4 w 329"/>
                    <a:gd name="T15" fmla="*/ 2 h 446"/>
                    <a:gd name="T16" fmla="*/ 4 w 329"/>
                    <a:gd name="T17" fmla="*/ 2 h 446"/>
                    <a:gd name="T18" fmla="*/ 5 w 329"/>
                    <a:gd name="T19" fmla="*/ 2 h 446"/>
                    <a:gd name="T20" fmla="*/ 20 w 329"/>
                    <a:gd name="T21" fmla="*/ 28 h 446"/>
                    <a:gd name="T22" fmla="*/ 19 w 329"/>
                    <a:gd name="T23" fmla="*/ 28 h 446"/>
                    <a:gd name="T24" fmla="*/ 18 w 329"/>
                    <a:gd name="T25" fmla="*/ 28 h 446"/>
                    <a:gd name="T26" fmla="*/ 17 w 329"/>
                    <a:gd name="T27" fmla="*/ 28 h 446"/>
                    <a:gd name="T28" fmla="*/ 16 w 329"/>
                    <a:gd name="T29" fmla="*/ 28 h 44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29" h="446">
                      <a:moveTo>
                        <a:pt x="258" y="441"/>
                      </a:moveTo>
                      <a:lnTo>
                        <a:pt x="0" y="0"/>
                      </a:lnTo>
                      <a:lnTo>
                        <a:pt x="11" y="3"/>
                      </a:lnTo>
                      <a:lnTo>
                        <a:pt x="22" y="5"/>
                      </a:lnTo>
                      <a:lnTo>
                        <a:pt x="32" y="8"/>
                      </a:lnTo>
                      <a:lnTo>
                        <a:pt x="41" y="14"/>
                      </a:lnTo>
                      <a:lnTo>
                        <a:pt x="52" y="17"/>
                      </a:lnTo>
                      <a:lnTo>
                        <a:pt x="62" y="22"/>
                      </a:lnTo>
                      <a:lnTo>
                        <a:pt x="74" y="24"/>
                      </a:lnTo>
                      <a:lnTo>
                        <a:pt x="82" y="30"/>
                      </a:lnTo>
                      <a:lnTo>
                        <a:pt x="329" y="446"/>
                      </a:lnTo>
                      <a:lnTo>
                        <a:pt x="311" y="443"/>
                      </a:lnTo>
                      <a:lnTo>
                        <a:pt x="293" y="441"/>
                      </a:lnTo>
                      <a:lnTo>
                        <a:pt x="277" y="441"/>
                      </a:lnTo>
                      <a:lnTo>
                        <a:pt x="258" y="441"/>
                      </a:lnTo>
                      <a:close/>
                    </a:path>
                  </a:pathLst>
                </a:custGeom>
                <a:solidFill>
                  <a:srgbClr val="E2B7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2" name="Freeform 360"/>
                <p:cNvSpPr>
                  <a:spLocks/>
                </p:cNvSpPr>
                <p:nvPr/>
              </p:nvSpPr>
              <p:spPr bwMode="auto">
                <a:xfrm>
                  <a:off x="5098" y="1481"/>
                  <a:ext cx="80" cy="109"/>
                </a:xfrm>
                <a:custGeom>
                  <a:avLst/>
                  <a:gdLst>
                    <a:gd name="T0" fmla="*/ 16 w 320"/>
                    <a:gd name="T1" fmla="*/ 27 h 434"/>
                    <a:gd name="T2" fmla="*/ 0 w 320"/>
                    <a:gd name="T3" fmla="*/ 0 h 434"/>
                    <a:gd name="T4" fmla="*/ 1 w 320"/>
                    <a:gd name="T5" fmla="*/ 0 h 434"/>
                    <a:gd name="T6" fmla="*/ 1 w 320"/>
                    <a:gd name="T7" fmla="*/ 1 h 434"/>
                    <a:gd name="T8" fmla="*/ 2 w 320"/>
                    <a:gd name="T9" fmla="*/ 1 h 434"/>
                    <a:gd name="T10" fmla="*/ 3 w 320"/>
                    <a:gd name="T11" fmla="*/ 1 h 434"/>
                    <a:gd name="T12" fmla="*/ 4 w 320"/>
                    <a:gd name="T13" fmla="*/ 1 h 434"/>
                    <a:gd name="T14" fmla="*/ 4 w 320"/>
                    <a:gd name="T15" fmla="*/ 2 h 434"/>
                    <a:gd name="T16" fmla="*/ 5 w 320"/>
                    <a:gd name="T17" fmla="*/ 2 h 434"/>
                    <a:gd name="T18" fmla="*/ 6 w 320"/>
                    <a:gd name="T19" fmla="*/ 2 h 434"/>
                    <a:gd name="T20" fmla="*/ 20 w 320"/>
                    <a:gd name="T21" fmla="*/ 27 h 434"/>
                    <a:gd name="T22" fmla="*/ 19 w 320"/>
                    <a:gd name="T23" fmla="*/ 27 h 434"/>
                    <a:gd name="T24" fmla="*/ 18 w 320"/>
                    <a:gd name="T25" fmla="*/ 27 h 434"/>
                    <a:gd name="T26" fmla="*/ 17 w 320"/>
                    <a:gd name="T27" fmla="*/ 27 h 434"/>
                    <a:gd name="T28" fmla="*/ 16 w 320"/>
                    <a:gd name="T29" fmla="*/ 27 h 43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20" h="434">
                      <a:moveTo>
                        <a:pt x="254" y="427"/>
                      </a:moveTo>
                      <a:lnTo>
                        <a:pt x="0" y="0"/>
                      </a:lnTo>
                      <a:lnTo>
                        <a:pt x="11" y="3"/>
                      </a:lnTo>
                      <a:lnTo>
                        <a:pt x="21" y="8"/>
                      </a:lnTo>
                      <a:lnTo>
                        <a:pt x="35" y="10"/>
                      </a:lnTo>
                      <a:lnTo>
                        <a:pt x="46" y="16"/>
                      </a:lnTo>
                      <a:lnTo>
                        <a:pt x="57" y="19"/>
                      </a:lnTo>
                      <a:lnTo>
                        <a:pt x="67" y="24"/>
                      </a:lnTo>
                      <a:lnTo>
                        <a:pt x="78" y="26"/>
                      </a:lnTo>
                      <a:lnTo>
                        <a:pt x="89" y="32"/>
                      </a:lnTo>
                      <a:lnTo>
                        <a:pt x="320" y="434"/>
                      </a:lnTo>
                      <a:lnTo>
                        <a:pt x="300" y="432"/>
                      </a:lnTo>
                      <a:lnTo>
                        <a:pt x="284" y="429"/>
                      </a:lnTo>
                      <a:lnTo>
                        <a:pt x="268" y="427"/>
                      </a:lnTo>
                      <a:lnTo>
                        <a:pt x="254" y="427"/>
                      </a:lnTo>
                      <a:close/>
                    </a:path>
                  </a:pathLst>
                </a:custGeom>
                <a:solidFill>
                  <a:srgbClr val="E5BC8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3" name="Freeform 361"/>
                <p:cNvSpPr>
                  <a:spLocks/>
                </p:cNvSpPr>
                <p:nvPr/>
              </p:nvSpPr>
              <p:spPr bwMode="auto">
                <a:xfrm>
                  <a:off x="5109" y="1485"/>
                  <a:ext cx="78" cy="104"/>
                </a:xfrm>
                <a:custGeom>
                  <a:avLst/>
                  <a:gdLst>
                    <a:gd name="T0" fmla="*/ 16 w 312"/>
                    <a:gd name="T1" fmla="*/ 26 h 416"/>
                    <a:gd name="T2" fmla="*/ 0 w 312"/>
                    <a:gd name="T3" fmla="*/ 0 h 416"/>
                    <a:gd name="T4" fmla="*/ 1 w 312"/>
                    <a:gd name="T5" fmla="*/ 0 h 416"/>
                    <a:gd name="T6" fmla="*/ 2 w 312"/>
                    <a:gd name="T7" fmla="*/ 1 h 416"/>
                    <a:gd name="T8" fmla="*/ 2 w 312"/>
                    <a:gd name="T9" fmla="*/ 1 h 416"/>
                    <a:gd name="T10" fmla="*/ 3 w 312"/>
                    <a:gd name="T11" fmla="*/ 1 h 416"/>
                    <a:gd name="T12" fmla="*/ 4 w 312"/>
                    <a:gd name="T13" fmla="*/ 2 h 416"/>
                    <a:gd name="T14" fmla="*/ 5 w 312"/>
                    <a:gd name="T15" fmla="*/ 2 h 416"/>
                    <a:gd name="T16" fmla="*/ 5 w 312"/>
                    <a:gd name="T17" fmla="*/ 2 h 416"/>
                    <a:gd name="T18" fmla="*/ 6 w 312"/>
                    <a:gd name="T19" fmla="*/ 3 h 416"/>
                    <a:gd name="T20" fmla="*/ 20 w 312"/>
                    <a:gd name="T21" fmla="*/ 26 h 416"/>
                    <a:gd name="T22" fmla="*/ 18 w 312"/>
                    <a:gd name="T23" fmla="*/ 26 h 416"/>
                    <a:gd name="T24" fmla="*/ 17 w 312"/>
                    <a:gd name="T25" fmla="*/ 26 h 416"/>
                    <a:gd name="T26" fmla="*/ 16 w 312"/>
                    <a:gd name="T27" fmla="*/ 26 h 416"/>
                    <a:gd name="T28" fmla="*/ 16 w 312"/>
                    <a:gd name="T29" fmla="*/ 26 h 41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12" h="416">
                      <a:moveTo>
                        <a:pt x="247" y="416"/>
                      </a:moveTo>
                      <a:lnTo>
                        <a:pt x="0" y="0"/>
                      </a:lnTo>
                      <a:lnTo>
                        <a:pt x="10" y="5"/>
                      </a:lnTo>
                      <a:lnTo>
                        <a:pt x="24" y="8"/>
                      </a:lnTo>
                      <a:lnTo>
                        <a:pt x="35" y="14"/>
                      </a:lnTo>
                      <a:lnTo>
                        <a:pt x="46" y="19"/>
                      </a:lnTo>
                      <a:lnTo>
                        <a:pt x="60" y="24"/>
                      </a:lnTo>
                      <a:lnTo>
                        <a:pt x="70" y="30"/>
                      </a:lnTo>
                      <a:lnTo>
                        <a:pt x="81" y="35"/>
                      </a:lnTo>
                      <a:lnTo>
                        <a:pt x="93" y="40"/>
                      </a:lnTo>
                      <a:lnTo>
                        <a:pt x="312" y="416"/>
                      </a:lnTo>
                      <a:lnTo>
                        <a:pt x="293" y="416"/>
                      </a:lnTo>
                      <a:lnTo>
                        <a:pt x="277" y="416"/>
                      </a:lnTo>
                      <a:lnTo>
                        <a:pt x="261" y="416"/>
                      </a:lnTo>
                      <a:lnTo>
                        <a:pt x="247" y="416"/>
                      </a:lnTo>
                      <a:close/>
                    </a:path>
                  </a:pathLst>
                </a:custGeom>
                <a:solidFill>
                  <a:srgbClr val="E8C1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4" name="Freeform 362"/>
                <p:cNvSpPr>
                  <a:spLocks/>
                </p:cNvSpPr>
                <p:nvPr/>
              </p:nvSpPr>
              <p:spPr bwMode="auto">
                <a:xfrm>
                  <a:off x="5120" y="1489"/>
                  <a:ext cx="72" cy="101"/>
                </a:xfrm>
                <a:custGeom>
                  <a:avLst/>
                  <a:gdLst>
                    <a:gd name="T0" fmla="*/ 15 w 285"/>
                    <a:gd name="T1" fmla="*/ 25 h 402"/>
                    <a:gd name="T2" fmla="*/ 0 w 285"/>
                    <a:gd name="T3" fmla="*/ 0 h 402"/>
                    <a:gd name="T4" fmla="*/ 1 w 285"/>
                    <a:gd name="T5" fmla="*/ 1 h 402"/>
                    <a:gd name="T6" fmla="*/ 2 w 285"/>
                    <a:gd name="T7" fmla="*/ 1 h 402"/>
                    <a:gd name="T8" fmla="*/ 3 w 285"/>
                    <a:gd name="T9" fmla="*/ 2 h 402"/>
                    <a:gd name="T10" fmla="*/ 3 w 285"/>
                    <a:gd name="T11" fmla="*/ 2 h 402"/>
                    <a:gd name="T12" fmla="*/ 4 w 285"/>
                    <a:gd name="T13" fmla="*/ 3 h 402"/>
                    <a:gd name="T14" fmla="*/ 5 w 285"/>
                    <a:gd name="T15" fmla="*/ 3 h 402"/>
                    <a:gd name="T16" fmla="*/ 6 w 285"/>
                    <a:gd name="T17" fmla="*/ 3 h 402"/>
                    <a:gd name="T18" fmla="*/ 6 w 285"/>
                    <a:gd name="T19" fmla="*/ 4 h 402"/>
                    <a:gd name="T20" fmla="*/ 18 w 285"/>
                    <a:gd name="T21" fmla="*/ 23 h 402"/>
                    <a:gd name="T22" fmla="*/ 18 w 285"/>
                    <a:gd name="T23" fmla="*/ 24 h 402"/>
                    <a:gd name="T24" fmla="*/ 18 w 285"/>
                    <a:gd name="T25" fmla="*/ 24 h 402"/>
                    <a:gd name="T26" fmla="*/ 18 w 285"/>
                    <a:gd name="T27" fmla="*/ 25 h 402"/>
                    <a:gd name="T28" fmla="*/ 18 w 285"/>
                    <a:gd name="T29" fmla="*/ 25 h 402"/>
                    <a:gd name="T30" fmla="*/ 17 w 285"/>
                    <a:gd name="T31" fmla="*/ 25 h 402"/>
                    <a:gd name="T32" fmla="*/ 16 w 285"/>
                    <a:gd name="T33" fmla="*/ 25 h 402"/>
                    <a:gd name="T34" fmla="*/ 16 w 285"/>
                    <a:gd name="T35" fmla="*/ 25 h 402"/>
                    <a:gd name="T36" fmla="*/ 15 w 285"/>
                    <a:gd name="T37" fmla="*/ 25 h 40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85" h="402">
                      <a:moveTo>
                        <a:pt x="231" y="402"/>
                      </a:moveTo>
                      <a:lnTo>
                        <a:pt x="0" y="0"/>
                      </a:lnTo>
                      <a:lnTo>
                        <a:pt x="14" y="8"/>
                      </a:lnTo>
                      <a:lnTo>
                        <a:pt x="24" y="17"/>
                      </a:lnTo>
                      <a:lnTo>
                        <a:pt x="38" y="22"/>
                      </a:lnTo>
                      <a:lnTo>
                        <a:pt x="49" y="30"/>
                      </a:lnTo>
                      <a:lnTo>
                        <a:pt x="63" y="38"/>
                      </a:lnTo>
                      <a:lnTo>
                        <a:pt x="73" y="44"/>
                      </a:lnTo>
                      <a:lnTo>
                        <a:pt x="87" y="52"/>
                      </a:lnTo>
                      <a:lnTo>
                        <a:pt x="100" y="60"/>
                      </a:lnTo>
                      <a:lnTo>
                        <a:pt x="285" y="370"/>
                      </a:lnTo>
                      <a:lnTo>
                        <a:pt x="285" y="379"/>
                      </a:lnTo>
                      <a:lnTo>
                        <a:pt x="283" y="384"/>
                      </a:lnTo>
                      <a:lnTo>
                        <a:pt x="280" y="391"/>
                      </a:lnTo>
                      <a:lnTo>
                        <a:pt x="280" y="400"/>
                      </a:lnTo>
                      <a:lnTo>
                        <a:pt x="269" y="402"/>
                      </a:lnTo>
                      <a:lnTo>
                        <a:pt x="258" y="402"/>
                      </a:lnTo>
                      <a:lnTo>
                        <a:pt x="245" y="402"/>
                      </a:lnTo>
                      <a:lnTo>
                        <a:pt x="231" y="402"/>
                      </a:lnTo>
                      <a:close/>
                    </a:path>
                  </a:pathLst>
                </a:custGeom>
                <a:solidFill>
                  <a:srgbClr val="E8C18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5" name="Freeform 363"/>
                <p:cNvSpPr>
                  <a:spLocks/>
                </p:cNvSpPr>
                <p:nvPr/>
              </p:nvSpPr>
              <p:spPr bwMode="auto">
                <a:xfrm>
                  <a:off x="5132" y="1495"/>
                  <a:ext cx="59" cy="94"/>
                </a:xfrm>
                <a:custGeom>
                  <a:avLst/>
                  <a:gdLst>
                    <a:gd name="T0" fmla="*/ 14 w 236"/>
                    <a:gd name="T1" fmla="*/ 24 h 376"/>
                    <a:gd name="T2" fmla="*/ 0 w 236"/>
                    <a:gd name="T3" fmla="*/ 0 h 376"/>
                    <a:gd name="T4" fmla="*/ 1 w 236"/>
                    <a:gd name="T5" fmla="*/ 1 h 376"/>
                    <a:gd name="T6" fmla="*/ 2 w 236"/>
                    <a:gd name="T7" fmla="*/ 1 h 376"/>
                    <a:gd name="T8" fmla="*/ 3 w 236"/>
                    <a:gd name="T9" fmla="*/ 2 h 376"/>
                    <a:gd name="T10" fmla="*/ 4 w 236"/>
                    <a:gd name="T11" fmla="*/ 3 h 376"/>
                    <a:gd name="T12" fmla="*/ 5 w 236"/>
                    <a:gd name="T13" fmla="*/ 3 h 376"/>
                    <a:gd name="T14" fmla="*/ 6 w 236"/>
                    <a:gd name="T15" fmla="*/ 4 h 376"/>
                    <a:gd name="T16" fmla="*/ 7 w 236"/>
                    <a:gd name="T17" fmla="*/ 5 h 376"/>
                    <a:gd name="T18" fmla="*/ 7 w 236"/>
                    <a:gd name="T19" fmla="*/ 5 h 376"/>
                    <a:gd name="T20" fmla="*/ 15 w 236"/>
                    <a:gd name="T21" fmla="*/ 18 h 376"/>
                    <a:gd name="T22" fmla="*/ 15 w 236"/>
                    <a:gd name="T23" fmla="*/ 19 h 376"/>
                    <a:gd name="T24" fmla="*/ 15 w 236"/>
                    <a:gd name="T25" fmla="*/ 20 h 376"/>
                    <a:gd name="T26" fmla="*/ 15 w 236"/>
                    <a:gd name="T27" fmla="*/ 22 h 376"/>
                    <a:gd name="T28" fmla="*/ 15 w 236"/>
                    <a:gd name="T29" fmla="*/ 24 h 376"/>
                    <a:gd name="T30" fmla="*/ 15 w 236"/>
                    <a:gd name="T31" fmla="*/ 24 h 376"/>
                    <a:gd name="T32" fmla="*/ 14 w 236"/>
                    <a:gd name="T33" fmla="*/ 24 h 376"/>
                    <a:gd name="T34" fmla="*/ 14 w 236"/>
                    <a:gd name="T35" fmla="*/ 24 h 376"/>
                    <a:gd name="T36" fmla="*/ 14 w 236"/>
                    <a:gd name="T37" fmla="*/ 24 h 37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36" h="376">
                      <a:moveTo>
                        <a:pt x="219" y="376"/>
                      </a:moveTo>
                      <a:lnTo>
                        <a:pt x="0" y="0"/>
                      </a:lnTo>
                      <a:lnTo>
                        <a:pt x="16" y="9"/>
                      </a:lnTo>
                      <a:lnTo>
                        <a:pt x="29" y="20"/>
                      </a:lnTo>
                      <a:lnTo>
                        <a:pt x="46" y="30"/>
                      </a:lnTo>
                      <a:lnTo>
                        <a:pt x="62" y="41"/>
                      </a:lnTo>
                      <a:lnTo>
                        <a:pt x="76" y="53"/>
                      </a:lnTo>
                      <a:lnTo>
                        <a:pt x="88" y="64"/>
                      </a:lnTo>
                      <a:lnTo>
                        <a:pt x="102" y="74"/>
                      </a:lnTo>
                      <a:lnTo>
                        <a:pt x="113" y="85"/>
                      </a:lnTo>
                      <a:lnTo>
                        <a:pt x="230" y="278"/>
                      </a:lnTo>
                      <a:lnTo>
                        <a:pt x="233" y="300"/>
                      </a:lnTo>
                      <a:lnTo>
                        <a:pt x="236" y="325"/>
                      </a:lnTo>
                      <a:lnTo>
                        <a:pt x="236" y="348"/>
                      </a:lnTo>
                      <a:lnTo>
                        <a:pt x="233" y="376"/>
                      </a:lnTo>
                      <a:lnTo>
                        <a:pt x="230" y="376"/>
                      </a:lnTo>
                      <a:lnTo>
                        <a:pt x="228" y="376"/>
                      </a:lnTo>
                      <a:lnTo>
                        <a:pt x="222" y="376"/>
                      </a:lnTo>
                      <a:lnTo>
                        <a:pt x="219" y="376"/>
                      </a:lnTo>
                      <a:close/>
                    </a:path>
                  </a:pathLst>
                </a:custGeom>
                <a:solidFill>
                  <a:srgbClr val="E8C4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6" name="Freeform 364"/>
                <p:cNvSpPr>
                  <a:spLocks/>
                </p:cNvSpPr>
                <p:nvPr/>
              </p:nvSpPr>
              <p:spPr bwMode="auto">
                <a:xfrm>
                  <a:off x="5146" y="1504"/>
                  <a:ext cx="46" cy="77"/>
                </a:xfrm>
                <a:custGeom>
                  <a:avLst/>
                  <a:gdLst>
                    <a:gd name="T0" fmla="*/ 11 w 185"/>
                    <a:gd name="T1" fmla="*/ 19 h 310"/>
                    <a:gd name="T2" fmla="*/ 0 w 185"/>
                    <a:gd name="T3" fmla="*/ 0 h 310"/>
                    <a:gd name="T4" fmla="*/ 2 w 185"/>
                    <a:gd name="T5" fmla="*/ 2 h 310"/>
                    <a:gd name="T6" fmla="*/ 5 w 185"/>
                    <a:gd name="T7" fmla="*/ 4 h 310"/>
                    <a:gd name="T8" fmla="*/ 7 w 185"/>
                    <a:gd name="T9" fmla="*/ 6 h 310"/>
                    <a:gd name="T10" fmla="*/ 8 w 185"/>
                    <a:gd name="T11" fmla="*/ 8 h 310"/>
                    <a:gd name="T12" fmla="*/ 10 w 185"/>
                    <a:gd name="T13" fmla="*/ 11 h 310"/>
                    <a:gd name="T14" fmla="*/ 11 w 185"/>
                    <a:gd name="T15" fmla="*/ 13 h 310"/>
                    <a:gd name="T16" fmla="*/ 11 w 185"/>
                    <a:gd name="T17" fmla="*/ 16 h 310"/>
                    <a:gd name="T18" fmla="*/ 11 w 185"/>
                    <a:gd name="T19" fmla="*/ 19 h 31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85" h="310">
                      <a:moveTo>
                        <a:pt x="185" y="310"/>
                      </a:moveTo>
                      <a:lnTo>
                        <a:pt x="0" y="0"/>
                      </a:lnTo>
                      <a:lnTo>
                        <a:pt x="41" y="30"/>
                      </a:lnTo>
                      <a:lnTo>
                        <a:pt x="76" y="63"/>
                      </a:lnTo>
                      <a:lnTo>
                        <a:pt x="109" y="98"/>
                      </a:lnTo>
                      <a:lnTo>
                        <a:pt x="134" y="136"/>
                      </a:lnTo>
                      <a:lnTo>
                        <a:pt x="155" y="176"/>
                      </a:lnTo>
                      <a:lnTo>
                        <a:pt x="171" y="218"/>
                      </a:lnTo>
                      <a:lnTo>
                        <a:pt x="183" y="264"/>
                      </a:lnTo>
                      <a:lnTo>
                        <a:pt x="185" y="310"/>
                      </a:lnTo>
                      <a:close/>
                    </a:path>
                  </a:pathLst>
                </a:custGeom>
                <a:solidFill>
                  <a:srgbClr val="EDC98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7" name="Freeform 365"/>
                <p:cNvSpPr>
                  <a:spLocks/>
                </p:cNvSpPr>
                <p:nvPr/>
              </p:nvSpPr>
              <p:spPr bwMode="auto">
                <a:xfrm>
                  <a:off x="5161" y="1516"/>
                  <a:ext cx="29" cy="48"/>
                </a:xfrm>
                <a:custGeom>
                  <a:avLst/>
                  <a:gdLst>
                    <a:gd name="T0" fmla="*/ 7 w 117"/>
                    <a:gd name="T1" fmla="*/ 12 h 193"/>
                    <a:gd name="T2" fmla="*/ 0 w 117"/>
                    <a:gd name="T3" fmla="*/ 0 h 193"/>
                    <a:gd name="T4" fmla="*/ 1 w 117"/>
                    <a:gd name="T5" fmla="*/ 1 h 193"/>
                    <a:gd name="T6" fmla="*/ 2 w 117"/>
                    <a:gd name="T7" fmla="*/ 3 h 193"/>
                    <a:gd name="T8" fmla="*/ 3 w 117"/>
                    <a:gd name="T9" fmla="*/ 4 h 193"/>
                    <a:gd name="T10" fmla="*/ 4 w 117"/>
                    <a:gd name="T11" fmla="*/ 5 h 193"/>
                    <a:gd name="T12" fmla="*/ 5 w 117"/>
                    <a:gd name="T13" fmla="*/ 7 h 193"/>
                    <a:gd name="T14" fmla="*/ 6 w 117"/>
                    <a:gd name="T15" fmla="*/ 9 h 193"/>
                    <a:gd name="T16" fmla="*/ 7 w 117"/>
                    <a:gd name="T17" fmla="*/ 10 h 193"/>
                    <a:gd name="T18" fmla="*/ 7 w 117"/>
                    <a:gd name="T19" fmla="*/ 12 h 19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17" h="193">
                      <a:moveTo>
                        <a:pt x="117" y="193"/>
                      </a:moveTo>
                      <a:lnTo>
                        <a:pt x="0" y="0"/>
                      </a:lnTo>
                      <a:lnTo>
                        <a:pt x="23" y="21"/>
                      </a:lnTo>
                      <a:lnTo>
                        <a:pt x="41" y="44"/>
                      </a:lnTo>
                      <a:lnTo>
                        <a:pt x="58" y="65"/>
                      </a:lnTo>
                      <a:lnTo>
                        <a:pt x="74" y="90"/>
                      </a:lnTo>
                      <a:lnTo>
                        <a:pt x="87" y="114"/>
                      </a:lnTo>
                      <a:lnTo>
                        <a:pt x="98" y="141"/>
                      </a:lnTo>
                      <a:lnTo>
                        <a:pt x="109" y="166"/>
                      </a:lnTo>
                      <a:lnTo>
                        <a:pt x="117" y="193"/>
                      </a:lnTo>
                      <a:close/>
                    </a:path>
                  </a:pathLst>
                </a:custGeom>
                <a:solidFill>
                  <a:srgbClr val="EDCE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8" name="Freeform 366"/>
                <p:cNvSpPr>
                  <a:spLocks/>
                </p:cNvSpPr>
                <p:nvPr/>
              </p:nvSpPr>
              <p:spPr bwMode="auto">
                <a:xfrm>
                  <a:off x="5304" y="1526"/>
                  <a:ext cx="36" cy="50"/>
                </a:xfrm>
                <a:custGeom>
                  <a:avLst/>
                  <a:gdLst>
                    <a:gd name="T0" fmla="*/ 4 w 147"/>
                    <a:gd name="T1" fmla="*/ 12 h 202"/>
                    <a:gd name="T2" fmla="*/ 3 w 147"/>
                    <a:gd name="T3" fmla="*/ 9 h 202"/>
                    <a:gd name="T4" fmla="*/ 2 w 147"/>
                    <a:gd name="T5" fmla="*/ 6 h 202"/>
                    <a:gd name="T6" fmla="*/ 1 w 147"/>
                    <a:gd name="T7" fmla="*/ 3 h 202"/>
                    <a:gd name="T8" fmla="*/ 0 w 147"/>
                    <a:gd name="T9" fmla="*/ 0 h 202"/>
                    <a:gd name="T10" fmla="*/ 3 w 147"/>
                    <a:gd name="T11" fmla="*/ 0 h 202"/>
                    <a:gd name="T12" fmla="*/ 6 w 147"/>
                    <a:gd name="T13" fmla="*/ 1 h 202"/>
                    <a:gd name="T14" fmla="*/ 8 w 147"/>
                    <a:gd name="T15" fmla="*/ 3 h 202"/>
                    <a:gd name="T16" fmla="*/ 9 w 147"/>
                    <a:gd name="T17" fmla="*/ 5 h 202"/>
                    <a:gd name="T18" fmla="*/ 9 w 147"/>
                    <a:gd name="T19" fmla="*/ 7 h 202"/>
                    <a:gd name="T20" fmla="*/ 8 w 147"/>
                    <a:gd name="T21" fmla="*/ 9 h 202"/>
                    <a:gd name="T22" fmla="*/ 7 w 147"/>
                    <a:gd name="T23" fmla="*/ 11 h 202"/>
                    <a:gd name="T24" fmla="*/ 4 w 147"/>
                    <a:gd name="T25" fmla="*/ 12 h 20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47" h="202">
                      <a:moveTo>
                        <a:pt x="69" y="202"/>
                      </a:moveTo>
                      <a:lnTo>
                        <a:pt x="55" y="147"/>
                      </a:lnTo>
                      <a:lnTo>
                        <a:pt x="39" y="98"/>
                      </a:lnTo>
                      <a:lnTo>
                        <a:pt x="22" y="49"/>
                      </a:lnTo>
                      <a:lnTo>
                        <a:pt x="0" y="0"/>
                      </a:lnTo>
                      <a:lnTo>
                        <a:pt x="55" y="3"/>
                      </a:lnTo>
                      <a:lnTo>
                        <a:pt x="96" y="19"/>
                      </a:lnTo>
                      <a:lnTo>
                        <a:pt x="129" y="46"/>
                      </a:lnTo>
                      <a:lnTo>
                        <a:pt x="145" y="79"/>
                      </a:lnTo>
                      <a:lnTo>
                        <a:pt x="147" y="117"/>
                      </a:lnTo>
                      <a:lnTo>
                        <a:pt x="136" y="152"/>
                      </a:lnTo>
                      <a:lnTo>
                        <a:pt x="112" y="182"/>
                      </a:lnTo>
                      <a:lnTo>
                        <a:pt x="69" y="202"/>
                      </a:lnTo>
                      <a:close/>
                    </a:path>
                  </a:pathLst>
                </a:custGeom>
                <a:solidFill>
                  <a:srgbClr val="F9EA9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89" name="Freeform 367"/>
                <p:cNvSpPr>
                  <a:spLocks/>
                </p:cNvSpPr>
                <p:nvPr/>
              </p:nvSpPr>
              <p:spPr bwMode="auto">
                <a:xfrm>
                  <a:off x="5208" y="1545"/>
                  <a:ext cx="90" cy="25"/>
                </a:xfrm>
                <a:custGeom>
                  <a:avLst/>
                  <a:gdLst>
                    <a:gd name="T0" fmla="*/ 23 w 359"/>
                    <a:gd name="T1" fmla="*/ 6 h 98"/>
                    <a:gd name="T2" fmla="*/ 2 w 359"/>
                    <a:gd name="T3" fmla="*/ 6 h 98"/>
                    <a:gd name="T4" fmla="*/ 0 w 359"/>
                    <a:gd name="T5" fmla="*/ 0 h 98"/>
                    <a:gd name="T6" fmla="*/ 21 w 359"/>
                    <a:gd name="T7" fmla="*/ 0 h 98"/>
                    <a:gd name="T8" fmla="*/ 21 w 359"/>
                    <a:gd name="T9" fmla="*/ 1 h 98"/>
                    <a:gd name="T10" fmla="*/ 23 w 359"/>
                    <a:gd name="T11" fmla="*/ 6 h 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59" h="98">
                      <a:moveTo>
                        <a:pt x="359" y="89"/>
                      </a:moveTo>
                      <a:lnTo>
                        <a:pt x="36" y="98"/>
                      </a:lnTo>
                      <a:lnTo>
                        <a:pt x="0" y="0"/>
                      </a:lnTo>
                      <a:lnTo>
                        <a:pt x="341" y="0"/>
                      </a:lnTo>
                      <a:lnTo>
                        <a:pt x="341" y="17"/>
                      </a:lnTo>
                      <a:lnTo>
                        <a:pt x="359" y="89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0" name="Freeform 368"/>
                <p:cNvSpPr>
                  <a:spLocks/>
                </p:cNvSpPr>
                <p:nvPr/>
              </p:nvSpPr>
              <p:spPr bwMode="auto">
                <a:xfrm>
                  <a:off x="4250" y="1489"/>
                  <a:ext cx="227" cy="190"/>
                </a:xfrm>
                <a:custGeom>
                  <a:avLst/>
                  <a:gdLst>
                    <a:gd name="T0" fmla="*/ 32 w 907"/>
                    <a:gd name="T1" fmla="*/ 0 h 758"/>
                    <a:gd name="T2" fmla="*/ 37 w 907"/>
                    <a:gd name="T3" fmla="*/ 1 h 758"/>
                    <a:gd name="T4" fmla="*/ 42 w 907"/>
                    <a:gd name="T5" fmla="*/ 3 h 758"/>
                    <a:gd name="T6" fmla="*/ 47 w 907"/>
                    <a:gd name="T7" fmla="*/ 6 h 758"/>
                    <a:gd name="T8" fmla="*/ 50 w 907"/>
                    <a:gd name="T9" fmla="*/ 9 h 758"/>
                    <a:gd name="T10" fmla="*/ 54 w 907"/>
                    <a:gd name="T11" fmla="*/ 13 h 758"/>
                    <a:gd name="T12" fmla="*/ 56 w 907"/>
                    <a:gd name="T13" fmla="*/ 17 h 758"/>
                    <a:gd name="T14" fmla="*/ 57 w 907"/>
                    <a:gd name="T15" fmla="*/ 21 h 758"/>
                    <a:gd name="T16" fmla="*/ 57 w 907"/>
                    <a:gd name="T17" fmla="*/ 26 h 758"/>
                    <a:gd name="T18" fmla="*/ 56 w 907"/>
                    <a:gd name="T19" fmla="*/ 31 h 758"/>
                    <a:gd name="T20" fmla="*/ 54 w 907"/>
                    <a:gd name="T21" fmla="*/ 35 h 758"/>
                    <a:gd name="T22" fmla="*/ 50 w 907"/>
                    <a:gd name="T23" fmla="*/ 39 h 758"/>
                    <a:gd name="T24" fmla="*/ 47 w 907"/>
                    <a:gd name="T25" fmla="*/ 42 h 758"/>
                    <a:gd name="T26" fmla="*/ 42 w 907"/>
                    <a:gd name="T27" fmla="*/ 45 h 758"/>
                    <a:gd name="T28" fmla="*/ 37 w 907"/>
                    <a:gd name="T29" fmla="*/ 47 h 758"/>
                    <a:gd name="T30" fmla="*/ 32 w 907"/>
                    <a:gd name="T31" fmla="*/ 47 h 758"/>
                    <a:gd name="T32" fmla="*/ 26 w 907"/>
                    <a:gd name="T33" fmla="*/ 47 h 758"/>
                    <a:gd name="T34" fmla="*/ 20 w 907"/>
                    <a:gd name="T35" fmla="*/ 47 h 758"/>
                    <a:gd name="T36" fmla="*/ 15 w 907"/>
                    <a:gd name="T37" fmla="*/ 45 h 758"/>
                    <a:gd name="T38" fmla="*/ 11 w 907"/>
                    <a:gd name="T39" fmla="*/ 42 h 758"/>
                    <a:gd name="T40" fmla="*/ 7 w 907"/>
                    <a:gd name="T41" fmla="*/ 39 h 758"/>
                    <a:gd name="T42" fmla="*/ 4 w 907"/>
                    <a:gd name="T43" fmla="*/ 35 h 758"/>
                    <a:gd name="T44" fmla="*/ 2 w 907"/>
                    <a:gd name="T45" fmla="*/ 31 h 758"/>
                    <a:gd name="T46" fmla="*/ 0 w 907"/>
                    <a:gd name="T47" fmla="*/ 26 h 758"/>
                    <a:gd name="T48" fmla="*/ 0 w 907"/>
                    <a:gd name="T49" fmla="*/ 21 h 758"/>
                    <a:gd name="T50" fmla="*/ 2 w 907"/>
                    <a:gd name="T51" fmla="*/ 17 h 758"/>
                    <a:gd name="T52" fmla="*/ 4 w 907"/>
                    <a:gd name="T53" fmla="*/ 13 h 758"/>
                    <a:gd name="T54" fmla="*/ 7 w 907"/>
                    <a:gd name="T55" fmla="*/ 9 h 758"/>
                    <a:gd name="T56" fmla="*/ 11 w 907"/>
                    <a:gd name="T57" fmla="*/ 6 h 758"/>
                    <a:gd name="T58" fmla="*/ 15 w 907"/>
                    <a:gd name="T59" fmla="*/ 3 h 758"/>
                    <a:gd name="T60" fmla="*/ 20 w 907"/>
                    <a:gd name="T61" fmla="*/ 1 h 758"/>
                    <a:gd name="T62" fmla="*/ 26 w 907"/>
                    <a:gd name="T63" fmla="*/ 0 h 75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907" h="758">
                      <a:moveTo>
                        <a:pt x="457" y="0"/>
                      </a:moveTo>
                      <a:lnTo>
                        <a:pt x="503" y="3"/>
                      </a:lnTo>
                      <a:lnTo>
                        <a:pt x="549" y="8"/>
                      </a:lnTo>
                      <a:lnTo>
                        <a:pt x="589" y="17"/>
                      </a:lnTo>
                      <a:lnTo>
                        <a:pt x="633" y="30"/>
                      </a:lnTo>
                      <a:lnTo>
                        <a:pt x="671" y="47"/>
                      </a:lnTo>
                      <a:lnTo>
                        <a:pt x="709" y="65"/>
                      </a:lnTo>
                      <a:lnTo>
                        <a:pt x="745" y="88"/>
                      </a:lnTo>
                      <a:lnTo>
                        <a:pt x="777" y="112"/>
                      </a:lnTo>
                      <a:lnTo>
                        <a:pt x="804" y="139"/>
                      </a:lnTo>
                      <a:lnTo>
                        <a:pt x="831" y="169"/>
                      </a:lnTo>
                      <a:lnTo>
                        <a:pt x="854" y="199"/>
                      </a:lnTo>
                      <a:lnTo>
                        <a:pt x="872" y="231"/>
                      </a:lnTo>
                      <a:lnTo>
                        <a:pt x="889" y="266"/>
                      </a:lnTo>
                      <a:lnTo>
                        <a:pt x="900" y="302"/>
                      </a:lnTo>
                      <a:lnTo>
                        <a:pt x="905" y="340"/>
                      </a:lnTo>
                      <a:lnTo>
                        <a:pt x="907" y="379"/>
                      </a:lnTo>
                      <a:lnTo>
                        <a:pt x="905" y="416"/>
                      </a:lnTo>
                      <a:lnTo>
                        <a:pt x="900" y="455"/>
                      </a:lnTo>
                      <a:lnTo>
                        <a:pt x="889" y="492"/>
                      </a:lnTo>
                      <a:lnTo>
                        <a:pt x="872" y="525"/>
                      </a:lnTo>
                      <a:lnTo>
                        <a:pt x="854" y="560"/>
                      </a:lnTo>
                      <a:lnTo>
                        <a:pt x="831" y="590"/>
                      </a:lnTo>
                      <a:lnTo>
                        <a:pt x="804" y="620"/>
                      </a:lnTo>
                      <a:lnTo>
                        <a:pt x="777" y="647"/>
                      </a:lnTo>
                      <a:lnTo>
                        <a:pt x="745" y="672"/>
                      </a:lnTo>
                      <a:lnTo>
                        <a:pt x="709" y="693"/>
                      </a:lnTo>
                      <a:lnTo>
                        <a:pt x="671" y="712"/>
                      </a:lnTo>
                      <a:lnTo>
                        <a:pt x="633" y="728"/>
                      </a:lnTo>
                      <a:lnTo>
                        <a:pt x="589" y="742"/>
                      </a:lnTo>
                      <a:lnTo>
                        <a:pt x="549" y="750"/>
                      </a:lnTo>
                      <a:lnTo>
                        <a:pt x="503" y="756"/>
                      </a:lnTo>
                      <a:lnTo>
                        <a:pt x="457" y="758"/>
                      </a:lnTo>
                      <a:lnTo>
                        <a:pt x="411" y="756"/>
                      </a:lnTo>
                      <a:lnTo>
                        <a:pt x="364" y="750"/>
                      </a:lnTo>
                      <a:lnTo>
                        <a:pt x="321" y="742"/>
                      </a:lnTo>
                      <a:lnTo>
                        <a:pt x="280" y="728"/>
                      </a:lnTo>
                      <a:lnTo>
                        <a:pt x="240" y="712"/>
                      </a:lnTo>
                      <a:lnTo>
                        <a:pt x="201" y="693"/>
                      </a:lnTo>
                      <a:lnTo>
                        <a:pt x="166" y="672"/>
                      </a:lnTo>
                      <a:lnTo>
                        <a:pt x="133" y="647"/>
                      </a:lnTo>
                      <a:lnTo>
                        <a:pt x="104" y="620"/>
                      </a:lnTo>
                      <a:lnTo>
                        <a:pt x="79" y="590"/>
                      </a:lnTo>
                      <a:lnTo>
                        <a:pt x="55" y="560"/>
                      </a:lnTo>
                      <a:lnTo>
                        <a:pt x="35" y="525"/>
                      </a:lnTo>
                      <a:lnTo>
                        <a:pt x="22" y="492"/>
                      </a:lnTo>
                      <a:lnTo>
                        <a:pt x="9" y="455"/>
                      </a:lnTo>
                      <a:lnTo>
                        <a:pt x="3" y="416"/>
                      </a:lnTo>
                      <a:lnTo>
                        <a:pt x="0" y="379"/>
                      </a:lnTo>
                      <a:lnTo>
                        <a:pt x="3" y="340"/>
                      </a:lnTo>
                      <a:lnTo>
                        <a:pt x="9" y="302"/>
                      </a:lnTo>
                      <a:lnTo>
                        <a:pt x="22" y="266"/>
                      </a:lnTo>
                      <a:lnTo>
                        <a:pt x="35" y="231"/>
                      </a:lnTo>
                      <a:lnTo>
                        <a:pt x="55" y="199"/>
                      </a:lnTo>
                      <a:lnTo>
                        <a:pt x="79" y="169"/>
                      </a:lnTo>
                      <a:lnTo>
                        <a:pt x="104" y="139"/>
                      </a:lnTo>
                      <a:lnTo>
                        <a:pt x="133" y="112"/>
                      </a:lnTo>
                      <a:lnTo>
                        <a:pt x="166" y="88"/>
                      </a:lnTo>
                      <a:lnTo>
                        <a:pt x="201" y="65"/>
                      </a:lnTo>
                      <a:lnTo>
                        <a:pt x="240" y="47"/>
                      </a:lnTo>
                      <a:lnTo>
                        <a:pt x="280" y="30"/>
                      </a:lnTo>
                      <a:lnTo>
                        <a:pt x="321" y="17"/>
                      </a:lnTo>
                      <a:lnTo>
                        <a:pt x="364" y="8"/>
                      </a:lnTo>
                      <a:lnTo>
                        <a:pt x="411" y="3"/>
                      </a:lnTo>
                      <a:lnTo>
                        <a:pt x="457" y="0"/>
                      </a:lnTo>
                      <a:close/>
                    </a:path>
                  </a:pathLst>
                </a:custGeom>
                <a:solidFill>
                  <a:srgbClr val="1E19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1" name="Freeform 369"/>
                <p:cNvSpPr>
                  <a:spLocks/>
                </p:cNvSpPr>
                <p:nvPr/>
              </p:nvSpPr>
              <p:spPr bwMode="auto">
                <a:xfrm>
                  <a:off x="4272" y="1507"/>
                  <a:ext cx="184" cy="154"/>
                </a:xfrm>
                <a:custGeom>
                  <a:avLst/>
                  <a:gdLst>
                    <a:gd name="T0" fmla="*/ 23 w 734"/>
                    <a:gd name="T1" fmla="*/ 0 h 617"/>
                    <a:gd name="T2" fmla="*/ 28 w 734"/>
                    <a:gd name="T3" fmla="*/ 0 h 617"/>
                    <a:gd name="T4" fmla="*/ 32 w 734"/>
                    <a:gd name="T5" fmla="*/ 1 h 617"/>
                    <a:gd name="T6" fmla="*/ 36 w 734"/>
                    <a:gd name="T7" fmla="*/ 3 h 617"/>
                    <a:gd name="T8" fmla="*/ 39 w 734"/>
                    <a:gd name="T9" fmla="*/ 5 h 617"/>
                    <a:gd name="T10" fmla="*/ 42 w 734"/>
                    <a:gd name="T11" fmla="*/ 8 h 617"/>
                    <a:gd name="T12" fmla="*/ 44 w 734"/>
                    <a:gd name="T13" fmla="*/ 12 h 617"/>
                    <a:gd name="T14" fmla="*/ 46 w 734"/>
                    <a:gd name="T15" fmla="*/ 15 h 617"/>
                    <a:gd name="T16" fmla="*/ 46 w 734"/>
                    <a:gd name="T17" fmla="*/ 19 h 617"/>
                    <a:gd name="T18" fmla="*/ 46 w 734"/>
                    <a:gd name="T19" fmla="*/ 23 h 617"/>
                    <a:gd name="T20" fmla="*/ 44 w 734"/>
                    <a:gd name="T21" fmla="*/ 26 h 617"/>
                    <a:gd name="T22" fmla="*/ 42 w 734"/>
                    <a:gd name="T23" fmla="*/ 30 h 617"/>
                    <a:gd name="T24" fmla="*/ 39 w 734"/>
                    <a:gd name="T25" fmla="*/ 33 h 617"/>
                    <a:gd name="T26" fmla="*/ 36 w 734"/>
                    <a:gd name="T27" fmla="*/ 35 h 617"/>
                    <a:gd name="T28" fmla="*/ 32 w 734"/>
                    <a:gd name="T29" fmla="*/ 37 h 617"/>
                    <a:gd name="T30" fmla="*/ 28 w 734"/>
                    <a:gd name="T31" fmla="*/ 38 h 617"/>
                    <a:gd name="T32" fmla="*/ 23 w 734"/>
                    <a:gd name="T33" fmla="*/ 38 h 617"/>
                    <a:gd name="T34" fmla="*/ 18 w 734"/>
                    <a:gd name="T35" fmla="*/ 38 h 617"/>
                    <a:gd name="T36" fmla="*/ 14 w 734"/>
                    <a:gd name="T37" fmla="*/ 37 h 617"/>
                    <a:gd name="T38" fmla="*/ 10 w 734"/>
                    <a:gd name="T39" fmla="*/ 35 h 617"/>
                    <a:gd name="T40" fmla="*/ 7 w 734"/>
                    <a:gd name="T41" fmla="*/ 33 h 617"/>
                    <a:gd name="T42" fmla="*/ 4 w 734"/>
                    <a:gd name="T43" fmla="*/ 30 h 617"/>
                    <a:gd name="T44" fmla="*/ 2 w 734"/>
                    <a:gd name="T45" fmla="*/ 26 h 617"/>
                    <a:gd name="T46" fmla="*/ 1 w 734"/>
                    <a:gd name="T47" fmla="*/ 23 h 617"/>
                    <a:gd name="T48" fmla="*/ 0 w 734"/>
                    <a:gd name="T49" fmla="*/ 19 h 617"/>
                    <a:gd name="T50" fmla="*/ 1 w 734"/>
                    <a:gd name="T51" fmla="*/ 15 h 617"/>
                    <a:gd name="T52" fmla="*/ 2 w 734"/>
                    <a:gd name="T53" fmla="*/ 12 h 617"/>
                    <a:gd name="T54" fmla="*/ 4 w 734"/>
                    <a:gd name="T55" fmla="*/ 8 h 617"/>
                    <a:gd name="T56" fmla="*/ 7 w 734"/>
                    <a:gd name="T57" fmla="*/ 5 h 617"/>
                    <a:gd name="T58" fmla="*/ 10 w 734"/>
                    <a:gd name="T59" fmla="*/ 3 h 617"/>
                    <a:gd name="T60" fmla="*/ 14 w 734"/>
                    <a:gd name="T61" fmla="*/ 1 h 617"/>
                    <a:gd name="T62" fmla="*/ 18 w 734"/>
                    <a:gd name="T63" fmla="*/ 0 h 617"/>
                    <a:gd name="T64" fmla="*/ 23 w 734"/>
                    <a:gd name="T65" fmla="*/ 0 h 6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734" h="617">
                      <a:moveTo>
                        <a:pt x="367" y="0"/>
                      </a:moveTo>
                      <a:lnTo>
                        <a:pt x="440" y="6"/>
                      </a:lnTo>
                      <a:lnTo>
                        <a:pt x="508" y="24"/>
                      </a:lnTo>
                      <a:lnTo>
                        <a:pt x="570" y="52"/>
                      </a:lnTo>
                      <a:lnTo>
                        <a:pt x="625" y="89"/>
                      </a:lnTo>
                      <a:lnTo>
                        <a:pt x="671" y="136"/>
                      </a:lnTo>
                      <a:lnTo>
                        <a:pt x="704" y="188"/>
                      </a:lnTo>
                      <a:lnTo>
                        <a:pt x="725" y="244"/>
                      </a:lnTo>
                      <a:lnTo>
                        <a:pt x="734" y="308"/>
                      </a:lnTo>
                      <a:lnTo>
                        <a:pt x="725" y="370"/>
                      </a:lnTo>
                      <a:lnTo>
                        <a:pt x="704" y="426"/>
                      </a:lnTo>
                      <a:lnTo>
                        <a:pt x="671" y="481"/>
                      </a:lnTo>
                      <a:lnTo>
                        <a:pt x="625" y="527"/>
                      </a:lnTo>
                      <a:lnTo>
                        <a:pt x="570" y="565"/>
                      </a:lnTo>
                      <a:lnTo>
                        <a:pt x="508" y="592"/>
                      </a:lnTo>
                      <a:lnTo>
                        <a:pt x="440" y="611"/>
                      </a:lnTo>
                      <a:lnTo>
                        <a:pt x="367" y="617"/>
                      </a:lnTo>
                      <a:lnTo>
                        <a:pt x="291" y="611"/>
                      </a:lnTo>
                      <a:lnTo>
                        <a:pt x="222" y="592"/>
                      </a:lnTo>
                      <a:lnTo>
                        <a:pt x="160" y="565"/>
                      </a:lnTo>
                      <a:lnTo>
                        <a:pt x="106" y="527"/>
                      </a:lnTo>
                      <a:lnTo>
                        <a:pt x="62" y="481"/>
                      </a:lnTo>
                      <a:lnTo>
                        <a:pt x="27" y="426"/>
                      </a:lnTo>
                      <a:lnTo>
                        <a:pt x="7" y="370"/>
                      </a:lnTo>
                      <a:lnTo>
                        <a:pt x="0" y="308"/>
                      </a:lnTo>
                      <a:lnTo>
                        <a:pt x="7" y="244"/>
                      </a:lnTo>
                      <a:lnTo>
                        <a:pt x="27" y="188"/>
                      </a:lnTo>
                      <a:lnTo>
                        <a:pt x="62" y="136"/>
                      </a:lnTo>
                      <a:lnTo>
                        <a:pt x="106" y="89"/>
                      </a:lnTo>
                      <a:lnTo>
                        <a:pt x="160" y="52"/>
                      </a:lnTo>
                      <a:lnTo>
                        <a:pt x="222" y="24"/>
                      </a:lnTo>
                      <a:lnTo>
                        <a:pt x="291" y="6"/>
                      </a:lnTo>
                      <a:lnTo>
                        <a:pt x="367" y="0"/>
                      </a:lnTo>
                      <a:close/>
                    </a:path>
                  </a:pathLst>
                </a:custGeom>
                <a:solidFill>
                  <a:srgbClr val="877A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2" name="Freeform 370"/>
                <p:cNvSpPr>
                  <a:spLocks/>
                </p:cNvSpPr>
                <p:nvPr/>
              </p:nvSpPr>
              <p:spPr bwMode="auto">
                <a:xfrm>
                  <a:off x="4298" y="1529"/>
                  <a:ext cx="131" cy="110"/>
                </a:xfrm>
                <a:custGeom>
                  <a:avLst/>
                  <a:gdLst>
                    <a:gd name="T0" fmla="*/ 16 w 525"/>
                    <a:gd name="T1" fmla="*/ 0 h 441"/>
                    <a:gd name="T2" fmla="*/ 20 w 525"/>
                    <a:gd name="T3" fmla="*/ 0 h 441"/>
                    <a:gd name="T4" fmla="*/ 23 w 525"/>
                    <a:gd name="T5" fmla="*/ 1 h 441"/>
                    <a:gd name="T6" fmla="*/ 25 w 525"/>
                    <a:gd name="T7" fmla="*/ 2 h 441"/>
                    <a:gd name="T8" fmla="*/ 28 w 525"/>
                    <a:gd name="T9" fmla="*/ 4 h 441"/>
                    <a:gd name="T10" fmla="*/ 30 w 525"/>
                    <a:gd name="T11" fmla="*/ 6 h 441"/>
                    <a:gd name="T12" fmla="*/ 31 w 525"/>
                    <a:gd name="T13" fmla="*/ 8 h 441"/>
                    <a:gd name="T14" fmla="*/ 32 w 525"/>
                    <a:gd name="T15" fmla="*/ 11 h 441"/>
                    <a:gd name="T16" fmla="*/ 33 w 525"/>
                    <a:gd name="T17" fmla="*/ 14 h 441"/>
                    <a:gd name="T18" fmla="*/ 32 w 525"/>
                    <a:gd name="T19" fmla="*/ 16 h 441"/>
                    <a:gd name="T20" fmla="*/ 31 w 525"/>
                    <a:gd name="T21" fmla="*/ 19 h 441"/>
                    <a:gd name="T22" fmla="*/ 30 w 525"/>
                    <a:gd name="T23" fmla="*/ 21 h 441"/>
                    <a:gd name="T24" fmla="*/ 28 w 525"/>
                    <a:gd name="T25" fmla="*/ 23 h 441"/>
                    <a:gd name="T26" fmla="*/ 25 w 525"/>
                    <a:gd name="T27" fmla="*/ 25 h 441"/>
                    <a:gd name="T28" fmla="*/ 23 w 525"/>
                    <a:gd name="T29" fmla="*/ 26 h 441"/>
                    <a:gd name="T30" fmla="*/ 20 w 525"/>
                    <a:gd name="T31" fmla="*/ 27 h 441"/>
                    <a:gd name="T32" fmla="*/ 16 w 525"/>
                    <a:gd name="T33" fmla="*/ 27 h 441"/>
                    <a:gd name="T34" fmla="*/ 13 w 525"/>
                    <a:gd name="T35" fmla="*/ 27 h 441"/>
                    <a:gd name="T36" fmla="*/ 10 w 525"/>
                    <a:gd name="T37" fmla="*/ 26 h 441"/>
                    <a:gd name="T38" fmla="*/ 7 w 525"/>
                    <a:gd name="T39" fmla="*/ 25 h 441"/>
                    <a:gd name="T40" fmla="*/ 5 w 525"/>
                    <a:gd name="T41" fmla="*/ 23 h 441"/>
                    <a:gd name="T42" fmla="*/ 3 w 525"/>
                    <a:gd name="T43" fmla="*/ 21 h 441"/>
                    <a:gd name="T44" fmla="*/ 1 w 525"/>
                    <a:gd name="T45" fmla="*/ 19 h 441"/>
                    <a:gd name="T46" fmla="*/ 0 w 525"/>
                    <a:gd name="T47" fmla="*/ 16 h 441"/>
                    <a:gd name="T48" fmla="*/ 0 w 525"/>
                    <a:gd name="T49" fmla="*/ 14 h 441"/>
                    <a:gd name="T50" fmla="*/ 0 w 525"/>
                    <a:gd name="T51" fmla="*/ 11 h 441"/>
                    <a:gd name="T52" fmla="*/ 1 w 525"/>
                    <a:gd name="T53" fmla="*/ 8 h 441"/>
                    <a:gd name="T54" fmla="*/ 3 w 525"/>
                    <a:gd name="T55" fmla="*/ 6 h 441"/>
                    <a:gd name="T56" fmla="*/ 5 w 525"/>
                    <a:gd name="T57" fmla="*/ 4 h 441"/>
                    <a:gd name="T58" fmla="*/ 7 w 525"/>
                    <a:gd name="T59" fmla="*/ 2 h 441"/>
                    <a:gd name="T60" fmla="*/ 10 w 525"/>
                    <a:gd name="T61" fmla="*/ 1 h 441"/>
                    <a:gd name="T62" fmla="*/ 13 w 525"/>
                    <a:gd name="T63" fmla="*/ 0 h 441"/>
                    <a:gd name="T64" fmla="*/ 16 w 525"/>
                    <a:gd name="T65" fmla="*/ 0 h 44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25" h="441">
                      <a:moveTo>
                        <a:pt x="264" y="0"/>
                      </a:moveTo>
                      <a:lnTo>
                        <a:pt x="315" y="6"/>
                      </a:lnTo>
                      <a:lnTo>
                        <a:pt x="364" y="17"/>
                      </a:lnTo>
                      <a:lnTo>
                        <a:pt x="407" y="36"/>
                      </a:lnTo>
                      <a:lnTo>
                        <a:pt x="448" y="63"/>
                      </a:lnTo>
                      <a:lnTo>
                        <a:pt x="478" y="96"/>
                      </a:lnTo>
                      <a:lnTo>
                        <a:pt x="502" y="134"/>
                      </a:lnTo>
                      <a:lnTo>
                        <a:pt x="519" y="175"/>
                      </a:lnTo>
                      <a:lnTo>
                        <a:pt x="525" y="219"/>
                      </a:lnTo>
                      <a:lnTo>
                        <a:pt x="519" y="265"/>
                      </a:lnTo>
                      <a:lnTo>
                        <a:pt x="502" y="305"/>
                      </a:lnTo>
                      <a:lnTo>
                        <a:pt x="478" y="343"/>
                      </a:lnTo>
                      <a:lnTo>
                        <a:pt x="448" y="376"/>
                      </a:lnTo>
                      <a:lnTo>
                        <a:pt x="407" y="403"/>
                      </a:lnTo>
                      <a:lnTo>
                        <a:pt x="364" y="425"/>
                      </a:lnTo>
                      <a:lnTo>
                        <a:pt x="315" y="436"/>
                      </a:lnTo>
                      <a:lnTo>
                        <a:pt x="264" y="441"/>
                      </a:lnTo>
                      <a:lnTo>
                        <a:pt x="211" y="436"/>
                      </a:lnTo>
                      <a:lnTo>
                        <a:pt x="160" y="425"/>
                      </a:lnTo>
                      <a:lnTo>
                        <a:pt x="117" y="403"/>
                      </a:lnTo>
                      <a:lnTo>
                        <a:pt x="79" y="376"/>
                      </a:lnTo>
                      <a:lnTo>
                        <a:pt x="47" y="343"/>
                      </a:lnTo>
                      <a:lnTo>
                        <a:pt x="22" y="305"/>
                      </a:lnTo>
                      <a:lnTo>
                        <a:pt x="5" y="265"/>
                      </a:lnTo>
                      <a:lnTo>
                        <a:pt x="0" y="219"/>
                      </a:lnTo>
                      <a:lnTo>
                        <a:pt x="5" y="175"/>
                      </a:lnTo>
                      <a:lnTo>
                        <a:pt x="22" y="134"/>
                      </a:lnTo>
                      <a:lnTo>
                        <a:pt x="47" y="96"/>
                      </a:lnTo>
                      <a:lnTo>
                        <a:pt x="79" y="63"/>
                      </a:lnTo>
                      <a:lnTo>
                        <a:pt x="117" y="36"/>
                      </a:lnTo>
                      <a:lnTo>
                        <a:pt x="160" y="17"/>
                      </a:lnTo>
                      <a:lnTo>
                        <a:pt x="211" y="6"/>
                      </a:lnTo>
                      <a:lnTo>
                        <a:pt x="264" y="0"/>
                      </a:lnTo>
                      <a:close/>
                    </a:path>
                  </a:pathLst>
                </a:custGeom>
                <a:solidFill>
                  <a:srgbClr val="5654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3" name="Freeform 371"/>
                <p:cNvSpPr>
                  <a:spLocks/>
                </p:cNvSpPr>
                <p:nvPr/>
              </p:nvSpPr>
              <p:spPr bwMode="auto">
                <a:xfrm>
                  <a:off x="4331" y="1556"/>
                  <a:ext cx="66" cy="56"/>
                </a:xfrm>
                <a:custGeom>
                  <a:avLst/>
                  <a:gdLst>
                    <a:gd name="T0" fmla="*/ 9 w 264"/>
                    <a:gd name="T1" fmla="*/ 0 h 223"/>
                    <a:gd name="T2" fmla="*/ 10 w 264"/>
                    <a:gd name="T3" fmla="*/ 0 h 223"/>
                    <a:gd name="T4" fmla="*/ 12 w 264"/>
                    <a:gd name="T5" fmla="*/ 1 h 223"/>
                    <a:gd name="T6" fmla="*/ 13 w 264"/>
                    <a:gd name="T7" fmla="*/ 1 h 223"/>
                    <a:gd name="T8" fmla="*/ 14 w 264"/>
                    <a:gd name="T9" fmla="*/ 2 h 223"/>
                    <a:gd name="T10" fmla="*/ 15 w 264"/>
                    <a:gd name="T11" fmla="*/ 3 h 223"/>
                    <a:gd name="T12" fmla="*/ 16 w 264"/>
                    <a:gd name="T13" fmla="*/ 4 h 223"/>
                    <a:gd name="T14" fmla="*/ 16 w 264"/>
                    <a:gd name="T15" fmla="*/ 6 h 223"/>
                    <a:gd name="T16" fmla="*/ 17 w 264"/>
                    <a:gd name="T17" fmla="*/ 7 h 223"/>
                    <a:gd name="T18" fmla="*/ 16 w 264"/>
                    <a:gd name="T19" fmla="*/ 8 h 223"/>
                    <a:gd name="T20" fmla="*/ 16 w 264"/>
                    <a:gd name="T21" fmla="*/ 10 h 223"/>
                    <a:gd name="T22" fmla="*/ 15 w 264"/>
                    <a:gd name="T23" fmla="*/ 11 h 223"/>
                    <a:gd name="T24" fmla="*/ 14 w 264"/>
                    <a:gd name="T25" fmla="*/ 12 h 223"/>
                    <a:gd name="T26" fmla="*/ 13 w 264"/>
                    <a:gd name="T27" fmla="*/ 13 h 223"/>
                    <a:gd name="T28" fmla="*/ 12 w 264"/>
                    <a:gd name="T29" fmla="*/ 14 h 223"/>
                    <a:gd name="T30" fmla="*/ 10 w 264"/>
                    <a:gd name="T31" fmla="*/ 14 h 223"/>
                    <a:gd name="T32" fmla="*/ 9 w 264"/>
                    <a:gd name="T33" fmla="*/ 14 h 223"/>
                    <a:gd name="T34" fmla="*/ 7 w 264"/>
                    <a:gd name="T35" fmla="*/ 14 h 223"/>
                    <a:gd name="T36" fmla="*/ 5 w 264"/>
                    <a:gd name="T37" fmla="*/ 14 h 223"/>
                    <a:gd name="T38" fmla="*/ 4 w 264"/>
                    <a:gd name="T39" fmla="*/ 13 h 223"/>
                    <a:gd name="T40" fmla="*/ 3 w 264"/>
                    <a:gd name="T41" fmla="*/ 12 h 223"/>
                    <a:gd name="T42" fmla="*/ 2 w 264"/>
                    <a:gd name="T43" fmla="*/ 11 h 223"/>
                    <a:gd name="T44" fmla="*/ 1 w 264"/>
                    <a:gd name="T45" fmla="*/ 10 h 223"/>
                    <a:gd name="T46" fmla="*/ 0 w 264"/>
                    <a:gd name="T47" fmla="*/ 8 h 223"/>
                    <a:gd name="T48" fmla="*/ 0 w 264"/>
                    <a:gd name="T49" fmla="*/ 7 h 223"/>
                    <a:gd name="T50" fmla="*/ 0 w 264"/>
                    <a:gd name="T51" fmla="*/ 6 h 223"/>
                    <a:gd name="T52" fmla="*/ 1 w 264"/>
                    <a:gd name="T53" fmla="*/ 4 h 223"/>
                    <a:gd name="T54" fmla="*/ 2 w 264"/>
                    <a:gd name="T55" fmla="*/ 3 h 223"/>
                    <a:gd name="T56" fmla="*/ 3 w 264"/>
                    <a:gd name="T57" fmla="*/ 2 h 223"/>
                    <a:gd name="T58" fmla="*/ 4 w 264"/>
                    <a:gd name="T59" fmla="*/ 1 h 223"/>
                    <a:gd name="T60" fmla="*/ 5 w 264"/>
                    <a:gd name="T61" fmla="*/ 1 h 223"/>
                    <a:gd name="T62" fmla="*/ 7 w 264"/>
                    <a:gd name="T63" fmla="*/ 0 h 223"/>
                    <a:gd name="T64" fmla="*/ 9 w 264"/>
                    <a:gd name="T65" fmla="*/ 0 h 22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64" h="223">
                      <a:moveTo>
                        <a:pt x="134" y="0"/>
                      </a:moveTo>
                      <a:lnTo>
                        <a:pt x="158" y="3"/>
                      </a:lnTo>
                      <a:lnTo>
                        <a:pt x="182" y="9"/>
                      </a:lnTo>
                      <a:lnTo>
                        <a:pt x="204" y="20"/>
                      </a:lnTo>
                      <a:lnTo>
                        <a:pt x="224" y="33"/>
                      </a:lnTo>
                      <a:lnTo>
                        <a:pt x="240" y="50"/>
                      </a:lnTo>
                      <a:lnTo>
                        <a:pt x="253" y="66"/>
                      </a:lnTo>
                      <a:lnTo>
                        <a:pt x="261" y="87"/>
                      </a:lnTo>
                      <a:lnTo>
                        <a:pt x="264" y="110"/>
                      </a:lnTo>
                      <a:lnTo>
                        <a:pt x="261" y="131"/>
                      </a:lnTo>
                      <a:lnTo>
                        <a:pt x="253" y="152"/>
                      </a:lnTo>
                      <a:lnTo>
                        <a:pt x="240" y="172"/>
                      </a:lnTo>
                      <a:lnTo>
                        <a:pt x="224" y="191"/>
                      </a:lnTo>
                      <a:lnTo>
                        <a:pt x="204" y="204"/>
                      </a:lnTo>
                      <a:lnTo>
                        <a:pt x="182" y="215"/>
                      </a:lnTo>
                      <a:lnTo>
                        <a:pt x="158" y="221"/>
                      </a:lnTo>
                      <a:lnTo>
                        <a:pt x="134" y="223"/>
                      </a:lnTo>
                      <a:lnTo>
                        <a:pt x="106" y="221"/>
                      </a:lnTo>
                      <a:lnTo>
                        <a:pt x="81" y="215"/>
                      </a:lnTo>
                      <a:lnTo>
                        <a:pt x="60" y="204"/>
                      </a:lnTo>
                      <a:lnTo>
                        <a:pt x="39" y="191"/>
                      </a:lnTo>
                      <a:lnTo>
                        <a:pt x="23" y="172"/>
                      </a:lnTo>
                      <a:lnTo>
                        <a:pt x="11" y="152"/>
                      </a:lnTo>
                      <a:lnTo>
                        <a:pt x="3" y="131"/>
                      </a:lnTo>
                      <a:lnTo>
                        <a:pt x="0" y="110"/>
                      </a:lnTo>
                      <a:lnTo>
                        <a:pt x="3" y="87"/>
                      </a:lnTo>
                      <a:lnTo>
                        <a:pt x="11" y="66"/>
                      </a:lnTo>
                      <a:lnTo>
                        <a:pt x="23" y="50"/>
                      </a:lnTo>
                      <a:lnTo>
                        <a:pt x="39" y="33"/>
                      </a:lnTo>
                      <a:lnTo>
                        <a:pt x="60" y="20"/>
                      </a:lnTo>
                      <a:lnTo>
                        <a:pt x="81" y="9"/>
                      </a:lnTo>
                      <a:lnTo>
                        <a:pt x="106" y="3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solidFill>
                  <a:srgbClr val="1E19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4" name="Freeform 372"/>
                <p:cNvSpPr>
                  <a:spLocks/>
                </p:cNvSpPr>
                <p:nvPr/>
              </p:nvSpPr>
              <p:spPr bwMode="auto">
                <a:xfrm>
                  <a:off x="4346" y="1570"/>
                  <a:ext cx="35" cy="28"/>
                </a:xfrm>
                <a:custGeom>
                  <a:avLst/>
                  <a:gdLst>
                    <a:gd name="T0" fmla="*/ 5 w 138"/>
                    <a:gd name="T1" fmla="*/ 0 h 111"/>
                    <a:gd name="T2" fmla="*/ 6 w 138"/>
                    <a:gd name="T3" fmla="*/ 0 h 111"/>
                    <a:gd name="T4" fmla="*/ 8 w 138"/>
                    <a:gd name="T5" fmla="*/ 1 h 111"/>
                    <a:gd name="T6" fmla="*/ 9 w 138"/>
                    <a:gd name="T7" fmla="*/ 2 h 111"/>
                    <a:gd name="T8" fmla="*/ 9 w 138"/>
                    <a:gd name="T9" fmla="*/ 4 h 111"/>
                    <a:gd name="T10" fmla="*/ 9 w 138"/>
                    <a:gd name="T11" fmla="*/ 5 h 111"/>
                    <a:gd name="T12" fmla="*/ 8 w 138"/>
                    <a:gd name="T13" fmla="*/ 6 h 111"/>
                    <a:gd name="T14" fmla="*/ 6 w 138"/>
                    <a:gd name="T15" fmla="*/ 7 h 111"/>
                    <a:gd name="T16" fmla="*/ 5 w 138"/>
                    <a:gd name="T17" fmla="*/ 7 h 111"/>
                    <a:gd name="T18" fmla="*/ 3 w 138"/>
                    <a:gd name="T19" fmla="*/ 7 h 111"/>
                    <a:gd name="T20" fmla="*/ 1 w 138"/>
                    <a:gd name="T21" fmla="*/ 6 h 111"/>
                    <a:gd name="T22" fmla="*/ 1 w 138"/>
                    <a:gd name="T23" fmla="*/ 5 h 111"/>
                    <a:gd name="T24" fmla="*/ 0 w 138"/>
                    <a:gd name="T25" fmla="*/ 4 h 111"/>
                    <a:gd name="T26" fmla="*/ 1 w 138"/>
                    <a:gd name="T27" fmla="*/ 2 h 111"/>
                    <a:gd name="T28" fmla="*/ 1 w 138"/>
                    <a:gd name="T29" fmla="*/ 1 h 111"/>
                    <a:gd name="T30" fmla="*/ 3 w 138"/>
                    <a:gd name="T31" fmla="*/ 0 h 111"/>
                    <a:gd name="T32" fmla="*/ 5 w 138"/>
                    <a:gd name="T33" fmla="*/ 0 h 11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38" h="111">
                      <a:moveTo>
                        <a:pt x="71" y="0"/>
                      </a:moveTo>
                      <a:lnTo>
                        <a:pt x="95" y="5"/>
                      </a:lnTo>
                      <a:lnTo>
                        <a:pt x="117" y="16"/>
                      </a:lnTo>
                      <a:lnTo>
                        <a:pt x="133" y="32"/>
                      </a:lnTo>
                      <a:lnTo>
                        <a:pt x="138" y="55"/>
                      </a:lnTo>
                      <a:lnTo>
                        <a:pt x="133" y="76"/>
                      </a:lnTo>
                      <a:lnTo>
                        <a:pt x="117" y="95"/>
                      </a:lnTo>
                      <a:lnTo>
                        <a:pt x="95" y="106"/>
                      </a:lnTo>
                      <a:lnTo>
                        <a:pt x="71" y="111"/>
                      </a:lnTo>
                      <a:lnTo>
                        <a:pt x="43" y="106"/>
                      </a:lnTo>
                      <a:lnTo>
                        <a:pt x="18" y="95"/>
                      </a:lnTo>
                      <a:lnTo>
                        <a:pt x="6" y="76"/>
                      </a:lnTo>
                      <a:lnTo>
                        <a:pt x="0" y="55"/>
                      </a:lnTo>
                      <a:lnTo>
                        <a:pt x="6" y="32"/>
                      </a:lnTo>
                      <a:lnTo>
                        <a:pt x="18" y="16"/>
                      </a:lnTo>
                      <a:lnTo>
                        <a:pt x="43" y="5"/>
                      </a:lnTo>
                      <a:lnTo>
                        <a:pt x="71" y="0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5" name="Freeform 373"/>
                <p:cNvSpPr>
                  <a:spLocks/>
                </p:cNvSpPr>
                <p:nvPr/>
              </p:nvSpPr>
              <p:spPr bwMode="auto">
                <a:xfrm>
                  <a:off x="4903" y="1489"/>
                  <a:ext cx="227" cy="190"/>
                </a:xfrm>
                <a:custGeom>
                  <a:avLst/>
                  <a:gdLst>
                    <a:gd name="T0" fmla="*/ 31 w 907"/>
                    <a:gd name="T1" fmla="*/ 0 h 758"/>
                    <a:gd name="T2" fmla="*/ 37 w 907"/>
                    <a:gd name="T3" fmla="*/ 1 h 758"/>
                    <a:gd name="T4" fmla="*/ 42 w 907"/>
                    <a:gd name="T5" fmla="*/ 3 h 758"/>
                    <a:gd name="T6" fmla="*/ 46 w 907"/>
                    <a:gd name="T7" fmla="*/ 6 h 758"/>
                    <a:gd name="T8" fmla="*/ 50 w 907"/>
                    <a:gd name="T9" fmla="*/ 9 h 758"/>
                    <a:gd name="T10" fmla="*/ 53 w 907"/>
                    <a:gd name="T11" fmla="*/ 13 h 758"/>
                    <a:gd name="T12" fmla="*/ 56 w 907"/>
                    <a:gd name="T13" fmla="*/ 17 h 758"/>
                    <a:gd name="T14" fmla="*/ 57 w 907"/>
                    <a:gd name="T15" fmla="*/ 21 h 758"/>
                    <a:gd name="T16" fmla="*/ 57 w 907"/>
                    <a:gd name="T17" fmla="*/ 26 h 758"/>
                    <a:gd name="T18" fmla="*/ 56 w 907"/>
                    <a:gd name="T19" fmla="*/ 31 h 758"/>
                    <a:gd name="T20" fmla="*/ 53 w 907"/>
                    <a:gd name="T21" fmla="*/ 35 h 758"/>
                    <a:gd name="T22" fmla="*/ 50 w 907"/>
                    <a:gd name="T23" fmla="*/ 39 h 758"/>
                    <a:gd name="T24" fmla="*/ 46 w 907"/>
                    <a:gd name="T25" fmla="*/ 42 h 758"/>
                    <a:gd name="T26" fmla="*/ 42 w 907"/>
                    <a:gd name="T27" fmla="*/ 45 h 758"/>
                    <a:gd name="T28" fmla="*/ 37 w 907"/>
                    <a:gd name="T29" fmla="*/ 47 h 758"/>
                    <a:gd name="T30" fmla="*/ 31 w 907"/>
                    <a:gd name="T31" fmla="*/ 47 h 758"/>
                    <a:gd name="T32" fmla="*/ 25 w 907"/>
                    <a:gd name="T33" fmla="*/ 47 h 758"/>
                    <a:gd name="T34" fmla="*/ 20 w 907"/>
                    <a:gd name="T35" fmla="*/ 47 h 758"/>
                    <a:gd name="T36" fmla="*/ 15 w 907"/>
                    <a:gd name="T37" fmla="*/ 45 h 758"/>
                    <a:gd name="T38" fmla="*/ 10 w 907"/>
                    <a:gd name="T39" fmla="*/ 42 h 758"/>
                    <a:gd name="T40" fmla="*/ 7 w 907"/>
                    <a:gd name="T41" fmla="*/ 39 h 758"/>
                    <a:gd name="T42" fmla="*/ 4 w 907"/>
                    <a:gd name="T43" fmla="*/ 35 h 758"/>
                    <a:gd name="T44" fmla="*/ 1 w 907"/>
                    <a:gd name="T45" fmla="*/ 31 h 758"/>
                    <a:gd name="T46" fmla="*/ 0 w 907"/>
                    <a:gd name="T47" fmla="*/ 26 h 758"/>
                    <a:gd name="T48" fmla="*/ 0 w 907"/>
                    <a:gd name="T49" fmla="*/ 21 h 758"/>
                    <a:gd name="T50" fmla="*/ 1 w 907"/>
                    <a:gd name="T51" fmla="*/ 17 h 758"/>
                    <a:gd name="T52" fmla="*/ 4 w 907"/>
                    <a:gd name="T53" fmla="*/ 13 h 758"/>
                    <a:gd name="T54" fmla="*/ 7 w 907"/>
                    <a:gd name="T55" fmla="*/ 9 h 758"/>
                    <a:gd name="T56" fmla="*/ 10 w 907"/>
                    <a:gd name="T57" fmla="*/ 6 h 758"/>
                    <a:gd name="T58" fmla="*/ 15 w 907"/>
                    <a:gd name="T59" fmla="*/ 3 h 758"/>
                    <a:gd name="T60" fmla="*/ 20 w 907"/>
                    <a:gd name="T61" fmla="*/ 1 h 758"/>
                    <a:gd name="T62" fmla="*/ 25 w 907"/>
                    <a:gd name="T63" fmla="*/ 0 h 75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907" h="758">
                      <a:moveTo>
                        <a:pt x="450" y="0"/>
                      </a:moveTo>
                      <a:lnTo>
                        <a:pt x="496" y="3"/>
                      </a:lnTo>
                      <a:lnTo>
                        <a:pt x="543" y="8"/>
                      </a:lnTo>
                      <a:lnTo>
                        <a:pt x="586" y="17"/>
                      </a:lnTo>
                      <a:lnTo>
                        <a:pt x="627" y="30"/>
                      </a:lnTo>
                      <a:lnTo>
                        <a:pt x="668" y="47"/>
                      </a:lnTo>
                      <a:lnTo>
                        <a:pt x="706" y="65"/>
                      </a:lnTo>
                      <a:lnTo>
                        <a:pt x="741" y="88"/>
                      </a:lnTo>
                      <a:lnTo>
                        <a:pt x="773" y="112"/>
                      </a:lnTo>
                      <a:lnTo>
                        <a:pt x="803" y="139"/>
                      </a:lnTo>
                      <a:lnTo>
                        <a:pt x="828" y="169"/>
                      </a:lnTo>
                      <a:lnTo>
                        <a:pt x="853" y="199"/>
                      </a:lnTo>
                      <a:lnTo>
                        <a:pt x="872" y="231"/>
                      </a:lnTo>
                      <a:lnTo>
                        <a:pt x="886" y="266"/>
                      </a:lnTo>
                      <a:lnTo>
                        <a:pt x="899" y="302"/>
                      </a:lnTo>
                      <a:lnTo>
                        <a:pt x="904" y="340"/>
                      </a:lnTo>
                      <a:lnTo>
                        <a:pt x="907" y="379"/>
                      </a:lnTo>
                      <a:lnTo>
                        <a:pt x="904" y="416"/>
                      </a:lnTo>
                      <a:lnTo>
                        <a:pt x="899" y="455"/>
                      </a:lnTo>
                      <a:lnTo>
                        <a:pt x="886" y="492"/>
                      </a:lnTo>
                      <a:lnTo>
                        <a:pt x="872" y="525"/>
                      </a:lnTo>
                      <a:lnTo>
                        <a:pt x="853" y="560"/>
                      </a:lnTo>
                      <a:lnTo>
                        <a:pt x="828" y="590"/>
                      </a:lnTo>
                      <a:lnTo>
                        <a:pt x="803" y="620"/>
                      </a:lnTo>
                      <a:lnTo>
                        <a:pt x="773" y="647"/>
                      </a:lnTo>
                      <a:lnTo>
                        <a:pt x="741" y="672"/>
                      </a:lnTo>
                      <a:lnTo>
                        <a:pt x="706" y="693"/>
                      </a:lnTo>
                      <a:lnTo>
                        <a:pt x="668" y="712"/>
                      </a:lnTo>
                      <a:lnTo>
                        <a:pt x="627" y="728"/>
                      </a:lnTo>
                      <a:lnTo>
                        <a:pt x="586" y="742"/>
                      </a:lnTo>
                      <a:lnTo>
                        <a:pt x="543" y="750"/>
                      </a:lnTo>
                      <a:lnTo>
                        <a:pt x="496" y="756"/>
                      </a:lnTo>
                      <a:lnTo>
                        <a:pt x="450" y="758"/>
                      </a:lnTo>
                      <a:lnTo>
                        <a:pt x="404" y="756"/>
                      </a:lnTo>
                      <a:lnTo>
                        <a:pt x="358" y="750"/>
                      </a:lnTo>
                      <a:lnTo>
                        <a:pt x="318" y="742"/>
                      </a:lnTo>
                      <a:lnTo>
                        <a:pt x="274" y="728"/>
                      </a:lnTo>
                      <a:lnTo>
                        <a:pt x="237" y="712"/>
                      </a:lnTo>
                      <a:lnTo>
                        <a:pt x="198" y="693"/>
                      </a:lnTo>
                      <a:lnTo>
                        <a:pt x="163" y="672"/>
                      </a:lnTo>
                      <a:lnTo>
                        <a:pt x="133" y="647"/>
                      </a:lnTo>
                      <a:lnTo>
                        <a:pt x="103" y="620"/>
                      </a:lnTo>
                      <a:lnTo>
                        <a:pt x="76" y="590"/>
                      </a:lnTo>
                      <a:lnTo>
                        <a:pt x="54" y="560"/>
                      </a:lnTo>
                      <a:lnTo>
                        <a:pt x="35" y="525"/>
                      </a:lnTo>
                      <a:lnTo>
                        <a:pt x="18" y="492"/>
                      </a:lnTo>
                      <a:lnTo>
                        <a:pt x="8" y="455"/>
                      </a:lnTo>
                      <a:lnTo>
                        <a:pt x="2" y="416"/>
                      </a:lnTo>
                      <a:lnTo>
                        <a:pt x="0" y="379"/>
                      </a:lnTo>
                      <a:lnTo>
                        <a:pt x="2" y="340"/>
                      </a:lnTo>
                      <a:lnTo>
                        <a:pt x="8" y="302"/>
                      </a:lnTo>
                      <a:lnTo>
                        <a:pt x="18" y="266"/>
                      </a:lnTo>
                      <a:lnTo>
                        <a:pt x="35" y="231"/>
                      </a:lnTo>
                      <a:lnTo>
                        <a:pt x="54" y="199"/>
                      </a:lnTo>
                      <a:lnTo>
                        <a:pt x="76" y="169"/>
                      </a:lnTo>
                      <a:lnTo>
                        <a:pt x="103" y="139"/>
                      </a:lnTo>
                      <a:lnTo>
                        <a:pt x="133" y="112"/>
                      </a:lnTo>
                      <a:lnTo>
                        <a:pt x="163" y="88"/>
                      </a:lnTo>
                      <a:lnTo>
                        <a:pt x="198" y="65"/>
                      </a:lnTo>
                      <a:lnTo>
                        <a:pt x="237" y="47"/>
                      </a:lnTo>
                      <a:lnTo>
                        <a:pt x="274" y="30"/>
                      </a:lnTo>
                      <a:lnTo>
                        <a:pt x="318" y="17"/>
                      </a:lnTo>
                      <a:lnTo>
                        <a:pt x="358" y="8"/>
                      </a:lnTo>
                      <a:lnTo>
                        <a:pt x="404" y="3"/>
                      </a:lnTo>
                      <a:lnTo>
                        <a:pt x="450" y="0"/>
                      </a:lnTo>
                      <a:close/>
                    </a:path>
                  </a:pathLst>
                </a:custGeom>
                <a:solidFill>
                  <a:srgbClr val="1E19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6" name="Freeform 374"/>
                <p:cNvSpPr>
                  <a:spLocks/>
                </p:cNvSpPr>
                <p:nvPr/>
              </p:nvSpPr>
              <p:spPr bwMode="auto">
                <a:xfrm>
                  <a:off x="4924" y="1507"/>
                  <a:ext cx="184" cy="154"/>
                </a:xfrm>
                <a:custGeom>
                  <a:avLst/>
                  <a:gdLst>
                    <a:gd name="T0" fmla="*/ 23 w 733"/>
                    <a:gd name="T1" fmla="*/ 0 h 617"/>
                    <a:gd name="T2" fmla="*/ 28 w 733"/>
                    <a:gd name="T3" fmla="*/ 0 h 617"/>
                    <a:gd name="T4" fmla="*/ 32 w 733"/>
                    <a:gd name="T5" fmla="*/ 1 h 617"/>
                    <a:gd name="T6" fmla="*/ 36 w 733"/>
                    <a:gd name="T7" fmla="*/ 3 h 617"/>
                    <a:gd name="T8" fmla="*/ 39 w 733"/>
                    <a:gd name="T9" fmla="*/ 5 h 617"/>
                    <a:gd name="T10" fmla="*/ 42 w 733"/>
                    <a:gd name="T11" fmla="*/ 8 h 617"/>
                    <a:gd name="T12" fmla="*/ 44 w 733"/>
                    <a:gd name="T13" fmla="*/ 12 h 617"/>
                    <a:gd name="T14" fmla="*/ 46 w 733"/>
                    <a:gd name="T15" fmla="*/ 15 h 617"/>
                    <a:gd name="T16" fmla="*/ 46 w 733"/>
                    <a:gd name="T17" fmla="*/ 19 h 617"/>
                    <a:gd name="T18" fmla="*/ 46 w 733"/>
                    <a:gd name="T19" fmla="*/ 23 h 617"/>
                    <a:gd name="T20" fmla="*/ 44 w 733"/>
                    <a:gd name="T21" fmla="*/ 26 h 617"/>
                    <a:gd name="T22" fmla="*/ 42 w 733"/>
                    <a:gd name="T23" fmla="*/ 30 h 617"/>
                    <a:gd name="T24" fmla="*/ 39 w 733"/>
                    <a:gd name="T25" fmla="*/ 33 h 617"/>
                    <a:gd name="T26" fmla="*/ 36 w 733"/>
                    <a:gd name="T27" fmla="*/ 35 h 617"/>
                    <a:gd name="T28" fmla="*/ 32 w 733"/>
                    <a:gd name="T29" fmla="*/ 37 h 617"/>
                    <a:gd name="T30" fmla="*/ 28 w 733"/>
                    <a:gd name="T31" fmla="*/ 38 h 617"/>
                    <a:gd name="T32" fmla="*/ 23 w 733"/>
                    <a:gd name="T33" fmla="*/ 38 h 617"/>
                    <a:gd name="T34" fmla="*/ 19 w 733"/>
                    <a:gd name="T35" fmla="*/ 38 h 617"/>
                    <a:gd name="T36" fmla="*/ 14 w 733"/>
                    <a:gd name="T37" fmla="*/ 37 h 617"/>
                    <a:gd name="T38" fmla="*/ 10 w 733"/>
                    <a:gd name="T39" fmla="*/ 35 h 617"/>
                    <a:gd name="T40" fmla="*/ 7 w 733"/>
                    <a:gd name="T41" fmla="*/ 33 h 617"/>
                    <a:gd name="T42" fmla="*/ 4 w 733"/>
                    <a:gd name="T43" fmla="*/ 30 h 617"/>
                    <a:gd name="T44" fmla="*/ 2 w 733"/>
                    <a:gd name="T45" fmla="*/ 26 h 617"/>
                    <a:gd name="T46" fmla="*/ 1 w 733"/>
                    <a:gd name="T47" fmla="*/ 23 h 617"/>
                    <a:gd name="T48" fmla="*/ 0 w 733"/>
                    <a:gd name="T49" fmla="*/ 19 h 617"/>
                    <a:gd name="T50" fmla="*/ 1 w 733"/>
                    <a:gd name="T51" fmla="*/ 15 h 617"/>
                    <a:gd name="T52" fmla="*/ 2 w 733"/>
                    <a:gd name="T53" fmla="*/ 12 h 617"/>
                    <a:gd name="T54" fmla="*/ 4 w 733"/>
                    <a:gd name="T55" fmla="*/ 8 h 617"/>
                    <a:gd name="T56" fmla="*/ 7 w 733"/>
                    <a:gd name="T57" fmla="*/ 5 h 617"/>
                    <a:gd name="T58" fmla="*/ 10 w 733"/>
                    <a:gd name="T59" fmla="*/ 3 h 617"/>
                    <a:gd name="T60" fmla="*/ 14 w 733"/>
                    <a:gd name="T61" fmla="*/ 1 h 617"/>
                    <a:gd name="T62" fmla="*/ 19 w 733"/>
                    <a:gd name="T63" fmla="*/ 0 h 617"/>
                    <a:gd name="T64" fmla="*/ 23 w 733"/>
                    <a:gd name="T65" fmla="*/ 0 h 61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733" h="617">
                      <a:moveTo>
                        <a:pt x="366" y="0"/>
                      </a:moveTo>
                      <a:lnTo>
                        <a:pt x="442" y="6"/>
                      </a:lnTo>
                      <a:lnTo>
                        <a:pt x="511" y="24"/>
                      </a:lnTo>
                      <a:lnTo>
                        <a:pt x="573" y="52"/>
                      </a:lnTo>
                      <a:lnTo>
                        <a:pt x="627" y="89"/>
                      </a:lnTo>
                      <a:lnTo>
                        <a:pt x="671" y="136"/>
                      </a:lnTo>
                      <a:lnTo>
                        <a:pt x="707" y="188"/>
                      </a:lnTo>
                      <a:lnTo>
                        <a:pt x="725" y="244"/>
                      </a:lnTo>
                      <a:lnTo>
                        <a:pt x="733" y="308"/>
                      </a:lnTo>
                      <a:lnTo>
                        <a:pt x="725" y="370"/>
                      </a:lnTo>
                      <a:lnTo>
                        <a:pt x="707" y="426"/>
                      </a:lnTo>
                      <a:lnTo>
                        <a:pt x="671" y="481"/>
                      </a:lnTo>
                      <a:lnTo>
                        <a:pt x="627" y="527"/>
                      </a:lnTo>
                      <a:lnTo>
                        <a:pt x="573" y="565"/>
                      </a:lnTo>
                      <a:lnTo>
                        <a:pt x="511" y="592"/>
                      </a:lnTo>
                      <a:lnTo>
                        <a:pt x="442" y="611"/>
                      </a:lnTo>
                      <a:lnTo>
                        <a:pt x="366" y="617"/>
                      </a:lnTo>
                      <a:lnTo>
                        <a:pt x="294" y="611"/>
                      </a:lnTo>
                      <a:lnTo>
                        <a:pt x="225" y="592"/>
                      </a:lnTo>
                      <a:lnTo>
                        <a:pt x="163" y="565"/>
                      </a:lnTo>
                      <a:lnTo>
                        <a:pt x="109" y="527"/>
                      </a:lnTo>
                      <a:lnTo>
                        <a:pt x="63" y="481"/>
                      </a:lnTo>
                      <a:lnTo>
                        <a:pt x="30" y="426"/>
                      </a:lnTo>
                      <a:lnTo>
                        <a:pt x="8" y="370"/>
                      </a:lnTo>
                      <a:lnTo>
                        <a:pt x="0" y="308"/>
                      </a:lnTo>
                      <a:lnTo>
                        <a:pt x="8" y="244"/>
                      </a:lnTo>
                      <a:lnTo>
                        <a:pt x="30" y="188"/>
                      </a:lnTo>
                      <a:lnTo>
                        <a:pt x="63" y="136"/>
                      </a:lnTo>
                      <a:lnTo>
                        <a:pt x="109" y="89"/>
                      </a:lnTo>
                      <a:lnTo>
                        <a:pt x="163" y="52"/>
                      </a:lnTo>
                      <a:lnTo>
                        <a:pt x="225" y="24"/>
                      </a:lnTo>
                      <a:lnTo>
                        <a:pt x="294" y="6"/>
                      </a:lnTo>
                      <a:lnTo>
                        <a:pt x="366" y="0"/>
                      </a:lnTo>
                      <a:close/>
                    </a:path>
                  </a:pathLst>
                </a:custGeom>
                <a:solidFill>
                  <a:srgbClr val="877A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7" name="Freeform 375"/>
                <p:cNvSpPr>
                  <a:spLocks/>
                </p:cNvSpPr>
                <p:nvPr/>
              </p:nvSpPr>
              <p:spPr bwMode="auto">
                <a:xfrm>
                  <a:off x="4951" y="1529"/>
                  <a:ext cx="131" cy="110"/>
                </a:xfrm>
                <a:custGeom>
                  <a:avLst/>
                  <a:gdLst>
                    <a:gd name="T0" fmla="*/ 16 w 526"/>
                    <a:gd name="T1" fmla="*/ 0 h 441"/>
                    <a:gd name="T2" fmla="*/ 19 w 526"/>
                    <a:gd name="T3" fmla="*/ 0 h 441"/>
                    <a:gd name="T4" fmla="*/ 23 w 526"/>
                    <a:gd name="T5" fmla="*/ 1 h 441"/>
                    <a:gd name="T6" fmla="*/ 25 w 526"/>
                    <a:gd name="T7" fmla="*/ 2 h 441"/>
                    <a:gd name="T8" fmla="*/ 28 w 526"/>
                    <a:gd name="T9" fmla="*/ 4 h 441"/>
                    <a:gd name="T10" fmla="*/ 30 w 526"/>
                    <a:gd name="T11" fmla="*/ 6 h 441"/>
                    <a:gd name="T12" fmla="*/ 31 w 526"/>
                    <a:gd name="T13" fmla="*/ 8 h 441"/>
                    <a:gd name="T14" fmla="*/ 32 w 526"/>
                    <a:gd name="T15" fmla="*/ 11 h 441"/>
                    <a:gd name="T16" fmla="*/ 33 w 526"/>
                    <a:gd name="T17" fmla="*/ 14 h 441"/>
                    <a:gd name="T18" fmla="*/ 32 w 526"/>
                    <a:gd name="T19" fmla="*/ 16 h 441"/>
                    <a:gd name="T20" fmla="*/ 31 w 526"/>
                    <a:gd name="T21" fmla="*/ 19 h 441"/>
                    <a:gd name="T22" fmla="*/ 30 w 526"/>
                    <a:gd name="T23" fmla="*/ 21 h 441"/>
                    <a:gd name="T24" fmla="*/ 28 w 526"/>
                    <a:gd name="T25" fmla="*/ 23 h 441"/>
                    <a:gd name="T26" fmla="*/ 25 w 526"/>
                    <a:gd name="T27" fmla="*/ 25 h 441"/>
                    <a:gd name="T28" fmla="*/ 23 w 526"/>
                    <a:gd name="T29" fmla="*/ 26 h 441"/>
                    <a:gd name="T30" fmla="*/ 19 w 526"/>
                    <a:gd name="T31" fmla="*/ 27 h 441"/>
                    <a:gd name="T32" fmla="*/ 16 w 526"/>
                    <a:gd name="T33" fmla="*/ 27 h 441"/>
                    <a:gd name="T34" fmla="*/ 13 w 526"/>
                    <a:gd name="T35" fmla="*/ 27 h 441"/>
                    <a:gd name="T36" fmla="*/ 10 w 526"/>
                    <a:gd name="T37" fmla="*/ 26 h 441"/>
                    <a:gd name="T38" fmla="*/ 7 w 526"/>
                    <a:gd name="T39" fmla="*/ 25 h 441"/>
                    <a:gd name="T40" fmla="*/ 5 w 526"/>
                    <a:gd name="T41" fmla="*/ 23 h 441"/>
                    <a:gd name="T42" fmla="*/ 3 w 526"/>
                    <a:gd name="T43" fmla="*/ 21 h 441"/>
                    <a:gd name="T44" fmla="*/ 1 w 526"/>
                    <a:gd name="T45" fmla="*/ 19 h 441"/>
                    <a:gd name="T46" fmla="*/ 0 w 526"/>
                    <a:gd name="T47" fmla="*/ 16 h 441"/>
                    <a:gd name="T48" fmla="*/ 0 w 526"/>
                    <a:gd name="T49" fmla="*/ 14 h 441"/>
                    <a:gd name="T50" fmla="*/ 0 w 526"/>
                    <a:gd name="T51" fmla="*/ 11 h 441"/>
                    <a:gd name="T52" fmla="*/ 1 w 526"/>
                    <a:gd name="T53" fmla="*/ 8 h 441"/>
                    <a:gd name="T54" fmla="*/ 3 w 526"/>
                    <a:gd name="T55" fmla="*/ 6 h 441"/>
                    <a:gd name="T56" fmla="*/ 5 w 526"/>
                    <a:gd name="T57" fmla="*/ 4 h 441"/>
                    <a:gd name="T58" fmla="*/ 7 w 526"/>
                    <a:gd name="T59" fmla="*/ 2 h 441"/>
                    <a:gd name="T60" fmla="*/ 10 w 526"/>
                    <a:gd name="T61" fmla="*/ 1 h 441"/>
                    <a:gd name="T62" fmla="*/ 13 w 526"/>
                    <a:gd name="T63" fmla="*/ 0 h 441"/>
                    <a:gd name="T64" fmla="*/ 16 w 526"/>
                    <a:gd name="T65" fmla="*/ 0 h 44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26" h="441">
                      <a:moveTo>
                        <a:pt x="261" y="0"/>
                      </a:moveTo>
                      <a:lnTo>
                        <a:pt x="313" y="6"/>
                      </a:lnTo>
                      <a:lnTo>
                        <a:pt x="365" y="17"/>
                      </a:lnTo>
                      <a:lnTo>
                        <a:pt x="408" y="39"/>
                      </a:lnTo>
                      <a:lnTo>
                        <a:pt x="446" y="66"/>
                      </a:lnTo>
                      <a:lnTo>
                        <a:pt x="479" y="99"/>
                      </a:lnTo>
                      <a:lnTo>
                        <a:pt x="503" y="134"/>
                      </a:lnTo>
                      <a:lnTo>
                        <a:pt x="519" y="175"/>
                      </a:lnTo>
                      <a:lnTo>
                        <a:pt x="526" y="219"/>
                      </a:lnTo>
                      <a:lnTo>
                        <a:pt x="519" y="265"/>
                      </a:lnTo>
                      <a:lnTo>
                        <a:pt x="503" y="305"/>
                      </a:lnTo>
                      <a:lnTo>
                        <a:pt x="479" y="343"/>
                      </a:lnTo>
                      <a:lnTo>
                        <a:pt x="446" y="376"/>
                      </a:lnTo>
                      <a:lnTo>
                        <a:pt x="408" y="403"/>
                      </a:lnTo>
                      <a:lnTo>
                        <a:pt x="365" y="425"/>
                      </a:lnTo>
                      <a:lnTo>
                        <a:pt x="313" y="436"/>
                      </a:lnTo>
                      <a:lnTo>
                        <a:pt x="261" y="441"/>
                      </a:lnTo>
                      <a:lnTo>
                        <a:pt x="210" y="436"/>
                      </a:lnTo>
                      <a:lnTo>
                        <a:pt x="161" y="425"/>
                      </a:lnTo>
                      <a:lnTo>
                        <a:pt x="118" y="403"/>
                      </a:lnTo>
                      <a:lnTo>
                        <a:pt x="80" y="376"/>
                      </a:lnTo>
                      <a:lnTo>
                        <a:pt x="48" y="343"/>
                      </a:lnTo>
                      <a:lnTo>
                        <a:pt x="23" y="305"/>
                      </a:lnTo>
                      <a:lnTo>
                        <a:pt x="6" y="265"/>
                      </a:lnTo>
                      <a:lnTo>
                        <a:pt x="0" y="219"/>
                      </a:lnTo>
                      <a:lnTo>
                        <a:pt x="6" y="175"/>
                      </a:lnTo>
                      <a:lnTo>
                        <a:pt x="23" y="134"/>
                      </a:lnTo>
                      <a:lnTo>
                        <a:pt x="48" y="99"/>
                      </a:lnTo>
                      <a:lnTo>
                        <a:pt x="80" y="66"/>
                      </a:lnTo>
                      <a:lnTo>
                        <a:pt x="118" y="39"/>
                      </a:lnTo>
                      <a:lnTo>
                        <a:pt x="161" y="17"/>
                      </a:lnTo>
                      <a:lnTo>
                        <a:pt x="210" y="6"/>
                      </a:lnTo>
                      <a:lnTo>
                        <a:pt x="261" y="0"/>
                      </a:lnTo>
                      <a:close/>
                    </a:path>
                  </a:pathLst>
                </a:custGeom>
                <a:solidFill>
                  <a:srgbClr val="5654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8" name="Freeform 376"/>
                <p:cNvSpPr>
                  <a:spLocks/>
                </p:cNvSpPr>
                <p:nvPr/>
              </p:nvSpPr>
              <p:spPr bwMode="auto">
                <a:xfrm>
                  <a:off x="4983" y="1556"/>
                  <a:ext cx="66" cy="56"/>
                </a:xfrm>
                <a:custGeom>
                  <a:avLst/>
                  <a:gdLst>
                    <a:gd name="T0" fmla="*/ 8 w 264"/>
                    <a:gd name="T1" fmla="*/ 0 h 223"/>
                    <a:gd name="T2" fmla="*/ 10 w 264"/>
                    <a:gd name="T3" fmla="*/ 0 h 223"/>
                    <a:gd name="T4" fmla="*/ 12 w 264"/>
                    <a:gd name="T5" fmla="*/ 1 h 223"/>
                    <a:gd name="T6" fmla="*/ 13 w 264"/>
                    <a:gd name="T7" fmla="*/ 1 h 223"/>
                    <a:gd name="T8" fmla="*/ 14 w 264"/>
                    <a:gd name="T9" fmla="*/ 2 h 223"/>
                    <a:gd name="T10" fmla="*/ 15 w 264"/>
                    <a:gd name="T11" fmla="*/ 3 h 223"/>
                    <a:gd name="T12" fmla="*/ 16 w 264"/>
                    <a:gd name="T13" fmla="*/ 4 h 223"/>
                    <a:gd name="T14" fmla="*/ 16 w 264"/>
                    <a:gd name="T15" fmla="*/ 6 h 223"/>
                    <a:gd name="T16" fmla="*/ 17 w 264"/>
                    <a:gd name="T17" fmla="*/ 7 h 223"/>
                    <a:gd name="T18" fmla="*/ 16 w 264"/>
                    <a:gd name="T19" fmla="*/ 8 h 223"/>
                    <a:gd name="T20" fmla="*/ 16 w 264"/>
                    <a:gd name="T21" fmla="*/ 10 h 223"/>
                    <a:gd name="T22" fmla="*/ 15 w 264"/>
                    <a:gd name="T23" fmla="*/ 11 h 223"/>
                    <a:gd name="T24" fmla="*/ 14 w 264"/>
                    <a:gd name="T25" fmla="*/ 12 h 223"/>
                    <a:gd name="T26" fmla="*/ 13 w 264"/>
                    <a:gd name="T27" fmla="*/ 13 h 223"/>
                    <a:gd name="T28" fmla="*/ 12 w 264"/>
                    <a:gd name="T29" fmla="*/ 14 h 223"/>
                    <a:gd name="T30" fmla="*/ 10 w 264"/>
                    <a:gd name="T31" fmla="*/ 14 h 223"/>
                    <a:gd name="T32" fmla="*/ 8 w 264"/>
                    <a:gd name="T33" fmla="*/ 14 h 223"/>
                    <a:gd name="T34" fmla="*/ 7 w 264"/>
                    <a:gd name="T35" fmla="*/ 14 h 223"/>
                    <a:gd name="T36" fmla="*/ 5 w 264"/>
                    <a:gd name="T37" fmla="*/ 14 h 223"/>
                    <a:gd name="T38" fmla="*/ 4 w 264"/>
                    <a:gd name="T39" fmla="*/ 13 h 223"/>
                    <a:gd name="T40" fmla="*/ 3 w 264"/>
                    <a:gd name="T41" fmla="*/ 12 h 223"/>
                    <a:gd name="T42" fmla="*/ 2 w 264"/>
                    <a:gd name="T43" fmla="*/ 11 h 223"/>
                    <a:gd name="T44" fmla="*/ 1 w 264"/>
                    <a:gd name="T45" fmla="*/ 10 h 223"/>
                    <a:gd name="T46" fmla="*/ 0 w 264"/>
                    <a:gd name="T47" fmla="*/ 8 h 223"/>
                    <a:gd name="T48" fmla="*/ 0 w 264"/>
                    <a:gd name="T49" fmla="*/ 7 h 223"/>
                    <a:gd name="T50" fmla="*/ 0 w 264"/>
                    <a:gd name="T51" fmla="*/ 6 h 223"/>
                    <a:gd name="T52" fmla="*/ 1 w 264"/>
                    <a:gd name="T53" fmla="*/ 4 h 223"/>
                    <a:gd name="T54" fmla="*/ 2 w 264"/>
                    <a:gd name="T55" fmla="*/ 3 h 223"/>
                    <a:gd name="T56" fmla="*/ 3 w 264"/>
                    <a:gd name="T57" fmla="*/ 2 h 223"/>
                    <a:gd name="T58" fmla="*/ 4 w 264"/>
                    <a:gd name="T59" fmla="*/ 1 h 223"/>
                    <a:gd name="T60" fmla="*/ 5 w 264"/>
                    <a:gd name="T61" fmla="*/ 1 h 223"/>
                    <a:gd name="T62" fmla="*/ 7 w 264"/>
                    <a:gd name="T63" fmla="*/ 0 h 223"/>
                    <a:gd name="T64" fmla="*/ 8 w 264"/>
                    <a:gd name="T65" fmla="*/ 0 h 22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64" h="223">
                      <a:moveTo>
                        <a:pt x="130" y="0"/>
                      </a:moveTo>
                      <a:lnTo>
                        <a:pt x="158" y="3"/>
                      </a:lnTo>
                      <a:lnTo>
                        <a:pt x="182" y="9"/>
                      </a:lnTo>
                      <a:lnTo>
                        <a:pt x="204" y="20"/>
                      </a:lnTo>
                      <a:lnTo>
                        <a:pt x="226" y="33"/>
                      </a:lnTo>
                      <a:lnTo>
                        <a:pt x="242" y="50"/>
                      </a:lnTo>
                      <a:lnTo>
                        <a:pt x="252" y="66"/>
                      </a:lnTo>
                      <a:lnTo>
                        <a:pt x="261" y="87"/>
                      </a:lnTo>
                      <a:lnTo>
                        <a:pt x="264" y="110"/>
                      </a:lnTo>
                      <a:lnTo>
                        <a:pt x="261" y="131"/>
                      </a:lnTo>
                      <a:lnTo>
                        <a:pt x="252" y="152"/>
                      </a:lnTo>
                      <a:lnTo>
                        <a:pt x="242" y="172"/>
                      </a:lnTo>
                      <a:lnTo>
                        <a:pt x="226" y="191"/>
                      </a:lnTo>
                      <a:lnTo>
                        <a:pt x="204" y="204"/>
                      </a:lnTo>
                      <a:lnTo>
                        <a:pt x="182" y="215"/>
                      </a:lnTo>
                      <a:lnTo>
                        <a:pt x="158" y="221"/>
                      </a:lnTo>
                      <a:lnTo>
                        <a:pt x="130" y="223"/>
                      </a:lnTo>
                      <a:lnTo>
                        <a:pt x="106" y="221"/>
                      </a:lnTo>
                      <a:lnTo>
                        <a:pt x="81" y="215"/>
                      </a:lnTo>
                      <a:lnTo>
                        <a:pt x="60" y="204"/>
                      </a:lnTo>
                      <a:lnTo>
                        <a:pt x="41" y="191"/>
                      </a:lnTo>
                      <a:lnTo>
                        <a:pt x="25" y="172"/>
                      </a:lnTo>
                      <a:lnTo>
                        <a:pt x="11" y="152"/>
                      </a:lnTo>
                      <a:lnTo>
                        <a:pt x="3" y="131"/>
                      </a:lnTo>
                      <a:lnTo>
                        <a:pt x="0" y="110"/>
                      </a:lnTo>
                      <a:lnTo>
                        <a:pt x="3" y="87"/>
                      </a:lnTo>
                      <a:lnTo>
                        <a:pt x="11" y="66"/>
                      </a:lnTo>
                      <a:lnTo>
                        <a:pt x="25" y="50"/>
                      </a:lnTo>
                      <a:lnTo>
                        <a:pt x="41" y="33"/>
                      </a:lnTo>
                      <a:lnTo>
                        <a:pt x="60" y="20"/>
                      </a:lnTo>
                      <a:lnTo>
                        <a:pt x="81" y="9"/>
                      </a:lnTo>
                      <a:lnTo>
                        <a:pt x="106" y="3"/>
                      </a:lnTo>
                      <a:lnTo>
                        <a:pt x="130" y="0"/>
                      </a:lnTo>
                      <a:close/>
                    </a:path>
                  </a:pathLst>
                </a:custGeom>
                <a:solidFill>
                  <a:srgbClr val="1E19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9" name="Freeform 377"/>
                <p:cNvSpPr>
                  <a:spLocks/>
                </p:cNvSpPr>
                <p:nvPr/>
              </p:nvSpPr>
              <p:spPr bwMode="auto">
                <a:xfrm>
                  <a:off x="5000" y="1570"/>
                  <a:ext cx="34" cy="28"/>
                </a:xfrm>
                <a:custGeom>
                  <a:avLst/>
                  <a:gdLst>
                    <a:gd name="T0" fmla="*/ 4 w 136"/>
                    <a:gd name="T1" fmla="*/ 0 h 111"/>
                    <a:gd name="T2" fmla="*/ 6 w 136"/>
                    <a:gd name="T3" fmla="*/ 0 h 111"/>
                    <a:gd name="T4" fmla="*/ 7 w 136"/>
                    <a:gd name="T5" fmla="*/ 1 h 111"/>
                    <a:gd name="T6" fmla="*/ 8 w 136"/>
                    <a:gd name="T7" fmla="*/ 2 h 111"/>
                    <a:gd name="T8" fmla="*/ 9 w 136"/>
                    <a:gd name="T9" fmla="*/ 4 h 111"/>
                    <a:gd name="T10" fmla="*/ 8 w 136"/>
                    <a:gd name="T11" fmla="*/ 5 h 111"/>
                    <a:gd name="T12" fmla="*/ 7 w 136"/>
                    <a:gd name="T13" fmla="*/ 6 h 111"/>
                    <a:gd name="T14" fmla="*/ 6 w 136"/>
                    <a:gd name="T15" fmla="*/ 7 h 111"/>
                    <a:gd name="T16" fmla="*/ 4 w 136"/>
                    <a:gd name="T17" fmla="*/ 7 h 111"/>
                    <a:gd name="T18" fmla="*/ 3 w 136"/>
                    <a:gd name="T19" fmla="*/ 7 h 111"/>
                    <a:gd name="T20" fmla="*/ 1 w 136"/>
                    <a:gd name="T21" fmla="*/ 6 h 111"/>
                    <a:gd name="T22" fmla="*/ 1 w 136"/>
                    <a:gd name="T23" fmla="*/ 5 h 111"/>
                    <a:gd name="T24" fmla="*/ 0 w 136"/>
                    <a:gd name="T25" fmla="*/ 4 h 111"/>
                    <a:gd name="T26" fmla="*/ 1 w 136"/>
                    <a:gd name="T27" fmla="*/ 2 h 111"/>
                    <a:gd name="T28" fmla="*/ 1 w 136"/>
                    <a:gd name="T29" fmla="*/ 1 h 111"/>
                    <a:gd name="T30" fmla="*/ 3 w 136"/>
                    <a:gd name="T31" fmla="*/ 0 h 111"/>
                    <a:gd name="T32" fmla="*/ 4 w 136"/>
                    <a:gd name="T33" fmla="*/ 0 h 11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36" h="111">
                      <a:moveTo>
                        <a:pt x="65" y="0"/>
                      </a:moveTo>
                      <a:lnTo>
                        <a:pt x="93" y="5"/>
                      </a:lnTo>
                      <a:lnTo>
                        <a:pt x="115" y="16"/>
                      </a:lnTo>
                      <a:lnTo>
                        <a:pt x="131" y="32"/>
                      </a:lnTo>
                      <a:lnTo>
                        <a:pt x="136" y="55"/>
                      </a:lnTo>
                      <a:lnTo>
                        <a:pt x="131" y="76"/>
                      </a:lnTo>
                      <a:lnTo>
                        <a:pt x="115" y="95"/>
                      </a:lnTo>
                      <a:lnTo>
                        <a:pt x="93" y="106"/>
                      </a:lnTo>
                      <a:lnTo>
                        <a:pt x="65" y="111"/>
                      </a:lnTo>
                      <a:lnTo>
                        <a:pt x="39" y="106"/>
                      </a:lnTo>
                      <a:lnTo>
                        <a:pt x="19" y="95"/>
                      </a:lnTo>
                      <a:lnTo>
                        <a:pt x="6" y="76"/>
                      </a:lnTo>
                      <a:lnTo>
                        <a:pt x="0" y="55"/>
                      </a:lnTo>
                      <a:lnTo>
                        <a:pt x="6" y="32"/>
                      </a:lnTo>
                      <a:lnTo>
                        <a:pt x="19" y="16"/>
                      </a:lnTo>
                      <a:lnTo>
                        <a:pt x="39" y="5"/>
                      </a:lnTo>
                      <a:lnTo>
                        <a:pt x="65" y="0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0" name="Freeform 378"/>
                <p:cNvSpPr>
                  <a:spLocks/>
                </p:cNvSpPr>
                <p:nvPr/>
              </p:nvSpPr>
              <p:spPr bwMode="auto">
                <a:xfrm>
                  <a:off x="4705" y="1334"/>
                  <a:ext cx="54" cy="71"/>
                </a:xfrm>
                <a:custGeom>
                  <a:avLst/>
                  <a:gdLst>
                    <a:gd name="T0" fmla="*/ 6 w 213"/>
                    <a:gd name="T1" fmla="*/ 2 h 288"/>
                    <a:gd name="T2" fmla="*/ 14 w 213"/>
                    <a:gd name="T3" fmla="*/ 18 h 288"/>
                    <a:gd name="T4" fmla="*/ 8 w 213"/>
                    <a:gd name="T5" fmla="*/ 17 h 288"/>
                    <a:gd name="T6" fmla="*/ 7 w 213"/>
                    <a:gd name="T7" fmla="*/ 17 h 288"/>
                    <a:gd name="T8" fmla="*/ 0 w 213"/>
                    <a:gd name="T9" fmla="*/ 4 h 288"/>
                    <a:gd name="T10" fmla="*/ 0 w 213"/>
                    <a:gd name="T11" fmla="*/ 3 h 288"/>
                    <a:gd name="T12" fmla="*/ 0 w 213"/>
                    <a:gd name="T13" fmla="*/ 2 h 288"/>
                    <a:gd name="T14" fmla="*/ 1 w 213"/>
                    <a:gd name="T15" fmla="*/ 1 h 288"/>
                    <a:gd name="T16" fmla="*/ 1 w 213"/>
                    <a:gd name="T17" fmla="*/ 0 h 288"/>
                    <a:gd name="T18" fmla="*/ 2 w 213"/>
                    <a:gd name="T19" fmla="*/ 0 h 288"/>
                    <a:gd name="T20" fmla="*/ 3 w 213"/>
                    <a:gd name="T21" fmla="*/ 0 h 288"/>
                    <a:gd name="T22" fmla="*/ 4 w 213"/>
                    <a:gd name="T23" fmla="*/ 1 h 288"/>
                    <a:gd name="T24" fmla="*/ 6 w 213"/>
                    <a:gd name="T25" fmla="*/ 2 h 28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3" h="288">
                      <a:moveTo>
                        <a:pt x="90" y="27"/>
                      </a:moveTo>
                      <a:lnTo>
                        <a:pt x="213" y="288"/>
                      </a:lnTo>
                      <a:lnTo>
                        <a:pt x="119" y="283"/>
                      </a:lnTo>
                      <a:lnTo>
                        <a:pt x="103" y="283"/>
                      </a:lnTo>
                      <a:lnTo>
                        <a:pt x="3" y="65"/>
                      </a:lnTo>
                      <a:lnTo>
                        <a:pt x="0" y="46"/>
                      </a:lnTo>
                      <a:lnTo>
                        <a:pt x="3" y="30"/>
                      </a:lnTo>
                      <a:lnTo>
                        <a:pt x="8" y="14"/>
                      </a:lnTo>
                      <a:lnTo>
                        <a:pt x="19" y="5"/>
                      </a:lnTo>
                      <a:lnTo>
                        <a:pt x="30" y="0"/>
                      </a:lnTo>
                      <a:lnTo>
                        <a:pt x="47" y="0"/>
                      </a:lnTo>
                      <a:lnTo>
                        <a:pt x="65" y="11"/>
                      </a:lnTo>
                      <a:lnTo>
                        <a:pt x="90" y="27"/>
                      </a:lnTo>
                      <a:close/>
                    </a:path>
                  </a:pathLst>
                </a:custGeom>
                <a:solidFill>
                  <a:srgbClr val="7749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1" name="Freeform 379"/>
                <p:cNvSpPr>
                  <a:spLocks/>
                </p:cNvSpPr>
                <p:nvPr/>
              </p:nvSpPr>
              <p:spPr bwMode="auto">
                <a:xfrm>
                  <a:off x="5026" y="1272"/>
                  <a:ext cx="118" cy="144"/>
                </a:xfrm>
                <a:custGeom>
                  <a:avLst/>
                  <a:gdLst>
                    <a:gd name="T0" fmla="*/ 30 w 471"/>
                    <a:gd name="T1" fmla="*/ 36 h 574"/>
                    <a:gd name="T2" fmla="*/ 22 w 471"/>
                    <a:gd name="T3" fmla="*/ 35 h 574"/>
                    <a:gd name="T4" fmla="*/ 3 w 471"/>
                    <a:gd name="T5" fmla="*/ 10 h 574"/>
                    <a:gd name="T6" fmla="*/ 1 w 471"/>
                    <a:gd name="T7" fmla="*/ 7 h 574"/>
                    <a:gd name="T8" fmla="*/ 0 w 471"/>
                    <a:gd name="T9" fmla="*/ 4 h 574"/>
                    <a:gd name="T10" fmla="*/ 1 w 471"/>
                    <a:gd name="T11" fmla="*/ 2 h 574"/>
                    <a:gd name="T12" fmla="*/ 2 w 471"/>
                    <a:gd name="T13" fmla="*/ 0 h 574"/>
                    <a:gd name="T14" fmla="*/ 2 w 471"/>
                    <a:gd name="T15" fmla="*/ 0 h 574"/>
                    <a:gd name="T16" fmla="*/ 3 w 471"/>
                    <a:gd name="T17" fmla="*/ 0 h 574"/>
                    <a:gd name="T18" fmla="*/ 3 w 471"/>
                    <a:gd name="T19" fmla="*/ 1 h 574"/>
                    <a:gd name="T20" fmla="*/ 4 w 471"/>
                    <a:gd name="T21" fmla="*/ 2 h 574"/>
                    <a:gd name="T22" fmla="*/ 4 w 471"/>
                    <a:gd name="T23" fmla="*/ 2 h 574"/>
                    <a:gd name="T24" fmla="*/ 5 w 471"/>
                    <a:gd name="T25" fmla="*/ 4 h 574"/>
                    <a:gd name="T26" fmla="*/ 6 w 471"/>
                    <a:gd name="T27" fmla="*/ 5 h 574"/>
                    <a:gd name="T28" fmla="*/ 8 w 471"/>
                    <a:gd name="T29" fmla="*/ 7 h 574"/>
                    <a:gd name="T30" fmla="*/ 9 w 471"/>
                    <a:gd name="T31" fmla="*/ 9 h 574"/>
                    <a:gd name="T32" fmla="*/ 11 w 471"/>
                    <a:gd name="T33" fmla="*/ 12 h 574"/>
                    <a:gd name="T34" fmla="*/ 13 w 471"/>
                    <a:gd name="T35" fmla="*/ 15 h 574"/>
                    <a:gd name="T36" fmla="*/ 16 w 471"/>
                    <a:gd name="T37" fmla="*/ 18 h 574"/>
                    <a:gd name="T38" fmla="*/ 19 w 471"/>
                    <a:gd name="T39" fmla="*/ 22 h 574"/>
                    <a:gd name="T40" fmla="*/ 22 w 471"/>
                    <a:gd name="T41" fmla="*/ 26 h 574"/>
                    <a:gd name="T42" fmla="*/ 26 w 471"/>
                    <a:gd name="T43" fmla="*/ 31 h 574"/>
                    <a:gd name="T44" fmla="*/ 30 w 471"/>
                    <a:gd name="T45" fmla="*/ 36 h 57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471" h="574">
                      <a:moveTo>
                        <a:pt x="471" y="574"/>
                      </a:moveTo>
                      <a:lnTo>
                        <a:pt x="351" y="560"/>
                      </a:lnTo>
                      <a:lnTo>
                        <a:pt x="41" y="158"/>
                      </a:lnTo>
                      <a:lnTo>
                        <a:pt x="11" y="104"/>
                      </a:lnTo>
                      <a:lnTo>
                        <a:pt x="0" y="63"/>
                      </a:lnTo>
                      <a:lnTo>
                        <a:pt x="11" y="28"/>
                      </a:lnTo>
                      <a:lnTo>
                        <a:pt x="33" y="0"/>
                      </a:lnTo>
                      <a:lnTo>
                        <a:pt x="35" y="0"/>
                      </a:lnTo>
                      <a:lnTo>
                        <a:pt x="39" y="3"/>
                      </a:lnTo>
                      <a:lnTo>
                        <a:pt x="46" y="11"/>
                      </a:lnTo>
                      <a:lnTo>
                        <a:pt x="55" y="23"/>
                      </a:lnTo>
                      <a:lnTo>
                        <a:pt x="65" y="35"/>
                      </a:lnTo>
                      <a:lnTo>
                        <a:pt x="81" y="55"/>
                      </a:lnTo>
                      <a:lnTo>
                        <a:pt x="98" y="79"/>
                      </a:lnTo>
                      <a:lnTo>
                        <a:pt x="123" y="109"/>
                      </a:lnTo>
                      <a:lnTo>
                        <a:pt x="147" y="145"/>
                      </a:lnTo>
                      <a:lnTo>
                        <a:pt x="177" y="185"/>
                      </a:lnTo>
                      <a:lnTo>
                        <a:pt x="212" y="231"/>
                      </a:lnTo>
                      <a:lnTo>
                        <a:pt x="253" y="286"/>
                      </a:lnTo>
                      <a:lnTo>
                        <a:pt x="300" y="346"/>
                      </a:lnTo>
                      <a:lnTo>
                        <a:pt x="351" y="413"/>
                      </a:lnTo>
                      <a:lnTo>
                        <a:pt x="408" y="489"/>
                      </a:lnTo>
                      <a:lnTo>
                        <a:pt x="471" y="574"/>
                      </a:lnTo>
                      <a:close/>
                    </a:path>
                  </a:pathLst>
                </a:custGeom>
                <a:solidFill>
                  <a:srgbClr val="D6D6D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2" name="Freeform 380"/>
                <p:cNvSpPr>
                  <a:spLocks/>
                </p:cNvSpPr>
                <p:nvPr/>
              </p:nvSpPr>
              <p:spPr bwMode="auto">
                <a:xfrm>
                  <a:off x="5040" y="1281"/>
                  <a:ext cx="104" cy="135"/>
                </a:xfrm>
                <a:custGeom>
                  <a:avLst/>
                  <a:gdLst>
                    <a:gd name="T0" fmla="*/ 22 w 413"/>
                    <a:gd name="T1" fmla="*/ 33 h 539"/>
                    <a:gd name="T2" fmla="*/ 2 w 413"/>
                    <a:gd name="T3" fmla="*/ 9 h 539"/>
                    <a:gd name="T4" fmla="*/ 1 w 413"/>
                    <a:gd name="T5" fmla="*/ 6 h 539"/>
                    <a:gd name="T6" fmla="*/ 0 w 413"/>
                    <a:gd name="T7" fmla="*/ 4 h 539"/>
                    <a:gd name="T8" fmla="*/ 0 w 413"/>
                    <a:gd name="T9" fmla="*/ 2 h 539"/>
                    <a:gd name="T10" fmla="*/ 1 w 413"/>
                    <a:gd name="T11" fmla="*/ 0 h 539"/>
                    <a:gd name="T12" fmla="*/ 2 w 413"/>
                    <a:gd name="T13" fmla="*/ 2 h 539"/>
                    <a:gd name="T14" fmla="*/ 4 w 413"/>
                    <a:gd name="T15" fmla="*/ 4 h 539"/>
                    <a:gd name="T16" fmla="*/ 6 w 413"/>
                    <a:gd name="T17" fmla="*/ 7 h 539"/>
                    <a:gd name="T18" fmla="*/ 9 w 413"/>
                    <a:gd name="T19" fmla="*/ 11 h 539"/>
                    <a:gd name="T20" fmla="*/ 12 w 413"/>
                    <a:gd name="T21" fmla="*/ 15 h 539"/>
                    <a:gd name="T22" fmla="*/ 16 w 413"/>
                    <a:gd name="T23" fmla="*/ 21 h 539"/>
                    <a:gd name="T24" fmla="*/ 21 w 413"/>
                    <a:gd name="T25" fmla="*/ 27 h 539"/>
                    <a:gd name="T26" fmla="*/ 26 w 413"/>
                    <a:gd name="T27" fmla="*/ 34 h 539"/>
                    <a:gd name="T28" fmla="*/ 22 w 413"/>
                    <a:gd name="T29" fmla="*/ 33 h 5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13" h="539">
                      <a:moveTo>
                        <a:pt x="342" y="531"/>
                      </a:moveTo>
                      <a:lnTo>
                        <a:pt x="37" y="136"/>
                      </a:lnTo>
                      <a:lnTo>
                        <a:pt x="13" y="94"/>
                      </a:lnTo>
                      <a:lnTo>
                        <a:pt x="0" y="55"/>
                      </a:lnTo>
                      <a:lnTo>
                        <a:pt x="0" y="25"/>
                      </a:lnTo>
                      <a:lnTo>
                        <a:pt x="11" y="0"/>
                      </a:lnTo>
                      <a:lnTo>
                        <a:pt x="32" y="30"/>
                      </a:lnTo>
                      <a:lnTo>
                        <a:pt x="59" y="66"/>
                      </a:lnTo>
                      <a:lnTo>
                        <a:pt x="95" y="115"/>
                      </a:lnTo>
                      <a:lnTo>
                        <a:pt x="138" y="172"/>
                      </a:lnTo>
                      <a:lnTo>
                        <a:pt x="189" y="242"/>
                      </a:lnTo>
                      <a:lnTo>
                        <a:pt x="252" y="327"/>
                      </a:lnTo>
                      <a:lnTo>
                        <a:pt x="325" y="425"/>
                      </a:lnTo>
                      <a:lnTo>
                        <a:pt x="413" y="539"/>
                      </a:lnTo>
                      <a:lnTo>
                        <a:pt x="342" y="531"/>
                      </a:lnTo>
                      <a:close/>
                    </a:path>
                  </a:pathLst>
                </a:custGeom>
                <a:solidFill>
                  <a:srgbClr val="A8B2B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3" name="Freeform 381"/>
                <p:cNvSpPr>
                  <a:spLocks/>
                </p:cNvSpPr>
                <p:nvPr/>
              </p:nvSpPr>
              <p:spPr bwMode="auto">
                <a:xfrm>
                  <a:off x="4722" y="1177"/>
                  <a:ext cx="291" cy="288"/>
                </a:xfrm>
                <a:custGeom>
                  <a:avLst/>
                  <a:gdLst>
                    <a:gd name="T0" fmla="*/ 70 w 1166"/>
                    <a:gd name="T1" fmla="*/ 40 h 1153"/>
                    <a:gd name="T2" fmla="*/ 67 w 1166"/>
                    <a:gd name="T3" fmla="*/ 42 h 1153"/>
                    <a:gd name="T4" fmla="*/ 63 w 1166"/>
                    <a:gd name="T5" fmla="*/ 43 h 1153"/>
                    <a:gd name="T6" fmla="*/ 60 w 1166"/>
                    <a:gd name="T7" fmla="*/ 44 h 1153"/>
                    <a:gd name="T8" fmla="*/ 57 w 1166"/>
                    <a:gd name="T9" fmla="*/ 44 h 1153"/>
                    <a:gd name="T10" fmla="*/ 54 w 1166"/>
                    <a:gd name="T11" fmla="*/ 44 h 1153"/>
                    <a:gd name="T12" fmla="*/ 51 w 1166"/>
                    <a:gd name="T13" fmla="*/ 43 h 1153"/>
                    <a:gd name="T14" fmla="*/ 47 w 1166"/>
                    <a:gd name="T15" fmla="*/ 41 h 1153"/>
                    <a:gd name="T16" fmla="*/ 46 w 1166"/>
                    <a:gd name="T17" fmla="*/ 33 h 1153"/>
                    <a:gd name="T18" fmla="*/ 35 w 1166"/>
                    <a:gd name="T19" fmla="*/ 24 h 1153"/>
                    <a:gd name="T20" fmla="*/ 34 w 1166"/>
                    <a:gd name="T21" fmla="*/ 13 h 1153"/>
                    <a:gd name="T22" fmla="*/ 31 w 1166"/>
                    <a:gd name="T23" fmla="*/ 5 h 1153"/>
                    <a:gd name="T24" fmla="*/ 26 w 1166"/>
                    <a:gd name="T25" fmla="*/ 2 h 1153"/>
                    <a:gd name="T26" fmla="*/ 20 w 1166"/>
                    <a:gd name="T27" fmla="*/ 0 h 1153"/>
                    <a:gd name="T28" fmla="*/ 14 w 1166"/>
                    <a:gd name="T29" fmla="*/ 0 h 1153"/>
                    <a:gd name="T30" fmla="*/ 8 w 1166"/>
                    <a:gd name="T31" fmla="*/ 3 h 1153"/>
                    <a:gd name="T32" fmla="*/ 3 w 1166"/>
                    <a:gd name="T33" fmla="*/ 9 h 1153"/>
                    <a:gd name="T34" fmla="*/ 0 w 1166"/>
                    <a:gd name="T35" fmla="*/ 15 h 1153"/>
                    <a:gd name="T36" fmla="*/ 0 w 1166"/>
                    <a:gd name="T37" fmla="*/ 23 h 1153"/>
                    <a:gd name="T38" fmla="*/ 9 w 1166"/>
                    <a:gd name="T39" fmla="*/ 34 h 1153"/>
                    <a:gd name="T40" fmla="*/ 8 w 1166"/>
                    <a:gd name="T41" fmla="*/ 44 h 1153"/>
                    <a:gd name="T42" fmla="*/ 13 w 1166"/>
                    <a:gd name="T43" fmla="*/ 53 h 1153"/>
                    <a:gd name="T44" fmla="*/ 20 w 1166"/>
                    <a:gd name="T45" fmla="*/ 62 h 1153"/>
                    <a:gd name="T46" fmla="*/ 28 w 1166"/>
                    <a:gd name="T47" fmla="*/ 68 h 1153"/>
                    <a:gd name="T48" fmla="*/ 36 w 1166"/>
                    <a:gd name="T49" fmla="*/ 72 h 1153"/>
                    <a:gd name="T50" fmla="*/ 43 w 1166"/>
                    <a:gd name="T51" fmla="*/ 71 h 1153"/>
                    <a:gd name="T52" fmla="*/ 47 w 1166"/>
                    <a:gd name="T53" fmla="*/ 67 h 1153"/>
                    <a:gd name="T54" fmla="*/ 48 w 1166"/>
                    <a:gd name="T55" fmla="*/ 58 h 1153"/>
                    <a:gd name="T56" fmla="*/ 57 w 1166"/>
                    <a:gd name="T57" fmla="*/ 55 h 1153"/>
                    <a:gd name="T58" fmla="*/ 64 w 1166"/>
                    <a:gd name="T59" fmla="*/ 52 h 1153"/>
                    <a:gd name="T60" fmla="*/ 69 w 1166"/>
                    <a:gd name="T61" fmla="*/ 47 h 1153"/>
                    <a:gd name="T62" fmla="*/ 73 w 1166"/>
                    <a:gd name="T63" fmla="*/ 39 h 1153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166" h="1153">
                      <a:moveTo>
                        <a:pt x="1166" y="627"/>
                      </a:moveTo>
                      <a:lnTo>
                        <a:pt x="1130" y="647"/>
                      </a:lnTo>
                      <a:lnTo>
                        <a:pt x="1101" y="663"/>
                      </a:lnTo>
                      <a:lnTo>
                        <a:pt x="1071" y="676"/>
                      </a:lnTo>
                      <a:lnTo>
                        <a:pt x="1044" y="687"/>
                      </a:lnTo>
                      <a:lnTo>
                        <a:pt x="1016" y="698"/>
                      </a:lnTo>
                      <a:lnTo>
                        <a:pt x="991" y="704"/>
                      </a:lnTo>
                      <a:lnTo>
                        <a:pt x="968" y="706"/>
                      </a:lnTo>
                      <a:lnTo>
                        <a:pt x="943" y="710"/>
                      </a:lnTo>
                      <a:lnTo>
                        <a:pt x="919" y="710"/>
                      </a:lnTo>
                      <a:lnTo>
                        <a:pt x="894" y="706"/>
                      </a:lnTo>
                      <a:lnTo>
                        <a:pt x="869" y="701"/>
                      </a:lnTo>
                      <a:lnTo>
                        <a:pt x="843" y="693"/>
                      </a:lnTo>
                      <a:lnTo>
                        <a:pt x="815" y="685"/>
                      </a:lnTo>
                      <a:lnTo>
                        <a:pt x="783" y="674"/>
                      </a:lnTo>
                      <a:lnTo>
                        <a:pt x="750" y="660"/>
                      </a:lnTo>
                      <a:lnTo>
                        <a:pt x="714" y="644"/>
                      </a:lnTo>
                      <a:lnTo>
                        <a:pt x="734" y="527"/>
                      </a:lnTo>
                      <a:lnTo>
                        <a:pt x="563" y="470"/>
                      </a:lnTo>
                      <a:lnTo>
                        <a:pt x="563" y="383"/>
                      </a:lnTo>
                      <a:lnTo>
                        <a:pt x="560" y="299"/>
                      </a:lnTo>
                      <a:lnTo>
                        <a:pt x="552" y="214"/>
                      </a:lnTo>
                      <a:lnTo>
                        <a:pt x="533" y="128"/>
                      </a:lnTo>
                      <a:lnTo>
                        <a:pt x="497" y="87"/>
                      </a:lnTo>
                      <a:lnTo>
                        <a:pt x="457" y="52"/>
                      </a:lnTo>
                      <a:lnTo>
                        <a:pt x="416" y="30"/>
                      </a:lnTo>
                      <a:lnTo>
                        <a:pt x="375" y="13"/>
                      </a:lnTo>
                      <a:lnTo>
                        <a:pt x="329" y="2"/>
                      </a:lnTo>
                      <a:lnTo>
                        <a:pt x="280" y="0"/>
                      </a:lnTo>
                      <a:lnTo>
                        <a:pt x="231" y="6"/>
                      </a:lnTo>
                      <a:lnTo>
                        <a:pt x="176" y="13"/>
                      </a:lnTo>
                      <a:lnTo>
                        <a:pt x="123" y="55"/>
                      </a:lnTo>
                      <a:lnTo>
                        <a:pt x="79" y="98"/>
                      </a:lnTo>
                      <a:lnTo>
                        <a:pt x="47" y="144"/>
                      </a:lnTo>
                      <a:lnTo>
                        <a:pt x="22" y="196"/>
                      </a:lnTo>
                      <a:lnTo>
                        <a:pt x="8" y="247"/>
                      </a:lnTo>
                      <a:lnTo>
                        <a:pt x="0" y="307"/>
                      </a:lnTo>
                      <a:lnTo>
                        <a:pt x="0" y="373"/>
                      </a:lnTo>
                      <a:lnTo>
                        <a:pt x="8" y="443"/>
                      </a:lnTo>
                      <a:lnTo>
                        <a:pt x="148" y="546"/>
                      </a:lnTo>
                      <a:lnTo>
                        <a:pt x="125" y="622"/>
                      </a:lnTo>
                      <a:lnTo>
                        <a:pt x="130" y="701"/>
                      </a:lnTo>
                      <a:lnTo>
                        <a:pt x="158" y="777"/>
                      </a:lnTo>
                      <a:lnTo>
                        <a:pt x="204" y="853"/>
                      </a:lnTo>
                      <a:lnTo>
                        <a:pt x="264" y="924"/>
                      </a:lnTo>
                      <a:lnTo>
                        <a:pt x="326" y="989"/>
                      </a:lnTo>
                      <a:lnTo>
                        <a:pt x="389" y="1047"/>
                      </a:lnTo>
                      <a:lnTo>
                        <a:pt x="448" y="1093"/>
                      </a:lnTo>
                      <a:lnTo>
                        <a:pt x="522" y="1125"/>
                      </a:lnTo>
                      <a:lnTo>
                        <a:pt x="587" y="1147"/>
                      </a:lnTo>
                      <a:lnTo>
                        <a:pt x="642" y="1153"/>
                      </a:lnTo>
                      <a:lnTo>
                        <a:pt x="684" y="1144"/>
                      </a:lnTo>
                      <a:lnTo>
                        <a:pt x="720" y="1119"/>
                      </a:lnTo>
                      <a:lnTo>
                        <a:pt x="748" y="1076"/>
                      </a:lnTo>
                      <a:lnTo>
                        <a:pt x="767" y="1011"/>
                      </a:lnTo>
                      <a:lnTo>
                        <a:pt x="778" y="924"/>
                      </a:lnTo>
                      <a:lnTo>
                        <a:pt x="848" y="904"/>
                      </a:lnTo>
                      <a:lnTo>
                        <a:pt x="910" y="883"/>
                      </a:lnTo>
                      <a:lnTo>
                        <a:pt x="968" y="858"/>
                      </a:lnTo>
                      <a:lnTo>
                        <a:pt x="1021" y="828"/>
                      </a:lnTo>
                      <a:lnTo>
                        <a:pt x="1065" y="793"/>
                      </a:lnTo>
                      <a:lnTo>
                        <a:pt x="1106" y="750"/>
                      </a:lnTo>
                      <a:lnTo>
                        <a:pt x="1139" y="696"/>
                      </a:lnTo>
                      <a:lnTo>
                        <a:pt x="1166" y="627"/>
                      </a:lnTo>
                      <a:close/>
                    </a:path>
                  </a:pathLst>
                </a:custGeom>
                <a:solidFill>
                  <a:srgbClr val="1E191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4" name="Freeform 382"/>
                <p:cNvSpPr>
                  <a:spLocks/>
                </p:cNvSpPr>
                <p:nvPr/>
              </p:nvSpPr>
              <p:spPr bwMode="auto">
                <a:xfrm>
                  <a:off x="4731" y="1187"/>
                  <a:ext cx="115" cy="124"/>
                </a:xfrm>
                <a:custGeom>
                  <a:avLst/>
                  <a:gdLst>
                    <a:gd name="T0" fmla="*/ 1 w 460"/>
                    <a:gd name="T1" fmla="*/ 23 h 492"/>
                    <a:gd name="T2" fmla="*/ 2 w 460"/>
                    <a:gd name="T3" fmla="*/ 24 h 492"/>
                    <a:gd name="T4" fmla="*/ 4 w 460"/>
                    <a:gd name="T5" fmla="*/ 26 h 492"/>
                    <a:gd name="T6" fmla="*/ 6 w 460"/>
                    <a:gd name="T7" fmla="*/ 28 h 492"/>
                    <a:gd name="T8" fmla="*/ 9 w 460"/>
                    <a:gd name="T9" fmla="*/ 30 h 492"/>
                    <a:gd name="T10" fmla="*/ 12 w 460"/>
                    <a:gd name="T11" fmla="*/ 31 h 492"/>
                    <a:gd name="T12" fmla="*/ 14 w 460"/>
                    <a:gd name="T13" fmla="*/ 31 h 492"/>
                    <a:gd name="T14" fmla="*/ 15 w 460"/>
                    <a:gd name="T15" fmla="*/ 31 h 492"/>
                    <a:gd name="T16" fmla="*/ 16 w 460"/>
                    <a:gd name="T17" fmla="*/ 30 h 492"/>
                    <a:gd name="T18" fmla="*/ 15 w 460"/>
                    <a:gd name="T19" fmla="*/ 29 h 492"/>
                    <a:gd name="T20" fmla="*/ 13 w 460"/>
                    <a:gd name="T21" fmla="*/ 27 h 492"/>
                    <a:gd name="T22" fmla="*/ 11 w 460"/>
                    <a:gd name="T23" fmla="*/ 26 h 492"/>
                    <a:gd name="T24" fmla="*/ 9 w 460"/>
                    <a:gd name="T25" fmla="*/ 24 h 492"/>
                    <a:gd name="T26" fmla="*/ 7 w 460"/>
                    <a:gd name="T27" fmla="*/ 23 h 492"/>
                    <a:gd name="T28" fmla="*/ 6 w 460"/>
                    <a:gd name="T29" fmla="*/ 21 h 492"/>
                    <a:gd name="T30" fmla="*/ 5 w 460"/>
                    <a:gd name="T31" fmla="*/ 20 h 492"/>
                    <a:gd name="T32" fmla="*/ 4 w 460"/>
                    <a:gd name="T33" fmla="*/ 19 h 492"/>
                    <a:gd name="T34" fmla="*/ 4 w 460"/>
                    <a:gd name="T35" fmla="*/ 18 h 492"/>
                    <a:gd name="T36" fmla="*/ 5 w 460"/>
                    <a:gd name="T37" fmla="*/ 18 h 492"/>
                    <a:gd name="T38" fmla="*/ 5 w 460"/>
                    <a:gd name="T39" fmla="*/ 18 h 492"/>
                    <a:gd name="T40" fmla="*/ 6 w 460"/>
                    <a:gd name="T41" fmla="*/ 18 h 492"/>
                    <a:gd name="T42" fmla="*/ 16 w 460"/>
                    <a:gd name="T43" fmla="*/ 26 h 492"/>
                    <a:gd name="T44" fmla="*/ 17 w 460"/>
                    <a:gd name="T45" fmla="*/ 25 h 492"/>
                    <a:gd name="T46" fmla="*/ 17 w 460"/>
                    <a:gd name="T47" fmla="*/ 24 h 492"/>
                    <a:gd name="T48" fmla="*/ 19 w 460"/>
                    <a:gd name="T49" fmla="*/ 23 h 492"/>
                    <a:gd name="T50" fmla="*/ 20 w 460"/>
                    <a:gd name="T51" fmla="*/ 22 h 492"/>
                    <a:gd name="T52" fmla="*/ 20 w 460"/>
                    <a:gd name="T53" fmla="*/ 19 h 492"/>
                    <a:gd name="T54" fmla="*/ 20 w 460"/>
                    <a:gd name="T55" fmla="*/ 17 h 492"/>
                    <a:gd name="T56" fmla="*/ 21 w 460"/>
                    <a:gd name="T57" fmla="*/ 15 h 492"/>
                    <a:gd name="T58" fmla="*/ 22 w 460"/>
                    <a:gd name="T59" fmla="*/ 13 h 492"/>
                    <a:gd name="T60" fmla="*/ 23 w 460"/>
                    <a:gd name="T61" fmla="*/ 11 h 492"/>
                    <a:gd name="T62" fmla="*/ 25 w 460"/>
                    <a:gd name="T63" fmla="*/ 10 h 492"/>
                    <a:gd name="T64" fmla="*/ 27 w 460"/>
                    <a:gd name="T65" fmla="*/ 8 h 492"/>
                    <a:gd name="T66" fmla="*/ 29 w 460"/>
                    <a:gd name="T67" fmla="*/ 7 h 492"/>
                    <a:gd name="T68" fmla="*/ 29 w 460"/>
                    <a:gd name="T69" fmla="*/ 6 h 492"/>
                    <a:gd name="T70" fmla="*/ 28 w 460"/>
                    <a:gd name="T71" fmla="*/ 5 h 492"/>
                    <a:gd name="T72" fmla="*/ 27 w 460"/>
                    <a:gd name="T73" fmla="*/ 4 h 492"/>
                    <a:gd name="T74" fmla="*/ 25 w 460"/>
                    <a:gd name="T75" fmla="*/ 3 h 492"/>
                    <a:gd name="T76" fmla="*/ 23 w 460"/>
                    <a:gd name="T77" fmla="*/ 2 h 492"/>
                    <a:gd name="T78" fmla="*/ 20 w 460"/>
                    <a:gd name="T79" fmla="*/ 1 h 492"/>
                    <a:gd name="T80" fmla="*/ 18 w 460"/>
                    <a:gd name="T81" fmla="*/ 0 h 492"/>
                    <a:gd name="T82" fmla="*/ 15 w 460"/>
                    <a:gd name="T83" fmla="*/ 0 h 492"/>
                    <a:gd name="T84" fmla="*/ 13 w 460"/>
                    <a:gd name="T85" fmla="*/ 0 h 492"/>
                    <a:gd name="T86" fmla="*/ 11 w 460"/>
                    <a:gd name="T87" fmla="*/ 1 h 492"/>
                    <a:gd name="T88" fmla="*/ 8 w 460"/>
                    <a:gd name="T89" fmla="*/ 2 h 492"/>
                    <a:gd name="T90" fmla="*/ 6 w 460"/>
                    <a:gd name="T91" fmla="*/ 4 h 492"/>
                    <a:gd name="T92" fmla="*/ 5 w 460"/>
                    <a:gd name="T93" fmla="*/ 6 h 492"/>
                    <a:gd name="T94" fmla="*/ 3 w 460"/>
                    <a:gd name="T95" fmla="*/ 7 h 492"/>
                    <a:gd name="T96" fmla="*/ 2 w 460"/>
                    <a:gd name="T97" fmla="*/ 10 h 492"/>
                    <a:gd name="T98" fmla="*/ 1 w 460"/>
                    <a:gd name="T99" fmla="*/ 12 h 492"/>
                    <a:gd name="T100" fmla="*/ 1 w 460"/>
                    <a:gd name="T101" fmla="*/ 14 h 492"/>
                    <a:gd name="T102" fmla="*/ 0 w 460"/>
                    <a:gd name="T103" fmla="*/ 17 h 492"/>
                    <a:gd name="T104" fmla="*/ 0 w 460"/>
                    <a:gd name="T105" fmla="*/ 20 h 492"/>
                    <a:gd name="T106" fmla="*/ 1 w 460"/>
                    <a:gd name="T107" fmla="*/ 23 h 492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60" h="492">
                      <a:moveTo>
                        <a:pt x="12" y="356"/>
                      </a:moveTo>
                      <a:lnTo>
                        <a:pt x="30" y="385"/>
                      </a:lnTo>
                      <a:lnTo>
                        <a:pt x="60" y="418"/>
                      </a:lnTo>
                      <a:lnTo>
                        <a:pt x="101" y="445"/>
                      </a:lnTo>
                      <a:lnTo>
                        <a:pt x="145" y="470"/>
                      </a:lnTo>
                      <a:lnTo>
                        <a:pt x="185" y="486"/>
                      </a:lnTo>
                      <a:lnTo>
                        <a:pt x="221" y="492"/>
                      </a:lnTo>
                      <a:lnTo>
                        <a:pt x="242" y="486"/>
                      </a:lnTo>
                      <a:lnTo>
                        <a:pt x="251" y="468"/>
                      </a:lnTo>
                      <a:lnTo>
                        <a:pt x="234" y="454"/>
                      </a:lnTo>
                      <a:lnTo>
                        <a:pt x="207" y="432"/>
                      </a:lnTo>
                      <a:lnTo>
                        <a:pt x="177" y="410"/>
                      </a:lnTo>
                      <a:lnTo>
                        <a:pt x="145" y="385"/>
                      </a:lnTo>
                      <a:lnTo>
                        <a:pt x="113" y="362"/>
                      </a:lnTo>
                      <a:lnTo>
                        <a:pt x="88" y="337"/>
                      </a:lnTo>
                      <a:lnTo>
                        <a:pt x="71" y="315"/>
                      </a:lnTo>
                      <a:lnTo>
                        <a:pt x="65" y="296"/>
                      </a:lnTo>
                      <a:lnTo>
                        <a:pt x="69" y="291"/>
                      </a:lnTo>
                      <a:lnTo>
                        <a:pt x="74" y="288"/>
                      </a:lnTo>
                      <a:lnTo>
                        <a:pt x="83" y="288"/>
                      </a:lnTo>
                      <a:lnTo>
                        <a:pt x="88" y="288"/>
                      </a:lnTo>
                      <a:lnTo>
                        <a:pt x="259" y="418"/>
                      </a:lnTo>
                      <a:lnTo>
                        <a:pt x="267" y="397"/>
                      </a:lnTo>
                      <a:lnTo>
                        <a:pt x="277" y="378"/>
                      </a:lnTo>
                      <a:lnTo>
                        <a:pt x="294" y="358"/>
                      </a:lnTo>
                      <a:lnTo>
                        <a:pt x="313" y="342"/>
                      </a:lnTo>
                      <a:lnTo>
                        <a:pt x="316" y="304"/>
                      </a:lnTo>
                      <a:lnTo>
                        <a:pt x="321" y="268"/>
                      </a:lnTo>
                      <a:lnTo>
                        <a:pt x="332" y="236"/>
                      </a:lnTo>
                      <a:lnTo>
                        <a:pt x="348" y="203"/>
                      </a:lnTo>
                      <a:lnTo>
                        <a:pt x="370" y="176"/>
                      </a:lnTo>
                      <a:lnTo>
                        <a:pt x="395" y="152"/>
                      </a:lnTo>
                      <a:lnTo>
                        <a:pt x="425" y="130"/>
                      </a:lnTo>
                      <a:lnTo>
                        <a:pt x="460" y="117"/>
                      </a:lnTo>
                      <a:lnTo>
                        <a:pt x="455" y="95"/>
                      </a:lnTo>
                      <a:lnTo>
                        <a:pt x="441" y="78"/>
                      </a:lnTo>
                      <a:lnTo>
                        <a:pt x="422" y="62"/>
                      </a:lnTo>
                      <a:lnTo>
                        <a:pt x="402" y="49"/>
                      </a:lnTo>
                      <a:lnTo>
                        <a:pt x="362" y="25"/>
                      </a:lnTo>
                      <a:lnTo>
                        <a:pt x="321" y="7"/>
                      </a:lnTo>
                      <a:lnTo>
                        <a:pt x="280" y="0"/>
                      </a:lnTo>
                      <a:lnTo>
                        <a:pt x="240" y="0"/>
                      </a:lnTo>
                      <a:lnTo>
                        <a:pt x="201" y="5"/>
                      </a:lnTo>
                      <a:lnTo>
                        <a:pt x="166" y="19"/>
                      </a:lnTo>
                      <a:lnTo>
                        <a:pt x="131" y="35"/>
                      </a:lnTo>
                      <a:lnTo>
                        <a:pt x="101" y="60"/>
                      </a:lnTo>
                      <a:lnTo>
                        <a:pt x="74" y="87"/>
                      </a:lnTo>
                      <a:lnTo>
                        <a:pt x="49" y="117"/>
                      </a:lnTo>
                      <a:lnTo>
                        <a:pt x="30" y="152"/>
                      </a:lnTo>
                      <a:lnTo>
                        <a:pt x="14" y="190"/>
                      </a:lnTo>
                      <a:lnTo>
                        <a:pt x="6" y="228"/>
                      </a:lnTo>
                      <a:lnTo>
                        <a:pt x="0" y="272"/>
                      </a:lnTo>
                      <a:lnTo>
                        <a:pt x="3" y="312"/>
                      </a:lnTo>
                      <a:lnTo>
                        <a:pt x="12" y="356"/>
                      </a:lnTo>
                      <a:close/>
                    </a:path>
                  </a:pathLst>
                </a:custGeom>
                <a:solidFill>
                  <a:srgbClr val="996B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5" name="Freeform 383"/>
                <p:cNvSpPr>
                  <a:spLocks/>
                </p:cNvSpPr>
                <p:nvPr/>
              </p:nvSpPr>
              <p:spPr bwMode="auto">
                <a:xfrm>
                  <a:off x="4777" y="1297"/>
                  <a:ext cx="16" cy="9"/>
                </a:xfrm>
                <a:custGeom>
                  <a:avLst/>
                  <a:gdLst>
                    <a:gd name="T0" fmla="*/ 0 w 66"/>
                    <a:gd name="T1" fmla="*/ 0 h 33"/>
                    <a:gd name="T2" fmla="*/ 2 w 66"/>
                    <a:gd name="T3" fmla="*/ 0 h 33"/>
                    <a:gd name="T4" fmla="*/ 2 w 66"/>
                    <a:gd name="T5" fmla="*/ 1 h 33"/>
                    <a:gd name="T6" fmla="*/ 3 w 66"/>
                    <a:gd name="T7" fmla="*/ 1 h 33"/>
                    <a:gd name="T8" fmla="*/ 3 w 66"/>
                    <a:gd name="T9" fmla="*/ 2 h 33"/>
                    <a:gd name="T10" fmla="*/ 4 w 66"/>
                    <a:gd name="T11" fmla="*/ 2 h 33"/>
                    <a:gd name="T12" fmla="*/ 4 w 66"/>
                    <a:gd name="T13" fmla="*/ 2 h 33"/>
                    <a:gd name="T14" fmla="*/ 4 w 66"/>
                    <a:gd name="T15" fmla="*/ 2 h 33"/>
                    <a:gd name="T16" fmla="*/ 3 w 66"/>
                    <a:gd name="T17" fmla="*/ 2 h 33"/>
                    <a:gd name="T18" fmla="*/ 2 w 66"/>
                    <a:gd name="T19" fmla="*/ 2 h 33"/>
                    <a:gd name="T20" fmla="*/ 1 w 66"/>
                    <a:gd name="T21" fmla="*/ 1 h 33"/>
                    <a:gd name="T22" fmla="*/ 0 w 66"/>
                    <a:gd name="T23" fmla="*/ 0 h 3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66" h="33">
                      <a:moveTo>
                        <a:pt x="0" y="3"/>
                      </a:moveTo>
                      <a:lnTo>
                        <a:pt x="27" y="0"/>
                      </a:lnTo>
                      <a:lnTo>
                        <a:pt x="39" y="8"/>
                      </a:lnTo>
                      <a:lnTo>
                        <a:pt x="49" y="14"/>
                      </a:lnTo>
                      <a:lnTo>
                        <a:pt x="57" y="22"/>
                      </a:lnTo>
                      <a:lnTo>
                        <a:pt x="66" y="28"/>
                      </a:lnTo>
                      <a:lnTo>
                        <a:pt x="66" y="30"/>
                      </a:lnTo>
                      <a:lnTo>
                        <a:pt x="66" y="33"/>
                      </a:lnTo>
                      <a:lnTo>
                        <a:pt x="52" y="28"/>
                      </a:lnTo>
                      <a:lnTo>
                        <a:pt x="36" y="22"/>
                      </a:lnTo>
                      <a:lnTo>
                        <a:pt x="20" y="14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CCAD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6" name="Freeform 384"/>
                <p:cNvSpPr>
                  <a:spLocks/>
                </p:cNvSpPr>
                <p:nvPr/>
              </p:nvSpPr>
              <p:spPr bwMode="auto">
                <a:xfrm>
                  <a:off x="4772" y="1293"/>
                  <a:ext cx="16" cy="9"/>
                </a:xfrm>
                <a:custGeom>
                  <a:avLst/>
                  <a:gdLst>
                    <a:gd name="T0" fmla="*/ 4 w 65"/>
                    <a:gd name="T1" fmla="*/ 2 h 37"/>
                    <a:gd name="T2" fmla="*/ 3 w 65"/>
                    <a:gd name="T3" fmla="*/ 2 h 37"/>
                    <a:gd name="T4" fmla="*/ 2 w 65"/>
                    <a:gd name="T5" fmla="*/ 2 h 37"/>
                    <a:gd name="T6" fmla="*/ 1 w 65"/>
                    <a:gd name="T7" fmla="*/ 1 h 37"/>
                    <a:gd name="T8" fmla="*/ 0 w 65"/>
                    <a:gd name="T9" fmla="*/ 1 h 37"/>
                    <a:gd name="T10" fmla="*/ 0 w 65"/>
                    <a:gd name="T11" fmla="*/ 0 h 37"/>
                    <a:gd name="T12" fmla="*/ 2 w 65"/>
                    <a:gd name="T13" fmla="*/ 0 h 37"/>
                    <a:gd name="T14" fmla="*/ 2 w 65"/>
                    <a:gd name="T15" fmla="*/ 0 h 37"/>
                    <a:gd name="T16" fmla="*/ 3 w 65"/>
                    <a:gd name="T17" fmla="*/ 1 h 37"/>
                    <a:gd name="T18" fmla="*/ 3 w 65"/>
                    <a:gd name="T19" fmla="*/ 1 h 37"/>
                    <a:gd name="T20" fmla="*/ 4 w 65"/>
                    <a:gd name="T21" fmla="*/ 2 h 3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5" h="37">
                      <a:moveTo>
                        <a:pt x="65" y="30"/>
                      </a:moveTo>
                      <a:lnTo>
                        <a:pt x="44" y="37"/>
                      </a:lnTo>
                      <a:lnTo>
                        <a:pt x="33" y="30"/>
                      </a:lnTo>
                      <a:lnTo>
                        <a:pt x="19" y="25"/>
                      </a:lnTo>
                      <a:lnTo>
                        <a:pt x="9" y="18"/>
                      </a:lnTo>
                      <a:lnTo>
                        <a:pt x="0" y="9"/>
                      </a:lnTo>
                      <a:lnTo>
                        <a:pt x="28" y="0"/>
                      </a:lnTo>
                      <a:lnTo>
                        <a:pt x="35" y="9"/>
                      </a:lnTo>
                      <a:lnTo>
                        <a:pt x="46" y="18"/>
                      </a:lnTo>
                      <a:lnTo>
                        <a:pt x="58" y="25"/>
                      </a:lnTo>
                      <a:lnTo>
                        <a:pt x="65" y="30"/>
                      </a:lnTo>
                      <a:close/>
                    </a:path>
                  </a:pathLst>
                </a:custGeom>
                <a:solidFill>
                  <a:srgbClr val="CCAD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7" name="Freeform 385"/>
                <p:cNvSpPr>
                  <a:spLocks noEditPoints="1"/>
                </p:cNvSpPr>
                <p:nvPr/>
              </p:nvSpPr>
              <p:spPr bwMode="auto">
                <a:xfrm>
                  <a:off x="4767" y="1282"/>
                  <a:ext cx="33" cy="16"/>
                </a:xfrm>
                <a:custGeom>
                  <a:avLst/>
                  <a:gdLst>
                    <a:gd name="T0" fmla="*/ 4 w 129"/>
                    <a:gd name="T1" fmla="*/ 4 h 63"/>
                    <a:gd name="T2" fmla="*/ 2 w 129"/>
                    <a:gd name="T3" fmla="*/ 4 h 63"/>
                    <a:gd name="T4" fmla="*/ 2 w 129"/>
                    <a:gd name="T5" fmla="*/ 4 h 63"/>
                    <a:gd name="T6" fmla="*/ 1 w 129"/>
                    <a:gd name="T7" fmla="*/ 3 h 63"/>
                    <a:gd name="T8" fmla="*/ 1 w 129"/>
                    <a:gd name="T9" fmla="*/ 3 h 63"/>
                    <a:gd name="T10" fmla="*/ 0 w 129"/>
                    <a:gd name="T11" fmla="*/ 3 h 63"/>
                    <a:gd name="T12" fmla="*/ 2 w 129"/>
                    <a:gd name="T13" fmla="*/ 2 h 63"/>
                    <a:gd name="T14" fmla="*/ 2 w 129"/>
                    <a:gd name="T15" fmla="*/ 2 h 63"/>
                    <a:gd name="T16" fmla="*/ 3 w 129"/>
                    <a:gd name="T17" fmla="*/ 3 h 63"/>
                    <a:gd name="T18" fmla="*/ 4 w 129"/>
                    <a:gd name="T19" fmla="*/ 3 h 63"/>
                    <a:gd name="T20" fmla="*/ 4 w 129"/>
                    <a:gd name="T21" fmla="*/ 4 h 63"/>
                    <a:gd name="T22" fmla="*/ 7 w 129"/>
                    <a:gd name="T23" fmla="*/ 0 h 63"/>
                    <a:gd name="T24" fmla="*/ 8 w 129"/>
                    <a:gd name="T25" fmla="*/ 0 h 63"/>
                    <a:gd name="T26" fmla="*/ 8 w 129"/>
                    <a:gd name="T27" fmla="*/ 0 h 63"/>
                    <a:gd name="T28" fmla="*/ 8 w 129"/>
                    <a:gd name="T29" fmla="*/ 0 h 63"/>
                    <a:gd name="T30" fmla="*/ 8 w 129"/>
                    <a:gd name="T31" fmla="*/ 1 h 63"/>
                    <a:gd name="T32" fmla="*/ 8 w 129"/>
                    <a:gd name="T33" fmla="*/ 1 h 63"/>
                    <a:gd name="T34" fmla="*/ 7 w 129"/>
                    <a:gd name="T35" fmla="*/ 0 h 6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29" h="63">
                      <a:moveTo>
                        <a:pt x="64" y="60"/>
                      </a:moveTo>
                      <a:lnTo>
                        <a:pt x="37" y="63"/>
                      </a:lnTo>
                      <a:lnTo>
                        <a:pt x="27" y="58"/>
                      </a:lnTo>
                      <a:lnTo>
                        <a:pt x="16" y="49"/>
                      </a:lnTo>
                      <a:lnTo>
                        <a:pt x="7" y="44"/>
                      </a:lnTo>
                      <a:lnTo>
                        <a:pt x="0" y="38"/>
                      </a:lnTo>
                      <a:lnTo>
                        <a:pt x="27" y="30"/>
                      </a:lnTo>
                      <a:lnTo>
                        <a:pt x="35" y="35"/>
                      </a:lnTo>
                      <a:lnTo>
                        <a:pt x="43" y="44"/>
                      </a:lnTo>
                      <a:lnTo>
                        <a:pt x="53" y="52"/>
                      </a:lnTo>
                      <a:lnTo>
                        <a:pt x="64" y="60"/>
                      </a:lnTo>
                      <a:close/>
                      <a:moveTo>
                        <a:pt x="111" y="5"/>
                      </a:moveTo>
                      <a:lnTo>
                        <a:pt x="129" y="0"/>
                      </a:lnTo>
                      <a:lnTo>
                        <a:pt x="127" y="3"/>
                      </a:lnTo>
                      <a:lnTo>
                        <a:pt x="124" y="5"/>
                      </a:lnTo>
                      <a:lnTo>
                        <a:pt x="122" y="12"/>
                      </a:lnTo>
                      <a:lnTo>
                        <a:pt x="119" y="14"/>
                      </a:lnTo>
                      <a:lnTo>
                        <a:pt x="111" y="5"/>
                      </a:lnTo>
                      <a:close/>
                    </a:path>
                  </a:pathLst>
                </a:custGeom>
                <a:solidFill>
                  <a:srgbClr val="C6A87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8" name="Freeform 386"/>
                <p:cNvSpPr>
                  <a:spLocks noEditPoints="1"/>
                </p:cNvSpPr>
                <p:nvPr/>
              </p:nvSpPr>
              <p:spPr bwMode="auto">
                <a:xfrm>
                  <a:off x="4763" y="1275"/>
                  <a:ext cx="43" cy="20"/>
                </a:xfrm>
                <a:custGeom>
                  <a:avLst/>
                  <a:gdLst>
                    <a:gd name="T0" fmla="*/ 4 w 173"/>
                    <a:gd name="T1" fmla="*/ 5 h 79"/>
                    <a:gd name="T2" fmla="*/ 2 w 173"/>
                    <a:gd name="T3" fmla="*/ 5 h 79"/>
                    <a:gd name="T4" fmla="*/ 1 w 173"/>
                    <a:gd name="T5" fmla="*/ 5 h 79"/>
                    <a:gd name="T6" fmla="*/ 1 w 173"/>
                    <a:gd name="T7" fmla="*/ 4 h 79"/>
                    <a:gd name="T8" fmla="*/ 0 w 173"/>
                    <a:gd name="T9" fmla="*/ 4 h 79"/>
                    <a:gd name="T10" fmla="*/ 0 w 173"/>
                    <a:gd name="T11" fmla="*/ 4 h 79"/>
                    <a:gd name="T12" fmla="*/ 1 w 173"/>
                    <a:gd name="T13" fmla="*/ 3 h 79"/>
                    <a:gd name="T14" fmla="*/ 2 w 173"/>
                    <a:gd name="T15" fmla="*/ 3 h 79"/>
                    <a:gd name="T16" fmla="*/ 2 w 173"/>
                    <a:gd name="T17" fmla="*/ 4 h 79"/>
                    <a:gd name="T18" fmla="*/ 3 w 173"/>
                    <a:gd name="T19" fmla="*/ 4 h 79"/>
                    <a:gd name="T20" fmla="*/ 4 w 173"/>
                    <a:gd name="T21" fmla="*/ 5 h 79"/>
                    <a:gd name="T22" fmla="*/ 7 w 173"/>
                    <a:gd name="T23" fmla="*/ 2 h 79"/>
                    <a:gd name="T24" fmla="*/ 11 w 173"/>
                    <a:gd name="T25" fmla="*/ 0 h 79"/>
                    <a:gd name="T26" fmla="*/ 10 w 173"/>
                    <a:gd name="T27" fmla="*/ 1 h 79"/>
                    <a:gd name="T28" fmla="*/ 10 w 173"/>
                    <a:gd name="T29" fmla="*/ 2 h 79"/>
                    <a:gd name="T30" fmla="*/ 9 w 173"/>
                    <a:gd name="T31" fmla="*/ 2 h 79"/>
                    <a:gd name="T32" fmla="*/ 8 w 173"/>
                    <a:gd name="T33" fmla="*/ 3 h 79"/>
                    <a:gd name="T34" fmla="*/ 7 w 173"/>
                    <a:gd name="T35" fmla="*/ 2 h 7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3" h="79">
                      <a:moveTo>
                        <a:pt x="65" y="70"/>
                      </a:moveTo>
                      <a:lnTo>
                        <a:pt x="37" y="79"/>
                      </a:lnTo>
                      <a:lnTo>
                        <a:pt x="26" y="74"/>
                      </a:lnTo>
                      <a:lnTo>
                        <a:pt x="16" y="65"/>
                      </a:lnTo>
                      <a:lnTo>
                        <a:pt x="7" y="60"/>
                      </a:lnTo>
                      <a:lnTo>
                        <a:pt x="0" y="54"/>
                      </a:lnTo>
                      <a:lnTo>
                        <a:pt x="26" y="47"/>
                      </a:lnTo>
                      <a:lnTo>
                        <a:pt x="35" y="52"/>
                      </a:lnTo>
                      <a:lnTo>
                        <a:pt x="42" y="58"/>
                      </a:lnTo>
                      <a:lnTo>
                        <a:pt x="54" y="65"/>
                      </a:lnTo>
                      <a:lnTo>
                        <a:pt x="65" y="70"/>
                      </a:lnTo>
                      <a:close/>
                      <a:moveTo>
                        <a:pt x="111" y="22"/>
                      </a:moveTo>
                      <a:lnTo>
                        <a:pt x="173" y="0"/>
                      </a:lnTo>
                      <a:lnTo>
                        <a:pt x="162" y="12"/>
                      </a:lnTo>
                      <a:lnTo>
                        <a:pt x="155" y="22"/>
                      </a:lnTo>
                      <a:lnTo>
                        <a:pt x="146" y="33"/>
                      </a:lnTo>
                      <a:lnTo>
                        <a:pt x="138" y="44"/>
                      </a:lnTo>
                      <a:lnTo>
                        <a:pt x="111" y="22"/>
                      </a:lnTo>
                      <a:close/>
                    </a:path>
                  </a:pathLst>
                </a:custGeom>
                <a:solidFill>
                  <a:srgbClr val="C1A07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9" name="Freeform 387"/>
                <p:cNvSpPr>
                  <a:spLocks noEditPoints="1"/>
                </p:cNvSpPr>
                <p:nvPr/>
              </p:nvSpPr>
              <p:spPr bwMode="auto">
                <a:xfrm>
                  <a:off x="4759" y="1270"/>
                  <a:ext cx="50" cy="22"/>
                </a:xfrm>
                <a:custGeom>
                  <a:avLst/>
                  <a:gdLst>
                    <a:gd name="T0" fmla="*/ 10 w 200"/>
                    <a:gd name="T1" fmla="*/ 3 h 90"/>
                    <a:gd name="T2" fmla="*/ 9 w 200"/>
                    <a:gd name="T3" fmla="*/ 3 h 90"/>
                    <a:gd name="T4" fmla="*/ 7 w 200"/>
                    <a:gd name="T5" fmla="*/ 2 h 90"/>
                    <a:gd name="T6" fmla="*/ 13 w 200"/>
                    <a:gd name="T7" fmla="*/ 0 h 90"/>
                    <a:gd name="T8" fmla="*/ 13 w 200"/>
                    <a:gd name="T9" fmla="*/ 0 h 90"/>
                    <a:gd name="T10" fmla="*/ 13 w 200"/>
                    <a:gd name="T11" fmla="*/ 0 h 90"/>
                    <a:gd name="T12" fmla="*/ 13 w 200"/>
                    <a:gd name="T13" fmla="*/ 1 h 90"/>
                    <a:gd name="T14" fmla="*/ 13 w 200"/>
                    <a:gd name="T15" fmla="*/ 1 h 90"/>
                    <a:gd name="T16" fmla="*/ 12 w 200"/>
                    <a:gd name="T17" fmla="*/ 1 h 90"/>
                    <a:gd name="T18" fmla="*/ 11 w 200"/>
                    <a:gd name="T19" fmla="*/ 2 h 90"/>
                    <a:gd name="T20" fmla="*/ 11 w 200"/>
                    <a:gd name="T21" fmla="*/ 2 h 90"/>
                    <a:gd name="T22" fmla="*/ 10 w 200"/>
                    <a:gd name="T23" fmla="*/ 3 h 90"/>
                    <a:gd name="T24" fmla="*/ 4 w 200"/>
                    <a:gd name="T25" fmla="*/ 5 h 90"/>
                    <a:gd name="T26" fmla="*/ 2 w 200"/>
                    <a:gd name="T27" fmla="*/ 5 h 90"/>
                    <a:gd name="T28" fmla="*/ 2 w 200"/>
                    <a:gd name="T29" fmla="*/ 5 h 90"/>
                    <a:gd name="T30" fmla="*/ 1 w 200"/>
                    <a:gd name="T31" fmla="*/ 4 h 90"/>
                    <a:gd name="T32" fmla="*/ 0 w 200"/>
                    <a:gd name="T33" fmla="*/ 4 h 90"/>
                    <a:gd name="T34" fmla="*/ 0 w 200"/>
                    <a:gd name="T35" fmla="*/ 4 h 90"/>
                    <a:gd name="T36" fmla="*/ 2 w 200"/>
                    <a:gd name="T37" fmla="*/ 3 h 90"/>
                    <a:gd name="T38" fmla="*/ 2 w 200"/>
                    <a:gd name="T39" fmla="*/ 4 h 90"/>
                    <a:gd name="T40" fmla="*/ 3 w 200"/>
                    <a:gd name="T41" fmla="*/ 4 h 90"/>
                    <a:gd name="T42" fmla="*/ 3 w 200"/>
                    <a:gd name="T43" fmla="*/ 4 h 90"/>
                    <a:gd name="T44" fmla="*/ 4 w 200"/>
                    <a:gd name="T45" fmla="*/ 5 h 9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00" h="90">
                      <a:moveTo>
                        <a:pt x="164" y="52"/>
                      </a:moveTo>
                      <a:lnTo>
                        <a:pt x="146" y="57"/>
                      </a:lnTo>
                      <a:lnTo>
                        <a:pt x="108" y="30"/>
                      </a:lnTo>
                      <a:lnTo>
                        <a:pt x="200" y="0"/>
                      </a:lnTo>
                      <a:lnTo>
                        <a:pt x="200" y="4"/>
                      </a:lnTo>
                      <a:lnTo>
                        <a:pt x="200" y="9"/>
                      </a:lnTo>
                      <a:lnTo>
                        <a:pt x="200" y="11"/>
                      </a:lnTo>
                      <a:lnTo>
                        <a:pt x="200" y="14"/>
                      </a:lnTo>
                      <a:lnTo>
                        <a:pt x="189" y="22"/>
                      </a:lnTo>
                      <a:lnTo>
                        <a:pt x="178" y="34"/>
                      </a:lnTo>
                      <a:lnTo>
                        <a:pt x="171" y="41"/>
                      </a:lnTo>
                      <a:lnTo>
                        <a:pt x="164" y="52"/>
                      </a:lnTo>
                      <a:close/>
                      <a:moveTo>
                        <a:pt x="62" y="82"/>
                      </a:moveTo>
                      <a:lnTo>
                        <a:pt x="35" y="90"/>
                      </a:lnTo>
                      <a:lnTo>
                        <a:pt x="23" y="82"/>
                      </a:lnTo>
                      <a:lnTo>
                        <a:pt x="12" y="74"/>
                      </a:lnTo>
                      <a:lnTo>
                        <a:pt x="5" y="66"/>
                      </a:lnTo>
                      <a:lnTo>
                        <a:pt x="0" y="60"/>
                      </a:lnTo>
                      <a:lnTo>
                        <a:pt x="23" y="52"/>
                      </a:lnTo>
                      <a:lnTo>
                        <a:pt x="32" y="60"/>
                      </a:lnTo>
                      <a:lnTo>
                        <a:pt x="40" y="66"/>
                      </a:lnTo>
                      <a:lnTo>
                        <a:pt x="51" y="74"/>
                      </a:lnTo>
                      <a:lnTo>
                        <a:pt x="62" y="82"/>
                      </a:lnTo>
                      <a:close/>
                    </a:path>
                  </a:pathLst>
                </a:custGeom>
                <a:solidFill>
                  <a:srgbClr val="BF9B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0" name="Freeform 388"/>
                <p:cNvSpPr>
                  <a:spLocks noEditPoints="1"/>
                </p:cNvSpPr>
                <p:nvPr/>
              </p:nvSpPr>
              <p:spPr bwMode="auto">
                <a:xfrm>
                  <a:off x="4756" y="1265"/>
                  <a:ext cx="53" cy="24"/>
                </a:xfrm>
                <a:custGeom>
                  <a:avLst/>
                  <a:gdLst>
                    <a:gd name="T0" fmla="*/ 13 w 209"/>
                    <a:gd name="T1" fmla="*/ 3 h 95"/>
                    <a:gd name="T2" fmla="*/ 9 w 209"/>
                    <a:gd name="T3" fmla="*/ 4 h 95"/>
                    <a:gd name="T4" fmla="*/ 6 w 209"/>
                    <a:gd name="T5" fmla="*/ 2 h 95"/>
                    <a:gd name="T6" fmla="*/ 13 w 209"/>
                    <a:gd name="T7" fmla="*/ 0 h 95"/>
                    <a:gd name="T8" fmla="*/ 13 w 209"/>
                    <a:gd name="T9" fmla="*/ 1 h 95"/>
                    <a:gd name="T10" fmla="*/ 13 w 209"/>
                    <a:gd name="T11" fmla="*/ 1 h 95"/>
                    <a:gd name="T12" fmla="*/ 13 w 209"/>
                    <a:gd name="T13" fmla="*/ 2 h 95"/>
                    <a:gd name="T14" fmla="*/ 13 w 209"/>
                    <a:gd name="T15" fmla="*/ 2 h 95"/>
                    <a:gd name="T16" fmla="*/ 13 w 209"/>
                    <a:gd name="T17" fmla="*/ 2 h 95"/>
                    <a:gd name="T18" fmla="*/ 13 w 209"/>
                    <a:gd name="T19" fmla="*/ 3 h 95"/>
                    <a:gd name="T20" fmla="*/ 13 w 209"/>
                    <a:gd name="T21" fmla="*/ 3 h 95"/>
                    <a:gd name="T22" fmla="*/ 13 w 209"/>
                    <a:gd name="T23" fmla="*/ 3 h 95"/>
                    <a:gd name="T24" fmla="*/ 3 w 209"/>
                    <a:gd name="T25" fmla="*/ 6 h 95"/>
                    <a:gd name="T26" fmla="*/ 2 w 209"/>
                    <a:gd name="T27" fmla="*/ 6 h 95"/>
                    <a:gd name="T28" fmla="*/ 1 w 209"/>
                    <a:gd name="T29" fmla="*/ 6 h 95"/>
                    <a:gd name="T30" fmla="*/ 1 w 209"/>
                    <a:gd name="T31" fmla="*/ 5 h 95"/>
                    <a:gd name="T32" fmla="*/ 0 w 209"/>
                    <a:gd name="T33" fmla="*/ 5 h 95"/>
                    <a:gd name="T34" fmla="*/ 0 w 209"/>
                    <a:gd name="T35" fmla="*/ 4 h 95"/>
                    <a:gd name="T36" fmla="*/ 1 w 209"/>
                    <a:gd name="T37" fmla="*/ 4 h 95"/>
                    <a:gd name="T38" fmla="*/ 1 w 209"/>
                    <a:gd name="T39" fmla="*/ 4 h 95"/>
                    <a:gd name="T40" fmla="*/ 2 w 209"/>
                    <a:gd name="T41" fmla="*/ 5 h 95"/>
                    <a:gd name="T42" fmla="*/ 3 w 209"/>
                    <a:gd name="T43" fmla="*/ 5 h 95"/>
                    <a:gd name="T44" fmla="*/ 3 w 209"/>
                    <a:gd name="T45" fmla="*/ 6 h 9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09" h="95">
                      <a:moveTo>
                        <a:pt x="198" y="41"/>
                      </a:moveTo>
                      <a:lnTo>
                        <a:pt x="136" y="63"/>
                      </a:lnTo>
                      <a:lnTo>
                        <a:pt x="97" y="33"/>
                      </a:lnTo>
                      <a:lnTo>
                        <a:pt x="209" y="0"/>
                      </a:lnTo>
                      <a:lnTo>
                        <a:pt x="209" y="9"/>
                      </a:lnTo>
                      <a:lnTo>
                        <a:pt x="209" y="17"/>
                      </a:lnTo>
                      <a:lnTo>
                        <a:pt x="209" y="25"/>
                      </a:lnTo>
                      <a:lnTo>
                        <a:pt x="209" y="33"/>
                      </a:lnTo>
                      <a:lnTo>
                        <a:pt x="203" y="35"/>
                      </a:lnTo>
                      <a:lnTo>
                        <a:pt x="201" y="39"/>
                      </a:lnTo>
                      <a:lnTo>
                        <a:pt x="201" y="41"/>
                      </a:lnTo>
                      <a:lnTo>
                        <a:pt x="198" y="41"/>
                      </a:lnTo>
                      <a:close/>
                      <a:moveTo>
                        <a:pt x="51" y="88"/>
                      </a:moveTo>
                      <a:lnTo>
                        <a:pt x="25" y="95"/>
                      </a:lnTo>
                      <a:lnTo>
                        <a:pt x="16" y="88"/>
                      </a:lnTo>
                      <a:lnTo>
                        <a:pt x="9" y="79"/>
                      </a:lnTo>
                      <a:lnTo>
                        <a:pt x="5" y="71"/>
                      </a:lnTo>
                      <a:lnTo>
                        <a:pt x="0" y="63"/>
                      </a:lnTo>
                      <a:lnTo>
                        <a:pt x="11" y="55"/>
                      </a:lnTo>
                      <a:lnTo>
                        <a:pt x="21" y="63"/>
                      </a:lnTo>
                      <a:lnTo>
                        <a:pt x="30" y="71"/>
                      </a:lnTo>
                      <a:lnTo>
                        <a:pt x="41" y="79"/>
                      </a:lnTo>
                      <a:lnTo>
                        <a:pt x="51" y="88"/>
                      </a:lnTo>
                      <a:close/>
                    </a:path>
                  </a:pathLst>
                </a:custGeom>
                <a:solidFill>
                  <a:srgbClr val="BA96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1" name="Freeform 389"/>
                <p:cNvSpPr>
                  <a:spLocks noEditPoints="1"/>
                </p:cNvSpPr>
                <p:nvPr/>
              </p:nvSpPr>
              <p:spPr bwMode="auto">
                <a:xfrm>
                  <a:off x="4754" y="1259"/>
                  <a:ext cx="55" cy="26"/>
                </a:xfrm>
                <a:custGeom>
                  <a:avLst/>
                  <a:gdLst>
                    <a:gd name="T0" fmla="*/ 13 w 223"/>
                    <a:gd name="T1" fmla="*/ 3 h 100"/>
                    <a:gd name="T2" fmla="*/ 8 w 223"/>
                    <a:gd name="T3" fmla="*/ 5 h 100"/>
                    <a:gd name="T4" fmla="*/ 5 w 223"/>
                    <a:gd name="T5" fmla="*/ 3 h 100"/>
                    <a:gd name="T6" fmla="*/ 14 w 223"/>
                    <a:gd name="T7" fmla="*/ 0 h 100"/>
                    <a:gd name="T8" fmla="*/ 13 w 223"/>
                    <a:gd name="T9" fmla="*/ 1 h 100"/>
                    <a:gd name="T10" fmla="*/ 13 w 223"/>
                    <a:gd name="T11" fmla="*/ 1 h 100"/>
                    <a:gd name="T12" fmla="*/ 13 w 223"/>
                    <a:gd name="T13" fmla="*/ 2 h 100"/>
                    <a:gd name="T14" fmla="*/ 13 w 223"/>
                    <a:gd name="T15" fmla="*/ 3 h 100"/>
                    <a:gd name="T16" fmla="*/ 3 w 223"/>
                    <a:gd name="T17" fmla="*/ 6 h 100"/>
                    <a:gd name="T18" fmla="*/ 1 w 223"/>
                    <a:gd name="T19" fmla="*/ 7 h 100"/>
                    <a:gd name="T20" fmla="*/ 1 w 223"/>
                    <a:gd name="T21" fmla="*/ 7 h 100"/>
                    <a:gd name="T22" fmla="*/ 1 w 223"/>
                    <a:gd name="T23" fmla="*/ 6 h 100"/>
                    <a:gd name="T24" fmla="*/ 0 w 223"/>
                    <a:gd name="T25" fmla="*/ 5 h 100"/>
                    <a:gd name="T26" fmla="*/ 0 w 223"/>
                    <a:gd name="T27" fmla="*/ 5 h 100"/>
                    <a:gd name="T28" fmla="*/ 0 w 223"/>
                    <a:gd name="T29" fmla="*/ 5 h 100"/>
                    <a:gd name="T30" fmla="*/ 0 w 223"/>
                    <a:gd name="T31" fmla="*/ 5 h 100"/>
                    <a:gd name="T32" fmla="*/ 0 w 223"/>
                    <a:gd name="T33" fmla="*/ 5 h 100"/>
                    <a:gd name="T34" fmla="*/ 0 w 223"/>
                    <a:gd name="T35" fmla="*/ 4 h 100"/>
                    <a:gd name="T36" fmla="*/ 0 w 223"/>
                    <a:gd name="T37" fmla="*/ 4 h 100"/>
                    <a:gd name="T38" fmla="*/ 1 w 223"/>
                    <a:gd name="T39" fmla="*/ 5 h 100"/>
                    <a:gd name="T40" fmla="*/ 1 w 223"/>
                    <a:gd name="T41" fmla="*/ 5 h 100"/>
                    <a:gd name="T42" fmla="*/ 2 w 223"/>
                    <a:gd name="T43" fmla="*/ 6 h 100"/>
                    <a:gd name="T44" fmla="*/ 3 w 223"/>
                    <a:gd name="T45" fmla="*/ 6 h 10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23" h="100">
                      <a:moveTo>
                        <a:pt x="220" y="40"/>
                      </a:moveTo>
                      <a:lnTo>
                        <a:pt x="128" y="70"/>
                      </a:lnTo>
                      <a:lnTo>
                        <a:pt x="90" y="38"/>
                      </a:lnTo>
                      <a:lnTo>
                        <a:pt x="223" y="0"/>
                      </a:lnTo>
                      <a:lnTo>
                        <a:pt x="220" y="10"/>
                      </a:lnTo>
                      <a:lnTo>
                        <a:pt x="220" y="21"/>
                      </a:lnTo>
                      <a:lnTo>
                        <a:pt x="220" y="33"/>
                      </a:lnTo>
                      <a:lnTo>
                        <a:pt x="220" y="40"/>
                      </a:lnTo>
                      <a:close/>
                      <a:moveTo>
                        <a:pt x="43" y="92"/>
                      </a:moveTo>
                      <a:lnTo>
                        <a:pt x="20" y="100"/>
                      </a:lnTo>
                      <a:lnTo>
                        <a:pt x="13" y="95"/>
                      </a:lnTo>
                      <a:lnTo>
                        <a:pt x="11" y="86"/>
                      </a:lnTo>
                      <a:lnTo>
                        <a:pt x="6" y="81"/>
                      </a:lnTo>
                      <a:lnTo>
                        <a:pt x="2" y="76"/>
                      </a:lnTo>
                      <a:lnTo>
                        <a:pt x="2" y="74"/>
                      </a:lnTo>
                      <a:lnTo>
                        <a:pt x="2" y="70"/>
                      </a:lnTo>
                      <a:lnTo>
                        <a:pt x="0" y="68"/>
                      </a:lnTo>
                      <a:lnTo>
                        <a:pt x="0" y="62"/>
                      </a:lnTo>
                      <a:lnTo>
                        <a:pt x="8" y="62"/>
                      </a:lnTo>
                      <a:lnTo>
                        <a:pt x="16" y="70"/>
                      </a:lnTo>
                      <a:lnTo>
                        <a:pt x="25" y="76"/>
                      </a:lnTo>
                      <a:lnTo>
                        <a:pt x="32" y="84"/>
                      </a:lnTo>
                      <a:lnTo>
                        <a:pt x="43" y="92"/>
                      </a:lnTo>
                      <a:close/>
                    </a:path>
                  </a:pathLst>
                </a:custGeom>
                <a:solidFill>
                  <a:srgbClr val="B58E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2" name="Freeform 390"/>
                <p:cNvSpPr>
                  <a:spLocks noEditPoints="1"/>
                </p:cNvSpPr>
                <p:nvPr/>
              </p:nvSpPr>
              <p:spPr bwMode="auto">
                <a:xfrm>
                  <a:off x="4754" y="1254"/>
                  <a:ext cx="58" cy="27"/>
                </a:xfrm>
                <a:custGeom>
                  <a:avLst/>
                  <a:gdLst>
                    <a:gd name="T0" fmla="*/ 14 w 231"/>
                    <a:gd name="T1" fmla="*/ 3 h 106"/>
                    <a:gd name="T2" fmla="*/ 7 w 231"/>
                    <a:gd name="T3" fmla="*/ 5 h 106"/>
                    <a:gd name="T4" fmla="*/ 4 w 231"/>
                    <a:gd name="T5" fmla="*/ 3 h 106"/>
                    <a:gd name="T6" fmla="*/ 15 w 231"/>
                    <a:gd name="T7" fmla="*/ 0 h 106"/>
                    <a:gd name="T8" fmla="*/ 14 w 231"/>
                    <a:gd name="T9" fmla="*/ 1 h 106"/>
                    <a:gd name="T10" fmla="*/ 14 w 231"/>
                    <a:gd name="T11" fmla="*/ 2 h 106"/>
                    <a:gd name="T12" fmla="*/ 14 w 231"/>
                    <a:gd name="T13" fmla="*/ 2 h 106"/>
                    <a:gd name="T14" fmla="*/ 14 w 231"/>
                    <a:gd name="T15" fmla="*/ 3 h 106"/>
                    <a:gd name="T16" fmla="*/ 2 w 231"/>
                    <a:gd name="T17" fmla="*/ 6 h 106"/>
                    <a:gd name="T18" fmla="*/ 1 w 231"/>
                    <a:gd name="T19" fmla="*/ 7 h 106"/>
                    <a:gd name="T20" fmla="*/ 1 w 231"/>
                    <a:gd name="T21" fmla="*/ 7 h 106"/>
                    <a:gd name="T22" fmla="*/ 1 w 231"/>
                    <a:gd name="T23" fmla="*/ 7 h 106"/>
                    <a:gd name="T24" fmla="*/ 1 w 231"/>
                    <a:gd name="T25" fmla="*/ 6 h 106"/>
                    <a:gd name="T26" fmla="*/ 0 w 231"/>
                    <a:gd name="T27" fmla="*/ 6 h 106"/>
                    <a:gd name="T28" fmla="*/ 0 w 231"/>
                    <a:gd name="T29" fmla="*/ 6 h 106"/>
                    <a:gd name="T30" fmla="*/ 0 w 231"/>
                    <a:gd name="T31" fmla="*/ 6 h 106"/>
                    <a:gd name="T32" fmla="*/ 0 w 231"/>
                    <a:gd name="T33" fmla="*/ 5 h 106"/>
                    <a:gd name="T34" fmla="*/ 0 w 231"/>
                    <a:gd name="T35" fmla="*/ 5 h 106"/>
                    <a:gd name="T36" fmla="*/ 0 w 231"/>
                    <a:gd name="T37" fmla="*/ 5 h 106"/>
                    <a:gd name="T38" fmla="*/ 1 w 231"/>
                    <a:gd name="T39" fmla="*/ 6 h 106"/>
                    <a:gd name="T40" fmla="*/ 1 w 231"/>
                    <a:gd name="T41" fmla="*/ 6 h 106"/>
                    <a:gd name="T42" fmla="*/ 2 w 231"/>
                    <a:gd name="T43" fmla="*/ 6 h 106"/>
                    <a:gd name="T44" fmla="*/ 3 w 231"/>
                    <a:gd name="T45" fmla="*/ 4 h 106"/>
                    <a:gd name="T46" fmla="*/ 3 w 231"/>
                    <a:gd name="T47" fmla="*/ 3 h 106"/>
                    <a:gd name="T48" fmla="*/ 3 w 231"/>
                    <a:gd name="T49" fmla="*/ 4 h 106"/>
                    <a:gd name="T50" fmla="*/ 3 w 231"/>
                    <a:gd name="T51" fmla="*/ 4 h 106"/>
                    <a:gd name="T52" fmla="*/ 3 w 231"/>
                    <a:gd name="T53" fmla="*/ 4 h 106"/>
                    <a:gd name="T54" fmla="*/ 3 w 231"/>
                    <a:gd name="T55" fmla="*/ 4 h 106"/>
                    <a:gd name="T56" fmla="*/ 3 w 231"/>
                    <a:gd name="T57" fmla="*/ 4 h 10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231" h="106">
                      <a:moveTo>
                        <a:pt x="220" y="43"/>
                      </a:moveTo>
                      <a:lnTo>
                        <a:pt x="108" y="76"/>
                      </a:lnTo>
                      <a:lnTo>
                        <a:pt x="68" y="46"/>
                      </a:lnTo>
                      <a:lnTo>
                        <a:pt x="231" y="0"/>
                      </a:lnTo>
                      <a:lnTo>
                        <a:pt x="226" y="11"/>
                      </a:lnTo>
                      <a:lnTo>
                        <a:pt x="223" y="22"/>
                      </a:lnTo>
                      <a:lnTo>
                        <a:pt x="220" y="32"/>
                      </a:lnTo>
                      <a:lnTo>
                        <a:pt x="220" y="43"/>
                      </a:lnTo>
                      <a:close/>
                      <a:moveTo>
                        <a:pt x="22" y="98"/>
                      </a:moveTo>
                      <a:lnTo>
                        <a:pt x="11" y="106"/>
                      </a:lnTo>
                      <a:lnTo>
                        <a:pt x="8" y="103"/>
                      </a:lnTo>
                      <a:lnTo>
                        <a:pt x="8" y="101"/>
                      </a:lnTo>
                      <a:lnTo>
                        <a:pt x="6" y="98"/>
                      </a:lnTo>
                      <a:lnTo>
                        <a:pt x="2" y="98"/>
                      </a:lnTo>
                      <a:lnTo>
                        <a:pt x="0" y="92"/>
                      </a:lnTo>
                      <a:lnTo>
                        <a:pt x="0" y="87"/>
                      </a:lnTo>
                      <a:lnTo>
                        <a:pt x="0" y="82"/>
                      </a:lnTo>
                      <a:lnTo>
                        <a:pt x="0" y="76"/>
                      </a:lnTo>
                      <a:lnTo>
                        <a:pt x="2" y="82"/>
                      </a:lnTo>
                      <a:lnTo>
                        <a:pt x="11" y="87"/>
                      </a:lnTo>
                      <a:lnTo>
                        <a:pt x="16" y="92"/>
                      </a:lnTo>
                      <a:lnTo>
                        <a:pt x="22" y="98"/>
                      </a:lnTo>
                      <a:close/>
                      <a:moveTo>
                        <a:pt x="38" y="55"/>
                      </a:moveTo>
                      <a:lnTo>
                        <a:pt x="46" y="52"/>
                      </a:lnTo>
                      <a:lnTo>
                        <a:pt x="46" y="55"/>
                      </a:lnTo>
                      <a:lnTo>
                        <a:pt x="46" y="57"/>
                      </a:lnTo>
                      <a:lnTo>
                        <a:pt x="46" y="60"/>
                      </a:lnTo>
                      <a:lnTo>
                        <a:pt x="46" y="62"/>
                      </a:lnTo>
                      <a:lnTo>
                        <a:pt x="38" y="55"/>
                      </a:lnTo>
                      <a:close/>
                    </a:path>
                  </a:pathLst>
                </a:custGeom>
                <a:solidFill>
                  <a:srgbClr val="AF89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3" name="Freeform 391"/>
                <p:cNvSpPr>
                  <a:spLocks noEditPoints="1"/>
                </p:cNvSpPr>
                <p:nvPr/>
              </p:nvSpPr>
              <p:spPr bwMode="auto">
                <a:xfrm>
                  <a:off x="4754" y="1249"/>
                  <a:ext cx="59" cy="26"/>
                </a:xfrm>
                <a:custGeom>
                  <a:avLst/>
                  <a:gdLst>
                    <a:gd name="T0" fmla="*/ 14 w 237"/>
                    <a:gd name="T1" fmla="*/ 3 h 103"/>
                    <a:gd name="T2" fmla="*/ 5 w 237"/>
                    <a:gd name="T3" fmla="*/ 5 h 103"/>
                    <a:gd name="T4" fmla="*/ 4 w 237"/>
                    <a:gd name="T5" fmla="*/ 4 h 103"/>
                    <a:gd name="T6" fmla="*/ 4 w 237"/>
                    <a:gd name="T7" fmla="*/ 4 h 103"/>
                    <a:gd name="T8" fmla="*/ 3 w 237"/>
                    <a:gd name="T9" fmla="*/ 4 h 103"/>
                    <a:gd name="T10" fmla="*/ 3 w 237"/>
                    <a:gd name="T11" fmla="*/ 4 h 103"/>
                    <a:gd name="T12" fmla="*/ 3 w 237"/>
                    <a:gd name="T13" fmla="*/ 5 h 103"/>
                    <a:gd name="T14" fmla="*/ 3 w 237"/>
                    <a:gd name="T15" fmla="*/ 5 h 103"/>
                    <a:gd name="T16" fmla="*/ 3 w 237"/>
                    <a:gd name="T17" fmla="*/ 5 h 103"/>
                    <a:gd name="T18" fmla="*/ 3 w 237"/>
                    <a:gd name="T19" fmla="*/ 5 h 103"/>
                    <a:gd name="T20" fmla="*/ 3 w 237"/>
                    <a:gd name="T21" fmla="*/ 5 h 103"/>
                    <a:gd name="T22" fmla="*/ 1 w 237"/>
                    <a:gd name="T23" fmla="*/ 4 h 103"/>
                    <a:gd name="T24" fmla="*/ 15 w 237"/>
                    <a:gd name="T25" fmla="*/ 0 h 103"/>
                    <a:gd name="T26" fmla="*/ 14 w 237"/>
                    <a:gd name="T27" fmla="*/ 1 h 103"/>
                    <a:gd name="T28" fmla="*/ 14 w 237"/>
                    <a:gd name="T29" fmla="*/ 1 h 103"/>
                    <a:gd name="T30" fmla="*/ 14 w 237"/>
                    <a:gd name="T31" fmla="*/ 2 h 103"/>
                    <a:gd name="T32" fmla="*/ 14 w 237"/>
                    <a:gd name="T33" fmla="*/ 3 h 103"/>
                    <a:gd name="T34" fmla="*/ 0 w 237"/>
                    <a:gd name="T35" fmla="*/ 7 h 103"/>
                    <a:gd name="T36" fmla="*/ 0 w 237"/>
                    <a:gd name="T37" fmla="*/ 7 h 103"/>
                    <a:gd name="T38" fmla="*/ 0 w 237"/>
                    <a:gd name="T39" fmla="*/ 6 h 103"/>
                    <a:gd name="T40" fmla="*/ 0 w 237"/>
                    <a:gd name="T41" fmla="*/ 6 h 103"/>
                    <a:gd name="T42" fmla="*/ 0 w 237"/>
                    <a:gd name="T43" fmla="*/ 6 h 103"/>
                    <a:gd name="T44" fmla="*/ 0 w 237"/>
                    <a:gd name="T45" fmla="*/ 6 h 103"/>
                    <a:gd name="T46" fmla="*/ 0 w 237"/>
                    <a:gd name="T47" fmla="*/ 6 h 103"/>
                    <a:gd name="T48" fmla="*/ 0 w 237"/>
                    <a:gd name="T49" fmla="*/ 7 h 103"/>
                    <a:gd name="T50" fmla="*/ 0 w 237"/>
                    <a:gd name="T51" fmla="*/ 7 h 10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237" h="103">
                      <a:moveTo>
                        <a:pt x="223" y="41"/>
                      </a:moveTo>
                      <a:lnTo>
                        <a:pt x="90" y="79"/>
                      </a:lnTo>
                      <a:lnTo>
                        <a:pt x="66" y="62"/>
                      </a:lnTo>
                      <a:lnTo>
                        <a:pt x="60" y="62"/>
                      </a:lnTo>
                      <a:lnTo>
                        <a:pt x="55" y="62"/>
                      </a:lnTo>
                      <a:lnTo>
                        <a:pt x="48" y="65"/>
                      </a:lnTo>
                      <a:lnTo>
                        <a:pt x="46" y="71"/>
                      </a:lnTo>
                      <a:lnTo>
                        <a:pt x="46" y="74"/>
                      </a:lnTo>
                      <a:lnTo>
                        <a:pt x="46" y="76"/>
                      </a:lnTo>
                      <a:lnTo>
                        <a:pt x="46" y="79"/>
                      </a:lnTo>
                      <a:lnTo>
                        <a:pt x="46" y="81"/>
                      </a:lnTo>
                      <a:lnTo>
                        <a:pt x="20" y="62"/>
                      </a:lnTo>
                      <a:lnTo>
                        <a:pt x="237" y="0"/>
                      </a:lnTo>
                      <a:lnTo>
                        <a:pt x="233" y="9"/>
                      </a:lnTo>
                      <a:lnTo>
                        <a:pt x="231" y="19"/>
                      </a:lnTo>
                      <a:lnTo>
                        <a:pt x="226" y="30"/>
                      </a:lnTo>
                      <a:lnTo>
                        <a:pt x="223" y="41"/>
                      </a:lnTo>
                      <a:close/>
                      <a:moveTo>
                        <a:pt x="8" y="103"/>
                      </a:moveTo>
                      <a:lnTo>
                        <a:pt x="0" y="103"/>
                      </a:lnTo>
                      <a:lnTo>
                        <a:pt x="0" y="101"/>
                      </a:lnTo>
                      <a:lnTo>
                        <a:pt x="0" y="97"/>
                      </a:lnTo>
                      <a:lnTo>
                        <a:pt x="0" y="95"/>
                      </a:lnTo>
                      <a:lnTo>
                        <a:pt x="0" y="97"/>
                      </a:lnTo>
                      <a:lnTo>
                        <a:pt x="2" y="101"/>
                      </a:lnTo>
                      <a:lnTo>
                        <a:pt x="6" y="103"/>
                      </a:lnTo>
                      <a:lnTo>
                        <a:pt x="8" y="103"/>
                      </a:lnTo>
                      <a:close/>
                    </a:path>
                  </a:pathLst>
                </a:custGeom>
                <a:solidFill>
                  <a:srgbClr val="AA84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4" name="Freeform 392"/>
                <p:cNvSpPr>
                  <a:spLocks/>
                </p:cNvSpPr>
                <p:nvPr/>
              </p:nvSpPr>
              <p:spPr bwMode="auto">
                <a:xfrm>
                  <a:off x="4754" y="1244"/>
                  <a:ext cx="62" cy="24"/>
                </a:xfrm>
                <a:custGeom>
                  <a:avLst/>
                  <a:gdLst>
                    <a:gd name="T0" fmla="*/ 15 w 247"/>
                    <a:gd name="T1" fmla="*/ 3 h 95"/>
                    <a:gd name="T2" fmla="*/ 4 w 247"/>
                    <a:gd name="T3" fmla="*/ 6 h 95"/>
                    <a:gd name="T4" fmla="*/ 4 w 247"/>
                    <a:gd name="T5" fmla="*/ 5 h 95"/>
                    <a:gd name="T6" fmla="*/ 4 w 247"/>
                    <a:gd name="T7" fmla="*/ 5 h 95"/>
                    <a:gd name="T8" fmla="*/ 4 w 247"/>
                    <a:gd name="T9" fmla="*/ 5 h 95"/>
                    <a:gd name="T10" fmla="*/ 3 w 247"/>
                    <a:gd name="T11" fmla="*/ 6 h 95"/>
                    <a:gd name="T12" fmla="*/ 3 w 247"/>
                    <a:gd name="T13" fmla="*/ 6 h 95"/>
                    <a:gd name="T14" fmla="*/ 3 w 247"/>
                    <a:gd name="T15" fmla="*/ 6 h 95"/>
                    <a:gd name="T16" fmla="*/ 0 w 247"/>
                    <a:gd name="T17" fmla="*/ 5 h 95"/>
                    <a:gd name="T18" fmla="*/ 16 w 247"/>
                    <a:gd name="T19" fmla="*/ 0 h 95"/>
                    <a:gd name="T20" fmla="*/ 15 w 247"/>
                    <a:gd name="T21" fmla="*/ 1 h 95"/>
                    <a:gd name="T22" fmla="*/ 15 w 247"/>
                    <a:gd name="T23" fmla="*/ 1 h 95"/>
                    <a:gd name="T24" fmla="*/ 15 w 247"/>
                    <a:gd name="T25" fmla="*/ 2 h 95"/>
                    <a:gd name="T26" fmla="*/ 15 w 247"/>
                    <a:gd name="T27" fmla="*/ 3 h 9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47" h="95">
                      <a:moveTo>
                        <a:pt x="231" y="40"/>
                      </a:moveTo>
                      <a:lnTo>
                        <a:pt x="68" y="86"/>
                      </a:lnTo>
                      <a:lnTo>
                        <a:pt x="66" y="83"/>
                      </a:lnTo>
                      <a:lnTo>
                        <a:pt x="60" y="83"/>
                      </a:lnTo>
                      <a:lnTo>
                        <a:pt x="55" y="83"/>
                      </a:lnTo>
                      <a:lnTo>
                        <a:pt x="48" y="86"/>
                      </a:lnTo>
                      <a:lnTo>
                        <a:pt x="46" y="92"/>
                      </a:lnTo>
                      <a:lnTo>
                        <a:pt x="38" y="95"/>
                      </a:lnTo>
                      <a:lnTo>
                        <a:pt x="0" y="70"/>
                      </a:lnTo>
                      <a:lnTo>
                        <a:pt x="247" y="0"/>
                      </a:lnTo>
                      <a:lnTo>
                        <a:pt x="242" y="7"/>
                      </a:lnTo>
                      <a:lnTo>
                        <a:pt x="237" y="18"/>
                      </a:lnTo>
                      <a:lnTo>
                        <a:pt x="233" y="30"/>
                      </a:lnTo>
                      <a:lnTo>
                        <a:pt x="231" y="40"/>
                      </a:lnTo>
                      <a:close/>
                    </a:path>
                  </a:pathLst>
                </a:custGeom>
                <a:solidFill>
                  <a:srgbClr val="A57C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5" name="Freeform 393"/>
                <p:cNvSpPr>
                  <a:spLocks/>
                </p:cNvSpPr>
                <p:nvPr/>
              </p:nvSpPr>
              <p:spPr bwMode="auto">
                <a:xfrm>
                  <a:off x="4751" y="1238"/>
                  <a:ext cx="67" cy="27"/>
                </a:xfrm>
                <a:custGeom>
                  <a:avLst/>
                  <a:gdLst>
                    <a:gd name="T0" fmla="*/ 16 w 268"/>
                    <a:gd name="T1" fmla="*/ 3 h 108"/>
                    <a:gd name="T2" fmla="*/ 2 w 268"/>
                    <a:gd name="T3" fmla="*/ 7 h 108"/>
                    <a:gd name="T4" fmla="*/ 0 w 268"/>
                    <a:gd name="T5" fmla="*/ 6 h 108"/>
                    <a:gd name="T6" fmla="*/ 0 w 268"/>
                    <a:gd name="T7" fmla="*/ 6 h 108"/>
                    <a:gd name="T8" fmla="*/ 0 w 268"/>
                    <a:gd name="T9" fmla="*/ 6 h 108"/>
                    <a:gd name="T10" fmla="*/ 0 w 268"/>
                    <a:gd name="T11" fmla="*/ 5 h 108"/>
                    <a:gd name="T12" fmla="*/ 0 w 268"/>
                    <a:gd name="T13" fmla="*/ 5 h 108"/>
                    <a:gd name="T14" fmla="*/ 0 w 268"/>
                    <a:gd name="T15" fmla="*/ 5 h 108"/>
                    <a:gd name="T16" fmla="*/ 17 w 268"/>
                    <a:gd name="T17" fmla="*/ 0 h 108"/>
                    <a:gd name="T18" fmla="*/ 16 w 268"/>
                    <a:gd name="T19" fmla="*/ 1 h 108"/>
                    <a:gd name="T20" fmla="*/ 16 w 268"/>
                    <a:gd name="T21" fmla="*/ 1 h 108"/>
                    <a:gd name="T22" fmla="*/ 16 w 268"/>
                    <a:gd name="T23" fmla="*/ 2 h 108"/>
                    <a:gd name="T24" fmla="*/ 16 w 268"/>
                    <a:gd name="T25" fmla="*/ 3 h 10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68" h="108">
                      <a:moveTo>
                        <a:pt x="247" y="46"/>
                      </a:moveTo>
                      <a:lnTo>
                        <a:pt x="30" y="108"/>
                      </a:lnTo>
                      <a:lnTo>
                        <a:pt x="5" y="87"/>
                      </a:lnTo>
                      <a:lnTo>
                        <a:pt x="2" y="87"/>
                      </a:lnTo>
                      <a:lnTo>
                        <a:pt x="0" y="87"/>
                      </a:lnTo>
                      <a:lnTo>
                        <a:pt x="0" y="84"/>
                      </a:lnTo>
                      <a:lnTo>
                        <a:pt x="0" y="81"/>
                      </a:lnTo>
                      <a:lnTo>
                        <a:pt x="0" y="78"/>
                      </a:lnTo>
                      <a:lnTo>
                        <a:pt x="268" y="0"/>
                      </a:lnTo>
                      <a:lnTo>
                        <a:pt x="259" y="8"/>
                      </a:lnTo>
                      <a:lnTo>
                        <a:pt x="254" y="19"/>
                      </a:lnTo>
                      <a:lnTo>
                        <a:pt x="249" y="32"/>
                      </a:lnTo>
                      <a:lnTo>
                        <a:pt x="247" y="46"/>
                      </a:lnTo>
                      <a:close/>
                    </a:path>
                  </a:pathLst>
                </a:custGeom>
                <a:solidFill>
                  <a:srgbClr val="A37A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6" name="Freeform 394"/>
                <p:cNvSpPr>
                  <a:spLocks/>
                </p:cNvSpPr>
                <p:nvPr/>
              </p:nvSpPr>
              <p:spPr bwMode="auto">
                <a:xfrm>
                  <a:off x="4751" y="1231"/>
                  <a:ext cx="72" cy="31"/>
                </a:xfrm>
                <a:custGeom>
                  <a:avLst/>
                  <a:gdLst>
                    <a:gd name="T0" fmla="*/ 16 w 287"/>
                    <a:gd name="T1" fmla="*/ 3 h 123"/>
                    <a:gd name="T2" fmla="*/ 1 w 287"/>
                    <a:gd name="T3" fmla="*/ 8 h 123"/>
                    <a:gd name="T4" fmla="*/ 0 w 287"/>
                    <a:gd name="T5" fmla="*/ 7 h 123"/>
                    <a:gd name="T6" fmla="*/ 0 w 287"/>
                    <a:gd name="T7" fmla="*/ 7 h 123"/>
                    <a:gd name="T8" fmla="*/ 0 w 287"/>
                    <a:gd name="T9" fmla="*/ 7 h 123"/>
                    <a:gd name="T10" fmla="*/ 0 w 287"/>
                    <a:gd name="T11" fmla="*/ 7 h 123"/>
                    <a:gd name="T12" fmla="*/ 0 w 287"/>
                    <a:gd name="T13" fmla="*/ 6 h 123"/>
                    <a:gd name="T14" fmla="*/ 0 w 287"/>
                    <a:gd name="T15" fmla="*/ 6 h 123"/>
                    <a:gd name="T16" fmla="*/ 0 w 287"/>
                    <a:gd name="T17" fmla="*/ 5 h 123"/>
                    <a:gd name="T18" fmla="*/ 18 w 287"/>
                    <a:gd name="T19" fmla="*/ 0 h 123"/>
                    <a:gd name="T20" fmla="*/ 18 w 287"/>
                    <a:gd name="T21" fmla="*/ 1 h 123"/>
                    <a:gd name="T22" fmla="*/ 17 w 287"/>
                    <a:gd name="T23" fmla="*/ 2 h 123"/>
                    <a:gd name="T24" fmla="*/ 17 w 287"/>
                    <a:gd name="T25" fmla="*/ 2 h 123"/>
                    <a:gd name="T26" fmla="*/ 16 w 287"/>
                    <a:gd name="T27" fmla="*/ 3 h 123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287" h="123">
                      <a:moveTo>
                        <a:pt x="257" y="53"/>
                      </a:moveTo>
                      <a:lnTo>
                        <a:pt x="10" y="123"/>
                      </a:lnTo>
                      <a:lnTo>
                        <a:pt x="5" y="115"/>
                      </a:lnTo>
                      <a:lnTo>
                        <a:pt x="2" y="115"/>
                      </a:lnTo>
                      <a:lnTo>
                        <a:pt x="0" y="115"/>
                      </a:lnTo>
                      <a:lnTo>
                        <a:pt x="0" y="106"/>
                      </a:lnTo>
                      <a:lnTo>
                        <a:pt x="0" y="99"/>
                      </a:lnTo>
                      <a:lnTo>
                        <a:pt x="0" y="93"/>
                      </a:lnTo>
                      <a:lnTo>
                        <a:pt x="0" y="85"/>
                      </a:lnTo>
                      <a:lnTo>
                        <a:pt x="287" y="0"/>
                      </a:lnTo>
                      <a:lnTo>
                        <a:pt x="279" y="12"/>
                      </a:lnTo>
                      <a:lnTo>
                        <a:pt x="271" y="23"/>
                      </a:lnTo>
                      <a:lnTo>
                        <a:pt x="263" y="36"/>
                      </a:lnTo>
                      <a:lnTo>
                        <a:pt x="257" y="53"/>
                      </a:lnTo>
                      <a:close/>
                    </a:path>
                  </a:pathLst>
                </a:custGeom>
                <a:solidFill>
                  <a:srgbClr val="9E75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7" name="Freeform 395"/>
                <p:cNvSpPr>
                  <a:spLocks/>
                </p:cNvSpPr>
                <p:nvPr/>
              </p:nvSpPr>
              <p:spPr bwMode="auto">
                <a:xfrm>
                  <a:off x="4751" y="1224"/>
                  <a:ext cx="81" cy="33"/>
                </a:xfrm>
                <a:custGeom>
                  <a:avLst/>
                  <a:gdLst>
                    <a:gd name="T0" fmla="*/ 17 w 323"/>
                    <a:gd name="T1" fmla="*/ 4 h 132"/>
                    <a:gd name="T2" fmla="*/ 0 w 323"/>
                    <a:gd name="T3" fmla="*/ 8 h 132"/>
                    <a:gd name="T4" fmla="*/ 0 w 323"/>
                    <a:gd name="T5" fmla="*/ 8 h 132"/>
                    <a:gd name="T6" fmla="*/ 0 w 323"/>
                    <a:gd name="T7" fmla="*/ 7 h 132"/>
                    <a:gd name="T8" fmla="*/ 0 w 323"/>
                    <a:gd name="T9" fmla="*/ 6 h 132"/>
                    <a:gd name="T10" fmla="*/ 0 w 323"/>
                    <a:gd name="T11" fmla="*/ 6 h 132"/>
                    <a:gd name="T12" fmla="*/ 20 w 323"/>
                    <a:gd name="T13" fmla="*/ 0 h 132"/>
                    <a:gd name="T14" fmla="*/ 19 w 323"/>
                    <a:gd name="T15" fmla="*/ 1 h 132"/>
                    <a:gd name="T16" fmla="*/ 18 w 323"/>
                    <a:gd name="T17" fmla="*/ 2 h 132"/>
                    <a:gd name="T18" fmla="*/ 18 w 323"/>
                    <a:gd name="T19" fmla="*/ 3 h 132"/>
                    <a:gd name="T20" fmla="*/ 17 w 323"/>
                    <a:gd name="T21" fmla="*/ 4 h 13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23" h="132">
                      <a:moveTo>
                        <a:pt x="268" y="54"/>
                      </a:moveTo>
                      <a:lnTo>
                        <a:pt x="0" y="132"/>
                      </a:lnTo>
                      <a:lnTo>
                        <a:pt x="0" y="121"/>
                      </a:lnTo>
                      <a:lnTo>
                        <a:pt x="2" y="111"/>
                      </a:lnTo>
                      <a:lnTo>
                        <a:pt x="2" y="100"/>
                      </a:lnTo>
                      <a:lnTo>
                        <a:pt x="2" y="89"/>
                      </a:lnTo>
                      <a:lnTo>
                        <a:pt x="323" y="0"/>
                      </a:lnTo>
                      <a:lnTo>
                        <a:pt x="307" y="13"/>
                      </a:lnTo>
                      <a:lnTo>
                        <a:pt x="293" y="24"/>
                      </a:lnTo>
                      <a:lnTo>
                        <a:pt x="279" y="38"/>
                      </a:lnTo>
                      <a:lnTo>
                        <a:pt x="268" y="54"/>
                      </a:lnTo>
                      <a:close/>
                    </a:path>
                  </a:pathLst>
                </a:custGeom>
                <a:solidFill>
                  <a:srgbClr val="9970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8" name="Freeform 396"/>
                <p:cNvSpPr>
                  <a:spLocks/>
                </p:cNvSpPr>
                <p:nvPr/>
              </p:nvSpPr>
              <p:spPr bwMode="auto">
                <a:xfrm>
                  <a:off x="4751" y="1217"/>
                  <a:ext cx="88" cy="35"/>
                </a:xfrm>
                <a:custGeom>
                  <a:avLst/>
                  <a:gdLst>
                    <a:gd name="T0" fmla="*/ 18 w 349"/>
                    <a:gd name="T1" fmla="*/ 3 h 138"/>
                    <a:gd name="T2" fmla="*/ 0 w 349"/>
                    <a:gd name="T3" fmla="*/ 9 h 138"/>
                    <a:gd name="T4" fmla="*/ 0 w 349"/>
                    <a:gd name="T5" fmla="*/ 8 h 138"/>
                    <a:gd name="T6" fmla="*/ 0 w 349"/>
                    <a:gd name="T7" fmla="*/ 7 h 138"/>
                    <a:gd name="T8" fmla="*/ 0 w 349"/>
                    <a:gd name="T9" fmla="*/ 7 h 138"/>
                    <a:gd name="T10" fmla="*/ 0 w 349"/>
                    <a:gd name="T11" fmla="*/ 6 h 138"/>
                    <a:gd name="T12" fmla="*/ 21 w 349"/>
                    <a:gd name="T13" fmla="*/ 0 h 138"/>
                    <a:gd name="T14" fmla="*/ 22 w 349"/>
                    <a:gd name="T15" fmla="*/ 0 h 138"/>
                    <a:gd name="T16" fmla="*/ 22 w 349"/>
                    <a:gd name="T17" fmla="*/ 0 h 138"/>
                    <a:gd name="T18" fmla="*/ 22 w 349"/>
                    <a:gd name="T19" fmla="*/ 0 h 138"/>
                    <a:gd name="T20" fmla="*/ 22 w 349"/>
                    <a:gd name="T21" fmla="*/ 1 h 138"/>
                    <a:gd name="T22" fmla="*/ 21 w 349"/>
                    <a:gd name="T23" fmla="*/ 1 h 138"/>
                    <a:gd name="T24" fmla="*/ 20 w 349"/>
                    <a:gd name="T25" fmla="*/ 2 h 138"/>
                    <a:gd name="T26" fmla="*/ 19 w 349"/>
                    <a:gd name="T27" fmla="*/ 3 h 138"/>
                    <a:gd name="T28" fmla="*/ 18 w 349"/>
                    <a:gd name="T29" fmla="*/ 3 h 138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349" h="138">
                      <a:moveTo>
                        <a:pt x="287" y="53"/>
                      </a:moveTo>
                      <a:lnTo>
                        <a:pt x="0" y="138"/>
                      </a:lnTo>
                      <a:lnTo>
                        <a:pt x="2" y="127"/>
                      </a:lnTo>
                      <a:lnTo>
                        <a:pt x="2" y="116"/>
                      </a:lnTo>
                      <a:lnTo>
                        <a:pt x="2" y="106"/>
                      </a:lnTo>
                      <a:lnTo>
                        <a:pt x="5" y="97"/>
                      </a:lnTo>
                      <a:lnTo>
                        <a:pt x="339" y="0"/>
                      </a:lnTo>
                      <a:lnTo>
                        <a:pt x="342" y="2"/>
                      </a:lnTo>
                      <a:lnTo>
                        <a:pt x="344" y="5"/>
                      </a:lnTo>
                      <a:lnTo>
                        <a:pt x="347" y="5"/>
                      </a:lnTo>
                      <a:lnTo>
                        <a:pt x="349" y="7"/>
                      </a:lnTo>
                      <a:lnTo>
                        <a:pt x="330" y="18"/>
                      </a:lnTo>
                      <a:lnTo>
                        <a:pt x="314" y="30"/>
                      </a:lnTo>
                      <a:lnTo>
                        <a:pt x="301" y="43"/>
                      </a:lnTo>
                      <a:lnTo>
                        <a:pt x="287" y="53"/>
                      </a:lnTo>
                      <a:close/>
                    </a:path>
                  </a:pathLst>
                </a:custGeom>
                <a:solidFill>
                  <a:srgbClr val="9368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19" name="Freeform 397"/>
                <p:cNvSpPr>
                  <a:spLocks/>
                </p:cNvSpPr>
                <p:nvPr/>
              </p:nvSpPr>
              <p:spPr bwMode="auto">
                <a:xfrm>
                  <a:off x="4752" y="1215"/>
                  <a:ext cx="87" cy="32"/>
                </a:xfrm>
                <a:custGeom>
                  <a:avLst/>
                  <a:gdLst>
                    <a:gd name="T0" fmla="*/ 20 w 347"/>
                    <a:gd name="T1" fmla="*/ 3 h 128"/>
                    <a:gd name="T2" fmla="*/ 0 w 347"/>
                    <a:gd name="T3" fmla="*/ 8 h 128"/>
                    <a:gd name="T4" fmla="*/ 0 w 347"/>
                    <a:gd name="T5" fmla="*/ 8 h 128"/>
                    <a:gd name="T6" fmla="*/ 0 w 347"/>
                    <a:gd name="T7" fmla="*/ 7 h 128"/>
                    <a:gd name="T8" fmla="*/ 1 w 347"/>
                    <a:gd name="T9" fmla="*/ 6 h 128"/>
                    <a:gd name="T10" fmla="*/ 1 w 347"/>
                    <a:gd name="T11" fmla="*/ 6 h 128"/>
                    <a:gd name="T12" fmla="*/ 20 w 347"/>
                    <a:gd name="T13" fmla="*/ 0 h 128"/>
                    <a:gd name="T14" fmla="*/ 20 w 347"/>
                    <a:gd name="T15" fmla="*/ 0 h 128"/>
                    <a:gd name="T16" fmla="*/ 20 w 347"/>
                    <a:gd name="T17" fmla="*/ 0 h 128"/>
                    <a:gd name="T18" fmla="*/ 21 w 347"/>
                    <a:gd name="T19" fmla="*/ 0 h 128"/>
                    <a:gd name="T20" fmla="*/ 21 w 347"/>
                    <a:gd name="T21" fmla="*/ 1 h 128"/>
                    <a:gd name="T22" fmla="*/ 21 w 347"/>
                    <a:gd name="T23" fmla="*/ 1 h 128"/>
                    <a:gd name="T24" fmla="*/ 21 w 347"/>
                    <a:gd name="T25" fmla="*/ 1 h 128"/>
                    <a:gd name="T26" fmla="*/ 22 w 347"/>
                    <a:gd name="T27" fmla="*/ 1 h 128"/>
                    <a:gd name="T28" fmla="*/ 22 w 347"/>
                    <a:gd name="T29" fmla="*/ 1 h 128"/>
                    <a:gd name="T30" fmla="*/ 22 w 347"/>
                    <a:gd name="T31" fmla="*/ 2 h 128"/>
                    <a:gd name="T32" fmla="*/ 21 w 347"/>
                    <a:gd name="T33" fmla="*/ 2 h 128"/>
                    <a:gd name="T34" fmla="*/ 21 w 347"/>
                    <a:gd name="T35" fmla="*/ 2 h 128"/>
                    <a:gd name="T36" fmla="*/ 20 w 347"/>
                    <a:gd name="T37" fmla="*/ 3 h 12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47" h="128">
                      <a:moveTo>
                        <a:pt x="321" y="39"/>
                      </a:moveTo>
                      <a:lnTo>
                        <a:pt x="0" y="128"/>
                      </a:lnTo>
                      <a:lnTo>
                        <a:pt x="3" y="118"/>
                      </a:lnTo>
                      <a:lnTo>
                        <a:pt x="5" y="106"/>
                      </a:lnTo>
                      <a:lnTo>
                        <a:pt x="8" y="98"/>
                      </a:lnTo>
                      <a:lnTo>
                        <a:pt x="10" y="88"/>
                      </a:lnTo>
                      <a:lnTo>
                        <a:pt x="317" y="0"/>
                      </a:lnTo>
                      <a:lnTo>
                        <a:pt x="321" y="3"/>
                      </a:lnTo>
                      <a:lnTo>
                        <a:pt x="323" y="3"/>
                      </a:lnTo>
                      <a:lnTo>
                        <a:pt x="326" y="5"/>
                      </a:lnTo>
                      <a:lnTo>
                        <a:pt x="328" y="9"/>
                      </a:lnTo>
                      <a:lnTo>
                        <a:pt x="334" y="12"/>
                      </a:lnTo>
                      <a:lnTo>
                        <a:pt x="340" y="14"/>
                      </a:lnTo>
                      <a:lnTo>
                        <a:pt x="342" y="17"/>
                      </a:lnTo>
                      <a:lnTo>
                        <a:pt x="347" y="19"/>
                      </a:lnTo>
                      <a:lnTo>
                        <a:pt x="342" y="25"/>
                      </a:lnTo>
                      <a:lnTo>
                        <a:pt x="334" y="28"/>
                      </a:lnTo>
                      <a:lnTo>
                        <a:pt x="326" y="33"/>
                      </a:lnTo>
                      <a:lnTo>
                        <a:pt x="321" y="39"/>
                      </a:lnTo>
                      <a:close/>
                    </a:path>
                  </a:pathLst>
                </a:custGeom>
                <a:solidFill>
                  <a:srgbClr val="9166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0" name="Freeform 398"/>
                <p:cNvSpPr>
                  <a:spLocks/>
                </p:cNvSpPr>
                <p:nvPr/>
              </p:nvSpPr>
              <p:spPr bwMode="auto">
                <a:xfrm>
                  <a:off x="4752" y="1211"/>
                  <a:ext cx="84" cy="31"/>
                </a:xfrm>
                <a:custGeom>
                  <a:avLst/>
                  <a:gdLst>
                    <a:gd name="T0" fmla="*/ 21 w 334"/>
                    <a:gd name="T1" fmla="*/ 2 h 122"/>
                    <a:gd name="T2" fmla="*/ 0 w 334"/>
                    <a:gd name="T3" fmla="*/ 8 h 122"/>
                    <a:gd name="T4" fmla="*/ 0 w 334"/>
                    <a:gd name="T5" fmla="*/ 7 h 122"/>
                    <a:gd name="T6" fmla="*/ 1 w 334"/>
                    <a:gd name="T7" fmla="*/ 6 h 122"/>
                    <a:gd name="T8" fmla="*/ 1 w 334"/>
                    <a:gd name="T9" fmla="*/ 6 h 122"/>
                    <a:gd name="T10" fmla="*/ 2 w 334"/>
                    <a:gd name="T11" fmla="*/ 5 h 122"/>
                    <a:gd name="T12" fmla="*/ 18 w 334"/>
                    <a:gd name="T13" fmla="*/ 0 h 122"/>
                    <a:gd name="T14" fmla="*/ 19 w 334"/>
                    <a:gd name="T15" fmla="*/ 1 h 122"/>
                    <a:gd name="T16" fmla="*/ 20 w 334"/>
                    <a:gd name="T17" fmla="*/ 1 h 122"/>
                    <a:gd name="T18" fmla="*/ 20 w 334"/>
                    <a:gd name="T19" fmla="*/ 1 h 122"/>
                    <a:gd name="T20" fmla="*/ 21 w 334"/>
                    <a:gd name="T21" fmla="*/ 2 h 122"/>
                    <a:gd name="T22" fmla="*/ 21 w 334"/>
                    <a:gd name="T23" fmla="*/ 2 h 122"/>
                    <a:gd name="T24" fmla="*/ 21 w 334"/>
                    <a:gd name="T25" fmla="*/ 2 h 122"/>
                    <a:gd name="T26" fmla="*/ 21 w 334"/>
                    <a:gd name="T27" fmla="*/ 2 h 12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34" h="122">
                      <a:moveTo>
                        <a:pt x="334" y="25"/>
                      </a:moveTo>
                      <a:lnTo>
                        <a:pt x="0" y="122"/>
                      </a:lnTo>
                      <a:lnTo>
                        <a:pt x="5" y="111"/>
                      </a:lnTo>
                      <a:lnTo>
                        <a:pt x="11" y="98"/>
                      </a:lnTo>
                      <a:lnTo>
                        <a:pt x="18" y="87"/>
                      </a:lnTo>
                      <a:lnTo>
                        <a:pt x="25" y="76"/>
                      </a:lnTo>
                      <a:lnTo>
                        <a:pt x="290" y="0"/>
                      </a:lnTo>
                      <a:lnTo>
                        <a:pt x="298" y="6"/>
                      </a:lnTo>
                      <a:lnTo>
                        <a:pt x="309" y="11"/>
                      </a:lnTo>
                      <a:lnTo>
                        <a:pt x="318" y="16"/>
                      </a:lnTo>
                      <a:lnTo>
                        <a:pt x="325" y="22"/>
                      </a:lnTo>
                      <a:lnTo>
                        <a:pt x="328" y="22"/>
                      </a:lnTo>
                      <a:lnTo>
                        <a:pt x="331" y="22"/>
                      </a:lnTo>
                      <a:lnTo>
                        <a:pt x="334" y="25"/>
                      </a:lnTo>
                      <a:close/>
                    </a:path>
                  </a:pathLst>
                </a:custGeom>
                <a:solidFill>
                  <a:srgbClr val="8C604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1" name="Freeform 399"/>
                <p:cNvSpPr>
                  <a:spLocks/>
                </p:cNvSpPr>
                <p:nvPr/>
              </p:nvSpPr>
              <p:spPr bwMode="auto">
                <a:xfrm>
                  <a:off x="4754" y="1208"/>
                  <a:ext cx="77" cy="28"/>
                </a:xfrm>
                <a:custGeom>
                  <a:avLst/>
                  <a:gdLst>
                    <a:gd name="T0" fmla="*/ 19 w 307"/>
                    <a:gd name="T1" fmla="*/ 2 h 115"/>
                    <a:gd name="T2" fmla="*/ 0 w 307"/>
                    <a:gd name="T3" fmla="*/ 7 h 115"/>
                    <a:gd name="T4" fmla="*/ 1 w 307"/>
                    <a:gd name="T5" fmla="*/ 6 h 115"/>
                    <a:gd name="T6" fmla="*/ 1 w 307"/>
                    <a:gd name="T7" fmla="*/ 5 h 115"/>
                    <a:gd name="T8" fmla="*/ 2 w 307"/>
                    <a:gd name="T9" fmla="*/ 5 h 115"/>
                    <a:gd name="T10" fmla="*/ 2 w 307"/>
                    <a:gd name="T11" fmla="*/ 4 h 115"/>
                    <a:gd name="T12" fmla="*/ 16 w 307"/>
                    <a:gd name="T13" fmla="*/ 0 h 115"/>
                    <a:gd name="T14" fmla="*/ 17 w 307"/>
                    <a:gd name="T15" fmla="*/ 0 h 115"/>
                    <a:gd name="T16" fmla="*/ 18 w 307"/>
                    <a:gd name="T17" fmla="*/ 1 h 115"/>
                    <a:gd name="T18" fmla="*/ 19 w 307"/>
                    <a:gd name="T19" fmla="*/ 1 h 115"/>
                    <a:gd name="T20" fmla="*/ 19 w 307"/>
                    <a:gd name="T21" fmla="*/ 2 h 11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07" h="115">
                      <a:moveTo>
                        <a:pt x="307" y="27"/>
                      </a:moveTo>
                      <a:lnTo>
                        <a:pt x="0" y="115"/>
                      </a:lnTo>
                      <a:lnTo>
                        <a:pt x="6" y="104"/>
                      </a:lnTo>
                      <a:lnTo>
                        <a:pt x="14" y="90"/>
                      </a:lnTo>
                      <a:lnTo>
                        <a:pt x="23" y="79"/>
                      </a:lnTo>
                      <a:lnTo>
                        <a:pt x="34" y="69"/>
                      </a:lnTo>
                      <a:lnTo>
                        <a:pt x="256" y="0"/>
                      </a:lnTo>
                      <a:lnTo>
                        <a:pt x="270" y="6"/>
                      </a:lnTo>
                      <a:lnTo>
                        <a:pt x="283" y="11"/>
                      </a:lnTo>
                      <a:lnTo>
                        <a:pt x="295" y="20"/>
                      </a:lnTo>
                      <a:lnTo>
                        <a:pt x="307" y="27"/>
                      </a:lnTo>
                      <a:close/>
                    </a:path>
                  </a:pathLst>
                </a:custGeom>
                <a:solidFill>
                  <a:srgbClr val="895B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2" name="Freeform 400"/>
                <p:cNvSpPr>
                  <a:spLocks/>
                </p:cNvSpPr>
                <p:nvPr/>
              </p:nvSpPr>
              <p:spPr bwMode="auto">
                <a:xfrm>
                  <a:off x="4759" y="1206"/>
                  <a:ext cx="66" cy="24"/>
                </a:xfrm>
                <a:custGeom>
                  <a:avLst/>
                  <a:gdLst>
                    <a:gd name="T0" fmla="*/ 16 w 265"/>
                    <a:gd name="T1" fmla="*/ 1 h 98"/>
                    <a:gd name="T2" fmla="*/ 0 w 265"/>
                    <a:gd name="T3" fmla="*/ 6 h 98"/>
                    <a:gd name="T4" fmla="*/ 0 w 265"/>
                    <a:gd name="T5" fmla="*/ 5 h 98"/>
                    <a:gd name="T6" fmla="*/ 1 w 265"/>
                    <a:gd name="T7" fmla="*/ 4 h 98"/>
                    <a:gd name="T8" fmla="*/ 1 w 265"/>
                    <a:gd name="T9" fmla="*/ 3 h 98"/>
                    <a:gd name="T10" fmla="*/ 2 w 265"/>
                    <a:gd name="T11" fmla="*/ 3 h 98"/>
                    <a:gd name="T12" fmla="*/ 12 w 265"/>
                    <a:gd name="T13" fmla="*/ 0 h 98"/>
                    <a:gd name="T14" fmla="*/ 13 w 265"/>
                    <a:gd name="T15" fmla="*/ 0 h 98"/>
                    <a:gd name="T16" fmla="*/ 14 w 265"/>
                    <a:gd name="T17" fmla="*/ 0 h 98"/>
                    <a:gd name="T18" fmla="*/ 15 w 265"/>
                    <a:gd name="T19" fmla="*/ 1 h 98"/>
                    <a:gd name="T20" fmla="*/ 16 w 265"/>
                    <a:gd name="T21" fmla="*/ 1 h 9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265" h="98">
                      <a:moveTo>
                        <a:pt x="265" y="22"/>
                      </a:moveTo>
                      <a:lnTo>
                        <a:pt x="0" y="98"/>
                      </a:lnTo>
                      <a:lnTo>
                        <a:pt x="7" y="82"/>
                      </a:lnTo>
                      <a:lnTo>
                        <a:pt x="16" y="68"/>
                      </a:lnTo>
                      <a:lnTo>
                        <a:pt x="26" y="57"/>
                      </a:lnTo>
                      <a:lnTo>
                        <a:pt x="37" y="47"/>
                      </a:lnTo>
                      <a:lnTo>
                        <a:pt x="200" y="0"/>
                      </a:lnTo>
                      <a:lnTo>
                        <a:pt x="217" y="3"/>
                      </a:lnTo>
                      <a:lnTo>
                        <a:pt x="233" y="8"/>
                      </a:lnTo>
                      <a:lnTo>
                        <a:pt x="249" y="14"/>
                      </a:lnTo>
                      <a:lnTo>
                        <a:pt x="265" y="22"/>
                      </a:lnTo>
                      <a:close/>
                    </a:path>
                  </a:pathLst>
                </a:custGeom>
                <a:solidFill>
                  <a:srgbClr val="8456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3" name="Freeform 401"/>
                <p:cNvSpPr>
                  <a:spLocks/>
                </p:cNvSpPr>
                <p:nvPr/>
              </p:nvSpPr>
              <p:spPr bwMode="auto">
                <a:xfrm>
                  <a:off x="4763" y="1205"/>
                  <a:ext cx="55" cy="20"/>
                </a:xfrm>
                <a:custGeom>
                  <a:avLst/>
                  <a:gdLst>
                    <a:gd name="T0" fmla="*/ 14 w 222"/>
                    <a:gd name="T1" fmla="*/ 1 h 79"/>
                    <a:gd name="T2" fmla="*/ 0 w 222"/>
                    <a:gd name="T3" fmla="*/ 5 h 79"/>
                    <a:gd name="T4" fmla="*/ 0 w 222"/>
                    <a:gd name="T5" fmla="*/ 4 h 79"/>
                    <a:gd name="T6" fmla="*/ 1 w 222"/>
                    <a:gd name="T7" fmla="*/ 4 h 79"/>
                    <a:gd name="T8" fmla="*/ 2 w 222"/>
                    <a:gd name="T9" fmla="*/ 3 h 79"/>
                    <a:gd name="T10" fmla="*/ 2 w 222"/>
                    <a:gd name="T11" fmla="*/ 2 h 79"/>
                    <a:gd name="T12" fmla="*/ 3 w 222"/>
                    <a:gd name="T13" fmla="*/ 2 h 79"/>
                    <a:gd name="T14" fmla="*/ 4 w 222"/>
                    <a:gd name="T15" fmla="*/ 1 h 79"/>
                    <a:gd name="T16" fmla="*/ 5 w 222"/>
                    <a:gd name="T17" fmla="*/ 1 h 79"/>
                    <a:gd name="T18" fmla="*/ 6 w 222"/>
                    <a:gd name="T19" fmla="*/ 1 h 79"/>
                    <a:gd name="T20" fmla="*/ 6 w 222"/>
                    <a:gd name="T21" fmla="*/ 1 h 79"/>
                    <a:gd name="T22" fmla="*/ 7 w 222"/>
                    <a:gd name="T23" fmla="*/ 0 h 79"/>
                    <a:gd name="T24" fmla="*/ 8 w 222"/>
                    <a:gd name="T25" fmla="*/ 0 h 79"/>
                    <a:gd name="T26" fmla="*/ 9 w 222"/>
                    <a:gd name="T27" fmla="*/ 0 h 79"/>
                    <a:gd name="T28" fmla="*/ 10 w 222"/>
                    <a:gd name="T29" fmla="*/ 0 h 79"/>
                    <a:gd name="T30" fmla="*/ 11 w 222"/>
                    <a:gd name="T31" fmla="*/ 0 h 79"/>
                    <a:gd name="T32" fmla="*/ 12 w 222"/>
                    <a:gd name="T33" fmla="*/ 0 h 79"/>
                    <a:gd name="T34" fmla="*/ 13 w 222"/>
                    <a:gd name="T35" fmla="*/ 1 h 79"/>
                    <a:gd name="T36" fmla="*/ 14 w 222"/>
                    <a:gd name="T37" fmla="*/ 1 h 79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22" h="79">
                      <a:moveTo>
                        <a:pt x="222" y="10"/>
                      </a:moveTo>
                      <a:lnTo>
                        <a:pt x="0" y="79"/>
                      </a:lnTo>
                      <a:lnTo>
                        <a:pt x="7" y="67"/>
                      </a:lnTo>
                      <a:lnTo>
                        <a:pt x="19" y="54"/>
                      </a:lnTo>
                      <a:lnTo>
                        <a:pt x="30" y="46"/>
                      </a:lnTo>
                      <a:lnTo>
                        <a:pt x="40" y="35"/>
                      </a:lnTo>
                      <a:lnTo>
                        <a:pt x="54" y="26"/>
                      </a:lnTo>
                      <a:lnTo>
                        <a:pt x="67" y="19"/>
                      </a:lnTo>
                      <a:lnTo>
                        <a:pt x="81" y="13"/>
                      </a:lnTo>
                      <a:lnTo>
                        <a:pt x="95" y="7"/>
                      </a:lnTo>
                      <a:lnTo>
                        <a:pt x="102" y="7"/>
                      </a:lnTo>
                      <a:lnTo>
                        <a:pt x="116" y="2"/>
                      </a:lnTo>
                      <a:lnTo>
                        <a:pt x="130" y="0"/>
                      </a:lnTo>
                      <a:lnTo>
                        <a:pt x="143" y="0"/>
                      </a:lnTo>
                      <a:lnTo>
                        <a:pt x="160" y="0"/>
                      </a:lnTo>
                      <a:lnTo>
                        <a:pt x="173" y="2"/>
                      </a:lnTo>
                      <a:lnTo>
                        <a:pt x="190" y="2"/>
                      </a:lnTo>
                      <a:lnTo>
                        <a:pt x="206" y="7"/>
                      </a:lnTo>
                      <a:lnTo>
                        <a:pt x="222" y="10"/>
                      </a:lnTo>
                      <a:close/>
                    </a:path>
                  </a:pathLst>
                </a:custGeom>
                <a:solidFill>
                  <a:srgbClr val="82543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4" name="Freeform 402"/>
                <p:cNvSpPr>
                  <a:spLocks/>
                </p:cNvSpPr>
                <p:nvPr/>
              </p:nvSpPr>
              <p:spPr bwMode="auto">
                <a:xfrm>
                  <a:off x="4768" y="1205"/>
                  <a:ext cx="41" cy="12"/>
                </a:xfrm>
                <a:custGeom>
                  <a:avLst/>
                  <a:gdLst>
                    <a:gd name="T0" fmla="*/ 10 w 163"/>
                    <a:gd name="T1" fmla="*/ 0 h 49"/>
                    <a:gd name="T2" fmla="*/ 0 w 163"/>
                    <a:gd name="T3" fmla="*/ 3 h 49"/>
                    <a:gd name="T4" fmla="*/ 1 w 163"/>
                    <a:gd name="T5" fmla="*/ 2 h 49"/>
                    <a:gd name="T6" fmla="*/ 2 w 163"/>
                    <a:gd name="T7" fmla="*/ 1 h 49"/>
                    <a:gd name="T8" fmla="*/ 4 w 163"/>
                    <a:gd name="T9" fmla="*/ 1 h 49"/>
                    <a:gd name="T10" fmla="*/ 5 w 163"/>
                    <a:gd name="T11" fmla="*/ 0 h 49"/>
                    <a:gd name="T12" fmla="*/ 6 w 163"/>
                    <a:gd name="T13" fmla="*/ 0 h 49"/>
                    <a:gd name="T14" fmla="*/ 7 w 163"/>
                    <a:gd name="T15" fmla="*/ 0 h 49"/>
                    <a:gd name="T16" fmla="*/ 9 w 163"/>
                    <a:gd name="T17" fmla="*/ 0 h 49"/>
                    <a:gd name="T18" fmla="*/ 10 w 163"/>
                    <a:gd name="T19" fmla="*/ 0 h 4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63" h="49">
                      <a:moveTo>
                        <a:pt x="163" y="2"/>
                      </a:moveTo>
                      <a:lnTo>
                        <a:pt x="0" y="49"/>
                      </a:lnTo>
                      <a:lnTo>
                        <a:pt x="16" y="35"/>
                      </a:lnTo>
                      <a:lnTo>
                        <a:pt x="35" y="24"/>
                      </a:lnTo>
                      <a:lnTo>
                        <a:pt x="55" y="16"/>
                      </a:lnTo>
                      <a:lnTo>
                        <a:pt x="74" y="7"/>
                      </a:lnTo>
                      <a:lnTo>
                        <a:pt x="95" y="2"/>
                      </a:lnTo>
                      <a:lnTo>
                        <a:pt x="117" y="0"/>
                      </a:lnTo>
                      <a:lnTo>
                        <a:pt x="139" y="0"/>
                      </a:lnTo>
                      <a:lnTo>
                        <a:pt x="163" y="2"/>
                      </a:lnTo>
                      <a:close/>
                    </a:path>
                  </a:pathLst>
                </a:custGeom>
                <a:solidFill>
                  <a:srgbClr val="7C4F3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5" name="Freeform 403"/>
                <p:cNvSpPr>
                  <a:spLocks/>
                </p:cNvSpPr>
                <p:nvPr/>
              </p:nvSpPr>
              <p:spPr bwMode="auto">
                <a:xfrm>
                  <a:off x="4786" y="1207"/>
                  <a:ext cx="2" cy="1"/>
                </a:xfrm>
                <a:custGeom>
                  <a:avLst/>
                  <a:gdLst>
                    <a:gd name="T0" fmla="*/ 1 w 7"/>
                    <a:gd name="T1" fmla="*/ 0 h 1"/>
                    <a:gd name="T2" fmla="*/ 0 w 7"/>
                    <a:gd name="T3" fmla="*/ 0 h 1"/>
                    <a:gd name="T4" fmla="*/ 0 w 7"/>
                    <a:gd name="T5" fmla="*/ 0 h 1"/>
                    <a:gd name="T6" fmla="*/ 0 w 7"/>
                    <a:gd name="T7" fmla="*/ 0 h 1"/>
                    <a:gd name="T8" fmla="*/ 1 w 7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" h="1">
                      <a:moveTo>
                        <a:pt x="7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7749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6" name="Freeform 404"/>
                <p:cNvSpPr>
                  <a:spLocks/>
                </p:cNvSpPr>
                <p:nvPr/>
              </p:nvSpPr>
              <p:spPr bwMode="auto">
                <a:xfrm>
                  <a:off x="4821" y="1229"/>
                  <a:ext cx="30" cy="61"/>
                </a:xfrm>
                <a:custGeom>
                  <a:avLst/>
                  <a:gdLst>
                    <a:gd name="T0" fmla="*/ 1 w 122"/>
                    <a:gd name="T1" fmla="*/ 12 h 244"/>
                    <a:gd name="T2" fmla="*/ 2 w 122"/>
                    <a:gd name="T3" fmla="*/ 12 h 244"/>
                    <a:gd name="T4" fmla="*/ 2 w 122"/>
                    <a:gd name="T5" fmla="*/ 13 h 244"/>
                    <a:gd name="T6" fmla="*/ 3 w 122"/>
                    <a:gd name="T7" fmla="*/ 14 h 244"/>
                    <a:gd name="T8" fmla="*/ 4 w 122"/>
                    <a:gd name="T9" fmla="*/ 14 h 244"/>
                    <a:gd name="T10" fmla="*/ 4 w 122"/>
                    <a:gd name="T11" fmla="*/ 14 h 244"/>
                    <a:gd name="T12" fmla="*/ 5 w 122"/>
                    <a:gd name="T13" fmla="*/ 15 h 244"/>
                    <a:gd name="T14" fmla="*/ 6 w 122"/>
                    <a:gd name="T15" fmla="*/ 15 h 244"/>
                    <a:gd name="T16" fmla="*/ 7 w 122"/>
                    <a:gd name="T17" fmla="*/ 15 h 244"/>
                    <a:gd name="T18" fmla="*/ 7 w 122"/>
                    <a:gd name="T19" fmla="*/ 12 h 244"/>
                    <a:gd name="T20" fmla="*/ 7 w 122"/>
                    <a:gd name="T21" fmla="*/ 8 h 244"/>
                    <a:gd name="T22" fmla="*/ 7 w 122"/>
                    <a:gd name="T23" fmla="*/ 4 h 244"/>
                    <a:gd name="T24" fmla="*/ 7 w 122"/>
                    <a:gd name="T25" fmla="*/ 0 h 244"/>
                    <a:gd name="T26" fmla="*/ 5 w 122"/>
                    <a:gd name="T27" fmla="*/ 0 h 244"/>
                    <a:gd name="T28" fmla="*/ 4 w 122"/>
                    <a:gd name="T29" fmla="*/ 1 h 244"/>
                    <a:gd name="T30" fmla="*/ 2 w 122"/>
                    <a:gd name="T31" fmla="*/ 2 h 244"/>
                    <a:gd name="T32" fmla="*/ 1 w 122"/>
                    <a:gd name="T33" fmla="*/ 4 h 244"/>
                    <a:gd name="T34" fmla="*/ 0 w 122"/>
                    <a:gd name="T35" fmla="*/ 6 h 244"/>
                    <a:gd name="T36" fmla="*/ 0 w 122"/>
                    <a:gd name="T37" fmla="*/ 8 h 244"/>
                    <a:gd name="T38" fmla="*/ 0 w 122"/>
                    <a:gd name="T39" fmla="*/ 10 h 244"/>
                    <a:gd name="T40" fmla="*/ 1 w 122"/>
                    <a:gd name="T41" fmla="*/ 12 h 24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22" h="244">
                      <a:moveTo>
                        <a:pt x="16" y="184"/>
                      </a:moveTo>
                      <a:lnTo>
                        <a:pt x="28" y="196"/>
                      </a:lnTo>
                      <a:lnTo>
                        <a:pt x="38" y="206"/>
                      </a:lnTo>
                      <a:lnTo>
                        <a:pt x="49" y="214"/>
                      </a:lnTo>
                      <a:lnTo>
                        <a:pt x="60" y="222"/>
                      </a:lnTo>
                      <a:lnTo>
                        <a:pt x="74" y="228"/>
                      </a:lnTo>
                      <a:lnTo>
                        <a:pt x="86" y="233"/>
                      </a:lnTo>
                      <a:lnTo>
                        <a:pt x="100" y="238"/>
                      </a:lnTo>
                      <a:lnTo>
                        <a:pt x="116" y="244"/>
                      </a:lnTo>
                      <a:lnTo>
                        <a:pt x="122" y="184"/>
                      </a:lnTo>
                      <a:lnTo>
                        <a:pt x="122" y="125"/>
                      </a:lnTo>
                      <a:lnTo>
                        <a:pt x="120" y="65"/>
                      </a:lnTo>
                      <a:lnTo>
                        <a:pt x="109" y="5"/>
                      </a:lnTo>
                      <a:lnTo>
                        <a:pt x="86" y="0"/>
                      </a:lnTo>
                      <a:lnTo>
                        <a:pt x="63" y="10"/>
                      </a:lnTo>
                      <a:lnTo>
                        <a:pt x="38" y="30"/>
                      </a:lnTo>
                      <a:lnTo>
                        <a:pt x="19" y="56"/>
                      </a:lnTo>
                      <a:lnTo>
                        <a:pt x="5" y="92"/>
                      </a:lnTo>
                      <a:lnTo>
                        <a:pt x="0" y="125"/>
                      </a:lnTo>
                      <a:lnTo>
                        <a:pt x="3" y="157"/>
                      </a:lnTo>
                      <a:lnTo>
                        <a:pt x="16" y="184"/>
                      </a:lnTo>
                      <a:close/>
                    </a:path>
                  </a:pathLst>
                </a:custGeom>
                <a:solidFill>
                  <a:srgbClr val="C99E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7" name="Freeform 405"/>
                <p:cNvSpPr>
                  <a:spLocks/>
                </p:cNvSpPr>
                <p:nvPr/>
              </p:nvSpPr>
              <p:spPr bwMode="auto">
                <a:xfrm>
                  <a:off x="4828" y="1238"/>
                  <a:ext cx="23" cy="52"/>
                </a:xfrm>
                <a:custGeom>
                  <a:avLst/>
                  <a:gdLst>
                    <a:gd name="T0" fmla="*/ 5 w 92"/>
                    <a:gd name="T1" fmla="*/ 0 h 207"/>
                    <a:gd name="T2" fmla="*/ 4 w 92"/>
                    <a:gd name="T3" fmla="*/ 1 h 207"/>
                    <a:gd name="T4" fmla="*/ 3 w 92"/>
                    <a:gd name="T5" fmla="*/ 2 h 207"/>
                    <a:gd name="T6" fmla="*/ 2 w 92"/>
                    <a:gd name="T7" fmla="*/ 3 h 207"/>
                    <a:gd name="T8" fmla="*/ 1 w 92"/>
                    <a:gd name="T9" fmla="*/ 5 h 207"/>
                    <a:gd name="T10" fmla="*/ 1 w 92"/>
                    <a:gd name="T11" fmla="*/ 6 h 207"/>
                    <a:gd name="T12" fmla="*/ 0 w 92"/>
                    <a:gd name="T13" fmla="*/ 8 h 207"/>
                    <a:gd name="T14" fmla="*/ 0 w 92"/>
                    <a:gd name="T15" fmla="*/ 9 h 207"/>
                    <a:gd name="T16" fmla="*/ 0 w 92"/>
                    <a:gd name="T17" fmla="*/ 11 h 207"/>
                    <a:gd name="T18" fmla="*/ 1 w 92"/>
                    <a:gd name="T19" fmla="*/ 11 h 207"/>
                    <a:gd name="T20" fmla="*/ 2 w 92"/>
                    <a:gd name="T21" fmla="*/ 11 h 207"/>
                    <a:gd name="T22" fmla="*/ 2 w 92"/>
                    <a:gd name="T23" fmla="*/ 12 h 207"/>
                    <a:gd name="T24" fmla="*/ 3 w 92"/>
                    <a:gd name="T25" fmla="*/ 12 h 207"/>
                    <a:gd name="T26" fmla="*/ 4 w 92"/>
                    <a:gd name="T27" fmla="*/ 12 h 207"/>
                    <a:gd name="T28" fmla="*/ 4 w 92"/>
                    <a:gd name="T29" fmla="*/ 13 h 207"/>
                    <a:gd name="T30" fmla="*/ 5 w 92"/>
                    <a:gd name="T31" fmla="*/ 13 h 207"/>
                    <a:gd name="T32" fmla="*/ 6 w 92"/>
                    <a:gd name="T33" fmla="*/ 13 h 207"/>
                    <a:gd name="T34" fmla="*/ 6 w 92"/>
                    <a:gd name="T35" fmla="*/ 10 h 207"/>
                    <a:gd name="T36" fmla="*/ 6 w 92"/>
                    <a:gd name="T37" fmla="*/ 7 h 207"/>
                    <a:gd name="T38" fmla="*/ 6 w 92"/>
                    <a:gd name="T39" fmla="*/ 3 h 207"/>
                    <a:gd name="T40" fmla="*/ 5 w 92"/>
                    <a:gd name="T41" fmla="*/ 0 h 20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2" h="207">
                      <a:moveTo>
                        <a:pt x="84" y="0"/>
                      </a:moveTo>
                      <a:lnTo>
                        <a:pt x="65" y="11"/>
                      </a:lnTo>
                      <a:lnTo>
                        <a:pt x="46" y="30"/>
                      </a:lnTo>
                      <a:lnTo>
                        <a:pt x="33" y="49"/>
                      </a:lnTo>
                      <a:lnTo>
                        <a:pt x="19" y="74"/>
                      </a:lnTo>
                      <a:lnTo>
                        <a:pt x="8" y="99"/>
                      </a:lnTo>
                      <a:lnTo>
                        <a:pt x="3" y="123"/>
                      </a:lnTo>
                      <a:lnTo>
                        <a:pt x="0" y="147"/>
                      </a:lnTo>
                      <a:lnTo>
                        <a:pt x="5" y="169"/>
                      </a:lnTo>
                      <a:lnTo>
                        <a:pt x="16" y="175"/>
                      </a:lnTo>
                      <a:lnTo>
                        <a:pt x="24" y="180"/>
                      </a:lnTo>
                      <a:lnTo>
                        <a:pt x="35" y="185"/>
                      </a:lnTo>
                      <a:lnTo>
                        <a:pt x="46" y="191"/>
                      </a:lnTo>
                      <a:lnTo>
                        <a:pt x="54" y="196"/>
                      </a:lnTo>
                      <a:lnTo>
                        <a:pt x="65" y="199"/>
                      </a:lnTo>
                      <a:lnTo>
                        <a:pt x="76" y="205"/>
                      </a:lnTo>
                      <a:lnTo>
                        <a:pt x="86" y="207"/>
                      </a:lnTo>
                      <a:lnTo>
                        <a:pt x="92" y="155"/>
                      </a:lnTo>
                      <a:lnTo>
                        <a:pt x="92" y="104"/>
                      </a:lnTo>
                      <a:lnTo>
                        <a:pt x="90" y="53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solidFill>
                  <a:srgbClr val="EDD1B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8" name="Freeform 406"/>
                <p:cNvSpPr>
                  <a:spLocks/>
                </p:cNvSpPr>
                <p:nvPr/>
              </p:nvSpPr>
              <p:spPr bwMode="auto">
                <a:xfrm>
                  <a:off x="4808" y="1287"/>
                  <a:ext cx="57" cy="44"/>
                </a:xfrm>
                <a:custGeom>
                  <a:avLst/>
                  <a:gdLst>
                    <a:gd name="T0" fmla="*/ 2 w 226"/>
                    <a:gd name="T1" fmla="*/ 6 h 176"/>
                    <a:gd name="T2" fmla="*/ 3 w 226"/>
                    <a:gd name="T3" fmla="*/ 7 h 176"/>
                    <a:gd name="T4" fmla="*/ 5 w 226"/>
                    <a:gd name="T5" fmla="*/ 7 h 176"/>
                    <a:gd name="T6" fmla="*/ 6 w 226"/>
                    <a:gd name="T7" fmla="*/ 8 h 176"/>
                    <a:gd name="T8" fmla="*/ 8 w 226"/>
                    <a:gd name="T9" fmla="*/ 9 h 176"/>
                    <a:gd name="T10" fmla="*/ 10 w 226"/>
                    <a:gd name="T11" fmla="*/ 9 h 176"/>
                    <a:gd name="T12" fmla="*/ 11 w 226"/>
                    <a:gd name="T13" fmla="*/ 10 h 176"/>
                    <a:gd name="T14" fmla="*/ 13 w 226"/>
                    <a:gd name="T15" fmla="*/ 11 h 176"/>
                    <a:gd name="T16" fmla="*/ 14 w 226"/>
                    <a:gd name="T17" fmla="*/ 11 h 176"/>
                    <a:gd name="T18" fmla="*/ 14 w 226"/>
                    <a:gd name="T19" fmla="*/ 9 h 176"/>
                    <a:gd name="T20" fmla="*/ 13 w 226"/>
                    <a:gd name="T21" fmla="*/ 7 h 176"/>
                    <a:gd name="T22" fmla="*/ 12 w 226"/>
                    <a:gd name="T23" fmla="*/ 5 h 176"/>
                    <a:gd name="T24" fmla="*/ 10 w 226"/>
                    <a:gd name="T25" fmla="*/ 4 h 176"/>
                    <a:gd name="T26" fmla="*/ 8 w 226"/>
                    <a:gd name="T27" fmla="*/ 3 h 176"/>
                    <a:gd name="T28" fmla="*/ 6 w 226"/>
                    <a:gd name="T29" fmla="*/ 2 h 176"/>
                    <a:gd name="T30" fmla="*/ 4 w 226"/>
                    <a:gd name="T31" fmla="*/ 1 h 176"/>
                    <a:gd name="T32" fmla="*/ 1 w 226"/>
                    <a:gd name="T33" fmla="*/ 0 h 176"/>
                    <a:gd name="T34" fmla="*/ 0 w 226"/>
                    <a:gd name="T35" fmla="*/ 2 h 176"/>
                    <a:gd name="T36" fmla="*/ 0 w 226"/>
                    <a:gd name="T37" fmla="*/ 3 h 176"/>
                    <a:gd name="T38" fmla="*/ 1 w 226"/>
                    <a:gd name="T39" fmla="*/ 5 h 176"/>
                    <a:gd name="T40" fmla="*/ 2 w 226"/>
                    <a:gd name="T41" fmla="*/ 6 h 17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26" h="176">
                      <a:moveTo>
                        <a:pt x="25" y="92"/>
                      </a:moveTo>
                      <a:lnTo>
                        <a:pt x="50" y="103"/>
                      </a:lnTo>
                      <a:lnTo>
                        <a:pt x="76" y="117"/>
                      </a:lnTo>
                      <a:lnTo>
                        <a:pt x="101" y="127"/>
                      </a:lnTo>
                      <a:lnTo>
                        <a:pt x="126" y="138"/>
                      </a:lnTo>
                      <a:lnTo>
                        <a:pt x="150" y="149"/>
                      </a:lnTo>
                      <a:lnTo>
                        <a:pt x="174" y="159"/>
                      </a:lnTo>
                      <a:lnTo>
                        <a:pt x="201" y="168"/>
                      </a:lnTo>
                      <a:lnTo>
                        <a:pt x="226" y="176"/>
                      </a:lnTo>
                      <a:lnTo>
                        <a:pt x="218" y="138"/>
                      </a:lnTo>
                      <a:lnTo>
                        <a:pt x="201" y="108"/>
                      </a:lnTo>
                      <a:lnTo>
                        <a:pt x="185" y="83"/>
                      </a:lnTo>
                      <a:lnTo>
                        <a:pt x="161" y="65"/>
                      </a:lnTo>
                      <a:lnTo>
                        <a:pt x="131" y="48"/>
                      </a:lnTo>
                      <a:lnTo>
                        <a:pt x="98" y="35"/>
                      </a:lnTo>
                      <a:lnTo>
                        <a:pt x="60" y="18"/>
                      </a:lnTo>
                      <a:lnTo>
                        <a:pt x="14" y="0"/>
                      </a:lnTo>
                      <a:lnTo>
                        <a:pt x="0" y="23"/>
                      </a:lnTo>
                      <a:lnTo>
                        <a:pt x="0" y="48"/>
                      </a:lnTo>
                      <a:lnTo>
                        <a:pt x="9" y="71"/>
                      </a:lnTo>
                      <a:lnTo>
                        <a:pt x="25" y="92"/>
                      </a:lnTo>
                      <a:close/>
                    </a:path>
                  </a:pathLst>
                </a:custGeom>
                <a:solidFill>
                  <a:srgbClr val="8482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29" name="Freeform 407"/>
                <p:cNvSpPr>
                  <a:spLocks/>
                </p:cNvSpPr>
                <p:nvPr/>
              </p:nvSpPr>
              <p:spPr bwMode="auto">
                <a:xfrm>
                  <a:off x="4865" y="1308"/>
                  <a:ext cx="25" cy="23"/>
                </a:xfrm>
                <a:custGeom>
                  <a:avLst/>
                  <a:gdLst>
                    <a:gd name="T0" fmla="*/ 0 w 103"/>
                    <a:gd name="T1" fmla="*/ 0 h 93"/>
                    <a:gd name="T2" fmla="*/ 1 w 103"/>
                    <a:gd name="T3" fmla="*/ 1 h 93"/>
                    <a:gd name="T4" fmla="*/ 1 w 103"/>
                    <a:gd name="T5" fmla="*/ 1 h 93"/>
                    <a:gd name="T6" fmla="*/ 2 w 103"/>
                    <a:gd name="T7" fmla="*/ 2 h 93"/>
                    <a:gd name="T8" fmla="*/ 3 w 103"/>
                    <a:gd name="T9" fmla="*/ 3 h 93"/>
                    <a:gd name="T10" fmla="*/ 4 w 103"/>
                    <a:gd name="T11" fmla="*/ 3 h 93"/>
                    <a:gd name="T12" fmla="*/ 4 w 103"/>
                    <a:gd name="T13" fmla="*/ 4 h 93"/>
                    <a:gd name="T14" fmla="*/ 5 w 103"/>
                    <a:gd name="T15" fmla="*/ 5 h 93"/>
                    <a:gd name="T16" fmla="*/ 5 w 103"/>
                    <a:gd name="T17" fmla="*/ 6 h 93"/>
                    <a:gd name="T18" fmla="*/ 6 w 103"/>
                    <a:gd name="T19" fmla="*/ 5 h 93"/>
                    <a:gd name="T20" fmla="*/ 6 w 103"/>
                    <a:gd name="T21" fmla="*/ 4 h 93"/>
                    <a:gd name="T22" fmla="*/ 6 w 103"/>
                    <a:gd name="T23" fmla="*/ 3 h 93"/>
                    <a:gd name="T24" fmla="*/ 6 w 103"/>
                    <a:gd name="T25" fmla="*/ 2 h 93"/>
                    <a:gd name="T26" fmla="*/ 5 w 103"/>
                    <a:gd name="T27" fmla="*/ 2 h 93"/>
                    <a:gd name="T28" fmla="*/ 4 w 103"/>
                    <a:gd name="T29" fmla="*/ 2 h 93"/>
                    <a:gd name="T30" fmla="*/ 4 w 103"/>
                    <a:gd name="T31" fmla="*/ 1 h 93"/>
                    <a:gd name="T32" fmla="*/ 3 w 103"/>
                    <a:gd name="T33" fmla="*/ 1 h 93"/>
                    <a:gd name="T34" fmla="*/ 2 w 103"/>
                    <a:gd name="T35" fmla="*/ 1 h 93"/>
                    <a:gd name="T36" fmla="*/ 2 w 103"/>
                    <a:gd name="T37" fmla="*/ 0 h 93"/>
                    <a:gd name="T38" fmla="*/ 1 w 103"/>
                    <a:gd name="T39" fmla="*/ 0 h 93"/>
                    <a:gd name="T40" fmla="*/ 0 w 103"/>
                    <a:gd name="T41" fmla="*/ 0 h 93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03" h="93">
                      <a:moveTo>
                        <a:pt x="0" y="0"/>
                      </a:moveTo>
                      <a:lnTo>
                        <a:pt x="11" y="12"/>
                      </a:lnTo>
                      <a:lnTo>
                        <a:pt x="21" y="23"/>
                      </a:lnTo>
                      <a:lnTo>
                        <a:pt x="35" y="34"/>
                      </a:lnTo>
                      <a:lnTo>
                        <a:pt x="48" y="47"/>
                      </a:lnTo>
                      <a:lnTo>
                        <a:pt x="60" y="58"/>
                      </a:lnTo>
                      <a:lnTo>
                        <a:pt x="71" y="69"/>
                      </a:lnTo>
                      <a:lnTo>
                        <a:pt x="81" y="83"/>
                      </a:lnTo>
                      <a:lnTo>
                        <a:pt x="90" y="93"/>
                      </a:lnTo>
                      <a:lnTo>
                        <a:pt x="97" y="80"/>
                      </a:lnTo>
                      <a:lnTo>
                        <a:pt x="103" y="66"/>
                      </a:lnTo>
                      <a:lnTo>
                        <a:pt x="103" y="50"/>
                      </a:lnTo>
                      <a:lnTo>
                        <a:pt x="101" y="30"/>
                      </a:lnTo>
                      <a:lnTo>
                        <a:pt x="90" y="30"/>
                      </a:lnTo>
                      <a:lnTo>
                        <a:pt x="76" y="28"/>
                      </a:lnTo>
                      <a:lnTo>
                        <a:pt x="65" y="23"/>
                      </a:lnTo>
                      <a:lnTo>
                        <a:pt x="51" y="20"/>
                      </a:lnTo>
                      <a:lnTo>
                        <a:pt x="41" y="14"/>
                      </a:lnTo>
                      <a:lnTo>
                        <a:pt x="27" y="9"/>
                      </a:lnTo>
                      <a:lnTo>
                        <a:pt x="13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4828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0" name="Freeform 408"/>
                <p:cNvSpPr>
                  <a:spLocks/>
                </p:cNvSpPr>
                <p:nvPr/>
              </p:nvSpPr>
              <p:spPr bwMode="auto">
                <a:xfrm>
                  <a:off x="4759" y="1318"/>
                  <a:ext cx="146" cy="136"/>
                </a:xfrm>
                <a:custGeom>
                  <a:avLst/>
                  <a:gdLst>
                    <a:gd name="T0" fmla="*/ 36 w 582"/>
                    <a:gd name="T1" fmla="*/ 30 h 547"/>
                    <a:gd name="T2" fmla="*/ 37 w 582"/>
                    <a:gd name="T3" fmla="*/ 23 h 547"/>
                    <a:gd name="T4" fmla="*/ 35 w 582"/>
                    <a:gd name="T5" fmla="*/ 16 h 547"/>
                    <a:gd name="T6" fmla="*/ 33 w 582"/>
                    <a:gd name="T7" fmla="*/ 9 h 547"/>
                    <a:gd name="T8" fmla="*/ 32 w 582"/>
                    <a:gd name="T9" fmla="*/ 11 h 547"/>
                    <a:gd name="T10" fmla="*/ 31 w 582"/>
                    <a:gd name="T11" fmla="*/ 19 h 547"/>
                    <a:gd name="T12" fmla="*/ 29 w 582"/>
                    <a:gd name="T13" fmla="*/ 23 h 547"/>
                    <a:gd name="T14" fmla="*/ 22 w 582"/>
                    <a:gd name="T15" fmla="*/ 19 h 547"/>
                    <a:gd name="T16" fmla="*/ 13 w 582"/>
                    <a:gd name="T17" fmla="*/ 11 h 547"/>
                    <a:gd name="T18" fmla="*/ 8 w 582"/>
                    <a:gd name="T19" fmla="*/ 5 h 547"/>
                    <a:gd name="T20" fmla="*/ 10 w 582"/>
                    <a:gd name="T21" fmla="*/ 4 h 547"/>
                    <a:gd name="T22" fmla="*/ 15 w 582"/>
                    <a:gd name="T23" fmla="*/ 9 h 547"/>
                    <a:gd name="T24" fmla="*/ 22 w 582"/>
                    <a:gd name="T25" fmla="*/ 15 h 547"/>
                    <a:gd name="T26" fmla="*/ 27 w 582"/>
                    <a:gd name="T27" fmla="*/ 20 h 547"/>
                    <a:gd name="T28" fmla="*/ 29 w 582"/>
                    <a:gd name="T29" fmla="*/ 18 h 547"/>
                    <a:gd name="T30" fmla="*/ 29 w 582"/>
                    <a:gd name="T31" fmla="*/ 14 h 547"/>
                    <a:gd name="T32" fmla="*/ 27 w 582"/>
                    <a:gd name="T33" fmla="*/ 11 h 547"/>
                    <a:gd name="T34" fmla="*/ 24 w 582"/>
                    <a:gd name="T35" fmla="*/ 8 h 547"/>
                    <a:gd name="T36" fmla="*/ 21 w 582"/>
                    <a:gd name="T37" fmla="*/ 5 h 547"/>
                    <a:gd name="T38" fmla="*/ 18 w 582"/>
                    <a:gd name="T39" fmla="*/ 3 h 547"/>
                    <a:gd name="T40" fmla="*/ 14 w 582"/>
                    <a:gd name="T41" fmla="*/ 1 h 547"/>
                    <a:gd name="T42" fmla="*/ 11 w 582"/>
                    <a:gd name="T43" fmla="*/ 1 h 547"/>
                    <a:gd name="T44" fmla="*/ 7 w 582"/>
                    <a:gd name="T45" fmla="*/ 1 h 547"/>
                    <a:gd name="T46" fmla="*/ 4 w 582"/>
                    <a:gd name="T47" fmla="*/ 1 h 547"/>
                    <a:gd name="T48" fmla="*/ 1 w 582"/>
                    <a:gd name="T49" fmla="*/ 2 h 547"/>
                    <a:gd name="T50" fmla="*/ 1 w 582"/>
                    <a:gd name="T51" fmla="*/ 7 h 547"/>
                    <a:gd name="T52" fmla="*/ 4 w 582"/>
                    <a:gd name="T53" fmla="*/ 13 h 547"/>
                    <a:gd name="T54" fmla="*/ 9 w 582"/>
                    <a:gd name="T55" fmla="*/ 20 h 547"/>
                    <a:gd name="T56" fmla="*/ 15 w 582"/>
                    <a:gd name="T57" fmla="*/ 26 h 547"/>
                    <a:gd name="T58" fmla="*/ 22 w 582"/>
                    <a:gd name="T59" fmla="*/ 31 h 547"/>
                    <a:gd name="T60" fmla="*/ 28 w 582"/>
                    <a:gd name="T61" fmla="*/ 33 h 547"/>
                    <a:gd name="T62" fmla="*/ 33 w 582"/>
                    <a:gd name="T63" fmla="*/ 34 h 54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82" h="547">
                      <a:moveTo>
                        <a:pt x="546" y="522"/>
                      </a:moveTo>
                      <a:lnTo>
                        <a:pt x="568" y="478"/>
                      </a:lnTo>
                      <a:lnTo>
                        <a:pt x="582" y="425"/>
                      </a:lnTo>
                      <a:lnTo>
                        <a:pt x="582" y="370"/>
                      </a:lnTo>
                      <a:lnTo>
                        <a:pt x="576" y="310"/>
                      </a:lnTo>
                      <a:lnTo>
                        <a:pt x="562" y="254"/>
                      </a:lnTo>
                      <a:lnTo>
                        <a:pt x="546" y="199"/>
                      </a:lnTo>
                      <a:lnTo>
                        <a:pt x="524" y="153"/>
                      </a:lnTo>
                      <a:lnTo>
                        <a:pt x="499" y="114"/>
                      </a:lnTo>
                      <a:lnTo>
                        <a:pt x="505" y="180"/>
                      </a:lnTo>
                      <a:lnTo>
                        <a:pt x="505" y="245"/>
                      </a:lnTo>
                      <a:lnTo>
                        <a:pt x="497" y="307"/>
                      </a:lnTo>
                      <a:lnTo>
                        <a:pt x="481" y="370"/>
                      </a:lnTo>
                      <a:lnTo>
                        <a:pt x="453" y="378"/>
                      </a:lnTo>
                      <a:lnTo>
                        <a:pt x="405" y="354"/>
                      </a:lnTo>
                      <a:lnTo>
                        <a:pt x="342" y="305"/>
                      </a:lnTo>
                      <a:lnTo>
                        <a:pt x="277" y="245"/>
                      </a:lnTo>
                      <a:lnTo>
                        <a:pt x="211" y="183"/>
                      </a:lnTo>
                      <a:lnTo>
                        <a:pt x="162" y="123"/>
                      </a:lnTo>
                      <a:lnTo>
                        <a:pt x="133" y="77"/>
                      </a:lnTo>
                      <a:lnTo>
                        <a:pt x="136" y="55"/>
                      </a:lnTo>
                      <a:lnTo>
                        <a:pt x="157" y="65"/>
                      </a:lnTo>
                      <a:lnTo>
                        <a:pt x="195" y="98"/>
                      </a:lnTo>
                      <a:lnTo>
                        <a:pt x="241" y="144"/>
                      </a:lnTo>
                      <a:lnTo>
                        <a:pt x="293" y="199"/>
                      </a:lnTo>
                      <a:lnTo>
                        <a:pt x="345" y="250"/>
                      </a:lnTo>
                      <a:lnTo>
                        <a:pt x="391" y="294"/>
                      </a:lnTo>
                      <a:lnTo>
                        <a:pt x="426" y="319"/>
                      </a:lnTo>
                      <a:lnTo>
                        <a:pt x="448" y="316"/>
                      </a:lnTo>
                      <a:lnTo>
                        <a:pt x="453" y="286"/>
                      </a:lnTo>
                      <a:lnTo>
                        <a:pt x="453" y="256"/>
                      </a:lnTo>
                      <a:lnTo>
                        <a:pt x="453" y="226"/>
                      </a:lnTo>
                      <a:lnTo>
                        <a:pt x="453" y="194"/>
                      </a:lnTo>
                      <a:lnTo>
                        <a:pt x="432" y="171"/>
                      </a:lnTo>
                      <a:lnTo>
                        <a:pt x="410" y="150"/>
                      </a:lnTo>
                      <a:lnTo>
                        <a:pt x="386" y="125"/>
                      </a:lnTo>
                      <a:lnTo>
                        <a:pt x="361" y="104"/>
                      </a:lnTo>
                      <a:lnTo>
                        <a:pt x="333" y="85"/>
                      </a:lnTo>
                      <a:lnTo>
                        <a:pt x="310" y="63"/>
                      </a:lnTo>
                      <a:lnTo>
                        <a:pt x="280" y="47"/>
                      </a:lnTo>
                      <a:lnTo>
                        <a:pt x="252" y="30"/>
                      </a:lnTo>
                      <a:lnTo>
                        <a:pt x="225" y="22"/>
                      </a:lnTo>
                      <a:lnTo>
                        <a:pt x="198" y="17"/>
                      </a:lnTo>
                      <a:lnTo>
                        <a:pt x="171" y="17"/>
                      </a:lnTo>
                      <a:lnTo>
                        <a:pt x="141" y="17"/>
                      </a:lnTo>
                      <a:lnTo>
                        <a:pt x="114" y="17"/>
                      </a:lnTo>
                      <a:lnTo>
                        <a:pt x="86" y="17"/>
                      </a:lnTo>
                      <a:lnTo>
                        <a:pt x="60" y="12"/>
                      </a:lnTo>
                      <a:lnTo>
                        <a:pt x="33" y="0"/>
                      </a:lnTo>
                      <a:lnTo>
                        <a:pt x="8" y="33"/>
                      </a:lnTo>
                      <a:lnTo>
                        <a:pt x="0" y="71"/>
                      </a:lnTo>
                      <a:lnTo>
                        <a:pt x="8" y="118"/>
                      </a:lnTo>
                      <a:lnTo>
                        <a:pt x="24" y="166"/>
                      </a:lnTo>
                      <a:lnTo>
                        <a:pt x="54" y="218"/>
                      </a:lnTo>
                      <a:lnTo>
                        <a:pt x="92" y="270"/>
                      </a:lnTo>
                      <a:lnTo>
                        <a:pt x="136" y="321"/>
                      </a:lnTo>
                      <a:lnTo>
                        <a:pt x="185" y="370"/>
                      </a:lnTo>
                      <a:lnTo>
                        <a:pt x="236" y="419"/>
                      </a:lnTo>
                      <a:lnTo>
                        <a:pt x="291" y="460"/>
                      </a:lnTo>
                      <a:lnTo>
                        <a:pt x="345" y="495"/>
                      </a:lnTo>
                      <a:lnTo>
                        <a:pt x="396" y="522"/>
                      </a:lnTo>
                      <a:lnTo>
                        <a:pt x="442" y="538"/>
                      </a:lnTo>
                      <a:lnTo>
                        <a:pt x="486" y="547"/>
                      </a:lnTo>
                      <a:lnTo>
                        <a:pt x="522" y="541"/>
                      </a:lnTo>
                      <a:lnTo>
                        <a:pt x="546" y="522"/>
                      </a:lnTo>
                      <a:close/>
                    </a:path>
                  </a:pathLst>
                </a:custGeom>
                <a:solidFill>
                  <a:srgbClr val="005E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1" name="Freeform 409"/>
                <p:cNvSpPr>
                  <a:spLocks/>
                </p:cNvSpPr>
                <p:nvPr/>
              </p:nvSpPr>
              <p:spPr bwMode="auto">
                <a:xfrm>
                  <a:off x="4772" y="1346"/>
                  <a:ext cx="32" cy="45"/>
                </a:xfrm>
                <a:custGeom>
                  <a:avLst/>
                  <a:gdLst>
                    <a:gd name="T0" fmla="*/ 0 w 128"/>
                    <a:gd name="T1" fmla="*/ 0 h 179"/>
                    <a:gd name="T2" fmla="*/ 8 w 128"/>
                    <a:gd name="T3" fmla="*/ 11 h 179"/>
                    <a:gd name="T4" fmla="*/ 7 w 128"/>
                    <a:gd name="T5" fmla="*/ 10 h 179"/>
                    <a:gd name="T6" fmla="*/ 5 w 128"/>
                    <a:gd name="T7" fmla="*/ 9 h 179"/>
                    <a:gd name="T8" fmla="*/ 4 w 128"/>
                    <a:gd name="T9" fmla="*/ 7 h 179"/>
                    <a:gd name="T10" fmla="*/ 3 w 128"/>
                    <a:gd name="T11" fmla="*/ 6 h 179"/>
                    <a:gd name="T12" fmla="*/ 2 w 128"/>
                    <a:gd name="T13" fmla="*/ 4 h 179"/>
                    <a:gd name="T14" fmla="*/ 1 w 128"/>
                    <a:gd name="T15" fmla="*/ 3 h 179"/>
                    <a:gd name="T16" fmla="*/ 1 w 128"/>
                    <a:gd name="T17" fmla="*/ 2 h 179"/>
                    <a:gd name="T18" fmla="*/ 0 w 128"/>
                    <a:gd name="T19" fmla="*/ 0 h 17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8" h="179">
                      <a:moveTo>
                        <a:pt x="0" y="0"/>
                      </a:moveTo>
                      <a:lnTo>
                        <a:pt x="128" y="179"/>
                      </a:lnTo>
                      <a:lnTo>
                        <a:pt x="106" y="158"/>
                      </a:lnTo>
                      <a:lnTo>
                        <a:pt x="85" y="136"/>
                      </a:lnTo>
                      <a:lnTo>
                        <a:pt x="65" y="114"/>
                      </a:lnTo>
                      <a:lnTo>
                        <a:pt x="49" y="89"/>
                      </a:lnTo>
                      <a:lnTo>
                        <a:pt x="33" y="68"/>
                      </a:lnTo>
                      <a:lnTo>
                        <a:pt x="19" y="43"/>
                      </a:lnTo>
                      <a:lnTo>
                        <a:pt x="9" y="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68E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2" name="Freeform 410"/>
                <p:cNvSpPr>
                  <a:spLocks/>
                </p:cNvSpPr>
                <p:nvPr/>
              </p:nvSpPr>
              <p:spPr bwMode="auto">
                <a:xfrm>
                  <a:off x="4769" y="1331"/>
                  <a:ext cx="52" cy="75"/>
                </a:xfrm>
                <a:custGeom>
                  <a:avLst/>
                  <a:gdLst>
                    <a:gd name="T0" fmla="*/ 0 w 207"/>
                    <a:gd name="T1" fmla="*/ 0 h 299"/>
                    <a:gd name="T2" fmla="*/ 13 w 207"/>
                    <a:gd name="T3" fmla="*/ 19 h 299"/>
                    <a:gd name="T4" fmla="*/ 11 w 207"/>
                    <a:gd name="T5" fmla="*/ 17 h 299"/>
                    <a:gd name="T6" fmla="*/ 8 w 207"/>
                    <a:gd name="T7" fmla="*/ 15 h 299"/>
                    <a:gd name="T8" fmla="*/ 6 w 207"/>
                    <a:gd name="T9" fmla="*/ 12 h 299"/>
                    <a:gd name="T10" fmla="*/ 4 w 207"/>
                    <a:gd name="T11" fmla="*/ 10 h 299"/>
                    <a:gd name="T12" fmla="*/ 2 w 207"/>
                    <a:gd name="T13" fmla="*/ 7 h 299"/>
                    <a:gd name="T14" fmla="*/ 1 w 207"/>
                    <a:gd name="T15" fmla="*/ 5 h 299"/>
                    <a:gd name="T16" fmla="*/ 1 w 207"/>
                    <a:gd name="T17" fmla="*/ 2 h 299"/>
                    <a:gd name="T18" fmla="*/ 0 w 207"/>
                    <a:gd name="T19" fmla="*/ 0 h 29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07" h="299">
                      <a:moveTo>
                        <a:pt x="0" y="0"/>
                      </a:moveTo>
                      <a:lnTo>
                        <a:pt x="207" y="299"/>
                      </a:lnTo>
                      <a:lnTo>
                        <a:pt x="166" y="266"/>
                      </a:lnTo>
                      <a:lnTo>
                        <a:pt x="129" y="231"/>
                      </a:lnTo>
                      <a:lnTo>
                        <a:pt x="93" y="193"/>
                      </a:lnTo>
                      <a:lnTo>
                        <a:pt x="63" y="152"/>
                      </a:lnTo>
                      <a:lnTo>
                        <a:pt x="36" y="114"/>
                      </a:lnTo>
                      <a:lnTo>
                        <a:pt x="16" y="73"/>
                      </a:lnTo>
                      <a:lnTo>
                        <a:pt x="6" y="3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98E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3" name="Freeform 411"/>
                <p:cNvSpPr>
                  <a:spLocks/>
                </p:cNvSpPr>
                <p:nvPr/>
              </p:nvSpPr>
              <p:spPr bwMode="auto">
                <a:xfrm>
                  <a:off x="4769" y="1325"/>
                  <a:ext cx="66" cy="91"/>
                </a:xfrm>
                <a:custGeom>
                  <a:avLst/>
                  <a:gdLst>
                    <a:gd name="T0" fmla="*/ 9 w 261"/>
                    <a:gd name="T1" fmla="*/ 17 h 364"/>
                    <a:gd name="T2" fmla="*/ 1 w 261"/>
                    <a:gd name="T3" fmla="*/ 5 h 364"/>
                    <a:gd name="T4" fmla="*/ 0 w 261"/>
                    <a:gd name="T5" fmla="*/ 4 h 364"/>
                    <a:gd name="T6" fmla="*/ 0 w 261"/>
                    <a:gd name="T7" fmla="*/ 2 h 364"/>
                    <a:gd name="T8" fmla="*/ 0 w 261"/>
                    <a:gd name="T9" fmla="*/ 1 h 364"/>
                    <a:gd name="T10" fmla="*/ 0 w 261"/>
                    <a:gd name="T11" fmla="*/ 0 h 364"/>
                    <a:gd name="T12" fmla="*/ 17 w 261"/>
                    <a:gd name="T13" fmla="*/ 23 h 364"/>
                    <a:gd name="T14" fmla="*/ 16 w 261"/>
                    <a:gd name="T15" fmla="*/ 22 h 364"/>
                    <a:gd name="T16" fmla="*/ 15 w 261"/>
                    <a:gd name="T17" fmla="*/ 22 h 364"/>
                    <a:gd name="T18" fmla="*/ 14 w 261"/>
                    <a:gd name="T19" fmla="*/ 21 h 364"/>
                    <a:gd name="T20" fmla="*/ 13 w 261"/>
                    <a:gd name="T21" fmla="*/ 20 h 364"/>
                    <a:gd name="T22" fmla="*/ 12 w 261"/>
                    <a:gd name="T23" fmla="*/ 19 h 364"/>
                    <a:gd name="T24" fmla="*/ 11 w 261"/>
                    <a:gd name="T25" fmla="*/ 18 h 364"/>
                    <a:gd name="T26" fmla="*/ 10 w 261"/>
                    <a:gd name="T27" fmla="*/ 17 h 364"/>
                    <a:gd name="T28" fmla="*/ 9 w 261"/>
                    <a:gd name="T29" fmla="*/ 17 h 36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261" h="364">
                      <a:moveTo>
                        <a:pt x="139" y="263"/>
                      </a:moveTo>
                      <a:lnTo>
                        <a:pt x="11" y="84"/>
                      </a:lnTo>
                      <a:lnTo>
                        <a:pt x="4" y="60"/>
                      </a:lnTo>
                      <a:lnTo>
                        <a:pt x="0" y="37"/>
                      </a:lnTo>
                      <a:lnTo>
                        <a:pt x="0" y="19"/>
                      </a:lnTo>
                      <a:lnTo>
                        <a:pt x="4" y="0"/>
                      </a:lnTo>
                      <a:lnTo>
                        <a:pt x="261" y="364"/>
                      </a:lnTo>
                      <a:lnTo>
                        <a:pt x="247" y="353"/>
                      </a:lnTo>
                      <a:lnTo>
                        <a:pt x="231" y="342"/>
                      </a:lnTo>
                      <a:lnTo>
                        <a:pt x="215" y="332"/>
                      </a:lnTo>
                      <a:lnTo>
                        <a:pt x="201" y="318"/>
                      </a:lnTo>
                      <a:lnTo>
                        <a:pt x="185" y="304"/>
                      </a:lnTo>
                      <a:lnTo>
                        <a:pt x="169" y="291"/>
                      </a:lnTo>
                      <a:lnTo>
                        <a:pt x="152" y="277"/>
                      </a:lnTo>
                      <a:lnTo>
                        <a:pt x="139" y="263"/>
                      </a:lnTo>
                      <a:close/>
                    </a:path>
                  </a:pathLst>
                </a:custGeom>
                <a:solidFill>
                  <a:srgbClr val="598E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4" name="Freeform 412"/>
                <p:cNvSpPr>
                  <a:spLocks/>
                </p:cNvSpPr>
                <p:nvPr/>
              </p:nvSpPr>
              <p:spPr bwMode="auto">
                <a:xfrm>
                  <a:off x="4769" y="1321"/>
                  <a:ext cx="78" cy="102"/>
                </a:xfrm>
                <a:custGeom>
                  <a:avLst/>
                  <a:gdLst>
                    <a:gd name="T0" fmla="*/ 13 w 313"/>
                    <a:gd name="T1" fmla="*/ 21 h 410"/>
                    <a:gd name="T2" fmla="*/ 0 w 313"/>
                    <a:gd name="T3" fmla="*/ 3 h 410"/>
                    <a:gd name="T4" fmla="*/ 0 w 313"/>
                    <a:gd name="T5" fmla="*/ 2 h 410"/>
                    <a:gd name="T6" fmla="*/ 0 w 313"/>
                    <a:gd name="T7" fmla="*/ 1 h 410"/>
                    <a:gd name="T8" fmla="*/ 0 w 313"/>
                    <a:gd name="T9" fmla="*/ 0 h 410"/>
                    <a:gd name="T10" fmla="*/ 1 w 313"/>
                    <a:gd name="T11" fmla="*/ 0 h 410"/>
                    <a:gd name="T12" fmla="*/ 1 w 313"/>
                    <a:gd name="T13" fmla="*/ 0 h 410"/>
                    <a:gd name="T14" fmla="*/ 1 w 313"/>
                    <a:gd name="T15" fmla="*/ 0 h 410"/>
                    <a:gd name="T16" fmla="*/ 1 w 313"/>
                    <a:gd name="T17" fmla="*/ 0 h 410"/>
                    <a:gd name="T18" fmla="*/ 19 w 313"/>
                    <a:gd name="T19" fmla="*/ 25 h 410"/>
                    <a:gd name="T20" fmla="*/ 19 w 313"/>
                    <a:gd name="T21" fmla="*/ 25 h 410"/>
                    <a:gd name="T22" fmla="*/ 18 w 313"/>
                    <a:gd name="T23" fmla="*/ 25 h 410"/>
                    <a:gd name="T24" fmla="*/ 17 w 313"/>
                    <a:gd name="T25" fmla="*/ 24 h 410"/>
                    <a:gd name="T26" fmla="*/ 16 w 313"/>
                    <a:gd name="T27" fmla="*/ 24 h 410"/>
                    <a:gd name="T28" fmla="*/ 15 w 313"/>
                    <a:gd name="T29" fmla="*/ 23 h 410"/>
                    <a:gd name="T30" fmla="*/ 15 w 313"/>
                    <a:gd name="T31" fmla="*/ 23 h 410"/>
                    <a:gd name="T32" fmla="*/ 14 w 313"/>
                    <a:gd name="T33" fmla="*/ 22 h 410"/>
                    <a:gd name="T34" fmla="*/ 13 w 313"/>
                    <a:gd name="T35" fmla="*/ 21 h 41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313" h="410">
                      <a:moveTo>
                        <a:pt x="207" y="342"/>
                      </a:moveTo>
                      <a:lnTo>
                        <a:pt x="0" y="43"/>
                      </a:lnTo>
                      <a:lnTo>
                        <a:pt x="0" y="32"/>
                      </a:lnTo>
                      <a:lnTo>
                        <a:pt x="4" y="18"/>
                      </a:lnTo>
                      <a:lnTo>
                        <a:pt x="6" y="7"/>
                      </a:lnTo>
                      <a:lnTo>
                        <a:pt x="11" y="0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2" y="2"/>
                      </a:lnTo>
                      <a:lnTo>
                        <a:pt x="313" y="410"/>
                      </a:lnTo>
                      <a:lnTo>
                        <a:pt x="300" y="404"/>
                      </a:lnTo>
                      <a:lnTo>
                        <a:pt x="286" y="396"/>
                      </a:lnTo>
                      <a:lnTo>
                        <a:pt x="272" y="388"/>
                      </a:lnTo>
                      <a:lnTo>
                        <a:pt x="261" y="380"/>
                      </a:lnTo>
                      <a:lnTo>
                        <a:pt x="247" y="372"/>
                      </a:lnTo>
                      <a:lnTo>
                        <a:pt x="235" y="364"/>
                      </a:lnTo>
                      <a:lnTo>
                        <a:pt x="221" y="353"/>
                      </a:lnTo>
                      <a:lnTo>
                        <a:pt x="207" y="342"/>
                      </a:lnTo>
                      <a:close/>
                    </a:path>
                  </a:pathLst>
                </a:custGeom>
                <a:solidFill>
                  <a:srgbClr val="5E9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5" name="Freeform 413"/>
                <p:cNvSpPr>
                  <a:spLocks/>
                </p:cNvSpPr>
                <p:nvPr/>
              </p:nvSpPr>
              <p:spPr bwMode="auto">
                <a:xfrm>
                  <a:off x="4770" y="1321"/>
                  <a:ext cx="87" cy="107"/>
                </a:xfrm>
                <a:custGeom>
                  <a:avLst/>
                  <a:gdLst>
                    <a:gd name="T0" fmla="*/ 16 w 347"/>
                    <a:gd name="T1" fmla="*/ 24 h 429"/>
                    <a:gd name="T2" fmla="*/ 0 w 347"/>
                    <a:gd name="T3" fmla="*/ 1 h 429"/>
                    <a:gd name="T4" fmla="*/ 0 w 347"/>
                    <a:gd name="T5" fmla="*/ 0 h 429"/>
                    <a:gd name="T6" fmla="*/ 0 w 347"/>
                    <a:gd name="T7" fmla="*/ 0 h 429"/>
                    <a:gd name="T8" fmla="*/ 0 w 347"/>
                    <a:gd name="T9" fmla="*/ 0 h 429"/>
                    <a:gd name="T10" fmla="*/ 1 w 347"/>
                    <a:gd name="T11" fmla="*/ 0 h 429"/>
                    <a:gd name="T12" fmla="*/ 1 w 347"/>
                    <a:gd name="T13" fmla="*/ 0 h 429"/>
                    <a:gd name="T14" fmla="*/ 2 w 347"/>
                    <a:gd name="T15" fmla="*/ 0 h 429"/>
                    <a:gd name="T16" fmla="*/ 2 w 347"/>
                    <a:gd name="T17" fmla="*/ 0 h 429"/>
                    <a:gd name="T18" fmla="*/ 3 w 347"/>
                    <a:gd name="T19" fmla="*/ 0 h 429"/>
                    <a:gd name="T20" fmla="*/ 6 w 347"/>
                    <a:gd name="T21" fmla="*/ 4 h 429"/>
                    <a:gd name="T22" fmla="*/ 6 w 347"/>
                    <a:gd name="T23" fmla="*/ 5 h 429"/>
                    <a:gd name="T24" fmla="*/ 7 w 347"/>
                    <a:gd name="T25" fmla="*/ 6 h 429"/>
                    <a:gd name="T26" fmla="*/ 8 w 347"/>
                    <a:gd name="T27" fmla="*/ 7 h 429"/>
                    <a:gd name="T28" fmla="*/ 9 w 347"/>
                    <a:gd name="T29" fmla="*/ 9 h 429"/>
                    <a:gd name="T30" fmla="*/ 22 w 347"/>
                    <a:gd name="T31" fmla="*/ 27 h 429"/>
                    <a:gd name="T32" fmla="*/ 21 w 347"/>
                    <a:gd name="T33" fmla="*/ 26 h 429"/>
                    <a:gd name="T34" fmla="*/ 20 w 347"/>
                    <a:gd name="T35" fmla="*/ 26 h 429"/>
                    <a:gd name="T36" fmla="*/ 20 w 347"/>
                    <a:gd name="T37" fmla="*/ 26 h 429"/>
                    <a:gd name="T38" fmla="*/ 19 w 347"/>
                    <a:gd name="T39" fmla="*/ 25 h 429"/>
                    <a:gd name="T40" fmla="*/ 18 w 347"/>
                    <a:gd name="T41" fmla="*/ 25 h 429"/>
                    <a:gd name="T42" fmla="*/ 18 w 347"/>
                    <a:gd name="T43" fmla="*/ 25 h 429"/>
                    <a:gd name="T44" fmla="*/ 17 w 347"/>
                    <a:gd name="T45" fmla="*/ 24 h 429"/>
                    <a:gd name="T46" fmla="*/ 16 w 347"/>
                    <a:gd name="T47" fmla="*/ 24 h 429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347" h="429">
                      <a:moveTo>
                        <a:pt x="257" y="380"/>
                      </a:move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2" y="7"/>
                      </a:lnTo>
                      <a:lnTo>
                        <a:pt x="5" y="2"/>
                      </a:lnTo>
                      <a:lnTo>
                        <a:pt x="7" y="0"/>
                      </a:lnTo>
                      <a:lnTo>
                        <a:pt x="16" y="2"/>
                      </a:lnTo>
                      <a:lnTo>
                        <a:pt x="26" y="2"/>
                      </a:lnTo>
                      <a:lnTo>
                        <a:pt x="37" y="2"/>
                      </a:lnTo>
                      <a:lnTo>
                        <a:pt x="46" y="2"/>
                      </a:lnTo>
                      <a:lnTo>
                        <a:pt x="92" y="70"/>
                      </a:lnTo>
                      <a:lnTo>
                        <a:pt x="100" y="83"/>
                      </a:lnTo>
                      <a:lnTo>
                        <a:pt x="111" y="100"/>
                      </a:lnTo>
                      <a:lnTo>
                        <a:pt x="127" y="119"/>
                      </a:lnTo>
                      <a:lnTo>
                        <a:pt x="146" y="141"/>
                      </a:lnTo>
                      <a:lnTo>
                        <a:pt x="347" y="429"/>
                      </a:lnTo>
                      <a:lnTo>
                        <a:pt x="336" y="423"/>
                      </a:lnTo>
                      <a:lnTo>
                        <a:pt x="325" y="420"/>
                      </a:lnTo>
                      <a:lnTo>
                        <a:pt x="314" y="415"/>
                      </a:lnTo>
                      <a:lnTo>
                        <a:pt x="303" y="410"/>
                      </a:lnTo>
                      <a:lnTo>
                        <a:pt x="293" y="404"/>
                      </a:lnTo>
                      <a:lnTo>
                        <a:pt x="282" y="396"/>
                      </a:lnTo>
                      <a:lnTo>
                        <a:pt x="268" y="388"/>
                      </a:lnTo>
                      <a:lnTo>
                        <a:pt x="257" y="380"/>
                      </a:lnTo>
                      <a:close/>
                    </a:path>
                  </a:pathLst>
                </a:custGeom>
                <a:solidFill>
                  <a:srgbClr val="609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6" name="Freeform 414"/>
                <p:cNvSpPr>
                  <a:spLocks/>
                </p:cNvSpPr>
                <p:nvPr/>
              </p:nvSpPr>
              <p:spPr bwMode="auto">
                <a:xfrm>
                  <a:off x="4775" y="1321"/>
                  <a:ext cx="91" cy="110"/>
                </a:xfrm>
                <a:custGeom>
                  <a:avLst/>
                  <a:gdLst>
                    <a:gd name="T0" fmla="*/ 18 w 367"/>
                    <a:gd name="T1" fmla="*/ 25 h 441"/>
                    <a:gd name="T2" fmla="*/ 0 w 367"/>
                    <a:gd name="T3" fmla="*/ 0 h 441"/>
                    <a:gd name="T4" fmla="*/ 1 w 367"/>
                    <a:gd name="T5" fmla="*/ 0 h 441"/>
                    <a:gd name="T6" fmla="*/ 2 w 367"/>
                    <a:gd name="T7" fmla="*/ 0 h 441"/>
                    <a:gd name="T8" fmla="*/ 2 w 367"/>
                    <a:gd name="T9" fmla="*/ 0 h 441"/>
                    <a:gd name="T10" fmla="*/ 3 w 367"/>
                    <a:gd name="T11" fmla="*/ 0 h 441"/>
                    <a:gd name="T12" fmla="*/ 5 w 367"/>
                    <a:gd name="T13" fmla="*/ 2 h 441"/>
                    <a:gd name="T14" fmla="*/ 5 w 367"/>
                    <a:gd name="T15" fmla="*/ 2 h 441"/>
                    <a:gd name="T16" fmla="*/ 5 w 367"/>
                    <a:gd name="T17" fmla="*/ 2 h 441"/>
                    <a:gd name="T18" fmla="*/ 5 w 367"/>
                    <a:gd name="T19" fmla="*/ 2 h 441"/>
                    <a:gd name="T20" fmla="*/ 4 w 367"/>
                    <a:gd name="T21" fmla="*/ 2 h 441"/>
                    <a:gd name="T22" fmla="*/ 4 w 367"/>
                    <a:gd name="T23" fmla="*/ 3 h 441"/>
                    <a:gd name="T24" fmla="*/ 4 w 367"/>
                    <a:gd name="T25" fmla="*/ 4 h 441"/>
                    <a:gd name="T26" fmla="*/ 5 w 367"/>
                    <a:gd name="T27" fmla="*/ 5 h 441"/>
                    <a:gd name="T28" fmla="*/ 6 w 367"/>
                    <a:gd name="T29" fmla="*/ 7 h 441"/>
                    <a:gd name="T30" fmla="*/ 8 w 367"/>
                    <a:gd name="T31" fmla="*/ 9 h 441"/>
                    <a:gd name="T32" fmla="*/ 10 w 367"/>
                    <a:gd name="T33" fmla="*/ 11 h 441"/>
                    <a:gd name="T34" fmla="*/ 12 w 367"/>
                    <a:gd name="T35" fmla="*/ 13 h 441"/>
                    <a:gd name="T36" fmla="*/ 14 w 367"/>
                    <a:gd name="T37" fmla="*/ 15 h 441"/>
                    <a:gd name="T38" fmla="*/ 23 w 367"/>
                    <a:gd name="T39" fmla="*/ 27 h 441"/>
                    <a:gd name="T40" fmla="*/ 21 w 367"/>
                    <a:gd name="T41" fmla="*/ 27 h 441"/>
                    <a:gd name="T42" fmla="*/ 20 w 367"/>
                    <a:gd name="T43" fmla="*/ 27 h 441"/>
                    <a:gd name="T44" fmla="*/ 19 w 367"/>
                    <a:gd name="T45" fmla="*/ 26 h 441"/>
                    <a:gd name="T46" fmla="*/ 18 w 367"/>
                    <a:gd name="T47" fmla="*/ 25 h 441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367" h="441">
                      <a:moveTo>
                        <a:pt x="291" y="408"/>
                      </a:moveTo>
                      <a:lnTo>
                        <a:pt x="0" y="0"/>
                      </a:lnTo>
                      <a:lnTo>
                        <a:pt x="14" y="0"/>
                      </a:lnTo>
                      <a:lnTo>
                        <a:pt x="28" y="3"/>
                      </a:lnTo>
                      <a:lnTo>
                        <a:pt x="41" y="5"/>
                      </a:lnTo>
                      <a:lnTo>
                        <a:pt x="54" y="5"/>
                      </a:lnTo>
                      <a:lnTo>
                        <a:pt x="82" y="38"/>
                      </a:lnTo>
                      <a:lnTo>
                        <a:pt x="82" y="41"/>
                      </a:lnTo>
                      <a:lnTo>
                        <a:pt x="79" y="38"/>
                      </a:lnTo>
                      <a:lnTo>
                        <a:pt x="77" y="38"/>
                      </a:lnTo>
                      <a:lnTo>
                        <a:pt x="74" y="41"/>
                      </a:lnTo>
                      <a:lnTo>
                        <a:pt x="68" y="49"/>
                      </a:lnTo>
                      <a:lnTo>
                        <a:pt x="74" y="65"/>
                      </a:lnTo>
                      <a:lnTo>
                        <a:pt x="84" y="87"/>
                      </a:lnTo>
                      <a:lnTo>
                        <a:pt x="103" y="114"/>
                      </a:lnTo>
                      <a:lnTo>
                        <a:pt x="130" y="144"/>
                      </a:lnTo>
                      <a:lnTo>
                        <a:pt x="160" y="176"/>
                      </a:lnTo>
                      <a:lnTo>
                        <a:pt x="193" y="212"/>
                      </a:lnTo>
                      <a:lnTo>
                        <a:pt x="229" y="245"/>
                      </a:lnTo>
                      <a:lnTo>
                        <a:pt x="367" y="441"/>
                      </a:lnTo>
                      <a:lnTo>
                        <a:pt x="348" y="438"/>
                      </a:lnTo>
                      <a:lnTo>
                        <a:pt x="329" y="429"/>
                      </a:lnTo>
                      <a:lnTo>
                        <a:pt x="310" y="418"/>
                      </a:lnTo>
                      <a:lnTo>
                        <a:pt x="291" y="408"/>
                      </a:lnTo>
                      <a:close/>
                    </a:path>
                  </a:pathLst>
                </a:custGeom>
                <a:solidFill>
                  <a:srgbClr val="609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7" name="Freeform 415"/>
                <p:cNvSpPr>
                  <a:spLocks noEditPoints="1"/>
                </p:cNvSpPr>
                <p:nvPr/>
              </p:nvSpPr>
              <p:spPr bwMode="auto">
                <a:xfrm>
                  <a:off x="4782" y="1321"/>
                  <a:ext cx="92" cy="112"/>
                </a:xfrm>
                <a:custGeom>
                  <a:avLst/>
                  <a:gdLst>
                    <a:gd name="T0" fmla="*/ 19 w 369"/>
                    <a:gd name="T1" fmla="*/ 27 h 448"/>
                    <a:gd name="T2" fmla="*/ 6 w 369"/>
                    <a:gd name="T3" fmla="*/ 9 h 448"/>
                    <a:gd name="T4" fmla="*/ 7 w 369"/>
                    <a:gd name="T5" fmla="*/ 10 h 448"/>
                    <a:gd name="T6" fmla="*/ 8 w 369"/>
                    <a:gd name="T7" fmla="*/ 11 h 448"/>
                    <a:gd name="T8" fmla="*/ 10 w 369"/>
                    <a:gd name="T9" fmla="*/ 13 h 448"/>
                    <a:gd name="T10" fmla="*/ 11 w 369"/>
                    <a:gd name="T11" fmla="*/ 14 h 448"/>
                    <a:gd name="T12" fmla="*/ 12 w 369"/>
                    <a:gd name="T13" fmla="*/ 15 h 448"/>
                    <a:gd name="T14" fmla="*/ 14 w 369"/>
                    <a:gd name="T15" fmla="*/ 17 h 448"/>
                    <a:gd name="T16" fmla="*/ 15 w 369"/>
                    <a:gd name="T17" fmla="*/ 18 h 448"/>
                    <a:gd name="T18" fmla="*/ 16 w 369"/>
                    <a:gd name="T19" fmla="*/ 19 h 448"/>
                    <a:gd name="T20" fmla="*/ 23 w 369"/>
                    <a:gd name="T21" fmla="*/ 28 h 448"/>
                    <a:gd name="T22" fmla="*/ 22 w 369"/>
                    <a:gd name="T23" fmla="*/ 28 h 448"/>
                    <a:gd name="T24" fmla="*/ 21 w 369"/>
                    <a:gd name="T25" fmla="*/ 28 h 448"/>
                    <a:gd name="T26" fmla="*/ 20 w 369"/>
                    <a:gd name="T27" fmla="*/ 27 h 448"/>
                    <a:gd name="T28" fmla="*/ 19 w 369"/>
                    <a:gd name="T29" fmla="*/ 27 h 448"/>
                    <a:gd name="T30" fmla="*/ 3 w 369"/>
                    <a:gd name="T31" fmla="*/ 4 h 448"/>
                    <a:gd name="T32" fmla="*/ 0 w 369"/>
                    <a:gd name="T33" fmla="*/ 0 h 448"/>
                    <a:gd name="T34" fmla="*/ 1 w 369"/>
                    <a:gd name="T35" fmla="*/ 0 h 448"/>
                    <a:gd name="T36" fmla="*/ 1 w 369"/>
                    <a:gd name="T37" fmla="*/ 0 h 448"/>
                    <a:gd name="T38" fmla="*/ 2 w 369"/>
                    <a:gd name="T39" fmla="*/ 0 h 448"/>
                    <a:gd name="T40" fmla="*/ 3 w 369"/>
                    <a:gd name="T41" fmla="*/ 0 h 448"/>
                    <a:gd name="T42" fmla="*/ 5 w 369"/>
                    <a:gd name="T43" fmla="*/ 3 h 448"/>
                    <a:gd name="T44" fmla="*/ 5 w 369"/>
                    <a:gd name="T45" fmla="*/ 2 h 448"/>
                    <a:gd name="T46" fmla="*/ 4 w 369"/>
                    <a:gd name="T47" fmla="*/ 2 h 448"/>
                    <a:gd name="T48" fmla="*/ 4 w 369"/>
                    <a:gd name="T49" fmla="*/ 2 h 448"/>
                    <a:gd name="T50" fmla="*/ 3 w 369"/>
                    <a:gd name="T51" fmla="*/ 2 h 448"/>
                    <a:gd name="T52" fmla="*/ 3 w 369"/>
                    <a:gd name="T53" fmla="*/ 2 h 448"/>
                    <a:gd name="T54" fmla="*/ 3 w 369"/>
                    <a:gd name="T55" fmla="*/ 2 h 448"/>
                    <a:gd name="T56" fmla="*/ 3 w 369"/>
                    <a:gd name="T57" fmla="*/ 3 h 448"/>
                    <a:gd name="T58" fmla="*/ 3 w 369"/>
                    <a:gd name="T59" fmla="*/ 3 h 448"/>
                    <a:gd name="T60" fmla="*/ 3 w 369"/>
                    <a:gd name="T61" fmla="*/ 3 h 448"/>
                    <a:gd name="T62" fmla="*/ 3 w 369"/>
                    <a:gd name="T63" fmla="*/ 3 h 448"/>
                    <a:gd name="T64" fmla="*/ 3 w 369"/>
                    <a:gd name="T65" fmla="*/ 3 h 448"/>
                    <a:gd name="T66" fmla="*/ 3 w 369"/>
                    <a:gd name="T67" fmla="*/ 3 h 448"/>
                    <a:gd name="T68" fmla="*/ 3 w 369"/>
                    <a:gd name="T69" fmla="*/ 3 h 448"/>
                    <a:gd name="T70" fmla="*/ 3 w 369"/>
                    <a:gd name="T71" fmla="*/ 4 h 448"/>
                    <a:gd name="T72" fmla="*/ 3 w 369"/>
                    <a:gd name="T73" fmla="*/ 4 h 44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69" h="448">
                      <a:moveTo>
                        <a:pt x="301" y="427"/>
                      </a:moveTo>
                      <a:lnTo>
                        <a:pt x="100" y="139"/>
                      </a:lnTo>
                      <a:lnTo>
                        <a:pt x="119" y="160"/>
                      </a:lnTo>
                      <a:lnTo>
                        <a:pt x="137" y="180"/>
                      </a:lnTo>
                      <a:lnTo>
                        <a:pt x="157" y="201"/>
                      </a:lnTo>
                      <a:lnTo>
                        <a:pt x="179" y="222"/>
                      </a:lnTo>
                      <a:lnTo>
                        <a:pt x="201" y="245"/>
                      </a:lnTo>
                      <a:lnTo>
                        <a:pt x="222" y="264"/>
                      </a:lnTo>
                      <a:lnTo>
                        <a:pt x="243" y="282"/>
                      </a:lnTo>
                      <a:lnTo>
                        <a:pt x="266" y="302"/>
                      </a:lnTo>
                      <a:lnTo>
                        <a:pt x="369" y="448"/>
                      </a:lnTo>
                      <a:lnTo>
                        <a:pt x="356" y="446"/>
                      </a:lnTo>
                      <a:lnTo>
                        <a:pt x="339" y="443"/>
                      </a:lnTo>
                      <a:lnTo>
                        <a:pt x="320" y="435"/>
                      </a:lnTo>
                      <a:lnTo>
                        <a:pt x="301" y="427"/>
                      </a:lnTo>
                      <a:close/>
                      <a:moveTo>
                        <a:pt x="46" y="68"/>
                      </a:moveTo>
                      <a:lnTo>
                        <a:pt x="0" y="0"/>
                      </a:lnTo>
                      <a:lnTo>
                        <a:pt x="13" y="3"/>
                      </a:lnTo>
                      <a:lnTo>
                        <a:pt x="26" y="3"/>
                      </a:lnTo>
                      <a:lnTo>
                        <a:pt x="40" y="3"/>
                      </a:lnTo>
                      <a:lnTo>
                        <a:pt x="54" y="0"/>
                      </a:lnTo>
                      <a:lnTo>
                        <a:pt x="81" y="38"/>
                      </a:lnTo>
                      <a:lnTo>
                        <a:pt x="75" y="35"/>
                      </a:lnTo>
                      <a:lnTo>
                        <a:pt x="67" y="33"/>
                      </a:lnTo>
                      <a:lnTo>
                        <a:pt x="62" y="30"/>
                      </a:lnTo>
                      <a:lnTo>
                        <a:pt x="56" y="30"/>
                      </a:lnTo>
                      <a:lnTo>
                        <a:pt x="54" y="33"/>
                      </a:lnTo>
                      <a:lnTo>
                        <a:pt x="54" y="35"/>
                      </a:lnTo>
                      <a:lnTo>
                        <a:pt x="54" y="38"/>
                      </a:lnTo>
                      <a:lnTo>
                        <a:pt x="54" y="41"/>
                      </a:lnTo>
                      <a:lnTo>
                        <a:pt x="51" y="38"/>
                      </a:lnTo>
                      <a:lnTo>
                        <a:pt x="49" y="38"/>
                      </a:lnTo>
                      <a:lnTo>
                        <a:pt x="46" y="41"/>
                      </a:lnTo>
                      <a:lnTo>
                        <a:pt x="43" y="46"/>
                      </a:lnTo>
                      <a:lnTo>
                        <a:pt x="43" y="51"/>
                      </a:lnTo>
                      <a:lnTo>
                        <a:pt x="43" y="60"/>
                      </a:lnTo>
                      <a:lnTo>
                        <a:pt x="46" y="68"/>
                      </a:lnTo>
                      <a:close/>
                    </a:path>
                  </a:pathLst>
                </a:custGeom>
                <a:solidFill>
                  <a:srgbClr val="669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8" name="Freeform 416"/>
                <p:cNvSpPr>
                  <a:spLocks noEditPoints="1"/>
                </p:cNvSpPr>
                <p:nvPr/>
              </p:nvSpPr>
              <p:spPr bwMode="auto">
                <a:xfrm>
                  <a:off x="4788" y="1321"/>
                  <a:ext cx="94" cy="114"/>
                </a:xfrm>
                <a:custGeom>
                  <a:avLst/>
                  <a:gdLst>
                    <a:gd name="T0" fmla="*/ 20 w 376"/>
                    <a:gd name="T1" fmla="*/ 28 h 454"/>
                    <a:gd name="T2" fmla="*/ 11 w 376"/>
                    <a:gd name="T3" fmla="*/ 16 h 454"/>
                    <a:gd name="T4" fmla="*/ 12 w 376"/>
                    <a:gd name="T5" fmla="*/ 17 h 454"/>
                    <a:gd name="T6" fmla="*/ 13 w 376"/>
                    <a:gd name="T7" fmla="*/ 17 h 454"/>
                    <a:gd name="T8" fmla="*/ 14 w 376"/>
                    <a:gd name="T9" fmla="*/ 18 h 454"/>
                    <a:gd name="T10" fmla="*/ 15 w 376"/>
                    <a:gd name="T11" fmla="*/ 19 h 454"/>
                    <a:gd name="T12" fmla="*/ 16 w 376"/>
                    <a:gd name="T13" fmla="*/ 20 h 454"/>
                    <a:gd name="T14" fmla="*/ 17 w 376"/>
                    <a:gd name="T15" fmla="*/ 21 h 454"/>
                    <a:gd name="T16" fmla="*/ 18 w 376"/>
                    <a:gd name="T17" fmla="*/ 21 h 454"/>
                    <a:gd name="T18" fmla="*/ 19 w 376"/>
                    <a:gd name="T19" fmla="*/ 22 h 454"/>
                    <a:gd name="T20" fmla="*/ 24 w 376"/>
                    <a:gd name="T21" fmla="*/ 29 h 454"/>
                    <a:gd name="T22" fmla="*/ 23 w 376"/>
                    <a:gd name="T23" fmla="*/ 29 h 454"/>
                    <a:gd name="T24" fmla="*/ 22 w 376"/>
                    <a:gd name="T25" fmla="*/ 28 h 454"/>
                    <a:gd name="T26" fmla="*/ 21 w 376"/>
                    <a:gd name="T27" fmla="*/ 28 h 454"/>
                    <a:gd name="T28" fmla="*/ 20 w 376"/>
                    <a:gd name="T29" fmla="*/ 28 h 454"/>
                    <a:gd name="T30" fmla="*/ 2 w 376"/>
                    <a:gd name="T31" fmla="*/ 3 h 454"/>
                    <a:gd name="T32" fmla="*/ 0 w 376"/>
                    <a:gd name="T33" fmla="*/ 0 h 454"/>
                    <a:gd name="T34" fmla="*/ 1 w 376"/>
                    <a:gd name="T35" fmla="*/ 0 h 454"/>
                    <a:gd name="T36" fmla="*/ 2 w 376"/>
                    <a:gd name="T37" fmla="*/ 0 h 454"/>
                    <a:gd name="T38" fmla="*/ 3 w 376"/>
                    <a:gd name="T39" fmla="*/ 0 h 454"/>
                    <a:gd name="T40" fmla="*/ 4 w 376"/>
                    <a:gd name="T41" fmla="*/ 0 h 454"/>
                    <a:gd name="T42" fmla="*/ 7 w 376"/>
                    <a:gd name="T43" fmla="*/ 5 h 454"/>
                    <a:gd name="T44" fmla="*/ 5 w 376"/>
                    <a:gd name="T45" fmla="*/ 4 h 454"/>
                    <a:gd name="T46" fmla="*/ 4 w 376"/>
                    <a:gd name="T47" fmla="*/ 3 h 454"/>
                    <a:gd name="T48" fmla="*/ 3 w 376"/>
                    <a:gd name="T49" fmla="*/ 2 h 454"/>
                    <a:gd name="T50" fmla="*/ 2 w 376"/>
                    <a:gd name="T51" fmla="*/ 2 h 454"/>
                    <a:gd name="T52" fmla="*/ 2 w 376"/>
                    <a:gd name="T53" fmla="*/ 2 h 454"/>
                    <a:gd name="T54" fmla="*/ 2 w 376"/>
                    <a:gd name="T55" fmla="*/ 2 h 454"/>
                    <a:gd name="T56" fmla="*/ 2 w 376"/>
                    <a:gd name="T57" fmla="*/ 3 h 454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376" h="454">
                      <a:moveTo>
                        <a:pt x="313" y="441"/>
                      </a:moveTo>
                      <a:lnTo>
                        <a:pt x="175" y="245"/>
                      </a:lnTo>
                      <a:lnTo>
                        <a:pt x="191" y="261"/>
                      </a:lnTo>
                      <a:lnTo>
                        <a:pt x="207" y="275"/>
                      </a:lnTo>
                      <a:lnTo>
                        <a:pt x="224" y="288"/>
                      </a:lnTo>
                      <a:lnTo>
                        <a:pt x="237" y="302"/>
                      </a:lnTo>
                      <a:lnTo>
                        <a:pt x="253" y="316"/>
                      </a:lnTo>
                      <a:lnTo>
                        <a:pt x="267" y="326"/>
                      </a:lnTo>
                      <a:lnTo>
                        <a:pt x="280" y="337"/>
                      </a:lnTo>
                      <a:lnTo>
                        <a:pt x="294" y="346"/>
                      </a:lnTo>
                      <a:lnTo>
                        <a:pt x="376" y="454"/>
                      </a:lnTo>
                      <a:lnTo>
                        <a:pt x="362" y="454"/>
                      </a:lnTo>
                      <a:lnTo>
                        <a:pt x="346" y="451"/>
                      </a:lnTo>
                      <a:lnTo>
                        <a:pt x="330" y="446"/>
                      </a:lnTo>
                      <a:lnTo>
                        <a:pt x="313" y="441"/>
                      </a:lnTo>
                      <a:close/>
                      <a:moveTo>
                        <a:pt x="28" y="38"/>
                      </a:moveTo>
                      <a:lnTo>
                        <a:pt x="0" y="5"/>
                      </a:lnTo>
                      <a:lnTo>
                        <a:pt x="14" y="5"/>
                      </a:lnTo>
                      <a:lnTo>
                        <a:pt x="28" y="3"/>
                      </a:lnTo>
                      <a:lnTo>
                        <a:pt x="41" y="0"/>
                      </a:lnTo>
                      <a:lnTo>
                        <a:pt x="55" y="0"/>
                      </a:lnTo>
                      <a:lnTo>
                        <a:pt x="109" y="79"/>
                      </a:lnTo>
                      <a:lnTo>
                        <a:pt x="85" y="60"/>
                      </a:lnTo>
                      <a:lnTo>
                        <a:pt x="63" y="44"/>
                      </a:lnTo>
                      <a:lnTo>
                        <a:pt x="44" y="33"/>
                      </a:lnTo>
                      <a:lnTo>
                        <a:pt x="30" y="30"/>
                      </a:lnTo>
                      <a:lnTo>
                        <a:pt x="28" y="33"/>
                      </a:lnTo>
                      <a:lnTo>
                        <a:pt x="28" y="35"/>
                      </a:lnTo>
                      <a:lnTo>
                        <a:pt x="28" y="38"/>
                      </a:lnTo>
                      <a:close/>
                    </a:path>
                  </a:pathLst>
                </a:custGeom>
                <a:solidFill>
                  <a:srgbClr val="6899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39" name="Freeform 417"/>
                <p:cNvSpPr>
                  <a:spLocks noEditPoints="1"/>
                </p:cNvSpPr>
                <p:nvPr/>
              </p:nvSpPr>
              <p:spPr bwMode="auto">
                <a:xfrm>
                  <a:off x="4795" y="1321"/>
                  <a:ext cx="93" cy="113"/>
                </a:xfrm>
                <a:custGeom>
                  <a:avLst/>
                  <a:gdLst>
                    <a:gd name="T0" fmla="*/ 20 w 369"/>
                    <a:gd name="T1" fmla="*/ 28 h 451"/>
                    <a:gd name="T2" fmla="*/ 13 w 369"/>
                    <a:gd name="T3" fmla="*/ 19 h 451"/>
                    <a:gd name="T4" fmla="*/ 14 w 369"/>
                    <a:gd name="T5" fmla="*/ 20 h 451"/>
                    <a:gd name="T6" fmla="*/ 15 w 369"/>
                    <a:gd name="T7" fmla="*/ 20 h 451"/>
                    <a:gd name="T8" fmla="*/ 16 w 369"/>
                    <a:gd name="T9" fmla="*/ 21 h 451"/>
                    <a:gd name="T10" fmla="*/ 17 w 369"/>
                    <a:gd name="T11" fmla="*/ 21 h 451"/>
                    <a:gd name="T12" fmla="*/ 18 w 369"/>
                    <a:gd name="T13" fmla="*/ 22 h 451"/>
                    <a:gd name="T14" fmla="*/ 18 w 369"/>
                    <a:gd name="T15" fmla="*/ 22 h 451"/>
                    <a:gd name="T16" fmla="*/ 19 w 369"/>
                    <a:gd name="T17" fmla="*/ 23 h 451"/>
                    <a:gd name="T18" fmla="*/ 20 w 369"/>
                    <a:gd name="T19" fmla="*/ 23 h 451"/>
                    <a:gd name="T20" fmla="*/ 23 w 369"/>
                    <a:gd name="T21" fmla="*/ 28 h 451"/>
                    <a:gd name="T22" fmla="*/ 23 w 369"/>
                    <a:gd name="T23" fmla="*/ 28 h 451"/>
                    <a:gd name="T24" fmla="*/ 22 w 369"/>
                    <a:gd name="T25" fmla="*/ 28 h 451"/>
                    <a:gd name="T26" fmla="*/ 21 w 369"/>
                    <a:gd name="T27" fmla="*/ 28 h 451"/>
                    <a:gd name="T28" fmla="*/ 20 w 369"/>
                    <a:gd name="T29" fmla="*/ 28 h 451"/>
                    <a:gd name="T30" fmla="*/ 2 w 369"/>
                    <a:gd name="T31" fmla="*/ 3 h 451"/>
                    <a:gd name="T32" fmla="*/ 0 w 369"/>
                    <a:gd name="T33" fmla="*/ 0 h 451"/>
                    <a:gd name="T34" fmla="*/ 1 w 369"/>
                    <a:gd name="T35" fmla="*/ 0 h 451"/>
                    <a:gd name="T36" fmla="*/ 2 w 369"/>
                    <a:gd name="T37" fmla="*/ 0 h 451"/>
                    <a:gd name="T38" fmla="*/ 3 w 369"/>
                    <a:gd name="T39" fmla="*/ 0 h 451"/>
                    <a:gd name="T40" fmla="*/ 4 w 369"/>
                    <a:gd name="T41" fmla="*/ 0 h 451"/>
                    <a:gd name="T42" fmla="*/ 9 w 369"/>
                    <a:gd name="T43" fmla="*/ 8 h 451"/>
                    <a:gd name="T44" fmla="*/ 8 w 369"/>
                    <a:gd name="T45" fmla="*/ 7 h 451"/>
                    <a:gd name="T46" fmla="*/ 7 w 369"/>
                    <a:gd name="T47" fmla="*/ 7 h 451"/>
                    <a:gd name="T48" fmla="*/ 6 w 369"/>
                    <a:gd name="T49" fmla="*/ 6 h 451"/>
                    <a:gd name="T50" fmla="*/ 5 w 369"/>
                    <a:gd name="T51" fmla="*/ 5 h 451"/>
                    <a:gd name="T52" fmla="*/ 4 w 369"/>
                    <a:gd name="T53" fmla="*/ 4 h 451"/>
                    <a:gd name="T54" fmla="*/ 3 w 369"/>
                    <a:gd name="T55" fmla="*/ 4 h 451"/>
                    <a:gd name="T56" fmla="*/ 2 w 369"/>
                    <a:gd name="T57" fmla="*/ 3 h 451"/>
                    <a:gd name="T58" fmla="*/ 2 w 369"/>
                    <a:gd name="T59" fmla="*/ 3 h 451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369" h="451">
                      <a:moveTo>
                        <a:pt x="315" y="448"/>
                      </a:moveTo>
                      <a:lnTo>
                        <a:pt x="212" y="302"/>
                      </a:lnTo>
                      <a:lnTo>
                        <a:pt x="225" y="312"/>
                      </a:lnTo>
                      <a:lnTo>
                        <a:pt x="239" y="323"/>
                      </a:lnTo>
                      <a:lnTo>
                        <a:pt x="252" y="332"/>
                      </a:lnTo>
                      <a:lnTo>
                        <a:pt x="266" y="340"/>
                      </a:lnTo>
                      <a:lnTo>
                        <a:pt x="277" y="348"/>
                      </a:lnTo>
                      <a:lnTo>
                        <a:pt x="290" y="353"/>
                      </a:lnTo>
                      <a:lnTo>
                        <a:pt x="298" y="358"/>
                      </a:lnTo>
                      <a:lnTo>
                        <a:pt x="309" y="362"/>
                      </a:lnTo>
                      <a:lnTo>
                        <a:pt x="369" y="448"/>
                      </a:lnTo>
                      <a:lnTo>
                        <a:pt x="358" y="451"/>
                      </a:lnTo>
                      <a:lnTo>
                        <a:pt x="348" y="451"/>
                      </a:lnTo>
                      <a:lnTo>
                        <a:pt x="332" y="451"/>
                      </a:lnTo>
                      <a:lnTo>
                        <a:pt x="315" y="448"/>
                      </a:lnTo>
                      <a:close/>
                      <a:moveTo>
                        <a:pt x="27" y="38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27" y="0"/>
                      </a:lnTo>
                      <a:lnTo>
                        <a:pt x="41" y="3"/>
                      </a:lnTo>
                      <a:lnTo>
                        <a:pt x="54" y="5"/>
                      </a:lnTo>
                      <a:lnTo>
                        <a:pt x="147" y="130"/>
                      </a:lnTo>
                      <a:lnTo>
                        <a:pt x="131" y="117"/>
                      </a:lnTo>
                      <a:lnTo>
                        <a:pt x="111" y="104"/>
                      </a:lnTo>
                      <a:lnTo>
                        <a:pt x="95" y="90"/>
                      </a:lnTo>
                      <a:lnTo>
                        <a:pt x="78" y="76"/>
                      </a:lnTo>
                      <a:lnTo>
                        <a:pt x="65" y="65"/>
                      </a:lnTo>
                      <a:lnTo>
                        <a:pt x="51" y="54"/>
                      </a:lnTo>
                      <a:lnTo>
                        <a:pt x="37" y="46"/>
                      </a:lnTo>
                      <a:lnTo>
                        <a:pt x="27" y="38"/>
                      </a:lnTo>
                      <a:close/>
                    </a:path>
                  </a:pathLst>
                </a:custGeom>
                <a:solidFill>
                  <a:srgbClr val="6899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0" name="Freeform 418"/>
                <p:cNvSpPr>
                  <a:spLocks noEditPoints="1"/>
                </p:cNvSpPr>
                <p:nvPr/>
              </p:nvSpPr>
              <p:spPr bwMode="auto">
                <a:xfrm>
                  <a:off x="4802" y="1321"/>
                  <a:ext cx="90" cy="114"/>
                </a:xfrm>
                <a:custGeom>
                  <a:avLst/>
                  <a:gdLst>
                    <a:gd name="T0" fmla="*/ 20 w 361"/>
                    <a:gd name="T1" fmla="*/ 29 h 454"/>
                    <a:gd name="T2" fmla="*/ 15 w 361"/>
                    <a:gd name="T3" fmla="*/ 22 h 454"/>
                    <a:gd name="T4" fmla="*/ 16 w 361"/>
                    <a:gd name="T5" fmla="*/ 22 h 454"/>
                    <a:gd name="T6" fmla="*/ 17 w 361"/>
                    <a:gd name="T7" fmla="*/ 23 h 454"/>
                    <a:gd name="T8" fmla="*/ 18 w 361"/>
                    <a:gd name="T9" fmla="*/ 23 h 454"/>
                    <a:gd name="T10" fmla="*/ 19 w 361"/>
                    <a:gd name="T11" fmla="*/ 22 h 454"/>
                    <a:gd name="T12" fmla="*/ 22 w 361"/>
                    <a:gd name="T13" fmla="*/ 28 h 454"/>
                    <a:gd name="T14" fmla="*/ 22 w 361"/>
                    <a:gd name="T15" fmla="*/ 28 h 454"/>
                    <a:gd name="T16" fmla="*/ 21 w 361"/>
                    <a:gd name="T17" fmla="*/ 28 h 454"/>
                    <a:gd name="T18" fmla="*/ 21 w 361"/>
                    <a:gd name="T19" fmla="*/ 29 h 454"/>
                    <a:gd name="T20" fmla="*/ 20 w 361"/>
                    <a:gd name="T21" fmla="*/ 29 h 454"/>
                    <a:gd name="T22" fmla="*/ 3 w 361"/>
                    <a:gd name="T23" fmla="*/ 5 h 454"/>
                    <a:gd name="T24" fmla="*/ 0 w 361"/>
                    <a:gd name="T25" fmla="*/ 0 h 454"/>
                    <a:gd name="T26" fmla="*/ 1 w 361"/>
                    <a:gd name="T27" fmla="*/ 0 h 454"/>
                    <a:gd name="T28" fmla="*/ 2 w 361"/>
                    <a:gd name="T29" fmla="*/ 0 h 454"/>
                    <a:gd name="T30" fmla="*/ 3 w 361"/>
                    <a:gd name="T31" fmla="*/ 0 h 454"/>
                    <a:gd name="T32" fmla="*/ 4 w 361"/>
                    <a:gd name="T33" fmla="*/ 1 h 454"/>
                    <a:gd name="T34" fmla="*/ 11 w 361"/>
                    <a:gd name="T35" fmla="*/ 11 h 454"/>
                    <a:gd name="T36" fmla="*/ 10 w 361"/>
                    <a:gd name="T37" fmla="*/ 11 h 454"/>
                    <a:gd name="T38" fmla="*/ 9 w 361"/>
                    <a:gd name="T39" fmla="*/ 10 h 454"/>
                    <a:gd name="T40" fmla="*/ 8 w 361"/>
                    <a:gd name="T41" fmla="*/ 9 h 454"/>
                    <a:gd name="T42" fmla="*/ 7 w 361"/>
                    <a:gd name="T43" fmla="*/ 8 h 454"/>
                    <a:gd name="T44" fmla="*/ 6 w 361"/>
                    <a:gd name="T45" fmla="*/ 7 h 454"/>
                    <a:gd name="T46" fmla="*/ 5 w 361"/>
                    <a:gd name="T47" fmla="*/ 7 h 454"/>
                    <a:gd name="T48" fmla="*/ 4 w 361"/>
                    <a:gd name="T49" fmla="*/ 6 h 454"/>
                    <a:gd name="T50" fmla="*/ 3 w 361"/>
                    <a:gd name="T51" fmla="*/ 5 h 45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361" h="454">
                      <a:moveTo>
                        <a:pt x="321" y="454"/>
                      </a:moveTo>
                      <a:lnTo>
                        <a:pt x="239" y="346"/>
                      </a:lnTo>
                      <a:lnTo>
                        <a:pt x="263" y="356"/>
                      </a:lnTo>
                      <a:lnTo>
                        <a:pt x="282" y="362"/>
                      </a:lnTo>
                      <a:lnTo>
                        <a:pt x="296" y="362"/>
                      </a:lnTo>
                      <a:lnTo>
                        <a:pt x="305" y="356"/>
                      </a:lnTo>
                      <a:lnTo>
                        <a:pt x="361" y="441"/>
                      </a:lnTo>
                      <a:lnTo>
                        <a:pt x="353" y="446"/>
                      </a:lnTo>
                      <a:lnTo>
                        <a:pt x="342" y="451"/>
                      </a:lnTo>
                      <a:lnTo>
                        <a:pt x="331" y="454"/>
                      </a:lnTo>
                      <a:lnTo>
                        <a:pt x="321" y="454"/>
                      </a:lnTo>
                      <a:close/>
                      <a:moveTo>
                        <a:pt x="54" y="79"/>
                      </a:move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33" y="3"/>
                      </a:lnTo>
                      <a:lnTo>
                        <a:pt x="46" y="5"/>
                      </a:lnTo>
                      <a:lnTo>
                        <a:pt x="62" y="8"/>
                      </a:lnTo>
                      <a:lnTo>
                        <a:pt x="182" y="180"/>
                      </a:lnTo>
                      <a:lnTo>
                        <a:pt x="166" y="169"/>
                      </a:lnTo>
                      <a:lnTo>
                        <a:pt x="150" y="157"/>
                      </a:lnTo>
                      <a:lnTo>
                        <a:pt x="133" y="144"/>
                      </a:lnTo>
                      <a:lnTo>
                        <a:pt x="116" y="130"/>
                      </a:lnTo>
                      <a:lnTo>
                        <a:pt x="100" y="117"/>
                      </a:lnTo>
                      <a:lnTo>
                        <a:pt x="84" y="104"/>
                      </a:lnTo>
                      <a:lnTo>
                        <a:pt x="68" y="90"/>
                      </a:lnTo>
                      <a:lnTo>
                        <a:pt x="54" y="79"/>
                      </a:lnTo>
                      <a:close/>
                    </a:path>
                  </a:pathLst>
                </a:custGeom>
                <a:solidFill>
                  <a:srgbClr val="6D9B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1" name="Freeform 419"/>
                <p:cNvSpPr>
                  <a:spLocks noEditPoints="1"/>
                </p:cNvSpPr>
                <p:nvPr/>
              </p:nvSpPr>
              <p:spPr bwMode="auto">
                <a:xfrm>
                  <a:off x="4809" y="1323"/>
                  <a:ext cx="87" cy="110"/>
                </a:xfrm>
                <a:custGeom>
                  <a:avLst/>
                  <a:gdLst>
                    <a:gd name="T0" fmla="*/ 19 w 350"/>
                    <a:gd name="T1" fmla="*/ 27 h 443"/>
                    <a:gd name="T2" fmla="*/ 16 w 350"/>
                    <a:gd name="T3" fmla="*/ 22 h 443"/>
                    <a:gd name="T4" fmla="*/ 16 w 350"/>
                    <a:gd name="T5" fmla="*/ 22 h 443"/>
                    <a:gd name="T6" fmla="*/ 17 w 350"/>
                    <a:gd name="T7" fmla="*/ 22 h 443"/>
                    <a:gd name="T8" fmla="*/ 17 w 350"/>
                    <a:gd name="T9" fmla="*/ 22 h 443"/>
                    <a:gd name="T10" fmla="*/ 17 w 350"/>
                    <a:gd name="T11" fmla="*/ 22 h 443"/>
                    <a:gd name="T12" fmla="*/ 18 w 350"/>
                    <a:gd name="T13" fmla="*/ 21 h 443"/>
                    <a:gd name="T14" fmla="*/ 18 w 350"/>
                    <a:gd name="T15" fmla="*/ 21 h 443"/>
                    <a:gd name="T16" fmla="*/ 18 w 350"/>
                    <a:gd name="T17" fmla="*/ 20 h 443"/>
                    <a:gd name="T18" fmla="*/ 18 w 350"/>
                    <a:gd name="T19" fmla="*/ 20 h 443"/>
                    <a:gd name="T20" fmla="*/ 22 w 350"/>
                    <a:gd name="T21" fmla="*/ 26 h 443"/>
                    <a:gd name="T22" fmla="*/ 21 w 350"/>
                    <a:gd name="T23" fmla="*/ 26 h 443"/>
                    <a:gd name="T24" fmla="*/ 21 w 350"/>
                    <a:gd name="T25" fmla="*/ 27 h 443"/>
                    <a:gd name="T26" fmla="*/ 20 w 350"/>
                    <a:gd name="T27" fmla="*/ 27 h 443"/>
                    <a:gd name="T28" fmla="*/ 19 w 350"/>
                    <a:gd name="T29" fmla="*/ 27 h 443"/>
                    <a:gd name="T30" fmla="*/ 6 w 350"/>
                    <a:gd name="T31" fmla="*/ 8 h 443"/>
                    <a:gd name="T32" fmla="*/ 0 w 350"/>
                    <a:gd name="T33" fmla="*/ 0 h 443"/>
                    <a:gd name="T34" fmla="*/ 1 w 350"/>
                    <a:gd name="T35" fmla="*/ 0 h 443"/>
                    <a:gd name="T36" fmla="*/ 2 w 350"/>
                    <a:gd name="T37" fmla="*/ 0 h 443"/>
                    <a:gd name="T38" fmla="*/ 2 w 350"/>
                    <a:gd name="T39" fmla="*/ 0 h 443"/>
                    <a:gd name="T40" fmla="*/ 3 w 350"/>
                    <a:gd name="T41" fmla="*/ 1 h 443"/>
                    <a:gd name="T42" fmla="*/ 3 w 350"/>
                    <a:gd name="T43" fmla="*/ 1 h 443"/>
                    <a:gd name="T44" fmla="*/ 4 w 350"/>
                    <a:gd name="T45" fmla="*/ 1 h 443"/>
                    <a:gd name="T46" fmla="*/ 4 w 350"/>
                    <a:gd name="T47" fmla="*/ 1 h 443"/>
                    <a:gd name="T48" fmla="*/ 4 w 350"/>
                    <a:gd name="T49" fmla="*/ 1 h 443"/>
                    <a:gd name="T50" fmla="*/ 13 w 350"/>
                    <a:gd name="T51" fmla="*/ 13 h 443"/>
                    <a:gd name="T52" fmla="*/ 12 w 350"/>
                    <a:gd name="T53" fmla="*/ 13 h 443"/>
                    <a:gd name="T54" fmla="*/ 11 w 350"/>
                    <a:gd name="T55" fmla="*/ 12 h 443"/>
                    <a:gd name="T56" fmla="*/ 10 w 350"/>
                    <a:gd name="T57" fmla="*/ 12 h 443"/>
                    <a:gd name="T58" fmla="*/ 10 w 350"/>
                    <a:gd name="T59" fmla="*/ 11 h 443"/>
                    <a:gd name="T60" fmla="*/ 9 w 350"/>
                    <a:gd name="T61" fmla="*/ 10 h 443"/>
                    <a:gd name="T62" fmla="*/ 8 w 350"/>
                    <a:gd name="T63" fmla="*/ 9 h 443"/>
                    <a:gd name="T64" fmla="*/ 7 w 350"/>
                    <a:gd name="T65" fmla="*/ 9 h 443"/>
                    <a:gd name="T66" fmla="*/ 6 w 350"/>
                    <a:gd name="T67" fmla="*/ 8 h 44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350" h="443">
                      <a:moveTo>
                        <a:pt x="315" y="443"/>
                      </a:moveTo>
                      <a:lnTo>
                        <a:pt x="255" y="357"/>
                      </a:lnTo>
                      <a:lnTo>
                        <a:pt x="264" y="357"/>
                      </a:lnTo>
                      <a:lnTo>
                        <a:pt x="271" y="357"/>
                      </a:lnTo>
                      <a:lnTo>
                        <a:pt x="278" y="353"/>
                      </a:lnTo>
                      <a:lnTo>
                        <a:pt x="283" y="351"/>
                      </a:lnTo>
                      <a:lnTo>
                        <a:pt x="285" y="346"/>
                      </a:lnTo>
                      <a:lnTo>
                        <a:pt x="285" y="337"/>
                      </a:lnTo>
                      <a:lnTo>
                        <a:pt x="285" y="332"/>
                      </a:lnTo>
                      <a:lnTo>
                        <a:pt x="288" y="327"/>
                      </a:lnTo>
                      <a:lnTo>
                        <a:pt x="350" y="419"/>
                      </a:lnTo>
                      <a:lnTo>
                        <a:pt x="345" y="427"/>
                      </a:lnTo>
                      <a:lnTo>
                        <a:pt x="336" y="436"/>
                      </a:lnTo>
                      <a:lnTo>
                        <a:pt x="326" y="441"/>
                      </a:lnTo>
                      <a:lnTo>
                        <a:pt x="315" y="443"/>
                      </a:lnTo>
                      <a:close/>
                      <a:moveTo>
                        <a:pt x="93" y="125"/>
                      </a:moveTo>
                      <a:lnTo>
                        <a:pt x="0" y="0"/>
                      </a:lnTo>
                      <a:lnTo>
                        <a:pt x="13" y="3"/>
                      </a:lnTo>
                      <a:lnTo>
                        <a:pt x="27" y="3"/>
                      </a:lnTo>
                      <a:lnTo>
                        <a:pt x="41" y="6"/>
                      </a:lnTo>
                      <a:lnTo>
                        <a:pt x="54" y="11"/>
                      </a:lnTo>
                      <a:lnTo>
                        <a:pt x="57" y="14"/>
                      </a:lnTo>
                      <a:lnTo>
                        <a:pt x="63" y="16"/>
                      </a:lnTo>
                      <a:lnTo>
                        <a:pt x="68" y="20"/>
                      </a:lnTo>
                      <a:lnTo>
                        <a:pt x="73" y="25"/>
                      </a:lnTo>
                      <a:lnTo>
                        <a:pt x="212" y="217"/>
                      </a:lnTo>
                      <a:lnTo>
                        <a:pt x="198" y="210"/>
                      </a:lnTo>
                      <a:lnTo>
                        <a:pt x="182" y="199"/>
                      </a:lnTo>
                      <a:lnTo>
                        <a:pt x="169" y="188"/>
                      </a:lnTo>
                      <a:lnTo>
                        <a:pt x="155" y="175"/>
                      </a:lnTo>
                      <a:lnTo>
                        <a:pt x="139" y="164"/>
                      </a:lnTo>
                      <a:lnTo>
                        <a:pt x="125" y="150"/>
                      </a:lnTo>
                      <a:lnTo>
                        <a:pt x="109" y="139"/>
                      </a:lnTo>
                      <a:lnTo>
                        <a:pt x="93" y="125"/>
                      </a:lnTo>
                      <a:close/>
                    </a:path>
                  </a:pathLst>
                </a:custGeom>
                <a:solidFill>
                  <a:srgbClr val="709E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2" name="Freeform 420"/>
                <p:cNvSpPr>
                  <a:spLocks noEditPoints="1"/>
                </p:cNvSpPr>
                <p:nvPr/>
              </p:nvSpPr>
              <p:spPr bwMode="auto">
                <a:xfrm>
                  <a:off x="4817" y="1323"/>
                  <a:ext cx="83" cy="108"/>
                </a:xfrm>
                <a:custGeom>
                  <a:avLst/>
                  <a:gdLst>
                    <a:gd name="T0" fmla="*/ 19 w 331"/>
                    <a:gd name="T1" fmla="*/ 27 h 433"/>
                    <a:gd name="T2" fmla="*/ 15 w 331"/>
                    <a:gd name="T3" fmla="*/ 22 h 433"/>
                    <a:gd name="T4" fmla="*/ 15 w 331"/>
                    <a:gd name="T5" fmla="*/ 22 h 433"/>
                    <a:gd name="T6" fmla="*/ 16 w 331"/>
                    <a:gd name="T7" fmla="*/ 22 h 433"/>
                    <a:gd name="T8" fmla="*/ 16 w 331"/>
                    <a:gd name="T9" fmla="*/ 21 h 433"/>
                    <a:gd name="T10" fmla="*/ 16 w 331"/>
                    <a:gd name="T11" fmla="*/ 20 h 433"/>
                    <a:gd name="T12" fmla="*/ 16 w 331"/>
                    <a:gd name="T13" fmla="*/ 19 h 433"/>
                    <a:gd name="T14" fmla="*/ 16 w 331"/>
                    <a:gd name="T15" fmla="*/ 19 h 433"/>
                    <a:gd name="T16" fmla="*/ 21 w 331"/>
                    <a:gd name="T17" fmla="*/ 24 h 433"/>
                    <a:gd name="T18" fmla="*/ 21 w 331"/>
                    <a:gd name="T19" fmla="*/ 25 h 433"/>
                    <a:gd name="T20" fmla="*/ 20 w 331"/>
                    <a:gd name="T21" fmla="*/ 25 h 433"/>
                    <a:gd name="T22" fmla="*/ 20 w 331"/>
                    <a:gd name="T23" fmla="*/ 25 h 433"/>
                    <a:gd name="T24" fmla="*/ 20 w 331"/>
                    <a:gd name="T25" fmla="*/ 26 h 433"/>
                    <a:gd name="T26" fmla="*/ 20 w 331"/>
                    <a:gd name="T27" fmla="*/ 26 h 433"/>
                    <a:gd name="T28" fmla="*/ 19 w 331"/>
                    <a:gd name="T29" fmla="*/ 27 h 433"/>
                    <a:gd name="T30" fmla="*/ 19 w 331"/>
                    <a:gd name="T31" fmla="*/ 27 h 433"/>
                    <a:gd name="T32" fmla="*/ 19 w 331"/>
                    <a:gd name="T33" fmla="*/ 27 h 433"/>
                    <a:gd name="T34" fmla="*/ 8 w 331"/>
                    <a:gd name="T35" fmla="*/ 11 h 433"/>
                    <a:gd name="T36" fmla="*/ 0 w 331"/>
                    <a:gd name="T37" fmla="*/ 0 h 433"/>
                    <a:gd name="T38" fmla="*/ 0 w 331"/>
                    <a:gd name="T39" fmla="*/ 0 h 433"/>
                    <a:gd name="T40" fmla="*/ 1 w 331"/>
                    <a:gd name="T41" fmla="*/ 0 h 433"/>
                    <a:gd name="T42" fmla="*/ 1 w 331"/>
                    <a:gd name="T43" fmla="*/ 0 h 433"/>
                    <a:gd name="T44" fmla="*/ 1 w 331"/>
                    <a:gd name="T45" fmla="*/ 0 h 433"/>
                    <a:gd name="T46" fmla="*/ 2 w 331"/>
                    <a:gd name="T47" fmla="*/ 1 h 433"/>
                    <a:gd name="T48" fmla="*/ 3 w 331"/>
                    <a:gd name="T49" fmla="*/ 2 h 433"/>
                    <a:gd name="T50" fmla="*/ 4 w 331"/>
                    <a:gd name="T51" fmla="*/ 2 h 433"/>
                    <a:gd name="T52" fmla="*/ 5 w 331"/>
                    <a:gd name="T53" fmla="*/ 3 h 433"/>
                    <a:gd name="T54" fmla="*/ 14 w 331"/>
                    <a:gd name="T55" fmla="*/ 14 h 433"/>
                    <a:gd name="T56" fmla="*/ 13 w 331"/>
                    <a:gd name="T57" fmla="*/ 14 h 433"/>
                    <a:gd name="T58" fmla="*/ 13 w 331"/>
                    <a:gd name="T59" fmla="*/ 14 h 433"/>
                    <a:gd name="T60" fmla="*/ 12 w 331"/>
                    <a:gd name="T61" fmla="*/ 13 h 433"/>
                    <a:gd name="T62" fmla="*/ 11 w 331"/>
                    <a:gd name="T63" fmla="*/ 13 h 433"/>
                    <a:gd name="T64" fmla="*/ 10 w 331"/>
                    <a:gd name="T65" fmla="*/ 12 h 433"/>
                    <a:gd name="T66" fmla="*/ 9 w 331"/>
                    <a:gd name="T67" fmla="*/ 12 h 433"/>
                    <a:gd name="T68" fmla="*/ 9 w 331"/>
                    <a:gd name="T69" fmla="*/ 11 h 433"/>
                    <a:gd name="T70" fmla="*/ 8 w 331"/>
                    <a:gd name="T71" fmla="*/ 11 h 433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331" h="433">
                      <a:moveTo>
                        <a:pt x="299" y="433"/>
                      </a:moveTo>
                      <a:lnTo>
                        <a:pt x="243" y="348"/>
                      </a:lnTo>
                      <a:lnTo>
                        <a:pt x="245" y="348"/>
                      </a:lnTo>
                      <a:lnTo>
                        <a:pt x="248" y="348"/>
                      </a:lnTo>
                      <a:lnTo>
                        <a:pt x="250" y="334"/>
                      </a:lnTo>
                      <a:lnTo>
                        <a:pt x="255" y="324"/>
                      </a:lnTo>
                      <a:lnTo>
                        <a:pt x="259" y="310"/>
                      </a:lnTo>
                      <a:lnTo>
                        <a:pt x="261" y="299"/>
                      </a:lnTo>
                      <a:lnTo>
                        <a:pt x="331" y="394"/>
                      </a:lnTo>
                      <a:lnTo>
                        <a:pt x="326" y="400"/>
                      </a:lnTo>
                      <a:lnTo>
                        <a:pt x="324" y="405"/>
                      </a:lnTo>
                      <a:lnTo>
                        <a:pt x="321" y="410"/>
                      </a:lnTo>
                      <a:lnTo>
                        <a:pt x="315" y="416"/>
                      </a:lnTo>
                      <a:lnTo>
                        <a:pt x="313" y="421"/>
                      </a:lnTo>
                      <a:lnTo>
                        <a:pt x="308" y="427"/>
                      </a:lnTo>
                      <a:lnTo>
                        <a:pt x="305" y="430"/>
                      </a:lnTo>
                      <a:lnTo>
                        <a:pt x="299" y="433"/>
                      </a:lnTo>
                      <a:close/>
                      <a:moveTo>
                        <a:pt x="120" y="172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8" y="6"/>
                      </a:lnTo>
                      <a:lnTo>
                        <a:pt x="14" y="8"/>
                      </a:lnTo>
                      <a:lnTo>
                        <a:pt x="19" y="8"/>
                      </a:lnTo>
                      <a:lnTo>
                        <a:pt x="36" y="20"/>
                      </a:lnTo>
                      <a:lnTo>
                        <a:pt x="52" y="27"/>
                      </a:lnTo>
                      <a:lnTo>
                        <a:pt x="68" y="38"/>
                      </a:lnTo>
                      <a:lnTo>
                        <a:pt x="84" y="52"/>
                      </a:lnTo>
                      <a:lnTo>
                        <a:pt x="215" y="232"/>
                      </a:lnTo>
                      <a:lnTo>
                        <a:pt x="207" y="228"/>
                      </a:lnTo>
                      <a:lnTo>
                        <a:pt x="199" y="223"/>
                      </a:lnTo>
                      <a:lnTo>
                        <a:pt x="188" y="218"/>
                      </a:lnTo>
                      <a:lnTo>
                        <a:pt x="174" y="209"/>
                      </a:lnTo>
                      <a:lnTo>
                        <a:pt x="160" y="202"/>
                      </a:lnTo>
                      <a:lnTo>
                        <a:pt x="147" y="193"/>
                      </a:lnTo>
                      <a:lnTo>
                        <a:pt x="134" y="182"/>
                      </a:lnTo>
                      <a:lnTo>
                        <a:pt x="120" y="172"/>
                      </a:lnTo>
                      <a:close/>
                    </a:path>
                  </a:pathLst>
                </a:custGeom>
                <a:solidFill>
                  <a:srgbClr val="72A0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3" name="Freeform 421"/>
                <p:cNvSpPr>
                  <a:spLocks noEditPoints="1"/>
                </p:cNvSpPr>
                <p:nvPr/>
              </p:nvSpPr>
              <p:spPr bwMode="auto">
                <a:xfrm>
                  <a:off x="4827" y="1329"/>
                  <a:ext cx="76" cy="98"/>
                </a:xfrm>
                <a:custGeom>
                  <a:avLst/>
                  <a:gdLst>
                    <a:gd name="T0" fmla="*/ 17 w 305"/>
                    <a:gd name="T1" fmla="*/ 24 h 394"/>
                    <a:gd name="T2" fmla="*/ 13 w 305"/>
                    <a:gd name="T3" fmla="*/ 19 h 394"/>
                    <a:gd name="T4" fmla="*/ 14 w 305"/>
                    <a:gd name="T5" fmla="*/ 18 h 394"/>
                    <a:gd name="T6" fmla="*/ 14 w 305"/>
                    <a:gd name="T7" fmla="*/ 17 h 394"/>
                    <a:gd name="T8" fmla="*/ 14 w 305"/>
                    <a:gd name="T9" fmla="*/ 16 h 394"/>
                    <a:gd name="T10" fmla="*/ 14 w 305"/>
                    <a:gd name="T11" fmla="*/ 15 h 394"/>
                    <a:gd name="T12" fmla="*/ 19 w 305"/>
                    <a:gd name="T13" fmla="*/ 22 h 394"/>
                    <a:gd name="T14" fmla="*/ 19 w 305"/>
                    <a:gd name="T15" fmla="*/ 22 h 394"/>
                    <a:gd name="T16" fmla="*/ 18 w 305"/>
                    <a:gd name="T17" fmla="*/ 23 h 394"/>
                    <a:gd name="T18" fmla="*/ 18 w 305"/>
                    <a:gd name="T19" fmla="*/ 24 h 394"/>
                    <a:gd name="T20" fmla="*/ 17 w 305"/>
                    <a:gd name="T21" fmla="*/ 24 h 394"/>
                    <a:gd name="T22" fmla="*/ 9 w 305"/>
                    <a:gd name="T23" fmla="*/ 12 h 394"/>
                    <a:gd name="T24" fmla="*/ 0 w 305"/>
                    <a:gd name="T25" fmla="*/ 0 h 394"/>
                    <a:gd name="T26" fmla="*/ 1 w 305"/>
                    <a:gd name="T27" fmla="*/ 0 h 394"/>
                    <a:gd name="T28" fmla="*/ 2 w 305"/>
                    <a:gd name="T29" fmla="*/ 1 h 394"/>
                    <a:gd name="T30" fmla="*/ 3 w 305"/>
                    <a:gd name="T31" fmla="*/ 1 h 394"/>
                    <a:gd name="T32" fmla="*/ 3 w 305"/>
                    <a:gd name="T33" fmla="*/ 2 h 394"/>
                    <a:gd name="T34" fmla="*/ 4 w 305"/>
                    <a:gd name="T35" fmla="*/ 3 h 394"/>
                    <a:gd name="T36" fmla="*/ 5 w 305"/>
                    <a:gd name="T37" fmla="*/ 3 h 394"/>
                    <a:gd name="T38" fmla="*/ 6 w 305"/>
                    <a:gd name="T39" fmla="*/ 4 h 394"/>
                    <a:gd name="T40" fmla="*/ 7 w 305"/>
                    <a:gd name="T41" fmla="*/ 5 h 394"/>
                    <a:gd name="T42" fmla="*/ 11 w 305"/>
                    <a:gd name="T43" fmla="*/ 11 h 394"/>
                    <a:gd name="T44" fmla="*/ 11 w 305"/>
                    <a:gd name="T45" fmla="*/ 12 h 394"/>
                    <a:gd name="T46" fmla="*/ 11 w 305"/>
                    <a:gd name="T47" fmla="*/ 12 h 394"/>
                    <a:gd name="T48" fmla="*/ 11 w 305"/>
                    <a:gd name="T49" fmla="*/ 13 h 394"/>
                    <a:gd name="T50" fmla="*/ 11 w 305"/>
                    <a:gd name="T51" fmla="*/ 13 h 394"/>
                    <a:gd name="T52" fmla="*/ 11 w 305"/>
                    <a:gd name="T53" fmla="*/ 13 h 394"/>
                    <a:gd name="T54" fmla="*/ 10 w 305"/>
                    <a:gd name="T55" fmla="*/ 13 h 394"/>
                    <a:gd name="T56" fmla="*/ 9 w 305"/>
                    <a:gd name="T57" fmla="*/ 12 h 394"/>
                    <a:gd name="T58" fmla="*/ 9 w 305"/>
                    <a:gd name="T59" fmla="*/ 12 h 39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305" h="394">
                      <a:moveTo>
                        <a:pt x="277" y="394"/>
                      </a:moveTo>
                      <a:lnTo>
                        <a:pt x="215" y="302"/>
                      </a:lnTo>
                      <a:lnTo>
                        <a:pt x="221" y="288"/>
                      </a:lnTo>
                      <a:lnTo>
                        <a:pt x="223" y="275"/>
                      </a:lnTo>
                      <a:lnTo>
                        <a:pt x="228" y="261"/>
                      </a:lnTo>
                      <a:lnTo>
                        <a:pt x="231" y="247"/>
                      </a:lnTo>
                      <a:lnTo>
                        <a:pt x="305" y="348"/>
                      </a:lnTo>
                      <a:lnTo>
                        <a:pt x="299" y="358"/>
                      </a:lnTo>
                      <a:lnTo>
                        <a:pt x="291" y="370"/>
                      </a:lnTo>
                      <a:lnTo>
                        <a:pt x="286" y="383"/>
                      </a:lnTo>
                      <a:lnTo>
                        <a:pt x="277" y="394"/>
                      </a:lnTo>
                      <a:close/>
                      <a:moveTo>
                        <a:pt x="139" y="192"/>
                      </a:moveTo>
                      <a:lnTo>
                        <a:pt x="0" y="0"/>
                      </a:lnTo>
                      <a:lnTo>
                        <a:pt x="14" y="5"/>
                      </a:lnTo>
                      <a:lnTo>
                        <a:pt x="27" y="14"/>
                      </a:lnTo>
                      <a:lnTo>
                        <a:pt x="44" y="24"/>
                      </a:lnTo>
                      <a:lnTo>
                        <a:pt x="57" y="33"/>
                      </a:lnTo>
                      <a:lnTo>
                        <a:pt x="71" y="44"/>
                      </a:lnTo>
                      <a:lnTo>
                        <a:pt x="85" y="54"/>
                      </a:lnTo>
                      <a:lnTo>
                        <a:pt x="98" y="68"/>
                      </a:lnTo>
                      <a:lnTo>
                        <a:pt x="112" y="79"/>
                      </a:lnTo>
                      <a:lnTo>
                        <a:pt x="182" y="180"/>
                      </a:lnTo>
                      <a:lnTo>
                        <a:pt x="182" y="187"/>
                      </a:lnTo>
                      <a:lnTo>
                        <a:pt x="182" y="196"/>
                      </a:lnTo>
                      <a:lnTo>
                        <a:pt x="182" y="204"/>
                      </a:lnTo>
                      <a:lnTo>
                        <a:pt x="182" y="215"/>
                      </a:lnTo>
                      <a:lnTo>
                        <a:pt x="171" y="210"/>
                      </a:lnTo>
                      <a:lnTo>
                        <a:pt x="161" y="204"/>
                      </a:lnTo>
                      <a:lnTo>
                        <a:pt x="150" y="199"/>
                      </a:lnTo>
                      <a:lnTo>
                        <a:pt x="139" y="192"/>
                      </a:lnTo>
                      <a:close/>
                    </a:path>
                  </a:pathLst>
                </a:custGeom>
                <a:solidFill>
                  <a:srgbClr val="75A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4" name="Freeform 422"/>
                <p:cNvSpPr>
                  <a:spLocks noEditPoints="1"/>
                </p:cNvSpPr>
                <p:nvPr/>
              </p:nvSpPr>
              <p:spPr bwMode="auto">
                <a:xfrm>
                  <a:off x="4839" y="1336"/>
                  <a:ext cx="66" cy="86"/>
                </a:xfrm>
                <a:custGeom>
                  <a:avLst/>
                  <a:gdLst>
                    <a:gd name="T0" fmla="*/ 15 w 265"/>
                    <a:gd name="T1" fmla="*/ 22 h 342"/>
                    <a:gd name="T2" fmla="*/ 11 w 265"/>
                    <a:gd name="T3" fmla="*/ 16 h 342"/>
                    <a:gd name="T4" fmla="*/ 11 w 265"/>
                    <a:gd name="T5" fmla="*/ 15 h 342"/>
                    <a:gd name="T6" fmla="*/ 11 w 265"/>
                    <a:gd name="T7" fmla="*/ 14 h 342"/>
                    <a:gd name="T8" fmla="*/ 11 w 265"/>
                    <a:gd name="T9" fmla="*/ 13 h 342"/>
                    <a:gd name="T10" fmla="*/ 11 w 265"/>
                    <a:gd name="T11" fmla="*/ 12 h 342"/>
                    <a:gd name="T12" fmla="*/ 16 w 265"/>
                    <a:gd name="T13" fmla="*/ 19 h 342"/>
                    <a:gd name="T14" fmla="*/ 16 w 265"/>
                    <a:gd name="T15" fmla="*/ 19 h 342"/>
                    <a:gd name="T16" fmla="*/ 16 w 265"/>
                    <a:gd name="T17" fmla="*/ 20 h 342"/>
                    <a:gd name="T18" fmla="*/ 16 w 265"/>
                    <a:gd name="T19" fmla="*/ 21 h 342"/>
                    <a:gd name="T20" fmla="*/ 15 w 265"/>
                    <a:gd name="T21" fmla="*/ 22 h 342"/>
                    <a:gd name="T22" fmla="*/ 8 w 265"/>
                    <a:gd name="T23" fmla="*/ 11 h 342"/>
                    <a:gd name="T24" fmla="*/ 0 w 265"/>
                    <a:gd name="T25" fmla="*/ 0 h 342"/>
                    <a:gd name="T26" fmla="*/ 1 w 265"/>
                    <a:gd name="T27" fmla="*/ 1 h 342"/>
                    <a:gd name="T28" fmla="*/ 2 w 265"/>
                    <a:gd name="T29" fmla="*/ 2 h 342"/>
                    <a:gd name="T30" fmla="*/ 3 w 265"/>
                    <a:gd name="T31" fmla="*/ 3 h 342"/>
                    <a:gd name="T32" fmla="*/ 4 w 265"/>
                    <a:gd name="T33" fmla="*/ 4 h 342"/>
                    <a:gd name="T34" fmla="*/ 5 w 265"/>
                    <a:gd name="T35" fmla="*/ 5 h 342"/>
                    <a:gd name="T36" fmla="*/ 6 w 265"/>
                    <a:gd name="T37" fmla="*/ 6 h 342"/>
                    <a:gd name="T38" fmla="*/ 7 w 265"/>
                    <a:gd name="T39" fmla="*/ 7 h 342"/>
                    <a:gd name="T40" fmla="*/ 8 w 265"/>
                    <a:gd name="T41" fmla="*/ 8 h 342"/>
                    <a:gd name="T42" fmla="*/ 8 w 265"/>
                    <a:gd name="T43" fmla="*/ 9 h 342"/>
                    <a:gd name="T44" fmla="*/ 8 w 265"/>
                    <a:gd name="T45" fmla="*/ 10 h 342"/>
                    <a:gd name="T46" fmla="*/ 8 w 265"/>
                    <a:gd name="T47" fmla="*/ 11 h 342"/>
                    <a:gd name="T48" fmla="*/ 8 w 265"/>
                    <a:gd name="T49" fmla="*/ 12 h 342"/>
                    <a:gd name="T50" fmla="*/ 8 w 265"/>
                    <a:gd name="T51" fmla="*/ 12 h 342"/>
                    <a:gd name="T52" fmla="*/ 8 w 265"/>
                    <a:gd name="T53" fmla="*/ 11 h 342"/>
                    <a:gd name="T54" fmla="*/ 8 w 265"/>
                    <a:gd name="T55" fmla="*/ 11 h 34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265" h="342">
                      <a:moveTo>
                        <a:pt x="247" y="342"/>
                      </a:moveTo>
                      <a:lnTo>
                        <a:pt x="177" y="247"/>
                      </a:lnTo>
                      <a:lnTo>
                        <a:pt x="180" y="231"/>
                      </a:lnTo>
                      <a:lnTo>
                        <a:pt x="182" y="215"/>
                      </a:lnTo>
                      <a:lnTo>
                        <a:pt x="185" y="198"/>
                      </a:lnTo>
                      <a:lnTo>
                        <a:pt x="185" y="185"/>
                      </a:lnTo>
                      <a:lnTo>
                        <a:pt x="265" y="293"/>
                      </a:lnTo>
                      <a:lnTo>
                        <a:pt x="261" y="304"/>
                      </a:lnTo>
                      <a:lnTo>
                        <a:pt x="256" y="318"/>
                      </a:lnTo>
                      <a:lnTo>
                        <a:pt x="253" y="328"/>
                      </a:lnTo>
                      <a:lnTo>
                        <a:pt x="247" y="342"/>
                      </a:lnTo>
                      <a:close/>
                      <a:moveTo>
                        <a:pt x="131" y="180"/>
                      </a:moveTo>
                      <a:lnTo>
                        <a:pt x="0" y="0"/>
                      </a:lnTo>
                      <a:lnTo>
                        <a:pt x="20" y="14"/>
                      </a:lnTo>
                      <a:lnTo>
                        <a:pt x="39" y="27"/>
                      </a:lnTo>
                      <a:lnTo>
                        <a:pt x="58" y="40"/>
                      </a:lnTo>
                      <a:lnTo>
                        <a:pt x="74" y="57"/>
                      </a:lnTo>
                      <a:lnTo>
                        <a:pt x="90" y="74"/>
                      </a:lnTo>
                      <a:lnTo>
                        <a:pt x="106" y="87"/>
                      </a:lnTo>
                      <a:lnTo>
                        <a:pt x="120" y="104"/>
                      </a:lnTo>
                      <a:lnTo>
                        <a:pt x="136" y="120"/>
                      </a:lnTo>
                      <a:lnTo>
                        <a:pt x="136" y="136"/>
                      </a:lnTo>
                      <a:lnTo>
                        <a:pt x="136" y="152"/>
                      </a:lnTo>
                      <a:lnTo>
                        <a:pt x="136" y="169"/>
                      </a:lnTo>
                      <a:lnTo>
                        <a:pt x="136" y="185"/>
                      </a:lnTo>
                      <a:lnTo>
                        <a:pt x="136" y="182"/>
                      </a:lnTo>
                      <a:lnTo>
                        <a:pt x="134" y="180"/>
                      </a:lnTo>
                      <a:lnTo>
                        <a:pt x="131" y="180"/>
                      </a:lnTo>
                      <a:close/>
                    </a:path>
                  </a:pathLst>
                </a:custGeom>
                <a:solidFill>
                  <a:srgbClr val="75A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5" name="Freeform 423"/>
                <p:cNvSpPr>
                  <a:spLocks noEditPoints="1"/>
                </p:cNvSpPr>
                <p:nvPr/>
              </p:nvSpPr>
              <p:spPr bwMode="auto">
                <a:xfrm>
                  <a:off x="4855" y="1349"/>
                  <a:ext cx="50" cy="67"/>
                </a:xfrm>
                <a:custGeom>
                  <a:avLst/>
                  <a:gdLst>
                    <a:gd name="T0" fmla="*/ 12 w 199"/>
                    <a:gd name="T1" fmla="*/ 17 h 269"/>
                    <a:gd name="T2" fmla="*/ 8 w 199"/>
                    <a:gd name="T3" fmla="*/ 10 h 269"/>
                    <a:gd name="T4" fmla="*/ 8 w 199"/>
                    <a:gd name="T5" fmla="*/ 9 h 269"/>
                    <a:gd name="T6" fmla="*/ 8 w 199"/>
                    <a:gd name="T7" fmla="*/ 8 h 269"/>
                    <a:gd name="T8" fmla="*/ 8 w 199"/>
                    <a:gd name="T9" fmla="*/ 7 h 269"/>
                    <a:gd name="T10" fmla="*/ 8 w 199"/>
                    <a:gd name="T11" fmla="*/ 6 h 269"/>
                    <a:gd name="T12" fmla="*/ 12 w 199"/>
                    <a:gd name="T13" fmla="*/ 12 h 269"/>
                    <a:gd name="T14" fmla="*/ 12 w 199"/>
                    <a:gd name="T15" fmla="*/ 13 h 269"/>
                    <a:gd name="T16" fmla="*/ 13 w 199"/>
                    <a:gd name="T17" fmla="*/ 14 h 269"/>
                    <a:gd name="T18" fmla="*/ 13 w 199"/>
                    <a:gd name="T19" fmla="*/ 14 h 269"/>
                    <a:gd name="T20" fmla="*/ 13 w 199"/>
                    <a:gd name="T21" fmla="*/ 15 h 269"/>
                    <a:gd name="T22" fmla="*/ 13 w 199"/>
                    <a:gd name="T23" fmla="*/ 15 h 269"/>
                    <a:gd name="T24" fmla="*/ 12 w 199"/>
                    <a:gd name="T25" fmla="*/ 16 h 269"/>
                    <a:gd name="T26" fmla="*/ 12 w 199"/>
                    <a:gd name="T27" fmla="*/ 16 h 269"/>
                    <a:gd name="T28" fmla="*/ 12 w 199"/>
                    <a:gd name="T29" fmla="*/ 17 h 269"/>
                    <a:gd name="T30" fmla="*/ 5 w 199"/>
                    <a:gd name="T31" fmla="*/ 6 h 269"/>
                    <a:gd name="T32" fmla="*/ 0 w 199"/>
                    <a:gd name="T33" fmla="*/ 0 h 269"/>
                    <a:gd name="T34" fmla="*/ 1 w 199"/>
                    <a:gd name="T35" fmla="*/ 1 h 269"/>
                    <a:gd name="T36" fmla="*/ 2 w 199"/>
                    <a:gd name="T37" fmla="*/ 2 h 269"/>
                    <a:gd name="T38" fmla="*/ 4 w 199"/>
                    <a:gd name="T39" fmla="*/ 3 h 269"/>
                    <a:gd name="T40" fmla="*/ 5 w 199"/>
                    <a:gd name="T41" fmla="*/ 4 h 269"/>
                    <a:gd name="T42" fmla="*/ 5 w 199"/>
                    <a:gd name="T43" fmla="*/ 5 h 269"/>
                    <a:gd name="T44" fmla="*/ 5 w 199"/>
                    <a:gd name="T45" fmla="*/ 5 h 269"/>
                    <a:gd name="T46" fmla="*/ 5 w 199"/>
                    <a:gd name="T47" fmla="*/ 6 h 269"/>
                    <a:gd name="T48" fmla="*/ 5 w 199"/>
                    <a:gd name="T49" fmla="*/ 6 h 26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99" h="269">
                      <a:moveTo>
                        <a:pt x="193" y="269"/>
                      </a:moveTo>
                      <a:lnTo>
                        <a:pt x="119" y="168"/>
                      </a:lnTo>
                      <a:lnTo>
                        <a:pt x="119" y="152"/>
                      </a:lnTo>
                      <a:lnTo>
                        <a:pt x="119" y="133"/>
                      </a:lnTo>
                      <a:lnTo>
                        <a:pt x="119" y="117"/>
                      </a:lnTo>
                      <a:lnTo>
                        <a:pt x="119" y="97"/>
                      </a:lnTo>
                      <a:lnTo>
                        <a:pt x="193" y="201"/>
                      </a:lnTo>
                      <a:lnTo>
                        <a:pt x="195" y="212"/>
                      </a:lnTo>
                      <a:lnTo>
                        <a:pt x="199" y="219"/>
                      </a:lnTo>
                      <a:lnTo>
                        <a:pt x="199" y="231"/>
                      </a:lnTo>
                      <a:lnTo>
                        <a:pt x="199" y="239"/>
                      </a:lnTo>
                      <a:lnTo>
                        <a:pt x="199" y="247"/>
                      </a:lnTo>
                      <a:lnTo>
                        <a:pt x="195" y="255"/>
                      </a:lnTo>
                      <a:lnTo>
                        <a:pt x="193" y="263"/>
                      </a:lnTo>
                      <a:lnTo>
                        <a:pt x="193" y="269"/>
                      </a:lnTo>
                      <a:close/>
                      <a:moveTo>
                        <a:pt x="70" y="101"/>
                      </a:moveTo>
                      <a:lnTo>
                        <a:pt x="0" y="0"/>
                      </a:lnTo>
                      <a:lnTo>
                        <a:pt x="19" y="16"/>
                      </a:lnTo>
                      <a:lnTo>
                        <a:pt x="35" y="35"/>
                      </a:lnTo>
                      <a:lnTo>
                        <a:pt x="54" y="51"/>
                      </a:lnTo>
                      <a:lnTo>
                        <a:pt x="70" y="71"/>
                      </a:lnTo>
                      <a:lnTo>
                        <a:pt x="70" y="78"/>
                      </a:lnTo>
                      <a:lnTo>
                        <a:pt x="70" y="87"/>
                      </a:lnTo>
                      <a:lnTo>
                        <a:pt x="70" y="95"/>
                      </a:lnTo>
                      <a:lnTo>
                        <a:pt x="70" y="101"/>
                      </a:lnTo>
                      <a:close/>
                    </a:path>
                  </a:pathLst>
                </a:custGeom>
                <a:solidFill>
                  <a:srgbClr val="7AA5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6" name="Freeform 424"/>
                <p:cNvSpPr>
                  <a:spLocks/>
                </p:cNvSpPr>
                <p:nvPr/>
              </p:nvSpPr>
              <p:spPr bwMode="auto">
                <a:xfrm>
                  <a:off x="4885" y="1362"/>
                  <a:ext cx="20" cy="48"/>
                </a:xfrm>
                <a:custGeom>
                  <a:avLst/>
                  <a:gdLst>
                    <a:gd name="T0" fmla="*/ 5 w 80"/>
                    <a:gd name="T1" fmla="*/ 12 h 189"/>
                    <a:gd name="T2" fmla="*/ 0 w 80"/>
                    <a:gd name="T3" fmla="*/ 5 h 189"/>
                    <a:gd name="T4" fmla="*/ 0 w 80"/>
                    <a:gd name="T5" fmla="*/ 4 h 189"/>
                    <a:gd name="T6" fmla="*/ 0 w 80"/>
                    <a:gd name="T7" fmla="*/ 3 h 189"/>
                    <a:gd name="T8" fmla="*/ 0 w 80"/>
                    <a:gd name="T9" fmla="*/ 1 h 189"/>
                    <a:gd name="T10" fmla="*/ 0 w 80"/>
                    <a:gd name="T11" fmla="*/ 0 h 189"/>
                    <a:gd name="T12" fmla="*/ 4 w 80"/>
                    <a:gd name="T13" fmla="*/ 6 h 189"/>
                    <a:gd name="T14" fmla="*/ 5 w 80"/>
                    <a:gd name="T15" fmla="*/ 7 h 189"/>
                    <a:gd name="T16" fmla="*/ 5 w 80"/>
                    <a:gd name="T17" fmla="*/ 9 h 189"/>
                    <a:gd name="T18" fmla="*/ 5 w 80"/>
                    <a:gd name="T19" fmla="*/ 10 h 189"/>
                    <a:gd name="T20" fmla="*/ 5 w 80"/>
                    <a:gd name="T21" fmla="*/ 12 h 189"/>
                    <a:gd name="T22" fmla="*/ 5 w 80"/>
                    <a:gd name="T23" fmla="*/ 12 h 189"/>
                    <a:gd name="T24" fmla="*/ 5 w 80"/>
                    <a:gd name="T25" fmla="*/ 12 h 18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80" h="189">
                      <a:moveTo>
                        <a:pt x="80" y="189"/>
                      </a:moveTo>
                      <a:lnTo>
                        <a:pt x="0" y="81"/>
                      </a:lnTo>
                      <a:lnTo>
                        <a:pt x="0" y="58"/>
                      </a:lnTo>
                      <a:lnTo>
                        <a:pt x="0" y="40"/>
                      </a:lnTo>
                      <a:lnTo>
                        <a:pt x="0" y="21"/>
                      </a:lnTo>
                      <a:lnTo>
                        <a:pt x="0" y="0"/>
                      </a:lnTo>
                      <a:lnTo>
                        <a:pt x="62" y="92"/>
                      </a:lnTo>
                      <a:lnTo>
                        <a:pt x="71" y="113"/>
                      </a:lnTo>
                      <a:lnTo>
                        <a:pt x="76" y="138"/>
                      </a:lnTo>
                      <a:lnTo>
                        <a:pt x="80" y="162"/>
                      </a:lnTo>
                      <a:lnTo>
                        <a:pt x="80" y="184"/>
                      </a:lnTo>
                      <a:lnTo>
                        <a:pt x="80" y="187"/>
                      </a:lnTo>
                      <a:lnTo>
                        <a:pt x="80" y="189"/>
                      </a:lnTo>
                      <a:close/>
                    </a:path>
                  </a:pathLst>
                </a:custGeom>
                <a:solidFill>
                  <a:srgbClr val="7AA5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7" name="Freeform 425"/>
                <p:cNvSpPr>
                  <a:spLocks/>
                </p:cNvSpPr>
                <p:nvPr/>
              </p:nvSpPr>
              <p:spPr bwMode="auto">
                <a:xfrm>
                  <a:off x="4884" y="1352"/>
                  <a:ext cx="19" cy="47"/>
                </a:xfrm>
                <a:custGeom>
                  <a:avLst/>
                  <a:gdLst>
                    <a:gd name="T0" fmla="*/ 5 w 77"/>
                    <a:gd name="T1" fmla="*/ 12 h 188"/>
                    <a:gd name="T2" fmla="*/ 0 w 77"/>
                    <a:gd name="T3" fmla="*/ 5 h 188"/>
                    <a:gd name="T4" fmla="*/ 0 w 77"/>
                    <a:gd name="T5" fmla="*/ 4 h 188"/>
                    <a:gd name="T6" fmla="*/ 0 w 77"/>
                    <a:gd name="T7" fmla="*/ 3 h 188"/>
                    <a:gd name="T8" fmla="*/ 0 w 77"/>
                    <a:gd name="T9" fmla="*/ 1 h 188"/>
                    <a:gd name="T10" fmla="*/ 0 w 77"/>
                    <a:gd name="T11" fmla="*/ 0 h 188"/>
                    <a:gd name="T12" fmla="*/ 3 w 77"/>
                    <a:gd name="T13" fmla="*/ 4 h 188"/>
                    <a:gd name="T14" fmla="*/ 3 w 77"/>
                    <a:gd name="T15" fmla="*/ 6 h 188"/>
                    <a:gd name="T16" fmla="*/ 4 w 77"/>
                    <a:gd name="T17" fmla="*/ 8 h 188"/>
                    <a:gd name="T18" fmla="*/ 4 w 77"/>
                    <a:gd name="T19" fmla="*/ 10 h 188"/>
                    <a:gd name="T20" fmla="*/ 5 w 77"/>
                    <a:gd name="T21" fmla="*/ 12 h 18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77" h="188">
                      <a:moveTo>
                        <a:pt x="77" y="188"/>
                      </a:moveTo>
                      <a:lnTo>
                        <a:pt x="3" y="84"/>
                      </a:lnTo>
                      <a:lnTo>
                        <a:pt x="3" y="63"/>
                      </a:lnTo>
                      <a:lnTo>
                        <a:pt x="3" y="42"/>
                      </a:lnTo>
                      <a:lnTo>
                        <a:pt x="3" y="19"/>
                      </a:lnTo>
                      <a:lnTo>
                        <a:pt x="0" y="0"/>
                      </a:lnTo>
                      <a:lnTo>
                        <a:pt x="47" y="63"/>
                      </a:lnTo>
                      <a:lnTo>
                        <a:pt x="58" y="93"/>
                      </a:lnTo>
                      <a:lnTo>
                        <a:pt x="65" y="123"/>
                      </a:lnTo>
                      <a:lnTo>
                        <a:pt x="74" y="155"/>
                      </a:lnTo>
                      <a:lnTo>
                        <a:pt x="77" y="188"/>
                      </a:lnTo>
                      <a:close/>
                    </a:path>
                  </a:pathLst>
                </a:custGeom>
                <a:solidFill>
                  <a:srgbClr val="82AA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8" name="Freeform 426"/>
                <p:cNvSpPr>
                  <a:spLocks/>
                </p:cNvSpPr>
                <p:nvPr/>
              </p:nvSpPr>
              <p:spPr bwMode="auto">
                <a:xfrm>
                  <a:off x="4884" y="1346"/>
                  <a:ext cx="16" cy="39"/>
                </a:xfrm>
                <a:custGeom>
                  <a:avLst/>
                  <a:gdLst>
                    <a:gd name="T0" fmla="*/ 4 w 65"/>
                    <a:gd name="T1" fmla="*/ 10 h 156"/>
                    <a:gd name="T2" fmla="*/ 0 w 65"/>
                    <a:gd name="T3" fmla="*/ 4 h 156"/>
                    <a:gd name="T4" fmla="*/ 0 w 65"/>
                    <a:gd name="T5" fmla="*/ 3 h 156"/>
                    <a:gd name="T6" fmla="*/ 0 w 65"/>
                    <a:gd name="T7" fmla="*/ 2 h 156"/>
                    <a:gd name="T8" fmla="*/ 0 w 65"/>
                    <a:gd name="T9" fmla="*/ 1 h 156"/>
                    <a:gd name="T10" fmla="*/ 0 w 65"/>
                    <a:gd name="T11" fmla="*/ 1 h 156"/>
                    <a:gd name="T12" fmla="*/ 0 w 65"/>
                    <a:gd name="T13" fmla="*/ 0 h 156"/>
                    <a:gd name="T14" fmla="*/ 0 w 65"/>
                    <a:gd name="T15" fmla="*/ 0 h 156"/>
                    <a:gd name="T16" fmla="*/ 1 w 65"/>
                    <a:gd name="T17" fmla="*/ 2 h 156"/>
                    <a:gd name="T18" fmla="*/ 2 w 65"/>
                    <a:gd name="T19" fmla="*/ 4 h 156"/>
                    <a:gd name="T20" fmla="*/ 3 w 65"/>
                    <a:gd name="T21" fmla="*/ 7 h 156"/>
                    <a:gd name="T22" fmla="*/ 4 w 65"/>
                    <a:gd name="T23" fmla="*/ 10 h 1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65" h="156">
                      <a:moveTo>
                        <a:pt x="65" y="156"/>
                      </a:moveTo>
                      <a:lnTo>
                        <a:pt x="3" y="64"/>
                      </a:lnTo>
                      <a:lnTo>
                        <a:pt x="3" y="50"/>
                      </a:lnTo>
                      <a:lnTo>
                        <a:pt x="3" y="34"/>
                      </a:lnTo>
                      <a:lnTo>
                        <a:pt x="0" y="20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19" y="30"/>
                      </a:lnTo>
                      <a:lnTo>
                        <a:pt x="39" y="66"/>
                      </a:lnTo>
                      <a:lnTo>
                        <a:pt x="55" y="110"/>
                      </a:lnTo>
                      <a:lnTo>
                        <a:pt x="65" y="156"/>
                      </a:lnTo>
                      <a:close/>
                    </a:path>
                  </a:pathLst>
                </a:custGeom>
                <a:solidFill>
                  <a:srgbClr val="84AD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49" name="Freeform 427"/>
                <p:cNvSpPr>
                  <a:spLocks/>
                </p:cNvSpPr>
                <p:nvPr/>
              </p:nvSpPr>
              <p:spPr bwMode="auto">
                <a:xfrm>
                  <a:off x="4884" y="1346"/>
                  <a:ext cx="12" cy="22"/>
                </a:xfrm>
                <a:custGeom>
                  <a:avLst/>
                  <a:gdLst>
                    <a:gd name="T0" fmla="*/ 3 w 47"/>
                    <a:gd name="T1" fmla="*/ 6 h 85"/>
                    <a:gd name="T2" fmla="*/ 0 w 47"/>
                    <a:gd name="T3" fmla="*/ 2 h 85"/>
                    <a:gd name="T4" fmla="*/ 0 w 47"/>
                    <a:gd name="T5" fmla="*/ 1 h 85"/>
                    <a:gd name="T6" fmla="*/ 0 w 47"/>
                    <a:gd name="T7" fmla="*/ 1 h 85"/>
                    <a:gd name="T8" fmla="*/ 0 w 47"/>
                    <a:gd name="T9" fmla="*/ 1 h 85"/>
                    <a:gd name="T10" fmla="*/ 0 w 47"/>
                    <a:gd name="T11" fmla="*/ 1 h 85"/>
                    <a:gd name="T12" fmla="*/ 0 w 47"/>
                    <a:gd name="T13" fmla="*/ 0 h 85"/>
                    <a:gd name="T14" fmla="*/ 0 w 47"/>
                    <a:gd name="T15" fmla="*/ 0 h 85"/>
                    <a:gd name="T16" fmla="*/ 1 w 47"/>
                    <a:gd name="T17" fmla="*/ 1 h 85"/>
                    <a:gd name="T18" fmla="*/ 2 w 47"/>
                    <a:gd name="T19" fmla="*/ 3 h 85"/>
                    <a:gd name="T20" fmla="*/ 2 w 47"/>
                    <a:gd name="T21" fmla="*/ 4 h 85"/>
                    <a:gd name="T22" fmla="*/ 3 w 47"/>
                    <a:gd name="T23" fmla="*/ 6 h 8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47" h="85">
                      <a:moveTo>
                        <a:pt x="47" y="85"/>
                      </a:moveTo>
                      <a:lnTo>
                        <a:pt x="0" y="22"/>
                      </a:lnTo>
                      <a:lnTo>
                        <a:pt x="0" y="17"/>
                      </a:lnTo>
                      <a:lnTo>
                        <a:pt x="0" y="11"/>
                      </a:lnTo>
                      <a:lnTo>
                        <a:pt x="0" y="9"/>
                      </a:lnTo>
                      <a:lnTo>
                        <a:pt x="0" y="6"/>
                      </a:lnTo>
                      <a:lnTo>
                        <a:pt x="0" y="4"/>
                      </a:lnTo>
                      <a:lnTo>
                        <a:pt x="0" y="0"/>
                      </a:lnTo>
                      <a:lnTo>
                        <a:pt x="12" y="20"/>
                      </a:lnTo>
                      <a:lnTo>
                        <a:pt x="23" y="39"/>
                      </a:lnTo>
                      <a:lnTo>
                        <a:pt x="35" y="60"/>
                      </a:lnTo>
                      <a:lnTo>
                        <a:pt x="47" y="85"/>
                      </a:lnTo>
                      <a:close/>
                    </a:path>
                  </a:pathLst>
                </a:custGeom>
                <a:solidFill>
                  <a:srgbClr val="84AD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0" name="Freeform 428"/>
                <p:cNvSpPr>
                  <a:spLocks/>
                </p:cNvSpPr>
                <p:nvPr/>
              </p:nvSpPr>
              <p:spPr bwMode="auto">
                <a:xfrm>
                  <a:off x="4860" y="1340"/>
                  <a:ext cx="9" cy="10"/>
                </a:xfrm>
                <a:custGeom>
                  <a:avLst/>
                  <a:gdLst>
                    <a:gd name="T0" fmla="*/ 2 w 38"/>
                    <a:gd name="T1" fmla="*/ 1 h 38"/>
                    <a:gd name="T2" fmla="*/ 0 w 38"/>
                    <a:gd name="T3" fmla="*/ 0 h 38"/>
                    <a:gd name="T4" fmla="*/ 2 w 38"/>
                    <a:gd name="T5" fmla="*/ 3 h 38"/>
                    <a:gd name="T6" fmla="*/ 2 w 38"/>
                    <a:gd name="T7" fmla="*/ 1 h 3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8" h="38">
                      <a:moveTo>
                        <a:pt x="35" y="8"/>
                      </a:moveTo>
                      <a:lnTo>
                        <a:pt x="0" y="0"/>
                      </a:lnTo>
                      <a:lnTo>
                        <a:pt x="38" y="38"/>
                      </a:lnTo>
                      <a:lnTo>
                        <a:pt x="35" y="8"/>
                      </a:lnTo>
                      <a:close/>
                    </a:path>
                  </a:pathLst>
                </a:custGeom>
                <a:solidFill>
                  <a:srgbClr val="00562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1" name="Freeform 430"/>
                <p:cNvSpPr>
                  <a:spLocks/>
                </p:cNvSpPr>
                <p:nvPr/>
              </p:nvSpPr>
              <p:spPr bwMode="auto">
                <a:xfrm>
                  <a:off x="4899" y="1446"/>
                  <a:ext cx="96" cy="45"/>
                </a:xfrm>
                <a:custGeom>
                  <a:avLst/>
                  <a:gdLst>
                    <a:gd name="T0" fmla="*/ 24 w 383"/>
                    <a:gd name="T1" fmla="*/ 1 h 179"/>
                    <a:gd name="T2" fmla="*/ 21 w 383"/>
                    <a:gd name="T3" fmla="*/ 2 h 179"/>
                    <a:gd name="T4" fmla="*/ 18 w 383"/>
                    <a:gd name="T5" fmla="*/ 3 h 179"/>
                    <a:gd name="T6" fmla="*/ 15 w 383"/>
                    <a:gd name="T7" fmla="*/ 4 h 179"/>
                    <a:gd name="T8" fmla="*/ 12 w 383"/>
                    <a:gd name="T9" fmla="*/ 4 h 179"/>
                    <a:gd name="T10" fmla="*/ 9 w 383"/>
                    <a:gd name="T11" fmla="*/ 3 h 179"/>
                    <a:gd name="T12" fmla="*/ 6 w 383"/>
                    <a:gd name="T13" fmla="*/ 2 h 179"/>
                    <a:gd name="T14" fmla="*/ 3 w 383"/>
                    <a:gd name="T15" fmla="*/ 1 h 179"/>
                    <a:gd name="T16" fmla="*/ 0 w 383"/>
                    <a:gd name="T17" fmla="*/ 0 h 179"/>
                    <a:gd name="T18" fmla="*/ 2 w 383"/>
                    <a:gd name="T19" fmla="*/ 3 h 179"/>
                    <a:gd name="T20" fmla="*/ 3 w 383"/>
                    <a:gd name="T21" fmla="*/ 5 h 179"/>
                    <a:gd name="T22" fmla="*/ 4 w 383"/>
                    <a:gd name="T23" fmla="*/ 8 h 179"/>
                    <a:gd name="T24" fmla="*/ 4 w 383"/>
                    <a:gd name="T25" fmla="*/ 11 h 179"/>
                    <a:gd name="T26" fmla="*/ 6 w 383"/>
                    <a:gd name="T27" fmla="*/ 11 h 179"/>
                    <a:gd name="T28" fmla="*/ 9 w 383"/>
                    <a:gd name="T29" fmla="*/ 11 h 179"/>
                    <a:gd name="T30" fmla="*/ 12 w 383"/>
                    <a:gd name="T31" fmla="*/ 10 h 179"/>
                    <a:gd name="T32" fmla="*/ 15 w 383"/>
                    <a:gd name="T33" fmla="*/ 9 h 179"/>
                    <a:gd name="T34" fmla="*/ 18 w 383"/>
                    <a:gd name="T35" fmla="*/ 7 h 179"/>
                    <a:gd name="T36" fmla="*/ 21 w 383"/>
                    <a:gd name="T37" fmla="*/ 5 h 179"/>
                    <a:gd name="T38" fmla="*/ 23 w 383"/>
                    <a:gd name="T39" fmla="*/ 3 h 179"/>
                    <a:gd name="T40" fmla="*/ 24 w 383"/>
                    <a:gd name="T41" fmla="*/ 1 h 17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383" h="179">
                      <a:moveTo>
                        <a:pt x="383" y="13"/>
                      </a:moveTo>
                      <a:lnTo>
                        <a:pt x="329" y="35"/>
                      </a:lnTo>
                      <a:lnTo>
                        <a:pt x="280" y="49"/>
                      </a:lnTo>
                      <a:lnTo>
                        <a:pt x="234" y="54"/>
                      </a:lnTo>
                      <a:lnTo>
                        <a:pt x="188" y="54"/>
                      </a:lnTo>
                      <a:lnTo>
                        <a:pt x="141" y="47"/>
                      </a:lnTo>
                      <a:lnTo>
                        <a:pt x="98" y="35"/>
                      </a:lnTo>
                      <a:lnTo>
                        <a:pt x="49" y="19"/>
                      </a:lnTo>
                      <a:lnTo>
                        <a:pt x="0" y="0"/>
                      </a:lnTo>
                      <a:lnTo>
                        <a:pt x="25" y="40"/>
                      </a:lnTo>
                      <a:lnTo>
                        <a:pt x="41" y="84"/>
                      </a:lnTo>
                      <a:lnTo>
                        <a:pt x="55" y="130"/>
                      </a:lnTo>
                      <a:lnTo>
                        <a:pt x="63" y="176"/>
                      </a:lnTo>
                      <a:lnTo>
                        <a:pt x="101" y="179"/>
                      </a:lnTo>
                      <a:lnTo>
                        <a:pt x="144" y="174"/>
                      </a:lnTo>
                      <a:lnTo>
                        <a:pt x="194" y="158"/>
                      </a:lnTo>
                      <a:lnTo>
                        <a:pt x="240" y="135"/>
                      </a:lnTo>
                      <a:lnTo>
                        <a:pt x="286" y="109"/>
                      </a:lnTo>
                      <a:lnTo>
                        <a:pt x="326" y="79"/>
                      </a:lnTo>
                      <a:lnTo>
                        <a:pt x="359" y="47"/>
                      </a:lnTo>
                      <a:lnTo>
                        <a:pt x="383" y="13"/>
                      </a:lnTo>
                      <a:close/>
                    </a:path>
                  </a:pathLst>
                </a:custGeom>
                <a:solidFill>
                  <a:srgbClr val="005E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2" name="Freeform 431"/>
                <p:cNvSpPr>
                  <a:spLocks/>
                </p:cNvSpPr>
                <p:nvPr/>
              </p:nvSpPr>
              <p:spPr bwMode="auto">
                <a:xfrm>
                  <a:off x="4912" y="1475"/>
                  <a:ext cx="4" cy="6"/>
                </a:xfrm>
                <a:custGeom>
                  <a:avLst/>
                  <a:gdLst>
                    <a:gd name="T0" fmla="*/ 0 w 17"/>
                    <a:gd name="T1" fmla="*/ 0 h 25"/>
                    <a:gd name="T2" fmla="*/ 1 w 17"/>
                    <a:gd name="T3" fmla="*/ 1 h 25"/>
                    <a:gd name="T4" fmla="*/ 1 w 17"/>
                    <a:gd name="T5" fmla="*/ 1 h 25"/>
                    <a:gd name="T6" fmla="*/ 1 w 17"/>
                    <a:gd name="T7" fmla="*/ 1 h 25"/>
                    <a:gd name="T8" fmla="*/ 0 w 17"/>
                    <a:gd name="T9" fmla="*/ 1 h 25"/>
                    <a:gd name="T10" fmla="*/ 0 w 17"/>
                    <a:gd name="T11" fmla="*/ 1 h 25"/>
                    <a:gd name="T12" fmla="*/ 0 w 17"/>
                    <a:gd name="T13" fmla="*/ 1 h 25"/>
                    <a:gd name="T14" fmla="*/ 0 w 17"/>
                    <a:gd name="T15" fmla="*/ 1 h 25"/>
                    <a:gd name="T16" fmla="*/ 0 w 17"/>
                    <a:gd name="T17" fmla="*/ 0 h 25"/>
                    <a:gd name="T18" fmla="*/ 0 w 17"/>
                    <a:gd name="T19" fmla="*/ 0 h 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7" h="25">
                      <a:moveTo>
                        <a:pt x="0" y="0"/>
                      </a:moveTo>
                      <a:lnTo>
                        <a:pt x="17" y="25"/>
                      </a:lnTo>
                      <a:lnTo>
                        <a:pt x="13" y="25"/>
                      </a:lnTo>
                      <a:lnTo>
                        <a:pt x="11" y="25"/>
                      </a:lnTo>
                      <a:lnTo>
                        <a:pt x="6" y="25"/>
                      </a:lnTo>
                      <a:lnTo>
                        <a:pt x="3" y="25"/>
                      </a:lnTo>
                      <a:lnTo>
                        <a:pt x="0" y="19"/>
                      </a:lnTo>
                      <a:lnTo>
                        <a:pt x="0" y="11"/>
                      </a:lnTo>
                      <a:lnTo>
                        <a:pt x="0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F8947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3" name="Freeform 432"/>
                <p:cNvSpPr>
                  <a:spLocks/>
                </p:cNvSpPr>
                <p:nvPr/>
              </p:nvSpPr>
              <p:spPr bwMode="auto">
                <a:xfrm>
                  <a:off x="4909" y="1465"/>
                  <a:ext cx="10" cy="16"/>
                </a:xfrm>
                <a:custGeom>
                  <a:avLst/>
                  <a:gdLst>
                    <a:gd name="T0" fmla="*/ 0 w 40"/>
                    <a:gd name="T1" fmla="*/ 0 h 63"/>
                    <a:gd name="T2" fmla="*/ 3 w 40"/>
                    <a:gd name="T3" fmla="*/ 4 h 63"/>
                    <a:gd name="T4" fmla="*/ 2 w 40"/>
                    <a:gd name="T5" fmla="*/ 4 h 63"/>
                    <a:gd name="T6" fmla="*/ 2 w 40"/>
                    <a:gd name="T7" fmla="*/ 4 h 63"/>
                    <a:gd name="T8" fmla="*/ 1 w 40"/>
                    <a:gd name="T9" fmla="*/ 4 h 63"/>
                    <a:gd name="T10" fmla="*/ 1 w 40"/>
                    <a:gd name="T11" fmla="*/ 4 h 63"/>
                    <a:gd name="T12" fmla="*/ 1 w 40"/>
                    <a:gd name="T13" fmla="*/ 3 h 63"/>
                    <a:gd name="T14" fmla="*/ 1 w 40"/>
                    <a:gd name="T15" fmla="*/ 2 h 63"/>
                    <a:gd name="T16" fmla="*/ 0 w 40"/>
                    <a:gd name="T17" fmla="*/ 1 h 63"/>
                    <a:gd name="T18" fmla="*/ 0 w 40"/>
                    <a:gd name="T19" fmla="*/ 0 h 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0" h="63">
                      <a:moveTo>
                        <a:pt x="0" y="0"/>
                      </a:moveTo>
                      <a:lnTo>
                        <a:pt x="40" y="63"/>
                      </a:lnTo>
                      <a:lnTo>
                        <a:pt x="33" y="63"/>
                      </a:lnTo>
                      <a:lnTo>
                        <a:pt x="28" y="63"/>
                      </a:lnTo>
                      <a:lnTo>
                        <a:pt x="19" y="63"/>
                      </a:lnTo>
                      <a:lnTo>
                        <a:pt x="14" y="63"/>
                      </a:lnTo>
                      <a:lnTo>
                        <a:pt x="11" y="47"/>
                      </a:lnTo>
                      <a:lnTo>
                        <a:pt x="8" y="29"/>
                      </a:lnTo>
                      <a:lnTo>
                        <a:pt x="3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F894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4" name="Freeform 433"/>
                <p:cNvSpPr>
                  <a:spLocks/>
                </p:cNvSpPr>
                <p:nvPr/>
              </p:nvSpPr>
              <p:spPr bwMode="auto">
                <a:xfrm>
                  <a:off x="4903" y="1452"/>
                  <a:ext cx="21" cy="29"/>
                </a:xfrm>
                <a:custGeom>
                  <a:avLst/>
                  <a:gdLst>
                    <a:gd name="T0" fmla="*/ 3 w 81"/>
                    <a:gd name="T1" fmla="*/ 7 h 117"/>
                    <a:gd name="T2" fmla="*/ 2 w 81"/>
                    <a:gd name="T3" fmla="*/ 6 h 117"/>
                    <a:gd name="T4" fmla="*/ 2 w 81"/>
                    <a:gd name="T5" fmla="*/ 4 h 117"/>
                    <a:gd name="T6" fmla="*/ 2 w 81"/>
                    <a:gd name="T7" fmla="*/ 3 h 117"/>
                    <a:gd name="T8" fmla="*/ 1 w 81"/>
                    <a:gd name="T9" fmla="*/ 1 h 117"/>
                    <a:gd name="T10" fmla="*/ 0 w 81"/>
                    <a:gd name="T11" fmla="*/ 0 h 117"/>
                    <a:gd name="T12" fmla="*/ 5 w 81"/>
                    <a:gd name="T13" fmla="*/ 7 h 117"/>
                    <a:gd name="T14" fmla="*/ 5 w 81"/>
                    <a:gd name="T15" fmla="*/ 7 h 117"/>
                    <a:gd name="T16" fmla="*/ 5 w 81"/>
                    <a:gd name="T17" fmla="*/ 7 h 117"/>
                    <a:gd name="T18" fmla="*/ 4 w 81"/>
                    <a:gd name="T19" fmla="*/ 7 h 117"/>
                    <a:gd name="T20" fmla="*/ 3 w 81"/>
                    <a:gd name="T21" fmla="*/ 7 h 1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1" h="117">
                      <a:moveTo>
                        <a:pt x="52" y="117"/>
                      </a:moveTo>
                      <a:lnTo>
                        <a:pt x="35" y="92"/>
                      </a:lnTo>
                      <a:lnTo>
                        <a:pt x="29" y="71"/>
                      </a:lnTo>
                      <a:lnTo>
                        <a:pt x="22" y="46"/>
                      </a:lnTo>
                      <a:lnTo>
                        <a:pt x="11" y="21"/>
                      </a:lnTo>
                      <a:lnTo>
                        <a:pt x="0" y="0"/>
                      </a:lnTo>
                      <a:lnTo>
                        <a:pt x="81" y="117"/>
                      </a:lnTo>
                      <a:lnTo>
                        <a:pt x="73" y="117"/>
                      </a:lnTo>
                      <a:lnTo>
                        <a:pt x="68" y="117"/>
                      </a:lnTo>
                      <a:lnTo>
                        <a:pt x="59" y="117"/>
                      </a:lnTo>
                      <a:lnTo>
                        <a:pt x="52" y="117"/>
                      </a:lnTo>
                      <a:close/>
                    </a:path>
                  </a:pathLst>
                </a:custGeom>
                <a:solidFill>
                  <a:srgbClr val="548C4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5" name="Freeform 434"/>
                <p:cNvSpPr>
                  <a:spLocks/>
                </p:cNvSpPr>
                <p:nvPr/>
              </p:nvSpPr>
              <p:spPr bwMode="auto">
                <a:xfrm>
                  <a:off x="4899" y="1446"/>
                  <a:ext cx="27" cy="35"/>
                </a:xfrm>
                <a:custGeom>
                  <a:avLst/>
                  <a:gdLst>
                    <a:gd name="T0" fmla="*/ 5 w 109"/>
                    <a:gd name="T1" fmla="*/ 9 h 139"/>
                    <a:gd name="T2" fmla="*/ 2 w 109"/>
                    <a:gd name="T3" fmla="*/ 5 h 139"/>
                    <a:gd name="T4" fmla="*/ 2 w 109"/>
                    <a:gd name="T5" fmla="*/ 4 h 139"/>
                    <a:gd name="T6" fmla="*/ 1 w 109"/>
                    <a:gd name="T7" fmla="*/ 3 h 139"/>
                    <a:gd name="T8" fmla="*/ 1 w 109"/>
                    <a:gd name="T9" fmla="*/ 1 h 139"/>
                    <a:gd name="T10" fmla="*/ 0 w 109"/>
                    <a:gd name="T11" fmla="*/ 0 h 139"/>
                    <a:gd name="T12" fmla="*/ 0 w 109"/>
                    <a:gd name="T13" fmla="*/ 0 h 139"/>
                    <a:gd name="T14" fmla="*/ 1 w 109"/>
                    <a:gd name="T15" fmla="*/ 0 h 139"/>
                    <a:gd name="T16" fmla="*/ 1 w 109"/>
                    <a:gd name="T17" fmla="*/ 0 h 139"/>
                    <a:gd name="T18" fmla="*/ 1 w 109"/>
                    <a:gd name="T19" fmla="*/ 1 h 139"/>
                    <a:gd name="T20" fmla="*/ 7 w 109"/>
                    <a:gd name="T21" fmla="*/ 9 h 139"/>
                    <a:gd name="T22" fmla="*/ 6 w 109"/>
                    <a:gd name="T23" fmla="*/ 9 h 139"/>
                    <a:gd name="T24" fmla="*/ 6 w 109"/>
                    <a:gd name="T25" fmla="*/ 9 h 139"/>
                    <a:gd name="T26" fmla="*/ 5 w 109"/>
                    <a:gd name="T27" fmla="*/ 9 h 139"/>
                    <a:gd name="T28" fmla="*/ 5 w 109"/>
                    <a:gd name="T29" fmla="*/ 9 h 1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09" h="139">
                      <a:moveTo>
                        <a:pt x="81" y="139"/>
                      </a:moveTo>
                      <a:lnTo>
                        <a:pt x="41" y="76"/>
                      </a:lnTo>
                      <a:lnTo>
                        <a:pt x="30" y="57"/>
                      </a:lnTo>
                      <a:lnTo>
                        <a:pt x="23" y="38"/>
                      </a:lnTo>
                      <a:lnTo>
                        <a:pt x="11" y="17"/>
                      </a:lnTo>
                      <a:lnTo>
                        <a:pt x="0" y="0"/>
                      </a:lnTo>
                      <a:lnTo>
                        <a:pt x="5" y="3"/>
                      </a:lnTo>
                      <a:lnTo>
                        <a:pt x="11" y="5"/>
                      </a:lnTo>
                      <a:lnTo>
                        <a:pt x="17" y="5"/>
                      </a:lnTo>
                      <a:lnTo>
                        <a:pt x="23" y="8"/>
                      </a:lnTo>
                      <a:lnTo>
                        <a:pt x="109" y="139"/>
                      </a:lnTo>
                      <a:lnTo>
                        <a:pt x="104" y="139"/>
                      </a:lnTo>
                      <a:lnTo>
                        <a:pt x="95" y="139"/>
                      </a:lnTo>
                      <a:lnTo>
                        <a:pt x="88" y="139"/>
                      </a:lnTo>
                      <a:lnTo>
                        <a:pt x="81" y="139"/>
                      </a:lnTo>
                      <a:close/>
                    </a:path>
                  </a:pathLst>
                </a:custGeom>
                <a:solidFill>
                  <a:srgbClr val="568E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6" name="Freeform 435"/>
                <p:cNvSpPr>
                  <a:spLocks/>
                </p:cNvSpPr>
                <p:nvPr/>
              </p:nvSpPr>
              <p:spPr bwMode="auto">
                <a:xfrm>
                  <a:off x="4899" y="1446"/>
                  <a:ext cx="31" cy="35"/>
                </a:xfrm>
                <a:custGeom>
                  <a:avLst/>
                  <a:gdLst>
                    <a:gd name="T0" fmla="*/ 6 w 125"/>
                    <a:gd name="T1" fmla="*/ 9 h 139"/>
                    <a:gd name="T2" fmla="*/ 1 w 125"/>
                    <a:gd name="T3" fmla="*/ 2 h 139"/>
                    <a:gd name="T4" fmla="*/ 1 w 125"/>
                    <a:gd name="T5" fmla="*/ 1 h 139"/>
                    <a:gd name="T6" fmla="*/ 0 w 125"/>
                    <a:gd name="T7" fmla="*/ 1 h 139"/>
                    <a:gd name="T8" fmla="*/ 0 w 125"/>
                    <a:gd name="T9" fmla="*/ 0 h 139"/>
                    <a:gd name="T10" fmla="*/ 0 w 125"/>
                    <a:gd name="T11" fmla="*/ 0 h 139"/>
                    <a:gd name="T12" fmla="*/ 1 w 125"/>
                    <a:gd name="T13" fmla="*/ 0 h 139"/>
                    <a:gd name="T14" fmla="*/ 1 w 125"/>
                    <a:gd name="T15" fmla="*/ 1 h 139"/>
                    <a:gd name="T16" fmla="*/ 2 w 125"/>
                    <a:gd name="T17" fmla="*/ 1 h 139"/>
                    <a:gd name="T18" fmla="*/ 3 w 125"/>
                    <a:gd name="T19" fmla="*/ 1 h 139"/>
                    <a:gd name="T20" fmla="*/ 8 w 125"/>
                    <a:gd name="T21" fmla="*/ 8 h 139"/>
                    <a:gd name="T22" fmla="*/ 7 w 125"/>
                    <a:gd name="T23" fmla="*/ 8 h 139"/>
                    <a:gd name="T24" fmla="*/ 7 w 125"/>
                    <a:gd name="T25" fmla="*/ 9 h 139"/>
                    <a:gd name="T26" fmla="*/ 6 w 125"/>
                    <a:gd name="T27" fmla="*/ 9 h 139"/>
                    <a:gd name="T28" fmla="*/ 6 w 125"/>
                    <a:gd name="T29" fmla="*/ 9 h 139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125" h="139">
                      <a:moveTo>
                        <a:pt x="98" y="139"/>
                      </a:moveTo>
                      <a:lnTo>
                        <a:pt x="17" y="22"/>
                      </a:lnTo>
                      <a:lnTo>
                        <a:pt x="11" y="17"/>
                      </a:lnTo>
                      <a:lnTo>
                        <a:pt x="9" y="11"/>
                      </a:lnTo>
                      <a:lnTo>
                        <a:pt x="3" y="5"/>
                      </a:lnTo>
                      <a:lnTo>
                        <a:pt x="0" y="0"/>
                      </a:lnTo>
                      <a:lnTo>
                        <a:pt x="11" y="5"/>
                      </a:lnTo>
                      <a:lnTo>
                        <a:pt x="23" y="8"/>
                      </a:lnTo>
                      <a:lnTo>
                        <a:pt x="33" y="13"/>
                      </a:lnTo>
                      <a:lnTo>
                        <a:pt x="44" y="17"/>
                      </a:lnTo>
                      <a:lnTo>
                        <a:pt x="125" y="130"/>
                      </a:lnTo>
                      <a:lnTo>
                        <a:pt x="120" y="133"/>
                      </a:lnTo>
                      <a:lnTo>
                        <a:pt x="111" y="135"/>
                      </a:lnTo>
                      <a:lnTo>
                        <a:pt x="104" y="139"/>
                      </a:lnTo>
                      <a:lnTo>
                        <a:pt x="98" y="139"/>
                      </a:lnTo>
                      <a:close/>
                    </a:path>
                  </a:pathLst>
                </a:custGeom>
                <a:solidFill>
                  <a:srgbClr val="598E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7" name="Freeform 436"/>
                <p:cNvSpPr>
                  <a:spLocks/>
                </p:cNvSpPr>
                <p:nvPr/>
              </p:nvSpPr>
              <p:spPr bwMode="auto">
                <a:xfrm>
                  <a:off x="4905" y="1449"/>
                  <a:ext cx="28" cy="32"/>
                </a:xfrm>
                <a:custGeom>
                  <a:avLst/>
                  <a:gdLst>
                    <a:gd name="T0" fmla="*/ 5 w 113"/>
                    <a:gd name="T1" fmla="*/ 8 h 131"/>
                    <a:gd name="T2" fmla="*/ 0 w 113"/>
                    <a:gd name="T3" fmla="*/ 0 h 131"/>
                    <a:gd name="T4" fmla="*/ 0 w 113"/>
                    <a:gd name="T5" fmla="*/ 0 h 131"/>
                    <a:gd name="T6" fmla="*/ 1 w 113"/>
                    <a:gd name="T7" fmla="*/ 0 h 131"/>
                    <a:gd name="T8" fmla="*/ 2 w 113"/>
                    <a:gd name="T9" fmla="*/ 1 h 131"/>
                    <a:gd name="T10" fmla="*/ 2 w 113"/>
                    <a:gd name="T11" fmla="*/ 1 h 131"/>
                    <a:gd name="T12" fmla="*/ 7 w 113"/>
                    <a:gd name="T13" fmla="*/ 7 h 131"/>
                    <a:gd name="T14" fmla="*/ 6 w 113"/>
                    <a:gd name="T15" fmla="*/ 7 h 131"/>
                    <a:gd name="T16" fmla="*/ 6 w 113"/>
                    <a:gd name="T17" fmla="*/ 8 h 131"/>
                    <a:gd name="T18" fmla="*/ 6 w 113"/>
                    <a:gd name="T19" fmla="*/ 8 h 131"/>
                    <a:gd name="T20" fmla="*/ 5 w 113"/>
                    <a:gd name="T21" fmla="*/ 8 h 13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13" h="131">
                      <a:moveTo>
                        <a:pt x="86" y="131"/>
                      </a:moveTo>
                      <a:lnTo>
                        <a:pt x="0" y="0"/>
                      </a:lnTo>
                      <a:lnTo>
                        <a:pt x="10" y="5"/>
                      </a:lnTo>
                      <a:lnTo>
                        <a:pt x="18" y="9"/>
                      </a:lnTo>
                      <a:lnTo>
                        <a:pt x="29" y="14"/>
                      </a:lnTo>
                      <a:lnTo>
                        <a:pt x="40" y="19"/>
                      </a:lnTo>
                      <a:lnTo>
                        <a:pt x="113" y="122"/>
                      </a:lnTo>
                      <a:lnTo>
                        <a:pt x="105" y="122"/>
                      </a:lnTo>
                      <a:lnTo>
                        <a:pt x="100" y="125"/>
                      </a:lnTo>
                      <a:lnTo>
                        <a:pt x="91" y="127"/>
                      </a:lnTo>
                      <a:lnTo>
                        <a:pt x="86" y="131"/>
                      </a:lnTo>
                      <a:close/>
                    </a:path>
                  </a:pathLst>
                </a:custGeom>
                <a:solidFill>
                  <a:srgbClr val="598E4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8" name="Freeform 437"/>
                <p:cNvSpPr>
                  <a:spLocks/>
                </p:cNvSpPr>
                <p:nvPr/>
              </p:nvSpPr>
              <p:spPr bwMode="auto">
                <a:xfrm>
                  <a:off x="4910" y="1451"/>
                  <a:ext cx="26" cy="28"/>
                </a:xfrm>
                <a:custGeom>
                  <a:avLst/>
                  <a:gdLst>
                    <a:gd name="T0" fmla="*/ 5 w 103"/>
                    <a:gd name="T1" fmla="*/ 7 h 113"/>
                    <a:gd name="T2" fmla="*/ 0 w 103"/>
                    <a:gd name="T3" fmla="*/ 0 h 113"/>
                    <a:gd name="T4" fmla="*/ 1 w 103"/>
                    <a:gd name="T5" fmla="*/ 0 h 113"/>
                    <a:gd name="T6" fmla="*/ 1 w 103"/>
                    <a:gd name="T7" fmla="*/ 0 h 113"/>
                    <a:gd name="T8" fmla="*/ 2 w 103"/>
                    <a:gd name="T9" fmla="*/ 0 h 113"/>
                    <a:gd name="T10" fmla="*/ 2 w 103"/>
                    <a:gd name="T11" fmla="*/ 1 h 113"/>
                    <a:gd name="T12" fmla="*/ 7 w 103"/>
                    <a:gd name="T13" fmla="*/ 7 h 113"/>
                    <a:gd name="T14" fmla="*/ 6 w 103"/>
                    <a:gd name="T15" fmla="*/ 7 h 113"/>
                    <a:gd name="T16" fmla="*/ 6 w 103"/>
                    <a:gd name="T17" fmla="*/ 7 h 113"/>
                    <a:gd name="T18" fmla="*/ 6 w 103"/>
                    <a:gd name="T19" fmla="*/ 7 h 113"/>
                    <a:gd name="T20" fmla="*/ 5 w 103"/>
                    <a:gd name="T21" fmla="*/ 7 h 11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03" h="113">
                      <a:moveTo>
                        <a:pt x="81" y="113"/>
                      </a:moveTo>
                      <a:lnTo>
                        <a:pt x="0" y="0"/>
                      </a:lnTo>
                      <a:lnTo>
                        <a:pt x="8" y="2"/>
                      </a:lnTo>
                      <a:lnTo>
                        <a:pt x="19" y="7"/>
                      </a:lnTo>
                      <a:lnTo>
                        <a:pt x="30" y="10"/>
                      </a:lnTo>
                      <a:lnTo>
                        <a:pt x="37" y="13"/>
                      </a:lnTo>
                      <a:lnTo>
                        <a:pt x="103" y="111"/>
                      </a:lnTo>
                      <a:lnTo>
                        <a:pt x="97" y="113"/>
                      </a:lnTo>
                      <a:lnTo>
                        <a:pt x="92" y="113"/>
                      </a:lnTo>
                      <a:lnTo>
                        <a:pt x="87" y="113"/>
                      </a:lnTo>
                      <a:lnTo>
                        <a:pt x="81" y="113"/>
                      </a:lnTo>
                      <a:close/>
                    </a:path>
                  </a:pathLst>
                </a:custGeom>
                <a:solidFill>
                  <a:srgbClr val="5E9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59" name="Freeform 438"/>
                <p:cNvSpPr>
                  <a:spLocks/>
                </p:cNvSpPr>
                <p:nvPr/>
              </p:nvSpPr>
              <p:spPr bwMode="auto">
                <a:xfrm>
                  <a:off x="4915" y="1453"/>
                  <a:ext cx="25" cy="26"/>
                </a:xfrm>
                <a:custGeom>
                  <a:avLst/>
                  <a:gdLst>
                    <a:gd name="T0" fmla="*/ 4 w 101"/>
                    <a:gd name="T1" fmla="*/ 7 h 103"/>
                    <a:gd name="T2" fmla="*/ 0 w 101"/>
                    <a:gd name="T3" fmla="*/ 0 h 103"/>
                    <a:gd name="T4" fmla="*/ 1 w 101"/>
                    <a:gd name="T5" fmla="*/ 0 h 103"/>
                    <a:gd name="T6" fmla="*/ 1 w 101"/>
                    <a:gd name="T7" fmla="*/ 1 h 103"/>
                    <a:gd name="T8" fmla="*/ 2 w 101"/>
                    <a:gd name="T9" fmla="*/ 1 h 103"/>
                    <a:gd name="T10" fmla="*/ 2 w 101"/>
                    <a:gd name="T11" fmla="*/ 1 h 103"/>
                    <a:gd name="T12" fmla="*/ 6 w 101"/>
                    <a:gd name="T13" fmla="*/ 6 h 103"/>
                    <a:gd name="T14" fmla="*/ 6 w 101"/>
                    <a:gd name="T15" fmla="*/ 6 h 103"/>
                    <a:gd name="T16" fmla="*/ 5 w 101"/>
                    <a:gd name="T17" fmla="*/ 6 h 103"/>
                    <a:gd name="T18" fmla="*/ 5 w 101"/>
                    <a:gd name="T19" fmla="*/ 6 h 103"/>
                    <a:gd name="T20" fmla="*/ 4 w 101"/>
                    <a:gd name="T21" fmla="*/ 7 h 10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01" h="103">
                      <a:moveTo>
                        <a:pt x="73" y="103"/>
                      </a:moveTo>
                      <a:lnTo>
                        <a:pt x="0" y="0"/>
                      </a:lnTo>
                      <a:lnTo>
                        <a:pt x="11" y="3"/>
                      </a:lnTo>
                      <a:lnTo>
                        <a:pt x="22" y="6"/>
                      </a:lnTo>
                      <a:lnTo>
                        <a:pt x="30" y="8"/>
                      </a:lnTo>
                      <a:lnTo>
                        <a:pt x="38" y="11"/>
                      </a:lnTo>
                      <a:lnTo>
                        <a:pt x="101" y="96"/>
                      </a:lnTo>
                      <a:lnTo>
                        <a:pt x="92" y="96"/>
                      </a:lnTo>
                      <a:lnTo>
                        <a:pt x="87" y="98"/>
                      </a:lnTo>
                      <a:lnTo>
                        <a:pt x="78" y="101"/>
                      </a:lnTo>
                      <a:lnTo>
                        <a:pt x="73" y="103"/>
                      </a:lnTo>
                      <a:close/>
                    </a:path>
                  </a:pathLst>
                </a:custGeom>
                <a:solidFill>
                  <a:srgbClr val="609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0" name="Freeform 439"/>
                <p:cNvSpPr>
                  <a:spLocks/>
                </p:cNvSpPr>
                <p:nvPr/>
              </p:nvSpPr>
              <p:spPr bwMode="auto">
                <a:xfrm>
                  <a:off x="4919" y="1454"/>
                  <a:ext cx="23" cy="24"/>
                </a:xfrm>
                <a:custGeom>
                  <a:avLst/>
                  <a:gdLst>
                    <a:gd name="T0" fmla="*/ 4 w 90"/>
                    <a:gd name="T1" fmla="*/ 6 h 98"/>
                    <a:gd name="T2" fmla="*/ 0 w 90"/>
                    <a:gd name="T3" fmla="*/ 0 h 98"/>
                    <a:gd name="T4" fmla="*/ 1 w 90"/>
                    <a:gd name="T5" fmla="*/ 0 h 98"/>
                    <a:gd name="T6" fmla="*/ 2 w 90"/>
                    <a:gd name="T7" fmla="*/ 0 h 98"/>
                    <a:gd name="T8" fmla="*/ 2 w 90"/>
                    <a:gd name="T9" fmla="*/ 0 h 98"/>
                    <a:gd name="T10" fmla="*/ 3 w 90"/>
                    <a:gd name="T11" fmla="*/ 1 h 98"/>
                    <a:gd name="T12" fmla="*/ 6 w 90"/>
                    <a:gd name="T13" fmla="*/ 5 h 98"/>
                    <a:gd name="T14" fmla="*/ 6 w 90"/>
                    <a:gd name="T15" fmla="*/ 5 h 98"/>
                    <a:gd name="T16" fmla="*/ 5 w 90"/>
                    <a:gd name="T17" fmla="*/ 5 h 98"/>
                    <a:gd name="T18" fmla="*/ 5 w 90"/>
                    <a:gd name="T19" fmla="*/ 6 h 98"/>
                    <a:gd name="T20" fmla="*/ 4 w 90"/>
                    <a:gd name="T21" fmla="*/ 6 h 9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90" h="98">
                      <a:moveTo>
                        <a:pt x="66" y="98"/>
                      </a:moveTo>
                      <a:lnTo>
                        <a:pt x="0" y="0"/>
                      </a:lnTo>
                      <a:lnTo>
                        <a:pt x="12" y="5"/>
                      </a:lnTo>
                      <a:lnTo>
                        <a:pt x="23" y="8"/>
                      </a:lnTo>
                      <a:lnTo>
                        <a:pt x="30" y="10"/>
                      </a:lnTo>
                      <a:lnTo>
                        <a:pt x="39" y="13"/>
                      </a:lnTo>
                      <a:lnTo>
                        <a:pt x="90" y="84"/>
                      </a:lnTo>
                      <a:lnTo>
                        <a:pt x="85" y="87"/>
                      </a:lnTo>
                      <a:lnTo>
                        <a:pt x="79" y="89"/>
                      </a:lnTo>
                      <a:lnTo>
                        <a:pt x="72" y="95"/>
                      </a:lnTo>
                      <a:lnTo>
                        <a:pt x="66" y="98"/>
                      </a:lnTo>
                      <a:close/>
                    </a:path>
                  </a:pathLst>
                </a:custGeom>
                <a:solidFill>
                  <a:srgbClr val="60935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1" name="Freeform 440"/>
                <p:cNvSpPr>
                  <a:spLocks/>
                </p:cNvSpPr>
                <p:nvPr/>
              </p:nvSpPr>
              <p:spPr bwMode="auto">
                <a:xfrm>
                  <a:off x="4924" y="1456"/>
                  <a:ext cx="22" cy="21"/>
                </a:xfrm>
                <a:custGeom>
                  <a:avLst/>
                  <a:gdLst>
                    <a:gd name="T0" fmla="*/ 4 w 87"/>
                    <a:gd name="T1" fmla="*/ 5 h 85"/>
                    <a:gd name="T2" fmla="*/ 0 w 87"/>
                    <a:gd name="T3" fmla="*/ 0 h 85"/>
                    <a:gd name="T4" fmla="*/ 1 w 87"/>
                    <a:gd name="T5" fmla="*/ 0 h 85"/>
                    <a:gd name="T6" fmla="*/ 2 w 87"/>
                    <a:gd name="T7" fmla="*/ 0 h 85"/>
                    <a:gd name="T8" fmla="*/ 2 w 87"/>
                    <a:gd name="T9" fmla="*/ 0 h 85"/>
                    <a:gd name="T10" fmla="*/ 3 w 87"/>
                    <a:gd name="T11" fmla="*/ 0 h 85"/>
                    <a:gd name="T12" fmla="*/ 6 w 87"/>
                    <a:gd name="T13" fmla="*/ 4 h 85"/>
                    <a:gd name="T14" fmla="*/ 5 w 87"/>
                    <a:gd name="T15" fmla="*/ 4 h 85"/>
                    <a:gd name="T16" fmla="*/ 5 w 87"/>
                    <a:gd name="T17" fmla="*/ 5 h 85"/>
                    <a:gd name="T18" fmla="*/ 4 w 87"/>
                    <a:gd name="T19" fmla="*/ 5 h 85"/>
                    <a:gd name="T20" fmla="*/ 4 w 87"/>
                    <a:gd name="T21" fmla="*/ 5 h 8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87" h="85">
                      <a:moveTo>
                        <a:pt x="63" y="85"/>
                      </a:moveTo>
                      <a:lnTo>
                        <a:pt x="0" y="0"/>
                      </a:lnTo>
                      <a:lnTo>
                        <a:pt x="10" y="2"/>
                      </a:lnTo>
                      <a:lnTo>
                        <a:pt x="22" y="5"/>
                      </a:lnTo>
                      <a:lnTo>
                        <a:pt x="30" y="9"/>
                      </a:lnTo>
                      <a:lnTo>
                        <a:pt x="40" y="9"/>
                      </a:lnTo>
                      <a:lnTo>
                        <a:pt x="87" y="71"/>
                      </a:lnTo>
                      <a:lnTo>
                        <a:pt x="81" y="74"/>
                      </a:lnTo>
                      <a:lnTo>
                        <a:pt x="76" y="76"/>
                      </a:lnTo>
                      <a:lnTo>
                        <a:pt x="68" y="81"/>
                      </a:lnTo>
                      <a:lnTo>
                        <a:pt x="63" y="85"/>
                      </a:lnTo>
                      <a:close/>
                    </a:path>
                  </a:pathLst>
                </a:custGeom>
                <a:solidFill>
                  <a:srgbClr val="66965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2" name="Freeform 441"/>
                <p:cNvSpPr>
                  <a:spLocks/>
                </p:cNvSpPr>
                <p:nvPr/>
              </p:nvSpPr>
              <p:spPr bwMode="auto">
                <a:xfrm>
                  <a:off x="4929" y="1457"/>
                  <a:ext cx="20" cy="18"/>
                </a:xfrm>
                <a:custGeom>
                  <a:avLst/>
                  <a:gdLst>
                    <a:gd name="T0" fmla="*/ 3 w 79"/>
                    <a:gd name="T1" fmla="*/ 5 h 71"/>
                    <a:gd name="T2" fmla="*/ 0 w 79"/>
                    <a:gd name="T3" fmla="*/ 0 h 71"/>
                    <a:gd name="T4" fmla="*/ 1 w 79"/>
                    <a:gd name="T5" fmla="*/ 0 h 71"/>
                    <a:gd name="T6" fmla="*/ 1 w 79"/>
                    <a:gd name="T7" fmla="*/ 1 h 71"/>
                    <a:gd name="T8" fmla="*/ 2 w 79"/>
                    <a:gd name="T9" fmla="*/ 1 h 71"/>
                    <a:gd name="T10" fmla="*/ 3 w 79"/>
                    <a:gd name="T11" fmla="*/ 1 h 71"/>
                    <a:gd name="T12" fmla="*/ 5 w 79"/>
                    <a:gd name="T13" fmla="*/ 4 h 71"/>
                    <a:gd name="T14" fmla="*/ 5 w 79"/>
                    <a:gd name="T15" fmla="*/ 4 h 71"/>
                    <a:gd name="T16" fmla="*/ 4 w 79"/>
                    <a:gd name="T17" fmla="*/ 4 h 71"/>
                    <a:gd name="T18" fmla="*/ 4 w 79"/>
                    <a:gd name="T19" fmla="*/ 5 h 71"/>
                    <a:gd name="T20" fmla="*/ 3 w 79"/>
                    <a:gd name="T21" fmla="*/ 5 h 7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79" h="71">
                      <a:moveTo>
                        <a:pt x="51" y="71"/>
                      </a:moveTo>
                      <a:lnTo>
                        <a:pt x="0" y="0"/>
                      </a:lnTo>
                      <a:lnTo>
                        <a:pt x="11" y="4"/>
                      </a:lnTo>
                      <a:lnTo>
                        <a:pt x="21" y="6"/>
                      </a:lnTo>
                      <a:lnTo>
                        <a:pt x="30" y="9"/>
                      </a:lnTo>
                      <a:lnTo>
                        <a:pt x="40" y="9"/>
                      </a:lnTo>
                      <a:lnTo>
                        <a:pt x="79" y="62"/>
                      </a:lnTo>
                      <a:lnTo>
                        <a:pt x="74" y="66"/>
                      </a:lnTo>
                      <a:lnTo>
                        <a:pt x="65" y="69"/>
                      </a:lnTo>
                      <a:lnTo>
                        <a:pt x="60" y="71"/>
                      </a:lnTo>
                      <a:lnTo>
                        <a:pt x="51" y="71"/>
                      </a:lnTo>
                      <a:close/>
                    </a:path>
                  </a:pathLst>
                </a:custGeom>
                <a:solidFill>
                  <a:srgbClr val="6899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3" name="Freeform 442"/>
                <p:cNvSpPr>
                  <a:spLocks/>
                </p:cNvSpPr>
                <p:nvPr/>
              </p:nvSpPr>
              <p:spPr bwMode="auto">
                <a:xfrm>
                  <a:off x="4934" y="1458"/>
                  <a:ext cx="17" cy="16"/>
                </a:xfrm>
                <a:custGeom>
                  <a:avLst/>
                  <a:gdLst>
                    <a:gd name="T0" fmla="*/ 3 w 69"/>
                    <a:gd name="T1" fmla="*/ 4 h 62"/>
                    <a:gd name="T2" fmla="*/ 0 w 69"/>
                    <a:gd name="T3" fmla="*/ 0 h 62"/>
                    <a:gd name="T4" fmla="*/ 0 w 69"/>
                    <a:gd name="T5" fmla="*/ 0 h 62"/>
                    <a:gd name="T6" fmla="*/ 1 w 69"/>
                    <a:gd name="T7" fmla="*/ 0 h 62"/>
                    <a:gd name="T8" fmla="*/ 1 w 69"/>
                    <a:gd name="T9" fmla="*/ 0 h 62"/>
                    <a:gd name="T10" fmla="*/ 2 w 69"/>
                    <a:gd name="T11" fmla="*/ 0 h 62"/>
                    <a:gd name="T12" fmla="*/ 4 w 69"/>
                    <a:gd name="T13" fmla="*/ 3 h 62"/>
                    <a:gd name="T14" fmla="*/ 4 w 69"/>
                    <a:gd name="T15" fmla="*/ 4 h 62"/>
                    <a:gd name="T16" fmla="*/ 3 w 69"/>
                    <a:gd name="T17" fmla="*/ 4 h 62"/>
                    <a:gd name="T18" fmla="*/ 3 w 69"/>
                    <a:gd name="T19" fmla="*/ 4 h 62"/>
                    <a:gd name="T20" fmla="*/ 3 w 69"/>
                    <a:gd name="T21" fmla="*/ 4 h 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62">
                      <a:moveTo>
                        <a:pt x="47" y="62"/>
                      </a:moveTo>
                      <a:lnTo>
                        <a:pt x="0" y="0"/>
                      </a:lnTo>
                      <a:lnTo>
                        <a:pt x="9" y="2"/>
                      </a:lnTo>
                      <a:lnTo>
                        <a:pt x="17" y="5"/>
                      </a:lnTo>
                      <a:lnTo>
                        <a:pt x="25" y="5"/>
                      </a:lnTo>
                      <a:lnTo>
                        <a:pt x="33" y="5"/>
                      </a:lnTo>
                      <a:lnTo>
                        <a:pt x="69" y="51"/>
                      </a:lnTo>
                      <a:lnTo>
                        <a:pt x="60" y="56"/>
                      </a:lnTo>
                      <a:lnTo>
                        <a:pt x="55" y="58"/>
                      </a:lnTo>
                      <a:lnTo>
                        <a:pt x="49" y="58"/>
                      </a:lnTo>
                      <a:lnTo>
                        <a:pt x="47" y="62"/>
                      </a:lnTo>
                      <a:close/>
                    </a:path>
                  </a:pathLst>
                </a:custGeom>
                <a:solidFill>
                  <a:srgbClr val="6899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4" name="Freeform 443"/>
                <p:cNvSpPr>
                  <a:spLocks/>
                </p:cNvSpPr>
                <p:nvPr/>
              </p:nvSpPr>
              <p:spPr bwMode="auto">
                <a:xfrm>
                  <a:off x="4939" y="1459"/>
                  <a:ext cx="14" cy="14"/>
                </a:xfrm>
                <a:custGeom>
                  <a:avLst/>
                  <a:gdLst>
                    <a:gd name="T0" fmla="*/ 2 w 57"/>
                    <a:gd name="T1" fmla="*/ 4 h 53"/>
                    <a:gd name="T2" fmla="*/ 0 w 57"/>
                    <a:gd name="T3" fmla="*/ 0 h 53"/>
                    <a:gd name="T4" fmla="*/ 0 w 57"/>
                    <a:gd name="T5" fmla="*/ 0 h 53"/>
                    <a:gd name="T6" fmla="*/ 1 w 57"/>
                    <a:gd name="T7" fmla="*/ 0 h 53"/>
                    <a:gd name="T8" fmla="*/ 1 w 57"/>
                    <a:gd name="T9" fmla="*/ 0 h 53"/>
                    <a:gd name="T10" fmla="*/ 2 w 57"/>
                    <a:gd name="T11" fmla="*/ 0 h 53"/>
                    <a:gd name="T12" fmla="*/ 3 w 57"/>
                    <a:gd name="T13" fmla="*/ 3 h 53"/>
                    <a:gd name="T14" fmla="*/ 3 w 57"/>
                    <a:gd name="T15" fmla="*/ 3 h 53"/>
                    <a:gd name="T16" fmla="*/ 3 w 57"/>
                    <a:gd name="T17" fmla="*/ 3 h 53"/>
                    <a:gd name="T18" fmla="*/ 3 w 57"/>
                    <a:gd name="T19" fmla="*/ 3 h 53"/>
                    <a:gd name="T20" fmla="*/ 2 w 57"/>
                    <a:gd name="T21" fmla="*/ 4 h 5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7" h="53">
                      <a:moveTo>
                        <a:pt x="39" y="53"/>
                      </a:move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17" y="0"/>
                      </a:lnTo>
                      <a:lnTo>
                        <a:pt x="25" y="2"/>
                      </a:lnTo>
                      <a:lnTo>
                        <a:pt x="30" y="2"/>
                      </a:lnTo>
                      <a:lnTo>
                        <a:pt x="57" y="41"/>
                      </a:lnTo>
                      <a:lnTo>
                        <a:pt x="52" y="43"/>
                      </a:lnTo>
                      <a:lnTo>
                        <a:pt x="50" y="46"/>
                      </a:lnTo>
                      <a:lnTo>
                        <a:pt x="44" y="51"/>
                      </a:lnTo>
                      <a:lnTo>
                        <a:pt x="39" y="53"/>
                      </a:lnTo>
                      <a:close/>
                    </a:path>
                  </a:pathLst>
                </a:custGeom>
                <a:solidFill>
                  <a:srgbClr val="6D9B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5" name="Freeform 444"/>
                <p:cNvSpPr>
                  <a:spLocks/>
                </p:cNvSpPr>
                <p:nvPr/>
              </p:nvSpPr>
              <p:spPr bwMode="auto">
                <a:xfrm>
                  <a:off x="4943" y="1459"/>
                  <a:ext cx="13" cy="12"/>
                </a:xfrm>
                <a:custGeom>
                  <a:avLst/>
                  <a:gdLst>
                    <a:gd name="T0" fmla="*/ 2 w 55"/>
                    <a:gd name="T1" fmla="*/ 3 h 46"/>
                    <a:gd name="T2" fmla="*/ 0 w 55"/>
                    <a:gd name="T3" fmla="*/ 0 h 46"/>
                    <a:gd name="T4" fmla="*/ 1 w 55"/>
                    <a:gd name="T5" fmla="*/ 0 h 46"/>
                    <a:gd name="T6" fmla="*/ 1 w 55"/>
                    <a:gd name="T7" fmla="*/ 0 h 46"/>
                    <a:gd name="T8" fmla="*/ 1 w 55"/>
                    <a:gd name="T9" fmla="*/ 0 h 46"/>
                    <a:gd name="T10" fmla="*/ 2 w 55"/>
                    <a:gd name="T11" fmla="*/ 0 h 46"/>
                    <a:gd name="T12" fmla="*/ 3 w 55"/>
                    <a:gd name="T13" fmla="*/ 3 h 46"/>
                    <a:gd name="T14" fmla="*/ 3 w 55"/>
                    <a:gd name="T15" fmla="*/ 3 h 46"/>
                    <a:gd name="T16" fmla="*/ 3 w 55"/>
                    <a:gd name="T17" fmla="*/ 3 h 46"/>
                    <a:gd name="T18" fmla="*/ 2 w 55"/>
                    <a:gd name="T19" fmla="*/ 3 h 46"/>
                    <a:gd name="T20" fmla="*/ 2 w 55"/>
                    <a:gd name="T21" fmla="*/ 3 h 4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5" h="46">
                      <a:moveTo>
                        <a:pt x="36" y="46"/>
                      </a:moveTo>
                      <a:lnTo>
                        <a:pt x="0" y="0"/>
                      </a:lnTo>
                      <a:lnTo>
                        <a:pt x="11" y="2"/>
                      </a:lnTo>
                      <a:lnTo>
                        <a:pt x="20" y="2"/>
                      </a:lnTo>
                      <a:lnTo>
                        <a:pt x="27" y="2"/>
                      </a:lnTo>
                      <a:lnTo>
                        <a:pt x="36" y="2"/>
                      </a:lnTo>
                      <a:lnTo>
                        <a:pt x="55" y="37"/>
                      </a:lnTo>
                      <a:lnTo>
                        <a:pt x="52" y="41"/>
                      </a:lnTo>
                      <a:lnTo>
                        <a:pt x="46" y="43"/>
                      </a:lnTo>
                      <a:lnTo>
                        <a:pt x="41" y="46"/>
                      </a:lnTo>
                      <a:lnTo>
                        <a:pt x="36" y="46"/>
                      </a:lnTo>
                      <a:close/>
                    </a:path>
                  </a:pathLst>
                </a:custGeom>
                <a:solidFill>
                  <a:srgbClr val="709E5E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6" name="Freeform 445"/>
                <p:cNvSpPr>
                  <a:spLocks/>
                </p:cNvSpPr>
                <p:nvPr/>
              </p:nvSpPr>
              <p:spPr bwMode="auto">
                <a:xfrm>
                  <a:off x="4947" y="1460"/>
                  <a:ext cx="12" cy="10"/>
                </a:xfrm>
                <a:custGeom>
                  <a:avLst/>
                  <a:gdLst>
                    <a:gd name="T0" fmla="*/ 1 w 50"/>
                    <a:gd name="T1" fmla="*/ 3 h 39"/>
                    <a:gd name="T2" fmla="*/ 0 w 50"/>
                    <a:gd name="T3" fmla="*/ 0 h 39"/>
                    <a:gd name="T4" fmla="*/ 0 w 50"/>
                    <a:gd name="T5" fmla="*/ 0 h 39"/>
                    <a:gd name="T6" fmla="*/ 1 w 50"/>
                    <a:gd name="T7" fmla="*/ 0 h 39"/>
                    <a:gd name="T8" fmla="*/ 1 w 50"/>
                    <a:gd name="T9" fmla="*/ 0 h 39"/>
                    <a:gd name="T10" fmla="*/ 2 w 50"/>
                    <a:gd name="T11" fmla="*/ 0 h 39"/>
                    <a:gd name="T12" fmla="*/ 3 w 50"/>
                    <a:gd name="T13" fmla="*/ 2 h 39"/>
                    <a:gd name="T14" fmla="*/ 3 w 50"/>
                    <a:gd name="T15" fmla="*/ 2 h 39"/>
                    <a:gd name="T16" fmla="*/ 2 w 50"/>
                    <a:gd name="T17" fmla="*/ 2 h 39"/>
                    <a:gd name="T18" fmla="*/ 2 w 50"/>
                    <a:gd name="T19" fmla="*/ 2 h 39"/>
                    <a:gd name="T20" fmla="*/ 1 w 50"/>
                    <a:gd name="T21" fmla="*/ 3 h 3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0" h="39">
                      <a:moveTo>
                        <a:pt x="27" y="39"/>
                      </a:move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20" y="0"/>
                      </a:lnTo>
                      <a:lnTo>
                        <a:pt x="27" y="0"/>
                      </a:lnTo>
                      <a:lnTo>
                        <a:pt x="36" y="0"/>
                      </a:lnTo>
                      <a:lnTo>
                        <a:pt x="50" y="28"/>
                      </a:lnTo>
                      <a:lnTo>
                        <a:pt x="46" y="30"/>
                      </a:lnTo>
                      <a:lnTo>
                        <a:pt x="41" y="33"/>
                      </a:lnTo>
                      <a:lnTo>
                        <a:pt x="36" y="35"/>
                      </a:lnTo>
                      <a:lnTo>
                        <a:pt x="27" y="39"/>
                      </a:lnTo>
                      <a:close/>
                    </a:path>
                  </a:pathLst>
                </a:custGeom>
                <a:solidFill>
                  <a:srgbClr val="72A0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7" name="Freeform 446"/>
                <p:cNvSpPr>
                  <a:spLocks/>
                </p:cNvSpPr>
                <p:nvPr/>
              </p:nvSpPr>
              <p:spPr bwMode="auto">
                <a:xfrm>
                  <a:off x="4951" y="1460"/>
                  <a:ext cx="11" cy="9"/>
                </a:xfrm>
                <a:custGeom>
                  <a:avLst/>
                  <a:gdLst>
                    <a:gd name="T0" fmla="*/ 1 w 44"/>
                    <a:gd name="T1" fmla="*/ 2 h 35"/>
                    <a:gd name="T2" fmla="*/ 0 w 44"/>
                    <a:gd name="T3" fmla="*/ 0 h 35"/>
                    <a:gd name="T4" fmla="*/ 0 w 44"/>
                    <a:gd name="T5" fmla="*/ 0 h 35"/>
                    <a:gd name="T6" fmla="*/ 1 w 44"/>
                    <a:gd name="T7" fmla="*/ 0 h 35"/>
                    <a:gd name="T8" fmla="*/ 1 w 44"/>
                    <a:gd name="T9" fmla="*/ 0 h 35"/>
                    <a:gd name="T10" fmla="*/ 2 w 44"/>
                    <a:gd name="T11" fmla="*/ 0 h 35"/>
                    <a:gd name="T12" fmla="*/ 3 w 44"/>
                    <a:gd name="T13" fmla="*/ 2 h 35"/>
                    <a:gd name="T14" fmla="*/ 2 w 44"/>
                    <a:gd name="T15" fmla="*/ 2 h 35"/>
                    <a:gd name="T16" fmla="*/ 2 w 44"/>
                    <a:gd name="T17" fmla="*/ 2 h 35"/>
                    <a:gd name="T18" fmla="*/ 2 w 44"/>
                    <a:gd name="T19" fmla="*/ 2 h 35"/>
                    <a:gd name="T20" fmla="*/ 1 w 44"/>
                    <a:gd name="T21" fmla="*/ 2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44" h="35">
                      <a:moveTo>
                        <a:pt x="19" y="35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4" y="0"/>
                      </a:lnTo>
                      <a:lnTo>
                        <a:pt x="21" y="0"/>
                      </a:lnTo>
                      <a:lnTo>
                        <a:pt x="26" y="0"/>
                      </a:lnTo>
                      <a:lnTo>
                        <a:pt x="44" y="22"/>
                      </a:lnTo>
                      <a:lnTo>
                        <a:pt x="37" y="25"/>
                      </a:lnTo>
                      <a:lnTo>
                        <a:pt x="32" y="28"/>
                      </a:lnTo>
                      <a:lnTo>
                        <a:pt x="24" y="33"/>
                      </a:lnTo>
                      <a:lnTo>
                        <a:pt x="19" y="35"/>
                      </a:lnTo>
                      <a:close/>
                    </a:path>
                  </a:pathLst>
                </a:custGeom>
                <a:solidFill>
                  <a:srgbClr val="75A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8" name="Freeform 447"/>
                <p:cNvSpPr>
                  <a:spLocks/>
                </p:cNvSpPr>
                <p:nvPr/>
              </p:nvSpPr>
              <p:spPr bwMode="auto">
                <a:xfrm>
                  <a:off x="4955" y="1460"/>
                  <a:ext cx="10" cy="7"/>
                </a:xfrm>
                <a:custGeom>
                  <a:avLst/>
                  <a:gdLst>
                    <a:gd name="T0" fmla="*/ 1 w 38"/>
                    <a:gd name="T1" fmla="*/ 2 h 28"/>
                    <a:gd name="T2" fmla="*/ 0 w 38"/>
                    <a:gd name="T3" fmla="*/ 0 h 28"/>
                    <a:gd name="T4" fmla="*/ 0 w 38"/>
                    <a:gd name="T5" fmla="*/ 0 h 28"/>
                    <a:gd name="T6" fmla="*/ 1 w 38"/>
                    <a:gd name="T7" fmla="*/ 0 h 28"/>
                    <a:gd name="T8" fmla="*/ 2 w 38"/>
                    <a:gd name="T9" fmla="*/ 0 h 28"/>
                    <a:gd name="T10" fmla="*/ 2 w 38"/>
                    <a:gd name="T11" fmla="*/ 0 h 28"/>
                    <a:gd name="T12" fmla="*/ 3 w 38"/>
                    <a:gd name="T13" fmla="*/ 1 h 28"/>
                    <a:gd name="T14" fmla="*/ 2 w 38"/>
                    <a:gd name="T15" fmla="*/ 1 h 28"/>
                    <a:gd name="T16" fmla="*/ 2 w 38"/>
                    <a:gd name="T17" fmla="*/ 1 h 28"/>
                    <a:gd name="T18" fmla="*/ 1 w 38"/>
                    <a:gd name="T19" fmla="*/ 2 h 28"/>
                    <a:gd name="T20" fmla="*/ 1 w 38"/>
                    <a:gd name="T21" fmla="*/ 2 h 2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8" h="28">
                      <a:moveTo>
                        <a:pt x="14" y="28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14" y="0"/>
                      </a:lnTo>
                      <a:lnTo>
                        <a:pt x="21" y="0"/>
                      </a:lnTo>
                      <a:lnTo>
                        <a:pt x="30" y="0"/>
                      </a:lnTo>
                      <a:lnTo>
                        <a:pt x="38" y="14"/>
                      </a:lnTo>
                      <a:lnTo>
                        <a:pt x="33" y="16"/>
                      </a:lnTo>
                      <a:lnTo>
                        <a:pt x="28" y="19"/>
                      </a:lnTo>
                      <a:lnTo>
                        <a:pt x="19" y="25"/>
                      </a:lnTo>
                      <a:lnTo>
                        <a:pt x="14" y="28"/>
                      </a:lnTo>
                      <a:close/>
                    </a:path>
                  </a:pathLst>
                </a:custGeom>
                <a:solidFill>
                  <a:srgbClr val="75A36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69" name="Freeform 448"/>
                <p:cNvSpPr>
                  <a:spLocks/>
                </p:cNvSpPr>
                <p:nvPr/>
              </p:nvSpPr>
              <p:spPr bwMode="auto">
                <a:xfrm>
                  <a:off x="4958" y="1459"/>
                  <a:ext cx="9" cy="6"/>
                </a:xfrm>
                <a:custGeom>
                  <a:avLst/>
                  <a:gdLst>
                    <a:gd name="T0" fmla="*/ 1 w 36"/>
                    <a:gd name="T1" fmla="*/ 2 h 24"/>
                    <a:gd name="T2" fmla="*/ 0 w 36"/>
                    <a:gd name="T3" fmla="*/ 0 h 24"/>
                    <a:gd name="T4" fmla="*/ 1 w 36"/>
                    <a:gd name="T5" fmla="*/ 0 h 24"/>
                    <a:gd name="T6" fmla="*/ 1 w 36"/>
                    <a:gd name="T7" fmla="*/ 0 h 24"/>
                    <a:gd name="T8" fmla="*/ 2 w 36"/>
                    <a:gd name="T9" fmla="*/ 0 h 24"/>
                    <a:gd name="T10" fmla="*/ 2 w 36"/>
                    <a:gd name="T11" fmla="*/ 0 h 24"/>
                    <a:gd name="T12" fmla="*/ 2 w 36"/>
                    <a:gd name="T13" fmla="*/ 1 h 24"/>
                    <a:gd name="T14" fmla="*/ 2 w 36"/>
                    <a:gd name="T15" fmla="*/ 1 h 24"/>
                    <a:gd name="T16" fmla="*/ 2 w 36"/>
                    <a:gd name="T17" fmla="*/ 1 h 24"/>
                    <a:gd name="T18" fmla="*/ 2 w 36"/>
                    <a:gd name="T19" fmla="*/ 1 h 24"/>
                    <a:gd name="T20" fmla="*/ 1 w 36"/>
                    <a:gd name="T21" fmla="*/ 2 h 2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6" h="24">
                      <a:moveTo>
                        <a:pt x="18" y="24"/>
                      </a:moveTo>
                      <a:lnTo>
                        <a:pt x="0" y="2"/>
                      </a:lnTo>
                      <a:lnTo>
                        <a:pt x="9" y="2"/>
                      </a:lnTo>
                      <a:lnTo>
                        <a:pt x="18" y="2"/>
                      </a:lnTo>
                      <a:lnTo>
                        <a:pt x="23" y="2"/>
                      </a:lnTo>
                      <a:lnTo>
                        <a:pt x="30" y="0"/>
                      </a:lnTo>
                      <a:lnTo>
                        <a:pt x="36" y="7"/>
                      </a:lnTo>
                      <a:lnTo>
                        <a:pt x="30" y="11"/>
                      </a:lnTo>
                      <a:lnTo>
                        <a:pt x="28" y="13"/>
                      </a:lnTo>
                      <a:lnTo>
                        <a:pt x="23" y="18"/>
                      </a:lnTo>
                      <a:lnTo>
                        <a:pt x="18" y="24"/>
                      </a:lnTo>
                      <a:close/>
                    </a:path>
                  </a:pathLst>
                </a:custGeom>
                <a:solidFill>
                  <a:srgbClr val="7AA5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0" name="Freeform 449"/>
                <p:cNvSpPr>
                  <a:spLocks/>
                </p:cNvSpPr>
                <p:nvPr/>
              </p:nvSpPr>
              <p:spPr bwMode="auto">
                <a:xfrm>
                  <a:off x="4963" y="1459"/>
                  <a:ext cx="7" cy="5"/>
                </a:xfrm>
                <a:custGeom>
                  <a:avLst/>
                  <a:gdLst>
                    <a:gd name="T0" fmla="*/ 1 w 26"/>
                    <a:gd name="T1" fmla="*/ 2 h 16"/>
                    <a:gd name="T2" fmla="*/ 0 w 26"/>
                    <a:gd name="T3" fmla="*/ 0 h 16"/>
                    <a:gd name="T4" fmla="*/ 0 w 26"/>
                    <a:gd name="T5" fmla="*/ 0 h 16"/>
                    <a:gd name="T6" fmla="*/ 1 w 26"/>
                    <a:gd name="T7" fmla="*/ 0 h 16"/>
                    <a:gd name="T8" fmla="*/ 1 w 26"/>
                    <a:gd name="T9" fmla="*/ 0 h 16"/>
                    <a:gd name="T10" fmla="*/ 2 w 26"/>
                    <a:gd name="T11" fmla="*/ 0 h 16"/>
                    <a:gd name="T12" fmla="*/ 2 w 26"/>
                    <a:gd name="T13" fmla="*/ 1 h 16"/>
                    <a:gd name="T14" fmla="*/ 1 w 26"/>
                    <a:gd name="T15" fmla="*/ 1 h 16"/>
                    <a:gd name="T16" fmla="*/ 1 w 26"/>
                    <a:gd name="T17" fmla="*/ 1 h 16"/>
                    <a:gd name="T18" fmla="*/ 1 w 26"/>
                    <a:gd name="T19" fmla="*/ 2 h 1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6" h="16">
                      <a:moveTo>
                        <a:pt x="8" y="16"/>
                      </a:moveTo>
                      <a:lnTo>
                        <a:pt x="0" y="2"/>
                      </a:lnTo>
                      <a:lnTo>
                        <a:pt x="5" y="0"/>
                      </a:lnTo>
                      <a:lnTo>
                        <a:pt x="14" y="0"/>
                      </a:lnTo>
                      <a:lnTo>
                        <a:pt x="19" y="0"/>
                      </a:lnTo>
                      <a:lnTo>
                        <a:pt x="26" y="0"/>
                      </a:lnTo>
                      <a:lnTo>
                        <a:pt x="21" y="5"/>
                      </a:lnTo>
                      <a:lnTo>
                        <a:pt x="19" y="7"/>
                      </a:lnTo>
                      <a:lnTo>
                        <a:pt x="14" y="13"/>
                      </a:lnTo>
                      <a:lnTo>
                        <a:pt x="8" y="16"/>
                      </a:lnTo>
                      <a:close/>
                    </a:path>
                  </a:pathLst>
                </a:custGeom>
                <a:solidFill>
                  <a:srgbClr val="7AA56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1" name="Freeform 450"/>
                <p:cNvSpPr>
                  <a:spLocks/>
                </p:cNvSpPr>
                <p:nvPr/>
              </p:nvSpPr>
              <p:spPr bwMode="auto">
                <a:xfrm>
                  <a:off x="4966" y="1459"/>
                  <a:ext cx="5" cy="2"/>
                </a:xfrm>
                <a:custGeom>
                  <a:avLst/>
                  <a:gdLst>
                    <a:gd name="T0" fmla="*/ 0 w 23"/>
                    <a:gd name="T1" fmla="*/ 1 h 7"/>
                    <a:gd name="T2" fmla="*/ 0 w 23"/>
                    <a:gd name="T3" fmla="*/ 0 h 7"/>
                    <a:gd name="T4" fmla="*/ 0 w 23"/>
                    <a:gd name="T5" fmla="*/ 0 h 7"/>
                    <a:gd name="T6" fmla="*/ 0 w 23"/>
                    <a:gd name="T7" fmla="*/ 0 h 7"/>
                    <a:gd name="T8" fmla="*/ 1 w 23"/>
                    <a:gd name="T9" fmla="*/ 0 h 7"/>
                    <a:gd name="T10" fmla="*/ 1 w 23"/>
                    <a:gd name="T11" fmla="*/ 0 h 7"/>
                    <a:gd name="T12" fmla="*/ 1 w 23"/>
                    <a:gd name="T13" fmla="*/ 0 h 7"/>
                    <a:gd name="T14" fmla="*/ 1 w 23"/>
                    <a:gd name="T15" fmla="*/ 0 h 7"/>
                    <a:gd name="T16" fmla="*/ 0 w 23"/>
                    <a:gd name="T17" fmla="*/ 0 h 7"/>
                    <a:gd name="T18" fmla="*/ 0 w 23"/>
                    <a:gd name="T19" fmla="*/ 1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3" h="7">
                      <a:moveTo>
                        <a:pt x="6" y="7"/>
                      </a:move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1" y="0"/>
                      </a:lnTo>
                      <a:lnTo>
                        <a:pt x="16" y="0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4" y="2"/>
                      </a:lnTo>
                      <a:lnTo>
                        <a:pt x="11" y="5"/>
                      </a:lnTo>
                      <a:lnTo>
                        <a:pt x="6" y="7"/>
                      </a:lnTo>
                      <a:close/>
                    </a:path>
                  </a:pathLst>
                </a:custGeom>
                <a:solidFill>
                  <a:srgbClr val="82AA6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72" name="Freeform 451"/>
                <p:cNvSpPr>
                  <a:spLocks/>
                </p:cNvSpPr>
                <p:nvPr/>
              </p:nvSpPr>
              <p:spPr bwMode="auto">
                <a:xfrm>
                  <a:off x="4970" y="1459"/>
                  <a:ext cx="1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0 w 7"/>
                    <a:gd name="T5" fmla="*/ 0 h 1"/>
                    <a:gd name="T6" fmla="*/ 0 w 7"/>
                    <a:gd name="T7" fmla="*/ 0 h 1"/>
                    <a:gd name="T8" fmla="*/ 0 w 7"/>
                    <a:gd name="T9" fmla="*/ 0 h 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4AD6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pic>
            <p:nvPicPr>
              <p:cNvPr id="27667" name="Picture 45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480"/>
                <a:ext cx="624" cy="3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27654" name="Group 460"/>
            <p:cNvGrpSpPr>
              <a:grpSpLocks/>
            </p:cNvGrpSpPr>
            <p:nvPr/>
          </p:nvGrpSpPr>
          <p:grpSpPr bwMode="auto">
            <a:xfrm rot="-846927">
              <a:off x="2536" y="400"/>
              <a:ext cx="528" cy="480"/>
              <a:chOff x="5088" y="624"/>
              <a:chExt cx="528" cy="480"/>
            </a:xfrm>
          </p:grpSpPr>
          <p:sp>
            <p:nvSpPr>
              <p:cNvPr id="27655" name="Line 457"/>
              <p:cNvSpPr>
                <a:spLocks noChangeShapeType="1"/>
              </p:cNvSpPr>
              <p:nvPr/>
            </p:nvSpPr>
            <p:spPr bwMode="auto">
              <a:xfrm flipV="1">
                <a:off x="5184" y="624"/>
                <a:ext cx="144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7656" name="Line 458"/>
              <p:cNvSpPr>
                <a:spLocks noChangeShapeType="1"/>
              </p:cNvSpPr>
              <p:nvPr/>
            </p:nvSpPr>
            <p:spPr bwMode="auto">
              <a:xfrm flipV="1">
                <a:off x="5232" y="960"/>
                <a:ext cx="38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7657" name="Line 459"/>
              <p:cNvSpPr>
                <a:spLocks noChangeShapeType="1"/>
              </p:cNvSpPr>
              <p:nvPr/>
            </p:nvSpPr>
            <p:spPr bwMode="auto">
              <a:xfrm flipV="1">
                <a:off x="5184" y="720"/>
                <a:ext cx="336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7658" name="WordArt 455"/>
              <p:cNvSpPr>
                <a:spLocks noChangeArrowheads="1" noChangeShapeType="1" noTextEdit="1"/>
              </p:cNvSpPr>
              <p:nvPr/>
            </p:nvSpPr>
            <p:spPr bwMode="auto">
              <a:xfrm rot="-2297688">
                <a:off x="5088" y="672"/>
                <a:ext cx="404" cy="397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>
                    <a:gd name="adj" fmla="val 56338"/>
                  </a:avLst>
                </a:prstTxWarp>
              </a:bodyPr>
              <a:lstStyle/>
              <a:p>
                <a:r>
                  <a:rPr lang="en-US" sz="3600" kern="10"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hlink"/>
                    </a:solidFill>
                    <a:effectLst>
                      <a:outerShdw dist="45791" dir="2021404" algn="ctr" rotWithShape="0">
                        <a:srgbClr val="808080">
                          <a:alpha val="79999"/>
                        </a:srgbClr>
                      </a:outerShdw>
                    </a:effectLst>
                    <a:latin typeface="Arial Black" panose="020B0A04020102020204" pitchFamily="34" charset="0"/>
                  </a:rPr>
                  <a:t>Honk!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428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199" name="Group 191"/>
          <p:cNvGrpSpPr>
            <a:grpSpLocks/>
          </p:cNvGrpSpPr>
          <p:nvPr/>
        </p:nvGrpSpPr>
        <p:grpSpPr bwMode="auto">
          <a:xfrm>
            <a:off x="685800" y="3429000"/>
            <a:ext cx="7635875" cy="3429000"/>
            <a:chOff x="432" y="2160"/>
            <a:chExt cx="4810" cy="2160"/>
          </a:xfrm>
        </p:grpSpPr>
        <p:grpSp>
          <p:nvGrpSpPr>
            <p:cNvPr id="28792" name="Group 192"/>
            <p:cNvGrpSpPr>
              <a:grpSpLocks/>
            </p:cNvGrpSpPr>
            <p:nvPr/>
          </p:nvGrpSpPr>
          <p:grpSpPr bwMode="auto">
            <a:xfrm>
              <a:off x="2400" y="2496"/>
              <a:ext cx="902" cy="211"/>
              <a:chOff x="460" y="3583"/>
              <a:chExt cx="902" cy="211"/>
            </a:xfrm>
          </p:grpSpPr>
          <p:sp>
            <p:nvSpPr>
              <p:cNvPr id="28847" name="Arc 193"/>
              <p:cNvSpPr>
                <a:spLocks/>
              </p:cNvSpPr>
              <p:nvPr/>
            </p:nvSpPr>
            <p:spPr bwMode="auto">
              <a:xfrm rot="5400000">
                <a:off x="1146" y="3579"/>
                <a:ext cx="211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48" name="Arc 194"/>
              <p:cNvSpPr>
                <a:spLocks/>
              </p:cNvSpPr>
              <p:nvPr/>
            </p:nvSpPr>
            <p:spPr bwMode="auto">
              <a:xfrm rot="10800000">
                <a:off x="460" y="3583"/>
                <a:ext cx="220" cy="211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793" name="Group 195"/>
            <p:cNvGrpSpPr>
              <a:grpSpLocks/>
            </p:cNvGrpSpPr>
            <p:nvPr/>
          </p:nvGrpSpPr>
          <p:grpSpPr bwMode="auto">
            <a:xfrm>
              <a:off x="1411" y="2496"/>
              <a:ext cx="902" cy="211"/>
              <a:chOff x="460" y="3583"/>
              <a:chExt cx="902" cy="211"/>
            </a:xfrm>
          </p:grpSpPr>
          <p:sp>
            <p:nvSpPr>
              <p:cNvPr id="28845" name="Arc 196"/>
              <p:cNvSpPr>
                <a:spLocks/>
              </p:cNvSpPr>
              <p:nvPr/>
            </p:nvSpPr>
            <p:spPr bwMode="auto">
              <a:xfrm rot="5400000">
                <a:off x="1146" y="3579"/>
                <a:ext cx="211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46" name="Arc 197"/>
              <p:cNvSpPr>
                <a:spLocks/>
              </p:cNvSpPr>
              <p:nvPr/>
            </p:nvSpPr>
            <p:spPr bwMode="auto">
              <a:xfrm rot="10800000">
                <a:off x="460" y="3583"/>
                <a:ext cx="220" cy="211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794" name="Group 198"/>
            <p:cNvGrpSpPr>
              <a:grpSpLocks/>
            </p:cNvGrpSpPr>
            <p:nvPr/>
          </p:nvGrpSpPr>
          <p:grpSpPr bwMode="auto">
            <a:xfrm>
              <a:off x="1411" y="2784"/>
              <a:ext cx="902" cy="1010"/>
              <a:chOff x="4381" y="2784"/>
              <a:chExt cx="902" cy="1010"/>
            </a:xfrm>
          </p:grpSpPr>
          <p:sp>
            <p:nvSpPr>
              <p:cNvPr id="28841" name="Arc 199"/>
              <p:cNvSpPr>
                <a:spLocks/>
              </p:cNvSpPr>
              <p:nvPr/>
            </p:nvSpPr>
            <p:spPr bwMode="auto">
              <a:xfrm>
                <a:off x="5063" y="2784"/>
                <a:ext cx="220" cy="21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42" name="Arc 200"/>
              <p:cNvSpPr>
                <a:spLocks/>
              </p:cNvSpPr>
              <p:nvPr/>
            </p:nvSpPr>
            <p:spPr bwMode="auto">
              <a:xfrm rot="-5400000">
                <a:off x="4386" y="2779"/>
                <a:ext cx="210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43" name="Arc 201"/>
              <p:cNvSpPr>
                <a:spLocks/>
              </p:cNvSpPr>
              <p:nvPr/>
            </p:nvSpPr>
            <p:spPr bwMode="auto">
              <a:xfrm rot="5400000">
                <a:off x="5067" y="3579"/>
                <a:ext cx="211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44" name="Arc 202"/>
              <p:cNvSpPr>
                <a:spLocks/>
              </p:cNvSpPr>
              <p:nvPr/>
            </p:nvSpPr>
            <p:spPr bwMode="auto">
              <a:xfrm rot="10800000">
                <a:off x="4381" y="3583"/>
                <a:ext cx="220" cy="211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795" name="Group 203"/>
            <p:cNvGrpSpPr>
              <a:grpSpLocks/>
            </p:cNvGrpSpPr>
            <p:nvPr/>
          </p:nvGrpSpPr>
          <p:grpSpPr bwMode="auto">
            <a:xfrm>
              <a:off x="3360" y="2784"/>
              <a:ext cx="902" cy="1010"/>
              <a:chOff x="4381" y="2784"/>
              <a:chExt cx="902" cy="1010"/>
            </a:xfrm>
          </p:grpSpPr>
          <p:sp>
            <p:nvSpPr>
              <p:cNvPr id="28837" name="Arc 204"/>
              <p:cNvSpPr>
                <a:spLocks/>
              </p:cNvSpPr>
              <p:nvPr/>
            </p:nvSpPr>
            <p:spPr bwMode="auto">
              <a:xfrm>
                <a:off x="5063" y="2784"/>
                <a:ext cx="220" cy="21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38" name="Arc 205"/>
              <p:cNvSpPr>
                <a:spLocks/>
              </p:cNvSpPr>
              <p:nvPr/>
            </p:nvSpPr>
            <p:spPr bwMode="auto">
              <a:xfrm rot="-5400000">
                <a:off x="4386" y="2779"/>
                <a:ext cx="210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39" name="Arc 206"/>
              <p:cNvSpPr>
                <a:spLocks/>
              </p:cNvSpPr>
              <p:nvPr/>
            </p:nvSpPr>
            <p:spPr bwMode="auto">
              <a:xfrm rot="5400000">
                <a:off x="5067" y="3579"/>
                <a:ext cx="211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40" name="Arc 207"/>
              <p:cNvSpPr>
                <a:spLocks/>
              </p:cNvSpPr>
              <p:nvPr/>
            </p:nvSpPr>
            <p:spPr bwMode="auto">
              <a:xfrm rot="10800000">
                <a:off x="4381" y="3583"/>
                <a:ext cx="220" cy="211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796" name="Group 208"/>
            <p:cNvGrpSpPr>
              <a:grpSpLocks/>
            </p:cNvGrpSpPr>
            <p:nvPr/>
          </p:nvGrpSpPr>
          <p:grpSpPr bwMode="auto">
            <a:xfrm>
              <a:off x="432" y="2160"/>
              <a:ext cx="945" cy="2160"/>
              <a:chOff x="2374" y="2068"/>
              <a:chExt cx="945" cy="2252"/>
            </a:xfrm>
          </p:grpSpPr>
          <p:sp>
            <p:nvSpPr>
              <p:cNvPr id="28835" name="Line 209"/>
              <p:cNvSpPr>
                <a:spLocks noChangeShapeType="1"/>
              </p:cNvSpPr>
              <p:nvPr/>
            </p:nvSpPr>
            <p:spPr bwMode="auto">
              <a:xfrm>
                <a:off x="3319" y="2068"/>
                <a:ext cx="0" cy="225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36" name="Line 210"/>
              <p:cNvSpPr>
                <a:spLocks noChangeShapeType="1"/>
              </p:cNvSpPr>
              <p:nvPr/>
            </p:nvSpPr>
            <p:spPr bwMode="auto">
              <a:xfrm>
                <a:off x="2374" y="2068"/>
                <a:ext cx="0" cy="22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797" name="Group 211"/>
            <p:cNvGrpSpPr>
              <a:grpSpLocks/>
            </p:cNvGrpSpPr>
            <p:nvPr/>
          </p:nvGrpSpPr>
          <p:grpSpPr bwMode="auto">
            <a:xfrm>
              <a:off x="4297" y="2160"/>
              <a:ext cx="945" cy="2160"/>
              <a:chOff x="2374" y="2068"/>
              <a:chExt cx="945" cy="2252"/>
            </a:xfrm>
          </p:grpSpPr>
          <p:sp>
            <p:nvSpPr>
              <p:cNvPr id="28833" name="Line 212"/>
              <p:cNvSpPr>
                <a:spLocks noChangeShapeType="1"/>
              </p:cNvSpPr>
              <p:nvPr/>
            </p:nvSpPr>
            <p:spPr bwMode="auto">
              <a:xfrm>
                <a:off x="3319" y="2068"/>
                <a:ext cx="0" cy="225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34" name="Line 213"/>
              <p:cNvSpPr>
                <a:spLocks noChangeShapeType="1"/>
              </p:cNvSpPr>
              <p:nvPr/>
            </p:nvSpPr>
            <p:spPr bwMode="auto">
              <a:xfrm>
                <a:off x="2374" y="2068"/>
                <a:ext cx="0" cy="22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798" name="Group 214"/>
            <p:cNvGrpSpPr>
              <a:grpSpLocks/>
            </p:cNvGrpSpPr>
            <p:nvPr/>
          </p:nvGrpSpPr>
          <p:grpSpPr bwMode="auto">
            <a:xfrm>
              <a:off x="4330" y="2784"/>
              <a:ext cx="902" cy="1010"/>
              <a:chOff x="4381" y="2784"/>
              <a:chExt cx="902" cy="1010"/>
            </a:xfrm>
          </p:grpSpPr>
          <p:sp>
            <p:nvSpPr>
              <p:cNvPr id="28829" name="Arc 215"/>
              <p:cNvSpPr>
                <a:spLocks/>
              </p:cNvSpPr>
              <p:nvPr/>
            </p:nvSpPr>
            <p:spPr bwMode="auto">
              <a:xfrm>
                <a:off x="5063" y="2784"/>
                <a:ext cx="220" cy="21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30" name="Arc 216"/>
              <p:cNvSpPr>
                <a:spLocks/>
              </p:cNvSpPr>
              <p:nvPr/>
            </p:nvSpPr>
            <p:spPr bwMode="auto">
              <a:xfrm rot="-5400000">
                <a:off x="4386" y="2779"/>
                <a:ext cx="210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31" name="Arc 217"/>
              <p:cNvSpPr>
                <a:spLocks/>
              </p:cNvSpPr>
              <p:nvPr/>
            </p:nvSpPr>
            <p:spPr bwMode="auto">
              <a:xfrm rot="5400000">
                <a:off x="5067" y="3579"/>
                <a:ext cx="211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32" name="Arc 218"/>
              <p:cNvSpPr>
                <a:spLocks/>
              </p:cNvSpPr>
              <p:nvPr/>
            </p:nvSpPr>
            <p:spPr bwMode="auto">
              <a:xfrm rot="10800000">
                <a:off x="4381" y="3583"/>
                <a:ext cx="220" cy="211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799" name="Group 219"/>
            <p:cNvGrpSpPr>
              <a:grpSpLocks/>
            </p:cNvGrpSpPr>
            <p:nvPr/>
          </p:nvGrpSpPr>
          <p:grpSpPr bwMode="auto">
            <a:xfrm>
              <a:off x="460" y="2784"/>
              <a:ext cx="902" cy="210"/>
              <a:chOff x="460" y="2784"/>
              <a:chExt cx="902" cy="210"/>
            </a:xfrm>
          </p:grpSpPr>
          <p:sp>
            <p:nvSpPr>
              <p:cNvPr id="28827" name="Arc 220"/>
              <p:cNvSpPr>
                <a:spLocks/>
              </p:cNvSpPr>
              <p:nvPr/>
            </p:nvSpPr>
            <p:spPr bwMode="auto">
              <a:xfrm>
                <a:off x="1142" y="2784"/>
                <a:ext cx="220" cy="21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28" name="Arc 221"/>
              <p:cNvSpPr>
                <a:spLocks/>
              </p:cNvSpPr>
              <p:nvPr/>
            </p:nvSpPr>
            <p:spPr bwMode="auto">
              <a:xfrm rot="-5400000">
                <a:off x="465" y="2779"/>
                <a:ext cx="210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800" name="Group 222"/>
            <p:cNvGrpSpPr>
              <a:grpSpLocks/>
            </p:cNvGrpSpPr>
            <p:nvPr/>
          </p:nvGrpSpPr>
          <p:grpSpPr bwMode="auto">
            <a:xfrm>
              <a:off x="460" y="3583"/>
              <a:ext cx="902" cy="211"/>
              <a:chOff x="460" y="3583"/>
              <a:chExt cx="902" cy="211"/>
            </a:xfrm>
          </p:grpSpPr>
          <p:sp>
            <p:nvSpPr>
              <p:cNvPr id="28825" name="Arc 223"/>
              <p:cNvSpPr>
                <a:spLocks/>
              </p:cNvSpPr>
              <p:nvPr/>
            </p:nvSpPr>
            <p:spPr bwMode="auto">
              <a:xfrm rot="5400000">
                <a:off x="1146" y="3579"/>
                <a:ext cx="211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26" name="Arc 224"/>
              <p:cNvSpPr>
                <a:spLocks/>
              </p:cNvSpPr>
              <p:nvPr/>
            </p:nvSpPr>
            <p:spPr bwMode="auto">
              <a:xfrm rot="10800000">
                <a:off x="460" y="3583"/>
                <a:ext cx="220" cy="211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801" name="Group 225"/>
            <p:cNvGrpSpPr>
              <a:grpSpLocks/>
            </p:cNvGrpSpPr>
            <p:nvPr/>
          </p:nvGrpSpPr>
          <p:grpSpPr bwMode="auto">
            <a:xfrm>
              <a:off x="432" y="2496"/>
              <a:ext cx="902" cy="211"/>
              <a:chOff x="460" y="3583"/>
              <a:chExt cx="902" cy="211"/>
            </a:xfrm>
          </p:grpSpPr>
          <p:sp>
            <p:nvSpPr>
              <p:cNvPr id="28823" name="Arc 226"/>
              <p:cNvSpPr>
                <a:spLocks/>
              </p:cNvSpPr>
              <p:nvPr/>
            </p:nvSpPr>
            <p:spPr bwMode="auto">
              <a:xfrm rot="5400000">
                <a:off x="1146" y="3579"/>
                <a:ext cx="211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24" name="Arc 227"/>
              <p:cNvSpPr>
                <a:spLocks/>
              </p:cNvSpPr>
              <p:nvPr/>
            </p:nvSpPr>
            <p:spPr bwMode="auto">
              <a:xfrm rot="10800000">
                <a:off x="460" y="3583"/>
                <a:ext cx="220" cy="211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802" name="Group 228"/>
            <p:cNvGrpSpPr>
              <a:grpSpLocks/>
            </p:cNvGrpSpPr>
            <p:nvPr/>
          </p:nvGrpSpPr>
          <p:grpSpPr bwMode="auto">
            <a:xfrm>
              <a:off x="3360" y="2496"/>
              <a:ext cx="902" cy="211"/>
              <a:chOff x="460" y="3583"/>
              <a:chExt cx="902" cy="211"/>
            </a:xfrm>
          </p:grpSpPr>
          <p:sp>
            <p:nvSpPr>
              <p:cNvPr id="28821" name="Arc 229"/>
              <p:cNvSpPr>
                <a:spLocks/>
              </p:cNvSpPr>
              <p:nvPr/>
            </p:nvSpPr>
            <p:spPr bwMode="auto">
              <a:xfrm rot="5400000">
                <a:off x="1146" y="3579"/>
                <a:ext cx="211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22" name="Arc 230"/>
              <p:cNvSpPr>
                <a:spLocks/>
              </p:cNvSpPr>
              <p:nvPr/>
            </p:nvSpPr>
            <p:spPr bwMode="auto">
              <a:xfrm rot="10800000">
                <a:off x="460" y="3583"/>
                <a:ext cx="220" cy="211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803" name="Group 231"/>
            <p:cNvGrpSpPr>
              <a:grpSpLocks/>
            </p:cNvGrpSpPr>
            <p:nvPr/>
          </p:nvGrpSpPr>
          <p:grpSpPr bwMode="auto">
            <a:xfrm>
              <a:off x="4320" y="2496"/>
              <a:ext cx="902" cy="211"/>
              <a:chOff x="460" y="3583"/>
              <a:chExt cx="902" cy="211"/>
            </a:xfrm>
          </p:grpSpPr>
          <p:sp>
            <p:nvSpPr>
              <p:cNvPr id="28819" name="Arc 232"/>
              <p:cNvSpPr>
                <a:spLocks/>
              </p:cNvSpPr>
              <p:nvPr/>
            </p:nvSpPr>
            <p:spPr bwMode="auto">
              <a:xfrm rot="5400000">
                <a:off x="1146" y="3579"/>
                <a:ext cx="211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20" name="Arc 233"/>
              <p:cNvSpPr>
                <a:spLocks/>
              </p:cNvSpPr>
              <p:nvPr/>
            </p:nvSpPr>
            <p:spPr bwMode="auto">
              <a:xfrm rot="10800000">
                <a:off x="460" y="3583"/>
                <a:ext cx="220" cy="211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804" name="Group 234"/>
            <p:cNvGrpSpPr>
              <a:grpSpLocks/>
            </p:cNvGrpSpPr>
            <p:nvPr/>
          </p:nvGrpSpPr>
          <p:grpSpPr bwMode="auto">
            <a:xfrm>
              <a:off x="471" y="3840"/>
              <a:ext cx="902" cy="210"/>
              <a:chOff x="460" y="2784"/>
              <a:chExt cx="902" cy="210"/>
            </a:xfrm>
          </p:grpSpPr>
          <p:sp>
            <p:nvSpPr>
              <p:cNvPr id="28817" name="Arc 235"/>
              <p:cNvSpPr>
                <a:spLocks/>
              </p:cNvSpPr>
              <p:nvPr/>
            </p:nvSpPr>
            <p:spPr bwMode="auto">
              <a:xfrm>
                <a:off x="1142" y="2784"/>
                <a:ext cx="220" cy="21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18" name="Arc 236"/>
              <p:cNvSpPr>
                <a:spLocks/>
              </p:cNvSpPr>
              <p:nvPr/>
            </p:nvSpPr>
            <p:spPr bwMode="auto">
              <a:xfrm rot="-5400000">
                <a:off x="465" y="2779"/>
                <a:ext cx="210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805" name="Group 237"/>
            <p:cNvGrpSpPr>
              <a:grpSpLocks/>
            </p:cNvGrpSpPr>
            <p:nvPr/>
          </p:nvGrpSpPr>
          <p:grpSpPr bwMode="auto">
            <a:xfrm>
              <a:off x="1392" y="3840"/>
              <a:ext cx="902" cy="210"/>
              <a:chOff x="460" y="2784"/>
              <a:chExt cx="902" cy="210"/>
            </a:xfrm>
          </p:grpSpPr>
          <p:sp>
            <p:nvSpPr>
              <p:cNvPr id="28815" name="Arc 238"/>
              <p:cNvSpPr>
                <a:spLocks/>
              </p:cNvSpPr>
              <p:nvPr/>
            </p:nvSpPr>
            <p:spPr bwMode="auto">
              <a:xfrm>
                <a:off x="1142" y="2784"/>
                <a:ext cx="220" cy="21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16" name="Arc 239"/>
              <p:cNvSpPr>
                <a:spLocks/>
              </p:cNvSpPr>
              <p:nvPr/>
            </p:nvSpPr>
            <p:spPr bwMode="auto">
              <a:xfrm rot="-5400000">
                <a:off x="465" y="2779"/>
                <a:ext cx="210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806" name="Group 240"/>
            <p:cNvGrpSpPr>
              <a:grpSpLocks/>
            </p:cNvGrpSpPr>
            <p:nvPr/>
          </p:nvGrpSpPr>
          <p:grpSpPr bwMode="auto">
            <a:xfrm>
              <a:off x="2400" y="3840"/>
              <a:ext cx="902" cy="210"/>
              <a:chOff x="460" y="2784"/>
              <a:chExt cx="902" cy="210"/>
            </a:xfrm>
          </p:grpSpPr>
          <p:sp>
            <p:nvSpPr>
              <p:cNvPr id="28813" name="Arc 241"/>
              <p:cNvSpPr>
                <a:spLocks/>
              </p:cNvSpPr>
              <p:nvPr/>
            </p:nvSpPr>
            <p:spPr bwMode="auto">
              <a:xfrm>
                <a:off x="1142" y="2784"/>
                <a:ext cx="220" cy="21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14" name="Arc 242"/>
              <p:cNvSpPr>
                <a:spLocks/>
              </p:cNvSpPr>
              <p:nvPr/>
            </p:nvSpPr>
            <p:spPr bwMode="auto">
              <a:xfrm rot="-5400000">
                <a:off x="465" y="2779"/>
                <a:ext cx="210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807" name="Group 243"/>
            <p:cNvGrpSpPr>
              <a:grpSpLocks/>
            </p:cNvGrpSpPr>
            <p:nvPr/>
          </p:nvGrpSpPr>
          <p:grpSpPr bwMode="auto">
            <a:xfrm>
              <a:off x="3360" y="3840"/>
              <a:ext cx="902" cy="210"/>
              <a:chOff x="460" y="2784"/>
              <a:chExt cx="902" cy="210"/>
            </a:xfrm>
          </p:grpSpPr>
          <p:sp>
            <p:nvSpPr>
              <p:cNvPr id="28811" name="Arc 244"/>
              <p:cNvSpPr>
                <a:spLocks/>
              </p:cNvSpPr>
              <p:nvPr/>
            </p:nvSpPr>
            <p:spPr bwMode="auto">
              <a:xfrm>
                <a:off x="1142" y="2784"/>
                <a:ext cx="220" cy="21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12" name="Arc 245"/>
              <p:cNvSpPr>
                <a:spLocks/>
              </p:cNvSpPr>
              <p:nvPr/>
            </p:nvSpPr>
            <p:spPr bwMode="auto">
              <a:xfrm rot="-5400000">
                <a:off x="465" y="2779"/>
                <a:ext cx="210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8808" name="Group 246"/>
            <p:cNvGrpSpPr>
              <a:grpSpLocks/>
            </p:cNvGrpSpPr>
            <p:nvPr/>
          </p:nvGrpSpPr>
          <p:grpSpPr bwMode="auto">
            <a:xfrm>
              <a:off x="4320" y="3840"/>
              <a:ext cx="902" cy="210"/>
              <a:chOff x="460" y="2784"/>
              <a:chExt cx="902" cy="210"/>
            </a:xfrm>
          </p:grpSpPr>
          <p:sp>
            <p:nvSpPr>
              <p:cNvPr id="28809" name="Arc 247"/>
              <p:cNvSpPr>
                <a:spLocks/>
              </p:cNvSpPr>
              <p:nvPr/>
            </p:nvSpPr>
            <p:spPr bwMode="auto">
              <a:xfrm>
                <a:off x="1142" y="2784"/>
                <a:ext cx="220" cy="21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8810" name="Arc 248"/>
              <p:cNvSpPr>
                <a:spLocks/>
              </p:cNvSpPr>
              <p:nvPr/>
            </p:nvSpPr>
            <p:spPr bwMode="auto">
              <a:xfrm rot="-5400000">
                <a:off x="465" y="2779"/>
                <a:ext cx="210" cy="220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2 h 21600"/>
                  <a:gd name="T4" fmla="*/ 0 w 21600"/>
                  <a:gd name="T5" fmla="*/ 2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Train Example (Wormhole-Routed Network)</a:t>
            </a:r>
          </a:p>
        </p:txBody>
      </p:sp>
      <p:sp>
        <p:nvSpPr>
          <p:cNvPr id="555150" name="Rectangle 14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27781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Circular dependency (Deadlock!)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train wants to turn right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Blocked by other trains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Similar problem to multiprocessor networks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Fix? Imagine grid extends in all four directions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Force ordering of channels</a:t>
            </a:r>
            <a:r>
              <a:rPr lang="en-US" altLang="ko-KR" smtClean="0">
                <a:ea typeface="굴림" panose="020B0600000101010101" pitchFamily="34" charset="-127"/>
              </a:rPr>
              <a:t> (tracks)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Protocol: Always go east-west first, then north-south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Called “dimension ordering” (X then Y)</a:t>
            </a:r>
          </a:p>
        </p:txBody>
      </p:sp>
      <p:grpSp>
        <p:nvGrpSpPr>
          <p:cNvPr id="28677" name="Group 139"/>
          <p:cNvGrpSpPr>
            <a:grpSpLocks/>
          </p:cNvGrpSpPr>
          <p:nvPr/>
        </p:nvGrpSpPr>
        <p:grpSpPr bwMode="auto">
          <a:xfrm>
            <a:off x="228600" y="4370388"/>
            <a:ext cx="8686800" cy="1670050"/>
            <a:chOff x="1104" y="1564"/>
            <a:chExt cx="3312" cy="1592"/>
          </a:xfrm>
        </p:grpSpPr>
        <p:sp>
          <p:nvSpPr>
            <p:cNvPr id="28790" name="Line 129"/>
            <p:cNvSpPr>
              <a:spLocks noChangeShapeType="1"/>
            </p:cNvSpPr>
            <p:nvPr/>
          </p:nvSpPr>
          <p:spPr bwMode="auto">
            <a:xfrm>
              <a:off x="1104" y="1564"/>
              <a:ext cx="3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8791" name="Line 130"/>
            <p:cNvSpPr>
              <a:spLocks noChangeShapeType="1"/>
            </p:cNvSpPr>
            <p:nvPr/>
          </p:nvSpPr>
          <p:spPr bwMode="auto">
            <a:xfrm>
              <a:off x="1104" y="3156"/>
              <a:ext cx="33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28678" name="Group 149"/>
          <p:cNvGrpSpPr>
            <a:grpSpLocks/>
          </p:cNvGrpSpPr>
          <p:nvPr/>
        </p:nvGrpSpPr>
        <p:grpSpPr bwMode="auto">
          <a:xfrm>
            <a:off x="3768725" y="3429000"/>
            <a:ext cx="1500188" cy="3429000"/>
            <a:chOff x="2374" y="2068"/>
            <a:chExt cx="945" cy="2252"/>
          </a:xfrm>
        </p:grpSpPr>
        <p:sp>
          <p:nvSpPr>
            <p:cNvPr id="28788" name="Line 128"/>
            <p:cNvSpPr>
              <a:spLocks noChangeShapeType="1"/>
            </p:cNvSpPr>
            <p:nvPr/>
          </p:nvSpPr>
          <p:spPr bwMode="auto">
            <a:xfrm>
              <a:off x="3319" y="2068"/>
              <a:ext cx="0" cy="225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8789" name="Line 133"/>
            <p:cNvSpPr>
              <a:spLocks noChangeShapeType="1"/>
            </p:cNvSpPr>
            <p:nvPr/>
          </p:nvSpPr>
          <p:spPr bwMode="auto">
            <a:xfrm>
              <a:off x="2374" y="2068"/>
              <a:ext cx="0" cy="22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28679" name="Arc 134"/>
          <p:cNvSpPr>
            <a:spLocks/>
          </p:cNvSpPr>
          <p:nvPr/>
        </p:nvSpPr>
        <p:spPr bwMode="auto">
          <a:xfrm>
            <a:off x="4884738" y="4403725"/>
            <a:ext cx="349250" cy="333375"/>
          </a:xfrm>
          <a:custGeom>
            <a:avLst/>
            <a:gdLst>
              <a:gd name="T0" fmla="*/ 0 w 21600"/>
              <a:gd name="T1" fmla="*/ 0 h 21600"/>
              <a:gd name="T2" fmla="*/ 5647017 w 21600"/>
              <a:gd name="T3" fmla="*/ 5145319 h 21600"/>
              <a:gd name="T4" fmla="*/ 0 w 21600"/>
              <a:gd name="T5" fmla="*/ 5145319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680" name="Arc 135"/>
          <p:cNvSpPr>
            <a:spLocks/>
          </p:cNvSpPr>
          <p:nvPr/>
        </p:nvSpPr>
        <p:spPr bwMode="auto">
          <a:xfrm rot="-5400000">
            <a:off x="3810000" y="4395788"/>
            <a:ext cx="333375" cy="349250"/>
          </a:xfrm>
          <a:custGeom>
            <a:avLst/>
            <a:gdLst>
              <a:gd name="T0" fmla="*/ 0 w 21600"/>
              <a:gd name="T1" fmla="*/ 0 h 21600"/>
              <a:gd name="T2" fmla="*/ 5145319 w 21600"/>
              <a:gd name="T3" fmla="*/ 5647017 h 21600"/>
              <a:gd name="T4" fmla="*/ 0 w 21600"/>
              <a:gd name="T5" fmla="*/ 5647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681" name="Arc 136"/>
          <p:cNvSpPr>
            <a:spLocks/>
          </p:cNvSpPr>
          <p:nvPr/>
        </p:nvSpPr>
        <p:spPr bwMode="auto">
          <a:xfrm rot="5400000">
            <a:off x="4891882" y="5664994"/>
            <a:ext cx="334962" cy="349250"/>
          </a:xfrm>
          <a:custGeom>
            <a:avLst/>
            <a:gdLst>
              <a:gd name="T0" fmla="*/ 0 w 21600"/>
              <a:gd name="T1" fmla="*/ 0 h 21600"/>
              <a:gd name="T2" fmla="*/ 5194423 w 21600"/>
              <a:gd name="T3" fmla="*/ 5647017 h 21600"/>
              <a:gd name="T4" fmla="*/ 0 w 21600"/>
              <a:gd name="T5" fmla="*/ 56470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682" name="Arc 137"/>
          <p:cNvSpPr>
            <a:spLocks/>
          </p:cNvSpPr>
          <p:nvPr/>
        </p:nvSpPr>
        <p:spPr bwMode="auto">
          <a:xfrm rot="10800000">
            <a:off x="3802063" y="5672138"/>
            <a:ext cx="349250" cy="334962"/>
          </a:xfrm>
          <a:custGeom>
            <a:avLst/>
            <a:gdLst>
              <a:gd name="T0" fmla="*/ 0 w 21600"/>
              <a:gd name="T1" fmla="*/ 0 h 21600"/>
              <a:gd name="T2" fmla="*/ 5647017 w 21600"/>
              <a:gd name="T3" fmla="*/ 5194423 h 21600"/>
              <a:gd name="T4" fmla="*/ 0 w 21600"/>
              <a:gd name="T5" fmla="*/ 5194423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28683" name="Group 84"/>
          <p:cNvGrpSpPr>
            <a:grpSpLocks/>
          </p:cNvGrpSpPr>
          <p:nvPr/>
        </p:nvGrpSpPr>
        <p:grpSpPr bwMode="auto">
          <a:xfrm rot="5400000">
            <a:off x="4427538" y="4411663"/>
            <a:ext cx="2103437" cy="350837"/>
            <a:chOff x="624" y="960"/>
            <a:chExt cx="3325" cy="531"/>
          </a:xfrm>
        </p:grpSpPr>
        <p:grpSp>
          <p:nvGrpSpPr>
            <p:cNvPr id="28767" name="Group 85"/>
            <p:cNvGrpSpPr>
              <a:grpSpLocks/>
            </p:cNvGrpSpPr>
            <p:nvPr/>
          </p:nvGrpSpPr>
          <p:grpSpPr bwMode="auto">
            <a:xfrm>
              <a:off x="624" y="1008"/>
              <a:ext cx="1073" cy="483"/>
              <a:chOff x="2375" y="2170"/>
              <a:chExt cx="1073" cy="483"/>
            </a:xfrm>
          </p:grpSpPr>
          <p:sp>
            <p:nvSpPr>
              <p:cNvPr id="28781" name="Freeform 86"/>
              <p:cNvSpPr>
                <a:spLocks/>
              </p:cNvSpPr>
              <p:nvPr/>
            </p:nvSpPr>
            <p:spPr bwMode="auto">
              <a:xfrm>
                <a:off x="2375" y="2170"/>
                <a:ext cx="1073" cy="483"/>
              </a:xfrm>
              <a:custGeom>
                <a:avLst/>
                <a:gdLst>
                  <a:gd name="T0" fmla="*/ 245 w 1073"/>
                  <a:gd name="T1" fmla="*/ 482 h 483"/>
                  <a:gd name="T2" fmla="*/ 260 w 1073"/>
                  <a:gd name="T3" fmla="*/ 477 h 483"/>
                  <a:gd name="T4" fmla="*/ 272 w 1073"/>
                  <a:gd name="T5" fmla="*/ 468 h 483"/>
                  <a:gd name="T6" fmla="*/ 282 w 1073"/>
                  <a:gd name="T7" fmla="*/ 455 h 483"/>
                  <a:gd name="T8" fmla="*/ 288 w 1073"/>
                  <a:gd name="T9" fmla="*/ 455 h 483"/>
                  <a:gd name="T10" fmla="*/ 298 w 1073"/>
                  <a:gd name="T11" fmla="*/ 468 h 483"/>
                  <a:gd name="T12" fmla="*/ 311 w 1073"/>
                  <a:gd name="T13" fmla="*/ 477 h 483"/>
                  <a:gd name="T14" fmla="*/ 326 w 1073"/>
                  <a:gd name="T15" fmla="*/ 482 h 483"/>
                  <a:gd name="T16" fmla="*/ 344 w 1073"/>
                  <a:gd name="T17" fmla="*/ 482 h 483"/>
                  <a:gd name="T18" fmla="*/ 362 w 1073"/>
                  <a:gd name="T19" fmla="*/ 474 h 483"/>
                  <a:gd name="T20" fmla="*/ 376 w 1073"/>
                  <a:gd name="T21" fmla="*/ 459 h 483"/>
                  <a:gd name="T22" fmla="*/ 385 w 1073"/>
                  <a:gd name="T23" fmla="*/ 441 h 483"/>
                  <a:gd name="T24" fmla="*/ 734 w 1073"/>
                  <a:gd name="T25" fmla="*/ 430 h 483"/>
                  <a:gd name="T26" fmla="*/ 739 w 1073"/>
                  <a:gd name="T27" fmla="*/ 450 h 483"/>
                  <a:gd name="T28" fmla="*/ 750 w 1073"/>
                  <a:gd name="T29" fmla="*/ 468 h 483"/>
                  <a:gd name="T30" fmla="*/ 767 w 1073"/>
                  <a:gd name="T31" fmla="*/ 479 h 483"/>
                  <a:gd name="T32" fmla="*/ 786 w 1073"/>
                  <a:gd name="T33" fmla="*/ 483 h 483"/>
                  <a:gd name="T34" fmla="*/ 801 w 1073"/>
                  <a:gd name="T35" fmla="*/ 481 h 483"/>
                  <a:gd name="T36" fmla="*/ 816 w 1073"/>
                  <a:gd name="T37" fmla="*/ 473 h 483"/>
                  <a:gd name="T38" fmla="*/ 827 w 1073"/>
                  <a:gd name="T39" fmla="*/ 462 h 483"/>
                  <a:gd name="T40" fmla="*/ 835 w 1073"/>
                  <a:gd name="T41" fmla="*/ 447 h 483"/>
                  <a:gd name="T42" fmla="*/ 843 w 1073"/>
                  <a:gd name="T43" fmla="*/ 462 h 483"/>
                  <a:gd name="T44" fmla="*/ 853 w 1073"/>
                  <a:gd name="T45" fmla="*/ 473 h 483"/>
                  <a:gd name="T46" fmla="*/ 868 w 1073"/>
                  <a:gd name="T47" fmla="*/ 481 h 483"/>
                  <a:gd name="T48" fmla="*/ 883 w 1073"/>
                  <a:gd name="T49" fmla="*/ 483 h 483"/>
                  <a:gd name="T50" fmla="*/ 902 w 1073"/>
                  <a:gd name="T51" fmla="*/ 479 h 483"/>
                  <a:gd name="T52" fmla="*/ 919 w 1073"/>
                  <a:gd name="T53" fmla="*/ 468 h 483"/>
                  <a:gd name="T54" fmla="*/ 930 w 1073"/>
                  <a:gd name="T55" fmla="*/ 450 h 483"/>
                  <a:gd name="T56" fmla="*/ 935 w 1073"/>
                  <a:gd name="T57" fmla="*/ 430 h 483"/>
                  <a:gd name="T58" fmla="*/ 994 w 1073"/>
                  <a:gd name="T59" fmla="*/ 302 h 483"/>
                  <a:gd name="T60" fmla="*/ 59 w 1073"/>
                  <a:gd name="T61" fmla="*/ 0 h 483"/>
                  <a:gd name="T62" fmla="*/ 74 w 1073"/>
                  <a:gd name="T63" fmla="*/ 430 h 483"/>
                  <a:gd name="T64" fmla="*/ 187 w 1073"/>
                  <a:gd name="T65" fmla="*/ 441 h 483"/>
                  <a:gd name="T66" fmla="*/ 195 w 1073"/>
                  <a:gd name="T67" fmla="*/ 459 h 483"/>
                  <a:gd name="T68" fmla="*/ 209 w 1073"/>
                  <a:gd name="T69" fmla="*/ 474 h 483"/>
                  <a:gd name="T70" fmla="*/ 228 w 1073"/>
                  <a:gd name="T71" fmla="*/ 482 h 4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73" h="483">
                    <a:moveTo>
                      <a:pt x="237" y="483"/>
                    </a:moveTo>
                    <a:lnTo>
                      <a:pt x="245" y="482"/>
                    </a:lnTo>
                    <a:lnTo>
                      <a:pt x="253" y="481"/>
                    </a:lnTo>
                    <a:lnTo>
                      <a:pt x="260" y="477"/>
                    </a:lnTo>
                    <a:lnTo>
                      <a:pt x="267" y="473"/>
                    </a:lnTo>
                    <a:lnTo>
                      <a:pt x="272" y="468"/>
                    </a:lnTo>
                    <a:lnTo>
                      <a:pt x="278" y="462"/>
                    </a:lnTo>
                    <a:lnTo>
                      <a:pt x="282" y="455"/>
                    </a:lnTo>
                    <a:lnTo>
                      <a:pt x="285" y="447"/>
                    </a:lnTo>
                    <a:lnTo>
                      <a:pt x="288" y="455"/>
                    </a:lnTo>
                    <a:lnTo>
                      <a:pt x="294" y="462"/>
                    </a:lnTo>
                    <a:lnTo>
                      <a:pt x="298" y="468"/>
                    </a:lnTo>
                    <a:lnTo>
                      <a:pt x="305" y="473"/>
                    </a:lnTo>
                    <a:lnTo>
                      <a:pt x="311" y="477"/>
                    </a:lnTo>
                    <a:lnTo>
                      <a:pt x="319" y="481"/>
                    </a:lnTo>
                    <a:lnTo>
                      <a:pt x="326" y="482"/>
                    </a:lnTo>
                    <a:lnTo>
                      <a:pt x="334" y="483"/>
                    </a:lnTo>
                    <a:lnTo>
                      <a:pt x="344" y="482"/>
                    </a:lnTo>
                    <a:lnTo>
                      <a:pt x="354" y="479"/>
                    </a:lnTo>
                    <a:lnTo>
                      <a:pt x="362" y="474"/>
                    </a:lnTo>
                    <a:lnTo>
                      <a:pt x="370" y="468"/>
                    </a:lnTo>
                    <a:lnTo>
                      <a:pt x="376" y="459"/>
                    </a:lnTo>
                    <a:lnTo>
                      <a:pt x="382" y="450"/>
                    </a:lnTo>
                    <a:lnTo>
                      <a:pt x="385" y="441"/>
                    </a:lnTo>
                    <a:lnTo>
                      <a:pt x="386" y="430"/>
                    </a:lnTo>
                    <a:lnTo>
                      <a:pt x="734" y="430"/>
                    </a:lnTo>
                    <a:lnTo>
                      <a:pt x="735" y="441"/>
                    </a:lnTo>
                    <a:lnTo>
                      <a:pt x="739" y="450"/>
                    </a:lnTo>
                    <a:lnTo>
                      <a:pt x="744" y="459"/>
                    </a:lnTo>
                    <a:lnTo>
                      <a:pt x="750" y="468"/>
                    </a:lnTo>
                    <a:lnTo>
                      <a:pt x="758" y="474"/>
                    </a:lnTo>
                    <a:lnTo>
                      <a:pt x="767" y="479"/>
                    </a:lnTo>
                    <a:lnTo>
                      <a:pt x="776" y="482"/>
                    </a:lnTo>
                    <a:lnTo>
                      <a:pt x="786" y="483"/>
                    </a:lnTo>
                    <a:lnTo>
                      <a:pt x="794" y="482"/>
                    </a:lnTo>
                    <a:lnTo>
                      <a:pt x="801" y="481"/>
                    </a:lnTo>
                    <a:lnTo>
                      <a:pt x="809" y="477"/>
                    </a:lnTo>
                    <a:lnTo>
                      <a:pt x="816" y="473"/>
                    </a:lnTo>
                    <a:lnTo>
                      <a:pt x="822" y="468"/>
                    </a:lnTo>
                    <a:lnTo>
                      <a:pt x="827" y="462"/>
                    </a:lnTo>
                    <a:lnTo>
                      <a:pt x="832" y="455"/>
                    </a:lnTo>
                    <a:lnTo>
                      <a:pt x="835" y="447"/>
                    </a:lnTo>
                    <a:lnTo>
                      <a:pt x="838" y="455"/>
                    </a:lnTo>
                    <a:lnTo>
                      <a:pt x="843" y="462"/>
                    </a:lnTo>
                    <a:lnTo>
                      <a:pt x="848" y="468"/>
                    </a:lnTo>
                    <a:lnTo>
                      <a:pt x="853" y="473"/>
                    </a:lnTo>
                    <a:lnTo>
                      <a:pt x="860" y="477"/>
                    </a:lnTo>
                    <a:lnTo>
                      <a:pt x="868" y="481"/>
                    </a:lnTo>
                    <a:lnTo>
                      <a:pt x="875" y="482"/>
                    </a:lnTo>
                    <a:lnTo>
                      <a:pt x="883" y="483"/>
                    </a:lnTo>
                    <a:lnTo>
                      <a:pt x="893" y="482"/>
                    </a:lnTo>
                    <a:lnTo>
                      <a:pt x="902" y="479"/>
                    </a:lnTo>
                    <a:lnTo>
                      <a:pt x="911" y="474"/>
                    </a:lnTo>
                    <a:lnTo>
                      <a:pt x="919" y="468"/>
                    </a:lnTo>
                    <a:lnTo>
                      <a:pt x="925" y="459"/>
                    </a:lnTo>
                    <a:lnTo>
                      <a:pt x="930" y="450"/>
                    </a:lnTo>
                    <a:lnTo>
                      <a:pt x="934" y="441"/>
                    </a:lnTo>
                    <a:lnTo>
                      <a:pt x="935" y="430"/>
                    </a:lnTo>
                    <a:lnTo>
                      <a:pt x="1073" y="430"/>
                    </a:lnTo>
                    <a:lnTo>
                      <a:pt x="994" y="302"/>
                    </a:lnTo>
                    <a:lnTo>
                      <a:pt x="1038" y="0"/>
                    </a:lnTo>
                    <a:lnTo>
                      <a:pt x="59" y="0"/>
                    </a:lnTo>
                    <a:lnTo>
                      <a:pt x="0" y="309"/>
                    </a:lnTo>
                    <a:lnTo>
                      <a:pt x="74" y="430"/>
                    </a:lnTo>
                    <a:lnTo>
                      <a:pt x="185" y="430"/>
                    </a:lnTo>
                    <a:lnTo>
                      <a:pt x="187" y="441"/>
                    </a:lnTo>
                    <a:lnTo>
                      <a:pt x="190" y="450"/>
                    </a:lnTo>
                    <a:lnTo>
                      <a:pt x="195" y="459"/>
                    </a:lnTo>
                    <a:lnTo>
                      <a:pt x="202" y="468"/>
                    </a:lnTo>
                    <a:lnTo>
                      <a:pt x="209" y="474"/>
                    </a:lnTo>
                    <a:lnTo>
                      <a:pt x="218" y="479"/>
                    </a:lnTo>
                    <a:lnTo>
                      <a:pt x="228" y="482"/>
                    </a:lnTo>
                    <a:lnTo>
                      <a:pt x="237" y="4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2" name="Freeform 87"/>
              <p:cNvSpPr>
                <a:spLocks/>
              </p:cNvSpPr>
              <p:nvPr/>
            </p:nvSpPr>
            <p:spPr bwMode="auto">
              <a:xfrm>
                <a:off x="2415" y="2208"/>
                <a:ext cx="965" cy="354"/>
              </a:xfrm>
              <a:custGeom>
                <a:avLst/>
                <a:gdLst>
                  <a:gd name="T0" fmla="*/ 0 w 965"/>
                  <a:gd name="T1" fmla="*/ 264 h 354"/>
                  <a:gd name="T2" fmla="*/ 50 w 965"/>
                  <a:gd name="T3" fmla="*/ 0 h 354"/>
                  <a:gd name="T4" fmla="*/ 954 w 965"/>
                  <a:gd name="T5" fmla="*/ 0 h 354"/>
                  <a:gd name="T6" fmla="*/ 918 w 965"/>
                  <a:gd name="T7" fmla="*/ 249 h 354"/>
                  <a:gd name="T8" fmla="*/ 131 w 965"/>
                  <a:gd name="T9" fmla="*/ 249 h 354"/>
                  <a:gd name="T10" fmla="*/ 161 w 965"/>
                  <a:gd name="T11" fmla="*/ 287 h 354"/>
                  <a:gd name="T12" fmla="*/ 924 w 965"/>
                  <a:gd name="T13" fmla="*/ 287 h 354"/>
                  <a:gd name="T14" fmla="*/ 965 w 965"/>
                  <a:gd name="T15" fmla="*/ 354 h 354"/>
                  <a:gd name="T16" fmla="*/ 55 w 965"/>
                  <a:gd name="T17" fmla="*/ 354 h 354"/>
                  <a:gd name="T18" fmla="*/ 0 w 965"/>
                  <a:gd name="T19" fmla="*/ 264 h 3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5" h="354">
                    <a:moveTo>
                      <a:pt x="0" y="264"/>
                    </a:moveTo>
                    <a:lnTo>
                      <a:pt x="50" y="0"/>
                    </a:lnTo>
                    <a:lnTo>
                      <a:pt x="954" y="0"/>
                    </a:lnTo>
                    <a:lnTo>
                      <a:pt x="918" y="249"/>
                    </a:lnTo>
                    <a:lnTo>
                      <a:pt x="131" y="249"/>
                    </a:lnTo>
                    <a:lnTo>
                      <a:pt x="161" y="287"/>
                    </a:lnTo>
                    <a:lnTo>
                      <a:pt x="924" y="287"/>
                    </a:lnTo>
                    <a:lnTo>
                      <a:pt x="965" y="354"/>
                    </a:lnTo>
                    <a:lnTo>
                      <a:pt x="55" y="354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3" name="Freeform 88"/>
              <p:cNvSpPr>
                <a:spLocks/>
              </p:cNvSpPr>
              <p:nvPr/>
            </p:nvSpPr>
            <p:spPr bwMode="auto">
              <a:xfrm>
                <a:off x="2650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2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4" name="Freeform 89"/>
              <p:cNvSpPr>
                <a:spLocks/>
              </p:cNvSpPr>
              <p:nvPr/>
            </p:nvSpPr>
            <p:spPr bwMode="auto">
              <a:xfrm>
                <a:off x="2481" y="2262"/>
                <a:ext cx="138" cy="110"/>
              </a:xfrm>
              <a:custGeom>
                <a:avLst/>
                <a:gdLst>
                  <a:gd name="T0" fmla="*/ 122 w 138"/>
                  <a:gd name="T1" fmla="*/ 110 h 110"/>
                  <a:gd name="T2" fmla="*/ 138 w 138"/>
                  <a:gd name="T3" fmla="*/ 0 h 110"/>
                  <a:gd name="T4" fmla="*/ 15 w 138"/>
                  <a:gd name="T5" fmla="*/ 0 h 110"/>
                  <a:gd name="T6" fmla="*/ 0 w 138"/>
                  <a:gd name="T7" fmla="*/ 110 h 110"/>
                  <a:gd name="T8" fmla="*/ 122 w 138"/>
                  <a:gd name="T9" fmla="*/ 11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22" y="110"/>
                    </a:moveTo>
                    <a:lnTo>
                      <a:pt x="138" y="0"/>
                    </a:lnTo>
                    <a:lnTo>
                      <a:pt x="15" y="0"/>
                    </a:lnTo>
                    <a:lnTo>
                      <a:pt x="0" y="110"/>
                    </a:lnTo>
                    <a:lnTo>
                      <a:pt x="122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5" name="Freeform 90"/>
              <p:cNvSpPr>
                <a:spLocks/>
              </p:cNvSpPr>
              <p:nvPr/>
            </p:nvSpPr>
            <p:spPr bwMode="auto">
              <a:xfrm>
                <a:off x="2820" y="2262"/>
                <a:ext cx="137" cy="110"/>
              </a:xfrm>
              <a:custGeom>
                <a:avLst/>
                <a:gdLst>
                  <a:gd name="T0" fmla="*/ 137 w 137"/>
                  <a:gd name="T1" fmla="*/ 0 h 110"/>
                  <a:gd name="T2" fmla="*/ 16 w 137"/>
                  <a:gd name="T3" fmla="*/ 0 h 110"/>
                  <a:gd name="T4" fmla="*/ 0 w 137"/>
                  <a:gd name="T5" fmla="*/ 110 h 110"/>
                  <a:gd name="T6" fmla="*/ 122 w 137"/>
                  <a:gd name="T7" fmla="*/ 110 h 110"/>
                  <a:gd name="T8" fmla="*/ 137 w 13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10">
                    <a:moveTo>
                      <a:pt x="137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6" name="Freeform 91"/>
              <p:cNvSpPr>
                <a:spLocks/>
              </p:cNvSpPr>
              <p:nvPr/>
            </p:nvSpPr>
            <p:spPr bwMode="auto">
              <a:xfrm>
                <a:off x="2989" y="2262"/>
                <a:ext cx="136" cy="110"/>
              </a:xfrm>
              <a:custGeom>
                <a:avLst/>
                <a:gdLst>
                  <a:gd name="T0" fmla="*/ 136 w 136"/>
                  <a:gd name="T1" fmla="*/ 0 h 110"/>
                  <a:gd name="T2" fmla="*/ 16 w 136"/>
                  <a:gd name="T3" fmla="*/ 0 h 110"/>
                  <a:gd name="T4" fmla="*/ 0 w 136"/>
                  <a:gd name="T5" fmla="*/ 110 h 110"/>
                  <a:gd name="T6" fmla="*/ 121 w 136"/>
                  <a:gd name="T7" fmla="*/ 110 h 110"/>
                  <a:gd name="T8" fmla="*/ 136 w 136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" h="110">
                    <a:moveTo>
                      <a:pt x="136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1" y="11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7" name="Freeform 92"/>
              <p:cNvSpPr>
                <a:spLocks/>
              </p:cNvSpPr>
              <p:nvPr/>
            </p:nvSpPr>
            <p:spPr bwMode="auto">
              <a:xfrm>
                <a:off x="3162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3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3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68" name="Group 93"/>
            <p:cNvGrpSpPr>
              <a:grpSpLocks/>
            </p:cNvGrpSpPr>
            <p:nvPr/>
          </p:nvGrpSpPr>
          <p:grpSpPr bwMode="auto">
            <a:xfrm>
              <a:off x="2832" y="960"/>
              <a:ext cx="1117" cy="518"/>
              <a:chOff x="3847" y="1511"/>
              <a:chExt cx="1117" cy="518"/>
            </a:xfrm>
          </p:grpSpPr>
          <p:sp>
            <p:nvSpPr>
              <p:cNvPr id="28777" name="Freeform 94"/>
              <p:cNvSpPr>
                <a:spLocks/>
              </p:cNvSpPr>
              <p:nvPr/>
            </p:nvSpPr>
            <p:spPr bwMode="auto">
              <a:xfrm>
                <a:off x="3847" y="1511"/>
                <a:ext cx="1117" cy="518"/>
              </a:xfrm>
              <a:custGeom>
                <a:avLst/>
                <a:gdLst>
                  <a:gd name="T0" fmla="*/ 1117 w 1117"/>
                  <a:gd name="T1" fmla="*/ 161 h 518"/>
                  <a:gd name="T2" fmla="*/ 1114 w 1117"/>
                  <a:gd name="T3" fmla="*/ 145 h 518"/>
                  <a:gd name="T4" fmla="*/ 1105 w 1117"/>
                  <a:gd name="T5" fmla="*/ 132 h 518"/>
                  <a:gd name="T6" fmla="*/ 1092 w 1117"/>
                  <a:gd name="T7" fmla="*/ 123 h 518"/>
                  <a:gd name="T8" fmla="*/ 1078 w 1117"/>
                  <a:gd name="T9" fmla="*/ 121 h 518"/>
                  <a:gd name="T10" fmla="*/ 974 w 1117"/>
                  <a:gd name="T11" fmla="*/ 71 h 518"/>
                  <a:gd name="T12" fmla="*/ 970 w 1117"/>
                  <a:gd name="T13" fmla="*/ 57 h 518"/>
                  <a:gd name="T14" fmla="*/ 962 w 1117"/>
                  <a:gd name="T15" fmla="*/ 46 h 518"/>
                  <a:gd name="T16" fmla="*/ 950 w 1117"/>
                  <a:gd name="T17" fmla="*/ 39 h 518"/>
                  <a:gd name="T18" fmla="*/ 936 w 1117"/>
                  <a:gd name="T19" fmla="*/ 35 h 518"/>
                  <a:gd name="T20" fmla="*/ 760 w 1117"/>
                  <a:gd name="T21" fmla="*/ 0 h 518"/>
                  <a:gd name="T22" fmla="*/ 588 w 1117"/>
                  <a:gd name="T23" fmla="*/ 35 h 518"/>
                  <a:gd name="T24" fmla="*/ 0 w 1117"/>
                  <a:gd name="T25" fmla="*/ 344 h 518"/>
                  <a:gd name="T26" fmla="*/ 171 w 1117"/>
                  <a:gd name="T27" fmla="*/ 465 h 518"/>
                  <a:gd name="T28" fmla="*/ 176 w 1117"/>
                  <a:gd name="T29" fmla="*/ 485 h 518"/>
                  <a:gd name="T30" fmla="*/ 188 w 1117"/>
                  <a:gd name="T31" fmla="*/ 503 h 518"/>
                  <a:gd name="T32" fmla="*/ 204 w 1117"/>
                  <a:gd name="T33" fmla="*/ 514 h 518"/>
                  <a:gd name="T34" fmla="*/ 223 w 1117"/>
                  <a:gd name="T35" fmla="*/ 518 h 518"/>
                  <a:gd name="T36" fmla="*/ 239 w 1117"/>
                  <a:gd name="T37" fmla="*/ 516 h 518"/>
                  <a:gd name="T38" fmla="*/ 253 w 1117"/>
                  <a:gd name="T39" fmla="*/ 508 h 518"/>
                  <a:gd name="T40" fmla="*/ 264 w 1117"/>
                  <a:gd name="T41" fmla="*/ 497 h 518"/>
                  <a:gd name="T42" fmla="*/ 271 w 1117"/>
                  <a:gd name="T43" fmla="*/ 482 h 518"/>
                  <a:gd name="T44" fmla="*/ 280 w 1117"/>
                  <a:gd name="T45" fmla="*/ 497 h 518"/>
                  <a:gd name="T46" fmla="*/ 291 w 1117"/>
                  <a:gd name="T47" fmla="*/ 508 h 518"/>
                  <a:gd name="T48" fmla="*/ 305 w 1117"/>
                  <a:gd name="T49" fmla="*/ 516 h 518"/>
                  <a:gd name="T50" fmla="*/ 320 w 1117"/>
                  <a:gd name="T51" fmla="*/ 518 h 518"/>
                  <a:gd name="T52" fmla="*/ 339 w 1117"/>
                  <a:gd name="T53" fmla="*/ 514 h 518"/>
                  <a:gd name="T54" fmla="*/ 356 w 1117"/>
                  <a:gd name="T55" fmla="*/ 503 h 518"/>
                  <a:gd name="T56" fmla="*/ 368 w 1117"/>
                  <a:gd name="T57" fmla="*/ 485 h 518"/>
                  <a:gd name="T58" fmla="*/ 372 w 1117"/>
                  <a:gd name="T59" fmla="*/ 465 h 518"/>
                  <a:gd name="T60" fmla="*/ 718 w 1117"/>
                  <a:gd name="T61" fmla="*/ 476 h 518"/>
                  <a:gd name="T62" fmla="*/ 727 w 1117"/>
                  <a:gd name="T63" fmla="*/ 494 h 518"/>
                  <a:gd name="T64" fmla="*/ 741 w 1117"/>
                  <a:gd name="T65" fmla="*/ 509 h 518"/>
                  <a:gd name="T66" fmla="*/ 759 w 1117"/>
                  <a:gd name="T67" fmla="*/ 517 h 518"/>
                  <a:gd name="T68" fmla="*/ 776 w 1117"/>
                  <a:gd name="T69" fmla="*/ 517 h 518"/>
                  <a:gd name="T70" fmla="*/ 792 w 1117"/>
                  <a:gd name="T71" fmla="*/ 512 h 518"/>
                  <a:gd name="T72" fmla="*/ 805 w 1117"/>
                  <a:gd name="T73" fmla="*/ 503 h 518"/>
                  <a:gd name="T74" fmla="*/ 814 w 1117"/>
                  <a:gd name="T75" fmla="*/ 490 h 518"/>
                  <a:gd name="T76" fmla="*/ 821 w 1117"/>
                  <a:gd name="T77" fmla="*/ 490 h 518"/>
                  <a:gd name="T78" fmla="*/ 831 w 1117"/>
                  <a:gd name="T79" fmla="*/ 503 h 518"/>
                  <a:gd name="T80" fmla="*/ 843 w 1117"/>
                  <a:gd name="T81" fmla="*/ 512 h 518"/>
                  <a:gd name="T82" fmla="*/ 858 w 1117"/>
                  <a:gd name="T83" fmla="*/ 517 h 518"/>
                  <a:gd name="T84" fmla="*/ 875 w 1117"/>
                  <a:gd name="T85" fmla="*/ 517 h 518"/>
                  <a:gd name="T86" fmla="*/ 894 w 1117"/>
                  <a:gd name="T87" fmla="*/ 509 h 518"/>
                  <a:gd name="T88" fmla="*/ 908 w 1117"/>
                  <a:gd name="T89" fmla="*/ 494 h 518"/>
                  <a:gd name="T90" fmla="*/ 916 w 1117"/>
                  <a:gd name="T91" fmla="*/ 476 h 518"/>
                  <a:gd name="T92" fmla="*/ 1112 w 1117"/>
                  <a:gd name="T93" fmla="*/ 465 h 518"/>
                  <a:gd name="T94" fmla="*/ 1112 w 1117"/>
                  <a:gd name="T95" fmla="*/ 351 h 51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117" h="518">
                    <a:moveTo>
                      <a:pt x="1112" y="351"/>
                    </a:moveTo>
                    <a:lnTo>
                      <a:pt x="1117" y="161"/>
                    </a:lnTo>
                    <a:lnTo>
                      <a:pt x="1116" y="152"/>
                    </a:lnTo>
                    <a:lnTo>
                      <a:pt x="1114" y="145"/>
                    </a:lnTo>
                    <a:lnTo>
                      <a:pt x="1110" y="138"/>
                    </a:lnTo>
                    <a:lnTo>
                      <a:pt x="1105" y="132"/>
                    </a:lnTo>
                    <a:lnTo>
                      <a:pt x="1099" y="126"/>
                    </a:lnTo>
                    <a:lnTo>
                      <a:pt x="1092" y="123"/>
                    </a:lnTo>
                    <a:lnTo>
                      <a:pt x="1086" y="122"/>
                    </a:lnTo>
                    <a:lnTo>
                      <a:pt x="1078" y="121"/>
                    </a:lnTo>
                    <a:lnTo>
                      <a:pt x="990" y="121"/>
                    </a:lnTo>
                    <a:lnTo>
                      <a:pt x="974" y="71"/>
                    </a:lnTo>
                    <a:lnTo>
                      <a:pt x="973" y="64"/>
                    </a:lnTo>
                    <a:lnTo>
                      <a:pt x="970" y="57"/>
                    </a:lnTo>
                    <a:lnTo>
                      <a:pt x="966" y="52"/>
                    </a:lnTo>
                    <a:lnTo>
                      <a:pt x="962" y="46"/>
                    </a:lnTo>
                    <a:lnTo>
                      <a:pt x="956" y="42"/>
                    </a:lnTo>
                    <a:lnTo>
                      <a:pt x="950" y="39"/>
                    </a:lnTo>
                    <a:lnTo>
                      <a:pt x="943" y="36"/>
                    </a:lnTo>
                    <a:lnTo>
                      <a:pt x="936" y="35"/>
                    </a:lnTo>
                    <a:lnTo>
                      <a:pt x="792" y="35"/>
                    </a:lnTo>
                    <a:lnTo>
                      <a:pt x="760" y="0"/>
                    </a:lnTo>
                    <a:lnTo>
                      <a:pt x="618" y="0"/>
                    </a:lnTo>
                    <a:lnTo>
                      <a:pt x="588" y="35"/>
                    </a:lnTo>
                    <a:lnTo>
                      <a:pt x="44" y="35"/>
                    </a:lnTo>
                    <a:lnTo>
                      <a:pt x="0" y="344"/>
                    </a:lnTo>
                    <a:lnTo>
                      <a:pt x="73" y="465"/>
                    </a:lnTo>
                    <a:lnTo>
                      <a:pt x="171" y="465"/>
                    </a:lnTo>
                    <a:lnTo>
                      <a:pt x="172" y="476"/>
                    </a:lnTo>
                    <a:lnTo>
                      <a:pt x="176" y="485"/>
                    </a:lnTo>
                    <a:lnTo>
                      <a:pt x="181" y="494"/>
                    </a:lnTo>
                    <a:lnTo>
                      <a:pt x="188" y="503"/>
                    </a:lnTo>
                    <a:lnTo>
                      <a:pt x="195" y="509"/>
                    </a:lnTo>
                    <a:lnTo>
                      <a:pt x="204" y="514"/>
                    </a:lnTo>
                    <a:lnTo>
                      <a:pt x="214" y="517"/>
                    </a:lnTo>
                    <a:lnTo>
                      <a:pt x="223" y="518"/>
                    </a:lnTo>
                    <a:lnTo>
                      <a:pt x="231" y="517"/>
                    </a:lnTo>
                    <a:lnTo>
                      <a:pt x="239" y="516"/>
                    </a:lnTo>
                    <a:lnTo>
                      <a:pt x="246" y="512"/>
                    </a:lnTo>
                    <a:lnTo>
                      <a:pt x="253" y="508"/>
                    </a:lnTo>
                    <a:lnTo>
                      <a:pt x="258" y="503"/>
                    </a:lnTo>
                    <a:lnTo>
                      <a:pt x="264" y="497"/>
                    </a:lnTo>
                    <a:lnTo>
                      <a:pt x="268" y="490"/>
                    </a:lnTo>
                    <a:lnTo>
                      <a:pt x="271" y="482"/>
                    </a:lnTo>
                    <a:lnTo>
                      <a:pt x="274" y="490"/>
                    </a:lnTo>
                    <a:lnTo>
                      <a:pt x="280" y="497"/>
                    </a:lnTo>
                    <a:lnTo>
                      <a:pt x="284" y="503"/>
                    </a:lnTo>
                    <a:lnTo>
                      <a:pt x="291" y="508"/>
                    </a:lnTo>
                    <a:lnTo>
                      <a:pt x="297" y="512"/>
                    </a:lnTo>
                    <a:lnTo>
                      <a:pt x="305" y="516"/>
                    </a:lnTo>
                    <a:lnTo>
                      <a:pt x="312" y="517"/>
                    </a:lnTo>
                    <a:lnTo>
                      <a:pt x="320" y="518"/>
                    </a:lnTo>
                    <a:lnTo>
                      <a:pt x="330" y="517"/>
                    </a:lnTo>
                    <a:lnTo>
                      <a:pt x="339" y="514"/>
                    </a:lnTo>
                    <a:lnTo>
                      <a:pt x="348" y="509"/>
                    </a:lnTo>
                    <a:lnTo>
                      <a:pt x="356" y="503"/>
                    </a:lnTo>
                    <a:lnTo>
                      <a:pt x="362" y="494"/>
                    </a:lnTo>
                    <a:lnTo>
                      <a:pt x="368" y="485"/>
                    </a:lnTo>
                    <a:lnTo>
                      <a:pt x="371" y="476"/>
                    </a:lnTo>
                    <a:lnTo>
                      <a:pt x="372" y="465"/>
                    </a:lnTo>
                    <a:lnTo>
                      <a:pt x="717" y="465"/>
                    </a:lnTo>
                    <a:lnTo>
                      <a:pt x="718" y="476"/>
                    </a:lnTo>
                    <a:lnTo>
                      <a:pt x="721" y="485"/>
                    </a:lnTo>
                    <a:lnTo>
                      <a:pt x="727" y="494"/>
                    </a:lnTo>
                    <a:lnTo>
                      <a:pt x="733" y="503"/>
                    </a:lnTo>
                    <a:lnTo>
                      <a:pt x="741" y="509"/>
                    </a:lnTo>
                    <a:lnTo>
                      <a:pt x="749" y="514"/>
                    </a:lnTo>
                    <a:lnTo>
                      <a:pt x="759" y="517"/>
                    </a:lnTo>
                    <a:lnTo>
                      <a:pt x="769" y="518"/>
                    </a:lnTo>
                    <a:lnTo>
                      <a:pt x="776" y="517"/>
                    </a:lnTo>
                    <a:lnTo>
                      <a:pt x="784" y="516"/>
                    </a:lnTo>
                    <a:lnTo>
                      <a:pt x="792" y="512"/>
                    </a:lnTo>
                    <a:lnTo>
                      <a:pt x="798" y="508"/>
                    </a:lnTo>
                    <a:lnTo>
                      <a:pt x="805" y="503"/>
                    </a:lnTo>
                    <a:lnTo>
                      <a:pt x="810" y="497"/>
                    </a:lnTo>
                    <a:lnTo>
                      <a:pt x="814" y="490"/>
                    </a:lnTo>
                    <a:lnTo>
                      <a:pt x="818" y="482"/>
                    </a:lnTo>
                    <a:lnTo>
                      <a:pt x="821" y="490"/>
                    </a:lnTo>
                    <a:lnTo>
                      <a:pt x="825" y="497"/>
                    </a:lnTo>
                    <a:lnTo>
                      <a:pt x="831" y="503"/>
                    </a:lnTo>
                    <a:lnTo>
                      <a:pt x="836" y="508"/>
                    </a:lnTo>
                    <a:lnTo>
                      <a:pt x="843" y="512"/>
                    </a:lnTo>
                    <a:lnTo>
                      <a:pt x="850" y="516"/>
                    </a:lnTo>
                    <a:lnTo>
                      <a:pt x="858" y="517"/>
                    </a:lnTo>
                    <a:lnTo>
                      <a:pt x="865" y="518"/>
                    </a:lnTo>
                    <a:lnTo>
                      <a:pt x="875" y="517"/>
                    </a:lnTo>
                    <a:lnTo>
                      <a:pt x="885" y="514"/>
                    </a:lnTo>
                    <a:lnTo>
                      <a:pt x="894" y="509"/>
                    </a:lnTo>
                    <a:lnTo>
                      <a:pt x="901" y="503"/>
                    </a:lnTo>
                    <a:lnTo>
                      <a:pt x="908" y="494"/>
                    </a:lnTo>
                    <a:lnTo>
                      <a:pt x="913" y="485"/>
                    </a:lnTo>
                    <a:lnTo>
                      <a:pt x="916" y="476"/>
                    </a:lnTo>
                    <a:lnTo>
                      <a:pt x="917" y="465"/>
                    </a:lnTo>
                    <a:lnTo>
                      <a:pt x="1112" y="465"/>
                    </a:lnTo>
                    <a:lnTo>
                      <a:pt x="1066" y="401"/>
                    </a:lnTo>
                    <a:lnTo>
                      <a:pt x="1112" y="3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8" name="Freeform 95"/>
              <p:cNvSpPr>
                <a:spLocks/>
              </p:cNvSpPr>
              <p:nvPr/>
            </p:nvSpPr>
            <p:spPr bwMode="auto">
              <a:xfrm>
                <a:off x="3888" y="1584"/>
                <a:ext cx="1038" cy="354"/>
              </a:xfrm>
              <a:custGeom>
                <a:avLst/>
                <a:gdLst>
                  <a:gd name="T0" fmla="*/ 1033 w 1038"/>
                  <a:gd name="T1" fmla="*/ 263 h 354"/>
                  <a:gd name="T2" fmla="*/ 976 w 1038"/>
                  <a:gd name="T3" fmla="*/ 325 h 354"/>
                  <a:gd name="T4" fmla="*/ 997 w 1038"/>
                  <a:gd name="T5" fmla="*/ 354 h 354"/>
                  <a:gd name="T6" fmla="*/ 53 w 1038"/>
                  <a:gd name="T7" fmla="*/ 354 h 354"/>
                  <a:gd name="T8" fmla="*/ 12 w 1038"/>
                  <a:gd name="T9" fmla="*/ 287 h 354"/>
                  <a:gd name="T10" fmla="*/ 869 w 1038"/>
                  <a:gd name="T11" fmla="*/ 287 h 354"/>
                  <a:gd name="T12" fmla="*/ 842 w 1038"/>
                  <a:gd name="T13" fmla="*/ 249 h 354"/>
                  <a:gd name="T14" fmla="*/ 0 w 1038"/>
                  <a:gd name="T15" fmla="*/ 249 h 354"/>
                  <a:gd name="T16" fmla="*/ 36 w 1038"/>
                  <a:gd name="T17" fmla="*/ 0 h 354"/>
                  <a:gd name="T18" fmla="*/ 895 w 1038"/>
                  <a:gd name="T19" fmla="*/ 0 h 354"/>
                  <a:gd name="T20" fmla="*/ 895 w 1038"/>
                  <a:gd name="T21" fmla="*/ 0 h 354"/>
                  <a:gd name="T22" fmla="*/ 895 w 1038"/>
                  <a:gd name="T23" fmla="*/ 1 h 354"/>
                  <a:gd name="T24" fmla="*/ 895 w 1038"/>
                  <a:gd name="T25" fmla="*/ 1 h 354"/>
                  <a:gd name="T26" fmla="*/ 895 w 1038"/>
                  <a:gd name="T27" fmla="*/ 2 h 354"/>
                  <a:gd name="T28" fmla="*/ 895 w 1038"/>
                  <a:gd name="T29" fmla="*/ 5 h 354"/>
                  <a:gd name="T30" fmla="*/ 904 w 1038"/>
                  <a:gd name="T31" fmla="*/ 26 h 354"/>
                  <a:gd name="T32" fmla="*/ 788 w 1038"/>
                  <a:gd name="T33" fmla="*/ 26 h 354"/>
                  <a:gd name="T34" fmla="*/ 816 w 1038"/>
                  <a:gd name="T35" fmla="*/ 83 h 354"/>
                  <a:gd name="T36" fmla="*/ 1037 w 1038"/>
                  <a:gd name="T37" fmla="*/ 85 h 354"/>
                  <a:gd name="T38" fmla="*/ 1037 w 1038"/>
                  <a:gd name="T39" fmla="*/ 85 h 354"/>
                  <a:gd name="T40" fmla="*/ 1038 w 1038"/>
                  <a:gd name="T41" fmla="*/ 86 h 354"/>
                  <a:gd name="T42" fmla="*/ 1038 w 1038"/>
                  <a:gd name="T43" fmla="*/ 86 h 354"/>
                  <a:gd name="T44" fmla="*/ 1038 w 1038"/>
                  <a:gd name="T45" fmla="*/ 87 h 354"/>
                  <a:gd name="T46" fmla="*/ 1033 w 1038"/>
                  <a:gd name="T47" fmla="*/ 263 h 35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038" h="354">
                    <a:moveTo>
                      <a:pt x="1033" y="263"/>
                    </a:moveTo>
                    <a:lnTo>
                      <a:pt x="976" y="325"/>
                    </a:lnTo>
                    <a:lnTo>
                      <a:pt x="997" y="354"/>
                    </a:lnTo>
                    <a:lnTo>
                      <a:pt x="53" y="354"/>
                    </a:lnTo>
                    <a:lnTo>
                      <a:pt x="12" y="287"/>
                    </a:lnTo>
                    <a:lnTo>
                      <a:pt x="869" y="287"/>
                    </a:lnTo>
                    <a:lnTo>
                      <a:pt x="842" y="249"/>
                    </a:lnTo>
                    <a:lnTo>
                      <a:pt x="0" y="249"/>
                    </a:lnTo>
                    <a:lnTo>
                      <a:pt x="36" y="0"/>
                    </a:lnTo>
                    <a:lnTo>
                      <a:pt x="895" y="0"/>
                    </a:lnTo>
                    <a:lnTo>
                      <a:pt x="895" y="1"/>
                    </a:lnTo>
                    <a:lnTo>
                      <a:pt x="895" y="2"/>
                    </a:lnTo>
                    <a:lnTo>
                      <a:pt x="895" y="5"/>
                    </a:lnTo>
                    <a:lnTo>
                      <a:pt x="904" y="26"/>
                    </a:lnTo>
                    <a:lnTo>
                      <a:pt x="788" y="26"/>
                    </a:lnTo>
                    <a:lnTo>
                      <a:pt x="816" y="83"/>
                    </a:lnTo>
                    <a:lnTo>
                      <a:pt x="1037" y="85"/>
                    </a:lnTo>
                    <a:lnTo>
                      <a:pt x="1038" y="86"/>
                    </a:lnTo>
                    <a:lnTo>
                      <a:pt x="1038" y="87"/>
                    </a:lnTo>
                    <a:lnTo>
                      <a:pt x="1033" y="263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9" name="Freeform 96"/>
              <p:cNvSpPr>
                <a:spLocks/>
              </p:cNvSpPr>
              <p:nvPr/>
            </p:nvSpPr>
            <p:spPr bwMode="auto">
              <a:xfrm>
                <a:off x="4873" y="1694"/>
                <a:ext cx="35" cy="75"/>
              </a:xfrm>
              <a:custGeom>
                <a:avLst/>
                <a:gdLst>
                  <a:gd name="T0" fmla="*/ 17 w 35"/>
                  <a:gd name="T1" fmla="*/ 0 h 75"/>
                  <a:gd name="T2" fmla="*/ 11 w 35"/>
                  <a:gd name="T3" fmla="*/ 3 h 75"/>
                  <a:gd name="T4" fmla="*/ 5 w 35"/>
                  <a:gd name="T5" fmla="*/ 11 h 75"/>
                  <a:gd name="T6" fmla="*/ 1 w 35"/>
                  <a:gd name="T7" fmla="*/ 24 h 75"/>
                  <a:gd name="T8" fmla="*/ 0 w 35"/>
                  <a:gd name="T9" fmla="*/ 38 h 75"/>
                  <a:gd name="T10" fmla="*/ 1 w 35"/>
                  <a:gd name="T11" fmla="*/ 53 h 75"/>
                  <a:gd name="T12" fmla="*/ 5 w 35"/>
                  <a:gd name="T13" fmla="*/ 64 h 75"/>
                  <a:gd name="T14" fmla="*/ 11 w 35"/>
                  <a:gd name="T15" fmla="*/ 71 h 75"/>
                  <a:gd name="T16" fmla="*/ 17 w 35"/>
                  <a:gd name="T17" fmla="*/ 75 h 75"/>
                  <a:gd name="T18" fmla="*/ 24 w 35"/>
                  <a:gd name="T19" fmla="*/ 71 h 75"/>
                  <a:gd name="T20" fmla="*/ 29 w 35"/>
                  <a:gd name="T21" fmla="*/ 64 h 75"/>
                  <a:gd name="T22" fmla="*/ 34 w 35"/>
                  <a:gd name="T23" fmla="*/ 53 h 75"/>
                  <a:gd name="T24" fmla="*/ 35 w 35"/>
                  <a:gd name="T25" fmla="*/ 38 h 75"/>
                  <a:gd name="T26" fmla="*/ 34 w 35"/>
                  <a:gd name="T27" fmla="*/ 24 h 75"/>
                  <a:gd name="T28" fmla="*/ 29 w 35"/>
                  <a:gd name="T29" fmla="*/ 11 h 75"/>
                  <a:gd name="T30" fmla="*/ 24 w 35"/>
                  <a:gd name="T31" fmla="*/ 3 h 75"/>
                  <a:gd name="T32" fmla="*/ 17 w 35"/>
                  <a:gd name="T33" fmla="*/ 0 h 7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5" h="75">
                    <a:moveTo>
                      <a:pt x="17" y="0"/>
                    </a:moveTo>
                    <a:lnTo>
                      <a:pt x="11" y="3"/>
                    </a:lnTo>
                    <a:lnTo>
                      <a:pt x="5" y="11"/>
                    </a:lnTo>
                    <a:lnTo>
                      <a:pt x="1" y="24"/>
                    </a:lnTo>
                    <a:lnTo>
                      <a:pt x="0" y="38"/>
                    </a:lnTo>
                    <a:lnTo>
                      <a:pt x="1" y="53"/>
                    </a:lnTo>
                    <a:lnTo>
                      <a:pt x="5" y="64"/>
                    </a:lnTo>
                    <a:lnTo>
                      <a:pt x="11" y="71"/>
                    </a:lnTo>
                    <a:lnTo>
                      <a:pt x="17" y="75"/>
                    </a:lnTo>
                    <a:lnTo>
                      <a:pt x="24" y="71"/>
                    </a:lnTo>
                    <a:lnTo>
                      <a:pt x="29" y="64"/>
                    </a:lnTo>
                    <a:lnTo>
                      <a:pt x="34" y="53"/>
                    </a:lnTo>
                    <a:lnTo>
                      <a:pt x="35" y="38"/>
                    </a:lnTo>
                    <a:lnTo>
                      <a:pt x="34" y="24"/>
                    </a:lnTo>
                    <a:lnTo>
                      <a:pt x="29" y="11"/>
                    </a:lnTo>
                    <a:lnTo>
                      <a:pt x="24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80" name="Freeform 97"/>
              <p:cNvSpPr>
                <a:spLocks/>
              </p:cNvSpPr>
              <p:nvPr/>
            </p:nvSpPr>
            <p:spPr bwMode="auto">
              <a:xfrm>
                <a:off x="4481" y="1614"/>
                <a:ext cx="189" cy="49"/>
              </a:xfrm>
              <a:custGeom>
                <a:avLst/>
                <a:gdLst>
                  <a:gd name="T0" fmla="*/ 23 w 189"/>
                  <a:gd name="T1" fmla="*/ 49 h 49"/>
                  <a:gd name="T2" fmla="*/ 0 w 189"/>
                  <a:gd name="T3" fmla="*/ 0 h 49"/>
                  <a:gd name="T4" fmla="*/ 162 w 189"/>
                  <a:gd name="T5" fmla="*/ 0 h 49"/>
                  <a:gd name="T6" fmla="*/ 189 w 189"/>
                  <a:gd name="T7" fmla="*/ 49 h 49"/>
                  <a:gd name="T8" fmla="*/ 23 w 189"/>
                  <a:gd name="T9" fmla="*/ 49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9" h="49">
                    <a:moveTo>
                      <a:pt x="23" y="49"/>
                    </a:moveTo>
                    <a:lnTo>
                      <a:pt x="0" y="0"/>
                    </a:lnTo>
                    <a:lnTo>
                      <a:pt x="162" y="0"/>
                    </a:lnTo>
                    <a:lnTo>
                      <a:pt x="189" y="49"/>
                    </a:lnTo>
                    <a:lnTo>
                      <a:pt x="23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69" name="Group 98"/>
            <p:cNvGrpSpPr>
              <a:grpSpLocks/>
            </p:cNvGrpSpPr>
            <p:nvPr/>
          </p:nvGrpSpPr>
          <p:grpSpPr bwMode="auto">
            <a:xfrm>
              <a:off x="1728" y="1008"/>
              <a:ext cx="1073" cy="483"/>
              <a:chOff x="2375" y="2170"/>
              <a:chExt cx="1073" cy="483"/>
            </a:xfrm>
          </p:grpSpPr>
          <p:sp>
            <p:nvSpPr>
              <p:cNvPr id="28770" name="Freeform 99"/>
              <p:cNvSpPr>
                <a:spLocks/>
              </p:cNvSpPr>
              <p:nvPr/>
            </p:nvSpPr>
            <p:spPr bwMode="auto">
              <a:xfrm>
                <a:off x="2375" y="2170"/>
                <a:ext cx="1073" cy="483"/>
              </a:xfrm>
              <a:custGeom>
                <a:avLst/>
                <a:gdLst>
                  <a:gd name="T0" fmla="*/ 245 w 1073"/>
                  <a:gd name="T1" fmla="*/ 482 h 483"/>
                  <a:gd name="T2" fmla="*/ 260 w 1073"/>
                  <a:gd name="T3" fmla="*/ 477 h 483"/>
                  <a:gd name="T4" fmla="*/ 272 w 1073"/>
                  <a:gd name="T5" fmla="*/ 468 h 483"/>
                  <a:gd name="T6" fmla="*/ 282 w 1073"/>
                  <a:gd name="T7" fmla="*/ 455 h 483"/>
                  <a:gd name="T8" fmla="*/ 288 w 1073"/>
                  <a:gd name="T9" fmla="*/ 455 h 483"/>
                  <a:gd name="T10" fmla="*/ 298 w 1073"/>
                  <a:gd name="T11" fmla="*/ 468 h 483"/>
                  <a:gd name="T12" fmla="*/ 311 w 1073"/>
                  <a:gd name="T13" fmla="*/ 477 h 483"/>
                  <a:gd name="T14" fmla="*/ 326 w 1073"/>
                  <a:gd name="T15" fmla="*/ 482 h 483"/>
                  <a:gd name="T16" fmla="*/ 344 w 1073"/>
                  <a:gd name="T17" fmla="*/ 482 h 483"/>
                  <a:gd name="T18" fmla="*/ 362 w 1073"/>
                  <a:gd name="T19" fmla="*/ 474 h 483"/>
                  <a:gd name="T20" fmla="*/ 376 w 1073"/>
                  <a:gd name="T21" fmla="*/ 459 h 483"/>
                  <a:gd name="T22" fmla="*/ 385 w 1073"/>
                  <a:gd name="T23" fmla="*/ 441 h 483"/>
                  <a:gd name="T24" fmla="*/ 734 w 1073"/>
                  <a:gd name="T25" fmla="*/ 430 h 483"/>
                  <a:gd name="T26" fmla="*/ 739 w 1073"/>
                  <a:gd name="T27" fmla="*/ 450 h 483"/>
                  <a:gd name="T28" fmla="*/ 750 w 1073"/>
                  <a:gd name="T29" fmla="*/ 468 h 483"/>
                  <a:gd name="T30" fmla="*/ 767 w 1073"/>
                  <a:gd name="T31" fmla="*/ 479 h 483"/>
                  <a:gd name="T32" fmla="*/ 786 w 1073"/>
                  <a:gd name="T33" fmla="*/ 483 h 483"/>
                  <a:gd name="T34" fmla="*/ 801 w 1073"/>
                  <a:gd name="T35" fmla="*/ 481 h 483"/>
                  <a:gd name="T36" fmla="*/ 816 w 1073"/>
                  <a:gd name="T37" fmla="*/ 473 h 483"/>
                  <a:gd name="T38" fmla="*/ 827 w 1073"/>
                  <a:gd name="T39" fmla="*/ 462 h 483"/>
                  <a:gd name="T40" fmla="*/ 835 w 1073"/>
                  <a:gd name="T41" fmla="*/ 447 h 483"/>
                  <a:gd name="T42" fmla="*/ 843 w 1073"/>
                  <a:gd name="T43" fmla="*/ 462 h 483"/>
                  <a:gd name="T44" fmla="*/ 853 w 1073"/>
                  <a:gd name="T45" fmla="*/ 473 h 483"/>
                  <a:gd name="T46" fmla="*/ 868 w 1073"/>
                  <a:gd name="T47" fmla="*/ 481 h 483"/>
                  <a:gd name="T48" fmla="*/ 883 w 1073"/>
                  <a:gd name="T49" fmla="*/ 483 h 483"/>
                  <a:gd name="T50" fmla="*/ 902 w 1073"/>
                  <a:gd name="T51" fmla="*/ 479 h 483"/>
                  <a:gd name="T52" fmla="*/ 919 w 1073"/>
                  <a:gd name="T53" fmla="*/ 468 h 483"/>
                  <a:gd name="T54" fmla="*/ 930 w 1073"/>
                  <a:gd name="T55" fmla="*/ 450 h 483"/>
                  <a:gd name="T56" fmla="*/ 935 w 1073"/>
                  <a:gd name="T57" fmla="*/ 430 h 483"/>
                  <a:gd name="T58" fmla="*/ 994 w 1073"/>
                  <a:gd name="T59" fmla="*/ 302 h 483"/>
                  <a:gd name="T60" fmla="*/ 59 w 1073"/>
                  <a:gd name="T61" fmla="*/ 0 h 483"/>
                  <a:gd name="T62" fmla="*/ 74 w 1073"/>
                  <a:gd name="T63" fmla="*/ 430 h 483"/>
                  <a:gd name="T64" fmla="*/ 187 w 1073"/>
                  <a:gd name="T65" fmla="*/ 441 h 483"/>
                  <a:gd name="T66" fmla="*/ 195 w 1073"/>
                  <a:gd name="T67" fmla="*/ 459 h 483"/>
                  <a:gd name="T68" fmla="*/ 209 w 1073"/>
                  <a:gd name="T69" fmla="*/ 474 h 483"/>
                  <a:gd name="T70" fmla="*/ 228 w 1073"/>
                  <a:gd name="T71" fmla="*/ 482 h 4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73" h="483">
                    <a:moveTo>
                      <a:pt x="237" y="483"/>
                    </a:moveTo>
                    <a:lnTo>
                      <a:pt x="245" y="482"/>
                    </a:lnTo>
                    <a:lnTo>
                      <a:pt x="253" y="481"/>
                    </a:lnTo>
                    <a:lnTo>
                      <a:pt x="260" y="477"/>
                    </a:lnTo>
                    <a:lnTo>
                      <a:pt x="267" y="473"/>
                    </a:lnTo>
                    <a:lnTo>
                      <a:pt x="272" y="468"/>
                    </a:lnTo>
                    <a:lnTo>
                      <a:pt x="278" y="462"/>
                    </a:lnTo>
                    <a:lnTo>
                      <a:pt x="282" y="455"/>
                    </a:lnTo>
                    <a:lnTo>
                      <a:pt x="285" y="447"/>
                    </a:lnTo>
                    <a:lnTo>
                      <a:pt x="288" y="455"/>
                    </a:lnTo>
                    <a:lnTo>
                      <a:pt x="294" y="462"/>
                    </a:lnTo>
                    <a:lnTo>
                      <a:pt x="298" y="468"/>
                    </a:lnTo>
                    <a:lnTo>
                      <a:pt x="305" y="473"/>
                    </a:lnTo>
                    <a:lnTo>
                      <a:pt x="311" y="477"/>
                    </a:lnTo>
                    <a:lnTo>
                      <a:pt x="319" y="481"/>
                    </a:lnTo>
                    <a:lnTo>
                      <a:pt x="326" y="482"/>
                    </a:lnTo>
                    <a:lnTo>
                      <a:pt x="334" y="483"/>
                    </a:lnTo>
                    <a:lnTo>
                      <a:pt x="344" y="482"/>
                    </a:lnTo>
                    <a:lnTo>
                      <a:pt x="354" y="479"/>
                    </a:lnTo>
                    <a:lnTo>
                      <a:pt x="362" y="474"/>
                    </a:lnTo>
                    <a:lnTo>
                      <a:pt x="370" y="468"/>
                    </a:lnTo>
                    <a:lnTo>
                      <a:pt x="376" y="459"/>
                    </a:lnTo>
                    <a:lnTo>
                      <a:pt x="382" y="450"/>
                    </a:lnTo>
                    <a:lnTo>
                      <a:pt x="385" y="441"/>
                    </a:lnTo>
                    <a:lnTo>
                      <a:pt x="386" y="430"/>
                    </a:lnTo>
                    <a:lnTo>
                      <a:pt x="734" y="430"/>
                    </a:lnTo>
                    <a:lnTo>
                      <a:pt x="735" y="441"/>
                    </a:lnTo>
                    <a:lnTo>
                      <a:pt x="739" y="450"/>
                    </a:lnTo>
                    <a:lnTo>
                      <a:pt x="744" y="459"/>
                    </a:lnTo>
                    <a:lnTo>
                      <a:pt x="750" y="468"/>
                    </a:lnTo>
                    <a:lnTo>
                      <a:pt x="758" y="474"/>
                    </a:lnTo>
                    <a:lnTo>
                      <a:pt x="767" y="479"/>
                    </a:lnTo>
                    <a:lnTo>
                      <a:pt x="776" y="482"/>
                    </a:lnTo>
                    <a:lnTo>
                      <a:pt x="786" y="483"/>
                    </a:lnTo>
                    <a:lnTo>
                      <a:pt x="794" y="482"/>
                    </a:lnTo>
                    <a:lnTo>
                      <a:pt x="801" y="481"/>
                    </a:lnTo>
                    <a:lnTo>
                      <a:pt x="809" y="477"/>
                    </a:lnTo>
                    <a:lnTo>
                      <a:pt x="816" y="473"/>
                    </a:lnTo>
                    <a:lnTo>
                      <a:pt x="822" y="468"/>
                    </a:lnTo>
                    <a:lnTo>
                      <a:pt x="827" y="462"/>
                    </a:lnTo>
                    <a:lnTo>
                      <a:pt x="832" y="455"/>
                    </a:lnTo>
                    <a:lnTo>
                      <a:pt x="835" y="447"/>
                    </a:lnTo>
                    <a:lnTo>
                      <a:pt x="838" y="455"/>
                    </a:lnTo>
                    <a:lnTo>
                      <a:pt x="843" y="462"/>
                    </a:lnTo>
                    <a:lnTo>
                      <a:pt x="848" y="468"/>
                    </a:lnTo>
                    <a:lnTo>
                      <a:pt x="853" y="473"/>
                    </a:lnTo>
                    <a:lnTo>
                      <a:pt x="860" y="477"/>
                    </a:lnTo>
                    <a:lnTo>
                      <a:pt x="868" y="481"/>
                    </a:lnTo>
                    <a:lnTo>
                      <a:pt x="875" y="482"/>
                    </a:lnTo>
                    <a:lnTo>
                      <a:pt x="883" y="483"/>
                    </a:lnTo>
                    <a:lnTo>
                      <a:pt x="893" y="482"/>
                    </a:lnTo>
                    <a:lnTo>
                      <a:pt x="902" y="479"/>
                    </a:lnTo>
                    <a:lnTo>
                      <a:pt x="911" y="474"/>
                    </a:lnTo>
                    <a:lnTo>
                      <a:pt x="919" y="468"/>
                    </a:lnTo>
                    <a:lnTo>
                      <a:pt x="925" y="459"/>
                    </a:lnTo>
                    <a:lnTo>
                      <a:pt x="930" y="450"/>
                    </a:lnTo>
                    <a:lnTo>
                      <a:pt x="934" y="441"/>
                    </a:lnTo>
                    <a:lnTo>
                      <a:pt x="935" y="430"/>
                    </a:lnTo>
                    <a:lnTo>
                      <a:pt x="1073" y="430"/>
                    </a:lnTo>
                    <a:lnTo>
                      <a:pt x="994" y="302"/>
                    </a:lnTo>
                    <a:lnTo>
                      <a:pt x="1038" y="0"/>
                    </a:lnTo>
                    <a:lnTo>
                      <a:pt x="59" y="0"/>
                    </a:lnTo>
                    <a:lnTo>
                      <a:pt x="0" y="309"/>
                    </a:lnTo>
                    <a:lnTo>
                      <a:pt x="74" y="430"/>
                    </a:lnTo>
                    <a:lnTo>
                      <a:pt x="185" y="430"/>
                    </a:lnTo>
                    <a:lnTo>
                      <a:pt x="187" y="441"/>
                    </a:lnTo>
                    <a:lnTo>
                      <a:pt x="190" y="450"/>
                    </a:lnTo>
                    <a:lnTo>
                      <a:pt x="195" y="459"/>
                    </a:lnTo>
                    <a:lnTo>
                      <a:pt x="202" y="468"/>
                    </a:lnTo>
                    <a:lnTo>
                      <a:pt x="209" y="474"/>
                    </a:lnTo>
                    <a:lnTo>
                      <a:pt x="218" y="479"/>
                    </a:lnTo>
                    <a:lnTo>
                      <a:pt x="228" y="482"/>
                    </a:lnTo>
                    <a:lnTo>
                      <a:pt x="237" y="4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1" name="Freeform 100"/>
              <p:cNvSpPr>
                <a:spLocks/>
              </p:cNvSpPr>
              <p:nvPr/>
            </p:nvSpPr>
            <p:spPr bwMode="auto">
              <a:xfrm>
                <a:off x="2415" y="2208"/>
                <a:ext cx="965" cy="354"/>
              </a:xfrm>
              <a:custGeom>
                <a:avLst/>
                <a:gdLst>
                  <a:gd name="T0" fmla="*/ 0 w 965"/>
                  <a:gd name="T1" fmla="*/ 264 h 354"/>
                  <a:gd name="T2" fmla="*/ 50 w 965"/>
                  <a:gd name="T3" fmla="*/ 0 h 354"/>
                  <a:gd name="T4" fmla="*/ 954 w 965"/>
                  <a:gd name="T5" fmla="*/ 0 h 354"/>
                  <a:gd name="T6" fmla="*/ 918 w 965"/>
                  <a:gd name="T7" fmla="*/ 249 h 354"/>
                  <a:gd name="T8" fmla="*/ 131 w 965"/>
                  <a:gd name="T9" fmla="*/ 249 h 354"/>
                  <a:gd name="T10" fmla="*/ 161 w 965"/>
                  <a:gd name="T11" fmla="*/ 287 h 354"/>
                  <a:gd name="T12" fmla="*/ 924 w 965"/>
                  <a:gd name="T13" fmla="*/ 287 h 354"/>
                  <a:gd name="T14" fmla="*/ 965 w 965"/>
                  <a:gd name="T15" fmla="*/ 354 h 354"/>
                  <a:gd name="T16" fmla="*/ 55 w 965"/>
                  <a:gd name="T17" fmla="*/ 354 h 354"/>
                  <a:gd name="T18" fmla="*/ 0 w 965"/>
                  <a:gd name="T19" fmla="*/ 264 h 3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5" h="354">
                    <a:moveTo>
                      <a:pt x="0" y="264"/>
                    </a:moveTo>
                    <a:lnTo>
                      <a:pt x="50" y="0"/>
                    </a:lnTo>
                    <a:lnTo>
                      <a:pt x="954" y="0"/>
                    </a:lnTo>
                    <a:lnTo>
                      <a:pt x="918" y="249"/>
                    </a:lnTo>
                    <a:lnTo>
                      <a:pt x="131" y="249"/>
                    </a:lnTo>
                    <a:lnTo>
                      <a:pt x="161" y="287"/>
                    </a:lnTo>
                    <a:lnTo>
                      <a:pt x="924" y="287"/>
                    </a:lnTo>
                    <a:lnTo>
                      <a:pt x="965" y="354"/>
                    </a:lnTo>
                    <a:lnTo>
                      <a:pt x="55" y="354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2" name="Freeform 101"/>
              <p:cNvSpPr>
                <a:spLocks/>
              </p:cNvSpPr>
              <p:nvPr/>
            </p:nvSpPr>
            <p:spPr bwMode="auto">
              <a:xfrm>
                <a:off x="2650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2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3" name="Freeform 102"/>
              <p:cNvSpPr>
                <a:spLocks/>
              </p:cNvSpPr>
              <p:nvPr/>
            </p:nvSpPr>
            <p:spPr bwMode="auto">
              <a:xfrm>
                <a:off x="2481" y="2262"/>
                <a:ext cx="138" cy="110"/>
              </a:xfrm>
              <a:custGeom>
                <a:avLst/>
                <a:gdLst>
                  <a:gd name="T0" fmla="*/ 122 w 138"/>
                  <a:gd name="T1" fmla="*/ 110 h 110"/>
                  <a:gd name="T2" fmla="*/ 138 w 138"/>
                  <a:gd name="T3" fmla="*/ 0 h 110"/>
                  <a:gd name="T4" fmla="*/ 15 w 138"/>
                  <a:gd name="T5" fmla="*/ 0 h 110"/>
                  <a:gd name="T6" fmla="*/ 0 w 138"/>
                  <a:gd name="T7" fmla="*/ 110 h 110"/>
                  <a:gd name="T8" fmla="*/ 122 w 138"/>
                  <a:gd name="T9" fmla="*/ 11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22" y="110"/>
                    </a:moveTo>
                    <a:lnTo>
                      <a:pt x="138" y="0"/>
                    </a:lnTo>
                    <a:lnTo>
                      <a:pt x="15" y="0"/>
                    </a:lnTo>
                    <a:lnTo>
                      <a:pt x="0" y="110"/>
                    </a:lnTo>
                    <a:lnTo>
                      <a:pt x="122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4" name="Freeform 103"/>
              <p:cNvSpPr>
                <a:spLocks/>
              </p:cNvSpPr>
              <p:nvPr/>
            </p:nvSpPr>
            <p:spPr bwMode="auto">
              <a:xfrm>
                <a:off x="2820" y="2262"/>
                <a:ext cx="137" cy="110"/>
              </a:xfrm>
              <a:custGeom>
                <a:avLst/>
                <a:gdLst>
                  <a:gd name="T0" fmla="*/ 137 w 137"/>
                  <a:gd name="T1" fmla="*/ 0 h 110"/>
                  <a:gd name="T2" fmla="*/ 16 w 137"/>
                  <a:gd name="T3" fmla="*/ 0 h 110"/>
                  <a:gd name="T4" fmla="*/ 0 w 137"/>
                  <a:gd name="T5" fmla="*/ 110 h 110"/>
                  <a:gd name="T6" fmla="*/ 122 w 137"/>
                  <a:gd name="T7" fmla="*/ 110 h 110"/>
                  <a:gd name="T8" fmla="*/ 137 w 13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10">
                    <a:moveTo>
                      <a:pt x="137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5" name="Freeform 104"/>
              <p:cNvSpPr>
                <a:spLocks/>
              </p:cNvSpPr>
              <p:nvPr/>
            </p:nvSpPr>
            <p:spPr bwMode="auto">
              <a:xfrm>
                <a:off x="2989" y="2262"/>
                <a:ext cx="136" cy="110"/>
              </a:xfrm>
              <a:custGeom>
                <a:avLst/>
                <a:gdLst>
                  <a:gd name="T0" fmla="*/ 136 w 136"/>
                  <a:gd name="T1" fmla="*/ 0 h 110"/>
                  <a:gd name="T2" fmla="*/ 16 w 136"/>
                  <a:gd name="T3" fmla="*/ 0 h 110"/>
                  <a:gd name="T4" fmla="*/ 0 w 136"/>
                  <a:gd name="T5" fmla="*/ 110 h 110"/>
                  <a:gd name="T6" fmla="*/ 121 w 136"/>
                  <a:gd name="T7" fmla="*/ 110 h 110"/>
                  <a:gd name="T8" fmla="*/ 136 w 136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" h="110">
                    <a:moveTo>
                      <a:pt x="136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1" y="11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6" name="Freeform 105"/>
              <p:cNvSpPr>
                <a:spLocks/>
              </p:cNvSpPr>
              <p:nvPr/>
            </p:nvSpPr>
            <p:spPr bwMode="auto">
              <a:xfrm>
                <a:off x="3162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3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3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8684" name="Group 106"/>
          <p:cNvGrpSpPr>
            <a:grpSpLocks/>
          </p:cNvGrpSpPr>
          <p:nvPr/>
        </p:nvGrpSpPr>
        <p:grpSpPr bwMode="auto">
          <a:xfrm rot="-5400000">
            <a:off x="2493963" y="5580063"/>
            <a:ext cx="2103437" cy="350837"/>
            <a:chOff x="624" y="960"/>
            <a:chExt cx="3325" cy="531"/>
          </a:xfrm>
        </p:grpSpPr>
        <p:grpSp>
          <p:nvGrpSpPr>
            <p:cNvPr id="28746" name="Group 107"/>
            <p:cNvGrpSpPr>
              <a:grpSpLocks/>
            </p:cNvGrpSpPr>
            <p:nvPr/>
          </p:nvGrpSpPr>
          <p:grpSpPr bwMode="auto">
            <a:xfrm>
              <a:off x="624" y="1008"/>
              <a:ext cx="1073" cy="483"/>
              <a:chOff x="2375" y="2170"/>
              <a:chExt cx="1073" cy="483"/>
            </a:xfrm>
          </p:grpSpPr>
          <p:sp>
            <p:nvSpPr>
              <p:cNvPr id="28760" name="Freeform 108"/>
              <p:cNvSpPr>
                <a:spLocks/>
              </p:cNvSpPr>
              <p:nvPr/>
            </p:nvSpPr>
            <p:spPr bwMode="auto">
              <a:xfrm>
                <a:off x="2375" y="2170"/>
                <a:ext cx="1073" cy="483"/>
              </a:xfrm>
              <a:custGeom>
                <a:avLst/>
                <a:gdLst>
                  <a:gd name="T0" fmla="*/ 245 w 1073"/>
                  <a:gd name="T1" fmla="*/ 482 h 483"/>
                  <a:gd name="T2" fmla="*/ 260 w 1073"/>
                  <a:gd name="T3" fmla="*/ 477 h 483"/>
                  <a:gd name="T4" fmla="*/ 272 w 1073"/>
                  <a:gd name="T5" fmla="*/ 468 h 483"/>
                  <a:gd name="T6" fmla="*/ 282 w 1073"/>
                  <a:gd name="T7" fmla="*/ 455 h 483"/>
                  <a:gd name="T8" fmla="*/ 288 w 1073"/>
                  <a:gd name="T9" fmla="*/ 455 h 483"/>
                  <a:gd name="T10" fmla="*/ 298 w 1073"/>
                  <a:gd name="T11" fmla="*/ 468 h 483"/>
                  <a:gd name="T12" fmla="*/ 311 w 1073"/>
                  <a:gd name="T13" fmla="*/ 477 h 483"/>
                  <a:gd name="T14" fmla="*/ 326 w 1073"/>
                  <a:gd name="T15" fmla="*/ 482 h 483"/>
                  <a:gd name="T16" fmla="*/ 344 w 1073"/>
                  <a:gd name="T17" fmla="*/ 482 h 483"/>
                  <a:gd name="T18" fmla="*/ 362 w 1073"/>
                  <a:gd name="T19" fmla="*/ 474 h 483"/>
                  <a:gd name="T20" fmla="*/ 376 w 1073"/>
                  <a:gd name="T21" fmla="*/ 459 h 483"/>
                  <a:gd name="T22" fmla="*/ 385 w 1073"/>
                  <a:gd name="T23" fmla="*/ 441 h 483"/>
                  <a:gd name="T24" fmla="*/ 734 w 1073"/>
                  <a:gd name="T25" fmla="*/ 430 h 483"/>
                  <a:gd name="T26" fmla="*/ 739 w 1073"/>
                  <a:gd name="T27" fmla="*/ 450 h 483"/>
                  <a:gd name="T28" fmla="*/ 750 w 1073"/>
                  <a:gd name="T29" fmla="*/ 468 h 483"/>
                  <a:gd name="T30" fmla="*/ 767 w 1073"/>
                  <a:gd name="T31" fmla="*/ 479 h 483"/>
                  <a:gd name="T32" fmla="*/ 786 w 1073"/>
                  <a:gd name="T33" fmla="*/ 483 h 483"/>
                  <a:gd name="T34" fmla="*/ 801 w 1073"/>
                  <a:gd name="T35" fmla="*/ 481 h 483"/>
                  <a:gd name="T36" fmla="*/ 816 w 1073"/>
                  <a:gd name="T37" fmla="*/ 473 h 483"/>
                  <a:gd name="T38" fmla="*/ 827 w 1073"/>
                  <a:gd name="T39" fmla="*/ 462 h 483"/>
                  <a:gd name="T40" fmla="*/ 835 w 1073"/>
                  <a:gd name="T41" fmla="*/ 447 h 483"/>
                  <a:gd name="T42" fmla="*/ 843 w 1073"/>
                  <a:gd name="T43" fmla="*/ 462 h 483"/>
                  <a:gd name="T44" fmla="*/ 853 w 1073"/>
                  <a:gd name="T45" fmla="*/ 473 h 483"/>
                  <a:gd name="T46" fmla="*/ 868 w 1073"/>
                  <a:gd name="T47" fmla="*/ 481 h 483"/>
                  <a:gd name="T48" fmla="*/ 883 w 1073"/>
                  <a:gd name="T49" fmla="*/ 483 h 483"/>
                  <a:gd name="T50" fmla="*/ 902 w 1073"/>
                  <a:gd name="T51" fmla="*/ 479 h 483"/>
                  <a:gd name="T52" fmla="*/ 919 w 1073"/>
                  <a:gd name="T53" fmla="*/ 468 h 483"/>
                  <a:gd name="T54" fmla="*/ 930 w 1073"/>
                  <a:gd name="T55" fmla="*/ 450 h 483"/>
                  <a:gd name="T56" fmla="*/ 935 w 1073"/>
                  <a:gd name="T57" fmla="*/ 430 h 483"/>
                  <a:gd name="T58" fmla="*/ 994 w 1073"/>
                  <a:gd name="T59" fmla="*/ 302 h 483"/>
                  <a:gd name="T60" fmla="*/ 59 w 1073"/>
                  <a:gd name="T61" fmla="*/ 0 h 483"/>
                  <a:gd name="T62" fmla="*/ 74 w 1073"/>
                  <a:gd name="T63" fmla="*/ 430 h 483"/>
                  <a:gd name="T64" fmla="*/ 187 w 1073"/>
                  <a:gd name="T65" fmla="*/ 441 h 483"/>
                  <a:gd name="T66" fmla="*/ 195 w 1073"/>
                  <a:gd name="T67" fmla="*/ 459 h 483"/>
                  <a:gd name="T68" fmla="*/ 209 w 1073"/>
                  <a:gd name="T69" fmla="*/ 474 h 483"/>
                  <a:gd name="T70" fmla="*/ 228 w 1073"/>
                  <a:gd name="T71" fmla="*/ 482 h 4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73" h="483">
                    <a:moveTo>
                      <a:pt x="237" y="483"/>
                    </a:moveTo>
                    <a:lnTo>
                      <a:pt x="245" y="482"/>
                    </a:lnTo>
                    <a:lnTo>
                      <a:pt x="253" y="481"/>
                    </a:lnTo>
                    <a:lnTo>
                      <a:pt x="260" y="477"/>
                    </a:lnTo>
                    <a:lnTo>
                      <a:pt x="267" y="473"/>
                    </a:lnTo>
                    <a:lnTo>
                      <a:pt x="272" y="468"/>
                    </a:lnTo>
                    <a:lnTo>
                      <a:pt x="278" y="462"/>
                    </a:lnTo>
                    <a:lnTo>
                      <a:pt x="282" y="455"/>
                    </a:lnTo>
                    <a:lnTo>
                      <a:pt x="285" y="447"/>
                    </a:lnTo>
                    <a:lnTo>
                      <a:pt x="288" y="455"/>
                    </a:lnTo>
                    <a:lnTo>
                      <a:pt x="294" y="462"/>
                    </a:lnTo>
                    <a:lnTo>
                      <a:pt x="298" y="468"/>
                    </a:lnTo>
                    <a:lnTo>
                      <a:pt x="305" y="473"/>
                    </a:lnTo>
                    <a:lnTo>
                      <a:pt x="311" y="477"/>
                    </a:lnTo>
                    <a:lnTo>
                      <a:pt x="319" y="481"/>
                    </a:lnTo>
                    <a:lnTo>
                      <a:pt x="326" y="482"/>
                    </a:lnTo>
                    <a:lnTo>
                      <a:pt x="334" y="483"/>
                    </a:lnTo>
                    <a:lnTo>
                      <a:pt x="344" y="482"/>
                    </a:lnTo>
                    <a:lnTo>
                      <a:pt x="354" y="479"/>
                    </a:lnTo>
                    <a:lnTo>
                      <a:pt x="362" y="474"/>
                    </a:lnTo>
                    <a:lnTo>
                      <a:pt x="370" y="468"/>
                    </a:lnTo>
                    <a:lnTo>
                      <a:pt x="376" y="459"/>
                    </a:lnTo>
                    <a:lnTo>
                      <a:pt x="382" y="450"/>
                    </a:lnTo>
                    <a:lnTo>
                      <a:pt x="385" y="441"/>
                    </a:lnTo>
                    <a:lnTo>
                      <a:pt x="386" y="430"/>
                    </a:lnTo>
                    <a:lnTo>
                      <a:pt x="734" y="430"/>
                    </a:lnTo>
                    <a:lnTo>
                      <a:pt x="735" y="441"/>
                    </a:lnTo>
                    <a:lnTo>
                      <a:pt x="739" y="450"/>
                    </a:lnTo>
                    <a:lnTo>
                      <a:pt x="744" y="459"/>
                    </a:lnTo>
                    <a:lnTo>
                      <a:pt x="750" y="468"/>
                    </a:lnTo>
                    <a:lnTo>
                      <a:pt x="758" y="474"/>
                    </a:lnTo>
                    <a:lnTo>
                      <a:pt x="767" y="479"/>
                    </a:lnTo>
                    <a:lnTo>
                      <a:pt x="776" y="482"/>
                    </a:lnTo>
                    <a:lnTo>
                      <a:pt x="786" y="483"/>
                    </a:lnTo>
                    <a:lnTo>
                      <a:pt x="794" y="482"/>
                    </a:lnTo>
                    <a:lnTo>
                      <a:pt x="801" y="481"/>
                    </a:lnTo>
                    <a:lnTo>
                      <a:pt x="809" y="477"/>
                    </a:lnTo>
                    <a:lnTo>
                      <a:pt x="816" y="473"/>
                    </a:lnTo>
                    <a:lnTo>
                      <a:pt x="822" y="468"/>
                    </a:lnTo>
                    <a:lnTo>
                      <a:pt x="827" y="462"/>
                    </a:lnTo>
                    <a:lnTo>
                      <a:pt x="832" y="455"/>
                    </a:lnTo>
                    <a:lnTo>
                      <a:pt x="835" y="447"/>
                    </a:lnTo>
                    <a:lnTo>
                      <a:pt x="838" y="455"/>
                    </a:lnTo>
                    <a:lnTo>
                      <a:pt x="843" y="462"/>
                    </a:lnTo>
                    <a:lnTo>
                      <a:pt x="848" y="468"/>
                    </a:lnTo>
                    <a:lnTo>
                      <a:pt x="853" y="473"/>
                    </a:lnTo>
                    <a:lnTo>
                      <a:pt x="860" y="477"/>
                    </a:lnTo>
                    <a:lnTo>
                      <a:pt x="868" y="481"/>
                    </a:lnTo>
                    <a:lnTo>
                      <a:pt x="875" y="482"/>
                    </a:lnTo>
                    <a:lnTo>
                      <a:pt x="883" y="483"/>
                    </a:lnTo>
                    <a:lnTo>
                      <a:pt x="893" y="482"/>
                    </a:lnTo>
                    <a:lnTo>
                      <a:pt x="902" y="479"/>
                    </a:lnTo>
                    <a:lnTo>
                      <a:pt x="911" y="474"/>
                    </a:lnTo>
                    <a:lnTo>
                      <a:pt x="919" y="468"/>
                    </a:lnTo>
                    <a:lnTo>
                      <a:pt x="925" y="459"/>
                    </a:lnTo>
                    <a:lnTo>
                      <a:pt x="930" y="450"/>
                    </a:lnTo>
                    <a:lnTo>
                      <a:pt x="934" y="441"/>
                    </a:lnTo>
                    <a:lnTo>
                      <a:pt x="935" y="430"/>
                    </a:lnTo>
                    <a:lnTo>
                      <a:pt x="1073" y="430"/>
                    </a:lnTo>
                    <a:lnTo>
                      <a:pt x="994" y="302"/>
                    </a:lnTo>
                    <a:lnTo>
                      <a:pt x="1038" y="0"/>
                    </a:lnTo>
                    <a:lnTo>
                      <a:pt x="59" y="0"/>
                    </a:lnTo>
                    <a:lnTo>
                      <a:pt x="0" y="309"/>
                    </a:lnTo>
                    <a:lnTo>
                      <a:pt x="74" y="430"/>
                    </a:lnTo>
                    <a:lnTo>
                      <a:pt x="185" y="430"/>
                    </a:lnTo>
                    <a:lnTo>
                      <a:pt x="187" y="441"/>
                    </a:lnTo>
                    <a:lnTo>
                      <a:pt x="190" y="450"/>
                    </a:lnTo>
                    <a:lnTo>
                      <a:pt x="195" y="459"/>
                    </a:lnTo>
                    <a:lnTo>
                      <a:pt x="202" y="468"/>
                    </a:lnTo>
                    <a:lnTo>
                      <a:pt x="209" y="474"/>
                    </a:lnTo>
                    <a:lnTo>
                      <a:pt x="218" y="479"/>
                    </a:lnTo>
                    <a:lnTo>
                      <a:pt x="228" y="482"/>
                    </a:lnTo>
                    <a:lnTo>
                      <a:pt x="237" y="4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1" name="Freeform 109"/>
              <p:cNvSpPr>
                <a:spLocks/>
              </p:cNvSpPr>
              <p:nvPr/>
            </p:nvSpPr>
            <p:spPr bwMode="auto">
              <a:xfrm>
                <a:off x="2415" y="2208"/>
                <a:ext cx="965" cy="354"/>
              </a:xfrm>
              <a:custGeom>
                <a:avLst/>
                <a:gdLst>
                  <a:gd name="T0" fmla="*/ 0 w 965"/>
                  <a:gd name="T1" fmla="*/ 264 h 354"/>
                  <a:gd name="T2" fmla="*/ 50 w 965"/>
                  <a:gd name="T3" fmla="*/ 0 h 354"/>
                  <a:gd name="T4" fmla="*/ 954 w 965"/>
                  <a:gd name="T5" fmla="*/ 0 h 354"/>
                  <a:gd name="T6" fmla="*/ 918 w 965"/>
                  <a:gd name="T7" fmla="*/ 249 h 354"/>
                  <a:gd name="T8" fmla="*/ 131 w 965"/>
                  <a:gd name="T9" fmla="*/ 249 h 354"/>
                  <a:gd name="T10" fmla="*/ 161 w 965"/>
                  <a:gd name="T11" fmla="*/ 287 h 354"/>
                  <a:gd name="T12" fmla="*/ 924 w 965"/>
                  <a:gd name="T13" fmla="*/ 287 h 354"/>
                  <a:gd name="T14" fmla="*/ 965 w 965"/>
                  <a:gd name="T15" fmla="*/ 354 h 354"/>
                  <a:gd name="T16" fmla="*/ 55 w 965"/>
                  <a:gd name="T17" fmla="*/ 354 h 354"/>
                  <a:gd name="T18" fmla="*/ 0 w 965"/>
                  <a:gd name="T19" fmla="*/ 264 h 3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5" h="354">
                    <a:moveTo>
                      <a:pt x="0" y="264"/>
                    </a:moveTo>
                    <a:lnTo>
                      <a:pt x="50" y="0"/>
                    </a:lnTo>
                    <a:lnTo>
                      <a:pt x="954" y="0"/>
                    </a:lnTo>
                    <a:lnTo>
                      <a:pt x="918" y="249"/>
                    </a:lnTo>
                    <a:lnTo>
                      <a:pt x="131" y="249"/>
                    </a:lnTo>
                    <a:lnTo>
                      <a:pt x="161" y="287"/>
                    </a:lnTo>
                    <a:lnTo>
                      <a:pt x="924" y="287"/>
                    </a:lnTo>
                    <a:lnTo>
                      <a:pt x="965" y="354"/>
                    </a:lnTo>
                    <a:lnTo>
                      <a:pt x="55" y="354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2" name="Freeform 110"/>
              <p:cNvSpPr>
                <a:spLocks/>
              </p:cNvSpPr>
              <p:nvPr/>
            </p:nvSpPr>
            <p:spPr bwMode="auto">
              <a:xfrm>
                <a:off x="2650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2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3" name="Freeform 111"/>
              <p:cNvSpPr>
                <a:spLocks/>
              </p:cNvSpPr>
              <p:nvPr/>
            </p:nvSpPr>
            <p:spPr bwMode="auto">
              <a:xfrm>
                <a:off x="2481" y="2262"/>
                <a:ext cx="138" cy="110"/>
              </a:xfrm>
              <a:custGeom>
                <a:avLst/>
                <a:gdLst>
                  <a:gd name="T0" fmla="*/ 122 w 138"/>
                  <a:gd name="T1" fmla="*/ 110 h 110"/>
                  <a:gd name="T2" fmla="*/ 138 w 138"/>
                  <a:gd name="T3" fmla="*/ 0 h 110"/>
                  <a:gd name="T4" fmla="*/ 15 w 138"/>
                  <a:gd name="T5" fmla="*/ 0 h 110"/>
                  <a:gd name="T6" fmla="*/ 0 w 138"/>
                  <a:gd name="T7" fmla="*/ 110 h 110"/>
                  <a:gd name="T8" fmla="*/ 122 w 138"/>
                  <a:gd name="T9" fmla="*/ 11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22" y="110"/>
                    </a:moveTo>
                    <a:lnTo>
                      <a:pt x="138" y="0"/>
                    </a:lnTo>
                    <a:lnTo>
                      <a:pt x="15" y="0"/>
                    </a:lnTo>
                    <a:lnTo>
                      <a:pt x="0" y="110"/>
                    </a:lnTo>
                    <a:lnTo>
                      <a:pt x="122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4" name="Freeform 112"/>
              <p:cNvSpPr>
                <a:spLocks/>
              </p:cNvSpPr>
              <p:nvPr/>
            </p:nvSpPr>
            <p:spPr bwMode="auto">
              <a:xfrm>
                <a:off x="2820" y="2262"/>
                <a:ext cx="137" cy="110"/>
              </a:xfrm>
              <a:custGeom>
                <a:avLst/>
                <a:gdLst>
                  <a:gd name="T0" fmla="*/ 137 w 137"/>
                  <a:gd name="T1" fmla="*/ 0 h 110"/>
                  <a:gd name="T2" fmla="*/ 16 w 137"/>
                  <a:gd name="T3" fmla="*/ 0 h 110"/>
                  <a:gd name="T4" fmla="*/ 0 w 137"/>
                  <a:gd name="T5" fmla="*/ 110 h 110"/>
                  <a:gd name="T6" fmla="*/ 122 w 137"/>
                  <a:gd name="T7" fmla="*/ 110 h 110"/>
                  <a:gd name="T8" fmla="*/ 137 w 13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10">
                    <a:moveTo>
                      <a:pt x="137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5" name="Freeform 113"/>
              <p:cNvSpPr>
                <a:spLocks/>
              </p:cNvSpPr>
              <p:nvPr/>
            </p:nvSpPr>
            <p:spPr bwMode="auto">
              <a:xfrm>
                <a:off x="2989" y="2262"/>
                <a:ext cx="136" cy="110"/>
              </a:xfrm>
              <a:custGeom>
                <a:avLst/>
                <a:gdLst>
                  <a:gd name="T0" fmla="*/ 136 w 136"/>
                  <a:gd name="T1" fmla="*/ 0 h 110"/>
                  <a:gd name="T2" fmla="*/ 16 w 136"/>
                  <a:gd name="T3" fmla="*/ 0 h 110"/>
                  <a:gd name="T4" fmla="*/ 0 w 136"/>
                  <a:gd name="T5" fmla="*/ 110 h 110"/>
                  <a:gd name="T6" fmla="*/ 121 w 136"/>
                  <a:gd name="T7" fmla="*/ 110 h 110"/>
                  <a:gd name="T8" fmla="*/ 136 w 136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" h="110">
                    <a:moveTo>
                      <a:pt x="136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1" y="11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66" name="Freeform 114"/>
              <p:cNvSpPr>
                <a:spLocks/>
              </p:cNvSpPr>
              <p:nvPr/>
            </p:nvSpPr>
            <p:spPr bwMode="auto">
              <a:xfrm>
                <a:off x="3162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3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3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7" name="Group 115"/>
            <p:cNvGrpSpPr>
              <a:grpSpLocks/>
            </p:cNvGrpSpPr>
            <p:nvPr/>
          </p:nvGrpSpPr>
          <p:grpSpPr bwMode="auto">
            <a:xfrm>
              <a:off x="2832" y="960"/>
              <a:ext cx="1117" cy="518"/>
              <a:chOff x="3847" y="1511"/>
              <a:chExt cx="1117" cy="518"/>
            </a:xfrm>
          </p:grpSpPr>
          <p:sp>
            <p:nvSpPr>
              <p:cNvPr id="28756" name="Freeform 116"/>
              <p:cNvSpPr>
                <a:spLocks/>
              </p:cNvSpPr>
              <p:nvPr/>
            </p:nvSpPr>
            <p:spPr bwMode="auto">
              <a:xfrm>
                <a:off x="3847" y="1511"/>
                <a:ext cx="1117" cy="518"/>
              </a:xfrm>
              <a:custGeom>
                <a:avLst/>
                <a:gdLst>
                  <a:gd name="T0" fmla="*/ 1117 w 1117"/>
                  <a:gd name="T1" fmla="*/ 161 h 518"/>
                  <a:gd name="T2" fmla="*/ 1114 w 1117"/>
                  <a:gd name="T3" fmla="*/ 145 h 518"/>
                  <a:gd name="T4" fmla="*/ 1105 w 1117"/>
                  <a:gd name="T5" fmla="*/ 132 h 518"/>
                  <a:gd name="T6" fmla="*/ 1092 w 1117"/>
                  <a:gd name="T7" fmla="*/ 123 h 518"/>
                  <a:gd name="T8" fmla="*/ 1078 w 1117"/>
                  <a:gd name="T9" fmla="*/ 121 h 518"/>
                  <a:gd name="T10" fmla="*/ 974 w 1117"/>
                  <a:gd name="T11" fmla="*/ 71 h 518"/>
                  <a:gd name="T12" fmla="*/ 970 w 1117"/>
                  <a:gd name="T13" fmla="*/ 57 h 518"/>
                  <a:gd name="T14" fmla="*/ 962 w 1117"/>
                  <a:gd name="T15" fmla="*/ 46 h 518"/>
                  <a:gd name="T16" fmla="*/ 950 w 1117"/>
                  <a:gd name="T17" fmla="*/ 39 h 518"/>
                  <a:gd name="T18" fmla="*/ 936 w 1117"/>
                  <a:gd name="T19" fmla="*/ 35 h 518"/>
                  <a:gd name="T20" fmla="*/ 760 w 1117"/>
                  <a:gd name="T21" fmla="*/ 0 h 518"/>
                  <a:gd name="T22" fmla="*/ 588 w 1117"/>
                  <a:gd name="T23" fmla="*/ 35 h 518"/>
                  <a:gd name="T24" fmla="*/ 0 w 1117"/>
                  <a:gd name="T25" fmla="*/ 344 h 518"/>
                  <a:gd name="T26" fmla="*/ 171 w 1117"/>
                  <a:gd name="T27" fmla="*/ 465 h 518"/>
                  <a:gd name="T28" fmla="*/ 176 w 1117"/>
                  <a:gd name="T29" fmla="*/ 485 h 518"/>
                  <a:gd name="T30" fmla="*/ 188 w 1117"/>
                  <a:gd name="T31" fmla="*/ 503 h 518"/>
                  <a:gd name="T32" fmla="*/ 204 w 1117"/>
                  <a:gd name="T33" fmla="*/ 514 h 518"/>
                  <a:gd name="T34" fmla="*/ 223 w 1117"/>
                  <a:gd name="T35" fmla="*/ 518 h 518"/>
                  <a:gd name="T36" fmla="*/ 239 w 1117"/>
                  <a:gd name="T37" fmla="*/ 516 h 518"/>
                  <a:gd name="T38" fmla="*/ 253 w 1117"/>
                  <a:gd name="T39" fmla="*/ 508 h 518"/>
                  <a:gd name="T40" fmla="*/ 264 w 1117"/>
                  <a:gd name="T41" fmla="*/ 497 h 518"/>
                  <a:gd name="T42" fmla="*/ 271 w 1117"/>
                  <a:gd name="T43" fmla="*/ 482 h 518"/>
                  <a:gd name="T44" fmla="*/ 280 w 1117"/>
                  <a:gd name="T45" fmla="*/ 497 h 518"/>
                  <a:gd name="T46" fmla="*/ 291 w 1117"/>
                  <a:gd name="T47" fmla="*/ 508 h 518"/>
                  <a:gd name="T48" fmla="*/ 305 w 1117"/>
                  <a:gd name="T49" fmla="*/ 516 h 518"/>
                  <a:gd name="T50" fmla="*/ 320 w 1117"/>
                  <a:gd name="T51" fmla="*/ 518 h 518"/>
                  <a:gd name="T52" fmla="*/ 339 w 1117"/>
                  <a:gd name="T53" fmla="*/ 514 h 518"/>
                  <a:gd name="T54" fmla="*/ 356 w 1117"/>
                  <a:gd name="T55" fmla="*/ 503 h 518"/>
                  <a:gd name="T56" fmla="*/ 368 w 1117"/>
                  <a:gd name="T57" fmla="*/ 485 h 518"/>
                  <a:gd name="T58" fmla="*/ 372 w 1117"/>
                  <a:gd name="T59" fmla="*/ 465 h 518"/>
                  <a:gd name="T60" fmla="*/ 718 w 1117"/>
                  <a:gd name="T61" fmla="*/ 476 h 518"/>
                  <a:gd name="T62" fmla="*/ 727 w 1117"/>
                  <a:gd name="T63" fmla="*/ 494 h 518"/>
                  <a:gd name="T64" fmla="*/ 741 w 1117"/>
                  <a:gd name="T65" fmla="*/ 509 h 518"/>
                  <a:gd name="T66" fmla="*/ 759 w 1117"/>
                  <a:gd name="T67" fmla="*/ 517 h 518"/>
                  <a:gd name="T68" fmla="*/ 776 w 1117"/>
                  <a:gd name="T69" fmla="*/ 517 h 518"/>
                  <a:gd name="T70" fmla="*/ 792 w 1117"/>
                  <a:gd name="T71" fmla="*/ 512 h 518"/>
                  <a:gd name="T72" fmla="*/ 805 w 1117"/>
                  <a:gd name="T73" fmla="*/ 503 h 518"/>
                  <a:gd name="T74" fmla="*/ 814 w 1117"/>
                  <a:gd name="T75" fmla="*/ 490 h 518"/>
                  <a:gd name="T76" fmla="*/ 821 w 1117"/>
                  <a:gd name="T77" fmla="*/ 490 h 518"/>
                  <a:gd name="T78" fmla="*/ 831 w 1117"/>
                  <a:gd name="T79" fmla="*/ 503 h 518"/>
                  <a:gd name="T80" fmla="*/ 843 w 1117"/>
                  <a:gd name="T81" fmla="*/ 512 h 518"/>
                  <a:gd name="T82" fmla="*/ 858 w 1117"/>
                  <a:gd name="T83" fmla="*/ 517 h 518"/>
                  <a:gd name="T84" fmla="*/ 875 w 1117"/>
                  <a:gd name="T85" fmla="*/ 517 h 518"/>
                  <a:gd name="T86" fmla="*/ 894 w 1117"/>
                  <a:gd name="T87" fmla="*/ 509 h 518"/>
                  <a:gd name="T88" fmla="*/ 908 w 1117"/>
                  <a:gd name="T89" fmla="*/ 494 h 518"/>
                  <a:gd name="T90" fmla="*/ 916 w 1117"/>
                  <a:gd name="T91" fmla="*/ 476 h 518"/>
                  <a:gd name="T92" fmla="*/ 1112 w 1117"/>
                  <a:gd name="T93" fmla="*/ 465 h 518"/>
                  <a:gd name="T94" fmla="*/ 1112 w 1117"/>
                  <a:gd name="T95" fmla="*/ 351 h 51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117" h="518">
                    <a:moveTo>
                      <a:pt x="1112" y="351"/>
                    </a:moveTo>
                    <a:lnTo>
                      <a:pt x="1117" y="161"/>
                    </a:lnTo>
                    <a:lnTo>
                      <a:pt x="1116" y="152"/>
                    </a:lnTo>
                    <a:lnTo>
                      <a:pt x="1114" y="145"/>
                    </a:lnTo>
                    <a:lnTo>
                      <a:pt x="1110" y="138"/>
                    </a:lnTo>
                    <a:lnTo>
                      <a:pt x="1105" y="132"/>
                    </a:lnTo>
                    <a:lnTo>
                      <a:pt x="1099" y="126"/>
                    </a:lnTo>
                    <a:lnTo>
                      <a:pt x="1092" y="123"/>
                    </a:lnTo>
                    <a:lnTo>
                      <a:pt x="1086" y="122"/>
                    </a:lnTo>
                    <a:lnTo>
                      <a:pt x="1078" y="121"/>
                    </a:lnTo>
                    <a:lnTo>
                      <a:pt x="990" y="121"/>
                    </a:lnTo>
                    <a:lnTo>
                      <a:pt x="974" y="71"/>
                    </a:lnTo>
                    <a:lnTo>
                      <a:pt x="973" y="64"/>
                    </a:lnTo>
                    <a:lnTo>
                      <a:pt x="970" y="57"/>
                    </a:lnTo>
                    <a:lnTo>
                      <a:pt x="966" y="52"/>
                    </a:lnTo>
                    <a:lnTo>
                      <a:pt x="962" y="46"/>
                    </a:lnTo>
                    <a:lnTo>
                      <a:pt x="956" y="42"/>
                    </a:lnTo>
                    <a:lnTo>
                      <a:pt x="950" y="39"/>
                    </a:lnTo>
                    <a:lnTo>
                      <a:pt x="943" y="36"/>
                    </a:lnTo>
                    <a:lnTo>
                      <a:pt x="936" y="35"/>
                    </a:lnTo>
                    <a:lnTo>
                      <a:pt x="792" y="35"/>
                    </a:lnTo>
                    <a:lnTo>
                      <a:pt x="760" y="0"/>
                    </a:lnTo>
                    <a:lnTo>
                      <a:pt x="618" y="0"/>
                    </a:lnTo>
                    <a:lnTo>
                      <a:pt x="588" y="35"/>
                    </a:lnTo>
                    <a:lnTo>
                      <a:pt x="44" y="35"/>
                    </a:lnTo>
                    <a:lnTo>
                      <a:pt x="0" y="344"/>
                    </a:lnTo>
                    <a:lnTo>
                      <a:pt x="73" y="465"/>
                    </a:lnTo>
                    <a:lnTo>
                      <a:pt x="171" y="465"/>
                    </a:lnTo>
                    <a:lnTo>
                      <a:pt x="172" y="476"/>
                    </a:lnTo>
                    <a:lnTo>
                      <a:pt x="176" y="485"/>
                    </a:lnTo>
                    <a:lnTo>
                      <a:pt x="181" y="494"/>
                    </a:lnTo>
                    <a:lnTo>
                      <a:pt x="188" y="503"/>
                    </a:lnTo>
                    <a:lnTo>
                      <a:pt x="195" y="509"/>
                    </a:lnTo>
                    <a:lnTo>
                      <a:pt x="204" y="514"/>
                    </a:lnTo>
                    <a:lnTo>
                      <a:pt x="214" y="517"/>
                    </a:lnTo>
                    <a:lnTo>
                      <a:pt x="223" y="518"/>
                    </a:lnTo>
                    <a:lnTo>
                      <a:pt x="231" y="517"/>
                    </a:lnTo>
                    <a:lnTo>
                      <a:pt x="239" y="516"/>
                    </a:lnTo>
                    <a:lnTo>
                      <a:pt x="246" y="512"/>
                    </a:lnTo>
                    <a:lnTo>
                      <a:pt x="253" y="508"/>
                    </a:lnTo>
                    <a:lnTo>
                      <a:pt x="258" y="503"/>
                    </a:lnTo>
                    <a:lnTo>
                      <a:pt x="264" y="497"/>
                    </a:lnTo>
                    <a:lnTo>
                      <a:pt x="268" y="490"/>
                    </a:lnTo>
                    <a:lnTo>
                      <a:pt x="271" y="482"/>
                    </a:lnTo>
                    <a:lnTo>
                      <a:pt x="274" y="490"/>
                    </a:lnTo>
                    <a:lnTo>
                      <a:pt x="280" y="497"/>
                    </a:lnTo>
                    <a:lnTo>
                      <a:pt x="284" y="503"/>
                    </a:lnTo>
                    <a:lnTo>
                      <a:pt x="291" y="508"/>
                    </a:lnTo>
                    <a:lnTo>
                      <a:pt x="297" y="512"/>
                    </a:lnTo>
                    <a:lnTo>
                      <a:pt x="305" y="516"/>
                    </a:lnTo>
                    <a:lnTo>
                      <a:pt x="312" y="517"/>
                    </a:lnTo>
                    <a:lnTo>
                      <a:pt x="320" y="518"/>
                    </a:lnTo>
                    <a:lnTo>
                      <a:pt x="330" y="517"/>
                    </a:lnTo>
                    <a:lnTo>
                      <a:pt x="339" y="514"/>
                    </a:lnTo>
                    <a:lnTo>
                      <a:pt x="348" y="509"/>
                    </a:lnTo>
                    <a:lnTo>
                      <a:pt x="356" y="503"/>
                    </a:lnTo>
                    <a:lnTo>
                      <a:pt x="362" y="494"/>
                    </a:lnTo>
                    <a:lnTo>
                      <a:pt x="368" y="485"/>
                    </a:lnTo>
                    <a:lnTo>
                      <a:pt x="371" y="476"/>
                    </a:lnTo>
                    <a:lnTo>
                      <a:pt x="372" y="465"/>
                    </a:lnTo>
                    <a:lnTo>
                      <a:pt x="717" y="465"/>
                    </a:lnTo>
                    <a:lnTo>
                      <a:pt x="718" y="476"/>
                    </a:lnTo>
                    <a:lnTo>
                      <a:pt x="721" y="485"/>
                    </a:lnTo>
                    <a:lnTo>
                      <a:pt x="727" y="494"/>
                    </a:lnTo>
                    <a:lnTo>
                      <a:pt x="733" y="503"/>
                    </a:lnTo>
                    <a:lnTo>
                      <a:pt x="741" y="509"/>
                    </a:lnTo>
                    <a:lnTo>
                      <a:pt x="749" y="514"/>
                    </a:lnTo>
                    <a:lnTo>
                      <a:pt x="759" y="517"/>
                    </a:lnTo>
                    <a:lnTo>
                      <a:pt x="769" y="518"/>
                    </a:lnTo>
                    <a:lnTo>
                      <a:pt x="776" y="517"/>
                    </a:lnTo>
                    <a:lnTo>
                      <a:pt x="784" y="516"/>
                    </a:lnTo>
                    <a:lnTo>
                      <a:pt x="792" y="512"/>
                    </a:lnTo>
                    <a:lnTo>
                      <a:pt x="798" y="508"/>
                    </a:lnTo>
                    <a:lnTo>
                      <a:pt x="805" y="503"/>
                    </a:lnTo>
                    <a:lnTo>
                      <a:pt x="810" y="497"/>
                    </a:lnTo>
                    <a:lnTo>
                      <a:pt x="814" y="490"/>
                    </a:lnTo>
                    <a:lnTo>
                      <a:pt x="818" y="482"/>
                    </a:lnTo>
                    <a:lnTo>
                      <a:pt x="821" y="490"/>
                    </a:lnTo>
                    <a:lnTo>
                      <a:pt x="825" y="497"/>
                    </a:lnTo>
                    <a:lnTo>
                      <a:pt x="831" y="503"/>
                    </a:lnTo>
                    <a:lnTo>
                      <a:pt x="836" y="508"/>
                    </a:lnTo>
                    <a:lnTo>
                      <a:pt x="843" y="512"/>
                    </a:lnTo>
                    <a:lnTo>
                      <a:pt x="850" y="516"/>
                    </a:lnTo>
                    <a:lnTo>
                      <a:pt x="858" y="517"/>
                    </a:lnTo>
                    <a:lnTo>
                      <a:pt x="865" y="518"/>
                    </a:lnTo>
                    <a:lnTo>
                      <a:pt x="875" y="517"/>
                    </a:lnTo>
                    <a:lnTo>
                      <a:pt x="885" y="514"/>
                    </a:lnTo>
                    <a:lnTo>
                      <a:pt x="894" y="509"/>
                    </a:lnTo>
                    <a:lnTo>
                      <a:pt x="901" y="503"/>
                    </a:lnTo>
                    <a:lnTo>
                      <a:pt x="908" y="494"/>
                    </a:lnTo>
                    <a:lnTo>
                      <a:pt x="913" y="485"/>
                    </a:lnTo>
                    <a:lnTo>
                      <a:pt x="916" y="476"/>
                    </a:lnTo>
                    <a:lnTo>
                      <a:pt x="917" y="465"/>
                    </a:lnTo>
                    <a:lnTo>
                      <a:pt x="1112" y="465"/>
                    </a:lnTo>
                    <a:lnTo>
                      <a:pt x="1066" y="401"/>
                    </a:lnTo>
                    <a:lnTo>
                      <a:pt x="1112" y="3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7" name="Freeform 117"/>
              <p:cNvSpPr>
                <a:spLocks/>
              </p:cNvSpPr>
              <p:nvPr/>
            </p:nvSpPr>
            <p:spPr bwMode="auto">
              <a:xfrm>
                <a:off x="3888" y="1584"/>
                <a:ext cx="1038" cy="354"/>
              </a:xfrm>
              <a:custGeom>
                <a:avLst/>
                <a:gdLst>
                  <a:gd name="T0" fmla="*/ 1033 w 1038"/>
                  <a:gd name="T1" fmla="*/ 263 h 354"/>
                  <a:gd name="T2" fmla="*/ 976 w 1038"/>
                  <a:gd name="T3" fmla="*/ 325 h 354"/>
                  <a:gd name="T4" fmla="*/ 997 w 1038"/>
                  <a:gd name="T5" fmla="*/ 354 h 354"/>
                  <a:gd name="T6" fmla="*/ 53 w 1038"/>
                  <a:gd name="T7" fmla="*/ 354 h 354"/>
                  <a:gd name="T8" fmla="*/ 12 w 1038"/>
                  <a:gd name="T9" fmla="*/ 287 h 354"/>
                  <a:gd name="T10" fmla="*/ 869 w 1038"/>
                  <a:gd name="T11" fmla="*/ 287 h 354"/>
                  <a:gd name="T12" fmla="*/ 842 w 1038"/>
                  <a:gd name="T13" fmla="*/ 249 h 354"/>
                  <a:gd name="T14" fmla="*/ 0 w 1038"/>
                  <a:gd name="T15" fmla="*/ 249 h 354"/>
                  <a:gd name="T16" fmla="*/ 36 w 1038"/>
                  <a:gd name="T17" fmla="*/ 0 h 354"/>
                  <a:gd name="T18" fmla="*/ 895 w 1038"/>
                  <a:gd name="T19" fmla="*/ 0 h 354"/>
                  <a:gd name="T20" fmla="*/ 895 w 1038"/>
                  <a:gd name="T21" fmla="*/ 0 h 354"/>
                  <a:gd name="T22" fmla="*/ 895 w 1038"/>
                  <a:gd name="T23" fmla="*/ 1 h 354"/>
                  <a:gd name="T24" fmla="*/ 895 w 1038"/>
                  <a:gd name="T25" fmla="*/ 1 h 354"/>
                  <a:gd name="T26" fmla="*/ 895 w 1038"/>
                  <a:gd name="T27" fmla="*/ 2 h 354"/>
                  <a:gd name="T28" fmla="*/ 895 w 1038"/>
                  <a:gd name="T29" fmla="*/ 5 h 354"/>
                  <a:gd name="T30" fmla="*/ 904 w 1038"/>
                  <a:gd name="T31" fmla="*/ 26 h 354"/>
                  <a:gd name="T32" fmla="*/ 788 w 1038"/>
                  <a:gd name="T33" fmla="*/ 26 h 354"/>
                  <a:gd name="T34" fmla="*/ 816 w 1038"/>
                  <a:gd name="T35" fmla="*/ 83 h 354"/>
                  <a:gd name="T36" fmla="*/ 1037 w 1038"/>
                  <a:gd name="T37" fmla="*/ 85 h 354"/>
                  <a:gd name="T38" fmla="*/ 1037 w 1038"/>
                  <a:gd name="T39" fmla="*/ 85 h 354"/>
                  <a:gd name="T40" fmla="*/ 1038 w 1038"/>
                  <a:gd name="T41" fmla="*/ 86 h 354"/>
                  <a:gd name="T42" fmla="*/ 1038 w 1038"/>
                  <a:gd name="T43" fmla="*/ 86 h 354"/>
                  <a:gd name="T44" fmla="*/ 1038 w 1038"/>
                  <a:gd name="T45" fmla="*/ 87 h 354"/>
                  <a:gd name="T46" fmla="*/ 1033 w 1038"/>
                  <a:gd name="T47" fmla="*/ 263 h 35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038" h="354">
                    <a:moveTo>
                      <a:pt x="1033" y="263"/>
                    </a:moveTo>
                    <a:lnTo>
                      <a:pt x="976" y="325"/>
                    </a:lnTo>
                    <a:lnTo>
                      <a:pt x="997" y="354"/>
                    </a:lnTo>
                    <a:lnTo>
                      <a:pt x="53" y="354"/>
                    </a:lnTo>
                    <a:lnTo>
                      <a:pt x="12" y="287"/>
                    </a:lnTo>
                    <a:lnTo>
                      <a:pt x="869" y="287"/>
                    </a:lnTo>
                    <a:lnTo>
                      <a:pt x="842" y="249"/>
                    </a:lnTo>
                    <a:lnTo>
                      <a:pt x="0" y="249"/>
                    </a:lnTo>
                    <a:lnTo>
                      <a:pt x="36" y="0"/>
                    </a:lnTo>
                    <a:lnTo>
                      <a:pt x="895" y="0"/>
                    </a:lnTo>
                    <a:lnTo>
                      <a:pt x="895" y="1"/>
                    </a:lnTo>
                    <a:lnTo>
                      <a:pt x="895" y="2"/>
                    </a:lnTo>
                    <a:lnTo>
                      <a:pt x="895" y="5"/>
                    </a:lnTo>
                    <a:lnTo>
                      <a:pt x="904" y="26"/>
                    </a:lnTo>
                    <a:lnTo>
                      <a:pt x="788" y="26"/>
                    </a:lnTo>
                    <a:lnTo>
                      <a:pt x="816" y="83"/>
                    </a:lnTo>
                    <a:lnTo>
                      <a:pt x="1037" y="85"/>
                    </a:lnTo>
                    <a:lnTo>
                      <a:pt x="1038" y="86"/>
                    </a:lnTo>
                    <a:lnTo>
                      <a:pt x="1038" y="87"/>
                    </a:lnTo>
                    <a:lnTo>
                      <a:pt x="1033" y="263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8" name="Freeform 118"/>
              <p:cNvSpPr>
                <a:spLocks/>
              </p:cNvSpPr>
              <p:nvPr/>
            </p:nvSpPr>
            <p:spPr bwMode="auto">
              <a:xfrm>
                <a:off x="4873" y="1694"/>
                <a:ext cx="35" cy="75"/>
              </a:xfrm>
              <a:custGeom>
                <a:avLst/>
                <a:gdLst>
                  <a:gd name="T0" fmla="*/ 17 w 35"/>
                  <a:gd name="T1" fmla="*/ 0 h 75"/>
                  <a:gd name="T2" fmla="*/ 11 w 35"/>
                  <a:gd name="T3" fmla="*/ 3 h 75"/>
                  <a:gd name="T4" fmla="*/ 5 w 35"/>
                  <a:gd name="T5" fmla="*/ 11 h 75"/>
                  <a:gd name="T6" fmla="*/ 1 w 35"/>
                  <a:gd name="T7" fmla="*/ 24 h 75"/>
                  <a:gd name="T8" fmla="*/ 0 w 35"/>
                  <a:gd name="T9" fmla="*/ 38 h 75"/>
                  <a:gd name="T10" fmla="*/ 1 w 35"/>
                  <a:gd name="T11" fmla="*/ 53 h 75"/>
                  <a:gd name="T12" fmla="*/ 5 w 35"/>
                  <a:gd name="T13" fmla="*/ 64 h 75"/>
                  <a:gd name="T14" fmla="*/ 11 w 35"/>
                  <a:gd name="T15" fmla="*/ 71 h 75"/>
                  <a:gd name="T16" fmla="*/ 17 w 35"/>
                  <a:gd name="T17" fmla="*/ 75 h 75"/>
                  <a:gd name="T18" fmla="*/ 24 w 35"/>
                  <a:gd name="T19" fmla="*/ 71 h 75"/>
                  <a:gd name="T20" fmla="*/ 29 w 35"/>
                  <a:gd name="T21" fmla="*/ 64 h 75"/>
                  <a:gd name="T22" fmla="*/ 34 w 35"/>
                  <a:gd name="T23" fmla="*/ 53 h 75"/>
                  <a:gd name="T24" fmla="*/ 35 w 35"/>
                  <a:gd name="T25" fmla="*/ 38 h 75"/>
                  <a:gd name="T26" fmla="*/ 34 w 35"/>
                  <a:gd name="T27" fmla="*/ 24 h 75"/>
                  <a:gd name="T28" fmla="*/ 29 w 35"/>
                  <a:gd name="T29" fmla="*/ 11 h 75"/>
                  <a:gd name="T30" fmla="*/ 24 w 35"/>
                  <a:gd name="T31" fmla="*/ 3 h 75"/>
                  <a:gd name="T32" fmla="*/ 17 w 35"/>
                  <a:gd name="T33" fmla="*/ 0 h 7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5" h="75">
                    <a:moveTo>
                      <a:pt x="17" y="0"/>
                    </a:moveTo>
                    <a:lnTo>
                      <a:pt x="11" y="3"/>
                    </a:lnTo>
                    <a:lnTo>
                      <a:pt x="5" y="11"/>
                    </a:lnTo>
                    <a:lnTo>
                      <a:pt x="1" y="24"/>
                    </a:lnTo>
                    <a:lnTo>
                      <a:pt x="0" y="38"/>
                    </a:lnTo>
                    <a:lnTo>
                      <a:pt x="1" y="53"/>
                    </a:lnTo>
                    <a:lnTo>
                      <a:pt x="5" y="64"/>
                    </a:lnTo>
                    <a:lnTo>
                      <a:pt x="11" y="71"/>
                    </a:lnTo>
                    <a:lnTo>
                      <a:pt x="17" y="75"/>
                    </a:lnTo>
                    <a:lnTo>
                      <a:pt x="24" y="71"/>
                    </a:lnTo>
                    <a:lnTo>
                      <a:pt x="29" y="64"/>
                    </a:lnTo>
                    <a:lnTo>
                      <a:pt x="34" y="53"/>
                    </a:lnTo>
                    <a:lnTo>
                      <a:pt x="35" y="38"/>
                    </a:lnTo>
                    <a:lnTo>
                      <a:pt x="34" y="24"/>
                    </a:lnTo>
                    <a:lnTo>
                      <a:pt x="29" y="11"/>
                    </a:lnTo>
                    <a:lnTo>
                      <a:pt x="24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9" name="Freeform 119"/>
              <p:cNvSpPr>
                <a:spLocks/>
              </p:cNvSpPr>
              <p:nvPr/>
            </p:nvSpPr>
            <p:spPr bwMode="auto">
              <a:xfrm>
                <a:off x="4481" y="1614"/>
                <a:ext cx="189" cy="49"/>
              </a:xfrm>
              <a:custGeom>
                <a:avLst/>
                <a:gdLst>
                  <a:gd name="T0" fmla="*/ 23 w 189"/>
                  <a:gd name="T1" fmla="*/ 49 h 49"/>
                  <a:gd name="T2" fmla="*/ 0 w 189"/>
                  <a:gd name="T3" fmla="*/ 0 h 49"/>
                  <a:gd name="T4" fmla="*/ 162 w 189"/>
                  <a:gd name="T5" fmla="*/ 0 h 49"/>
                  <a:gd name="T6" fmla="*/ 189 w 189"/>
                  <a:gd name="T7" fmla="*/ 49 h 49"/>
                  <a:gd name="T8" fmla="*/ 23 w 189"/>
                  <a:gd name="T9" fmla="*/ 49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9" h="49">
                    <a:moveTo>
                      <a:pt x="23" y="49"/>
                    </a:moveTo>
                    <a:lnTo>
                      <a:pt x="0" y="0"/>
                    </a:lnTo>
                    <a:lnTo>
                      <a:pt x="162" y="0"/>
                    </a:lnTo>
                    <a:lnTo>
                      <a:pt x="189" y="49"/>
                    </a:lnTo>
                    <a:lnTo>
                      <a:pt x="23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48" name="Group 120"/>
            <p:cNvGrpSpPr>
              <a:grpSpLocks/>
            </p:cNvGrpSpPr>
            <p:nvPr/>
          </p:nvGrpSpPr>
          <p:grpSpPr bwMode="auto">
            <a:xfrm>
              <a:off x="1728" y="1008"/>
              <a:ext cx="1073" cy="483"/>
              <a:chOff x="2375" y="2170"/>
              <a:chExt cx="1073" cy="483"/>
            </a:xfrm>
          </p:grpSpPr>
          <p:sp>
            <p:nvSpPr>
              <p:cNvPr id="28749" name="Freeform 121"/>
              <p:cNvSpPr>
                <a:spLocks/>
              </p:cNvSpPr>
              <p:nvPr/>
            </p:nvSpPr>
            <p:spPr bwMode="auto">
              <a:xfrm>
                <a:off x="2375" y="2170"/>
                <a:ext cx="1073" cy="483"/>
              </a:xfrm>
              <a:custGeom>
                <a:avLst/>
                <a:gdLst>
                  <a:gd name="T0" fmla="*/ 245 w 1073"/>
                  <a:gd name="T1" fmla="*/ 482 h 483"/>
                  <a:gd name="T2" fmla="*/ 260 w 1073"/>
                  <a:gd name="T3" fmla="*/ 477 h 483"/>
                  <a:gd name="T4" fmla="*/ 272 w 1073"/>
                  <a:gd name="T5" fmla="*/ 468 h 483"/>
                  <a:gd name="T6" fmla="*/ 282 w 1073"/>
                  <a:gd name="T7" fmla="*/ 455 h 483"/>
                  <a:gd name="T8" fmla="*/ 288 w 1073"/>
                  <a:gd name="T9" fmla="*/ 455 h 483"/>
                  <a:gd name="T10" fmla="*/ 298 w 1073"/>
                  <a:gd name="T11" fmla="*/ 468 h 483"/>
                  <a:gd name="T12" fmla="*/ 311 w 1073"/>
                  <a:gd name="T13" fmla="*/ 477 h 483"/>
                  <a:gd name="T14" fmla="*/ 326 w 1073"/>
                  <a:gd name="T15" fmla="*/ 482 h 483"/>
                  <a:gd name="T16" fmla="*/ 344 w 1073"/>
                  <a:gd name="T17" fmla="*/ 482 h 483"/>
                  <a:gd name="T18" fmla="*/ 362 w 1073"/>
                  <a:gd name="T19" fmla="*/ 474 h 483"/>
                  <a:gd name="T20" fmla="*/ 376 w 1073"/>
                  <a:gd name="T21" fmla="*/ 459 h 483"/>
                  <a:gd name="T22" fmla="*/ 385 w 1073"/>
                  <a:gd name="T23" fmla="*/ 441 h 483"/>
                  <a:gd name="T24" fmla="*/ 734 w 1073"/>
                  <a:gd name="T25" fmla="*/ 430 h 483"/>
                  <a:gd name="T26" fmla="*/ 739 w 1073"/>
                  <a:gd name="T27" fmla="*/ 450 h 483"/>
                  <a:gd name="T28" fmla="*/ 750 w 1073"/>
                  <a:gd name="T29" fmla="*/ 468 h 483"/>
                  <a:gd name="T30" fmla="*/ 767 w 1073"/>
                  <a:gd name="T31" fmla="*/ 479 h 483"/>
                  <a:gd name="T32" fmla="*/ 786 w 1073"/>
                  <a:gd name="T33" fmla="*/ 483 h 483"/>
                  <a:gd name="T34" fmla="*/ 801 w 1073"/>
                  <a:gd name="T35" fmla="*/ 481 h 483"/>
                  <a:gd name="T36" fmla="*/ 816 w 1073"/>
                  <a:gd name="T37" fmla="*/ 473 h 483"/>
                  <a:gd name="T38" fmla="*/ 827 w 1073"/>
                  <a:gd name="T39" fmla="*/ 462 h 483"/>
                  <a:gd name="T40" fmla="*/ 835 w 1073"/>
                  <a:gd name="T41" fmla="*/ 447 h 483"/>
                  <a:gd name="T42" fmla="*/ 843 w 1073"/>
                  <a:gd name="T43" fmla="*/ 462 h 483"/>
                  <a:gd name="T44" fmla="*/ 853 w 1073"/>
                  <a:gd name="T45" fmla="*/ 473 h 483"/>
                  <a:gd name="T46" fmla="*/ 868 w 1073"/>
                  <a:gd name="T47" fmla="*/ 481 h 483"/>
                  <a:gd name="T48" fmla="*/ 883 w 1073"/>
                  <a:gd name="T49" fmla="*/ 483 h 483"/>
                  <a:gd name="T50" fmla="*/ 902 w 1073"/>
                  <a:gd name="T51" fmla="*/ 479 h 483"/>
                  <a:gd name="T52" fmla="*/ 919 w 1073"/>
                  <a:gd name="T53" fmla="*/ 468 h 483"/>
                  <a:gd name="T54" fmla="*/ 930 w 1073"/>
                  <a:gd name="T55" fmla="*/ 450 h 483"/>
                  <a:gd name="T56" fmla="*/ 935 w 1073"/>
                  <a:gd name="T57" fmla="*/ 430 h 483"/>
                  <a:gd name="T58" fmla="*/ 994 w 1073"/>
                  <a:gd name="T59" fmla="*/ 302 h 483"/>
                  <a:gd name="T60" fmla="*/ 59 w 1073"/>
                  <a:gd name="T61" fmla="*/ 0 h 483"/>
                  <a:gd name="T62" fmla="*/ 74 w 1073"/>
                  <a:gd name="T63" fmla="*/ 430 h 483"/>
                  <a:gd name="T64" fmla="*/ 187 w 1073"/>
                  <a:gd name="T65" fmla="*/ 441 h 483"/>
                  <a:gd name="T66" fmla="*/ 195 w 1073"/>
                  <a:gd name="T67" fmla="*/ 459 h 483"/>
                  <a:gd name="T68" fmla="*/ 209 w 1073"/>
                  <a:gd name="T69" fmla="*/ 474 h 483"/>
                  <a:gd name="T70" fmla="*/ 228 w 1073"/>
                  <a:gd name="T71" fmla="*/ 482 h 4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73" h="483">
                    <a:moveTo>
                      <a:pt x="237" y="483"/>
                    </a:moveTo>
                    <a:lnTo>
                      <a:pt x="245" y="482"/>
                    </a:lnTo>
                    <a:lnTo>
                      <a:pt x="253" y="481"/>
                    </a:lnTo>
                    <a:lnTo>
                      <a:pt x="260" y="477"/>
                    </a:lnTo>
                    <a:lnTo>
                      <a:pt x="267" y="473"/>
                    </a:lnTo>
                    <a:lnTo>
                      <a:pt x="272" y="468"/>
                    </a:lnTo>
                    <a:lnTo>
                      <a:pt x="278" y="462"/>
                    </a:lnTo>
                    <a:lnTo>
                      <a:pt x="282" y="455"/>
                    </a:lnTo>
                    <a:lnTo>
                      <a:pt x="285" y="447"/>
                    </a:lnTo>
                    <a:lnTo>
                      <a:pt x="288" y="455"/>
                    </a:lnTo>
                    <a:lnTo>
                      <a:pt x="294" y="462"/>
                    </a:lnTo>
                    <a:lnTo>
                      <a:pt x="298" y="468"/>
                    </a:lnTo>
                    <a:lnTo>
                      <a:pt x="305" y="473"/>
                    </a:lnTo>
                    <a:lnTo>
                      <a:pt x="311" y="477"/>
                    </a:lnTo>
                    <a:lnTo>
                      <a:pt x="319" y="481"/>
                    </a:lnTo>
                    <a:lnTo>
                      <a:pt x="326" y="482"/>
                    </a:lnTo>
                    <a:lnTo>
                      <a:pt x="334" y="483"/>
                    </a:lnTo>
                    <a:lnTo>
                      <a:pt x="344" y="482"/>
                    </a:lnTo>
                    <a:lnTo>
                      <a:pt x="354" y="479"/>
                    </a:lnTo>
                    <a:lnTo>
                      <a:pt x="362" y="474"/>
                    </a:lnTo>
                    <a:lnTo>
                      <a:pt x="370" y="468"/>
                    </a:lnTo>
                    <a:lnTo>
                      <a:pt x="376" y="459"/>
                    </a:lnTo>
                    <a:lnTo>
                      <a:pt x="382" y="450"/>
                    </a:lnTo>
                    <a:lnTo>
                      <a:pt x="385" y="441"/>
                    </a:lnTo>
                    <a:lnTo>
                      <a:pt x="386" y="430"/>
                    </a:lnTo>
                    <a:lnTo>
                      <a:pt x="734" y="430"/>
                    </a:lnTo>
                    <a:lnTo>
                      <a:pt x="735" y="441"/>
                    </a:lnTo>
                    <a:lnTo>
                      <a:pt x="739" y="450"/>
                    </a:lnTo>
                    <a:lnTo>
                      <a:pt x="744" y="459"/>
                    </a:lnTo>
                    <a:lnTo>
                      <a:pt x="750" y="468"/>
                    </a:lnTo>
                    <a:lnTo>
                      <a:pt x="758" y="474"/>
                    </a:lnTo>
                    <a:lnTo>
                      <a:pt x="767" y="479"/>
                    </a:lnTo>
                    <a:lnTo>
                      <a:pt x="776" y="482"/>
                    </a:lnTo>
                    <a:lnTo>
                      <a:pt x="786" y="483"/>
                    </a:lnTo>
                    <a:lnTo>
                      <a:pt x="794" y="482"/>
                    </a:lnTo>
                    <a:lnTo>
                      <a:pt x="801" y="481"/>
                    </a:lnTo>
                    <a:lnTo>
                      <a:pt x="809" y="477"/>
                    </a:lnTo>
                    <a:lnTo>
                      <a:pt x="816" y="473"/>
                    </a:lnTo>
                    <a:lnTo>
                      <a:pt x="822" y="468"/>
                    </a:lnTo>
                    <a:lnTo>
                      <a:pt x="827" y="462"/>
                    </a:lnTo>
                    <a:lnTo>
                      <a:pt x="832" y="455"/>
                    </a:lnTo>
                    <a:lnTo>
                      <a:pt x="835" y="447"/>
                    </a:lnTo>
                    <a:lnTo>
                      <a:pt x="838" y="455"/>
                    </a:lnTo>
                    <a:lnTo>
                      <a:pt x="843" y="462"/>
                    </a:lnTo>
                    <a:lnTo>
                      <a:pt x="848" y="468"/>
                    </a:lnTo>
                    <a:lnTo>
                      <a:pt x="853" y="473"/>
                    </a:lnTo>
                    <a:lnTo>
                      <a:pt x="860" y="477"/>
                    </a:lnTo>
                    <a:lnTo>
                      <a:pt x="868" y="481"/>
                    </a:lnTo>
                    <a:lnTo>
                      <a:pt x="875" y="482"/>
                    </a:lnTo>
                    <a:lnTo>
                      <a:pt x="883" y="483"/>
                    </a:lnTo>
                    <a:lnTo>
                      <a:pt x="893" y="482"/>
                    </a:lnTo>
                    <a:lnTo>
                      <a:pt x="902" y="479"/>
                    </a:lnTo>
                    <a:lnTo>
                      <a:pt x="911" y="474"/>
                    </a:lnTo>
                    <a:lnTo>
                      <a:pt x="919" y="468"/>
                    </a:lnTo>
                    <a:lnTo>
                      <a:pt x="925" y="459"/>
                    </a:lnTo>
                    <a:lnTo>
                      <a:pt x="930" y="450"/>
                    </a:lnTo>
                    <a:lnTo>
                      <a:pt x="934" y="441"/>
                    </a:lnTo>
                    <a:lnTo>
                      <a:pt x="935" y="430"/>
                    </a:lnTo>
                    <a:lnTo>
                      <a:pt x="1073" y="430"/>
                    </a:lnTo>
                    <a:lnTo>
                      <a:pt x="994" y="302"/>
                    </a:lnTo>
                    <a:lnTo>
                      <a:pt x="1038" y="0"/>
                    </a:lnTo>
                    <a:lnTo>
                      <a:pt x="59" y="0"/>
                    </a:lnTo>
                    <a:lnTo>
                      <a:pt x="0" y="309"/>
                    </a:lnTo>
                    <a:lnTo>
                      <a:pt x="74" y="430"/>
                    </a:lnTo>
                    <a:lnTo>
                      <a:pt x="185" y="430"/>
                    </a:lnTo>
                    <a:lnTo>
                      <a:pt x="187" y="441"/>
                    </a:lnTo>
                    <a:lnTo>
                      <a:pt x="190" y="450"/>
                    </a:lnTo>
                    <a:lnTo>
                      <a:pt x="195" y="459"/>
                    </a:lnTo>
                    <a:lnTo>
                      <a:pt x="202" y="468"/>
                    </a:lnTo>
                    <a:lnTo>
                      <a:pt x="209" y="474"/>
                    </a:lnTo>
                    <a:lnTo>
                      <a:pt x="218" y="479"/>
                    </a:lnTo>
                    <a:lnTo>
                      <a:pt x="228" y="482"/>
                    </a:lnTo>
                    <a:lnTo>
                      <a:pt x="237" y="4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0" name="Freeform 122"/>
              <p:cNvSpPr>
                <a:spLocks/>
              </p:cNvSpPr>
              <p:nvPr/>
            </p:nvSpPr>
            <p:spPr bwMode="auto">
              <a:xfrm>
                <a:off x="2415" y="2208"/>
                <a:ext cx="965" cy="354"/>
              </a:xfrm>
              <a:custGeom>
                <a:avLst/>
                <a:gdLst>
                  <a:gd name="T0" fmla="*/ 0 w 965"/>
                  <a:gd name="T1" fmla="*/ 264 h 354"/>
                  <a:gd name="T2" fmla="*/ 50 w 965"/>
                  <a:gd name="T3" fmla="*/ 0 h 354"/>
                  <a:gd name="T4" fmla="*/ 954 w 965"/>
                  <a:gd name="T5" fmla="*/ 0 h 354"/>
                  <a:gd name="T6" fmla="*/ 918 w 965"/>
                  <a:gd name="T7" fmla="*/ 249 h 354"/>
                  <a:gd name="T8" fmla="*/ 131 w 965"/>
                  <a:gd name="T9" fmla="*/ 249 h 354"/>
                  <a:gd name="T10" fmla="*/ 161 w 965"/>
                  <a:gd name="T11" fmla="*/ 287 h 354"/>
                  <a:gd name="T12" fmla="*/ 924 w 965"/>
                  <a:gd name="T13" fmla="*/ 287 h 354"/>
                  <a:gd name="T14" fmla="*/ 965 w 965"/>
                  <a:gd name="T15" fmla="*/ 354 h 354"/>
                  <a:gd name="T16" fmla="*/ 55 w 965"/>
                  <a:gd name="T17" fmla="*/ 354 h 354"/>
                  <a:gd name="T18" fmla="*/ 0 w 965"/>
                  <a:gd name="T19" fmla="*/ 264 h 3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5" h="354">
                    <a:moveTo>
                      <a:pt x="0" y="264"/>
                    </a:moveTo>
                    <a:lnTo>
                      <a:pt x="50" y="0"/>
                    </a:lnTo>
                    <a:lnTo>
                      <a:pt x="954" y="0"/>
                    </a:lnTo>
                    <a:lnTo>
                      <a:pt x="918" y="249"/>
                    </a:lnTo>
                    <a:lnTo>
                      <a:pt x="131" y="249"/>
                    </a:lnTo>
                    <a:lnTo>
                      <a:pt x="161" y="287"/>
                    </a:lnTo>
                    <a:lnTo>
                      <a:pt x="924" y="287"/>
                    </a:lnTo>
                    <a:lnTo>
                      <a:pt x="965" y="354"/>
                    </a:lnTo>
                    <a:lnTo>
                      <a:pt x="55" y="354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1" name="Freeform 123"/>
              <p:cNvSpPr>
                <a:spLocks/>
              </p:cNvSpPr>
              <p:nvPr/>
            </p:nvSpPr>
            <p:spPr bwMode="auto">
              <a:xfrm>
                <a:off x="2650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2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2" name="Freeform 124"/>
              <p:cNvSpPr>
                <a:spLocks/>
              </p:cNvSpPr>
              <p:nvPr/>
            </p:nvSpPr>
            <p:spPr bwMode="auto">
              <a:xfrm>
                <a:off x="2481" y="2262"/>
                <a:ext cx="138" cy="110"/>
              </a:xfrm>
              <a:custGeom>
                <a:avLst/>
                <a:gdLst>
                  <a:gd name="T0" fmla="*/ 122 w 138"/>
                  <a:gd name="T1" fmla="*/ 110 h 110"/>
                  <a:gd name="T2" fmla="*/ 138 w 138"/>
                  <a:gd name="T3" fmla="*/ 0 h 110"/>
                  <a:gd name="T4" fmla="*/ 15 w 138"/>
                  <a:gd name="T5" fmla="*/ 0 h 110"/>
                  <a:gd name="T6" fmla="*/ 0 w 138"/>
                  <a:gd name="T7" fmla="*/ 110 h 110"/>
                  <a:gd name="T8" fmla="*/ 122 w 138"/>
                  <a:gd name="T9" fmla="*/ 11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22" y="110"/>
                    </a:moveTo>
                    <a:lnTo>
                      <a:pt x="138" y="0"/>
                    </a:lnTo>
                    <a:lnTo>
                      <a:pt x="15" y="0"/>
                    </a:lnTo>
                    <a:lnTo>
                      <a:pt x="0" y="110"/>
                    </a:lnTo>
                    <a:lnTo>
                      <a:pt x="122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3" name="Freeform 125"/>
              <p:cNvSpPr>
                <a:spLocks/>
              </p:cNvSpPr>
              <p:nvPr/>
            </p:nvSpPr>
            <p:spPr bwMode="auto">
              <a:xfrm>
                <a:off x="2820" y="2262"/>
                <a:ext cx="137" cy="110"/>
              </a:xfrm>
              <a:custGeom>
                <a:avLst/>
                <a:gdLst>
                  <a:gd name="T0" fmla="*/ 137 w 137"/>
                  <a:gd name="T1" fmla="*/ 0 h 110"/>
                  <a:gd name="T2" fmla="*/ 16 w 137"/>
                  <a:gd name="T3" fmla="*/ 0 h 110"/>
                  <a:gd name="T4" fmla="*/ 0 w 137"/>
                  <a:gd name="T5" fmla="*/ 110 h 110"/>
                  <a:gd name="T6" fmla="*/ 122 w 137"/>
                  <a:gd name="T7" fmla="*/ 110 h 110"/>
                  <a:gd name="T8" fmla="*/ 137 w 13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10">
                    <a:moveTo>
                      <a:pt x="137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4" name="Freeform 126"/>
              <p:cNvSpPr>
                <a:spLocks/>
              </p:cNvSpPr>
              <p:nvPr/>
            </p:nvSpPr>
            <p:spPr bwMode="auto">
              <a:xfrm>
                <a:off x="2989" y="2262"/>
                <a:ext cx="136" cy="110"/>
              </a:xfrm>
              <a:custGeom>
                <a:avLst/>
                <a:gdLst>
                  <a:gd name="T0" fmla="*/ 136 w 136"/>
                  <a:gd name="T1" fmla="*/ 0 h 110"/>
                  <a:gd name="T2" fmla="*/ 16 w 136"/>
                  <a:gd name="T3" fmla="*/ 0 h 110"/>
                  <a:gd name="T4" fmla="*/ 0 w 136"/>
                  <a:gd name="T5" fmla="*/ 110 h 110"/>
                  <a:gd name="T6" fmla="*/ 121 w 136"/>
                  <a:gd name="T7" fmla="*/ 110 h 110"/>
                  <a:gd name="T8" fmla="*/ 136 w 136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" h="110">
                    <a:moveTo>
                      <a:pt x="136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1" y="11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5" name="Freeform 127"/>
              <p:cNvSpPr>
                <a:spLocks/>
              </p:cNvSpPr>
              <p:nvPr/>
            </p:nvSpPr>
            <p:spPr bwMode="auto">
              <a:xfrm>
                <a:off x="3162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3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3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8685" name="Group 61"/>
          <p:cNvGrpSpPr>
            <a:grpSpLocks/>
          </p:cNvGrpSpPr>
          <p:nvPr/>
        </p:nvGrpSpPr>
        <p:grpSpPr bwMode="auto">
          <a:xfrm>
            <a:off x="2670175" y="3987800"/>
            <a:ext cx="2197100" cy="336550"/>
            <a:chOff x="624" y="960"/>
            <a:chExt cx="3325" cy="531"/>
          </a:xfrm>
        </p:grpSpPr>
        <p:grpSp>
          <p:nvGrpSpPr>
            <p:cNvPr id="28725" name="Group 36"/>
            <p:cNvGrpSpPr>
              <a:grpSpLocks/>
            </p:cNvGrpSpPr>
            <p:nvPr/>
          </p:nvGrpSpPr>
          <p:grpSpPr bwMode="auto">
            <a:xfrm>
              <a:off x="624" y="1008"/>
              <a:ext cx="1073" cy="483"/>
              <a:chOff x="2375" y="2170"/>
              <a:chExt cx="1073" cy="483"/>
            </a:xfrm>
          </p:grpSpPr>
          <p:sp>
            <p:nvSpPr>
              <p:cNvPr id="28739" name="Freeform 27"/>
              <p:cNvSpPr>
                <a:spLocks/>
              </p:cNvSpPr>
              <p:nvPr/>
            </p:nvSpPr>
            <p:spPr bwMode="auto">
              <a:xfrm>
                <a:off x="2375" y="2170"/>
                <a:ext cx="1073" cy="483"/>
              </a:xfrm>
              <a:custGeom>
                <a:avLst/>
                <a:gdLst>
                  <a:gd name="T0" fmla="*/ 245 w 1073"/>
                  <a:gd name="T1" fmla="*/ 482 h 483"/>
                  <a:gd name="T2" fmla="*/ 260 w 1073"/>
                  <a:gd name="T3" fmla="*/ 477 h 483"/>
                  <a:gd name="T4" fmla="*/ 272 w 1073"/>
                  <a:gd name="T5" fmla="*/ 468 h 483"/>
                  <a:gd name="T6" fmla="*/ 282 w 1073"/>
                  <a:gd name="T7" fmla="*/ 455 h 483"/>
                  <a:gd name="T8" fmla="*/ 288 w 1073"/>
                  <a:gd name="T9" fmla="*/ 455 h 483"/>
                  <a:gd name="T10" fmla="*/ 298 w 1073"/>
                  <a:gd name="T11" fmla="*/ 468 h 483"/>
                  <a:gd name="T12" fmla="*/ 311 w 1073"/>
                  <a:gd name="T13" fmla="*/ 477 h 483"/>
                  <a:gd name="T14" fmla="*/ 326 w 1073"/>
                  <a:gd name="T15" fmla="*/ 482 h 483"/>
                  <a:gd name="T16" fmla="*/ 344 w 1073"/>
                  <a:gd name="T17" fmla="*/ 482 h 483"/>
                  <a:gd name="T18" fmla="*/ 362 w 1073"/>
                  <a:gd name="T19" fmla="*/ 474 h 483"/>
                  <a:gd name="T20" fmla="*/ 376 w 1073"/>
                  <a:gd name="T21" fmla="*/ 459 h 483"/>
                  <a:gd name="T22" fmla="*/ 385 w 1073"/>
                  <a:gd name="T23" fmla="*/ 441 h 483"/>
                  <a:gd name="T24" fmla="*/ 734 w 1073"/>
                  <a:gd name="T25" fmla="*/ 430 h 483"/>
                  <a:gd name="T26" fmla="*/ 739 w 1073"/>
                  <a:gd name="T27" fmla="*/ 450 h 483"/>
                  <a:gd name="T28" fmla="*/ 750 w 1073"/>
                  <a:gd name="T29" fmla="*/ 468 h 483"/>
                  <a:gd name="T30" fmla="*/ 767 w 1073"/>
                  <a:gd name="T31" fmla="*/ 479 h 483"/>
                  <a:gd name="T32" fmla="*/ 786 w 1073"/>
                  <a:gd name="T33" fmla="*/ 483 h 483"/>
                  <a:gd name="T34" fmla="*/ 801 w 1073"/>
                  <a:gd name="T35" fmla="*/ 481 h 483"/>
                  <a:gd name="T36" fmla="*/ 816 w 1073"/>
                  <a:gd name="T37" fmla="*/ 473 h 483"/>
                  <a:gd name="T38" fmla="*/ 827 w 1073"/>
                  <a:gd name="T39" fmla="*/ 462 h 483"/>
                  <a:gd name="T40" fmla="*/ 835 w 1073"/>
                  <a:gd name="T41" fmla="*/ 447 h 483"/>
                  <a:gd name="T42" fmla="*/ 843 w 1073"/>
                  <a:gd name="T43" fmla="*/ 462 h 483"/>
                  <a:gd name="T44" fmla="*/ 853 w 1073"/>
                  <a:gd name="T45" fmla="*/ 473 h 483"/>
                  <a:gd name="T46" fmla="*/ 868 w 1073"/>
                  <a:gd name="T47" fmla="*/ 481 h 483"/>
                  <a:gd name="T48" fmla="*/ 883 w 1073"/>
                  <a:gd name="T49" fmla="*/ 483 h 483"/>
                  <a:gd name="T50" fmla="*/ 902 w 1073"/>
                  <a:gd name="T51" fmla="*/ 479 h 483"/>
                  <a:gd name="T52" fmla="*/ 919 w 1073"/>
                  <a:gd name="T53" fmla="*/ 468 h 483"/>
                  <a:gd name="T54" fmla="*/ 930 w 1073"/>
                  <a:gd name="T55" fmla="*/ 450 h 483"/>
                  <a:gd name="T56" fmla="*/ 935 w 1073"/>
                  <a:gd name="T57" fmla="*/ 430 h 483"/>
                  <a:gd name="T58" fmla="*/ 994 w 1073"/>
                  <a:gd name="T59" fmla="*/ 302 h 483"/>
                  <a:gd name="T60" fmla="*/ 59 w 1073"/>
                  <a:gd name="T61" fmla="*/ 0 h 483"/>
                  <a:gd name="T62" fmla="*/ 74 w 1073"/>
                  <a:gd name="T63" fmla="*/ 430 h 483"/>
                  <a:gd name="T64" fmla="*/ 187 w 1073"/>
                  <a:gd name="T65" fmla="*/ 441 h 483"/>
                  <a:gd name="T66" fmla="*/ 195 w 1073"/>
                  <a:gd name="T67" fmla="*/ 459 h 483"/>
                  <a:gd name="T68" fmla="*/ 209 w 1073"/>
                  <a:gd name="T69" fmla="*/ 474 h 483"/>
                  <a:gd name="T70" fmla="*/ 228 w 1073"/>
                  <a:gd name="T71" fmla="*/ 482 h 4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73" h="483">
                    <a:moveTo>
                      <a:pt x="237" y="483"/>
                    </a:moveTo>
                    <a:lnTo>
                      <a:pt x="245" y="482"/>
                    </a:lnTo>
                    <a:lnTo>
                      <a:pt x="253" y="481"/>
                    </a:lnTo>
                    <a:lnTo>
                      <a:pt x="260" y="477"/>
                    </a:lnTo>
                    <a:lnTo>
                      <a:pt x="267" y="473"/>
                    </a:lnTo>
                    <a:lnTo>
                      <a:pt x="272" y="468"/>
                    </a:lnTo>
                    <a:lnTo>
                      <a:pt x="278" y="462"/>
                    </a:lnTo>
                    <a:lnTo>
                      <a:pt x="282" y="455"/>
                    </a:lnTo>
                    <a:lnTo>
                      <a:pt x="285" y="447"/>
                    </a:lnTo>
                    <a:lnTo>
                      <a:pt x="288" y="455"/>
                    </a:lnTo>
                    <a:lnTo>
                      <a:pt x="294" y="462"/>
                    </a:lnTo>
                    <a:lnTo>
                      <a:pt x="298" y="468"/>
                    </a:lnTo>
                    <a:lnTo>
                      <a:pt x="305" y="473"/>
                    </a:lnTo>
                    <a:lnTo>
                      <a:pt x="311" y="477"/>
                    </a:lnTo>
                    <a:lnTo>
                      <a:pt x="319" y="481"/>
                    </a:lnTo>
                    <a:lnTo>
                      <a:pt x="326" y="482"/>
                    </a:lnTo>
                    <a:lnTo>
                      <a:pt x="334" y="483"/>
                    </a:lnTo>
                    <a:lnTo>
                      <a:pt x="344" y="482"/>
                    </a:lnTo>
                    <a:lnTo>
                      <a:pt x="354" y="479"/>
                    </a:lnTo>
                    <a:lnTo>
                      <a:pt x="362" y="474"/>
                    </a:lnTo>
                    <a:lnTo>
                      <a:pt x="370" y="468"/>
                    </a:lnTo>
                    <a:lnTo>
                      <a:pt x="376" y="459"/>
                    </a:lnTo>
                    <a:lnTo>
                      <a:pt x="382" y="450"/>
                    </a:lnTo>
                    <a:lnTo>
                      <a:pt x="385" y="441"/>
                    </a:lnTo>
                    <a:lnTo>
                      <a:pt x="386" y="430"/>
                    </a:lnTo>
                    <a:lnTo>
                      <a:pt x="734" y="430"/>
                    </a:lnTo>
                    <a:lnTo>
                      <a:pt x="735" y="441"/>
                    </a:lnTo>
                    <a:lnTo>
                      <a:pt x="739" y="450"/>
                    </a:lnTo>
                    <a:lnTo>
                      <a:pt x="744" y="459"/>
                    </a:lnTo>
                    <a:lnTo>
                      <a:pt x="750" y="468"/>
                    </a:lnTo>
                    <a:lnTo>
                      <a:pt x="758" y="474"/>
                    </a:lnTo>
                    <a:lnTo>
                      <a:pt x="767" y="479"/>
                    </a:lnTo>
                    <a:lnTo>
                      <a:pt x="776" y="482"/>
                    </a:lnTo>
                    <a:lnTo>
                      <a:pt x="786" y="483"/>
                    </a:lnTo>
                    <a:lnTo>
                      <a:pt x="794" y="482"/>
                    </a:lnTo>
                    <a:lnTo>
                      <a:pt x="801" y="481"/>
                    </a:lnTo>
                    <a:lnTo>
                      <a:pt x="809" y="477"/>
                    </a:lnTo>
                    <a:lnTo>
                      <a:pt x="816" y="473"/>
                    </a:lnTo>
                    <a:lnTo>
                      <a:pt x="822" y="468"/>
                    </a:lnTo>
                    <a:lnTo>
                      <a:pt x="827" y="462"/>
                    </a:lnTo>
                    <a:lnTo>
                      <a:pt x="832" y="455"/>
                    </a:lnTo>
                    <a:lnTo>
                      <a:pt x="835" y="447"/>
                    </a:lnTo>
                    <a:lnTo>
                      <a:pt x="838" y="455"/>
                    </a:lnTo>
                    <a:lnTo>
                      <a:pt x="843" y="462"/>
                    </a:lnTo>
                    <a:lnTo>
                      <a:pt x="848" y="468"/>
                    </a:lnTo>
                    <a:lnTo>
                      <a:pt x="853" y="473"/>
                    </a:lnTo>
                    <a:lnTo>
                      <a:pt x="860" y="477"/>
                    </a:lnTo>
                    <a:lnTo>
                      <a:pt x="868" y="481"/>
                    </a:lnTo>
                    <a:lnTo>
                      <a:pt x="875" y="482"/>
                    </a:lnTo>
                    <a:lnTo>
                      <a:pt x="883" y="483"/>
                    </a:lnTo>
                    <a:lnTo>
                      <a:pt x="893" y="482"/>
                    </a:lnTo>
                    <a:lnTo>
                      <a:pt x="902" y="479"/>
                    </a:lnTo>
                    <a:lnTo>
                      <a:pt x="911" y="474"/>
                    </a:lnTo>
                    <a:lnTo>
                      <a:pt x="919" y="468"/>
                    </a:lnTo>
                    <a:lnTo>
                      <a:pt x="925" y="459"/>
                    </a:lnTo>
                    <a:lnTo>
                      <a:pt x="930" y="450"/>
                    </a:lnTo>
                    <a:lnTo>
                      <a:pt x="934" y="441"/>
                    </a:lnTo>
                    <a:lnTo>
                      <a:pt x="935" y="430"/>
                    </a:lnTo>
                    <a:lnTo>
                      <a:pt x="1073" y="430"/>
                    </a:lnTo>
                    <a:lnTo>
                      <a:pt x="994" y="302"/>
                    </a:lnTo>
                    <a:lnTo>
                      <a:pt x="1038" y="0"/>
                    </a:lnTo>
                    <a:lnTo>
                      <a:pt x="59" y="0"/>
                    </a:lnTo>
                    <a:lnTo>
                      <a:pt x="0" y="309"/>
                    </a:lnTo>
                    <a:lnTo>
                      <a:pt x="74" y="430"/>
                    </a:lnTo>
                    <a:lnTo>
                      <a:pt x="185" y="430"/>
                    </a:lnTo>
                    <a:lnTo>
                      <a:pt x="187" y="441"/>
                    </a:lnTo>
                    <a:lnTo>
                      <a:pt x="190" y="450"/>
                    </a:lnTo>
                    <a:lnTo>
                      <a:pt x="195" y="459"/>
                    </a:lnTo>
                    <a:lnTo>
                      <a:pt x="202" y="468"/>
                    </a:lnTo>
                    <a:lnTo>
                      <a:pt x="209" y="474"/>
                    </a:lnTo>
                    <a:lnTo>
                      <a:pt x="218" y="479"/>
                    </a:lnTo>
                    <a:lnTo>
                      <a:pt x="228" y="482"/>
                    </a:lnTo>
                    <a:lnTo>
                      <a:pt x="237" y="4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0" name="Freeform 28"/>
              <p:cNvSpPr>
                <a:spLocks/>
              </p:cNvSpPr>
              <p:nvPr/>
            </p:nvSpPr>
            <p:spPr bwMode="auto">
              <a:xfrm>
                <a:off x="2415" y="2208"/>
                <a:ext cx="965" cy="354"/>
              </a:xfrm>
              <a:custGeom>
                <a:avLst/>
                <a:gdLst>
                  <a:gd name="T0" fmla="*/ 0 w 965"/>
                  <a:gd name="T1" fmla="*/ 264 h 354"/>
                  <a:gd name="T2" fmla="*/ 50 w 965"/>
                  <a:gd name="T3" fmla="*/ 0 h 354"/>
                  <a:gd name="T4" fmla="*/ 954 w 965"/>
                  <a:gd name="T5" fmla="*/ 0 h 354"/>
                  <a:gd name="T6" fmla="*/ 918 w 965"/>
                  <a:gd name="T7" fmla="*/ 249 h 354"/>
                  <a:gd name="T8" fmla="*/ 131 w 965"/>
                  <a:gd name="T9" fmla="*/ 249 h 354"/>
                  <a:gd name="T10" fmla="*/ 161 w 965"/>
                  <a:gd name="T11" fmla="*/ 287 h 354"/>
                  <a:gd name="T12" fmla="*/ 924 w 965"/>
                  <a:gd name="T13" fmla="*/ 287 h 354"/>
                  <a:gd name="T14" fmla="*/ 965 w 965"/>
                  <a:gd name="T15" fmla="*/ 354 h 354"/>
                  <a:gd name="T16" fmla="*/ 55 w 965"/>
                  <a:gd name="T17" fmla="*/ 354 h 354"/>
                  <a:gd name="T18" fmla="*/ 0 w 965"/>
                  <a:gd name="T19" fmla="*/ 264 h 3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5" h="354">
                    <a:moveTo>
                      <a:pt x="0" y="264"/>
                    </a:moveTo>
                    <a:lnTo>
                      <a:pt x="50" y="0"/>
                    </a:lnTo>
                    <a:lnTo>
                      <a:pt x="954" y="0"/>
                    </a:lnTo>
                    <a:lnTo>
                      <a:pt x="918" y="249"/>
                    </a:lnTo>
                    <a:lnTo>
                      <a:pt x="131" y="249"/>
                    </a:lnTo>
                    <a:lnTo>
                      <a:pt x="161" y="287"/>
                    </a:lnTo>
                    <a:lnTo>
                      <a:pt x="924" y="287"/>
                    </a:lnTo>
                    <a:lnTo>
                      <a:pt x="965" y="354"/>
                    </a:lnTo>
                    <a:lnTo>
                      <a:pt x="55" y="354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1" name="Freeform 29"/>
              <p:cNvSpPr>
                <a:spLocks/>
              </p:cNvSpPr>
              <p:nvPr/>
            </p:nvSpPr>
            <p:spPr bwMode="auto">
              <a:xfrm>
                <a:off x="2650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2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2" name="Freeform 30"/>
              <p:cNvSpPr>
                <a:spLocks/>
              </p:cNvSpPr>
              <p:nvPr/>
            </p:nvSpPr>
            <p:spPr bwMode="auto">
              <a:xfrm>
                <a:off x="2481" y="2262"/>
                <a:ext cx="138" cy="110"/>
              </a:xfrm>
              <a:custGeom>
                <a:avLst/>
                <a:gdLst>
                  <a:gd name="T0" fmla="*/ 122 w 138"/>
                  <a:gd name="T1" fmla="*/ 110 h 110"/>
                  <a:gd name="T2" fmla="*/ 138 w 138"/>
                  <a:gd name="T3" fmla="*/ 0 h 110"/>
                  <a:gd name="T4" fmla="*/ 15 w 138"/>
                  <a:gd name="T5" fmla="*/ 0 h 110"/>
                  <a:gd name="T6" fmla="*/ 0 w 138"/>
                  <a:gd name="T7" fmla="*/ 110 h 110"/>
                  <a:gd name="T8" fmla="*/ 122 w 138"/>
                  <a:gd name="T9" fmla="*/ 11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22" y="110"/>
                    </a:moveTo>
                    <a:lnTo>
                      <a:pt x="138" y="0"/>
                    </a:lnTo>
                    <a:lnTo>
                      <a:pt x="15" y="0"/>
                    </a:lnTo>
                    <a:lnTo>
                      <a:pt x="0" y="110"/>
                    </a:lnTo>
                    <a:lnTo>
                      <a:pt x="122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3" name="Freeform 31"/>
              <p:cNvSpPr>
                <a:spLocks/>
              </p:cNvSpPr>
              <p:nvPr/>
            </p:nvSpPr>
            <p:spPr bwMode="auto">
              <a:xfrm>
                <a:off x="2820" y="2262"/>
                <a:ext cx="137" cy="110"/>
              </a:xfrm>
              <a:custGeom>
                <a:avLst/>
                <a:gdLst>
                  <a:gd name="T0" fmla="*/ 137 w 137"/>
                  <a:gd name="T1" fmla="*/ 0 h 110"/>
                  <a:gd name="T2" fmla="*/ 16 w 137"/>
                  <a:gd name="T3" fmla="*/ 0 h 110"/>
                  <a:gd name="T4" fmla="*/ 0 w 137"/>
                  <a:gd name="T5" fmla="*/ 110 h 110"/>
                  <a:gd name="T6" fmla="*/ 122 w 137"/>
                  <a:gd name="T7" fmla="*/ 110 h 110"/>
                  <a:gd name="T8" fmla="*/ 137 w 13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10">
                    <a:moveTo>
                      <a:pt x="137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4" name="Freeform 32"/>
              <p:cNvSpPr>
                <a:spLocks/>
              </p:cNvSpPr>
              <p:nvPr/>
            </p:nvSpPr>
            <p:spPr bwMode="auto">
              <a:xfrm>
                <a:off x="2989" y="2262"/>
                <a:ext cx="136" cy="110"/>
              </a:xfrm>
              <a:custGeom>
                <a:avLst/>
                <a:gdLst>
                  <a:gd name="T0" fmla="*/ 136 w 136"/>
                  <a:gd name="T1" fmla="*/ 0 h 110"/>
                  <a:gd name="T2" fmla="*/ 16 w 136"/>
                  <a:gd name="T3" fmla="*/ 0 h 110"/>
                  <a:gd name="T4" fmla="*/ 0 w 136"/>
                  <a:gd name="T5" fmla="*/ 110 h 110"/>
                  <a:gd name="T6" fmla="*/ 121 w 136"/>
                  <a:gd name="T7" fmla="*/ 110 h 110"/>
                  <a:gd name="T8" fmla="*/ 136 w 136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" h="110">
                    <a:moveTo>
                      <a:pt x="136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1" y="11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5" name="Freeform 33"/>
              <p:cNvSpPr>
                <a:spLocks/>
              </p:cNvSpPr>
              <p:nvPr/>
            </p:nvSpPr>
            <p:spPr bwMode="auto">
              <a:xfrm>
                <a:off x="3162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3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3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26" name="Group 35"/>
            <p:cNvGrpSpPr>
              <a:grpSpLocks/>
            </p:cNvGrpSpPr>
            <p:nvPr/>
          </p:nvGrpSpPr>
          <p:grpSpPr bwMode="auto">
            <a:xfrm>
              <a:off x="2832" y="960"/>
              <a:ext cx="1117" cy="518"/>
              <a:chOff x="3847" y="1511"/>
              <a:chExt cx="1117" cy="518"/>
            </a:xfrm>
          </p:grpSpPr>
          <p:sp>
            <p:nvSpPr>
              <p:cNvPr id="28735" name="Freeform 22"/>
              <p:cNvSpPr>
                <a:spLocks/>
              </p:cNvSpPr>
              <p:nvPr/>
            </p:nvSpPr>
            <p:spPr bwMode="auto">
              <a:xfrm>
                <a:off x="3847" y="1511"/>
                <a:ext cx="1117" cy="518"/>
              </a:xfrm>
              <a:custGeom>
                <a:avLst/>
                <a:gdLst>
                  <a:gd name="T0" fmla="*/ 1117 w 1117"/>
                  <a:gd name="T1" fmla="*/ 161 h 518"/>
                  <a:gd name="T2" fmla="*/ 1114 w 1117"/>
                  <a:gd name="T3" fmla="*/ 145 h 518"/>
                  <a:gd name="T4" fmla="*/ 1105 w 1117"/>
                  <a:gd name="T5" fmla="*/ 132 h 518"/>
                  <a:gd name="T6" fmla="*/ 1092 w 1117"/>
                  <a:gd name="T7" fmla="*/ 123 h 518"/>
                  <a:gd name="T8" fmla="*/ 1078 w 1117"/>
                  <a:gd name="T9" fmla="*/ 121 h 518"/>
                  <a:gd name="T10" fmla="*/ 974 w 1117"/>
                  <a:gd name="T11" fmla="*/ 71 h 518"/>
                  <a:gd name="T12" fmla="*/ 970 w 1117"/>
                  <a:gd name="T13" fmla="*/ 57 h 518"/>
                  <a:gd name="T14" fmla="*/ 962 w 1117"/>
                  <a:gd name="T15" fmla="*/ 46 h 518"/>
                  <a:gd name="T16" fmla="*/ 950 w 1117"/>
                  <a:gd name="T17" fmla="*/ 39 h 518"/>
                  <a:gd name="T18" fmla="*/ 936 w 1117"/>
                  <a:gd name="T19" fmla="*/ 35 h 518"/>
                  <a:gd name="T20" fmla="*/ 760 w 1117"/>
                  <a:gd name="T21" fmla="*/ 0 h 518"/>
                  <a:gd name="T22" fmla="*/ 588 w 1117"/>
                  <a:gd name="T23" fmla="*/ 35 h 518"/>
                  <a:gd name="T24" fmla="*/ 0 w 1117"/>
                  <a:gd name="T25" fmla="*/ 344 h 518"/>
                  <a:gd name="T26" fmla="*/ 171 w 1117"/>
                  <a:gd name="T27" fmla="*/ 465 h 518"/>
                  <a:gd name="T28" fmla="*/ 176 w 1117"/>
                  <a:gd name="T29" fmla="*/ 485 h 518"/>
                  <a:gd name="T30" fmla="*/ 188 w 1117"/>
                  <a:gd name="T31" fmla="*/ 503 h 518"/>
                  <a:gd name="T32" fmla="*/ 204 w 1117"/>
                  <a:gd name="T33" fmla="*/ 514 h 518"/>
                  <a:gd name="T34" fmla="*/ 223 w 1117"/>
                  <a:gd name="T35" fmla="*/ 518 h 518"/>
                  <a:gd name="T36" fmla="*/ 239 w 1117"/>
                  <a:gd name="T37" fmla="*/ 516 h 518"/>
                  <a:gd name="T38" fmla="*/ 253 w 1117"/>
                  <a:gd name="T39" fmla="*/ 508 h 518"/>
                  <a:gd name="T40" fmla="*/ 264 w 1117"/>
                  <a:gd name="T41" fmla="*/ 497 h 518"/>
                  <a:gd name="T42" fmla="*/ 271 w 1117"/>
                  <a:gd name="T43" fmla="*/ 482 h 518"/>
                  <a:gd name="T44" fmla="*/ 280 w 1117"/>
                  <a:gd name="T45" fmla="*/ 497 h 518"/>
                  <a:gd name="T46" fmla="*/ 291 w 1117"/>
                  <a:gd name="T47" fmla="*/ 508 h 518"/>
                  <a:gd name="T48" fmla="*/ 305 w 1117"/>
                  <a:gd name="T49" fmla="*/ 516 h 518"/>
                  <a:gd name="T50" fmla="*/ 320 w 1117"/>
                  <a:gd name="T51" fmla="*/ 518 h 518"/>
                  <a:gd name="T52" fmla="*/ 339 w 1117"/>
                  <a:gd name="T53" fmla="*/ 514 h 518"/>
                  <a:gd name="T54" fmla="*/ 356 w 1117"/>
                  <a:gd name="T55" fmla="*/ 503 h 518"/>
                  <a:gd name="T56" fmla="*/ 368 w 1117"/>
                  <a:gd name="T57" fmla="*/ 485 h 518"/>
                  <a:gd name="T58" fmla="*/ 372 w 1117"/>
                  <a:gd name="T59" fmla="*/ 465 h 518"/>
                  <a:gd name="T60" fmla="*/ 718 w 1117"/>
                  <a:gd name="T61" fmla="*/ 476 h 518"/>
                  <a:gd name="T62" fmla="*/ 727 w 1117"/>
                  <a:gd name="T63" fmla="*/ 494 h 518"/>
                  <a:gd name="T64" fmla="*/ 741 w 1117"/>
                  <a:gd name="T65" fmla="*/ 509 h 518"/>
                  <a:gd name="T66" fmla="*/ 759 w 1117"/>
                  <a:gd name="T67" fmla="*/ 517 h 518"/>
                  <a:gd name="T68" fmla="*/ 776 w 1117"/>
                  <a:gd name="T69" fmla="*/ 517 h 518"/>
                  <a:gd name="T70" fmla="*/ 792 w 1117"/>
                  <a:gd name="T71" fmla="*/ 512 h 518"/>
                  <a:gd name="T72" fmla="*/ 805 w 1117"/>
                  <a:gd name="T73" fmla="*/ 503 h 518"/>
                  <a:gd name="T74" fmla="*/ 814 w 1117"/>
                  <a:gd name="T75" fmla="*/ 490 h 518"/>
                  <a:gd name="T76" fmla="*/ 821 w 1117"/>
                  <a:gd name="T77" fmla="*/ 490 h 518"/>
                  <a:gd name="T78" fmla="*/ 831 w 1117"/>
                  <a:gd name="T79" fmla="*/ 503 h 518"/>
                  <a:gd name="T80" fmla="*/ 843 w 1117"/>
                  <a:gd name="T81" fmla="*/ 512 h 518"/>
                  <a:gd name="T82" fmla="*/ 858 w 1117"/>
                  <a:gd name="T83" fmla="*/ 517 h 518"/>
                  <a:gd name="T84" fmla="*/ 875 w 1117"/>
                  <a:gd name="T85" fmla="*/ 517 h 518"/>
                  <a:gd name="T86" fmla="*/ 894 w 1117"/>
                  <a:gd name="T87" fmla="*/ 509 h 518"/>
                  <a:gd name="T88" fmla="*/ 908 w 1117"/>
                  <a:gd name="T89" fmla="*/ 494 h 518"/>
                  <a:gd name="T90" fmla="*/ 916 w 1117"/>
                  <a:gd name="T91" fmla="*/ 476 h 518"/>
                  <a:gd name="T92" fmla="*/ 1112 w 1117"/>
                  <a:gd name="T93" fmla="*/ 465 h 518"/>
                  <a:gd name="T94" fmla="*/ 1112 w 1117"/>
                  <a:gd name="T95" fmla="*/ 351 h 51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117" h="518">
                    <a:moveTo>
                      <a:pt x="1112" y="351"/>
                    </a:moveTo>
                    <a:lnTo>
                      <a:pt x="1117" y="161"/>
                    </a:lnTo>
                    <a:lnTo>
                      <a:pt x="1116" y="152"/>
                    </a:lnTo>
                    <a:lnTo>
                      <a:pt x="1114" y="145"/>
                    </a:lnTo>
                    <a:lnTo>
                      <a:pt x="1110" y="138"/>
                    </a:lnTo>
                    <a:lnTo>
                      <a:pt x="1105" y="132"/>
                    </a:lnTo>
                    <a:lnTo>
                      <a:pt x="1099" y="126"/>
                    </a:lnTo>
                    <a:lnTo>
                      <a:pt x="1092" y="123"/>
                    </a:lnTo>
                    <a:lnTo>
                      <a:pt x="1086" y="122"/>
                    </a:lnTo>
                    <a:lnTo>
                      <a:pt x="1078" y="121"/>
                    </a:lnTo>
                    <a:lnTo>
                      <a:pt x="990" y="121"/>
                    </a:lnTo>
                    <a:lnTo>
                      <a:pt x="974" y="71"/>
                    </a:lnTo>
                    <a:lnTo>
                      <a:pt x="973" y="64"/>
                    </a:lnTo>
                    <a:lnTo>
                      <a:pt x="970" y="57"/>
                    </a:lnTo>
                    <a:lnTo>
                      <a:pt x="966" y="52"/>
                    </a:lnTo>
                    <a:lnTo>
                      <a:pt x="962" y="46"/>
                    </a:lnTo>
                    <a:lnTo>
                      <a:pt x="956" y="42"/>
                    </a:lnTo>
                    <a:lnTo>
                      <a:pt x="950" y="39"/>
                    </a:lnTo>
                    <a:lnTo>
                      <a:pt x="943" y="36"/>
                    </a:lnTo>
                    <a:lnTo>
                      <a:pt x="936" y="35"/>
                    </a:lnTo>
                    <a:lnTo>
                      <a:pt x="792" y="35"/>
                    </a:lnTo>
                    <a:lnTo>
                      <a:pt x="760" y="0"/>
                    </a:lnTo>
                    <a:lnTo>
                      <a:pt x="618" y="0"/>
                    </a:lnTo>
                    <a:lnTo>
                      <a:pt x="588" y="35"/>
                    </a:lnTo>
                    <a:lnTo>
                      <a:pt x="44" y="35"/>
                    </a:lnTo>
                    <a:lnTo>
                      <a:pt x="0" y="344"/>
                    </a:lnTo>
                    <a:lnTo>
                      <a:pt x="73" y="465"/>
                    </a:lnTo>
                    <a:lnTo>
                      <a:pt x="171" y="465"/>
                    </a:lnTo>
                    <a:lnTo>
                      <a:pt x="172" y="476"/>
                    </a:lnTo>
                    <a:lnTo>
                      <a:pt x="176" y="485"/>
                    </a:lnTo>
                    <a:lnTo>
                      <a:pt x="181" y="494"/>
                    </a:lnTo>
                    <a:lnTo>
                      <a:pt x="188" y="503"/>
                    </a:lnTo>
                    <a:lnTo>
                      <a:pt x="195" y="509"/>
                    </a:lnTo>
                    <a:lnTo>
                      <a:pt x="204" y="514"/>
                    </a:lnTo>
                    <a:lnTo>
                      <a:pt x="214" y="517"/>
                    </a:lnTo>
                    <a:lnTo>
                      <a:pt x="223" y="518"/>
                    </a:lnTo>
                    <a:lnTo>
                      <a:pt x="231" y="517"/>
                    </a:lnTo>
                    <a:lnTo>
                      <a:pt x="239" y="516"/>
                    </a:lnTo>
                    <a:lnTo>
                      <a:pt x="246" y="512"/>
                    </a:lnTo>
                    <a:lnTo>
                      <a:pt x="253" y="508"/>
                    </a:lnTo>
                    <a:lnTo>
                      <a:pt x="258" y="503"/>
                    </a:lnTo>
                    <a:lnTo>
                      <a:pt x="264" y="497"/>
                    </a:lnTo>
                    <a:lnTo>
                      <a:pt x="268" y="490"/>
                    </a:lnTo>
                    <a:lnTo>
                      <a:pt x="271" y="482"/>
                    </a:lnTo>
                    <a:lnTo>
                      <a:pt x="274" y="490"/>
                    </a:lnTo>
                    <a:lnTo>
                      <a:pt x="280" y="497"/>
                    </a:lnTo>
                    <a:lnTo>
                      <a:pt x="284" y="503"/>
                    </a:lnTo>
                    <a:lnTo>
                      <a:pt x="291" y="508"/>
                    </a:lnTo>
                    <a:lnTo>
                      <a:pt x="297" y="512"/>
                    </a:lnTo>
                    <a:lnTo>
                      <a:pt x="305" y="516"/>
                    </a:lnTo>
                    <a:lnTo>
                      <a:pt x="312" y="517"/>
                    </a:lnTo>
                    <a:lnTo>
                      <a:pt x="320" y="518"/>
                    </a:lnTo>
                    <a:lnTo>
                      <a:pt x="330" y="517"/>
                    </a:lnTo>
                    <a:lnTo>
                      <a:pt x="339" y="514"/>
                    </a:lnTo>
                    <a:lnTo>
                      <a:pt x="348" y="509"/>
                    </a:lnTo>
                    <a:lnTo>
                      <a:pt x="356" y="503"/>
                    </a:lnTo>
                    <a:lnTo>
                      <a:pt x="362" y="494"/>
                    </a:lnTo>
                    <a:lnTo>
                      <a:pt x="368" y="485"/>
                    </a:lnTo>
                    <a:lnTo>
                      <a:pt x="371" y="476"/>
                    </a:lnTo>
                    <a:lnTo>
                      <a:pt x="372" y="465"/>
                    </a:lnTo>
                    <a:lnTo>
                      <a:pt x="717" y="465"/>
                    </a:lnTo>
                    <a:lnTo>
                      <a:pt x="718" y="476"/>
                    </a:lnTo>
                    <a:lnTo>
                      <a:pt x="721" y="485"/>
                    </a:lnTo>
                    <a:lnTo>
                      <a:pt x="727" y="494"/>
                    </a:lnTo>
                    <a:lnTo>
                      <a:pt x="733" y="503"/>
                    </a:lnTo>
                    <a:lnTo>
                      <a:pt x="741" y="509"/>
                    </a:lnTo>
                    <a:lnTo>
                      <a:pt x="749" y="514"/>
                    </a:lnTo>
                    <a:lnTo>
                      <a:pt x="759" y="517"/>
                    </a:lnTo>
                    <a:lnTo>
                      <a:pt x="769" y="518"/>
                    </a:lnTo>
                    <a:lnTo>
                      <a:pt x="776" y="517"/>
                    </a:lnTo>
                    <a:lnTo>
                      <a:pt x="784" y="516"/>
                    </a:lnTo>
                    <a:lnTo>
                      <a:pt x="792" y="512"/>
                    </a:lnTo>
                    <a:lnTo>
                      <a:pt x="798" y="508"/>
                    </a:lnTo>
                    <a:lnTo>
                      <a:pt x="805" y="503"/>
                    </a:lnTo>
                    <a:lnTo>
                      <a:pt x="810" y="497"/>
                    </a:lnTo>
                    <a:lnTo>
                      <a:pt x="814" y="490"/>
                    </a:lnTo>
                    <a:lnTo>
                      <a:pt x="818" y="482"/>
                    </a:lnTo>
                    <a:lnTo>
                      <a:pt x="821" y="490"/>
                    </a:lnTo>
                    <a:lnTo>
                      <a:pt x="825" y="497"/>
                    </a:lnTo>
                    <a:lnTo>
                      <a:pt x="831" y="503"/>
                    </a:lnTo>
                    <a:lnTo>
                      <a:pt x="836" y="508"/>
                    </a:lnTo>
                    <a:lnTo>
                      <a:pt x="843" y="512"/>
                    </a:lnTo>
                    <a:lnTo>
                      <a:pt x="850" y="516"/>
                    </a:lnTo>
                    <a:lnTo>
                      <a:pt x="858" y="517"/>
                    </a:lnTo>
                    <a:lnTo>
                      <a:pt x="865" y="518"/>
                    </a:lnTo>
                    <a:lnTo>
                      <a:pt x="875" y="517"/>
                    </a:lnTo>
                    <a:lnTo>
                      <a:pt x="885" y="514"/>
                    </a:lnTo>
                    <a:lnTo>
                      <a:pt x="894" y="509"/>
                    </a:lnTo>
                    <a:lnTo>
                      <a:pt x="901" y="503"/>
                    </a:lnTo>
                    <a:lnTo>
                      <a:pt x="908" y="494"/>
                    </a:lnTo>
                    <a:lnTo>
                      <a:pt x="913" y="485"/>
                    </a:lnTo>
                    <a:lnTo>
                      <a:pt x="916" y="476"/>
                    </a:lnTo>
                    <a:lnTo>
                      <a:pt x="917" y="465"/>
                    </a:lnTo>
                    <a:lnTo>
                      <a:pt x="1112" y="465"/>
                    </a:lnTo>
                    <a:lnTo>
                      <a:pt x="1066" y="401"/>
                    </a:lnTo>
                    <a:lnTo>
                      <a:pt x="1112" y="3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6" name="Freeform 23"/>
              <p:cNvSpPr>
                <a:spLocks/>
              </p:cNvSpPr>
              <p:nvPr/>
            </p:nvSpPr>
            <p:spPr bwMode="auto">
              <a:xfrm>
                <a:off x="3888" y="1584"/>
                <a:ext cx="1038" cy="354"/>
              </a:xfrm>
              <a:custGeom>
                <a:avLst/>
                <a:gdLst>
                  <a:gd name="T0" fmla="*/ 1033 w 1038"/>
                  <a:gd name="T1" fmla="*/ 263 h 354"/>
                  <a:gd name="T2" fmla="*/ 976 w 1038"/>
                  <a:gd name="T3" fmla="*/ 325 h 354"/>
                  <a:gd name="T4" fmla="*/ 997 w 1038"/>
                  <a:gd name="T5" fmla="*/ 354 h 354"/>
                  <a:gd name="T6" fmla="*/ 53 w 1038"/>
                  <a:gd name="T7" fmla="*/ 354 h 354"/>
                  <a:gd name="T8" fmla="*/ 12 w 1038"/>
                  <a:gd name="T9" fmla="*/ 287 h 354"/>
                  <a:gd name="T10" fmla="*/ 869 w 1038"/>
                  <a:gd name="T11" fmla="*/ 287 h 354"/>
                  <a:gd name="T12" fmla="*/ 842 w 1038"/>
                  <a:gd name="T13" fmla="*/ 249 h 354"/>
                  <a:gd name="T14" fmla="*/ 0 w 1038"/>
                  <a:gd name="T15" fmla="*/ 249 h 354"/>
                  <a:gd name="T16" fmla="*/ 36 w 1038"/>
                  <a:gd name="T17" fmla="*/ 0 h 354"/>
                  <a:gd name="T18" fmla="*/ 895 w 1038"/>
                  <a:gd name="T19" fmla="*/ 0 h 354"/>
                  <a:gd name="T20" fmla="*/ 895 w 1038"/>
                  <a:gd name="T21" fmla="*/ 0 h 354"/>
                  <a:gd name="T22" fmla="*/ 895 w 1038"/>
                  <a:gd name="T23" fmla="*/ 1 h 354"/>
                  <a:gd name="T24" fmla="*/ 895 w 1038"/>
                  <a:gd name="T25" fmla="*/ 1 h 354"/>
                  <a:gd name="T26" fmla="*/ 895 w 1038"/>
                  <a:gd name="T27" fmla="*/ 2 h 354"/>
                  <a:gd name="T28" fmla="*/ 895 w 1038"/>
                  <a:gd name="T29" fmla="*/ 5 h 354"/>
                  <a:gd name="T30" fmla="*/ 904 w 1038"/>
                  <a:gd name="T31" fmla="*/ 26 h 354"/>
                  <a:gd name="T32" fmla="*/ 788 w 1038"/>
                  <a:gd name="T33" fmla="*/ 26 h 354"/>
                  <a:gd name="T34" fmla="*/ 816 w 1038"/>
                  <a:gd name="T35" fmla="*/ 83 h 354"/>
                  <a:gd name="T36" fmla="*/ 1037 w 1038"/>
                  <a:gd name="T37" fmla="*/ 85 h 354"/>
                  <a:gd name="T38" fmla="*/ 1037 w 1038"/>
                  <a:gd name="T39" fmla="*/ 85 h 354"/>
                  <a:gd name="T40" fmla="*/ 1038 w 1038"/>
                  <a:gd name="T41" fmla="*/ 86 h 354"/>
                  <a:gd name="T42" fmla="*/ 1038 w 1038"/>
                  <a:gd name="T43" fmla="*/ 86 h 354"/>
                  <a:gd name="T44" fmla="*/ 1038 w 1038"/>
                  <a:gd name="T45" fmla="*/ 87 h 354"/>
                  <a:gd name="T46" fmla="*/ 1033 w 1038"/>
                  <a:gd name="T47" fmla="*/ 263 h 35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038" h="354">
                    <a:moveTo>
                      <a:pt x="1033" y="263"/>
                    </a:moveTo>
                    <a:lnTo>
                      <a:pt x="976" y="325"/>
                    </a:lnTo>
                    <a:lnTo>
                      <a:pt x="997" y="354"/>
                    </a:lnTo>
                    <a:lnTo>
                      <a:pt x="53" y="354"/>
                    </a:lnTo>
                    <a:lnTo>
                      <a:pt x="12" y="287"/>
                    </a:lnTo>
                    <a:lnTo>
                      <a:pt x="869" y="287"/>
                    </a:lnTo>
                    <a:lnTo>
                      <a:pt x="842" y="249"/>
                    </a:lnTo>
                    <a:lnTo>
                      <a:pt x="0" y="249"/>
                    </a:lnTo>
                    <a:lnTo>
                      <a:pt x="36" y="0"/>
                    </a:lnTo>
                    <a:lnTo>
                      <a:pt x="895" y="0"/>
                    </a:lnTo>
                    <a:lnTo>
                      <a:pt x="895" y="1"/>
                    </a:lnTo>
                    <a:lnTo>
                      <a:pt x="895" y="2"/>
                    </a:lnTo>
                    <a:lnTo>
                      <a:pt x="895" y="5"/>
                    </a:lnTo>
                    <a:lnTo>
                      <a:pt x="904" y="26"/>
                    </a:lnTo>
                    <a:lnTo>
                      <a:pt x="788" y="26"/>
                    </a:lnTo>
                    <a:lnTo>
                      <a:pt x="816" y="83"/>
                    </a:lnTo>
                    <a:lnTo>
                      <a:pt x="1037" y="85"/>
                    </a:lnTo>
                    <a:lnTo>
                      <a:pt x="1038" y="86"/>
                    </a:lnTo>
                    <a:lnTo>
                      <a:pt x="1038" y="87"/>
                    </a:lnTo>
                    <a:lnTo>
                      <a:pt x="1033" y="263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7" name="Freeform 24"/>
              <p:cNvSpPr>
                <a:spLocks/>
              </p:cNvSpPr>
              <p:nvPr/>
            </p:nvSpPr>
            <p:spPr bwMode="auto">
              <a:xfrm>
                <a:off x="4873" y="1694"/>
                <a:ext cx="35" cy="75"/>
              </a:xfrm>
              <a:custGeom>
                <a:avLst/>
                <a:gdLst>
                  <a:gd name="T0" fmla="*/ 17 w 35"/>
                  <a:gd name="T1" fmla="*/ 0 h 75"/>
                  <a:gd name="T2" fmla="*/ 11 w 35"/>
                  <a:gd name="T3" fmla="*/ 3 h 75"/>
                  <a:gd name="T4" fmla="*/ 5 w 35"/>
                  <a:gd name="T5" fmla="*/ 11 h 75"/>
                  <a:gd name="T6" fmla="*/ 1 w 35"/>
                  <a:gd name="T7" fmla="*/ 24 h 75"/>
                  <a:gd name="T8" fmla="*/ 0 w 35"/>
                  <a:gd name="T9" fmla="*/ 38 h 75"/>
                  <a:gd name="T10" fmla="*/ 1 w 35"/>
                  <a:gd name="T11" fmla="*/ 53 h 75"/>
                  <a:gd name="T12" fmla="*/ 5 w 35"/>
                  <a:gd name="T13" fmla="*/ 64 h 75"/>
                  <a:gd name="T14" fmla="*/ 11 w 35"/>
                  <a:gd name="T15" fmla="*/ 71 h 75"/>
                  <a:gd name="T16" fmla="*/ 17 w 35"/>
                  <a:gd name="T17" fmla="*/ 75 h 75"/>
                  <a:gd name="T18" fmla="*/ 24 w 35"/>
                  <a:gd name="T19" fmla="*/ 71 h 75"/>
                  <a:gd name="T20" fmla="*/ 29 w 35"/>
                  <a:gd name="T21" fmla="*/ 64 h 75"/>
                  <a:gd name="T22" fmla="*/ 34 w 35"/>
                  <a:gd name="T23" fmla="*/ 53 h 75"/>
                  <a:gd name="T24" fmla="*/ 35 w 35"/>
                  <a:gd name="T25" fmla="*/ 38 h 75"/>
                  <a:gd name="T26" fmla="*/ 34 w 35"/>
                  <a:gd name="T27" fmla="*/ 24 h 75"/>
                  <a:gd name="T28" fmla="*/ 29 w 35"/>
                  <a:gd name="T29" fmla="*/ 11 h 75"/>
                  <a:gd name="T30" fmla="*/ 24 w 35"/>
                  <a:gd name="T31" fmla="*/ 3 h 75"/>
                  <a:gd name="T32" fmla="*/ 17 w 35"/>
                  <a:gd name="T33" fmla="*/ 0 h 7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5" h="75">
                    <a:moveTo>
                      <a:pt x="17" y="0"/>
                    </a:moveTo>
                    <a:lnTo>
                      <a:pt x="11" y="3"/>
                    </a:lnTo>
                    <a:lnTo>
                      <a:pt x="5" y="11"/>
                    </a:lnTo>
                    <a:lnTo>
                      <a:pt x="1" y="24"/>
                    </a:lnTo>
                    <a:lnTo>
                      <a:pt x="0" y="38"/>
                    </a:lnTo>
                    <a:lnTo>
                      <a:pt x="1" y="53"/>
                    </a:lnTo>
                    <a:lnTo>
                      <a:pt x="5" y="64"/>
                    </a:lnTo>
                    <a:lnTo>
                      <a:pt x="11" y="71"/>
                    </a:lnTo>
                    <a:lnTo>
                      <a:pt x="17" y="75"/>
                    </a:lnTo>
                    <a:lnTo>
                      <a:pt x="24" y="71"/>
                    </a:lnTo>
                    <a:lnTo>
                      <a:pt x="29" y="64"/>
                    </a:lnTo>
                    <a:lnTo>
                      <a:pt x="34" y="53"/>
                    </a:lnTo>
                    <a:lnTo>
                      <a:pt x="35" y="38"/>
                    </a:lnTo>
                    <a:lnTo>
                      <a:pt x="34" y="24"/>
                    </a:lnTo>
                    <a:lnTo>
                      <a:pt x="29" y="11"/>
                    </a:lnTo>
                    <a:lnTo>
                      <a:pt x="24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8" name="Freeform 34"/>
              <p:cNvSpPr>
                <a:spLocks/>
              </p:cNvSpPr>
              <p:nvPr/>
            </p:nvSpPr>
            <p:spPr bwMode="auto">
              <a:xfrm>
                <a:off x="4481" y="1614"/>
                <a:ext cx="189" cy="49"/>
              </a:xfrm>
              <a:custGeom>
                <a:avLst/>
                <a:gdLst>
                  <a:gd name="T0" fmla="*/ 23 w 189"/>
                  <a:gd name="T1" fmla="*/ 49 h 49"/>
                  <a:gd name="T2" fmla="*/ 0 w 189"/>
                  <a:gd name="T3" fmla="*/ 0 h 49"/>
                  <a:gd name="T4" fmla="*/ 162 w 189"/>
                  <a:gd name="T5" fmla="*/ 0 h 49"/>
                  <a:gd name="T6" fmla="*/ 189 w 189"/>
                  <a:gd name="T7" fmla="*/ 49 h 49"/>
                  <a:gd name="T8" fmla="*/ 23 w 189"/>
                  <a:gd name="T9" fmla="*/ 49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9" h="49">
                    <a:moveTo>
                      <a:pt x="23" y="49"/>
                    </a:moveTo>
                    <a:lnTo>
                      <a:pt x="0" y="0"/>
                    </a:lnTo>
                    <a:lnTo>
                      <a:pt x="162" y="0"/>
                    </a:lnTo>
                    <a:lnTo>
                      <a:pt x="189" y="49"/>
                    </a:lnTo>
                    <a:lnTo>
                      <a:pt x="23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27" name="Group 37"/>
            <p:cNvGrpSpPr>
              <a:grpSpLocks/>
            </p:cNvGrpSpPr>
            <p:nvPr/>
          </p:nvGrpSpPr>
          <p:grpSpPr bwMode="auto">
            <a:xfrm>
              <a:off x="1728" y="1008"/>
              <a:ext cx="1073" cy="483"/>
              <a:chOff x="2375" y="2170"/>
              <a:chExt cx="1073" cy="483"/>
            </a:xfrm>
          </p:grpSpPr>
          <p:sp>
            <p:nvSpPr>
              <p:cNvPr id="28728" name="Freeform 38"/>
              <p:cNvSpPr>
                <a:spLocks/>
              </p:cNvSpPr>
              <p:nvPr/>
            </p:nvSpPr>
            <p:spPr bwMode="auto">
              <a:xfrm>
                <a:off x="2375" y="2170"/>
                <a:ext cx="1073" cy="483"/>
              </a:xfrm>
              <a:custGeom>
                <a:avLst/>
                <a:gdLst>
                  <a:gd name="T0" fmla="*/ 245 w 1073"/>
                  <a:gd name="T1" fmla="*/ 482 h 483"/>
                  <a:gd name="T2" fmla="*/ 260 w 1073"/>
                  <a:gd name="T3" fmla="*/ 477 h 483"/>
                  <a:gd name="T4" fmla="*/ 272 w 1073"/>
                  <a:gd name="T5" fmla="*/ 468 h 483"/>
                  <a:gd name="T6" fmla="*/ 282 w 1073"/>
                  <a:gd name="T7" fmla="*/ 455 h 483"/>
                  <a:gd name="T8" fmla="*/ 288 w 1073"/>
                  <a:gd name="T9" fmla="*/ 455 h 483"/>
                  <a:gd name="T10" fmla="*/ 298 w 1073"/>
                  <a:gd name="T11" fmla="*/ 468 h 483"/>
                  <a:gd name="T12" fmla="*/ 311 w 1073"/>
                  <a:gd name="T13" fmla="*/ 477 h 483"/>
                  <a:gd name="T14" fmla="*/ 326 w 1073"/>
                  <a:gd name="T15" fmla="*/ 482 h 483"/>
                  <a:gd name="T16" fmla="*/ 344 w 1073"/>
                  <a:gd name="T17" fmla="*/ 482 h 483"/>
                  <a:gd name="T18" fmla="*/ 362 w 1073"/>
                  <a:gd name="T19" fmla="*/ 474 h 483"/>
                  <a:gd name="T20" fmla="*/ 376 w 1073"/>
                  <a:gd name="T21" fmla="*/ 459 h 483"/>
                  <a:gd name="T22" fmla="*/ 385 w 1073"/>
                  <a:gd name="T23" fmla="*/ 441 h 483"/>
                  <a:gd name="T24" fmla="*/ 734 w 1073"/>
                  <a:gd name="T25" fmla="*/ 430 h 483"/>
                  <a:gd name="T26" fmla="*/ 739 w 1073"/>
                  <a:gd name="T27" fmla="*/ 450 h 483"/>
                  <a:gd name="T28" fmla="*/ 750 w 1073"/>
                  <a:gd name="T29" fmla="*/ 468 h 483"/>
                  <a:gd name="T30" fmla="*/ 767 w 1073"/>
                  <a:gd name="T31" fmla="*/ 479 h 483"/>
                  <a:gd name="T32" fmla="*/ 786 w 1073"/>
                  <a:gd name="T33" fmla="*/ 483 h 483"/>
                  <a:gd name="T34" fmla="*/ 801 w 1073"/>
                  <a:gd name="T35" fmla="*/ 481 h 483"/>
                  <a:gd name="T36" fmla="*/ 816 w 1073"/>
                  <a:gd name="T37" fmla="*/ 473 h 483"/>
                  <a:gd name="T38" fmla="*/ 827 w 1073"/>
                  <a:gd name="T39" fmla="*/ 462 h 483"/>
                  <a:gd name="T40" fmla="*/ 835 w 1073"/>
                  <a:gd name="T41" fmla="*/ 447 h 483"/>
                  <a:gd name="T42" fmla="*/ 843 w 1073"/>
                  <a:gd name="T43" fmla="*/ 462 h 483"/>
                  <a:gd name="T44" fmla="*/ 853 w 1073"/>
                  <a:gd name="T45" fmla="*/ 473 h 483"/>
                  <a:gd name="T46" fmla="*/ 868 w 1073"/>
                  <a:gd name="T47" fmla="*/ 481 h 483"/>
                  <a:gd name="T48" fmla="*/ 883 w 1073"/>
                  <a:gd name="T49" fmla="*/ 483 h 483"/>
                  <a:gd name="T50" fmla="*/ 902 w 1073"/>
                  <a:gd name="T51" fmla="*/ 479 h 483"/>
                  <a:gd name="T52" fmla="*/ 919 w 1073"/>
                  <a:gd name="T53" fmla="*/ 468 h 483"/>
                  <a:gd name="T54" fmla="*/ 930 w 1073"/>
                  <a:gd name="T55" fmla="*/ 450 h 483"/>
                  <a:gd name="T56" fmla="*/ 935 w 1073"/>
                  <a:gd name="T57" fmla="*/ 430 h 483"/>
                  <a:gd name="T58" fmla="*/ 994 w 1073"/>
                  <a:gd name="T59" fmla="*/ 302 h 483"/>
                  <a:gd name="T60" fmla="*/ 59 w 1073"/>
                  <a:gd name="T61" fmla="*/ 0 h 483"/>
                  <a:gd name="T62" fmla="*/ 74 w 1073"/>
                  <a:gd name="T63" fmla="*/ 430 h 483"/>
                  <a:gd name="T64" fmla="*/ 187 w 1073"/>
                  <a:gd name="T65" fmla="*/ 441 h 483"/>
                  <a:gd name="T66" fmla="*/ 195 w 1073"/>
                  <a:gd name="T67" fmla="*/ 459 h 483"/>
                  <a:gd name="T68" fmla="*/ 209 w 1073"/>
                  <a:gd name="T69" fmla="*/ 474 h 483"/>
                  <a:gd name="T70" fmla="*/ 228 w 1073"/>
                  <a:gd name="T71" fmla="*/ 482 h 4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73" h="483">
                    <a:moveTo>
                      <a:pt x="237" y="483"/>
                    </a:moveTo>
                    <a:lnTo>
                      <a:pt x="245" y="482"/>
                    </a:lnTo>
                    <a:lnTo>
                      <a:pt x="253" y="481"/>
                    </a:lnTo>
                    <a:lnTo>
                      <a:pt x="260" y="477"/>
                    </a:lnTo>
                    <a:lnTo>
                      <a:pt x="267" y="473"/>
                    </a:lnTo>
                    <a:lnTo>
                      <a:pt x="272" y="468"/>
                    </a:lnTo>
                    <a:lnTo>
                      <a:pt x="278" y="462"/>
                    </a:lnTo>
                    <a:lnTo>
                      <a:pt x="282" y="455"/>
                    </a:lnTo>
                    <a:lnTo>
                      <a:pt x="285" y="447"/>
                    </a:lnTo>
                    <a:lnTo>
                      <a:pt x="288" y="455"/>
                    </a:lnTo>
                    <a:lnTo>
                      <a:pt x="294" y="462"/>
                    </a:lnTo>
                    <a:lnTo>
                      <a:pt x="298" y="468"/>
                    </a:lnTo>
                    <a:lnTo>
                      <a:pt x="305" y="473"/>
                    </a:lnTo>
                    <a:lnTo>
                      <a:pt x="311" y="477"/>
                    </a:lnTo>
                    <a:lnTo>
                      <a:pt x="319" y="481"/>
                    </a:lnTo>
                    <a:lnTo>
                      <a:pt x="326" y="482"/>
                    </a:lnTo>
                    <a:lnTo>
                      <a:pt x="334" y="483"/>
                    </a:lnTo>
                    <a:lnTo>
                      <a:pt x="344" y="482"/>
                    </a:lnTo>
                    <a:lnTo>
                      <a:pt x="354" y="479"/>
                    </a:lnTo>
                    <a:lnTo>
                      <a:pt x="362" y="474"/>
                    </a:lnTo>
                    <a:lnTo>
                      <a:pt x="370" y="468"/>
                    </a:lnTo>
                    <a:lnTo>
                      <a:pt x="376" y="459"/>
                    </a:lnTo>
                    <a:lnTo>
                      <a:pt x="382" y="450"/>
                    </a:lnTo>
                    <a:lnTo>
                      <a:pt x="385" y="441"/>
                    </a:lnTo>
                    <a:lnTo>
                      <a:pt x="386" y="430"/>
                    </a:lnTo>
                    <a:lnTo>
                      <a:pt x="734" y="430"/>
                    </a:lnTo>
                    <a:lnTo>
                      <a:pt x="735" y="441"/>
                    </a:lnTo>
                    <a:lnTo>
                      <a:pt x="739" y="450"/>
                    </a:lnTo>
                    <a:lnTo>
                      <a:pt x="744" y="459"/>
                    </a:lnTo>
                    <a:lnTo>
                      <a:pt x="750" y="468"/>
                    </a:lnTo>
                    <a:lnTo>
                      <a:pt x="758" y="474"/>
                    </a:lnTo>
                    <a:lnTo>
                      <a:pt x="767" y="479"/>
                    </a:lnTo>
                    <a:lnTo>
                      <a:pt x="776" y="482"/>
                    </a:lnTo>
                    <a:lnTo>
                      <a:pt x="786" y="483"/>
                    </a:lnTo>
                    <a:lnTo>
                      <a:pt x="794" y="482"/>
                    </a:lnTo>
                    <a:lnTo>
                      <a:pt x="801" y="481"/>
                    </a:lnTo>
                    <a:lnTo>
                      <a:pt x="809" y="477"/>
                    </a:lnTo>
                    <a:lnTo>
                      <a:pt x="816" y="473"/>
                    </a:lnTo>
                    <a:lnTo>
                      <a:pt x="822" y="468"/>
                    </a:lnTo>
                    <a:lnTo>
                      <a:pt x="827" y="462"/>
                    </a:lnTo>
                    <a:lnTo>
                      <a:pt x="832" y="455"/>
                    </a:lnTo>
                    <a:lnTo>
                      <a:pt x="835" y="447"/>
                    </a:lnTo>
                    <a:lnTo>
                      <a:pt x="838" y="455"/>
                    </a:lnTo>
                    <a:lnTo>
                      <a:pt x="843" y="462"/>
                    </a:lnTo>
                    <a:lnTo>
                      <a:pt x="848" y="468"/>
                    </a:lnTo>
                    <a:lnTo>
                      <a:pt x="853" y="473"/>
                    </a:lnTo>
                    <a:lnTo>
                      <a:pt x="860" y="477"/>
                    </a:lnTo>
                    <a:lnTo>
                      <a:pt x="868" y="481"/>
                    </a:lnTo>
                    <a:lnTo>
                      <a:pt x="875" y="482"/>
                    </a:lnTo>
                    <a:lnTo>
                      <a:pt x="883" y="483"/>
                    </a:lnTo>
                    <a:lnTo>
                      <a:pt x="893" y="482"/>
                    </a:lnTo>
                    <a:lnTo>
                      <a:pt x="902" y="479"/>
                    </a:lnTo>
                    <a:lnTo>
                      <a:pt x="911" y="474"/>
                    </a:lnTo>
                    <a:lnTo>
                      <a:pt x="919" y="468"/>
                    </a:lnTo>
                    <a:lnTo>
                      <a:pt x="925" y="459"/>
                    </a:lnTo>
                    <a:lnTo>
                      <a:pt x="930" y="450"/>
                    </a:lnTo>
                    <a:lnTo>
                      <a:pt x="934" y="441"/>
                    </a:lnTo>
                    <a:lnTo>
                      <a:pt x="935" y="430"/>
                    </a:lnTo>
                    <a:lnTo>
                      <a:pt x="1073" y="430"/>
                    </a:lnTo>
                    <a:lnTo>
                      <a:pt x="994" y="302"/>
                    </a:lnTo>
                    <a:lnTo>
                      <a:pt x="1038" y="0"/>
                    </a:lnTo>
                    <a:lnTo>
                      <a:pt x="59" y="0"/>
                    </a:lnTo>
                    <a:lnTo>
                      <a:pt x="0" y="309"/>
                    </a:lnTo>
                    <a:lnTo>
                      <a:pt x="74" y="430"/>
                    </a:lnTo>
                    <a:lnTo>
                      <a:pt x="185" y="430"/>
                    </a:lnTo>
                    <a:lnTo>
                      <a:pt x="187" y="441"/>
                    </a:lnTo>
                    <a:lnTo>
                      <a:pt x="190" y="450"/>
                    </a:lnTo>
                    <a:lnTo>
                      <a:pt x="195" y="459"/>
                    </a:lnTo>
                    <a:lnTo>
                      <a:pt x="202" y="468"/>
                    </a:lnTo>
                    <a:lnTo>
                      <a:pt x="209" y="474"/>
                    </a:lnTo>
                    <a:lnTo>
                      <a:pt x="218" y="479"/>
                    </a:lnTo>
                    <a:lnTo>
                      <a:pt x="228" y="482"/>
                    </a:lnTo>
                    <a:lnTo>
                      <a:pt x="237" y="4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9" name="Freeform 39"/>
              <p:cNvSpPr>
                <a:spLocks/>
              </p:cNvSpPr>
              <p:nvPr/>
            </p:nvSpPr>
            <p:spPr bwMode="auto">
              <a:xfrm>
                <a:off x="2415" y="2208"/>
                <a:ext cx="965" cy="354"/>
              </a:xfrm>
              <a:custGeom>
                <a:avLst/>
                <a:gdLst>
                  <a:gd name="T0" fmla="*/ 0 w 965"/>
                  <a:gd name="T1" fmla="*/ 264 h 354"/>
                  <a:gd name="T2" fmla="*/ 50 w 965"/>
                  <a:gd name="T3" fmla="*/ 0 h 354"/>
                  <a:gd name="T4" fmla="*/ 954 w 965"/>
                  <a:gd name="T5" fmla="*/ 0 h 354"/>
                  <a:gd name="T6" fmla="*/ 918 w 965"/>
                  <a:gd name="T7" fmla="*/ 249 h 354"/>
                  <a:gd name="T8" fmla="*/ 131 w 965"/>
                  <a:gd name="T9" fmla="*/ 249 h 354"/>
                  <a:gd name="T10" fmla="*/ 161 w 965"/>
                  <a:gd name="T11" fmla="*/ 287 h 354"/>
                  <a:gd name="T12" fmla="*/ 924 w 965"/>
                  <a:gd name="T13" fmla="*/ 287 h 354"/>
                  <a:gd name="T14" fmla="*/ 965 w 965"/>
                  <a:gd name="T15" fmla="*/ 354 h 354"/>
                  <a:gd name="T16" fmla="*/ 55 w 965"/>
                  <a:gd name="T17" fmla="*/ 354 h 354"/>
                  <a:gd name="T18" fmla="*/ 0 w 965"/>
                  <a:gd name="T19" fmla="*/ 264 h 3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5" h="354">
                    <a:moveTo>
                      <a:pt x="0" y="264"/>
                    </a:moveTo>
                    <a:lnTo>
                      <a:pt x="50" y="0"/>
                    </a:lnTo>
                    <a:lnTo>
                      <a:pt x="954" y="0"/>
                    </a:lnTo>
                    <a:lnTo>
                      <a:pt x="918" y="249"/>
                    </a:lnTo>
                    <a:lnTo>
                      <a:pt x="131" y="249"/>
                    </a:lnTo>
                    <a:lnTo>
                      <a:pt x="161" y="287"/>
                    </a:lnTo>
                    <a:lnTo>
                      <a:pt x="924" y="287"/>
                    </a:lnTo>
                    <a:lnTo>
                      <a:pt x="965" y="354"/>
                    </a:lnTo>
                    <a:lnTo>
                      <a:pt x="55" y="354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0" name="Freeform 40"/>
              <p:cNvSpPr>
                <a:spLocks/>
              </p:cNvSpPr>
              <p:nvPr/>
            </p:nvSpPr>
            <p:spPr bwMode="auto">
              <a:xfrm>
                <a:off x="2650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2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1" name="Freeform 41"/>
              <p:cNvSpPr>
                <a:spLocks/>
              </p:cNvSpPr>
              <p:nvPr/>
            </p:nvSpPr>
            <p:spPr bwMode="auto">
              <a:xfrm>
                <a:off x="2481" y="2262"/>
                <a:ext cx="138" cy="110"/>
              </a:xfrm>
              <a:custGeom>
                <a:avLst/>
                <a:gdLst>
                  <a:gd name="T0" fmla="*/ 122 w 138"/>
                  <a:gd name="T1" fmla="*/ 110 h 110"/>
                  <a:gd name="T2" fmla="*/ 138 w 138"/>
                  <a:gd name="T3" fmla="*/ 0 h 110"/>
                  <a:gd name="T4" fmla="*/ 15 w 138"/>
                  <a:gd name="T5" fmla="*/ 0 h 110"/>
                  <a:gd name="T6" fmla="*/ 0 w 138"/>
                  <a:gd name="T7" fmla="*/ 110 h 110"/>
                  <a:gd name="T8" fmla="*/ 122 w 138"/>
                  <a:gd name="T9" fmla="*/ 11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22" y="110"/>
                    </a:moveTo>
                    <a:lnTo>
                      <a:pt x="138" y="0"/>
                    </a:lnTo>
                    <a:lnTo>
                      <a:pt x="15" y="0"/>
                    </a:lnTo>
                    <a:lnTo>
                      <a:pt x="0" y="110"/>
                    </a:lnTo>
                    <a:lnTo>
                      <a:pt x="122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2" name="Freeform 42"/>
              <p:cNvSpPr>
                <a:spLocks/>
              </p:cNvSpPr>
              <p:nvPr/>
            </p:nvSpPr>
            <p:spPr bwMode="auto">
              <a:xfrm>
                <a:off x="2820" y="2262"/>
                <a:ext cx="137" cy="110"/>
              </a:xfrm>
              <a:custGeom>
                <a:avLst/>
                <a:gdLst>
                  <a:gd name="T0" fmla="*/ 137 w 137"/>
                  <a:gd name="T1" fmla="*/ 0 h 110"/>
                  <a:gd name="T2" fmla="*/ 16 w 137"/>
                  <a:gd name="T3" fmla="*/ 0 h 110"/>
                  <a:gd name="T4" fmla="*/ 0 w 137"/>
                  <a:gd name="T5" fmla="*/ 110 h 110"/>
                  <a:gd name="T6" fmla="*/ 122 w 137"/>
                  <a:gd name="T7" fmla="*/ 110 h 110"/>
                  <a:gd name="T8" fmla="*/ 137 w 13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10">
                    <a:moveTo>
                      <a:pt x="137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3" name="Freeform 43"/>
              <p:cNvSpPr>
                <a:spLocks/>
              </p:cNvSpPr>
              <p:nvPr/>
            </p:nvSpPr>
            <p:spPr bwMode="auto">
              <a:xfrm>
                <a:off x="2989" y="2262"/>
                <a:ext cx="136" cy="110"/>
              </a:xfrm>
              <a:custGeom>
                <a:avLst/>
                <a:gdLst>
                  <a:gd name="T0" fmla="*/ 136 w 136"/>
                  <a:gd name="T1" fmla="*/ 0 h 110"/>
                  <a:gd name="T2" fmla="*/ 16 w 136"/>
                  <a:gd name="T3" fmla="*/ 0 h 110"/>
                  <a:gd name="T4" fmla="*/ 0 w 136"/>
                  <a:gd name="T5" fmla="*/ 110 h 110"/>
                  <a:gd name="T6" fmla="*/ 121 w 136"/>
                  <a:gd name="T7" fmla="*/ 110 h 110"/>
                  <a:gd name="T8" fmla="*/ 136 w 136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" h="110">
                    <a:moveTo>
                      <a:pt x="136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1" y="11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4" name="Freeform 44"/>
              <p:cNvSpPr>
                <a:spLocks/>
              </p:cNvSpPr>
              <p:nvPr/>
            </p:nvSpPr>
            <p:spPr bwMode="auto">
              <a:xfrm>
                <a:off x="3162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3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3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8686" name="Group 62"/>
          <p:cNvGrpSpPr>
            <a:grpSpLocks/>
          </p:cNvGrpSpPr>
          <p:nvPr/>
        </p:nvGrpSpPr>
        <p:grpSpPr bwMode="auto">
          <a:xfrm flipH="1" flipV="1">
            <a:off x="4089400" y="6067425"/>
            <a:ext cx="2198688" cy="338138"/>
            <a:chOff x="624" y="960"/>
            <a:chExt cx="3325" cy="531"/>
          </a:xfrm>
        </p:grpSpPr>
        <p:grpSp>
          <p:nvGrpSpPr>
            <p:cNvPr id="28704" name="Group 63"/>
            <p:cNvGrpSpPr>
              <a:grpSpLocks/>
            </p:cNvGrpSpPr>
            <p:nvPr/>
          </p:nvGrpSpPr>
          <p:grpSpPr bwMode="auto">
            <a:xfrm>
              <a:off x="624" y="1008"/>
              <a:ext cx="1073" cy="483"/>
              <a:chOff x="2375" y="2170"/>
              <a:chExt cx="1073" cy="483"/>
            </a:xfrm>
          </p:grpSpPr>
          <p:sp>
            <p:nvSpPr>
              <p:cNvPr id="28718" name="Freeform 64"/>
              <p:cNvSpPr>
                <a:spLocks/>
              </p:cNvSpPr>
              <p:nvPr/>
            </p:nvSpPr>
            <p:spPr bwMode="auto">
              <a:xfrm>
                <a:off x="2375" y="2170"/>
                <a:ext cx="1073" cy="483"/>
              </a:xfrm>
              <a:custGeom>
                <a:avLst/>
                <a:gdLst>
                  <a:gd name="T0" fmla="*/ 245 w 1073"/>
                  <a:gd name="T1" fmla="*/ 482 h 483"/>
                  <a:gd name="T2" fmla="*/ 260 w 1073"/>
                  <a:gd name="T3" fmla="*/ 477 h 483"/>
                  <a:gd name="T4" fmla="*/ 272 w 1073"/>
                  <a:gd name="T5" fmla="*/ 468 h 483"/>
                  <a:gd name="T6" fmla="*/ 282 w 1073"/>
                  <a:gd name="T7" fmla="*/ 455 h 483"/>
                  <a:gd name="T8" fmla="*/ 288 w 1073"/>
                  <a:gd name="T9" fmla="*/ 455 h 483"/>
                  <a:gd name="T10" fmla="*/ 298 w 1073"/>
                  <a:gd name="T11" fmla="*/ 468 h 483"/>
                  <a:gd name="T12" fmla="*/ 311 w 1073"/>
                  <a:gd name="T13" fmla="*/ 477 h 483"/>
                  <a:gd name="T14" fmla="*/ 326 w 1073"/>
                  <a:gd name="T15" fmla="*/ 482 h 483"/>
                  <a:gd name="T16" fmla="*/ 344 w 1073"/>
                  <a:gd name="T17" fmla="*/ 482 h 483"/>
                  <a:gd name="T18" fmla="*/ 362 w 1073"/>
                  <a:gd name="T19" fmla="*/ 474 h 483"/>
                  <a:gd name="T20" fmla="*/ 376 w 1073"/>
                  <a:gd name="T21" fmla="*/ 459 h 483"/>
                  <a:gd name="T22" fmla="*/ 385 w 1073"/>
                  <a:gd name="T23" fmla="*/ 441 h 483"/>
                  <a:gd name="T24" fmla="*/ 734 w 1073"/>
                  <a:gd name="T25" fmla="*/ 430 h 483"/>
                  <a:gd name="T26" fmla="*/ 739 w 1073"/>
                  <a:gd name="T27" fmla="*/ 450 h 483"/>
                  <a:gd name="T28" fmla="*/ 750 w 1073"/>
                  <a:gd name="T29" fmla="*/ 468 h 483"/>
                  <a:gd name="T30" fmla="*/ 767 w 1073"/>
                  <a:gd name="T31" fmla="*/ 479 h 483"/>
                  <a:gd name="T32" fmla="*/ 786 w 1073"/>
                  <a:gd name="T33" fmla="*/ 483 h 483"/>
                  <a:gd name="T34" fmla="*/ 801 w 1073"/>
                  <a:gd name="T35" fmla="*/ 481 h 483"/>
                  <a:gd name="T36" fmla="*/ 816 w 1073"/>
                  <a:gd name="T37" fmla="*/ 473 h 483"/>
                  <a:gd name="T38" fmla="*/ 827 w 1073"/>
                  <a:gd name="T39" fmla="*/ 462 h 483"/>
                  <a:gd name="T40" fmla="*/ 835 w 1073"/>
                  <a:gd name="T41" fmla="*/ 447 h 483"/>
                  <a:gd name="T42" fmla="*/ 843 w 1073"/>
                  <a:gd name="T43" fmla="*/ 462 h 483"/>
                  <a:gd name="T44" fmla="*/ 853 w 1073"/>
                  <a:gd name="T45" fmla="*/ 473 h 483"/>
                  <a:gd name="T46" fmla="*/ 868 w 1073"/>
                  <a:gd name="T47" fmla="*/ 481 h 483"/>
                  <a:gd name="T48" fmla="*/ 883 w 1073"/>
                  <a:gd name="T49" fmla="*/ 483 h 483"/>
                  <a:gd name="T50" fmla="*/ 902 w 1073"/>
                  <a:gd name="T51" fmla="*/ 479 h 483"/>
                  <a:gd name="T52" fmla="*/ 919 w 1073"/>
                  <a:gd name="T53" fmla="*/ 468 h 483"/>
                  <a:gd name="T54" fmla="*/ 930 w 1073"/>
                  <a:gd name="T55" fmla="*/ 450 h 483"/>
                  <a:gd name="T56" fmla="*/ 935 w 1073"/>
                  <a:gd name="T57" fmla="*/ 430 h 483"/>
                  <a:gd name="T58" fmla="*/ 994 w 1073"/>
                  <a:gd name="T59" fmla="*/ 302 h 483"/>
                  <a:gd name="T60" fmla="*/ 59 w 1073"/>
                  <a:gd name="T61" fmla="*/ 0 h 483"/>
                  <a:gd name="T62" fmla="*/ 74 w 1073"/>
                  <a:gd name="T63" fmla="*/ 430 h 483"/>
                  <a:gd name="T64" fmla="*/ 187 w 1073"/>
                  <a:gd name="T65" fmla="*/ 441 h 483"/>
                  <a:gd name="T66" fmla="*/ 195 w 1073"/>
                  <a:gd name="T67" fmla="*/ 459 h 483"/>
                  <a:gd name="T68" fmla="*/ 209 w 1073"/>
                  <a:gd name="T69" fmla="*/ 474 h 483"/>
                  <a:gd name="T70" fmla="*/ 228 w 1073"/>
                  <a:gd name="T71" fmla="*/ 482 h 4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73" h="483">
                    <a:moveTo>
                      <a:pt x="237" y="483"/>
                    </a:moveTo>
                    <a:lnTo>
                      <a:pt x="245" y="482"/>
                    </a:lnTo>
                    <a:lnTo>
                      <a:pt x="253" y="481"/>
                    </a:lnTo>
                    <a:lnTo>
                      <a:pt x="260" y="477"/>
                    </a:lnTo>
                    <a:lnTo>
                      <a:pt x="267" y="473"/>
                    </a:lnTo>
                    <a:lnTo>
                      <a:pt x="272" y="468"/>
                    </a:lnTo>
                    <a:lnTo>
                      <a:pt x="278" y="462"/>
                    </a:lnTo>
                    <a:lnTo>
                      <a:pt x="282" y="455"/>
                    </a:lnTo>
                    <a:lnTo>
                      <a:pt x="285" y="447"/>
                    </a:lnTo>
                    <a:lnTo>
                      <a:pt x="288" y="455"/>
                    </a:lnTo>
                    <a:lnTo>
                      <a:pt x="294" y="462"/>
                    </a:lnTo>
                    <a:lnTo>
                      <a:pt x="298" y="468"/>
                    </a:lnTo>
                    <a:lnTo>
                      <a:pt x="305" y="473"/>
                    </a:lnTo>
                    <a:lnTo>
                      <a:pt x="311" y="477"/>
                    </a:lnTo>
                    <a:lnTo>
                      <a:pt x="319" y="481"/>
                    </a:lnTo>
                    <a:lnTo>
                      <a:pt x="326" y="482"/>
                    </a:lnTo>
                    <a:lnTo>
                      <a:pt x="334" y="483"/>
                    </a:lnTo>
                    <a:lnTo>
                      <a:pt x="344" y="482"/>
                    </a:lnTo>
                    <a:lnTo>
                      <a:pt x="354" y="479"/>
                    </a:lnTo>
                    <a:lnTo>
                      <a:pt x="362" y="474"/>
                    </a:lnTo>
                    <a:lnTo>
                      <a:pt x="370" y="468"/>
                    </a:lnTo>
                    <a:lnTo>
                      <a:pt x="376" y="459"/>
                    </a:lnTo>
                    <a:lnTo>
                      <a:pt x="382" y="450"/>
                    </a:lnTo>
                    <a:lnTo>
                      <a:pt x="385" y="441"/>
                    </a:lnTo>
                    <a:lnTo>
                      <a:pt x="386" y="430"/>
                    </a:lnTo>
                    <a:lnTo>
                      <a:pt x="734" y="430"/>
                    </a:lnTo>
                    <a:lnTo>
                      <a:pt x="735" y="441"/>
                    </a:lnTo>
                    <a:lnTo>
                      <a:pt x="739" y="450"/>
                    </a:lnTo>
                    <a:lnTo>
                      <a:pt x="744" y="459"/>
                    </a:lnTo>
                    <a:lnTo>
                      <a:pt x="750" y="468"/>
                    </a:lnTo>
                    <a:lnTo>
                      <a:pt x="758" y="474"/>
                    </a:lnTo>
                    <a:lnTo>
                      <a:pt x="767" y="479"/>
                    </a:lnTo>
                    <a:lnTo>
                      <a:pt x="776" y="482"/>
                    </a:lnTo>
                    <a:lnTo>
                      <a:pt x="786" y="483"/>
                    </a:lnTo>
                    <a:lnTo>
                      <a:pt x="794" y="482"/>
                    </a:lnTo>
                    <a:lnTo>
                      <a:pt x="801" y="481"/>
                    </a:lnTo>
                    <a:lnTo>
                      <a:pt x="809" y="477"/>
                    </a:lnTo>
                    <a:lnTo>
                      <a:pt x="816" y="473"/>
                    </a:lnTo>
                    <a:lnTo>
                      <a:pt x="822" y="468"/>
                    </a:lnTo>
                    <a:lnTo>
                      <a:pt x="827" y="462"/>
                    </a:lnTo>
                    <a:lnTo>
                      <a:pt x="832" y="455"/>
                    </a:lnTo>
                    <a:lnTo>
                      <a:pt x="835" y="447"/>
                    </a:lnTo>
                    <a:lnTo>
                      <a:pt x="838" y="455"/>
                    </a:lnTo>
                    <a:lnTo>
                      <a:pt x="843" y="462"/>
                    </a:lnTo>
                    <a:lnTo>
                      <a:pt x="848" y="468"/>
                    </a:lnTo>
                    <a:lnTo>
                      <a:pt x="853" y="473"/>
                    </a:lnTo>
                    <a:lnTo>
                      <a:pt x="860" y="477"/>
                    </a:lnTo>
                    <a:lnTo>
                      <a:pt x="868" y="481"/>
                    </a:lnTo>
                    <a:lnTo>
                      <a:pt x="875" y="482"/>
                    </a:lnTo>
                    <a:lnTo>
                      <a:pt x="883" y="483"/>
                    </a:lnTo>
                    <a:lnTo>
                      <a:pt x="893" y="482"/>
                    </a:lnTo>
                    <a:lnTo>
                      <a:pt x="902" y="479"/>
                    </a:lnTo>
                    <a:lnTo>
                      <a:pt x="911" y="474"/>
                    </a:lnTo>
                    <a:lnTo>
                      <a:pt x="919" y="468"/>
                    </a:lnTo>
                    <a:lnTo>
                      <a:pt x="925" y="459"/>
                    </a:lnTo>
                    <a:lnTo>
                      <a:pt x="930" y="450"/>
                    </a:lnTo>
                    <a:lnTo>
                      <a:pt x="934" y="441"/>
                    </a:lnTo>
                    <a:lnTo>
                      <a:pt x="935" y="430"/>
                    </a:lnTo>
                    <a:lnTo>
                      <a:pt x="1073" y="430"/>
                    </a:lnTo>
                    <a:lnTo>
                      <a:pt x="994" y="302"/>
                    </a:lnTo>
                    <a:lnTo>
                      <a:pt x="1038" y="0"/>
                    </a:lnTo>
                    <a:lnTo>
                      <a:pt x="59" y="0"/>
                    </a:lnTo>
                    <a:lnTo>
                      <a:pt x="0" y="309"/>
                    </a:lnTo>
                    <a:lnTo>
                      <a:pt x="74" y="430"/>
                    </a:lnTo>
                    <a:lnTo>
                      <a:pt x="185" y="430"/>
                    </a:lnTo>
                    <a:lnTo>
                      <a:pt x="187" y="441"/>
                    </a:lnTo>
                    <a:lnTo>
                      <a:pt x="190" y="450"/>
                    </a:lnTo>
                    <a:lnTo>
                      <a:pt x="195" y="459"/>
                    </a:lnTo>
                    <a:lnTo>
                      <a:pt x="202" y="468"/>
                    </a:lnTo>
                    <a:lnTo>
                      <a:pt x="209" y="474"/>
                    </a:lnTo>
                    <a:lnTo>
                      <a:pt x="218" y="479"/>
                    </a:lnTo>
                    <a:lnTo>
                      <a:pt x="228" y="482"/>
                    </a:lnTo>
                    <a:lnTo>
                      <a:pt x="237" y="4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9" name="Freeform 65"/>
              <p:cNvSpPr>
                <a:spLocks/>
              </p:cNvSpPr>
              <p:nvPr/>
            </p:nvSpPr>
            <p:spPr bwMode="auto">
              <a:xfrm>
                <a:off x="2415" y="2208"/>
                <a:ext cx="965" cy="354"/>
              </a:xfrm>
              <a:custGeom>
                <a:avLst/>
                <a:gdLst>
                  <a:gd name="T0" fmla="*/ 0 w 965"/>
                  <a:gd name="T1" fmla="*/ 264 h 354"/>
                  <a:gd name="T2" fmla="*/ 50 w 965"/>
                  <a:gd name="T3" fmla="*/ 0 h 354"/>
                  <a:gd name="T4" fmla="*/ 954 w 965"/>
                  <a:gd name="T5" fmla="*/ 0 h 354"/>
                  <a:gd name="T6" fmla="*/ 918 w 965"/>
                  <a:gd name="T7" fmla="*/ 249 h 354"/>
                  <a:gd name="T8" fmla="*/ 131 w 965"/>
                  <a:gd name="T9" fmla="*/ 249 h 354"/>
                  <a:gd name="T10" fmla="*/ 161 w 965"/>
                  <a:gd name="T11" fmla="*/ 287 h 354"/>
                  <a:gd name="T12" fmla="*/ 924 w 965"/>
                  <a:gd name="T13" fmla="*/ 287 h 354"/>
                  <a:gd name="T14" fmla="*/ 965 w 965"/>
                  <a:gd name="T15" fmla="*/ 354 h 354"/>
                  <a:gd name="T16" fmla="*/ 55 w 965"/>
                  <a:gd name="T17" fmla="*/ 354 h 354"/>
                  <a:gd name="T18" fmla="*/ 0 w 965"/>
                  <a:gd name="T19" fmla="*/ 264 h 3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5" h="354">
                    <a:moveTo>
                      <a:pt x="0" y="264"/>
                    </a:moveTo>
                    <a:lnTo>
                      <a:pt x="50" y="0"/>
                    </a:lnTo>
                    <a:lnTo>
                      <a:pt x="954" y="0"/>
                    </a:lnTo>
                    <a:lnTo>
                      <a:pt x="918" y="249"/>
                    </a:lnTo>
                    <a:lnTo>
                      <a:pt x="131" y="249"/>
                    </a:lnTo>
                    <a:lnTo>
                      <a:pt x="161" y="287"/>
                    </a:lnTo>
                    <a:lnTo>
                      <a:pt x="924" y="287"/>
                    </a:lnTo>
                    <a:lnTo>
                      <a:pt x="965" y="354"/>
                    </a:lnTo>
                    <a:lnTo>
                      <a:pt x="55" y="354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0" name="Freeform 66"/>
              <p:cNvSpPr>
                <a:spLocks/>
              </p:cNvSpPr>
              <p:nvPr/>
            </p:nvSpPr>
            <p:spPr bwMode="auto">
              <a:xfrm>
                <a:off x="2650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2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1" name="Freeform 67"/>
              <p:cNvSpPr>
                <a:spLocks/>
              </p:cNvSpPr>
              <p:nvPr/>
            </p:nvSpPr>
            <p:spPr bwMode="auto">
              <a:xfrm>
                <a:off x="2481" y="2262"/>
                <a:ext cx="138" cy="110"/>
              </a:xfrm>
              <a:custGeom>
                <a:avLst/>
                <a:gdLst>
                  <a:gd name="T0" fmla="*/ 122 w 138"/>
                  <a:gd name="T1" fmla="*/ 110 h 110"/>
                  <a:gd name="T2" fmla="*/ 138 w 138"/>
                  <a:gd name="T3" fmla="*/ 0 h 110"/>
                  <a:gd name="T4" fmla="*/ 15 w 138"/>
                  <a:gd name="T5" fmla="*/ 0 h 110"/>
                  <a:gd name="T6" fmla="*/ 0 w 138"/>
                  <a:gd name="T7" fmla="*/ 110 h 110"/>
                  <a:gd name="T8" fmla="*/ 122 w 138"/>
                  <a:gd name="T9" fmla="*/ 11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22" y="110"/>
                    </a:moveTo>
                    <a:lnTo>
                      <a:pt x="138" y="0"/>
                    </a:lnTo>
                    <a:lnTo>
                      <a:pt x="15" y="0"/>
                    </a:lnTo>
                    <a:lnTo>
                      <a:pt x="0" y="110"/>
                    </a:lnTo>
                    <a:lnTo>
                      <a:pt x="122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2" name="Freeform 68"/>
              <p:cNvSpPr>
                <a:spLocks/>
              </p:cNvSpPr>
              <p:nvPr/>
            </p:nvSpPr>
            <p:spPr bwMode="auto">
              <a:xfrm>
                <a:off x="2820" y="2262"/>
                <a:ext cx="137" cy="110"/>
              </a:xfrm>
              <a:custGeom>
                <a:avLst/>
                <a:gdLst>
                  <a:gd name="T0" fmla="*/ 137 w 137"/>
                  <a:gd name="T1" fmla="*/ 0 h 110"/>
                  <a:gd name="T2" fmla="*/ 16 w 137"/>
                  <a:gd name="T3" fmla="*/ 0 h 110"/>
                  <a:gd name="T4" fmla="*/ 0 w 137"/>
                  <a:gd name="T5" fmla="*/ 110 h 110"/>
                  <a:gd name="T6" fmla="*/ 122 w 137"/>
                  <a:gd name="T7" fmla="*/ 110 h 110"/>
                  <a:gd name="T8" fmla="*/ 137 w 13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10">
                    <a:moveTo>
                      <a:pt x="137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3" name="Freeform 69"/>
              <p:cNvSpPr>
                <a:spLocks/>
              </p:cNvSpPr>
              <p:nvPr/>
            </p:nvSpPr>
            <p:spPr bwMode="auto">
              <a:xfrm>
                <a:off x="2989" y="2262"/>
                <a:ext cx="136" cy="110"/>
              </a:xfrm>
              <a:custGeom>
                <a:avLst/>
                <a:gdLst>
                  <a:gd name="T0" fmla="*/ 136 w 136"/>
                  <a:gd name="T1" fmla="*/ 0 h 110"/>
                  <a:gd name="T2" fmla="*/ 16 w 136"/>
                  <a:gd name="T3" fmla="*/ 0 h 110"/>
                  <a:gd name="T4" fmla="*/ 0 w 136"/>
                  <a:gd name="T5" fmla="*/ 110 h 110"/>
                  <a:gd name="T6" fmla="*/ 121 w 136"/>
                  <a:gd name="T7" fmla="*/ 110 h 110"/>
                  <a:gd name="T8" fmla="*/ 136 w 136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" h="110">
                    <a:moveTo>
                      <a:pt x="136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1" y="11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4" name="Freeform 70"/>
              <p:cNvSpPr>
                <a:spLocks/>
              </p:cNvSpPr>
              <p:nvPr/>
            </p:nvSpPr>
            <p:spPr bwMode="auto">
              <a:xfrm>
                <a:off x="3162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3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3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5" name="Group 71"/>
            <p:cNvGrpSpPr>
              <a:grpSpLocks/>
            </p:cNvGrpSpPr>
            <p:nvPr/>
          </p:nvGrpSpPr>
          <p:grpSpPr bwMode="auto">
            <a:xfrm>
              <a:off x="2832" y="960"/>
              <a:ext cx="1117" cy="518"/>
              <a:chOff x="3847" y="1511"/>
              <a:chExt cx="1117" cy="518"/>
            </a:xfrm>
          </p:grpSpPr>
          <p:sp>
            <p:nvSpPr>
              <p:cNvPr id="28714" name="Freeform 72"/>
              <p:cNvSpPr>
                <a:spLocks/>
              </p:cNvSpPr>
              <p:nvPr/>
            </p:nvSpPr>
            <p:spPr bwMode="auto">
              <a:xfrm>
                <a:off x="3847" y="1511"/>
                <a:ext cx="1117" cy="518"/>
              </a:xfrm>
              <a:custGeom>
                <a:avLst/>
                <a:gdLst>
                  <a:gd name="T0" fmla="*/ 1117 w 1117"/>
                  <a:gd name="T1" fmla="*/ 161 h 518"/>
                  <a:gd name="T2" fmla="*/ 1114 w 1117"/>
                  <a:gd name="T3" fmla="*/ 145 h 518"/>
                  <a:gd name="T4" fmla="*/ 1105 w 1117"/>
                  <a:gd name="T5" fmla="*/ 132 h 518"/>
                  <a:gd name="T6" fmla="*/ 1092 w 1117"/>
                  <a:gd name="T7" fmla="*/ 123 h 518"/>
                  <a:gd name="T8" fmla="*/ 1078 w 1117"/>
                  <a:gd name="T9" fmla="*/ 121 h 518"/>
                  <a:gd name="T10" fmla="*/ 974 w 1117"/>
                  <a:gd name="T11" fmla="*/ 71 h 518"/>
                  <a:gd name="T12" fmla="*/ 970 w 1117"/>
                  <a:gd name="T13" fmla="*/ 57 h 518"/>
                  <a:gd name="T14" fmla="*/ 962 w 1117"/>
                  <a:gd name="T15" fmla="*/ 46 h 518"/>
                  <a:gd name="T16" fmla="*/ 950 w 1117"/>
                  <a:gd name="T17" fmla="*/ 39 h 518"/>
                  <a:gd name="T18" fmla="*/ 936 w 1117"/>
                  <a:gd name="T19" fmla="*/ 35 h 518"/>
                  <a:gd name="T20" fmla="*/ 760 w 1117"/>
                  <a:gd name="T21" fmla="*/ 0 h 518"/>
                  <a:gd name="T22" fmla="*/ 588 w 1117"/>
                  <a:gd name="T23" fmla="*/ 35 h 518"/>
                  <a:gd name="T24" fmla="*/ 0 w 1117"/>
                  <a:gd name="T25" fmla="*/ 344 h 518"/>
                  <a:gd name="T26" fmla="*/ 171 w 1117"/>
                  <a:gd name="T27" fmla="*/ 465 h 518"/>
                  <a:gd name="T28" fmla="*/ 176 w 1117"/>
                  <a:gd name="T29" fmla="*/ 485 h 518"/>
                  <a:gd name="T30" fmla="*/ 188 w 1117"/>
                  <a:gd name="T31" fmla="*/ 503 h 518"/>
                  <a:gd name="T32" fmla="*/ 204 w 1117"/>
                  <a:gd name="T33" fmla="*/ 514 h 518"/>
                  <a:gd name="T34" fmla="*/ 223 w 1117"/>
                  <a:gd name="T35" fmla="*/ 518 h 518"/>
                  <a:gd name="T36" fmla="*/ 239 w 1117"/>
                  <a:gd name="T37" fmla="*/ 516 h 518"/>
                  <a:gd name="T38" fmla="*/ 253 w 1117"/>
                  <a:gd name="T39" fmla="*/ 508 h 518"/>
                  <a:gd name="T40" fmla="*/ 264 w 1117"/>
                  <a:gd name="T41" fmla="*/ 497 h 518"/>
                  <a:gd name="T42" fmla="*/ 271 w 1117"/>
                  <a:gd name="T43" fmla="*/ 482 h 518"/>
                  <a:gd name="T44" fmla="*/ 280 w 1117"/>
                  <a:gd name="T45" fmla="*/ 497 h 518"/>
                  <a:gd name="T46" fmla="*/ 291 w 1117"/>
                  <a:gd name="T47" fmla="*/ 508 h 518"/>
                  <a:gd name="T48" fmla="*/ 305 w 1117"/>
                  <a:gd name="T49" fmla="*/ 516 h 518"/>
                  <a:gd name="T50" fmla="*/ 320 w 1117"/>
                  <a:gd name="T51" fmla="*/ 518 h 518"/>
                  <a:gd name="T52" fmla="*/ 339 w 1117"/>
                  <a:gd name="T53" fmla="*/ 514 h 518"/>
                  <a:gd name="T54" fmla="*/ 356 w 1117"/>
                  <a:gd name="T55" fmla="*/ 503 h 518"/>
                  <a:gd name="T56" fmla="*/ 368 w 1117"/>
                  <a:gd name="T57" fmla="*/ 485 h 518"/>
                  <a:gd name="T58" fmla="*/ 372 w 1117"/>
                  <a:gd name="T59" fmla="*/ 465 h 518"/>
                  <a:gd name="T60" fmla="*/ 718 w 1117"/>
                  <a:gd name="T61" fmla="*/ 476 h 518"/>
                  <a:gd name="T62" fmla="*/ 727 w 1117"/>
                  <a:gd name="T63" fmla="*/ 494 h 518"/>
                  <a:gd name="T64" fmla="*/ 741 w 1117"/>
                  <a:gd name="T65" fmla="*/ 509 h 518"/>
                  <a:gd name="T66" fmla="*/ 759 w 1117"/>
                  <a:gd name="T67" fmla="*/ 517 h 518"/>
                  <a:gd name="T68" fmla="*/ 776 w 1117"/>
                  <a:gd name="T69" fmla="*/ 517 h 518"/>
                  <a:gd name="T70" fmla="*/ 792 w 1117"/>
                  <a:gd name="T71" fmla="*/ 512 h 518"/>
                  <a:gd name="T72" fmla="*/ 805 w 1117"/>
                  <a:gd name="T73" fmla="*/ 503 h 518"/>
                  <a:gd name="T74" fmla="*/ 814 w 1117"/>
                  <a:gd name="T75" fmla="*/ 490 h 518"/>
                  <a:gd name="T76" fmla="*/ 821 w 1117"/>
                  <a:gd name="T77" fmla="*/ 490 h 518"/>
                  <a:gd name="T78" fmla="*/ 831 w 1117"/>
                  <a:gd name="T79" fmla="*/ 503 h 518"/>
                  <a:gd name="T80" fmla="*/ 843 w 1117"/>
                  <a:gd name="T81" fmla="*/ 512 h 518"/>
                  <a:gd name="T82" fmla="*/ 858 w 1117"/>
                  <a:gd name="T83" fmla="*/ 517 h 518"/>
                  <a:gd name="T84" fmla="*/ 875 w 1117"/>
                  <a:gd name="T85" fmla="*/ 517 h 518"/>
                  <a:gd name="T86" fmla="*/ 894 w 1117"/>
                  <a:gd name="T87" fmla="*/ 509 h 518"/>
                  <a:gd name="T88" fmla="*/ 908 w 1117"/>
                  <a:gd name="T89" fmla="*/ 494 h 518"/>
                  <a:gd name="T90" fmla="*/ 916 w 1117"/>
                  <a:gd name="T91" fmla="*/ 476 h 518"/>
                  <a:gd name="T92" fmla="*/ 1112 w 1117"/>
                  <a:gd name="T93" fmla="*/ 465 h 518"/>
                  <a:gd name="T94" fmla="*/ 1112 w 1117"/>
                  <a:gd name="T95" fmla="*/ 351 h 51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117" h="518">
                    <a:moveTo>
                      <a:pt x="1112" y="351"/>
                    </a:moveTo>
                    <a:lnTo>
                      <a:pt x="1117" y="161"/>
                    </a:lnTo>
                    <a:lnTo>
                      <a:pt x="1116" y="152"/>
                    </a:lnTo>
                    <a:lnTo>
                      <a:pt x="1114" y="145"/>
                    </a:lnTo>
                    <a:lnTo>
                      <a:pt x="1110" y="138"/>
                    </a:lnTo>
                    <a:lnTo>
                      <a:pt x="1105" y="132"/>
                    </a:lnTo>
                    <a:lnTo>
                      <a:pt x="1099" y="126"/>
                    </a:lnTo>
                    <a:lnTo>
                      <a:pt x="1092" y="123"/>
                    </a:lnTo>
                    <a:lnTo>
                      <a:pt x="1086" y="122"/>
                    </a:lnTo>
                    <a:lnTo>
                      <a:pt x="1078" y="121"/>
                    </a:lnTo>
                    <a:lnTo>
                      <a:pt x="990" y="121"/>
                    </a:lnTo>
                    <a:lnTo>
                      <a:pt x="974" y="71"/>
                    </a:lnTo>
                    <a:lnTo>
                      <a:pt x="973" y="64"/>
                    </a:lnTo>
                    <a:lnTo>
                      <a:pt x="970" y="57"/>
                    </a:lnTo>
                    <a:lnTo>
                      <a:pt x="966" y="52"/>
                    </a:lnTo>
                    <a:lnTo>
                      <a:pt x="962" y="46"/>
                    </a:lnTo>
                    <a:lnTo>
                      <a:pt x="956" y="42"/>
                    </a:lnTo>
                    <a:lnTo>
                      <a:pt x="950" y="39"/>
                    </a:lnTo>
                    <a:lnTo>
                      <a:pt x="943" y="36"/>
                    </a:lnTo>
                    <a:lnTo>
                      <a:pt x="936" y="35"/>
                    </a:lnTo>
                    <a:lnTo>
                      <a:pt x="792" y="35"/>
                    </a:lnTo>
                    <a:lnTo>
                      <a:pt x="760" y="0"/>
                    </a:lnTo>
                    <a:lnTo>
                      <a:pt x="618" y="0"/>
                    </a:lnTo>
                    <a:lnTo>
                      <a:pt x="588" y="35"/>
                    </a:lnTo>
                    <a:lnTo>
                      <a:pt x="44" y="35"/>
                    </a:lnTo>
                    <a:lnTo>
                      <a:pt x="0" y="344"/>
                    </a:lnTo>
                    <a:lnTo>
                      <a:pt x="73" y="465"/>
                    </a:lnTo>
                    <a:lnTo>
                      <a:pt x="171" y="465"/>
                    </a:lnTo>
                    <a:lnTo>
                      <a:pt x="172" y="476"/>
                    </a:lnTo>
                    <a:lnTo>
                      <a:pt x="176" y="485"/>
                    </a:lnTo>
                    <a:lnTo>
                      <a:pt x="181" y="494"/>
                    </a:lnTo>
                    <a:lnTo>
                      <a:pt x="188" y="503"/>
                    </a:lnTo>
                    <a:lnTo>
                      <a:pt x="195" y="509"/>
                    </a:lnTo>
                    <a:lnTo>
                      <a:pt x="204" y="514"/>
                    </a:lnTo>
                    <a:lnTo>
                      <a:pt x="214" y="517"/>
                    </a:lnTo>
                    <a:lnTo>
                      <a:pt x="223" y="518"/>
                    </a:lnTo>
                    <a:lnTo>
                      <a:pt x="231" y="517"/>
                    </a:lnTo>
                    <a:lnTo>
                      <a:pt x="239" y="516"/>
                    </a:lnTo>
                    <a:lnTo>
                      <a:pt x="246" y="512"/>
                    </a:lnTo>
                    <a:lnTo>
                      <a:pt x="253" y="508"/>
                    </a:lnTo>
                    <a:lnTo>
                      <a:pt x="258" y="503"/>
                    </a:lnTo>
                    <a:lnTo>
                      <a:pt x="264" y="497"/>
                    </a:lnTo>
                    <a:lnTo>
                      <a:pt x="268" y="490"/>
                    </a:lnTo>
                    <a:lnTo>
                      <a:pt x="271" y="482"/>
                    </a:lnTo>
                    <a:lnTo>
                      <a:pt x="274" y="490"/>
                    </a:lnTo>
                    <a:lnTo>
                      <a:pt x="280" y="497"/>
                    </a:lnTo>
                    <a:lnTo>
                      <a:pt x="284" y="503"/>
                    </a:lnTo>
                    <a:lnTo>
                      <a:pt x="291" y="508"/>
                    </a:lnTo>
                    <a:lnTo>
                      <a:pt x="297" y="512"/>
                    </a:lnTo>
                    <a:lnTo>
                      <a:pt x="305" y="516"/>
                    </a:lnTo>
                    <a:lnTo>
                      <a:pt x="312" y="517"/>
                    </a:lnTo>
                    <a:lnTo>
                      <a:pt x="320" y="518"/>
                    </a:lnTo>
                    <a:lnTo>
                      <a:pt x="330" y="517"/>
                    </a:lnTo>
                    <a:lnTo>
                      <a:pt x="339" y="514"/>
                    </a:lnTo>
                    <a:lnTo>
                      <a:pt x="348" y="509"/>
                    </a:lnTo>
                    <a:lnTo>
                      <a:pt x="356" y="503"/>
                    </a:lnTo>
                    <a:lnTo>
                      <a:pt x="362" y="494"/>
                    </a:lnTo>
                    <a:lnTo>
                      <a:pt x="368" y="485"/>
                    </a:lnTo>
                    <a:lnTo>
                      <a:pt x="371" y="476"/>
                    </a:lnTo>
                    <a:lnTo>
                      <a:pt x="372" y="465"/>
                    </a:lnTo>
                    <a:lnTo>
                      <a:pt x="717" y="465"/>
                    </a:lnTo>
                    <a:lnTo>
                      <a:pt x="718" y="476"/>
                    </a:lnTo>
                    <a:lnTo>
                      <a:pt x="721" y="485"/>
                    </a:lnTo>
                    <a:lnTo>
                      <a:pt x="727" y="494"/>
                    </a:lnTo>
                    <a:lnTo>
                      <a:pt x="733" y="503"/>
                    </a:lnTo>
                    <a:lnTo>
                      <a:pt x="741" y="509"/>
                    </a:lnTo>
                    <a:lnTo>
                      <a:pt x="749" y="514"/>
                    </a:lnTo>
                    <a:lnTo>
                      <a:pt x="759" y="517"/>
                    </a:lnTo>
                    <a:lnTo>
                      <a:pt x="769" y="518"/>
                    </a:lnTo>
                    <a:lnTo>
                      <a:pt x="776" y="517"/>
                    </a:lnTo>
                    <a:lnTo>
                      <a:pt x="784" y="516"/>
                    </a:lnTo>
                    <a:lnTo>
                      <a:pt x="792" y="512"/>
                    </a:lnTo>
                    <a:lnTo>
                      <a:pt x="798" y="508"/>
                    </a:lnTo>
                    <a:lnTo>
                      <a:pt x="805" y="503"/>
                    </a:lnTo>
                    <a:lnTo>
                      <a:pt x="810" y="497"/>
                    </a:lnTo>
                    <a:lnTo>
                      <a:pt x="814" y="490"/>
                    </a:lnTo>
                    <a:lnTo>
                      <a:pt x="818" y="482"/>
                    </a:lnTo>
                    <a:lnTo>
                      <a:pt x="821" y="490"/>
                    </a:lnTo>
                    <a:lnTo>
                      <a:pt x="825" y="497"/>
                    </a:lnTo>
                    <a:lnTo>
                      <a:pt x="831" y="503"/>
                    </a:lnTo>
                    <a:lnTo>
                      <a:pt x="836" y="508"/>
                    </a:lnTo>
                    <a:lnTo>
                      <a:pt x="843" y="512"/>
                    </a:lnTo>
                    <a:lnTo>
                      <a:pt x="850" y="516"/>
                    </a:lnTo>
                    <a:lnTo>
                      <a:pt x="858" y="517"/>
                    </a:lnTo>
                    <a:lnTo>
                      <a:pt x="865" y="518"/>
                    </a:lnTo>
                    <a:lnTo>
                      <a:pt x="875" y="517"/>
                    </a:lnTo>
                    <a:lnTo>
                      <a:pt x="885" y="514"/>
                    </a:lnTo>
                    <a:lnTo>
                      <a:pt x="894" y="509"/>
                    </a:lnTo>
                    <a:lnTo>
                      <a:pt x="901" y="503"/>
                    </a:lnTo>
                    <a:lnTo>
                      <a:pt x="908" y="494"/>
                    </a:lnTo>
                    <a:lnTo>
                      <a:pt x="913" y="485"/>
                    </a:lnTo>
                    <a:lnTo>
                      <a:pt x="916" y="476"/>
                    </a:lnTo>
                    <a:lnTo>
                      <a:pt x="917" y="465"/>
                    </a:lnTo>
                    <a:lnTo>
                      <a:pt x="1112" y="465"/>
                    </a:lnTo>
                    <a:lnTo>
                      <a:pt x="1066" y="401"/>
                    </a:lnTo>
                    <a:lnTo>
                      <a:pt x="1112" y="3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5" name="Freeform 73"/>
              <p:cNvSpPr>
                <a:spLocks/>
              </p:cNvSpPr>
              <p:nvPr/>
            </p:nvSpPr>
            <p:spPr bwMode="auto">
              <a:xfrm>
                <a:off x="3888" y="1584"/>
                <a:ext cx="1038" cy="354"/>
              </a:xfrm>
              <a:custGeom>
                <a:avLst/>
                <a:gdLst>
                  <a:gd name="T0" fmla="*/ 1033 w 1038"/>
                  <a:gd name="T1" fmla="*/ 263 h 354"/>
                  <a:gd name="T2" fmla="*/ 976 w 1038"/>
                  <a:gd name="T3" fmla="*/ 325 h 354"/>
                  <a:gd name="T4" fmla="*/ 997 w 1038"/>
                  <a:gd name="T5" fmla="*/ 354 h 354"/>
                  <a:gd name="T6" fmla="*/ 53 w 1038"/>
                  <a:gd name="T7" fmla="*/ 354 h 354"/>
                  <a:gd name="T8" fmla="*/ 12 w 1038"/>
                  <a:gd name="T9" fmla="*/ 287 h 354"/>
                  <a:gd name="T10" fmla="*/ 869 w 1038"/>
                  <a:gd name="T11" fmla="*/ 287 h 354"/>
                  <a:gd name="T12" fmla="*/ 842 w 1038"/>
                  <a:gd name="T13" fmla="*/ 249 h 354"/>
                  <a:gd name="T14" fmla="*/ 0 w 1038"/>
                  <a:gd name="T15" fmla="*/ 249 h 354"/>
                  <a:gd name="T16" fmla="*/ 36 w 1038"/>
                  <a:gd name="T17" fmla="*/ 0 h 354"/>
                  <a:gd name="T18" fmla="*/ 895 w 1038"/>
                  <a:gd name="T19" fmla="*/ 0 h 354"/>
                  <a:gd name="T20" fmla="*/ 895 w 1038"/>
                  <a:gd name="T21" fmla="*/ 0 h 354"/>
                  <a:gd name="T22" fmla="*/ 895 w 1038"/>
                  <a:gd name="T23" fmla="*/ 1 h 354"/>
                  <a:gd name="T24" fmla="*/ 895 w 1038"/>
                  <a:gd name="T25" fmla="*/ 1 h 354"/>
                  <a:gd name="T26" fmla="*/ 895 w 1038"/>
                  <a:gd name="T27" fmla="*/ 2 h 354"/>
                  <a:gd name="T28" fmla="*/ 895 w 1038"/>
                  <a:gd name="T29" fmla="*/ 5 h 354"/>
                  <a:gd name="T30" fmla="*/ 904 w 1038"/>
                  <a:gd name="T31" fmla="*/ 26 h 354"/>
                  <a:gd name="T32" fmla="*/ 788 w 1038"/>
                  <a:gd name="T33" fmla="*/ 26 h 354"/>
                  <a:gd name="T34" fmla="*/ 816 w 1038"/>
                  <a:gd name="T35" fmla="*/ 83 h 354"/>
                  <a:gd name="T36" fmla="*/ 1037 w 1038"/>
                  <a:gd name="T37" fmla="*/ 85 h 354"/>
                  <a:gd name="T38" fmla="*/ 1037 w 1038"/>
                  <a:gd name="T39" fmla="*/ 85 h 354"/>
                  <a:gd name="T40" fmla="*/ 1038 w 1038"/>
                  <a:gd name="T41" fmla="*/ 86 h 354"/>
                  <a:gd name="T42" fmla="*/ 1038 w 1038"/>
                  <a:gd name="T43" fmla="*/ 86 h 354"/>
                  <a:gd name="T44" fmla="*/ 1038 w 1038"/>
                  <a:gd name="T45" fmla="*/ 87 h 354"/>
                  <a:gd name="T46" fmla="*/ 1033 w 1038"/>
                  <a:gd name="T47" fmla="*/ 263 h 35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038" h="354">
                    <a:moveTo>
                      <a:pt x="1033" y="263"/>
                    </a:moveTo>
                    <a:lnTo>
                      <a:pt x="976" y="325"/>
                    </a:lnTo>
                    <a:lnTo>
                      <a:pt x="997" y="354"/>
                    </a:lnTo>
                    <a:lnTo>
                      <a:pt x="53" y="354"/>
                    </a:lnTo>
                    <a:lnTo>
                      <a:pt x="12" y="287"/>
                    </a:lnTo>
                    <a:lnTo>
                      <a:pt x="869" y="287"/>
                    </a:lnTo>
                    <a:lnTo>
                      <a:pt x="842" y="249"/>
                    </a:lnTo>
                    <a:lnTo>
                      <a:pt x="0" y="249"/>
                    </a:lnTo>
                    <a:lnTo>
                      <a:pt x="36" y="0"/>
                    </a:lnTo>
                    <a:lnTo>
                      <a:pt x="895" y="0"/>
                    </a:lnTo>
                    <a:lnTo>
                      <a:pt x="895" y="1"/>
                    </a:lnTo>
                    <a:lnTo>
                      <a:pt x="895" y="2"/>
                    </a:lnTo>
                    <a:lnTo>
                      <a:pt x="895" y="5"/>
                    </a:lnTo>
                    <a:lnTo>
                      <a:pt x="904" y="26"/>
                    </a:lnTo>
                    <a:lnTo>
                      <a:pt x="788" y="26"/>
                    </a:lnTo>
                    <a:lnTo>
                      <a:pt x="816" y="83"/>
                    </a:lnTo>
                    <a:lnTo>
                      <a:pt x="1037" y="85"/>
                    </a:lnTo>
                    <a:lnTo>
                      <a:pt x="1038" y="86"/>
                    </a:lnTo>
                    <a:lnTo>
                      <a:pt x="1038" y="87"/>
                    </a:lnTo>
                    <a:lnTo>
                      <a:pt x="1033" y="263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6" name="Freeform 74"/>
              <p:cNvSpPr>
                <a:spLocks/>
              </p:cNvSpPr>
              <p:nvPr/>
            </p:nvSpPr>
            <p:spPr bwMode="auto">
              <a:xfrm>
                <a:off x="4873" y="1694"/>
                <a:ext cx="35" cy="75"/>
              </a:xfrm>
              <a:custGeom>
                <a:avLst/>
                <a:gdLst>
                  <a:gd name="T0" fmla="*/ 17 w 35"/>
                  <a:gd name="T1" fmla="*/ 0 h 75"/>
                  <a:gd name="T2" fmla="*/ 11 w 35"/>
                  <a:gd name="T3" fmla="*/ 3 h 75"/>
                  <a:gd name="T4" fmla="*/ 5 w 35"/>
                  <a:gd name="T5" fmla="*/ 11 h 75"/>
                  <a:gd name="T6" fmla="*/ 1 w 35"/>
                  <a:gd name="T7" fmla="*/ 24 h 75"/>
                  <a:gd name="T8" fmla="*/ 0 w 35"/>
                  <a:gd name="T9" fmla="*/ 38 h 75"/>
                  <a:gd name="T10" fmla="*/ 1 w 35"/>
                  <a:gd name="T11" fmla="*/ 53 h 75"/>
                  <a:gd name="T12" fmla="*/ 5 w 35"/>
                  <a:gd name="T13" fmla="*/ 64 h 75"/>
                  <a:gd name="T14" fmla="*/ 11 w 35"/>
                  <a:gd name="T15" fmla="*/ 71 h 75"/>
                  <a:gd name="T16" fmla="*/ 17 w 35"/>
                  <a:gd name="T17" fmla="*/ 75 h 75"/>
                  <a:gd name="T18" fmla="*/ 24 w 35"/>
                  <a:gd name="T19" fmla="*/ 71 h 75"/>
                  <a:gd name="T20" fmla="*/ 29 w 35"/>
                  <a:gd name="T21" fmla="*/ 64 h 75"/>
                  <a:gd name="T22" fmla="*/ 34 w 35"/>
                  <a:gd name="T23" fmla="*/ 53 h 75"/>
                  <a:gd name="T24" fmla="*/ 35 w 35"/>
                  <a:gd name="T25" fmla="*/ 38 h 75"/>
                  <a:gd name="T26" fmla="*/ 34 w 35"/>
                  <a:gd name="T27" fmla="*/ 24 h 75"/>
                  <a:gd name="T28" fmla="*/ 29 w 35"/>
                  <a:gd name="T29" fmla="*/ 11 h 75"/>
                  <a:gd name="T30" fmla="*/ 24 w 35"/>
                  <a:gd name="T31" fmla="*/ 3 h 75"/>
                  <a:gd name="T32" fmla="*/ 17 w 35"/>
                  <a:gd name="T33" fmla="*/ 0 h 7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5" h="75">
                    <a:moveTo>
                      <a:pt x="17" y="0"/>
                    </a:moveTo>
                    <a:lnTo>
                      <a:pt x="11" y="3"/>
                    </a:lnTo>
                    <a:lnTo>
                      <a:pt x="5" y="11"/>
                    </a:lnTo>
                    <a:lnTo>
                      <a:pt x="1" y="24"/>
                    </a:lnTo>
                    <a:lnTo>
                      <a:pt x="0" y="38"/>
                    </a:lnTo>
                    <a:lnTo>
                      <a:pt x="1" y="53"/>
                    </a:lnTo>
                    <a:lnTo>
                      <a:pt x="5" y="64"/>
                    </a:lnTo>
                    <a:lnTo>
                      <a:pt x="11" y="71"/>
                    </a:lnTo>
                    <a:lnTo>
                      <a:pt x="17" y="75"/>
                    </a:lnTo>
                    <a:lnTo>
                      <a:pt x="24" y="71"/>
                    </a:lnTo>
                    <a:lnTo>
                      <a:pt x="29" y="64"/>
                    </a:lnTo>
                    <a:lnTo>
                      <a:pt x="34" y="53"/>
                    </a:lnTo>
                    <a:lnTo>
                      <a:pt x="35" y="38"/>
                    </a:lnTo>
                    <a:lnTo>
                      <a:pt x="34" y="24"/>
                    </a:lnTo>
                    <a:lnTo>
                      <a:pt x="29" y="11"/>
                    </a:lnTo>
                    <a:lnTo>
                      <a:pt x="24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7" name="Freeform 75"/>
              <p:cNvSpPr>
                <a:spLocks/>
              </p:cNvSpPr>
              <p:nvPr/>
            </p:nvSpPr>
            <p:spPr bwMode="auto">
              <a:xfrm>
                <a:off x="4481" y="1614"/>
                <a:ext cx="189" cy="49"/>
              </a:xfrm>
              <a:custGeom>
                <a:avLst/>
                <a:gdLst>
                  <a:gd name="T0" fmla="*/ 23 w 189"/>
                  <a:gd name="T1" fmla="*/ 49 h 49"/>
                  <a:gd name="T2" fmla="*/ 0 w 189"/>
                  <a:gd name="T3" fmla="*/ 0 h 49"/>
                  <a:gd name="T4" fmla="*/ 162 w 189"/>
                  <a:gd name="T5" fmla="*/ 0 h 49"/>
                  <a:gd name="T6" fmla="*/ 189 w 189"/>
                  <a:gd name="T7" fmla="*/ 49 h 49"/>
                  <a:gd name="T8" fmla="*/ 23 w 189"/>
                  <a:gd name="T9" fmla="*/ 49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9" h="49">
                    <a:moveTo>
                      <a:pt x="23" y="49"/>
                    </a:moveTo>
                    <a:lnTo>
                      <a:pt x="0" y="0"/>
                    </a:lnTo>
                    <a:lnTo>
                      <a:pt x="162" y="0"/>
                    </a:lnTo>
                    <a:lnTo>
                      <a:pt x="189" y="49"/>
                    </a:lnTo>
                    <a:lnTo>
                      <a:pt x="23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6" name="Group 76"/>
            <p:cNvGrpSpPr>
              <a:grpSpLocks/>
            </p:cNvGrpSpPr>
            <p:nvPr/>
          </p:nvGrpSpPr>
          <p:grpSpPr bwMode="auto">
            <a:xfrm>
              <a:off x="1728" y="1008"/>
              <a:ext cx="1073" cy="483"/>
              <a:chOff x="2375" y="2170"/>
              <a:chExt cx="1073" cy="483"/>
            </a:xfrm>
          </p:grpSpPr>
          <p:sp>
            <p:nvSpPr>
              <p:cNvPr id="28707" name="Freeform 77"/>
              <p:cNvSpPr>
                <a:spLocks/>
              </p:cNvSpPr>
              <p:nvPr/>
            </p:nvSpPr>
            <p:spPr bwMode="auto">
              <a:xfrm>
                <a:off x="2375" y="2170"/>
                <a:ext cx="1073" cy="483"/>
              </a:xfrm>
              <a:custGeom>
                <a:avLst/>
                <a:gdLst>
                  <a:gd name="T0" fmla="*/ 245 w 1073"/>
                  <a:gd name="T1" fmla="*/ 482 h 483"/>
                  <a:gd name="T2" fmla="*/ 260 w 1073"/>
                  <a:gd name="T3" fmla="*/ 477 h 483"/>
                  <a:gd name="T4" fmla="*/ 272 w 1073"/>
                  <a:gd name="T5" fmla="*/ 468 h 483"/>
                  <a:gd name="T6" fmla="*/ 282 w 1073"/>
                  <a:gd name="T7" fmla="*/ 455 h 483"/>
                  <a:gd name="T8" fmla="*/ 288 w 1073"/>
                  <a:gd name="T9" fmla="*/ 455 h 483"/>
                  <a:gd name="T10" fmla="*/ 298 w 1073"/>
                  <a:gd name="T11" fmla="*/ 468 h 483"/>
                  <a:gd name="T12" fmla="*/ 311 w 1073"/>
                  <a:gd name="T13" fmla="*/ 477 h 483"/>
                  <a:gd name="T14" fmla="*/ 326 w 1073"/>
                  <a:gd name="T15" fmla="*/ 482 h 483"/>
                  <a:gd name="T16" fmla="*/ 344 w 1073"/>
                  <a:gd name="T17" fmla="*/ 482 h 483"/>
                  <a:gd name="T18" fmla="*/ 362 w 1073"/>
                  <a:gd name="T19" fmla="*/ 474 h 483"/>
                  <a:gd name="T20" fmla="*/ 376 w 1073"/>
                  <a:gd name="T21" fmla="*/ 459 h 483"/>
                  <a:gd name="T22" fmla="*/ 385 w 1073"/>
                  <a:gd name="T23" fmla="*/ 441 h 483"/>
                  <a:gd name="T24" fmla="*/ 734 w 1073"/>
                  <a:gd name="T25" fmla="*/ 430 h 483"/>
                  <a:gd name="T26" fmla="*/ 739 w 1073"/>
                  <a:gd name="T27" fmla="*/ 450 h 483"/>
                  <a:gd name="T28" fmla="*/ 750 w 1073"/>
                  <a:gd name="T29" fmla="*/ 468 h 483"/>
                  <a:gd name="T30" fmla="*/ 767 w 1073"/>
                  <a:gd name="T31" fmla="*/ 479 h 483"/>
                  <a:gd name="T32" fmla="*/ 786 w 1073"/>
                  <a:gd name="T33" fmla="*/ 483 h 483"/>
                  <a:gd name="T34" fmla="*/ 801 w 1073"/>
                  <a:gd name="T35" fmla="*/ 481 h 483"/>
                  <a:gd name="T36" fmla="*/ 816 w 1073"/>
                  <a:gd name="T37" fmla="*/ 473 h 483"/>
                  <a:gd name="T38" fmla="*/ 827 w 1073"/>
                  <a:gd name="T39" fmla="*/ 462 h 483"/>
                  <a:gd name="T40" fmla="*/ 835 w 1073"/>
                  <a:gd name="T41" fmla="*/ 447 h 483"/>
                  <a:gd name="T42" fmla="*/ 843 w 1073"/>
                  <a:gd name="T43" fmla="*/ 462 h 483"/>
                  <a:gd name="T44" fmla="*/ 853 w 1073"/>
                  <a:gd name="T45" fmla="*/ 473 h 483"/>
                  <a:gd name="T46" fmla="*/ 868 w 1073"/>
                  <a:gd name="T47" fmla="*/ 481 h 483"/>
                  <a:gd name="T48" fmla="*/ 883 w 1073"/>
                  <a:gd name="T49" fmla="*/ 483 h 483"/>
                  <a:gd name="T50" fmla="*/ 902 w 1073"/>
                  <a:gd name="T51" fmla="*/ 479 h 483"/>
                  <a:gd name="T52" fmla="*/ 919 w 1073"/>
                  <a:gd name="T53" fmla="*/ 468 h 483"/>
                  <a:gd name="T54" fmla="*/ 930 w 1073"/>
                  <a:gd name="T55" fmla="*/ 450 h 483"/>
                  <a:gd name="T56" fmla="*/ 935 w 1073"/>
                  <a:gd name="T57" fmla="*/ 430 h 483"/>
                  <a:gd name="T58" fmla="*/ 994 w 1073"/>
                  <a:gd name="T59" fmla="*/ 302 h 483"/>
                  <a:gd name="T60" fmla="*/ 59 w 1073"/>
                  <a:gd name="T61" fmla="*/ 0 h 483"/>
                  <a:gd name="T62" fmla="*/ 74 w 1073"/>
                  <a:gd name="T63" fmla="*/ 430 h 483"/>
                  <a:gd name="T64" fmla="*/ 187 w 1073"/>
                  <a:gd name="T65" fmla="*/ 441 h 483"/>
                  <a:gd name="T66" fmla="*/ 195 w 1073"/>
                  <a:gd name="T67" fmla="*/ 459 h 483"/>
                  <a:gd name="T68" fmla="*/ 209 w 1073"/>
                  <a:gd name="T69" fmla="*/ 474 h 483"/>
                  <a:gd name="T70" fmla="*/ 228 w 1073"/>
                  <a:gd name="T71" fmla="*/ 482 h 4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073" h="483">
                    <a:moveTo>
                      <a:pt x="237" y="483"/>
                    </a:moveTo>
                    <a:lnTo>
                      <a:pt x="245" y="482"/>
                    </a:lnTo>
                    <a:lnTo>
                      <a:pt x="253" y="481"/>
                    </a:lnTo>
                    <a:lnTo>
                      <a:pt x="260" y="477"/>
                    </a:lnTo>
                    <a:lnTo>
                      <a:pt x="267" y="473"/>
                    </a:lnTo>
                    <a:lnTo>
                      <a:pt x="272" y="468"/>
                    </a:lnTo>
                    <a:lnTo>
                      <a:pt x="278" y="462"/>
                    </a:lnTo>
                    <a:lnTo>
                      <a:pt x="282" y="455"/>
                    </a:lnTo>
                    <a:lnTo>
                      <a:pt x="285" y="447"/>
                    </a:lnTo>
                    <a:lnTo>
                      <a:pt x="288" y="455"/>
                    </a:lnTo>
                    <a:lnTo>
                      <a:pt x="294" y="462"/>
                    </a:lnTo>
                    <a:lnTo>
                      <a:pt x="298" y="468"/>
                    </a:lnTo>
                    <a:lnTo>
                      <a:pt x="305" y="473"/>
                    </a:lnTo>
                    <a:lnTo>
                      <a:pt x="311" y="477"/>
                    </a:lnTo>
                    <a:lnTo>
                      <a:pt x="319" y="481"/>
                    </a:lnTo>
                    <a:lnTo>
                      <a:pt x="326" y="482"/>
                    </a:lnTo>
                    <a:lnTo>
                      <a:pt x="334" y="483"/>
                    </a:lnTo>
                    <a:lnTo>
                      <a:pt x="344" y="482"/>
                    </a:lnTo>
                    <a:lnTo>
                      <a:pt x="354" y="479"/>
                    </a:lnTo>
                    <a:lnTo>
                      <a:pt x="362" y="474"/>
                    </a:lnTo>
                    <a:lnTo>
                      <a:pt x="370" y="468"/>
                    </a:lnTo>
                    <a:lnTo>
                      <a:pt x="376" y="459"/>
                    </a:lnTo>
                    <a:lnTo>
                      <a:pt x="382" y="450"/>
                    </a:lnTo>
                    <a:lnTo>
                      <a:pt x="385" y="441"/>
                    </a:lnTo>
                    <a:lnTo>
                      <a:pt x="386" y="430"/>
                    </a:lnTo>
                    <a:lnTo>
                      <a:pt x="734" y="430"/>
                    </a:lnTo>
                    <a:lnTo>
                      <a:pt x="735" y="441"/>
                    </a:lnTo>
                    <a:lnTo>
                      <a:pt x="739" y="450"/>
                    </a:lnTo>
                    <a:lnTo>
                      <a:pt x="744" y="459"/>
                    </a:lnTo>
                    <a:lnTo>
                      <a:pt x="750" y="468"/>
                    </a:lnTo>
                    <a:lnTo>
                      <a:pt x="758" y="474"/>
                    </a:lnTo>
                    <a:lnTo>
                      <a:pt x="767" y="479"/>
                    </a:lnTo>
                    <a:lnTo>
                      <a:pt x="776" y="482"/>
                    </a:lnTo>
                    <a:lnTo>
                      <a:pt x="786" y="483"/>
                    </a:lnTo>
                    <a:lnTo>
                      <a:pt x="794" y="482"/>
                    </a:lnTo>
                    <a:lnTo>
                      <a:pt x="801" y="481"/>
                    </a:lnTo>
                    <a:lnTo>
                      <a:pt x="809" y="477"/>
                    </a:lnTo>
                    <a:lnTo>
                      <a:pt x="816" y="473"/>
                    </a:lnTo>
                    <a:lnTo>
                      <a:pt x="822" y="468"/>
                    </a:lnTo>
                    <a:lnTo>
                      <a:pt x="827" y="462"/>
                    </a:lnTo>
                    <a:lnTo>
                      <a:pt x="832" y="455"/>
                    </a:lnTo>
                    <a:lnTo>
                      <a:pt x="835" y="447"/>
                    </a:lnTo>
                    <a:lnTo>
                      <a:pt x="838" y="455"/>
                    </a:lnTo>
                    <a:lnTo>
                      <a:pt x="843" y="462"/>
                    </a:lnTo>
                    <a:lnTo>
                      <a:pt x="848" y="468"/>
                    </a:lnTo>
                    <a:lnTo>
                      <a:pt x="853" y="473"/>
                    </a:lnTo>
                    <a:lnTo>
                      <a:pt x="860" y="477"/>
                    </a:lnTo>
                    <a:lnTo>
                      <a:pt x="868" y="481"/>
                    </a:lnTo>
                    <a:lnTo>
                      <a:pt x="875" y="482"/>
                    </a:lnTo>
                    <a:lnTo>
                      <a:pt x="883" y="483"/>
                    </a:lnTo>
                    <a:lnTo>
                      <a:pt x="893" y="482"/>
                    </a:lnTo>
                    <a:lnTo>
                      <a:pt x="902" y="479"/>
                    </a:lnTo>
                    <a:lnTo>
                      <a:pt x="911" y="474"/>
                    </a:lnTo>
                    <a:lnTo>
                      <a:pt x="919" y="468"/>
                    </a:lnTo>
                    <a:lnTo>
                      <a:pt x="925" y="459"/>
                    </a:lnTo>
                    <a:lnTo>
                      <a:pt x="930" y="450"/>
                    </a:lnTo>
                    <a:lnTo>
                      <a:pt x="934" y="441"/>
                    </a:lnTo>
                    <a:lnTo>
                      <a:pt x="935" y="430"/>
                    </a:lnTo>
                    <a:lnTo>
                      <a:pt x="1073" y="430"/>
                    </a:lnTo>
                    <a:lnTo>
                      <a:pt x="994" y="302"/>
                    </a:lnTo>
                    <a:lnTo>
                      <a:pt x="1038" y="0"/>
                    </a:lnTo>
                    <a:lnTo>
                      <a:pt x="59" y="0"/>
                    </a:lnTo>
                    <a:lnTo>
                      <a:pt x="0" y="309"/>
                    </a:lnTo>
                    <a:lnTo>
                      <a:pt x="74" y="430"/>
                    </a:lnTo>
                    <a:lnTo>
                      <a:pt x="185" y="430"/>
                    </a:lnTo>
                    <a:lnTo>
                      <a:pt x="187" y="441"/>
                    </a:lnTo>
                    <a:lnTo>
                      <a:pt x="190" y="450"/>
                    </a:lnTo>
                    <a:lnTo>
                      <a:pt x="195" y="459"/>
                    </a:lnTo>
                    <a:lnTo>
                      <a:pt x="202" y="468"/>
                    </a:lnTo>
                    <a:lnTo>
                      <a:pt x="209" y="474"/>
                    </a:lnTo>
                    <a:lnTo>
                      <a:pt x="218" y="479"/>
                    </a:lnTo>
                    <a:lnTo>
                      <a:pt x="228" y="482"/>
                    </a:lnTo>
                    <a:lnTo>
                      <a:pt x="237" y="4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8" name="Freeform 78"/>
              <p:cNvSpPr>
                <a:spLocks/>
              </p:cNvSpPr>
              <p:nvPr/>
            </p:nvSpPr>
            <p:spPr bwMode="auto">
              <a:xfrm>
                <a:off x="2415" y="2208"/>
                <a:ext cx="965" cy="354"/>
              </a:xfrm>
              <a:custGeom>
                <a:avLst/>
                <a:gdLst>
                  <a:gd name="T0" fmla="*/ 0 w 965"/>
                  <a:gd name="T1" fmla="*/ 264 h 354"/>
                  <a:gd name="T2" fmla="*/ 50 w 965"/>
                  <a:gd name="T3" fmla="*/ 0 h 354"/>
                  <a:gd name="T4" fmla="*/ 954 w 965"/>
                  <a:gd name="T5" fmla="*/ 0 h 354"/>
                  <a:gd name="T6" fmla="*/ 918 w 965"/>
                  <a:gd name="T7" fmla="*/ 249 h 354"/>
                  <a:gd name="T8" fmla="*/ 131 w 965"/>
                  <a:gd name="T9" fmla="*/ 249 h 354"/>
                  <a:gd name="T10" fmla="*/ 161 w 965"/>
                  <a:gd name="T11" fmla="*/ 287 h 354"/>
                  <a:gd name="T12" fmla="*/ 924 w 965"/>
                  <a:gd name="T13" fmla="*/ 287 h 354"/>
                  <a:gd name="T14" fmla="*/ 965 w 965"/>
                  <a:gd name="T15" fmla="*/ 354 h 354"/>
                  <a:gd name="T16" fmla="*/ 55 w 965"/>
                  <a:gd name="T17" fmla="*/ 354 h 354"/>
                  <a:gd name="T18" fmla="*/ 0 w 965"/>
                  <a:gd name="T19" fmla="*/ 264 h 35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965" h="354">
                    <a:moveTo>
                      <a:pt x="0" y="264"/>
                    </a:moveTo>
                    <a:lnTo>
                      <a:pt x="50" y="0"/>
                    </a:lnTo>
                    <a:lnTo>
                      <a:pt x="954" y="0"/>
                    </a:lnTo>
                    <a:lnTo>
                      <a:pt x="918" y="249"/>
                    </a:lnTo>
                    <a:lnTo>
                      <a:pt x="131" y="249"/>
                    </a:lnTo>
                    <a:lnTo>
                      <a:pt x="161" y="287"/>
                    </a:lnTo>
                    <a:lnTo>
                      <a:pt x="924" y="287"/>
                    </a:lnTo>
                    <a:lnTo>
                      <a:pt x="965" y="354"/>
                    </a:lnTo>
                    <a:lnTo>
                      <a:pt x="55" y="354"/>
                    </a:lnTo>
                    <a:lnTo>
                      <a:pt x="0" y="264"/>
                    </a:lnTo>
                    <a:close/>
                  </a:path>
                </a:pathLst>
              </a:custGeom>
              <a:solidFill>
                <a:srgbClr val="3FB2E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09" name="Freeform 79"/>
              <p:cNvSpPr>
                <a:spLocks/>
              </p:cNvSpPr>
              <p:nvPr/>
            </p:nvSpPr>
            <p:spPr bwMode="auto">
              <a:xfrm>
                <a:off x="2650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2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0" name="Freeform 80"/>
              <p:cNvSpPr>
                <a:spLocks/>
              </p:cNvSpPr>
              <p:nvPr/>
            </p:nvSpPr>
            <p:spPr bwMode="auto">
              <a:xfrm>
                <a:off x="2481" y="2262"/>
                <a:ext cx="138" cy="110"/>
              </a:xfrm>
              <a:custGeom>
                <a:avLst/>
                <a:gdLst>
                  <a:gd name="T0" fmla="*/ 122 w 138"/>
                  <a:gd name="T1" fmla="*/ 110 h 110"/>
                  <a:gd name="T2" fmla="*/ 138 w 138"/>
                  <a:gd name="T3" fmla="*/ 0 h 110"/>
                  <a:gd name="T4" fmla="*/ 15 w 138"/>
                  <a:gd name="T5" fmla="*/ 0 h 110"/>
                  <a:gd name="T6" fmla="*/ 0 w 138"/>
                  <a:gd name="T7" fmla="*/ 110 h 110"/>
                  <a:gd name="T8" fmla="*/ 122 w 138"/>
                  <a:gd name="T9" fmla="*/ 11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22" y="110"/>
                    </a:moveTo>
                    <a:lnTo>
                      <a:pt x="138" y="0"/>
                    </a:lnTo>
                    <a:lnTo>
                      <a:pt x="15" y="0"/>
                    </a:lnTo>
                    <a:lnTo>
                      <a:pt x="0" y="110"/>
                    </a:lnTo>
                    <a:lnTo>
                      <a:pt x="122" y="1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1" name="Freeform 81"/>
              <p:cNvSpPr>
                <a:spLocks/>
              </p:cNvSpPr>
              <p:nvPr/>
            </p:nvSpPr>
            <p:spPr bwMode="auto">
              <a:xfrm>
                <a:off x="2820" y="2262"/>
                <a:ext cx="137" cy="110"/>
              </a:xfrm>
              <a:custGeom>
                <a:avLst/>
                <a:gdLst>
                  <a:gd name="T0" fmla="*/ 137 w 137"/>
                  <a:gd name="T1" fmla="*/ 0 h 110"/>
                  <a:gd name="T2" fmla="*/ 16 w 137"/>
                  <a:gd name="T3" fmla="*/ 0 h 110"/>
                  <a:gd name="T4" fmla="*/ 0 w 137"/>
                  <a:gd name="T5" fmla="*/ 110 h 110"/>
                  <a:gd name="T6" fmla="*/ 122 w 137"/>
                  <a:gd name="T7" fmla="*/ 110 h 110"/>
                  <a:gd name="T8" fmla="*/ 137 w 137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110">
                    <a:moveTo>
                      <a:pt x="137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2" y="11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2" name="Freeform 82"/>
              <p:cNvSpPr>
                <a:spLocks/>
              </p:cNvSpPr>
              <p:nvPr/>
            </p:nvSpPr>
            <p:spPr bwMode="auto">
              <a:xfrm>
                <a:off x="2989" y="2262"/>
                <a:ext cx="136" cy="110"/>
              </a:xfrm>
              <a:custGeom>
                <a:avLst/>
                <a:gdLst>
                  <a:gd name="T0" fmla="*/ 136 w 136"/>
                  <a:gd name="T1" fmla="*/ 0 h 110"/>
                  <a:gd name="T2" fmla="*/ 16 w 136"/>
                  <a:gd name="T3" fmla="*/ 0 h 110"/>
                  <a:gd name="T4" fmla="*/ 0 w 136"/>
                  <a:gd name="T5" fmla="*/ 110 h 110"/>
                  <a:gd name="T6" fmla="*/ 121 w 136"/>
                  <a:gd name="T7" fmla="*/ 110 h 110"/>
                  <a:gd name="T8" fmla="*/ 136 w 136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" h="110">
                    <a:moveTo>
                      <a:pt x="136" y="0"/>
                    </a:moveTo>
                    <a:lnTo>
                      <a:pt x="16" y="0"/>
                    </a:lnTo>
                    <a:lnTo>
                      <a:pt x="0" y="110"/>
                    </a:lnTo>
                    <a:lnTo>
                      <a:pt x="121" y="11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3" name="Freeform 83"/>
              <p:cNvSpPr>
                <a:spLocks/>
              </p:cNvSpPr>
              <p:nvPr/>
            </p:nvSpPr>
            <p:spPr bwMode="auto">
              <a:xfrm>
                <a:off x="3162" y="2262"/>
                <a:ext cx="138" cy="110"/>
              </a:xfrm>
              <a:custGeom>
                <a:avLst/>
                <a:gdLst>
                  <a:gd name="T0" fmla="*/ 138 w 138"/>
                  <a:gd name="T1" fmla="*/ 0 h 110"/>
                  <a:gd name="T2" fmla="*/ 17 w 138"/>
                  <a:gd name="T3" fmla="*/ 0 h 110"/>
                  <a:gd name="T4" fmla="*/ 0 w 138"/>
                  <a:gd name="T5" fmla="*/ 110 h 110"/>
                  <a:gd name="T6" fmla="*/ 123 w 138"/>
                  <a:gd name="T7" fmla="*/ 110 h 110"/>
                  <a:gd name="T8" fmla="*/ 138 w 138"/>
                  <a:gd name="T9" fmla="*/ 0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8" h="110">
                    <a:moveTo>
                      <a:pt x="138" y="0"/>
                    </a:moveTo>
                    <a:lnTo>
                      <a:pt x="17" y="0"/>
                    </a:lnTo>
                    <a:lnTo>
                      <a:pt x="0" y="110"/>
                    </a:lnTo>
                    <a:lnTo>
                      <a:pt x="123" y="11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28687" name="Picture 1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334000"/>
            <a:ext cx="42545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8" name="Picture 14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257800"/>
            <a:ext cx="42545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9" name="Picture 14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95800"/>
            <a:ext cx="42545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90" name="Picture 1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42545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55166" name="Group 158"/>
          <p:cNvGrpSpPr>
            <a:grpSpLocks/>
          </p:cNvGrpSpPr>
          <p:nvPr/>
        </p:nvGrpSpPr>
        <p:grpSpPr bwMode="auto">
          <a:xfrm>
            <a:off x="3505200" y="4038600"/>
            <a:ext cx="2017713" cy="2260600"/>
            <a:chOff x="2208" y="2544"/>
            <a:chExt cx="1271" cy="1424"/>
          </a:xfrm>
        </p:grpSpPr>
        <p:sp>
          <p:nvSpPr>
            <p:cNvPr id="28700" name="AutoShape 154"/>
            <p:cNvSpPr>
              <a:spLocks noChangeArrowheads="1"/>
            </p:cNvSpPr>
            <p:nvPr/>
          </p:nvSpPr>
          <p:spPr bwMode="auto">
            <a:xfrm>
              <a:off x="2208" y="2688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8701" name="AutoShape 155"/>
            <p:cNvSpPr>
              <a:spLocks noChangeArrowheads="1"/>
            </p:cNvSpPr>
            <p:nvPr/>
          </p:nvSpPr>
          <p:spPr bwMode="auto">
            <a:xfrm rot="5400000">
              <a:off x="3120" y="2544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8702" name="AutoShape 156"/>
            <p:cNvSpPr>
              <a:spLocks noChangeArrowheads="1"/>
            </p:cNvSpPr>
            <p:nvPr/>
          </p:nvSpPr>
          <p:spPr bwMode="auto">
            <a:xfrm rot="-5400000">
              <a:off x="2308" y="3728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8703" name="AutoShape 157"/>
            <p:cNvSpPr>
              <a:spLocks noChangeArrowheads="1"/>
            </p:cNvSpPr>
            <p:nvPr/>
          </p:nvSpPr>
          <p:spPr bwMode="auto">
            <a:xfrm rot="10800000">
              <a:off x="3239" y="3584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pic>
        <p:nvPicPr>
          <p:cNvPr id="555159" name="Picture 151" descr="MCj030735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8620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5185" name="Picture 177" descr="MCj030735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3886200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5188" name="Picture 180" descr="MCj030735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714375" y="4600575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5189" name="Picture 181" descr="MCj030735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52538">
            <a:off x="-790575" y="4600575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55198" name="Group 190"/>
          <p:cNvGrpSpPr>
            <a:grpSpLocks/>
          </p:cNvGrpSpPr>
          <p:nvPr/>
        </p:nvGrpSpPr>
        <p:grpSpPr bwMode="auto">
          <a:xfrm>
            <a:off x="3733800" y="4419600"/>
            <a:ext cx="1524000" cy="1511300"/>
            <a:chOff x="2352" y="2784"/>
            <a:chExt cx="960" cy="952"/>
          </a:xfrm>
        </p:grpSpPr>
        <p:sp>
          <p:nvSpPr>
            <p:cNvPr id="28697" name="AutoShape 187"/>
            <p:cNvSpPr>
              <a:spLocks noChangeArrowheads="1"/>
            </p:cNvSpPr>
            <p:nvPr/>
          </p:nvSpPr>
          <p:spPr bwMode="auto">
            <a:xfrm rot="2700000">
              <a:off x="3004" y="3428"/>
              <a:ext cx="328" cy="288"/>
            </a:xfrm>
            <a:prstGeom prst="rightArrow">
              <a:avLst>
                <a:gd name="adj1" fmla="val 32065"/>
                <a:gd name="adj2" fmla="val 31024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8" name="AutoShape 189"/>
            <p:cNvSpPr>
              <a:spLocks noChangeArrowheads="1"/>
            </p:cNvSpPr>
            <p:nvPr/>
          </p:nvSpPr>
          <p:spPr bwMode="auto">
            <a:xfrm rot="-8100000">
              <a:off x="2332" y="2804"/>
              <a:ext cx="328" cy="288"/>
            </a:xfrm>
            <a:prstGeom prst="rightArrow">
              <a:avLst>
                <a:gd name="adj1" fmla="val 32065"/>
                <a:gd name="adj2" fmla="val 31024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699" name="Text Box 186"/>
            <p:cNvSpPr txBox="1">
              <a:spLocks noChangeArrowheads="1"/>
            </p:cNvSpPr>
            <p:nvPr/>
          </p:nvSpPr>
          <p:spPr bwMode="auto">
            <a:xfrm rot="2700000">
              <a:off x="2407" y="3042"/>
              <a:ext cx="853" cy="4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Disallowed</a:t>
              </a:r>
            </a:p>
            <a:p>
              <a:r>
                <a:rPr lang="en-US" altLang="en-US"/>
                <a:t>By Rule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2449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5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5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5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5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5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5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5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5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0.0037 L 0.33334 0.0037 " pathEditMode="relative" rAng="0" ptsTypes="AA">
                                      <p:cBhvr>
                                        <p:cTn id="37" dur="500" fill="hold"/>
                                        <p:tgtEl>
                                          <p:spTgt spid="55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5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5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55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5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55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16 L 0.25 0.0041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555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55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812 -0.08187 L 0.29792 -0.0555 " pathEditMode="fixed" rAng="0" ptsTypes="AA">
                                      <p:cBhvr>
                                        <p:cTn id="55" dur="1000" fill="hold"/>
                                        <p:tgtEl>
                                          <p:spTgt spid="555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13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55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313 -0.0555 L 0.30313 0.37627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555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5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55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55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15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Dining Lawyers Problem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113" y="2809875"/>
            <a:ext cx="8534400" cy="3962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Five chopsticks/Five lawyers (really cheap restaurant)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Free-for all: Lawyer will grab any one they can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two chopsticks to eat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all grab at same time?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Deadlock!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to fix deadlock?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Make one of them give up a chopstick (Hah!)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Eventually everyone will get chance to eat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to prevent deadlock?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Never let lawyer take last chopstick if no hungry lawyer has two chopsticks afterwards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1" t="522" r="11351" b="522"/>
          <a:stretch>
            <a:fillRect/>
          </a:stretch>
        </p:blipFill>
        <p:spPr bwMode="auto">
          <a:xfrm>
            <a:off x="3429000" y="685800"/>
            <a:ext cx="2209800" cy="21209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62000"/>
            <a:ext cx="12573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85800"/>
            <a:ext cx="116363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608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Four requirements for Deadlock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9436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Mutual exclusion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Only one thread at a time can use a resource.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Hold and wait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Thread holding at least one resource is waiting to acquire additional resources held by other threads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No preemption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Resources are released only voluntarily by the thread holding the resource, after thread is finished with it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Circular wait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There exists a set {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, …,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} of waiting threads</a:t>
            </a:r>
          </a:p>
          <a:p>
            <a:pPr lvl="2"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1 </a:t>
            </a:r>
            <a:r>
              <a:rPr lang="en-US" altLang="ko-KR" smtClean="0">
                <a:ea typeface="굴림" panose="020B0600000101010101" pitchFamily="34" charset="-127"/>
              </a:rPr>
              <a:t>is waiting for a resource that is held by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2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 is waiting for a resource that is held by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3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…</a:t>
            </a:r>
          </a:p>
          <a:p>
            <a:pPr lvl="2"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i="1" baseline="-25000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 is waiting for a resource that is held by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1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085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385" name="Group 49"/>
          <p:cNvGrpSpPr>
            <a:grpSpLocks/>
          </p:cNvGrpSpPr>
          <p:nvPr/>
        </p:nvGrpSpPr>
        <p:grpSpPr bwMode="auto">
          <a:xfrm>
            <a:off x="6705600" y="647700"/>
            <a:ext cx="2057400" cy="2628900"/>
            <a:chOff x="4224" y="408"/>
            <a:chExt cx="1296" cy="1656"/>
          </a:xfrm>
        </p:grpSpPr>
        <p:sp>
          <p:nvSpPr>
            <p:cNvPr id="31765" name="Rectangle 47"/>
            <p:cNvSpPr>
              <a:spLocks noChangeArrowheads="1"/>
            </p:cNvSpPr>
            <p:nvPr/>
          </p:nvSpPr>
          <p:spPr bwMode="auto">
            <a:xfrm>
              <a:off x="4224" y="432"/>
              <a:ext cx="1296" cy="163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766" name="Text Box 48"/>
            <p:cNvSpPr txBox="1">
              <a:spLocks noChangeArrowheads="1"/>
            </p:cNvSpPr>
            <p:nvPr/>
          </p:nvSpPr>
          <p:spPr bwMode="auto">
            <a:xfrm>
              <a:off x="4440" y="408"/>
              <a:ext cx="8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u="sng"/>
                <a:t>Symbols</a:t>
              </a:r>
            </a:p>
          </p:txBody>
        </p:sp>
      </p:grp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Resource-Allocation Graph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610600" cy="56388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System Model				</a:t>
            </a:r>
            <a:endParaRPr lang="en-US" altLang="ko-KR" u="sng" smtClean="0">
              <a:ea typeface="굴림" panose="020B0600000101010101" pitchFamily="34" charset="-127"/>
            </a:endParaRP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A set of Threads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i="1" baseline="-25000" smtClean="0">
                <a:ea typeface="굴림" panose="020B0600000101010101" pitchFamily="34" charset="-127"/>
              </a:rPr>
              <a:t>1</a:t>
            </a:r>
            <a:r>
              <a:rPr lang="en-US" altLang="ko-KR" i="1" smtClean="0">
                <a:ea typeface="굴림" panose="020B0600000101010101" pitchFamily="34" charset="-127"/>
              </a:rPr>
              <a:t>, T</a:t>
            </a:r>
            <a:r>
              <a:rPr lang="en-US" altLang="ko-KR" i="1" baseline="-25000" smtClean="0">
                <a:ea typeface="굴림" panose="020B0600000101010101" pitchFamily="34" charset="-127"/>
              </a:rPr>
              <a:t>2</a:t>
            </a:r>
            <a:r>
              <a:rPr lang="en-US" altLang="ko-KR" i="1" smtClean="0">
                <a:ea typeface="굴림" panose="020B0600000101010101" pitchFamily="34" charset="-127"/>
              </a:rPr>
              <a:t>, </a:t>
            </a:r>
            <a:r>
              <a:rPr lang="en-US" altLang="ko-KR" smtClean="0">
                <a:ea typeface="굴림" panose="020B0600000101010101" pitchFamily="34" charset="-127"/>
              </a:rPr>
              <a:t>. . .,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i="1" baseline="-25000" smtClean="0">
                <a:ea typeface="굴림" panose="020B0600000101010101" pitchFamily="34" charset="-127"/>
              </a:rPr>
              <a:t>n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Resource types </a:t>
            </a:r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, </a:t>
            </a:r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, . . ., </a:t>
            </a:r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baseline="-25000" smtClean="0">
                <a:ea typeface="굴림" panose="020B0600000101010101" pitchFamily="34" charset="-127"/>
              </a:rPr>
              <a:t>m</a:t>
            </a:r>
          </a:p>
          <a:p>
            <a:pPr lvl="2">
              <a:buFontTx/>
              <a:buNone/>
            </a:pPr>
            <a:r>
              <a:rPr lang="en-US" altLang="ko-KR" i="1" smtClean="0">
                <a:ea typeface="굴림" panose="020B0600000101010101" pitchFamily="34" charset="-127"/>
              </a:rPr>
              <a:t>	CPU cycles, memory space, I/O devices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Each resource type </a:t>
            </a:r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baseline="-25000" smtClean="0">
                <a:ea typeface="굴림" panose="020B0600000101010101" pitchFamily="34" charset="-127"/>
              </a:rPr>
              <a:t>i</a:t>
            </a:r>
            <a:r>
              <a:rPr lang="en-US" altLang="ko-KR" smtClean="0">
                <a:ea typeface="굴림" panose="020B0600000101010101" pitchFamily="34" charset="-127"/>
              </a:rPr>
              <a:t> has </a:t>
            </a:r>
            <a:r>
              <a:rPr lang="en-US" altLang="ko-KR" i="1" smtClean="0">
                <a:ea typeface="굴림" panose="020B0600000101010101" pitchFamily="34" charset="-127"/>
              </a:rPr>
              <a:t>W</a:t>
            </a:r>
            <a:r>
              <a:rPr lang="en-US" altLang="ko-KR" baseline="-25000" smtClean="0">
                <a:ea typeface="굴림" panose="020B0600000101010101" pitchFamily="34" charset="-127"/>
              </a:rPr>
              <a:t>i</a:t>
            </a:r>
            <a:r>
              <a:rPr lang="en-US" altLang="ko-KR" smtClean="0">
                <a:ea typeface="굴림" panose="020B0600000101010101" pitchFamily="34" charset="-127"/>
              </a:rPr>
              <a:t> instances.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Each thread utilizes a resource as follows:</a:t>
            </a:r>
          </a:p>
          <a:p>
            <a:pPr lvl="2"/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Request() / Use() / Release()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Resource-Allocation Graph: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V is partitioned into two types:</a:t>
            </a:r>
          </a:p>
          <a:p>
            <a:pPr lvl="2"/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smtClean="0">
                <a:ea typeface="굴림" panose="020B0600000101010101" pitchFamily="34" charset="-127"/>
              </a:rPr>
              <a:t> = {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,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, …,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i="1" baseline="-25000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}, the set threads in the system.</a:t>
            </a:r>
          </a:p>
          <a:p>
            <a:pPr lvl="2"/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smtClean="0">
                <a:ea typeface="굴림" panose="020B0600000101010101" pitchFamily="34" charset="-127"/>
              </a:rPr>
              <a:t> = {</a:t>
            </a:r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baseline="-25000" smtClean="0">
                <a:ea typeface="굴림" panose="020B0600000101010101" pitchFamily="34" charset="-127"/>
              </a:rPr>
              <a:t>1</a:t>
            </a:r>
            <a:r>
              <a:rPr lang="en-US" altLang="ko-KR" smtClean="0">
                <a:ea typeface="굴림" panose="020B0600000101010101" pitchFamily="34" charset="-127"/>
              </a:rPr>
              <a:t>, </a:t>
            </a:r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baseline="-25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, …, </a:t>
            </a:r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i="1" baseline="-25000" smtClean="0">
                <a:ea typeface="굴림" panose="020B0600000101010101" pitchFamily="34" charset="-127"/>
              </a:rPr>
              <a:t>m</a:t>
            </a:r>
            <a:r>
              <a:rPr lang="en-US" altLang="ko-KR" smtClean="0">
                <a:ea typeface="굴림" panose="020B0600000101010101" pitchFamily="34" charset="-127"/>
              </a:rPr>
              <a:t>}, the set of resource types in system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request edge – directed edge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1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R</a:t>
            </a:r>
            <a:r>
              <a:rPr lang="en-US" altLang="ko-KR" i="1" baseline="-25000" smtClean="0">
                <a:ea typeface="굴림" panose="020B0600000101010101" pitchFamily="34" charset="-127"/>
                <a:sym typeface="Symbol" panose="05050102010706020507" pitchFamily="18" charset="2"/>
              </a:rPr>
              <a:t>j</a:t>
            </a:r>
            <a:endParaRPr lang="en-US" altLang="ko-KR" i="1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/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assignment edge </a:t>
            </a:r>
            <a:r>
              <a:rPr lang="en-US" altLang="ko-KR" smtClean="0">
                <a:ea typeface="굴림" panose="020B0600000101010101" pitchFamily="34" charset="-127"/>
              </a:rPr>
              <a:t>– directed edge </a:t>
            </a:r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i="1" baseline="-25000" smtClean="0">
                <a:ea typeface="굴림" panose="020B0600000101010101" pitchFamily="34" charset="-127"/>
              </a:rPr>
              <a:t>j</a:t>
            </a:r>
            <a:r>
              <a:rPr lang="en-US" altLang="ko-KR" i="1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T</a:t>
            </a:r>
            <a:r>
              <a:rPr lang="en-US" altLang="ko-KR" i="1" baseline="-25000" smtClean="0">
                <a:ea typeface="굴림" panose="020B0600000101010101" pitchFamily="34" charset="-127"/>
                <a:sym typeface="Symbol" panose="05050102010706020507" pitchFamily="18" charset="2"/>
              </a:rPr>
              <a:t>i</a:t>
            </a:r>
          </a:p>
        </p:txBody>
      </p:sp>
      <p:grpSp>
        <p:nvGrpSpPr>
          <p:cNvPr id="526382" name="Group 46"/>
          <p:cNvGrpSpPr>
            <a:grpSpLocks/>
          </p:cNvGrpSpPr>
          <p:nvPr/>
        </p:nvGrpSpPr>
        <p:grpSpPr bwMode="auto">
          <a:xfrm>
            <a:off x="7010400" y="1889125"/>
            <a:ext cx="1509713" cy="1311275"/>
            <a:chOff x="4272" y="1104"/>
            <a:chExt cx="951" cy="826"/>
          </a:xfrm>
        </p:grpSpPr>
        <p:grpSp>
          <p:nvGrpSpPr>
            <p:cNvPr id="31753" name="Group 43"/>
            <p:cNvGrpSpPr>
              <a:grpSpLocks/>
            </p:cNvGrpSpPr>
            <p:nvPr/>
          </p:nvGrpSpPr>
          <p:grpSpPr bwMode="auto">
            <a:xfrm>
              <a:off x="4272" y="1152"/>
              <a:ext cx="375" cy="580"/>
              <a:chOff x="4320" y="755"/>
              <a:chExt cx="375" cy="580"/>
            </a:xfrm>
          </p:grpSpPr>
          <p:grpSp>
            <p:nvGrpSpPr>
              <p:cNvPr id="31761" name="Group 13"/>
              <p:cNvGrpSpPr>
                <a:grpSpLocks/>
              </p:cNvGrpSpPr>
              <p:nvPr/>
            </p:nvGrpSpPr>
            <p:grpSpPr bwMode="auto">
              <a:xfrm>
                <a:off x="4320" y="755"/>
                <a:ext cx="375" cy="328"/>
                <a:chOff x="1680" y="816"/>
                <a:chExt cx="384" cy="336"/>
              </a:xfrm>
            </p:grpSpPr>
            <p:sp>
              <p:nvSpPr>
                <p:cNvPr id="31763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816"/>
                  <a:ext cx="384" cy="336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1764" name="Oval 15"/>
                <p:cNvSpPr>
                  <a:spLocks noChangeArrowheads="1"/>
                </p:cNvSpPr>
                <p:nvPr/>
              </p:nvSpPr>
              <p:spPr bwMode="auto">
                <a:xfrm>
                  <a:off x="1848" y="96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31762" name="Text Box 16"/>
              <p:cNvSpPr txBox="1">
                <a:spLocks noChangeArrowheads="1"/>
              </p:cNvSpPr>
              <p:nvPr/>
            </p:nvSpPr>
            <p:spPr bwMode="auto">
              <a:xfrm>
                <a:off x="4374" y="1104"/>
                <a:ext cx="2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R</a:t>
                </a:r>
                <a:r>
                  <a:rPr lang="en-US" altLang="en-US" baseline="-25000"/>
                  <a:t>1</a:t>
                </a:r>
                <a:endParaRPr lang="en-US" altLang="en-US"/>
              </a:p>
            </p:txBody>
          </p:sp>
        </p:grpSp>
        <p:grpSp>
          <p:nvGrpSpPr>
            <p:cNvPr id="31754" name="Group 28"/>
            <p:cNvGrpSpPr>
              <a:grpSpLocks/>
            </p:cNvGrpSpPr>
            <p:nvPr/>
          </p:nvGrpSpPr>
          <p:grpSpPr bwMode="auto">
            <a:xfrm>
              <a:off x="4848" y="1104"/>
              <a:ext cx="375" cy="826"/>
              <a:chOff x="1584" y="2064"/>
              <a:chExt cx="384" cy="846"/>
            </a:xfrm>
          </p:grpSpPr>
          <p:grpSp>
            <p:nvGrpSpPr>
              <p:cNvPr id="31755" name="Group 29"/>
              <p:cNvGrpSpPr>
                <a:grpSpLocks/>
              </p:cNvGrpSpPr>
              <p:nvPr/>
            </p:nvGrpSpPr>
            <p:grpSpPr bwMode="auto">
              <a:xfrm>
                <a:off x="1584" y="2064"/>
                <a:ext cx="384" cy="576"/>
                <a:chOff x="1584" y="2064"/>
                <a:chExt cx="384" cy="576"/>
              </a:xfrm>
            </p:grpSpPr>
            <p:sp>
              <p:nvSpPr>
                <p:cNvPr id="31757" name="Rectangle 30"/>
                <p:cNvSpPr>
                  <a:spLocks noChangeArrowheads="1"/>
                </p:cNvSpPr>
                <p:nvPr/>
              </p:nvSpPr>
              <p:spPr bwMode="auto">
                <a:xfrm>
                  <a:off x="1584" y="2064"/>
                  <a:ext cx="384" cy="576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1758" name="Oval 31"/>
                <p:cNvSpPr>
                  <a:spLocks noChangeArrowheads="1"/>
                </p:cNvSpPr>
                <p:nvPr/>
              </p:nvSpPr>
              <p:spPr bwMode="auto">
                <a:xfrm>
                  <a:off x="1752" y="2169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1759" name="Oval 32"/>
                <p:cNvSpPr>
                  <a:spLocks noChangeArrowheads="1"/>
                </p:cNvSpPr>
                <p:nvPr/>
              </p:nvSpPr>
              <p:spPr bwMode="auto">
                <a:xfrm>
                  <a:off x="1752" y="232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1760" name="Oval 33"/>
                <p:cNvSpPr>
                  <a:spLocks noChangeArrowheads="1"/>
                </p:cNvSpPr>
                <p:nvPr/>
              </p:nvSpPr>
              <p:spPr bwMode="auto">
                <a:xfrm>
                  <a:off x="1752" y="248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31756" name="Text Box 34"/>
              <p:cNvSpPr txBox="1">
                <a:spLocks noChangeArrowheads="1"/>
              </p:cNvSpPr>
              <p:nvPr/>
            </p:nvSpPr>
            <p:spPr bwMode="auto">
              <a:xfrm>
                <a:off x="1639" y="2673"/>
                <a:ext cx="274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R</a:t>
                </a:r>
                <a:r>
                  <a:rPr lang="en-US" altLang="en-US" baseline="-25000"/>
                  <a:t>2</a:t>
                </a:r>
                <a:endParaRPr lang="en-US" altLang="en-US"/>
              </a:p>
            </p:txBody>
          </p:sp>
        </p:grpSp>
      </p:grpSp>
      <p:grpSp>
        <p:nvGrpSpPr>
          <p:cNvPr id="526381" name="Group 45"/>
          <p:cNvGrpSpPr>
            <a:grpSpLocks/>
          </p:cNvGrpSpPr>
          <p:nvPr/>
        </p:nvGrpSpPr>
        <p:grpSpPr bwMode="auto">
          <a:xfrm>
            <a:off x="7010400" y="1141413"/>
            <a:ext cx="1509713" cy="595312"/>
            <a:chOff x="4272" y="633"/>
            <a:chExt cx="951" cy="375"/>
          </a:xfrm>
        </p:grpSpPr>
        <p:sp>
          <p:nvSpPr>
            <p:cNvPr id="31751" name="Oval 9"/>
            <p:cNvSpPr>
              <a:spLocks noChangeArrowheads="1"/>
            </p:cNvSpPr>
            <p:nvPr/>
          </p:nvSpPr>
          <p:spPr bwMode="auto">
            <a:xfrm>
              <a:off x="4272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  <p:sp>
          <p:nvSpPr>
            <p:cNvPr id="31752" name="Oval 44"/>
            <p:cNvSpPr>
              <a:spLocks noChangeArrowheads="1"/>
            </p:cNvSpPr>
            <p:nvPr/>
          </p:nvSpPr>
          <p:spPr bwMode="auto">
            <a:xfrm>
              <a:off x="4848" y="633"/>
              <a:ext cx="375" cy="375"/>
            </a:xfrm>
            <a:prstGeom prst="ellipse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2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764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6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6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6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6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6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6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6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6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6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6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6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6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6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6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6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6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6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6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2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2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67700" cy="512763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Resource Allocation Graph Examples</a:t>
            </a:r>
          </a:p>
        </p:txBody>
      </p:sp>
      <p:grpSp>
        <p:nvGrpSpPr>
          <p:cNvPr id="528647" name="Group 263"/>
          <p:cNvGrpSpPr>
            <a:grpSpLocks/>
          </p:cNvGrpSpPr>
          <p:nvPr/>
        </p:nvGrpSpPr>
        <p:grpSpPr bwMode="auto">
          <a:xfrm>
            <a:off x="265113" y="1782763"/>
            <a:ext cx="2782887" cy="4419600"/>
            <a:chOff x="144" y="1200"/>
            <a:chExt cx="1753" cy="2784"/>
          </a:xfrm>
        </p:grpSpPr>
        <p:grpSp>
          <p:nvGrpSpPr>
            <p:cNvPr id="32838" name="Group 256"/>
            <p:cNvGrpSpPr>
              <a:grpSpLocks/>
            </p:cNvGrpSpPr>
            <p:nvPr/>
          </p:nvGrpSpPr>
          <p:grpSpPr bwMode="auto">
            <a:xfrm>
              <a:off x="144" y="1200"/>
              <a:ext cx="1753" cy="2400"/>
              <a:chOff x="39" y="624"/>
              <a:chExt cx="1753" cy="2400"/>
            </a:xfrm>
          </p:grpSpPr>
          <p:sp>
            <p:nvSpPr>
              <p:cNvPr id="32840" name="Rectangle 198"/>
              <p:cNvSpPr>
                <a:spLocks noChangeArrowheads="1"/>
              </p:cNvSpPr>
              <p:nvPr/>
            </p:nvSpPr>
            <p:spPr bwMode="auto">
              <a:xfrm>
                <a:off x="39" y="624"/>
                <a:ext cx="1753" cy="240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2841" name="Group 255"/>
              <p:cNvGrpSpPr>
                <a:grpSpLocks/>
              </p:cNvGrpSpPr>
              <p:nvPr/>
            </p:nvGrpSpPr>
            <p:grpSpPr bwMode="auto">
              <a:xfrm>
                <a:off x="143" y="624"/>
                <a:ext cx="1546" cy="2230"/>
                <a:chOff x="143" y="624"/>
                <a:chExt cx="1546" cy="2230"/>
              </a:xfrm>
            </p:grpSpPr>
            <p:sp>
              <p:nvSpPr>
                <p:cNvPr id="32842" name="Oval 6"/>
                <p:cNvSpPr>
                  <a:spLocks noChangeArrowheads="1"/>
                </p:cNvSpPr>
                <p:nvPr/>
              </p:nvSpPr>
              <p:spPr bwMode="auto">
                <a:xfrm>
                  <a:off x="143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1</a:t>
                  </a:r>
                  <a:endParaRPr lang="en-US" altLang="en-US"/>
                </a:p>
              </p:txBody>
            </p:sp>
            <p:sp>
              <p:nvSpPr>
                <p:cNvPr id="32843" name="Oval 7"/>
                <p:cNvSpPr>
                  <a:spLocks noChangeArrowheads="1"/>
                </p:cNvSpPr>
                <p:nvPr/>
              </p:nvSpPr>
              <p:spPr bwMode="auto">
                <a:xfrm>
                  <a:off x="752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2</a:t>
                  </a:r>
                  <a:endParaRPr lang="en-US" altLang="en-US"/>
                </a:p>
              </p:txBody>
            </p:sp>
            <p:sp>
              <p:nvSpPr>
                <p:cNvPr id="32844" name="Oval 8"/>
                <p:cNvSpPr>
                  <a:spLocks noChangeArrowheads="1"/>
                </p:cNvSpPr>
                <p:nvPr/>
              </p:nvSpPr>
              <p:spPr bwMode="auto">
                <a:xfrm>
                  <a:off x="1314" y="142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3</a:t>
                  </a:r>
                  <a:endParaRPr lang="en-US" altLang="en-US"/>
                </a:p>
              </p:txBody>
            </p:sp>
            <p:grpSp>
              <p:nvGrpSpPr>
                <p:cNvPr id="32845" name="Group 47"/>
                <p:cNvGrpSpPr>
                  <a:grpSpLocks/>
                </p:cNvGrpSpPr>
                <p:nvPr/>
              </p:nvGrpSpPr>
              <p:grpSpPr bwMode="auto">
                <a:xfrm>
                  <a:off x="330" y="624"/>
                  <a:ext cx="375" cy="555"/>
                  <a:chOff x="576" y="432"/>
                  <a:chExt cx="384" cy="569"/>
                </a:xfrm>
              </p:grpSpPr>
              <p:grpSp>
                <p:nvGrpSpPr>
                  <p:cNvPr id="32871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576" y="665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3287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74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87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" y="432"/>
                    <a:ext cx="274" cy="23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1</a:t>
                    </a:r>
                    <a:endParaRPr lang="en-US" altLang="en-US"/>
                  </a:p>
                </p:txBody>
              </p:sp>
            </p:grpSp>
            <p:grpSp>
              <p:nvGrpSpPr>
                <p:cNvPr id="32846" name="Group 48"/>
                <p:cNvGrpSpPr>
                  <a:grpSpLocks/>
                </p:cNvGrpSpPr>
                <p:nvPr/>
              </p:nvGrpSpPr>
              <p:grpSpPr bwMode="auto">
                <a:xfrm>
                  <a:off x="1033" y="624"/>
                  <a:ext cx="375" cy="562"/>
                  <a:chOff x="1392" y="432"/>
                  <a:chExt cx="384" cy="576"/>
                </a:xfrm>
              </p:grpSpPr>
              <p:grpSp>
                <p:nvGrpSpPr>
                  <p:cNvPr id="32867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1392" y="672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32869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70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868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7" y="432"/>
                    <a:ext cx="274" cy="23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2</a:t>
                    </a:r>
                    <a:endParaRPr lang="en-US" altLang="en-US"/>
                  </a:p>
                </p:txBody>
              </p:sp>
            </p:grpSp>
            <p:grpSp>
              <p:nvGrpSpPr>
                <p:cNvPr id="32847" name="Group 46"/>
                <p:cNvGrpSpPr>
                  <a:grpSpLocks/>
                </p:cNvGrpSpPr>
                <p:nvPr/>
              </p:nvGrpSpPr>
              <p:grpSpPr bwMode="auto">
                <a:xfrm>
                  <a:off x="471" y="2029"/>
                  <a:ext cx="375" cy="653"/>
                  <a:chOff x="672" y="2112"/>
                  <a:chExt cx="384" cy="669"/>
                </a:xfrm>
              </p:grpSpPr>
              <p:grpSp>
                <p:nvGrpSpPr>
                  <p:cNvPr id="3286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672" y="2112"/>
                    <a:ext cx="384" cy="432"/>
                    <a:chOff x="672" y="2064"/>
                    <a:chExt cx="384" cy="432"/>
                  </a:xfrm>
                </p:grpSpPr>
                <p:sp>
                  <p:nvSpPr>
                    <p:cNvPr id="32864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65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66" name="Oval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863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" y="2544"/>
                    <a:ext cx="274" cy="23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3</a:t>
                    </a:r>
                    <a:endParaRPr lang="en-US" altLang="en-US"/>
                  </a:p>
                </p:txBody>
              </p:sp>
            </p:grpSp>
            <p:grpSp>
              <p:nvGrpSpPr>
                <p:cNvPr id="32848" name="Group 45"/>
                <p:cNvGrpSpPr>
                  <a:grpSpLocks/>
                </p:cNvGrpSpPr>
                <p:nvPr/>
              </p:nvGrpSpPr>
              <p:grpSpPr bwMode="auto">
                <a:xfrm>
                  <a:off x="1267" y="2029"/>
                  <a:ext cx="375" cy="825"/>
                  <a:chOff x="1584" y="2064"/>
                  <a:chExt cx="384" cy="845"/>
                </a:xfrm>
              </p:grpSpPr>
              <p:grpSp>
                <p:nvGrpSpPr>
                  <p:cNvPr id="32856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584" y="2064"/>
                    <a:ext cx="384" cy="576"/>
                    <a:chOff x="1584" y="2064"/>
                    <a:chExt cx="384" cy="576"/>
                  </a:xfrm>
                </p:grpSpPr>
                <p:sp>
                  <p:nvSpPr>
                    <p:cNvPr id="3285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2064"/>
                      <a:ext cx="384" cy="57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59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16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60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3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61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48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857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9" y="2673"/>
                    <a:ext cx="274" cy="23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4</a:t>
                    </a:r>
                    <a:endParaRPr lang="en-US" altLang="en-US"/>
                  </a:p>
                </p:txBody>
              </p:sp>
            </p:grpSp>
            <p:sp>
              <p:nvSpPr>
                <p:cNvPr id="32849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77" y="1186"/>
                  <a:ext cx="141" cy="23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50" name="Line 50"/>
                <p:cNvSpPr>
                  <a:spLocks noChangeShapeType="1"/>
                </p:cNvSpPr>
                <p:nvPr/>
              </p:nvSpPr>
              <p:spPr bwMode="auto">
                <a:xfrm>
                  <a:off x="526" y="1028"/>
                  <a:ext cx="326" cy="40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51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051" y="1201"/>
                  <a:ext cx="148" cy="24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52" name="Line 58"/>
                <p:cNvSpPr>
                  <a:spLocks noChangeShapeType="1"/>
                </p:cNvSpPr>
                <p:nvPr/>
              </p:nvSpPr>
              <p:spPr bwMode="auto">
                <a:xfrm>
                  <a:off x="1226" y="1030"/>
                  <a:ext cx="229" cy="3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53" name="Line 59"/>
                <p:cNvSpPr>
                  <a:spLocks noChangeShapeType="1"/>
                </p:cNvSpPr>
                <p:nvPr/>
              </p:nvSpPr>
              <p:spPr bwMode="auto">
                <a:xfrm flipH="1" flipV="1">
                  <a:off x="393" y="1789"/>
                  <a:ext cx="26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5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660" y="1793"/>
                  <a:ext cx="236" cy="51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55" name="Line 250"/>
                <p:cNvSpPr>
                  <a:spLocks noChangeShapeType="1"/>
                </p:cNvSpPr>
                <p:nvPr/>
              </p:nvSpPr>
              <p:spPr bwMode="auto">
                <a:xfrm flipV="1">
                  <a:off x="1452" y="1799"/>
                  <a:ext cx="3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839" name="Text Box 251"/>
            <p:cNvSpPr txBox="1">
              <a:spLocks noChangeArrowheads="1"/>
            </p:cNvSpPr>
            <p:nvPr/>
          </p:nvSpPr>
          <p:spPr bwMode="auto">
            <a:xfrm>
              <a:off x="392" y="3580"/>
              <a:ext cx="125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Simple Resource</a:t>
              </a:r>
            </a:p>
            <a:p>
              <a:r>
                <a:rPr lang="en-US" altLang="en-US"/>
                <a:t>Allocation Graph</a:t>
              </a:r>
            </a:p>
          </p:txBody>
        </p:sp>
      </p:grpSp>
      <p:grpSp>
        <p:nvGrpSpPr>
          <p:cNvPr id="528648" name="Group 264"/>
          <p:cNvGrpSpPr>
            <a:grpSpLocks/>
          </p:cNvGrpSpPr>
          <p:nvPr/>
        </p:nvGrpSpPr>
        <p:grpSpPr bwMode="auto">
          <a:xfrm>
            <a:off x="3160713" y="1782763"/>
            <a:ext cx="2782887" cy="4419600"/>
            <a:chOff x="1968" y="1200"/>
            <a:chExt cx="1753" cy="2784"/>
          </a:xfrm>
        </p:grpSpPr>
        <p:grpSp>
          <p:nvGrpSpPr>
            <p:cNvPr id="32801" name="Group 259"/>
            <p:cNvGrpSpPr>
              <a:grpSpLocks/>
            </p:cNvGrpSpPr>
            <p:nvPr/>
          </p:nvGrpSpPr>
          <p:grpSpPr bwMode="auto">
            <a:xfrm>
              <a:off x="1968" y="1200"/>
              <a:ext cx="1753" cy="2400"/>
              <a:chOff x="1920" y="624"/>
              <a:chExt cx="1753" cy="2400"/>
            </a:xfrm>
          </p:grpSpPr>
          <p:sp>
            <p:nvSpPr>
              <p:cNvPr id="32803" name="Rectangle 199"/>
              <p:cNvSpPr>
                <a:spLocks noChangeArrowheads="1"/>
              </p:cNvSpPr>
              <p:nvPr/>
            </p:nvSpPr>
            <p:spPr bwMode="auto">
              <a:xfrm>
                <a:off x="1920" y="624"/>
                <a:ext cx="1753" cy="240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2804" name="Group 197"/>
              <p:cNvGrpSpPr>
                <a:grpSpLocks/>
              </p:cNvGrpSpPr>
              <p:nvPr/>
            </p:nvGrpSpPr>
            <p:grpSpPr bwMode="auto">
              <a:xfrm>
                <a:off x="2024" y="720"/>
                <a:ext cx="1546" cy="2230"/>
                <a:chOff x="2304" y="816"/>
                <a:chExt cx="1546" cy="2230"/>
              </a:xfrm>
            </p:grpSpPr>
            <p:sp>
              <p:nvSpPr>
                <p:cNvPr id="32805" name="Oval 129"/>
                <p:cNvSpPr>
                  <a:spLocks noChangeArrowheads="1"/>
                </p:cNvSpPr>
                <p:nvPr/>
              </p:nvSpPr>
              <p:spPr bwMode="auto">
                <a:xfrm>
                  <a:off x="2304" y="1612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1</a:t>
                  </a:r>
                  <a:endParaRPr lang="en-US" altLang="en-US"/>
                </a:p>
              </p:txBody>
            </p:sp>
            <p:sp>
              <p:nvSpPr>
                <p:cNvPr id="32806" name="Oval 130"/>
                <p:cNvSpPr>
                  <a:spLocks noChangeArrowheads="1"/>
                </p:cNvSpPr>
                <p:nvPr/>
              </p:nvSpPr>
              <p:spPr bwMode="auto">
                <a:xfrm>
                  <a:off x="2913" y="1612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2</a:t>
                  </a:r>
                  <a:endParaRPr lang="en-US" altLang="en-US"/>
                </a:p>
              </p:txBody>
            </p:sp>
            <p:sp>
              <p:nvSpPr>
                <p:cNvPr id="32807" name="Oval 131"/>
                <p:cNvSpPr>
                  <a:spLocks noChangeArrowheads="1"/>
                </p:cNvSpPr>
                <p:nvPr/>
              </p:nvSpPr>
              <p:spPr bwMode="auto">
                <a:xfrm>
                  <a:off x="3475" y="1612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3</a:t>
                  </a:r>
                  <a:endParaRPr lang="en-US" altLang="en-US"/>
                </a:p>
              </p:txBody>
            </p:sp>
            <p:grpSp>
              <p:nvGrpSpPr>
                <p:cNvPr id="32808" name="Group 132"/>
                <p:cNvGrpSpPr>
                  <a:grpSpLocks/>
                </p:cNvGrpSpPr>
                <p:nvPr/>
              </p:nvGrpSpPr>
              <p:grpSpPr bwMode="auto">
                <a:xfrm>
                  <a:off x="2491" y="816"/>
                  <a:ext cx="375" cy="555"/>
                  <a:chOff x="576" y="432"/>
                  <a:chExt cx="384" cy="569"/>
                </a:xfrm>
              </p:grpSpPr>
              <p:grpSp>
                <p:nvGrpSpPr>
                  <p:cNvPr id="32834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576" y="665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32836" name="Rectangle 1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37" name="Oval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835" name="Text Box 1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2" y="432"/>
                    <a:ext cx="274" cy="23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1</a:t>
                    </a:r>
                    <a:endParaRPr lang="en-US" altLang="en-US"/>
                  </a:p>
                </p:txBody>
              </p:sp>
            </p:grpSp>
            <p:grpSp>
              <p:nvGrpSpPr>
                <p:cNvPr id="32809" name="Group 137"/>
                <p:cNvGrpSpPr>
                  <a:grpSpLocks/>
                </p:cNvGrpSpPr>
                <p:nvPr/>
              </p:nvGrpSpPr>
              <p:grpSpPr bwMode="auto">
                <a:xfrm>
                  <a:off x="3194" y="816"/>
                  <a:ext cx="375" cy="562"/>
                  <a:chOff x="1392" y="432"/>
                  <a:chExt cx="384" cy="576"/>
                </a:xfrm>
              </p:grpSpPr>
              <p:grpSp>
                <p:nvGrpSpPr>
                  <p:cNvPr id="32830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1392" y="672"/>
                    <a:ext cx="384" cy="336"/>
                    <a:chOff x="1680" y="816"/>
                    <a:chExt cx="384" cy="336"/>
                  </a:xfrm>
                </p:grpSpPr>
                <p:sp>
                  <p:nvSpPr>
                    <p:cNvPr id="32832" name="Rectangle 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80" y="816"/>
                      <a:ext cx="384" cy="33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33" name="Oval 1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48" y="96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831" name="Text Box 1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47" y="432"/>
                    <a:ext cx="274" cy="23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2</a:t>
                    </a:r>
                    <a:endParaRPr lang="en-US" altLang="en-US"/>
                  </a:p>
                </p:txBody>
              </p:sp>
            </p:grpSp>
            <p:grpSp>
              <p:nvGrpSpPr>
                <p:cNvPr id="32810" name="Group 142"/>
                <p:cNvGrpSpPr>
                  <a:grpSpLocks/>
                </p:cNvGrpSpPr>
                <p:nvPr/>
              </p:nvGrpSpPr>
              <p:grpSpPr bwMode="auto">
                <a:xfrm>
                  <a:off x="2632" y="2221"/>
                  <a:ext cx="375" cy="653"/>
                  <a:chOff x="672" y="2112"/>
                  <a:chExt cx="384" cy="669"/>
                </a:xfrm>
              </p:grpSpPr>
              <p:grpSp>
                <p:nvGrpSpPr>
                  <p:cNvPr id="32825" name="Group 143"/>
                  <p:cNvGrpSpPr>
                    <a:grpSpLocks/>
                  </p:cNvGrpSpPr>
                  <p:nvPr/>
                </p:nvGrpSpPr>
                <p:grpSpPr bwMode="auto">
                  <a:xfrm>
                    <a:off x="672" y="2112"/>
                    <a:ext cx="384" cy="432"/>
                    <a:chOff x="672" y="2064"/>
                    <a:chExt cx="384" cy="432"/>
                  </a:xfrm>
                </p:grpSpPr>
                <p:sp>
                  <p:nvSpPr>
                    <p:cNvPr id="32827" name="Rectangle 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28" name="Oval 1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29" name="Oval 1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826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" y="2544"/>
                    <a:ext cx="274" cy="23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3</a:t>
                    </a:r>
                    <a:endParaRPr lang="en-US" altLang="en-US"/>
                  </a:p>
                </p:txBody>
              </p:sp>
            </p:grpSp>
            <p:grpSp>
              <p:nvGrpSpPr>
                <p:cNvPr id="32811" name="Group 148"/>
                <p:cNvGrpSpPr>
                  <a:grpSpLocks/>
                </p:cNvGrpSpPr>
                <p:nvPr/>
              </p:nvGrpSpPr>
              <p:grpSpPr bwMode="auto">
                <a:xfrm>
                  <a:off x="3428" y="2221"/>
                  <a:ext cx="375" cy="825"/>
                  <a:chOff x="1584" y="2064"/>
                  <a:chExt cx="384" cy="845"/>
                </a:xfrm>
              </p:grpSpPr>
              <p:grpSp>
                <p:nvGrpSpPr>
                  <p:cNvPr id="32819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1584" y="2064"/>
                    <a:ext cx="384" cy="576"/>
                    <a:chOff x="1584" y="2064"/>
                    <a:chExt cx="384" cy="576"/>
                  </a:xfrm>
                </p:grpSpPr>
                <p:sp>
                  <p:nvSpPr>
                    <p:cNvPr id="32821" name="Rectangle 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84" y="2064"/>
                      <a:ext cx="384" cy="576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22" name="Oval 1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169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23" name="Oval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328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24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48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820" name="Text Box 1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9" y="2673"/>
                    <a:ext cx="274" cy="23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4</a:t>
                    </a:r>
                    <a:endParaRPr lang="en-US" altLang="en-US"/>
                  </a:p>
                </p:txBody>
              </p:sp>
            </p:grpSp>
            <p:sp>
              <p:nvSpPr>
                <p:cNvPr id="32812" name="Line 155"/>
                <p:cNvSpPr>
                  <a:spLocks noChangeShapeType="1"/>
                </p:cNvSpPr>
                <p:nvPr/>
              </p:nvSpPr>
              <p:spPr bwMode="auto">
                <a:xfrm flipV="1">
                  <a:off x="2538" y="1378"/>
                  <a:ext cx="141" cy="23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13" name="Line 156"/>
                <p:cNvSpPr>
                  <a:spLocks noChangeShapeType="1"/>
                </p:cNvSpPr>
                <p:nvPr/>
              </p:nvSpPr>
              <p:spPr bwMode="auto">
                <a:xfrm>
                  <a:off x="2687" y="1220"/>
                  <a:ext cx="326" cy="40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14" name="Line 157"/>
                <p:cNvSpPr>
                  <a:spLocks noChangeShapeType="1"/>
                </p:cNvSpPr>
                <p:nvPr/>
              </p:nvSpPr>
              <p:spPr bwMode="auto">
                <a:xfrm flipV="1">
                  <a:off x="3212" y="1393"/>
                  <a:ext cx="148" cy="24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15" name="Line 158"/>
                <p:cNvSpPr>
                  <a:spLocks noChangeShapeType="1"/>
                </p:cNvSpPr>
                <p:nvPr/>
              </p:nvSpPr>
              <p:spPr bwMode="auto">
                <a:xfrm>
                  <a:off x="3387" y="1222"/>
                  <a:ext cx="229" cy="39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16" name="Line 159"/>
                <p:cNvSpPr>
                  <a:spLocks noChangeShapeType="1"/>
                </p:cNvSpPr>
                <p:nvPr/>
              </p:nvSpPr>
              <p:spPr bwMode="auto">
                <a:xfrm flipH="1" flipV="1">
                  <a:off x="2554" y="1981"/>
                  <a:ext cx="261" cy="36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17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821" y="1985"/>
                  <a:ext cx="236" cy="51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818" name="Line 195"/>
                <p:cNvSpPr>
                  <a:spLocks noChangeShapeType="1"/>
                </p:cNvSpPr>
                <p:nvPr/>
              </p:nvSpPr>
              <p:spPr bwMode="auto">
                <a:xfrm flipH="1">
                  <a:off x="3014" y="1933"/>
                  <a:ext cx="505" cy="41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802" name="Text Box 252"/>
            <p:cNvSpPr txBox="1">
              <a:spLocks noChangeArrowheads="1"/>
            </p:cNvSpPr>
            <p:nvPr/>
          </p:nvSpPr>
          <p:spPr bwMode="auto">
            <a:xfrm>
              <a:off x="2216" y="3580"/>
              <a:ext cx="125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Allocation Graph</a:t>
              </a:r>
              <a:br>
                <a:rPr lang="en-US" altLang="en-US"/>
              </a:br>
              <a:r>
                <a:rPr lang="en-US" altLang="en-US"/>
                <a:t>With Deadlock</a:t>
              </a:r>
            </a:p>
          </p:txBody>
        </p:sp>
      </p:grpSp>
      <p:grpSp>
        <p:nvGrpSpPr>
          <p:cNvPr id="528649" name="Group 265"/>
          <p:cNvGrpSpPr>
            <a:grpSpLocks/>
          </p:cNvGrpSpPr>
          <p:nvPr/>
        </p:nvGrpSpPr>
        <p:grpSpPr bwMode="auto">
          <a:xfrm>
            <a:off x="6056313" y="1782763"/>
            <a:ext cx="2782887" cy="4694237"/>
            <a:chOff x="3792" y="1200"/>
            <a:chExt cx="1753" cy="2957"/>
          </a:xfrm>
        </p:grpSpPr>
        <p:grpSp>
          <p:nvGrpSpPr>
            <p:cNvPr id="32775" name="Group 248"/>
            <p:cNvGrpSpPr>
              <a:grpSpLocks/>
            </p:cNvGrpSpPr>
            <p:nvPr/>
          </p:nvGrpSpPr>
          <p:grpSpPr bwMode="auto">
            <a:xfrm>
              <a:off x="3792" y="1200"/>
              <a:ext cx="1753" cy="2400"/>
              <a:chOff x="3792" y="624"/>
              <a:chExt cx="1753" cy="2400"/>
            </a:xfrm>
          </p:grpSpPr>
          <p:sp>
            <p:nvSpPr>
              <p:cNvPr id="32777" name="Rectangle 200"/>
              <p:cNvSpPr>
                <a:spLocks noChangeArrowheads="1"/>
              </p:cNvSpPr>
              <p:nvPr/>
            </p:nvSpPr>
            <p:spPr bwMode="auto">
              <a:xfrm>
                <a:off x="3792" y="624"/>
                <a:ext cx="1753" cy="240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2778" name="Group 247"/>
              <p:cNvGrpSpPr>
                <a:grpSpLocks/>
              </p:cNvGrpSpPr>
              <p:nvPr/>
            </p:nvGrpSpPr>
            <p:grpSpPr bwMode="auto">
              <a:xfrm>
                <a:off x="3896" y="768"/>
                <a:ext cx="1471" cy="2055"/>
                <a:chOff x="3896" y="768"/>
                <a:chExt cx="1471" cy="2055"/>
              </a:xfrm>
            </p:grpSpPr>
            <p:sp>
              <p:nvSpPr>
                <p:cNvPr id="32779" name="Oval 202"/>
                <p:cNvSpPr>
                  <a:spLocks noChangeArrowheads="1"/>
                </p:cNvSpPr>
                <p:nvPr/>
              </p:nvSpPr>
              <p:spPr bwMode="auto">
                <a:xfrm>
                  <a:off x="3896" y="1631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1</a:t>
                  </a:r>
                  <a:endParaRPr lang="en-US" altLang="en-US"/>
                </a:p>
              </p:txBody>
            </p:sp>
            <p:sp>
              <p:nvSpPr>
                <p:cNvPr id="32780" name="Oval 203"/>
                <p:cNvSpPr>
                  <a:spLocks noChangeArrowheads="1"/>
                </p:cNvSpPr>
                <p:nvPr/>
              </p:nvSpPr>
              <p:spPr bwMode="auto">
                <a:xfrm>
                  <a:off x="4969" y="770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2</a:t>
                  </a:r>
                  <a:endParaRPr lang="en-US" altLang="en-US"/>
                </a:p>
              </p:txBody>
            </p:sp>
            <p:sp>
              <p:nvSpPr>
                <p:cNvPr id="32781" name="Oval 204"/>
                <p:cNvSpPr>
                  <a:spLocks noChangeArrowheads="1"/>
                </p:cNvSpPr>
                <p:nvPr/>
              </p:nvSpPr>
              <p:spPr bwMode="auto">
                <a:xfrm>
                  <a:off x="4992" y="1632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3</a:t>
                  </a:r>
                  <a:endParaRPr lang="en-US" altLang="en-US"/>
                </a:p>
              </p:txBody>
            </p:sp>
            <p:grpSp>
              <p:nvGrpSpPr>
                <p:cNvPr id="32782" name="Group 215"/>
                <p:cNvGrpSpPr>
                  <a:grpSpLocks/>
                </p:cNvGrpSpPr>
                <p:nvPr/>
              </p:nvGrpSpPr>
              <p:grpSpPr bwMode="auto">
                <a:xfrm>
                  <a:off x="4368" y="2160"/>
                  <a:ext cx="375" cy="653"/>
                  <a:chOff x="672" y="2112"/>
                  <a:chExt cx="384" cy="669"/>
                </a:xfrm>
              </p:grpSpPr>
              <p:grpSp>
                <p:nvGrpSpPr>
                  <p:cNvPr id="32796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672" y="2112"/>
                    <a:ext cx="384" cy="432"/>
                    <a:chOff x="672" y="2064"/>
                    <a:chExt cx="384" cy="432"/>
                  </a:xfrm>
                </p:grpSpPr>
                <p:sp>
                  <p:nvSpPr>
                    <p:cNvPr id="32798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799" name="Oval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800" name="Oval 2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797" name="Text Box 2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7" y="2544"/>
                    <a:ext cx="274" cy="23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2</a:t>
                    </a:r>
                    <a:endParaRPr lang="en-US" altLang="en-US"/>
                  </a:p>
                </p:txBody>
              </p:sp>
            </p:grpSp>
            <p:sp>
              <p:nvSpPr>
                <p:cNvPr id="32783" name="Line 228"/>
                <p:cNvSpPr>
                  <a:spLocks noChangeShapeType="1"/>
                </p:cNvSpPr>
                <p:nvPr/>
              </p:nvSpPr>
              <p:spPr bwMode="auto">
                <a:xfrm flipV="1">
                  <a:off x="4178" y="1425"/>
                  <a:ext cx="184" cy="25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784" name="Line 232"/>
                <p:cNvSpPr>
                  <a:spLocks noChangeShapeType="1"/>
                </p:cNvSpPr>
                <p:nvPr/>
              </p:nvSpPr>
              <p:spPr bwMode="auto">
                <a:xfrm flipH="1" flipV="1">
                  <a:off x="4194" y="1969"/>
                  <a:ext cx="355" cy="32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785" name="Line 233"/>
                <p:cNvSpPr>
                  <a:spLocks noChangeShapeType="1"/>
                </p:cNvSpPr>
                <p:nvPr/>
              </p:nvSpPr>
              <p:spPr bwMode="auto">
                <a:xfrm>
                  <a:off x="4547" y="2437"/>
                  <a:ext cx="445" cy="15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786" name="Line 234"/>
                <p:cNvSpPr>
                  <a:spLocks noChangeShapeType="1"/>
                </p:cNvSpPr>
                <p:nvPr/>
              </p:nvSpPr>
              <p:spPr bwMode="auto">
                <a:xfrm flipH="1">
                  <a:off x="4750" y="1926"/>
                  <a:ext cx="274" cy="23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grpSp>
              <p:nvGrpSpPr>
                <p:cNvPr id="32787" name="Group 243"/>
                <p:cNvGrpSpPr>
                  <a:grpSpLocks/>
                </p:cNvGrpSpPr>
                <p:nvPr/>
              </p:nvGrpSpPr>
              <p:grpSpPr bwMode="auto">
                <a:xfrm>
                  <a:off x="4368" y="768"/>
                  <a:ext cx="375" cy="662"/>
                  <a:chOff x="4368" y="768"/>
                  <a:chExt cx="375" cy="662"/>
                </a:xfrm>
              </p:grpSpPr>
              <p:grpSp>
                <p:nvGrpSpPr>
                  <p:cNvPr id="32791" name="Group 237"/>
                  <p:cNvGrpSpPr>
                    <a:grpSpLocks/>
                  </p:cNvGrpSpPr>
                  <p:nvPr/>
                </p:nvGrpSpPr>
                <p:grpSpPr bwMode="auto">
                  <a:xfrm flipV="1">
                    <a:off x="4368" y="1008"/>
                    <a:ext cx="375" cy="422"/>
                    <a:chOff x="672" y="2064"/>
                    <a:chExt cx="384" cy="432"/>
                  </a:xfrm>
                </p:grpSpPr>
                <p:sp>
                  <p:nvSpPr>
                    <p:cNvPr id="32793" name="Rectangle 2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72" y="2064"/>
                      <a:ext cx="384" cy="432"/>
                    </a:xfrm>
                    <a:prstGeom prst="rect">
                      <a:avLst/>
                    </a:prstGeom>
                    <a:solidFill>
                      <a:srgbClr val="FF66CC"/>
                    </a:solidFill>
                    <a:ln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794" name="Oval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170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2795" name="Oval 2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40" y="2324"/>
                      <a:ext cx="48" cy="4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38100" algn="ctr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vert="eaVert" wrap="none" anchor="ctr"/>
                    <a:lstStyle>
                      <a:lvl1pPr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 marL="742950" indent="-28575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 marL="11430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 marL="16002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 marL="2057400" indent="-228600"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32792" name="Text Box 2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16" y="768"/>
                    <a:ext cx="267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r>
                      <a:rPr lang="en-US" altLang="en-US"/>
                      <a:t>R</a:t>
                    </a:r>
                    <a:r>
                      <a:rPr lang="en-US" altLang="en-US" baseline="-25000"/>
                      <a:t>1</a:t>
                    </a:r>
                    <a:endParaRPr lang="en-US" altLang="en-US"/>
                  </a:p>
                </p:txBody>
              </p:sp>
            </p:grpSp>
            <p:sp>
              <p:nvSpPr>
                <p:cNvPr id="32788" name="Oval 242"/>
                <p:cNvSpPr>
                  <a:spLocks noChangeArrowheads="1"/>
                </p:cNvSpPr>
                <p:nvPr/>
              </p:nvSpPr>
              <p:spPr bwMode="auto">
                <a:xfrm>
                  <a:off x="4992" y="2448"/>
                  <a:ext cx="375" cy="375"/>
                </a:xfrm>
                <a:prstGeom prst="ellipse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T</a:t>
                  </a:r>
                  <a:r>
                    <a:rPr lang="en-US" altLang="en-US" baseline="-25000"/>
                    <a:t>4</a:t>
                  </a:r>
                  <a:endParaRPr lang="en-US" altLang="en-US"/>
                </a:p>
              </p:txBody>
            </p:sp>
            <p:sp>
              <p:nvSpPr>
                <p:cNvPr id="32789" name="Line 244"/>
                <p:cNvSpPr>
                  <a:spLocks noChangeShapeType="1"/>
                </p:cNvSpPr>
                <p:nvPr/>
              </p:nvSpPr>
              <p:spPr bwMode="auto">
                <a:xfrm>
                  <a:off x="4553" y="1302"/>
                  <a:ext cx="465" cy="3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  <p:sp>
              <p:nvSpPr>
                <p:cNvPr id="32790" name="Line 245"/>
                <p:cNvSpPr>
                  <a:spLocks noChangeShapeType="1"/>
                </p:cNvSpPr>
                <p:nvPr/>
              </p:nvSpPr>
              <p:spPr bwMode="auto">
                <a:xfrm flipV="1">
                  <a:off x="4553" y="1002"/>
                  <a:ext cx="418" cy="15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2776" name="Text Box 253"/>
            <p:cNvSpPr txBox="1">
              <a:spLocks noChangeArrowheads="1"/>
            </p:cNvSpPr>
            <p:nvPr/>
          </p:nvSpPr>
          <p:spPr bwMode="auto">
            <a:xfrm>
              <a:off x="4040" y="3580"/>
              <a:ext cx="1257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Allocation Graph</a:t>
              </a:r>
              <a:br>
                <a:rPr lang="en-US" altLang="en-US"/>
              </a:br>
              <a:r>
                <a:rPr lang="en-US" altLang="en-US"/>
                <a:t>With Cycle, but</a:t>
              </a:r>
            </a:p>
            <a:p>
              <a:r>
                <a:rPr lang="en-US" altLang="en-US"/>
                <a:t>No Deadlock</a:t>
              </a:r>
            </a:p>
          </p:txBody>
        </p:sp>
      </p:grpSp>
      <p:sp>
        <p:nvSpPr>
          <p:cNvPr id="32774" name="Rectangle 262"/>
          <p:cNvSpPr>
            <a:spLocks noGrp="1" noChangeArrowheads="1"/>
          </p:cNvSpPr>
          <p:nvPr>
            <p:ph type="body" idx="1"/>
          </p:nvPr>
        </p:nvSpPr>
        <p:spPr>
          <a:xfrm>
            <a:off x="482600" y="674688"/>
            <a:ext cx="8001000" cy="129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Recall: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request edge – directed edge </a:t>
            </a:r>
            <a:r>
              <a:rPr lang="en-US" altLang="ko-KR" i="1" smtClean="0">
                <a:ea typeface="굴림" panose="020B0600000101010101" pitchFamily="34" charset="-127"/>
              </a:rPr>
              <a:t>T</a:t>
            </a:r>
            <a:r>
              <a:rPr lang="en-US" altLang="ko-KR" baseline="-25000" smtClean="0">
                <a:ea typeface="굴림" panose="020B0600000101010101" pitchFamily="34" charset="-127"/>
              </a:rPr>
              <a:t>1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R</a:t>
            </a:r>
            <a:r>
              <a:rPr lang="en-US" altLang="ko-KR" i="1" baseline="-25000" smtClean="0">
                <a:ea typeface="굴림" panose="020B0600000101010101" pitchFamily="34" charset="-127"/>
                <a:sym typeface="Symbol" panose="05050102010706020507" pitchFamily="18" charset="2"/>
              </a:rPr>
              <a:t>j</a:t>
            </a:r>
            <a:endParaRPr lang="en-US" altLang="ko-KR" i="1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assignment edge </a:t>
            </a:r>
            <a:r>
              <a:rPr lang="en-US" altLang="ko-KR" smtClean="0">
                <a:ea typeface="굴림" panose="020B0600000101010101" pitchFamily="34" charset="-127"/>
              </a:rPr>
              <a:t>– directed edge </a:t>
            </a:r>
            <a:r>
              <a:rPr lang="en-US" altLang="ko-KR" i="1" smtClean="0">
                <a:ea typeface="굴림" panose="020B0600000101010101" pitchFamily="34" charset="-127"/>
              </a:rPr>
              <a:t>R</a:t>
            </a:r>
            <a:r>
              <a:rPr lang="en-US" altLang="ko-KR" i="1" baseline="-25000" smtClean="0">
                <a:ea typeface="굴림" panose="020B0600000101010101" pitchFamily="34" charset="-127"/>
              </a:rPr>
              <a:t>j</a:t>
            </a:r>
            <a:r>
              <a:rPr lang="en-US" altLang="ko-KR" i="1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 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T</a:t>
            </a:r>
            <a:r>
              <a:rPr lang="en-US" altLang="ko-KR" i="1" baseline="-25000" smtClean="0">
                <a:ea typeface="굴림" panose="020B0600000101010101" pitchFamily="34" charset="-127"/>
                <a:sym typeface="Symbol" panose="05050102010706020507" pitchFamily="18" charset="2"/>
              </a:rPr>
              <a:t>i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93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Methods for Handling Deadlocks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198563"/>
            <a:ext cx="8229600" cy="4516437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Allow system to enter deadlock and then recover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Requires deadlock detection algorithm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Some technique for forcibly preempting resources and/or terminating tasks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Ensure that system will </a:t>
            </a:r>
            <a:r>
              <a:rPr lang="en-US" altLang="ko-KR" i="1" smtClean="0">
                <a:solidFill>
                  <a:srgbClr val="FF0066"/>
                </a:solidFill>
                <a:ea typeface="굴림" panose="020B0600000101010101" pitchFamily="34" charset="-127"/>
              </a:rPr>
              <a:t>never</a:t>
            </a:r>
            <a:r>
              <a:rPr lang="en-US" altLang="ko-KR" smtClean="0">
                <a:ea typeface="굴림" panose="020B0600000101010101" pitchFamily="34" charset="-127"/>
              </a:rPr>
              <a:t> enter a deadlock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Need to monitor all lock acquisitions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Selectively deny those that 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might</a:t>
            </a:r>
            <a:r>
              <a:rPr lang="en-US" altLang="ko-KR" smtClean="0">
                <a:ea typeface="굴림" panose="020B0600000101010101" pitchFamily="34" charset="-127"/>
              </a:rPr>
              <a:t> lead to deadlock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Ignore the problem and pretend that deadlocks never occur in the system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Used by most operating systems, including UNIX</a:t>
            </a:r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8251825" y="77788"/>
            <a:ext cx="828675" cy="831850"/>
            <a:chOff x="454" y="3314"/>
            <a:chExt cx="522" cy="524"/>
          </a:xfrm>
        </p:grpSpPr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>
              <a:off x="484" y="3314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798" name="AutoShape 6"/>
            <p:cNvSpPr>
              <a:spLocks noChangeArrowheads="1"/>
            </p:cNvSpPr>
            <p:nvPr/>
          </p:nvSpPr>
          <p:spPr bwMode="auto">
            <a:xfrm rot="5400000">
              <a:off x="736" y="3344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799" name="AutoShape 7"/>
            <p:cNvSpPr>
              <a:spLocks noChangeArrowheads="1"/>
            </p:cNvSpPr>
            <p:nvPr/>
          </p:nvSpPr>
          <p:spPr bwMode="auto">
            <a:xfrm rot="-5400000">
              <a:off x="454" y="3568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3800" name="AutoShape 8"/>
            <p:cNvSpPr>
              <a:spLocks noChangeArrowheads="1"/>
            </p:cNvSpPr>
            <p:nvPr/>
          </p:nvSpPr>
          <p:spPr bwMode="auto">
            <a:xfrm rot="10800000">
              <a:off x="706" y="3598"/>
              <a:ext cx="240" cy="240"/>
            </a:xfrm>
            <a:custGeom>
              <a:avLst/>
              <a:gdLst>
                <a:gd name="T0" fmla="*/ 2 w 21600"/>
                <a:gd name="T1" fmla="*/ 0 h 21600"/>
                <a:gd name="T2" fmla="*/ 2 w 21600"/>
                <a:gd name="T3" fmla="*/ 2 h 21600"/>
                <a:gd name="T4" fmla="*/ 0 w 21600"/>
                <a:gd name="T5" fmla="*/ 3 h 21600"/>
                <a:gd name="T6" fmla="*/ 3 w 21600"/>
                <a:gd name="T7" fmla="*/ 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0 w 21600"/>
                <a:gd name="T13" fmla="*/ 2880 h 21600"/>
                <a:gd name="T14" fmla="*/ 18270 w 21600"/>
                <a:gd name="T15" fmla="*/ 92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740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65" name="Group 85"/>
          <p:cNvGrpSpPr>
            <a:grpSpLocks/>
          </p:cNvGrpSpPr>
          <p:nvPr/>
        </p:nvGrpSpPr>
        <p:grpSpPr bwMode="auto">
          <a:xfrm>
            <a:off x="6553200" y="3259138"/>
            <a:ext cx="2016125" cy="2760662"/>
            <a:chOff x="4320" y="1728"/>
            <a:chExt cx="1200" cy="1643"/>
          </a:xfrm>
        </p:grpSpPr>
        <p:sp>
          <p:nvSpPr>
            <p:cNvPr id="34821" name="Rectangle 59"/>
            <p:cNvSpPr>
              <a:spLocks noChangeArrowheads="1"/>
            </p:cNvSpPr>
            <p:nvPr/>
          </p:nvSpPr>
          <p:spPr bwMode="auto">
            <a:xfrm>
              <a:off x="4320" y="1728"/>
              <a:ext cx="1200" cy="1643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34822" name="Group 84"/>
            <p:cNvGrpSpPr>
              <a:grpSpLocks/>
            </p:cNvGrpSpPr>
            <p:nvPr/>
          </p:nvGrpSpPr>
          <p:grpSpPr bwMode="auto">
            <a:xfrm>
              <a:off x="4391" y="1728"/>
              <a:ext cx="1007" cy="1560"/>
              <a:chOff x="4391" y="1728"/>
              <a:chExt cx="1007" cy="1560"/>
            </a:xfrm>
          </p:grpSpPr>
          <p:sp>
            <p:nvSpPr>
              <p:cNvPr id="34823" name="Oval 61"/>
              <p:cNvSpPr>
                <a:spLocks noChangeArrowheads="1"/>
              </p:cNvSpPr>
              <p:nvPr/>
            </p:nvSpPr>
            <p:spPr bwMode="auto">
              <a:xfrm>
                <a:off x="4391" y="2418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T</a:t>
                </a:r>
                <a:r>
                  <a:rPr lang="en-US" altLang="en-US" baseline="-25000"/>
                  <a:t>1</a:t>
                </a:r>
                <a:endParaRPr lang="en-US" altLang="en-US"/>
              </a:p>
            </p:txBody>
          </p:sp>
          <p:sp>
            <p:nvSpPr>
              <p:cNvPr id="34824" name="Oval 62"/>
              <p:cNvSpPr>
                <a:spLocks noChangeArrowheads="1"/>
              </p:cNvSpPr>
              <p:nvPr/>
            </p:nvSpPr>
            <p:spPr bwMode="auto">
              <a:xfrm>
                <a:off x="5126" y="1828"/>
                <a:ext cx="256" cy="257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T</a:t>
                </a:r>
                <a:r>
                  <a:rPr lang="en-US" altLang="en-US" baseline="-25000"/>
                  <a:t>2</a:t>
                </a:r>
                <a:endParaRPr lang="en-US" altLang="en-US"/>
              </a:p>
            </p:txBody>
          </p:sp>
          <p:sp>
            <p:nvSpPr>
              <p:cNvPr id="34825" name="Oval 63"/>
              <p:cNvSpPr>
                <a:spLocks noChangeArrowheads="1"/>
              </p:cNvSpPr>
              <p:nvPr/>
            </p:nvSpPr>
            <p:spPr bwMode="auto">
              <a:xfrm>
                <a:off x="5141" y="2418"/>
                <a:ext cx="257" cy="257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T</a:t>
                </a:r>
                <a:r>
                  <a:rPr lang="en-US" altLang="en-US" baseline="-25000"/>
                  <a:t>3</a:t>
                </a:r>
                <a:endParaRPr lang="en-US" altLang="en-US"/>
              </a:p>
            </p:txBody>
          </p:sp>
          <p:grpSp>
            <p:nvGrpSpPr>
              <p:cNvPr id="34826" name="Group 64"/>
              <p:cNvGrpSpPr>
                <a:grpSpLocks/>
              </p:cNvGrpSpPr>
              <p:nvPr/>
            </p:nvGrpSpPr>
            <p:grpSpPr bwMode="auto">
              <a:xfrm>
                <a:off x="4714" y="2780"/>
                <a:ext cx="257" cy="508"/>
                <a:chOff x="672" y="2112"/>
                <a:chExt cx="384" cy="761"/>
              </a:xfrm>
            </p:grpSpPr>
            <p:grpSp>
              <p:nvGrpSpPr>
                <p:cNvPr id="34839" name="Group 65"/>
                <p:cNvGrpSpPr>
                  <a:grpSpLocks/>
                </p:cNvGrpSpPr>
                <p:nvPr/>
              </p:nvGrpSpPr>
              <p:grpSpPr bwMode="auto">
                <a:xfrm>
                  <a:off x="672" y="2112"/>
                  <a:ext cx="384" cy="432"/>
                  <a:chOff x="672" y="2064"/>
                  <a:chExt cx="384" cy="432"/>
                </a:xfrm>
              </p:grpSpPr>
              <p:sp>
                <p:nvSpPr>
                  <p:cNvPr id="34841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2064"/>
                    <a:ext cx="384" cy="432"/>
                  </a:xfrm>
                  <a:prstGeom prst="rect">
                    <a:avLst/>
                  </a:prstGeom>
                  <a:solidFill>
                    <a:srgbClr val="FF66CC"/>
                  </a:solidFill>
                  <a:ln w="3810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484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170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4843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840" y="2324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810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34840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75" y="2546"/>
                  <a:ext cx="377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/>
                    <a:t>R</a:t>
                  </a:r>
                  <a:r>
                    <a:rPr lang="en-US" altLang="en-US" baseline="-25000"/>
                    <a:t>2</a:t>
                  </a:r>
                  <a:endParaRPr lang="en-US" altLang="en-US"/>
                </a:p>
              </p:txBody>
            </p:sp>
          </p:grpSp>
          <p:sp>
            <p:nvSpPr>
              <p:cNvPr id="34827" name="Line 70"/>
              <p:cNvSpPr>
                <a:spLocks noChangeShapeType="1"/>
              </p:cNvSpPr>
              <p:nvPr/>
            </p:nvSpPr>
            <p:spPr bwMode="auto">
              <a:xfrm flipV="1">
                <a:off x="4584" y="2277"/>
                <a:ext cx="126" cy="1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4828" name="Line 71"/>
              <p:cNvSpPr>
                <a:spLocks noChangeShapeType="1"/>
              </p:cNvSpPr>
              <p:nvPr/>
            </p:nvSpPr>
            <p:spPr bwMode="auto">
              <a:xfrm flipH="1" flipV="1">
                <a:off x="4595" y="2649"/>
                <a:ext cx="243" cy="22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4829" name="Line 72"/>
              <p:cNvSpPr>
                <a:spLocks noChangeShapeType="1"/>
              </p:cNvSpPr>
              <p:nvPr/>
            </p:nvSpPr>
            <p:spPr bwMode="auto">
              <a:xfrm>
                <a:off x="4837" y="2969"/>
                <a:ext cx="304" cy="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4830" name="Line 73"/>
              <p:cNvSpPr>
                <a:spLocks noChangeShapeType="1"/>
              </p:cNvSpPr>
              <p:nvPr/>
            </p:nvSpPr>
            <p:spPr bwMode="auto">
              <a:xfrm flipH="1">
                <a:off x="4976" y="2619"/>
                <a:ext cx="187" cy="1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grpSp>
            <p:nvGrpSpPr>
              <p:cNvPr id="34831" name="Group 75"/>
              <p:cNvGrpSpPr>
                <a:grpSpLocks/>
              </p:cNvGrpSpPr>
              <p:nvPr/>
            </p:nvGrpSpPr>
            <p:grpSpPr bwMode="auto">
              <a:xfrm flipV="1">
                <a:off x="4714" y="1991"/>
                <a:ext cx="257" cy="289"/>
                <a:chOff x="672" y="2064"/>
                <a:chExt cx="384" cy="432"/>
              </a:xfrm>
            </p:grpSpPr>
            <p:sp>
              <p:nvSpPr>
                <p:cNvPr id="34836" name="Rectangle 76"/>
                <p:cNvSpPr>
                  <a:spLocks noChangeArrowheads="1"/>
                </p:cNvSpPr>
                <p:nvPr/>
              </p:nvSpPr>
              <p:spPr bwMode="auto">
                <a:xfrm>
                  <a:off x="672" y="2064"/>
                  <a:ext cx="384" cy="432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4837" name="Oval 77"/>
                <p:cNvSpPr>
                  <a:spLocks noChangeArrowheads="1"/>
                </p:cNvSpPr>
                <p:nvPr/>
              </p:nvSpPr>
              <p:spPr bwMode="auto">
                <a:xfrm>
                  <a:off x="840" y="217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4838" name="Oval 78"/>
                <p:cNvSpPr>
                  <a:spLocks noChangeArrowheads="1"/>
                </p:cNvSpPr>
                <p:nvPr/>
              </p:nvSpPr>
              <p:spPr bwMode="auto">
                <a:xfrm>
                  <a:off x="840" y="2324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34832" name="Text Box 79"/>
              <p:cNvSpPr txBox="1">
                <a:spLocks noChangeArrowheads="1"/>
              </p:cNvSpPr>
              <p:nvPr/>
            </p:nvSpPr>
            <p:spPr bwMode="auto">
              <a:xfrm>
                <a:off x="4712" y="1728"/>
                <a:ext cx="252" cy="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R</a:t>
                </a:r>
                <a:r>
                  <a:rPr lang="en-US" altLang="en-US" baseline="-25000"/>
                  <a:t>1</a:t>
                </a:r>
                <a:endParaRPr lang="en-US" altLang="en-US"/>
              </a:p>
            </p:txBody>
          </p:sp>
          <p:sp>
            <p:nvSpPr>
              <p:cNvPr id="34833" name="Oval 80"/>
              <p:cNvSpPr>
                <a:spLocks noChangeArrowheads="1"/>
              </p:cNvSpPr>
              <p:nvPr/>
            </p:nvSpPr>
            <p:spPr bwMode="auto">
              <a:xfrm>
                <a:off x="5141" y="2977"/>
                <a:ext cx="257" cy="256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/>
                  <a:t>T</a:t>
                </a:r>
                <a:r>
                  <a:rPr lang="en-US" altLang="en-US" baseline="-25000"/>
                  <a:t>4</a:t>
                </a:r>
                <a:endParaRPr lang="en-US" altLang="en-US"/>
              </a:p>
            </p:txBody>
          </p:sp>
          <p:sp>
            <p:nvSpPr>
              <p:cNvPr id="34834" name="Line 81"/>
              <p:cNvSpPr>
                <a:spLocks noChangeShapeType="1"/>
              </p:cNvSpPr>
              <p:nvPr/>
            </p:nvSpPr>
            <p:spPr bwMode="auto">
              <a:xfrm>
                <a:off x="4841" y="2192"/>
                <a:ext cx="318" cy="26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4835" name="Line 82"/>
              <p:cNvSpPr>
                <a:spLocks noChangeShapeType="1"/>
              </p:cNvSpPr>
              <p:nvPr/>
            </p:nvSpPr>
            <p:spPr bwMode="auto">
              <a:xfrm flipV="1">
                <a:off x="4841" y="1987"/>
                <a:ext cx="286" cy="1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34819" name="Rectangle 5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Deadlock Detection Algorithm</a:t>
            </a:r>
          </a:p>
        </p:txBody>
      </p:sp>
      <p:sp>
        <p:nvSpPr>
          <p:cNvPr id="532536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382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Only one of each type of resource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</a:t>
            </a:r>
            <a:r>
              <a:rPr lang="en-US" altLang="ko-KR" smtClean="0">
                <a:ea typeface="굴림" panose="020B0600000101010101" pitchFamily="34" charset="-127"/>
              </a:rPr>
              <a:t>look for loops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More General Deadlock Detection Algorithm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Let [X] represent an m-ary vector of non-negative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integers (quantities of resources of each type):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	</a:t>
            </a: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[FreeResources]:</a:t>
            </a:r>
            <a:r>
              <a:rPr lang="en-US" altLang="ko-KR" sz="1900" smtClean="0">
                <a:ea typeface="굴림" panose="020B0600000101010101" pitchFamily="34" charset="-127"/>
              </a:rPr>
              <a:t> 	Current free resources each type</a:t>
            </a:r>
            <a:br>
              <a:rPr lang="en-US" altLang="ko-KR" sz="1900" smtClean="0"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[Request</a:t>
            </a:r>
            <a:r>
              <a:rPr lang="en-US" altLang="ko-KR" sz="1900" baseline="-25000" smtClean="0">
                <a:latin typeface="Courier New" panose="02070309020205020404" pitchFamily="49" charset="0"/>
                <a:ea typeface="굴림" panose="020B0600000101010101" pitchFamily="34" charset="-127"/>
              </a:rPr>
              <a:t>X</a:t>
            </a: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]:</a:t>
            </a:r>
            <a:r>
              <a:rPr lang="en-US" altLang="ko-KR" sz="1900" smtClean="0">
                <a:ea typeface="굴림" panose="020B0600000101010101" pitchFamily="34" charset="-127"/>
              </a:rPr>
              <a:t>	Current requests from thread X</a:t>
            </a:r>
            <a:br>
              <a:rPr lang="en-US" altLang="ko-KR" sz="1900" smtClean="0">
                <a:ea typeface="굴림" panose="020B0600000101010101" pitchFamily="34" charset="-127"/>
              </a:rPr>
            </a:br>
            <a:r>
              <a:rPr lang="en-US" altLang="ko-KR" sz="1900" smtClean="0">
                <a:ea typeface="굴림" panose="020B0600000101010101" pitchFamily="34" charset="-127"/>
              </a:rPr>
              <a:t>	</a:t>
            </a: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[Alloc</a:t>
            </a:r>
            <a:r>
              <a:rPr lang="en-US" altLang="ko-KR" sz="1900" baseline="-25000" smtClean="0">
                <a:latin typeface="Courier New" panose="02070309020205020404" pitchFamily="49" charset="0"/>
                <a:ea typeface="굴림" panose="020B0600000101010101" pitchFamily="34" charset="-127"/>
              </a:rPr>
              <a:t>X</a:t>
            </a: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]:	</a:t>
            </a:r>
            <a:r>
              <a:rPr lang="en-US" altLang="ko-KR" sz="1900" smtClean="0">
                <a:ea typeface="굴림" panose="020B0600000101010101" pitchFamily="34" charset="-127"/>
              </a:rPr>
              <a:t>Current resources held by thread X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See if tasks can eventually terminate on their own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900" smtClean="0">
                <a:ea typeface="굴림" panose="020B0600000101010101" pitchFamily="34" charset="-127"/>
              </a:rPr>
              <a:t>		</a:t>
            </a: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[Avail] = [FreeResources] 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Add all nodes to UNFINISHED 	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do {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		done = true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	Foreach node in UNFINISHED {	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		if ([Request</a:t>
            </a:r>
            <a:r>
              <a:rPr lang="en-US" altLang="ko-KR" sz="1900" baseline="-25000" smtClean="0">
                <a:latin typeface="Courier New" panose="02070309020205020404" pitchFamily="49" charset="0"/>
                <a:ea typeface="굴림" panose="020B0600000101010101" pitchFamily="34" charset="-127"/>
              </a:rPr>
              <a:t>node</a:t>
            </a: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] &lt;= [Avail]) {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			remove node from UNFINISHED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			[Avail] = [Avail] + [Alloc</a:t>
            </a:r>
            <a:r>
              <a:rPr lang="en-US" altLang="ko-KR" sz="1900" baseline="-25000" smtClean="0">
                <a:latin typeface="Courier New" panose="02070309020205020404" pitchFamily="49" charset="0"/>
                <a:ea typeface="굴림" panose="020B0600000101010101" pitchFamily="34" charset="-127"/>
              </a:rPr>
              <a:t>node</a:t>
            </a: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]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			done = false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		}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smtClean="0">
                <a:latin typeface="Courier New" panose="02070309020205020404" pitchFamily="49" charset="0"/>
                <a:ea typeface="굴림" panose="020B0600000101010101" pitchFamily="34" charset="-127"/>
              </a:rPr>
              <a:t>	} until(done)		</a:t>
            </a:r>
            <a:r>
              <a:rPr lang="en-US" altLang="ko-KR" sz="1900" smtClean="0">
                <a:ea typeface="굴림" panose="020B0600000101010101" pitchFamily="34" charset="-127"/>
              </a:rPr>
              <a:t>		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688975" algn="l"/>
                <a:tab pos="1027113" algn="l"/>
                <a:tab pos="1377950" algn="l"/>
                <a:tab pos="1716088" algn="l"/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Nodes left in UNFINISHED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deadlocked</a:t>
            </a:r>
          </a:p>
        </p:txBody>
      </p:sp>
    </p:spTree>
    <p:extLst>
      <p:ext uri="{BB962C8B-B14F-4D97-AF65-F5344CB8AC3E}">
        <p14:creationId xmlns:p14="http://schemas.microsoft.com/office/powerpoint/2010/main" val="35578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6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What to do when detect deadlock?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Terminate thread, force it to give up resources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Bridge example, Godzilla picks up a car, hurls it into the river.  Deadlock solved!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Shoot a dining lawyer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But, not always possible – killing a thread holding a mutex leaves world inconsistent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Preempt resources without killing off thread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Take away resources from thread temporarily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Doesn’t always fit with semantics of computation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Roll back actions of deadlocked threads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Hit the rewind button on TiVo, pretend last few minutes never happened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For bridge example, make one car roll backwards (may require others behind him)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Common technique in databases (transactions)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Of course, if you restart in exactly the same way, may reenter deadlock once again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Many operating systems use other options</a:t>
            </a:r>
          </a:p>
        </p:txBody>
      </p:sp>
    </p:spTree>
    <p:extLst>
      <p:ext uri="{BB962C8B-B14F-4D97-AF65-F5344CB8AC3E}">
        <p14:creationId xmlns:p14="http://schemas.microsoft.com/office/powerpoint/2010/main" val="3916482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Summary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Round-Robin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jobs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Shortest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Job First (SJF)/Shortest Remaining Time First (SRTF):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Run whatever job has the least amount of computation to do/least remaining amount of computation to do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Optimal (average response time)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Cons: Hard to predict future, </a:t>
            </a:r>
            <a:r>
              <a:rPr lang="en-US" altLang="ko-KR" dirty="0" smtClean="0">
                <a:ea typeface="굴림" panose="020B0600000101010101" pitchFamily="34" charset="-127"/>
              </a:rPr>
              <a:t>Unfair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Multi-Level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Feedback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Multiple queues of different </a:t>
            </a:r>
            <a:r>
              <a:rPr lang="en-US" altLang="ko-KR" dirty="0" smtClean="0">
                <a:ea typeface="굴림" panose="020B0600000101010101" pitchFamily="34" charset="-127"/>
              </a:rPr>
              <a:t>priorities and scheduling algorithms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Automatic promotion/demotion of process priority in order to approximate SJF/SRTF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Lottery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priority-dependent number of tokens (short </a:t>
            </a:r>
            <a:r>
              <a:rPr lang="en-US" altLang="ko-KR" dirty="0" err="1">
                <a:ea typeface="굴림" panose="020B0600000101010101" pitchFamily="34" charset="-127"/>
              </a:rPr>
              <a:t>tasks</a:t>
            </a:r>
            <a:r>
              <a:rPr lang="en-US" altLang="ko-KR" dirty="0" err="1">
                <a:ea typeface="굴림" panose="020B0600000101010101" pitchFamily="34" charset="-127"/>
                <a:sym typeface="Symbol" panose="05050102010706020507" pitchFamily="18" charset="2"/>
              </a:rPr>
              <a:t>more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 tokens)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charset="-127"/>
              </a:rPr>
              <a:t>Linux </a:t>
            </a:r>
            <a:r>
              <a:rPr lang="en-US" altLang="ko-KR" dirty="0">
                <a:solidFill>
                  <a:srgbClr val="FF0000"/>
                </a:solidFill>
                <a:ea typeface="굴림" charset="-127"/>
              </a:rPr>
              <a:t>CFS Scheduler: Fair fraction of CPU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Approximates </a:t>
            </a:r>
            <a:r>
              <a:rPr lang="en-US" altLang="ko-KR" dirty="0">
                <a:ea typeface="굴림" charset="-127"/>
              </a:rPr>
              <a:t>a “ideal” multitasking processor</a:t>
            </a:r>
          </a:p>
          <a:p>
            <a:r>
              <a:rPr lang="en-US" dirty="0" err="1">
                <a:solidFill>
                  <a:srgbClr val="FF0000"/>
                </a:solidFill>
              </a:rPr>
              <a:t>Realtime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Schedulers such as EDF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G</a:t>
            </a:r>
            <a:r>
              <a:rPr lang="en-US" dirty="0" smtClean="0"/>
              <a:t>uaranteed </a:t>
            </a:r>
            <a:r>
              <a:rPr lang="en-US" dirty="0"/>
              <a:t>behavior by meeting </a:t>
            </a:r>
            <a:r>
              <a:rPr lang="en-US" dirty="0" smtClean="0"/>
              <a:t>deadlines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</a:t>
            </a:r>
            <a:r>
              <a:rPr lang="en-US" dirty="0"/>
              <a:t>tasks defined by tuple of compute time and period</a:t>
            </a:r>
          </a:p>
          <a:p>
            <a:pPr lvl="1"/>
            <a:r>
              <a:rPr lang="en-US" dirty="0" err="1"/>
              <a:t>Schedulability</a:t>
            </a:r>
            <a:r>
              <a:rPr lang="en-US" dirty="0"/>
              <a:t> test: is it possible to meet deadlines with proposed set of processes?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472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62138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 Robin (RR)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Depends on submit order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Round Robin Scheme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(</a:t>
            </a:r>
            <a:r>
              <a:rPr lang="en-US" altLang="ko-KR" i="1" smtClean="0">
                <a:ea typeface="굴림" panose="020B0600000101010101" pitchFamily="34" charset="-127"/>
              </a:rPr>
              <a:t>time quantum</a:t>
            </a:r>
            <a:r>
              <a:rPr lang="en-US" altLang="ko-KR" smtClean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i="1" smtClean="0">
                <a:ea typeface="굴림" panose="020B0600000101010101" pitchFamily="34" charset="-127"/>
              </a:rPr>
              <a:t>q 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Each process gets 1/</a:t>
            </a:r>
            <a:r>
              <a:rPr lang="en-US" altLang="ko-KR" i="1" smtClean="0">
                <a:ea typeface="굴림" panose="020B0600000101010101" pitchFamily="34" charset="-127"/>
              </a:rPr>
              <a:t>n</a:t>
            </a:r>
            <a:r>
              <a:rPr lang="en-US" altLang="ko-KR" smtClean="0">
                <a:ea typeface="굴림" panose="020B0600000101010101" pitchFamily="34" charset="-127"/>
              </a:rPr>
              <a:t> of the CPU time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 chunks of at most </a:t>
            </a:r>
            <a:r>
              <a:rPr lang="en-US" altLang="ko-KR" i="1" smtClean="0">
                <a:ea typeface="굴림" panose="020B0600000101010101" pitchFamily="34" charset="-127"/>
              </a:rPr>
              <a:t>q</a:t>
            </a:r>
            <a:r>
              <a:rPr lang="en-US" altLang="ko-KR" smtClean="0">
                <a:ea typeface="굴림" panose="020B0600000101010101" pitchFamily="34" charset="-127"/>
              </a:rPr>
              <a:t> time units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i="1" smtClean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</a:rPr>
              <a:t>q</a:t>
            </a:r>
            <a:r>
              <a:rPr lang="en-US" altLang="ko-KR" smtClean="0">
                <a:ea typeface="굴림" panose="020B0600000101010101" pitchFamily="34" charset="-127"/>
              </a:rPr>
              <a:t> large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hyperthreading?)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</p:spTree>
    <p:extLst>
      <p:ext uri="{BB962C8B-B14F-4D97-AF65-F5344CB8AC3E}">
        <p14:creationId xmlns:p14="http://schemas.microsoft.com/office/powerpoint/2010/main" val="219975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0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80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0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06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(2)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Starvation vs. Deadlock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Starvation: thread waits indefinitely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Deadlock: circular waiting for resources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Four conditions for deadlocks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Mutual exclusion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Only one thread at a time can use a resource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Hold and wait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Thread holding at least one resource is waiting to acquire additional resources held by other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 preemption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Resources are released only voluntarily by the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Circular wait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</a:t>
            </a:r>
            <a:r>
              <a:rPr lang="en-US" altLang="ko-KR" dirty="0" smtClean="0">
                <a:ea typeface="굴림" panose="020B0600000101010101" pitchFamily="34" charset="-127"/>
              </a:rPr>
              <a:t> set {</a:t>
            </a:r>
            <a:r>
              <a:rPr lang="en-US" altLang="ko-KR" i="1" dirty="0" smtClean="0">
                <a:ea typeface="굴림" panose="020B0600000101010101" pitchFamily="34" charset="-127"/>
              </a:rPr>
              <a:t>T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, …, </a:t>
            </a:r>
            <a:r>
              <a:rPr lang="en-US" altLang="ko-KR" i="1" dirty="0" err="1" smtClean="0">
                <a:ea typeface="굴림" panose="020B0600000101010101" pitchFamily="34" charset="-127"/>
              </a:rPr>
              <a:t>T</a:t>
            </a:r>
            <a:r>
              <a:rPr lang="en-US" altLang="ko-KR" baseline="-25000" dirty="0" err="1" smtClean="0">
                <a:ea typeface="굴림" panose="020B0600000101010101" pitchFamily="34" charset="-127"/>
              </a:rPr>
              <a:t>n</a:t>
            </a:r>
            <a:r>
              <a:rPr lang="en-US" altLang="ko-KR" dirty="0" smtClean="0">
                <a:ea typeface="굴림" panose="020B0600000101010101" pitchFamily="34" charset="-127"/>
              </a:rPr>
              <a:t>} of threads with a cyclic waiting </a:t>
            </a:r>
            <a:r>
              <a:rPr lang="en-US" altLang="ko-KR" dirty="0" smtClean="0">
                <a:ea typeface="굴림" panose="020B0600000101010101" pitchFamily="34" charset="-127"/>
              </a:rPr>
              <a:t>pattern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Techniques for addressing Deadlock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Allow system to enter deadlock and then recover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Ensure that system will </a:t>
            </a:r>
            <a:r>
              <a:rPr lang="en-US" altLang="ko-KR" i="1" dirty="0">
                <a:solidFill>
                  <a:srgbClr val="FF0066"/>
                </a:solidFill>
                <a:ea typeface="굴림" panose="020B0600000101010101" pitchFamily="34" charset="-127"/>
              </a:rPr>
              <a:t>never</a:t>
            </a:r>
            <a:r>
              <a:rPr lang="en-US" altLang="ko-KR" dirty="0">
                <a:ea typeface="굴림" panose="020B0600000101010101" pitchFamily="34" charset="-127"/>
              </a:rPr>
              <a:t> enter a deadlock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Ignore the problem and pretend that deadlocks never occur in the system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633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54975" cy="84455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 of RR with Time Quantum = 20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Example:</a:t>
            </a:r>
            <a:r>
              <a:rPr lang="en-US" altLang="ko-KR" sz="1800" smtClean="0">
                <a:ea typeface="굴림" panose="020B0600000101010101" pitchFamily="34" charset="-127"/>
              </a:rPr>
              <a:t>	</a:t>
            </a:r>
            <a:r>
              <a:rPr lang="en-US" altLang="ko-KR" sz="1800" u="sng" smtClean="0">
                <a:ea typeface="굴림" panose="020B0600000101010101" pitchFamily="34" charset="-127"/>
              </a:rPr>
              <a:t>Process</a:t>
            </a:r>
            <a:r>
              <a:rPr lang="en-US" altLang="ko-KR" sz="1800" smtClean="0">
                <a:ea typeface="굴림" panose="020B0600000101010101" pitchFamily="34" charset="-127"/>
              </a:rPr>
              <a:t>		</a:t>
            </a:r>
            <a:r>
              <a:rPr lang="en-US" altLang="ko-KR" sz="1800" u="sng" smtClean="0">
                <a:ea typeface="굴림" panose="020B0600000101010101" pitchFamily="34" charset="-127"/>
              </a:rPr>
              <a:t>Burst Time</a:t>
            </a:r>
            <a:br>
              <a:rPr lang="en-US" altLang="ko-KR" sz="1800" u="sng" smtClean="0">
                <a:ea typeface="굴림" panose="020B0600000101010101" pitchFamily="34" charset="-127"/>
              </a:rPr>
            </a:br>
            <a:r>
              <a:rPr lang="en-US" altLang="ko-KR" sz="1800" i="1" smtClean="0">
                <a:ea typeface="굴림" panose="020B0600000101010101" pitchFamily="34" charset="-127"/>
              </a:rPr>
              <a:t>	 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1		</a:t>
            </a:r>
            <a:r>
              <a:rPr lang="en-US" altLang="ko-KR" sz="1800" smtClean="0">
                <a:ea typeface="굴림" panose="020B0600000101010101" pitchFamily="34" charset="-127"/>
              </a:rPr>
              <a:t>53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2		 </a:t>
            </a:r>
            <a:r>
              <a:rPr lang="en-US" altLang="ko-KR" sz="1800" smtClean="0">
                <a:ea typeface="굴림" panose="020B0600000101010101" pitchFamily="34" charset="-127"/>
              </a:rPr>
              <a:t>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3		</a:t>
            </a:r>
            <a:r>
              <a:rPr lang="en-US" altLang="ko-KR" sz="1800" smtClean="0">
                <a:ea typeface="굴림" panose="020B0600000101010101" pitchFamily="34" charset="-127"/>
              </a:rPr>
              <a:t>68</a:t>
            </a:r>
            <a:br>
              <a:rPr lang="en-US" altLang="ko-KR" sz="1800" smtClean="0">
                <a:ea typeface="굴림" panose="020B0600000101010101" pitchFamily="34" charset="-127"/>
              </a:rPr>
            </a:br>
            <a:r>
              <a:rPr lang="en-US" altLang="ko-KR" sz="1800" smtClean="0">
                <a:ea typeface="굴림" panose="020B0600000101010101" pitchFamily="34" charset="-127"/>
              </a:rPr>
              <a:t>	 </a:t>
            </a:r>
            <a:r>
              <a:rPr lang="en-US" altLang="ko-KR" sz="1800" i="1" smtClean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smtClean="0">
                <a:ea typeface="굴림" panose="020B0600000101010101" pitchFamily="34" charset="-127"/>
              </a:rPr>
              <a:t>4		 </a:t>
            </a:r>
            <a:r>
              <a:rPr lang="en-US" altLang="ko-KR" sz="1800" smtClean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Waiting time for 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1</a:t>
            </a:r>
            <a:r>
              <a:rPr lang="en-US" altLang="ko-KR" sz="2000" smtClean="0">
                <a:ea typeface="굴림" panose="020B0600000101010101" pitchFamily="34" charset="-127"/>
              </a:rPr>
              <a:t>=(68-20)+(112-88)=72			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2</a:t>
            </a:r>
            <a:r>
              <a:rPr lang="en-US" altLang="ko-KR" sz="2000" smtClean="0">
                <a:ea typeface="굴림" panose="020B0600000101010101" pitchFamily="34" charset="-127"/>
              </a:rPr>
              <a:t>=(20-0)=20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3</a:t>
            </a:r>
            <a:r>
              <a:rPr lang="en-US" altLang="ko-KR" sz="200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P</a:t>
            </a:r>
            <a:r>
              <a:rPr lang="en-US" altLang="ko-KR" sz="2000" baseline="-25000" smtClean="0">
                <a:ea typeface="굴림" panose="020B0600000101010101" pitchFamily="34" charset="-127"/>
              </a:rPr>
              <a:t>4</a:t>
            </a:r>
            <a:r>
              <a:rPr lang="en-US" altLang="ko-KR" sz="200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FontTx/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smtClean="0">
              <a:ea typeface="굴림" panose="020B0600000101010101" pitchFamily="34" charset="-127"/>
            </a:endParaRPr>
          </a:p>
        </p:txBody>
      </p:sp>
      <p:grpSp>
        <p:nvGrpSpPr>
          <p:cNvPr id="581659" name="Group 27"/>
          <p:cNvGrpSpPr>
            <a:grpSpLocks/>
          </p:cNvGrpSpPr>
          <p:nvPr/>
        </p:nvGrpSpPr>
        <p:grpSpPr bwMode="auto">
          <a:xfrm>
            <a:off x="1568450" y="2528888"/>
            <a:ext cx="6051550" cy="976312"/>
            <a:chOff x="960" y="1968"/>
            <a:chExt cx="3812" cy="615"/>
          </a:xfrm>
        </p:grpSpPr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1056" y="1968"/>
              <a:ext cx="3552" cy="384"/>
              <a:chOff x="1152" y="2736"/>
              <a:chExt cx="2880" cy="288"/>
            </a:xfrm>
          </p:grpSpPr>
          <p:sp>
            <p:nvSpPr>
              <p:cNvPr id="23569" name="Rectangle 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</p:txBody>
          </p:sp>
          <p:sp>
            <p:nvSpPr>
              <p:cNvPr id="23570" name="Rectangle 7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</a:p>
            </p:txBody>
          </p:sp>
          <p:sp>
            <p:nvSpPr>
              <p:cNvPr id="23571" name="Rectangle 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2" name="Rectangle 9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3" name="Rectangle 10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4" name="Rectangle 11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5" name="Rectangle 12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</a:p>
            </p:txBody>
          </p:sp>
          <p:sp>
            <p:nvSpPr>
              <p:cNvPr id="23576" name="Rectangle 13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</a:p>
            </p:txBody>
          </p:sp>
          <p:sp>
            <p:nvSpPr>
              <p:cNvPr id="23577" name="Rectangle 14"/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  <p:sp>
            <p:nvSpPr>
              <p:cNvPr id="23578" name="Rectangle 1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960" y="235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125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20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159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1972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2360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2696" y="235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299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337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3712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4080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4416" y="2352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153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444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762000"/>
            <a:ext cx="8415337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if infinite (</a:t>
            </a:r>
            <a:r>
              <a:rPr lang="en-US" altLang="ko-KR" i="1" smtClean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timeslice: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Initially, UNIX timeslice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In practice, 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65993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85800"/>
            <a:ext cx="8839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smtClean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Average response 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smtClean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</p:nvPr>
        </p:nvGraphicFramePr>
        <p:xfrm>
          <a:off x="3657600" y="22098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/>
                <a:gridCol w="1244600"/>
                <a:gridCol w="12446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874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1752600" y="4386263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1752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/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1752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1752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1752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1752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1752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381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/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381000" y="4386263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Completion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381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Wait</a:t>
            </a:r>
          </a:p>
          <a:p>
            <a:pPr>
              <a:buFontTx/>
              <a:buNone/>
            </a:pPr>
            <a:r>
              <a:rPr lang="en-US" altLang="en-US" sz="1800"/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7478713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6400800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4</a:t>
            </a:r>
            <a:endParaRPr lang="en-US" altLang="en-US" sz="1800"/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5334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3</a:t>
            </a:r>
            <a:endParaRPr lang="en-US" altLang="en-US" sz="1800"/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4267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3352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1</a:t>
            </a:r>
            <a:endParaRPr lang="en-US" altLang="en-US" sz="1800"/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381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1752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1752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1752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1752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1752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1752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1752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1752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1752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381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3352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42672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53340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6400800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7478713" y="1890713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86106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381000" y="1890713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1752600" y="1890713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955675" y="838200"/>
            <a:ext cx="7350125" cy="976313"/>
            <a:chOff x="650" y="624"/>
            <a:chExt cx="4630" cy="615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12" cy="615"/>
              <a:chOff x="1248" y="624"/>
              <a:chExt cx="3812" cy="615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2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4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[24]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1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[53]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FF66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P</a:t>
                </a:r>
                <a:r>
                  <a:rPr lang="en-US" altLang="en-US" sz="1800" b="0" baseline="-25000">
                    <a:latin typeface="Helvetica" panose="020B0604020202020204" pitchFamily="34" charset="0"/>
                  </a:rPr>
                  <a:t>3</a:t>
                </a:r>
                <a:endParaRPr lang="en-US" altLang="en-US" sz="1800" b="0">
                  <a:latin typeface="Helvetica" panose="020B0604020202020204" pitchFamily="34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[68]</a:t>
                </a:r>
                <a:endParaRPr lang="en-US" altLang="en-US" sz="1800" b="0" baseline="-25000">
                  <a:latin typeface="Helvetica" panose="020B0604020202020204" pitchFamily="34" charset="0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8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8"/>
                <a:ext cx="3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Helvetica" panose="020B0604020202020204" pitchFamily="34" charset="0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8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/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381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381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42672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42672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5334000" y="2222500"/>
            <a:ext cx="1066800" cy="21526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5334000" y="4387850"/>
            <a:ext cx="1066800" cy="2165350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1752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1752600" y="2224088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1752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1752600" y="2843213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/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4901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50351</TotalTime>
  <Pages>60</Pages>
  <Words>3949</Words>
  <Application>Microsoft Office PowerPoint</Application>
  <PresentationFormat>On-screen Show (4:3)</PresentationFormat>
  <Paragraphs>851</Paragraphs>
  <Slides>50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1" baseType="lpstr">
      <vt:lpstr>굴림</vt:lpstr>
      <vt:lpstr>Arial</vt:lpstr>
      <vt:lpstr>Arial Black</vt:lpstr>
      <vt:lpstr>Cambria Math</vt:lpstr>
      <vt:lpstr>Comic Sans MS</vt:lpstr>
      <vt:lpstr>Courier New</vt:lpstr>
      <vt:lpstr>Helvetica</vt:lpstr>
      <vt:lpstr>Impact</vt:lpstr>
      <vt:lpstr>Symbol</vt:lpstr>
      <vt:lpstr>Office</vt:lpstr>
      <vt:lpstr>Equation</vt:lpstr>
      <vt:lpstr>CS162 Operating Systems and Systems Programming Lecture 10   Scheduling (Continued), Deadlock</vt:lpstr>
      <vt:lpstr>Recall: Scheduling</vt:lpstr>
      <vt:lpstr>Recall: Scheduling Policy Goals/Criteria</vt:lpstr>
      <vt:lpstr>Recall: First-Come, First-Served (FCFS) Scheduling</vt:lpstr>
      <vt:lpstr>Round Robin (RR)</vt:lpstr>
      <vt:lpstr>Example of RR with Time Quantum = 20</vt:lpstr>
      <vt:lpstr>Round-Robin Discussion</vt:lpstr>
      <vt:lpstr>Comparisons between FCFS and Round Robin</vt:lpstr>
      <vt:lpstr>Earlier Example with Different Time Quantum</vt:lpstr>
      <vt:lpstr>Handling differences in importance: Strict Priority Scheduling</vt:lpstr>
      <vt:lpstr>Scheduling Fairness</vt:lpstr>
      <vt:lpstr>Lottery Scheduling</vt:lpstr>
      <vt:lpstr>Lottery Scheduling Example</vt:lpstr>
      <vt:lpstr>Administrivia</vt:lpstr>
      <vt:lpstr>How to Evaluate a Scheduling algorithm?</vt:lpstr>
      <vt:lpstr>Recall: CPU Burst Behavior</vt:lpstr>
      <vt:lpstr>How to handle simultaneous mix of different types of applications?</vt:lpstr>
      <vt:lpstr>What if we Knew the Future?</vt:lpstr>
      <vt:lpstr>Discussion</vt:lpstr>
      <vt:lpstr>Example to illustrate benefits of SRTF</vt:lpstr>
      <vt:lpstr>SRTF Example continued:</vt:lpstr>
      <vt:lpstr>SRTF Further discussion</vt:lpstr>
      <vt:lpstr>Predicting the Length of the Next CPU Burst</vt:lpstr>
      <vt:lpstr>Multi-Level Feedback Scheduling</vt:lpstr>
      <vt:lpstr>Scheduling Details</vt:lpstr>
      <vt:lpstr>Case Study: Linux O(1) Scheduler</vt:lpstr>
      <vt:lpstr>O(1) Scheduler Continued</vt:lpstr>
      <vt:lpstr>Linux Completely Fair Scheduler (CFS)</vt:lpstr>
      <vt:lpstr>CFS (Continued)</vt:lpstr>
      <vt:lpstr>CFS Examples</vt:lpstr>
      <vt:lpstr>Real-Time Scheduling (RTS)</vt:lpstr>
      <vt:lpstr>Example: Workload Characteristics</vt:lpstr>
      <vt:lpstr>Example: Round-Robin Scheduling Doesn’t Work</vt:lpstr>
      <vt:lpstr>Earliest Deadline First (EDF)</vt:lpstr>
      <vt:lpstr>EDF: Schedulability Test</vt:lpstr>
      <vt:lpstr>PowerPoint Presentation</vt:lpstr>
      <vt:lpstr>Resources</vt:lpstr>
      <vt:lpstr>Starvation vs Deadlock</vt:lpstr>
      <vt:lpstr>Conditions for Deadlock</vt:lpstr>
      <vt:lpstr>Bridge Crossing Example</vt:lpstr>
      <vt:lpstr>Train Example (Wormhole-Routed Network)</vt:lpstr>
      <vt:lpstr>Dining Lawyers Problem</vt:lpstr>
      <vt:lpstr>Four requirements for Deadlock</vt:lpstr>
      <vt:lpstr>Resource-Allocation Graph</vt:lpstr>
      <vt:lpstr>Resource Allocation Graph Examples</vt:lpstr>
      <vt:lpstr>Methods for Handling Deadlocks</vt:lpstr>
      <vt:lpstr>Deadlock Detection Algorithm</vt:lpstr>
      <vt:lpstr>What to do when detect deadlock?</vt:lpstr>
      <vt:lpstr>Summary</vt:lpstr>
      <vt:lpstr>Summary (2)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555</cp:revision>
  <cp:lastPrinted>2015-02-24T01:03:01Z</cp:lastPrinted>
  <dcterms:created xsi:type="dcterms:W3CDTF">1995-08-12T11:37:26Z</dcterms:created>
  <dcterms:modified xsi:type="dcterms:W3CDTF">2015-02-25T23:37:34Z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