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826" r:id="rId3"/>
    <p:sldId id="829" r:id="rId4"/>
    <p:sldId id="840" r:id="rId5"/>
    <p:sldId id="848" r:id="rId6"/>
    <p:sldId id="951" r:id="rId7"/>
    <p:sldId id="891" r:id="rId8"/>
    <p:sldId id="892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10" r:id="rId17"/>
    <p:sldId id="900" r:id="rId18"/>
    <p:sldId id="901" r:id="rId19"/>
    <p:sldId id="905" r:id="rId20"/>
    <p:sldId id="906" r:id="rId21"/>
    <p:sldId id="907" r:id="rId22"/>
    <p:sldId id="908" r:id="rId23"/>
    <p:sldId id="909" r:id="rId24"/>
    <p:sldId id="948" r:id="rId25"/>
    <p:sldId id="912" r:id="rId26"/>
    <p:sldId id="949" r:id="rId27"/>
    <p:sldId id="950" r:id="rId28"/>
    <p:sldId id="953" r:id="rId29"/>
    <p:sldId id="920" r:id="rId30"/>
    <p:sldId id="921" r:id="rId31"/>
    <p:sldId id="965" r:id="rId32"/>
    <p:sldId id="966" r:id="rId33"/>
    <p:sldId id="924" r:id="rId34"/>
    <p:sldId id="928" r:id="rId35"/>
    <p:sldId id="929" r:id="rId36"/>
    <p:sldId id="930" r:id="rId37"/>
    <p:sldId id="957" r:id="rId38"/>
    <p:sldId id="968" r:id="rId39"/>
    <p:sldId id="931" r:id="rId40"/>
    <p:sldId id="932" r:id="rId41"/>
    <p:sldId id="933" r:id="rId42"/>
    <p:sldId id="934" r:id="rId43"/>
    <p:sldId id="959" r:id="rId44"/>
    <p:sldId id="935" r:id="rId45"/>
    <p:sldId id="938" r:id="rId46"/>
    <p:sldId id="939" r:id="rId47"/>
    <p:sldId id="940" r:id="rId48"/>
    <p:sldId id="941" r:id="rId49"/>
    <p:sldId id="943" r:id="rId50"/>
    <p:sldId id="942" r:id="rId51"/>
    <p:sldId id="961" r:id="rId52"/>
    <p:sldId id="962" r:id="rId53"/>
    <p:sldId id="963" r:id="rId54"/>
    <p:sldId id="964" r:id="rId55"/>
    <p:sldId id="944" r:id="rId56"/>
    <p:sldId id="960" r:id="rId57"/>
    <p:sldId id="903" r:id="rId58"/>
    <p:sldId id="946" r:id="rId5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2" autoAdjust="0"/>
    <p:restoredTop sz="94799" autoAdjust="0"/>
  </p:normalViewPr>
  <p:slideViewPr>
    <p:cSldViewPr>
      <p:cViewPr varScale="1">
        <p:scale>
          <a:sx n="80" d="100"/>
          <a:sy n="80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60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97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13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89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4583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965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602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282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8159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33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762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989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44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15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785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358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03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916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01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6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383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541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6935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7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12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70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0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83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6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smtClean="0">
                <a:latin typeface="Comic Sans MS" panose="030F0702030302020204" pitchFamily="66" charset="0"/>
              </a:rPr>
              <a:t>What is virtual address 0x6? 1|10 = 3|2 = 0xE</a:t>
            </a:r>
          </a:p>
          <a:p>
            <a:r>
              <a:rPr lang="en-US" altLang="en-US" sz="1400" smtClean="0">
                <a:latin typeface="Comic Sans MS" panose="030F0702030302020204" pitchFamily="66" charset="0"/>
              </a:rPr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25400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760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2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10869597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319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580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8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576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002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17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13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50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79248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7797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31598" y="6551613"/>
            <a:ext cx="121986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>
                <a:solidFill>
                  <a:srgbClr val="2A40E2"/>
                </a:solidFill>
              </a:rPr>
              <a:t> </a:t>
            </a:r>
            <a:r>
              <a:rPr lang="en-US" altLang="en-US" sz="1400" smtClean="0">
                <a:solidFill>
                  <a:srgbClr val="2A40E2"/>
                </a:solidFill>
              </a:rPr>
              <a:t>12.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3/4/15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11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Deadlock, 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March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199" name="Group 191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28792" name="Group 19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28847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8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3" name="Group 195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28845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6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4" name="Group 198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28841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2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3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4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5" name="Group 203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28837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8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9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0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6" name="Group 208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28835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6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7" name="Group 211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28833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4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8" name="Group 21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28829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0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1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2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9" name="Group 219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28827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8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0" name="Group 222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28825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6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1" name="Group 225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28823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4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2" name="Group 228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28821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2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3" name="Group 231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28819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0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4" name="Group 234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28817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8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5" name="Group 237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28815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6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6" name="Group 240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28813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4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7" name="Group 243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28811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2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8" name="Group 246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28809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0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smtClean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407" y="3042"/>
              <a:ext cx="853" cy="4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Disallowed</a:t>
              </a:r>
            </a:p>
            <a:p>
              <a:r>
                <a:rPr lang="en-US" altLang="en-US"/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4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 L 0.33334 0.003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16 L 0.25 0.0041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-0.08187 L 0.29792 -0.0555 " pathEditMode="fixed" rAng="0" ptsTypes="AA">
                                      <p:cBhvr>
                                        <p:cTn id="55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3 -0.0555 L 0.30313 0.3762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809875"/>
            <a:ext cx="85344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Deadlock!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Eventually everyone will get chance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Never let lawyer take last chopstick if no hungry lawyer has two chopsticks afterwards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6858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0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There exists a set {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, …,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n</a:t>
            </a:r>
            <a:r>
              <a:rPr lang="en-US" altLang="ko-KR" smtClean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 </a:t>
            </a:r>
            <a:r>
              <a:rPr lang="en-US" altLang="ko-KR" smtClean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3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</a:rPr>
              <a:t>n</a:t>
            </a:r>
            <a:r>
              <a:rPr lang="en-US" altLang="ko-KR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endParaRPr lang="en-US" altLang="ko-KR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6705600" y="647700"/>
            <a:ext cx="2057400" cy="2628900"/>
            <a:chOff x="4224" y="408"/>
            <a:chExt cx="1296" cy="1656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408"/>
              <a:ext cx="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u="sng"/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610600" cy="56388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System Model				</a:t>
            </a:r>
            <a:endParaRPr lang="en-US" altLang="ko-KR" u="sng" smtClean="0">
              <a:ea typeface="굴림" panose="020B0600000101010101" pitchFamily="34" charset="-127"/>
            </a:endParaRP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A set of Threads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</a:rPr>
              <a:t>1</a:t>
            </a:r>
            <a:r>
              <a:rPr lang="en-US" altLang="ko-KR" i="1" smtClean="0">
                <a:ea typeface="굴림" panose="020B0600000101010101" pitchFamily="34" charset="-127"/>
              </a:rPr>
              <a:t>, T</a:t>
            </a:r>
            <a:r>
              <a:rPr lang="en-US" altLang="ko-KR" i="1" baseline="-25000" smtClean="0">
                <a:ea typeface="굴림" panose="020B0600000101010101" pitchFamily="34" charset="-127"/>
              </a:rPr>
              <a:t>2</a:t>
            </a:r>
            <a:r>
              <a:rPr lang="en-US" altLang="ko-KR" i="1" smtClean="0">
                <a:ea typeface="굴림" panose="020B0600000101010101" pitchFamily="34" charset="-127"/>
              </a:rPr>
              <a:t>, </a:t>
            </a:r>
            <a:r>
              <a:rPr lang="en-US" altLang="ko-KR" smtClean="0">
                <a:ea typeface="굴림" panose="020B0600000101010101" pitchFamily="34" charset="-127"/>
              </a:rPr>
              <a:t>. . .,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</a:rPr>
              <a:t>n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Resource types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,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, . . .,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m</a:t>
            </a:r>
          </a:p>
          <a:p>
            <a:pPr lvl="2">
              <a:buFontTx/>
              <a:buNone/>
            </a:pPr>
            <a:r>
              <a:rPr lang="en-US" altLang="ko-KR" i="1" smtClean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Each resource type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i</a:t>
            </a:r>
            <a:r>
              <a:rPr lang="en-US" altLang="ko-KR" smtClean="0">
                <a:ea typeface="굴림" panose="020B0600000101010101" pitchFamily="34" charset="-127"/>
              </a:rPr>
              <a:t> has </a:t>
            </a:r>
            <a:r>
              <a:rPr lang="en-US" altLang="ko-KR" i="1" smtClean="0">
                <a:ea typeface="굴림" panose="020B0600000101010101" pitchFamily="34" charset="-127"/>
              </a:rPr>
              <a:t>W</a:t>
            </a:r>
            <a:r>
              <a:rPr lang="en-US" altLang="ko-KR" baseline="-25000" smtClean="0">
                <a:ea typeface="굴림" panose="020B0600000101010101" pitchFamily="34" charset="-127"/>
              </a:rPr>
              <a:t>i</a:t>
            </a:r>
            <a:r>
              <a:rPr lang="en-US" altLang="ko-KR" smtClean="0">
                <a:ea typeface="굴림" panose="020B0600000101010101" pitchFamily="34" charset="-127"/>
              </a:rPr>
              <a:t> instances.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smtClean="0">
                <a:ea typeface="굴림" panose="020B0600000101010101" pitchFamily="34" charset="-127"/>
              </a:rPr>
              <a:t> = {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,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, …,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</a:rPr>
              <a:t>n</a:t>
            </a:r>
            <a:r>
              <a:rPr lang="en-US" altLang="ko-KR" smtClean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smtClean="0">
                <a:ea typeface="굴림" panose="020B0600000101010101" pitchFamily="34" charset="-127"/>
              </a:rPr>
              <a:t> = {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,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, …,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smtClean="0">
                <a:ea typeface="굴림" panose="020B0600000101010101" pitchFamily="34" charset="-127"/>
              </a:rPr>
              <a:t>m</a:t>
            </a:r>
            <a:r>
              <a:rPr lang="en-US" altLang="ko-KR" smtClean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smtClean="0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smtClean="0">
                <a:ea typeface="굴림" panose="020B0600000101010101" pitchFamily="34" charset="-127"/>
              </a:rPr>
              <a:t>– directed edge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smtClean="0">
                <a:ea typeface="굴림" panose="020B0600000101010101" pitchFamily="34" charset="-127"/>
              </a:rPr>
              <a:t>j</a:t>
            </a:r>
            <a:r>
              <a:rPr lang="en-US" altLang="ko-KR" i="1" smtClean="0">
                <a:ea typeface="굴림" panose="020B0600000101010101" pitchFamily="34" charset="-127"/>
              </a:rPr>
              <a:t>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smtClean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7010400" y="1889125"/>
            <a:ext cx="1509713" cy="1311275"/>
            <a:chOff x="4272" y="1104"/>
            <a:chExt cx="951" cy="826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580"/>
              <a:chOff x="4320" y="755"/>
              <a:chExt cx="375" cy="580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R</a:t>
                </a:r>
                <a:r>
                  <a:rPr lang="en-US" altLang="en-US" baseline="-25000"/>
                  <a:t>1</a:t>
                </a:r>
                <a:endParaRPr lang="en-US" altLang="en-US"/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4"/>
              <a:ext cx="375" cy="826"/>
              <a:chOff x="1584" y="2064"/>
              <a:chExt cx="384" cy="846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R</a:t>
                </a:r>
                <a:r>
                  <a:rPr lang="en-US" altLang="en-US" baseline="-25000"/>
                  <a:t>2</a:t>
                </a:r>
                <a:endParaRPr lang="en-US" altLang="en-US"/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7010400" y="114141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T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T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76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67700" cy="512763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Resource 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265113" y="1782763"/>
            <a:ext cx="2782887" cy="4419600"/>
            <a:chOff x="144" y="1200"/>
            <a:chExt cx="1753" cy="2784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200"/>
              <a:ext cx="1753" cy="2400"/>
              <a:chOff x="39" y="624"/>
              <a:chExt cx="1753" cy="2400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24"/>
                <a:ext cx="1546" cy="2230"/>
                <a:chOff x="143" y="624"/>
                <a:chExt cx="1546" cy="2230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1</a:t>
                  </a:r>
                  <a:endParaRPr lang="en-US" altLang="en-US"/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2</a:t>
                  </a:r>
                  <a:endParaRPr lang="en-US" altLang="en-US"/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3</a:t>
                  </a:r>
                  <a:endParaRPr lang="en-US" altLang="en-US"/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24"/>
                  <a:ext cx="375" cy="555"/>
                  <a:chOff x="576" y="432"/>
                  <a:chExt cx="384" cy="569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32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1</a:t>
                    </a:r>
                    <a:endParaRPr lang="en-US" altLang="en-US"/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24"/>
                  <a:ext cx="375" cy="562"/>
                  <a:chOff x="1392" y="432"/>
                  <a:chExt cx="384" cy="576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32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2</a:t>
                    </a:r>
                    <a:endParaRPr lang="en-US" altLang="en-US"/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29"/>
                  <a:ext cx="375" cy="653"/>
                  <a:chOff x="672" y="2112"/>
                  <a:chExt cx="384" cy="669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3</a:t>
                    </a:r>
                    <a:endParaRPr lang="en-US" altLang="en-US"/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29"/>
                  <a:ext cx="375" cy="825"/>
                  <a:chOff x="1584" y="2064"/>
                  <a:chExt cx="384" cy="845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4</a:t>
                    </a:r>
                    <a:endParaRPr lang="en-US" altLang="en-US"/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25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Simple Resource</a:t>
              </a:r>
            </a:p>
            <a:p>
              <a:r>
                <a:rPr lang="en-US" altLang="en-US"/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3160713" y="1782763"/>
            <a:ext cx="2782887" cy="4419600"/>
            <a:chOff x="1968" y="1200"/>
            <a:chExt cx="1753" cy="2784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20"/>
                <a:ext cx="1546" cy="2230"/>
                <a:chOff x="2304" y="816"/>
                <a:chExt cx="1546" cy="2230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1</a:t>
                  </a:r>
                  <a:endParaRPr lang="en-US" altLang="en-US"/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2</a:t>
                  </a:r>
                  <a:endParaRPr lang="en-US" altLang="en-US"/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3</a:t>
                  </a:r>
                  <a:endParaRPr lang="en-US" altLang="en-US"/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816"/>
                  <a:ext cx="375" cy="555"/>
                  <a:chOff x="576" y="432"/>
                  <a:chExt cx="384" cy="569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32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1</a:t>
                    </a:r>
                    <a:endParaRPr lang="en-US" altLang="en-US"/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816"/>
                  <a:ext cx="375" cy="562"/>
                  <a:chOff x="1392" y="432"/>
                  <a:chExt cx="384" cy="576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32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2</a:t>
                    </a:r>
                    <a:endParaRPr lang="en-US" altLang="en-US"/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1"/>
                  <a:ext cx="375" cy="653"/>
                  <a:chOff x="672" y="2112"/>
                  <a:chExt cx="384" cy="669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3</a:t>
                    </a:r>
                    <a:endParaRPr lang="en-US" altLang="en-US"/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1"/>
                  <a:ext cx="375" cy="825"/>
                  <a:chOff x="1584" y="2064"/>
                  <a:chExt cx="384" cy="845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4</a:t>
                    </a:r>
                    <a:endParaRPr lang="en-US" altLang="en-US"/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25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Allocation Graph</a:t>
              </a:r>
              <a:br>
                <a:rPr lang="en-US" altLang="en-US"/>
              </a:br>
              <a:r>
                <a:rPr lang="en-US" altLang="en-US"/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6056313" y="1782763"/>
            <a:ext cx="2782887" cy="4694237"/>
            <a:chOff x="3792" y="1200"/>
            <a:chExt cx="1753" cy="2957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68"/>
                <a:ext cx="1471" cy="2055"/>
                <a:chOff x="3896" y="768"/>
                <a:chExt cx="1471" cy="2055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1</a:t>
                  </a:r>
                  <a:endParaRPr lang="en-US" altLang="en-US"/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2</a:t>
                  </a:r>
                  <a:endParaRPr lang="en-US" altLang="en-US"/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3</a:t>
                  </a:r>
                  <a:endParaRPr lang="en-US" altLang="en-US"/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0"/>
                  <a:ext cx="375" cy="653"/>
                  <a:chOff x="672" y="2112"/>
                  <a:chExt cx="384" cy="669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2</a:t>
                    </a:r>
                    <a:endParaRPr lang="en-US" altLang="en-US"/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68"/>
                  <a:ext cx="375" cy="662"/>
                  <a:chOff x="4368" y="768"/>
                  <a:chExt cx="375" cy="662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68"/>
                    <a:ext cx="26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/>
                      <a:t>R</a:t>
                    </a:r>
                    <a:r>
                      <a:rPr lang="en-US" altLang="en-US" baseline="-25000"/>
                      <a:t>1</a:t>
                    </a:r>
                    <a:endParaRPr lang="en-US" altLang="en-US"/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T</a:t>
                  </a:r>
                  <a:r>
                    <a:rPr lang="en-US" altLang="en-US" baseline="-25000"/>
                    <a:t>4</a:t>
                  </a:r>
                  <a:endParaRPr lang="en-US" altLang="en-US"/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25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Allocation Graph</a:t>
              </a:r>
              <a:br>
                <a:rPr lang="en-US" altLang="en-US"/>
              </a:br>
              <a:r>
                <a:rPr lang="en-US" altLang="en-US"/>
                <a:t>With Cycle, but</a:t>
              </a:r>
            </a:p>
            <a:p>
              <a:r>
                <a:rPr lang="en-US" altLang="en-US"/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Recall: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smtClean="0">
                <a:ea typeface="굴림" panose="020B0600000101010101" pitchFamily="34" charset="-127"/>
              </a:rPr>
              <a:t>T</a:t>
            </a:r>
            <a:r>
              <a:rPr lang="en-US" altLang="ko-KR" baseline="-25000" smtClean="0">
                <a:ea typeface="굴림" panose="020B0600000101010101" pitchFamily="34" charset="-127"/>
              </a:rPr>
              <a:t>1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smtClean="0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smtClean="0">
                <a:ea typeface="굴림" panose="020B0600000101010101" pitchFamily="34" charset="-127"/>
              </a:rPr>
              <a:t>– directed edge </a:t>
            </a:r>
            <a:r>
              <a:rPr lang="en-US" altLang="ko-KR" i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smtClean="0">
                <a:ea typeface="굴림" panose="020B0600000101010101" pitchFamily="34" charset="-127"/>
              </a:rPr>
              <a:t>j</a:t>
            </a:r>
            <a:r>
              <a:rPr lang="en-US" altLang="ko-KR" i="1" smtClean="0">
                <a:ea typeface="굴림" panose="020B0600000101010101" pitchFamily="34" charset="-127"/>
              </a:rPr>
              <a:t>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smtClean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3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Methods for Handling Deadlocks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198563"/>
            <a:ext cx="8229600" cy="4516437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Requires deadlock detection algorithm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Some technique for forcibly preempting resources and/or terminating tasks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Ensure that system will </a:t>
            </a:r>
            <a:r>
              <a:rPr lang="en-US" altLang="ko-KR" i="1" smtClean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smtClean="0">
                <a:ea typeface="굴림" panose="020B0600000101010101" pitchFamily="34" charset="-127"/>
              </a:rPr>
              <a:t> enter a deadlock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Need to monitor all lock acquisitions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Selectively deny those that </a:t>
            </a:r>
            <a:r>
              <a:rPr lang="en-US" altLang="ko-KR" i="1" smtClean="0">
                <a:solidFill>
                  <a:schemeClr val="hlink"/>
                </a:solidFill>
                <a:ea typeface="굴림" panose="020B0600000101010101" pitchFamily="34" charset="-127"/>
              </a:rPr>
              <a:t>might</a:t>
            </a:r>
            <a:r>
              <a:rPr lang="en-US" altLang="ko-KR" smtClean="0">
                <a:ea typeface="굴림" panose="020B0600000101010101" pitchFamily="34" charset="-127"/>
              </a:rPr>
              <a:t> lead to deadlock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Ignore the problem and pretend that deadlocks never occur in the system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Used by most operating systems, including UNIX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4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105400"/>
          </a:xfrm>
        </p:spPr>
        <p:txBody>
          <a:bodyPr/>
          <a:lstStyle/>
          <a:p>
            <a:r>
              <a:rPr lang="en-US" dirty="0" smtClean="0"/>
              <a:t>Midterm I coming up in 1.5 weeks!</a:t>
            </a:r>
          </a:p>
          <a:p>
            <a:pPr lvl="1"/>
            <a:r>
              <a:rPr lang="en-US" dirty="0" smtClean="0"/>
              <a:t>March 11</a:t>
            </a:r>
            <a:r>
              <a:rPr lang="en-US" baseline="30000" dirty="0" smtClean="0"/>
              <a:t>th, </a:t>
            </a:r>
            <a:r>
              <a:rPr lang="en-US" dirty="0" smtClean="0"/>
              <a:t>7:00-10:00PM</a:t>
            </a:r>
          </a:p>
          <a:p>
            <a:pPr lvl="1"/>
            <a:r>
              <a:rPr lang="en-US" dirty="0"/>
              <a:t>Rooms: 1 PIMENTEL; 2060  VALLEY LSB </a:t>
            </a:r>
            <a:endParaRPr lang="en-US" dirty="0" smtClean="0"/>
          </a:p>
          <a:p>
            <a:pPr lvl="1"/>
            <a:r>
              <a:rPr lang="en-US" dirty="0" smtClean="0"/>
              <a:t>All topics up to and including next Monday</a:t>
            </a:r>
          </a:p>
          <a:p>
            <a:pPr lvl="1"/>
            <a:r>
              <a:rPr lang="en-US" dirty="0" smtClean="0"/>
              <a:t>Closed book</a:t>
            </a:r>
          </a:p>
          <a:p>
            <a:pPr lvl="1"/>
            <a:r>
              <a:rPr lang="en-US" dirty="0" smtClean="0"/>
              <a:t>1 page hand-written notes both sides</a:t>
            </a:r>
          </a:p>
          <a:p>
            <a:r>
              <a:rPr lang="en-US" dirty="0" smtClean="0"/>
              <a:t>HW3 moved 1 week</a:t>
            </a:r>
          </a:p>
          <a:p>
            <a:pPr lvl="1"/>
            <a:r>
              <a:rPr lang="en-US" dirty="0" smtClean="0"/>
              <a:t>Sorry about that, we had a bit of a scheduling snafu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</a:t>
                </a:r>
                <a:r>
                  <a:rPr lang="en-US" altLang="en-US" baseline="-25000"/>
                  <a:t>1</a:t>
                </a:r>
                <a:endParaRPr lang="en-US" altLang="en-US"/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</a:t>
                </a:r>
                <a:r>
                  <a:rPr lang="en-US" altLang="en-US" baseline="-25000"/>
                  <a:t>2</a:t>
                </a:r>
                <a:endParaRPr lang="en-US" altLang="en-US"/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</a:t>
                </a:r>
                <a:r>
                  <a:rPr lang="en-US" altLang="en-US" baseline="-25000"/>
                  <a:t>3</a:t>
                </a:r>
                <a:endParaRPr lang="en-US" altLang="en-US"/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4" y="2780"/>
                <a:ext cx="257" cy="508"/>
                <a:chOff x="672" y="2112"/>
                <a:chExt cx="384" cy="761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7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R</a:t>
                  </a:r>
                  <a:r>
                    <a:rPr lang="en-US" altLang="en-US" baseline="-25000"/>
                    <a:t>2</a:t>
                  </a:r>
                  <a:endParaRPr lang="en-US" altLang="en-US"/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52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R</a:t>
                </a:r>
                <a:r>
                  <a:rPr lang="en-US" altLang="en-US" baseline="-25000"/>
                  <a:t>1</a:t>
                </a:r>
                <a:endParaRPr lang="en-US" altLang="en-US"/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</a:t>
                </a:r>
                <a:r>
                  <a:rPr lang="en-US" altLang="en-US" baseline="-25000"/>
                  <a:t>4</a:t>
                </a:r>
                <a:endParaRPr lang="en-US" altLang="en-US"/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Only one of each type of resource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smtClean="0">
                <a:ea typeface="굴림" panose="020B0600000101010101" pitchFamily="34" charset="-127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Let [X] represent an m-ary vector of non-negative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smtClean="0">
                <a:ea typeface="굴림" panose="020B0600000101010101" pitchFamily="34" charset="-127"/>
              </a:rPr>
              <a:t>	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[FreeResources]:</a:t>
            </a:r>
            <a:r>
              <a:rPr lang="en-US" altLang="ko-KR" sz="1900" smtClean="0">
                <a:ea typeface="굴림" panose="020B0600000101010101" pitchFamily="34" charset="-127"/>
              </a:rPr>
              <a:t> 	Current free resources each type</a:t>
            </a:r>
            <a:br>
              <a:rPr lang="en-US" altLang="ko-KR" sz="1900" smtClean="0"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[Request</a:t>
            </a:r>
            <a:r>
              <a:rPr lang="en-US" altLang="ko-KR" sz="1900" baseline="-25000" smtClean="0">
                <a:latin typeface="Courier New" panose="02070309020205020404" pitchFamily="49" charset="0"/>
                <a:ea typeface="굴림" panose="020B0600000101010101" pitchFamily="34" charset="-127"/>
              </a:rPr>
              <a:t>X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]:</a:t>
            </a:r>
            <a:r>
              <a:rPr lang="en-US" altLang="ko-KR" sz="1900" smtClean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smtClean="0">
                <a:ea typeface="굴림" panose="020B0600000101010101" pitchFamily="34" charset="-127"/>
              </a:rPr>
            </a:br>
            <a:r>
              <a:rPr lang="en-US" altLang="ko-KR" sz="1900" smtClean="0">
                <a:ea typeface="굴림" panose="020B0600000101010101" pitchFamily="34" charset="-127"/>
              </a:rPr>
              <a:t>	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[Alloc</a:t>
            </a:r>
            <a:r>
              <a:rPr lang="en-US" altLang="ko-KR" sz="1900" baseline="-25000" smtClean="0">
                <a:latin typeface="Courier New" panose="02070309020205020404" pitchFamily="49" charset="0"/>
                <a:ea typeface="굴림" panose="020B0600000101010101" pitchFamily="34" charset="-127"/>
              </a:rPr>
              <a:t>X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]:	</a:t>
            </a:r>
            <a:r>
              <a:rPr lang="en-US" altLang="ko-KR" sz="1900" smtClean="0">
                <a:ea typeface="굴림" panose="020B0600000101010101" pitchFamily="34" charset="-127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smtClean="0">
                <a:ea typeface="굴림" panose="020B0600000101010101" pitchFamily="34" charset="-127"/>
              </a:rPr>
              <a:t>		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[Avail] = [FreeResources] 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Add all nodes to UNFINISHED 	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done = true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Foreach node in UNFINISHED {	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if ([Request</a:t>
            </a:r>
            <a:r>
              <a:rPr lang="en-US" altLang="ko-KR" sz="1900" baseline="-25000" smtClean="0">
                <a:latin typeface="Courier New" panose="02070309020205020404" pitchFamily="49" charset="0"/>
                <a:ea typeface="굴림" panose="020B0600000101010101" pitchFamily="34" charset="-127"/>
              </a:rPr>
              <a:t>node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] &lt;= [Avail]) {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	remove node from UNFINISHED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	[Avail] = [Avail] + [Alloc</a:t>
            </a:r>
            <a:r>
              <a:rPr lang="en-US" altLang="ko-KR" sz="1900" baseline="-25000" smtClean="0">
                <a:latin typeface="Courier New" panose="02070309020205020404" pitchFamily="49" charset="0"/>
                <a:ea typeface="굴림" panose="020B0600000101010101" pitchFamily="34" charset="-127"/>
              </a:rPr>
              <a:t>node</a:t>
            </a: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	done = false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	}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1900" smtClean="0">
                <a:latin typeface="Courier New" panose="02070309020205020404" pitchFamily="49" charset="0"/>
                <a:ea typeface="굴림" panose="020B0600000101010101" pitchFamily="34" charset="-127"/>
              </a:rPr>
              <a:t>	} until(done)		</a:t>
            </a:r>
            <a:r>
              <a:rPr lang="en-US" altLang="ko-KR" sz="1900" smtClean="0">
                <a:ea typeface="굴림" panose="020B0600000101010101" pitchFamily="34" charset="-127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Nodes left in UNFINISHED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3557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What to do when detect deadlock?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Shoot a dining lawyer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1648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Include enough resources so that no one ever runs out of resources. Doesn’t have to be infinite, just large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 to your Mom in Toledo, works its way through the phone lines, but if blocked get busy signal.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1028351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SRTF vs RR Example</a:t>
            </a:r>
          </a:p>
        </p:txBody>
      </p:sp>
      <p:grpSp>
        <p:nvGrpSpPr>
          <p:cNvPr id="597079" name="Group 87"/>
          <p:cNvGrpSpPr>
            <a:grpSpLocks/>
          </p:cNvGrpSpPr>
          <p:nvPr/>
        </p:nvGrpSpPr>
        <p:grpSpPr bwMode="auto">
          <a:xfrm>
            <a:off x="735013" y="2786063"/>
            <a:ext cx="7567612" cy="1676400"/>
            <a:chOff x="463" y="1755"/>
            <a:chExt cx="4767" cy="1056"/>
          </a:xfrm>
        </p:grpSpPr>
        <p:sp>
          <p:nvSpPr>
            <p:cNvPr id="30768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30769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30788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89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70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30786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87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71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30784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85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72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30782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83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73" name="Group 41"/>
            <p:cNvGrpSpPr>
              <a:grpSpLocks/>
            </p:cNvGrpSpPr>
            <p:nvPr/>
          </p:nvGrpSpPr>
          <p:grpSpPr bwMode="auto">
            <a:xfrm>
              <a:off x="584" y="2360"/>
              <a:ext cx="422" cy="451"/>
              <a:chOff x="622" y="1296"/>
              <a:chExt cx="338" cy="451"/>
            </a:xfrm>
          </p:grpSpPr>
          <p:sp>
            <p:nvSpPr>
              <p:cNvPr id="30780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81" name="Text Box 43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sp>
          <p:nvSpPr>
            <p:cNvPr id="30774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5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CABAB…</a:t>
              </a:r>
            </a:p>
          </p:txBody>
        </p:sp>
        <p:sp>
          <p:nvSpPr>
            <p:cNvPr id="30775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C</a:t>
              </a:r>
            </a:p>
          </p:txBody>
        </p:sp>
        <p:grpSp>
          <p:nvGrpSpPr>
            <p:cNvPr id="30776" name="Group 75"/>
            <p:cNvGrpSpPr>
              <a:grpSpLocks/>
            </p:cNvGrpSpPr>
            <p:nvPr/>
          </p:nvGrpSpPr>
          <p:grpSpPr bwMode="auto">
            <a:xfrm>
              <a:off x="1064" y="2360"/>
              <a:ext cx="422" cy="451"/>
              <a:chOff x="622" y="1296"/>
              <a:chExt cx="338" cy="451"/>
            </a:xfrm>
          </p:grpSpPr>
          <p:sp>
            <p:nvSpPr>
              <p:cNvPr id="30778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79" name="Text Box 77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sp>
          <p:nvSpPr>
            <p:cNvPr id="30777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/>
                <a:t>RR 1ms time slice</a:t>
              </a:r>
            </a:p>
          </p:txBody>
        </p:sp>
      </p:grpSp>
      <p:grpSp>
        <p:nvGrpSpPr>
          <p:cNvPr id="597081" name="Group 89"/>
          <p:cNvGrpSpPr>
            <a:grpSpLocks/>
          </p:cNvGrpSpPr>
          <p:nvPr/>
        </p:nvGrpSpPr>
        <p:grpSpPr bwMode="auto">
          <a:xfrm>
            <a:off x="835025" y="957263"/>
            <a:ext cx="7467600" cy="1784350"/>
            <a:chOff x="526" y="603"/>
            <a:chExt cx="4704" cy="1124"/>
          </a:xfrm>
        </p:grpSpPr>
        <p:grpSp>
          <p:nvGrpSpPr>
            <p:cNvPr id="30750" name="Group 72"/>
            <p:cNvGrpSpPr>
              <a:grpSpLocks/>
            </p:cNvGrpSpPr>
            <p:nvPr/>
          </p:nvGrpSpPr>
          <p:grpSpPr bwMode="auto">
            <a:xfrm>
              <a:off x="4424" y="1276"/>
              <a:ext cx="422" cy="451"/>
              <a:chOff x="622" y="1296"/>
              <a:chExt cx="338" cy="451"/>
            </a:xfrm>
          </p:grpSpPr>
          <p:sp>
            <p:nvSpPr>
              <p:cNvPr id="30766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7" name="Text Box 74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grpSp>
          <p:nvGrpSpPr>
            <p:cNvPr id="30751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30760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1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2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3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4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65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52" name="Group 14"/>
            <p:cNvGrpSpPr>
              <a:grpSpLocks/>
            </p:cNvGrpSpPr>
            <p:nvPr/>
          </p:nvGrpSpPr>
          <p:grpSpPr bwMode="auto">
            <a:xfrm>
              <a:off x="575" y="1276"/>
              <a:ext cx="431" cy="451"/>
              <a:chOff x="615" y="1296"/>
              <a:chExt cx="345" cy="451"/>
            </a:xfrm>
          </p:grpSpPr>
          <p:sp>
            <p:nvSpPr>
              <p:cNvPr id="30758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59" name="Text Box 13"/>
              <p:cNvSpPr txBox="1">
                <a:spLocks noChangeArrowheads="1"/>
              </p:cNvSpPr>
              <p:nvPr/>
            </p:nvSpPr>
            <p:spPr bwMode="auto">
              <a:xfrm>
                <a:off x="615" y="1343"/>
                <a:ext cx="30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754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30756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757" name="Text Box 79"/>
            <p:cNvSpPr txBox="1">
              <a:spLocks noChangeArrowheads="1"/>
            </p:cNvSpPr>
            <p:nvPr/>
          </p:nvSpPr>
          <p:spPr bwMode="auto">
            <a:xfrm>
              <a:off x="1873" y="1230"/>
              <a:ext cx="20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/>
                <a:t>RR 100ms time slice</a:t>
              </a:r>
            </a:p>
          </p:txBody>
        </p:sp>
      </p:grpSp>
      <p:grpSp>
        <p:nvGrpSpPr>
          <p:cNvPr id="597080" name="Group 88"/>
          <p:cNvGrpSpPr>
            <a:grpSpLocks/>
          </p:cNvGrpSpPr>
          <p:nvPr/>
        </p:nvGrpSpPr>
        <p:grpSpPr bwMode="auto">
          <a:xfrm>
            <a:off x="823913" y="4614863"/>
            <a:ext cx="7478712" cy="1784350"/>
            <a:chOff x="519" y="2907"/>
            <a:chExt cx="4711" cy="1124"/>
          </a:xfrm>
        </p:grpSpPr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30730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30748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49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31" name="Group 53"/>
            <p:cNvGrpSpPr>
              <a:grpSpLocks/>
            </p:cNvGrpSpPr>
            <p:nvPr/>
          </p:nvGrpSpPr>
          <p:grpSpPr bwMode="auto">
            <a:xfrm>
              <a:off x="584" y="3580"/>
              <a:ext cx="422" cy="451"/>
              <a:chOff x="622" y="1296"/>
              <a:chExt cx="338" cy="451"/>
            </a:xfrm>
          </p:grpSpPr>
          <p:sp>
            <p:nvSpPr>
              <p:cNvPr id="30746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47" name="Text Box 55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sp>
          <p:nvSpPr>
            <p:cNvPr id="30732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30733" name="Text Box 59"/>
            <p:cNvSpPr txBox="1">
              <a:spLocks noChangeArrowheads="1"/>
            </p:cNvSpPr>
            <p:nvPr/>
          </p:nvSpPr>
          <p:spPr bwMode="auto">
            <a:xfrm>
              <a:off x="519" y="29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grpSp>
          <p:nvGrpSpPr>
            <p:cNvPr id="30734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30744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45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64"/>
            <p:cNvGrpSpPr>
              <a:grpSpLocks/>
            </p:cNvGrpSpPr>
            <p:nvPr/>
          </p:nvGrpSpPr>
          <p:grpSpPr bwMode="auto">
            <a:xfrm>
              <a:off x="1016" y="3580"/>
              <a:ext cx="422" cy="451"/>
              <a:chOff x="622" y="1296"/>
              <a:chExt cx="338" cy="451"/>
            </a:xfrm>
          </p:grpSpPr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43" name="Text Box 66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9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/>
                  <a:t>I/O</a:t>
                </a:r>
              </a:p>
            </p:txBody>
          </p:sp>
        </p:grpSp>
        <p:grpSp>
          <p:nvGrpSpPr>
            <p:cNvPr id="30736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30740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741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0737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30738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30739" name="Text Box 81"/>
            <p:cNvSpPr txBox="1">
              <a:spLocks noChangeArrowheads="1"/>
            </p:cNvSpPr>
            <p:nvPr/>
          </p:nvSpPr>
          <p:spPr bwMode="auto">
            <a:xfrm>
              <a:off x="2569" y="3435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/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6553200" y="1905000"/>
            <a:ext cx="2438400" cy="1143000"/>
          </a:xfrm>
          <a:prstGeom prst="wedgeRoundRectCallout">
            <a:avLst>
              <a:gd name="adj1" fmla="val -71157"/>
              <a:gd name="adj2" fmla="val 57222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Disk Utilization:</a:t>
            </a:r>
          </a:p>
          <a:p>
            <a:pPr>
              <a:buFontTx/>
              <a:buNone/>
            </a:pPr>
            <a:r>
              <a:rPr lang="en-US" altLang="en-US"/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6629400" y="4191000"/>
            <a:ext cx="22860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Disk Utilization:</a:t>
            </a:r>
          </a:p>
          <a:p>
            <a:pPr>
              <a:buFontTx/>
              <a:buNone/>
            </a:pPr>
            <a:r>
              <a:rPr lang="en-US" altLang="en-US"/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6553200" y="457200"/>
            <a:ext cx="22860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Disk Utilization:</a:t>
            </a:r>
          </a:p>
          <a:p>
            <a:pPr>
              <a:buFontTx/>
              <a:buNone/>
            </a:pPr>
            <a:r>
              <a:rPr lang="en-US" altLang="en-US"/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105174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Techniques for Preventing Deadlock (con’t)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198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Example (x.P, y.P, z.P,…)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681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smtClean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417" y="3042"/>
              <a:ext cx="836" cy="4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574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6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mtClean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 ([Max</a:t>
            </a:r>
            <a:r>
              <a:rPr lang="en-US" altLang="ko-KR" baseline="-25000" smtClean="0">
                <a:solidFill>
                  <a:schemeClr val="hlink"/>
                </a:solidFill>
                <a:ea typeface="굴림" panose="020B0600000101010101" pitchFamily="34" charset="-127"/>
              </a:rPr>
              <a:t>node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]-[Alloc</a:t>
            </a:r>
            <a:r>
              <a:rPr lang="en-US" altLang="ko-KR" baseline="-25000" smtClean="0">
                <a:solidFill>
                  <a:schemeClr val="hlink"/>
                </a:solidFill>
                <a:ea typeface="굴림" panose="020B0600000101010101" pitchFamily="34" charset="-127"/>
              </a:rPr>
              <a:t>node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] ≤ [Avail]) for ([Request</a:t>
            </a:r>
            <a:r>
              <a:rPr lang="en-US" altLang="ko-KR" baseline="-25000" smtClean="0">
                <a:solidFill>
                  <a:schemeClr val="hlink"/>
                </a:solidFill>
                <a:ea typeface="굴림" panose="020B0600000101010101" pitchFamily="34" charset="-127"/>
              </a:rPr>
              <a:t>node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, T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, … T</a:t>
            </a:r>
            <a:r>
              <a:rPr lang="en-US" altLang="ko-KR" baseline="-25000" smtClean="0">
                <a:ea typeface="굴림" panose="020B0600000101010101" pitchFamily="34" charset="-127"/>
              </a:rPr>
              <a:t>n</a:t>
            </a:r>
            <a:r>
              <a:rPr lang="en-US" altLang="ko-KR" smtClean="0">
                <a:ea typeface="굴림" panose="020B0600000101010101" pitchFamily="34" charset="-127"/>
              </a:rPr>
              <a:t>} with T</a:t>
            </a:r>
            <a:r>
              <a:rPr lang="en-US" altLang="ko-KR" baseline="-25000" smtClean="0">
                <a:ea typeface="굴림" panose="020B0600000101010101" pitchFamily="34" charset="-127"/>
              </a:rPr>
              <a:t>1</a:t>
            </a:r>
            <a:r>
              <a:rPr lang="en-US" altLang="ko-KR" smtClean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smtClean="0">
                <a:ea typeface="굴림" panose="020B0600000101010101" pitchFamily="34" charset="-127"/>
              </a:rPr>
              <a:t>2</a:t>
            </a:r>
            <a:r>
              <a:rPr lang="en-US" altLang="ko-KR" smtClean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233181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9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382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Is last chopstick but someone will have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It’s 2</a:t>
            </a:r>
            <a:r>
              <a:rPr lang="en-US" altLang="ko-KR" baseline="30000" smtClean="0">
                <a:ea typeface="굴림" panose="020B0600000101010101" pitchFamily="34" charset="-127"/>
              </a:rPr>
              <a:t>nd</a:t>
            </a:r>
            <a:r>
              <a:rPr lang="en-US" altLang="ko-KR" smtClean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It’s 3</a:t>
            </a:r>
            <a:r>
              <a:rPr lang="en-US" altLang="ko-KR" baseline="30000" smtClean="0">
                <a:ea typeface="굴림" panose="020B0600000101010101" pitchFamily="34" charset="-127"/>
              </a:rPr>
              <a:t>rd</a:t>
            </a:r>
            <a:r>
              <a:rPr lang="en-US" altLang="ko-KR" smtClean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893888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0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2819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Physical Reality: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to multiplex use of Memory (Today)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Probably don’t want different threads to even have access to each other’s memory (protection)</a:t>
            </a:r>
          </a:p>
        </p:txBody>
      </p:sp>
    </p:spTree>
    <p:extLst>
      <p:ext uri="{BB962C8B-B14F-4D97-AF65-F5344CB8AC3E}">
        <p14:creationId xmlns:p14="http://schemas.microsoft.com/office/powerpoint/2010/main" val="260831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 smtClean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>
                <a:latin typeface="+mj-lt"/>
              </a:rPr>
              <a:t>Dive deeper into the concepts and mechanisms of memory sharing and address translation</a:t>
            </a:r>
          </a:p>
          <a:p>
            <a:r>
              <a:rPr lang="en-US" altLang="en-US" dirty="0" smtClean="0">
                <a:latin typeface="+mj-lt"/>
              </a:rPr>
              <a:t>Enabler of many key aspects of operating systems</a:t>
            </a:r>
          </a:p>
          <a:p>
            <a:pPr lvl="1"/>
            <a:r>
              <a:rPr lang="en-US" altLang="en-US" dirty="0" smtClean="0">
                <a:latin typeface="+mj-lt"/>
              </a:rPr>
              <a:t>Protection</a:t>
            </a:r>
          </a:p>
          <a:p>
            <a:pPr lvl="1"/>
            <a:r>
              <a:rPr lang="en-US" altLang="en-US" dirty="0" smtClean="0">
                <a:latin typeface="+mj-lt"/>
              </a:rPr>
              <a:t>Multi-programming</a:t>
            </a:r>
          </a:p>
          <a:p>
            <a:pPr lvl="1"/>
            <a:r>
              <a:rPr lang="en-US" altLang="en-US" dirty="0" smtClean="0">
                <a:latin typeface="+mj-lt"/>
              </a:rPr>
              <a:t>Isolation</a:t>
            </a:r>
          </a:p>
          <a:p>
            <a:pPr lvl="1"/>
            <a:r>
              <a:rPr lang="en-US" altLang="en-US" dirty="0" smtClean="0">
                <a:latin typeface="+mj-lt"/>
              </a:rPr>
              <a:t>Memory resource management</a:t>
            </a:r>
          </a:p>
          <a:p>
            <a:pPr lvl="1"/>
            <a:r>
              <a:rPr lang="en-US" altLang="en-US" dirty="0" smtClean="0">
                <a:latin typeface="+mj-lt"/>
              </a:rPr>
              <a:t>I/O efficiency</a:t>
            </a:r>
          </a:p>
          <a:p>
            <a:pPr lvl="1"/>
            <a:r>
              <a:rPr lang="en-US" altLang="en-US" dirty="0" smtClean="0">
                <a:latin typeface="+mj-lt"/>
              </a:rPr>
              <a:t>Sharing</a:t>
            </a:r>
          </a:p>
          <a:p>
            <a:pPr lvl="1"/>
            <a:r>
              <a:rPr lang="en-US" altLang="en-US" dirty="0" smtClean="0">
                <a:latin typeface="+mj-lt"/>
              </a:rPr>
              <a:t>Inter-process communication</a:t>
            </a:r>
          </a:p>
          <a:p>
            <a:pPr lvl="1"/>
            <a:r>
              <a:rPr lang="en-US" altLang="en-US" dirty="0" smtClean="0">
                <a:latin typeface="+mj-lt"/>
              </a:rPr>
              <a:t>Debugging</a:t>
            </a:r>
          </a:p>
          <a:p>
            <a:pPr lvl="1"/>
            <a:r>
              <a:rPr lang="en-US" altLang="en-US" dirty="0" smtClean="0">
                <a:latin typeface="+mj-lt"/>
              </a:rPr>
              <a:t>Demand paging</a:t>
            </a:r>
          </a:p>
          <a:p>
            <a:r>
              <a:rPr lang="en-US" altLang="en-US" dirty="0" smtClean="0">
                <a:latin typeface="+mj-lt"/>
              </a:rPr>
              <a:t>Today: Linking, Segmentation, Paged Virtual Address </a:t>
            </a:r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0298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389438"/>
            <a:ext cx="8382000" cy="2286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“Passive” component of a process</a:t>
            </a:r>
          </a:p>
          <a:p>
            <a:pPr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Different pages of memory can be given special behavior (Read Only, Invisible to user programs, etc).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Programs protected from themselves</a:t>
            </a:r>
          </a:p>
        </p:txBody>
      </p:sp>
    </p:spTree>
    <p:extLst>
      <p:ext uri="{BB962C8B-B14F-4D97-AF65-F5344CB8AC3E}">
        <p14:creationId xmlns:p14="http://schemas.microsoft.com/office/powerpoint/2010/main" val="93605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dirty="0" smtClean="0"/>
              <a:t>Recall: Loading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storage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76400"/>
            <a:ext cx="296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Hardware Virtualization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1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09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1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6634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Processes</a:t>
            </a:r>
            <a:endParaRPr lang="en-US" sz="1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53552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Address Spaces</a:t>
            </a:r>
            <a:endParaRPr lang="en-US" sz="14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607250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Files</a:t>
            </a:r>
            <a:endParaRPr lang="en-US" sz="14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51090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ISA</a:t>
            </a:r>
            <a:endParaRPr lang="en-US" sz="14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5492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Windows</a:t>
            </a:r>
            <a:endParaRPr lang="en-US" sz="14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6682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Sockets</a:t>
            </a:r>
            <a:endParaRPr lang="en-US" sz="14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86811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Threads</a:t>
            </a:r>
            <a:endParaRPr lang="en-US" sz="14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Protection Boundary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Ctrlr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612062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5908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6987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data1:	dw 	32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	…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start:	lw	r1,0(data1)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jal	checkit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loop:	addi r1, r1, -1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bnz 	r1, loop		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checkit: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190750"/>
            <a:ext cx="299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1907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</a:t>
              </a:r>
              <a:r>
                <a:rPr lang="en-US" altLang="ko-KR" sz="1800">
                  <a:solidFill>
                    <a:srgbClr val="FF0000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0300</a:t>
              </a:r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	00000020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   …	   …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0x0900	8C20</a:t>
              </a:r>
              <a:r>
                <a:rPr lang="en-US" altLang="ko-KR" sz="1800">
                  <a:solidFill>
                    <a:srgbClr val="FF0000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00C0</a:t>
              </a:r>
              <a:endParaRPr lang="en-US" altLang="ko-KR" sz="1800">
                <a:latin typeface="Courier New" panose="02070309020205020404" pitchFamily="49" charset="0"/>
                <a:ea typeface="굴림" panose="020B0600000101010101" pitchFamily="34" charset="-127"/>
              </a:endParaRP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0x0904	0C00</a:t>
              </a:r>
              <a:r>
                <a:rPr lang="en-US" altLang="ko-KR" sz="1800">
                  <a:solidFill>
                    <a:srgbClr val="00FFFF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0280</a:t>
              </a:r>
              <a:endParaRPr lang="en-US" altLang="ko-KR" sz="1800">
                <a:latin typeface="Courier New" panose="02070309020205020404" pitchFamily="49" charset="0"/>
                <a:ea typeface="굴림" panose="020B0600000101010101" pitchFamily="34" charset="-127"/>
              </a:endParaRP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</a:t>
              </a:r>
              <a:r>
                <a:rPr lang="en-US" altLang="ko-KR" sz="1800">
                  <a:solidFill>
                    <a:srgbClr val="008000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0908</a:t>
              </a:r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	2021FFFF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0x090C	1420</a:t>
              </a:r>
              <a:r>
                <a:rPr lang="en-US" altLang="ko-KR" sz="1800">
                  <a:solidFill>
                    <a:srgbClr val="008000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0242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 …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0x</a:t>
              </a:r>
              <a:r>
                <a:rPr lang="en-US" altLang="ko-KR" sz="1800">
                  <a:solidFill>
                    <a:srgbClr val="00FFFF"/>
                  </a:solidFill>
                  <a:latin typeface="Courier New" panose="02070309020205020404" pitchFamily="49" charset="0"/>
                  <a:ea typeface="굴림" panose="020B0600000101010101" pitchFamily="34" charset="-127"/>
                </a:rPr>
                <a:t>0A00</a:t>
              </a:r>
              <a:endParaRPr lang="en-US" altLang="ko-KR" sz="1800">
                <a:latin typeface="Courier New" panose="02070309020205020404" pitchFamily="49" charset="0"/>
                <a:ea typeface="굴림" panose="020B0600000101010101" pitchFamily="34" charset="-127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394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002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Assume 4byte words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0x300 = 4 * 0x0C0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0x0C0 = 0000 1100 0000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1242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723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Another method for exploiting past behavior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First used in CTSS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Multiple queues, each with different priority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Higher priority queues often considered “foreground” tasks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Each queue has its own scheduling algorithm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e.g. foreground – RR, background – FCFS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Sometimes multiple RR priorities with quantum increasing exponentially (highest:1ms, next:2ms, next: 4ms, etc)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Adjust each job’s priority as follows (details vary)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Job starts in highest priority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timeout expires, drop one level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590800" y="6858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5715000" y="990600"/>
            <a:ext cx="3429000" cy="914400"/>
            <a:chOff x="3600" y="624"/>
            <a:chExt cx="2160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3931" y="624"/>
              <a:ext cx="182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Long-Running Compute</a:t>
              </a:r>
              <a:br>
                <a:rPr lang="en-US" altLang="ko-KR">
                  <a:ea typeface="굴림" panose="020B0600000101010101" pitchFamily="34" charset="-127"/>
                </a:rPr>
              </a:br>
              <a:r>
                <a:rPr lang="en-US" altLang="ko-KR">
                  <a:ea typeface="굴림" panose="020B0600000101010101" pitchFamily="34" charset="-127"/>
                </a:rPr>
                <a:t>Tasks Demoted to </a:t>
              </a:r>
              <a:br>
                <a:rPr lang="en-US" altLang="ko-KR">
                  <a:ea typeface="굴림" panose="020B0600000101010101" pitchFamily="34" charset="-127"/>
                </a:rPr>
              </a:br>
              <a:r>
                <a:rPr lang="en-US" altLang="ko-KR">
                  <a:ea typeface="굴림" panose="020B0600000101010101" pitchFamily="34" charset="-127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82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0300</a:t>
            </a:r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00000020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  …	  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0x0900	8C20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00C0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0x0904	0C00</a:t>
            </a:r>
            <a:r>
              <a:rPr lang="en-US" altLang="ko-KR" sz="1800">
                <a:solidFill>
                  <a:srgbClr val="00FFFF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0280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</a:t>
            </a:r>
            <a:r>
              <a:rPr lang="en-US" altLang="ko-KR" sz="1800">
                <a:solidFill>
                  <a:srgbClr val="008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0908</a:t>
            </a:r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2021FFFF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0x090C	1420</a:t>
            </a:r>
            <a:r>
              <a:rPr lang="en-US" altLang="ko-KR" sz="1800">
                <a:solidFill>
                  <a:srgbClr val="008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0242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</a:t>
            </a:r>
            <a:r>
              <a:rPr lang="en-US" altLang="ko-KR" sz="1800">
                <a:solidFill>
                  <a:srgbClr val="00FFFF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0A00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data1:	dw 	32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	…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start:	lw	r1,0(data1)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jal	checkit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loop:	addi r1, r1, -1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bnz 	r1, loop		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checkit: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99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8C2000C0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0C000340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2021FFFF</a:t>
              </a:r>
            </a:p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912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>
                  <a:latin typeface="Courier New" panose="02070309020205020404" pitchFamily="49" charset="0"/>
                  <a:ea typeface="굴림" panose="020B0600000101010101" pitchFamily="34" charset="-127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1397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</a:rPr>
                <a:t>Physical </a:t>
              </a:r>
            </a:p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1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432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432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 smtClean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9241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0x300	00000020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  …	  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0x900	8C2000C0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0x904	0C000280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0x908	2021FFFF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0x90C	14200242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6576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8511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data1:	dw 	32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	…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start:	lw	r1,0(data1)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jal	checkit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loop:	addi r1, r1, -1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bnz 	r1, r0, loop		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checkit: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343150"/>
            <a:ext cx="299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34315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4478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2819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835650"/>
            <a:ext cx="912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2057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3716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5893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81875" y="762000"/>
            <a:ext cx="113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Physical</a:t>
            </a:r>
          </a:p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9718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1336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96000"/>
            <a:ext cx="427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>
                <a:latin typeface="Helvetica" panose="020B0604020202020204" pitchFamily="34" charset="0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256529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384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384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9194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1300</a:t>
            </a:r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00000020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  …	  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0x1900	8C20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04C0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0x1904	0C00</a:t>
            </a:r>
            <a:r>
              <a:rPr lang="en-US" altLang="ko-KR" sz="1800">
                <a:solidFill>
                  <a:srgbClr val="00FFFF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0680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 lvl="1"/>
            <a:r>
              <a:rPr lang="en-US" altLang="ko-KR" sz="1800">
                <a:solidFill>
                  <a:srgbClr val="0082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0x1908</a:t>
            </a:r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2021FFFF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0x190C	1420</a:t>
            </a:r>
            <a:r>
              <a:rPr lang="en-US" altLang="ko-KR" sz="1800">
                <a:solidFill>
                  <a:srgbClr val="008200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0642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 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0x</a:t>
            </a:r>
            <a:r>
              <a:rPr lang="en-US" altLang="ko-KR" sz="1800">
                <a:solidFill>
                  <a:srgbClr val="00FFFF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1A00</a:t>
            </a:r>
            <a:endParaRPr lang="en-US" altLang="ko-KR" sz="180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6528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8463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data1:	dw 	32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	…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start:	lw	r1,0(data1)	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jal	checkit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loop:	addi r1, r1, -1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	bnz 	r1, r0, loop		…</a:t>
            </a:r>
          </a:p>
          <a:p>
            <a:pPr lvl="1"/>
            <a:r>
              <a:rPr lang="en-US" altLang="ko-KR" sz="1800">
                <a:latin typeface="Courier New" panose="02070309020205020404" pitchFamily="49" charset="0"/>
                <a:ea typeface="굴림" panose="020B0600000101010101" pitchFamily="34" charset="-127"/>
              </a:rPr>
              <a:t>checkit: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338387"/>
            <a:ext cx="299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3786188" y="2338387"/>
            <a:ext cx="322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Processor view of memory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4430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814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830887"/>
            <a:ext cx="912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2052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3668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7620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 smtClean="0">
                <a:latin typeface="Helvetica" panose="020B0604020202020204" pitchFamily="34" charset="0"/>
              </a:rPr>
              <a:t>Physical</a:t>
            </a:r>
            <a:br>
              <a:rPr lang="en-US" altLang="en-US" sz="2000" b="0" dirty="0" smtClean="0">
                <a:latin typeface="Helvetica" panose="020B0604020202020204" pitchFamily="34" charset="0"/>
              </a:rPr>
            </a:br>
            <a:r>
              <a:rPr lang="en-US" altLang="en-US" sz="2000" b="0" dirty="0" smtClean="0">
                <a:latin typeface="Helvetica" panose="020B0604020202020204" pitchFamily="34" charset="0"/>
              </a:rPr>
              <a:t>Memory</a:t>
            </a:r>
            <a:endParaRPr lang="en-US" altLang="en-US" sz="2000" b="0" dirty="0">
              <a:latin typeface="Helvetica" panose="020B0604020202020204" pitchFamily="34" charset="0"/>
            </a:endParaRP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1288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7290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>
                    <a:latin typeface="Courier New" panose="02070309020205020404" pitchFamily="49" charset="0"/>
                    <a:ea typeface="굴림" panose="020B0600000101010101" pitchFamily="34" charset="-127"/>
                  </a:rPr>
                  <a:t>8C2004C0</a:t>
                </a:r>
              </a:p>
              <a:p>
                <a:pPr lvl="1"/>
                <a:r>
                  <a:rPr lang="en-US" altLang="ko-KR" sz="1800">
                    <a:latin typeface="Courier New" panose="02070309020205020404" pitchFamily="49" charset="0"/>
                    <a:ea typeface="굴림" panose="020B0600000101010101" pitchFamily="34" charset="-127"/>
                  </a:rPr>
                  <a:t>0C000680</a:t>
                </a:r>
              </a:p>
              <a:p>
                <a:pPr lvl="1"/>
                <a:r>
                  <a:rPr lang="en-US" altLang="ko-KR" sz="1800">
                    <a:latin typeface="Courier New" panose="02070309020205020404" pitchFamily="49" charset="0"/>
                    <a:ea typeface="굴림" panose="020B0600000101010101" pitchFamily="34" charset="-127"/>
                  </a:rPr>
                  <a:t>2021FFFF</a:t>
                </a:r>
              </a:p>
              <a:p>
                <a:pPr lvl="1"/>
                <a:r>
                  <a:rPr lang="en-US" altLang="ko-KR" sz="1800">
                    <a:latin typeface="Courier New" panose="02070309020205020404" pitchFamily="49" charset="0"/>
                    <a:ea typeface="굴림" panose="020B0600000101010101" pitchFamily="34" charset="-127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>
                    <a:latin typeface="Courier New" panose="02070309020205020404" pitchFamily="49" charset="0"/>
                    <a:ea typeface="굴림" panose="020B0600000101010101" pitchFamily="34" charset="-127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423118"/>
            <a:ext cx="72795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latin typeface="+mj-lt"/>
                <a:cs typeface="Helvetica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latin typeface="+mj-lt"/>
                <a:cs typeface="Helvetica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sz="2000" dirty="0" smtClean="0">
                <a:latin typeface="+mj-lt"/>
                <a:ea typeface="굴림" charset="0"/>
                <a:cs typeface="굴림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sz="2000" dirty="0" smtClean="0">
              <a:latin typeface="+mj-lt"/>
              <a:ea typeface="굴림" charset="0"/>
              <a:cs typeface="굴림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dirty="0" smtClean="0">
              <a:latin typeface="+mj-lt"/>
              <a:cs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5886450" y="7620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Multi-step Processing of a Program for Execution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019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 smtClean="0">
                <a:latin typeface="+mj-lt"/>
                <a:cs typeface="Courier New" panose="02070309020205020404" pitchFamily="49" charset="0"/>
              </a:rPr>
              <a:t>gcc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 smtClean="0">
                <a:latin typeface="+mj-lt"/>
                <a:cs typeface="Courier New" panose="02070309020205020404" pitchFamily="49" charset="0"/>
              </a:rPr>
              <a:t>ld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Small piece of code, </a:t>
            </a:r>
            <a:r>
              <a:rPr lang="en-US" altLang="ko-KR" i="1" dirty="0" smtClean="0">
                <a:latin typeface="+mj-lt"/>
                <a:ea typeface="굴림" panose="020B0600000101010101" pitchFamily="34" charset="-127"/>
              </a:rPr>
              <a:t>stub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, used to locate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</p:spTree>
    <p:extLst>
      <p:ext uri="{BB962C8B-B14F-4D97-AF65-F5344CB8AC3E}">
        <p14:creationId xmlns:p14="http://schemas.microsoft.com/office/powerpoint/2010/main" val="178878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558" y="190500"/>
            <a:ext cx="533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 err="1" smtClean="0">
                <a:ea typeface="굴림" panose="020B0600000101010101" pitchFamily="34" charset="-127"/>
              </a:rPr>
              <a:t>Uniprogramming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638800"/>
          </a:xfrm>
        </p:spPr>
        <p:txBody>
          <a:bodyPr>
            <a:normAutofit lnSpcReduction="10000"/>
          </a:bodyPr>
          <a:lstStyle/>
          <a:p>
            <a:r>
              <a:rPr lang="en-US" altLang="ko-KR" dirty="0" err="1" smtClean="0">
                <a:latin typeface="+mj-lt"/>
                <a:ea typeface="굴림" panose="020B0600000101010101" pitchFamily="34" charset="-127"/>
              </a:rPr>
              <a:t>Uniprogramming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/>
            <a:endParaRPr lang="en-US" altLang="ko-KR" dirty="0">
              <a:latin typeface="+mj-lt"/>
              <a:ea typeface="굴림" panose="020B0600000101010101" pitchFamily="34" charset="-127"/>
            </a:endParaRP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2514600"/>
            <a:ext cx="3478213" cy="2728913"/>
            <a:chOff x="1728" y="2112"/>
            <a:chExt cx="2191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9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800">
                  <a:latin typeface="Helvetica" charset="0"/>
                  <a:ea typeface="ＭＳ Ｐゴシック" charset="0"/>
                  <a:cs typeface="Helvetica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9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>
                    <a:latin typeface="Helvetica" panose="020B0604020202020204" pitchFamily="34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80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>
                    <a:latin typeface="Helvetica" panose="020B0604020202020204" pitchFamily="34" charset="0"/>
                  </a:rPr>
                  <a:t>Operating</a:t>
                </a:r>
              </a:p>
              <a:p>
                <a:r>
                  <a:rPr lang="en-US" altLang="ko-KR" sz="1800">
                    <a:latin typeface="Helvetica" panose="020B0604020202020204" pitchFamily="34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-5400000">
              <a:off x="3068" y="2733"/>
              <a:ext cx="89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Valid 32-bit</a:t>
              </a:r>
            </a:p>
            <a:p>
              <a:r>
                <a:rPr lang="en-US" altLang="ko-KR" sz="1800">
                  <a:latin typeface="Helvetica" panose="020B0604020202020204" pitchFamily="34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573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Multiprogramming (primitive stage)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524000"/>
            <a:ext cx="3478213" cy="2728913"/>
            <a:chOff x="1680" y="2256"/>
            <a:chExt cx="2191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9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80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Operating</a:t>
              </a:r>
            </a:p>
            <a:p>
              <a:r>
                <a:rPr lang="en-US" altLang="ko-KR" sz="1800">
                  <a:latin typeface="Helvetica" panose="020B0604020202020204" pitchFamily="34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0x00020000</a:t>
              </a:r>
            </a:p>
          </p:txBody>
        </p:sp>
      </p:grp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828800"/>
            <a:ext cx="2476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5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Multiprogramming (Version with Protection)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486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Yes: use two special registers </a:t>
            </a:r>
            <a:r>
              <a:rPr lang="en-US" altLang="ko-KR" i="1" smtClean="0">
                <a:latin typeface="+mj-lt"/>
                <a:ea typeface="굴림" panose="020B0600000101010101" pitchFamily="34" charset="-127"/>
              </a:rPr>
              <a:t>BaseAddr</a:t>
            </a:r>
            <a:r>
              <a:rPr lang="en-US" altLang="ko-KR" smtClean="0">
                <a:latin typeface="+mj-lt"/>
                <a:ea typeface="굴림" panose="020B0600000101010101" pitchFamily="34" charset="-127"/>
              </a:rPr>
              <a:t> and </a:t>
            </a:r>
            <a:r>
              <a:rPr lang="en-US" altLang="ko-KR" i="1" smtClean="0">
                <a:latin typeface="+mj-lt"/>
                <a:ea typeface="굴림" panose="020B0600000101010101" pitchFamily="34" charset="-127"/>
              </a:rPr>
              <a:t>LimitAddr</a:t>
            </a:r>
            <a:r>
              <a:rPr lang="en-US" altLang="ko-KR" smtClean="0">
                <a:latin typeface="+mj-lt"/>
                <a:ea typeface="굴림" panose="020B0600000101010101" pitchFamily="34" charset="-127"/>
              </a:rPr>
              <a:t> to prevent user from straying outside designated area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If user tries to access an illegal address, cause an error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During switch, kernel loads new base/limit from PCB (Process Control Block)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User not allowed to change base/limit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1614488"/>
            <a:ext cx="7150100" cy="2728912"/>
            <a:chOff x="872" y="894"/>
            <a:chExt cx="4504" cy="1719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2076" y="2382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0x00000000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2076" y="903"/>
              <a:ext cx="9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0xFFFFFFFF</a:t>
              </a:r>
            </a:p>
          </p:txBody>
        </p:sp>
        <p:sp>
          <p:nvSpPr>
            <p:cNvPr id="31750" name="Rectangle 9"/>
            <p:cNvSpPr>
              <a:spLocks noChangeArrowheads="1"/>
            </p:cNvSpPr>
            <p:nvPr/>
          </p:nvSpPr>
          <p:spPr bwMode="auto">
            <a:xfrm>
              <a:off x="872" y="894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899" y="2238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Application1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988" y="1038"/>
              <a:ext cx="80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Operating</a:t>
              </a:r>
            </a:p>
            <a:p>
              <a:r>
                <a:rPr lang="en-US" altLang="ko-KR" sz="1800">
                  <a:latin typeface="Helvetica" panose="020B0604020202020204" pitchFamily="34" charset="0"/>
                </a:rPr>
                <a:t>System</a:t>
              </a:r>
            </a:p>
          </p:txBody>
        </p:sp>
        <p:sp>
          <p:nvSpPr>
            <p:cNvPr id="31753" name="Text Box 12"/>
            <p:cNvSpPr txBox="1">
              <a:spLocks noChangeArrowheads="1"/>
            </p:cNvSpPr>
            <p:nvPr/>
          </p:nvSpPr>
          <p:spPr bwMode="auto">
            <a:xfrm>
              <a:off x="919" y="1758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Application2</a:t>
              </a: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2072" y="1740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0x00020000</a:t>
              </a:r>
            </a:p>
          </p:txBody>
        </p:sp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3752" y="1668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BaseAddr=0x20000</a:t>
              </a:r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3080" y="180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3752" y="1326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LimitAddr=0x10000</a:t>
              </a: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 flipH="1">
              <a:off x="3080" y="147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85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Better Solution: Address translation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8392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Address Space: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All the addresses and state a process can touch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Each process and kernel has different address space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Consequently, two views of memory: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View from the CPU (what program sees, virtual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View from memory (physical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Translation box (MMU) converts between the two views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Translation essential to implementing protection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If task A cannot even gain access to task B’s data, no way for A to adversely affect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With translation,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603375" y="609600"/>
            <a:ext cx="5788025" cy="1649413"/>
            <a:chOff x="698" y="409"/>
            <a:chExt cx="4263" cy="1201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1005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>
                    <a:latin typeface="Helvetica" panose="020B0604020202020204" pitchFamily="34" charset="0"/>
                  </a:rPr>
                  <a:t>Physical</a:t>
                </a:r>
              </a:p>
              <a:p>
                <a:r>
                  <a:rPr lang="en-US" altLang="ko-KR" sz="1800">
                    <a:latin typeface="Helvetica" panose="020B0604020202020204" pitchFamily="34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dirty="0">
                    <a:latin typeface="Helvetica" panose="020B0604020202020204" pitchFamily="34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dirty="0">
                    <a:latin typeface="Helvetica" panose="020B0604020202020204" pitchFamily="34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1005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>
                    <a:latin typeface="Helvetica" panose="020B0604020202020204" pitchFamily="34" charset="0"/>
                  </a:rPr>
                  <a:t>Virtual</a:t>
                </a:r>
              </a:p>
              <a:p>
                <a:r>
                  <a:rPr lang="en-US" altLang="ko-KR" sz="1800">
                    <a:latin typeface="Helvetica" panose="020B0604020202020204" pitchFamily="34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343"/>
              <a:ext cx="224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Untranslated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19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ko-KR" sz="2800" dirty="0" smtClean="0">
                <a:latin typeface="Helvetica" panose="020B0604020202020204" pitchFamily="34" charset="0"/>
                <a:ea typeface="굴림" panose="020B0600000101010101" pitchFamily="34" charset="-127"/>
              </a:rPr>
              <a:t>Recall: </a:t>
            </a:r>
            <a:r>
              <a:rPr lang="en-US" altLang="ko-KR" sz="2800" dirty="0" smtClean="0">
                <a:latin typeface="Helvetica" panose="020B0604020202020204" pitchFamily="34" charset="0"/>
                <a:ea typeface="굴림" panose="020B0600000101010101" pitchFamily="34" charset="-127"/>
              </a:rPr>
              <a:t>General Address Translation</a:t>
            </a:r>
            <a:endParaRPr lang="en-US" altLang="en-US" sz="2800" dirty="0" smtClean="0">
              <a:latin typeface="Helvetica" panose="020B0604020202020204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46163" y="2928938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Helvetica" charset="0"/>
                <a:cs typeface="Helvetica" charset="0"/>
              </a:rPr>
              <a:t>Prog</a:t>
            </a:r>
            <a:r>
              <a:rPr lang="en-US" sz="2000" dirty="0" smtClean="0">
                <a:latin typeface="Helvetica" charset="0"/>
                <a:cs typeface="Helvetica" charset="0"/>
              </a:rPr>
              <a:t> 1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Virtual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Address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624638" y="2963863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Helvetica" charset="0"/>
                <a:cs typeface="Helvetica" charset="0"/>
              </a:rPr>
              <a:t>Prog</a:t>
            </a:r>
            <a:r>
              <a:rPr lang="en-US" sz="2000" dirty="0" smtClean="0">
                <a:latin typeface="Helvetica" charset="0"/>
                <a:cs typeface="Helvetica" charset="0"/>
              </a:rPr>
              <a:t> 2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Helvetica" charset="0"/>
                <a:cs typeface="Helvetica" charset="0"/>
              </a:rPr>
              <a:t>Virtual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Helvetica" charset="0"/>
                <a:cs typeface="Helvetica" charset="0"/>
              </a:rPr>
              <a:t>Address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Helvetica" charset="0"/>
                <a:cs typeface="Helvetica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>
                  <a:latin typeface="Helvetica" panose="020B0604020202020204" pitchFamily="34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sz="1800">
                  <a:latin typeface="Helvetica" charset="0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OS heap &amp; </a:t>
              </a:r>
            </a:p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Helvetica" panose="020B0604020202020204" pitchFamily="34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B52FC"/>
                </a:solidFill>
                <a:latin typeface="Helvetica" panose="020B0604020202020204" pitchFamily="34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8200"/>
                </a:solidFill>
                <a:latin typeface="Helvetica" panose="020B0604020202020204" pitchFamily="34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  <a:latin typeface="Helvetica" panose="020B0604020202020204" pitchFamily="34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46796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239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Simple Base and Bounds (CRAY-1)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3200400"/>
            <a:ext cx="8686800" cy="3581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Could use base/limit for </a:t>
            </a:r>
            <a:r>
              <a:rPr lang="en-US" altLang="ko-KR" dirty="0" smtClean="0">
                <a:solidFill>
                  <a:schemeClr val="hlink"/>
                </a:solidFill>
                <a:latin typeface="+mj-lt"/>
              </a:rPr>
              <a:t>dynamic address translation</a:t>
            </a:r>
            <a:r>
              <a:rPr lang="en-US" altLang="ko-KR" dirty="0" smtClean="0">
                <a:latin typeface="+mj-lt"/>
              </a:rPr>
              <a:t> – translation happens at execution: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Alter address of every load/store by adding “base”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Generate error if address bigger than limit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This gives program the illusion that it is running on its own dedicated machine, with memory starting at 0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Program gets continuous region of memory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latin typeface="+mj-lt"/>
              </a:rPr>
              <a:t>Addresses within program do not have to be relocated when program placed in different region of DRAM</a:t>
            </a:r>
          </a:p>
        </p:txBody>
      </p:sp>
      <p:grpSp>
        <p:nvGrpSpPr>
          <p:cNvPr id="33795" name="Group 34"/>
          <p:cNvGrpSpPr>
            <a:grpSpLocks/>
          </p:cNvGrpSpPr>
          <p:nvPr/>
        </p:nvGrpSpPr>
        <p:grpSpPr bwMode="auto">
          <a:xfrm>
            <a:off x="228600" y="608013"/>
            <a:ext cx="6705600" cy="2552700"/>
            <a:chOff x="720" y="409"/>
            <a:chExt cx="4224" cy="1608"/>
          </a:xfrm>
        </p:grpSpPr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4268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DRAM</a:t>
              </a:r>
            </a:p>
          </p:txBody>
        </p:sp>
        <p:sp>
          <p:nvSpPr>
            <p:cNvPr id="33798" name="Line 12"/>
            <p:cNvSpPr>
              <a:spLocks noChangeShapeType="1"/>
            </p:cNvSpPr>
            <p:nvPr/>
          </p:nvSpPr>
          <p:spPr bwMode="auto">
            <a:xfrm>
              <a:off x="1396" y="1104"/>
              <a:ext cx="16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799" name="Oval 9"/>
            <p:cNvSpPr>
              <a:spLocks noChangeArrowheads="1"/>
            </p:cNvSpPr>
            <p:nvPr/>
          </p:nvSpPr>
          <p:spPr bwMode="auto">
            <a:xfrm>
              <a:off x="2296" y="1310"/>
              <a:ext cx="385" cy="408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>
                <a:solidFill>
                  <a:srgbClr val="00FFFF"/>
                </a:solidFill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2276" y="1274"/>
              <a:ext cx="44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4000">
                  <a:latin typeface="Helvetica" panose="020B0604020202020204" pitchFamily="34" charset="0"/>
                </a:rPr>
                <a:t>&lt;</a:t>
              </a:r>
              <a:r>
                <a:rPr lang="en-US" altLang="ko-KR" sz="2800">
                  <a:latin typeface="Helvetica" panose="020B0604020202020204" pitchFamily="34" charset="0"/>
                </a:rPr>
                <a:t>?</a:t>
              </a:r>
              <a:endParaRPr lang="en-US" altLang="ko-KR" sz="4800">
                <a:latin typeface="Helvetica" panose="020B0604020202020204" pitchFamily="34" charset="0"/>
              </a:endParaRPr>
            </a:p>
          </p:txBody>
        </p:sp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3001" y="842"/>
              <a:ext cx="386" cy="458"/>
              <a:chOff x="2304" y="992"/>
              <a:chExt cx="528" cy="592"/>
            </a:xfrm>
          </p:grpSpPr>
          <p:sp>
            <p:nvSpPr>
              <p:cNvPr id="33813" name="Oval 14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528" cy="528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ko-KR" altLang="en-US" sz="1800">
                  <a:solidFill>
                    <a:srgbClr val="00FFFF"/>
                  </a:solidFill>
                  <a:latin typeface="Helvetica" panose="020B0604020202020204" pitchFamily="34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33814" name="Text Box 15"/>
              <p:cNvSpPr txBox="1">
                <a:spLocks noChangeArrowheads="1"/>
              </p:cNvSpPr>
              <p:nvPr/>
            </p:nvSpPr>
            <p:spPr bwMode="auto">
              <a:xfrm>
                <a:off x="2380" y="992"/>
                <a:ext cx="41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4000">
                    <a:latin typeface="Helvetica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33802" name="Line 19"/>
            <p:cNvSpPr>
              <a:spLocks noChangeShapeType="1"/>
            </p:cNvSpPr>
            <p:nvPr/>
          </p:nvSpPr>
          <p:spPr bwMode="auto">
            <a:xfrm>
              <a:off x="3212" y="669"/>
              <a:ext cx="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803" name="Text Box 20"/>
            <p:cNvSpPr txBox="1">
              <a:spLocks noChangeArrowheads="1"/>
            </p:cNvSpPr>
            <p:nvPr/>
          </p:nvSpPr>
          <p:spPr bwMode="auto">
            <a:xfrm>
              <a:off x="2938" y="409"/>
              <a:ext cx="5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>
                  <a:latin typeface="Helvetica" panose="020B0604020202020204" pitchFamily="34" charset="0"/>
                </a:rPr>
                <a:t>Base</a:t>
              </a:r>
            </a:p>
          </p:txBody>
        </p:sp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1392" y="1415"/>
              <a:ext cx="57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>
                  <a:latin typeface="Helvetica" panose="020B0604020202020204" pitchFamily="34" charset="0"/>
                </a:rPr>
                <a:t>Limit</a:t>
              </a:r>
            </a:p>
          </p:txBody>
        </p:sp>
        <p:sp>
          <p:nvSpPr>
            <p:cNvPr id="33805" name="Line 22"/>
            <p:cNvSpPr>
              <a:spLocks noChangeShapeType="1"/>
            </p:cNvSpPr>
            <p:nvPr/>
          </p:nvSpPr>
          <p:spPr bwMode="auto">
            <a:xfrm>
              <a:off x="1945" y="1520"/>
              <a:ext cx="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806" name="Line 23"/>
            <p:cNvSpPr>
              <a:spLocks noChangeShapeType="1"/>
            </p:cNvSpPr>
            <p:nvPr/>
          </p:nvSpPr>
          <p:spPr bwMode="auto">
            <a:xfrm>
              <a:off x="2494" y="1099"/>
              <a:ext cx="0" cy="21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>
              <a:off x="3381" y="1099"/>
              <a:ext cx="88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808" name="Rectangle 25"/>
            <p:cNvSpPr>
              <a:spLocks noChangeArrowheads="1"/>
            </p:cNvSpPr>
            <p:nvPr/>
          </p:nvSpPr>
          <p:spPr bwMode="auto">
            <a:xfrm>
              <a:off x="720" y="923"/>
              <a:ext cx="676" cy="338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>
                  <a:latin typeface="Helvetica" panose="020B0604020202020204" pitchFamily="34" charset="0"/>
                </a:rPr>
                <a:t>CPU</a:t>
              </a:r>
            </a:p>
          </p:txBody>
        </p:sp>
        <p:sp>
          <p:nvSpPr>
            <p:cNvPr id="33809" name="Text Box 26"/>
            <p:cNvSpPr txBox="1">
              <a:spLocks noChangeArrowheads="1"/>
            </p:cNvSpPr>
            <p:nvPr/>
          </p:nvSpPr>
          <p:spPr bwMode="auto">
            <a:xfrm>
              <a:off x="1387" y="554"/>
              <a:ext cx="89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>
                  <a:latin typeface="Helvetica" panose="020B0604020202020204" pitchFamily="34" charset="0"/>
                </a:rPr>
                <a:t>Virtual</a:t>
              </a:r>
            </a:p>
            <a:p>
              <a:r>
                <a:rPr lang="en-US" altLang="ko-KR">
                  <a:latin typeface="Helvetica" panose="020B0604020202020204" pitchFamily="34" charset="0"/>
                </a:rPr>
                <a:t>Address</a:t>
              </a:r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3414" y="1176"/>
              <a:ext cx="90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>
                  <a:latin typeface="Helvetica" panose="020B0604020202020204" pitchFamily="34" charset="0"/>
                </a:rPr>
                <a:t>Physical</a:t>
              </a:r>
            </a:p>
            <a:p>
              <a:r>
                <a:rPr lang="en-US" altLang="ko-KR">
                  <a:latin typeface="Helvetica" panose="020B0604020202020204" pitchFamily="34" charset="0"/>
                </a:rPr>
                <a:t>Address</a:t>
              </a:r>
            </a:p>
          </p:txBody>
        </p:sp>
        <p:sp>
          <p:nvSpPr>
            <p:cNvPr id="33811" name="Text Box 31"/>
            <p:cNvSpPr txBox="1">
              <a:spLocks noChangeArrowheads="1"/>
            </p:cNvSpPr>
            <p:nvPr/>
          </p:nvSpPr>
          <p:spPr bwMode="auto">
            <a:xfrm>
              <a:off x="2904" y="1728"/>
              <a:ext cx="10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>
                  <a:solidFill>
                    <a:schemeClr val="hlink"/>
                  </a:solidFill>
                  <a:latin typeface="Helvetica" panose="020B0604020202020204" pitchFamily="34" charset="0"/>
                </a:rPr>
                <a:t>No: Error!</a:t>
              </a:r>
            </a:p>
          </p:txBody>
        </p:sp>
        <p:sp>
          <p:nvSpPr>
            <p:cNvPr id="33812" name="Freeform 32"/>
            <p:cNvSpPr>
              <a:spLocks/>
            </p:cNvSpPr>
            <p:nvPr/>
          </p:nvSpPr>
          <p:spPr bwMode="auto">
            <a:xfrm>
              <a:off x="2491" y="1730"/>
              <a:ext cx="409" cy="136"/>
            </a:xfrm>
            <a:custGeom>
              <a:avLst/>
              <a:gdLst>
                <a:gd name="T0" fmla="*/ 0 w 432"/>
                <a:gd name="T1" fmla="*/ 0 h 144"/>
                <a:gd name="T2" fmla="*/ 0 w 432"/>
                <a:gd name="T3" fmla="*/ 26 h 144"/>
                <a:gd name="T4" fmla="*/ 83 w 432"/>
                <a:gd name="T5" fmla="*/ 26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0" y="144"/>
                  </a:lnTo>
                  <a:lnTo>
                    <a:pt x="432" y="144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Completely Fair Scheduler (CFS)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appeared in 2.6.23, modified in 2.6.24</a:t>
            </a:r>
          </a:p>
          <a:p>
            <a:r>
              <a:rPr lang="en-US" dirty="0" smtClean="0"/>
              <a:t>Inspired by Networking “Fair Queueing”</a:t>
            </a:r>
          </a:p>
          <a:p>
            <a:pPr lvl="1"/>
            <a:r>
              <a:rPr lang="en-US" dirty="0" smtClean="0"/>
              <a:t>Each process given their fair share of resources</a:t>
            </a:r>
          </a:p>
          <a:p>
            <a:pPr lvl="1"/>
            <a:r>
              <a:rPr lang="en-US" dirty="0" smtClean="0"/>
              <a:t>Models an “ideal multitasking processor” in which N processes execute simultaneously as if they truly got 1/N of the processor</a:t>
            </a:r>
          </a:p>
          <a:p>
            <a:r>
              <a:rPr lang="en-US" dirty="0" smtClean="0"/>
              <a:t>Idea</a:t>
            </a:r>
            <a:r>
              <a:rPr lang="en-US" dirty="0"/>
              <a:t>: track amount of “virtual time” received by each process when it is executing</a:t>
            </a:r>
          </a:p>
          <a:p>
            <a:pPr lvl="1"/>
            <a:r>
              <a:rPr lang="en-US" dirty="0"/>
              <a:t>Take real execution time, scale by </a:t>
            </a:r>
            <a:r>
              <a:rPr lang="en-US" dirty="0" smtClean="0"/>
              <a:t>factor to reflect time it would have gotten on ideal multiprocessor</a:t>
            </a:r>
            <a:endParaRPr lang="en-US" dirty="0"/>
          </a:p>
          <a:p>
            <a:pPr lvl="2"/>
            <a:r>
              <a:rPr lang="en-US" dirty="0" smtClean="0"/>
              <a:t>So, for instance, multiply real time by N</a:t>
            </a:r>
            <a:endParaRPr lang="en-US" dirty="0"/>
          </a:p>
          <a:p>
            <a:pPr lvl="1"/>
            <a:r>
              <a:rPr lang="en-US" dirty="0"/>
              <a:t>Keep virtual time </a:t>
            </a:r>
            <a:r>
              <a:rPr lang="en-US" dirty="0" smtClean="0"/>
              <a:t>for every process advancing </a:t>
            </a:r>
            <a:r>
              <a:rPr lang="en-US" dirty="0"/>
              <a:t>at same </a:t>
            </a:r>
            <a:r>
              <a:rPr lang="en-US" dirty="0" smtClean="0"/>
              <a:t>rate</a:t>
            </a:r>
          </a:p>
          <a:p>
            <a:pPr lvl="2"/>
            <a:r>
              <a:rPr lang="en-US" dirty="0" smtClean="0"/>
              <a:t>Time sliced to achieve multiplexing</a:t>
            </a:r>
          </a:p>
          <a:p>
            <a:pPr lvl="1"/>
            <a:r>
              <a:rPr lang="en-US" dirty="0" smtClean="0"/>
              <a:t>Uses a red-black tree to always find process which has gotten least amount of virtual time</a:t>
            </a:r>
          </a:p>
          <a:p>
            <a:r>
              <a:rPr lang="en-US" dirty="0" smtClean="0"/>
              <a:t>Automatically track interactivity:</a:t>
            </a:r>
          </a:p>
          <a:p>
            <a:pPr lvl="1"/>
            <a:r>
              <a:rPr lang="en-US" dirty="0" smtClean="0"/>
              <a:t>Interactive process runs less frequently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lower registered virtual time </a:t>
            </a:r>
            <a:r>
              <a:rPr lang="en-US" dirty="0" smtClean="0">
                <a:sym typeface="Symbol" panose="05050102010706020507" pitchFamily="18" charset="2"/>
              </a:rPr>
              <a:t> will run immediately when ready to run</a:t>
            </a:r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6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610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Fragmentation problem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Not every process is the same size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Over time, memory space becomes fragmented</a:t>
            </a:r>
          </a:p>
          <a:p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Would like to have multiple chunks/program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E.g.: Code, Data, Stack</a:t>
            </a:r>
          </a:p>
          <a:p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295400" y="9144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295400" y="12779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295400" y="16891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295400" y="26209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346200" y="9144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13589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295400" y="20415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295400" y="26384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9144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3400" y="9144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9144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0" y="12192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28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 smtClean="0">
                <a:latin typeface="+mj-lt"/>
                <a:ea typeface="굴림" panose="020B0600000101010101" pitchFamily="34" charset="-127"/>
              </a:rPr>
              <a:t>etc</a:t>
            </a: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762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14800" y="685800"/>
            <a:ext cx="4510088" cy="3838575"/>
            <a:chOff x="2592" y="480"/>
            <a:chExt cx="2841" cy="2418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832" y="2481"/>
              <a:ext cx="107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user view of</a:t>
              </a:r>
            </a:p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60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272" y="2482"/>
              <a:ext cx="116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physical </a:t>
              </a:r>
            </a:p>
            <a:p>
              <a:pPr eaLnBrk="1" hangingPunct="1">
                <a:spcBef>
                  <a:spcPct val="5000"/>
                </a:spcBef>
              </a:pPr>
              <a:r>
                <a:rPr lang="en-US" altLang="en-US" sz="1800" b="0">
                  <a:latin typeface="Helvetica" panose="020B0604020202020204" pitchFamily="34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736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619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153400" cy="533400"/>
          </a:xfrm>
        </p:spPr>
        <p:txBody>
          <a:bodyPr/>
          <a:lstStyle/>
          <a:p>
            <a:r>
              <a:rPr lang="en-US" altLang="ko-KR" dirty="0" smtClean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458200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x86 Example: mov [</a:t>
            </a:r>
            <a:r>
              <a:rPr lang="en-US" altLang="ko-KR" smtClean="0">
                <a:solidFill>
                  <a:schemeClr val="hlink"/>
                </a:solidFill>
                <a:latin typeface="+mj-lt"/>
              </a:rPr>
              <a:t>es</a:t>
            </a:r>
            <a:r>
              <a:rPr lang="en-US" altLang="ko-KR" smtClean="0">
                <a:latin typeface="+mj-lt"/>
              </a:rPr>
              <a:t>:bx],ax.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latin typeface="+mj-lt"/>
              </a:rPr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3733800" y="1203325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533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76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Virtual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733800" y="1724025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3614738" y="1035050"/>
            <a:ext cx="4800600" cy="1576388"/>
            <a:chOff x="2277" y="566"/>
            <a:chExt cx="3024" cy="993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Helvetica" panose="020B0604020202020204" pitchFamily="34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529" y="1115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Physical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5218113" y="746125"/>
            <a:ext cx="2822575" cy="1041400"/>
            <a:chOff x="3287" y="384"/>
            <a:chExt cx="1778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Helvetica" panose="020B0604020202020204" pitchFamily="34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55" y="462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2243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4648200" y="685800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5638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8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Access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672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  <p:bldP spid="6922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Intel x86 Special Registers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4267200" y="1066800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324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Typical Segment Register</a:t>
            </a:r>
          </a:p>
          <a:p>
            <a:r>
              <a:rPr lang="en-US" altLang="en-US">
                <a:solidFill>
                  <a:schemeClr val="hlink"/>
                </a:solidFill>
              </a:rPr>
              <a:t>Current Priority is RPL</a:t>
            </a:r>
          </a:p>
          <a:p>
            <a:r>
              <a:rPr lang="en-US" altLang="en-US">
                <a:solidFill>
                  <a:schemeClr val="hlink"/>
                </a:solidFill>
              </a:rPr>
              <a:t>Of Code Segment (CS)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60925" y="762000"/>
            <a:ext cx="3184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80386 Special Registers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990600" y="6858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6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4495800" y="762000"/>
          <a:ext cx="3505200" cy="1679575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1066800"/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Seg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533400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52400" y="2590800"/>
            <a:ext cx="2549525" cy="3875088"/>
            <a:chOff x="2640" y="672"/>
            <a:chExt cx="1606" cy="2441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3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900">
                  <a:latin typeface="Helvetica" panose="020B0604020202020204" pitchFamily="34" charset="0"/>
                </a:rPr>
                <a:t>Virtual</a:t>
              </a:r>
            </a:p>
            <a:p>
              <a:pPr eaLnBrk="1" hangingPunct="1"/>
              <a:r>
                <a:rPr lang="en-US" altLang="en-US" sz="1900">
                  <a:latin typeface="Helvetica" panose="020B0604020202020204" pitchFamily="34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762000" y="1752600"/>
            <a:ext cx="28765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>
                <a:latin typeface="Helvetica" panose="020B0604020202020204" pitchFamily="34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4506913" y="2514600"/>
            <a:ext cx="2473325" cy="3951288"/>
            <a:chOff x="4176" y="624"/>
            <a:chExt cx="1558" cy="2489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3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900">
                  <a:latin typeface="Helvetica" panose="020B0604020202020204" pitchFamily="34" charset="0"/>
                </a:rPr>
                <a:t>Physical</a:t>
              </a:r>
            </a:p>
            <a:p>
              <a:pPr eaLnBrk="1" hangingPunct="1"/>
              <a:r>
                <a:rPr lang="en-US" altLang="en-US" sz="1900">
                  <a:latin typeface="Helvetica" panose="020B0604020202020204" pitchFamily="34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6716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7245350" y="4438650"/>
            <a:ext cx="14303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Space for</a:t>
            </a:r>
          </a:p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6716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6716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7272338" y="5334000"/>
            <a:ext cx="1490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Shared with</a:t>
            </a:r>
          </a:p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7335838" y="3227388"/>
            <a:ext cx="1273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Might </a:t>
            </a:r>
          </a:p>
          <a:p>
            <a:pPr eaLnBrk="1" hangingPunct="1"/>
            <a:r>
              <a:rPr lang="en-US" altLang="en-US" sz="1800">
                <a:latin typeface="Helvetica" panose="020B0604020202020204" pitchFamily="34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2293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2286000" y="24050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2286000" y="3565525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2314575" y="32432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7155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Running more programs than fit in memory: Swapping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7014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4191000" y="25146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Q: What if not all processes fit in memory?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A: Swapping: Extreme form of Context Switch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In order to make room for next process, some or all of the previous process is moved 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Need finer granularity control over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9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14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14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14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Problems with Segmentation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34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latin typeface="+mj-lt"/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solidFill>
                <a:schemeClr val="hlink"/>
              </a:solidFill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굴림" panose="020B0600000101010101" pitchFamily="34" charset="-127"/>
              </a:rPr>
              <a:t>Fragmentation</a:t>
            </a:r>
            <a:r>
              <a:rPr lang="en-US" altLang="ko-KR" smtClean="0">
                <a:latin typeface="+mj-lt"/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굴림" panose="020B0600000101010101" pitchFamily="34" charset="-127"/>
              </a:rPr>
              <a:t>External</a:t>
            </a:r>
            <a:r>
              <a:rPr lang="en-US" altLang="ko-KR" smtClean="0">
                <a:latin typeface="+mj-lt"/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latin typeface="+mj-lt"/>
                <a:ea typeface="굴림" panose="020B0600000101010101" pitchFamily="34" charset="-127"/>
              </a:rPr>
              <a:t>Internal</a:t>
            </a:r>
            <a:r>
              <a:rPr lang="en-US" altLang="ko-KR" smtClean="0">
                <a:latin typeface="+mj-lt"/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112720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066800"/>
            <a:ext cx="87630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+mj-lt"/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Allocate physical memory in fixed size chunks (“pages”)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 smtClean="0">
                <a:latin typeface="+mj-lt"/>
                <a:ea typeface="굴림" panose="020B0600000101010101" pitchFamily="34" charset="-127"/>
              </a:rPr>
            </a:b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 smtClean="0">
                <a:latin typeface="+mj-lt"/>
                <a:ea typeface="굴림" panose="020B0600000101010101" pitchFamily="34" charset="-127"/>
              </a:rPr>
            </a:b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	1</a:t>
            </a:r>
            <a:r>
              <a:rPr lang="en-US" altLang="ko-KR" sz="2400" dirty="0" smtClean="0">
                <a:latin typeface="+mj-lt"/>
                <a:ea typeface="굴림" panose="020B0600000101010101" pitchFamily="34" charset="-127"/>
                <a:sym typeface="Symbol" panose="05050102010706020507" pitchFamily="18" charset="2"/>
              </a:rPr>
              <a:t>allocated, 0free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latin typeface="+mj-lt"/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59411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226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4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>
                  <a:latin typeface="Helvetica" panose="020B0604020202020204" pitchFamily="34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to Implement Paging?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352800"/>
            <a:ext cx="9144000" cy="3352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Page Table (One per process)</a:t>
            </a:r>
          </a:p>
          <a:p>
            <a:pPr lvl="1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Resides in physical memory</a:t>
            </a:r>
          </a:p>
          <a:p>
            <a:pPr lvl="1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Permissions include: Valid bits, Read, Write, </a:t>
            </a:r>
            <a:r>
              <a:rPr lang="en-US" altLang="ko-KR" dirty="0" err="1" smtClean="0">
                <a:latin typeface="+mj-lt"/>
                <a:sym typeface="Symbol" panose="05050102010706020507" pitchFamily="18" charset="2"/>
              </a:rPr>
              <a:t>etc</a:t>
            </a:r>
            <a:endParaRPr lang="en-US" altLang="ko-KR" dirty="0" smtClean="0">
              <a:latin typeface="+mj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ko-KR" dirty="0" smtClean="0">
                <a:latin typeface="+mj-lt"/>
              </a:rPr>
              <a:t>Virtual address mapping</a:t>
            </a:r>
          </a:p>
          <a:p>
            <a:pPr lvl="1">
              <a:spcBef>
                <a:spcPct val="0"/>
              </a:spcBef>
            </a:pPr>
            <a:r>
              <a:rPr lang="en-US" altLang="ko-KR" dirty="0" smtClean="0">
                <a:latin typeface="+mj-lt"/>
              </a:rPr>
              <a:t>Offset from Virtual address copied to Physical Address</a:t>
            </a:r>
          </a:p>
          <a:p>
            <a:pPr lvl="2">
              <a:spcBef>
                <a:spcPct val="0"/>
              </a:spcBef>
            </a:pPr>
            <a:r>
              <a:rPr lang="en-US" altLang="ko-KR" dirty="0" smtClean="0">
                <a:latin typeface="+mj-lt"/>
              </a:rPr>
              <a:t>Example: 10 bit offset </a:t>
            </a: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 1024-byte pages</a:t>
            </a:r>
          </a:p>
          <a:p>
            <a:pPr lvl="1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Virtual page # is all remaining bits</a:t>
            </a:r>
          </a:p>
          <a:p>
            <a:pPr lvl="2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>
              <a:spcBef>
                <a:spcPct val="0"/>
              </a:spcBef>
            </a:pPr>
            <a:r>
              <a:rPr lang="en-US" altLang="ko-KR" dirty="0" smtClean="0">
                <a:latin typeface="+mj-lt"/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3065463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457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3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62000" y="1751013"/>
            <a:ext cx="3106738" cy="1598612"/>
            <a:chOff x="352" y="1375"/>
            <a:chExt cx="1957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628" y="1938"/>
              <a:ext cx="68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Access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Error</a:t>
              </a: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Helvetica" panose="020B0604020202020204" pitchFamily="34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762000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911600" y="1609725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91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8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Access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5029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800">
                  <a:latin typeface="Helvetica" panose="020B0604020202020204" pitchFamily="34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800">
                  <a:latin typeface="Helvetica" panose="020B0604020202020204" pitchFamily="34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1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  <p:bldP spid="70048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255588" y="1277938"/>
            <a:ext cx="1493837" cy="3589337"/>
            <a:chOff x="2712" y="480"/>
            <a:chExt cx="1044" cy="2487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81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Virtual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5838825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5838825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i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j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k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5803900" y="3106738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e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f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g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38825" y="4006850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a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b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c</a:t>
              </a:r>
            </a:p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6169025" y="5099050"/>
            <a:ext cx="1222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Physical</a:t>
            </a:r>
          </a:p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52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0338" y="746125"/>
            <a:ext cx="303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3181350" y="1797050"/>
            <a:ext cx="933450" cy="1917700"/>
            <a:chOff x="3181349" y="1797621"/>
            <a:chExt cx="933451" cy="1917129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87" y="1901825"/>
              <a:ext cx="836613" cy="1812925"/>
              <a:chOff x="3752" y="864"/>
              <a:chExt cx="584" cy="1255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4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Helvetica" panose="020B0604020202020204" pitchFamily="34" charset="0"/>
                  </a:rPr>
                  <a:t>Page</a:t>
                </a:r>
              </a:p>
              <a:p>
                <a:pPr eaLnBrk="1" hangingPunct="1"/>
                <a:r>
                  <a:rPr lang="en-US" altLang="en-US" sz="2000">
                    <a:latin typeface="Helvetica" panose="020B0604020202020204" pitchFamily="34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sp>
        <p:nvSpPr>
          <p:cNvPr id="56331" name="Content Placeholder 1"/>
          <p:cNvSpPr>
            <a:spLocks noGrp="1"/>
          </p:cNvSpPr>
          <p:nvPr>
            <p:ph idx="1"/>
          </p:nvPr>
        </p:nvSpPr>
        <p:spPr>
          <a:xfrm>
            <a:off x="609600" y="5334000"/>
            <a:ext cx="7924800" cy="685800"/>
          </a:xfrm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47800" y="1143000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098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6529388" y="1343025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47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114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447800" y="2819400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114800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28600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2133600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7162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228600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2133600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352800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7162800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400246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Efficiency is important but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is essential:</a:t>
            </a:r>
          </a:p>
          <a:p>
            <a:pPr lvl="1"/>
            <a:r>
              <a:rPr lang="en-US" dirty="0" smtClean="0"/>
              <a:t>Real-time is about enforcing predictability, and does not equal to fast computing!!!</a:t>
            </a:r>
          </a:p>
          <a:p>
            <a:r>
              <a:rPr lang="en-US" dirty="0" smtClean="0"/>
              <a:t>Hard Real-Time</a:t>
            </a:r>
          </a:p>
          <a:p>
            <a:pPr lvl="1"/>
            <a:r>
              <a:rPr lang="en-US" dirty="0" smtClean="0"/>
              <a:t>Attempt to meet all 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EDF (Earliest Deadline First), </a:t>
            </a:r>
            <a:r>
              <a:rPr lang="en-US" dirty="0">
                <a:solidFill>
                  <a:srgbClr val="92D050"/>
                </a:solidFill>
              </a:rPr>
              <a:t>LLF (Least Laxity First), RMS (Rate-Monotonic Scheduling), DM (Deadline Monotonic Scheduling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dirty="0"/>
              <a:t>Attempt to meet deadlines with high </a:t>
            </a:r>
            <a:r>
              <a:rPr lang="en-US" dirty="0" smtClean="0"/>
              <a:t>probability</a:t>
            </a:r>
            <a:endParaRPr lang="en-US" dirty="0"/>
          </a:p>
          <a:p>
            <a:pPr lvl="1"/>
            <a:r>
              <a:rPr lang="en-US" dirty="0" smtClean="0"/>
              <a:t>Important </a:t>
            </a:r>
            <a:r>
              <a:rPr lang="en-US" dirty="0"/>
              <a:t>for multimedia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CBS (Constant Bandwidth Server)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68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57200" y="3613150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703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04800" y="825500"/>
            <a:ext cx="4714875" cy="704850"/>
            <a:chOff x="322" y="384"/>
            <a:chExt cx="2970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22" y="384"/>
              <a:ext cx="1344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Virtual Address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33400" y="1631950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Helvetica" panose="020B0604020202020204" pitchFamily="34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27025" y="5670550"/>
            <a:ext cx="4770438" cy="704850"/>
            <a:chOff x="479" y="3504"/>
            <a:chExt cx="3005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Helvetica" panose="020B0604020202020204" pitchFamily="34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800">
                    <a:latin typeface="Helvetica" panose="020B0604020202020204" pitchFamily="34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479" y="3504"/>
              <a:ext cx="1354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Virtual Address</a:t>
              </a:r>
            </a:p>
            <a:p>
              <a:pPr eaLnBrk="1" hangingPunct="1"/>
              <a:r>
                <a:rPr lang="en-US" altLang="en-US" sz="2000">
                  <a:latin typeface="Helvetica" panose="020B0604020202020204" pitchFamily="34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2917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2917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804025" y="2012950"/>
            <a:ext cx="1382713" cy="1905000"/>
            <a:chOff x="4286" y="1268"/>
            <a:chExt cx="871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77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Helvetica" panose="020B0604020202020204" pitchFamily="34" charset="0"/>
                </a:rPr>
                <a:t>Shared</a:t>
              </a:r>
            </a:p>
            <a:p>
              <a:pPr eaLnBrk="1" hangingPunct="1"/>
              <a:r>
                <a:rPr lang="en-US" altLang="en-US">
                  <a:latin typeface="Helvetica" panose="020B0604020202020204" pitchFamily="34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5867400" y="4114800"/>
            <a:ext cx="31908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This physical page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appears in address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3705225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Helvetica" panose="020B0604020202020204" pitchFamily="34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4746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4746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E.g., Linux 32-bit</a:t>
            </a:r>
          </a:p>
        </p:txBody>
      </p:sp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8600" y="6096000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</p:spTree>
    <p:extLst>
      <p:ext uri="{BB962C8B-B14F-4D97-AF65-F5344CB8AC3E}">
        <p14:creationId xmlns:p14="http://schemas.microsoft.com/office/powerpoint/2010/main" val="368099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2209800" y="15240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555625" y="1295400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43600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6492875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492875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6492875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6492875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5357813" y="1066800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31981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2209800" y="1752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5943600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6492875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6492875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92875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92875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92875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92875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6492875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92875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6492875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92875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492875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92875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92875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92875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92875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92875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92875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92875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92875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92875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92875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92875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92875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92875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92875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92875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92875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92875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92875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92875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92875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92875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92875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92875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92875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92875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92875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92875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92875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92875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92875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92875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0" name="Straight Arrow Connector 162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1" name="Straight Arrow Connector 164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2" name="Straight Arrow Connector 165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3" name="Straight Arrow Connector 166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4" name="Straight Arrow Connector 167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5" name="Straight Arrow Connector 172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6" name="Straight Arrow Connector 173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69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0" name="Straight Arrow Connector 179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1" name="Straight Arrow Connector 180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2" name="Straight Arrow Connector 181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3" name="Straight Arrow Connector 182"/>
          <p:cNvCxnSpPr>
            <a:cxnSpLocks noChangeShapeType="1"/>
            <a:endCxn id="27678" idx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4" name="Straight Arrow Connector 185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5" name="Straight Arrow Connector 186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544513" y="1643063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304800" y="2209800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What happens if stack grows to 1110 0000?</a:t>
            </a:r>
          </a:p>
        </p:txBody>
      </p:sp>
    </p:spTree>
    <p:extLst>
      <p:ext uri="{BB962C8B-B14F-4D97-AF65-F5344CB8AC3E}">
        <p14:creationId xmlns:p14="http://schemas.microsoft.com/office/powerpoint/2010/main" val="139016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5"/>
          <p:cNvSpPr>
            <a:spLocks noChangeArrowheads="1"/>
          </p:cNvSpPr>
          <p:nvPr/>
        </p:nvSpPr>
        <p:spPr bwMode="auto">
          <a:xfrm>
            <a:off x="6477000" y="24384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2819400" y="64770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8963" y="1066800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676400" y="12192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676400" y="32004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676400" y="42672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2209800" y="28956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2209800" y="18288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764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1166813" y="838200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676400" y="48768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76400" y="36576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676400" y="2438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533400" y="5834063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33400" y="46482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533400" y="3429000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544513" y="21764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818356" y="5887244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482600" y="6215063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1162050" y="6215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1346993" y="60444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6" name="TextBox 27"/>
          <p:cNvSpPr txBox="1">
            <a:spLocks noChangeArrowheads="1"/>
          </p:cNvSpPr>
          <p:nvPr/>
        </p:nvSpPr>
        <p:spPr bwMode="auto">
          <a:xfrm>
            <a:off x="6689725" y="881063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8697" name="Rectangle 28"/>
          <p:cNvSpPr>
            <a:spLocks noChangeArrowheads="1"/>
          </p:cNvSpPr>
          <p:nvPr/>
        </p:nvSpPr>
        <p:spPr bwMode="auto">
          <a:xfrm>
            <a:off x="6477000" y="12192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98" name="Rectangle 29"/>
          <p:cNvSpPr>
            <a:spLocks noChangeArrowheads="1"/>
          </p:cNvSpPr>
          <p:nvPr/>
        </p:nvSpPr>
        <p:spPr bwMode="auto">
          <a:xfrm>
            <a:off x="6477000" y="39624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77000" y="51816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77000" y="1219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77000" y="5791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5720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03" name="Rectangle 35"/>
          <p:cNvSpPr>
            <a:spLocks noChangeArrowheads="1"/>
          </p:cNvSpPr>
          <p:nvPr/>
        </p:nvSpPr>
        <p:spPr bwMode="auto">
          <a:xfrm>
            <a:off x="6477000" y="35052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477000" y="2895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05" name="Rectangle 39"/>
          <p:cNvSpPr>
            <a:spLocks noChangeArrowheads="1"/>
          </p:cNvSpPr>
          <p:nvPr/>
        </p:nvSpPr>
        <p:spPr bwMode="auto">
          <a:xfrm>
            <a:off x="6477000" y="1524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477000" y="19812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6764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676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6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76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676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76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6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76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76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76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76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676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676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76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76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76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676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76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676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676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676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676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676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676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676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76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676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4187825" y="990600"/>
            <a:ext cx="1168400" cy="6002338"/>
            <a:chOff x="4188007" y="838200"/>
            <a:chExt cx="1168785" cy="6001641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68785" cy="600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64770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4770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770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4770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770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770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4770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770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4770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4770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4770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4770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4770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770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77000" y="594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770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4770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770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4770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4770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4770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4770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4770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4770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770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770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4770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4770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4770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4770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4157663" y="652463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2971800" y="60198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2971800" y="58674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2971800" y="57150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2971800" y="5562600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7" name="Straight Arrow Connector 146"/>
          <p:cNvCxnSpPr>
            <a:cxnSpLocks noChangeShapeType="1"/>
          </p:cNvCxnSpPr>
          <p:nvPr/>
        </p:nvCxnSpPr>
        <p:spPr bwMode="auto">
          <a:xfrm>
            <a:off x="2971800" y="48006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8" name="Straight Arrow Connector 147"/>
          <p:cNvCxnSpPr>
            <a:cxnSpLocks noChangeShapeType="1"/>
          </p:cNvCxnSpPr>
          <p:nvPr/>
        </p:nvCxnSpPr>
        <p:spPr bwMode="auto">
          <a:xfrm>
            <a:off x="2971800" y="46482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9" name="Straight Arrow Connector 148"/>
          <p:cNvCxnSpPr>
            <a:cxnSpLocks noChangeShapeType="1"/>
          </p:cNvCxnSpPr>
          <p:nvPr/>
        </p:nvCxnSpPr>
        <p:spPr bwMode="auto">
          <a:xfrm>
            <a:off x="2971800" y="44958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0" name="Straight Arrow Connector 149"/>
          <p:cNvCxnSpPr>
            <a:cxnSpLocks noChangeShapeType="1"/>
          </p:cNvCxnSpPr>
          <p:nvPr/>
        </p:nvCxnSpPr>
        <p:spPr bwMode="auto">
          <a:xfrm>
            <a:off x="2971800" y="4343400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1" name="Straight Arrow Connector 150"/>
          <p:cNvCxnSpPr>
            <a:cxnSpLocks noChangeShapeType="1"/>
          </p:cNvCxnSpPr>
          <p:nvPr/>
        </p:nvCxnSpPr>
        <p:spPr bwMode="auto">
          <a:xfrm>
            <a:off x="2971800" y="34290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2" name="Straight Arrow Connector 151"/>
          <p:cNvCxnSpPr>
            <a:cxnSpLocks noChangeShapeType="1"/>
          </p:cNvCxnSpPr>
          <p:nvPr/>
        </p:nvCxnSpPr>
        <p:spPr bwMode="auto">
          <a:xfrm>
            <a:off x="2971800" y="35814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3" name="Straight Arrow Connector 152"/>
          <p:cNvCxnSpPr>
            <a:cxnSpLocks noChangeShapeType="1"/>
          </p:cNvCxnSpPr>
          <p:nvPr/>
        </p:nvCxnSpPr>
        <p:spPr bwMode="auto">
          <a:xfrm>
            <a:off x="2971800" y="3276600"/>
            <a:ext cx="12954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2971800" y="11430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2971800" y="1295400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5334000" y="52578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5334000" y="54102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5334000" y="55626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5334000" y="57150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0" name="Straight Arrow Connector 159"/>
          <p:cNvCxnSpPr>
            <a:cxnSpLocks noChangeShapeType="1"/>
          </p:cNvCxnSpPr>
          <p:nvPr/>
        </p:nvCxnSpPr>
        <p:spPr bwMode="auto">
          <a:xfrm flipV="1">
            <a:off x="5334000" y="44958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1" name="Straight Arrow Connector 160"/>
          <p:cNvCxnSpPr>
            <a:cxnSpLocks noChangeShapeType="1"/>
          </p:cNvCxnSpPr>
          <p:nvPr/>
        </p:nvCxnSpPr>
        <p:spPr bwMode="auto">
          <a:xfrm flipV="1">
            <a:off x="5334000" y="43434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2" name="Straight Arrow Connector 161"/>
          <p:cNvCxnSpPr>
            <a:cxnSpLocks noChangeShapeType="1"/>
          </p:cNvCxnSpPr>
          <p:nvPr/>
        </p:nvCxnSpPr>
        <p:spPr bwMode="auto">
          <a:xfrm flipV="1">
            <a:off x="5334000" y="41910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3" name="Straight Arrow Connector 162"/>
          <p:cNvCxnSpPr>
            <a:cxnSpLocks noChangeShapeType="1"/>
          </p:cNvCxnSpPr>
          <p:nvPr/>
        </p:nvCxnSpPr>
        <p:spPr bwMode="auto">
          <a:xfrm flipV="1">
            <a:off x="5334000" y="4038600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4" name="Straight Arrow Connector 163"/>
          <p:cNvCxnSpPr>
            <a:cxnSpLocks noChangeShapeType="1"/>
          </p:cNvCxnSpPr>
          <p:nvPr/>
        </p:nvCxnSpPr>
        <p:spPr bwMode="auto">
          <a:xfrm>
            <a:off x="5334000" y="37338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5" name="Straight Arrow Connector 164"/>
          <p:cNvCxnSpPr>
            <a:cxnSpLocks noChangeShapeType="1"/>
          </p:cNvCxnSpPr>
          <p:nvPr/>
        </p:nvCxnSpPr>
        <p:spPr bwMode="auto">
          <a:xfrm>
            <a:off x="5334000" y="3886200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6" name="Straight Arrow Connector 165"/>
          <p:cNvCxnSpPr>
            <a:cxnSpLocks noChangeShapeType="1"/>
          </p:cNvCxnSpPr>
          <p:nvPr/>
        </p:nvCxnSpPr>
        <p:spPr bwMode="auto">
          <a:xfrm>
            <a:off x="5334000" y="3579813"/>
            <a:ext cx="115887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5334000" y="11430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5334000" y="1295400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7761288" y="58340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7761288" y="5529263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7772400" y="4267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7794625" y="3700463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7696200" y="1566863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7010400" y="3048000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Allocate new pages where room!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2971800" y="1447800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2971800" y="1600200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  <a:endCxn id="127" idx="1"/>
          </p:cNvCxnSpPr>
          <p:nvPr/>
        </p:nvCxnSpPr>
        <p:spPr bwMode="auto">
          <a:xfrm>
            <a:off x="5334000" y="1524000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5334000" y="1676400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5943600" y="4267200"/>
            <a:ext cx="59436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544513" y="1643063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836125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69E-6 8.32562E-7 L 0.84956 0.13321 " pathEditMode="relative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724900" cy="556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Page table pointer and limit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E.g. on UNIX, code starts at 0, stack starts at (2</a:t>
            </a:r>
            <a:r>
              <a:rPr lang="en-US" altLang="ko-KR" baseline="30000" dirty="0" smtClean="0">
                <a:latin typeface="+mj-lt"/>
                <a:ea typeface="굴림" panose="020B0600000101010101" pitchFamily="34" charset="-127"/>
              </a:rPr>
              <a:t>31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-1).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Not all pages used all the time 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  <a:sym typeface="Symbol" panose="05050102010706020507" pitchFamily="18" charset="2"/>
              </a:rPr>
              <a:t>How about combining paging and segmentation?</a:t>
            </a:r>
          </a:p>
        </p:txBody>
      </p:sp>
    </p:spTree>
    <p:extLst>
      <p:ext uri="{BB962C8B-B14F-4D97-AF65-F5344CB8AC3E}">
        <p14:creationId xmlns:p14="http://schemas.microsoft.com/office/powerpoint/2010/main" val="3831413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661" y="304800"/>
            <a:ext cx="5275482" cy="383695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Next time: Multi-level Page Table</a:t>
            </a:r>
          </a:p>
        </p:txBody>
      </p:sp>
      <p:grpSp>
        <p:nvGrpSpPr>
          <p:cNvPr id="34819" name="Group 62"/>
          <p:cNvGrpSpPr>
            <a:grpSpLocks/>
          </p:cNvGrpSpPr>
          <p:nvPr/>
        </p:nvGrpSpPr>
        <p:grpSpPr bwMode="auto">
          <a:xfrm>
            <a:off x="609600" y="1066800"/>
            <a:ext cx="3376613" cy="1371600"/>
            <a:chOff x="384" y="1008"/>
            <a:chExt cx="2127" cy="864"/>
          </a:xfrm>
        </p:grpSpPr>
        <p:sp>
          <p:nvSpPr>
            <p:cNvPr id="34866" name="Rectangle 3"/>
            <p:cNvSpPr>
              <a:spLocks noChangeArrowheads="1"/>
            </p:cNvSpPr>
            <p:nvPr/>
          </p:nvSpPr>
          <p:spPr bwMode="auto">
            <a:xfrm>
              <a:off x="384" y="1008"/>
              <a:ext cx="212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34" charset="-127"/>
                </a:rPr>
                <a:t>Two-level Page Tables</a:t>
              </a:r>
            </a:p>
          </p:txBody>
        </p:sp>
        <p:sp>
          <p:nvSpPr>
            <p:cNvPr id="34867" name="Rectangle 40"/>
            <p:cNvSpPr>
              <a:spLocks noChangeArrowheads="1"/>
            </p:cNvSpPr>
            <p:nvPr/>
          </p:nvSpPr>
          <p:spPr bwMode="auto">
            <a:xfrm>
              <a:off x="720" y="1248"/>
              <a:ext cx="144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34" charset="-127"/>
                </a:rPr>
                <a:t>32-bit address:</a:t>
              </a:r>
            </a:p>
          </p:txBody>
        </p:sp>
        <p:sp>
          <p:nvSpPr>
            <p:cNvPr id="34868" name="Rectangle 41"/>
            <p:cNvSpPr>
              <a:spLocks noChangeArrowheads="1"/>
            </p:cNvSpPr>
            <p:nvPr/>
          </p:nvSpPr>
          <p:spPr bwMode="auto">
            <a:xfrm>
              <a:off x="488" y="1688"/>
              <a:ext cx="616" cy="18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9" name="Rectangle 42"/>
            <p:cNvSpPr>
              <a:spLocks noChangeArrowheads="1"/>
            </p:cNvSpPr>
            <p:nvPr/>
          </p:nvSpPr>
          <p:spPr bwMode="auto">
            <a:xfrm>
              <a:off x="1112" y="1688"/>
              <a:ext cx="616" cy="18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0" name="Rectangle 43"/>
            <p:cNvSpPr>
              <a:spLocks noChangeArrowheads="1"/>
            </p:cNvSpPr>
            <p:nvPr/>
          </p:nvSpPr>
          <p:spPr bwMode="auto">
            <a:xfrm>
              <a:off x="1736" y="1688"/>
              <a:ext cx="712" cy="18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1" name="Rectangle 44"/>
            <p:cNvSpPr>
              <a:spLocks noChangeArrowheads="1"/>
            </p:cNvSpPr>
            <p:nvPr/>
          </p:nvSpPr>
          <p:spPr bwMode="auto">
            <a:xfrm>
              <a:off x="526" y="1712"/>
              <a:ext cx="539" cy="15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P1 index</a:t>
              </a:r>
            </a:p>
          </p:txBody>
        </p:sp>
        <p:sp>
          <p:nvSpPr>
            <p:cNvPr id="34872" name="Rectangle 45"/>
            <p:cNvSpPr>
              <a:spLocks noChangeArrowheads="1"/>
            </p:cNvSpPr>
            <p:nvPr/>
          </p:nvSpPr>
          <p:spPr bwMode="auto">
            <a:xfrm>
              <a:off x="1150" y="1712"/>
              <a:ext cx="539" cy="15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P2 index</a:t>
              </a:r>
            </a:p>
          </p:txBody>
        </p:sp>
        <p:sp>
          <p:nvSpPr>
            <p:cNvPr id="34873" name="Rectangle 46"/>
            <p:cNvSpPr>
              <a:spLocks noChangeArrowheads="1"/>
            </p:cNvSpPr>
            <p:nvPr/>
          </p:nvSpPr>
          <p:spPr bwMode="auto">
            <a:xfrm>
              <a:off x="1774" y="1712"/>
              <a:ext cx="674" cy="15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page offset</a:t>
              </a:r>
            </a:p>
          </p:txBody>
        </p:sp>
        <p:sp>
          <p:nvSpPr>
            <p:cNvPr id="34874" name="Rectangle 54"/>
            <p:cNvSpPr>
              <a:spLocks noChangeArrowheads="1"/>
            </p:cNvSpPr>
            <p:nvPr/>
          </p:nvSpPr>
          <p:spPr bwMode="auto">
            <a:xfrm>
              <a:off x="680" y="1568"/>
              <a:ext cx="20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10</a:t>
              </a:r>
            </a:p>
          </p:txBody>
        </p:sp>
        <p:sp>
          <p:nvSpPr>
            <p:cNvPr id="34875" name="Rectangle 55"/>
            <p:cNvSpPr>
              <a:spLocks noChangeArrowheads="1"/>
            </p:cNvSpPr>
            <p:nvPr/>
          </p:nvSpPr>
          <p:spPr bwMode="auto">
            <a:xfrm>
              <a:off x="1284" y="1568"/>
              <a:ext cx="20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10</a:t>
              </a:r>
            </a:p>
          </p:txBody>
        </p:sp>
        <p:sp>
          <p:nvSpPr>
            <p:cNvPr id="34876" name="Rectangle 56"/>
            <p:cNvSpPr>
              <a:spLocks noChangeArrowheads="1"/>
            </p:cNvSpPr>
            <p:nvPr/>
          </p:nvSpPr>
          <p:spPr bwMode="auto">
            <a:xfrm>
              <a:off x="1956" y="1568"/>
              <a:ext cx="20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12</a:t>
              </a:r>
            </a:p>
          </p:txBody>
        </p:sp>
      </p:grpSp>
      <p:grpSp>
        <p:nvGrpSpPr>
          <p:cNvPr id="34820" name="Group 63"/>
          <p:cNvGrpSpPr>
            <a:grpSpLocks/>
          </p:cNvGrpSpPr>
          <p:nvPr/>
        </p:nvGrpSpPr>
        <p:grpSpPr bwMode="auto">
          <a:xfrm>
            <a:off x="4995863" y="533400"/>
            <a:ext cx="4100512" cy="4953000"/>
            <a:chOff x="3147" y="336"/>
            <a:chExt cx="2583" cy="3120"/>
          </a:xfrm>
        </p:grpSpPr>
        <p:sp>
          <p:nvSpPr>
            <p:cNvPr id="34822" name="Rectangle 4"/>
            <p:cNvSpPr>
              <a:spLocks noChangeArrowheads="1"/>
            </p:cNvSpPr>
            <p:nvPr/>
          </p:nvSpPr>
          <p:spPr bwMode="auto">
            <a:xfrm>
              <a:off x="3360" y="864"/>
              <a:ext cx="292" cy="7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3" name="Rectangle 5" descr="75%"/>
            <p:cNvSpPr>
              <a:spLocks noChangeArrowheads="1"/>
            </p:cNvSpPr>
            <p:nvPr/>
          </p:nvSpPr>
          <p:spPr bwMode="auto">
            <a:xfrm>
              <a:off x="3360" y="998"/>
              <a:ext cx="292" cy="8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4" name="Rectangle 6" descr="75%"/>
            <p:cNvSpPr>
              <a:spLocks noChangeArrowheads="1"/>
            </p:cNvSpPr>
            <p:nvPr/>
          </p:nvSpPr>
          <p:spPr bwMode="auto">
            <a:xfrm>
              <a:off x="3360" y="1265"/>
              <a:ext cx="292" cy="82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5" name="Rectangle 7" descr="75%"/>
            <p:cNvSpPr>
              <a:spLocks noChangeArrowheads="1"/>
            </p:cNvSpPr>
            <p:nvPr/>
          </p:nvSpPr>
          <p:spPr bwMode="auto">
            <a:xfrm>
              <a:off x="3360" y="1354"/>
              <a:ext cx="292" cy="82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6" name="Rectangle 8"/>
            <p:cNvSpPr>
              <a:spLocks noChangeArrowheads="1"/>
            </p:cNvSpPr>
            <p:nvPr/>
          </p:nvSpPr>
          <p:spPr bwMode="auto">
            <a:xfrm>
              <a:off x="4358" y="433"/>
              <a:ext cx="292" cy="7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7" name="Rectangle 9" descr="50%"/>
            <p:cNvSpPr>
              <a:spLocks noChangeArrowheads="1"/>
            </p:cNvSpPr>
            <p:nvPr/>
          </p:nvSpPr>
          <p:spPr bwMode="auto">
            <a:xfrm>
              <a:off x="4358" y="745"/>
              <a:ext cx="292" cy="8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8" name="Rectangle 10" descr="50%"/>
            <p:cNvSpPr>
              <a:spLocks noChangeArrowheads="1"/>
            </p:cNvSpPr>
            <p:nvPr/>
          </p:nvSpPr>
          <p:spPr bwMode="auto">
            <a:xfrm>
              <a:off x="4358" y="834"/>
              <a:ext cx="292" cy="8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9" name="Rectangle 11" descr="50%"/>
            <p:cNvSpPr>
              <a:spLocks noChangeArrowheads="1"/>
            </p:cNvSpPr>
            <p:nvPr/>
          </p:nvSpPr>
          <p:spPr bwMode="auto">
            <a:xfrm>
              <a:off x="4358" y="1012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0" name="Rectangle 12"/>
            <p:cNvSpPr>
              <a:spLocks noChangeArrowheads="1"/>
            </p:cNvSpPr>
            <p:nvPr/>
          </p:nvSpPr>
          <p:spPr bwMode="auto">
            <a:xfrm>
              <a:off x="4358" y="1413"/>
              <a:ext cx="292" cy="7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1" name="Rectangle 13" descr="50%"/>
            <p:cNvSpPr>
              <a:spLocks noChangeArrowheads="1"/>
            </p:cNvSpPr>
            <p:nvPr/>
          </p:nvSpPr>
          <p:spPr bwMode="auto">
            <a:xfrm>
              <a:off x="4358" y="1636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2" name="Rectangle 14" descr="50%"/>
            <p:cNvSpPr>
              <a:spLocks noChangeArrowheads="1"/>
            </p:cNvSpPr>
            <p:nvPr/>
          </p:nvSpPr>
          <p:spPr bwMode="auto">
            <a:xfrm>
              <a:off x="4358" y="1725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3" name="Rectangle 15" descr="50%"/>
            <p:cNvSpPr>
              <a:spLocks noChangeArrowheads="1"/>
            </p:cNvSpPr>
            <p:nvPr/>
          </p:nvSpPr>
          <p:spPr bwMode="auto">
            <a:xfrm>
              <a:off x="4358" y="1903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4" name="Rectangle 16"/>
            <p:cNvSpPr>
              <a:spLocks noChangeArrowheads="1"/>
            </p:cNvSpPr>
            <p:nvPr/>
          </p:nvSpPr>
          <p:spPr bwMode="auto">
            <a:xfrm>
              <a:off x="4358" y="2349"/>
              <a:ext cx="292" cy="7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5" name="Rectangle 17" descr="50%"/>
            <p:cNvSpPr>
              <a:spLocks noChangeArrowheads="1"/>
            </p:cNvSpPr>
            <p:nvPr/>
          </p:nvSpPr>
          <p:spPr bwMode="auto">
            <a:xfrm>
              <a:off x="4358" y="2527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6" name="Rectangle 18" descr="50%"/>
            <p:cNvSpPr>
              <a:spLocks noChangeArrowheads="1"/>
            </p:cNvSpPr>
            <p:nvPr/>
          </p:nvSpPr>
          <p:spPr bwMode="auto">
            <a:xfrm>
              <a:off x="4358" y="2750"/>
              <a:ext cx="292" cy="82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7" name="Rectangle 19" descr="50%"/>
            <p:cNvSpPr>
              <a:spLocks noChangeArrowheads="1"/>
            </p:cNvSpPr>
            <p:nvPr/>
          </p:nvSpPr>
          <p:spPr bwMode="auto">
            <a:xfrm>
              <a:off x="4358" y="2929"/>
              <a:ext cx="292" cy="8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8" name="Line 20"/>
            <p:cNvSpPr>
              <a:spLocks noChangeShapeType="1"/>
            </p:cNvSpPr>
            <p:nvPr/>
          </p:nvSpPr>
          <p:spPr bwMode="auto">
            <a:xfrm flipV="1">
              <a:off x="3648" y="425"/>
              <a:ext cx="703" cy="6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21"/>
            <p:cNvSpPr>
              <a:spLocks noChangeShapeType="1"/>
            </p:cNvSpPr>
            <p:nvPr/>
          </p:nvSpPr>
          <p:spPr bwMode="auto">
            <a:xfrm>
              <a:off x="3648" y="1296"/>
              <a:ext cx="703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>
              <a:off x="3648" y="1392"/>
              <a:ext cx="703" cy="9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34841" name="Rectangle 23"/>
            <p:cNvSpPr>
              <a:spLocks noChangeArrowheads="1"/>
            </p:cNvSpPr>
            <p:nvPr/>
          </p:nvSpPr>
          <p:spPr bwMode="auto">
            <a:xfrm>
              <a:off x="5127" y="1413"/>
              <a:ext cx="292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2" name="Rectangle 24"/>
            <p:cNvSpPr>
              <a:spLocks noChangeArrowheads="1"/>
            </p:cNvSpPr>
            <p:nvPr/>
          </p:nvSpPr>
          <p:spPr bwMode="auto">
            <a:xfrm>
              <a:off x="5212" y="1502"/>
              <a:ext cx="292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5298" y="1591"/>
              <a:ext cx="291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5383" y="1681"/>
              <a:ext cx="292" cy="794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5" name="Rectangle 27"/>
            <p:cNvSpPr>
              <a:spLocks noChangeArrowheads="1"/>
            </p:cNvSpPr>
            <p:nvPr/>
          </p:nvSpPr>
          <p:spPr bwMode="auto">
            <a:xfrm>
              <a:off x="5212" y="343"/>
              <a:ext cx="292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6" name="Rectangle 28"/>
            <p:cNvSpPr>
              <a:spLocks noChangeArrowheads="1"/>
            </p:cNvSpPr>
            <p:nvPr/>
          </p:nvSpPr>
          <p:spPr bwMode="auto">
            <a:xfrm>
              <a:off x="5298" y="433"/>
              <a:ext cx="291" cy="794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47" name="Rectangle 29"/>
            <p:cNvSpPr>
              <a:spLocks noChangeArrowheads="1"/>
            </p:cNvSpPr>
            <p:nvPr/>
          </p:nvSpPr>
          <p:spPr bwMode="auto">
            <a:xfrm>
              <a:off x="5383" y="522"/>
              <a:ext cx="292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8" name="Line 30"/>
            <p:cNvSpPr>
              <a:spLocks noChangeShapeType="1"/>
            </p:cNvSpPr>
            <p:nvPr/>
          </p:nvSpPr>
          <p:spPr bwMode="auto">
            <a:xfrm flipV="1">
              <a:off x="4614" y="336"/>
              <a:ext cx="591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31"/>
            <p:cNvSpPr>
              <a:spLocks noChangeShapeType="1"/>
            </p:cNvSpPr>
            <p:nvPr/>
          </p:nvSpPr>
          <p:spPr bwMode="auto">
            <a:xfrm flipV="1">
              <a:off x="4614" y="425"/>
              <a:ext cx="677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32"/>
            <p:cNvSpPr>
              <a:spLocks noChangeShapeType="1"/>
            </p:cNvSpPr>
            <p:nvPr/>
          </p:nvSpPr>
          <p:spPr bwMode="auto">
            <a:xfrm flipV="1">
              <a:off x="4614" y="559"/>
              <a:ext cx="762" cy="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33"/>
            <p:cNvSpPr>
              <a:spLocks noChangeShapeType="1"/>
            </p:cNvSpPr>
            <p:nvPr/>
          </p:nvSpPr>
          <p:spPr bwMode="auto">
            <a:xfrm flipV="1">
              <a:off x="4614" y="1450"/>
              <a:ext cx="506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34"/>
            <p:cNvSpPr>
              <a:spLocks noChangeShapeType="1"/>
            </p:cNvSpPr>
            <p:nvPr/>
          </p:nvSpPr>
          <p:spPr bwMode="auto">
            <a:xfrm flipV="1">
              <a:off x="4614" y="1629"/>
              <a:ext cx="677" cy="1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35"/>
            <p:cNvSpPr>
              <a:spLocks noChangeShapeType="1"/>
            </p:cNvSpPr>
            <p:nvPr/>
          </p:nvSpPr>
          <p:spPr bwMode="auto">
            <a:xfrm flipV="1">
              <a:off x="4657" y="1673"/>
              <a:ext cx="719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34854" name="Rectangle 36"/>
            <p:cNvSpPr>
              <a:spLocks noChangeArrowheads="1"/>
            </p:cNvSpPr>
            <p:nvPr/>
          </p:nvSpPr>
          <p:spPr bwMode="auto">
            <a:xfrm>
              <a:off x="5212" y="2572"/>
              <a:ext cx="292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34855" name="Rectangle 37"/>
            <p:cNvSpPr>
              <a:spLocks noChangeArrowheads="1"/>
            </p:cNvSpPr>
            <p:nvPr/>
          </p:nvSpPr>
          <p:spPr bwMode="auto">
            <a:xfrm>
              <a:off x="5298" y="2661"/>
              <a:ext cx="291" cy="795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6" name="Line 38"/>
            <p:cNvSpPr>
              <a:spLocks noChangeShapeType="1"/>
            </p:cNvSpPr>
            <p:nvPr/>
          </p:nvSpPr>
          <p:spPr bwMode="auto">
            <a:xfrm flipV="1">
              <a:off x="4614" y="2565"/>
              <a:ext cx="548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Line 39"/>
            <p:cNvSpPr>
              <a:spLocks noChangeShapeType="1"/>
            </p:cNvSpPr>
            <p:nvPr/>
          </p:nvSpPr>
          <p:spPr bwMode="auto">
            <a:xfrm flipV="1">
              <a:off x="4614" y="2698"/>
              <a:ext cx="634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Rectangle 47"/>
            <p:cNvSpPr>
              <a:spLocks noChangeArrowheads="1"/>
            </p:cNvSpPr>
            <p:nvPr/>
          </p:nvSpPr>
          <p:spPr bwMode="auto">
            <a:xfrm>
              <a:off x="3318" y="1733"/>
              <a:ext cx="46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4 bytes</a:t>
              </a:r>
            </a:p>
          </p:txBody>
        </p:sp>
        <p:sp>
          <p:nvSpPr>
            <p:cNvPr id="34859" name="Line 48"/>
            <p:cNvSpPr>
              <a:spLocks noChangeShapeType="1"/>
            </p:cNvSpPr>
            <p:nvPr/>
          </p:nvSpPr>
          <p:spPr bwMode="auto">
            <a:xfrm>
              <a:off x="3147" y="1796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Line 49"/>
            <p:cNvSpPr>
              <a:spLocks noChangeShapeType="1"/>
            </p:cNvSpPr>
            <p:nvPr/>
          </p:nvSpPr>
          <p:spPr bwMode="auto">
            <a:xfrm flipH="1">
              <a:off x="3738" y="1796"/>
              <a:ext cx="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Rectangle 50"/>
            <p:cNvSpPr>
              <a:spLocks noChangeArrowheads="1"/>
            </p:cNvSpPr>
            <p:nvPr/>
          </p:nvSpPr>
          <p:spPr bwMode="auto">
            <a:xfrm>
              <a:off x="4316" y="3174"/>
              <a:ext cx="46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4 bytes</a:t>
              </a:r>
            </a:p>
          </p:txBody>
        </p:sp>
        <p:sp>
          <p:nvSpPr>
            <p:cNvPr id="34862" name="Line 51"/>
            <p:cNvSpPr>
              <a:spLocks noChangeShapeType="1"/>
            </p:cNvSpPr>
            <p:nvPr/>
          </p:nvSpPr>
          <p:spPr bwMode="auto">
            <a:xfrm>
              <a:off x="4145" y="3237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Line 52"/>
            <p:cNvSpPr>
              <a:spLocks noChangeShapeType="1"/>
            </p:cNvSpPr>
            <p:nvPr/>
          </p:nvSpPr>
          <p:spPr bwMode="auto">
            <a:xfrm flipH="1">
              <a:off x="4735" y="3237"/>
              <a:ext cx="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Rectangle 53"/>
            <p:cNvSpPr>
              <a:spLocks noChangeArrowheads="1"/>
            </p:cNvSpPr>
            <p:nvPr/>
          </p:nvSpPr>
          <p:spPr bwMode="auto">
            <a:xfrm>
              <a:off x="5426" y="767"/>
              <a:ext cx="30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4KB</a:t>
              </a:r>
            </a:p>
          </p:txBody>
        </p:sp>
        <p:sp>
          <p:nvSpPr>
            <p:cNvPr id="34865" name="Rectangle 57"/>
            <p:cNvSpPr>
              <a:spLocks noChangeArrowheads="1"/>
            </p:cNvSpPr>
            <p:nvPr/>
          </p:nvSpPr>
          <p:spPr bwMode="auto">
            <a:xfrm>
              <a:off x="3318" y="530"/>
              <a:ext cx="36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1K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34" charset="-127"/>
                </a:rPr>
                <a:t>PTEs</a:t>
              </a:r>
            </a:p>
          </p:txBody>
        </p:sp>
      </p:grpSp>
      <p:sp>
        <p:nvSpPr>
          <p:cNvPr id="34821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6477000" cy="3429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Page: a unit of memory translatable by memory management unit (MMU)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Typically 1K – 8K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Page table structure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Each user has different page table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Address Space switch: change pointer to base of table (hardware register)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Hardware traverses page table (for many architectures)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MIPS uses software to traverse table</a:t>
            </a:r>
          </a:p>
        </p:txBody>
      </p:sp>
    </p:spTree>
    <p:extLst>
      <p:ext uri="{BB962C8B-B14F-4D97-AF65-F5344CB8AC3E}">
        <p14:creationId xmlns:p14="http://schemas.microsoft.com/office/powerpoint/2010/main" val="81303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Deadlock: circular waiting for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Only one thread at a time can use a resource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Resources are released only voluntarily by the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</a:t>
            </a:r>
            <a:r>
              <a:rPr lang="en-US" altLang="ko-KR" dirty="0" smtClean="0">
                <a:ea typeface="굴림" panose="020B0600000101010101" pitchFamily="34" charset="-127"/>
              </a:rPr>
              <a:t> set {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…,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 of threads with a cyclic waiting pattern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Ignore the problem and pretend that deadlocks never occur in the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3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Memory is a resource that must be multiplexed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Controlled Overlap: only shared when appropriate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Translation: Change virtual addresses into physical addresses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Protection: Prevent unauthorized sharing of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Simple Protection through segmentation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Base + Limit registers restrict memory accessible to user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Can be used to translate as well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Page Tables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Offset of virtual address same as physical address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latin typeface="+mj-l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One approach: Buy it when it will pay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Assuming you’re paying for worse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response time in reduced productivity,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Might think that you should buy a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faster X when X is utilized 100%,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but usually, response time goes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to infinity as utilization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Most scheduling algorithms work fine in the “linear” portion of 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6442075" y="2662238"/>
            <a:ext cx="2473325" cy="2443162"/>
            <a:chOff x="4058" y="1677"/>
            <a:chExt cx="1558" cy="1539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55"/>
              <a:ext cx="0" cy="1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9" y="2893"/>
              <a:ext cx="116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86"/>
              <a:ext cx="82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56" y="2118"/>
              <a:ext cx="73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62" y="2476"/>
              <a:ext cx="45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Starvation vs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50888"/>
            <a:ext cx="8259763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Starvation: thread waits indefinitely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Deadlock: circular waiting for resources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Deadlock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332038" y="2971800"/>
            <a:ext cx="4011612" cy="2597150"/>
            <a:chOff x="1429" y="1743"/>
            <a:chExt cx="2559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Thread</a:t>
              </a:r>
            </a:p>
            <a:p>
              <a:r>
                <a:rPr lang="en-US" altLang="en-US"/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Thread</a:t>
              </a:r>
            </a:p>
            <a:p>
              <a:r>
                <a:rPr lang="en-US" altLang="en-US"/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380" y="1895"/>
              <a:ext cx="46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Wait</a:t>
              </a:r>
            </a:p>
            <a:p>
              <a:r>
                <a:rPr lang="en-US" altLang="en-US"/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67" y="2851"/>
              <a:ext cx="45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Wait</a:t>
              </a:r>
            </a:p>
            <a:p>
              <a:r>
                <a:rPr lang="en-US" altLang="en-US"/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Owned</a:t>
              </a:r>
            </a:p>
            <a:p>
              <a:r>
                <a:rPr lang="en-US" altLang="en-US"/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Owned</a:t>
              </a:r>
            </a:p>
            <a:p>
              <a:r>
                <a:rPr lang="en-US" altLang="en-US"/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1281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8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8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Conditions for Deadlock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Deadlock not always deterministic – Example 2 mutexes: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		</a:t>
            </a:r>
            <a:r>
              <a:rPr lang="en-US" altLang="ko-KR" sz="2000" u="sng" smtClean="0">
                <a:latin typeface="Courier New" panose="02070309020205020404" pitchFamily="49" charset="0"/>
                <a:ea typeface="굴림" panose="020B0600000101010101" pitchFamily="34" charset="-127"/>
              </a:rPr>
              <a:t>Thread A</a:t>
            </a: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u="sng" smtClean="0">
                <a:latin typeface="Courier New" panose="02070309020205020404" pitchFamily="49" charset="0"/>
                <a:ea typeface="굴림" panose="020B0600000101010101" pitchFamily="34" charset="-127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x.P();	y.P();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y.P();	x.P();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y.V();	x.V();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smtClean="0">
                <a:latin typeface="Courier New" panose="02070309020205020404" pitchFamily="49" charset="0"/>
                <a:ea typeface="굴림" panose="020B0600000101010101" pitchFamily="34" charset="-127"/>
              </a:rPr>
              <a:t>		x.V();	y.V();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Deadlock won’t always happen with this code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Have to have exactly the right timing (“wrong” timing?)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So you release a piece of software, and you tested it, and there it is, controlling a nuclear power plant…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Deadlocks occur with multiple resources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Means you can’t decompose the problem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Can’t solve deadlock for each resource independently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Example: System with 2 disk drives and two threads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Each thread needs 2 disk drives to function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smtClean="0">
                <a:ea typeface="굴림" panose="020B0600000101010101" pitchFamily="34" charset="-127"/>
              </a:rPr>
              <a:t>Each thread gets one disk and waits for another one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endParaRPr lang="ko-KR" altLang="en-US" sz="200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416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Traffic only in one direction at a time 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Problem occurs when two cars in opposite directions on bridge: each acquires one segment and needs next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If a deadlock occurs, it can be resolved if one car backs up (preempt resources and rollback)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Starvation is possible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East-going traffic really fast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no one goes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1419225" y="635000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51450</TotalTime>
  <Pages>60</Pages>
  <Words>4211</Words>
  <Application>Microsoft Office PowerPoint</Application>
  <PresentationFormat>On-screen Show (4:3)</PresentationFormat>
  <Paragraphs>1249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굴림</vt:lpstr>
      <vt:lpstr>MS PGothic</vt:lpstr>
      <vt:lpstr>MS PGothic</vt:lpstr>
      <vt:lpstr>Arial</vt:lpstr>
      <vt:lpstr>Arial Black</vt:lpstr>
      <vt:lpstr>Comic Sans MS</vt:lpstr>
      <vt:lpstr>Courier New</vt:lpstr>
      <vt:lpstr>Helvetica</vt:lpstr>
      <vt:lpstr>Symbol</vt:lpstr>
      <vt:lpstr>Office</vt:lpstr>
      <vt:lpstr>CS162 Operating Systems and Systems Programming Lecture 11   Deadlock, Address Translation</vt:lpstr>
      <vt:lpstr>Recall: SRTF vs RR Example</vt:lpstr>
      <vt:lpstr>Recall: Multi-Level Feedback Scheduling</vt:lpstr>
      <vt:lpstr>Recall: Linux Completely Fair Scheduler (CFS)</vt:lpstr>
      <vt:lpstr>Recall: Real-Time Scheduling (RTS)</vt:lpstr>
      <vt:lpstr>A Final Word On Scheduling</vt:lpstr>
      <vt:lpstr>Starvation vs Deadlock</vt:lpstr>
      <vt:lpstr>Conditions for Deadlock</vt:lpstr>
      <vt:lpstr>Bridge Crossing Example</vt:lpstr>
      <vt:lpstr>Train Example (Wormhole-Routed Network)</vt:lpstr>
      <vt:lpstr>Dining Lawyers Problem</vt:lpstr>
      <vt:lpstr>Four requirements for Deadlock</vt:lpstr>
      <vt:lpstr>Resource-Allocation Graph</vt:lpstr>
      <vt:lpstr>Resource Allocation Graph Examples</vt:lpstr>
      <vt:lpstr>Methods for Handling Deadlocks</vt:lpstr>
      <vt:lpstr>Administrivia</vt:lpstr>
      <vt:lpstr>Deadlock Detection Algorithm</vt:lpstr>
      <vt:lpstr>What to do when detect deadlock?</vt:lpstr>
      <vt:lpstr>Techniques for Preventing Deadlock</vt:lpstr>
      <vt:lpstr>Techniques for Preventing Deadlock (con’t)</vt:lpstr>
      <vt:lpstr>Review: Train Example (Wormhole-Routed Network)</vt:lpstr>
      <vt:lpstr>Banker’s Algorithm for Preventing Deadlock</vt:lpstr>
      <vt:lpstr>Banker’s Algorithm Example</vt:lpstr>
      <vt:lpstr>Virtualizing Resources</vt:lpstr>
      <vt:lpstr>Next Objective</vt:lpstr>
      <vt:lpstr>Recall: Single and Multithreaded Processes</vt:lpstr>
      <vt:lpstr>Important Aspects of Memory Multiplexing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Multi-step Processing of a Program for Execution</vt:lpstr>
      <vt:lpstr>Recall: Uniprogramming</vt:lpstr>
      <vt:lpstr>Multiprogramming (primitive stage)</vt:lpstr>
      <vt:lpstr>Multiprogramming (Version with Protection)</vt:lpstr>
      <vt:lpstr>Better Solution: Address translation</vt:lpstr>
      <vt:lpstr>Recall: General Address Translation</vt:lpstr>
      <vt:lpstr>Simple Base and Bounds (CRAY-1)</vt:lpstr>
      <vt:lpstr>Issues with Simple B&amp;B Method</vt:lpstr>
      <vt:lpstr>More Flexible Segmentation</vt:lpstr>
      <vt:lpstr>Implementation of Multi-Segment Model</vt:lpstr>
      <vt:lpstr>Intel x86 Special Registers</vt:lpstr>
      <vt:lpstr>Example: Four Segments (16 bit addresses)</vt:lpstr>
      <vt:lpstr>Running more programs than fit in memory: Swapping</vt:lpstr>
      <vt:lpstr>Problems with Segmentation</vt:lpstr>
      <vt:lpstr>Paging: Physical Memory in Fixed Size Chunks</vt:lpstr>
      <vt:lpstr>How to Implement Paging?</vt:lpstr>
      <vt:lpstr>Simple Page Table Example</vt:lpstr>
      <vt:lpstr>What about Sharing?</vt:lpstr>
      <vt:lpstr>E.g., Linux 32-bit</vt:lpstr>
      <vt:lpstr>Summary: Paging</vt:lpstr>
      <vt:lpstr>Summary: Paging</vt:lpstr>
      <vt:lpstr>Summary: Paging</vt:lpstr>
      <vt:lpstr>Page Table Discussion</vt:lpstr>
      <vt:lpstr>Next time: Multi-level Page Table</vt:lpstr>
      <vt:lpstr>Summary</vt:lpstr>
      <vt:lpstr>Summary (2)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588</cp:revision>
  <cp:lastPrinted>2015-02-26T00:20:15Z</cp:lastPrinted>
  <dcterms:created xsi:type="dcterms:W3CDTF">1995-08-12T11:37:26Z</dcterms:created>
  <dcterms:modified xsi:type="dcterms:W3CDTF">2015-03-04T17:02:15Z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